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38.xml" ContentType="application/vnd.openxmlformats-officedocument.presentationml.notesSlide+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charts/chart7.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notesSlides/notesSlide39.xml" ContentType="application/vnd.openxmlformats-officedocument.presentationml.notesSlid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layout2.xml" ContentType="application/vnd.openxmlformats-officedocument.drawingml.diagramLayout+xml"/>
  <Override PartName="/ppt/charts/chart4.xml" ContentType="application/vnd.openxmlformats-officedocument.drawingml.chart+xml"/>
  <Override PartName="/ppt/diagrams/data3.xml" ContentType="application/vnd.openxmlformats-officedocument.drawingml.diagramData+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notesSlides/notesSlide37.xml" ContentType="application/vnd.openxmlformats-officedocument.presentationml.notesSlide+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diagrams/layout4.xml" ContentType="application/vnd.openxmlformats-officedocument.drawingml.diagramLayout+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charts/chart6.xml" ContentType="application/vnd.openxmlformats-officedocument.drawingml.chart+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697" r:id="rId2"/>
    <p:sldMasterId id="2147483710" r:id="rId3"/>
    <p:sldMasterId id="2147483738" r:id="rId4"/>
  </p:sldMasterIdLst>
  <p:notesMasterIdLst>
    <p:notesMasterId r:id="rId52"/>
  </p:notesMasterIdLst>
  <p:sldIdLst>
    <p:sldId id="424" r:id="rId5"/>
    <p:sldId id="466" r:id="rId6"/>
    <p:sldId id="467" r:id="rId7"/>
    <p:sldId id="468" r:id="rId8"/>
    <p:sldId id="469" r:id="rId9"/>
    <p:sldId id="470" r:id="rId10"/>
    <p:sldId id="471" r:id="rId11"/>
    <p:sldId id="472" r:id="rId12"/>
    <p:sldId id="473" r:id="rId13"/>
    <p:sldId id="474" r:id="rId14"/>
    <p:sldId id="483" r:id="rId15"/>
    <p:sldId id="476" r:id="rId16"/>
    <p:sldId id="477" r:id="rId17"/>
    <p:sldId id="478" r:id="rId18"/>
    <p:sldId id="479" r:id="rId19"/>
    <p:sldId id="480" r:id="rId20"/>
    <p:sldId id="481" r:id="rId21"/>
    <p:sldId id="482" r:id="rId22"/>
    <p:sldId id="455" r:id="rId23"/>
    <p:sldId id="456" r:id="rId24"/>
    <p:sldId id="300" r:id="rId25"/>
    <p:sldId id="275" r:id="rId26"/>
    <p:sldId id="299" r:id="rId27"/>
    <p:sldId id="310" r:id="rId28"/>
    <p:sldId id="311" r:id="rId29"/>
    <p:sldId id="282" r:id="rId30"/>
    <p:sldId id="283" r:id="rId31"/>
    <p:sldId id="277" r:id="rId32"/>
    <p:sldId id="313" r:id="rId33"/>
    <p:sldId id="314" r:id="rId34"/>
    <p:sldId id="390" r:id="rId35"/>
    <p:sldId id="391" r:id="rId36"/>
    <p:sldId id="316" r:id="rId37"/>
    <p:sldId id="317" r:id="rId38"/>
    <p:sldId id="318" r:id="rId39"/>
    <p:sldId id="319" r:id="rId40"/>
    <p:sldId id="425" r:id="rId41"/>
    <p:sldId id="426" r:id="rId42"/>
    <p:sldId id="484" r:id="rId43"/>
    <p:sldId id="429" r:id="rId44"/>
    <p:sldId id="343" r:id="rId45"/>
    <p:sldId id="325" r:id="rId46"/>
    <p:sldId id="344" r:id="rId47"/>
    <p:sldId id="459" r:id="rId48"/>
    <p:sldId id="363" r:id="rId49"/>
    <p:sldId id="358" r:id="rId50"/>
    <p:sldId id="359"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96" autoAdjust="0"/>
    <p:restoredTop sz="94276" autoAdjust="0"/>
  </p:normalViewPr>
  <p:slideViewPr>
    <p:cSldViewPr>
      <p:cViewPr varScale="1">
        <p:scale>
          <a:sx n="107" d="100"/>
          <a:sy n="107" d="100"/>
        </p:scale>
        <p:origin x="-91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archit:Desktop:nodestim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User\Research\dryadVsHadoop-SWG-Inhomgeneou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User\Research\dryadVsHadoop-SWG-Inhomgeneou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User\Research\pariwise-distance-scalability-idp-dryad.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tgunarat\Desktop\CloudCom_Temp_result.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thilina\Desktop\CloudCom_Temp_resul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lgn="l">
              <a:defRPr/>
            </a:pPr>
            <a:r>
              <a:rPr lang="en-US" dirty="0"/>
              <a:t>Total Provisioning </a:t>
            </a:r>
            <a:r>
              <a:rPr lang="en-US" dirty="0" smtClean="0"/>
              <a:t>Time </a:t>
            </a:r>
            <a:br>
              <a:rPr lang="en-US" dirty="0" smtClean="0"/>
            </a:br>
            <a:r>
              <a:rPr lang="en-US" dirty="0" smtClean="0"/>
              <a:t>minutes</a:t>
            </a:r>
            <a:endParaRPr lang="en-US" dirty="0"/>
          </a:p>
        </c:rich>
      </c:tx>
      <c:layout>
        <c:manualLayout>
          <c:xMode val="edge"/>
          <c:yMode val="edge"/>
          <c:x val="1.2812773403324581E-3"/>
          <c:y val="0"/>
        </c:manualLayout>
      </c:layout>
    </c:title>
    <c:plotArea>
      <c:layout>
        <c:manualLayout>
          <c:layoutTarget val="inner"/>
          <c:xMode val="edge"/>
          <c:yMode val="edge"/>
          <c:x val="6.8021981627296599E-2"/>
          <c:y val="0.18247115912836481"/>
          <c:w val="0.91392246281714762"/>
          <c:h val="0.71101385582616128"/>
        </c:manualLayout>
      </c:layout>
      <c:lineChart>
        <c:grouping val="stacked"/>
        <c:ser>
          <c:idx val="1"/>
          <c:order val="0"/>
          <c:tx>
            <c:strRef>
              <c:f>Sheet1!$B$1</c:f>
              <c:strCache>
                <c:ptCount val="1"/>
                <c:pt idx="0">
                  <c:v>Time</c:v>
                </c:pt>
              </c:strCache>
            </c:strRef>
          </c:tx>
          <c:spPr>
            <a:ln w="44450"/>
          </c:spPr>
          <c:marker>
            <c:symbol val="diamond"/>
            <c:size val="15"/>
          </c:marker>
          <c:cat>
            <c:numRef>
              <c:f>Sheet1!$A$2:$A$5</c:f>
              <c:numCache>
                <c:formatCode>General</c:formatCode>
                <c:ptCount val="4"/>
                <c:pt idx="0">
                  <c:v>4</c:v>
                </c:pt>
                <c:pt idx="1">
                  <c:v>8</c:v>
                </c:pt>
                <c:pt idx="2">
                  <c:v>16</c:v>
                </c:pt>
                <c:pt idx="3">
                  <c:v>32</c:v>
                </c:pt>
              </c:numCache>
            </c:numRef>
          </c:cat>
          <c:val>
            <c:numRef>
              <c:f>Sheet1!$B$2:$B$5</c:f>
              <c:numCache>
                <c:formatCode>h:mm:ss</c:formatCode>
                <c:ptCount val="4"/>
                <c:pt idx="0">
                  <c:v>2.6388888888889852E-3</c:v>
                </c:pt>
                <c:pt idx="1">
                  <c:v>2.5347222222223006E-3</c:v>
                </c:pt>
                <c:pt idx="2">
                  <c:v>2.7083333333334431E-3</c:v>
                </c:pt>
                <c:pt idx="3">
                  <c:v>2.8124999999999908E-3</c:v>
                </c:pt>
              </c:numCache>
            </c:numRef>
          </c:val>
        </c:ser>
        <c:marker val="1"/>
        <c:axId val="191831424"/>
        <c:axId val="128274816"/>
      </c:lineChart>
      <c:catAx>
        <c:axId val="191831424"/>
        <c:scaling>
          <c:orientation val="minMax"/>
        </c:scaling>
        <c:axPos val="b"/>
        <c:numFmt formatCode="General" sourceLinked="1"/>
        <c:tickLblPos val="nextTo"/>
        <c:spPr>
          <a:ln w="19050" cmpd="sng"/>
        </c:spPr>
        <c:txPr>
          <a:bodyPr/>
          <a:lstStyle/>
          <a:p>
            <a:pPr>
              <a:defRPr sz="1400" b="1" i="0" baseline="0"/>
            </a:pPr>
            <a:endParaRPr lang="en-US"/>
          </a:p>
        </c:txPr>
        <c:crossAx val="128274816"/>
        <c:crosses val="autoZero"/>
        <c:auto val="1"/>
        <c:lblAlgn val="ctr"/>
        <c:lblOffset val="100"/>
      </c:catAx>
      <c:valAx>
        <c:axId val="128274816"/>
        <c:scaling>
          <c:orientation val="minMax"/>
          <c:max val="3.0000000000000014E-3"/>
          <c:min val="0"/>
        </c:scaling>
        <c:axPos val="l"/>
        <c:majorGridlines/>
        <c:numFmt formatCode="h:mm:ss" sourceLinked="1"/>
        <c:tickLblPos val="nextTo"/>
        <c:crossAx val="191831424"/>
        <c:crosses val="autoZero"/>
        <c:crossBetween val="between"/>
      </c:valAx>
    </c:plotArea>
    <c:plotVisOnly val="1"/>
    <c:dispBlanksAs val="zero"/>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6"/>
  <c:chart>
    <c:plotArea>
      <c:layout>
        <c:manualLayout>
          <c:layoutTarget val="inner"/>
          <c:xMode val="edge"/>
          <c:yMode val="edge"/>
          <c:x val="0.15081821294077374"/>
          <c:y val="7.4548702245552684E-2"/>
          <c:w val="0.82137328805463306"/>
          <c:h val="0.79822506561679785"/>
        </c:manualLayout>
      </c:layout>
      <c:barChart>
        <c:barDir val="col"/>
        <c:grouping val="clustered"/>
        <c:ser>
          <c:idx val="0"/>
          <c:order val="0"/>
          <c:tx>
            <c:v>DryadLINQ</c:v>
          </c:tx>
          <c:cat>
            <c:numRef>
              <c:f>Sheet1!$A$1:$A$2</c:f>
              <c:numCache>
                <c:formatCode>0</c:formatCode>
                <c:ptCount val="2"/>
                <c:pt idx="0">
                  <c:v>35339</c:v>
                </c:pt>
                <c:pt idx="1">
                  <c:v>50000</c:v>
                </c:pt>
              </c:numCache>
            </c:numRef>
          </c:cat>
          <c:val>
            <c:numRef>
              <c:f>Sheet1!$B$1:$B$2</c:f>
              <c:numCache>
                <c:formatCode>0</c:formatCode>
                <c:ptCount val="2"/>
                <c:pt idx="0">
                  <c:v>8510.4749999997202</c:v>
                </c:pt>
                <c:pt idx="1">
                  <c:v>17200.413</c:v>
                </c:pt>
              </c:numCache>
            </c:numRef>
          </c:val>
        </c:ser>
        <c:ser>
          <c:idx val="1"/>
          <c:order val="1"/>
          <c:tx>
            <c:v>MPI</c:v>
          </c:tx>
          <c:cat>
            <c:numRef>
              <c:f>Sheet1!$A$1:$A$2</c:f>
              <c:numCache>
                <c:formatCode>0</c:formatCode>
                <c:ptCount val="2"/>
                <c:pt idx="0">
                  <c:v>35339</c:v>
                </c:pt>
                <c:pt idx="1">
                  <c:v>50000</c:v>
                </c:pt>
              </c:numCache>
            </c:numRef>
          </c:cat>
          <c:val>
            <c:numRef>
              <c:f>Sheet1!$C$1:$C$2</c:f>
              <c:numCache>
                <c:formatCode>0</c:formatCode>
                <c:ptCount val="2"/>
                <c:pt idx="0">
                  <c:v>8138.3140000000003</c:v>
                </c:pt>
                <c:pt idx="1">
                  <c:v>16588.741000000005</c:v>
                </c:pt>
              </c:numCache>
            </c:numRef>
          </c:val>
        </c:ser>
        <c:axId val="128307968"/>
        <c:axId val="128309504"/>
      </c:barChart>
      <c:catAx>
        <c:axId val="128307968"/>
        <c:scaling>
          <c:orientation val="minMax"/>
        </c:scaling>
        <c:axPos val="b"/>
        <c:numFmt formatCode="0" sourceLinked="1"/>
        <c:tickLblPos val="nextTo"/>
        <c:txPr>
          <a:bodyPr/>
          <a:lstStyle/>
          <a:p>
            <a:pPr>
              <a:defRPr sz="1200"/>
            </a:pPr>
            <a:endParaRPr lang="en-US"/>
          </a:p>
        </c:txPr>
        <c:crossAx val="128309504"/>
        <c:crosses val="autoZero"/>
        <c:auto val="1"/>
        <c:lblAlgn val="ctr"/>
        <c:lblOffset val="100"/>
      </c:catAx>
      <c:valAx>
        <c:axId val="128309504"/>
        <c:scaling>
          <c:orientation val="minMax"/>
        </c:scaling>
        <c:axPos val="l"/>
        <c:majorGridlines/>
        <c:numFmt formatCode="0" sourceLinked="1"/>
        <c:tickLblPos val="nextTo"/>
        <c:txPr>
          <a:bodyPr/>
          <a:lstStyle/>
          <a:p>
            <a:pPr>
              <a:defRPr sz="1200"/>
            </a:pPr>
            <a:endParaRPr lang="en-US"/>
          </a:p>
        </c:txPr>
        <c:crossAx val="128307968"/>
        <c:crosses val="autoZero"/>
        <c:crossBetween val="between"/>
      </c:valAx>
    </c:plotArea>
    <c:legend>
      <c:legendPos val="r"/>
      <c:layout>
        <c:manualLayout>
          <c:xMode val="edge"/>
          <c:yMode val="edge"/>
          <c:x val="0.19739632545931834"/>
          <c:y val="6.368427736855474E-2"/>
          <c:w val="0.32490354330709342"/>
          <c:h val="0.19694564389129218"/>
        </c:manualLayout>
      </c:layout>
      <c:spPr>
        <a:solidFill>
          <a:schemeClr val="bg1"/>
        </a:solidFill>
        <a:ln>
          <a:solidFill>
            <a:schemeClr val="tx1"/>
          </a:solidFill>
        </a:ln>
      </c:spPr>
      <c:txPr>
        <a:bodyPr/>
        <a:lstStyle/>
        <a:p>
          <a:pPr>
            <a:defRPr sz="1200"/>
          </a:pPr>
          <a:endParaRPr lang="en-US"/>
        </a:p>
      </c:txPr>
    </c:legend>
    <c:plotVisOnly val="1"/>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42"/>
  <c:chart>
    <c:title>
      <c:tx>
        <c:rich>
          <a:bodyPr/>
          <a:lstStyle/>
          <a:p>
            <a:pPr>
              <a:defRPr sz="1400"/>
            </a:pPr>
            <a:r>
              <a:rPr lang="en-US" sz="1400" b="0" dirty="0" smtClean="0"/>
              <a:t>Randomly </a:t>
            </a:r>
            <a:r>
              <a:rPr lang="en-US" sz="1400" b="0" dirty="0"/>
              <a:t>Distributed </a:t>
            </a:r>
            <a:r>
              <a:rPr lang="en-US" sz="1400" b="0" dirty="0" smtClean="0"/>
              <a:t>Inhomogeneous </a:t>
            </a:r>
            <a:r>
              <a:rPr lang="en-US" sz="1400" b="0" dirty="0"/>
              <a:t>Data </a:t>
            </a:r>
          </a:p>
          <a:p>
            <a:pPr>
              <a:defRPr sz="1400"/>
            </a:pPr>
            <a:r>
              <a:rPr lang="en-US" sz="1400" b="0" dirty="0"/>
              <a:t>Mean: 400,  Dataset Size: 10000</a:t>
            </a:r>
          </a:p>
        </c:rich>
      </c:tx>
      <c:layout>
        <c:manualLayout>
          <c:xMode val="edge"/>
          <c:yMode val="edge"/>
          <c:x val="0.29369318181818183"/>
          <c:y val="4.9405007729420414E-2"/>
        </c:manualLayout>
      </c:layout>
    </c:title>
    <c:plotArea>
      <c:layout/>
      <c:scatterChart>
        <c:scatterStyle val="lineMarker"/>
        <c:ser>
          <c:idx val="0"/>
          <c:order val="0"/>
          <c:tx>
            <c:strRef>
              <c:f>Inhomogeneous_idp!$G$14</c:f>
              <c:strCache>
                <c:ptCount val="1"/>
                <c:pt idx="0">
                  <c:v>DryadLinq SWG</c:v>
                </c:pt>
              </c:strCache>
            </c:strRef>
          </c:tx>
          <c:xVal>
            <c:numRef>
              <c:f>Inhomogeneous_idp!$C$15:$C$21</c:f>
              <c:numCache>
                <c:formatCode>General</c:formatCode>
                <c:ptCount val="7"/>
                <c:pt idx="0">
                  <c:v>0</c:v>
                </c:pt>
                <c:pt idx="1">
                  <c:v>50</c:v>
                </c:pt>
                <c:pt idx="2">
                  <c:v>100</c:v>
                </c:pt>
                <c:pt idx="3">
                  <c:v>150</c:v>
                </c:pt>
                <c:pt idx="4">
                  <c:v>187</c:v>
                </c:pt>
                <c:pt idx="5">
                  <c:v>224.89000000000001</c:v>
                </c:pt>
                <c:pt idx="6">
                  <c:v>255</c:v>
                </c:pt>
              </c:numCache>
            </c:numRef>
          </c:xVal>
          <c:yVal>
            <c:numRef>
              <c:f>Inhomogeneous_idp!$G$15:$G$21</c:f>
              <c:numCache>
                <c:formatCode>General</c:formatCode>
                <c:ptCount val="7"/>
                <c:pt idx="0">
                  <c:v>1712.147091691473</c:v>
                </c:pt>
                <c:pt idx="1">
                  <c:v>1707.4143089295108</c:v>
                </c:pt>
                <c:pt idx="2">
                  <c:v>1689.3589530193292</c:v>
                </c:pt>
                <c:pt idx="3">
                  <c:v>1743.9106906609011</c:v>
                </c:pt>
                <c:pt idx="4">
                  <c:v>1737.7260508952231</c:v>
                </c:pt>
                <c:pt idx="5">
                  <c:v>1711.2448479058048</c:v>
                </c:pt>
                <c:pt idx="6">
                  <c:v>1769.5359141793408</c:v>
                </c:pt>
              </c:numCache>
            </c:numRef>
          </c:yVal>
        </c:ser>
        <c:ser>
          <c:idx val="1"/>
          <c:order val="1"/>
          <c:tx>
            <c:strRef>
              <c:f>Inhomogeneous_idp!$F$27</c:f>
              <c:strCache>
                <c:ptCount val="1"/>
                <c:pt idx="0">
                  <c:v>Hadoop SWG</c:v>
                </c:pt>
              </c:strCache>
            </c:strRef>
          </c:tx>
          <c:xVal>
            <c:numRef>
              <c:f>Inhomogeneous_idp!$C$28:$C$33</c:f>
              <c:numCache>
                <c:formatCode>General</c:formatCode>
                <c:ptCount val="6"/>
                <c:pt idx="0">
                  <c:v>0</c:v>
                </c:pt>
                <c:pt idx="1">
                  <c:v>50</c:v>
                </c:pt>
                <c:pt idx="2">
                  <c:v>100</c:v>
                </c:pt>
                <c:pt idx="3">
                  <c:v>150</c:v>
                </c:pt>
                <c:pt idx="4">
                  <c:v>187</c:v>
                </c:pt>
                <c:pt idx="5">
                  <c:v>255</c:v>
                </c:pt>
              </c:numCache>
            </c:numRef>
          </c:xVal>
          <c:yVal>
            <c:numRef>
              <c:f>Inhomogeneous_idp!$F$28:$F$33</c:f>
              <c:numCache>
                <c:formatCode>General</c:formatCode>
                <c:ptCount val="6"/>
                <c:pt idx="0">
                  <c:v>1662.077</c:v>
                </c:pt>
                <c:pt idx="1">
                  <c:v>1637.6239999999998</c:v>
                </c:pt>
                <c:pt idx="2">
                  <c:v>1618.5170000000001</c:v>
                </c:pt>
                <c:pt idx="3">
                  <c:v>1631.463</c:v>
                </c:pt>
                <c:pt idx="4">
                  <c:v>1619.9356016916827</c:v>
                </c:pt>
                <c:pt idx="5">
                  <c:v>1564.9378321640511</c:v>
                </c:pt>
              </c:numCache>
            </c:numRef>
          </c:yVal>
        </c:ser>
        <c:ser>
          <c:idx val="2"/>
          <c:order val="2"/>
          <c:tx>
            <c:strRef>
              <c:f>Inhomogeneous_idp!$H$27</c:f>
              <c:strCache>
                <c:ptCount val="1"/>
                <c:pt idx="0">
                  <c:v>Hadoop SWG on VM</c:v>
                </c:pt>
              </c:strCache>
            </c:strRef>
          </c:tx>
          <c:xVal>
            <c:numRef>
              <c:f>Inhomogeneous_idp!$C$28:$C$33</c:f>
              <c:numCache>
                <c:formatCode>General</c:formatCode>
                <c:ptCount val="6"/>
                <c:pt idx="0">
                  <c:v>0</c:v>
                </c:pt>
                <c:pt idx="1">
                  <c:v>50</c:v>
                </c:pt>
                <c:pt idx="2">
                  <c:v>100</c:v>
                </c:pt>
                <c:pt idx="3">
                  <c:v>150</c:v>
                </c:pt>
                <c:pt idx="4">
                  <c:v>187</c:v>
                </c:pt>
                <c:pt idx="5">
                  <c:v>255</c:v>
                </c:pt>
              </c:numCache>
            </c:numRef>
          </c:xVal>
          <c:yVal>
            <c:numRef>
              <c:f>Inhomogeneous_idp!$H$28:$H$33</c:f>
              <c:numCache>
                <c:formatCode>General</c:formatCode>
                <c:ptCount val="6"/>
                <c:pt idx="0">
                  <c:v>1786.8619999999999</c:v>
                </c:pt>
                <c:pt idx="1">
                  <c:v>1837.9370000000001</c:v>
                </c:pt>
                <c:pt idx="2">
                  <c:v>1830.377</c:v>
                </c:pt>
                <c:pt idx="3">
                  <c:v>1833.492</c:v>
                </c:pt>
                <c:pt idx="4">
                  <c:v>1824.4357939254307</c:v>
                </c:pt>
                <c:pt idx="5">
                  <c:v>1761.6188710969957</c:v>
                </c:pt>
              </c:numCache>
            </c:numRef>
          </c:yVal>
        </c:ser>
        <c:axId val="128414464"/>
        <c:axId val="128416384"/>
      </c:scatterChart>
      <c:valAx>
        <c:axId val="128414464"/>
        <c:scaling>
          <c:orientation val="minMax"/>
        </c:scaling>
        <c:axPos val="b"/>
        <c:title>
          <c:tx>
            <c:rich>
              <a:bodyPr/>
              <a:lstStyle/>
              <a:p>
                <a:pPr>
                  <a:defRPr/>
                </a:pPr>
                <a:r>
                  <a:rPr lang="en-US"/>
                  <a:t>Standard Deviation</a:t>
                </a:r>
              </a:p>
            </c:rich>
          </c:tx>
          <c:layout>
            <c:manualLayout>
              <c:xMode val="edge"/>
              <c:yMode val="edge"/>
              <c:x val="0.42637488133133095"/>
              <c:y val="0.80371152469578444"/>
            </c:manualLayout>
          </c:layout>
        </c:title>
        <c:numFmt formatCode="General" sourceLinked="1"/>
        <c:majorTickMark val="none"/>
        <c:tickLblPos val="nextTo"/>
        <c:txPr>
          <a:bodyPr/>
          <a:lstStyle/>
          <a:p>
            <a:pPr>
              <a:defRPr sz="1400"/>
            </a:pPr>
            <a:endParaRPr lang="en-US"/>
          </a:p>
        </c:txPr>
        <c:crossAx val="128416384"/>
        <c:crosses val="autoZero"/>
        <c:crossBetween val="midCat"/>
      </c:valAx>
      <c:valAx>
        <c:axId val="128416384"/>
        <c:scaling>
          <c:orientation val="minMax"/>
          <c:min val="1500"/>
        </c:scaling>
        <c:axPos val="l"/>
        <c:majorGridlines/>
        <c:title>
          <c:tx>
            <c:rich>
              <a:bodyPr/>
              <a:lstStyle/>
              <a:p>
                <a:pPr>
                  <a:defRPr/>
                </a:pPr>
                <a:r>
                  <a:rPr lang="en-US"/>
                  <a:t>Time (s)</a:t>
                </a:r>
              </a:p>
            </c:rich>
          </c:tx>
        </c:title>
        <c:numFmt formatCode="General" sourceLinked="1"/>
        <c:majorTickMark val="none"/>
        <c:tickLblPos val="nextTo"/>
        <c:txPr>
          <a:bodyPr/>
          <a:lstStyle/>
          <a:p>
            <a:pPr>
              <a:defRPr sz="1400"/>
            </a:pPr>
            <a:endParaRPr lang="en-US"/>
          </a:p>
        </c:txPr>
        <c:crossAx val="128414464"/>
        <c:crosses val="autoZero"/>
        <c:crossBetween val="midCat"/>
      </c:valAx>
    </c:plotArea>
    <c:legend>
      <c:legendPos val="b"/>
      <c:layout>
        <c:manualLayout>
          <c:xMode val="edge"/>
          <c:yMode val="edge"/>
          <c:x val="9.9645377661125703E-2"/>
          <c:y val="0.88197011911972545"/>
          <c:w val="0.9"/>
          <c:h val="7.0088880935337924E-2"/>
        </c:manualLayout>
      </c:layout>
      <c:txPr>
        <a:bodyPr/>
        <a:lstStyle/>
        <a:p>
          <a:pPr>
            <a:defRPr sz="1600"/>
          </a:pPr>
          <a:endParaRPr lang="en-US"/>
        </a:p>
      </c:txPr>
    </c:legend>
    <c:plotVisOnly val="1"/>
  </c:chart>
  <c:spPr>
    <a:noFill/>
  </c:spPr>
  <c:txPr>
    <a:bodyPr/>
    <a:lstStyle/>
    <a:p>
      <a:pPr>
        <a:defRPr sz="1800">
          <a:solidFill>
            <a:schemeClr val="tx1"/>
          </a:solidFill>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42"/>
  <c:chart>
    <c:title>
      <c:tx>
        <c:rich>
          <a:bodyPr/>
          <a:lstStyle/>
          <a:p>
            <a:pPr>
              <a:defRPr/>
            </a:pPr>
            <a:r>
              <a:rPr lang="en-US" sz="1400" b="0" dirty="0"/>
              <a:t>Skewed Distributed Inhomogeneous data</a:t>
            </a:r>
          </a:p>
          <a:p>
            <a:pPr>
              <a:defRPr/>
            </a:pPr>
            <a:r>
              <a:rPr lang="en-US" sz="1400" b="0" dirty="0"/>
              <a:t>Mean: 400, Dataset Size: 10000</a:t>
            </a:r>
          </a:p>
        </c:rich>
      </c:tx>
      <c:layout>
        <c:manualLayout>
          <c:xMode val="edge"/>
          <c:yMode val="edge"/>
          <c:x val="0.35601947078043888"/>
          <c:y val="0.05"/>
        </c:manualLayout>
      </c:layout>
    </c:title>
    <c:plotArea>
      <c:layout>
        <c:manualLayout>
          <c:layoutTarget val="inner"/>
          <c:xMode val="edge"/>
          <c:yMode val="edge"/>
          <c:x val="0.19953115327435259"/>
          <c:y val="0.18399826707837502"/>
          <c:w val="0.76629360783027944"/>
          <c:h val="0.53374365704286963"/>
        </c:manualLayout>
      </c:layout>
      <c:scatterChart>
        <c:scatterStyle val="lineMarker"/>
        <c:ser>
          <c:idx val="0"/>
          <c:order val="0"/>
          <c:tx>
            <c:strRef>
              <c:f>Sheet1!$F$2</c:f>
              <c:strCache>
                <c:ptCount val="1"/>
                <c:pt idx="0">
                  <c:v>DryadLinq SWG</c:v>
                </c:pt>
              </c:strCache>
            </c:strRef>
          </c:tx>
          <c:xVal>
            <c:numRef>
              <c:f>Sheet1!$C$3:$C$9</c:f>
              <c:numCache>
                <c:formatCode>General</c:formatCode>
                <c:ptCount val="7"/>
                <c:pt idx="0">
                  <c:v>0</c:v>
                </c:pt>
                <c:pt idx="1">
                  <c:v>50.157299999999999</c:v>
                </c:pt>
                <c:pt idx="2">
                  <c:v>99.115299999999991</c:v>
                </c:pt>
                <c:pt idx="3">
                  <c:v>147.57499999999999</c:v>
                </c:pt>
                <c:pt idx="4">
                  <c:v>189.59290000000001</c:v>
                </c:pt>
                <c:pt idx="5">
                  <c:v>223.8624000000022</c:v>
                </c:pt>
                <c:pt idx="6">
                  <c:v>251.5008</c:v>
                </c:pt>
              </c:numCache>
            </c:numRef>
          </c:xVal>
          <c:yVal>
            <c:numRef>
              <c:f>Sheet1!$F$3:$F$9</c:f>
              <c:numCache>
                <c:formatCode>#,##0.000</c:formatCode>
                <c:ptCount val="7"/>
                <c:pt idx="0">
                  <c:v>1706.0681109222437</c:v>
                </c:pt>
                <c:pt idx="1">
                  <c:v>2242.8215069338798</c:v>
                </c:pt>
                <c:pt idx="2">
                  <c:v>2958.9847893560013</c:v>
                </c:pt>
                <c:pt idx="3">
                  <c:v>3667.5901052476902</c:v>
                </c:pt>
                <c:pt idx="4">
                  <c:v>4505.9049936328565</c:v>
                </c:pt>
                <c:pt idx="5">
                  <c:v>5050.9011299555632</c:v>
                </c:pt>
                <c:pt idx="6">
                  <c:v>5380.9752519185095</c:v>
                </c:pt>
              </c:numCache>
            </c:numRef>
          </c:yVal>
        </c:ser>
        <c:ser>
          <c:idx val="1"/>
          <c:order val="1"/>
          <c:tx>
            <c:strRef>
              <c:f>Sheet1!$H$2</c:f>
              <c:strCache>
                <c:ptCount val="1"/>
                <c:pt idx="0">
                  <c:v>Hadoop SWG</c:v>
                </c:pt>
              </c:strCache>
            </c:strRef>
          </c:tx>
          <c:xVal>
            <c:numRef>
              <c:f>Sheet1!$C$3:$C$9</c:f>
              <c:numCache>
                <c:formatCode>General</c:formatCode>
                <c:ptCount val="7"/>
                <c:pt idx="0">
                  <c:v>0</c:v>
                </c:pt>
                <c:pt idx="1">
                  <c:v>50.157299999999999</c:v>
                </c:pt>
                <c:pt idx="2">
                  <c:v>99.115299999999991</c:v>
                </c:pt>
                <c:pt idx="3">
                  <c:v>147.57499999999999</c:v>
                </c:pt>
                <c:pt idx="4">
                  <c:v>189.59290000000001</c:v>
                </c:pt>
                <c:pt idx="5">
                  <c:v>223.8624000000022</c:v>
                </c:pt>
                <c:pt idx="6">
                  <c:v>251.5008</c:v>
                </c:pt>
              </c:numCache>
            </c:numRef>
          </c:xVal>
          <c:yVal>
            <c:numRef>
              <c:f>Sheet1!$H$3:$H$9</c:f>
              <c:numCache>
                <c:formatCode>#,##0.000</c:formatCode>
                <c:ptCount val="7"/>
                <c:pt idx="0">
                  <c:v>1453.4970000000001</c:v>
                </c:pt>
                <c:pt idx="1">
                  <c:v>1459.1425716801261</c:v>
                </c:pt>
                <c:pt idx="2">
                  <c:v>1497.4150530436075</c:v>
                </c:pt>
                <c:pt idx="3">
                  <c:v>1565.4876090308931</c:v>
                </c:pt>
                <c:pt idx="4">
                  <c:v>1652.8507679966917</c:v>
                </c:pt>
                <c:pt idx="5">
                  <c:v>1686.7344113519098</c:v>
                </c:pt>
                <c:pt idx="6">
                  <c:v>1667.4681363337356</c:v>
                </c:pt>
              </c:numCache>
            </c:numRef>
          </c:yVal>
        </c:ser>
        <c:ser>
          <c:idx val="2"/>
          <c:order val="2"/>
          <c:tx>
            <c:strRef>
              <c:f>Sheet1!$J$2</c:f>
              <c:strCache>
                <c:ptCount val="1"/>
                <c:pt idx="0">
                  <c:v>Hadoop SWG on VM</c:v>
                </c:pt>
              </c:strCache>
            </c:strRef>
          </c:tx>
          <c:xVal>
            <c:numRef>
              <c:f>Sheet1!$C$3:$C$9</c:f>
              <c:numCache>
                <c:formatCode>General</c:formatCode>
                <c:ptCount val="7"/>
                <c:pt idx="0">
                  <c:v>0</c:v>
                </c:pt>
                <c:pt idx="1">
                  <c:v>50.157299999999999</c:v>
                </c:pt>
                <c:pt idx="2">
                  <c:v>99.115299999999991</c:v>
                </c:pt>
                <c:pt idx="3">
                  <c:v>147.57499999999999</c:v>
                </c:pt>
                <c:pt idx="4">
                  <c:v>189.59290000000001</c:v>
                </c:pt>
                <c:pt idx="5">
                  <c:v>223.8624000000022</c:v>
                </c:pt>
                <c:pt idx="6">
                  <c:v>251.5008</c:v>
                </c:pt>
              </c:numCache>
            </c:numRef>
          </c:xVal>
          <c:yVal>
            <c:numRef>
              <c:f>Sheet1!$J$3:$J$9</c:f>
              <c:numCache>
                <c:formatCode>#,##0.000</c:formatCode>
                <c:ptCount val="7"/>
                <c:pt idx="0">
                  <c:v>1786.8619999999999</c:v>
                </c:pt>
                <c:pt idx="1">
                  <c:v>1885.7500583303058</c:v>
                </c:pt>
                <c:pt idx="2">
                  <c:v>1914.7735180075579</c:v>
                </c:pt>
                <c:pt idx="3">
                  <c:v>1933.9306211782687</c:v>
                </c:pt>
                <c:pt idx="4">
                  <c:v>2030.2572986593698</c:v>
                </c:pt>
                <c:pt idx="5">
                  <c:v>1970.0290970097769</c:v>
                </c:pt>
                <c:pt idx="6">
                  <c:v>2039.3518310450993</c:v>
                </c:pt>
              </c:numCache>
            </c:numRef>
          </c:yVal>
        </c:ser>
        <c:axId val="128496384"/>
        <c:axId val="128498304"/>
      </c:scatterChart>
      <c:valAx>
        <c:axId val="128496384"/>
        <c:scaling>
          <c:orientation val="minMax"/>
          <c:max val="300"/>
        </c:scaling>
        <c:axPos val="b"/>
        <c:title>
          <c:tx>
            <c:rich>
              <a:bodyPr/>
              <a:lstStyle/>
              <a:p>
                <a:pPr>
                  <a:defRPr/>
                </a:pPr>
                <a:r>
                  <a:rPr lang="en-US"/>
                  <a:t>Standard Deviation</a:t>
                </a:r>
              </a:p>
            </c:rich>
          </c:tx>
          <c:layout>
            <c:manualLayout>
              <c:xMode val="edge"/>
              <c:yMode val="edge"/>
              <c:x val="0.43137224919845879"/>
              <c:y val="0.81684142607175036"/>
            </c:manualLayout>
          </c:layout>
        </c:title>
        <c:numFmt formatCode="General" sourceLinked="1"/>
        <c:majorTickMark val="none"/>
        <c:tickLblPos val="nextTo"/>
        <c:txPr>
          <a:bodyPr/>
          <a:lstStyle/>
          <a:p>
            <a:pPr>
              <a:defRPr sz="1400"/>
            </a:pPr>
            <a:endParaRPr lang="en-US"/>
          </a:p>
        </c:txPr>
        <c:crossAx val="128498304"/>
        <c:crosses val="autoZero"/>
        <c:crossBetween val="midCat"/>
      </c:valAx>
      <c:valAx>
        <c:axId val="128498304"/>
        <c:scaling>
          <c:orientation val="minMax"/>
        </c:scaling>
        <c:axPos val="l"/>
        <c:majorGridlines/>
        <c:title>
          <c:tx>
            <c:rich>
              <a:bodyPr rot="-5400000" vert="horz"/>
              <a:lstStyle/>
              <a:p>
                <a:pPr>
                  <a:defRPr/>
                </a:pPr>
                <a:r>
                  <a:rPr lang="en-US"/>
                  <a:t>Total Time (s)</a:t>
                </a:r>
              </a:p>
            </c:rich>
          </c:tx>
        </c:title>
        <c:numFmt formatCode="#,##0" sourceLinked="0"/>
        <c:majorTickMark val="none"/>
        <c:tickLblPos val="nextTo"/>
        <c:txPr>
          <a:bodyPr/>
          <a:lstStyle/>
          <a:p>
            <a:pPr>
              <a:defRPr sz="1400"/>
            </a:pPr>
            <a:endParaRPr lang="en-US"/>
          </a:p>
        </c:txPr>
        <c:crossAx val="128496384"/>
        <c:crosses val="autoZero"/>
        <c:crossBetween val="midCat"/>
      </c:valAx>
    </c:plotArea>
    <c:legend>
      <c:legendPos val="b"/>
      <c:layout>
        <c:manualLayout>
          <c:xMode val="edge"/>
          <c:yMode val="edge"/>
          <c:x val="6.2152777777777772E-2"/>
          <c:y val="0.8840133420822287"/>
          <c:w val="0.9"/>
          <c:h val="7.7097769028872123E-2"/>
        </c:manualLayout>
      </c:layout>
      <c:txPr>
        <a:bodyPr/>
        <a:lstStyle/>
        <a:p>
          <a:pPr>
            <a:defRPr sz="1400"/>
          </a:pPr>
          <a:endParaRPr lang="en-US"/>
        </a:p>
      </c:txPr>
    </c:legend>
    <c:plotVisOnly val="1"/>
  </c:chart>
  <c:spPr>
    <a:noFill/>
  </c:spPr>
  <c:txPr>
    <a:bodyPr/>
    <a:lstStyle/>
    <a:p>
      <a:pPr>
        <a:defRPr sz="1800">
          <a:solidFill>
            <a:schemeClr val="tx1"/>
          </a:solidFill>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42"/>
  <c:chart>
    <c:autoTitleDeleted val="1"/>
    <c:plotArea>
      <c:layout>
        <c:manualLayout>
          <c:layoutTarget val="inner"/>
          <c:xMode val="edge"/>
          <c:yMode val="edge"/>
          <c:x val="0.17857174103237144"/>
          <c:y val="4.2295313085864275E-2"/>
          <c:w val="0.64347180317415076"/>
          <c:h val="0.64705618146164956"/>
        </c:manualLayout>
      </c:layout>
      <c:barChart>
        <c:barDir val="col"/>
        <c:grouping val="clustered"/>
        <c:ser>
          <c:idx val="0"/>
          <c:order val="0"/>
          <c:tx>
            <c:strRef>
              <c:f>'dryad vs hadoop scalability'!$L$1</c:f>
              <c:strCache>
                <c:ptCount val="1"/>
                <c:pt idx="0">
                  <c:v>Perf. Degradation On VM (Hadoop)</c:v>
                </c:pt>
              </c:strCache>
            </c:strRef>
          </c:tx>
          <c:spPr>
            <a:ln w="25400">
              <a:solidFill>
                <a:schemeClr val="bg1"/>
              </a:solidFill>
            </a:ln>
            <a:effectLst>
              <a:outerShdw blurRad="50800" dist="38100" dir="8100000" algn="tr" rotWithShape="0">
                <a:prstClr val="black">
                  <a:alpha val="40000"/>
                </a:prstClr>
              </a:outerShdw>
            </a:effectLst>
          </c:spPr>
          <c:cat>
            <c:numRef>
              <c:f>'dryad vs hadoop scalability'!$A$2:$A$6</c:f>
              <c:numCache>
                <c:formatCode>General</c:formatCode>
                <c:ptCount val="5"/>
                <c:pt idx="0">
                  <c:v>10000</c:v>
                </c:pt>
                <c:pt idx="1">
                  <c:v>20000</c:v>
                </c:pt>
                <c:pt idx="2">
                  <c:v>30000</c:v>
                </c:pt>
                <c:pt idx="3">
                  <c:v>40000</c:v>
                </c:pt>
                <c:pt idx="4">
                  <c:v>50000</c:v>
                </c:pt>
              </c:numCache>
            </c:numRef>
          </c:cat>
          <c:val>
            <c:numRef>
              <c:f>'dryad vs hadoop scalability'!$L$2:$L$6</c:f>
              <c:numCache>
                <c:formatCode>0.00%</c:formatCode>
                <c:ptCount val="5"/>
                <c:pt idx="0">
                  <c:v>0.26020281035906018</c:v>
                </c:pt>
                <c:pt idx="1">
                  <c:v>0.19666569328339961</c:v>
                </c:pt>
                <c:pt idx="2">
                  <c:v>0.16730746351220718</c:v>
                </c:pt>
                <c:pt idx="3">
                  <c:v>0.17009335031696737</c:v>
                </c:pt>
                <c:pt idx="4">
                  <c:v>0.15329492392700494</c:v>
                </c:pt>
              </c:numCache>
            </c:numRef>
          </c:val>
        </c:ser>
        <c:gapWidth val="295"/>
        <c:overlap val="-25"/>
        <c:axId val="128577920"/>
        <c:axId val="128576128"/>
      </c:barChart>
      <c:valAx>
        <c:axId val="128576128"/>
        <c:scaling>
          <c:orientation val="minMax"/>
          <c:max val="0.30000000000000032"/>
        </c:scaling>
        <c:axPos val="r"/>
        <c:majorGridlines/>
        <c:numFmt formatCode="0%" sourceLinked="0"/>
        <c:majorTickMark val="none"/>
        <c:tickLblPos val="nextTo"/>
        <c:crossAx val="128577920"/>
        <c:crosses val="max"/>
        <c:crossBetween val="between"/>
      </c:valAx>
      <c:catAx>
        <c:axId val="128577920"/>
        <c:scaling>
          <c:orientation val="minMax"/>
        </c:scaling>
        <c:axPos val="b"/>
        <c:title>
          <c:tx>
            <c:rich>
              <a:bodyPr/>
              <a:lstStyle/>
              <a:p>
                <a:pPr>
                  <a:defRPr sz="1800"/>
                </a:pPr>
                <a:r>
                  <a:rPr lang="en-US" sz="1800"/>
                  <a:t>No. of Sequences</a:t>
                </a:r>
              </a:p>
            </c:rich>
          </c:tx>
          <c:layout>
            <c:manualLayout>
              <c:xMode val="edge"/>
              <c:yMode val="edge"/>
              <c:x val="0.34166144185247882"/>
              <c:y val="0.77846406155838299"/>
            </c:manualLayout>
          </c:layout>
        </c:title>
        <c:numFmt formatCode="General" sourceLinked="1"/>
        <c:majorTickMark val="none"/>
        <c:tickLblPos val="nextTo"/>
        <c:crossAx val="128576128"/>
        <c:crosses val="autoZero"/>
        <c:auto val="1"/>
        <c:lblAlgn val="ctr"/>
        <c:lblOffset val="100"/>
      </c:catAx>
    </c:plotArea>
    <c:legend>
      <c:legendPos val="b"/>
      <c:layout>
        <c:manualLayout>
          <c:xMode val="edge"/>
          <c:yMode val="edge"/>
          <c:x val="2.9421051340545037E-2"/>
          <c:y val="0.82562430395380626"/>
          <c:w val="0.93095469255663565"/>
          <c:h val="0.17437559159077454"/>
        </c:manualLayout>
      </c:layout>
      <c:spPr>
        <a:effectLst>
          <a:outerShdw blurRad="50800" dist="38100" dir="5400000" algn="t" rotWithShape="0">
            <a:prstClr val="black">
              <a:alpha val="40000"/>
            </a:prstClr>
          </a:outerShdw>
        </a:effectLst>
      </c:spPr>
      <c:txPr>
        <a:bodyPr/>
        <a:lstStyle/>
        <a:p>
          <a:pPr>
            <a:defRPr sz="2000"/>
          </a:pPr>
          <a:endParaRPr lang="en-US"/>
        </a:p>
      </c:txPr>
    </c:legend>
    <c:plotVisOnly val="1"/>
    <c:dispBlanksAs val="gap"/>
  </c:chart>
  <c:spPr>
    <a:noFill/>
  </c:spPr>
  <c:txPr>
    <a:bodyPr/>
    <a:lstStyle/>
    <a:p>
      <a:pPr>
        <a:defRPr sz="1400" b="1">
          <a:solidFill>
            <a:schemeClr val="tx1"/>
          </a:solidFill>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400"/>
            </a:pPr>
            <a:r>
              <a:rPr lang="en-US" sz="2400"/>
              <a:t>Cap3 Sequence Assembly</a:t>
            </a:r>
          </a:p>
        </c:rich>
      </c:tx>
      <c:layout>
        <c:manualLayout>
          <c:xMode val="edge"/>
          <c:yMode val="edge"/>
          <c:x val="0.33395133420822398"/>
          <c:y val="2.7027027027027108E-2"/>
        </c:manualLayout>
      </c:layout>
      <c:overlay val="1"/>
    </c:title>
    <c:plotArea>
      <c:layout>
        <c:manualLayout>
          <c:layoutTarget val="inner"/>
          <c:xMode val="edge"/>
          <c:yMode val="edge"/>
          <c:x val="0.11836382770994207"/>
          <c:y val="0.14609296788721149"/>
          <c:w val="0.81983203790347681"/>
          <c:h val="0.63895931041406973"/>
        </c:manualLayout>
      </c:layout>
      <c:lineChart>
        <c:grouping val="standard"/>
        <c:ser>
          <c:idx val="0"/>
          <c:order val="0"/>
          <c:tx>
            <c:strRef>
              <c:f>'Cap3'!$G$27</c:f>
              <c:strCache>
                <c:ptCount val="1"/>
                <c:pt idx="0">
                  <c:v>Azure MapReduce</c:v>
                </c:pt>
              </c:strCache>
            </c:strRef>
          </c:tx>
          <c:cat>
            <c:strRef>
              <c:f>'Cap3'!$F$28:$F$32</c:f>
              <c:strCache>
                <c:ptCount val="5"/>
                <c:pt idx="0">
                  <c:v>64 * 1024</c:v>
                </c:pt>
                <c:pt idx="1">
                  <c:v>96 * 1536</c:v>
                </c:pt>
                <c:pt idx="2">
                  <c:v>128 * 2048</c:v>
                </c:pt>
                <c:pt idx="3">
                  <c:v>160 * 2560</c:v>
                </c:pt>
                <c:pt idx="4">
                  <c:v>192 * 3072</c:v>
                </c:pt>
              </c:strCache>
            </c:strRef>
          </c:cat>
          <c:val>
            <c:numRef>
              <c:f>'Cap3'!$G$28:$G$32</c:f>
              <c:numCache>
                <c:formatCode>General</c:formatCode>
                <c:ptCount val="5"/>
                <c:pt idx="0">
                  <c:v>1835.9280000000001</c:v>
                </c:pt>
                <c:pt idx="1">
                  <c:v>1835.471</c:v>
                </c:pt>
                <c:pt idx="2">
                  <c:v>1811.8739999999998</c:v>
                </c:pt>
                <c:pt idx="3">
                  <c:v>1844.6959999999999</c:v>
                </c:pt>
                <c:pt idx="4">
                  <c:v>1807.6029999999998</c:v>
                </c:pt>
              </c:numCache>
            </c:numRef>
          </c:val>
          <c:smooth val="1"/>
        </c:ser>
        <c:ser>
          <c:idx val="1"/>
          <c:order val="1"/>
          <c:tx>
            <c:strRef>
              <c:f>'Cap3'!$H$27</c:f>
              <c:strCache>
                <c:ptCount val="1"/>
                <c:pt idx="0">
                  <c:v>Amazon EMR</c:v>
                </c:pt>
              </c:strCache>
            </c:strRef>
          </c:tx>
          <c:cat>
            <c:strRef>
              <c:f>'Cap3'!$F$28:$F$32</c:f>
              <c:strCache>
                <c:ptCount val="5"/>
                <c:pt idx="0">
                  <c:v>64 * 1024</c:v>
                </c:pt>
                <c:pt idx="1">
                  <c:v>96 * 1536</c:v>
                </c:pt>
                <c:pt idx="2">
                  <c:v>128 * 2048</c:v>
                </c:pt>
                <c:pt idx="3">
                  <c:v>160 * 2560</c:v>
                </c:pt>
                <c:pt idx="4">
                  <c:v>192 * 3072</c:v>
                </c:pt>
              </c:strCache>
            </c:strRef>
          </c:cat>
          <c:val>
            <c:numRef>
              <c:f>'Cap3'!$H$28:$H$32</c:f>
              <c:numCache>
                <c:formatCode>#,##0.000</c:formatCode>
                <c:ptCount val="5"/>
                <c:pt idx="0">
                  <c:v>1772.625</c:v>
                </c:pt>
                <c:pt idx="1">
                  <c:v>1808.829</c:v>
                </c:pt>
                <c:pt idx="2">
                  <c:v>1790.9839999999999</c:v>
                </c:pt>
                <c:pt idx="3">
                  <c:v>1786.797</c:v>
                </c:pt>
                <c:pt idx="4">
                  <c:v>1843.2380000000001</c:v>
                </c:pt>
              </c:numCache>
            </c:numRef>
          </c:val>
          <c:smooth val="1"/>
        </c:ser>
        <c:ser>
          <c:idx val="2"/>
          <c:order val="2"/>
          <c:tx>
            <c:strRef>
              <c:f>'Cap3'!$I$27</c:f>
              <c:strCache>
                <c:ptCount val="1"/>
                <c:pt idx="0">
                  <c:v>Hadoop Bare Metal</c:v>
                </c:pt>
              </c:strCache>
            </c:strRef>
          </c:tx>
          <c:cat>
            <c:strRef>
              <c:f>'Cap3'!$F$28:$F$32</c:f>
              <c:strCache>
                <c:ptCount val="5"/>
                <c:pt idx="0">
                  <c:v>64 * 1024</c:v>
                </c:pt>
                <c:pt idx="1">
                  <c:v>96 * 1536</c:v>
                </c:pt>
                <c:pt idx="2">
                  <c:v>128 * 2048</c:v>
                </c:pt>
                <c:pt idx="3">
                  <c:v>160 * 2560</c:v>
                </c:pt>
                <c:pt idx="4">
                  <c:v>192 * 3072</c:v>
                </c:pt>
              </c:strCache>
            </c:strRef>
          </c:cat>
          <c:val>
            <c:numRef>
              <c:f>'Cap3'!$I$28:$I$32</c:f>
              <c:numCache>
                <c:formatCode>#,##0.000</c:formatCode>
                <c:ptCount val="5"/>
                <c:pt idx="0" formatCode="General">
                  <c:v>1740.3329999999999</c:v>
                </c:pt>
                <c:pt idx="1">
                  <c:v>1744.777</c:v>
                </c:pt>
                <c:pt idx="2">
                  <c:v>1744.9870000000001</c:v>
                </c:pt>
                <c:pt idx="3">
                  <c:v>1743.3679999999999</c:v>
                </c:pt>
                <c:pt idx="4">
                  <c:v>1741.2650000000001</c:v>
                </c:pt>
              </c:numCache>
            </c:numRef>
          </c:val>
          <c:smooth val="1"/>
        </c:ser>
        <c:ser>
          <c:idx val="3"/>
          <c:order val="3"/>
          <c:tx>
            <c:strRef>
              <c:f>'Cap3'!$J$27</c:f>
              <c:strCache>
                <c:ptCount val="1"/>
                <c:pt idx="0">
                  <c:v>Hadoop on EC2</c:v>
                </c:pt>
              </c:strCache>
            </c:strRef>
          </c:tx>
          <c:cat>
            <c:strRef>
              <c:f>'Cap3'!$F$28:$F$32</c:f>
              <c:strCache>
                <c:ptCount val="5"/>
                <c:pt idx="0">
                  <c:v>64 * 1024</c:v>
                </c:pt>
                <c:pt idx="1">
                  <c:v>96 * 1536</c:v>
                </c:pt>
                <c:pt idx="2">
                  <c:v>128 * 2048</c:v>
                </c:pt>
                <c:pt idx="3">
                  <c:v>160 * 2560</c:v>
                </c:pt>
                <c:pt idx="4">
                  <c:v>192 * 3072</c:v>
                </c:pt>
              </c:strCache>
            </c:strRef>
          </c:cat>
          <c:val>
            <c:numRef>
              <c:f>'Cap3'!$J$28:$J$32</c:f>
              <c:numCache>
                <c:formatCode>General</c:formatCode>
                <c:ptCount val="5"/>
                <c:pt idx="0">
                  <c:v>1807.7280000000001</c:v>
                </c:pt>
                <c:pt idx="1">
                  <c:v>1806.84</c:v>
                </c:pt>
                <c:pt idx="2">
                  <c:v>1815.7180000000001</c:v>
                </c:pt>
                <c:pt idx="3">
                  <c:v>1821.548</c:v>
                </c:pt>
                <c:pt idx="4">
                  <c:v>1823.1829999999998</c:v>
                </c:pt>
              </c:numCache>
            </c:numRef>
          </c:val>
          <c:smooth val="1"/>
        </c:ser>
        <c:marker val="1"/>
        <c:axId val="128662528"/>
        <c:axId val="128681088"/>
      </c:lineChart>
      <c:catAx>
        <c:axId val="128662528"/>
        <c:scaling>
          <c:orientation val="minMax"/>
        </c:scaling>
        <c:axPos val="b"/>
        <c:title>
          <c:tx>
            <c:rich>
              <a:bodyPr/>
              <a:lstStyle/>
              <a:p>
                <a:pPr>
                  <a:defRPr/>
                </a:pPr>
                <a:r>
                  <a:rPr lang="en-US"/>
                  <a:t>Number of Cores * Number of files</a:t>
                </a:r>
              </a:p>
            </c:rich>
          </c:tx>
        </c:title>
        <c:numFmt formatCode="General" sourceLinked="1"/>
        <c:tickLblPos val="nextTo"/>
        <c:txPr>
          <a:bodyPr rot="-2460000" vert="horz"/>
          <a:lstStyle/>
          <a:p>
            <a:pPr>
              <a:defRPr/>
            </a:pPr>
            <a:endParaRPr lang="en-US"/>
          </a:p>
        </c:txPr>
        <c:crossAx val="128681088"/>
        <c:crosses val="autoZero"/>
        <c:auto val="1"/>
        <c:lblAlgn val="ctr"/>
        <c:lblOffset val="100"/>
        <c:tickMarkSkip val="1"/>
      </c:catAx>
      <c:valAx>
        <c:axId val="128681088"/>
        <c:scaling>
          <c:orientation val="minMax"/>
          <c:min val="1000"/>
        </c:scaling>
        <c:axPos val="l"/>
        <c:majorGridlines/>
        <c:title>
          <c:tx>
            <c:rich>
              <a:bodyPr rot="-5400000" vert="horz"/>
              <a:lstStyle/>
              <a:p>
                <a:pPr>
                  <a:defRPr/>
                </a:pPr>
                <a:r>
                  <a:rPr lang="en-US"/>
                  <a:t>Time (s)</a:t>
                </a:r>
              </a:p>
            </c:rich>
          </c:tx>
        </c:title>
        <c:numFmt formatCode="General" sourceLinked="1"/>
        <c:tickLblPos val="nextTo"/>
        <c:crossAx val="128662528"/>
        <c:crosses val="autoZero"/>
        <c:crossBetween val="midCat"/>
      </c:valAx>
    </c:plotArea>
    <c:legend>
      <c:legendPos val="r"/>
      <c:layout>
        <c:manualLayout>
          <c:xMode val="edge"/>
          <c:yMode val="edge"/>
          <c:x val="0.54963943569554008"/>
          <c:y val="0.42050560402922632"/>
          <c:w val="0.32484569116360579"/>
          <c:h val="0.26350329159674712"/>
        </c:manualLayout>
      </c:layout>
      <c:spPr>
        <a:solidFill>
          <a:schemeClr val="bg1"/>
        </a:solidFill>
      </c:spPr>
      <c:txPr>
        <a:bodyPr/>
        <a:lstStyle/>
        <a:p>
          <a:pPr>
            <a:defRPr sz="2000" b="1"/>
          </a:pPr>
          <a:endParaRPr lang="en-US"/>
        </a:p>
      </c:txPr>
    </c:legend>
    <c:plotVisOnly val="1"/>
  </c:chart>
  <c:txPr>
    <a:bodyPr/>
    <a:lstStyle/>
    <a:p>
      <a:pPr>
        <a:defRPr sz="120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SWG!$F$54</c:f>
              <c:strCache>
                <c:ptCount val="1"/>
                <c:pt idx="0">
                  <c:v>AzureMR</c:v>
                </c:pt>
              </c:strCache>
            </c:strRef>
          </c:tx>
          <c:cat>
            <c:strRef>
              <c:f>SWG!$E$55:$E$59</c:f>
              <c:strCache>
                <c:ptCount val="5"/>
                <c:pt idx="0">
                  <c:v>64 * 1024</c:v>
                </c:pt>
                <c:pt idx="1">
                  <c:v>96 * 1536</c:v>
                </c:pt>
                <c:pt idx="2">
                  <c:v>128 * 2048</c:v>
                </c:pt>
                <c:pt idx="3">
                  <c:v>160 * 2560</c:v>
                </c:pt>
                <c:pt idx="4">
                  <c:v>192 * 3072</c:v>
                </c:pt>
              </c:strCache>
            </c:strRef>
          </c:cat>
          <c:val>
            <c:numRef>
              <c:f>SWG!$F$55:$F$59</c:f>
              <c:numCache>
                <c:formatCode>General</c:formatCode>
                <c:ptCount val="5"/>
                <c:pt idx="0">
                  <c:v>8.8283071999999994</c:v>
                </c:pt>
                <c:pt idx="1">
                  <c:v>12.655417600000026</c:v>
                </c:pt>
                <c:pt idx="2">
                  <c:v>17.183756799999987</c:v>
                </c:pt>
                <c:pt idx="3">
                  <c:v>21.677914666666748</c:v>
                </c:pt>
                <c:pt idx="4">
                  <c:v>24.525401599999931</c:v>
                </c:pt>
              </c:numCache>
            </c:numRef>
          </c:val>
        </c:ser>
        <c:ser>
          <c:idx val="2"/>
          <c:order val="1"/>
          <c:tx>
            <c:strRef>
              <c:f>SWG!$H$54</c:f>
              <c:strCache>
                <c:ptCount val="1"/>
                <c:pt idx="0">
                  <c:v>Amazon EMR</c:v>
                </c:pt>
              </c:strCache>
            </c:strRef>
          </c:tx>
          <c:spPr>
            <a:solidFill>
              <a:schemeClr val="accent2">
                <a:lumMod val="75000"/>
              </a:schemeClr>
            </a:solidFill>
          </c:spPr>
          <c:cat>
            <c:strRef>
              <c:f>SWG!$E$55:$E$59</c:f>
              <c:strCache>
                <c:ptCount val="5"/>
                <c:pt idx="0">
                  <c:v>64 * 1024</c:v>
                </c:pt>
                <c:pt idx="1">
                  <c:v>96 * 1536</c:v>
                </c:pt>
                <c:pt idx="2">
                  <c:v>128 * 2048</c:v>
                </c:pt>
                <c:pt idx="3">
                  <c:v>160 * 2560</c:v>
                </c:pt>
                <c:pt idx="4">
                  <c:v>192 * 3072</c:v>
                </c:pt>
              </c:strCache>
            </c:strRef>
          </c:cat>
          <c:val>
            <c:numRef>
              <c:f>SWG!$H$55:$H$59</c:f>
              <c:numCache>
                <c:formatCode>General</c:formatCode>
                <c:ptCount val="5"/>
                <c:pt idx="0">
                  <c:v>8.8799296000000005</c:v>
                </c:pt>
                <c:pt idx="1">
                  <c:v>12.981365277777778</c:v>
                </c:pt>
                <c:pt idx="2">
                  <c:v>16.887888966666743</c:v>
                </c:pt>
                <c:pt idx="3">
                  <c:v>21.815976088888895</c:v>
                </c:pt>
                <c:pt idx="4">
                  <c:v>25.830348911111109</c:v>
                </c:pt>
              </c:numCache>
            </c:numRef>
          </c:val>
        </c:ser>
        <c:ser>
          <c:idx val="4"/>
          <c:order val="2"/>
          <c:tx>
            <c:strRef>
              <c:f>SWG!$J$54</c:f>
              <c:strCache>
                <c:ptCount val="1"/>
                <c:pt idx="0">
                  <c:v>Hadoop on EC2</c:v>
                </c:pt>
              </c:strCache>
            </c:strRef>
          </c:tx>
          <c:spPr>
            <a:solidFill>
              <a:srgbClr val="8D42C6"/>
            </a:solidFill>
          </c:spPr>
          <c:cat>
            <c:strRef>
              <c:f>SWG!$E$55:$E$59</c:f>
              <c:strCache>
                <c:ptCount val="5"/>
                <c:pt idx="0">
                  <c:v>64 * 1024</c:v>
                </c:pt>
                <c:pt idx="1">
                  <c:v>96 * 1536</c:v>
                </c:pt>
                <c:pt idx="2">
                  <c:v>128 * 2048</c:v>
                </c:pt>
                <c:pt idx="3">
                  <c:v>160 * 2560</c:v>
                </c:pt>
                <c:pt idx="4">
                  <c:v>192 * 3072</c:v>
                </c:pt>
              </c:strCache>
            </c:strRef>
          </c:cat>
          <c:val>
            <c:numRef>
              <c:f>SWG!$J$55:$J$59</c:f>
              <c:numCache>
                <c:formatCode>General</c:formatCode>
                <c:ptCount val="5"/>
                <c:pt idx="0">
                  <c:v>8.283751500000001</c:v>
                </c:pt>
                <c:pt idx="1">
                  <c:v>12.626556388888925</c:v>
                </c:pt>
                <c:pt idx="2">
                  <c:v>16.203263266666667</c:v>
                </c:pt>
                <c:pt idx="3">
                  <c:v>20.051559311111117</c:v>
                </c:pt>
                <c:pt idx="4">
                  <c:v>23.875742177777656</c:v>
                </c:pt>
              </c:numCache>
            </c:numRef>
          </c:val>
        </c:ser>
        <c:axId val="128711296"/>
        <c:axId val="128721664"/>
      </c:barChart>
      <c:catAx>
        <c:axId val="128711296"/>
        <c:scaling>
          <c:orientation val="minMax"/>
        </c:scaling>
        <c:axPos val="b"/>
        <c:title>
          <c:tx>
            <c:rich>
              <a:bodyPr/>
              <a:lstStyle/>
              <a:p>
                <a:pPr>
                  <a:defRPr/>
                </a:pPr>
                <a:r>
                  <a:rPr lang="en-US"/>
                  <a:t>Num. Cores * Num. Blocks</a:t>
                </a:r>
              </a:p>
            </c:rich>
          </c:tx>
        </c:title>
        <c:tickLblPos val="nextTo"/>
        <c:crossAx val="128721664"/>
        <c:crosses val="autoZero"/>
        <c:auto val="1"/>
        <c:lblAlgn val="ctr"/>
        <c:lblOffset val="100"/>
      </c:catAx>
      <c:valAx>
        <c:axId val="128721664"/>
        <c:scaling>
          <c:orientation val="minMax"/>
        </c:scaling>
        <c:axPos val="l"/>
        <c:majorGridlines/>
        <c:title>
          <c:tx>
            <c:rich>
              <a:bodyPr rot="-5400000" vert="horz"/>
              <a:lstStyle/>
              <a:p>
                <a:pPr>
                  <a:defRPr/>
                </a:pPr>
                <a:r>
                  <a:rPr lang="en-US"/>
                  <a:t>Cost ($)</a:t>
                </a:r>
              </a:p>
            </c:rich>
          </c:tx>
        </c:title>
        <c:numFmt formatCode="General" sourceLinked="1"/>
        <c:tickLblPos val="nextTo"/>
        <c:crossAx val="128711296"/>
        <c:crosses val="autoZero"/>
        <c:crossBetween val="between"/>
      </c:valAx>
    </c:plotArea>
    <c:legend>
      <c:legendPos val="r"/>
    </c:legend>
    <c:plotVisOnly val="1"/>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CDD406-BBC9-41DF-B545-264B5E5498E6}" type="doc">
      <dgm:prSet loTypeId="urn:microsoft.com/office/officeart/2005/8/layout/gear1" loCatId="process" qsTypeId="urn:microsoft.com/office/officeart/2005/8/quickstyle/simple3" qsCatId="simple" csTypeId="urn:microsoft.com/office/officeart/2005/8/colors/accent0_2" csCatId="mainScheme" phldr="0"/>
      <dgm:spPr/>
    </dgm:pt>
    <dgm:pt modelId="{0218F697-4CBE-4C0C-AF58-C286B54C9059}">
      <dgm:prSet phldrT="[Text]" phldr="1"/>
      <dgm:spPr/>
      <dgm:t>
        <a:bodyPr/>
        <a:lstStyle/>
        <a:p>
          <a:endParaRPr lang="en-US" dirty="0"/>
        </a:p>
      </dgm:t>
    </dgm:pt>
    <dgm:pt modelId="{BD60233B-3BC9-48ED-A37B-867C1C2360C2}" type="parTrans" cxnId="{906F09DB-0A46-4415-BF1B-2D1617A51094}">
      <dgm:prSet/>
      <dgm:spPr/>
      <dgm:t>
        <a:bodyPr/>
        <a:lstStyle/>
        <a:p>
          <a:endParaRPr lang="en-US"/>
        </a:p>
      </dgm:t>
    </dgm:pt>
    <dgm:pt modelId="{299C7145-7777-4205-843A-E1FE08E5307A}" type="sibTrans" cxnId="{906F09DB-0A46-4415-BF1B-2D1617A51094}">
      <dgm:prSet/>
      <dgm:spPr/>
      <dgm:t>
        <a:bodyPr/>
        <a:lstStyle/>
        <a:p>
          <a:endParaRPr lang="en-US"/>
        </a:p>
      </dgm:t>
    </dgm:pt>
    <dgm:pt modelId="{08C9E0A0-152E-4A32-9D22-D5C5F728CB6B}">
      <dgm:prSet phldrT="[Text]" phldr="1"/>
      <dgm:spPr/>
      <dgm:t>
        <a:bodyPr/>
        <a:lstStyle/>
        <a:p>
          <a:endParaRPr lang="en-US" dirty="0"/>
        </a:p>
      </dgm:t>
    </dgm:pt>
    <dgm:pt modelId="{D7641B3A-049C-4C98-A16C-18BFA1BB43B3}" type="parTrans" cxnId="{F7A7953A-3275-4DC1-953D-4F4613D7EA97}">
      <dgm:prSet/>
      <dgm:spPr/>
      <dgm:t>
        <a:bodyPr/>
        <a:lstStyle/>
        <a:p>
          <a:endParaRPr lang="en-US"/>
        </a:p>
      </dgm:t>
    </dgm:pt>
    <dgm:pt modelId="{0531585E-CEBE-41B8-B3FF-4709D4A8A600}" type="sibTrans" cxnId="{F7A7953A-3275-4DC1-953D-4F4613D7EA97}">
      <dgm:prSet/>
      <dgm:spPr/>
      <dgm:t>
        <a:bodyPr/>
        <a:lstStyle/>
        <a:p>
          <a:endParaRPr lang="en-US"/>
        </a:p>
      </dgm:t>
    </dgm:pt>
    <dgm:pt modelId="{AB250563-8AD6-4C26-85DD-3AAE44EE9668}">
      <dgm:prSet phldrT="[Text]" phldr="1"/>
      <dgm:spPr/>
      <dgm:t>
        <a:bodyPr/>
        <a:lstStyle/>
        <a:p>
          <a:endParaRPr lang="en-US" dirty="0"/>
        </a:p>
      </dgm:t>
    </dgm:pt>
    <dgm:pt modelId="{5C1E5509-16DD-4F3F-A834-0F66DCA91F81}" type="parTrans" cxnId="{AA291191-A861-4930-B3CE-52474FE714A0}">
      <dgm:prSet/>
      <dgm:spPr/>
      <dgm:t>
        <a:bodyPr/>
        <a:lstStyle/>
        <a:p>
          <a:endParaRPr lang="en-US"/>
        </a:p>
      </dgm:t>
    </dgm:pt>
    <dgm:pt modelId="{4CACBA08-CE71-4AA1-897E-742989903C60}" type="sibTrans" cxnId="{AA291191-A861-4930-B3CE-52474FE714A0}">
      <dgm:prSet/>
      <dgm:spPr/>
      <dgm:t>
        <a:bodyPr/>
        <a:lstStyle/>
        <a:p>
          <a:endParaRPr lang="en-US"/>
        </a:p>
      </dgm:t>
    </dgm:pt>
    <dgm:pt modelId="{3E3C3B26-C72A-43C7-803F-E2A4950DC1FC}" type="pres">
      <dgm:prSet presAssocID="{28CDD406-BBC9-41DF-B545-264B5E5498E6}" presName="composite" presStyleCnt="0">
        <dgm:presLayoutVars>
          <dgm:chMax val="3"/>
          <dgm:animLvl val="lvl"/>
          <dgm:resizeHandles val="exact"/>
        </dgm:presLayoutVars>
      </dgm:prSet>
      <dgm:spPr/>
    </dgm:pt>
    <dgm:pt modelId="{6D3374D2-C99A-4581-A802-C87DD13E12BB}" type="pres">
      <dgm:prSet presAssocID="{0218F697-4CBE-4C0C-AF58-C286B54C9059}" presName="gear1" presStyleLbl="node1" presStyleIdx="0" presStyleCnt="3" custLinFactNeighborY="12442">
        <dgm:presLayoutVars>
          <dgm:chMax val="1"/>
          <dgm:bulletEnabled val="1"/>
        </dgm:presLayoutVars>
      </dgm:prSet>
      <dgm:spPr/>
      <dgm:t>
        <a:bodyPr/>
        <a:lstStyle/>
        <a:p>
          <a:endParaRPr lang="en-US"/>
        </a:p>
      </dgm:t>
    </dgm:pt>
    <dgm:pt modelId="{0F6D8C90-16C7-42D6-9F9D-BF026488E359}" type="pres">
      <dgm:prSet presAssocID="{0218F697-4CBE-4C0C-AF58-C286B54C9059}" presName="gear1srcNode" presStyleLbl="node1" presStyleIdx="0" presStyleCnt="3"/>
      <dgm:spPr/>
      <dgm:t>
        <a:bodyPr/>
        <a:lstStyle/>
        <a:p>
          <a:endParaRPr lang="en-US"/>
        </a:p>
      </dgm:t>
    </dgm:pt>
    <dgm:pt modelId="{E6A9C372-B334-4B3C-AA83-DF4E47E9249C}" type="pres">
      <dgm:prSet presAssocID="{0218F697-4CBE-4C0C-AF58-C286B54C9059}" presName="gear1dstNode" presStyleLbl="node1" presStyleIdx="0" presStyleCnt="3"/>
      <dgm:spPr/>
      <dgm:t>
        <a:bodyPr/>
        <a:lstStyle/>
        <a:p>
          <a:endParaRPr lang="en-US"/>
        </a:p>
      </dgm:t>
    </dgm:pt>
    <dgm:pt modelId="{176A518A-F69D-4996-9A2C-68DB036C749D}" type="pres">
      <dgm:prSet presAssocID="{08C9E0A0-152E-4A32-9D22-D5C5F728CB6B}" presName="gear2" presStyleLbl="node1" presStyleIdx="1" presStyleCnt="3">
        <dgm:presLayoutVars>
          <dgm:chMax val="1"/>
          <dgm:bulletEnabled val="1"/>
        </dgm:presLayoutVars>
      </dgm:prSet>
      <dgm:spPr/>
      <dgm:t>
        <a:bodyPr/>
        <a:lstStyle/>
        <a:p>
          <a:endParaRPr lang="en-US"/>
        </a:p>
      </dgm:t>
    </dgm:pt>
    <dgm:pt modelId="{58B3DCBC-B637-4B29-85A6-2C48BC4AF47C}" type="pres">
      <dgm:prSet presAssocID="{08C9E0A0-152E-4A32-9D22-D5C5F728CB6B}" presName="gear2srcNode" presStyleLbl="node1" presStyleIdx="1" presStyleCnt="3"/>
      <dgm:spPr/>
      <dgm:t>
        <a:bodyPr/>
        <a:lstStyle/>
        <a:p>
          <a:endParaRPr lang="en-US"/>
        </a:p>
      </dgm:t>
    </dgm:pt>
    <dgm:pt modelId="{C583A7DA-50CE-4044-9423-AB553E59E267}" type="pres">
      <dgm:prSet presAssocID="{08C9E0A0-152E-4A32-9D22-D5C5F728CB6B}" presName="gear2dstNode" presStyleLbl="node1" presStyleIdx="1" presStyleCnt="3"/>
      <dgm:spPr/>
      <dgm:t>
        <a:bodyPr/>
        <a:lstStyle/>
        <a:p>
          <a:endParaRPr lang="en-US"/>
        </a:p>
      </dgm:t>
    </dgm:pt>
    <dgm:pt modelId="{211B5417-98E0-47A9-B06D-B14C08C8830D}" type="pres">
      <dgm:prSet presAssocID="{AB250563-8AD6-4C26-85DD-3AAE44EE9668}" presName="gear3" presStyleLbl="node1" presStyleIdx="2" presStyleCnt="3"/>
      <dgm:spPr/>
      <dgm:t>
        <a:bodyPr/>
        <a:lstStyle/>
        <a:p>
          <a:endParaRPr lang="en-US"/>
        </a:p>
      </dgm:t>
    </dgm:pt>
    <dgm:pt modelId="{1D72DCD1-6D11-4AB9-A15D-F84334CE9938}" type="pres">
      <dgm:prSet presAssocID="{AB250563-8AD6-4C26-85DD-3AAE44EE9668}" presName="gear3tx" presStyleLbl="node1" presStyleIdx="2" presStyleCnt="3">
        <dgm:presLayoutVars>
          <dgm:chMax val="1"/>
          <dgm:bulletEnabled val="1"/>
        </dgm:presLayoutVars>
      </dgm:prSet>
      <dgm:spPr/>
      <dgm:t>
        <a:bodyPr/>
        <a:lstStyle/>
        <a:p>
          <a:endParaRPr lang="en-US"/>
        </a:p>
      </dgm:t>
    </dgm:pt>
    <dgm:pt modelId="{C9120FCF-4908-40AD-B782-ECC3DD3C6EFE}" type="pres">
      <dgm:prSet presAssocID="{AB250563-8AD6-4C26-85DD-3AAE44EE9668}" presName="gear3srcNode" presStyleLbl="node1" presStyleIdx="2" presStyleCnt="3"/>
      <dgm:spPr/>
      <dgm:t>
        <a:bodyPr/>
        <a:lstStyle/>
        <a:p>
          <a:endParaRPr lang="en-US"/>
        </a:p>
      </dgm:t>
    </dgm:pt>
    <dgm:pt modelId="{A377D33A-F578-4119-8EA1-6060677C6653}" type="pres">
      <dgm:prSet presAssocID="{AB250563-8AD6-4C26-85DD-3AAE44EE9668}" presName="gear3dstNode" presStyleLbl="node1" presStyleIdx="2" presStyleCnt="3"/>
      <dgm:spPr/>
      <dgm:t>
        <a:bodyPr/>
        <a:lstStyle/>
        <a:p>
          <a:endParaRPr lang="en-US"/>
        </a:p>
      </dgm:t>
    </dgm:pt>
    <dgm:pt modelId="{9E90F593-217C-49A2-A49E-D19075CCCFB7}" type="pres">
      <dgm:prSet presAssocID="{299C7145-7777-4205-843A-E1FE08E5307A}" presName="connector1" presStyleLbl="sibTrans2D1" presStyleIdx="0" presStyleCnt="3"/>
      <dgm:spPr/>
      <dgm:t>
        <a:bodyPr/>
        <a:lstStyle/>
        <a:p>
          <a:endParaRPr lang="en-US"/>
        </a:p>
      </dgm:t>
    </dgm:pt>
    <dgm:pt modelId="{1CFE3FCB-9A8A-4C97-BE6D-EF29F46EDD25}" type="pres">
      <dgm:prSet presAssocID="{0531585E-CEBE-41B8-B3FF-4709D4A8A600}" presName="connector2" presStyleLbl="sibTrans2D1" presStyleIdx="1" presStyleCnt="3"/>
      <dgm:spPr/>
      <dgm:t>
        <a:bodyPr/>
        <a:lstStyle/>
        <a:p>
          <a:endParaRPr lang="en-US"/>
        </a:p>
      </dgm:t>
    </dgm:pt>
    <dgm:pt modelId="{78F1FF08-C20D-49B0-B75F-07D108D0A83C}" type="pres">
      <dgm:prSet presAssocID="{4CACBA08-CE71-4AA1-897E-742989903C60}" presName="connector3" presStyleLbl="sibTrans2D1" presStyleIdx="2" presStyleCnt="3"/>
      <dgm:spPr/>
      <dgm:t>
        <a:bodyPr/>
        <a:lstStyle/>
        <a:p>
          <a:endParaRPr lang="en-US"/>
        </a:p>
      </dgm:t>
    </dgm:pt>
  </dgm:ptLst>
  <dgm:cxnLst>
    <dgm:cxn modelId="{AA291191-A861-4930-B3CE-52474FE714A0}" srcId="{28CDD406-BBC9-41DF-B545-264B5E5498E6}" destId="{AB250563-8AD6-4C26-85DD-3AAE44EE9668}" srcOrd="2" destOrd="0" parTransId="{5C1E5509-16DD-4F3F-A834-0F66DCA91F81}" sibTransId="{4CACBA08-CE71-4AA1-897E-742989903C60}"/>
    <dgm:cxn modelId="{9A301C54-0DC6-485A-859B-804BE04D6158}" type="presOf" srcId="{4CACBA08-CE71-4AA1-897E-742989903C60}" destId="{78F1FF08-C20D-49B0-B75F-07D108D0A83C}" srcOrd="0" destOrd="0" presId="urn:microsoft.com/office/officeart/2005/8/layout/gear1"/>
    <dgm:cxn modelId="{E0979D7D-E316-494D-A0A1-BDEF46E9802E}" type="presOf" srcId="{08C9E0A0-152E-4A32-9D22-D5C5F728CB6B}" destId="{58B3DCBC-B637-4B29-85A6-2C48BC4AF47C}" srcOrd="1" destOrd="0" presId="urn:microsoft.com/office/officeart/2005/8/layout/gear1"/>
    <dgm:cxn modelId="{C73D7F1F-AA48-4622-8CE2-72BDCAD00D04}" type="presOf" srcId="{0218F697-4CBE-4C0C-AF58-C286B54C9059}" destId="{0F6D8C90-16C7-42D6-9F9D-BF026488E359}" srcOrd="1" destOrd="0" presId="urn:microsoft.com/office/officeart/2005/8/layout/gear1"/>
    <dgm:cxn modelId="{0F7FD60F-2711-40AB-92E2-61FD9FDE37C1}" type="presOf" srcId="{0218F697-4CBE-4C0C-AF58-C286B54C9059}" destId="{E6A9C372-B334-4B3C-AA83-DF4E47E9249C}" srcOrd="2" destOrd="0" presId="urn:microsoft.com/office/officeart/2005/8/layout/gear1"/>
    <dgm:cxn modelId="{CC750E75-EC23-4AFC-95F6-BD475AA2EEAE}" type="presOf" srcId="{0218F697-4CBE-4C0C-AF58-C286B54C9059}" destId="{6D3374D2-C99A-4581-A802-C87DD13E12BB}" srcOrd="0" destOrd="0" presId="urn:microsoft.com/office/officeart/2005/8/layout/gear1"/>
    <dgm:cxn modelId="{6E0B0ACF-19C7-4EE7-8FEB-9E3CC6DB541A}" type="presOf" srcId="{08C9E0A0-152E-4A32-9D22-D5C5F728CB6B}" destId="{C583A7DA-50CE-4044-9423-AB553E59E267}" srcOrd="2" destOrd="0" presId="urn:microsoft.com/office/officeart/2005/8/layout/gear1"/>
    <dgm:cxn modelId="{D987279D-035A-4F39-9564-2C190B29E7DD}" type="presOf" srcId="{AB250563-8AD6-4C26-85DD-3AAE44EE9668}" destId="{A377D33A-F578-4119-8EA1-6060677C6653}" srcOrd="3" destOrd="0" presId="urn:microsoft.com/office/officeart/2005/8/layout/gear1"/>
    <dgm:cxn modelId="{47A90E7D-62D6-42DA-B9E2-2F5F5348205A}" type="presOf" srcId="{AB250563-8AD6-4C26-85DD-3AAE44EE9668}" destId="{211B5417-98E0-47A9-B06D-B14C08C8830D}" srcOrd="0" destOrd="0" presId="urn:microsoft.com/office/officeart/2005/8/layout/gear1"/>
    <dgm:cxn modelId="{906F09DB-0A46-4415-BF1B-2D1617A51094}" srcId="{28CDD406-BBC9-41DF-B545-264B5E5498E6}" destId="{0218F697-4CBE-4C0C-AF58-C286B54C9059}" srcOrd="0" destOrd="0" parTransId="{BD60233B-3BC9-48ED-A37B-867C1C2360C2}" sibTransId="{299C7145-7777-4205-843A-E1FE08E5307A}"/>
    <dgm:cxn modelId="{F7A7953A-3275-4DC1-953D-4F4613D7EA97}" srcId="{28CDD406-BBC9-41DF-B545-264B5E5498E6}" destId="{08C9E0A0-152E-4A32-9D22-D5C5F728CB6B}" srcOrd="1" destOrd="0" parTransId="{D7641B3A-049C-4C98-A16C-18BFA1BB43B3}" sibTransId="{0531585E-CEBE-41B8-B3FF-4709D4A8A600}"/>
    <dgm:cxn modelId="{BFD642F2-F035-40FD-A9D1-65AA063EDE27}" type="presOf" srcId="{0531585E-CEBE-41B8-B3FF-4709D4A8A600}" destId="{1CFE3FCB-9A8A-4C97-BE6D-EF29F46EDD25}" srcOrd="0" destOrd="0" presId="urn:microsoft.com/office/officeart/2005/8/layout/gear1"/>
    <dgm:cxn modelId="{0C4D809B-0447-48F3-A4B4-E721747249C4}" type="presOf" srcId="{AB250563-8AD6-4C26-85DD-3AAE44EE9668}" destId="{1D72DCD1-6D11-4AB9-A15D-F84334CE9938}" srcOrd="1" destOrd="0" presId="urn:microsoft.com/office/officeart/2005/8/layout/gear1"/>
    <dgm:cxn modelId="{4CA4E64A-19A4-42DF-8697-D9868EC96412}" type="presOf" srcId="{28CDD406-BBC9-41DF-B545-264B5E5498E6}" destId="{3E3C3B26-C72A-43C7-803F-E2A4950DC1FC}" srcOrd="0" destOrd="0" presId="urn:microsoft.com/office/officeart/2005/8/layout/gear1"/>
    <dgm:cxn modelId="{19ECA36B-931C-44CF-9A87-D3278C94B5FA}" type="presOf" srcId="{AB250563-8AD6-4C26-85DD-3AAE44EE9668}" destId="{C9120FCF-4908-40AD-B782-ECC3DD3C6EFE}" srcOrd="2" destOrd="0" presId="urn:microsoft.com/office/officeart/2005/8/layout/gear1"/>
    <dgm:cxn modelId="{51C664C7-8B5B-45E0-8695-E8A9535F632B}" type="presOf" srcId="{08C9E0A0-152E-4A32-9D22-D5C5F728CB6B}" destId="{176A518A-F69D-4996-9A2C-68DB036C749D}" srcOrd="0" destOrd="0" presId="urn:microsoft.com/office/officeart/2005/8/layout/gear1"/>
    <dgm:cxn modelId="{AA4C7AB5-DF1A-4394-882D-D183CE257F10}" type="presOf" srcId="{299C7145-7777-4205-843A-E1FE08E5307A}" destId="{9E90F593-217C-49A2-A49E-D19075CCCFB7}" srcOrd="0" destOrd="0" presId="urn:microsoft.com/office/officeart/2005/8/layout/gear1"/>
    <dgm:cxn modelId="{3672BA96-7976-424D-A652-708B2D28E22F}" type="presParOf" srcId="{3E3C3B26-C72A-43C7-803F-E2A4950DC1FC}" destId="{6D3374D2-C99A-4581-A802-C87DD13E12BB}" srcOrd="0" destOrd="0" presId="urn:microsoft.com/office/officeart/2005/8/layout/gear1"/>
    <dgm:cxn modelId="{582EF654-C0D3-4A31-A038-F0E2D0623103}" type="presParOf" srcId="{3E3C3B26-C72A-43C7-803F-E2A4950DC1FC}" destId="{0F6D8C90-16C7-42D6-9F9D-BF026488E359}" srcOrd="1" destOrd="0" presId="urn:microsoft.com/office/officeart/2005/8/layout/gear1"/>
    <dgm:cxn modelId="{EAC833CD-71F4-428B-9CB8-83BF8D7930E3}" type="presParOf" srcId="{3E3C3B26-C72A-43C7-803F-E2A4950DC1FC}" destId="{E6A9C372-B334-4B3C-AA83-DF4E47E9249C}" srcOrd="2" destOrd="0" presId="urn:microsoft.com/office/officeart/2005/8/layout/gear1"/>
    <dgm:cxn modelId="{A62A4330-9F5B-4F65-82C1-B72BBF418F57}" type="presParOf" srcId="{3E3C3B26-C72A-43C7-803F-E2A4950DC1FC}" destId="{176A518A-F69D-4996-9A2C-68DB036C749D}" srcOrd="3" destOrd="0" presId="urn:microsoft.com/office/officeart/2005/8/layout/gear1"/>
    <dgm:cxn modelId="{611C4BDA-51D8-4234-A5ED-3A748F8D0269}" type="presParOf" srcId="{3E3C3B26-C72A-43C7-803F-E2A4950DC1FC}" destId="{58B3DCBC-B637-4B29-85A6-2C48BC4AF47C}" srcOrd="4" destOrd="0" presId="urn:microsoft.com/office/officeart/2005/8/layout/gear1"/>
    <dgm:cxn modelId="{0529228B-BD8E-4C97-899B-1C71D16859F1}" type="presParOf" srcId="{3E3C3B26-C72A-43C7-803F-E2A4950DC1FC}" destId="{C583A7DA-50CE-4044-9423-AB553E59E267}" srcOrd="5" destOrd="0" presId="urn:microsoft.com/office/officeart/2005/8/layout/gear1"/>
    <dgm:cxn modelId="{2358F8B5-0F61-4C81-B875-D867CCA3BC57}" type="presParOf" srcId="{3E3C3B26-C72A-43C7-803F-E2A4950DC1FC}" destId="{211B5417-98E0-47A9-B06D-B14C08C8830D}" srcOrd="6" destOrd="0" presId="urn:microsoft.com/office/officeart/2005/8/layout/gear1"/>
    <dgm:cxn modelId="{0D4260BD-EB15-43AE-9610-52CB8A2DEF6C}" type="presParOf" srcId="{3E3C3B26-C72A-43C7-803F-E2A4950DC1FC}" destId="{1D72DCD1-6D11-4AB9-A15D-F84334CE9938}" srcOrd="7" destOrd="0" presId="urn:microsoft.com/office/officeart/2005/8/layout/gear1"/>
    <dgm:cxn modelId="{D2DF664A-E8CC-4636-802F-C4C4BD1428E8}" type="presParOf" srcId="{3E3C3B26-C72A-43C7-803F-E2A4950DC1FC}" destId="{C9120FCF-4908-40AD-B782-ECC3DD3C6EFE}" srcOrd="8" destOrd="0" presId="urn:microsoft.com/office/officeart/2005/8/layout/gear1"/>
    <dgm:cxn modelId="{75925366-76C1-4722-BEAE-FCBDA5A0F029}" type="presParOf" srcId="{3E3C3B26-C72A-43C7-803F-E2A4950DC1FC}" destId="{A377D33A-F578-4119-8EA1-6060677C6653}" srcOrd="9" destOrd="0" presId="urn:microsoft.com/office/officeart/2005/8/layout/gear1"/>
    <dgm:cxn modelId="{4F6A3F4C-E1D5-4DDF-9C2B-C5DE79270EC7}" type="presParOf" srcId="{3E3C3B26-C72A-43C7-803F-E2A4950DC1FC}" destId="{9E90F593-217C-49A2-A49E-D19075CCCFB7}" srcOrd="10" destOrd="0" presId="urn:microsoft.com/office/officeart/2005/8/layout/gear1"/>
    <dgm:cxn modelId="{1C047290-D3DC-4405-8CCA-F0F4EF2A03CE}" type="presParOf" srcId="{3E3C3B26-C72A-43C7-803F-E2A4950DC1FC}" destId="{1CFE3FCB-9A8A-4C97-BE6D-EF29F46EDD25}" srcOrd="11" destOrd="0" presId="urn:microsoft.com/office/officeart/2005/8/layout/gear1"/>
    <dgm:cxn modelId="{A522816B-2E76-455C-8959-A3BF9940E31B}" type="presParOf" srcId="{3E3C3B26-C72A-43C7-803F-E2A4950DC1FC}" destId="{78F1FF08-C20D-49B0-B75F-07D108D0A83C}"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CDD406-BBC9-41DF-B545-264B5E5498E6}" type="doc">
      <dgm:prSet loTypeId="urn:microsoft.com/office/officeart/2005/8/layout/gear1" loCatId="process" qsTypeId="urn:microsoft.com/office/officeart/2005/8/quickstyle/simple3" qsCatId="simple" csTypeId="urn:microsoft.com/office/officeart/2005/8/colors/accent0_2" csCatId="mainScheme" phldr="0"/>
      <dgm:spPr/>
    </dgm:pt>
    <dgm:pt modelId="{0218F697-4CBE-4C0C-AF58-C286B54C9059}">
      <dgm:prSet phldrT="[Text]" phldr="1"/>
      <dgm:spPr/>
      <dgm:t>
        <a:bodyPr/>
        <a:lstStyle/>
        <a:p>
          <a:endParaRPr lang="en-US" dirty="0"/>
        </a:p>
      </dgm:t>
    </dgm:pt>
    <dgm:pt modelId="{BD60233B-3BC9-48ED-A37B-867C1C2360C2}" type="parTrans" cxnId="{906F09DB-0A46-4415-BF1B-2D1617A51094}">
      <dgm:prSet/>
      <dgm:spPr/>
      <dgm:t>
        <a:bodyPr/>
        <a:lstStyle/>
        <a:p>
          <a:endParaRPr lang="en-US"/>
        </a:p>
      </dgm:t>
    </dgm:pt>
    <dgm:pt modelId="{299C7145-7777-4205-843A-E1FE08E5307A}" type="sibTrans" cxnId="{906F09DB-0A46-4415-BF1B-2D1617A51094}">
      <dgm:prSet/>
      <dgm:spPr/>
      <dgm:t>
        <a:bodyPr/>
        <a:lstStyle/>
        <a:p>
          <a:endParaRPr lang="en-US"/>
        </a:p>
      </dgm:t>
    </dgm:pt>
    <dgm:pt modelId="{08C9E0A0-152E-4A32-9D22-D5C5F728CB6B}">
      <dgm:prSet phldrT="[Text]" phldr="1"/>
      <dgm:spPr/>
      <dgm:t>
        <a:bodyPr/>
        <a:lstStyle/>
        <a:p>
          <a:endParaRPr lang="en-US" dirty="0"/>
        </a:p>
      </dgm:t>
    </dgm:pt>
    <dgm:pt modelId="{D7641B3A-049C-4C98-A16C-18BFA1BB43B3}" type="parTrans" cxnId="{F7A7953A-3275-4DC1-953D-4F4613D7EA97}">
      <dgm:prSet/>
      <dgm:spPr/>
      <dgm:t>
        <a:bodyPr/>
        <a:lstStyle/>
        <a:p>
          <a:endParaRPr lang="en-US"/>
        </a:p>
      </dgm:t>
    </dgm:pt>
    <dgm:pt modelId="{0531585E-CEBE-41B8-B3FF-4709D4A8A600}" type="sibTrans" cxnId="{F7A7953A-3275-4DC1-953D-4F4613D7EA97}">
      <dgm:prSet/>
      <dgm:spPr/>
      <dgm:t>
        <a:bodyPr/>
        <a:lstStyle/>
        <a:p>
          <a:endParaRPr lang="en-US"/>
        </a:p>
      </dgm:t>
    </dgm:pt>
    <dgm:pt modelId="{AB250563-8AD6-4C26-85DD-3AAE44EE9668}">
      <dgm:prSet phldrT="[Text]" phldr="1"/>
      <dgm:spPr/>
      <dgm:t>
        <a:bodyPr/>
        <a:lstStyle/>
        <a:p>
          <a:endParaRPr lang="en-US" dirty="0"/>
        </a:p>
      </dgm:t>
    </dgm:pt>
    <dgm:pt modelId="{5C1E5509-16DD-4F3F-A834-0F66DCA91F81}" type="parTrans" cxnId="{AA291191-A861-4930-B3CE-52474FE714A0}">
      <dgm:prSet/>
      <dgm:spPr/>
      <dgm:t>
        <a:bodyPr/>
        <a:lstStyle/>
        <a:p>
          <a:endParaRPr lang="en-US"/>
        </a:p>
      </dgm:t>
    </dgm:pt>
    <dgm:pt modelId="{4CACBA08-CE71-4AA1-897E-742989903C60}" type="sibTrans" cxnId="{AA291191-A861-4930-B3CE-52474FE714A0}">
      <dgm:prSet/>
      <dgm:spPr/>
      <dgm:t>
        <a:bodyPr/>
        <a:lstStyle/>
        <a:p>
          <a:endParaRPr lang="en-US"/>
        </a:p>
      </dgm:t>
    </dgm:pt>
    <dgm:pt modelId="{3E3C3B26-C72A-43C7-803F-E2A4950DC1FC}" type="pres">
      <dgm:prSet presAssocID="{28CDD406-BBC9-41DF-B545-264B5E5498E6}" presName="composite" presStyleCnt="0">
        <dgm:presLayoutVars>
          <dgm:chMax val="3"/>
          <dgm:animLvl val="lvl"/>
          <dgm:resizeHandles val="exact"/>
        </dgm:presLayoutVars>
      </dgm:prSet>
      <dgm:spPr/>
    </dgm:pt>
    <dgm:pt modelId="{6D3374D2-C99A-4581-A802-C87DD13E12BB}" type="pres">
      <dgm:prSet presAssocID="{0218F697-4CBE-4C0C-AF58-C286B54C9059}" presName="gear1" presStyleLbl="node1" presStyleIdx="0" presStyleCnt="3" custLinFactNeighborY="12442">
        <dgm:presLayoutVars>
          <dgm:chMax val="1"/>
          <dgm:bulletEnabled val="1"/>
        </dgm:presLayoutVars>
      </dgm:prSet>
      <dgm:spPr/>
      <dgm:t>
        <a:bodyPr/>
        <a:lstStyle/>
        <a:p>
          <a:endParaRPr lang="en-US"/>
        </a:p>
      </dgm:t>
    </dgm:pt>
    <dgm:pt modelId="{0F6D8C90-16C7-42D6-9F9D-BF026488E359}" type="pres">
      <dgm:prSet presAssocID="{0218F697-4CBE-4C0C-AF58-C286B54C9059}" presName="gear1srcNode" presStyleLbl="node1" presStyleIdx="0" presStyleCnt="3"/>
      <dgm:spPr/>
      <dgm:t>
        <a:bodyPr/>
        <a:lstStyle/>
        <a:p>
          <a:endParaRPr lang="en-US"/>
        </a:p>
      </dgm:t>
    </dgm:pt>
    <dgm:pt modelId="{E6A9C372-B334-4B3C-AA83-DF4E47E9249C}" type="pres">
      <dgm:prSet presAssocID="{0218F697-4CBE-4C0C-AF58-C286B54C9059}" presName="gear1dstNode" presStyleLbl="node1" presStyleIdx="0" presStyleCnt="3"/>
      <dgm:spPr/>
      <dgm:t>
        <a:bodyPr/>
        <a:lstStyle/>
        <a:p>
          <a:endParaRPr lang="en-US"/>
        </a:p>
      </dgm:t>
    </dgm:pt>
    <dgm:pt modelId="{176A518A-F69D-4996-9A2C-68DB036C749D}" type="pres">
      <dgm:prSet presAssocID="{08C9E0A0-152E-4A32-9D22-D5C5F728CB6B}" presName="gear2" presStyleLbl="node1" presStyleIdx="1" presStyleCnt="3">
        <dgm:presLayoutVars>
          <dgm:chMax val="1"/>
          <dgm:bulletEnabled val="1"/>
        </dgm:presLayoutVars>
      </dgm:prSet>
      <dgm:spPr/>
      <dgm:t>
        <a:bodyPr/>
        <a:lstStyle/>
        <a:p>
          <a:endParaRPr lang="en-US"/>
        </a:p>
      </dgm:t>
    </dgm:pt>
    <dgm:pt modelId="{58B3DCBC-B637-4B29-85A6-2C48BC4AF47C}" type="pres">
      <dgm:prSet presAssocID="{08C9E0A0-152E-4A32-9D22-D5C5F728CB6B}" presName="gear2srcNode" presStyleLbl="node1" presStyleIdx="1" presStyleCnt="3"/>
      <dgm:spPr/>
      <dgm:t>
        <a:bodyPr/>
        <a:lstStyle/>
        <a:p>
          <a:endParaRPr lang="en-US"/>
        </a:p>
      </dgm:t>
    </dgm:pt>
    <dgm:pt modelId="{C583A7DA-50CE-4044-9423-AB553E59E267}" type="pres">
      <dgm:prSet presAssocID="{08C9E0A0-152E-4A32-9D22-D5C5F728CB6B}" presName="gear2dstNode" presStyleLbl="node1" presStyleIdx="1" presStyleCnt="3"/>
      <dgm:spPr/>
      <dgm:t>
        <a:bodyPr/>
        <a:lstStyle/>
        <a:p>
          <a:endParaRPr lang="en-US"/>
        </a:p>
      </dgm:t>
    </dgm:pt>
    <dgm:pt modelId="{211B5417-98E0-47A9-B06D-B14C08C8830D}" type="pres">
      <dgm:prSet presAssocID="{AB250563-8AD6-4C26-85DD-3AAE44EE9668}" presName="gear3" presStyleLbl="node1" presStyleIdx="2" presStyleCnt="3"/>
      <dgm:spPr/>
      <dgm:t>
        <a:bodyPr/>
        <a:lstStyle/>
        <a:p>
          <a:endParaRPr lang="en-US"/>
        </a:p>
      </dgm:t>
    </dgm:pt>
    <dgm:pt modelId="{1D72DCD1-6D11-4AB9-A15D-F84334CE9938}" type="pres">
      <dgm:prSet presAssocID="{AB250563-8AD6-4C26-85DD-3AAE44EE9668}" presName="gear3tx" presStyleLbl="node1" presStyleIdx="2" presStyleCnt="3">
        <dgm:presLayoutVars>
          <dgm:chMax val="1"/>
          <dgm:bulletEnabled val="1"/>
        </dgm:presLayoutVars>
      </dgm:prSet>
      <dgm:spPr/>
      <dgm:t>
        <a:bodyPr/>
        <a:lstStyle/>
        <a:p>
          <a:endParaRPr lang="en-US"/>
        </a:p>
      </dgm:t>
    </dgm:pt>
    <dgm:pt modelId="{C9120FCF-4908-40AD-B782-ECC3DD3C6EFE}" type="pres">
      <dgm:prSet presAssocID="{AB250563-8AD6-4C26-85DD-3AAE44EE9668}" presName="gear3srcNode" presStyleLbl="node1" presStyleIdx="2" presStyleCnt="3"/>
      <dgm:spPr/>
      <dgm:t>
        <a:bodyPr/>
        <a:lstStyle/>
        <a:p>
          <a:endParaRPr lang="en-US"/>
        </a:p>
      </dgm:t>
    </dgm:pt>
    <dgm:pt modelId="{A377D33A-F578-4119-8EA1-6060677C6653}" type="pres">
      <dgm:prSet presAssocID="{AB250563-8AD6-4C26-85DD-3AAE44EE9668}" presName="gear3dstNode" presStyleLbl="node1" presStyleIdx="2" presStyleCnt="3"/>
      <dgm:spPr/>
      <dgm:t>
        <a:bodyPr/>
        <a:lstStyle/>
        <a:p>
          <a:endParaRPr lang="en-US"/>
        </a:p>
      </dgm:t>
    </dgm:pt>
    <dgm:pt modelId="{9E90F593-217C-49A2-A49E-D19075CCCFB7}" type="pres">
      <dgm:prSet presAssocID="{299C7145-7777-4205-843A-E1FE08E5307A}" presName="connector1" presStyleLbl="sibTrans2D1" presStyleIdx="0" presStyleCnt="3"/>
      <dgm:spPr/>
      <dgm:t>
        <a:bodyPr/>
        <a:lstStyle/>
        <a:p>
          <a:endParaRPr lang="en-US"/>
        </a:p>
      </dgm:t>
    </dgm:pt>
    <dgm:pt modelId="{1CFE3FCB-9A8A-4C97-BE6D-EF29F46EDD25}" type="pres">
      <dgm:prSet presAssocID="{0531585E-CEBE-41B8-B3FF-4709D4A8A600}" presName="connector2" presStyleLbl="sibTrans2D1" presStyleIdx="1" presStyleCnt="3"/>
      <dgm:spPr/>
      <dgm:t>
        <a:bodyPr/>
        <a:lstStyle/>
        <a:p>
          <a:endParaRPr lang="en-US"/>
        </a:p>
      </dgm:t>
    </dgm:pt>
    <dgm:pt modelId="{78F1FF08-C20D-49B0-B75F-07D108D0A83C}" type="pres">
      <dgm:prSet presAssocID="{4CACBA08-CE71-4AA1-897E-742989903C60}" presName="connector3" presStyleLbl="sibTrans2D1" presStyleIdx="2" presStyleCnt="3"/>
      <dgm:spPr/>
      <dgm:t>
        <a:bodyPr/>
        <a:lstStyle/>
        <a:p>
          <a:endParaRPr lang="en-US"/>
        </a:p>
      </dgm:t>
    </dgm:pt>
  </dgm:ptLst>
  <dgm:cxnLst>
    <dgm:cxn modelId="{ED3E34E6-62F8-4437-B7FC-043352A28711}" type="presOf" srcId="{28CDD406-BBC9-41DF-B545-264B5E5498E6}" destId="{3E3C3B26-C72A-43C7-803F-E2A4950DC1FC}" srcOrd="0" destOrd="0" presId="urn:microsoft.com/office/officeart/2005/8/layout/gear1"/>
    <dgm:cxn modelId="{AA291191-A861-4930-B3CE-52474FE714A0}" srcId="{28CDD406-BBC9-41DF-B545-264B5E5498E6}" destId="{AB250563-8AD6-4C26-85DD-3AAE44EE9668}" srcOrd="2" destOrd="0" parTransId="{5C1E5509-16DD-4F3F-A834-0F66DCA91F81}" sibTransId="{4CACBA08-CE71-4AA1-897E-742989903C60}"/>
    <dgm:cxn modelId="{B3D67C57-7BAA-409F-9781-DD56126157BC}" type="presOf" srcId="{AB250563-8AD6-4C26-85DD-3AAE44EE9668}" destId="{C9120FCF-4908-40AD-B782-ECC3DD3C6EFE}" srcOrd="2" destOrd="0" presId="urn:microsoft.com/office/officeart/2005/8/layout/gear1"/>
    <dgm:cxn modelId="{BB414F8C-BAD0-442D-B18E-E801E5BD498F}" type="presOf" srcId="{299C7145-7777-4205-843A-E1FE08E5307A}" destId="{9E90F593-217C-49A2-A49E-D19075CCCFB7}" srcOrd="0" destOrd="0" presId="urn:microsoft.com/office/officeart/2005/8/layout/gear1"/>
    <dgm:cxn modelId="{A46B46FD-B4F1-4DF7-B10F-B43F2B613DCF}" type="presOf" srcId="{08C9E0A0-152E-4A32-9D22-D5C5F728CB6B}" destId="{58B3DCBC-B637-4B29-85A6-2C48BC4AF47C}" srcOrd="1" destOrd="0" presId="urn:microsoft.com/office/officeart/2005/8/layout/gear1"/>
    <dgm:cxn modelId="{F6AF7927-0E20-4075-A9DB-95128409B516}" type="presOf" srcId="{0218F697-4CBE-4C0C-AF58-C286B54C9059}" destId="{6D3374D2-C99A-4581-A802-C87DD13E12BB}" srcOrd="0" destOrd="0" presId="urn:microsoft.com/office/officeart/2005/8/layout/gear1"/>
    <dgm:cxn modelId="{54A85C8E-D3DB-4DF3-93B1-F7DFCF30B0E8}" type="presOf" srcId="{0531585E-CEBE-41B8-B3FF-4709D4A8A600}" destId="{1CFE3FCB-9A8A-4C97-BE6D-EF29F46EDD25}" srcOrd="0" destOrd="0" presId="urn:microsoft.com/office/officeart/2005/8/layout/gear1"/>
    <dgm:cxn modelId="{906F09DB-0A46-4415-BF1B-2D1617A51094}" srcId="{28CDD406-BBC9-41DF-B545-264B5E5498E6}" destId="{0218F697-4CBE-4C0C-AF58-C286B54C9059}" srcOrd="0" destOrd="0" parTransId="{BD60233B-3BC9-48ED-A37B-867C1C2360C2}" sibTransId="{299C7145-7777-4205-843A-E1FE08E5307A}"/>
    <dgm:cxn modelId="{F7A7953A-3275-4DC1-953D-4F4613D7EA97}" srcId="{28CDD406-BBC9-41DF-B545-264B5E5498E6}" destId="{08C9E0A0-152E-4A32-9D22-D5C5F728CB6B}" srcOrd="1" destOrd="0" parTransId="{D7641B3A-049C-4C98-A16C-18BFA1BB43B3}" sibTransId="{0531585E-CEBE-41B8-B3FF-4709D4A8A600}"/>
    <dgm:cxn modelId="{802A1A71-98A6-4702-A334-DE0BD51DC760}" type="presOf" srcId="{0218F697-4CBE-4C0C-AF58-C286B54C9059}" destId="{0F6D8C90-16C7-42D6-9F9D-BF026488E359}" srcOrd="1" destOrd="0" presId="urn:microsoft.com/office/officeart/2005/8/layout/gear1"/>
    <dgm:cxn modelId="{7DDB51EF-1E42-4571-A743-A226DE27A942}" type="presOf" srcId="{0218F697-4CBE-4C0C-AF58-C286B54C9059}" destId="{E6A9C372-B334-4B3C-AA83-DF4E47E9249C}" srcOrd="2" destOrd="0" presId="urn:microsoft.com/office/officeart/2005/8/layout/gear1"/>
    <dgm:cxn modelId="{36323EB3-9361-4804-98A1-4E16320AF76D}" type="presOf" srcId="{AB250563-8AD6-4C26-85DD-3AAE44EE9668}" destId="{A377D33A-F578-4119-8EA1-6060677C6653}" srcOrd="3" destOrd="0" presId="urn:microsoft.com/office/officeart/2005/8/layout/gear1"/>
    <dgm:cxn modelId="{3243CB38-A2F6-4D21-B9C5-CCB67ABF9729}" type="presOf" srcId="{08C9E0A0-152E-4A32-9D22-D5C5F728CB6B}" destId="{176A518A-F69D-4996-9A2C-68DB036C749D}" srcOrd="0" destOrd="0" presId="urn:microsoft.com/office/officeart/2005/8/layout/gear1"/>
    <dgm:cxn modelId="{9B4892A9-C580-465E-883E-F59060B0FE4E}" type="presOf" srcId="{AB250563-8AD6-4C26-85DD-3AAE44EE9668}" destId="{211B5417-98E0-47A9-B06D-B14C08C8830D}" srcOrd="0" destOrd="0" presId="urn:microsoft.com/office/officeart/2005/8/layout/gear1"/>
    <dgm:cxn modelId="{03EBAE54-7008-45E8-BEAD-BF618B301CA8}" type="presOf" srcId="{08C9E0A0-152E-4A32-9D22-D5C5F728CB6B}" destId="{C583A7DA-50CE-4044-9423-AB553E59E267}" srcOrd="2" destOrd="0" presId="urn:microsoft.com/office/officeart/2005/8/layout/gear1"/>
    <dgm:cxn modelId="{FB027116-51FA-4B54-82F5-E6B2656DCFD0}" type="presOf" srcId="{4CACBA08-CE71-4AA1-897E-742989903C60}" destId="{78F1FF08-C20D-49B0-B75F-07D108D0A83C}" srcOrd="0" destOrd="0" presId="urn:microsoft.com/office/officeart/2005/8/layout/gear1"/>
    <dgm:cxn modelId="{B74EECEC-3CCC-48DC-A544-06EBF2B1B2AE}" type="presOf" srcId="{AB250563-8AD6-4C26-85DD-3AAE44EE9668}" destId="{1D72DCD1-6D11-4AB9-A15D-F84334CE9938}" srcOrd="1" destOrd="0" presId="urn:microsoft.com/office/officeart/2005/8/layout/gear1"/>
    <dgm:cxn modelId="{32597449-964C-4AD5-94BD-73031B1ECB24}" type="presParOf" srcId="{3E3C3B26-C72A-43C7-803F-E2A4950DC1FC}" destId="{6D3374D2-C99A-4581-A802-C87DD13E12BB}" srcOrd="0" destOrd="0" presId="urn:microsoft.com/office/officeart/2005/8/layout/gear1"/>
    <dgm:cxn modelId="{A6F3EA09-7AF9-4465-8702-E61AC4290BB1}" type="presParOf" srcId="{3E3C3B26-C72A-43C7-803F-E2A4950DC1FC}" destId="{0F6D8C90-16C7-42D6-9F9D-BF026488E359}" srcOrd="1" destOrd="0" presId="urn:microsoft.com/office/officeart/2005/8/layout/gear1"/>
    <dgm:cxn modelId="{BA273CD1-5273-4BB2-9A47-85E26D55B7DF}" type="presParOf" srcId="{3E3C3B26-C72A-43C7-803F-E2A4950DC1FC}" destId="{E6A9C372-B334-4B3C-AA83-DF4E47E9249C}" srcOrd="2" destOrd="0" presId="urn:microsoft.com/office/officeart/2005/8/layout/gear1"/>
    <dgm:cxn modelId="{6A21700F-187C-41E9-BA66-F184FCBB95C6}" type="presParOf" srcId="{3E3C3B26-C72A-43C7-803F-E2A4950DC1FC}" destId="{176A518A-F69D-4996-9A2C-68DB036C749D}" srcOrd="3" destOrd="0" presId="urn:microsoft.com/office/officeart/2005/8/layout/gear1"/>
    <dgm:cxn modelId="{53870473-4DFD-4F38-A5E1-2250C4F3EFCE}" type="presParOf" srcId="{3E3C3B26-C72A-43C7-803F-E2A4950DC1FC}" destId="{58B3DCBC-B637-4B29-85A6-2C48BC4AF47C}" srcOrd="4" destOrd="0" presId="urn:microsoft.com/office/officeart/2005/8/layout/gear1"/>
    <dgm:cxn modelId="{E2B4697D-E962-4707-8D35-C399F5492518}" type="presParOf" srcId="{3E3C3B26-C72A-43C7-803F-E2A4950DC1FC}" destId="{C583A7DA-50CE-4044-9423-AB553E59E267}" srcOrd="5" destOrd="0" presId="urn:microsoft.com/office/officeart/2005/8/layout/gear1"/>
    <dgm:cxn modelId="{BEBD58A5-E9D8-4584-9681-5612D204DA4E}" type="presParOf" srcId="{3E3C3B26-C72A-43C7-803F-E2A4950DC1FC}" destId="{211B5417-98E0-47A9-B06D-B14C08C8830D}" srcOrd="6" destOrd="0" presId="urn:microsoft.com/office/officeart/2005/8/layout/gear1"/>
    <dgm:cxn modelId="{700C6150-DE45-4F05-A75C-9C2104937D23}" type="presParOf" srcId="{3E3C3B26-C72A-43C7-803F-E2A4950DC1FC}" destId="{1D72DCD1-6D11-4AB9-A15D-F84334CE9938}" srcOrd="7" destOrd="0" presId="urn:microsoft.com/office/officeart/2005/8/layout/gear1"/>
    <dgm:cxn modelId="{31A31455-449E-4530-AEC6-0701FCA65409}" type="presParOf" srcId="{3E3C3B26-C72A-43C7-803F-E2A4950DC1FC}" destId="{C9120FCF-4908-40AD-B782-ECC3DD3C6EFE}" srcOrd="8" destOrd="0" presId="urn:microsoft.com/office/officeart/2005/8/layout/gear1"/>
    <dgm:cxn modelId="{158EFF2E-2055-4D17-B04B-D4D020233CED}" type="presParOf" srcId="{3E3C3B26-C72A-43C7-803F-E2A4950DC1FC}" destId="{A377D33A-F578-4119-8EA1-6060677C6653}" srcOrd="9" destOrd="0" presId="urn:microsoft.com/office/officeart/2005/8/layout/gear1"/>
    <dgm:cxn modelId="{BBA21B0C-7C0E-45ED-BD74-60AABCD7EFC1}" type="presParOf" srcId="{3E3C3B26-C72A-43C7-803F-E2A4950DC1FC}" destId="{9E90F593-217C-49A2-A49E-D19075CCCFB7}" srcOrd="10" destOrd="0" presId="urn:microsoft.com/office/officeart/2005/8/layout/gear1"/>
    <dgm:cxn modelId="{7F9C3422-1790-4EA6-A441-9297562097BE}" type="presParOf" srcId="{3E3C3B26-C72A-43C7-803F-E2A4950DC1FC}" destId="{1CFE3FCB-9A8A-4C97-BE6D-EF29F46EDD25}" srcOrd="11" destOrd="0" presId="urn:microsoft.com/office/officeart/2005/8/layout/gear1"/>
    <dgm:cxn modelId="{EA5C85CE-798A-419E-A99F-0447D612C49C}" type="presParOf" srcId="{3E3C3B26-C72A-43C7-803F-E2A4950DC1FC}" destId="{78F1FF08-C20D-49B0-B75F-07D108D0A83C}" srcOrd="12" destOrd="0" presId="urn:microsoft.com/office/officeart/2005/8/layout/gear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CDD406-BBC9-41DF-B545-264B5E5498E6}" type="doc">
      <dgm:prSet loTypeId="urn:microsoft.com/office/officeart/2005/8/layout/gear1" loCatId="process" qsTypeId="urn:microsoft.com/office/officeart/2005/8/quickstyle/simple3" qsCatId="simple" csTypeId="urn:microsoft.com/office/officeart/2005/8/colors/accent0_2" csCatId="mainScheme" phldr="0"/>
      <dgm:spPr/>
    </dgm:pt>
    <dgm:pt modelId="{0218F697-4CBE-4C0C-AF58-C286B54C9059}">
      <dgm:prSet phldrT="[Text]" phldr="1"/>
      <dgm:spPr/>
      <dgm:t>
        <a:bodyPr/>
        <a:lstStyle/>
        <a:p>
          <a:endParaRPr lang="en-US" dirty="0"/>
        </a:p>
      </dgm:t>
    </dgm:pt>
    <dgm:pt modelId="{BD60233B-3BC9-48ED-A37B-867C1C2360C2}" type="parTrans" cxnId="{906F09DB-0A46-4415-BF1B-2D1617A51094}">
      <dgm:prSet/>
      <dgm:spPr/>
      <dgm:t>
        <a:bodyPr/>
        <a:lstStyle/>
        <a:p>
          <a:endParaRPr lang="en-US"/>
        </a:p>
      </dgm:t>
    </dgm:pt>
    <dgm:pt modelId="{299C7145-7777-4205-843A-E1FE08E5307A}" type="sibTrans" cxnId="{906F09DB-0A46-4415-BF1B-2D1617A51094}">
      <dgm:prSet/>
      <dgm:spPr/>
      <dgm:t>
        <a:bodyPr/>
        <a:lstStyle/>
        <a:p>
          <a:endParaRPr lang="en-US"/>
        </a:p>
      </dgm:t>
    </dgm:pt>
    <dgm:pt modelId="{08C9E0A0-152E-4A32-9D22-D5C5F728CB6B}">
      <dgm:prSet phldrT="[Text]" phldr="1"/>
      <dgm:spPr/>
      <dgm:t>
        <a:bodyPr/>
        <a:lstStyle/>
        <a:p>
          <a:endParaRPr lang="en-US" dirty="0"/>
        </a:p>
      </dgm:t>
    </dgm:pt>
    <dgm:pt modelId="{D7641B3A-049C-4C98-A16C-18BFA1BB43B3}" type="parTrans" cxnId="{F7A7953A-3275-4DC1-953D-4F4613D7EA97}">
      <dgm:prSet/>
      <dgm:spPr/>
      <dgm:t>
        <a:bodyPr/>
        <a:lstStyle/>
        <a:p>
          <a:endParaRPr lang="en-US"/>
        </a:p>
      </dgm:t>
    </dgm:pt>
    <dgm:pt modelId="{0531585E-CEBE-41B8-B3FF-4709D4A8A600}" type="sibTrans" cxnId="{F7A7953A-3275-4DC1-953D-4F4613D7EA97}">
      <dgm:prSet/>
      <dgm:spPr/>
      <dgm:t>
        <a:bodyPr/>
        <a:lstStyle/>
        <a:p>
          <a:endParaRPr lang="en-US"/>
        </a:p>
      </dgm:t>
    </dgm:pt>
    <dgm:pt modelId="{AB250563-8AD6-4C26-85DD-3AAE44EE9668}">
      <dgm:prSet phldrT="[Text]" phldr="1"/>
      <dgm:spPr/>
      <dgm:t>
        <a:bodyPr/>
        <a:lstStyle/>
        <a:p>
          <a:endParaRPr lang="en-US" dirty="0"/>
        </a:p>
      </dgm:t>
    </dgm:pt>
    <dgm:pt modelId="{5C1E5509-16DD-4F3F-A834-0F66DCA91F81}" type="parTrans" cxnId="{AA291191-A861-4930-B3CE-52474FE714A0}">
      <dgm:prSet/>
      <dgm:spPr/>
      <dgm:t>
        <a:bodyPr/>
        <a:lstStyle/>
        <a:p>
          <a:endParaRPr lang="en-US"/>
        </a:p>
      </dgm:t>
    </dgm:pt>
    <dgm:pt modelId="{4CACBA08-CE71-4AA1-897E-742989903C60}" type="sibTrans" cxnId="{AA291191-A861-4930-B3CE-52474FE714A0}">
      <dgm:prSet/>
      <dgm:spPr/>
      <dgm:t>
        <a:bodyPr/>
        <a:lstStyle/>
        <a:p>
          <a:endParaRPr lang="en-US"/>
        </a:p>
      </dgm:t>
    </dgm:pt>
    <dgm:pt modelId="{3E3C3B26-C72A-43C7-803F-E2A4950DC1FC}" type="pres">
      <dgm:prSet presAssocID="{28CDD406-BBC9-41DF-B545-264B5E5498E6}" presName="composite" presStyleCnt="0">
        <dgm:presLayoutVars>
          <dgm:chMax val="3"/>
          <dgm:animLvl val="lvl"/>
          <dgm:resizeHandles val="exact"/>
        </dgm:presLayoutVars>
      </dgm:prSet>
      <dgm:spPr/>
    </dgm:pt>
    <dgm:pt modelId="{6D3374D2-C99A-4581-A802-C87DD13E12BB}" type="pres">
      <dgm:prSet presAssocID="{0218F697-4CBE-4C0C-AF58-C286B54C9059}" presName="gear1" presStyleLbl="node1" presStyleIdx="0" presStyleCnt="3" custLinFactNeighborY="12442">
        <dgm:presLayoutVars>
          <dgm:chMax val="1"/>
          <dgm:bulletEnabled val="1"/>
        </dgm:presLayoutVars>
      </dgm:prSet>
      <dgm:spPr/>
      <dgm:t>
        <a:bodyPr/>
        <a:lstStyle/>
        <a:p>
          <a:endParaRPr lang="en-US"/>
        </a:p>
      </dgm:t>
    </dgm:pt>
    <dgm:pt modelId="{0F6D8C90-16C7-42D6-9F9D-BF026488E359}" type="pres">
      <dgm:prSet presAssocID="{0218F697-4CBE-4C0C-AF58-C286B54C9059}" presName="gear1srcNode" presStyleLbl="node1" presStyleIdx="0" presStyleCnt="3"/>
      <dgm:spPr/>
      <dgm:t>
        <a:bodyPr/>
        <a:lstStyle/>
        <a:p>
          <a:endParaRPr lang="en-US"/>
        </a:p>
      </dgm:t>
    </dgm:pt>
    <dgm:pt modelId="{E6A9C372-B334-4B3C-AA83-DF4E47E9249C}" type="pres">
      <dgm:prSet presAssocID="{0218F697-4CBE-4C0C-AF58-C286B54C9059}" presName="gear1dstNode" presStyleLbl="node1" presStyleIdx="0" presStyleCnt="3"/>
      <dgm:spPr/>
      <dgm:t>
        <a:bodyPr/>
        <a:lstStyle/>
        <a:p>
          <a:endParaRPr lang="en-US"/>
        </a:p>
      </dgm:t>
    </dgm:pt>
    <dgm:pt modelId="{176A518A-F69D-4996-9A2C-68DB036C749D}" type="pres">
      <dgm:prSet presAssocID="{08C9E0A0-152E-4A32-9D22-D5C5F728CB6B}" presName="gear2" presStyleLbl="node1" presStyleIdx="1" presStyleCnt="3">
        <dgm:presLayoutVars>
          <dgm:chMax val="1"/>
          <dgm:bulletEnabled val="1"/>
        </dgm:presLayoutVars>
      </dgm:prSet>
      <dgm:spPr/>
      <dgm:t>
        <a:bodyPr/>
        <a:lstStyle/>
        <a:p>
          <a:endParaRPr lang="en-US"/>
        </a:p>
      </dgm:t>
    </dgm:pt>
    <dgm:pt modelId="{58B3DCBC-B637-4B29-85A6-2C48BC4AF47C}" type="pres">
      <dgm:prSet presAssocID="{08C9E0A0-152E-4A32-9D22-D5C5F728CB6B}" presName="gear2srcNode" presStyleLbl="node1" presStyleIdx="1" presStyleCnt="3"/>
      <dgm:spPr/>
      <dgm:t>
        <a:bodyPr/>
        <a:lstStyle/>
        <a:p>
          <a:endParaRPr lang="en-US"/>
        </a:p>
      </dgm:t>
    </dgm:pt>
    <dgm:pt modelId="{C583A7DA-50CE-4044-9423-AB553E59E267}" type="pres">
      <dgm:prSet presAssocID="{08C9E0A0-152E-4A32-9D22-D5C5F728CB6B}" presName="gear2dstNode" presStyleLbl="node1" presStyleIdx="1" presStyleCnt="3"/>
      <dgm:spPr/>
      <dgm:t>
        <a:bodyPr/>
        <a:lstStyle/>
        <a:p>
          <a:endParaRPr lang="en-US"/>
        </a:p>
      </dgm:t>
    </dgm:pt>
    <dgm:pt modelId="{211B5417-98E0-47A9-B06D-B14C08C8830D}" type="pres">
      <dgm:prSet presAssocID="{AB250563-8AD6-4C26-85DD-3AAE44EE9668}" presName="gear3" presStyleLbl="node1" presStyleIdx="2" presStyleCnt="3"/>
      <dgm:spPr/>
      <dgm:t>
        <a:bodyPr/>
        <a:lstStyle/>
        <a:p>
          <a:endParaRPr lang="en-US"/>
        </a:p>
      </dgm:t>
    </dgm:pt>
    <dgm:pt modelId="{1D72DCD1-6D11-4AB9-A15D-F84334CE9938}" type="pres">
      <dgm:prSet presAssocID="{AB250563-8AD6-4C26-85DD-3AAE44EE9668}" presName="gear3tx" presStyleLbl="node1" presStyleIdx="2" presStyleCnt="3">
        <dgm:presLayoutVars>
          <dgm:chMax val="1"/>
          <dgm:bulletEnabled val="1"/>
        </dgm:presLayoutVars>
      </dgm:prSet>
      <dgm:spPr/>
      <dgm:t>
        <a:bodyPr/>
        <a:lstStyle/>
        <a:p>
          <a:endParaRPr lang="en-US"/>
        </a:p>
      </dgm:t>
    </dgm:pt>
    <dgm:pt modelId="{C9120FCF-4908-40AD-B782-ECC3DD3C6EFE}" type="pres">
      <dgm:prSet presAssocID="{AB250563-8AD6-4C26-85DD-3AAE44EE9668}" presName="gear3srcNode" presStyleLbl="node1" presStyleIdx="2" presStyleCnt="3"/>
      <dgm:spPr/>
      <dgm:t>
        <a:bodyPr/>
        <a:lstStyle/>
        <a:p>
          <a:endParaRPr lang="en-US"/>
        </a:p>
      </dgm:t>
    </dgm:pt>
    <dgm:pt modelId="{A377D33A-F578-4119-8EA1-6060677C6653}" type="pres">
      <dgm:prSet presAssocID="{AB250563-8AD6-4C26-85DD-3AAE44EE9668}" presName="gear3dstNode" presStyleLbl="node1" presStyleIdx="2" presStyleCnt="3"/>
      <dgm:spPr/>
      <dgm:t>
        <a:bodyPr/>
        <a:lstStyle/>
        <a:p>
          <a:endParaRPr lang="en-US"/>
        </a:p>
      </dgm:t>
    </dgm:pt>
    <dgm:pt modelId="{9E90F593-217C-49A2-A49E-D19075CCCFB7}" type="pres">
      <dgm:prSet presAssocID="{299C7145-7777-4205-843A-E1FE08E5307A}" presName="connector1" presStyleLbl="sibTrans2D1" presStyleIdx="0" presStyleCnt="3"/>
      <dgm:spPr/>
      <dgm:t>
        <a:bodyPr/>
        <a:lstStyle/>
        <a:p>
          <a:endParaRPr lang="en-US"/>
        </a:p>
      </dgm:t>
    </dgm:pt>
    <dgm:pt modelId="{1CFE3FCB-9A8A-4C97-BE6D-EF29F46EDD25}" type="pres">
      <dgm:prSet presAssocID="{0531585E-CEBE-41B8-B3FF-4709D4A8A600}" presName="connector2" presStyleLbl="sibTrans2D1" presStyleIdx="1" presStyleCnt="3"/>
      <dgm:spPr/>
      <dgm:t>
        <a:bodyPr/>
        <a:lstStyle/>
        <a:p>
          <a:endParaRPr lang="en-US"/>
        </a:p>
      </dgm:t>
    </dgm:pt>
    <dgm:pt modelId="{78F1FF08-C20D-49B0-B75F-07D108D0A83C}" type="pres">
      <dgm:prSet presAssocID="{4CACBA08-CE71-4AA1-897E-742989903C60}" presName="connector3" presStyleLbl="sibTrans2D1" presStyleIdx="2" presStyleCnt="3"/>
      <dgm:spPr/>
      <dgm:t>
        <a:bodyPr/>
        <a:lstStyle/>
        <a:p>
          <a:endParaRPr lang="en-US"/>
        </a:p>
      </dgm:t>
    </dgm:pt>
  </dgm:ptLst>
  <dgm:cxnLst>
    <dgm:cxn modelId="{AA291191-A861-4930-B3CE-52474FE714A0}" srcId="{28CDD406-BBC9-41DF-B545-264B5E5498E6}" destId="{AB250563-8AD6-4C26-85DD-3AAE44EE9668}" srcOrd="2" destOrd="0" parTransId="{5C1E5509-16DD-4F3F-A834-0F66DCA91F81}" sibTransId="{4CACBA08-CE71-4AA1-897E-742989903C60}"/>
    <dgm:cxn modelId="{F8182F86-1627-4D39-96F3-75DE3ABB7292}" type="presOf" srcId="{08C9E0A0-152E-4A32-9D22-D5C5F728CB6B}" destId="{176A518A-F69D-4996-9A2C-68DB036C749D}" srcOrd="0" destOrd="0" presId="urn:microsoft.com/office/officeart/2005/8/layout/gear1"/>
    <dgm:cxn modelId="{6F138437-B12E-45EC-AB0C-EE4BEC2B1A68}" type="presOf" srcId="{28CDD406-BBC9-41DF-B545-264B5E5498E6}" destId="{3E3C3B26-C72A-43C7-803F-E2A4950DC1FC}" srcOrd="0" destOrd="0" presId="urn:microsoft.com/office/officeart/2005/8/layout/gear1"/>
    <dgm:cxn modelId="{5CF2ADCE-9B59-405A-852C-F13BFC1AF804}" type="presOf" srcId="{0218F697-4CBE-4C0C-AF58-C286B54C9059}" destId="{6D3374D2-C99A-4581-A802-C87DD13E12BB}" srcOrd="0" destOrd="0" presId="urn:microsoft.com/office/officeart/2005/8/layout/gear1"/>
    <dgm:cxn modelId="{8E09F491-5533-4A63-B7BE-01257666CFC5}" type="presOf" srcId="{4CACBA08-CE71-4AA1-897E-742989903C60}" destId="{78F1FF08-C20D-49B0-B75F-07D108D0A83C}" srcOrd="0" destOrd="0" presId="urn:microsoft.com/office/officeart/2005/8/layout/gear1"/>
    <dgm:cxn modelId="{B9AD9550-3910-4A18-9390-115C14BC7985}" type="presOf" srcId="{AB250563-8AD6-4C26-85DD-3AAE44EE9668}" destId="{C9120FCF-4908-40AD-B782-ECC3DD3C6EFE}" srcOrd="2" destOrd="0" presId="urn:microsoft.com/office/officeart/2005/8/layout/gear1"/>
    <dgm:cxn modelId="{906F09DB-0A46-4415-BF1B-2D1617A51094}" srcId="{28CDD406-BBC9-41DF-B545-264B5E5498E6}" destId="{0218F697-4CBE-4C0C-AF58-C286B54C9059}" srcOrd="0" destOrd="0" parTransId="{BD60233B-3BC9-48ED-A37B-867C1C2360C2}" sibTransId="{299C7145-7777-4205-843A-E1FE08E5307A}"/>
    <dgm:cxn modelId="{F7A7953A-3275-4DC1-953D-4F4613D7EA97}" srcId="{28CDD406-BBC9-41DF-B545-264B5E5498E6}" destId="{08C9E0A0-152E-4A32-9D22-D5C5F728CB6B}" srcOrd="1" destOrd="0" parTransId="{D7641B3A-049C-4C98-A16C-18BFA1BB43B3}" sibTransId="{0531585E-CEBE-41B8-B3FF-4709D4A8A600}"/>
    <dgm:cxn modelId="{3ABC2B74-8196-4916-BD7A-60DC75ADBBA3}" type="presOf" srcId="{AB250563-8AD6-4C26-85DD-3AAE44EE9668}" destId="{A377D33A-F578-4119-8EA1-6060677C6653}" srcOrd="3" destOrd="0" presId="urn:microsoft.com/office/officeart/2005/8/layout/gear1"/>
    <dgm:cxn modelId="{BEF9D24E-49A0-432D-9F82-6A61ADBA129C}" type="presOf" srcId="{AB250563-8AD6-4C26-85DD-3AAE44EE9668}" destId="{211B5417-98E0-47A9-B06D-B14C08C8830D}" srcOrd="0" destOrd="0" presId="urn:microsoft.com/office/officeart/2005/8/layout/gear1"/>
    <dgm:cxn modelId="{6D937FBE-458B-472F-97BC-78D6EF133C88}" type="presOf" srcId="{0218F697-4CBE-4C0C-AF58-C286B54C9059}" destId="{0F6D8C90-16C7-42D6-9F9D-BF026488E359}" srcOrd="1" destOrd="0" presId="urn:microsoft.com/office/officeart/2005/8/layout/gear1"/>
    <dgm:cxn modelId="{37DF1A00-B778-4A6F-BD8D-414FEB53DD00}" type="presOf" srcId="{0531585E-CEBE-41B8-B3FF-4709D4A8A600}" destId="{1CFE3FCB-9A8A-4C97-BE6D-EF29F46EDD25}" srcOrd="0" destOrd="0" presId="urn:microsoft.com/office/officeart/2005/8/layout/gear1"/>
    <dgm:cxn modelId="{E5251C35-201B-429D-A2D3-0A34C49ED475}" type="presOf" srcId="{0218F697-4CBE-4C0C-AF58-C286B54C9059}" destId="{E6A9C372-B334-4B3C-AA83-DF4E47E9249C}" srcOrd="2" destOrd="0" presId="urn:microsoft.com/office/officeart/2005/8/layout/gear1"/>
    <dgm:cxn modelId="{07E8DE52-F1F2-4866-AA69-7C3E795D05BC}" type="presOf" srcId="{AB250563-8AD6-4C26-85DD-3AAE44EE9668}" destId="{1D72DCD1-6D11-4AB9-A15D-F84334CE9938}" srcOrd="1" destOrd="0" presId="urn:microsoft.com/office/officeart/2005/8/layout/gear1"/>
    <dgm:cxn modelId="{E9CE997F-0BE6-4EF7-80B8-14A21229E351}" type="presOf" srcId="{299C7145-7777-4205-843A-E1FE08E5307A}" destId="{9E90F593-217C-49A2-A49E-D19075CCCFB7}" srcOrd="0" destOrd="0" presId="urn:microsoft.com/office/officeart/2005/8/layout/gear1"/>
    <dgm:cxn modelId="{D6B30B01-0E34-4ECE-90F5-88F01B67733E}" type="presOf" srcId="{08C9E0A0-152E-4A32-9D22-D5C5F728CB6B}" destId="{58B3DCBC-B637-4B29-85A6-2C48BC4AF47C}" srcOrd="1" destOrd="0" presId="urn:microsoft.com/office/officeart/2005/8/layout/gear1"/>
    <dgm:cxn modelId="{F277AA21-7C19-4884-9177-02050099E328}" type="presOf" srcId="{08C9E0A0-152E-4A32-9D22-D5C5F728CB6B}" destId="{C583A7DA-50CE-4044-9423-AB553E59E267}" srcOrd="2" destOrd="0" presId="urn:microsoft.com/office/officeart/2005/8/layout/gear1"/>
    <dgm:cxn modelId="{C00E332B-A2CE-4C92-988D-E657F08E324F}" type="presParOf" srcId="{3E3C3B26-C72A-43C7-803F-E2A4950DC1FC}" destId="{6D3374D2-C99A-4581-A802-C87DD13E12BB}" srcOrd="0" destOrd="0" presId="urn:microsoft.com/office/officeart/2005/8/layout/gear1"/>
    <dgm:cxn modelId="{B9484E78-AF7D-48D0-B428-2FB30070C6EF}" type="presParOf" srcId="{3E3C3B26-C72A-43C7-803F-E2A4950DC1FC}" destId="{0F6D8C90-16C7-42D6-9F9D-BF026488E359}" srcOrd="1" destOrd="0" presId="urn:microsoft.com/office/officeart/2005/8/layout/gear1"/>
    <dgm:cxn modelId="{908558FB-2236-4C7A-9FB8-5DFB16F5DC9A}" type="presParOf" srcId="{3E3C3B26-C72A-43C7-803F-E2A4950DC1FC}" destId="{E6A9C372-B334-4B3C-AA83-DF4E47E9249C}" srcOrd="2" destOrd="0" presId="urn:microsoft.com/office/officeart/2005/8/layout/gear1"/>
    <dgm:cxn modelId="{2DDEDE8D-32BD-47FA-9AA4-8AADDF83B80C}" type="presParOf" srcId="{3E3C3B26-C72A-43C7-803F-E2A4950DC1FC}" destId="{176A518A-F69D-4996-9A2C-68DB036C749D}" srcOrd="3" destOrd="0" presId="urn:microsoft.com/office/officeart/2005/8/layout/gear1"/>
    <dgm:cxn modelId="{1B74226B-950B-4FF3-85A4-A5EFC3833F2C}" type="presParOf" srcId="{3E3C3B26-C72A-43C7-803F-E2A4950DC1FC}" destId="{58B3DCBC-B637-4B29-85A6-2C48BC4AF47C}" srcOrd="4" destOrd="0" presId="urn:microsoft.com/office/officeart/2005/8/layout/gear1"/>
    <dgm:cxn modelId="{8D6CF3B6-34EC-439F-A229-74BA0FFF023D}" type="presParOf" srcId="{3E3C3B26-C72A-43C7-803F-E2A4950DC1FC}" destId="{C583A7DA-50CE-4044-9423-AB553E59E267}" srcOrd="5" destOrd="0" presId="urn:microsoft.com/office/officeart/2005/8/layout/gear1"/>
    <dgm:cxn modelId="{0ED83E24-6ABC-424C-9994-E3B6A6136D1B}" type="presParOf" srcId="{3E3C3B26-C72A-43C7-803F-E2A4950DC1FC}" destId="{211B5417-98E0-47A9-B06D-B14C08C8830D}" srcOrd="6" destOrd="0" presId="urn:microsoft.com/office/officeart/2005/8/layout/gear1"/>
    <dgm:cxn modelId="{92F1E600-EBF8-4B22-B904-E3EC47292ED2}" type="presParOf" srcId="{3E3C3B26-C72A-43C7-803F-E2A4950DC1FC}" destId="{1D72DCD1-6D11-4AB9-A15D-F84334CE9938}" srcOrd="7" destOrd="0" presId="urn:microsoft.com/office/officeart/2005/8/layout/gear1"/>
    <dgm:cxn modelId="{26116558-6C4D-433F-B17E-A63B30234B51}" type="presParOf" srcId="{3E3C3B26-C72A-43C7-803F-E2A4950DC1FC}" destId="{C9120FCF-4908-40AD-B782-ECC3DD3C6EFE}" srcOrd="8" destOrd="0" presId="urn:microsoft.com/office/officeart/2005/8/layout/gear1"/>
    <dgm:cxn modelId="{BE8CEB26-1F61-41DB-A978-C420F8628F2B}" type="presParOf" srcId="{3E3C3B26-C72A-43C7-803F-E2A4950DC1FC}" destId="{A377D33A-F578-4119-8EA1-6060677C6653}" srcOrd="9" destOrd="0" presId="urn:microsoft.com/office/officeart/2005/8/layout/gear1"/>
    <dgm:cxn modelId="{4EB26F73-D26A-458A-8E12-CF47D41D9294}" type="presParOf" srcId="{3E3C3B26-C72A-43C7-803F-E2A4950DC1FC}" destId="{9E90F593-217C-49A2-A49E-D19075CCCFB7}" srcOrd="10" destOrd="0" presId="urn:microsoft.com/office/officeart/2005/8/layout/gear1"/>
    <dgm:cxn modelId="{8AE745FC-A2E1-4395-8C18-65F718364188}" type="presParOf" srcId="{3E3C3B26-C72A-43C7-803F-E2A4950DC1FC}" destId="{1CFE3FCB-9A8A-4C97-BE6D-EF29F46EDD25}" srcOrd="11" destOrd="0" presId="urn:microsoft.com/office/officeart/2005/8/layout/gear1"/>
    <dgm:cxn modelId="{AD7CCA87-0619-40D5-8C8F-F35B592D25EE}" type="presParOf" srcId="{3E3C3B26-C72A-43C7-803F-E2A4950DC1FC}" destId="{78F1FF08-C20D-49B0-B75F-07D108D0A83C}" srcOrd="12" destOrd="0" presId="urn:microsoft.com/office/officeart/2005/8/layout/gear1"/>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8CDD406-BBC9-41DF-B545-264B5E5498E6}" type="doc">
      <dgm:prSet loTypeId="urn:microsoft.com/office/officeart/2005/8/layout/gear1" loCatId="process" qsTypeId="urn:microsoft.com/office/officeart/2005/8/quickstyle/simple3" qsCatId="simple" csTypeId="urn:microsoft.com/office/officeart/2005/8/colors/accent0_2" csCatId="mainScheme" phldr="0"/>
      <dgm:spPr/>
    </dgm:pt>
    <dgm:pt modelId="{0218F697-4CBE-4C0C-AF58-C286B54C9059}">
      <dgm:prSet phldrT="[Text]" phldr="1"/>
      <dgm:spPr/>
      <dgm:t>
        <a:bodyPr/>
        <a:lstStyle/>
        <a:p>
          <a:endParaRPr lang="en-US" dirty="0"/>
        </a:p>
      </dgm:t>
    </dgm:pt>
    <dgm:pt modelId="{BD60233B-3BC9-48ED-A37B-867C1C2360C2}" type="parTrans" cxnId="{906F09DB-0A46-4415-BF1B-2D1617A51094}">
      <dgm:prSet/>
      <dgm:spPr/>
      <dgm:t>
        <a:bodyPr/>
        <a:lstStyle/>
        <a:p>
          <a:endParaRPr lang="en-US"/>
        </a:p>
      </dgm:t>
    </dgm:pt>
    <dgm:pt modelId="{299C7145-7777-4205-843A-E1FE08E5307A}" type="sibTrans" cxnId="{906F09DB-0A46-4415-BF1B-2D1617A51094}">
      <dgm:prSet/>
      <dgm:spPr/>
      <dgm:t>
        <a:bodyPr/>
        <a:lstStyle/>
        <a:p>
          <a:endParaRPr lang="en-US"/>
        </a:p>
      </dgm:t>
    </dgm:pt>
    <dgm:pt modelId="{08C9E0A0-152E-4A32-9D22-D5C5F728CB6B}">
      <dgm:prSet phldrT="[Text]" phldr="1"/>
      <dgm:spPr/>
      <dgm:t>
        <a:bodyPr/>
        <a:lstStyle/>
        <a:p>
          <a:endParaRPr lang="en-US" dirty="0"/>
        </a:p>
      </dgm:t>
    </dgm:pt>
    <dgm:pt modelId="{D7641B3A-049C-4C98-A16C-18BFA1BB43B3}" type="parTrans" cxnId="{F7A7953A-3275-4DC1-953D-4F4613D7EA97}">
      <dgm:prSet/>
      <dgm:spPr/>
      <dgm:t>
        <a:bodyPr/>
        <a:lstStyle/>
        <a:p>
          <a:endParaRPr lang="en-US"/>
        </a:p>
      </dgm:t>
    </dgm:pt>
    <dgm:pt modelId="{0531585E-CEBE-41B8-B3FF-4709D4A8A600}" type="sibTrans" cxnId="{F7A7953A-3275-4DC1-953D-4F4613D7EA97}">
      <dgm:prSet/>
      <dgm:spPr/>
      <dgm:t>
        <a:bodyPr/>
        <a:lstStyle/>
        <a:p>
          <a:endParaRPr lang="en-US"/>
        </a:p>
      </dgm:t>
    </dgm:pt>
    <dgm:pt modelId="{AB250563-8AD6-4C26-85DD-3AAE44EE9668}">
      <dgm:prSet phldrT="[Text]" phldr="1"/>
      <dgm:spPr/>
      <dgm:t>
        <a:bodyPr/>
        <a:lstStyle/>
        <a:p>
          <a:endParaRPr lang="en-US" dirty="0"/>
        </a:p>
      </dgm:t>
    </dgm:pt>
    <dgm:pt modelId="{5C1E5509-16DD-4F3F-A834-0F66DCA91F81}" type="parTrans" cxnId="{AA291191-A861-4930-B3CE-52474FE714A0}">
      <dgm:prSet/>
      <dgm:spPr/>
      <dgm:t>
        <a:bodyPr/>
        <a:lstStyle/>
        <a:p>
          <a:endParaRPr lang="en-US"/>
        </a:p>
      </dgm:t>
    </dgm:pt>
    <dgm:pt modelId="{4CACBA08-CE71-4AA1-897E-742989903C60}" type="sibTrans" cxnId="{AA291191-A861-4930-B3CE-52474FE714A0}">
      <dgm:prSet/>
      <dgm:spPr/>
      <dgm:t>
        <a:bodyPr/>
        <a:lstStyle/>
        <a:p>
          <a:endParaRPr lang="en-US"/>
        </a:p>
      </dgm:t>
    </dgm:pt>
    <dgm:pt modelId="{3E3C3B26-C72A-43C7-803F-E2A4950DC1FC}" type="pres">
      <dgm:prSet presAssocID="{28CDD406-BBC9-41DF-B545-264B5E5498E6}" presName="composite" presStyleCnt="0">
        <dgm:presLayoutVars>
          <dgm:chMax val="3"/>
          <dgm:animLvl val="lvl"/>
          <dgm:resizeHandles val="exact"/>
        </dgm:presLayoutVars>
      </dgm:prSet>
      <dgm:spPr/>
    </dgm:pt>
    <dgm:pt modelId="{6D3374D2-C99A-4581-A802-C87DD13E12BB}" type="pres">
      <dgm:prSet presAssocID="{0218F697-4CBE-4C0C-AF58-C286B54C9059}" presName="gear1" presStyleLbl="node1" presStyleIdx="0" presStyleCnt="3" custLinFactNeighborY="12442">
        <dgm:presLayoutVars>
          <dgm:chMax val="1"/>
          <dgm:bulletEnabled val="1"/>
        </dgm:presLayoutVars>
      </dgm:prSet>
      <dgm:spPr/>
      <dgm:t>
        <a:bodyPr/>
        <a:lstStyle/>
        <a:p>
          <a:endParaRPr lang="en-US"/>
        </a:p>
      </dgm:t>
    </dgm:pt>
    <dgm:pt modelId="{0F6D8C90-16C7-42D6-9F9D-BF026488E359}" type="pres">
      <dgm:prSet presAssocID="{0218F697-4CBE-4C0C-AF58-C286B54C9059}" presName="gear1srcNode" presStyleLbl="node1" presStyleIdx="0" presStyleCnt="3"/>
      <dgm:spPr/>
      <dgm:t>
        <a:bodyPr/>
        <a:lstStyle/>
        <a:p>
          <a:endParaRPr lang="en-US"/>
        </a:p>
      </dgm:t>
    </dgm:pt>
    <dgm:pt modelId="{E6A9C372-B334-4B3C-AA83-DF4E47E9249C}" type="pres">
      <dgm:prSet presAssocID="{0218F697-4CBE-4C0C-AF58-C286B54C9059}" presName="gear1dstNode" presStyleLbl="node1" presStyleIdx="0" presStyleCnt="3"/>
      <dgm:spPr/>
      <dgm:t>
        <a:bodyPr/>
        <a:lstStyle/>
        <a:p>
          <a:endParaRPr lang="en-US"/>
        </a:p>
      </dgm:t>
    </dgm:pt>
    <dgm:pt modelId="{176A518A-F69D-4996-9A2C-68DB036C749D}" type="pres">
      <dgm:prSet presAssocID="{08C9E0A0-152E-4A32-9D22-D5C5F728CB6B}" presName="gear2" presStyleLbl="node1" presStyleIdx="1" presStyleCnt="3">
        <dgm:presLayoutVars>
          <dgm:chMax val="1"/>
          <dgm:bulletEnabled val="1"/>
        </dgm:presLayoutVars>
      </dgm:prSet>
      <dgm:spPr/>
      <dgm:t>
        <a:bodyPr/>
        <a:lstStyle/>
        <a:p>
          <a:endParaRPr lang="en-US"/>
        </a:p>
      </dgm:t>
    </dgm:pt>
    <dgm:pt modelId="{58B3DCBC-B637-4B29-85A6-2C48BC4AF47C}" type="pres">
      <dgm:prSet presAssocID="{08C9E0A0-152E-4A32-9D22-D5C5F728CB6B}" presName="gear2srcNode" presStyleLbl="node1" presStyleIdx="1" presStyleCnt="3"/>
      <dgm:spPr/>
      <dgm:t>
        <a:bodyPr/>
        <a:lstStyle/>
        <a:p>
          <a:endParaRPr lang="en-US"/>
        </a:p>
      </dgm:t>
    </dgm:pt>
    <dgm:pt modelId="{C583A7DA-50CE-4044-9423-AB553E59E267}" type="pres">
      <dgm:prSet presAssocID="{08C9E0A0-152E-4A32-9D22-D5C5F728CB6B}" presName="gear2dstNode" presStyleLbl="node1" presStyleIdx="1" presStyleCnt="3"/>
      <dgm:spPr/>
      <dgm:t>
        <a:bodyPr/>
        <a:lstStyle/>
        <a:p>
          <a:endParaRPr lang="en-US"/>
        </a:p>
      </dgm:t>
    </dgm:pt>
    <dgm:pt modelId="{211B5417-98E0-47A9-B06D-B14C08C8830D}" type="pres">
      <dgm:prSet presAssocID="{AB250563-8AD6-4C26-85DD-3AAE44EE9668}" presName="gear3" presStyleLbl="node1" presStyleIdx="2" presStyleCnt="3"/>
      <dgm:spPr/>
      <dgm:t>
        <a:bodyPr/>
        <a:lstStyle/>
        <a:p>
          <a:endParaRPr lang="en-US"/>
        </a:p>
      </dgm:t>
    </dgm:pt>
    <dgm:pt modelId="{1D72DCD1-6D11-4AB9-A15D-F84334CE9938}" type="pres">
      <dgm:prSet presAssocID="{AB250563-8AD6-4C26-85DD-3AAE44EE9668}" presName="gear3tx" presStyleLbl="node1" presStyleIdx="2" presStyleCnt="3">
        <dgm:presLayoutVars>
          <dgm:chMax val="1"/>
          <dgm:bulletEnabled val="1"/>
        </dgm:presLayoutVars>
      </dgm:prSet>
      <dgm:spPr/>
      <dgm:t>
        <a:bodyPr/>
        <a:lstStyle/>
        <a:p>
          <a:endParaRPr lang="en-US"/>
        </a:p>
      </dgm:t>
    </dgm:pt>
    <dgm:pt modelId="{C9120FCF-4908-40AD-B782-ECC3DD3C6EFE}" type="pres">
      <dgm:prSet presAssocID="{AB250563-8AD6-4C26-85DD-3AAE44EE9668}" presName="gear3srcNode" presStyleLbl="node1" presStyleIdx="2" presStyleCnt="3"/>
      <dgm:spPr/>
      <dgm:t>
        <a:bodyPr/>
        <a:lstStyle/>
        <a:p>
          <a:endParaRPr lang="en-US"/>
        </a:p>
      </dgm:t>
    </dgm:pt>
    <dgm:pt modelId="{A377D33A-F578-4119-8EA1-6060677C6653}" type="pres">
      <dgm:prSet presAssocID="{AB250563-8AD6-4C26-85DD-3AAE44EE9668}" presName="gear3dstNode" presStyleLbl="node1" presStyleIdx="2" presStyleCnt="3"/>
      <dgm:spPr/>
      <dgm:t>
        <a:bodyPr/>
        <a:lstStyle/>
        <a:p>
          <a:endParaRPr lang="en-US"/>
        </a:p>
      </dgm:t>
    </dgm:pt>
    <dgm:pt modelId="{9E90F593-217C-49A2-A49E-D19075CCCFB7}" type="pres">
      <dgm:prSet presAssocID="{299C7145-7777-4205-843A-E1FE08E5307A}" presName="connector1" presStyleLbl="sibTrans2D1" presStyleIdx="0" presStyleCnt="3"/>
      <dgm:spPr/>
      <dgm:t>
        <a:bodyPr/>
        <a:lstStyle/>
        <a:p>
          <a:endParaRPr lang="en-US"/>
        </a:p>
      </dgm:t>
    </dgm:pt>
    <dgm:pt modelId="{1CFE3FCB-9A8A-4C97-BE6D-EF29F46EDD25}" type="pres">
      <dgm:prSet presAssocID="{0531585E-CEBE-41B8-B3FF-4709D4A8A600}" presName="connector2" presStyleLbl="sibTrans2D1" presStyleIdx="1" presStyleCnt="3"/>
      <dgm:spPr/>
      <dgm:t>
        <a:bodyPr/>
        <a:lstStyle/>
        <a:p>
          <a:endParaRPr lang="en-US"/>
        </a:p>
      </dgm:t>
    </dgm:pt>
    <dgm:pt modelId="{78F1FF08-C20D-49B0-B75F-07D108D0A83C}" type="pres">
      <dgm:prSet presAssocID="{4CACBA08-CE71-4AA1-897E-742989903C60}" presName="connector3" presStyleLbl="sibTrans2D1" presStyleIdx="2" presStyleCnt="3"/>
      <dgm:spPr/>
      <dgm:t>
        <a:bodyPr/>
        <a:lstStyle/>
        <a:p>
          <a:endParaRPr lang="en-US"/>
        </a:p>
      </dgm:t>
    </dgm:pt>
  </dgm:ptLst>
  <dgm:cxnLst>
    <dgm:cxn modelId="{AA291191-A861-4930-B3CE-52474FE714A0}" srcId="{28CDD406-BBC9-41DF-B545-264B5E5498E6}" destId="{AB250563-8AD6-4C26-85DD-3AAE44EE9668}" srcOrd="2" destOrd="0" parTransId="{5C1E5509-16DD-4F3F-A834-0F66DCA91F81}" sibTransId="{4CACBA08-CE71-4AA1-897E-742989903C60}"/>
    <dgm:cxn modelId="{ABAD3964-6545-4678-B475-2E10C9B4C9A0}" type="presOf" srcId="{28CDD406-BBC9-41DF-B545-264B5E5498E6}" destId="{3E3C3B26-C72A-43C7-803F-E2A4950DC1FC}" srcOrd="0" destOrd="0" presId="urn:microsoft.com/office/officeart/2005/8/layout/gear1"/>
    <dgm:cxn modelId="{79003696-6BA4-475D-88C2-4FEB6DDA9376}" type="presOf" srcId="{AB250563-8AD6-4C26-85DD-3AAE44EE9668}" destId="{1D72DCD1-6D11-4AB9-A15D-F84334CE9938}" srcOrd="1" destOrd="0" presId="urn:microsoft.com/office/officeart/2005/8/layout/gear1"/>
    <dgm:cxn modelId="{84601FA1-2A29-44A4-8F08-80AEED832DC5}" type="presOf" srcId="{299C7145-7777-4205-843A-E1FE08E5307A}" destId="{9E90F593-217C-49A2-A49E-D19075CCCFB7}" srcOrd="0" destOrd="0" presId="urn:microsoft.com/office/officeart/2005/8/layout/gear1"/>
    <dgm:cxn modelId="{70179435-CDAF-483E-B42D-1110489E6065}" type="presOf" srcId="{0531585E-CEBE-41B8-B3FF-4709D4A8A600}" destId="{1CFE3FCB-9A8A-4C97-BE6D-EF29F46EDD25}" srcOrd="0" destOrd="0" presId="urn:microsoft.com/office/officeart/2005/8/layout/gear1"/>
    <dgm:cxn modelId="{67479915-BDBD-4FED-B396-F49282D2D053}" type="presOf" srcId="{AB250563-8AD6-4C26-85DD-3AAE44EE9668}" destId="{C9120FCF-4908-40AD-B782-ECC3DD3C6EFE}" srcOrd="2" destOrd="0" presId="urn:microsoft.com/office/officeart/2005/8/layout/gear1"/>
    <dgm:cxn modelId="{5BEF02DE-1FEF-4E13-A6A5-ADBFBE81BECF}" type="presOf" srcId="{08C9E0A0-152E-4A32-9D22-D5C5F728CB6B}" destId="{C583A7DA-50CE-4044-9423-AB553E59E267}" srcOrd="2" destOrd="0" presId="urn:microsoft.com/office/officeart/2005/8/layout/gear1"/>
    <dgm:cxn modelId="{B4593319-FDDD-4BF1-A15C-B4125DC16247}" type="presOf" srcId="{08C9E0A0-152E-4A32-9D22-D5C5F728CB6B}" destId="{58B3DCBC-B637-4B29-85A6-2C48BC4AF47C}" srcOrd="1" destOrd="0" presId="urn:microsoft.com/office/officeart/2005/8/layout/gear1"/>
    <dgm:cxn modelId="{F7A7953A-3275-4DC1-953D-4F4613D7EA97}" srcId="{28CDD406-BBC9-41DF-B545-264B5E5498E6}" destId="{08C9E0A0-152E-4A32-9D22-D5C5F728CB6B}" srcOrd="1" destOrd="0" parTransId="{D7641B3A-049C-4C98-A16C-18BFA1BB43B3}" sibTransId="{0531585E-CEBE-41B8-B3FF-4709D4A8A600}"/>
    <dgm:cxn modelId="{906F09DB-0A46-4415-BF1B-2D1617A51094}" srcId="{28CDD406-BBC9-41DF-B545-264B5E5498E6}" destId="{0218F697-4CBE-4C0C-AF58-C286B54C9059}" srcOrd="0" destOrd="0" parTransId="{BD60233B-3BC9-48ED-A37B-867C1C2360C2}" sibTransId="{299C7145-7777-4205-843A-E1FE08E5307A}"/>
    <dgm:cxn modelId="{642B78DA-87D4-4113-8BF5-CDD026A11889}" type="presOf" srcId="{AB250563-8AD6-4C26-85DD-3AAE44EE9668}" destId="{A377D33A-F578-4119-8EA1-6060677C6653}" srcOrd="3" destOrd="0" presId="urn:microsoft.com/office/officeart/2005/8/layout/gear1"/>
    <dgm:cxn modelId="{E955A9CF-DC21-46DF-83E6-EA3FFF3E3CC7}" type="presOf" srcId="{0218F697-4CBE-4C0C-AF58-C286B54C9059}" destId="{E6A9C372-B334-4B3C-AA83-DF4E47E9249C}" srcOrd="2" destOrd="0" presId="urn:microsoft.com/office/officeart/2005/8/layout/gear1"/>
    <dgm:cxn modelId="{920A01CA-2487-4AC7-829C-AF5AB7ACD0EC}" type="presOf" srcId="{08C9E0A0-152E-4A32-9D22-D5C5F728CB6B}" destId="{176A518A-F69D-4996-9A2C-68DB036C749D}" srcOrd="0" destOrd="0" presId="urn:microsoft.com/office/officeart/2005/8/layout/gear1"/>
    <dgm:cxn modelId="{A78B9B18-05B7-4C93-9BF2-9D0FED4D2DCD}" type="presOf" srcId="{0218F697-4CBE-4C0C-AF58-C286B54C9059}" destId="{6D3374D2-C99A-4581-A802-C87DD13E12BB}" srcOrd="0" destOrd="0" presId="urn:microsoft.com/office/officeart/2005/8/layout/gear1"/>
    <dgm:cxn modelId="{5EF45CBA-E437-4418-87A8-545881D8A4E3}" type="presOf" srcId="{4CACBA08-CE71-4AA1-897E-742989903C60}" destId="{78F1FF08-C20D-49B0-B75F-07D108D0A83C}" srcOrd="0" destOrd="0" presId="urn:microsoft.com/office/officeart/2005/8/layout/gear1"/>
    <dgm:cxn modelId="{C138EE75-173C-4557-8DF8-197706611D97}" type="presOf" srcId="{AB250563-8AD6-4C26-85DD-3AAE44EE9668}" destId="{211B5417-98E0-47A9-B06D-B14C08C8830D}" srcOrd="0" destOrd="0" presId="urn:microsoft.com/office/officeart/2005/8/layout/gear1"/>
    <dgm:cxn modelId="{E0B97BAB-D2B0-48E3-8067-898388AD2733}" type="presOf" srcId="{0218F697-4CBE-4C0C-AF58-C286B54C9059}" destId="{0F6D8C90-16C7-42D6-9F9D-BF026488E359}" srcOrd="1" destOrd="0" presId="urn:microsoft.com/office/officeart/2005/8/layout/gear1"/>
    <dgm:cxn modelId="{74C7E073-739A-4229-82B0-128777C43078}" type="presParOf" srcId="{3E3C3B26-C72A-43C7-803F-E2A4950DC1FC}" destId="{6D3374D2-C99A-4581-A802-C87DD13E12BB}" srcOrd="0" destOrd="0" presId="urn:microsoft.com/office/officeart/2005/8/layout/gear1"/>
    <dgm:cxn modelId="{CD9B1F43-FB9E-4A78-8599-F1351913B424}" type="presParOf" srcId="{3E3C3B26-C72A-43C7-803F-E2A4950DC1FC}" destId="{0F6D8C90-16C7-42D6-9F9D-BF026488E359}" srcOrd="1" destOrd="0" presId="urn:microsoft.com/office/officeart/2005/8/layout/gear1"/>
    <dgm:cxn modelId="{B3DE7DEE-448E-40CA-A659-7C18F27A046D}" type="presParOf" srcId="{3E3C3B26-C72A-43C7-803F-E2A4950DC1FC}" destId="{E6A9C372-B334-4B3C-AA83-DF4E47E9249C}" srcOrd="2" destOrd="0" presId="urn:microsoft.com/office/officeart/2005/8/layout/gear1"/>
    <dgm:cxn modelId="{FCB6637F-0FA3-4C55-A6AD-89F2BFB68D14}" type="presParOf" srcId="{3E3C3B26-C72A-43C7-803F-E2A4950DC1FC}" destId="{176A518A-F69D-4996-9A2C-68DB036C749D}" srcOrd="3" destOrd="0" presId="urn:microsoft.com/office/officeart/2005/8/layout/gear1"/>
    <dgm:cxn modelId="{0B3F9C81-B54B-4CAC-B8EB-AF5F86044A1E}" type="presParOf" srcId="{3E3C3B26-C72A-43C7-803F-E2A4950DC1FC}" destId="{58B3DCBC-B637-4B29-85A6-2C48BC4AF47C}" srcOrd="4" destOrd="0" presId="urn:microsoft.com/office/officeart/2005/8/layout/gear1"/>
    <dgm:cxn modelId="{40FBC3EB-16D3-42A0-A293-5BAE60E7B8E5}" type="presParOf" srcId="{3E3C3B26-C72A-43C7-803F-E2A4950DC1FC}" destId="{C583A7DA-50CE-4044-9423-AB553E59E267}" srcOrd="5" destOrd="0" presId="urn:microsoft.com/office/officeart/2005/8/layout/gear1"/>
    <dgm:cxn modelId="{F79EBE35-F4AA-4B28-B979-C771130C7115}" type="presParOf" srcId="{3E3C3B26-C72A-43C7-803F-E2A4950DC1FC}" destId="{211B5417-98E0-47A9-B06D-B14C08C8830D}" srcOrd="6" destOrd="0" presId="urn:microsoft.com/office/officeart/2005/8/layout/gear1"/>
    <dgm:cxn modelId="{AF4CD2FC-3B9B-4F52-AD29-F045FA68566C}" type="presParOf" srcId="{3E3C3B26-C72A-43C7-803F-E2A4950DC1FC}" destId="{1D72DCD1-6D11-4AB9-A15D-F84334CE9938}" srcOrd="7" destOrd="0" presId="urn:microsoft.com/office/officeart/2005/8/layout/gear1"/>
    <dgm:cxn modelId="{3891F168-8934-463C-8680-6A0A0BBA920F}" type="presParOf" srcId="{3E3C3B26-C72A-43C7-803F-E2A4950DC1FC}" destId="{C9120FCF-4908-40AD-B782-ECC3DD3C6EFE}" srcOrd="8" destOrd="0" presId="urn:microsoft.com/office/officeart/2005/8/layout/gear1"/>
    <dgm:cxn modelId="{9BD24640-62BA-4F3F-8EDD-C35ECD774DC4}" type="presParOf" srcId="{3E3C3B26-C72A-43C7-803F-E2A4950DC1FC}" destId="{A377D33A-F578-4119-8EA1-6060677C6653}" srcOrd="9" destOrd="0" presId="urn:microsoft.com/office/officeart/2005/8/layout/gear1"/>
    <dgm:cxn modelId="{F4BF96F5-E9C6-45A7-B486-3C48C045C258}" type="presParOf" srcId="{3E3C3B26-C72A-43C7-803F-E2A4950DC1FC}" destId="{9E90F593-217C-49A2-A49E-D19075CCCFB7}" srcOrd="10" destOrd="0" presId="urn:microsoft.com/office/officeart/2005/8/layout/gear1"/>
    <dgm:cxn modelId="{4D180D36-E9CD-4C58-8DD9-E6842A670ABB}" type="presParOf" srcId="{3E3C3B26-C72A-43C7-803F-E2A4950DC1FC}" destId="{1CFE3FCB-9A8A-4C97-BE6D-EF29F46EDD25}" srcOrd="11" destOrd="0" presId="urn:microsoft.com/office/officeart/2005/8/layout/gear1"/>
    <dgm:cxn modelId="{D5CD0DB7-CEEA-4657-AC53-9FB45A0AF03B}" type="presParOf" srcId="{3E3C3B26-C72A-43C7-803F-E2A4950DC1FC}" destId="{78F1FF08-C20D-49B0-B75F-07D108D0A83C}" srcOrd="12" destOrd="0" presId="urn:microsoft.com/office/officeart/2005/8/layout/gear1"/>
  </dgm:cxnLst>
  <dgm:bg/>
  <dgm:whole/>
  <dgm:extLst>
    <a:ext uri="http://schemas.microsoft.com/office/drawing/2008/diagram">
      <dsp:dataModelExt xmlns:dsp="http://schemas.microsoft.com/office/drawing/2008/diagram" xmlns="" relId="rId2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3374D2-C99A-4581-A802-C87DD13E12BB}">
      <dsp:nvSpPr>
        <dsp:cNvPr id="0" name=""/>
        <dsp:cNvSpPr/>
      </dsp:nvSpPr>
      <dsp:spPr>
        <a:xfrm>
          <a:off x="401449" y="353351"/>
          <a:ext cx="431874" cy="431874"/>
        </a:xfrm>
        <a:prstGeom prst="gear9">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endParaRPr lang="en-US" sz="700" kern="1200" dirty="0"/>
        </a:p>
      </dsp:txBody>
      <dsp:txXfrm>
        <a:off x="401449" y="353351"/>
        <a:ext cx="431874" cy="431874"/>
      </dsp:txXfrm>
    </dsp:sp>
    <dsp:sp modelId="{176A518A-F69D-4996-9A2C-68DB036C749D}">
      <dsp:nvSpPr>
        <dsp:cNvPr id="0" name=""/>
        <dsp:cNvSpPr/>
      </dsp:nvSpPr>
      <dsp:spPr>
        <a:xfrm>
          <a:off x="150177" y="251272"/>
          <a:ext cx="314090" cy="314090"/>
        </a:xfrm>
        <a:prstGeom prst="gear6">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n-US" sz="500" kern="1200" dirty="0"/>
        </a:p>
      </dsp:txBody>
      <dsp:txXfrm>
        <a:off x="150177" y="251272"/>
        <a:ext cx="314090" cy="314090"/>
      </dsp:txXfrm>
    </dsp:sp>
    <dsp:sp modelId="{211B5417-98E0-47A9-B06D-B14C08C8830D}">
      <dsp:nvSpPr>
        <dsp:cNvPr id="0" name=""/>
        <dsp:cNvSpPr/>
      </dsp:nvSpPr>
      <dsp:spPr>
        <a:xfrm rot="20700000">
          <a:off x="326100" y="34581"/>
          <a:ext cx="307744" cy="307744"/>
        </a:xfrm>
        <a:prstGeom prst="gear6">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n-US" sz="500" kern="1200" dirty="0"/>
        </a:p>
      </dsp:txBody>
      <dsp:txXfrm>
        <a:off x="393597" y="102079"/>
        <a:ext cx="172749" cy="172749"/>
      </dsp:txXfrm>
    </dsp:sp>
    <dsp:sp modelId="{9E90F593-217C-49A2-A49E-D19075CCCFB7}">
      <dsp:nvSpPr>
        <dsp:cNvPr id="0" name=""/>
        <dsp:cNvSpPr/>
      </dsp:nvSpPr>
      <dsp:spPr>
        <a:xfrm>
          <a:off x="340110" y="301822"/>
          <a:ext cx="552799" cy="552799"/>
        </a:xfrm>
        <a:prstGeom prst="circularArrow">
          <a:avLst>
            <a:gd name="adj1" fmla="val 4688"/>
            <a:gd name="adj2" fmla="val 299029"/>
            <a:gd name="adj3" fmla="val 2250495"/>
            <a:gd name="adj4" fmla="val 16657508"/>
            <a:gd name="adj5" fmla="val 5469"/>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1CFE3FCB-9A8A-4C97-BE6D-EF29F46EDD25}">
      <dsp:nvSpPr>
        <dsp:cNvPr id="0" name=""/>
        <dsp:cNvSpPr/>
      </dsp:nvSpPr>
      <dsp:spPr>
        <a:xfrm>
          <a:off x="94552" y="196406"/>
          <a:ext cx="401643" cy="401643"/>
        </a:xfrm>
        <a:prstGeom prst="leftCircularArrow">
          <a:avLst>
            <a:gd name="adj1" fmla="val 6452"/>
            <a:gd name="adj2" fmla="val 429999"/>
            <a:gd name="adj3" fmla="val 10489124"/>
            <a:gd name="adj4" fmla="val 14837806"/>
            <a:gd name="adj5" fmla="val 7527"/>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78F1FF08-C20D-49B0-B75F-07D108D0A83C}">
      <dsp:nvSpPr>
        <dsp:cNvPr id="0" name=""/>
        <dsp:cNvSpPr/>
      </dsp:nvSpPr>
      <dsp:spPr>
        <a:xfrm>
          <a:off x="254915" y="-18195"/>
          <a:ext cx="433052" cy="433052"/>
        </a:xfrm>
        <a:prstGeom prst="circularArrow">
          <a:avLst>
            <a:gd name="adj1" fmla="val 5984"/>
            <a:gd name="adj2" fmla="val 394124"/>
            <a:gd name="adj3" fmla="val 13313824"/>
            <a:gd name="adj4" fmla="val 10508221"/>
            <a:gd name="adj5" fmla="val 6981"/>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3374D2-C99A-4581-A802-C87DD13E12BB}">
      <dsp:nvSpPr>
        <dsp:cNvPr id="0" name=""/>
        <dsp:cNvSpPr/>
      </dsp:nvSpPr>
      <dsp:spPr>
        <a:xfrm>
          <a:off x="401449" y="353351"/>
          <a:ext cx="431874" cy="431874"/>
        </a:xfrm>
        <a:prstGeom prst="gear9">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endParaRPr lang="en-US" sz="700" kern="1200" dirty="0"/>
        </a:p>
      </dsp:txBody>
      <dsp:txXfrm>
        <a:off x="401449" y="353351"/>
        <a:ext cx="431874" cy="431874"/>
      </dsp:txXfrm>
    </dsp:sp>
    <dsp:sp modelId="{176A518A-F69D-4996-9A2C-68DB036C749D}">
      <dsp:nvSpPr>
        <dsp:cNvPr id="0" name=""/>
        <dsp:cNvSpPr/>
      </dsp:nvSpPr>
      <dsp:spPr>
        <a:xfrm>
          <a:off x="150177" y="251272"/>
          <a:ext cx="314090" cy="314090"/>
        </a:xfrm>
        <a:prstGeom prst="gear6">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n-US" sz="500" kern="1200" dirty="0"/>
        </a:p>
      </dsp:txBody>
      <dsp:txXfrm>
        <a:off x="150177" y="251272"/>
        <a:ext cx="314090" cy="314090"/>
      </dsp:txXfrm>
    </dsp:sp>
    <dsp:sp modelId="{211B5417-98E0-47A9-B06D-B14C08C8830D}">
      <dsp:nvSpPr>
        <dsp:cNvPr id="0" name=""/>
        <dsp:cNvSpPr/>
      </dsp:nvSpPr>
      <dsp:spPr>
        <a:xfrm rot="20700000">
          <a:off x="326100" y="34581"/>
          <a:ext cx="307744" cy="307744"/>
        </a:xfrm>
        <a:prstGeom prst="gear6">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n-US" sz="500" kern="1200" dirty="0"/>
        </a:p>
      </dsp:txBody>
      <dsp:txXfrm>
        <a:off x="393597" y="102079"/>
        <a:ext cx="172749" cy="172749"/>
      </dsp:txXfrm>
    </dsp:sp>
    <dsp:sp modelId="{9E90F593-217C-49A2-A49E-D19075CCCFB7}">
      <dsp:nvSpPr>
        <dsp:cNvPr id="0" name=""/>
        <dsp:cNvSpPr/>
      </dsp:nvSpPr>
      <dsp:spPr>
        <a:xfrm>
          <a:off x="340110" y="301822"/>
          <a:ext cx="552799" cy="552799"/>
        </a:xfrm>
        <a:prstGeom prst="circularArrow">
          <a:avLst>
            <a:gd name="adj1" fmla="val 4688"/>
            <a:gd name="adj2" fmla="val 299029"/>
            <a:gd name="adj3" fmla="val 2250495"/>
            <a:gd name="adj4" fmla="val 16657508"/>
            <a:gd name="adj5" fmla="val 5469"/>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1CFE3FCB-9A8A-4C97-BE6D-EF29F46EDD25}">
      <dsp:nvSpPr>
        <dsp:cNvPr id="0" name=""/>
        <dsp:cNvSpPr/>
      </dsp:nvSpPr>
      <dsp:spPr>
        <a:xfrm>
          <a:off x="94552" y="196406"/>
          <a:ext cx="401643" cy="401643"/>
        </a:xfrm>
        <a:prstGeom prst="leftCircularArrow">
          <a:avLst>
            <a:gd name="adj1" fmla="val 6452"/>
            <a:gd name="adj2" fmla="val 429999"/>
            <a:gd name="adj3" fmla="val 10489124"/>
            <a:gd name="adj4" fmla="val 14837806"/>
            <a:gd name="adj5" fmla="val 7527"/>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78F1FF08-C20D-49B0-B75F-07D108D0A83C}">
      <dsp:nvSpPr>
        <dsp:cNvPr id="0" name=""/>
        <dsp:cNvSpPr/>
      </dsp:nvSpPr>
      <dsp:spPr>
        <a:xfrm>
          <a:off x="254915" y="-18195"/>
          <a:ext cx="433052" cy="433052"/>
        </a:xfrm>
        <a:prstGeom prst="circularArrow">
          <a:avLst>
            <a:gd name="adj1" fmla="val 5984"/>
            <a:gd name="adj2" fmla="val 394124"/>
            <a:gd name="adj3" fmla="val 13313824"/>
            <a:gd name="adj4" fmla="val 10508221"/>
            <a:gd name="adj5" fmla="val 6981"/>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3374D2-C99A-4581-A802-C87DD13E12BB}">
      <dsp:nvSpPr>
        <dsp:cNvPr id="0" name=""/>
        <dsp:cNvSpPr/>
      </dsp:nvSpPr>
      <dsp:spPr>
        <a:xfrm>
          <a:off x="401449" y="353351"/>
          <a:ext cx="431874" cy="431874"/>
        </a:xfrm>
        <a:prstGeom prst="gear9">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endParaRPr lang="en-US" sz="700" kern="1200" dirty="0"/>
        </a:p>
      </dsp:txBody>
      <dsp:txXfrm>
        <a:off x="401449" y="353351"/>
        <a:ext cx="431874" cy="431874"/>
      </dsp:txXfrm>
    </dsp:sp>
    <dsp:sp modelId="{176A518A-F69D-4996-9A2C-68DB036C749D}">
      <dsp:nvSpPr>
        <dsp:cNvPr id="0" name=""/>
        <dsp:cNvSpPr/>
      </dsp:nvSpPr>
      <dsp:spPr>
        <a:xfrm>
          <a:off x="150177" y="251272"/>
          <a:ext cx="314090" cy="314090"/>
        </a:xfrm>
        <a:prstGeom prst="gear6">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n-US" sz="500" kern="1200" dirty="0"/>
        </a:p>
      </dsp:txBody>
      <dsp:txXfrm>
        <a:off x="150177" y="251272"/>
        <a:ext cx="314090" cy="314090"/>
      </dsp:txXfrm>
    </dsp:sp>
    <dsp:sp modelId="{211B5417-98E0-47A9-B06D-B14C08C8830D}">
      <dsp:nvSpPr>
        <dsp:cNvPr id="0" name=""/>
        <dsp:cNvSpPr/>
      </dsp:nvSpPr>
      <dsp:spPr>
        <a:xfrm rot="20700000">
          <a:off x="326100" y="34581"/>
          <a:ext cx="307744" cy="307744"/>
        </a:xfrm>
        <a:prstGeom prst="gear6">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n-US" sz="500" kern="1200" dirty="0"/>
        </a:p>
      </dsp:txBody>
      <dsp:txXfrm>
        <a:off x="393597" y="102079"/>
        <a:ext cx="172749" cy="172749"/>
      </dsp:txXfrm>
    </dsp:sp>
    <dsp:sp modelId="{9E90F593-217C-49A2-A49E-D19075CCCFB7}">
      <dsp:nvSpPr>
        <dsp:cNvPr id="0" name=""/>
        <dsp:cNvSpPr/>
      </dsp:nvSpPr>
      <dsp:spPr>
        <a:xfrm>
          <a:off x="340110" y="301822"/>
          <a:ext cx="552799" cy="552799"/>
        </a:xfrm>
        <a:prstGeom prst="circularArrow">
          <a:avLst>
            <a:gd name="adj1" fmla="val 4688"/>
            <a:gd name="adj2" fmla="val 299029"/>
            <a:gd name="adj3" fmla="val 2250495"/>
            <a:gd name="adj4" fmla="val 16657508"/>
            <a:gd name="adj5" fmla="val 5469"/>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1CFE3FCB-9A8A-4C97-BE6D-EF29F46EDD25}">
      <dsp:nvSpPr>
        <dsp:cNvPr id="0" name=""/>
        <dsp:cNvSpPr/>
      </dsp:nvSpPr>
      <dsp:spPr>
        <a:xfrm>
          <a:off x="94552" y="196406"/>
          <a:ext cx="401643" cy="401643"/>
        </a:xfrm>
        <a:prstGeom prst="leftCircularArrow">
          <a:avLst>
            <a:gd name="adj1" fmla="val 6452"/>
            <a:gd name="adj2" fmla="val 429999"/>
            <a:gd name="adj3" fmla="val 10489124"/>
            <a:gd name="adj4" fmla="val 14837806"/>
            <a:gd name="adj5" fmla="val 7527"/>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78F1FF08-C20D-49B0-B75F-07D108D0A83C}">
      <dsp:nvSpPr>
        <dsp:cNvPr id="0" name=""/>
        <dsp:cNvSpPr/>
      </dsp:nvSpPr>
      <dsp:spPr>
        <a:xfrm>
          <a:off x="254915" y="-18195"/>
          <a:ext cx="433052" cy="433052"/>
        </a:xfrm>
        <a:prstGeom prst="circularArrow">
          <a:avLst>
            <a:gd name="adj1" fmla="val 5984"/>
            <a:gd name="adj2" fmla="val 394124"/>
            <a:gd name="adj3" fmla="val 13313824"/>
            <a:gd name="adj4" fmla="val 10508221"/>
            <a:gd name="adj5" fmla="val 6981"/>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3374D2-C99A-4581-A802-C87DD13E12BB}">
      <dsp:nvSpPr>
        <dsp:cNvPr id="0" name=""/>
        <dsp:cNvSpPr/>
      </dsp:nvSpPr>
      <dsp:spPr>
        <a:xfrm>
          <a:off x="401449" y="353351"/>
          <a:ext cx="431874" cy="431874"/>
        </a:xfrm>
        <a:prstGeom prst="gear9">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endParaRPr lang="en-US" sz="700" kern="1200" dirty="0"/>
        </a:p>
      </dsp:txBody>
      <dsp:txXfrm>
        <a:off x="401449" y="353351"/>
        <a:ext cx="431874" cy="431874"/>
      </dsp:txXfrm>
    </dsp:sp>
    <dsp:sp modelId="{176A518A-F69D-4996-9A2C-68DB036C749D}">
      <dsp:nvSpPr>
        <dsp:cNvPr id="0" name=""/>
        <dsp:cNvSpPr/>
      </dsp:nvSpPr>
      <dsp:spPr>
        <a:xfrm>
          <a:off x="150177" y="251272"/>
          <a:ext cx="314090" cy="314090"/>
        </a:xfrm>
        <a:prstGeom prst="gear6">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n-US" sz="500" kern="1200" dirty="0"/>
        </a:p>
      </dsp:txBody>
      <dsp:txXfrm>
        <a:off x="150177" y="251272"/>
        <a:ext cx="314090" cy="314090"/>
      </dsp:txXfrm>
    </dsp:sp>
    <dsp:sp modelId="{211B5417-98E0-47A9-B06D-B14C08C8830D}">
      <dsp:nvSpPr>
        <dsp:cNvPr id="0" name=""/>
        <dsp:cNvSpPr/>
      </dsp:nvSpPr>
      <dsp:spPr>
        <a:xfrm rot="20700000">
          <a:off x="326100" y="34581"/>
          <a:ext cx="307744" cy="307744"/>
        </a:xfrm>
        <a:prstGeom prst="gear6">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n-US" sz="500" kern="1200" dirty="0"/>
        </a:p>
      </dsp:txBody>
      <dsp:txXfrm>
        <a:off x="393597" y="102079"/>
        <a:ext cx="172749" cy="172749"/>
      </dsp:txXfrm>
    </dsp:sp>
    <dsp:sp modelId="{9E90F593-217C-49A2-A49E-D19075CCCFB7}">
      <dsp:nvSpPr>
        <dsp:cNvPr id="0" name=""/>
        <dsp:cNvSpPr/>
      </dsp:nvSpPr>
      <dsp:spPr>
        <a:xfrm>
          <a:off x="340110" y="301822"/>
          <a:ext cx="552799" cy="552799"/>
        </a:xfrm>
        <a:prstGeom prst="circularArrow">
          <a:avLst>
            <a:gd name="adj1" fmla="val 4688"/>
            <a:gd name="adj2" fmla="val 299029"/>
            <a:gd name="adj3" fmla="val 2250495"/>
            <a:gd name="adj4" fmla="val 16657508"/>
            <a:gd name="adj5" fmla="val 5469"/>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1CFE3FCB-9A8A-4C97-BE6D-EF29F46EDD25}">
      <dsp:nvSpPr>
        <dsp:cNvPr id="0" name=""/>
        <dsp:cNvSpPr/>
      </dsp:nvSpPr>
      <dsp:spPr>
        <a:xfrm>
          <a:off x="94552" y="196406"/>
          <a:ext cx="401643" cy="401643"/>
        </a:xfrm>
        <a:prstGeom prst="leftCircularArrow">
          <a:avLst>
            <a:gd name="adj1" fmla="val 6452"/>
            <a:gd name="adj2" fmla="val 429999"/>
            <a:gd name="adj3" fmla="val 10489124"/>
            <a:gd name="adj4" fmla="val 14837806"/>
            <a:gd name="adj5" fmla="val 7527"/>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78F1FF08-C20D-49B0-B75F-07D108D0A83C}">
      <dsp:nvSpPr>
        <dsp:cNvPr id="0" name=""/>
        <dsp:cNvSpPr/>
      </dsp:nvSpPr>
      <dsp:spPr>
        <a:xfrm>
          <a:off x="254915" y="-18195"/>
          <a:ext cx="433052" cy="433052"/>
        </a:xfrm>
        <a:prstGeom prst="circularArrow">
          <a:avLst>
            <a:gd name="adj1" fmla="val 5984"/>
            <a:gd name="adj2" fmla="val 394124"/>
            <a:gd name="adj3" fmla="val 13313824"/>
            <a:gd name="adj4" fmla="val 10508221"/>
            <a:gd name="adj5" fmla="val 6981"/>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0D83D6-BC8D-4DF2-B085-69437481D5ED}" type="datetimeFigureOut">
              <a:rPr lang="en-US" smtClean="0"/>
              <a:pPr/>
              <a:t>11/17/2010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FE2EF6-2C29-45ED-84E7-564F5EB1109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10</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11</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140E11-BA82-46EE-9322-3958EA9B7CA0}" type="slidenum">
              <a:rPr lang="en-US" smtClean="0">
                <a:solidFill>
                  <a:prstClr val="black"/>
                </a:solidFill>
              </a:rPr>
              <a:pPr/>
              <a:t>12</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13</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14</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15</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16</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17</a:t>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18</a:t>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19</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9D3685C-CFC7-40CD-888A-AF8AAE071549}" type="slidenum">
              <a:rPr lang="en-US" smtClean="0">
                <a:solidFill>
                  <a:prstClr val="black"/>
                </a:solidFill>
              </a:rPr>
              <a:pPr/>
              <a:t>2</a:t>
            </a:fld>
            <a:endParaRPr 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20</a:t>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solidFill>
                  <a:prstClr val="black"/>
                </a:solidFill>
              </a:rPr>
              <a:pPr/>
              <a:t>22</a:t>
            </a:fld>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CGL-</a:t>
            </a:r>
            <a:r>
              <a:rPr lang="en-US" sz="1200" dirty="0" err="1" smtClean="0"/>
              <a:t>MapReduce</a:t>
            </a:r>
            <a:r>
              <a:rPr lang="en-US" sz="1200" dirty="0" smtClean="0"/>
              <a:t> is an example of </a:t>
            </a:r>
            <a:r>
              <a:rPr lang="en-US" sz="1200" dirty="0" err="1" smtClean="0"/>
              <a:t>MapReduce</a:t>
            </a:r>
            <a:r>
              <a:rPr lang="en-US" sz="1200" dirty="0" smtClean="0"/>
              <a:t>++ -- supports </a:t>
            </a:r>
            <a:r>
              <a:rPr lang="en-US" sz="1200" dirty="0" err="1" smtClean="0"/>
              <a:t>MapReduce</a:t>
            </a:r>
            <a:r>
              <a:rPr lang="en-US" sz="1200" dirty="0" smtClean="0"/>
              <a:t> model with iteration (data stays in memory and communication via streams not files)</a:t>
            </a:r>
          </a:p>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27</a:t>
            </a:fld>
            <a:endParaRPr 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7E7238-03A3-42EA-AF91-937FDCA976AB}" type="slidenum">
              <a:rPr lang="en-US" smtClean="0">
                <a:solidFill>
                  <a:prstClr val="black"/>
                </a:solidFill>
              </a:rPr>
              <a:pPr/>
              <a:t>3</a:t>
            </a:fld>
            <a:endParaRPr lang="en-US">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4EC547-398A-4BEA-B97B-98F7CF26DFDE}" type="slidenum">
              <a:rPr lang="en-US" smtClean="0">
                <a:solidFill>
                  <a:prstClr val="black"/>
                </a:solidFill>
              </a:rPr>
              <a:pPr/>
              <a:t>37</a:t>
            </a:fld>
            <a:endParaRPr lang="en-US">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38</a:t>
            </a:fld>
            <a:endParaRPr lang="en-US">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4</a:t>
            </a:fld>
            <a:endParaRPr lang="en-US">
              <a:solidFill>
                <a:prstClr val="black"/>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D0B5E0-7156-4862-863D-0FB174F91A90}" type="slidenum">
              <a:rPr lang="en-US" smtClean="0">
                <a:solidFill>
                  <a:prstClr val="black"/>
                </a:solidFill>
              </a:rPr>
              <a:pPr/>
              <a:t>40</a:t>
            </a:fld>
            <a:endParaRPr lang="en-US">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9AF14E-00CF-4109-8A6C-03858277468E}"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just the cost for</a:t>
            </a:r>
            <a:r>
              <a:rPr lang="en-US" baseline="0" dirty="0" smtClean="0"/>
              <a:t> the compute instances. In addition to this, there will be minor charges for the data storage for EMR &amp; </a:t>
            </a:r>
            <a:r>
              <a:rPr lang="en-US" baseline="0" dirty="0" err="1" smtClean="0"/>
              <a:t>AzureMR</a:t>
            </a:r>
            <a:r>
              <a:rPr lang="en-US" baseline="0" dirty="0" smtClean="0"/>
              <a:t>.  Also there will be additional minor charges for the queue service and table service for </a:t>
            </a:r>
            <a:r>
              <a:rPr lang="en-US" baseline="0" dirty="0" err="1" smtClean="0"/>
              <a:t>AzureMR</a:t>
            </a:r>
            <a:r>
              <a:rPr lang="en-US" baseline="0" dirty="0" smtClean="0"/>
              <a:t>. </a:t>
            </a:r>
          </a:p>
          <a:p>
            <a:r>
              <a:rPr lang="en-US" baseline="0" dirty="0" smtClean="0"/>
              <a:t>Cost presented here are amortized for the actual time (time/3600 * </a:t>
            </a:r>
            <a:r>
              <a:rPr lang="en-US" baseline="0" dirty="0" err="1" smtClean="0"/>
              <a:t>num_instances</a:t>
            </a:r>
            <a:r>
              <a:rPr lang="en-US" baseline="0" dirty="0" smtClean="0"/>
              <a:t> * </a:t>
            </a:r>
            <a:r>
              <a:rPr lang="en-US" baseline="0" dirty="0" err="1" smtClean="0"/>
              <a:t>instance_price_per_hour</a:t>
            </a:r>
            <a:r>
              <a:rPr lang="en-US" baseline="0" dirty="0" smtClean="0"/>
              <a:t>), assuming the remaining time of the instance hour have been put to useful work. </a:t>
            </a:r>
          </a:p>
          <a:p>
            <a:endParaRPr lang="en-US" baseline="0" dirty="0" smtClean="0"/>
          </a:p>
          <a:p>
            <a:r>
              <a:rPr lang="en-US" baseline="0" dirty="0" smtClean="0"/>
              <a:t>Note: EMR &amp; Hadoop-EC2 requires one extra node to act as the master node (included in the cost calculation)</a:t>
            </a:r>
          </a:p>
        </p:txBody>
      </p:sp>
      <p:sp>
        <p:nvSpPr>
          <p:cNvPr id="4" name="Slide Number Placeholder 3"/>
          <p:cNvSpPr>
            <a:spLocks noGrp="1"/>
          </p:cNvSpPr>
          <p:nvPr>
            <p:ph type="sldNum" sz="quarter" idx="10"/>
          </p:nvPr>
        </p:nvSpPr>
        <p:spPr/>
        <p:txBody>
          <a:bodyPr/>
          <a:lstStyle/>
          <a:p>
            <a:fld id="{BF270418-98F1-4037-8E69-636E449EAD1F}" type="slidenum">
              <a:rPr lang="en-US" smtClean="0">
                <a:solidFill>
                  <a:prstClr val="black"/>
                </a:solidFill>
              </a:rPr>
              <a:pPr/>
              <a:t>44</a:t>
            </a:fld>
            <a:endParaRPr lang="en-US">
              <a:solidFill>
                <a:prstClr val="black"/>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FE2EF6-2C29-45ED-84E7-564F5EB11090}"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FE2EF6-2C29-45ED-84E7-564F5EB11090}" type="slidenum">
              <a:rPr lang="en-US" smtClean="0"/>
              <a:pPr/>
              <a:t>47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A9A85A-D972-4217-AD24-12F19178816F}" type="slidenum">
              <a:rPr lang="en-US" smtClean="0">
                <a:solidFill>
                  <a:prstClr val="black"/>
                </a:solidFill>
              </a:rPr>
              <a:pPr/>
              <a:t>5</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A9A85A-D972-4217-AD24-12F19178816F}" type="slidenum">
              <a:rPr lang="en-US" smtClean="0">
                <a:solidFill>
                  <a:prstClr val="black"/>
                </a:solidFill>
              </a:rPr>
              <a:pPr/>
              <a:t>6</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FC1F34-762F-4548-869D-104EF585F8B2}" type="slidenum">
              <a:rPr lang="en-US" smtClean="0">
                <a:solidFill>
                  <a:prstClr val="black"/>
                </a:solidFill>
              </a:rPr>
              <a:pPr/>
              <a:t>7</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1988" name="Slide Number Placeholder 3"/>
          <p:cNvSpPr>
            <a:spLocks noGrp="1"/>
          </p:cNvSpPr>
          <p:nvPr>
            <p:ph type="sldNum" sz="quarter" idx="5"/>
          </p:nvPr>
        </p:nvSpPr>
        <p:spPr bwMode="auto">
          <a:noFill/>
          <a:ln>
            <a:miter lim="800000"/>
            <a:headEnd/>
            <a:tailEnd/>
          </a:ln>
        </p:spPr>
        <p:txBody>
          <a:bodyPr/>
          <a:lstStyle/>
          <a:p>
            <a:fld id="{32D9FE2A-AC00-4F85-917C-D99647094551}" type="slidenum">
              <a:rPr lang="en-US">
                <a:solidFill>
                  <a:prstClr val="black"/>
                </a:solidFill>
              </a:rPr>
              <a:pPr/>
              <a:t>8</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2532" name="Slide Number Placeholder 3"/>
          <p:cNvSpPr>
            <a:spLocks noGrp="1"/>
          </p:cNvSpPr>
          <p:nvPr>
            <p:ph type="sldNum" sz="quarter" idx="5"/>
          </p:nvPr>
        </p:nvSpPr>
        <p:spPr bwMode="auto">
          <a:noFill/>
          <a:ln>
            <a:miter lim="800000"/>
            <a:headEnd/>
            <a:tailEnd/>
          </a:ln>
        </p:spPr>
        <p:txBody>
          <a:bodyPr/>
          <a:lstStyle/>
          <a:p>
            <a:fld id="{AB054EAA-7B75-4834-B86D-04166192FEB4}" type="slidenum">
              <a:rPr lang="en-US">
                <a:solidFill>
                  <a:prstClr val="black"/>
                </a:solidFill>
              </a:rPr>
              <a:pPr/>
              <a:t>9</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350px-Zuoshangjiao.jpg"/>
          <p:cNvPicPr>
            <a:picLocks noChangeAspect="1"/>
          </p:cNvPicPr>
          <p:nvPr userDrawn="1"/>
        </p:nvPicPr>
        <p:blipFill>
          <a:blip r:embed="rId2" cstate="print"/>
          <a:stretch>
            <a:fillRect/>
          </a:stretch>
        </p:blipFill>
        <p:spPr>
          <a:xfrm>
            <a:off x="0" y="0"/>
            <a:ext cx="1600200" cy="1540764"/>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11/17/2010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11/17/2010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11/17/2010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25"/>
          <p:cNvSpPr>
            <a:spLocks noChangeArrowheads="1"/>
          </p:cNvSpPr>
          <p:nvPr userDrawn="1"/>
        </p:nvSpPr>
        <p:spPr bwMode="auto">
          <a:xfrm>
            <a:off x="8374063" y="6491287"/>
            <a:ext cx="769937" cy="366713"/>
          </a:xfrm>
          <a:prstGeom prst="rect">
            <a:avLst/>
          </a:prstGeom>
          <a:noFill/>
          <a:ln w="9525">
            <a:noFill/>
            <a:miter lim="800000"/>
            <a:headEnd/>
            <a:tailEnd/>
          </a:ln>
        </p:spPr>
        <p:txBody>
          <a:bodyPr wrap="none" lIns="91425" tIns="45713" rIns="91425" bIns="4571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pic>
        <p:nvPicPr>
          <p:cNvPr id="7" name="Picture 6" descr="350px-Zuoshangjiao.jpg"/>
          <p:cNvPicPr>
            <a:picLocks noChangeAspect="1"/>
          </p:cNvPicPr>
          <p:nvPr userDrawn="1"/>
        </p:nvPicPr>
        <p:blipFill>
          <a:blip r:embed="rId2" cstate="print"/>
          <a:stretch>
            <a:fillRect/>
          </a:stretch>
        </p:blipFill>
        <p:spPr>
          <a:xfrm>
            <a:off x="0" y="0"/>
            <a:ext cx="1600200" cy="1540764"/>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11/17/2010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11/17/2010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11/17/2010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11/17/2010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015A1C-A950-4BF7-9F1F-2CA7C903A8EE}" type="datetimeFigureOut">
              <a:rPr lang="en-US" smtClean="0">
                <a:solidFill>
                  <a:prstClr val="black">
                    <a:tint val="75000"/>
                  </a:prstClr>
                </a:solidFill>
              </a:rPr>
              <a:pPr/>
              <a:t>11/17/2010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015A1C-A950-4BF7-9F1F-2CA7C903A8EE}" type="datetimeFigureOut">
              <a:rPr lang="en-US" smtClean="0">
                <a:solidFill>
                  <a:prstClr val="black">
                    <a:tint val="75000"/>
                  </a:prstClr>
                </a:solidFill>
              </a:rPr>
              <a:pPr/>
              <a:t>11/17/2010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pic>
        <p:nvPicPr>
          <p:cNvPr id="6" name="Picture 5" descr="futuregrid.png"/>
          <p:cNvPicPr>
            <a:picLocks noChangeAspect="1"/>
          </p:cNvPicPr>
          <p:nvPr userDrawn="1"/>
        </p:nvPicPr>
        <p:blipFill>
          <a:blip r:embed="rId2" cstate="print"/>
          <a:stretch>
            <a:fillRect/>
          </a:stretch>
        </p:blipFill>
        <p:spPr>
          <a:xfrm>
            <a:off x="7464777" y="0"/>
            <a:ext cx="1679223" cy="1143000"/>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15A1C-A950-4BF7-9F1F-2CA7C903A8EE}" type="datetimeFigureOut">
              <a:rPr lang="en-US" smtClean="0">
                <a:solidFill>
                  <a:prstClr val="black">
                    <a:tint val="75000"/>
                  </a:prstClr>
                </a:solidFill>
              </a:rPr>
              <a:pPr/>
              <a:t>11/17/2010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11/17/2010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11/17/2010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11/17/2010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11/17/2010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11/17/2010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94B5EF-3C16-8247-B600-F22774699437}" type="datetime1">
              <a:rPr lang="en-US" smtClean="0">
                <a:solidFill>
                  <a:prstClr val="black">
                    <a:tint val="75000"/>
                  </a:prstClr>
                </a:solidFill>
              </a:rPr>
              <a:pPr/>
              <a:t>11/17/2010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3254A7-9B4C-D840-A9AA-F0272692B4D9}" type="datetime1">
              <a:rPr lang="en-US" smtClean="0">
                <a:solidFill>
                  <a:prstClr val="black">
                    <a:tint val="75000"/>
                  </a:prstClr>
                </a:solidFill>
              </a:rPr>
              <a:pPr/>
              <a:t>11/17/2010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CE85E6-44D5-1E4A-9CCE-7FD89FE0C07D}" type="datetime1">
              <a:rPr lang="en-US" smtClean="0">
                <a:solidFill>
                  <a:prstClr val="black">
                    <a:tint val="75000"/>
                  </a:prstClr>
                </a:solidFill>
              </a:rPr>
              <a:pPr/>
              <a:t>11/17/2010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F9E271-7C45-7946-B049-E49140536B0E}" type="datetime1">
              <a:rPr lang="en-US" smtClean="0">
                <a:solidFill>
                  <a:prstClr val="black">
                    <a:tint val="75000"/>
                  </a:prstClr>
                </a:solidFill>
              </a:rPr>
              <a:pPr/>
              <a:t>11/17/2010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80E4CB-0A3E-C64B-80EB-2460B0DE3626}" type="datetime1">
              <a:rPr lang="en-US" smtClean="0">
                <a:solidFill>
                  <a:prstClr val="black">
                    <a:tint val="75000"/>
                  </a:prstClr>
                </a:solidFill>
              </a:rPr>
              <a:pPr/>
              <a:t>11/17/2010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A39FBA-6C66-8A46-8B30-D681EC38CFD0}" type="datetime1">
              <a:rPr lang="en-US" smtClean="0">
                <a:solidFill>
                  <a:prstClr val="black">
                    <a:tint val="75000"/>
                  </a:prstClr>
                </a:solidFill>
              </a:rPr>
              <a:pPr/>
              <a:t>11/17/2010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6CB6AF-3A18-1F44-A06C-03B8493C47CC}" type="datetime1">
              <a:rPr lang="en-US" smtClean="0">
                <a:solidFill>
                  <a:prstClr val="black">
                    <a:tint val="75000"/>
                  </a:prstClr>
                </a:solidFill>
              </a:rPr>
              <a:pPr/>
              <a:t>11/17/2010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11/17/2010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B3B33D-AC9C-F54B-A67E-238924A4F2B5}" type="datetime1">
              <a:rPr lang="en-US" smtClean="0">
                <a:solidFill>
                  <a:prstClr val="black">
                    <a:tint val="75000"/>
                  </a:prstClr>
                </a:solidFill>
              </a:rPr>
              <a:pPr/>
              <a:t>11/17/2010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8224CA-C5D5-1B47-84FE-C81C640BB10D}" type="datetime1">
              <a:rPr lang="en-US" smtClean="0">
                <a:solidFill>
                  <a:prstClr val="black">
                    <a:tint val="75000"/>
                  </a:prstClr>
                </a:solidFill>
              </a:rPr>
              <a:pPr/>
              <a:t>11/17/2010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6D340F-448A-534D-84C3-EC1367A22FE7}" type="datetime1">
              <a:rPr lang="en-US" smtClean="0">
                <a:solidFill>
                  <a:prstClr val="black">
                    <a:tint val="75000"/>
                  </a:prstClr>
                </a:solidFill>
              </a:rPr>
              <a:pPr/>
              <a:t>11/17/2010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6A34AF-CD67-B94E-B1CA-C240C6DA5BAC}" type="datetime1">
              <a:rPr lang="en-US" smtClean="0">
                <a:solidFill>
                  <a:prstClr val="black">
                    <a:tint val="75000"/>
                  </a:prstClr>
                </a:solidFill>
              </a:rPr>
              <a:pPr/>
              <a:t>11/17/2010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11/17/2010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11/17/2010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11/17/2010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11/17/2010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015A1C-A950-4BF7-9F1F-2CA7C903A8EE}" type="datetimeFigureOut">
              <a:rPr lang="en-US" smtClean="0">
                <a:solidFill>
                  <a:prstClr val="black">
                    <a:tint val="75000"/>
                  </a:prstClr>
                </a:solidFill>
              </a:rPr>
              <a:pPr/>
              <a:t>11/17/2010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015A1C-A950-4BF7-9F1F-2CA7C903A8EE}" type="datetimeFigureOut">
              <a:rPr lang="en-US" smtClean="0">
                <a:solidFill>
                  <a:prstClr val="black">
                    <a:tint val="75000"/>
                  </a:prstClr>
                </a:solidFill>
              </a:rPr>
              <a:pPr/>
              <a:t>11/17/2010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11/17/2010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15A1C-A950-4BF7-9F1F-2CA7C903A8EE}" type="datetimeFigureOut">
              <a:rPr lang="en-US" smtClean="0">
                <a:solidFill>
                  <a:prstClr val="black">
                    <a:tint val="75000"/>
                  </a:prstClr>
                </a:solidFill>
              </a:rPr>
              <a:pPr/>
              <a:t>11/17/2010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11/17/2010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11/17/2010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11/17/2010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11/17/2010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015A1C-A950-4BF7-9F1F-2CA7C903A8EE}" type="datetimeFigureOut">
              <a:rPr lang="en-US" smtClean="0">
                <a:solidFill>
                  <a:prstClr val="black">
                    <a:tint val="75000"/>
                  </a:prstClr>
                </a:solidFill>
              </a:rPr>
              <a:pPr/>
              <a:t>11/17/2010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015A1C-A950-4BF7-9F1F-2CA7C903A8EE}" type="datetimeFigureOut">
              <a:rPr lang="en-US" smtClean="0">
                <a:solidFill>
                  <a:prstClr val="black">
                    <a:tint val="75000"/>
                  </a:prstClr>
                </a:solidFill>
              </a:rPr>
              <a:pPr/>
              <a:t>11/17/2010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15A1C-A950-4BF7-9F1F-2CA7C903A8EE}" type="datetimeFigureOut">
              <a:rPr lang="en-US" smtClean="0">
                <a:solidFill>
                  <a:prstClr val="black">
                    <a:tint val="75000"/>
                  </a:prstClr>
                </a:solidFill>
              </a:rPr>
              <a:pPr/>
              <a:t>11/17/2010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11/17/2010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11/17/2010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EE7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15A1C-A950-4BF7-9F1F-2CA7C903A8EE}" type="datetimeFigureOut">
              <a:rPr lang="en-US" smtClean="0">
                <a:solidFill>
                  <a:prstClr val="black">
                    <a:tint val="75000"/>
                  </a:prstClr>
                </a:solidFill>
              </a:rPr>
              <a:pPr/>
              <a:t>11/17/2010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pic>
        <p:nvPicPr>
          <p:cNvPr id="7" name="Picture 6" descr="350px-Zuoshangjiao.jpg"/>
          <p:cNvPicPr>
            <a:picLocks noChangeAspect="1"/>
          </p:cNvPicPr>
          <p:nvPr/>
        </p:nvPicPr>
        <p:blipFill>
          <a:blip r:embed="rId13" cstate="print"/>
          <a:stretch>
            <a:fillRect/>
          </a:stretch>
        </p:blipFill>
        <p:spPr>
          <a:xfrm>
            <a:off x="0" y="0"/>
            <a:ext cx="1295400" cy="1247285"/>
          </a:xfrm>
          <a:prstGeom prst="rect">
            <a:avLst/>
          </a:prstGeom>
        </p:spPr>
      </p:pic>
      <p:pic>
        <p:nvPicPr>
          <p:cNvPr id="8" name="Picture 7" descr="futuregrid.png"/>
          <p:cNvPicPr>
            <a:picLocks noChangeAspect="1"/>
          </p:cNvPicPr>
          <p:nvPr userDrawn="1"/>
        </p:nvPicPr>
        <p:blipFill>
          <a:blip r:embed="rId14" cstate="print"/>
          <a:stretch>
            <a:fillRect/>
          </a:stretch>
        </p:blipFill>
        <p:spPr>
          <a:xfrm>
            <a:off x="7464777" y="0"/>
            <a:ext cx="1679223" cy="1143000"/>
          </a:xfrm>
          <a:prstGeom prst="rect">
            <a:avLst/>
          </a:prstGeom>
        </p:spPr>
      </p:pic>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DEE7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15A1C-A950-4BF7-9F1F-2CA7C903A8EE}" type="datetimeFigureOut">
              <a:rPr lang="en-US" smtClean="0">
                <a:solidFill>
                  <a:prstClr val="black">
                    <a:tint val="75000"/>
                  </a:prstClr>
                </a:solidFill>
              </a:rPr>
              <a:pPr/>
              <a:t>11/17/2010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pic>
        <p:nvPicPr>
          <p:cNvPr id="7" name="Picture 6" descr="350px-Zuoshangjiao.jpg"/>
          <p:cNvPicPr>
            <a:picLocks noChangeAspect="1"/>
          </p:cNvPicPr>
          <p:nvPr/>
        </p:nvPicPr>
        <p:blipFill>
          <a:blip r:embed="rId13" cstate="print"/>
          <a:stretch>
            <a:fillRect/>
          </a:stretch>
        </p:blipFill>
        <p:spPr>
          <a:xfrm>
            <a:off x="0" y="0"/>
            <a:ext cx="1600200" cy="1540764"/>
          </a:xfrm>
          <a:prstGeom prst="rect">
            <a:avLst/>
          </a:prstGeom>
        </p:spPr>
      </p:pic>
      <p:pic>
        <p:nvPicPr>
          <p:cNvPr id="9" name="Picture 8" descr="futuregrid.png"/>
          <p:cNvPicPr>
            <a:picLocks noChangeAspect="1"/>
          </p:cNvPicPr>
          <p:nvPr userDrawn="1"/>
        </p:nvPicPr>
        <p:blipFill>
          <a:blip r:embed="rId14" cstate="print"/>
          <a:stretch>
            <a:fillRect/>
          </a:stretch>
        </p:blipFill>
        <p:spPr>
          <a:xfrm>
            <a:off x="7464777" y="0"/>
            <a:ext cx="1679223" cy="1143000"/>
          </a:xfrm>
          <a:prstGeom prst="rect">
            <a:avLst/>
          </a:prstGeom>
        </p:spPr>
      </p:pic>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8" y="274638"/>
            <a:ext cx="5412699"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B5571518-69A3-3241-9B01-F4E37C186918}" type="datetime1">
              <a:rPr lang="en-US" smtClean="0">
                <a:solidFill>
                  <a:prstClr val="black">
                    <a:tint val="75000"/>
                  </a:prstClr>
                </a:solidFill>
              </a:rPr>
              <a:pPr defTabSz="457200"/>
              <a:t>11/17/2010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r>
              <a:rPr lang="en-US" smtClean="0">
                <a:solidFill>
                  <a:prstClr val="black">
                    <a:tint val="75000"/>
                  </a:prstClr>
                </a:solidFill>
              </a:rPr>
              <a:t>http://futuregrid.org</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F8CD3001-8902-8A42-B70F-43024F9EDEEB}" type="slidenum">
              <a:rPr lang="en-US" smtClean="0">
                <a:solidFill>
                  <a:prstClr val="black">
                    <a:tint val="75000"/>
                  </a:prstClr>
                </a:solidFill>
              </a:rPr>
              <a:pPr defTabSz="457200"/>
              <a:t>‹#›</a:t>
            </a:fld>
            <a:endParaRPr lang="en-US">
              <a:solidFill>
                <a:prstClr val="black">
                  <a:tint val="75000"/>
                </a:prstClr>
              </a:solidFill>
            </a:endParaRPr>
          </a:p>
        </p:txBody>
      </p:sp>
      <p:pic>
        <p:nvPicPr>
          <p:cNvPr id="9" name="Picture 8" descr="futuregrid.png"/>
          <p:cNvPicPr>
            <a:picLocks noChangeAspect="1"/>
          </p:cNvPicPr>
          <p:nvPr userDrawn="1"/>
        </p:nvPicPr>
        <p:blipFill>
          <a:blip r:embed="rId13" cstate="print"/>
          <a:stretch>
            <a:fillRect/>
          </a:stretch>
        </p:blipFill>
        <p:spPr>
          <a:xfrm>
            <a:off x="-9420" y="0"/>
            <a:ext cx="1450728" cy="987470"/>
          </a:xfrm>
          <a:prstGeom prst="rect">
            <a:avLst/>
          </a:prstGeom>
        </p:spPr>
      </p:pic>
      <p:pic>
        <p:nvPicPr>
          <p:cNvPr id="11" name="Picture 10" descr="futuregrid.png"/>
          <p:cNvPicPr>
            <a:picLocks noChangeAspect="1"/>
          </p:cNvPicPr>
          <p:nvPr userDrawn="1"/>
        </p:nvPicPr>
        <p:blipFill>
          <a:blip r:embed="rId13" cstate="print"/>
          <a:stretch>
            <a:fillRect/>
          </a:stretch>
        </p:blipFill>
        <p:spPr>
          <a:xfrm>
            <a:off x="7693272" y="0"/>
            <a:ext cx="1450728" cy="987470"/>
          </a:xfrm>
          <a:prstGeom prst="rect">
            <a:avLst/>
          </a:prstGeom>
        </p:spPr>
      </p:pic>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hdr="0" dt="0"/>
  <p:txStyles>
    <p:titleStyle>
      <a:lvl1pPr algn="ctr"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DEE7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15A1C-A950-4BF7-9F1F-2CA7C903A8EE}" type="datetimeFigureOut">
              <a:rPr lang="en-US" smtClean="0">
                <a:solidFill>
                  <a:prstClr val="black">
                    <a:tint val="75000"/>
                  </a:prstClr>
                </a:solidFill>
              </a:rPr>
              <a:pPr/>
              <a:t>11/17/2010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pic>
        <p:nvPicPr>
          <p:cNvPr id="8" name="Picture 7" descr="futuregrid.png"/>
          <p:cNvPicPr>
            <a:picLocks noChangeAspect="1"/>
          </p:cNvPicPr>
          <p:nvPr userDrawn="1"/>
        </p:nvPicPr>
        <p:blipFill>
          <a:blip r:embed="rId13" cstate="print"/>
          <a:stretch>
            <a:fillRect/>
          </a:stretch>
        </p:blipFill>
        <p:spPr>
          <a:xfrm>
            <a:off x="7464777" y="0"/>
            <a:ext cx="1679223" cy="1143000"/>
          </a:xfrm>
          <a:prstGeom prst="rect">
            <a:avLst/>
          </a:prstGeom>
        </p:spPr>
      </p:pic>
      <p:pic>
        <p:nvPicPr>
          <p:cNvPr id="9" name="Picture 8" descr="futuregrid.png"/>
          <p:cNvPicPr>
            <a:picLocks noChangeAspect="1"/>
          </p:cNvPicPr>
          <p:nvPr userDrawn="1"/>
        </p:nvPicPr>
        <p:blipFill>
          <a:blip r:embed="rId13" cstate="print"/>
          <a:stretch>
            <a:fillRect/>
          </a:stretch>
        </p:blipFill>
        <p:spPr>
          <a:xfrm>
            <a:off x="-9420" y="0"/>
            <a:ext cx="1450728" cy="987470"/>
          </a:xfrm>
          <a:prstGeom prst="rect">
            <a:avLst/>
          </a:prstGeom>
        </p:spPr>
      </p:pic>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www.futuregrid.org/" TargetMode="External"/><Relationship Id="rId4" Type="http://schemas.openxmlformats.org/officeDocument/2006/relationships/hyperlink" Target="http://www.infomall.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13.xml"/><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23.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jpeg"/><Relationship Id="rId7"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45.png"/></Relationships>
</file>

<file path=ppt/slides/_rels/slide3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7.xml"/><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8.xml"/><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www.futuregrid.org/" TargetMode="External"/><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41.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4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2.xml"/><Relationship Id="rId1" Type="http://schemas.openxmlformats.org/officeDocument/2006/relationships/slideLayout" Target="../slideLayouts/slideLayout15.xml"/><Relationship Id="rId4" Type="http://schemas.openxmlformats.org/officeDocument/2006/relationships/image" Target="../media/image53.png"/></Relationships>
</file>

<file path=ppt/slides/_rels/slide4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3.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4.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9144000" cy="1470025"/>
          </a:xfrm>
        </p:spPr>
        <p:txBody>
          <a:bodyPr>
            <a:noAutofit/>
          </a:bodyPr>
          <a:lstStyle/>
          <a:p>
            <a:r>
              <a:rPr lang="en-US" sz="4000" b="1" dirty="0" smtClean="0"/>
              <a:t>Cloud Data mining</a:t>
            </a:r>
            <a:br>
              <a:rPr lang="en-US" sz="4000" b="1" dirty="0" smtClean="0"/>
            </a:br>
            <a:r>
              <a:rPr lang="en-US" sz="4000" b="1" dirty="0" smtClean="0"/>
              <a:t> and FutureGrid</a:t>
            </a:r>
            <a:endParaRPr lang="en-US" sz="4000" b="1" dirty="0"/>
          </a:p>
        </p:txBody>
      </p:sp>
      <p:sp>
        <p:nvSpPr>
          <p:cNvPr id="3" name="Subtitle 2"/>
          <p:cNvSpPr>
            <a:spLocks noGrp="1"/>
          </p:cNvSpPr>
          <p:nvPr>
            <p:ph type="subTitle" idx="1"/>
          </p:nvPr>
        </p:nvSpPr>
        <p:spPr>
          <a:xfrm>
            <a:off x="0" y="1981200"/>
            <a:ext cx="9144000" cy="1600200"/>
          </a:xfrm>
        </p:spPr>
        <p:txBody>
          <a:bodyPr>
            <a:noAutofit/>
          </a:bodyPr>
          <a:lstStyle/>
          <a:p>
            <a:r>
              <a:rPr lang="en-US" sz="2400" b="1" dirty="0" smtClean="0"/>
              <a:t>SC10 New Orleans LA</a:t>
            </a:r>
          </a:p>
          <a:p>
            <a:r>
              <a:rPr lang="en-US" sz="2400" b="1" dirty="0" smtClean="0"/>
              <a:t>AIST Booth</a:t>
            </a:r>
            <a:endParaRPr lang="pt-BR" sz="2400" b="1" dirty="0" smtClean="0"/>
          </a:p>
          <a:p>
            <a:r>
              <a:rPr lang="it-IT" sz="2400" b="1" dirty="0" smtClean="0"/>
              <a:t>November 17 2010</a:t>
            </a:r>
          </a:p>
        </p:txBody>
      </p:sp>
      <p:sp>
        <p:nvSpPr>
          <p:cNvPr id="5" name="Subtitle 2"/>
          <p:cNvSpPr txBox="1">
            <a:spLocks/>
          </p:cNvSpPr>
          <p:nvPr/>
        </p:nvSpPr>
        <p:spPr>
          <a:xfrm>
            <a:off x="0" y="3657600"/>
            <a:ext cx="9144000" cy="4800600"/>
          </a:xfrm>
          <a:prstGeom prst="rect">
            <a:avLst/>
          </a:prstGeom>
        </p:spPr>
        <p:txBody>
          <a:bodyPr vert="horz" lIns="91440" tIns="45720" rIns="91440" bIns="45720" rtlCol="0">
            <a:normAutofit/>
          </a:bodyPr>
          <a:lstStyle/>
          <a:p>
            <a:pPr algn="ctr">
              <a:spcBef>
                <a:spcPct val="20000"/>
              </a:spcBef>
              <a:buFont typeface="Arial" pitchFamily="34" charset="0"/>
              <a:buNone/>
              <a:defRPr/>
            </a:pPr>
            <a:r>
              <a:rPr lang="en-US" sz="2400" dirty="0" smtClean="0">
                <a:solidFill>
                  <a:prstClr val="black"/>
                </a:solidFill>
                <a:latin typeface="Times New Roman" pitchFamily="18" charset="0"/>
                <a:cs typeface="Times New Roman" pitchFamily="18" charset="0"/>
              </a:rPr>
              <a:t>Geoffrey Fox</a:t>
            </a:r>
          </a:p>
          <a:p>
            <a:pPr algn="ctr">
              <a:spcBef>
                <a:spcPct val="20000"/>
              </a:spcBef>
              <a:defRPr/>
            </a:pPr>
            <a:r>
              <a:rPr lang="en-US" sz="2000" dirty="0" smtClean="0">
                <a:solidFill>
                  <a:prstClr val="black"/>
                </a:solidFill>
                <a:hlinkClick r:id="rId3"/>
              </a:rPr>
              <a:t>gcf@indiana.edu</a:t>
            </a:r>
            <a:r>
              <a:rPr lang="en-US" sz="2000" dirty="0" smtClean="0">
                <a:solidFill>
                  <a:prstClr val="black"/>
                </a:solidFill>
              </a:rPr>
              <a:t>            </a:t>
            </a:r>
          </a:p>
          <a:p>
            <a:pPr algn="ctr">
              <a:spcBef>
                <a:spcPct val="20000"/>
              </a:spcBef>
              <a:defRPr/>
            </a:pPr>
            <a:r>
              <a:rPr lang="en-US" sz="2000" dirty="0" smtClean="0">
                <a:solidFill>
                  <a:prstClr val="black"/>
                </a:solidFill>
              </a:rPr>
              <a:t> </a:t>
            </a:r>
            <a:r>
              <a:rPr lang="en-US" sz="2000" dirty="0" smtClean="0">
                <a:solidFill>
                  <a:prstClr val="black"/>
                </a:solidFill>
                <a:hlinkClick r:id="rId4"/>
              </a:rPr>
              <a:t>http://www.infomall.org</a:t>
            </a:r>
            <a:r>
              <a:rPr lang="en-US" sz="2000" dirty="0" smtClean="0">
                <a:solidFill>
                  <a:prstClr val="black"/>
                </a:solidFill>
              </a:rPr>
              <a:t>    </a:t>
            </a:r>
            <a:r>
              <a:rPr lang="en-US" sz="2000" dirty="0" smtClean="0">
                <a:solidFill>
                  <a:prstClr val="black"/>
                </a:solidFill>
                <a:hlinkClick r:id="rId5"/>
              </a:rPr>
              <a:t>http://www.futuregrid.org</a:t>
            </a:r>
            <a:r>
              <a:rPr lang="en-US" sz="2000" dirty="0" smtClean="0">
                <a:solidFill>
                  <a:prstClr val="black"/>
                </a:solidFill>
              </a:rPr>
              <a:t>  </a:t>
            </a:r>
          </a:p>
          <a:p>
            <a:pPr algn="ctr">
              <a:spcBef>
                <a:spcPct val="20000"/>
              </a:spcBef>
              <a:buFont typeface="Arial" pitchFamily="34" charset="0"/>
              <a:buNone/>
              <a:defRPr/>
            </a:pPr>
            <a:endParaRPr lang="en-US" sz="2400" dirty="0" smtClean="0">
              <a:solidFill>
                <a:prstClr val="black"/>
              </a:solidFill>
            </a:endParaRPr>
          </a:p>
          <a:p>
            <a:pPr algn="ctr">
              <a:spcBef>
                <a:spcPct val="20000"/>
              </a:spcBef>
              <a:buFont typeface="Arial" pitchFamily="34" charset="0"/>
              <a:buNone/>
              <a:defRPr/>
            </a:pPr>
            <a:endParaRPr lang="en-US" sz="2400" dirty="0">
              <a:solidFill>
                <a:prstClr val="black"/>
              </a:solidFill>
            </a:endParaRPr>
          </a:p>
          <a:p>
            <a:pPr algn="ctr">
              <a:spcBef>
                <a:spcPct val="20000"/>
              </a:spcBef>
            </a:pPr>
            <a:r>
              <a:rPr lang="en-US" sz="1900" dirty="0" smtClean="0">
                <a:solidFill>
                  <a:prstClr val="black"/>
                </a:solidFill>
                <a:latin typeface="Times New Roman" pitchFamily="18" charset="0"/>
                <a:cs typeface="Times New Roman" pitchFamily="18" charset="0"/>
              </a:rPr>
              <a:t>Director, Digital Science Center, Pervasive Technology Institute</a:t>
            </a:r>
          </a:p>
          <a:p>
            <a:pPr algn="ctr">
              <a:spcBef>
                <a:spcPct val="20000"/>
              </a:spcBef>
            </a:pPr>
            <a:r>
              <a:rPr lang="en-US" sz="1900" dirty="0" smtClean="0">
                <a:solidFill>
                  <a:prstClr val="black"/>
                </a:solidFill>
                <a:latin typeface="Times New Roman" pitchFamily="18" charset="0"/>
                <a:cs typeface="Times New Roman" pitchFamily="18" charset="0"/>
              </a:rPr>
              <a:t>Associate Dean for Research and Graduate Studies,  School of Informatics and Computing</a:t>
            </a:r>
          </a:p>
          <a:p>
            <a:pPr algn="ctr">
              <a:spcBef>
                <a:spcPct val="20000"/>
              </a:spcBef>
            </a:pPr>
            <a:r>
              <a:rPr lang="en-US" sz="1900" dirty="0" smtClean="0">
                <a:solidFill>
                  <a:prstClr val="black"/>
                </a:solidFill>
                <a:latin typeface="Times New Roman" pitchFamily="18" charset="0"/>
                <a:cs typeface="Times New Roman" pitchFamily="18" charset="0"/>
              </a:rPr>
              <a:t>Indiana University Bloomington</a:t>
            </a:r>
            <a:endParaRPr lang="en-US" sz="2400" dirty="0" smtClean="0">
              <a:solidFill>
                <a:prstClr val="black"/>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47800"/>
            <a:ext cx="2348380" cy="985740"/>
          </a:xfrm>
        </p:spPr>
        <p:txBody>
          <a:bodyPr/>
          <a:lstStyle/>
          <a:p>
            <a:r>
              <a:rPr lang="en-US" b="1" dirty="0" smtClean="0"/>
              <a:t>Some Current FutureGrid users I</a:t>
            </a:r>
            <a:endParaRPr lang="en-US" b="1" dirty="0"/>
          </a:p>
        </p:txBody>
      </p:sp>
      <p:pic>
        <p:nvPicPr>
          <p:cNvPr id="176131" name="Picture 3"/>
          <p:cNvPicPr>
            <a:picLocks noChangeAspect="1" noChangeArrowheads="1"/>
          </p:cNvPicPr>
          <p:nvPr/>
        </p:nvPicPr>
        <p:blipFill>
          <a:blip r:embed="rId3" cstate="print"/>
          <a:srcRect l="17103" t="15862" r="21104" b="5517"/>
          <a:stretch>
            <a:fillRect/>
          </a:stretch>
        </p:blipFill>
        <p:spPr bwMode="auto">
          <a:xfrm>
            <a:off x="2286000" y="0"/>
            <a:ext cx="6737684"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4" name="Picture 2"/>
          <p:cNvPicPr>
            <a:picLocks noChangeAspect="1" noChangeArrowheads="1"/>
          </p:cNvPicPr>
          <p:nvPr/>
        </p:nvPicPr>
        <p:blipFill>
          <a:blip r:embed="rId3" cstate="print"/>
          <a:srcRect l="16751" t="16552" r="19289" b="5517"/>
          <a:stretch>
            <a:fillRect/>
          </a:stretch>
        </p:blipFill>
        <p:spPr bwMode="auto">
          <a:xfrm>
            <a:off x="1497027" y="0"/>
            <a:ext cx="7646973" cy="6858000"/>
          </a:xfrm>
          <a:prstGeom prst="rect">
            <a:avLst/>
          </a:prstGeom>
          <a:noFill/>
          <a:ln w="9525">
            <a:noFill/>
            <a:miter lim="800000"/>
            <a:headEnd/>
            <a:tailEnd/>
          </a:ln>
        </p:spPr>
      </p:pic>
      <p:sp>
        <p:nvSpPr>
          <p:cNvPr id="2" name="Title 1"/>
          <p:cNvSpPr>
            <a:spLocks noGrp="1"/>
          </p:cNvSpPr>
          <p:nvPr>
            <p:ph type="title"/>
          </p:nvPr>
        </p:nvSpPr>
        <p:spPr>
          <a:xfrm>
            <a:off x="5867400" y="609600"/>
            <a:ext cx="2348380" cy="985740"/>
          </a:xfrm>
        </p:spPr>
        <p:txBody>
          <a:bodyPr/>
          <a:lstStyle/>
          <a:p>
            <a:r>
              <a:rPr lang="en-US" b="1" dirty="0" smtClean="0"/>
              <a:t>Some Current FutureGrid users II</a:t>
            </a:r>
            <a:endParaRPr lang="en-US"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20"/>
          <p:cNvPicPr>
            <a:picLocks noChangeAspect="1"/>
          </p:cNvPicPr>
          <p:nvPr/>
        </p:nvPicPr>
        <p:blipFill>
          <a:blip r:embed="rId3" cstate="print"/>
          <a:stretch>
            <a:fillRect/>
          </a:stretch>
        </p:blipFill>
        <p:spPr>
          <a:xfrm>
            <a:off x="4120059" y="2359193"/>
            <a:ext cx="1422400" cy="2425700"/>
          </a:xfrm>
          <a:prstGeom prst="rect">
            <a:avLst/>
          </a:prstGeom>
        </p:spPr>
      </p:pic>
      <p:sp>
        <p:nvSpPr>
          <p:cNvPr id="5" name="Titre 1"/>
          <p:cNvSpPr>
            <a:spLocks noGrp="1"/>
          </p:cNvSpPr>
          <p:nvPr>
            <p:ph type="title"/>
          </p:nvPr>
        </p:nvSpPr>
        <p:spPr>
          <a:xfrm>
            <a:off x="457200" y="1"/>
            <a:ext cx="8229600" cy="709770"/>
          </a:xfrm>
        </p:spPr>
        <p:txBody>
          <a:bodyPr>
            <a:normAutofit/>
          </a:bodyPr>
          <a:lstStyle/>
          <a:p>
            <a:r>
              <a:rPr lang="en-US" b="1" dirty="0" smtClean="0"/>
              <a:t>OGF’10 Demo</a:t>
            </a:r>
            <a:endParaRPr lang="en-US" b="1" dirty="0"/>
          </a:p>
        </p:txBody>
      </p:sp>
      <p:sp>
        <p:nvSpPr>
          <p:cNvPr id="6" name="Nuage 4"/>
          <p:cNvSpPr/>
          <p:nvPr/>
        </p:nvSpPr>
        <p:spPr>
          <a:xfrm>
            <a:off x="216570" y="962849"/>
            <a:ext cx="2459788" cy="1363257"/>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mtClean="0">
                <a:solidFill>
                  <a:srgbClr val="000000"/>
                </a:solidFill>
              </a:rPr>
              <a:t>SDSC</a:t>
            </a:r>
            <a:endParaRPr lang="en-US">
              <a:solidFill>
                <a:srgbClr val="000000"/>
              </a:solidFill>
            </a:endParaRPr>
          </a:p>
        </p:txBody>
      </p:sp>
      <p:sp>
        <p:nvSpPr>
          <p:cNvPr id="7" name="Nuage 5"/>
          <p:cNvSpPr/>
          <p:nvPr/>
        </p:nvSpPr>
        <p:spPr>
          <a:xfrm>
            <a:off x="634391" y="2673686"/>
            <a:ext cx="2841485" cy="1574800"/>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mtClean="0">
                <a:solidFill>
                  <a:srgbClr val="000000"/>
                </a:solidFill>
              </a:rPr>
              <a:t>UF</a:t>
            </a:r>
            <a:endParaRPr lang="en-US">
              <a:solidFill>
                <a:srgbClr val="000000"/>
              </a:solidFill>
            </a:endParaRPr>
          </a:p>
        </p:txBody>
      </p:sp>
      <p:sp>
        <p:nvSpPr>
          <p:cNvPr id="8" name="Nuage 6"/>
          <p:cNvSpPr/>
          <p:nvPr/>
        </p:nvSpPr>
        <p:spPr>
          <a:xfrm>
            <a:off x="457200" y="4737769"/>
            <a:ext cx="2571326" cy="1425073"/>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mtClean="0">
                <a:solidFill>
                  <a:srgbClr val="000000"/>
                </a:solidFill>
              </a:rPr>
              <a:t>UC</a:t>
            </a:r>
            <a:endParaRPr lang="en-US">
              <a:solidFill>
                <a:srgbClr val="000000"/>
              </a:solidFill>
            </a:endParaRPr>
          </a:p>
        </p:txBody>
      </p:sp>
      <p:sp>
        <p:nvSpPr>
          <p:cNvPr id="9" name="Nuage 7"/>
          <p:cNvSpPr/>
          <p:nvPr/>
        </p:nvSpPr>
        <p:spPr>
          <a:xfrm>
            <a:off x="5243094" y="2673685"/>
            <a:ext cx="2730529" cy="1513306"/>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mtClean="0">
                <a:solidFill>
                  <a:srgbClr val="000000"/>
                </a:solidFill>
              </a:rPr>
              <a:t>Lille</a:t>
            </a:r>
            <a:endParaRPr lang="en-US">
              <a:solidFill>
                <a:srgbClr val="000000"/>
              </a:solidFill>
            </a:endParaRPr>
          </a:p>
        </p:txBody>
      </p:sp>
      <p:sp>
        <p:nvSpPr>
          <p:cNvPr id="10" name="Nuage 8"/>
          <p:cNvSpPr/>
          <p:nvPr/>
        </p:nvSpPr>
        <p:spPr>
          <a:xfrm>
            <a:off x="6227010" y="962849"/>
            <a:ext cx="2459790" cy="1363258"/>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mtClean="0">
                <a:solidFill>
                  <a:srgbClr val="000000"/>
                </a:solidFill>
              </a:rPr>
              <a:t>Rennes</a:t>
            </a:r>
            <a:endParaRPr lang="en-US">
              <a:solidFill>
                <a:srgbClr val="000000"/>
              </a:solidFill>
            </a:endParaRPr>
          </a:p>
        </p:txBody>
      </p:sp>
      <p:sp>
        <p:nvSpPr>
          <p:cNvPr id="11" name="Nuage 9"/>
          <p:cNvSpPr/>
          <p:nvPr/>
        </p:nvSpPr>
        <p:spPr>
          <a:xfrm>
            <a:off x="6227010" y="4737769"/>
            <a:ext cx="2571326" cy="1425073"/>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mtClean="0">
                <a:solidFill>
                  <a:srgbClr val="000000"/>
                </a:solidFill>
              </a:rPr>
              <a:t>Sophia</a:t>
            </a:r>
            <a:endParaRPr lang="en-US">
              <a:solidFill>
                <a:srgbClr val="000000"/>
              </a:solidFill>
            </a:endParaRPr>
          </a:p>
        </p:txBody>
      </p:sp>
      <p:sp>
        <p:nvSpPr>
          <p:cNvPr id="12" name="Ellipse 10"/>
          <p:cNvSpPr/>
          <p:nvPr/>
        </p:nvSpPr>
        <p:spPr>
          <a:xfrm>
            <a:off x="5483726" y="3296653"/>
            <a:ext cx="401053" cy="401053"/>
          </a:xfrm>
          <a:prstGeom prst="ellipse">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3" name="Ellipse 11"/>
          <p:cNvSpPr/>
          <p:nvPr/>
        </p:nvSpPr>
        <p:spPr>
          <a:xfrm>
            <a:off x="1681660" y="1304932"/>
            <a:ext cx="401053" cy="401053"/>
          </a:xfrm>
          <a:prstGeom prst="ellipse">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4" name="Ellipse 12"/>
          <p:cNvSpPr/>
          <p:nvPr/>
        </p:nvSpPr>
        <p:spPr>
          <a:xfrm>
            <a:off x="2826170" y="3371516"/>
            <a:ext cx="401053" cy="401053"/>
          </a:xfrm>
          <a:prstGeom prst="ellipse">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5" name="Ellipse 13"/>
          <p:cNvSpPr/>
          <p:nvPr/>
        </p:nvSpPr>
        <p:spPr>
          <a:xfrm>
            <a:off x="2425117" y="5074739"/>
            <a:ext cx="401053" cy="401053"/>
          </a:xfrm>
          <a:prstGeom prst="ellipse">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16" name="Connecteur droit 15"/>
          <p:cNvCxnSpPr>
            <a:stCxn id="13" idx="6"/>
            <a:endCxn id="12" idx="1"/>
          </p:cNvCxnSpPr>
          <p:nvPr/>
        </p:nvCxnSpPr>
        <p:spPr>
          <a:xfrm>
            <a:off x="2082713" y="1505459"/>
            <a:ext cx="3459746" cy="1849927"/>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7" name="Connecteur droit 17"/>
          <p:cNvCxnSpPr>
            <a:stCxn id="14" idx="6"/>
            <a:endCxn id="12" idx="2"/>
          </p:cNvCxnSpPr>
          <p:nvPr/>
        </p:nvCxnSpPr>
        <p:spPr>
          <a:xfrm flipV="1">
            <a:off x="3227223" y="3497180"/>
            <a:ext cx="2256503" cy="74863"/>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8" name="Connecteur droit 20"/>
          <p:cNvCxnSpPr>
            <a:stCxn id="15" idx="6"/>
            <a:endCxn id="12" idx="3"/>
          </p:cNvCxnSpPr>
          <p:nvPr/>
        </p:nvCxnSpPr>
        <p:spPr>
          <a:xfrm flipV="1">
            <a:off x="2826170" y="3638973"/>
            <a:ext cx="2716289" cy="1636293"/>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9" name="Connecteur droit 23"/>
          <p:cNvCxnSpPr>
            <a:stCxn id="20" idx="1"/>
            <a:endCxn id="12" idx="5"/>
          </p:cNvCxnSpPr>
          <p:nvPr/>
        </p:nvCxnSpPr>
        <p:spPr>
          <a:xfrm rot="16200000" flipV="1">
            <a:off x="5241846" y="4223173"/>
            <a:ext cx="1753760" cy="58536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20" name="Ellipse 24"/>
          <p:cNvSpPr/>
          <p:nvPr/>
        </p:nvSpPr>
        <p:spPr>
          <a:xfrm>
            <a:off x="6352673" y="5334000"/>
            <a:ext cx="401053" cy="401053"/>
          </a:xfrm>
          <a:prstGeom prst="ellipse">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1" name="Ellipse 25"/>
          <p:cNvSpPr/>
          <p:nvPr/>
        </p:nvSpPr>
        <p:spPr>
          <a:xfrm>
            <a:off x="6352673" y="1622926"/>
            <a:ext cx="401053" cy="401053"/>
          </a:xfrm>
          <a:prstGeom prst="ellipse">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22" name="Connecteur droit 28"/>
          <p:cNvCxnSpPr>
            <a:stCxn id="12" idx="7"/>
            <a:endCxn id="21" idx="3"/>
          </p:cNvCxnSpPr>
          <p:nvPr/>
        </p:nvCxnSpPr>
        <p:spPr>
          <a:xfrm rot="5400000" flipH="1" flipV="1">
            <a:off x="5423656" y="2367636"/>
            <a:ext cx="1390140" cy="58536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23" name="Connecteur droit 31"/>
          <p:cNvCxnSpPr>
            <a:stCxn id="14" idx="0"/>
            <a:endCxn id="13" idx="5"/>
          </p:cNvCxnSpPr>
          <p:nvPr/>
        </p:nvCxnSpPr>
        <p:spPr>
          <a:xfrm rot="16200000" flipV="1">
            <a:off x="1663207" y="2008025"/>
            <a:ext cx="1724264" cy="1002717"/>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24" name="Connecteur droit 34"/>
          <p:cNvCxnSpPr>
            <a:stCxn id="15" idx="1"/>
            <a:endCxn id="13" idx="4"/>
          </p:cNvCxnSpPr>
          <p:nvPr/>
        </p:nvCxnSpPr>
        <p:spPr>
          <a:xfrm rot="16200000" flipV="1">
            <a:off x="469276" y="3118897"/>
            <a:ext cx="3427487" cy="601663"/>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25" name="Connecteur droit 37"/>
          <p:cNvCxnSpPr>
            <a:stCxn id="15" idx="7"/>
            <a:endCxn id="14" idx="4"/>
          </p:cNvCxnSpPr>
          <p:nvPr/>
        </p:nvCxnSpPr>
        <p:spPr>
          <a:xfrm rot="5400000" flipH="1" flipV="1">
            <a:off x="2216616" y="4323391"/>
            <a:ext cx="1360903" cy="25926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26" name="ZoneTexte 60"/>
          <p:cNvSpPr txBox="1"/>
          <p:nvPr/>
        </p:nvSpPr>
        <p:spPr>
          <a:xfrm>
            <a:off x="3227223" y="5105400"/>
            <a:ext cx="3058609" cy="1477328"/>
          </a:xfrm>
          <a:prstGeom prst="rect">
            <a:avLst/>
          </a:prstGeom>
          <a:noFill/>
        </p:spPr>
        <p:txBody>
          <a:bodyPr wrap="square" rtlCol="0">
            <a:spAutoFit/>
          </a:bodyPr>
          <a:lstStyle/>
          <a:p>
            <a:pPr algn="ctr" defTabSz="457200"/>
            <a:r>
              <a:rPr lang="en-US" smtClean="0">
                <a:solidFill>
                  <a:prstClr val="black"/>
                </a:solidFill>
              </a:rPr>
              <a:t>ViNe provided the necessary inter-cloud connectivity to deploy CloudBLAST across 5 Nimbus sites, with a mix of public and private subnets.</a:t>
            </a:r>
            <a:endParaRPr lang="en-US">
              <a:solidFill>
                <a:prstClr val="black"/>
              </a:solidFill>
            </a:endParaRPr>
          </a:p>
        </p:txBody>
      </p:sp>
      <p:sp>
        <p:nvSpPr>
          <p:cNvPr id="27" name="Ellipse 61"/>
          <p:cNvSpPr/>
          <p:nvPr/>
        </p:nvSpPr>
        <p:spPr>
          <a:xfrm>
            <a:off x="634391" y="1104406"/>
            <a:ext cx="401053" cy="401053"/>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28" name="Connecteur droit 62"/>
          <p:cNvCxnSpPr>
            <a:stCxn id="13" idx="1"/>
            <a:endCxn id="27" idx="6"/>
          </p:cNvCxnSpPr>
          <p:nvPr/>
        </p:nvCxnSpPr>
        <p:spPr>
          <a:xfrm rot="16200000" flipV="1">
            <a:off x="1358553" y="981824"/>
            <a:ext cx="58732" cy="704949"/>
          </a:xfrm>
          <a:prstGeom prst="line">
            <a:avLst/>
          </a:prstGeom>
          <a:ln>
            <a:solidFill>
              <a:srgbClr val="8064A2"/>
            </a:solidFill>
          </a:ln>
        </p:spPr>
        <p:style>
          <a:lnRef idx="2">
            <a:schemeClr val="accent1"/>
          </a:lnRef>
          <a:fillRef idx="0">
            <a:schemeClr val="accent1"/>
          </a:fillRef>
          <a:effectRef idx="1">
            <a:schemeClr val="accent1"/>
          </a:effectRef>
          <a:fontRef idx="minor">
            <a:schemeClr val="tx1"/>
          </a:fontRef>
        </p:style>
      </p:cxnSp>
      <p:sp>
        <p:nvSpPr>
          <p:cNvPr id="29" name="Ellipse 68"/>
          <p:cNvSpPr/>
          <p:nvPr/>
        </p:nvSpPr>
        <p:spPr>
          <a:xfrm>
            <a:off x="2224590" y="2828669"/>
            <a:ext cx="401053" cy="401053"/>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30" name="Connecteur droit 69"/>
          <p:cNvCxnSpPr>
            <a:stCxn id="14" idx="1"/>
            <a:endCxn id="29" idx="5"/>
          </p:cNvCxnSpPr>
          <p:nvPr/>
        </p:nvCxnSpPr>
        <p:spPr>
          <a:xfrm rot="16200000" flipV="1">
            <a:off x="2596277" y="3141622"/>
            <a:ext cx="259260" cy="317993"/>
          </a:xfrm>
          <a:prstGeom prst="line">
            <a:avLst/>
          </a:prstGeom>
          <a:ln>
            <a:solidFill>
              <a:srgbClr val="8064A2"/>
            </a:solidFill>
          </a:ln>
        </p:spPr>
        <p:style>
          <a:lnRef idx="2">
            <a:schemeClr val="accent1"/>
          </a:lnRef>
          <a:fillRef idx="0">
            <a:schemeClr val="accent1"/>
          </a:fillRef>
          <a:effectRef idx="1">
            <a:schemeClr val="accent1"/>
          </a:effectRef>
          <a:fontRef idx="minor">
            <a:schemeClr val="tx1"/>
          </a:fontRef>
        </p:style>
      </p:cxnSp>
      <p:sp>
        <p:nvSpPr>
          <p:cNvPr id="31" name="Ellipse 75"/>
          <p:cNvSpPr/>
          <p:nvPr/>
        </p:nvSpPr>
        <p:spPr>
          <a:xfrm>
            <a:off x="1756701" y="5534526"/>
            <a:ext cx="401053" cy="401053"/>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32" name="Connecteur droit 76"/>
          <p:cNvCxnSpPr>
            <a:stCxn id="15" idx="3"/>
            <a:endCxn id="31" idx="7"/>
          </p:cNvCxnSpPr>
          <p:nvPr/>
        </p:nvCxnSpPr>
        <p:spPr>
          <a:xfrm rot="5400000">
            <a:off x="2203336" y="5312745"/>
            <a:ext cx="176200" cy="384829"/>
          </a:xfrm>
          <a:prstGeom prst="line">
            <a:avLst/>
          </a:prstGeom>
          <a:ln>
            <a:solidFill>
              <a:srgbClr val="8064A2"/>
            </a:solidFill>
          </a:ln>
        </p:spPr>
        <p:style>
          <a:lnRef idx="2">
            <a:schemeClr val="accent1"/>
          </a:lnRef>
          <a:fillRef idx="0">
            <a:schemeClr val="accent1"/>
          </a:fillRef>
          <a:effectRef idx="1">
            <a:schemeClr val="accent1"/>
          </a:effectRef>
          <a:fontRef idx="minor">
            <a:schemeClr val="tx1"/>
          </a:fontRef>
        </p:style>
      </p:cxnSp>
      <p:sp>
        <p:nvSpPr>
          <p:cNvPr id="33" name="Ellipse 78"/>
          <p:cNvSpPr/>
          <p:nvPr/>
        </p:nvSpPr>
        <p:spPr>
          <a:xfrm>
            <a:off x="7261725" y="1764719"/>
            <a:ext cx="401053" cy="401053"/>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34" name="Connecteur droit 79"/>
          <p:cNvCxnSpPr>
            <a:stCxn id="21" idx="6"/>
            <a:endCxn id="33" idx="2"/>
          </p:cNvCxnSpPr>
          <p:nvPr/>
        </p:nvCxnSpPr>
        <p:spPr>
          <a:xfrm>
            <a:off x="6753726" y="1823453"/>
            <a:ext cx="507999" cy="141793"/>
          </a:xfrm>
          <a:prstGeom prst="line">
            <a:avLst/>
          </a:prstGeom>
          <a:ln>
            <a:solidFill>
              <a:srgbClr val="8064A2"/>
            </a:solidFill>
          </a:ln>
        </p:spPr>
        <p:style>
          <a:lnRef idx="2">
            <a:schemeClr val="accent1"/>
          </a:lnRef>
          <a:fillRef idx="0">
            <a:schemeClr val="accent1"/>
          </a:fillRef>
          <a:effectRef idx="1">
            <a:schemeClr val="accent1"/>
          </a:effectRef>
          <a:fontRef idx="minor">
            <a:schemeClr val="tx1"/>
          </a:fontRef>
        </p:style>
      </p:cxnSp>
      <p:sp>
        <p:nvSpPr>
          <p:cNvPr id="35" name="Ellipse 86"/>
          <p:cNvSpPr/>
          <p:nvPr/>
        </p:nvSpPr>
        <p:spPr>
          <a:xfrm>
            <a:off x="7262519" y="4874212"/>
            <a:ext cx="401053" cy="401053"/>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36" name="Connecteur droit 87"/>
          <p:cNvCxnSpPr>
            <a:stCxn id="20" idx="7"/>
            <a:endCxn id="35" idx="2"/>
          </p:cNvCxnSpPr>
          <p:nvPr/>
        </p:nvCxnSpPr>
        <p:spPr>
          <a:xfrm rot="5400000" flipH="1" flipV="1">
            <a:off x="6819759" y="4949973"/>
            <a:ext cx="317994" cy="567526"/>
          </a:xfrm>
          <a:prstGeom prst="line">
            <a:avLst/>
          </a:prstGeom>
          <a:ln>
            <a:solidFill>
              <a:srgbClr val="8064A2"/>
            </a:solidFill>
          </a:ln>
        </p:spPr>
        <p:style>
          <a:lnRef idx="2">
            <a:schemeClr val="accent1"/>
          </a:lnRef>
          <a:fillRef idx="0">
            <a:schemeClr val="accent1"/>
          </a:fillRef>
          <a:effectRef idx="1">
            <a:schemeClr val="accent1"/>
          </a:effectRef>
          <a:fontRef idx="minor">
            <a:schemeClr val="tx1"/>
          </a:fontRef>
        </p:style>
      </p:cxnSp>
      <p:sp>
        <p:nvSpPr>
          <p:cNvPr id="38" name="ZoneTexte 130"/>
          <p:cNvSpPr txBox="1"/>
          <p:nvPr/>
        </p:nvSpPr>
        <p:spPr>
          <a:xfrm>
            <a:off x="4562597" y="1670036"/>
            <a:ext cx="1360993" cy="707886"/>
          </a:xfrm>
          <a:prstGeom prst="rect">
            <a:avLst/>
          </a:prstGeom>
          <a:noFill/>
        </p:spPr>
        <p:txBody>
          <a:bodyPr wrap="square" rtlCol="0">
            <a:spAutoFit/>
          </a:bodyPr>
          <a:lstStyle/>
          <a:p>
            <a:pPr algn="ctr" defTabSz="457200"/>
            <a:r>
              <a:rPr lang="en-US" sz="2000" smtClean="0">
                <a:solidFill>
                  <a:prstClr val="black"/>
                </a:solidFill>
              </a:rPr>
              <a:t>Grid’5000 firewall</a:t>
            </a:r>
            <a:endParaRPr lang="en-US" sz="2000">
              <a:solidFill>
                <a:prstClr val="black"/>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3"/>
          <p:cNvGrpSpPr/>
          <p:nvPr/>
        </p:nvGrpSpPr>
        <p:grpSpPr>
          <a:xfrm>
            <a:off x="-127205" y="1828800"/>
            <a:ext cx="8947355" cy="5029200"/>
            <a:chOff x="-152400" y="1657350"/>
            <a:chExt cx="8972550" cy="5200650"/>
          </a:xfrm>
        </p:grpSpPr>
        <p:pic>
          <p:nvPicPr>
            <p:cNvPr id="1026" name="Picture 2"/>
            <p:cNvPicPr>
              <a:picLocks noChangeAspect="1" noChangeArrowheads="1"/>
            </p:cNvPicPr>
            <p:nvPr/>
          </p:nvPicPr>
          <p:blipFill>
            <a:blip r:embed="rId3" cstate="print"/>
            <a:srcRect b="1094"/>
            <a:stretch>
              <a:fillRect/>
            </a:stretch>
          </p:blipFill>
          <p:spPr bwMode="auto">
            <a:xfrm>
              <a:off x="550021" y="1692649"/>
              <a:ext cx="8212979" cy="5165351"/>
            </a:xfrm>
            <a:prstGeom prst="rect">
              <a:avLst/>
            </a:prstGeom>
            <a:noFill/>
            <a:ln w="9525">
              <a:noFill/>
              <a:miter lim="800000"/>
              <a:headEnd/>
              <a:tailEnd/>
            </a:ln>
          </p:spPr>
        </p:pic>
        <p:grpSp>
          <p:nvGrpSpPr>
            <p:cNvPr id="3" name="Group 126"/>
            <p:cNvGrpSpPr/>
            <p:nvPr/>
          </p:nvGrpSpPr>
          <p:grpSpPr>
            <a:xfrm>
              <a:off x="914400" y="2038350"/>
              <a:ext cx="7391400" cy="3962400"/>
              <a:chOff x="914400" y="1981200"/>
              <a:chExt cx="7391400" cy="3962400"/>
            </a:xfrm>
          </p:grpSpPr>
          <p:cxnSp>
            <p:nvCxnSpPr>
              <p:cNvPr id="101" name="Straight Connector 100"/>
              <p:cNvCxnSpPr>
                <a:stCxn id="43" idx="3"/>
              </p:cNvCxnSpPr>
              <p:nvPr/>
            </p:nvCxnSpPr>
            <p:spPr>
              <a:xfrm>
                <a:off x="5020550" y="2795511"/>
                <a:ext cx="1065925" cy="1728864"/>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grpSp>
            <p:nvGrpSpPr>
              <p:cNvPr id="4" name="Group 125"/>
              <p:cNvGrpSpPr/>
              <p:nvPr/>
            </p:nvGrpSpPr>
            <p:grpSpPr>
              <a:xfrm>
                <a:off x="914400" y="1981200"/>
                <a:ext cx="7391400" cy="3962400"/>
                <a:chOff x="914400" y="1981200"/>
                <a:chExt cx="7391400" cy="3962400"/>
              </a:xfrm>
            </p:grpSpPr>
            <p:cxnSp>
              <p:nvCxnSpPr>
                <p:cNvPr id="98" name="Straight Connector 97"/>
                <p:cNvCxnSpPr/>
                <p:nvPr/>
              </p:nvCxnSpPr>
              <p:spPr>
                <a:xfrm rot="16200000" flipH="1">
                  <a:off x="5372100" y="3619500"/>
                  <a:ext cx="1066800" cy="5334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119" name="Straight Connector 118"/>
                <p:cNvCxnSpPr>
                  <a:stCxn id="63" idx="3"/>
                </p:cNvCxnSpPr>
                <p:nvPr/>
              </p:nvCxnSpPr>
              <p:spPr>
                <a:xfrm flipV="1">
                  <a:off x="994005" y="4552950"/>
                  <a:ext cx="5178195" cy="721926"/>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83" name="Straight Connector 82"/>
                <p:cNvCxnSpPr>
                  <a:stCxn id="33" idx="3"/>
                </p:cNvCxnSpPr>
                <p:nvPr/>
              </p:nvCxnSpPr>
              <p:spPr>
                <a:xfrm flipH="1">
                  <a:off x="6172200" y="3537785"/>
                  <a:ext cx="1352550" cy="1015165"/>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86" name="Straight Connector 85"/>
                <p:cNvCxnSpPr/>
                <p:nvPr/>
              </p:nvCxnSpPr>
              <p:spPr>
                <a:xfrm rot="10800000" flipV="1">
                  <a:off x="6172200" y="3124200"/>
                  <a:ext cx="2133600" cy="13716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89" name="Straight Connector 88"/>
                <p:cNvCxnSpPr/>
                <p:nvPr/>
              </p:nvCxnSpPr>
              <p:spPr>
                <a:xfrm rot="16200000" flipV="1">
                  <a:off x="5867400" y="4800600"/>
                  <a:ext cx="1447800" cy="8382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92" name="Straight Connector 91"/>
                <p:cNvCxnSpPr/>
                <p:nvPr/>
              </p:nvCxnSpPr>
              <p:spPr>
                <a:xfrm>
                  <a:off x="4800600" y="3581400"/>
                  <a:ext cx="1371600" cy="9144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95" name="Straight Connector 94"/>
                <p:cNvCxnSpPr/>
                <p:nvPr/>
              </p:nvCxnSpPr>
              <p:spPr>
                <a:xfrm rot="5400000">
                  <a:off x="5448300" y="3619500"/>
                  <a:ext cx="1600200" cy="1524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104" name="Straight Connector 103"/>
                <p:cNvCxnSpPr/>
                <p:nvPr/>
              </p:nvCxnSpPr>
              <p:spPr>
                <a:xfrm rot="5400000" flipH="1" flipV="1">
                  <a:off x="5486400" y="4572000"/>
                  <a:ext cx="762000" cy="6096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107" name="Straight Connector 106"/>
                <p:cNvCxnSpPr/>
                <p:nvPr/>
              </p:nvCxnSpPr>
              <p:spPr>
                <a:xfrm flipV="1">
                  <a:off x="3200400" y="4495800"/>
                  <a:ext cx="2971800" cy="9906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110" name="Straight Connector 109"/>
                <p:cNvCxnSpPr/>
                <p:nvPr/>
              </p:nvCxnSpPr>
              <p:spPr>
                <a:xfrm>
                  <a:off x="1524000" y="1981200"/>
                  <a:ext cx="4648200" cy="25146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113" name="Straight Connector 112"/>
                <p:cNvCxnSpPr/>
                <p:nvPr/>
              </p:nvCxnSpPr>
              <p:spPr>
                <a:xfrm>
                  <a:off x="914400" y="3657600"/>
                  <a:ext cx="5181600" cy="8382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116" name="Straight Connector 115"/>
                <p:cNvCxnSpPr/>
                <p:nvPr/>
              </p:nvCxnSpPr>
              <p:spPr>
                <a:xfrm>
                  <a:off x="914400" y="4419600"/>
                  <a:ext cx="5257800" cy="762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81" name="Straight Connector 80"/>
                <p:cNvCxnSpPr>
                  <a:stCxn id="47" idx="3"/>
                </p:cNvCxnSpPr>
                <p:nvPr/>
              </p:nvCxnSpPr>
              <p:spPr>
                <a:xfrm flipH="1">
                  <a:off x="6248400" y="3745741"/>
                  <a:ext cx="152400" cy="79299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grpSp>
        </p:grpSp>
        <p:grpSp>
          <p:nvGrpSpPr>
            <p:cNvPr id="5" name="Group 17"/>
            <p:cNvGrpSpPr/>
            <p:nvPr/>
          </p:nvGrpSpPr>
          <p:grpSpPr>
            <a:xfrm>
              <a:off x="4724400" y="5162550"/>
              <a:ext cx="1295400" cy="762001"/>
              <a:chOff x="4572000" y="5105399"/>
              <a:chExt cx="1295400" cy="762001"/>
            </a:xfrm>
          </p:grpSpPr>
          <p:pic>
            <p:nvPicPr>
              <p:cNvPr id="12" name="Picture 11" descr="cloud.png"/>
              <p:cNvPicPr>
                <a:picLocks noChangeAspect="1"/>
              </p:cNvPicPr>
              <p:nvPr/>
            </p:nvPicPr>
            <p:blipFill>
              <a:blip r:embed="rId4" cstate="print"/>
              <a:stretch>
                <a:fillRect/>
              </a:stretch>
            </p:blipFill>
            <p:spPr>
              <a:xfrm>
                <a:off x="4572000" y="5105399"/>
                <a:ext cx="1295400" cy="762001"/>
              </a:xfrm>
              <a:prstGeom prst="rect">
                <a:avLst/>
              </a:prstGeom>
            </p:spPr>
          </p:pic>
          <p:pic>
            <p:nvPicPr>
              <p:cNvPr id="8" name="Picture 7" descr="arkansas.png"/>
              <p:cNvPicPr>
                <a:picLocks noChangeAspect="1"/>
              </p:cNvPicPr>
              <p:nvPr/>
            </p:nvPicPr>
            <p:blipFill>
              <a:blip r:embed="rId5" cstate="print"/>
              <a:srcRect l="22969" t="9376" r="22478" b="6238"/>
              <a:stretch>
                <a:fillRect/>
              </a:stretch>
            </p:blipFill>
            <p:spPr>
              <a:xfrm>
                <a:off x="4686300" y="5307430"/>
                <a:ext cx="266700" cy="378995"/>
              </a:xfrm>
              <a:prstGeom prst="rect">
                <a:avLst/>
              </a:prstGeom>
            </p:spPr>
          </p:pic>
          <p:sp>
            <p:nvSpPr>
              <p:cNvPr id="13" name="TextBox 12"/>
              <p:cNvSpPr txBox="1"/>
              <p:nvPr/>
            </p:nvSpPr>
            <p:spPr>
              <a:xfrm>
                <a:off x="4924425" y="5276850"/>
                <a:ext cx="910827" cy="430887"/>
              </a:xfrm>
              <a:prstGeom prst="rect">
                <a:avLst/>
              </a:prstGeom>
              <a:noFill/>
            </p:spPr>
            <p:txBody>
              <a:bodyPr wrap="none" rtlCol="0">
                <a:spAutoFit/>
              </a:bodyPr>
              <a:lstStyle/>
              <a:p>
                <a:pPr defTabSz="457200"/>
                <a:r>
                  <a:rPr lang="en-US" sz="1100" dirty="0" smtClean="0">
                    <a:solidFill>
                      <a:prstClr val="black"/>
                    </a:solidFill>
                  </a:rPr>
                  <a:t>University of</a:t>
                </a:r>
              </a:p>
              <a:p>
                <a:pPr defTabSz="457200"/>
                <a:r>
                  <a:rPr lang="en-US" sz="1100" dirty="0" smtClean="0">
                    <a:solidFill>
                      <a:prstClr val="black"/>
                    </a:solidFill>
                  </a:rPr>
                  <a:t>Arkansas</a:t>
                </a:r>
                <a:endParaRPr lang="en-US" sz="1100" dirty="0">
                  <a:solidFill>
                    <a:prstClr val="black"/>
                  </a:solidFill>
                </a:endParaRPr>
              </a:p>
            </p:txBody>
          </p:sp>
        </p:grpSp>
        <p:grpSp>
          <p:nvGrpSpPr>
            <p:cNvPr id="6" name="Group 19"/>
            <p:cNvGrpSpPr/>
            <p:nvPr/>
          </p:nvGrpSpPr>
          <p:grpSpPr>
            <a:xfrm>
              <a:off x="5486400" y="4095750"/>
              <a:ext cx="1219200" cy="685800"/>
              <a:chOff x="5295901" y="3377547"/>
              <a:chExt cx="1615126" cy="908509"/>
            </a:xfrm>
          </p:grpSpPr>
          <p:pic>
            <p:nvPicPr>
              <p:cNvPr id="9" name="Picture 8" descr="cloud.png"/>
              <p:cNvPicPr>
                <a:picLocks noChangeAspect="1"/>
              </p:cNvPicPr>
              <p:nvPr/>
            </p:nvPicPr>
            <p:blipFill>
              <a:blip r:embed="rId4" cstate="print"/>
              <a:stretch>
                <a:fillRect/>
              </a:stretch>
            </p:blipFill>
            <p:spPr>
              <a:xfrm>
                <a:off x="5295901" y="3377547"/>
                <a:ext cx="1615126" cy="908509"/>
              </a:xfrm>
              <a:prstGeom prst="rect">
                <a:avLst/>
              </a:prstGeom>
            </p:spPr>
          </p:pic>
          <p:pic>
            <p:nvPicPr>
              <p:cNvPr id="10" name="Picture 9" descr="iu.png"/>
              <p:cNvPicPr>
                <a:picLocks noChangeAspect="1"/>
              </p:cNvPicPr>
              <p:nvPr/>
            </p:nvPicPr>
            <p:blipFill>
              <a:blip r:embed="rId6" cstate="print"/>
              <a:srcRect l="30000" t="23802" r="20000" b="21771"/>
              <a:stretch>
                <a:fillRect/>
              </a:stretch>
            </p:blipFill>
            <p:spPr>
              <a:xfrm>
                <a:off x="5486402" y="3663542"/>
                <a:ext cx="381000" cy="381000"/>
              </a:xfrm>
              <a:prstGeom prst="rect">
                <a:avLst/>
              </a:prstGeom>
            </p:spPr>
          </p:pic>
          <p:sp>
            <p:nvSpPr>
              <p:cNvPr id="11" name="TextBox 10"/>
              <p:cNvSpPr txBox="1"/>
              <p:nvPr/>
            </p:nvSpPr>
            <p:spPr>
              <a:xfrm>
                <a:off x="5699681" y="3541584"/>
                <a:ext cx="1110399" cy="605673"/>
              </a:xfrm>
              <a:prstGeom prst="rect">
                <a:avLst/>
              </a:prstGeom>
              <a:noFill/>
            </p:spPr>
            <p:txBody>
              <a:bodyPr wrap="square" rtlCol="0">
                <a:spAutoFit/>
              </a:bodyPr>
              <a:lstStyle/>
              <a:p>
                <a:pPr defTabSz="457200"/>
                <a:r>
                  <a:rPr lang="en-US" sz="1200" dirty="0" smtClean="0">
                    <a:solidFill>
                      <a:prstClr val="black"/>
                    </a:solidFill>
                  </a:rPr>
                  <a:t>Indiana </a:t>
                </a:r>
              </a:p>
              <a:p>
                <a:pPr defTabSz="457200"/>
                <a:r>
                  <a:rPr lang="en-US" sz="1200" dirty="0" smtClean="0">
                    <a:solidFill>
                      <a:prstClr val="black"/>
                    </a:solidFill>
                  </a:rPr>
                  <a:t>University</a:t>
                </a:r>
                <a:endParaRPr lang="en-US" sz="1200" dirty="0">
                  <a:solidFill>
                    <a:prstClr val="black"/>
                  </a:solidFill>
                </a:endParaRPr>
              </a:p>
            </p:txBody>
          </p:sp>
        </p:grpSp>
        <p:grpSp>
          <p:nvGrpSpPr>
            <p:cNvPr id="7" name="Group 25"/>
            <p:cNvGrpSpPr/>
            <p:nvPr/>
          </p:nvGrpSpPr>
          <p:grpSpPr>
            <a:xfrm>
              <a:off x="1" y="4095750"/>
              <a:ext cx="1676400" cy="762001"/>
              <a:chOff x="2219326" y="761999"/>
              <a:chExt cx="1676400" cy="762001"/>
            </a:xfrm>
          </p:grpSpPr>
          <p:pic>
            <p:nvPicPr>
              <p:cNvPr id="22" name="Picture 21" descr="cloud.png"/>
              <p:cNvPicPr>
                <a:picLocks noChangeAspect="1"/>
              </p:cNvPicPr>
              <p:nvPr/>
            </p:nvPicPr>
            <p:blipFill>
              <a:blip r:embed="rId4" cstate="print"/>
              <a:stretch>
                <a:fillRect/>
              </a:stretch>
            </p:blipFill>
            <p:spPr>
              <a:xfrm>
                <a:off x="2219326" y="761999"/>
                <a:ext cx="1676400" cy="762001"/>
              </a:xfrm>
              <a:prstGeom prst="rect">
                <a:avLst/>
              </a:prstGeom>
            </p:spPr>
          </p:pic>
          <p:sp>
            <p:nvSpPr>
              <p:cNvPr id="24" name="TextBox 23"/>
              <p:cNvSpPr txBox="1"/>
              <p:nvPr/>
            </p:nvSpPr>
            <p:spPr>
              <a:xfrm>
                <a:off x="2867025" y="857250"/>
                <a:ext cx="878767" cy="577081"/>
              </a:xfrm>
              <a:prstGeom prst="rect">
                <a:avLst/>
              </a:prstGeom>
              <a:noFill/>
            </p:spPr>
            <p:txBody>
              <a:bodyPr wrap="none" rtlCol="0">
                <a:spAutoFit/>
              </a:bodyPr>
              <a:lstStyle/>
              <a:p>
                <a:pPr defTabSz="457200"/>
                <a:r>
                  <a:rPr lang="en-US" sz="1050" dirty="0" smtClean="0">
                    <a:solidFill>
                      <a:prstClr val="black"/>
                    </a:solidFill>
                  </a:rPr>
                  <a:t>University of</a:t>
                </a:r>
              </a:p>
              <a:p>
                <a:pPr defTabSz="457200"/>
                <a:r>
                  <a:rPr lang="en-US" sz="1050" dirty="0" smtClean="0">
                    <a:solidFill>
                      <a:prstClr val="black"/>
                    </a:solidFill>
                  </a:rPr>
                  <a:t>California at</a:t>
                </a:r>
              </a:p>
              <a:p>
                <a:pPr defTabSz="457200"/>
                <a:r>
                  <a:rPr lang="en-US" sz="1050" dirty="0" smtClean="0">
                    <a:solidFill>
                      <a:prstClr val="black"/>
                    </a:solidFill>
                  </a:rPr>
                  <a:t>Los Angeles</a:t>
                </a:r>
                <a:endParaRPr lang="en-US" sz="1050" dirty="0">
                  <a:solidFill>
                    <a:prstClr val="black"/>
                  </a:solidFill>
                </a:endParaRPr>
              </a:p>
            </p:txBody>
          </p:sp>
          <p:pic>
            <p:nvPicPr>
              <p:cNvPr id="25" name="Picture 24" descr="ucla.png"/>
              <p:cNvPicPr>
                <a:picLocks noChangeAspect="1"/>
              </p:cNvPicPr>
              <p:nvPr/>
            </p:nvPicPr>
            <p:blipFill>
              <a:blip r:embed="rId7" cstate="print"/>
              <a:srcRect l="31583" t="40630" r="16736" b="31241"/>
              <a:stretch>
                <a:fillRect/>
              </a:stretch>
            </p:blipFill>
            <p:spPr>
              <a:xfrm>
                <a:off x="2400300" y="1057275"/>
                <a:ext cx="476250" cy="238125"/>
              </a:xfrm>
              <a:prstGeom prst="rect">
                <a:avLst/>
              </a:prstGeom>
            </p:spPr>
          </p:pic>
        </p:grpSp>
        <p:grpSp>
          <p:nvGrpSpPr>
            <p:cNvPr id="14" name="Group 33"/>
            <p:cNvGrpSpPr/>
            <p:nvPr/>
          </p:nvGrpSpPr>
          <p:grpSpPr>
            <a:xfrm>
              <a:off x="6914654" y="3181350"/>
              <a:ext cx="1010146" cy="685800"/>
              <a:chOff x="2418854" y="533401"/>
              <a:chExt cx="1010146" cy="685800"/>
            </a:xfrm>
          </p:grpSpPr>
          <p:pic>
            <p:nvPicPr>
              <p:cNvPr id="31" name="Picture 30" descr="cloud.png"/>
              <p:cNvPicPr>
                <a:picLocks noChangeAspect="1"/>
              </p:cNvPicPr>
              <p:nvPr/>
            </p:nvPicPr>
            <p:blipFill>
              <a:blip r:embed="rId4" cstate="print"/>
              <a:stretch>
                <a:fillRect/>
              </a:stretch>
            </p:blipFill>
            <p:spPr>
              <a:xfrm>
                <a:off x="2438400" y="533401"/>
                <a:ext cx="990600" cy="685800"/>
              </a:xfrm>
              <a:prstGeom prst="rect">
                <a:avLst/>
              </a:prstGeom>
            </p:spPr>
          </p:pic>
          <p:sp>
            <p:nvSpPr>
              <p:cNvPr id="32" name="TextBox 31"/>
              <p:cNvSpPr txBox="1"/>
              <p:nvPr/>
            </p:nvSpPr>
            <p:spPr>
              <a:xfrm>
                <a:off x="2876550" y="676275"/>
                <a:ext cx="506870" cy="430887"/>
              </a:xfrm>
              <a:prstGeom prst="rect">
                <a:avLst/>
              </a:prstGeom>
              <a:noFill/>
            </p:spPr>
            <p:txBody>
              <a:bodyPr wrap="none" rtlCol="0">
                <a:spAutoFit/>
              </a:bodyPr>
              <a:lstStyle/>
              <a:p>
                <a:pPr defTabSz="457200"/>
                <a:r>
                  <a:rPr lang="en-US" sz="1100" dirty="0" smtClean="0">
                    <a:solidFill>
                      <a:prstClr val="black"/>
                    </a:solidFill>
                  </a:rPr>
                  <a:t>Penn </a:t>
                </a:r>
              </a:p>
              <a:p>
                <a:pPr defTabSz="457200"/>
                <a:r>
                  <a:rPr lang="en-US" sz="1100" dirty="0" smtClean="0">
                    <a:solidFill>
                      <a:prstClr val="black"/>
                    </a:solidFill>
                  </a:rPr>
                  <a:t>State</a:t>
                </a:r>
                <a:endParaRPr lang="en-US" sz="1100" dirty="0">
                  <a:solidFill>
                    <a:prstClr val="black"/>
                  </a:solidFill>
                </a:endParaRPr>
              </a:p>
            </p:txBody>
          </p:sp>
          <p:pic>
            <p:nvPicPr>
              <p:cNvPr id="33" name="Picture 32" descr="penn.png"/>
              <p:cNvPicPr>
                <a:picLocks noChangeAspect="1"/>
              </p:cNvPicPr>
              <p:nvPr/>
            </p:nvPicPr>
            <p:blipFill>
              <a:blip r:embed="rId8" cstate="print"/>
              <a:stretch>
                <a:fillRect/>
              </a:stretch>
            </p:blipFill>
            <p:spPr>
              <a:xfrm>
                <a:off x="2418854" y="609600"/>
                <a:ext cx="610096" cy="560471"/>
              </a:xfrm>
              <a:prstGeom prst="rect">
                <a:avLst/>
              </a:prstGeom>
            </p:spPr>
          </p:pic>
        </p:grpSp>
        <p:grpSp>
          <p:nvGrpSpPr>
            <p:cNvPr id="16" name="Group 39"/>
            <p:cNvGrpSpPr/>
            <p:nvPr/>
          </p:nvGrpSpPr>
          <p:grpSpPr>
            <a:xfrm>
              <a:off x="4019550" y="3200400"/>
              <a:ext cx="1295400" cy="770021"/>
              <a:chOff x="1295400" y="457200"/>
              <a:chExt cx="1295400" cy="770021"/>
            </a:xfrm>
          </p:grpSpPr>
          <p:pic>
            <p:nvPicPr>
              <p:cNvPr id="39" name="Picture 38" descr="cloud.png"/>
              <p:cNvPicPr>
                <a:picLocks noChangeAspect="1"/>
              </p:cNvPicPr>
              <p:nvPr/>
            </p:nvPicPr>
            <p:blipFill>
              <a:blip r:embed="rId4" cstate="print"/>
              <a:stretch>
                <a:fillRect/>
              </a:stretch>
            </p:blipFill>
            <p:spPr>
              <a:xfrm>
                <a:off x="1447800" y="533400"/>
                <a:ext cx="1143000" cy="644401"/>
              </a:xfrm>
              <a:prstGeom prst="rect">
                <a:avLst/>
              </a:prstGeom>
            </p:spPr>
          </p:pic>
          <p:pic>
            <p:nvPicPr>
              <p:cNvPr id="37" name="Picture 36" descr="iowa.png"/>
              <p:cNvPicPr>
                <a:picLocks noChangeAspect="1"/>
              </p:cNvPicPr>
              <p:nvPr/>
            </p:nvPicPr>
            <p:blipFill>
              <a:blip r:embed="rId9" cstate="print"/>
              <a:stretch>
                <a:fillRect/>
              </a:stretch>
            </p:blipFill>
            <p:spPr>
              <a:xfrm>
                <a:off x="1295400" y="457200"/>
                <a:ext cx="838200" cy="770021"/>
              </a:xfrm>
              <a:prstGeom prst="rect">
                <a:avLst/>
              </a:prstGeom>
            </p:spPr>
          </p:pic>
          <p:sp>
            <p:nvSpPr>
              <p:cNvPr id="36" name="TextBox 35"/>
              <p:cNvSpPr txBox="1"/>
              <p:nvPr/>
            </p:nvSpPr>
            <p:spPr>
              <a:xfrm>
                <a:off x="1905000" y="619125"/>
                <a:ext cx="479618" cy="430887"/>
              </a:xfrm>
              <a:prstGeom prst="rect">
                <a:avLst/>
              </a:prstGeom>
              <a:noFill/>
            </p:spPr>
            <p:txBody>
              <a:bodyPr wrap="none" rtlCol="0">
                <a:spAutoFit/>
              </a:bodyPr>
              <a:lstStyle/>
              <a:p>
                <a:pPr defTabSz="457200"/>
                <a:r>
                  <a:rPr lang="en-US" sz="1100" dirty="0" smtClean="0">
                    <a:solidFill>
                      <a:prstClr val="black"/>
                    </a:solidFill>
                  </a:rPr>
                  <a:t>Iowa</a:t>
                </a:r>
              </a:p>
              <a:p>
                <a:pPr defTabSz="457200"/>
                <a:r>
                  <a:rPr lang="en-US" sz="1100" dirty="0" smtClean="0">
                    <a:solidFill>
                      <a:prstClr val="black"/>
                    </a:solidFill>
                  </a:rPr>
                  <a:t>State</a:t>
                </a:r>
              </a:p>
            </p:txBody>
          </p:sp>
        </p:grpSp>
        <p:grpSp>
          <p:nvGrpSpPr>
            <p:cNvPr id="18" name="Group 20"/>
            <p:cNvGrpSpPr/>
            <p:nvPr/>
          </p:nvGrpSpPr>
          <p:grpSpPr>
            <a:xfrm>
              <a:off x="4953000" y="3009900"/>
              <a:ext cx="1219200" cy="609600"/>
              <a:chOff x="2514597" y="634346"/>
              <a:chExt cx="1615127" cy="807564"/>
            </a:xfrm>
          </p:grpSpPr>
          <p:pic>
            <p:nvPicPr>
              <p:cNvPr id="15" name="Picture 14" descr="cloud.png"/>
              <p:cNvPicPr>
                <a:picLocks noChangeAspect="1"/>
              </p:cNvPicPr>
              <p:nvPr/>
            </p:nvPicPr>
            <p:blipFill>
              <a:blip r:embed="rId4" cstate="print"/>
              <a:stretch>
                <a:fillRect/>
              </a:stretch>
            </p:blipFill>
            <p:spPr>
              <a:xfrm>
                <a:off x="2514597" y="634346"/>
                <a:ext cx="1615127" cy="807564"/>
              </a:xfrm>
              <a:prstGeom prst="rect">
                <a:avLst/>
              </a:prstGeom>
            </p:spPr>
          </p:pic>
          <p:sp>
            <p:nvSpPr>
              <p:cNvPr id="17" name="TextBox 16"/>
              <p:cNvSpPr txBox="1"/>
              <p:nvPr/>
            </p:nvSpPr>
            <p:spPr>
              <a:xfrm>
                <a:off x="2975384" y="787237"/>
                <a:ext cx="1154340" cy="570814"/>
              </a:xfrm>
              <a:prstGeom prst="rect">
                <a:avLst/>
              </a:prstGeom>
              <a:noFill/>
            </p:spPr>
            <p:txBody>
              <a:bodyPr wrap="square" rtlCol="0">
                <a:spAutoFit/>
              </a:bodyPr>
              <a:lstStyle/>
              <a:p>
                <a:pPr defTabSz="457200"/>
                <a:r>
                  <a:rPr lang="en-US" sz="1050" dirty="0" err="1" smtClean="0">
                    <a:solidFill>
                      <a:prstClr val="black"/>
                    </a:solidFill>
                  </a:rPr>
                  <a:t>Univ.Illinois</a:t>
                </a:r>
                <a:r>
                  <a:rPr lang="en-US" sz="1050" dirty="0" smtClean="0">
                    <a:solidFill>
                      <a:prstClr val="black"/>
                    </a:solidFill>
                  </a:rPr>
                  <a:t> </a:t>
                </a:r>
              </a:p>
              <a:p>
                <a:pPr defTabSz="457200"/>
                <a:r>
                  <a:rPr lang="en-US" sz="1050" dirty="0" smtClean="0">
                    <a:solidFill>
                      <a:prstClr val="black"/>
                    </a:solidFill>
                  </a:rPr>
                  <a:t>at Chicago</a:t>
                </a:r>
                <a:endParaRPr lang="en-US" sz="1050" dirty="0">
                  <a:solidFill>
                    <a:prstClr val="black"/>
                  </a:solidFill>
                </a:endParaRPr>
              </a:p>
            </p:txBody>
          </p:sp>
          <p:pic>
            <p:nvPicPr>
              <p:cNvPr id="19" name="Picture 18" descr="chicago.png"/>
              <p:cNvPicPr>
                <a:picLocks noChangeAspect="1"/>
              </p:cNvPicPr>
              <p:nvPr/>
            </p:nvPicPr>
            <p:blipFill>
              <a:blip r:embed="rId10" cstate="print"/>
              <a:stretch>
                <a:fillRect/>
              </a:stretch>
            </p:blipFill>
            <p:spPr>
              <a:xfrm>
                <a:off x="2533649" y="814238"/>
                <a:ext cx="586619" cy="538904"/>
              </a:xfrm>
              <a:prstGeom prst="rect">
                <a:avLst/>
              </a:prstGeom>
            </p:spPr>
          </p:pic>
        </p:grpSp>
        <p:grpSp>
          <p:nvGrpSpPr>
            <p:cNvPr id="20" name="Group 43"/>
            <p:cNvGrpSpPr/>
            <p:nvPr/>
          </p:nvGrpSpPr>
          <p:grpSpPr>
            <a:xfrm>
              <a:off x="4305300" y="2419350"/>
              <a:ext cx="1357851" cy="720601"/>
              <a:chOff x="1552575" y="609600"/>
              <a:chExt cx="1357851" cy="720601"/>
            </a:xfrm>
          </p:grpSpPr>
          <p:pic>
            <p:nvPicPr>
              <p:cNvPr id="41" name="Picture 40" descr="cloud.png"/>
              <p:cNvPicPr>
                <a:picLocks noChangeAspect="1"/>
              </p:cNvPicPr>
              <p:nvPr/>
            </p:nvPicPr>
            <p:blipFill>
              <a:blip r:embed="rId4" cstate="print"/>
              <a:stretch>
                <a:fillRect/>
              </a:stretch>
            </p:blipFill>
            <p:spPr>
              <a:xfrm>
                <a:off x="1600200" y="609600"/>
                <a:ext cx="1295400" cy="720601"/>
              </a:xfrm>
              <a:prstGeom prst="rect">
                <a:avLst/>
              </a:prstGeom>
            </p:spPr>
          </p:pic>
          <p:sp>
            <p:nvSpPr>
              <p:cNvPr id="42" name="TextBox 41"/>
              <p:cNvSpPr txBox="1"/>
              <p:nvPr/>
            </p:nvSpPr>
            <p:spPr>
              <a:xfrm>
                <a:off x="2066925" y="790575"/>
                <a:ext cx="843501" cy="400110"/>
              </a:xfrm>
              <a:prstGeom prst="rect">
                <a:avLst/>
              </a:prstGeom>
              <a:noFill/>
            </p:spPr>
            <p:txBody>
              <a:bodyPr wrap="none" rtlCol="0">
                <a:spAutoFit/>
              </a:bodyPr>
              <a:lstStyle/>
              <a:p>
                <a:pPr defTabSz="457200"/>
                <a:r>
                  <a:rPr lang="en-US" sz="1000" dirty="0" smtClean="0">
                    <a:solidFill>
                      <a:prstClr val="black"/>
                    </a:solidFill>
                  </a:rPr>
                  <a:t>University of</a:t>
                </a:r>
              </a:p>
              <a:p>
                <a:pPr defTabSz="457200"/>
                <a:r>
                  <a:rPr lang="en-US" sz="1000" dirty="0" smtClean="0">
                    <a:solidFill>
                      <a:prstClr val="black"/>
                    </a:solidFill>
                  </a:rPr>
                  <a:t>Minnesota</a:t>
                </a:r>
                <a:endParaRPr lang="en-US" sz="1000" dirty="0">
                  <a:solidFill>
                    <a:prstClr val="black"/>
                  </a:solidFill>
                </a:endParaRPr>
              </a:p>
            </p:txBody>
          </p:sp>
          <p:pic>
            <p:nvPicPr>
              <p:cNvPr id="43" name="Picture 42" descr="minn.png"/>
              <p:cNvPicPr>
                <a:picLocks noChangeAspect="1"/>
              </p:cNvPicPr>
              <p:nvPr/>
            </p:nvPicPr>
            <p:blipFill>
              <a:blip r:embed="rId11" cstate="print"/>
              <a:stretch>
                <a:fillRect/>
              </a:stretch>
            </p:blipFill>
            <p:spPr>
              <a:xfrm>
                <a:off x="1552575" y="657225"/>
                <a:ext cx="715250" cy="657072"/>
              </a:xfrm>
              <a:prstGeom prst="rect">
                <a:avLst/>
              </a:prstGeom>
            </p:spPr>
          </p:pic>
        </p:grpSp>
        <p:grpSp>
          <p:nvGrpSpPr>
            <p:cNvPr id="21" name="Group 29"/>
            <p:cNvGrpSpPr/>
            <p:nvPr/>
          </p:nvGrpSpPr>
          <p:grpSpPr>
            <a:xfrm>
              <a:off x="5810463" y="2657475"/>
              <a:ext cx="1047537" cy="609600"/>
              <a:chOff x="1981200" y="555813"/>
              <a:chExt cx="1355635" cy="788895"/>
            </a:xfrm>
          </p:grpSpPr>
          <p:pic>
            <p:nvPicPr>
              <p:cNvPr id="27" name="Picture 26" descr="cloud.png"/>
              <p:cNvPicPr>
                <a:picLocks noChangeAspect="1"/>
              </p:cNvPicPr>
              <p:nvPr/>
            </p:nvPicPr>
            <p:blipFill>
              <a:blip r:embed="rId4" cstate="print"/>
              <a:stretch>
                <a:fillRect/>
              </a:stretch>
            </p:blipFill>
            <p:spPr>
              <a:xfrm>
                <a:off x="1981200" y="555813"/>
                <a:ext cx="1281954" cy="788895"/>
              </a:xfrm>
              <a:prstGeom prst="rect">
                <a:avLst/>
              </a:prstGeom>
            </p:spPr>
          </p:pic>
          <p:sp>
            <p:nvSpPr>
              <p:cNvPr id="28" name="TextBox 27"/>
              <p:cNvSpPr txBox="1"/>
              <p:nvPr/>
            </p:nvSpPr>
            <p:spPr>
              <a:xfrm>
                <a:off x="2442322" y="686920"/>
                <a:ext cx="894513" cy="517790"/>
              </a:xfrm>
              <a:prstGeom prst="rect">
                <a:avLst/>
              </a:prstGeom>
              <a:noFill/>
            </p:spPr>
            <p:txBody>
              <a:bodyPr wrap="none" rtlCol="0">
                <a:spAutoFit/>
              </a:bodyPr>
              <a:lstStyle/>
              <a:p>
                <a:pPr defTabSz="457200"/>
                <a:r>
                  <a:rPr lang="en-US" sz="1000" dirty="0" smtClean="0">
                    <a:solidFill>
                      <a:prstClr val="black"/>
                    </a:solidFill>
                  </a:rPr>
                  <a:t>Michigan </a:t>
                </a:r>
              </a:p>
              <a:p>
                <a:pPr defTabSz="457200"/>
                <a:r>
                  <a:rPr lang="en-US" sz="1000" dirty="0" smtClean="0">
                    <a:solidFill>
                      <a:prstClr val="black"/>
                    </a:solidFill>
                  </a:rPr>
                  <a:t>State</a:t>
                </a:r>
              </a:p>
            </p:txBody>
          </p:sp>
          <p:pic>
            <p:nvPicPr>
              <p:cNvPr id="29" name="Picture 28" descr="msu.png"/>
              <p:cNvPicPr>
                <a:picLocks noChangeAspect="1"/>
              </p:cNvPicPr>
              <p:nvPr/>
            </p:nvPicPr>
            <p:blipFill>
              <a:blip r:embed="rId12" cstate="print"/>
              <a:stretch>
                <a:fillRect/>
              </a:stretch>
            </p:blipFill>
            <p:spPr>
              <a:xfrm>
                <a:off x="2039470" y="679077"/>
                <a:ext cx="551491" cy="506632"/>
              </a:xfrm>
              <a:prstGeom prst="rect">
                <a:avLst/>
              </a:prstGeom>
            </p:spPr>
          </p:pic>
        </p:grpSp>
        <p:grpSp>
          <p:nvGrpSpPr>
            <p:cNvPr id="23" name="Group 47"/>
            <p:cNvGrpSpPr/>
            <p:nvPr/>
          </p:nvGrpSpPr>
          <p:grpSpPr>
            <a:xfrm>
              <a:off x="5638800" y="3395731"/>
              <a:ext cx="1143000" cy="700019"/>
              <a:chOff x="1676400" y="533400"/>
              <a:chExt cx="1143000" cy="700019"/>
            </a:xfrm>
          </p:grpSpPr>
          <p:pic>
            <p:nvPicPr>
              <p:cNvPr id="45" name="Picture 44" descr="cloud.png"/>
              <p:cNvPicPr>
                <a:picLocks noChangeAspect="1"/>
              </p:cNvPicPr>
              <p:nvPr/>
            </p:nvPicPr>
            <p:blipFill>
              <a:blip r:embed="rId4" cstate="print"/>
              <a:stretch>
                <a:fillRect/>
              </a:stretch>
            </p:blipFill>
            <p:spPr>
              <a:xfrm>
                <a:off x="1752600" y="533400"/>
                <a:ext cx="1066800" cy="644401"/>
              </a:xfrm>
              <a:prstGeom prst="rect">
                <a:avLst/>
              </a:prstGeom>
            </p:spPr>
          </p:pic>
          <p:sp>
            <p:nvSpPr>
              <p:cNvPr id="46" name="TextBox 45"/>
              <p:cNvSpPr txBox="1"/>
              <p:nvPr/>
            </p:nvSpPr>
            <p:spPr>
              <a:xfrm>
                <a:off x="2247900" y="638175"/>
                <a:ext cx="521297" cy="430887"/>
              </a:xfrm>
              <a:prstGeom prst="rect">
                <a:avLst/>
              </a:prstGeom>
              <a:noFill/>
            </p:spPr>
            <p:txBody>
              <a:bodyPr wrap="none" rtlCol="0">
                <a:spAutoFit/>
              </a:bodyPr>
              <a:lstStyle/>
              <a:p>
                <a:pPr defTabSz="457200"/>
                <a:r>
                  <a:rPr lang="en-US" sz="1100" dirty="0" smtClean="0">
                    <a:solidFill>
                      <a:prstClr val="black"/>
                    </a:solidFill>
                  </a:rPr>
                  <a:t>Notre</a:t>
                </a:r>
              </a:p>
              <a:p>
                <a:pPr defTabSz="457200"/>
                <a:r>
                  <a:rPr lang="en-US" sz="1100" dirty="0" smtClean="0">
                    <a:solidFill>
                      <a:prstClr val="black"/>
                    </a:solidFill>
                  </a:rPr>
                  <a:t>Dame</a:t>
                </a:r>
                <a:endParaRPr lang="en-US" sz="1100" dirty="0">
                  <a:solidFill>
                    <a:prstClr val="black"/>
                  </a:solidFill>
                </a:endParaRPr>
              </a:p>
            </p:txBody>
          </p:sp>
          <p:pic>
            <p:nvPicPr>
              <p:cNvPr id="47" name="Picture 46" descr="nd.png"/>
              <p:cNvPicPr>
                <a:picLocks noChangeAspect="1"/>
              </p:cNvPicPr>
              <p:nvPr/>
            </p:nvPicPr>
            <p:blipFill>
              <a:blip r:embed="rId13" cstate="print"/>
              <a:stretch>
                <a:fillRect/>
              </a:stretch>
            </p:blipFill>
            <p:spPr>
              <a:xfrm>
                <a:off x="1676400" y="533400"/>
                <a:ext cx="762000" cy="700019"/>
              </a:xfrm>
              <a:prstGeom prst="rect">
                <a:avLst/>
              </a:prstGeom>
            </p:spPr>
          </p:pic>
        </p:grpSp>
        <p:grpSp>
          <p:nvGrpSpPr>
            <p:cNvPr id="26" name="Group 51"/>
            <p:cNvGrpSpPr/>
            <p:nvPr/>
          </p:nvGrpSpPr>
          <p:grpSpPr>
            <a:xfrm>
              <a:off x="2362200" y="5162550"/>
              <a:ext cx="1524000" cy="720601"/>
              <a:chOff x="1828800" y="685800"/>
              <a:chExt cx="1524000" cy="720601"/>
            </a:xfrm>
          </p:grpSpPr>
          <p:pic>
            <p:nvPicPr>
              <p:cNvPr id="49" name="Picture 48" descr="cloud.png"/>
              <p:cNvPicPr>
                <a:picLocks noChangeAspect="1"/>
              </p:cNvPicPr>
              <p:nvPr/>
            </p:nvPicPr>
            <p:blipFill>
              <a:blip r:embed="rId4" cstate="print"/>
              <a:stretch>
                <a:fillRect/>
              </a:stretch>
            </p:blipFill>
            <p:spPr>
              <a:xfrm>
                <a:off x="1828800" y="685800"/>
                <a:ext cx="1524000" cy="720601"/>
              </a:xfrm>
              <a:prstGeom prst="rect">
                <a:avLst/>
              </a:prstGeom>
            </p:spPr>
          </p:pic>
          <p:sp>
            <p:nvSpPr>
              <p:cNvPr id="50" name="TextBox 49"/>
              <p:cNvSpPr txBox="1"/>
              <p:nvPr/>
            </p:nvSpPr>
            <p:spPr>
              <a:xfrm>
                <a:off x="2286000" y="841802"/>
                <a:ext cx="1045479" cy="415498"/>
              </a:xfrm>
              <a:prstGeom prst="rect">
                <a:avLst/>
              </a:prstGeom>
              <a:noFill/>
            </p:spPr>
            <p:txBody>
              <a:bodyPr wrap="none" rtlCol="0">
                <a:spAutoFit/>
              </a:bodyPr>
              <a:lstStyle/>
              <a:p>
                <a:pPr defTabSz="457200"/>
                <a:r>
                  <a:rPr lang="en-US" sz="1050" dirty="0" smtClean="0">
                    <a:solidFill>
                      <a:prstClr val="black"/>
                    </a:solidFill>
                  </a:rPr>
                  <a:t>University of </a:t>
                </a:r>
              </a:p>
              <a:p>
                <a:pPr defTabSz="457200"/>
                <a:r>
                  <a:rPr lang="en-US" sz="1050" dirty="0" smtClean="0">
                    <a:solidFill>
                      <a:prstClr val="black"/>
                    </a:solidFill>
                  </a:rPr>
                  <a:t>Texas</a:t>
                </a:r>
                <a:r>
                  <a:rPr lang="en-US" sz="1050" dirty="0">
                    <a:solidFill>
                      <a:prstClr val="black"/>
                    </a:solidFill>
                  </a:rPr>
                  <a:t> a</a:t>
                </a:r>
                <a:r>
                  <a:rPr lang="en-US" sz="1050" dirty="0" smtClean="0">
                    <a:solidFill>
                      <a:prstClr val="black"/>
                    </a:solidFill>
                  </a:rPr>
                  <a:t>t El Paso</a:t>
                </a:r>
                <a:endParaRPr lang="en-US" sz="1050" dirty="0">
                  <a:solidFill>
                    <a:prstClr val="black"/>
                  </a:solidFill>
                </a:endParaRPr>
              </a:p>
            </p:txBody>
          </p:sp>
          <p:pic>
            <p:nvPicPr>
              <p:cNvPr id="51" name="Picture 50" descr="utep.png"/>
              <p:cNvPicPr>
                <a:picLocks noChangeAspect="1"/>
              </p:cNvPicPr>
              <p:nvPr/>
            </p:nvPicPr>
            <p:blipFill>
              <a:blip r:embed="rId14" cstate="print"/>
              <a:stretch>
                <a:fillRect/>
              </a:stretch>
            </p:blipFill>
            <p:spPr>
              <a:xfrm>
                <a:off x="1857375" y="785926"/>
                <a:ext cx="619125" cy="568766"/>
              </a:xfrm>
              <a:prstGeom prst="rect">
                <a:avLst/>
              </a:prstGeom>
            </p:spPr>
          </p:pic>
        </p:grpSp>
        <p:grpSp>
          <p:nvGrpSpPr>
            <p:cNvPr id="30" name="Group 55"/>
            <p:cNvGrpSpPr/>
            <p:nvPr/>
          </p:nvGrpSpPr>
          <p:grpSpPr>
            <a:xfrm>
              <a:off x="-152400" y="3257550"/>
              <a:ext cx="1924050" cy="952347"/>
              <a:chOff x="1581150" y="838200"/>
              <a:chExt cx="1924050" cy="952347"/>
            </a:xfrm>
          </p:grpSpPr>
          <p:pic>
            <p:nvPicPr>
              <p:cNvPr id="53" name="Picture 52" descr="cloud.png"/>
              <p:cNvPicPr>
                <a:picLocks noChangeAspect="1"/>
              </p:cNvPicPr>
              <p:nvPr/>
            </p:nvPicPr>
            <p:blipFill>
              <a:blip r:embed="rId4" cstate="print">
                <a:duotone>
                  <a:prstClr val="black"/>
                  <a:schemeClr val="accent2">
                    <a:tint val="45000"/>
                    <a:satMod val="400000"/>
                  </a:schemeClr>
                </a:duotone>
                <a:lum bright="19000"/>
              </a:blip>
              <a:stretch>
                <a:fillRect/>
              </a:stretch>
            </p:blipFill>
            <p:spPr>
              <a:xfrm>
                <a:off x="1752600" y="838200"/>
                <a:ext cx="1752600" cy="838200"/>
              </a:xfrm>
              <a:prstGeom prst="rect">
                <a:avLst/>
              </a:prstGeom>
            </p:spPr>
          </p:pic>
          <p:sp>
            <p:nvSpPr>
              <p:cNvPr id="54" name="TextBox 53"/>
              <p:cNvSpPr txBox="1"/>
              <p:nvPr/>
            </p:nvSpPr>
            <p:spPr>
              <a:xfrm>
                <a:off x="2293846" y="1076325"/>
                <a:ext cx="1125629" cy="430887"/>
              </a:xfrm>
              <a:prstGeom prst="rect">
                <a:avLst/>
              </a:prstGeom>
              <a:noFill/>
            </p:spPr>
            <p:txBody>
              <a:bodyPr wrap="none" rtlCol="0">
                <a:spAutoFit/>
              </a:bodyPr>
              <a:lstStyle/>
              <a:p>
                <a:pPr defTabSz="457200"/>
                <a:r>
                  <a:rPr lang="en-US" sz="1050" dirty="0" smtClean="0">
                    <a:solidFill>
                      <a:prstClr val="black"/>
                    </a:solidFill>
                  </a:rPr>
                  <a:t>IBM </a:t>
                </a:r>
                <a:r>
                  <a:rPr lang="en-US" sz="1050" dirty="0" err="1" smtClean="0">
                    <a:solidFill>
                      <a:prstClr val="black"/>
                    </a:solidFill>
                  </a:rPr>
                  <a:t>Almaden</a:t>
                </a:r>
                <a:endParaRPr lang="en-US" sz="1050" dirty="0" smtClean="0">
                  <a:solidFill>
                    <a:prstClr val="black"/>
                  </a:solidFill>
                </a:endParaRPr>
              </a:p>
              <a:p>
                <a:pPr defTabSz="457200"/>
                <a:r>
                  <a:rPr lang="en-US" sz="1050" dirty="0" smtClean="0">
                    <a:solidFill>
                      <a:prstClr val="black"/>
                    </a:solidFill>
                  </a:rPr>
                  <a:t>Research Center</a:t>
                </a:r>
              </a:p>
            </p:txBody>
          </p:sp>
          <p:pic>
            <p:nvPicPr>
              <p:cNvPr id="55" name="Picture 54" descr="ibm.png"/>
              <p:cNvPicPr>
                <a:picLocks noChangeAspect="1"/>
              </p:cNvPicPr>
              <p:nvPr/>
            </p:nvPicPr>
            <p:blipFill>
              <a:blip r:embed="rId15" cstate="print"/>
              <a:stretch>
                <a:fillRect/>
              </a:stretch>
            </p:blipFill>
            <p:spPr>
              <a:xfrm>
                <a:off x="1581150" y="876300"/>
                <a:ext cx="995196" cy="914247"/>
              </a:xfrm>
              <a:prstGeom prst="rect">
                <a:avLst/>
              </a:prstGeom>
            </p:spPr>
          </p:pic>
        </p:grpSp>
        <p:grpSp>
          <p:nvGrpSpPr>
            <p:cNvPr id="34" name="Group 59"/>
            <p:cNvGrpSpPr/>
            <p:nvPr/>
          </p:nvGrpSpPr>
          <p:grpSpPr>
            <a:xfrm>
              <a:off x="685800" y="1657350"/>
              <a:ext cx="1409700" cy="720601"/>
              <a:chOff x="1409700" y="609600"/>
              <a:chExt cx="1409700" cy="720601"/>
            </a:xfrm>
          </p:grpSpPr>
          <p:pic>
            <p:nvPicPr>
              <p:cNvPr id="57" name="Picture 56" descr="cloud.png"/>
              <p:cNvPicPr>
                <a:picLocks noChangeAspect="1"/>
              </p:cNvPicPr>
              <p:nvPr/>
            </p:nvPicPr>
            <p:blipFill>
              <a:blip r:embed="rId4" cstate="print">
                <a:duotone>
                  <a:prstClr val="black"/>
                  <a:schemeClr val="accent2">
                    <a:tint val="45000"/>
                    <a:satMod val="400000"/>
                  </a:schemeClr>
                </a:duotone>
                <a:lum bright="19000"/>
              </a:blip>
              <a:stretch>
                <a:fillRect/>
              </a:stretch>
            </p:blipFill>
            <p:spPr>
              <a:xfrm>
                <a:off x="1447800" y="609600"/>
                <a:ext cx="1371600" cy="720601"/>
              </a:xfrm>
              <a:prstGeom prst="rect">
                <a:avLst/>
              </a:prstGeom>
            </p:spPr>
          </p:pic>
          <p:sp>
            <p:nvSpPr>
              <p:cNvPr id="58" name="TextBox 57"/>
              <p:cNvSpPr txBox="1"/>
              <p:nvPr/>
            </p:nvSpPr>
            <p:spPr>
              <a:xfrm>
                <a:off x="1885950" y="790575"/>
                <a:ext cx="870751" cy="430887"/>
              </a:xfrm>
              <a:prstGeom prst="rect">
                <a:avLst/>
              </a:prstGeom>
              <a:noFill/>
            </p:spPr>
            <p:txBody>
              <a:bodyPr wrap="none" rtlCol="0">
                <a:spAutoFit/>
              </a:bodyPr>
              <a:lstStyle/>
              <a:p>
                <a:pPr defTabSz="457200"/>
                <a:r>
                  <a:rPr lang="en-US" sz="1100" dirty="0" smtClean="0">
                    <a:solidFill>
                      <a:prstClr val="black"/>
                    </a:solidFill>
                  </a:rPr>
                  <a:t>Washington</a:t>
                </a:r>
              </a:p>
              <a:p>
                <a:pPr defTabSz="457200"/>
                <a:r>
                  <a:rPr lang="en-US" sz="1100" dirty="0" smtClean="0">
                    <a:solidFill>
                      <a:prstClr val="black"/>
                    </a:solidFill>
                  </a:rPr>
                  <a:t>University</a:t>
                </a:r>
                <a:endParaRPr lang="en-US" sz="1100" dirty="0">
                  <a:solidFill>
                    <a:prstClr val="black"/>
                  </a:solidFill>
                </a:endParaRPr>
              </a:p>
            </p:txBody>
          </p:sp>
          <p:pic>
            <p:nvPicPr>
              <p:cNvPr id="59" name="Picture 58" descr="washington.png"/>
              <p:cNvPicPr>
                <a:picLocks noChangeAspect="1"/>
              </p:cNvPicPr>
              <p:nvPr/>
            </p:nvPicPr>
            <p:blipFill>
              <a:blip r:embed="rId16" cstate="print"/>
              <a:stretch>
                <a:fillRect/>
              </a:stretch>
            </p:blipFill>
            <p:spPr>
              <a:xfrm>
                <a:off x="1409700" y="711458"/>
                <a:ext cx="666750" cy="612517"/>
              </a:xfrm>
              <a:prstGeom prst="rect">
                <a:avLst/>
              </a:prstGeom>
            </p:spPr>
          </p:pic>
        </p:grpSp>
        <p:grpSp>
          <p:nvGrpSpPr>
            <p:cNvPr id="35" name="Group 63"/>
            <p:cNvGrpSpPr/>
            <p:nvPr/>
          </p:nvGrpSpPr>
          <p:grpSpPr>
            <a:xfrm>
              <a:off x="228600" y="4781550"/>
              <a:ext cx="1627641" cy="890154"/>
              <a:chOff x="1752600" y="516248"/>
              <a:chExt cx="1627641" cy="890154"/>
            </a:xfrm>
          </p:grpSpPr>
          <p:pic>
            <p:nvPicPr>
              <p:cNvPr id="61" name="Picture 60" descr="cloud.png"/>
              <p:cNvPicPr>
                <a:picLocks noChangeAspect="1"/>
              </p:cNvPicPr>
              <p:nvPr/>
            </p:nvPicPr>
            <p:blipFill>
              <a:blip r:embed="rId4" cstate="print">
                <a:duotone>
                  <a:prstClr val="black"/>
                  <a:schemeClr val="accent2">
                    <a:tint val="45000"/>
                    <a:satMod val="400000"/>
                  </a:schemeClr>
                </a:duotone>
                <a:lum bright="19000"/>
              </a:blip>
              <a:stretch>
                <a:fillRect/>
              </a:stretch>
            </p:blipFill>
            <p:spPr>
              <a:xfrm>
                <a:off x="1752600" y="516248"/>
                <a:ext cx="1600200" cy="890154"/>
              </a:xfrm>
              <a:prstGeom prst="rect">
                <a:avLst/>
              </a:prstGeom>
            </p:spPr>
          </p:pic>
          <p:sp>
            <p:nvSpPr>
              <p:cNvPr id="62" name="TextBox 61"/>
              <p:cNvSpPr txBox="1"/>
              <p:nvPr/>
            </p:nvSpPr>
            <p:spPr>
              <a:xfrm>
                <a:off x="2381250" y="742950"/>
                <a:ext cx="998991" cy="553998"/>
              </a:xfrm>
              <a:prstGeom prst="rect">
                <a:avLst/>
              </a:prstGeom>
              <a:noFill/>
            </p:spPr>
            <p:txBody>
              <a:bodyPr wrap="none" rtlCol="0">
                <a:spAutoFit/>
              </a:bodyPr>
              <a:lstStyle/>
              <a:p>
                <a:pPr defTabSz="457200"/>
                <a:r>
                  <a:rPr lang="en-US" sz="1000" dirty="0" smtClean="0">
                    <a:solidFill>
                      <a:prstClr val="black"/>
                    </a:solidFill>
                  </a:rPr>
                  <a:t>San Diego</a:t>
                </a:r>
              </a:p>
              <a:p>
                <a:pPr defTabSz="457200"/>
                <a:r>
                  <a:rPr lang="en-US" sz="1000" dirty="0" smtClean="0">
                    <a:solidFill>
                      <a:prstClr val="black"/>
                    </a:solidFill>
                  </a:rPr>
                  <a:t>Supercomputer</a:t>
                </a:r>
              </a:p>
              <a:p>
                <a:pPr defTabSz="457200"/>
                <a:r>
                  <a:rPr lang="en-US" sz="1000" dirty="0" smtClean="0">
                    <a:solidFill>
                      <a:prstClr val="black"/>
                    </a:solidFill>
                  </a:rPr>
                  <a:t>Center</a:t>
                </a:r>
                <a:endParaRPr lang="en-US" sz="1000" dirty="0">
                  <a:solidFill>
                    <a:prstClr val="black"/>
                  </a:solidFill>
                </a:endParaRPr>
              </a:p>
            </p:txBody>
          </p:sp>
          <p:pic>
            <p:nvPicPr>
              <p:cNvPr id="63" name="Picture 62" descr="sdsc.png"/>
              <p:cNvPicPr>
                <a:picLocks noChangeAspect="1"/>
              </p:cNvPicPr>
              <p:nvPr/>
            </p:nvPicPr>
            <p:blipFill>
              <a:blip r:embed="rId17" cstate="print"/>
              <a:stretch>
                <a:fillRect/>
              </a:stretch>
            </p:blipFill>
            <p:spPr>
              <a:xfrm>
                <a:off x="1771650" y="666750"/>
                <a:ext cx="746355" cy="685647"/>
              </a:xfrm>
              <a:prstGeom prst="rect">
                <a:avLst/>
              </a:prstGeom>
            </p:spPr>
          </p:pic>
        </p:grpSp>
        <p:grpSp>
          <p:nvGrpSpPr>
            <p:cNvPr id="38" name="Group 68"/>
            <p:cNvGrpSpPr/>
            <p:nvPr/>
          </p:nvGrpSpPr>
          <p:grpSpPr>
            <a:xfrm>
              <a:off x="6248400" y="5619750"/>
              <a:ext cx="1447800" cy="838047"/>
              <a:chOff x="1143000" y="533400"/>
              <a:chExt cx="1447800" cy="838047"/>
            </a:xfrm>
          </p:grpSpPr>
          <p:grpSp>
            <p:nvGrpSpPr>
              <p:cNvPr id="40" name="Group 67"/>
              <p:cNvGrpSpPr/>
              <p:nvPr/>
            </p:nvGrpSpPr>
            <p:grpSpPr>
              <a:xfrm>
                <a:off x="1143000" y="533400"/>
                <a:ext cx="1447800" cy="720601"/>
                <a:chOff x="1143000" y="533400"/>
                <a:chExt cx="1447800" cy="720601"/>
              </a:xfrm>
            </p:grpSpPr>
            <p:pic>
              <p:nvPicPr>
                <p:cNvPr id="65" name="Picture 64" descr="cloud.png"/>
                <p:cNvPicPr>
                  <a:picLocks noChangeAspect="1"/>
                </p:cNvPicPr>
                <p:nvPr/>
              </p:nvPicPr>
              <p:blipFill>
                <a:blip r:embed="rId4" cstate="print">
                  <a:duotone>
                    <a:prstClr val="black"/>
                    <a:schemeClr val="accent2">
                      <a:tint val="45000"/>
                      <a:satMod val="400000"/>
                    </a:schemeClr>
                  </a:duotone>
                  <a:lum bright="19000"/>
                </a:blip>
                <a:stretch>
                  <a:fillRect/>
                </a:stretch>
              </p:blipFill>
              <p:spPr>
                <a:xfrm>
                  <a:off x="1143000" y="533400"/>
                  <a:ext cx="1447800" cy="720601"/>
                </a:xfrm>
                <a:prstGeom prst="rect">
                  <a:avLst/>
                </a:prstGeom>
              </p:spPr>
            </p:pic>
            <p:sp>
              <p:nvSpPr>
                <p:cNvPr id="66" name="TextBox 65"/>
                <p:cNvSpPr txBox="1"/>
                <p:nvPr/>
              </p:nvSpPr>
              <p:spPr>
                <a:xfrm>
                  <a:off x="1752853" y="685800"/>
                  <a:ext cx="761747" cy="430887"/>
                </a:xfrm>
                <a:prstGeom prst="rect">
                  <a:avLst/>
                </a:prstGeom>
                <a:noFill/>
              </p:spPr>
              <p:txBody>
                <a:bodyPr wrap="none" rtlCol="0">
                  <a:spAutoFit/>
                </a:bodyPr>
                <a:lstStyle/>
                <a:p>
                  <a:pPr defTabSz="457200"/>
                  <a:r>
                    <a:rPr lang="en-US" sz="1100" dirty="0" smtClean="0">
                      <a:solidFill>
                        <a:prstClr val="black"/>
                      </a:solidFill>
                    </a:rPr>
                    <a:t>University</a:t>
                  </a:r>
                </a:p>
                <a:p>
                  <a:pPr defTabSz="457200"/>
                  <a:r>
                    <a:rPr lang="en-US" sz="1100" dirty="0" smtClean="0">
                      <a:solidFill>
                        <a:prstClr val="black"/>
                      </a:solidFill>
                    </a:rPr>
                    <a:t>of Florida</a:t>
                  </a:r>
                  <a:endParaRPr lang="en-US" sz="1100" dirty="0">
                    <a:solidFill>
                      <a:prstClr val="black"/>
                    </a:solidFill>
                  </a:endParaRPr>
                </a:p>
              </p:txBody>
            </p:sp>
          </p:grpSp>
          <p:pic>
            <p:nvPicPr>
              <p:cNvPr id="67" name="Picture 66" descr="florida.png"/>
              <p:cNvPicPr>
                <a:picLocks noChangeAspect="1"/>
              </p:cNvPicPr>
              <p:nvPr/>
            </p:nvPicPr>
            <p:blipFill>
              <a:blip r:embed="rId18" cstate="print"/>
              <a:stretch>
                <a:fillRect/>
              </a:stretch>
            </p:blipFill>
            <p:spPr>
              <a:xfrm>
                <a:off x="1143000" y="609600"/>
                <a:ext cx="829302" cy="761847"/>
              </a:xfrm>
              <a:prstGeom prst="rect">
                <a:avLst/>
              </a:prstGeom>
            </p:spPr>
          </p:pic>
        </p:grpSp>
        <p:grpSp>
          <p:nvGrpSpPr>
            <p:cNvPr id="44" name="Group 72"/>
            <p:cNvGrpSpPr/>
            <p:nvPr/>
          </p:nvGrpSpPr>
          <p:grpSpPr>
            <a:xfrm>
              <a:off x="7543800" y="2647950"/>
              <a:ext cx="1276350" cy="770021"/>
              <a:chOff x="1771650" y="485775"/>
              <a:chExt cx="1276350" cy="770021"/>
            </a:xfrm>
          </p:grpSpPr>
          <p:pic>
            <p:nvPicPr>
              <p:cNvPr id="70" name="Picture 69" descr="cloud.png"/>
              <p:cNvPicPr>
                <a:picLocks noChangeAspect="1"/>
              </p:cNvPicPr>
              <p:nvPr/>
            </p:nvPicPr>
            <p:blipFill>
              <a:blip r:embed="rId4" cstate="print">
                <a:duotone>
                  <a:prstClr val="black"/>
                  <a:schemeClr val="accent2">
                    <a:tint val="45000"/>
                    <a:satMod val="400000"/>
                  </a:schemeClr>
                </a:duotone>
                <a:lum bright="19000"/>
              </a:blip>
              <a:stretch>
                <a:fillRect/>
              </a:stretch>
            </p:blipFill>
            <p:spPr>
              <a:xfrm>
                <a:off x="1828800" y="533400"/>
                <a:ext cx="1219200" cy="644401"/>
              </a:xfrm>
              <a:prstGeom prst="rect">
                <a:avLst/>
              </a:prstGeom>
            </p:spPr>
          </p:pic>
          <p:sp>
            <p:nvSpPr>
              <p:cNvPr id="71" name="TextBox 70"/>
              <p:cNvSpPr txBox="1"/>
              <p:nvPr/>
            </p:nvSpPr>
            <p:spPr>
              <a:xfrm>
                <a:off x="2324100" y="609600"/>
                <a:ext cx="644728" cy="430887"/>
              </a:xfrm>
              <a:prstGeom prst="rect">
                <a:avLst/>
              </a:prstGeom>
              <a:noFill/>
            </p:spPr>
            <p:txBody>
              <a:bodyPr wrap="none" rtlCol="0">
                <a:spAutoFit/>
              </a:bodyPr>
              <a:lstStyle/>
              <a:p>
                <a:pPr defTabSz="457200"/>
                <a:r>
                  <a:rPr lang="en-US" sz="1100" dirty="0" smtClean="0">
                    <a:solidFill>
                      <a:prstClr val="black"/>
                    </a:solidFill>
                  </a:rPr>
                  <a:t>Johns </a:t>
                </a:r>
              </a:p>
              <a:p>
                <a:pPr defTabSz="457200"/>
                <a:r>
                  <a:rPr lang="en-US" sz="1100" dirty="0" smtClean="0">
                    <a:solidFill>
                      <a:prstClr val="black"/>
                    </a:solidFill>
                  </a:rPr>
                  <a:t>Hopkins</a:t>
                </a:r>
                <a:endParaRPr lang="en-US" sz="1100" dirty="0">
                  <a:solidFill>
                    <a:prstClr val="black"/>
                  </a:solidFill>
                </a:endParaRPr>
              </a:p>
            </p:txBody>
          </p:sp>
          <p:pic>
            <p:nvPicPr>
              <p:cNvPr id="72" name="Picture 71" descr="hopkins.png"/>
              <p:cNvPicPr>
                <a:picLocks noChangeAspect="1"/>
              </p:cNvPicPr>
              <p:nvPr/>
            </p:nvPicPr>
            <p:blipFill>
              <a:blip r:embed="rId19" cstate="print"/>
              <a:stretch>
                <a:fillRect/>
              </a:stretch>
            </p:blipFill>
            <p:spPr>
              <a:xfrm>
                <a:off x="1771650" y="485775"/>
                <a:ext cx="838200" cy="770021"/>
              </a:xfrm>
              <a:prstGeom prst="rect">
                <a:avLst/>
              </a:prstGeom>
            </p:spPr>
          </p:pic>
        </p:grpSp>
      </p:grpSp>
      <p:grpSp>
        <p:nvGrpSpPr>
          <p:cNvPr id="48" name="Group 129"/>
          <p:cNvGrpSpPr/>
          <p:nvPr/>
        </p:nvGrpSpPr>
        <p:grpSpPr>
          <a:xfrm>
            <a:off x="0" y="-19050"/>
            <a:ext cx="9144000" cy="1314450"/>
            <a:chOff x="0" y="0"/>
            <a:chExt cx="9144000" cy="1314450"/>
          </a:xfrm>
        </p:grpSpPr>
        <p:pic>
          <p:nvPicPr>
            <p:cNvPr id="1030" name="Picture 6"/>
            <p:cNvPicPr>
              <a:picLocks noChangeAspect="1" noChangeArrowheads="1"/>
            </p:cNvPicPr>
            <p:nvPr/>
          </p:nvPicPr>
          <p:blipFill>
            <a:blip r:embed="rId20" cstate="print"/>
            <a:srcRect/>
            <a:stretch>
              <a:fillRect/>
            </a:stretch>
          </p:blipFill>
          <p:spPr bwMode="auto">
            <a:xfrm>
              <a:off x="0" y="0"/>
              <a:ext cx="8210550" cy="1314450"/>
            </a:xfrm>
            <a:prstGeom prst="rect">
              <a:avLst/>
            </a:prstGeom>
            <a:noFill/>
            <a:ln w="9525">
              <a:noFill/>
              <a:miter lim="800000"/>
              <a:headEnd/>
              <a:tailEnd/>
            </a:ln>
          </p:spPr>
        </p:pic>
        <p:pic>
          <p:nvPicPr>
            <p:cNvPr id="1031" name="Picture 7"/>
            <p:cNvPicPr>
              <a:picLocks noChangeAspect="1" noChangeArrowheads="1"/>
            </p:cNvPicPr>
            <p:nvPr/>
          </p:nvPicPr>
          <p:blipFill>
            <a:blip r:embed="rId20" cstate="print"/>
            <a:srcRect r="88399"/>
            <a:stretch>
              <a:fillRect/>
            </a:stretch>
          </p:blipFill>
          <p:spPr bwMode="auto">
            <a:xfrm>
              <a:off x="8191500" y="0"/>
              <a:ext cx="952500" cy="1314450"/>
            </a:xfrm>
            <a:prstGeom prst="rect">
              <a:avLst/>
            </a:prstGeom>
            <a:noFill/>
            <a:ln w="9525">
              <a:noFill/>
              <a:miter lim="800000"/>
              <a:headEnd/>
              <a:tailEnd/>
            </a:ln>
          </p:spPr>
        </p:pic>
      </p:grpSp>
      <p:sp>
        <p:nvSpPr>
          <p:cNvPr id="131" name="Rectangle 130"/>
          <p:cNvSpPr/>
          <p:nvPr/>
        </p:nvSpPr>
        <p:spPr>
          <a:xfrm>
            <a:off x="3657600" y="1295400"/>
            <a:ext cx="5486400" cy="584775"/>
          </a:xfrm>
          <a:prstGeom prst="rect">
            <a:avLst/>
          </a:prstGeom>
        </p:spPr>
        <p:txBody>
          <a:bodyPr wrap="square">
            <a:spAutoFit/>
          </a:bodyPr>
          <a:lstStyle/>
          <a:p>
            <a:pPr algn="r" defTabSz="457200"/>
            <a:r>
              <a:rPr lang="en-US" sz="1600" i="1" dirty="0" smtClean="0">
                <a:solidFill>
                  <a:srgbClr val="990000"/>
                </a:solidFill>
              </a:rPr>
              <a:t>July 26-30, 2010  NCSA Summer School Workshop</a:t>
            </a:r>
          </a:p>
          <a:p>
            <a:pPr algn="r" defTabSz="457200"/>
            <a:r>
              <a:rPr lang="en-US" sz="1600" dirty="0" smtClean="0">
                <a:solidFill>
                  <a:srgbClr val="7030A0"/>
                </a:solidFill>
              </a:rPr>
              <a:t>http://salsahpc.indiana.edu/tutorial</a:t>
            </a:r>
            <a:endParaRPr lang="en-US" sz="1600" i="1" dirty="0" smtClean="0">
              <a:solidFill>
                <a:srgbClr val="7030A0"/>
              </a:solidFill>
            </a:endParaRPr>
          </a:p>
        </p:txBody>
      </p:sp>
      <p:sp>
        <p:nvSpPr>
          <p:cNvPr id="85" name="Rectangle 84"/>
          <p:cNvSpPr/>
          <p:nvPr/>
        </p:nvSpPr>
        <p:spPr>
          <a:xfrm>
            <a:off x="0" y="1295400"/>
            <a:ext cx="5486400" cy="584775"/>
          </a:xfrm>
          <a:prstGeom prst="rect">
            <a:avLst/>
          </a:prstGeom>
        </p:spPr>
        <p:txBody>
          <a:bodyPr wrap="square">
            <a:spAutoFit/>
          </a:bodyPr>
          <a:lstStyle/>
          <a:p>
            <a:pPr defTabSz="457200"/>
            <a:r>
              <a:rPr lang="en-US" sz="1600" i="1" dirty="0" smtClean="0">
                <a:solidFill>
                  <a:prstClr val="black"/>
                </a:solidFill>
              </a:rPr>
              <a:t>300+ Students learning about Twister &amp; </a:t>
            </a:r>
            <a:r>
              <a:rPr lang="en-US" sz="1600" i="1" dirty="0" err="1" smtClean="0">
                <a:solidFill>
                  <a:prstClr val="black"/>
                </a:solidFill>
              </a:rPr>
              <a:t>Hadoop</a:t>
            </a:r>
            <a:r>
              <a:rPr lang="en-US" sz="1600" i="1" dirty="0" smtClean="0">
                <a:solidFill>
                  <a:prstClr val="black"/>
                </a:solidFill>
              </a:rPr>
              <a:t> </a:t>
            </a:r>
          </a:p>
          <a:p>
            <a:pPr defTabSz="457200"/>
            <a:r>
              <a:rPr lang="en-US" sz="1600" i="1" dirty="0" err="1" smtClean="0">
                <a:solidFill>
                  <a:prstClr val="black"/>
                </a:solidFill>
              </a:rPr>
              <a:t>MapReduce</a:t>
            </a:r>
            <a:r>
              <a:rPr lang="en-US" sz="1600" i="1" dirty="0" smtClean="0">
                <a:solidFill>
                  <a:prstClr val="black"/>
                </a:solidFill>
              </a:rPr>
              <a:t> technologies, supported by </a:t>
            </a:r>
            <a:r>
              <a:rPr lang="en-US" sz="1600" i="1" dirty="0" err="1" smtClean="0">
                <a:solidFill>
                  <a:prstClr val="black"/>
                </a:solidFill>
              </a:rPr>
              <a:t>FutureGrid</a:t>
            </a:r>
            <a:r>
              <a:rPr lang="en-US" sz="1600" i="1" dirty="0" smtClean="0">
                <a:solidFill>
                  <a:prstClr val="black"/>
                </a:solidFill>
              </a:rPr>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420" y="152400"/>
            <a:ext cx="5488399" cy="914400"/>
          </a:xfrm>
        </p:spPr>
        <p:txBody>
          <a:bodyPr/>
          <a:lstStyle/>
          <a:p>
            <a:r>
              <a:rPr lang="en-US" b="1" dirty="0" smtClean="0"/>
              <a:t>Software Components</a:t>
            </a:r>
            <a:endParaRPr lang="en-US" b="1" dirty="0"/>
          </a:p>
        </p:txBody>
      </p:sp>
      <p:sp>
        <p:nvSpPr>
          <p:cNvPr id="3" name="Content Placeholder 2"/>
          <p:cNvSpPr>
            <a:spLocks noGrp="1"/>
          </p:cNvSpPr>
          <p:nvPr>
            <p:ph idx="1"/>
          </p:nvPr>
        </p:nvSpPr>
        <p:spPr>
          <a:xfrm>
            <a:off x="457200" y="1600200"/>
            <a:ext cx="8229600" cy="5017883"/>
          </a:xfrm>
        </p:spPr>
        <p:txBody>
          <a:bodyPr>
            <a:normAutofit fontScale="85000" lnSpcReduction="20000"/>
          </a:bodyPr>
          <a:lstStyle/>
          <a:p>
            <a:r>
              <a:rPr lang="en-US" dirty="0" smtClean="0">
                <a:solidFill>
                  <a:srgbClr val="FF0000"/>
                </a:solidFill>
              </a:rPr>
              <a:t>Portals</a:t>
            </a:r>
            <a:r>
              <a:rPr lang="en-US" dirty="0" smtClean="0"/>
              <a:t> including “Support” “use FutureGrid” “Outreach”</a:t>
            </a:r>
          </a:p>
          <a:p>
            <a:r>
              <a:rPr lang="en-US" dirty="0" smtClean="0">
                <a:solidFill>
                  <a:srgbClr val="FF0000"/>
                </a:solidFill>
              </a:rPr>
              <a:t>Monitoring</a:t>
            </a:r>
            <a:r>
              <a:rPr lang="en-US" dirty="0" smtClean="0"/>
              <a:t> – INCA, Power (</a:t>
            </a:r>
            <a:r>
              <a:rPr lang="en-US" dirty="0" err="1" smtClean="0"/>
              <a:t>GreenIT</a:t>
            </a:r>
            <a:r>
              <a:rPr lang="en-US" dirty="0" smtClean="0"/>
              <a:t>)</a:t>
            </a:r>
          </a:p>
          <a:p>
            <a:r>
              <a:rPr lang="en-US" b="1" dirty="0" smtClean="0">
                <a:solidFill>
                  <a:srgbClr val="FF0000"/>
                </a:solidFill>
              </a:rPr>
              <a:t>Experiment</a:t>
            </a:r>
            <a:r>
              <a:rPr lang="en-US" b="1" dirty="0" smtClean="0"/>
              <a:t> </a:t>
            </a:r>
            <a:r>
              <a:rPr lang="en-US" b="1" dirty="0" smtClean="0">
                <a:solidFill>
                  <a:srgbClr val="FF0000"/>
                </a:solidFill>
              </a:rPr>
              <a:t>Manager</a:t>
            </a:r>
            <a:r>
              <a:rPr lang="en-US" dirty="0" smtClean="0"/>
              <a:t>: specify/workflow</a:t>
            </a:r>
          </a:p>
          <a:p>
            <a:r>
              <a:rPr lang="en-US" dirty="0" smtClean="0">
                <a:solidFill>
                  <a:srgbClr val="FF0000"/>
                </a:solidFill>
              </a:rPr>
              <a:t>Image</a:t>
            </a:r>
            <a:r>
              <a:rPr lang="en-US" dirty="0" smtClean="0"/>
              <a:t> Generation and Repository</a:t>
            </a:r>
          </a:p>
          <a:p>
            <a:r>
              <a:rPr lang="en-US" dirty="0" err="1" smtClean="0">
                <a:solidFill>
                  <a:srgbClr val="FF0000"/>
                </a:solidFill>
              </a:rPr>
              <a:t>Intercloud</a:t>
            </a:r>
            <a:r>
              <a:rPr lang="en-US" dirty="0" smtClean="0"/>
              <a:t> Networking </a:t>
            </a:r>
            <a:r>
              <a:rPr lang="en-US" dirty="0" err="1" smtClean="0"/>
              <a:t>ViNE</a:t>
            </a:r>
            <a:endParaRPr lang="en-US" dirty="0" smtClean="0"/>
          </a:p>
          <a:p>
            <a:r>
              <a:rPr lang="en-US" dirty="0" smtClean="0">
                <a:solidFill>
                  <a:srgbClr val="FF0000"/>
                </a:solidFill>
              </a:rPr>
              <a:t>Virtual Clusters </a:t>
            </a:r>
            <a:r>
              <a:rPr lang="en-US" dirty="0" smtClean="0"/>
              <a:t>built with virtual networks</a:t>
            </a:r>
          </a:p>
          <a:p>
            <a:r>
              <a:rPr lang="en-US" dirty="0" smtClean="0">
                <a:solidFill>
                  <a:srgbClr val="FF0000"/>
                </a:solidFill>
              </a:rPr>
              <a:t>Performance</a:t>
            </a:r>
            <a:r>
              <a:rPr lang="en-US" dirty="0" smtClean="0"/>
              <a:t> library </a:t>
            </a:r>
          </a:p>
          <a:p>
            <a:r>
              <a:rPr lang="fr-FR" b="1" dirty="0" err="1" smtClean="0">
                <a:solidFill>
                  <a:srgbClr val="FF0000"/>
                </a:solidFill>
              </a:rPr>
              <a:t>Rain</a:t>
            </a:r>
            <a:r>
              <a:rPr lang="fr-FR" dirty="0" smtClean="0"/>
              <a:t> or </a:t>
            </a:r>
            <a:r>
              <a:rPr lang="fr-FR" b="1" dirty="0" err="1" smtClean="0"/>
              <a:t>R</a:t>
            </a:r>
            <a:r>
              <a:rPr lang="fr-FR" dirty="0" err="1" smtClean="0"/>
              <a:t>untime</a:t>
            </a:r>
            <a:r>
              <a:rPr lang="fr-FR" dirty="0" smtClean="0"/>
              <a:t> </a:t>
            </a:r>
            <a:r>
              <a:rPr lang="fr-FR" b="1" dirty="0" smtClean="0"/>
              <a:t>A</a:t>
            </a:r>
            <a:r>
              <a:rPr lang="fr-FR" dirty="0" smtClean="0"/>
              <a:t>daptable </a:t>
            </a:r>
            <a:r>
              <a:rPr lang="fr-FR" b="1" dirty="0" err="1" smtClean="0"/>
              <a:t>I</a:t>
            </a:r>
            <a:r>
              <a:rPr lang="fr-FR" dirty="0" err="1" smtClean="0"/>
              <a:t>nsertio</a:t>
            </a:r>
            <a:r>
              <a:rPr lang="fr-FR" b="1" dirty="0" err="1" smtClean="0"/>
              <a:t>N</a:t>
            </a:r>
            <a:r>
              <a:rPr lang="fr-FR" dirty="0" smtClean="0"/>
              <a:t> Service: </a:t>
            </a:r>
            <a:r>
              <a:rPr lang="en-US" dirty="0" smtClean="0"/>
              <a:t>Schedule and Deploy images</a:t>
            </a:r>
          </a:p>
          <a:p>
            <a:r>
              <a:rPr lang="en-US" dirty="0" smtClean="0">
                <a:solidFill>
                  <a:srgbClr val="FF0000"/>
                </a:solidFill>
              </a:rPr>
              <a:t>Security</a:t>
            </a:r>
            <a:r>
              <a:rPr lang="en-US" dirty="0" smtClean="0"/>
              <a:t> (including use of isolated network), Authentication, Authorization, </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0" y="1524000"/>
            <a:ext cx="3810000" cy="2971800"/>
          </a:xfrm>
        </p:spPr>
        <p:txBody>
          <a:bodyPr/>
          <a:lstStyle/>
          <a:p>
            <a:r>
              <a:rPr lang="en-US" dirty="0" smtClean="0"/>
              <a:t>FutureGrid</a:t>
            </a:r>
            <a:br>
              <a:rPr lang="en-US" dirty="0" smtClean="0"/>
            </a:br>
            <a:r>
              <a:rPr lang="en-US" dirty="0" smtClean="0"/>
              <a:t>Layered Software Stack</a:t>
            </a:r>
            <a:br>
              <a:rPr lang="en-US" dirty="0" smtClean="0"/>
            </a:br>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8CD3001-8902-8A42-B70F-43024F9EDEEB}" type="slidenum">
              <a:rPr lang="en-US" smtClean="0">
                <a:solidFill>
                  <a:prstClr val="black">
                    <a:tint val="75000"/>
                  </a:prstClr>
                </a:solidFill>
              </a:rPr>
              <a:pPr/>
              <a:t>15</a:t>
            </a:fld>
            <a:endParaRPr lang="en-US">
              <a:solidFill>
                <a:prstClr val="black">
                  <a:tint val="75000"/>
                </a:prstClr>
              </a:solidFill>
            </a:endParaRPr>
          </a:p>
        </p:txBody>
      </p:sp>
      <p:pic>
        <p:nvPicPr>
          <p:cNvPr id="1026" name="Picture 2" descr="C:\Users\Geoffrey Fox\Desktop\plan-2.png"/>
          <p:cNvPicPr>
            <a:picLocks noChangeAspect="1" noChangeArrowheads="1"/>
          </p:cNvPicPr>
          <p:nvPr/>
        </p:nvPicPr>
        <p:blipFill>
          <a:blip r:embed="rId3" cstate="print"/>
          <a:srcRect/>
          <a:stretch>
            <a:fillRect/>
          </a:stretch>
        </p:blipFill>
        <p:spPr bwMode="auto">
          <a:xfrm>
            <a:off x="0" y="0"/>
            <a:ext cx="5486400" cy="6964511"/>
          </a:xfrm>
          <a:prstGeom prst="rect">
            <a:avLst/>
          </a:prstGeom>
          <a:noFill/>
        </p:spPr>
      </p:pic>
      <p:sp>
        <p:nvSpPr>
          <p:cNvPr id="8" name="Rounded Rectangle 7"/>
          <p:cNvSpPr/>
          <p:nvPr/>
        </p:nvSpPr>
        <p:spPr>
          <a:xfrm>
            <a:off x="152400" y="3962400"/>
            <a:ext cx="3886200" cy="609600"/>
          </a:xfrm>
          <a:prstGeom prst="roundRect">
            <a:avLst/>
          </a:prstGeom>
          <a:solidFill>
            <a:srgbClr val="66FFCC"/>
          </a:solidFill>
          <a:ln>
            <a:solidFill>
              <a:srgbClr val="66FFCC"/>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smtClean="0">
                <a:solidFill>
                  <a:prstClr val="black"/>
                </a:solidFill>
              </a:rPr>
              <a:t>User Supported Software usable in Experiments e.g. </a:t>
            </a:r>
            <a:r>
              <a:rPr lang="en-US" sz="1400" b="1" dirty="0" err="1" smtClean="0">
                <a:solidFill>
                  <a:prstClr val="black"/>
                </a:solidFill>
              </a:rPr>
              <a:t>OpenNebula</a:t>
            </a:r>
            <a:r>
              <a:rPr lang="en-US" sz="1400" b="1" dirty="0" smtClean="0">
                <a:solidFill>
                  <a:prstClr val="black"/>
                </a:solidFill>
              </a:rPr>
              <a:t>, Charm++, Other MPI, Bigtable </a:t>
            </a:r>
            <a:endParaRPr lang="en-US" sz="1400" b="1" dirty="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dissolve">
                                      <p:cBhvr>
                                        <p:cTn id="7" dur="500"/>
                                        <p:tgtEl>
                                          <p:spTgt spid="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8" y="0"/>
            <a:ext cx="5412699" cy="1143000"/>
          </a:xfrm>
        </p:spPr>
        <p:txBody>
          <a:bodyPr/>
          <a:lstStyle/>
          <a:p>
            <a:r>
              <a:rPr lang="en-US" b="1" dirty="0" smtClean="0"/>
              <a:t>FutureGrid Interaction with Commercial Clouds</a:t>
            </a:r>
            <a:endParaRPr lang="en-US" b="1" dirty="0"/>
          </a:p>
        </p:txBody>
      </p:sp>
      <p:sp>
        <p:nvSpPr>
          <p:cNvPr id="6" name="Content Placeholder 5"/>
          <p:cNvSpPr>
            <a:spLocks noGrp="1"/>
          </p:cNvSpPr>
          <p:nvPr>
            <p:ph idx="1"/>
          </p:nvPr>
        </p:nvSpPr>
        <p:spPr>
          <a:xfrm>
            <a:off x="533400" y="1143000"/>
            <a:ext cx="8153400" cy="5715000"/>
          </a:xfrm>
        </p:spPr>
        <p:txBody>
          <a:bodyPr>
            <a:noAutofit/>
          </a:bodyPr>
          <a:lstStyle/>
          <a:p>
            <a:pPr marL="91440">
              <a:lnSpc>
                <a:spcPts val="2200"/>
              </a:lnSpc>
              <a:spcBef>
                <a:spcPts val="376"/>
              </a:spcBef>
            </a:pPr>
            <a:r>
              <a:rPr lang="en-US" sz="2000" dirty="0" smtClean="0"/>
              <a:t>We support experiments that link Commercial Clouds and FutureGrid with one or more workflow environments and portal technology  installed to link components across these platforms</a:t>
            </a:r>
          </a:p>
          <a:p>
            <a:pPr marL="91440">
              <a:lnSpc>
                <a:spcPts val="2200"/>
              </a:lnSpc>
              <a:spcBef>
                <a:spcPts val="376"/>
              </a:spcBef>
            </a:pPr>
            <a:r>
              <a:rPr lang="en-US" sz="2000" dirty="0" smtClean="0"/>
              <a:t>We support environments on FutureGrid that are similar to Commercial Clouds and natural for performance and functionality comparisons </a:t>
            </a:r>
          </a:p>
          <a:p>
            <a:pPr marL="91440" lvl="1">
              <a:lnSpc>
                <a:spcPts val="2200"/>
              </a:lnSpc>
              <a:spcBef>
                <a:spcPts val="376"/>
              </a:spcBef>
            </a:pPr>
            <a:r>
              <a:rPr lang="en-US" sz="2000" dirty="0" smtClean="0"/>
              <a:t>These can both be used to prepare for using Commercial Clouds and as the most likely starting point for porting to them</a:t>
            </a:r>
          </a:p>
          <a:p>
            <a:pPr marL="91440" lvl="1">
              <a:lnSpc>
                <a:spcPts val="2200"/>
              </a:lnSpc>
              <a:spcBef>
                <a:spcPts val="376"/>
              </a:spcBef>
            </a:pPr>
            <a:r>
              <a:rPr lang="en-US" sz="2000" dirty="0" smtClean="0"/>
              <a:t>One example would be support of MapReduce-like environments on FutureGrid including Hadoop on Linux and Dryad on Windows HPCS which are already part of FutureGrid portfolio of supported software</a:t>
            </a:r>
          </a:p>
          <a:p>
            <a:pPr marL="91440">
              <a:lnSpc>
                <a:spcPts val="2200"/>
              </a:lnSpc>
              <a:spcBef>
                <a:spcPts val="376"/>
              </a:spcBef>
            </a:pPr>
            <a:r>
              <a:rPr lang="en-US" sz="2000" dirty="0" smtClean="0"/>
              <a:t>We develop expertise and support porting to Commercial Clouds from other Windows or Linux environments</a:t>
            </a:r>
          </a:p>
          <a:p>
            <a:pPr marL="91440">
              <a:lnSpc>
                <a:spcPts val="2200"/>
              </a:lnSpc>
              <a:spcBef>
                <a:spcPts val="376"/>
              </a:spcBef>
            </a:pPr>
            <a:r>
              <a:rPr lang="en-US" sz="2000" dirty="0" smtClean="0"/>
              <a:t>We support comparisons between and integration of multiple commercial Cloud environments – especially Amazon and Azure in the immediate future </a:t>
            </a:r>
          </a:p>
          <a:p>
            <a:pPr marL="91440">
              <a:lnSpc>
                <a:spcPts val="2200"/>
              </a:lnSpc>
              <a:spcBef>
                <a:spcPts val="376"/>
              </a:spcBef>
            </a:pPr>
            <a:r>
              <a:rPr lang="en-US" sz="2000" dirty="0" smtClean="0"/>
              <a:t>We develop tutorials and expertise to help users move to Commercial Clouds from other environments</a:t>
            </a:r>
          </a:p>
          <a:p>
            <a:pPr marL="91440">
              <a:lnSpc>
                <a:spcPts val="2200"/>
              </a:lnSpc>
              <a:spcBef>
                <a:spcPts val="376"/>
              </a:spcBef>
            </a:pPr>
            <a:endParaRPr lang="en-US"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6172192" cy="1143000"/>
          </a:xfrm>
        </p:spPr>
        <p:txBody>
          <a:bodyPr/>
          <a:lstStyle/>
          <a:p>
            <a:r>
              <a:rPr lang="en-US" b="1" dirty="0" smtClean="0"/>
              <a:t>FutureGrid Viral Growth Model</a:t>
            </a:r>
            <a:endParaRPr lang="en-US" b="1" dirty="0"/>
          </a:p>
        </p:txBody>
      </p:sp>
      <p:sp>
        <p:nvSpPr>
          <p:cNvPr id="3" name="Content Placeholder 2"/>
          <p:cNvSpPr>
            <a:spLocks noGrp="1"/>
          </p:cNvSpPr>
          <p:nvPr>
            <p:ph idx="1"/>
          </p:nvPr>
        </p:nvSpPr>
        <p:spPr>
          <a:xfrm>
            <a:off x="0" y="1143000"/>
            <a:ext cx="9067800" cy="4983163"/>
          </a:xfrm>
        </p:spPr>
        <p:txBody>
          <a:bodyPr/>
          <a:lstStyle/>
          <a:p>
            <a:r>
              <a:rPr lang="en-US" dirty="0" smtClean="0"/>
              <a:t>Users apply for a project</a:t>
            </a:r>
          </a:p>
          <a:p>
            <a:r>
              <a:rPr lang="en-US" dirty="0" smtClean="0"/>
              <a:t>Users improve/develop some software in project</a:t>
            </a:r>
          </a:p>
          <a:p>
            <a:r>
              <a:rPr lang="en-US" dirty="0" smtClean="0"/>
              <a:t>This project leads to new images which are placed in FutureGrid repository</a:t>
            </a:r>
          </a:p>
          <a:p>
            <a:r>
              <a:rPr lang="en-US" dirty="0" smtClean="0"/>
              <a:t>Project report and other web pages document use of new images</a:t>
            </a:r>
          </a:p>
          <a:p>
            <a:r>
              <a:rPr lang="en-US" dirty="0" smtClean="0"/>
              <a:t>Images are used by other users</a:t>
            </a:r>
          </a:p>
          <a:p>
            <a:r>
              <a:rPr lang="en-US" dirty="0" smtClean="0"/>
              <a:t>And so on ad infinitum ………</a:t>
            </a:r>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8CD3001-8902-8A42-B70F-43024F9EDEEB}" type="slidenum">
              <a:rPr lang="en-US" smtClean="0">
                <a:solidFill>
                  <a:prstClr val="black">
                    <a:tint val="75000"/>
                  </a:prstClr>
                </a:solidFill>
              </a:rPr>
              <a:pPr/>
              <a:t>17</a:t>
            </a:fld>
            <a:endParaRPr lang="en-US">
              <a:solidFill>
                <a:prstClr val="black">
                  <a:tint val="75000"/>
                </a:prst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9316" name="Picture 4" descr="C:\Documents and Settings\Geoffrey Fox\Desktop\cloud_com_mockup_11_4_Page_1.jpg"/>
          <p:cNvPicPr>
            <a:picLocks noChangeAspect="1" noChangeArrowheads="1"/>
          </p:cNvPicPr>
          <p:nvPr/>
        </p:nvPicPr>
        <p:blipFill>
          <a:blip r:embed="rId3" cstate="print"/>
          <a:srcRect/>
          <a:stretch>
            <a:fillRect/>
          </a:stretch>
        </p:blipFill>
        <p:spPr bwMode="auto">
          <a:xfrm>
            <a:off x="0" y="0"/>
            <a:ext cx="9144000" cy="5916707"/>
          </a:xfrm>
          <a:prstGeom prst="rect">
            <a:avLst/>
          </a:prstGeom>
          <a:noFill/>
        </p:spPr>
      </p:pic>
      <p:sp>
        <p:nvSpPr>
          <p:cNvPr id="6" name="TextBox 5"/>
          <p:cNvSpPr txBox="1"/>
          <p:nvPr/>
        </p:nvSpPr>
        <p:spPr>
          <a:xfrm>
            <a:off x="304800" y="6248400"/>
            <a:ext cx="8841331" cy="461665"/>
          </a:xfrm>
          <a:prstGeom prst="rect">
            <a:avLst/>
          </a:prstGeom>
          <a:noFill/>
        </p:spPr>
        <p:txBody>
          <a:bodyPr wrap="none" rtlCol="0">
            <a:spAutoFit/>
          </a:bodyPr>
          <a:lstStyle/>
          <a:p>
            <a:r>
              <a:rPr lang="en-US" sz="2400" b="1" dirty="0" smtClean="0">
                <a:solidFill>
                  <a:prstClr val="black"/>
                </a:solidFill>
              </a:rPr>
              <a:t>194 papers submitted to main track; 48 accepted; 4 days of tutorials</a:t>
            </a:r>
            <a:endParaRPr lang="en-US" sz="2400" b="1" dirty="0">
              <a:solidFill>
                <a:prstClr val="black"/>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229600" cy="1143000"/>
          </a:xfrm>
        </p:spPr>
        <p:txBody>
          <a:bodyPr>
            <a:normAutofit fontScale="90000"/>
          </a:bodyPr>
          <a:lstStyle/>
          <a:p>
            <a:r>
              <a:rPr lang="en-US" dirty="0" smtClean="0"/>
              <a:t>Philosophy of </a:t>
            </a:r>
            <a:br>
              <a:rPr lang="en-US" dirty="0" smtClean="0"/>
            </a:br>
            <a:r>
              <a:rPr lang="en-US" dirty="0" smtClean="0"/>
              <a:t>Clouds and Grids</a:t>
            </a:r>
            <a:endParaRPr lang="en-US" dirty="0"/>
          </a:p>
        </p:txBody>
      </p:sp>
      <p:sp>
        <p:nvSpPr>
          <p:cNvPr id="3" name="Content Placeholder 2"/>
          <p:cNvSpPr>
            <a:spLocks noGrp="1"/>
          </p:cNvSpPr>
          <p:nvPr>
            <p:ph idx="1"/>
          </p:nvPr>
        </p:nvSpPr>
        <p:spPr>
          <a:xfrm>
            <a:off x="0" y="1143000"/>
            <a:ext cx="9144000" cy="5715000"/>
          </a:xfrm>
        </p:spPr>
        <p:txBody>
          <a:bodyPr>
            <a:normAutofit fontScale="92500" lnSpcReduction="20000"/>
          </a:bodyPr>
          <a:lstStyle/>
          <a:p>
            <a:r>
              <a:rPr lang="en-US" sz="2800" dirty="0" smtClean="0">
                <a:solidFill>
                  <a:srgbClr val="FF0000"/>
                </a:solidFill>
              </a:rPr>
              <a:t>Clouds</a:t>
            </a:r>
            <a:r>
              <a:rPr lang="en-US" sz="2800" dirty="0" smtClean="0"/>
              <a:t> are (by definition) commercially supported approach to large scale computing</a:t>
            </a:r>
          </a:p>
          <a:p>
            <a:pPr lvl="1"/>
            <a:r>
              <a:rPr lang="en-US" sz="2400" dirty="0" smtClean="0"/>
              <a:t>So we should expect </a:t>
            </a:r>
            <a:r>
              <a:rPr lang="en-US" sz="2400" dirty="0" smtClean="0">
                <a:solidFill>
                  <a:srgbClr val="FF0000"/>
                </a:solidFill>
              </a:rPr>
              <a:t>Clouds to replace Compute Grids</a:t>
            </a:r>
          </a:p>
          <a:p>
            <a:pPr lvl="1"/>
            <a:r>
              <a:rPr lang="en-US" sz="2400" dirty="0" smtClean="0"/>
              <a:t>Current Grid technology involves “non-commercial” software solutions which are hard to evolve/sustain</a:t>
            </a:r>
          </a:p>
          <a:p>
            <a:pPr lvl="1"/>
            <a:r>
              <a:rPr lang="en-US" sz="2400" dirty="0" smtClean="0"/>
              <a:t>Maybe Clouds </a:t>
            </a:r>
            <a:r>
              <a:rPr lang="en-US" sz="2400" dirty="0" smtClean="0">
                <a:solidFill>
                  <a:srgbClr val="FF0000"/>
                </a:solidFill>
              </a:rPr>
              <a:t>~4% IT </a:t>
            </a:r>
            <a:r>
              <a:rPr lang="en-US" sz="2400" dirty="0" smtClean="0"/>
              <a:t>expenditure 2008 growing to </a:t>
            </a:r>
            <a:r>
              <a:rPr lang="en-US" sz="2400" dirty="0" smtClean="0">
                <a:solidFill>
                  <a:srgbClr val="FF0000"/>
                </a:solidFill>
              </a:rPr>
              <a:t>14% </a:t>
            </a:r>
            <a:r>
              <a:rPr lang="en-US" sz="2400" dirty="0" smtClean="0"/>
              <a:t>in 2012 (IDC Estimate)</a:t>
            </a:r>
          </a:p>
          <a:p>
            <a:r>
              <a:rPr lang="en-US" sz="2800" dirty="0" smtClean="0">
                <a:solidFill>
                  <a:srgbClr val="FF0000"/>
                </a:solidFill>
              </a:rPr>
              <a:t>Public Clouds </a:t>
            </a:r>
            <a:r>
              <a:rPr lang="en-US" sz="2800" dirty="0" smtClean="0"/>
              <a:t>are broadly accessible resources like Amazon and Microsoft Azure – powerful but not easy to customize and perhaps data trust/privacy issues</a:t>
            </a:r>
          </a:p>
          <a:p>
            <a:r>
              <a:rPr lang="en-US" sz="2800" dirty="0" smtClean="0">
                <a:solidFill>
                  <a:srgbClr val="FF0000"/>
                </a:solidFill>
              </a:rPr>
              <a:t>Private Clouds </a:t>
            </a:r>
            <a:r>
              <a:rPr lang="en-US" sz="2800" dirty="0" smtClean="0"/>
              <a:t>run similar software and mechanisms but on “your own computers” (not clear if still elastic)</a:t>
            </a:r>
          </a:p>
          <a:p>
            <a:pPr lvl="1"/>
            <a:r>
              <a:rPr lang="en-US" sz="2400" dirty="0" smtClean="0"/>
              <a:t>Platform features such as Queues, Tables, Databases currently limited</a:t>
            </a:r>
          </a:p>
          <a:p>
            <a:r>
              <a:rPr lang="en-US" sz="2800" dirty="0" smtClean="0">
                <a:solidFill>
                  <a:srgbClr val="FF0000"/>
                </a:solidFill>
              </a:rPr>
              <a:t>Services</a:t>
            </a:r>
            <a:r>
              <a:rPr lang="en-US" sz="2800" dirty="0" smtClean="0"/>
              <a:t> still are correct architecture with either REST (Web 2.0) or Web  Services</a:t>
            </a:r>
          </a:p>
          <a:p>
            <a:r>
              <a:rPr lang="en-US" sz="2800" dirty="0" smtClean="0">
                <a:solidFill>
                  <a:srgbClr val="FF0000"/>
                </a:solidFill>
              </a:rPr>
              <a:t>Clusters </a:t>
            </a:r>
            <a:r>
              <a:rPr lang="en-US" sz="2800" dirty="0" smtClean="0"/>
              <a:t>are</a:t>
            </a:r>
            <a:r>
              <a:rPr lang="en-US" sz="2800" dirty="0" smtClean="0">
                <a:solidFill>
                  <a:srgbClr val="FF0000"/>
                </a:solidFill>
              </a:rPr>
              <a:t> </a:t>
            </a:r>
            <a:r>
              <a:rPr lang="en-US" sz="2800" dirty="0" smtClean="0"/>
              <a:t>still critical concept for MPI or Cloud software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834448"/>
          </a:xfrm>
        </p:spPr>
        <p:txBody>
          <a:bodyPr>
            <a:normAutofit/>
          </a:bodyPr>
          <a:lstStyle/>
          <a:p>
            <a:r>
              <a:rPr lang="en-US" b="1" dirty="0" smtClean="0"/>
              <a:t>FutureGrid key Concepts I</a:t>
            </a:r>
            <a:endParaRPr lang="en-US" b="1" dirty="0"/>
          </a:p>
        </p:txBody>
      </p:sp>
      <p:sp>
        <p:nvSpPr>
          <p:cNvPr id="3" name="Content Placeholder 2"/>
          <p:cNvSpPr>
            <a:spLocks noGrp="1"/>
          </p:cNvSpPr>
          <p:nvPr>
            <p:ph idx="1"/>
          </p:nvPr>
        </p:nvSpPr>
        <p:spPr>
          <a:xfrm>
            <a:off x="0" y="974725"/>
            <a:ext cx="9144000" cy="5883275"/>
          </a:xfrm>
        </p:spPr>
        <p:txBody>
          <a:bodyPr>
            <a:noAutofit/>
          </a:bodyPr>
          <a:lstStyle/>
          <a:p>
            <a:r>
              <a:rPr lang="en-US" sz="2500" dirty="0" smtClean="0">
                <a:latin typeface="Times New Roman" pitchFamily="18" charset="0"/>
                <a:cs typeface="Times New Roman" pitchFamily="18" charset="0"/>
              </a:rPr>
              <a:t>FutureGrid is an </a:t>
            </a:r>
            <a:r>
              <a:rPr lang="en-US" sz="2500" dirty="0" smtClean="0">
                <a:solidFill>
                  <a:srgbClr val="FF0000"/>
                </a:solidFill>
                <a:latin typeface="Times New Roman" pitchFamily="18" charset="0"/>
                <a:cs typeface="Times New Roman" pitchFamily="18" charset="0"/>
              </a:rPr>
              <a:t>international testbed </a:t>
            </a:r>
            <a:r>
              <a:rPr lang="en-US" sz="2500" dirty="0" smtClean="0">
                <a:latin typeface="Times New Roman" pitchFamily="18" charset="0"/>
                <a:cs typeface="Times New Roman" pitchFamily="18" charset="0"/>
              </a:rPr>
              <a:t>modeled on Grid5000</a:t>
            </a:r>
          </a:p>
          <a:p>
            <a:r>
              <a:rPr lang="en-US" sz="2500" dirty="0" smtClean="0">
                <a:latin typeface="Times New Roman" pitchFamily="18" charset="0"/>
                <a:cs typeface="Times New Roman" pitchFamily="18" charset="0"/>
              </a:rPr>
              <a:t>Rather than loading images onto VM’s, FutureGrid supports </a:t>
            </a:r>
            <a:r>
              <a:rPr lang="en-US" sz="2500" dirty="0" smtClean="0">
                <a:solidFill>
                  <a:srgbClr val="FF0000"/>
                </a:solidFill>
                <a:latin typeface="Times New Roman" pitchFamily="18" charset="0"/>
                <a:cs typeface="Times New Roman" pitchFamily="18" charset="0"/>
              </a:rPr>
              <a:t>Cloud, Grid and Parallel computing </a:t>
            </a:r>
            <a:r>
              <a:rPr lang="en-US" sz="2500" dirty="0" smtClean="0">
                <a:latin typeface="Times New Roman" pitchFamily="18" charset="0"/>
                <a:cs typeface="Times New Roman" pitchFamily="18" charset="0"/>
              </a:rPr>
              <a:t>environments by </a:t>
            </a:r>
            <a:r>
              <a:rPr lang="en-US" sz="2500" dirty="0" smtClean="0">
                <a:solidFill>
                  <a:srgbClr val="FF0000"/>
                </a:solidFill>
                <a:latin typeface="Times New Roman" pitchFamily="18" charset="0"/>
                <a:cs typeface="Times New Roman" pitchFamily="18" charset="0"/>
              </a:rPr>
              <a:t>dynamically provisioning </a:t>
            </a:r>
            <a:r>
              <a:rPr lang="en-US" sz="2500" dirty="0" smtClean="0">
                <a:latin typeface="Times New Roman" pitchFamily="18" charset="0"/>
                <a:cs typeface="Times New Roman" pitchFamily="18" charset="0"/>
              </a:rPr>
              <a:t>software as needed onto “bare-metal” using Moab/</a:t>
            </a:r>
            <a:r>
              <a:rPr lang="en-US" sz="2500" dirty="0" err="1" smtClean="0">
                <a:latin typeface="Times New Roman" pitchFamily="18" charset="0"/>
                <a:cs typeface="Times New Roman" pitchFamily="18" charset="0"/>
              </a:rPr>
              <a:t>xCAT</a:t>
            </a:r>
            <a:r>
              <a:rPr lang="en-US" sz="2500" dirty="0" smtClean="0">
                <a:latin typeface="Times New Roman" pitchFamily="18" charset="0"/>
                <a:cs typeface="Times New Roman" pitchFamily="18" charset="0"/>
              </a:rPr>
              <a:t> </a:t>
            </a:r>
          </a:p>
          <a:p>
            <a:pPr lvl="1"/>
            <a:r>
              <a:rPr lang="en-US" sz="2100" dirty="0" smtClean="0">
                <a:solidFill>
                  <a:srgbClr val="FF0000"/>
                </a:solidFill>
                <a:latin typeface="Times New Roman" pitchFamily="18" charset="0"/>
                <a:cs typeface="Times New Roman" pitchFamily="18" charset="0"/>
              </a:rPr>
              <a:t>Image library </a:t>
            </a:r>
            <a:r>
              <a:rPr lang="en-US" sz="2100" dirty="0" smtClean="0">
                <a:latin typeface="Times New Roman" pitchFamily="18" charset="0"/>
                <a:cs typeface="Times New Roman" pitchFamily="18" charset="0"/>
              </a:rPr>
              <a:t>for MPI, </a:t>
            </a:r>
            <a:r>
              <a:rPr lang="en-US" sz="2100" dirty="0" err="1" smtClean="0">
                <a:latin typeface="Times New Roman" pitchFamily="18" charset="0"/>
                <a:cs typeface="Times New Roman" pitchFamily="18" charset="0"/>
              </a:rPr>
              <a:t>OpenMP</a:t>
            </a:r>
            <a:r>
              <a:rPr lang="en-US" sz="2100" dirty="0" smtClean="0">
                <a:latin typeface="Times New Roman" pitchFamily="18" charset="0"/>
                <a:cs typeface="Times New Roman" pitchFamily="18" charset="0"/>
              </a:rPr>
              <a:t>, Hadoop, Dryad, </a:t>
            </a:r>
            <a:r>
              <a:rPr lang="en-US" sz="2100" dirty="0" err="1" smtClean="0">
                <a:solidFill>
                  <a:srgbClr val="FF0000"/>
                </a:solidFill>
                <a:latin typeface="Times New Roman" pitchFamily="18" charset="0"/>
                <a:cs typeface="Times New Roman" pitchFamily="18" charset="0"/>
              </a:rPr>
              <a:t>gLite</a:t>
            </a:r>
            <a:r>
              <a:rPr lang="en-US" sz="2100" dirty="0" smtClean="0">
                <a:latin typeface="Times New Roman" pitchFamily="18" charset="0"/>
                <a:cs typeface="Times New Roman" pitchFamily="18" charset="0"/>
              </a:rPr>
              <a:t>, </a:t>
            </a:r>
            <a:r>
              <a:rPr lang="en-US" sz="2100" dirty="0" smtClean="0">
                <a:solidFill>
                  <a:srgbClr val="FF0000"/>
                </a:solidFill>
                <a:latin typeface="Times New Roman" pitchFamily="18" charset="0"/>
                <a:cs typeface="Times New Roman" pitchFamily="18" charset="0"/>
              </a:rPr>
              <a:t>Unicore</a:t>
            </a:r>
            <a:r>
              <a:rPr lang="en-US" sz="2100" dirty="0" smtClean="0">
                <a:latin typeface="Times New Roman" pitchFamily="18" charset="0"/>
                <a:cs typeface="Times New Roman" pitchFamily="18" charset="0"/>
              </a:rPr>
              <a:t>, Globus, </a:t>
            </a:r>
            <a:r>
              <a:rPr lang="en-US" sz="2100" dirty="0" err="1" smtClean="0">
                <a:latin typeface="Times New Roman" pitchFamily="18" charset="0"/>
                <a:cs typeface="Times New Roman" pitchFamily="18" charset="0"/>
              </a:rPr>
              <a:t>Xen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ScaleMP</a:t>
            </a:r>
            <a:r>
              <a:rPr lang="en-US" sz="2100" dirty="0" smtClean="0">
                <a:latin typeface="Times New Roman" pitchFamily="18" charset="0"/>
                <a:cs typeface="Times New Roman" pitchFamily="18" charset="0"/>
              </a:rPr>
              <a:t> (distributed Shared Memory), Nimbus, Eucalyptus, </a:t>
            </a:r>
            <a:r>
              <a:rPr lang="en-US" sz="2100" dirty="0" err="1" smtClean="0">
                <a:solidFill>
                  <a:srgbClr val="FF0000"/>
                </a:solidFill>
                <a:latin typeface="Times New Roman" pitchFamily="18" charset="0"/>
                <a:cs typeface="Times New Roman" pitchFamily="18" charset="0"/>
              </a:rPr>
              <a:t>OpenNebula</a:t>
            </a:r>
            <a:r>
              <a:rPr lang="en-US" sz="2100" dirty="0" smtClean="0">
                <a:solidFill>
                  <a:srgbClr val="FF0000"/>
                </a:solidFill>
                <a:latin typeface="Times New Roman" pitchFamily="18" charset="0"/>
                <a:cs typeface="Times New Roman" pitchFamily="18" charset="0"/>
              </a:rPr>
              <a:t>,</a:t>
            </a:r>
            <a:r>
              <a:rPr lang="en-US" sz="2100" dirty="0" smtClean="0">
                <a:latin typeface="Times New Roman" pitchFamily="18" charset="0"/>
                <a:cs typeface="Times New Roman" pitchFamily="18" charset="0"/>
              </a:rPr>
              <a:t> KVM, Windows …..</a:t>
            </a:r>
          </a:p>
          <a:p>
            <a:r>
              <a:rPr lang="en-US" sz="2500" dirty="0" smtClean="0">
                <a:latin typeface="Times New Roman" pitchFamily="18" charset="0"/>
                <a:cs typeface="Times New Roman" pitchFamily="18" charset="0"/>
              </a:rPr>
              <a:t>The FutureGrid testbed provides to its users:</a:t>
            </a:r>
          </a:p>
          <a:p>
            <a:pPr lvl="1"/>
            <a:r>
              <a:rPr lang="en-US" sz="2100" dirty="0" smtClean="0">
                <a:latin typeface="Times New Roman" pitchFamily="18" charset="0"/>
                <a:cs typeface="Times New Roman" pitchFamily="18" charset="0"/>
              </a:rPr>
              <a:t>A flexible development and testing platform for middleware and application users looking at </a:t>
            </a:r>
            <a:r>
              <a:rPr lang="en-US" sz="2100" dirty="0" smtClean="0">
                <a:solidFill>
                  <a:srgbClr val="FF0000"/>
                </a:solidFill>
                <a:latin typeface="Times New Roman" pitchFamily="18" charset="0"/>
                <a:cs typeface="Times New Roman" pitchFamily="18" charset="0"/>
              </a:rPr>
              <a:t>interoperability</a:t>
            </a:r>
            <a:r>
              <a:rPr lang="en-US" sz="2100" dirty="0" smtClean="0">
                <a:latin typeface="Times New Roman" pitchFamily="18" charset="0"/>
                <a:cs typeface="Times New Roman" pitchFamily="18" charset="0"/>
              </a:rPr>
              <a:t>, </a:t>
            </a:r>
            <a:r>
              <a:rPr lang="en-US" sz="2100" dirty="0" smtClean="0">
                <a:solidFill>
                  <a:srgbClr val="FF0000"/>
                </a:solidFill>
                <a:latin typeface="Times New Roman" pitchFamily="18" charset="0"/>
                <a:cs typeface="Times New Roman" pitchFamily="18" charset="0"/>
              </a:rPr>
              <a:t>functionality</a:t>
            </a:r>
            <a:r>
              <a:rPr lang="en-US" sz="2100" dirty="0" smtClean="0">
                <a:latin typeface="Times New Roman" pitchFamily="18" charset="0"/>
                <a:cs typeface="Times New Roman" pitchFamily="18" charset="0"/>
              </a:rPr>
              <a:t> and </a:t>
            </a:r>
            <a:r>
              <a:rPr lang="en-US" sz="2100" dirty="0" smtClean="0">
                <a:solidFill>
                  <a:srgbClr val="FF0000"/>
                </a:solidFill>
                <a:latin typeface="Times New Roman" pitchFamily="18" charset="0"/>
                <a:cs typeface="Times New Roman" pitchFamily="18" charset="0"/>
              </a:rPr>
              <a:t>performance</a:t>
            </a:r>
            <a:r>
              <a:rPr lang="en-US" sz="2100" dirty="0" smtClean="0">
                <a:latin typeface="Times New Roman" pitchFamily="18" charset="0"/>
                <a:cs typeface="Times New Roman" pitchFamily="18" charset="0"/>
              </a:rPr>
              <a:t> </a:t>
            </a:r>
          </a:p>
          <a:p>
            <a:pPr lvl="1"/>
            <a:r>
              <a:rPr lang="en-US" sz="2100" dirty="0" smtClean="0">
                <a:latin typeface="Times New Roman" pitchFamily="18" charset="0"/>
                <a:cs typeface="Times New Roman" pitchFamily="18" charset="0"/>
              </a:rPr>
              <a:t>Each use of FutureGrid is an</a:t>
            </a:r>
            <a:r>
              <a:rPr lang="en-US" sz="2100" dirty="0" smtClean="0">
                <a:solidFill>
                  <a:srgbClr val="FF0000"/>
                </a:solidFill>
                <a:latin typeface="Times New Roman" pitchFamily="18" charset="0"/>
                <a:cs typeface="Times New Roman" pitchFamily="18" charset="0"/>
              </a:rPr>
              <a:t> experiment </a:t>
            </a:r>
            <a:r>
              <a:rPr lang="en-US" sz="2100" dirty="0" smtClean="0">
                <a:latin typeface="Times New Roman" pitchFamily="18" charset="0"/>
                <a:cs typeface="Times New Roman" pitchFamily="18" charset="0"/>
              </a:rPr>
              <a:t>that is </a:t>
            </a:r>
            <a:r>
              <a:rPr lang="en-US" sz="2100" dirty="0" smtClean="0">
                <a:solidFill>
                  <a:srgbClr val="FF0000"/>
                </a:solidFill>
                <a:latin typeface="Times New Roman" pitchFamily="18" charset="0"/>
                <a:cs typeface="Times New Roman" pitchFamily="18" charset="0"/>
              </a:rPr>
              <a:t>reproducible</a:t>
            </a:r>
          </a:p>
          <a:p>
            <a:pPr lvl="1"/>
            <a:r>
              <a:rPr lang="en-US" sz="2100" dirty="0" smtClean="0">
                <a:latin typeface="Times New Roman" pitchFamily="18" charset="0"/>
                <a:cs typeface="Times New Roman" pitchFamily="18" charset="0"/>
              </a:rPr>
              <a:t>A rich </a:t>
            </a:r>
            <a:r>
              <a:rPr lang="en-US" sz="2100" dirty="0" smtClean="0">
                <a:solidFill>
                  <a:srgbClr val="FF0000"/>
                </a:solidFill>
                <a:latin typeface="Times New Roman" pitchFamily="18" charset="0"/>
                <a:cs typeface="Times New Roman" pitchFamily="18" charset="0"/>
              </a:rPr>
              <a:t>education and teaching </a:t>
            </a:r>
            <a:r>
              <a:rPr lang="en-US" sz="2100" dirty="0" smtClean="0">
                <a:latin typeface="Times New Roman" pitchFamily="18" charset="0"/>
                <a:cs typeface="Times New Roman" pitchFamily="18" charset="0"/>
              </a:rPr>
              <a:t>platform for advanced cyberinfrastructure classes</a:t>
            </a:r>
          </a:p>
          <a:p>
            <a:r>
              <a:rPr lang="en-US" sz="2500" dirty="0" smtClean="0">
                <a:latin typeface="Times New Roman" pitchFamily="18" charset="0"/>
                <a:cs typeface="Times New Roman" pitchFamily="18" charset="0"/>
              </a:rPr>
              <a:t>Growth comes from users depositing novel images in library</a:t>
            </a:r>
          </a:p>
          <a:p>
            <a:endParaRPr lang="en-US" sz="25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76200"/>
            <a:ext cx="6019800" cy="1143000"/>
          </a:xfrm>
        </p:spPr>
        <p:txBody>
          <a:bodyPr>
            <a:normAutofit/>
          </a:bodyPr>
          <a:lstStyle/>
          <a:p>
            <a:r>
              <a:rPr lang="en-US" b="1" dirty="0" smtClean="0"/>
              <a:t>Grids MPI and Clouds </a:t>
            </a:r>
            <a:endParaRPr lang="en-US" b="1" dirty="0"/>
          </a:p>
        </p:txBody>
      </p:sp>
      <p:sp>
        <p:nvSpPr>
          <p:cNvPr id="3" name="Content Placeholder 2"/>
          <p:cNvSpPr>
            <a:spLocks noGrp="1"/>
          </p:cNvSpPr>
          <p:nvPr>
            <p:ph idx="1"/>
          </p:nvPr>
        </p:nvSpPr>
        <p:spPr>
          <a:xfrm>
            <a:off x="0" y="990600"/>
            <a:ext cx="9144000" cy="5867400"/>
          </a:xfrm>
        </p:spPr>
        <p:txBody>
          <a:bodyPr>
            <a:normAutofit fontScale="70000" lnSpcReduction="20000"/>
          </a:bodyPr>
          <a:lstStyle/>
          <a:p>
            <a:r>
              <a:rPr lang="en-US" b="1" dirty="0" smtClean="0">
                <a:solidFill>
                  <a:srgbClr val="FF0000"/>
                </a:solidFill>
              </a:rPr>
              <a:t>Grids</a:t>
            </a:r>
            <a:r>
              <a:rPr lang="en-US" dirty="0" smtClean="0"/>
              <a:t> are useful for </a:t>
            </a:r>
            <a:r>
              <a:rPr lang="en-US" b="1" dirty="0" smtClean="0"/>
              <a:t>managing distributed systems</a:t>
            </a:r>
          </a:p>
          <a:p>
            <a:pPr lvl="1"/>
            <a:r>
              <a:rPr lang="en-US" dirty="0" smtClean="0"/>
              <a:t>Pioneered service model for Science</a:t>
            </a:r>
          </a:p>
          <a:p>
            <a:pPr lvl="1"/>
            <a:r>
              <a:rPr lang="en-US" dirty="0" smtClean="0"/>
              <a:t>Developed importance of </a:t>
            </a:r>
            <a:r>
              <a:rPr lang="en-US" dirty="0" smtClean="0">
                <a:solidFill>
                  <a:srgbClr val="FF0000"/>
                </a:solidFill>
              </a:rPr>
              <a:t>Workflow</a:t>
            </a:r>
          </a:p>
          <a:p>
            <a:pPr lvl="1"/>
            <a:r>
              <a:rPr lang="en-US" dirty="0" smtClean="0"/>
              <a:t>Performance issues – communication latency – intrinsic to distributed systems</a:t>
            </a:r>
          </a:p>
          <a:p>
            <a:pPr lvl="1"/>
            <a:r>
              <a:rPr lang="en-US" dirty="0" smtClean="0"/>
              <a:t>Can never run large differential equation based simulations or datamining</a:t>
            </a:r>
          </a:p>
          <a:p>
            <a:r>
              <a:rPr lang="en-US" b="1" dirty="0" smtClean="0">
                <a:solidFill>
                  <a:srgbClr val="FF0000"/>
                </a:solidFill>
              </a:rPr>
              <a:t>Clouds</a:t>
            </a:r>
            <a:r>
              <a:rPr lang="en-US" b="1" dirty="0" smtClean="0"/>
              <a:t> can execute any job class that was good for Grids </a:t>
            </a:r>
            <a:r>
              <a:rPr lang="en-US" dirty="0" smtClean="0"/>
              <a:t>plus</a:t>
            </a:r>
          </a:p>
          <a:p>
            <a:pPr lvl="1"/>
            <a:r>
              <a:rPr lang="en-US" dirty="0" smtClean="0"/>
              <a:t>More attractive due to platform plus </a:t>
            </a:r>
            <a:r>
              <a:rPr lang="en-US" b="1" dirty="0" smtClean="0">
                <a:solidFill>
                  <a:srgbClr val="FF0000"/>
                </a:solidFill>
              </a:rPr>
              <a:t>elastic </a:t>
            </a:r>
            <a:r>
              <a:rPr lang="en-US" dirty="0" smtClean="0"/>
              <a:t>on-demand model</a:t>
            </a:r>
          </a:p>
          <a:p>
            <a:pPr lvl="1"/>
            <a:r>
              <a:rPr lang="en-US" b="1" dirty="0" smtClean="0">
                <a:solidFill>
                  <a:srgbClr val="FF0000"/>
                </a:solidFill>
              </a:rPr>
              <a:t>MapReduce</a:t>
            </a:r>
            <a:r>
              <a:rPr lang="en-US" b="1" dirty="0" smtClean="0"/>
              <a:t> easier to use than MPI for appropriate parallel jobs</a:t>
            </a:r>
          </a:p>
          <a:p>
            <a:pPr lvl="1"/>
            <a:r>
              <a:rPr lang="en-US" dirty="0" smtClean="0"/>
              <a:t>Currently have performance limitations due to poor affinity (locality) for compute-compute (MPI) and Compute-data </a:t>
            </a:r>
          </a:p>
          <a:p>
            <a:pPr lvl="1"/>
            <a:r>
              <a:rPr lang="en-US" dirty="0" smtClean="0"/>
              <a:t>These limitations are not “inevitable” and should  gradually improve as in July 13 Amazon Cluster announcement</a:t>
            </a:r>
          </a:p>
          <a:p>
            <a:pPr lvl="1"/>
            <a:r>
              <a:rPr lang="en-US" dirty="0" smtClean="0"/>
              <a:t>Will probably never be best for most sophisticated parallel differential equation based simulations </a:t>
            </a:r>
          </a:p>
          <a:p>
            <a:r>
              <a:rPr lang="en-US" b="1" dirty="0" smtClean="0">
                <a:solidFill>
                  <a:srgbClr val="FF0000"/>
                </a:solidFill>
              </a:rPr>
              <a:t>Classic Supercomputers </a:t>
            </a:r>
            <a:r>
              <a:rPr lang="en-US" dirty="0" smtClean="0"/>
              <a:t>(MPI Engines) run </a:t>
            </a:r>
            <a:r>
              <a:rPr lang="en-US" b="1" dirty="0" smtClean="0"/>
              <a:t>communication demanding differential equation based simulations </a:t>
            </a:r>
          </a:p>
          <a:p>
            <a:pPr lvl="1"/>
            <a:r>
              <a:rPr lang="en-US" b="1" dirty="0" smtClean="0"/>
              <a:t>MapReduce and Clouds replaces MPI </a:t>
            </a:r>
            <a:r>
              <a:rPr lang="en-US" dirty="0" smtClean="0"/>
              <a:t>for other problems</a:t>
            </a:r>
          </a:p>
          <a:p>
            <a:pPr lvl="1"/>
            <a:r>
              <a:rPr lang="en-US" dirty="0" smtClean="0"/>
              <a:t>Much more data processed today by MapReduce than MPI (Industry Informational Retrieval ~50 </a:t>
            </a:r>
            <a:r>
              <a:rPr lang="en-US" dirty="0" err="1" smtClean="0"/>
              <a:t>Petabytes</a:t>
            </a:r>
            <a:r>
              <a:rPr lang="en-US" dirty="0" smtClean="0"/>
              <a:t> per day)</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9067800" cy="1143000"/>
          </a:xfrm>
        </p:spPr>
        <p:txBody>
          <a:bodyPr>
            <a:normAutofit/>
          </a:bodyPr>
          <a:lstStyle/>
          <a:p>
            <a:r>
              <a:rPr lang="en-US" sz="3200" b="1" dirty="0" smtClean="0"/>
              <a:t>Cloud Computing: </a:t>
            </a:r>
            <a:br>
              <a:rPr lang="en-US" sz="3200" b="1" dirty="0" smtClean="0"/>
            </a:br>
            <a:r>
              <a:rPr lang="en-US" sz="3200" b="1" dirty="0" smtClean="0"/>
              <a:t>Infrastructure and Runtimes</a:t>
            </a:r>
            <a:endParaRPr lang="en-US" sz="3200" b="1" dirty="0"/>
          </a:p>
        </p:txBody>
      </p:sp>
      <p:sp>
        <p:nvSpPr>
          <p:cNvPr id="3" name="Content Placeholder 2"/>
          <p:cNvSpPr>
            <a:spLocks noGrp="1"/>
          </p:cNvSpPr>
          <p:nvPr>
            <p:ph idx="1"/>
          </p:nvPr>
        </p:nvSpPr>
        <p:spPr>
          <a:xfrm>
            <a:off x="0" y="1295400"/>
            <a:ext cx="8991600" cy="5562600"/>
          </a:xfrm>
        </p:spPr>
        <p:txBody>
          <a:bodyPr>
            <a:normAutofit/>
          </a:bodyPr>
          <a:lstStyle/>
          <a:p>
            <a:r>
              <a:rPr lang="en-US" sz="2400" dirty="0" smtClean="0">
                <a:solidFill>
                  <a:srgbClr val="FF0000"/>
                </a:solidFill>
              </a:rPr>
              <a:t>Cloud infrastructure: </a:t>
            </a:r>
            <a:r>
              <a:rPr lang="en-US" sz="2400" dirty="0" smtClean="0"/>
              <a:t>outsourcing of servers, computing, data, file space, utility computing, etc.</a:t>
            </a:r>
          </a:p>
          <a:p>
            <a:pPr lvl="1"/>
            <a:r>
              <a:rPr lang="en-US" sz="2400" dirty="0" smtClean="0"/>
              <a:t>Handled through Web services that control virtual machine lifecycles.</a:t>
            </a:r>
          </a:p>
          <a:p>
            <a:r>
              <a:rPr lang="en-US" sz="2400" dirty="0" smtClean="0">
                <a:solidFill>
                  <a:srgbClr val="FF0000"/>
                </a:solidFill>
              </a:rPr>
              <a:t>Cloud runtimes or Platform:</a:t>
            </a:r>
            <a:r>
              <a:rPr lang="en-US" sz="2400" dirty="0" smtClean="0">
                <a:solidFill>
                  <a:srgbClr val="DDF53D"/>
                </a:solidFill>
              </a:rPr>
              <a:t> </a:t>
            </a:r>
            <a:r>
              <a:rPr lang="en-US" sz="2400" dirty="0" smtClean="0"/>
              <a:t>tools (for using clouds) to do data-parallel (and other) computations. </a:t>
            </a:r>
          </a:p>
          <a:p>
            <a:pPr lvl="1"/>
            <a:r>
              <a:rPr lang="en-US" sz="2400" dirty="0" smtClean="0"/>
              <a:t>Apache </a:t>
            </a:r>
            <a:r>
              <a:rPr lang="en-US" sz="2400" dirty="0" err="1" smtClean="0"/>
              <a:t>Hadoop</a:t>
            </a:r>
            <a:r>
              <a:rPr lang="en-US" sz="2400" dirty="0" smtClean="0"/>
              <a:t>, Google MapReduce, Microsoft Dryad, </a:t>
            </a:r>
            <a:r>
              <a:rPr lang="en-US" sz="2400" dirty="0" err="1" smtClean="0"/>
              <a:t>Bigtable</a:t>
            </a:r>
            <a:r>
              <a:rPr lang="en-US" sz="2400" dirty="0" smtClean="0"/>
              <a:t>, Chubby and others </a:t>
            </a:r>
          </a:p>
          <a:p>
            <a:pPr lvl="1"/>
            <a:r>
              <a:rPr lang="en-US" sz="2400" dirty="0" smtClean="0"/>
              <a:t>MapReduce designed for information retrieval but is excellent for a wide range of </a:t>
            </a:r>
            <a:r>
              <a:rPr lang="en-US" sz="2400" dirty="0" smtClean="0">
                <a:solidFill>
                  <a:srgbClr val="FF0000"/>
                </a:solidFill>
              </a:rPr>
              <a:t>science data analysis applications</a:t>
            </a:r>
            <a:endParaRPr lang="en-US" sz="2400" dirty="0" smtClean="0"/>
          </a:p>
          <a:p>
            <a:pPr lvl="1"/>
            <a:r>
              <a:rPr lang="en-US" sz="2400" dirty="0" smtClean="0"/>
              <a:t>Can also do much traditional parallel computing for data-mining if extended to support </a:t>
            </a:r>
            <a:r>
              <a:rPr lang="en-US" sz="2400" dirty="0" smtClean="0">
                <a:solidFill>
                  <a:srgbClr val="FF0000"/>
                </a:solidFill>
              </a:rPr>
              <a:t>iterative</a:t>
            </a:r>
            <a:r>
              <a:rPr lang="en-US" sz="2400" dirty="0" smtClean="0"/>
              <a:t> operations</a:t>
            </a:r>
          </a:p>
          <a:p>
            <a:pPr lvl="1"/>
            <a:r>
              <a:rPr lang="en-US" sz="2400" dirty="0" smtClean="0"/>
              <a:t>MapReduce not usually on Virtual Machines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143000"/>
          </a:xfrm>
        </p:spPr>
        <p:txBody>
          <a:bodyPr/>
          <a:lstStyle/>
          <a:p>
            <a:r>
              <a:rPr lang="en-US" b="1" dirty="0" smtClean="0"/>
              <a:t>MapReduce</a:t>
            </a:r>
            <a:endParaRPr lang="en-US" b="1" dirty="0"/>
          </a:p>
        </p:txBody>
      </p:sp>
      <p:sp>
        <p:nvSpPr>
          <p:cNvPr id="5" name="Content Placeholder 2"/>
          <p:cNvSpPr>
            <a:spLocks noGrp="1"/>
          </p:cNvSpPr>
          <p:nvPr>
            <p:ph idx="1"/>
          </p:nvPr>
        </p:nvSpPr>
        <p:spPr>
          <a:xfrm>
            <a:off x="533400" y="3962400"/>
            <a:ext cx="8077200" cy="2438400"/>
          </a:xfrm>
        </p:spPr>
        <p:txBody>
          <a:bodyPr>
            <a:normAutofit fontScale="77500" lnSpcReduction="20000"/>
          </a:bodyPr>
          <a:lstStyle/>
          <a:p>
            <a:r>
              <a:rPr lang="en-US" dirty="0" smtClean="0">
                <a:solidFill>
                  <a:srgbClr val="002060"/>
                </a:solidFill>
              </a:rPr>
              <a:t>Implementations (Hadoop – Java; Dryad – Windows) support:</a:t>
            </a:r>
          </a:p>
          <a:p>
            <a:pPr lvl="1"/>
            <a:r>
              <a:rPr lang="en-US" dirty="0" smtClean="0">
                <a:solidFill>
                  <a:srgbClr val="002060"/>
                </a:solidFill>
              </a:rPr>
              <a:t>Splitting of data</a:t>
            </a:r>
          </a:p>
          <a:p>
            <a:pPr lvl="1"/>
            <a:r>
              <a:rPr lang="en-US" dirty="0" smtClean="0">
                <a:solidFill>
                  <a:srgbClr val="002060"/>
                </a:solidFill>
              </a:rPr>
              <a:t>Passing the output of map functions to reduce functions</a:t>
            </a:r>
          </a:p>
          <a:p>
            <a:pPr lvl="1"/>
            <a:r>
              <a:rPr lang="en-US" dirty="0" smtClean="0">
                <a:solidFill>
                  <a:srgbClr val="002060"/>
                </a:solidFill>
              </a:rPr>
              <a:t>Sorting the inputs to the reduce function based on the intermediate keys</a:t>
            </a:r>
          </a:p>
          <a:p>
            <a:pPr lvl="1"/>
            <a:r>
              <a:rPr lang="en-US" dirty="0" smtClean="0">
                <a:solidFill>
                  <a:srgbClr val="002060"/>
                </a:solidFill>
              </a:rPr>
              <a:t>Quality of service</a:t>
            </a:r>
          </a:p>
          <a:p>
            <a:endParaRPr lang="en-US" dirty="0"/>
          </a:p>
        </p:txBody>
      </p:sp>
      <p:grpSp>
        <p:nvGrpSpPr>
          <p:cNvPr id="2" name="Group 5"/>
          <p:cNvGrpSpPr/>
          <p:nvPr/>
        </p:nvGrpSpPr>
        <p:grpSpPr>
          <a:xfrm>
            <a:off x="609600" y="1295400"/>
            <a:ext cx="7848600" cy="2590800"/>
            <a:chOff x="685800" y="1447800"/>
            <a:chExt cx="7848600" cy="2590800"/>
          </a:xfrm>
        </p:grpSpPr>
        <p:sp>
          <p:nvSpPr>
            <p:cNvPr id="7" name="AutoShape 9"/>
            <p:cNvSpPr>
              <a:spLocks noChangeArrowheads="1"/>
            </p:cNvSpPr>
            <p:nvPr/>
          </p:nvSpPr>
          <p:spPr bwMode="auto">
            <a:xfrm>
              <a:off x="685800" y="1447800"/>
              <a:ext cx="7848600" cy="2590800"/>
            </a:xfrm>
            <a:prstGeom prst="roundRect">
              <a:avLst>
                <a:gd name="adj" fmla="val 7556"/>
              </a:avLst>
            </a:prstGeom>
            <a:gradFill rotWithShape="0">
              <a:gsLst>
                <a:gs pos="0">
                  <a:srgbClr val="FFFFFF"/>
                </a:gs>
                <a:gs pos="100000">
                  <a:srgbClr val="B8CCE4"/>
                </a:gs>
              </a:gsLst>
              <a:lin ang="54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Oval 10"/>
            <p:cNvSpPr>
              <a:spLocks noChangeArrowheads="1"/>
            </p:cNvSpPr>
            <p:nvPr/>
          </p:nvSpPr>
          <p:spPr bwMode="auto">
            <a:xfrm>
              <a:off x="4345907" y="3036369"/>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Oval 11"/>
            <p:cNvSpPr>
              <a:spLocks noChangeArrowheads="1"/>
            </p:cNvSpPr>
            <p:nvPr/>
          </p:nvSpPr>
          <p:spPr bwMode="auto">
            <a:xfrm>
              <a:off x="4960269" y="3036369"/>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Oval 12"/>
            <p:cNvSpPr>
              <a:spLocks noChangeArrowheads="1"/>
            </p:cNvSpPr>
            <p:nvPr/>
          </p:nvSpPr>
          <p:spPr bwMode="auto">
            <a:xfrm>
              <a:off x="4007468"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Oval 13"/>
            <p:cNvSpPr>
              <a:spLocks noChangeArrowheads="1"/>
            </p:cNvSpPr>
            <p:nvPr/>
          </p:nvSpPr>
          <p:spPr bwMode="auto">
            <a:xfrm>
              <a:off x="5619900" y="3036369"/>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Oval 14"/>
            <p:cNvSpPr>
              <a:spLocks noChangeArrowheads="1"/>
            </p:cNvSpPr>
            <p:nvPr/>
          </p:nvSpPr>
          <p:spPr bwMode="auto">
            <a:xfrm>
              <a:off x="4615364"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nvGrpSpPr>
            <p:cNvPr id="3" name="Group 15"/>
            <p:cNvGrpSpPr>
              <a:grpSpLocks/>
            </p:cNvGrpSpPr>
            <p:nvPr/>
          </p:nvGrpSpPr>
          <p:grpSpPr bwMode="auto">
            <a:xfrm>
              <a:off x="990600" y="2362200"/>
              <a:ext cx="2590383" cy="304513"/>
              <a:chOff x="1453" y="5453"/>
              <a:chExt cx="3605" cy="353"/>
            </a:xfrm>
          </p:grpSpPr>
          <p:sp>
            <p:nvSpPr>
              <p:cNvPr id="52" name="Text Box 16"/>
              <p:cNvSpPr txBox="1">
                <a:spLocks noChangeArrowheads="1"/>
              </p:cNvSpPr>
              <p:nvPr/>
            </p:nvSpPr>
            <p:spPr bwMode="auto">
              <a:xfrm>
                <a:off x="1453" y="5453"/>
                <a:ext cx="2863" cy="353"/>
              </a:xfrm>
              <a:prstGeom prst="rect">
                <a:avLst/>
              </a:prstGeom>
              <a:solidFill>
                <a:srgbClr val="DDD8C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1600" b="1" dirty="0" smtClean="0">
                    <a:solidFill>
                      <a:prstClr val="black"/>
                    </a:solidFill>
                    <a:cs typeface="Courier New" pitchFamily="49" charset="0"/>
                  </a:rPr>
                  <a:t>Map(Key, Value)  </a:t>
                </a:r>
              </a:p>
            </p:txBody>
          </p:sp>
          <p:cxnSp>
            <p:nvCxnSpPr>
              <p:cNvPr id="53" name="AutoShape 17"/>
              <p:cNvCxnSpPr>
                <a:cxnSpLocks noChangeShapeType="1"/>
              </p:cNvCxnSpPr>
              <p:nvPr/>
            </p:nvCxnSpPr>
            <p:spPr bwMode="auto">
              <a:xfrm>
                <a:off x="4316" y="5630"/>
                <a:ext cx="742" cy="2"/>
              </a:xfrm>
              <a:prstGeom prst="straightConnector1">
                <a:avLst/>
              </a:prstGeom>
              <a:noFill/>
              <a:ln w="9525">
                <a:solidFill>
                  <a:srgbClr val="000000"/>
                </a:solidFill>
                <a:round/>
                <a:headEnd/>
                <a:tailEnd type="triangle" w="med" len="med"/>
              </a:ln>
            </p:spPr>
          </p:cxnSp>
        </p:grpSp>
        <p:sp>
          <p:nvSpPr>
            <p:cNvPr id="14" name="Oval 18"/>
            <p:cNvSpPr>
              <a:spLocks noChangeArrowheads="1"/>
            </p:cNvSpPr>
            <p:nvPr/>
          </p:nvSpPr>
          <p:spPr bwMode="auto">
            <a:xfrm>
              <a:off x="5943249"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 name="Oval 19"/>
            <p:cNvSpPr>
              <a:spLocks noChangeArrowheads="1"/>
            </p:cNvSpPr>
            <p:nvPr/>
          </p:nvSpPr>
          <p:spPr bwMode="auto">
            <a:xfrm>
              <a:off x="5268528"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cxnSp>
          <p:nvCxnSpPr>
            <p:cNvPr id="16" name="AutoShape 20"/>
            <p:cNvCxnSpPr>
              <a:cxnSpLocks noChangeShapeType="1"/>
            </p:cNvCxnSpPr>
            <p:nvPr/>
          </p:nvCxnSpPr>
          <p:spPr bwMode="auto">
            <a:xfrm>
              <a:off x="4464468" y="2874695"/>
              <a:ext cx="0" cy="161674"/>
            </a:xfrm>
            <a:prstGeom prst="straightConnector1">
              <a:avLst/>
            </a:prstGeom>
            <a:noFill/>
            <a:ln w="9525">
              <a:solidFill>
                <a:srgbClr val="000000"/>
              </a:solidFill>
              <a:round/>
              <a:headEnd/>
              <a:tailEnd type="triangle" w="med" len="med"/>
            </a:ln>
          </p:spPr>
        </p:cxnSp>
        <p:cxnSp>
          <p:nvCxnSpPr>
            <p:cNvPr id="17" name="AutoShape 21"/>
            <p:cNvCxnSpPr>
              <a:cxnSpLocks noChangeShapeType="1"/>
            </p:cNvCxnSpPr>
            <p:nvPr/>
          </p:nvCxnSpPr>
          <p:spPr bwMode="auto">
            <a:xfrm>
              <a:off x="5096076" y="2874695"/>
              <a:ext cx="0" cy="161674"/>
            </a:xfrm>
            <a:prstGeom prst="straightConnector1">
              <a:avLst/>
            </a:prstGeom>
            <a:noFill/>
            <a:ln w="9525">
              <a:solidFill>
                <a:srgbClr val="000000"/>
              </a:solidFill>
              <a:round/>
              <a:headEnd/>
              <a:tailEnd type="triangle" w="med" len="med"/>
            </a:ln>
          </p:spPr>
        </p:cxnSp>
        <p:cxnSp>
          <p:nvCxnSpPr>
            <p:cNvPr id="18" name="AutoShape 22"/>
            <p:cNvCxnSpPr>
              <a:cxnSpLocks noChangeShapeType="1"/>
            </p:cNvCxnSpPr>
            <p:nvPr/>
          </p:nvCxnSpPr>
          <p:spPr bwMode="auto">
            <a:xfrm>
              <a:off x="5731995" y="2874695"/>
              <a:ext cx="0" cy="161674"/>
            </a:xfrm>
            <a:prstGeom prst="straightConnector1">
              <a:avLst/>
            </a:prstGeom>
            <a:noFill/>
            <a:ln w="9525">
              <a:solidFill>
                <a:srgbClr val="000000"/>
              </a:solidFill>
              <a:round/>
              <a:headEnd/>
              <a:tailEnd type="triangle" w="med" len="med"/>
            </a:ln>
          </p:spPr>
        </p:cxnSp>
        <p:cxnSp>
          <p:nvCxnSpPr>
            <p:cNvPr id="19" name="AutoShape 23"/>
            <p:cNvCxnSpPr>
              <a:cxnSpLocks noChangeShapeType="1"/>
            </p:cNvCxnSpPr>
            <p:nvPr/>
          </p:nvCxnSpPr>
          <p:spPr bwMode="auto">
            <a:xfrm>
              <a:off x="4190699" y="2605238"/>
              <a:ext cx="273769" cy="269457"/>
            </a:xfrm>
            <a:prstGeom prst="straightConnector1">
              <a:avLst/>
            </a:prstGeom>
            <a:noFill/>
            <a:ln w="9525">
              <a:solidFill>
                <a:srgbClr val="000000"/>
              </a:solidFill>
              <a:round/>
              <a:headEnd/>
              <a:tailEnd/>
            </a:ln>
          </p:spPr>
        </p:cxnSp>
        <p:cxnSp>
          <p:nvCxnSpPr>
            <p:cNvPr id="20" name="AutoShape 24"/>
            <p:cNvCxnSpPr>
              <a:cxnSpLocks noChangeShapeType="1"/>
            </p:cNvCxnSpPr>
            <p:nvPr/>
          </p:nvCxnSpPr>
          <p:spPr bwMode="auto">
            <a:xfrm flipH="1">
              <a:off x="4464468" y="2605238"/>
              <a:ext cx="269457" cy="269457"/>
            </a:xfrm>
            <a:prstGeom prst="straightConnector1">
              <a:avLst/>
            </a:prstGeom>
            <a:noFill/>
            <a:ln w="9525">
              <a:solidFill>
                <a:srgbClr val="000000"/>
              </a:solidFill>
              <a:round/>
              <a:headEnd/>
              <a:tailEnd/>
            </a:ln>
          </p:spPr>
        </p:cxnSp>
        <p:cxnSp>
          <p:nvCxnSpPr>
            <p:cNvPr id="21" name="AutoShape 25"/>
            <p:cNvCxnSpPr>
              <a:cxnSpLocks noChangeShapeType="1"/>
            </p:cNvCxnSpPr>
            <p:nvPr/>
          </p:nvCxnSpPr>
          <p:spPr bwMode="auto">
            <a:xfrm flipH="1">
              <a:off x="4464468" y="2605238"/>
              <a:ext cx="901065" cy="269457"/>
            </a:xfrm>
            <a:prstGeom prst="straightConnector1">
              <a:avLst/>
            </a:prstGeom>
            <a:noFill/>
            <a:ln w="9525">
              <a:solidFill>
                <a:srgbClr val="000000"/>
              </a:solidFill>
              <a:round/>
              <a:headEnd/>
              <a:tailEnd/>
            </a:ln>
          </p:spPr>
        </p:cxnSp>
        <p:cxnSp>
          <p:nvCxnSpPr>
            <p:cNvPr id="22" name="AutoShape 26"/>
            <p:cNvCxnSpPr>
              <a:cxnSpLocks noChangeShapeType="1"/>
            </p:cNvCxnSpPr>
            <p:nvPr/>
          </p:nvCxnSpPr>
          <p:spPr bwMode="auto">
            <a:xfrm flipH="1">
              <a:off x="4464468" y="2605238"/>
              <a:ext cx="1595187" cy="269457"/>
            </a:xfrm>
            <a:prstGeom prst="straightConnector1">
              <a:avLst/>
            </a:prstGeom>
            <a:noFill/>
            <a:ln w="9525">
              <a:solidFill>
                <a:srgbClr val="000000"/>
              </a:solidFill>
              <a:round/>
              <a:headEnd/>
              <a:tailEnd/>
            </a:ln>
          </p:spPr>
        </p:cxnSp>
        <p:cxnSp>
          <p:nvCxnSpPr>
            <p:cNvPr id="23" name="AutoShape 27"/>
            <p:cNvCxnSpPr>
              <a:cxnSpLocks noChangeShapeType="1"/>
            </p:cNvCxnSpPr>
            <p:nvPr/>
          </p:nvCxnSpPr>
          <p:spPr bwMode="auto">
            <a:xfrm>
              <a:off x="4190699" y="2605238"/>
              <a:ext cx="905376" cy="269457"/>
            </a:xfrm>
            <a:prstGeom prst="straightConnector1">
              <a:avLst/>
            </a:prstGeom>
            <a:noFill/>
            <a:ln w="9525">
              <a:solidFill>
                <a:srgbClr val="000000"/>
              </a:solidFill>
              <a:round/>
              <a:headEnd/>
              <a:tailEnd/>
            </a:ln>
          </p:spPr>
        </p:cxnSp>
        <p:cxnSp>
          <p:nvCxnSpPr>
            <p:cNvPr id="24" name="AutoShape 28"/>
            <p:cNvCxnSpPr>
              <a:cxnSpLocks noChangeShapeType="1"/>
            </p:cNvCxnSpPr>
            <p:nvPr/>
          </p:nvCxnSpPr>
          <p:spPr bwMode="auto">
            <a:xfrm>
              <a:off x="4733925" y="2605238"/>
              <a:ext cx="362151" cy="269457"/>
            </a:xfrm>
            <a:prstGeom prst="straightConnector1">
              <a:avLst/>
            </a:prstGeom>
            <a:noFill/>
            <a:ln w="9525">
              <a:solidFill>
                <a:srgbClr val="000000"/>
              </a:solidFill>
              <a:round/>
              <a:headEnd/>
              <a:tailEnd/>
            </a:ln>
          </p:spPr>
        </p:cxnSp>
        <p:cxnSp>
          <p:nvCxnSpPr>
            <p:cNvPr id="25" name="AutoShape 29"/>
            <p:cNvCxnSpPr>
              <a:cxnSpLocks noChangeShapeType="1"/>
            </p:cNvCxnSpPr>
            <p:nvPr/>
          </p:nvCxnSpPr>
          <p:spPr bwMode="auto">
            <a:xfrm flipH="1">
              <a:off x="5096076" y="2605238"/>
              <a:ext cx="269457" cy="269457"/>
            </a:xfrm>
            <a:prstGeom prst="straightConnector1">
              <a:avLst/>
            </a:prstGeom>
            <a:noFill/>
            <a:ln w="9525">
              <a:solidFill>
                <a:srgbClr val="000000"/>
              </a:solidFill>
              <a:round/>
              <a:headEnd/>
              <a:tailEnd/>
            </a:ln>
          </p:spPr>
        </p:cxnSp>
        <p:cxnSp>
          <p:nvCxnSpPr>
            <p:cNvPr id="26" name="AutoShape 30"/>
            <p:cNvCxnSpPr>
              <a:cxnSpLocks noChangeShapeType="1"/>
            </p:cNvCxnSpPr>
            <p:nvPr/>
          </p:nvCxnSpPr>
          <p:spPr bwMode="auto">
            <a:xfrm flipH="1">
              <a:off x="5096076" y="2605238"/>
              <a:ext cx="905376" cy="269457"/>
            </a:xfrm>
            <a:prstGeom prst="straightConnector1">
              <a:avLst/>
            </a:prstGeom>
            <a:noFill/>
            <a:ln w="9525">
              <a:solidFill>
                <a:srgbClr val="000000"/>
              </a:solidFill>
              <a:round/>
              <a:headEnd/>
              <a:tailEnd/>
            </a:ln>
          </p:spPr>
        </p:cxnSp>
        <p:cxnSp>
          <p:nvCxnSpPr>
            <p:cNvPr id="27" name="AutoShape 31"/>
            <p:cNvCxnSpPr>
              <a:cxnSpLocks noChangeShapeType="1"/>
            </p:cNvCxnSpPr>
            <p:nvPr/>
          </p:nvCxnSpPr>
          <p:spPr bwMode="auto">
            <a:xfrm>
              <a:off x="4190699" y="2605238"/>
              <a:ext cx="1541295" cy="269457"/>
            </a:xfrm>
            <a:prstGeom prst="straightConnector1">
              <a:avLst/>
            </a:prstGeom>
            <a:noFill/>
            <a:ln w="9525">
              <a:solidFill>
                <a:srgbClr val="000000"/>
              </a:solidFill>
              <a:round/>
              <a:headEnd/>
              <a:tailEnd/>
            </a:ln>
          </p:spPr>
        </p:cxnSp>
        <p:cxnSp>
          <p:nvCxnSpPr>
            <p:cNvPr id="28" name="AutoShape 32"/>
            <p:cNvCxnSpPr>
              <a:cxnSpLocks noChangeShapeType="1"/>
            </p:cNvCxnSpPr>
            <p:nvPr/>
          </p:nvCxnSpPr>
          <p:spPr bwMode="auto">
            <a:xfrm>
              <a:off x="4733925" y="2605238"/>
              <a:ext cx="998070" cy="269457"/>
            </a:xfrm>
            <a:prstGeom prst="straightConnector1">
              <a:avLst/>
            </a:prstGeom>
            <a:noFill/>
            <a:ln w="9525">
              <a:solidFill>
                <a:srgbClr val="000000"/>
              </a:solidFill>
              <a:round/>
              <a:headEnd/>
              <a:tailEnd/>
            </a:ln>
          </p:spPr>
        </p:cxnSp>
        <p:cxnSp>
          <p:nvCxnSpPr>
            <p:cNvPr id="29" name="AutoShape 33"/>
            <p:cNvCxnSpPr>
              <a:cxnSpLocks noChangeShapeType="1"/>
            </p:cNvCxnSpPr>
            <p:nvPr/>
          </p:nvCxnSpPr>
          <p:spPr bwMode="auto">
            <a:xfrm>
              <a:off x="5365533" y="2605238"/>
              <a:ext cx="366462" cy="269457"/>
            </a:xfrm>
            <a:prstGeom prst="straightConnector1">
              <a:avLst/>
            </a:prstGeom>
            <a:noFill/>
            <a:ln w="9525">
              <a:solidFill>
                <a:srgbClr val="000000"/>
              </a:solidFill>
              <a:round/>
              <a:headEnd/>
              <a:tailEnd/>
            </a:ln>
          </p:spPr>
        </p:cxnSp>
        <p:cxnSp>
          <p:nvCxnSpPr>
            <p:cNvPr id="30" name="AutoShape 34"/>
            <p:cNvCxnSpPr>
              <a:cxnSpLocks noChangeShapeType="1"/>
            </p:cNvCxnSpPr>
            <p:nvPr/>
          </p:nvCxnSpPr>
          <p:spPr bwMode="auto">
            <a:xfrm flipH="1">
              <a:off x="5731995" y="2605238"/>
              <a:ext cx="327660" cy="269457"/>
            </a:xfrm>
            <a:prstGeom prst="straightConnector1">
              <a:avLst/>
            </a:prstGeom>
            <a:noFill/>
            <a:ln w="9525">
              <a:solidFill>
                <a:srgbClr val="000000"/>
              </a:solidFill>
              <a:round/>
              <a:headEnd/>
              <a:tailEnd/>
            </a:ln>
          </p:spPr>
        </p:cxnSp>
        <p:cxnSp>
          <p:nvCxnSpPr>
            <p:cNvPr id="31" name="AutoShape 35"/>
            <p:cNvCxnSpPr>
              <a:cxnSpLocks noChangeShapeType="1"/>
            </p:cNvCxnSpPr>
            <p:nvPr/>
          </p:nvCxnSpPr>
          <p:spPr bwMode="auto">
            <a:xfrm>
              <a:off x="4119563" y="2055545"/>
              <a:ext cx="0" cy="269457"/>
            </a:xfrm>
            <a:prstGeom prst="straightConnector1">
              <a:avLst/>
            </a:prstGeom>
            <a:noFill/>
            <a:ln w="9525">
              <a:solidFill>
                <a:srgbClr val="000000"/>
              </a:solidFill>
              <a:round/>
              <a:headEnd/>
              <a:tailEnd type="triangle" w="med" len="med"/>
            </a:ln>
          </p:spPr>
        </p:cxnSp>
        <p:cxnSp>
          <p:nvCxnSpPr>
            <p:cNvPr id="32" name="AutoShape 36"/>
            <p:cNvCxnSpPr>
              <a:cxnSpLocks noChangeShapeType="1"/>
            </p:cNvCxnSpPr>
            <p:nvPr/>
          </p:nvCxnSpPr>
          <p:spPr bwMode="auto">
            <a:xfrm>
              <a:off x="4733925" y="2055545"/>
              <a:ext cx="0" cy="269457"/>
            </a:xfrm>
            <a:prstGeom prst="straightConnector1">
              <a:avLst/>
            </a:prstGeom>
            <a:noFill/>
            <a:ln w="9525">
              <a:solidFill>
                <a:srgbClr val="000000"/>
              </a:solidFill>
              <a:round/>
              <a:headEnd/>
              <a:tailEnd type="triangle" w="med" len="med"/>
            </a:ln>
          </p:spPr>
        </p:cxnSp>
        <p:cxnSp>
          <p:nvCxnSpPr>
            <p:cNvPr id="33" name="AutoShape 37"/>
            <p:cNvCxnSpPr>
              <a:cxnSpLocks noChangeShapeType="1"/>
            </p:cNvCxnSpPr>
            <p:nvPr/>
          </p:nvCxnSpPr>
          <p:spPr bwMode="auto">
            <a:xfrm>
              <a:off x="5365533" y="2044767"/>
              <a:ext cx="0" cy="269457"/>
            </a:xfrm>
            <a:prstGeom prst="straightConnector1">
              <a:avLst/>
            </a:prstGeom>
            <a:noFill/>
            <a:ln w="9525">
              <a:solidFill>
                <a:srgbClr val="000000"/>
              </a:solidFill>
              <a:round/>
              <a:headEnd/>
              <a:tailEnd type="triangle" w="med" len="med"/>
            </a:ln>
          </p:spPr>
        </p:cxnSp>
        <p:cxnSp>
          <p:nvCxnSpPr>
            <p:cNvPr id="34" name="AutoShape 38"/>
            <p:cNvCxnSpPr>
              <a:cxnSpLocks noChangeShapeType="1"/>
            </p:cNvCxnSpPr>
            <p:nvPr/>
          </p:nvCxnSpPr>
          <p:spPr bwMode="auto">
            <a:xfrm>
              <a:off x="6059655" y="2044767"/>
              <a:ext cx="0" cy="269457"/>
            </a:xfrm>
            <a:prstGeom prst="straightConnector1">
              <a:avLst/>
            </a:prstGeom>
            <a:noFill/>
            <a:ln w="9525">
              <a:solidFill>
                <a:srgbClr val="000000"/>
              </a:solidFill>
              <a:round/>
              <a:headEnd/>
              <a:tailEnd type="triangle" w="med" len="med"/>
            </a:ln>
          </p:spPr>
        </p:cxnSp>
        <p:cxnSp>
          <p:nvCxnSpPr>
            <p:cNvPr id="35" name="AutoShape 73"/>
            <p:cNvCxnSpPr>
              <a:cxnSpLocks noChangeShapeType="1"/>
            </p:cNvCxnSpPr>
            <p:nvPr/>
          </p:nvCxnSpPr>
          <p:spPr bwMode="auto">
            <a:xfrm>
              <a:off x="4464468" y="3316605"/>
              <a:ext cx="0" cy="237122"/>
            </a:xfrm>
            <a:prstGeom prst="straightConnector1">
              <a:avLst/>
            </a:prstGeom>
            <a:noFill/>
            <a:ln w="9525">
              <a:solidFill>
                <a:srgbClr val="000000"/>
              </a:solidFill>
              <a:round/>
              <a:headEnd/>
              <a:tailEnd type="triangle" w="med" len="med"/>
            </a:ln>
          </p:spPr>
        </p:cxnSp>
        <p:cxnSp>
          <p:nvCxnSpPr>
            <p:cNvPr id="36" name="AutoShape 74"/>
            <p:cNvCxnSpPr>
              <a:cxnSpLocks noChangeShapeType="1"/>
            </p:cNvCxnSpPr>
            <p:nvPr/>
          </p:nvCxnSpPr>
          <p:spPr bwMode="auto">
            <a:xfrm>
              <a:off x="5080986" y="3316605"/>
              <a:ext cx="0" cy="237122"/>
            </a:xfrm>
            <a:prstGeom prst="straightConnector1">
              <a:avLst/>
            </a:prstGeom>
            <a:noFill/>
            <a:ln w="9525">
              <a:solidFill>
                <a:srgbClr val="000000"/>
              </a:solidFill>
              <a:round/>
              <a:headEnd/>
              <a:tailEnd type="triangle" w="med" len="med"/>
            </a:ln>
          </p:spPr>
        </p:cxnSp>
        <p:cxnSp>
          <p:nvCxnSpPr>
            <p:cNvPr id="37" name="AutoShape 75"/>
            <p:cNvCxnSpPr>
              <a:cxnSpLocks noChangeShapeType="1"/>
            </p:cNvCxnSpPr>
            <p:nvPr/>
          </p:nvCxnSpPr>
          <p:spPr bwMode="auto">
            <a:xfrm>
              <a:off x="5731995" y="3316605"/>
              <a:ext cx="0" cy="237122"/>
            </a:xfrm>
            <a:prstGeom prst="straightConnector1">
              <a:avLst/>
            </a:prstGeom>
            <a:noFill/>
            <a:ln w="9525">
              <a:solidFill>
                <a:srgbClr val="000000"/>
              </a:solidFill>
              <a:round/>
              <a:headEnd/>
              <a:tailEnd type="triangle" w="med" len="med"/>
            </a:ln>
          </p:spPr>
        </p:cxnSp>
        <p:grpSp>
          <p:nvGrpSpPr>
            <p:cNvPr id="6" name="Group 15"/>
            <p:cNvGrpSpPr>
              <a:grpSpLocks/>
            </p:cNvGrpSpPr>
            <p:nvPr/>
          </p:nvGrpSpPr>
          <p:grpSpPr bwMode="auto">
            <a:xfrm>
              <a:off x="990600" y="3048000"/>
              <a:ext cx="3275883" cy="304513"/>
              <a:chOff x="499" y="5453"/>
              <a:chExt cx="4559" cy="353"/>
            </a:xfrm>
          </p:grpSpPr>
          <p:sp>
            <p:nvSpPr>
              <p:cNvPr id="50" name="Text Box 16"/>
              <p:cNvSpPr txBox="1">
                <a:spLocks noChangeArrowheads="1"/>
              </p:cNvSpPr>
              <p:nvPr/>
            </p:nvSpPr>
            <p:spPr bwMode="auto">
              <a:xfrm>
                <a:off x="499" y="5453"/>
                <a:ext cx="3817" cy="353"/>
              </a:xfrm>
              <a:prstGeom prst="rect">
                <a:avLst/>
              </a:prstGeom>
              <a:solidFill>
                <a:srgbClr val="DDD8C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1600" b="1" dirty="0" smtClean="0">
                    <a:solidFill>
                      <a:prstClr val="black"/>
                    </a:solidFill>
                    <a:cs typeface="Courier New" pitchFamily="49" charset="0"/>
                  </a:rPr>
                  <a:t>Reduce(Key, List&lt;Value&gt;)  </a:t>
                </a:r>
              </a:p>
            </p:txBody>
          </p:sp>
          <p:cxnSp>
            <p:nvCxnSpPr>
              <p:cNvPr id="51" name="AutoShape 17"/>
              <p:cNvCxnSpPr>
                <a:cxnSpLocks noChangeShapeType="1"/>
              </p:cNvCxnSpPr>
              <p:nvPr/>
            </p:nvCxnSpPr>
            <p:spPr bwMode="auto">
              <a:xfrm>
                <a:off x="4316" y="5630"/>
                <a:ext cx="742" cy="2"/>
              </a:xfrm>
              <a:prstGeom prst="straightConnector1">
                <a:avLst/>
              </a:prstGeom>
              <a:noFill/>
              <a:ln w="9525">
                <a:solidFill>
                  <a:srgbClr val="000000"/>
                </a:solidFill>
                <a:round/>
                <a:headEnd/>
                <a:tailEnd type="triangle" w="med" len="med"/>
              </a:ln>
            </p:spPr>
          </p:cxnSp>
        </p:grpSp>
        <p:grpSp>
          <p:nvGrpSpPr>
            <p:cNvPr id="13" name="Group 188"/>
            <p:cNvGrpSpPr/>
            <p:nvPr/>
          </p:nvGrpSpPr>
          <p:grpSpPr>
            <a:xfrm>
              <a:off x="3810000" y="1600200"/>
              <a:ext cx="2590800" cy="381000"/>
              <a:chOff x="5181600" y="1600200"/>
              <a:chExt cx="2590800" cy="381000"/>
            </a:xfrm>
          </p:grpSpPr>
          <p:sp>
            <p:nvSpPr>
              <p:cNvPr id="45" name="Rectangle 44"/>
              <p:cNvSpPr/>
              <p:nvPr/>
            </p:nvSpPr>
            <p:spPr>
              <a:xfrm>
                <a:off x="5181600" y="1600200"/>
                <a:ext cx="25908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cxnSp>
            <p:nvCxnSpPr>
              <p:cNvPr id="46" name="Straight Connector 45"/>
              <p:cNvCxnSpPr/>
              <p:nvPr/>
            </p:nvCxnSpPr>
            <p:spPr>
              <a:xfrm rot="5400000">
                <a:off x="5295900" y="179070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5600700" y="179070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7277100" y="179070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 Box 82"/>
              <p:cNvSpPr txBox="1">
                <a:spLocks noChangeArrowheads="1"/>
              </p:cNvSpPr>
              <p:nvPr/>
            </p:nvSpPr>
            <p:spPr bwMode="auto">
              <a:xfrm>
                <a:off x="5791200" y="1600200"/>
                <a:ext cx="1600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1600" b="1" dirty="0" smtClean="0">
                    <a:solidFill>
                      <a:prstClr val="black"/>
                    </a:solidFill>
                    <a:latin typeface="Cambria" pitchFamily="18" charset="0"/>
                    <a:cs typeface="Arial" pitchFamily="34" charset="0"/>
                  </a:rPr>
                  <a:t>Data Partitions</a:t>
                </a:r>
                <a:endParaRPr lang="en-US" sz="1600" b="1" dirty="0" smtClean="0">
                  <a:solidFill>
                    <a:prstClr val="black"/>
                  </a:solidFill>
                  <a:latin typeface="Arial" pitchFamily="34" charset="0"/>
                  <a:cs typeface="Arial" pitchFamily="34" charset="0"/>
                </a:endParaRPr>
              </a:p>
            </p:txBody>
          </p:sp>
        </p:grpSp>
        <p:sp>
          <p:nvSpPr>
            <p:cNvPr id="40" name="Rectangle 39"/>
            <p:cNvSpPr/>
            <p:nvPr/>
          </p:nvSpPr>
          <p:spPr>
            <a:xfrm>
              <a:off x="4343400" y="3581400"/>
              <a:ext cx="2286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41" name="Rectangle 40"/>
            <p:cNvSpPr/>
            <p:nvPr/>
          </p:nvSpPr>
          <p:spPr>
            <a:xfrm>
              <a:off x="4953000" y="3581400"/>
              <a:ext cx="2286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42" name="Rectangle 41"/>
            <p:cNvSpPr/>
            <p:nvPr/>
          </p:nvSpPr>
          <p:spPr>
            <a:xfrm>
              <a:off x="5638800" y="3581400"/>
              <a:ext cx="2286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43" name="Text Box 82"/>
            <p:cNvSpPr txBox="1">
              <a:spLocks noChangeArrowheads="1"/>
            </p:cNvSpPr>
            <p:nvPr/>
          </p:nvSpPr>
          <p:spPr bwMode="auto">
            <a:xfrm>
              <a:off x="2590800" y="3581400"/>
              <a:ext cx="16764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1600" b="1" dirty="0" smtClean="0">
                  <a:solidFill>
                    <a:prstClr val="black"/>
                  </a:solidFill>
                  <a:latin typeface="Cambria" pitchFamily="18" charset="0"/>
                  <a:cs typeface="Arial" pitchFamily="34" charset="0"/>
                </a:rPr>
                <a:t>Reduce Outputs</a:t>
              </a:r>
              <a:endParaRPr lang="en-US" sz="1600" b="1" dirty="0" smtClean="0">
                <a:solidFill>
                  <a:prstClr val="black"/>
                </a:solidFill>
                <a:latin typeface="Arial" pitchFamily="34" charset="0"/>
                <a:cs typeface="Arial" pitchFamily="34" charset="0"/>
              </a:endParaRPr>
            </a:p>
          </p:txBody>
        </p:sp>
        <p:sp>
          <p:nvSpPr>
            <p:cNvPr id="44" name="Text Box 82"/>
            <p:cNvSpPr txBox="1">
              <a:spLocks noChangeArrowheads="1"/>
            </p:cNvSpPr>
            <p:nvPr/>
          </p:nvSpPr>
          <p:spPr bwMode="auto">
            <a:xfrm>
              <a:off x="6019800" y="2590800"/>
              <a:ext cx="2514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1600" b="1" dirty="0" smtClean="0">
                  <a:solidFill>
                    <a:prstClr val="black"/>
                  </a:solidFill>
                  <a:latin typeface="Cambria" pitchFamily="18" charset="0"/>
                </a:rPr>
                <a:t>A hash function maps the results of the map tasks to reduce tasks</a:t>
              </a: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533400"/>
          </a:xfrm>
        </p:spPr>
        <p:txBody>
          <a:bodyPr>
            <a:normAutofit/>
          </a:bodyPr>
          <a:lstStyle/>
          <a:p>
            <a:r>
              <a:rPr lang="en-US" sz="2400" b="1" dirty="0" smtClean="0"/>
              <a:t>MapReduce “File/Data Repository” Parallelism</a:t>
            </a:r>
            <a:endParaRPr lang="en-US" sz="2400" b="1" dirty="0"/>
          </a:p>
        </p:txBody>
      </p:sp>
      <p:grpSp>
        <p:nvGrpSpPr>
          <p:cNvPr id="3" name="Group 65"/>
          <p:cNvGrpSpPr/>
          <p:nvPr/>
        </p:nvGrpSpPr>
        <p:grpSpPr>
          <a:xfrm>
            <a:off x="228600" y="2819400"/>
            <a:ext cx="7696200" cy="3810000"/>
            <a:chOff x="228600" y="3048000"/>
            <a:chExt cx="7696200" cy="3810000"/>
          </a:xfrm>
        </p:grpSpPr>
        <p:grpSp>
          <p:nvGrpSpPr>
            <p:cNvPr id="4" name="Group 51"/>
            <p:cNvGrpSpPr/>
            <p:nvPr/>
          </p:nvGrpSpPr>
          <p:grpSpPr>
            <a:xfrm>
              <a:off x="228600" y="3048000"/>
              <a:ext cx="7696200" cy="3810000"/>
              <a:chOff x="228600" y="3048000"/>
              <a:chExt cx="7696200" cy="3810000"/>
            </a:xfrm>
          </p:grpSpPr>
          <p:pic>
            <p:nvPicPr>
              <p:cNvPr id="2050" name="Picture 2"/>
              <p:cNvPicPr>
                <a:picLocks noChangeAspect="1" noChangeArrowheads="1"/>
              </p:cNvPicPr>
              <p:nvPr/>
            </p:nvPicPr>
            <p:blipFill>
              <a:blip r:embed="rId3" cstate="print"/>
              <a:srcRect/>
              <a:stretch>
                <a:fillRect/>
              </a:stretch>
            </p:blipFill>
            <p:spPr bwMode="auto">
              <a:xfrm>
                <a:off x="228600" y="3048000"/>
                <a:ext cx="2857500" cy="3810000"/>
              </a:xfrm>
              <a:prstGeom prst="rect">
                <a:avLst/>
              </a:prstGeom>
              <a:noFill/>
              <a:ln w="9525">
                <a:noFill/>
                <a:miter lim="800000"/>
                <a:headEnd/>
                <a:tailEnd/>
              </a:ln>
              <a:effectLst/>
            </p:spPr>
          </p:pic>
          <p:grpSp>
            <p:nvGrpSpPr>
              <p:cNvPr id="9" name="Group 13"/>
              <p:cNvGrpSpPr/>
              <p:nvPr/>
            </p:nvGrpSpPr>
            <p:grpSpPr>
              <a:xfrm>
                <a:off x="3581400" y="3080658"/>
                <a:ext cx="457200" cy="3668485"/>
                <a:chOff x="3581400" y="3037115"/>
                <a:chExt cx="457200" cy="3668485"/>
              </a:xfrm>
              <a:solidFill>
                <a:srgbClr val="92D050"/>
              </a:solidFill>
            </p:grpSpPr>
            <p:sp>
              <p:nvSpPr>
                <p:cNvPr id="5" name="Oval 4"/>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4"/>
              <p:cNvGrpSpPr/>
              <p:nvPr/>
            </p:nvGrpSpPr>
            <p:grpSpPr>
              <a:xfrm>
                <a:off x="4838700" y="3080658"/>
                <a:ext cx="457200" cy="3668485"/>
                <a:chOff x="3581400" y="3037115"/>
                <a:chExt cx="457200" cy="3668485"/>
              </a:xfrm>
              <a:solidFill>
                <a:srgbClr val="92D050"/>
              </a:solidFill>
            </p:grpSpPr>
            <p:sp>
              <p:nvSpPr>
                <p:cNvPr id="16" name="Oval 15"/>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21"/>
              <p:cNvGrpSpPr/>
              <p:nvPr/>
            </p:nvGrpSpPr>
            <p:grpSpPr>
              <a:xfrm>
                <a:off x="6096000" y="3080658"/>
                <a:ext cx="457200" cy="3668485"/>
                <a:chOff x="3581400" y="3037115"/>
                <a:chExt cx="457200" cy="3668485"/>
              </a:xfrm>
              <a:solidFill>
                <a:srgbClr val="92D050"/>
              </a:solidFill>
            </p:grpSpPr>
            <p:sp>
              <p:nvSpPr>
                <p:cNvPr id="23" name="Oval 22"/>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Oval 28"/>
              <p:cNvSpPr/>
              <p:nvPr/>
            </p:nvSpPr>
            <p:spPr>
              <a:xfrm>
                <a:off x="7467600" y="3048000"/>
                <a:ext cx="457200" cy="37338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4" name="Straight Arrow Connector 53"/>
            <p:cNvCxnSpPr/>
            <p:nvPr/>
          </p:nvCxnSpPr>
          <p:spPr>
            <a:xfrm>
              <a:off x="1219200" y="6553200"/>
              <a:ext cx="22860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1447800" y="5867400"/>
              <a:ext cx="20574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1524000" y="5257800"/>
              <a:ext cx="19812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2133600" y="4572000"/>
              <a:ext cx="13716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2438400" y="3963988"/>
              <a:ext cx="1066800" cy="379412"/>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5400000" flipH="1" flipV="1">
              <a:off x="2667000" y="3276600"/>
              <a:ext cx="838200" cy="8382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grpSp>
        <p:nvGrpSpPr>
          <p:cNvPr id="14" name="Group 72"/>
          <p:cNvGrpSpPr/>
          <p:nvPr/>
        </p:nvGrpSpPr>
        <p:grpSpPr>
          <a:xfrm>
            <a:off x="4114800" y="3048000"/>
            <a:ext cx="685800" cy="3278188"/>
            <a:chOff x="4114800" y="3276600"/>
            <a:chExt cx="685800" cy="3278188"/>
          </a:xfrm>
        </p:grpSpPr>
        <p:cxnSp>
          <p:nvCxnSpPr>
            <p:cNvPr id="55" name="Straight Arrow Connector 54"/>
            <p:cNvCxnSpPr/>
            <p:nvPr/>
          </p:nvCxnSpPr>
          <p:spPr>
            <a:xfrm>
              <a:off x="4114800" y="655320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4114800" y="589788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4114800" y="524256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4114800" y="458724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4114800" y="393192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4114800" y="327660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cxnSp>
        <p:nvCxnSpPr>
          <p:cNvPr id="75" name="Straight Arrow Connector 74"/>
          <p:cNvCxnSpPr/>
          <p:nvPr/>
        </p:nvCxnSpPr>
        <p:spPr>
          <a:xfrm>
            <a:off x="5334000" y="632460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5334000" y="566928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5334000" y="501396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endCxn id="26" idx="0"/>
          </p:cNvCxnSpPr>
          <p:nvPr/>
        </p:nvCxnSpPr>
        <p:spPr>
          <a:xfrm>
            <a:off x="5334000" y="4358640"/>
            <a:ext cx="762000" cy="6532"/>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endCxn id="28" idx="0"/>
          </p:cNvCxnSpPr>
          <p:nvPr/>
        </p:nvCxnSpPr>
        <p:spPr>
          <a:xfrm>
            <a:off x="5334000" y="3703320"/>
            <a:ext cx="762000" cy="19595"/>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5334000" y="304800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6629400" y="3124200"/>
            <a:ext cx="838200" cy="304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6629400" y="3733800"/>
            <a:ext cx="762000" cy="304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6629400" y="4419600"/>
            <a:ext cx="762000" cy="158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6629400" y="5029200"/>
            <a:ext cx="762000" cy="158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V="1">
            <a:off x="6629400" y="5410200"/>
            <a:ext cx="685800" cy="2286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V="1">
            <a:off x="6629400" y="5943600"/>
            <a:ext cx="762000" cy="304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15" name="Group 98"/>
          <p:cNvGrpSpPr/>
          <p:nvPr/>
        </p:nvGrpSpPr>
        <p:grpSpPr>
          <a:xfrm>
            <a:off x="228600" y="1218177"/>
            <a:ext cx="2743200" cy="915423"/>
            <a:chOff x="152400" y="1371600"/>
            <a:chExt cx="3048000" cy="1067823"/>
          </a:xfrm>
        </p:grpSpPr>
        <p:pic>
          <p:nvPicPr>
            <p:cNvPr id="2051" name="Picture 3"/>
            <p:cNvPicPr>
              <a:picLocks noChangeAspect="1" noChangeArrowheads="1"/>
            </p:cNvPicPr>
            <p:nvPr/>
          </p:nvPicPr>
          <p:blipFill>
            <a:blip r:embed="rId4" cstate="print"/>
            <a:srcRect/>
            <a:stretch>
              <a:fillRect/>
            </a:stretch>
          </p:blipFill>
          <p:spPr bwMode="auto">
            <a:xfrm>
              <a:off x="152400" y="1371600"/>
              <a:ext cx="1100137" cy="1035423"/>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cstate="print"/>
            <a:srcRect t="42278"/>
            <a:stretch>
              <a:fillRect/>
            </a:stretch>
          </p:blipFill>
          <p:spPr bwMode="auto">
            <a:xfrm>
              <a:off x="1371600" y="1371600"/>
              <a:ext cx="1828800" cy="1067823"/>
            </a:xfrm>
            <a:prstGeom prst="rect">
              <a:avLst/>
            </a:prstGeom>
            <a:noFill/>
            <a:ln w="9525">
              <a:noFill/>
              <a:miter lim="800000"/>
              <a:headEnd/>
              <a:tailEnd/>
            </a:ln>
            <a:effectLst/>
          </p:spPr>
        </p:pic>
      </p:grpSp>
      <p:sp>
        <p:nvSpPr>
          <p:cNvPr id="100" name="TextBox 99"/>
          <p:cNvSpPr txBox="1"/>
          <p:nvPr/>
        </p:nvSpPr>
        <p:spPr>
          <a:xfrm>
            <a:off x="914400" y="838200"/>
            <a:ext cx="1390124" cy="369332"/>
          </a:xfrm>
          <a:prstGeom prst="rect">
            <a:avLst/>
          </a:prstGeom>
          <a:noFill/>
        </p:spPr>
        <p:txBody>
          <a:bodyPr wrap="none" rtlCol="0">
            <a:spAutoFit/>
          </a:bodyPr>
          <a:lstStyle/>
          <a:p>
            <a:r>
              <a:rPr lang="en-US" dirty="0" smtClean="0">
                <a:latin typeface="Arial" pitchFamily="34" charset="0"/>
                <a:cs typeface="Arial" pitchFamily="34" charset="0"/>
              </a:rPr>
              <a:t>Instruments</a:t>
            </a:r>
            <a:endParaRPr lang="en-US" dirty="0">
              <a:latin typeface="Arial" pitchFamily="34" charset="0"/>
              <a:cs typeface="Arial" pitchFamily="34" charset="0"/>
            </a:endParaRPr>
          </a:p>
        </p:txBody>
      </p:sp>
      <p:sp>
        <p:nvSpPr>
          <p:cNvPr id="101" name="TextBox 100"/>
          <p:cNvSpPr txBox="1"/>
          <p:nvPr/>
        </p:nvSpPr>
        <p:spPr>
          <a:xfrm>
            <a:off x="990600" y="2438400"/>
            <a:ext cx="748923" cy="369332"/>
          </a:xfrm>
          <a:prstGeom prst="rect">
            <a:avLst/>
          </a:prstGeom>
          <a:noFill/>
        </p:spPr>
        <p:txBody>
          <a:bodyPr wrap="none" rtlCol="0">
            <a:spAutoFit/>
          </a:bodyPr>
          <a:lstStyle/>
          <a:p>
            <a:r>
              <a:rPr lang="en-US" dirty="0" smtClean="0">
                <a:latin typeface="Arial" pitchFamily="34" charset="0"/>
                <a:cs typeface="Arial" pitchFamily="34" charset="0"/>
              </a:rPr>
              <a:t>Disks</a:t>
            </a:r>
            <a:endParaRPr lang="en-US" dirty="0">
              <a:latin typeface="Arial" pitchFamily="34" charset="0"/>
              <a:cs typeface="Arial" pitchFamily="34" charset="0"/>
            </a:endParaRPr>
          </a:p>
        </p:txBody>
      </p:sp>
      <p:cxnSp>
        <p:nvCxnSpPr>
          <p:cNvPr id="102" name="Straight Arrow Connector 101"/>
          <p:cNvCxnSpPr/>
          <p:nvPr/>
        </p:nvCxnSpPr>
        <p:spPr>
          <a:xfrm rot="5400000">
            <a:off x="380206" y="2438400"/>
            <a:ext cx="610394" cy="794"/>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rot="5400000">
            <a:off x="1905000" y="2438400"/>
            <a:ext cx="610394" cy="794"/>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3429000" y="2373868"/>
            <a:ext cx="710451" cy="369332"/>
          </a:xfrm>
          <a:prstGeom prst="rect">
            <a:avLst/>
          </a:prstGeom>
          <a:noFill/>
        </p:spPr>
        <p:txBody>
          <a:bodyPr wrap="none" rtlCol="0">
            <a:spAutoFit/>
          </a:bodyPr>
          <a:lstStyle/>
          <a:p>
            <a:r>
              <a:rPr lang="en-US" b="1" dirty="0" smtClean="0">
                <a:solidFill>
                  <a:srgbClr val="00B050"/>
                </a:solidFill>
              </a:rPr>
              <a:t>Map</a:t>
            </a:r>
            <a:r>
              <a:rPr lang="en-US" sz="2000" b="1" baseline="-25000" dirty="0" smtClean="0">
                <a:solidFill>
                  <a:srgbClr val="00B050"/>
                </a:solidFill>
              </a:rPr>
              <a:t>1</a:t>
            </a:r>
            <a:endParaRPr lang="en-US" b="1" baseline="-25000" dirty="0">
              <a:solidFill>
                <a:srgbClr val="00B050"/>
              </a:solidFill>
            </a:endParaRPr>
          </a:p>
        </p:txBody>
      </p:sp>
      <p:sp>
        <p:nvSpPr>
          <p:cNvPr id="109" name="TextBox 108"/>
          <p:cNvSpPr txBox="1"/>
          <p:nvPr/>
        </p:nvSpPr>
        <p:spPr>
          <a:xfrm>
            <a:off x="4724400" y="2373868"/>
            <a:ext cx="710451" cy="369332"/>
          </a:xfrm>
          <a:prstGeom prst="rect">
            <a:avLst/>
          </a:prstGeom>
          <a:noFill/>
        </p:spPr>
        <p:txBody>
          <a:bodyPr wrap="none" rtlCol="0">
            <a:spAutoFit/>
          </a:bodyPr>
          <a:lstStyle/>
          <a:p>
            <a:r>
              <a:rPr lang="en-US" b="1" dirty="0" smtClean="0">
                <a:solidFill>
                  <a:srgbClr val="00B050"/>
                </a:solidFill>
              </a:rPr>
              <a:t>Map</a:t>
            </a:r>
            <a:r>
              <a:rPr lang="en-US" sz="2000" b="1" baseline="-25000" dirty="0" smtClean="0">
                <a:solidFill>
                  <a:srgbClr val="00B050"/>
                </a:solidFill>
              </a:rPr>
              <a:t>2</a:t>
            </a:r>
            <a:endParaRPr lang="en-US" b="1" baseline="-25000" dirty="0">
              <a:solidFill>
                <a:srgbClr val="00B050"/>
              </a:solidFill>
            </a:endParaRPr>
          </a:p>
        </p:txBody>
      </p:sp>
      <p:sp>
        <p:nvSpPr>
          <p:cNvPr id="110" name="TextBox 109"/>
          <p:cNvSpPr txBox="1"/>
          <p:nvPr/>
        </p:nvSpPr>
        <p:spPr>
          <a:xfrm>
            <a:off x="5943600" y="2373868"/>
            <a:ext cx="710451" cy="369332"/>
          </a:xfrm>
          <a:prstGeom prst="rect">
            <a:avLst/>
          </a:prstGeom>
          <a:noFill/>
        </p:spPr>
        <p:txBody>
          <a:bodyPr wrap="none" rtlCol="0">
            <a:spAutoFit/>
          </a:bodyPr>
          <a:lstStyle/>
          <a:p>
            <a:r>
              <a:rPr lang="en-US" b="1" dirty="0" smtClean="0">
                <a:solidFill>
                  <a:srgbClr val="00B050"/>
                </a:solidFill>
              </a:rPr>
              <a:t>Map</a:t>
            </a:r>
            <a:r>
              <a:rPr lang="en-US" sz="2000" b="1" baseline="-25000" dirty="0" smtClean="0">
                <a:solidFill>
                  <a:srgbClr val="00B050"/>
                </a:solidFill>
              </a:rPr>
              <a:t>3</a:t>
            </a:r>
            <a:endParaRPr lang="en-US" b="1" baseline="-25000" dirty="0">
              <a:solidFill>
                <a:srgbClr val="00B050"/>
              </a:solidFill>
            </a:endParaRPr>
          </a:p>
        </p:txBody>
      </p:sp>
      <p:sp>
        <p:nvSpPr>
          <p:cNvPr id="111" name="TextBox 110"/>
          <p:cNvSpPr txBox="1"/>
          <p:nvPr/>
        </p:nvSpPr>
        <p:spPr>
          <a:xfrm>
            <a:off x="6858000" y="2209800"/>
            <a:ext cx="884986" cy="369332"/>
          </a:xfrm>
          <a:prstGeom prst="rect">
            <a:avLst/>
          </a:prstGeom>
          <a:noFill/>
        </p:spPr>
        <p:txBody>
          <a:bodyPr wrap="none" rtlCol="0">
            <a:spAutoFit/>
          </a:bodyPr>
          <a:lstStyle/>
          <a:p>
            <a:r>
              <a:rPr lang="en-US" b="1" dirty="0" smtClean="0">
                <a:solidFill>
                  <a:srgbClr val="FFC000"/>
                </a:solidFill>
              </a:rPr>
              <a:t>Reduce</a:t>
            </a:r>
            <a:endParaRPr lang="en-US" b="1" baseline="-25000" dirty="0">
              <a:solidFill>
                <a:srgbClr val="FFC000"/>
              </a:solidFill>
            </a:endParaRPr>
          </a:p>
        </p:txBody>
      </p:sp>
      <p:sp>
        <p:nvSpPr>
          <p:cNvPr id="112" name="TextBox 111"/>
          <p:cNvSpPr txBox="1"/>
          <p:nvPr/>
        </p:nvSpPr>
        <p:spPr>
          <a:xfrm>
            <a:off x="4648200" y="1828800"/>
            <a:ext cx="1787669" cy="369332"/>
          </a:xfrm>
          <a:prstGeom prst="rect">
            <a:avLst/>
          </a:prstGeom>
          <a:noFill/>
        </p:spPr>
        <p:txBody>
          <a:bodyPr wrap="none" rtlCol="0">
            <a:spAutoFit/>
          </a:bodyPr>
          <a:lstStyle/>
          <a:p>
            <a:r>
              <a:rPr lang="en-US" dirty="0" smtClean="0">
                <a:latin typeface="Arial" pitchFamily="34" charset="0"/>
                <a:cs typeface="Arial" pitchFamily="34" charset="0"/>
              </a:rPr>
              <a:t>Communication</a:t>
            </a:r>
            <a:endParaRPr lang="en-US" dirty="0">
              <a:latin typeface="Arial" pitchFamily="34" charset="0"/>
              <a:cs typeface="Arial" pitchFamily="34" charset="0"/>
            </a:endParaRPr>
          </a:p>
        </p:txBody>
      </p:sp>
      <p:cxnSp>
        <p:nvCxnSpPr>
          <p:cNvPr id="114" name="Straight Arrow Connector 113"/>
          <p:cNvCxnSpPr/>
          <p:nvPr/>
        </p:nvCxnSpPr>
        <p:spPr>
          <a:xfrm rot="5400000">
            <a:off x="4114800" y="2513806"/>
            <a:ext cx="609600" cy="1588"/>
          </a:xfrm>
          <a:prstGeom prst="straightConnector1">
            <a:avLst/>
          </a:prstGeom>
          <a:ln w="3810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rot="5400000">
            <a:off x="5334794" y="2513806"/>
            <a:ext cx="609600" cy="1588"/>
          </a:xfrm>
          <a:prstGeom prst="straightConnector1">
            <a:avLst/>
          </a:prstGeom>
          <a:ln w="3810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rot="5400000">
            <a:off x="6477794" y="2513806"/>
            <a:ext cx="609600" cy="1588"/>
          </a:xfrm>
          <a:prstGeom prst="straightConnector1">
            <a:avLst/>
          </a:prstGeom>
          <a:ln w="3810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3048000" y="457200"/>
            <a:ext cx="4419600" cy="1200329"/>
          </a:xfrm>
          <a:prstGeom prst="rect">
            <a:avLst/>
          </a:prstGeom>
          <a:noFill/>
        </p:spPr>
        <p:txBody>
          <a:bodyPr wrap="square" rtlCol="0">
            <a:spAutoFit/>
          </a:bodyPr>
          <a:lstStyle/>
          <a:p>
            <a:r>
              <a:rPr lang="en-US" b="1" dirty="0" smtClean="0"/>
              <a:t>Map</a:t>
            </a:r>
            <a:r>
              <a:rPr lang="en-US" dirty="0" smtClean="0"/>
              <a:t>      = (data parallel) computation reading and writing data</a:t>
            </a:r>
          </a:p>
          <a:p>
            <a:r>
              <a:rPr lang="en-US" b="1" dirty="0" smtClean="0"/>
              <a:t>Reduce</a:t>
            </a:r>
            <a:r>
              <a:rPr lang="en-US" dirty="0" smtClean="0"/>
              <a:t> = Collective/Consolidation phase e.g. forming multiple global sums as in histogram</a:t>
            </a:r>
            <a:endParaRPr lang="en-US" dirty="0"/>
          </a:p>
        </p:txBody>
      </p:sp>
      <p:sp>
        <p:nvSpPr>
          <p:cNvPr id="118" name="TextBox 117"/>
          <p:cNvSpPr txBox="1"/>
          <p:nvPr/>
        </p:nvSpPr>
        <p:spPr>
          <a:xfrm>
            <a:off x="8153400" y="2133600"/>
            <a:ext cx="848758" cy="646331"/>
          </a:xfrm>
          <a:prstGeom prst="rect">
            <a:avLst/>
          </a:prstGeom>
          <a:noFill/>
        </p:spPr>
        <p:txBody>
          <a:bodyPr wrap="none" rtlCol="0">
            <a:spAutoFit/>
          </a:bodyPr>
          <a:lstStyle/>
          <a:p>
            <a:r>
              <a:rPr lang="en-US" b="1" dirty="0" smtClean="0"/>
              <a:t>Portals</a:t>
            </a:r>
            <a:br>
              <a:rPr lang="en-US" b="1" dirty="0" smtClean="0"/>
            </a:br>
            <a:r>
              <a:rPr lang="en-US" b="1" dirty="0" smtClean="0"/>
              <a:t>/Users</a:t>
            </a:r>
            <a:endParaRPr lang="en-US" b="1" dirty="0"/>
          </a:p>
        </p:txBody>
      </p:sp>
      <p:pic>
        <p:nvPicPr>
          <p:cNvPr id="2053" name="Picture 5"/>
          <p:cNvPicPr>
            <a:picLocks noChangeAspect="1" noChangeArrowheads="1"/>
          </p:cNvPicPr>
          <p:nvPr/>
        </p:nvPicPr>
        <p:blipFill>
          <a:blip r:embed="rId6" cstate="print"/>
          <a:srcRect/>
          <a:stretch>
            <a:fillRect/>
          </a:stretch>
        </p:blipFill>
        <p:spPr bwMode="auto">
          <a:xfrm>
            <a:off x="8229600" y="3124200"/>
            <a:ext cx="765149" cy="771525"/>
          </a:xfrm>
          <a:prstGeom prst="rect">
            <a:avLst/>
          </a:prstGeom>
          <a:noFill/>
          <a:ln w="9525">
            <a:noFill/>
            <a:miter lim="800000"/>
            <a:headEnd/>
            <a:tailEnd/>
          </a:ln>
          <a:effectLst/>
        </p:spPr>
      </p:pic>
      <p:pic>
        <p:nvPicPr>
          <p:cNvPr id="2054" name="Picture 6"/>
          <p:cNvPicPr>
            <a:picLocks noChangeAspect="1" noChangeArrowheads="1"/>
          </p:cNvPicPr>
          <p:nvPr/>
        </p:nvPicPr>
        <p:blipFill>
          <a:blip r:embed="rId7" cstate="print"/>
          <a:srcRect/>
          <a:stretch>
            <a:fillRect/>
          </a:stretch>
        </p:blipFill>
        <p:spPr bwMode="auto">
          <a:xfrm flipH="1">
            <a:off x="8229600" y="4191000"/>
            <a:ext cx="762000" cy="762000"/>
          </a:xfrm>
          <a:prstGeom prst="rect">
            <a:avLst/>
          </a:prstGeom>
          <a:noFill/>
          <a:ln w="9525">
            <a:noFill/>
            <a:miter lim="800000"/>
            <a:headEnd/>
            <a:tailEnd/>
          </a:ln>
          <a:effectLst/>
        </p:spPr>
      </p:pic>
      <p:pic>
        <p:nvPicPr>
          <p:cNvPr id="2055" name="Picture 7"/>
          <p:cNvPicPr>
            <a:picLocks noChangeAspect="1" noChangeArrowheads="1"/>
          </p:cNvPicPr>
          <p:nvPr/>
        </p:nvPicPr>
        <p:blipFill>
          <a:blip r:embed="rId8" cstate="print"/>
          <a:srcRect/>
          <a:stretch>
            <a:fillRect/>
          </a:stretch>
        </p:blipFill>
        <p:spPr bwMode="auto">
          <a:xfrm>
            <a:off x="8153400" y="5257800"/>
            <a:ext cx="866775" cy="733425"/>
          </a:xfrm>
          <a:prstGeom prst="rect">
            <a:avLst/>
          </a:prstGeom>
          <a:noFill/>
          <a:ln w="9525">
            <a:noFill/>
            <a:miter lim="800000"/>
            <a:headEnd/>
            <a:tailEnd/>
          </a:ln>
          <a:effectLst/>
        </p:spPr>
      </p:pic>
      <p:grpSp>
        <p:nvGrpSpPr>
          <p:cNvPr id="22" name="Group 291"/>
          <p:cNvGrpSpPr/>
          <p:nvPr/>
        </p:nvGrpSpPr>
        <p:grpSpPr>
          <a:xfrm>
            <a:off x="3505200" y="1676400"/>
            <a:ext cx="3352800" cy="4876800"/>
            <a:chOff x="228600" y="1905000"/>
            <a:chExt cx="3124200" cy="4724400"/>
          </a:xfrm>
        </p:grpSpPr>
        <p:grpSp>
          <p:nvGrpSpPr>
            <p:cNvPr id="30" name="Group 163"/>
            <p:cNvGrpSpPr/>
            <p:nvPr/>
          </p:nvGrpSpPr>
          <p:grpSpPr>
            <a:xfrm>
              <a:off x="228600" y="1905000"/>
              <a:ext cx="3124200" cy="4724400"/>
              <a:chOff x="228600" y="1905000"/>
              <a:chExt cx="3124200" cy="4724400"/>
            </a:xfrm>
          </p:grpSpPr>
          <p:sp>
            <p:nvSpPr>
              <p:cNvPr id="295" name="Rectangle 294"/>
              <p:cNvSpPr/>
              <p:nvPr/>
            </p:nvSpPr>
            <p:spPr>
              <a:xfrm>
                <a:off x="228600" y="1905000"/>
                <a:ext cx="3124200" cy="472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1" name="Group 94"/>
              <p:cNvGrpSpPr/>
              <p:nvPr/>
            </p:nvGrpSpPr>
            <p:grpSpPr>
              <a:xfrm>
                <a:off x="304800" y="2895600"/>
                <a:ext cx="685801" cy="3668485"/>
                <a:chOff x="304800" y="2895600"/>
                <a:chExt cx="685801" cy="3668485"/>
              </a:xfrm>
            </p:grpSpPr>
            <p:grpSp>
              <p:nvGrpSpPr>
                <p:cNvPr id="2048" name="Group 13"/>
                <p:cNvGrpSpPr/>
                <p:nvPr/>
              </p:nvGrpSpPr>
              <p:grpSpPr>
                <a:xfrm>
                  <a:off x="304800" y="2895600"/>
                  <a:ext cx="457200" cy="3668485"/>
                  <a:chOff x="3581400" y="3037115"/>
                  <a:chExt cx="457200" cy="3668485"/>
                </a:xfrm>
                <a:solidFill>
                  <a:srgbClr val="92D050"/>
                </a:solidFill>
              </p:grpSpPr>
              <p:sp>
                <p:nvSpPr>
                  <p:cNvPr id="348" name="Oval 347"/>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9" name="Oval 5"/>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0" name="Oval 6"/>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1" name="Oval 7"/>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2" name="Oval 351"/>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3" name="Oval 352"/>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49" name="Group 81"/>
                <p:cNvGrpSpPr/>
                <p:nvPr/>
              </p:nvGrpSpPr>
              <p:grpSpPr>
                <a:xfrm>
                  <a:off x="838200" y="3048000"/>
                  <a:ext cx="152401" cy="838200"/>
                  <a:chOff x="838200" y="3048000"/>
                  <a:chExt cx="152401" cy="838200"/>
                </a:xfrm>
              </p:grpSpPr>
              <p:cxnSp>
                <p:nvCxnSpPr>
                  <p:cNvPr id="346" name="Straight Arrow Connector 345"/>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47" name="Straight Arrow Connector 346"/>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056" name="Group 82"/>
                <p:cNvGrpSpPr/>
                <p:nvPr/>
              </p:nvGrpSpPr>
              <p:grpSpPr>
                <a:xfrm>
                  <a:off x="838200" y="4343400"/>
                  <a:ext cx="152401" cy="838200"/>
                  <a:chOff x="838200" y="3048000"/>
                  <a:chExt cx="152401" cy="838200"/>
                </a:xfrm>
              </p:grpSpPr>
              <p:cxnSp>
                <p:nvCxnSpPr>
                  <p:cNvPr id="344" name="Straight Arrow Connector 343"/>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45" name="Straight Arrow Connector 344"/>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057" name="Group 87"/>
                <p:cNvGrpSpPr/>
                <p:nvPr/>
              </p:nvGrpSpPr>
              <p:grpSpPr>
                <a:xfrm>
                  <a:off x="838200" y="5638800"/>
                  <a:ext cx="152401" cy="838200"/>
                  <a:chOff x="838200" y="3048000"/>
                  <a:chExt cx="152401" cy="838200"/>
                </a:xfrm>
              </p:grpSpPr>
              <p:cxnSp>
                <p:nvCxnSpPr>
                  <p:cNvPr id="342" name="Straight Arrow Connector 341"/>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43" name="Straight Arrow Connector 342"/>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grpSp>
            <p:nvGrpSpPr>
              <p:cNvPr id="2058" name="Group 95"/>
              <p:cNvGrpSpPr/>
              <p:nvPr/>
            </p:nvGrpSpPr>
            <p:grpSpPr>
              <a:xfrm>
                <a:off x="1143000" y="2895600"/>
                <a:ext cx="685801" cy="3668485"/>
                <a:chOff x="304800" y="2895600"/>
                <a:chExt cx="685801" cy="3668485"/>
              </a:xfrm>
            </p:grpSpPr>
            <p:grpSp>
              <p:nvGrpSpPr>
                <p:cNvPr id="2059" name="Group 13"/>
                <p:cNvGrpSpPr/>
                <p:nvPr/>
              </p:nvGrpSpPr>
              <p:grpSpPr>
                <a:xfrm>
                  <a:off x="304800" y="2895600"/>
                  <a:ext cx="457200" cy="3668485"/>
                  <a:chOff x="3581400" y="3037115"/>
                  <a:chExt cx="457200" cy="3668485"/>
                </a:xfrm>
                <a:solidFill>
                  <a:srgbClr val="92D050"/>
                </a:solidFill>
              </p:grpSpPr>
              <p:sp>
                <p:nvSpPr>
                  <p:cNvPr id="332" name="Oval 331"/>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3" name="Oval 332"/>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4" name="Oval 333"/>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5" name="Oval 334"/>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6" name="Oval 335"/>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7" name="Oval 336"/>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60" name="Group 97"/>
                <p:cNvGrpSpPr/>
                <p:nvPr/>
              </p:nvGrpSpPr>
              <p:grpSpPr>
                <a:xfrm>
                  <a:off x="838200" y="3048000"/>
                  <a:ext cx="152401" cy="838200"/>
                  <a:chOff x="838200" y="3048000"/>
                  <a:chExt cx="152401" cy="838200"/>
                </a:xfrm>
              </p:grpSpPr>
              <p:cxnSp>
                <p:nvCxnSpPr>
                  <p:cNvPr id="330" name="Straight Arrow Connector 329"/>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31" name="Straight Arrow Connector 330"/>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061" name="Group 98"/>
                <p:cNvGrpSpPr/>
                <p:nvPr/>
              </p:nvGrpSpPr>
              <p:grpSpPr>
                <a:xfrm>
                  <a:off x="838200" y="4343400"/>
                  <a:ext cx="152401" cy="838200"/>
                  <a:chOff x="838200" y="3048000"/>
                  <a:chExt cx="152401" cy="838200"/>
                </a:xfrm>
              </p:grpSpPr>
              <p:cxnSp>
                <p:nvCxnSpPr>
                  <p:cNvPr id="328" name="Straight Arrow Connector 327"/>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29" name="Straight Arrow Connector 328"/>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062" name="Group 102"/>
                <p:cNvGrpSpPr/>
                <p:nvPr/>
              </p:nvGrpSpPr>
              <p:grpSpPr>
                <a:xfrm>
                  <a:off x="838200" y="5638800"/>
                  <a:ext cx="152401" cy="838200"/>
                  <a:chOff x="838200" y="3048000"/>
                  <a:chExt cx="152401" cy="838200"/>
                </a:xfrm>
              </p:grpSpPr>
              <p:cxnSp>
                <p:nvCxnSpPr>
                  <p:cNvPr id="326" name="Straight Arrow Connector 325"/>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27" name="Straight Arrow Connector 326"/>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grpSp>
            <p:nvGrpSpPr>
              <p:cNvPr id="2063" name="Group 127"/>
              <p:cNvGrpSpPr/>
              <p:nvPr/>
            </p:nvGrpSpPr>
            <p:grpSpPr>
              <a:xfrm>
                <a:off x="1981200" y="2895600"/>
                <a:ext cx="685801" cy="3668485"/>
                <a:chOff x="304800" y="2895600"/>
                <a:chExt cx="685801" cy="3668485"/>
              </a:xfrm>
            </p:grpSpPr>
            <p:grpSp>
              <p:nvGrpSpPr>
                <p:cNvPr id="2064" name="Group 13"/>
                <p:cNvGrpSpPr/>
                <p:nvPr/>
              </p:nvGrpSpPr>
              <p:grpSpPr>
                <a:xfrm>
                  <a:off x="304800" y="2895600"/>
                  <a:ext cx="457200" cy="3668485"/>
                  <a:chOff x="3581400" y="3037115"/>
                  <a:chExt cx="457200" cy="3668485"/>
                </a:xfrm>
                <a:solidFill>
                  <a:srgbClr val="92D050"/>
                </a:solidFill>
              </p:grpSpPr>
              <p:sp>
                <p:nvSpPr>
                  <p:cNvPr id="316" name="Oval 315"/>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7" name="Oval 316"/>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8" name="Oval 317"/>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9" name="Oval 318"/>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0" name="Oval 319"/>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1" name="Oval 320"/>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65" name="Group 129"/>
                <p:cNvGrpSpPr/>
                <p:nvPr/>
              </p:nvGrpSpPr>
              <p:grpSpPr>
                <a:xfrm>
                  <a:off x="838200" y="3048000"/>
                  <a:ext cx="152401" cy="838200"/>
                  <a:chOff x="838200" y="3048000"/>
                  <a:chExt cx="152401" cy="838200"/>
                </a:xfrm>
              </p:grpSpPr>
              <p:cxnSp>
                <p:nvCxnSpPr>
                  <p:cNvPr id="314" name="Straight Arrow Connector 313"/>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15" name="Straight Arrow Connector 314"/>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066" name="Group 130"/>
                <p:cNvGrpSpPr/>
                <p:nvPr/>
              </p:nvGrpSpPr>
              <p:grpSpPr>
                <a:xfrm>
                  <a:off x="838200" y="4343400"/>
                  <a:ext cx="152401" cy="838200"/>
                  <a:chOff x="838200" y="3048000"/>
                  <a:chExt cx="152401" cy="838200"/>
                </a:xfrm>
              </p:grpSpPr>
              <p:cxnSp>
                <p:nvCxnSpPr>
                  <p:cNvPr id="312" name="Straight Arrow Connector 311"/>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13" name="Straight Arrow Connector 312"/>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067" name="Group 131"/>
                <p:cNvGrpSpPr/>
                <p:nvPr/>
              </p:nvGrpSpPr>
              <p:grpSpPr>
                <a:xfrm>
                  <a:off x="838200" y="5638800"/>
                  <a:ext cx="152401" cy="838200"/>
                  <a:chOff x="838200" y="3048000"/>
                  <a:chExt cx="152401" cy="838200"/>
                </a:xfrm>
              </p:grpSpPr>
              <p:cxnSp>
                <p:nvCxnSpPr>
                  <p:cNvPr id="310" name="Straight Arrow Connector 309"/>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11" name="Straight Arrow Connector 310"/>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grpSp>
            <p:nvGrpSpPr>
              <p:cNvPr id="2068" name="Group 13"/>
              <p:cNvGrpSpPr/>
              <p:nvPr/>
            </p:nvGrpSpPr>
            <p:grpSpPr>
              <a:xfrm>
                <a:off x="2819400" y="2895600"/>
                <a:ext cx="457200" cy="3668485"/>
                <a:chOff x="3581400" y="3037115"/>
                <a:chExt cx="457200" cy="3668485"/>
              </a:xfrm>
              <a:solidFill>
                <a:srgbClr val="92D050"/>
              </a:solidFill>
            </p:grpSpPr>
            <p:sp>
              <p:nvSpPr>
                <p:cNvPr id="300" name="Oval 299"/>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1" name="Oval 300"/>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2" name="Oval 301"/>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3" name="Oval 302"/>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4" name="Oval 303"/>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5" name="Oval 304"/>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294" name="Rectangle 293"/>
            <p:cNvSpPr/>
            <p:nvPr/>
          </p:nvSpPr>
          <p:spPr>
            <a:xfrm>
              <a:off x="228600" y="1905000"/>
              <a:ext cx="31242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Iterative MapReduce</a:t>
              </a:r>
            </a:p>
            <a:p>
              <a:r>
                <a:rPr lang="en-US" dirty="0" smtClean="0">
                  <a:solidFill>
                    <a:schemeClr val="tx1"/>
                  </a:solidFill>
                </a:rPr>
                <a:t>Map        </a:t>
              </a:r>
              <a:r>
                <a:rPr lang="en-US" dirty="0" err="1" smtClean="0">
                  <a:solidFill>
                    <a:schemeClr val="tx1"/>
                  </a:solidFill>
                </a:rPr>
                <a:t>Map</a:t>
              </a:r>
              <a:r>
                <a:rPr lang="en-US" dirty="0" smtClean="0">
                  <a:solidFill>
                    <a:schemeClr val="tx1"/>
                  </a:solidFill>
                </a:rPr>
                <a:t>         </a:t>
              </a:r>
              <a:r>
                <a:rPr lang="en-US" dirty="0" err="1" smtClean="0">
                  <a:solidFill>
                    <a:schemeClr val="tx1"/>
                  </a:solidFill>
                </a:rPr>
                <a:t>Map</a:t>
              </a:r>
              <a:r>
                <a:rPr lang="en-US" dirty="0" smtClean="0">
                  <a:solidFill>
                    <a:schemeClr val="tx1"/>
                  </a:solidFill>
                </a:rPr>
                <a:t>         </a:t>
              </a:r>
              <a:r>
                <a:rPr lang="en-US" dirty="0" err="1" smtClean="0">
                  <a:solidFill>
                    <a:schemeClr val="tx1"/>
                  </a:solidFill>
                </a:rPr>
                <a:t>Map</a:t>
              </a:r>
              <a:endParaRPr lang="en-US" dirty="0" smtClean="0">
                <a:solidFill>
                  <a:schemeClr val="tx1"/>
                </a:solidFill>
              </a:endParaRPr>
            </a:p>
            <a:p>
              <a:r>
                <a:rPr lang="en-US" dirty="0" smtClean="0">
                  <a:solidFill>
                    <a:schemeClr val="tx1"/>
                  </a:solidFill>
                </a:rPr>
                <a:t>      Reduce    </a:t>
              </a:r>
              <a:r>
                <a:rPr lang="en-US" dirty="0" err="1" smtClean="0">
                  <a:solidFill>
                    <a:schemeClr val="tx1"/>
                  </a:solidFill>
                </a:rPr>
                <a:t>Reduce</a:t>
              </a:r>
              <a:r>
                <a:rPr lang="en-US" dirty="0" smtClean="0">
                  <a:solidFill>
                    <a:schemeClr val="tx1"/>
                  </a:solidFill>
                </a:rPr>
                <a:t>    </a:t>
              </a:r>
              <a:r>
                <a:rPr lang="en-US" dirty="0" err="1" smtClean="0">
                  <a:solidFill>
                    <a:schemeClr val="tx1"/>
                  </a:solidFill>
                </a:rPr>
                <a:t>Reduce</a:t>
              </a:r>
              <a:endParaRPr lang="en-US" dirty="0">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229600" cy="762000"/>
          </a:xfrm>
        </p:spPr>
        <p:txBody>
          <a:bodyPr>
            <a:normAutofit/>
          </a:bodyPr>
          <a:lstStyle/>
          <a:p>
            <a:r>
              <a:rPr lang="en-US" sz="3600" b="1" dirty="0" smtClean="0"/>
              <a:t>High Energy Physics Data Analysis</a:t>
            </a:r>
            <a:endParaRPr lang="en-US" sz="3600" b="1" dirty="0"/>
          </a:p>
        </p:txBody>
      </p:sp>
      <p:pic>
        <p:nvPicPr>
          <p:cNvPr id="4" name="Picture 3" descr="HEP_color.png"/>
          <p:cNvPicPr>
            <a:picLocks noChangeAspect="1"/>
          </p:cNvPicPr>
          <p:nvPr/>
        </p:nvPicPr>
        <p:blipFill>
          <a:blip r:embed="rId3" cstate="print"/>
          <a:stretch>
            <a:fillRect/>
          </a:stretch>
        </p:blipFill>
        <p:spPr>
          <a:xfrm>
            <a:off x="457200" y="1219200"/>
            <a:ext cx="3701484" cy="4343400"/>
          </a:xfrm>
          <a:prstGeom prst="rect">
            <a:avLst/>
          </a:prstGeom>
        </p:spPr>
      </p:pic>
      <p:sp>
        <p:nvSpPr>
          <p:cNvPr id="5" name="Right Arrow 4"/>
          <p:cNvSpPr/>
          <p:nvPr/>
        </p:nvSpPr>
        <p:spPr>
          <a:xfrm rot="10800000">
            <a:off x="4267200" y="1982950"/>
            <a:ext cx="273540" cy="15240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8" name="TextBox 7"/>
          <p:cNvSpPr txBox="1"/>
          <p:nvPr/>
        </p:nvSpPr>
        <p:spPr>
          <a:xfrm>
            <a:off x="4823033" y="1722025"/>
            <a:ext cx="3361626" cy="640175"/>
          </a:xfrm>
          <a:prstGeom prst="rect">
            <a:avLst/>
          </a:prstGeom>
          <a:noFill/>
        </p:spPr>
        <p:txBody>
          <a:bodyPr wrap="none" rtlCol="0">
            <a:spAutoFit/>
          </a:bodyPr>
          <a:lstStyle/>
          <a:p>
            <a:pPr algn="ctr">
              <a:lnSpc>
                <a:spcPct val="120000"/>
              </a:lnSpc>
            </a:pPr>
            <a:r>
              <a:rPr lang="en-US" dirty="0" smtClean="0"/>
              <a:t>Input to a map task: &lt;key, value&gt;  </a:t>
            </a:r>
          </a:p>
          <a:p>
            <a:pPr algn="ctr"/>
            <a:r>
              <a:rPr lang="en-US" sz="1400" dirty="0" smtClean="0"/>
              <a:t>key = Some Id    value = HEP file Name</a:t>
            </a:r>
            <a:endParaRPr lang="en-US" sz="1400" dirty="0"/>
          </a:p>
        </p:txBody>
      </p:sp>
      <p:sp>
        <p:nvSpPr>
          <p:cNvPr id="9" name="Right Arrow 8"/>
          <p:cNvSpPr/>
          <p:nvPr/>
        </p:nvSpPr>
        <p:spPr>
          <a:xfrm rot="10800000">
            <a:off x="4267200" y="2801980"/>
            <a:ext cx="273540" cy="15240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 name="TextBox 9"/>
          <p:cNvSpPr txBox="1"/>
          <p:nvPr/>
        </p:nvSpPr>
        <p:spPr>
          <a:xfrm>
            <a:off x="4734822" y="2573381"/>
            <a:ext cx="3570978" cy="855619"/>
          </a:xfrm>
          <a:prstGeom prst="rect">
            <a:avLst/>
          </a:prstGeom>
          <a:noFill/>
        </p:spPr>
        <p:txBody>
          <a:bodyPr wrap="none" rtlCol="0">
            <a:spAutoFit/>
          </a:bodyPr>
          <a:lstStyle/>
          <a:p>
            <a:pPr algn="ctr">
              <a:lnSpc>
                <a:spcPct val="120000"/>
              </a:lnSpc>
            </a:pPr>
            <a:r>
              <a:rPr lang="en-US" dirty="0" smtClean="0"/>
              <a:t>Output of a map task: &lt;key, value&gt;  </a:t>
            </a:r>
          </a:p>
          <a:p>
            <a:pPr algn="ctr"/>
            <a:r>
              <a:rPr lang="en-US" sz="1400" dirty="0" smtClean="0"/>
              <a:t>key = random # (0&lt;= num&lt;= max reduce tasks)</a:t>
            </a:r>
          </a:p>
          <a:p>
            <a:pPr algn="ctr"/>
            <a:r>
              <a:rPr lang="en-US" sz="1400" dirty="0" smtClean="0"/>
              <a:t>    value = Histogram as binary data</a:t>
            </a:r>
            <a:endParaRPr lang="en-US" sz="1400" dirty="0"/>
          </a:p>
        </p:txBody>
      </p:sp>
      <p:sp>
        <p:nvSpPr>
          <p:cNvPr id="11" name="Right Arrow 10"/>
          <p:cNvSpPr/>
          <p:nvPr/>
        </p:nvSpPr>
        <p:spPr>
          <a:xfrm rot="10800000">
            <a:off x="4267200" y="3886200"/>
            <a:ext cx="273540" cy="15240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2" name="TextBox 11"/>
          <p:cNvSpPr txBox="1"/>
          <p:nvPr/>
        </p:nvSpPr>
        <p:spPr>
          <a:xfrm>
            <a:off x="4525244" y="3581400"/>
            <a:ext cx="4192814" cy="855619"/>
          </a:xfrm>
          <a:prstGeom prst="rect">
            <a:avLst/>
          </a:prstGeom>
          <a:noFill/>
        </p:spPr>
        <p:txBody>
          <a:bodyPr wrap="none" rtlCol="0">
            <a:spAutoFit/>
          </a:bodyPr>
          <a:lstStyle/>
          <a:p>
            <a:pPr algn="ctr">
              <a:lnSpc>
                <a:spcPct val="120000"/>
              </a:lnSpc>
            </a:pPr>
            <a:r>
              <a:rPr lang="en-US" dirty="0" smtClean="0"/>
              <a:t>Input to a reduce task: &lt;key, List&lt;value&gt;&gt;   </a:t>
            </a:r>
          </a:p>
          <a:p>
            <a:pPr algn="ctr"/>
            <a:r>
              <a:rPr lang="en-US" sz="1400" dirty="0" smtClean="0"/>
              <a:t>key = random # (0&lt;= num&lt;= max reduce tasks)</a:t>
            </a:r>
          </a:p>
          <a:p>
            <a:pPr algn="ctr"/>
            <a:r>
              <a:rPr lang="en-US" sz="1400" dirty="0" smtClean="0"/>
              <a:t>    value = List of histogram as binary data</a:t>
            </a:r>
            <a:endParaRPr lang="en-US" sz="1400" dirty="0"/>
          </a:p>
        </p:txBody>
      </p:sp>
      <p:sp>
        <p:nvSpPr>
          <p:cNvPr id="13" name="Right Arrow 12"/>
          <p:cNvSpPr/>
          <p:nvPr/>
        </p:nvSpPr>
        <p:spPr>
          <a:xfrm rot="10800000">
            <a:off x="4267201" y="4783180"/>
            <a:ext cx="273540" cy="15240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4" name="TextBox 13"/>
          <p:cNvSpPr txBox="1"/>
          <p:nvPr/>
        </p:nvSpPr>
        <p:spPr>
          <a:xfrm>
            <a:off x="4903938" y="4554581"/>
            <a:ext cx="3435428" cy="640175"/>
          </a:xfrm>
          <a:prstGeom prst="rect">
            <a:avLst/>
          </a:prstGeom>
          <a:noFill/>
        </p:spPr>
        <p:txBody>
          <a:bodyPr wrap="none" rtlCol="0">
            <a:spAutoFit/>
          </a:bodyPr>
          <a:lstStyle/>
          <a:p>
            <a:pPr algn="ctr">
              <a:lnSpc>
                <a:spcPct val="120000"/>
              </a:lnSpc>
            </a:pPr>
            <a:r>
              <a:rPr lang="en-US" dirty="0" smtClean="0"/>
              <a:t>Output from a reduce task: value   </a:t>
            </a:r>
          </a:p>
          <a:p>
            <a:pPr algn="ctr"/>
            <a:r>
              <a:rPr lang="en-US" sz="1400" dirty="0" smtClean="0"/>
              <a:t>value = Histogram file</a:t>
            </a:r>
            <a:endParaRPr lang="en-US" sz="1400" dirty="0"/>
          </a:p>
        </p:txBody>
      </p:sp>
      <p:sp>
        <p:nvSpPr>
          <p:cNvPr id="16" name="Right Arrow 15"/>
          <p:cNvSpPr/>
          <p:nvPr/>
        </p:nvSpPr>
        <p:spPr>
          <a:xfrm rot="10800000">
            <a:off x="4267201" y="5410199"/>
            <a:ext cx="273540" cy="1524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7" name="TextBox 16"/>
          <p:cNvSpPr txBox="1"/>
          <p:nvPr/>
        </p:nvSpPr>
        <p:spPr>
          <a:xfrm>
            <a:off x="4800600" y="5267980"/>
            <a:ext cx="3629253" cy="523220"/>
          </a:xfrm>
          <a:prstGeom prst="rect">
            <a:avLst/>
          </a:prstGeom>
          <a:noFill/>
        </p:spPr>
        <p:txBody>
          <a:bodyPr wrap="square" rtlCol="0">
            <a:spAutoFit/>
          </a:bodyPr>
          <a:lstStyle/>
          <a:p>
            <a:pPr algn="ctr"/>
            <a:r>
              <a:rPr lang="en-US" sz="1400" dirty="0" smtClean="0">
                <a:solidFill>
                  <a:schemeClr val="accent6">
                    <a:lumMod val="75000"/>
                  </a:schemeClr>
                </a:solidFill>
              </a:rPr>
              <a:t>Combine outputs from reduce tasks to form the final histogram</a:t>
            </a:r>
            <a:endParaRPr lang="en-US" sz="1400" dirty="0">
              <a:solidFill>
                <a:schemeClr val="accent6">
                  <a:lumMod val="75000"/>
                </a:schemeClr>
              </a:solidFill>
            </a:endParaRPr>
          </a:p>
        </p:txBody>
      </p:sp>
      <p:sp>
        <p:nvSpPr>
          <p:cNvPr id="15" name="TextBox 14"/>
          <p:cNvSpPr txBox="1"/>
          <p:nvPr/>
        </p:nvSpPr>
        <p:spPr>
          <a:xfrm>
            <a:off x="1447800" y="609600"/>
            <a:ext cx="4953407" cy="584775"/>
          </a:xfrm>
          <a:prstGeom prst="rect">
            <a:avLst/>
          </a:prstGeom>
          <a:noFill/>
        </p:spPr>
        <p:txBody>
          <a:bodyPr wrap="none" rtlCol="0">
            <a:spAutoFit/>
          </a:bodyPr>
          <a:lstStyle/>
          <a:p>
            <a:r>
              <a:rPr lang="en-US" sz="1600" dirty="0" smtClean="0">
                <a:solidFill>
                  <a:srgbClr val="0033CC"/>
                </a:solidFill>
              </a:rPr>
              <a:t>An application analyzing data from Large </a:t>
            </a:r>
            <a:r>
              <a:rPr lang="en-US" sz="1600" dirty="0" err="1" smtClean="0">
                <a:solidFill>
                  <a:srgbClr val="0033CC"/>
                </a:solidFill>
              </a:rPr>
              <a:t>Hadron</a:t>
            </a:r>
            <a:r>
              <a:rPr lang="en-US" sz="1600" dirty="0" smtClean="0">
                <a:solidFill>
                  <a:srgbClr val="0033CC"/>
                </a:solidFill>
              </a:rPr>
              <a:t> Collider</a:t>
            </a:r>
            <a:r>
              <a:rPr lang="en-US" sz="1600" dirty="0" smtClean="0">
                <a:solidFill>
                  <a:srgbClr val="009900"/>
                </a:solidFill>
              </a:rPr>
              <a:t> </a:t>
            </a:r>
            <a:br>
              <a:rPr lang="en-US" sz="1600" dirty="0" smtClean="0">
                <a:solidFill>
                  <a:srgbClr val="009900"/>
                </a:solidFill>
              </a:rPr>
            </a:br>
            <a:r>
              <a:rPr lang="en-US" sz="1600" dirty="0" smtClean="0">
                <a:solidFill>
                  <a:srgbClr val="009900"/>
                </a:solidFill>
              </a:rPr>
              <a:t> </a:t>
            </a:r>
            <a:r>
              <a:rPr lang="en-US" sz="1600" dirty="0" smtClean="0"/>
              <a:t>(1TB but 100 </a:t>
            </a:r>
            <a:r>
              <a:rPr lang="en-US" sz="1600" dirty="0" err="1" smtClean="0"/>
              <a:t>Petabytes</a:t>
            </a:r>
            <a:r>
              <a:rPr lang="en-US" sz="1600" dirty="0" smtClean="0"/>
              <a:t> eventually)</a:t>
            </a:r>
            <a:endParaRPr lang="en-US" sz="1600" dirty="0"/>
          </a:p>
        </p:txBody>
      </p:sp>
      <p:pic>
        <p:nvPicPr>
          <p:cNvPr id="18" name="Picture 17" descr="hep_color.png"/>
          <p:cNvPicPr>
            <a:picLocks noChangeAspect="1"/>
          </p:cNvPicPr>
          <p:nvPr/>
        </p:nvPicPr>
        <p:blipFill>
          <a:blip r:embed="rId4" cstate="print"/>
          <a:stretch>
            <a:fillRect/>
          </a:stretch>
        </p:blipFill>
        <p:spPr>
          <a:xfrm>
            <a:off x="4267200" y="1143000"/>
            <a:ext cx="4724400" cy="457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childTnLst>
                                </p:cTn>
                              </p:par>
                            </p:childTnLst>
                          </p:cTn>
                        </p:par>
                        <p:par>
                          <p:cTn id="22" fill="hold">
                            <p:stCondLst>
                              <p:cond delay="3000"/>
                            </p:stCondLst>
                            <p:childTnLst>
                              <p:par>
                                <p:cTn id="23" presetID="10"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childTnLst>
                                </p:cTn>
                              </p:par>
                            </p:childTnLst>
                          </p:cTn>
                        </p:par>
                        <p:par>
                          <p:cTn id="36" fill="hold">
                            <p:stCondLst>
                              <p:cond delay="5000"/>
                            </p:stCondLst>
                            <p:childTnLst>
                              <p:par>
                                <p:cTn id="37" presetID="10" presetClass="entr" presetSubtype="0"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9" grpId="0" animBg="1"/>
      <p:bldP spid="10" grpId="0"/>
      <p:bldP spid="11" grpId="0" animBg="1"/>
      <p:bldP spid="12" grpId="0"/>
      <p:bldP spid="13" grpId="0" animBg="1"/>
      <p:bldP spid="14" grpId="0"/>
      <p:bldP spid="16" grpId="0" animBg="1"/>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010400" cy="1143000"/>
          </a:xfrm>
        </p:spPr>
        <p:txBody>
          <a:bodyPr>
            <a:normAutofit/>
          </a:bodyPr>
          <a:lstStyle/>
          <a:p>
            <a:r>
              <a:rPr lang="en-US" sz="3200" b="1" dirty="0" smtClean="0"/>
              <a:t>Reduce Phase of Particle Physics </a:t>
            </a:r>
            <a:br>
              <a:rPr lang="en-US" sz="3200" b="1" dirty="0" smtClean="0"/>
            </a:br>
            <a:r>
              <a:rPr lang="en-US" sz="3200" b="1" dirty="0" smtClean="0"/>
              <a:t>“Find the Higgs” using Dryad</a:t>
            </a:r>
            <a:endParaRPr lang="en-US" sz="3200" b="1" dirty="0"/>
          </a:p>
        </p:txBody>
      </p:sp>
      <p:sp>
        <p:nvSpPr>
          <p:cNvPr id="3" name="Content Placeholder 2"/>
          <p:cNvSpPr>
            <a:spLocks noGrp="1"/>
          </p:cNvSpPr>
          <p:nvPr>
            <p:ph idx="1"/>
          </p:nvPr>
        </p:nvSpPr>
        <p:spPr>
          <a:xfrm>
            <a:off x="381000" y="5943600"/>
            <a:ext cx="8001000" cy="685800"/>
          </a:xfrm>
        </p:spPr>
        <p:txBody>
          <a:bodyPr>
            <a:noAutofit/>
          </a:bodyPr>
          <a:lstStyle/>
          <a:p>
            <a:r>
              <a:rPr lang="en-US" sz="2000" dirty="0" smtClean="0"/>
              <a:t>Combine Histograms produced by separate Root “Maps” (of event data to partial histograms) into a single Histogram delivered to Client</a:t>
            </a:r>
            <a:endParaRPr lang="en-US" sz="2000" dirty="0"/>
          </a:p>
        </p:txBody>
      </p:sp>
      <p:pic>
        <p:nvPicPr>
          <p:cNvPr id="1026" name="Picture 2" descr="C:\Documents and Settings\Geoffrey Fox\Desktop\hep_screen.png"/>
          <p:cNvPicPr>
            <a:picLocks noChangeAspect="1" noChangeArrowheads="1"/>
          </p:cNvPicPr>
          <p:nvPr/>
        </p:nvPicPr>
        <p:blipFill>
          <a:blip r:embed="rId3" cstate="print"/>
          <a:srcRect/>
          <a:stretch>
            <a:fillRect/>
          </a:stretch>
        </p:blipFill>
        <p:spPr bwMode="auto">
          <a:xfrm>
            <a:off x="0" y="1219200"/>
            <a:ext cx="9148611" cy="4724400"/>
          </a:xfrm>
          <a:prstGeom prst="rect">
            <a:avLst/>
          </a:prstGeom>
          <a:noFill/>
        </p:spPr>
      </p:pic>
      <p:sp>
        <p:nvSpPr>
          <p:cNvPr id="5" name="TextBox 4"/>
          <p:cNvSpPr txBox="1"/>
          <p:nvPr/>
        </p:nvSpPr>
        <p:spPr>
          <a:xfrm>
            <a:off x="2133600" y="2895600"/>
            <a:ext cx="2172582" cy="369332"/>
          </a:xfrm>
          <a:prstGeom prst="rect">
            <a:avLst/>
          </a:prstGeom>
          <a:noFill/>
        </p:spPr>
        <p:txBody>
          <a:bodyPr wrap="none" rtlCol="0">
            <a:spAutoFit/>
          </a:bodyPr>
          <a:lstStyle/>
          <a:p>
            <a:r>
              <a:rPr lang="en-US" b="1" dirty="0" smtClean="0"/>
              <a:t>Higgs in Monte Carlo</a:t>
            </a:r>
            <a:endParaRPr lang="en-US"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762000"/>
          </a:xfrm>
        </p:spPr>
        <p:txBody>
          <a:bodyPr>
            <a:normAutofit fontScale="90000"/>
          </a:bodyPr>
          <a:lstStyle/>
          <a:p>
            <a:r>
              <a:rPr lang="en-US" sz="3600" b="1" dirty="0" smtClean="0"/>
              <a:t>Application Classes</a:t>
            </a:r>
            <a:r>
              <a:rPr lang="en-US" b="1" dirty="0" smtClean="0"/>
              <a:t/>
            </a:r>
            <a:br>
              <a:rPr lang="en-US" b="1" dirty="0" smtClean="0"/>
            </a:br>
            <a:endParaRPr lang="en-US" b="1" dirty="0"/>
          </a:p>
        </p:txBody>
      </p:sp>
      <p:graphicFrame>
        <p:nvGraphicFramePr>
          <p:cNvPr id="5" name="Table 4"/>
          <p:cNvGraphicFramePr>
            <a:graphicFrameLocks noGrp="1"/>
          </p:cNvGraphicFramePr>
          <p:nvPr/>
        </p:nvGraphicFramePr>
        <p:xfrm>
          <a:off x="304800" y="1295400"/>
          <a:ext cx="8534400" cy="5296014"/>
        </p:xfrm>
        <a:graphic>
          <a:graphicData uri="http://schemas.openxmlformats.org/drawingml/2006/table">
            <a:tbl>
              <a:tblPr firstRow="1" bandRow="1">
                <a:tableStyleId>{5C22544A-7EE6-4342-B048-85BDC9FD1C3A}</a:tableStyleId>
              </a:tblPr>
              <a:tblGrid>
                <a:gridCol w="406400"/>
                <a:gridCol w="1727200"/>
                <a:gridCol w="4876800"/>
                <a:gridCol w="1524000"/>
              </a:tblGrid>
              <a:tr h="561144">
                <a:tc>
                  <a:txBody>
                    <a:bodyPr/>
                    <a:lstStyle/>
                    <a:p>
                      <a:r>
                        <a:rPr lang="en-US" b="0" dirty="0" smtClean="0">
                          <a:solidFill>
                            <a:schemeClr val="tx1"/>
                          </a:solidFill>
                        </a:rPr>
                        <a:t>1</a:t>
                      </a:r>
                      <a:endParaRPr lang="en-US" b="0" dirty="0">
                        <a:solidFill>
                          <a:schemeClr val="tx1"/>
                        </a:solidFill>
                      </a:endParaRPr>
                    </a:p>
                  </a:txBody>
                  <a:tcPr>
                    <a:solidFill>
                      <a:schemeClr val="bg2"/>
                    </a:solidFill>
                  </a:tcPr>
                </a:tc>
                <a:tc>
                  <a:txBody>
                    <a:bodyPr/>
                    <a:lstStyle/>
                    <a:p>
                      <a:r>
                        <a:rPr lang="en-US" sz="1600" b="0" dirty="0" smtClean="0">
                          <a:solidFill>
                            <a:schemeClr val="tx1"/>
                          </a:solidFill>
                          <a:cs typeface="Arial" pitchFamily="34" charset="0"/>
                        </a:rPr>
                        <a:t>Synchronous</a:t>
                      </a:r>
                      <a:endParaRPr lang="en-US" sz="1600" b="0" dirty="0">
                        <a:solidFill>
                          <a:schemeClr val="tx1"/>
                        </a:solidFill>
                      </a:endParaRPr>
                    </a:p>
                  </a:txBody>
                  <a:tcPr>
                    <a:solidFill>
                      <a:schemeClr val="bg2"/>
                    </a:solidFill>
                  </a:tcPr>
                </a:tc>
                <a:tc>
                  <a:txBody>
                    <a:bodyPr/>
                    <a:lstStyle/>
                    <a:p>
                      <a:r>
                        <a:rPr lang="en-US" sz="1600" b="0" dirty="0" smtClean="0">
                          <a:solidFill>
                            <a:schemeClr val="tx1"/>
                          </a:solidFill>
                          <a:cs typeface="Arial" pitchFamily="34" charset="0"/>
                        </a:rPr>
                        <a:t>Lockstep Operation as in SIMD architectures</a:t>
                      </a:r>
                      <a:endParaRPr lang="en-US" sz="1600" b="0" dirty="0">
                        <a:solidFill>
                          <a:schemeClr val="tx1"/>
                        </a:solidFill>
                      </a:endParaRPr>
                    </a:p>
                  </a:txBody>
                  <a:tcPr>
                    <a:solidFill>
                      <a:schemeClr val="bg2"/>
                    </a:solidFill>
                  </a:tcPr>
                </a:tc>
                <a:tc>
                  <a:txBody>
                    <a:bodyPr/>
                    <a:lstStyle/>
                    <a:p>
                      <a:r>
                        <a:rPr lang="en-US" b="1" dirty="0" smtClean="0">
                          <a:solidFill>
                            <a:schemeClr val="tx1"/>
                          </a:solidFill>
                        </a:rPr>
                        <a:t>SIMD</a:t>
                      </a:r>
                      <a:endParaRPr lang="en-US" b="1" dirty="0">
                        <a:solidFill>
                          <a:schemeClr val="tx1"/>
                        </a:solidFill>
                      </a:endParaRPr>
                    </a:p>
                  </a:txBody>
                  <a:tcPr>
                    <a:solidFill>
                      <a:schemeClr val="bg2"/>
                    </a:solidFill>
                  </a:tcPr>
                </a:tc>
              </a:tr>
              <a:tr h="813658">
                <a:tc>
                  <a:txBody>
                    <a:bodyPr/>
                    <a:lstStyle/>
                    <a:p>
                      <a:r>
                        <a:rPr lang="en-US" dirty="0" smtClean="0"/>
                        <a:t>2</a:t>
                      </a:r>
                      <a:endParaRPr lang="en-US" dirty="0"/>
                    </a:p>
                  </a:txBody>
                  <a:tcPr/>
                </a:tc>
                <a:tc>
                  <a:txBody>
                    <a:bodyPr/>
                    <a:lstStyle/>
                    <a:p>
                      <a:r>
                        <a:rPr lang="en-US" sz="1600" dirty="0" smtClean="0">
                          <a:solidFill>
                            <a:schemeClr val="tx1"/>
                          </a:solidFill>
                          <a:cs typeface="Arial" pitchFamily="34" charset="0"/>
                        </a:rPr>
                        <a:t>Loosely Synchronous</a:t>
                      </a:r>
                      <a:endParaRPr lang="en-US" sz="1600" dirty="0">
                        <a:solidFill>
                          <a:schemeClr val="tx1"/>
                        </a:solidFill>
                      </a:endParaRPr>
                    </a:p>
                  </a:txBody>
                  <a:tcPr/>
                </a:tc>
                <a:tc>
                  <a:txBody>
                    <a:bodyPr/>
                    <a:lstStyle/>
                    <a:p>
                      <a:r>
                        <a:rPr lang="en-US" sz="1600" dirty="0" smtClean="0">
                          <a:solidFill>
                            <a:schemeClr val="tx1"/>
                          </a:solidFill>
                          <a:cs typeface="Arial" pitchFamily="34" charset="0"/>
                        </a:rPr>
                        <a:t>Iterative Compute-Communication stages with independent compute (map) operations for each CPU. Heart of most MPI jobs</a:t>
                      </a:r>
                      <a:endParaRPr lang="en-US" sz="1600" dirty="0">
                        <a:solidFill>
                          <a:schemeClr val="tx1"/>
                        </a:solidFill>
                      </a:endParaRPr>
                    </a:p>
                  </a:txBody>
                  <a:tcPr/>
                </a:tc>
                <a:tc>
                  <a:txBody>
                    <a:bodyPr/>
                    <a:lstStyle/>
                    <a:p>
                      <a:r>
                        <a:rPr lang="en-US" b="1" dirty="0" smtClean="0">
                          <a:solidFill>
                            <a:schemeClr val="tx1"/>
                          </a:solidFill>
                        </a:rPr>
                        <a:t>MPP</a:t>
                      </a:r>
                      <a:endParaRPr lang="en-US" b="1" dirty="0">
                        <a:solidFill>
                          <a:schemeClr val="tx1"/>
                        </a:solidFill>
                      </a:endParaRPr>
                    </a:p>
                  </a:txBody>
                  <a:tcPr/>
                </a:tc>
              </a:tr>
              <a:tr h="659344">
                <a:tc>
                  <a:txBody>
                    <a:bodyPr/>
                    <a:lstStyle/>
                    <a:p>
                      <a:r>
                        <a:rPr lang="en-US" dirty="0" smtClean="0"/>
                        <a:t>3</a:t>
                      </a:r>
                      <a:endParaRPr lang="en-US" dirty="0"/>
                    </a:p>
                  </a:txBody>
                  <a:tcPr/>
                </a:tc>
                <a:tc>
                  <a:txBody>
                    <a:bodyPr/>
                    <a:lstStyle/>
                    <a:p>
                      <a:r>
                        <a:rPr lang="en-US" sz="1600" dirty="0" smtClean="0">
                          <a:solidFill>
                            <a:schemeClr val="tx1"/>
                          </a:solidFill>
                          <a:cs typeface="Arial" pitchFamily="34" charset="0"/>
                        </a:rPr>
                        <a:t>Asynchronous</a:t>
                      </a:r>
                      <a:endParaRPr lang="en-US" sz="1600" dirty="0">
                        <a:solidFill>
                          <a:schemeClr val="tx1"/>
                        </a:solidFill>
                      </a:endParaRPr>
                    </a:p>
                  </a:txBody>
                  <a:tcPr/>
                </a:tc>
                <a:tc>
                  <a:txBody>
                    <a:bodyPr/>
                    <a:lstStyle/>
                    <a:p>
                      <a:r>
                        <a:rPr lang="en-US" sz="1600" dirty="0" smtClean="0">
                          <a:cs typeface="Arial" pitchFamily="34" charset="0"/>
                        </a:rPr>
                        <a:t>Computer Chess; Combinatorial Search often supported by dynamic threads</a:t>
                      </a:r>
                      <a:endParaRPr lang="en-US" sz="1600" dirty="0"/>
                    </a:p>
                  </a:txBody>
                  <a:tcPr/>
                </a:tc>
                <a:tc>
                  <a:txBody>
                    <a:bodyPr/>
                    <a:lstStyle/>
                    <a:p>
                      <a:r>
                        <a:rPr lang="en-US" b="1" dirty="0" smtClean="0"/>
                        <a:t>MPP</a:t>
                      </a:r>
                      <a:endParaRPr lang="en-US" b="1" dirty="0"/>
                    </a:p>
                  </a:txBody>
                  <a:tcPr/>
                </a:tc>
              </a:tr>
              <a:tr h="561144">
                <a:tc>
                  <a:txBody>
                    <a:bodyPr/>
                    <a:lstStyle/>
                    <a:p>
                      <a:r>
                        <a:rPr lang="en-US" dirty="0" smtClean="0"/>
                        <a:t>4</a:t>
                      </a:r>
                      <a:endParaRPr lang="en-US" dirty="0"/>
                    </a:p>
                  </a:txBody>
                  <a:tcPr>
                    <a:solidFill>
                      <a:schemeClr val="bg1">
                        <a:lumMod val="85000"/>
                      </a:schemeClr>
                    </a:solidFill>
                  </a:tcPr>
                </a:tc>
                <a:tc>
                  <a:txBody>
                    <a:bodyPr/>
                    <a:lstStyle/>
                    <a:p>
                      <a:r>
                        <a:rPr lang="en-US" sz="1600" b="1" dirty="0" smtClean="0">
                          <a:solidFill>
                            <a:schemeClr val="tx1"/>
                          </a:solidFill>
                          <a:cs typeface="Arial" pitchFamily="34" charset="0"/>
                        </a:rPr>
                        <a:t>Pleasingly Parallel </a:t>
                      </a:r>
                      <a:endParaRPr lang="en-US" sz="1600" b="1" dirty="0">
                        <a:solidFill>
                          <a:schemeClr val="tx1"/>
                        </a:solidFill>
                      </a:endParaRPr>
                    </a:p>
                  </a:txBody>
                  <a:tcPr>
                    <a:solidFill>
                      <a:schemeClr val="bg1">
                        <a:lumMod val="85000"/>
                      </a:schemeClr>
                    </a:solidFill>
                  </a:tcPr>
                </a:tc>
                <a:tc>
                  <a:txBody>
                    <a:bodyPr/>
                    <a:lstStyle/>
                    <a:p>
                      <a:r>
                        <a:rPr lang="en-US" sz="1600" dirty="0" smtClean="0">
                          <a:cs typeface="Arial" pitchFamily="34" charset="0"/>
                        </a:rPr>
                        <a:t>Each component independent – </a:t>
                      </a:r>
                      <a:r>
                        <a:rPr lang="en-US" sz="1600" dirty="0" smtClean="0">
                          <a:solidFill>
                            <a:srgbClr val="FF0000"/>
                          </a:solidFill>
                          <a:cs typeface="Arial" pitchFamily="34" charset="0"/>
                        </a:rPr>
                        <a:t>in 1988, Fox estimated at 20% of total  number of applications</a:t>
                      </a:r>
                      <a:endParaRPr lang="en-US" sz="1600" dirty="0">
                        <a:solidFill>
                          <a:srgbClr val="FF0000"/>
                        </a:solidFill>
                      </a:endParaRPr>
                    </a:p>
                  </a:txBody>
                  <a:tcPr>
                    <a:solidFill>
                      <a:schemeClr val="bg1">
                        <a:lumMod val="85000"/>
                      </a:schemeClr>
                    </a:solidFill>
                  </a:tcPr>
                </a:tc>
                <a:tc>
                  <a:txBody>
                    <a:bodyPr/>
                    <a:lstStyle/>
                    <a:p>
                      <a:r>
                        <a:rPr lang="en-US" b="1" dirty="0" smtClean="0">
                          <a:solidFill>
                            <a:schemeClr val="tx1"/>
                          </a:solidFill>
                        </a:rPr>
                        <a:t>Grids</a:t>
                      </a:r>
                      <a:endParaRPr lang="en-US" b="1" dirty="0">
                        <a:solidFill>
                          <a:schemeClr val="tx1"/>
                        </a:solidFill>
                      </a:endParaRPr>
                    </a:p>
                  </a:txBody>
                  <a:tcPr>
                    <a:solidFill>
                      <a:schemeClr val="bg1">
                        <a:lumMod val="85000"/>
                      </a:schemeClr>
                    </a:solidFill>
                  </a:tcPr>
                </a:tc>
              </a:tr>
              <a:tr h="631286">
                <a:tc>
                  <a:txBody>
                    <a:bodyPr/>
                    <a:lstStyle/>
                    <a:p>
                      <a:r>
                        <a:rPr lang="en-US" dirty="0" smtClean="0"/>
                        <a:t>5</a:t>
                      </a:r>
                      <a:endParaRPr lang="en-US" dirty="0"/>
                    </a:p>
                  </a:txBody>
                  <a:tcPr>
                    <a:solidFill>
                      <a:schemeClr val="accent3">
                        <a:lumMod val="40000"/>
                        <a:lumOff val="60000"/>
                      </a:schemeClr>
                    </a:solidFill>
                  </a:tcPr>
                </a:tc>
                <a:tc>
                  <a:txBody>
                    <a:bodyPr/>
                    <a:lstStyle/>
                    <a:p>
                      <a:r>
                        <a:rPr lang="en-US" sz="1600" b="1" dirty="0" err="1" smtClean="0">
                          <a:solidFill>
                            <a:schemeClr val="tx1"/>
                          </a:solidFill>
                          <a:cs typeface="Arial" pitchFamily="34" charset="0"/>
                        </a:rPr>
                        <a:t>Metaproblems</a:t>
                      </a:r>
                      <a:r>
                        <a:rPr lang="en-US" sz="1600" b="1" dirty="0" smtClean="0">
                          <a:solidFill>
                            <a:schemeClr val="tx1"/>
                          </a:solidFill>
                          <a:cs typeface="Arial" pitchFamily="34" charset="0"/>
                        </a:rPr>
                        <a:t> </a:t>
                      </a:r>
                      <a:endParaRPr lang="en-US" sz="1600" b="1" dirty="0">
                        <a:solidFill>
                          <a:schemeClr val="tx1"/>
                        </a:solidFill>
                      </a:endParaRPr>
                    </a:p>
                  </a:txBody>
                  <a:tcPr>
                    <a:solidFill>
                      <a:schemeClr val="accent3">
                        <a:lumMod val="40000"/>
                        <a:lumOff val="60000"/>
                      </a:schemeClr>
                    </a:solidFill>
                  </a:tcPr>
                </a:tc>
                <a:tc>
                  <a:txBody>
                    <a:bodyPr/>
                    <a:lstStyle/>
                    <a:p>
                      <a:r>
                        <a:rPr lang="en-US" sz="1600" dirty="0" smtClean="0">
                          <a:cs typeface="Arial" pitchFamily="34" charset="0"/>
                        </a:rPr>
                        <a:t>Coarse grain (asynchronous) combinations of classes 1)-4). </a:t>
                      </a:r>
                      <a:r>
                        <a:rPr lang="en-US" sz="1600" dirty="0" smtClean="0">
                          <a:solidFill>
                            <a:srgbClr val="FF0000"/>
                          </a:solidFill>
                          <a:cs typeface="Arial" pitchFamily="34" charset="0"/>
                        </a:rPr>
                        <a:t>The preserve of workflow.</a:t>
                      </a:r>
                      <a:endParaRPr lang="en-US" sz="1600" dirty="0">
                        <a:solidFill>
                          <a:srgbClr val="FF0000"/>
                        </a:solidFill>
                      </a:endParaRPr>
                    </a:p>
                  </a:txBody>
                  <a:tcPr>
                    <a:solidFill>
                      <a:schemeClr val="accent3">
                        <a:lumMod val="40000"/>
                        <a:lumOff val="60000"/>
                      </a:schemeClr>
                    </a:solidFill>
                  </a:tcPr>
                </a:tc>
                <a:tc>
                  <a:txBody>
                    <a:bodyPr/>
                    <a:lstStyle/>
                    <a:p>
                      <a:r>
                        <a:rPr lang="en-US" b="1" dirty="0" smtClean="0">
                          <a:solidFill>
                            <a:schemeClr val="tx1"/>
                          </a:solidFill>
                        </a:rPr>
                        <a:t>Grids</a:t>
                      </a:r>
                      <a:endParaRPr lang="en-US" b="1" dirty="0">
                        <a:solidFill>
                          <a:schemeClr val="tx1"/>
                        </a:solidFill>
                      </a:endParaRPr>
                    </a:p>
                  </a:txBody>
                  <a:tcPr>
                    <a:solidFill>
                      <a:schemeClr val="accent3">
                        <a:lumMod val="40000"/>
                        <a:lumOff val="60000"/>
                      </a:schemeClr>
                    </a:solidFill>
                  </a:tcPr>
                </a:tc>
              </a:tr>
              <a:tr h="1955024">
                <a:tc>
                  <a:txBody>
                    <a:bodyPr/>
                    <a:lstStyle/>
                    <a:p>
                      <a:r>
                        <a:rPr lang="en-US" dirty="0" smtClean="0"/>
                        <a:t>6</a:t>
                      </a:r>
                      <a:endParaRPr lang="en-US" dirty="0"/>
                    </a:p>
                  </a:txBody>
                  <a:tcPr>
                    <a:solidFill>
                      <a:schemeClr val="tx2">
                        <a:lumMod val="20000"/>
                        <a:lumOff val="80000"/>
                      </a:schemeClr>
                    </a:solidFill>
                  </a:tcPr>
                </a:tc>
                <a:tc>
                  <a:txBody>
                    <a:bodyPr/>
                    <a:lstStyle/>
                    <a:p>
                      <a:r>
                        <a:rPr lang="en-US" sz="1600" b="1" kern="1200" dirty="0" err="1" smtClean="0">
                          <a:solidFill>
                            <a:schemeClr val="dk1"/>
                          </a:solidFill>
                          <a:latin typeface="+mn-lt"/>
                          <a:ea typeface="+mn-ea"/>
                          <a:cs typeface="+mn-cs"/>
                        </a:rPr>
                        <a:t>MapReduce</a:t>
                      </a:r>
                      <a:r>
                        <a:rPr lang="en-US" sz="1600" b="1" kern="1200" dirty="0" smtClean="0">
                          <a:solidFill>
                            <a:schemeClr val="dk1"/>
                          </a:solidFill>
                          <a:latin typeface="+mn-lt"/>
                          <a:ea typeface="+mn-ea"/>
                          <a:cs typeface="+mn-cs"/>
                        </a:rPr>
                        <a:t>++</a:t>
                      </a:r>
                      <a:endParaRPr lang="en-US" sz="1600" b="1" dirty="0">
                        <a:solidFill>
                          <a:schemeClr val="tx1"/>
                        </a:solidFill>
                      </a:endParaRPr>
                    </a:p>
                  </a:txBody>
                  <a:tcPr>
                    <a:solidFill>
                      <a:schemeClr val="tx2">
                        <a:lumMod val="20000"/>
                        <a:lumOff val="80000"/>
                      </a:schemeClr>
                    </a:solidFill>
                  </a:tcPr>
                </a:tc>
                <a:tc>
                  <a:txBody>
                    <a:bodyPr/>
                    <a:lstStyle/>
                    <a:p>
                      <a:r>
                        <a:rPr lang="en-US" sz="1600" kern="1200" dirty="0" smtClean="0">
                          <a:solidFill>
                            <a:schemeClr val="dk1"/>
                          </a:solidFill>
                          <a:latin typeface="+mn-lt"/>
                          <a:ea typeface="+mn-ea"/>
                          <a:cs typeface="+mn-cs"/>
                        </a:rPr>
                        <a:t>It describes file(database) to file(database) operations which has subcategories including.</a:t>
                      </a:r>
                    </a:p>
                    <a:p>
                      <a:pPr marL="800100" lvl="1" indent="-342900">
                        <a:buFont typeface="+mj-lt"/>
                        <a:buAutoNum type="arabicParenR"/>
                      </a:pPr>
                      <a:r>
                        <a:rPr lang="en-US" sz="1600" kern="1200" dirty="0" smtClean="0">
                          <a:solidFill>
                            <a:schemeClr val="dk1"/>
                          </a:solidFill>
                          <a:latin typeface="+mn-lt"/>
                          <a:ea typeface="+mn-ea"/>
                          <a:cs typeface="+mn-cs"/>
                        </a:rPr>
                        <a:t>Pleasingly Parallel Map Only</a:t>
                      </a:r>
                    </a:p>
                    <a:p>
                      <a:pPr marL="800100" lvl="1" indent="-342900">
                        <a:buFont typeface="+mj-lt"/>
                        <a:buAutoNum type="arabicParenR"/>
                      </a:pPr>
                      <a:r>
                        <a:rPr lang="en-US" sz="1600" kern="1200" dirty="0" smtClean="0">
                          <a:solidFill>
                            <a:schemeClr val="dk1"/>
                          </a:solidFill>
                          <a:latin typeface="+mn-lt"/>
                          <a:ea typeface="+mn-ea"/>
                          <a:cs typeface="+mn-cs"/>
                        </a:rPr>
                        <a:t>Map followed by reductions</a:t>
                      </a:r>
                    </a:p>
                    <a:p>
                      <a:pPr marL="800100" lvl="1" indent="-342900">
                        <a:buFont typeface="+mj-lt"/>
                        <a:buAutoNum type="arabicParenR"/>
                      </a:pPr>
                      <a:r>
                        <a:rPr lang="en-US" sz="1600" kern="1200" dirty="0" smtClean="0">
                          <a:solidFill>
                            <a:schemeClr val="dk1"/>
                          </a:solidFill>
                          <a:latin typeface="+mn-lt"/>
                          <a:ea typeface="+mn-ea"/>
                          <a:cs typeface="+mn-cs"/>
                        </a:rPr>
                        <a:t>Iterative “Map followed by reductions” – Extension of Current Technologies that supports much linear algebra and </a:t>
                      </a:r>
                      <a:r>
                        <a:rPr lang="en-US" sz="1600" kern="1200" dirty="0" err="1" smtClean="0">
                          <a:solidFill>
                            <a:schemeClr val="dk1"/>
                          </a:solidFill>
                          <a:latin typeface="+mn-lt"/>
                          <a:ea typeface="+mn-ea"/>
                          <a:cs typeface="+mn-cs"/>
                        </a:rPr>
                        <a:t>datamining</a:t>
                      </a:r>
                      <a:endParaRPr lang="en-US" sz="1600" kern="1200" dirty="0" smtClean="0">
                        <a:solidFill>
                          <a:schemeClr val="dk1"/>
                        </a:solidFill>
                        <a:latin typeface="+mn-lt"/>
                        <a:ea typeface="+mn-ea"/>
                        <a:cs typeface="+mn-cs"/>
                      </a:endParaRPr>
                    </a:p>
                    <a:p>
                      <a:endParaRPr lang="en-US" sz="1600" dirty="0"/>
                    </a:p>
                  </a:txBody>
                  <a:tcPr>
                    <a:solidFill>
                      <a:schemeClr val="tx2">
                        <a:lumMod val="20000"/>
                        <a:lumOff val="80000"/>
                      </a:schemeClr>
                    </a:solidFill>
                  </a:tcPr>
                </a:tc>
                <a:tc>
                  <a:txBody>
                    <a:bodyPr/>
                    <a:lstStyle/>
                    <a:p>
                      <a:r>
                        <a:rPr lang="en-US" b="1" dirty="0" smtClean="0">
                          <a:solidFill>
                            <a:schemeClr val="tx1"/>
                          </a:solidFill>
                        </a:rPr>
                        <a:t>Clouds</a:t>
                      </a:r>
                    </a:p>
                    <a:p>
                      <a:endParaRPr lang="en-US" sz="1200" b="1" dirty="0" smtClean="0">
                        <a:solidFill>
                          <a:schemeClr val="tx1"/>
                        </a:solidFill>
                      </a:endParaRPr>
                    </a:p>
                    <a:p>
                      <a:r>
                        <a:rPr lang="en-US" b="1" dirty="0" err="1" smtClean="0">
                          <a:solidFill>
                            <a:schemeClr val="tx1"/>
                          </a:solidFill>
                        </a:rPr>
                        <a:t>Hadoop</a:t>
                      </a:r>
                      <a:r>
                        <a:rPr lang="en-US" b="1" dirty="0" smtClean="0">
                          <a:solidFill>
                            <a:schemeClr val="tx1"/>
                          </a:solidFill>
                        </a:rPr>
                        <a:t>/</a:t>
                      </a:r>
                      <a:br>
                        <a:rPr lang="en-US" b="1" dirty="0" smtClean="0">
                          <a:solidFill>
                            <a:schemeClr val="tx1"/>
                          </a:solidFill>
                        </a:rPr>
                      </a:br>
                      <a:r>
                        <a:rPr lang="en-US" b="1" dirty="0" smtClean="0">
                          <a:solidFill>
                            <a:schemeClr val="tx1"/>
                          </a:solidFill>
                        </a:rPr>
                        <a:t>Dryad</a:t>
                      </a:r>
                    </a:p>
                    <a:p>
                      <a:r>
                        <a:rPr lang="en-US" b="1" dirty="0" smtClean="0">
                          <a:solidFill>
                            <a:schemeClr val="tx1"/>
                          </a:solidFill>
                        </a:rPr>
                        <a:t>             </a:t>
                      </a:r>
                      <a:r>
                        <a:rPr lang="en-US" sz="1600" b="1" dirty="0" smtClean="0">
                          <a:solidFill>
                            <a:schemeClr val="tx1"/>
                          </a:solidFill>
                        </a:rPr>
                        <a:t>Twister</a:t>
                      </a:r>
                      <a:endParaRPr lang="en-US" b="1" dirty="0">
                        <a:solidFill>
                          <a:schemeClr val="tx1"/>
                        </a:solidFill>
                      </a:endParaRPr>
                    </a:p>
                  </a:txBody>
                  <a:tcPr>
                    <a:solidFill>
                      <a:schemeClr val="tx2">
                        <a:lumMod val="20000"/>
                        <a:lumOff val="80000"/>
                      </a:schemeClr>
                    </a:solidFill>
                  </a:tcPr>
                </a:tc>
              </a:tr>
            </a:tbl>
          </a:graphicData>
        </a:graphic>
      </p:graphicFrame>
      <p:sp>
        <p:nvSpPr>
          <p:cNvPr id="4" name="TextBox 3"/>
          <p:cNvSpPr txBox="1"/>
          <p:nvPr/>
        </p:nvSpPr>
        <p:spPr>
          <a:xfrm>
            <a:off x="1219200" y="457200"/>
            <a:ext cx="6352573" cy="707886"/>
          </a:xfrm>
          <a:prstGeom prst="rect">
            <a:avLst/>
          </a:prstGeom>
          <a:noFill/>
        </p:spPr>
        <p:txBody>
          <a:bodyPr wrap="none" rtlCol="0">
            <a:spAutoFit/>
          </a:bodyPr>
          <a:lstStyle/>
          <a:p>
            <a:r>
              <a:rPr lang="en-US" sz="2000" dirty="0" smtClean="0"/>
              <a:t>Old classification of P</a:t>
            </a:r>
            <a:r>
              <a:rPr lang="en-US" sz="2000" dirty="0" smtClean="0">
                <a:cs typeface="Arial" pitchFamily="34" charset="0"/>
              </a:rPr>
              <a:t>arallel software/hardware in terms of </a:t>
            </a:r>
          </a:p>
          <a:p>
            <a:r>
              <a:rPr lang="en-US" sz="2000" dirty="0" smtClean="0">
                <a:cs typeface="Arial" pitchFamily="34" charset="0"/>
              </a:rPr>
              <a:t>5 (becoming 6) “Application architecture” Structures</a:t>
            </a:r>
            <a:r>
              <a:rPr lang="en-US" sz="2000" dirty="0" smtClean="0"/>
              <a:t>) </a:t>
            </a:r>
            <a:endParaRPr lang="en-US" sz="2000" dirty="0"/>
          </a:p>
        </p:txBody>
      </p:sp>
      <p:pic>
        <p:nvPicPr>
          <p:cNvPr id="6" name="Picture 2" descr="D:\academic\phd\Publications\MapReduce++\logo.png"/>
          <p:cNvPicPr>
            <a:picLocks noChangeAspect="1" noChangeArrowheads="1"/>
          </p:cNvPicPr>
          <p:nvPr/>
        </p:nvPicPr>
        <p:blipFill>
          <a:blip r:embed="rId3" cstate="print"/>
          <a:srcRect/>
          <a:stretch>
            <a:fillRect/>
          </a:stretch>
        </p:blipFill>
        <p:spPr bwMode="auto">
          <a:xfrm>
            <a:off x="7467600" y="5638800"/>
            <a:ext cx="501094" cy="6096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6553200" cy="762000"/>
          </a:xfrm>
        </p:spPr>
        <p:txBody>
          <a:bodyPr>
            <a:noAutofit/>
          </a:bodyPr>
          <a:lstStyle/>
          <a:p>
            <a:r>
              <a:rPr lang="en-US" sz="2400" b="1" dirty="0" smtClean="0">
                <a:latin typeface="+mn-lt"/>
              </a:rPr>
              <a:t>Applications &amp; Different</a:t>
            </a:r>
            <a:r>
              <a:rPr lang="en-US" sz="2400" b="1" dirty="0" smtClean="0"/>
              <a:t> Interconnection Patterns</a:t>
            </a:r>
            <a:endParaRPr lang="en-US" sz="2400" b="1" dirty="0"/>
          </a:p>
        </p:txBody>
      </p:sp>
      <p:graphicFrame>
        <p:nvGraphicFramePr>
          <p:cNvPr id="8" name="Table 7"/>
          <p:cNvGraphicFramePr>
            <a:graphicFrameLocks noGrp="1"/>
          </p:cNvGraphicFramePr>
          <p:nvPr/>
        </p:nvGraphicFramePr>
        <p:xfrm>
          <a:off x="152400" y="609601"/>
          <a:ext cx="8839200" cy="5837464"/>
        </p:xfrm>
        <a:graphic>
          <a:graphicData uri="http://schemas.openxmlformats.org/drawingml/2006/table">
            <a:tbl>
              <a:tblPr firstRow="1" bandRow="1">
                <a:tableStyleId>{5C22544A-7EE6-4342-B048-85BDC9FD1C3A}</a:tableStyleId>
              </a:tblPr>
              <a:tblGrid>
                <a:gridCol w="2287692"/>
                <a:gridCol w="2210143"/>
                <a:gridCol w="2210143"/>
                <a:gridCol w="2131222"/>
              </a:tblGrid>
              <a:tr h="792480">
                <a:tc>
                  <a:txBody>
                    <a:bodyPr/>
                    <a:lstStyle/>
                    <a:p>
                      <a:pPr algn="ctr"/>
                      <a:r>
                        <a:rPr lang="en-US" sz="1800" dirty="0" smtClean="0"/>
                        <a:t>Map Only</a:t>
                      </a:r>
                      <a:endParaRPr lang="en-US" sz="1800" dirty="0"/>
                    </a:p>
                  </a:txBody>
                  <a:tcPr/>
                </a:tc>
                <a:tc>
                  <a:txBody>
                    <a:bodyPr/>
                    <a:lstStyle/>
                    <a:p>
                      <a:pPr algn="ctr"/>
                      <a:r>
                        <a:rPr lang="en-US" sz="1800" dirty="0" smtClean="0"/>
                        <a:t>Classic</a:t>
                      </a:r>
                    </a:p>
                    <a:p>
                      <a:pPr algn="ctr"/>
                      <a:r>
                        <a:rPr lang="en-US" sz="1800" dirty="0" smtClean="0"/>
                        <a:t>MapReduce</a:t>
                      </a:r>
                      <a:endParaRPr lang="en-US" sz="1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Iterative</a:t>
                      </a:r>
                      <a:r>
                        <a:rPr lang="en-US" sz="1800" baseline="0" dirty="0" smtClean="0"/>
                        <a:t> Reductions </a:t>
                      </a:r>
                      <a:r>
                        <a:rPr lang="en-US" sz="1800" b="1" dirty="0" smtClean="0">
                          <a:solidFill>
                            <a:srgbClr val="C00000"/>
                          </a:solidFill>
                        </a:rPr>
                        <a:t>MapReduce++</a:t>
                      </a:r>
                    </a:p>
                  </a:txBody>
                  <a:tcPr/>
                </a:tc>
                <a:tc>
                  <a:txBody>
                    <a:bodyPr/>
                    <a:lstStyle/>
                    <a:p>
                      <a:pPr algn="ctr"/>
                      <a:r>
                        <a:rPr lang="en-US" sz="1800" dirty="0" smtClean="0"/>
                        <a:t>Loosely Synchronous</a:t>
                      </a:r>
                      <a:endParaRPr lang="en-US" sz="1800" dirty="0"/>
                    </a:p>
                  </a:txBody>
                  <a:tcPr/>
                </a:tc>
              </a:tr>
              <a:tr h="1962877">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r>
              <a:tr h="1464747">
                <a:tc>
                  <a:txBody>
                    <a:bodyPr/>
                    <a:lstStyle/>
                    <a:p>
                      <a:pPr marL="0" marR="0">
                        <a:spcBef>
                          <a:spcPts val="0"/>
                        </a:spcBef>
                        <a:spcAft>
                          <a:spcPts val="0"/>
                        </a:spcAft>
                      </a:pPr>
                      <a:r>
                        <a:rPr lang="en-US" sz="1600" b="1" dirty="0" smtClean="0"/>
                        <a:t>CAP3</a:t>
                      </a:r>
                      <a:r>
                        <a:rPr lang="en-US" sz="1600" dirty="0" smtClean="0"/>
                        <a:t> Analysis</a:t>
                      </a:r>
                    </a:p>
                    <a:p>
                      <a:pPr marL="0" marR="0">
                        <a:spcBef>
                          <a:spcPts val="0"/>
                        </a:spcBef>
                        <a:spcAft>
                          <a:spcPts val="0"/>
                        </a:spcAft>
                      </a:pPr>
                      <a:r>
                        <a:rPr lang="en-US" sz="1600" dirty="0" smtClean="0"/>
                        <a:t>Document conversion</a:t>
                      </a:r>
                      <a:r>
                        <a:rPr lang="en-US" sz="1600" baseline="0" dirty="0" smtClean="0"/>
                        <a:t> (</a:t>
                      </a:r>
                      <a:r>
                        <a:rPr lang="en-US" sz="1600" dirty="0" smtClean="0"/>
                        <a:t>PDF -&gt; HTML)</a:t>
                      </a:r>
                    </a:p>
                    <a:p>
                      <a:pPr marL="0" marR="0">
                        <a:spcBef>
                          <a:spcPts val="0"/>
                        </a:spcBef>
                        <a:spcAft>
                          <a:spcPts val="0"/>
                        </a:spcAft>
                      </a:pPr>
                      <a:r>
                        <a:rPr lang="en-US" sz="1600" dirty="0" smtClean="0"/>
                        <a:t>Brute force searches in cryptography</a:t>
                      </a:r>
                    </a:p>
                    <a:p>
                      <a:pPr marL="0" marR="0">
                        <a:spcBef>
                          <a:spcPts val="0"/>
                        </a:spcBef>
                        <a:spcAft>
                          <a:spcPts val="0"/>
                        </a:spcAft>
                      </a:pPr>
                      <a:r>
                        <a:rPr lang="en-US" sz="1600" dirty="0" smtClean="0"/>
                        <a:t>Parametric sweeps</a:t>
                      </a:r>
                      <a:endParaRPr lang="en-US" sz="1600" dirty="0">
                        <a:latin typeface="+mn-lt"/>
                      </a:endParaRPr>
                    </a:p>
                  </a:txBody>
                  <a:tcPr/>
                </a:tc>
                <a:tc>
                  <a:txBody>
                    <a:bodyPr/>
                    <a:lstStyle/>
                    <a:p>
                      <a:pPr marL="0" marR="0">
                        <a:spcBef>
                          <a:spcPts val="0"/>
                        </a:spcBef>
                        <a:spcAft>
                          <a:spcPts val="0"/>
                        </a:spcAft>
                      </a:pPr>
                      <a:r>
                        <a:rPr lang="en-US" sz="1600" dirty="0" smtClean="0"/>
                        <a:t>High Energy</a:t>
                      </a:r>
                      <a:r>
                        <a:rPr lang="en-US" sz="1600" baseline="0" dirty="0" smtClean="0"/>
                        <a:t> Physics (</a:t>
                      </a:r>
                      <a:r>
                        <a:rPr lang="en-US" sz="1600" b="1" baseline="0" dirty="0" smtClean="0"/>
                        <a:t>HEP</a:t>
                      </a:r>
                      <a:r>
                        <a:rPr lang="en-US" sz="1600" baseline="0" dirty="0" smtClean="0"/>
                        <a:t>) </a:t>
                      </a:r>
                      <a:r>
                        <a:rPr lang="en-US" sz="1600" dirty="0" smtClean="0"/>
                        <a:t>Histograms</a:t>
                      </a:r>
                    </a:p>
                    <a:p>
                      <a:pPr marL="0" marR="0">
                        <a:spcBef>
                          <a:spcPts val="0"/>
                        </a:spcBef>
                        <a:spcAft>
                          <a:spcPts val="0"/>
                        </a:spcAft>
                      </a:pPr>
                      <a:r>
                        <a:rPr lang="en-US" sz="1600" b="1" dirty="0" smtClean="0"/>
                        <a:t>SWG</a:t>
                      </a:r>
                      <a:r>
                        <a:rPr lang="en-US" sz="1600" baseline="0" dirty="0" smtClean="0"/>
                        <a:t> gene alignment</a:t>
                      </a:r>
                      <a:endParaRPr lang="en-US" sz="1600" dirty="0" smtClean="0"/>
                    </a:p>
                    <a:p>
                      <a:pPr marL="0" marR="0">
                        <a:spcBef>
                          <a:spcPts val="0"/>
                        </a:spcBef>
                        <a:spcAft>
                          <a:spcPts val="0"/>
                        </a:spcAft>
                      </a:pPr>
                      <a:r>
                        <a:rPr lang="en-US" sz="1600" dirty="0" smtClean="0"/>
                        <a:t>Distributed search</a:t>
                      </a:r>
                    </a:p>
                    <a:p>
                      <a:pPr marL="0" marR="0">
                        <a:spcBef>
                          <a:spcPts val="0"/>
                        </a:spcBef>
                        <a:spcAft>
                          <a:spcPts val="0"/>
                        </a:spcAft>
                      </a:pPr>
                      <a:r>
                        <a:rPr lang="en-US" sz="1600" dirty="0" smtClean="0"/>
                        <a:t>Distributed sorting</a:t>
                      </a:r>
                    </a:p>
                    <a:p>
                      <a:pPr marL="0" marR="0">
                        <a:spcBef>
                          <a:spcPts val="0"/>
                        </a:spcBef>
                        <a:spcAft>
                          <a:spcPts val="0"/>
                        </a:spcAft>
                      </a:pPr>
                      <a:r>
                        <a:rPr lang="en-US" sz="1600" dirty="0" smtClean="0"/>
                        <a:t>Information retrieval</a:t>
                      </a:r>
                      <a:endParaRPr lang="en-US" sz="1600" dirty="0">
                        <a:latin typeface="+mn-lt"/>
                        <a:ea typeface="Times New Roman"/>
                        <a:cs typeface="Times New Roman"/>
                      </a:endParaRPr>
                    </a:p>
                  </a:txBody>
                  <a:tcPr/>
                </a:tc>
                <a:tc>
                  <a:txBody>
                    <a:bodyPr/>
                    <a:lstStyle/>
                    <a:p>
                      <a:pPr marL="0" marR="0">
                        <a:spcBef>
                          <a:spcPts val="0"/>
                        </a:spcBef>
                        <a:spcAft>
                          <a:spcPts val="0"/>
                        </a:spcAft>
                      </a:pPr>
                      <a:r>
                        <a:rPr lang="en-US" sz="1600" dirty="0" smtClean="0"/>
                        <a:t>Expectation maximization algorithms</a:t>
                      </a:r>
                    </a:p>
                    <a:p>
                      <a:pPr marL="0" marR="0">
                        <a:spcBef>
                          <a:spcPts val="0"/>
                        </a:spcBef>
                        <a:spcAft>
                          <a:spcPts val="0"/>
                        </a:spcAft>
                      </a:pPr>
                      <a:r>
                        <a:rPr lang="en-US" sz="1600" dirty="0" smtClean="0"/>
                        <a:t>Clustering</a:t>
                      </a:r>
                    </a:p>
                    <a:p>
                      <a:pPr marL="0" marR="0">
                        <a:spcBef>
                          <a:spcPts val="0"/>
                        </a:spcBef>
                        <a:spcAft>
                          <a:spcPts val="0"/>
                        </a:spcAft>
                      </a:pPr>
                      <a:r>
                        <a:rPr lang="en-US" sz="1600" dirty="0" smtClean="0"/>
                        <a:t>Linear Algebra</a:t>
                      </a:r>
                    </a:p>
                    <a:p>
                      <a:endParaRPr lang="en-US" sz="1600" dirty="0">
                        <a:latin typeface="+mn-lt"/>
                      </a:endParaRPr>
                    </a:p>
                  </a:txBody>
                  <a:tcPr/>
                </a:tc>
                <a:tc>
                  <a:txBody>
                    <a:bodyPr/>
                    <a:lstStyle/>
                    <a:p>
                      <a:r>
                        <a:rPr lang="en-US" sz="1600" dirty="0" smtClean="0"/>
                        <a:t>Many MPI scientific applications utilizing</a:t>
                      </a:r>
                      <a:r>
                        <a:rPr lang="en-US" sz="1600" baseline="0" dirty="0" smtClean="0"/>
                        <a:t> wide variety of communication constructs including local interactions</a:t>
                      </a:r>
                    </a:p>
                  </a:txBody>
                  <a:tcPr/>
                </a:tc>
              </a:tr>
              <a:tr h="1527627">
                <a:tc>
                  <a:txBody>
                    <a:bodyPr/>
                    <a:lstStyle/>
                    <a:p>
                      <a:r>
                        <a:rPr lang="en-US" sz="1600" dirty="0" smtClean="0">
                          <a:solidFill>
                            <a:schemeClr val="tx1"/>
                          </a:solidFill>
                        </a:rPr>
                        <a:t>- CAP3</a:t>
                      </a:r>
                      <a:r>
                        <a:rPr lang="en-US" sz="1600" baseline="0" dirty="0" smtClean="0">
                          <a:solidFill>
                            <a:schemeClr val="tx1"/>
                          </a:solidFill>
                        </a:rPr>
                        <a:t> </a:t>
                      </a:r>
                      <a:r>
                        <a:rPr lang="en-US" sz="1600" dirty="0" smtClean="0">
                          <a:solidFill>
                            <a:schemeClr val="tx1"/>
                          </a:solidFill>
                        </a:rPr>
                        <a:t>Gene Assembly</a:t>
                      </a:r>
                      <a:br>
                        <a:rPr lang="en-US" sz="1600" dirty="0" smtClean="0">
                          <a:solidFill>
                            <a:schemeClr val="tx1"/>
                          </a:solidFill>
                        </a:rPr>
                      </a:br>
                      <a:r>
                        <a:rPr lang="en-US" sz="1600" dirty="0" smtClean="0">
                          <a:solidFill>
                            <a:schemeClr val="tx1"/>
                          </a:solidFill>
                        </a:rPr>
                        <a:t>- PolarGrid </a:t>
                      </a:r>
                      <a:r>
                        <a:rPr lang="en-US" sz="1600" dirty="0" err="1" smtClean="0">
                          <a:solidFill>
                            <a:schemeClr val="tx1"/>
                          </a:solidFill>
                        </a:rPr>
                        <a:t>Matlab</a:t>
                      </a:r>
                      <a:r>
                        <a:rPr lang="en-US" sz="1600" dirty="0" smtClean="0">
                          <a:solidFill>
                            <a:schemeClr val="tx1"/>
                          </a:solidFill>
                        </a:rPr>
                        <a:t> data analysis</a:t>
                      </a:r>
                      <a:endParaRPr lang="en-US" sz="1600" b="1" dirty="0">
                        <a:solidFill>
                          <a:schemeClr val="tx1"/>
                        </a:solidFill>
                      </a:endParaRPr>
                    </a:p>
                  </a:txBody>
                  <a:tcPr/>
                </a:tc>
                <a:tc>
                  <a:txBody>
                    <a:bodyPr/>
                    <a:lstStyle/>
                    <a:p>
                      <a:r>
                        <a:rPr lang="en-US" sz="1600" dirty="0" smtClean="0">
                          <a:solidFill>
                            <a:schemeClr val="tx1"/>
                          </a:solidFill>
                        </a:rPr>
                        <a:t>- Information Retrieval</a:t>
                      </a:r>
                      <a:r>
                        <a:rPr lang="en-US" sz="1600" baseline="0" dirty="0" smtClean="0">
                          <a:solidFill>
                            <a:schemeClr val="tx1"/>
                          </a:solidFill>
                        </a:rPr>
                        <a:t> - </a:t>
                      </a:r>
                      <a:r>
                        <a:rPr lang="en-US" sz="1600" dirty="0" smtClean="0">
                          <a:solidFill>
                            <a:schemeClr val="tx1"/>
                          </a:solidFill>
                        </a:rPr>
                        <a:t>HEP Data</a:t>
                      </a:r>
                      <a:r>
                        <a:rPr lang="en-US" sz="1600" baseline="0" dirty="0" smtClean="0">
                          <a:solidFill>
                            <a:schemeClr val="tx1"/>
                          </a:solidFill>
                        </a:rPr>
                        <a:t> Analysis</a:t>
                      </a:r>
                    </a:p>
                    <a:p>
                      <a:r>
                        <a:rPr lang="en-US" sz="1600" baseline="0" dirty="0" smtClean="0">
                          <a:solidFill>
                            <a:schemeClr val="tx1"/>
                          </a:solidFill>
                        </a:rPr>
                        <a:t>- Calculation of Pairwise Distances for ALU Sequences</a:t>
                      </a:r>
                      <a:endParaRPr lang="en-US" sz="1600" b="1" dirty="0">
                        <a:solidFill>
                          <a:schemeClr val="tx1"/>
                        </a:solidFill>
                      </a:endParaRPr>
                    </a:p>
                  </a:txBody>
                  <a:tcPr/>
                </a:tc>
                <a:tc>
                  <a:txBody>
                    <a:bodyPr/>
                    <a:lstStyle/>
                    <a:p>
                      <a:pPr>
                        <a:buFontTx/>
                        <a:buChar char="-"/>
                      </a:pPr>
                      <a:r>
                        <a:rPr lang="en-US" sz="1600" dirty="0" smtClean="0">
                          <a:solidFill>
                            <a:schemeClr val="tx1"/>
                          </a:solidFill>
                        </a:rPr>
                        <a:t> Kmeans </a:t>
                      </a:r>
                    </a:p>
                    <a:p>
                      <a:pPr>
                        <a:buFontTx/>
                        <a:buChar char="-"/>
                      </a:pPr>
                      <a:r>
                        <a:rPr lang="en-US" sz="1600" baseline="0" dirty="0" smtClean="0">
                          <a:solidFill>
                            <a:schemeClr val="tx1"/>
                          </a:solidFill>
                        </a:rPr>
                        <a:t> </a:t>
                      </a:r>
                      <a:r>
                        <a:rPr lang="en-US" sz="1600" b="1" dirty="0" smtClean="0">
                          <a:solidFill>
                            <a:schemeClr val="tx1"/>
                          </a:solidFill>
                        </a:rPr>
                        <a:t>Deterministic Annealing </a:t>
                      </a:r>
                      <a:r>
                        <a:rPr lang="en-US" sz="1600" b="1" baseline="0" dirty="0" smtClean="0">
                          <a:solidFill>
                            <a:schemeClr val="tx1"/>
                          </a:solidFill>
                        </a:rPr>
                        <a:t> </a:t>
                      </a:r>
                      <a:r>
                        <a:rPr lang="en-US" sz="1600" b="1" dirty="0" smtClean="0">
                          <a:solidFill>
                            <a:schemeClr val="tx1"/>
                          </a:solidFill>
                        </a:rPr>
                        <a:t>Clustering</a:t>
                      </a:r>
                    </a:p>
                    <a:p>
                      <a:r>
                        <a:rPr lang="en-US" sz="1600" b="1" dirty="0" smtClean="0">
                          <a:solidFill>
                            <a:schemeClr val="tx1"/>
                          </a:solidFill>
                        </a:rPr>
                        <a:t>- </a:t>
                      </a:r>
                      <a:r>
                        <a:rPr lang="en-US" sz="1600" b="0" dirty="0" smtClean="0">
                          <a:solidFill>
                            <a:schemeClr val="tx1"/>
                          </a:solidFill>
                        </a:rPr>
                        <a:t>Multidimensional Scaling </a:t>
                      </a:r>
                      <a:r>
                        <a:rPr lang="en-US" sz="1600" b="1" dirty="0" smtClean="0">
                          <a:solidFill>
                            <a:schemeClr val="tx1"/>
                          </a:solidFill>
                        </a:rPr>
                        <a:t>MDS </a:t>
                      </a:r>
                      <a:endParaRPr lang="en-US" sz="1600" b="1"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 Solving Differential Equations</a:t>
                      </a:r>
                      <a:r>
                        <a:rPr lang="en-US" sz="1600" baseline="0" dirty="0" smtClean="0">
                          <a:solidFill>
                            <a:schemeClr val="tx1"/>
                          </a:solidFill>
                        </a:rPr>
                        <a:t> and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solidFill>
                            <a:schemeClr val="tx1"/>
                          </a:solidFill>
                        </a:rPr>
                        <a:t>- particle dynamics with short range forces</a:t>
                      </a:r>
                      <a:endParaRPr lang="en-US" sz="1600" dirty="0" smtClean="0">
                        <a:solidFill>
                          <a:schemeClr val="tx1"/>
                        </a:solidFill>
                      </a:endParaRPr>
                    </a:p>
                  </a:txBody>
                  <a:tcPr/>
                </a:tc>
              </a:tr>
            </a:tbl>
          </a:graphicData>
        </a:graphic>
      </p:graphicFrame>
      <p:grpSp>
        <p:nvGrpSpPr>
          <p:cNvPr id="3" name="Group 35"/>
          <p:cNvGrpSpPr/>
          <p:nvPr/>
        </p:nvGrpSpPr>
        <p:grpSpPr>
          <a:xfrm>
            <a:off x="609600" y="1600200"/>
            <a:ext cx="1524000" cy="1512332"/>
            <a:chOff x="762000" y="1219200"/>
            <a:chExt cx="1524000" cy="1512332"/>
          </a:xfrm>
        </p:grpSpPr>
        <p:sp>
          <p:nvSpPr>
            <p:cNvPr id="37" name="TextBox 36"/>
            <p:cNvSpPr txBox="1"/>
            <p:nvPr/>
          </p:nvSpPr>
          <p:spPr>
            <a:xfrm>
              <a:off x="1066800" y="1219200"/>
              <a:ext cx="684803" cy="369332"/>
            </a:xfrm>
            <a:prstGeom prst="rect">
              <a:avLst/>
            </a:prstGeom>
            <a:noFill/>
          </p:spPr>
          <p:txBody>
            <a:bodyPr wrap="none" rtlCol="0">
              <a:spAutoFit/>
            </a:bodyPr>
            <a:lstStyle/>
            <a:p>
              <a:r>
                <a:rPr lang="en-US" dirty="0" smtClean="0">
                  <a:solidFill>
                    <a:prstClr val="black"/>
                  </a:solidFill>
                </a:rPr>
                <a:t>Input</a:t>
              </a:r>
              <a:endParaRPr lang="en-US" dirty="0">
                <a:solidFill>
                  <a:prstClr val="black"/>
                </a:solidFill>
              </a:endParaRPr>
            </a:p>
          </p:txBody>
        </p:sp>
        <p:grpSp>
          <p:nvGrpSpPr>
            <p:cNvPr id="4" name="Group 33"/>
            <p:cNvGrpSpPr/>
            <p:nvPr/>
          </p:nvGrpSpPr>
          <p:grpSpPr>
            <a:xfrm>
              <a:off x="762000" y="1600200"/>
              <a:ext cx="1524000" cy="1131332"/>
              <a:chOff x="762000" y="1600200"/>
              <a:chExt cx="1524000" cy="1131332"/>
            </a:xfrm>
          </p:grpSpPr>
          <p:sp>
            <p:nvSpPr>
              <p:cNvPr id="39" name="Oval 38"/>
              <p:cNvSpPr/>
              <p:nvPr/>
            </p:nvSpPr>
            <p:spPr>
              <a:xfrm>
                <a:off x="762000" y="18288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40" name="Straight Arrow Connector 39"/>
              <p:cNvCxnSpPr>
                <a:endCxn id="39" idx="0"/>
              </p:cNvCxnSpPr>
              <p:nvPr/>
            </p:nvCxnSpPr>
            <p:spPr>
              <a:xfrm rot="5400000">
                <a:off x="800100" y="17145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a:off x="800894" y="22471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1143000" y="18288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43" name="Straight Arrow Connector 42"/>
              <p:cNvCxnSpPr>
                <a:endCxn id="42" idx="0"/>
              </p:cNvCxnSpPr>
              <p:nvPr/>
            </p:nvCxnSpPr>
            <p:spPr>
              <a:xfrm rot="5400000">
                <a:off x="1181100" y="17145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a:off x="1181894" y="22471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grpSp>
            <p:nvGrpSpPr>
              <p:cNvPr id="5" name="Group 27"/>
              <p:cNvGrpSpPr/>
              <p:nvPr/>
            </p:nvGrpSpPr>
            <p:grpSpPr>
              <a:xfrm>
                <a:off x="1981200" y="1600200"/>
                <a:ext cx="304800" cy="761206"/>
                <a:chOff x="1752600" y="1600994"/>
                <a:chExt cx="304800" cy="761206"/>
              </a:xfrm>
            </p:grpSpPr>
            <p:sp>
              <p:nvSpPr>
                <p:cNvPr id="50" name="Oval 49"/>
                <p:cNvSpPr/>
                <p:nvPr/>
              </p:nvSpPr>
              <p:spPr>
                <a:xfrm>
                  <a:off x="1752600" y="18288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51" name="Straight Arrow Connector 50"/>
                <p:cNvCxnSpPr>
                  <a:endCxn id="50" idx="0"/>
                </p:cNvCxnSpPr>
                <p:nvPr/>
              </p:nvCxnSpPr>
              <p:spPr>
                <a:xfrm rot="5400000">
                  <a:off x="1790700" y="17145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5400000">
                  <a:off x="1791494" y="22471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grpSp>
          <p:sp>
            <p:nvSpPr>
              <p:cNvPr id="46" name="TextBox 45"/>
              <p:cNvSpPr txBox="1"/>
              <p:nvPr/>
            </p:nvSpPr>
            <p:spPr>
              <a:xfrm>
                <a:off x="1143000" y="2362200"/>
                <a:ext cx="856325" cy="369332"/>
              </a:xfrm>
              <a:prstGeom prst="rect">
                <a:avLst/>
              </a:prstGeom>
              <a:noFill/>
            </p:spPr>
            <p:txBody>
              <a:bodyPr wrap="none" rtlCol="0">
                <a:spAutoFit/>
              </a:bodyPr>
              <a:lstStyle/>
              <a:p>
                <a:r>
                  <a:rPr lang="en-US" dirty="0" smtClean="0">
                    <a:solidFill>
                      <a:prstClr val="black"/>
                    </a:solidFill>
                  </a:rPr>
                  <a:t>Output</a:t>
                </a:r>
                <a:endParaRPr lang="en-US" dirty="0">
                  <a:solidFill>
                    <a:prstClr val="black"/>
                  </a:solidFill>
                </a:endParaRPr>
              </a:p>
            </p:txBody>
          </p:sp>
          <p:sp>
            <p:nvSpPr>
              <p:cNvPr id="47" name="Oval 46"/>
              <p:cNvSpPr/>
              <p:nvPr/>
            </p:nvSpPr>
            <p:spPr>
              <a:xfrm>
                <a:off x="1600200" y="19812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8" name="Oval 47"/>
              <p:cNvSpPr/>
              <p:nvPr/>
            </p:nvSpPr>
            <p:spPr>
              <a:xfrm>
                <a:off x="1752600" y="19812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TextBox 48"/>
              <p:cNvSpPr txBox="1"/>
              <p:nvPr/>
            </p:nvSpPr>
            <p:spPr>
              <a:xfrm>
                <a:off x="1371600" y="1600200"/>
                <a:ext cx="601447" cy="369332"/>
              </a:xfrm>
              <a:prstGeom prst="rect">
                <a:avLst/>
              </a:prstGeom>
              <a:noFill/>
            </p:spPr>
            <p:txBody>
              <a:bodyPr wrap="none" rtlCol="0">
                <a:spAutoFit/>
              </a:bodyPr>
              <a:lstStyle/>
              <a:p>
                <a:r>
                  <a:rPr lang="en-US" dirty="0" smtClean="0">
                    <a:solidFill>
                      <a:prstClr val="black"/>
                    </a:solidFill>
                  </a:rPr>
                  <a:t>map</a:t>
                </a:r>
                <a:endParaRPr lang="en-US" dirty="0">
                  <a:solidFill>
                    <a:prstClr val="black"/>
                  </a:solidFill>
                </a:endParaRPr>
              </a:p>
            </p:txBody>
          </p:sp>
        </p:grpSp>
      </p:grpSp>
      <p:grpSp>
        <p:nvGrpSpPr>
          <p:cNvPr id="6" name="Group 105"/>
          <p:cNvGrpSpPr/>
          <p:nvPr/>
        </p:nvGrpSpPr>
        <p:grpSpPr>
          <a:xfrm>
            <a:off x="2590800" y="1524000"/>
            <a:ext cx="2129474" cy="1600200"/>
            <a:chOff x="6705600" y="1905000"/>
            <a:chExt cx="2129474" cy="1600200"/>
          </a:xfrm>
        </p:grpSpPr>
        <p:sp>
          <p:nvSpPr>
            <p:cNvPr id="54" name="TextBox 53"/>
            <p:cNvSpPr txBox="1"/>
            <p:nvPr/>
          </p:nvSpPr>
          <p:spPr>
            <a:xfrm>
              <a:off x="7086600" y="1905000"/>
              <a:ext cx="684803" cy="369332"/>
            </a:xfrm>
            <a:prstGeom prst="rect">
              <a:avLst/>
            </a:prstGeom>
            <a:noFill/>
          </p:spPr>
          <p:txBody>
            <a:bodyPr wrap="none" rtlCol="0">
              <a:spAutoFit/>
            </a:bodyPr>
            <a:lstStyle/>
            <a:p>
              <a:r>
                <a:rPr lang="en-US" dirty="0" smtClean="0">
                  <a:solidFill>
                    <a:prstClr val="black"/>
                  </a:solidFill>
                </a:rPr>
                <a:t>Input</a:t>
              </a:r>
              <a:endParaRPr lang="en-US" dirty="0">
                <a:solidFill>
                  <a:prstClr val="black"/>
                </a:solidFill>
              </a:endParaRPr>
            </a:p>
          </p:txBody>
        </p:sp>
        <p:sp>
          <p:nvSpPr>
            <p:cNvPr id="56" name="Oval 55"/>
            <p:cNvSpPr/>
            <p:nvPr/>
          </p:nvSpPr>
          <p:spPr>
            <a:xfrm>
              <a:off x="6705600" y="24384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57" name="Straight Arrow Connector 56"/>
            <p:cNvCxnSpPr>
              <a:endCxn id="56" idx="0"/>
            </p:cNvCxnSpPr>
            <p:nvPr/>
          </p:nvCxnSpPr>
          <p:spPr>
            <a:xfrm rot="5400000">
              <a:off x="6743700" y="23241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56" idx="4"/>
              <a:endCxn id="70" idx="1"/>
            </p:cNvCxnSpPr>
            <p:nvPr/>
          </p:nvCxnSpPr>
          <p:spPr>
            <a:xfrm rot="16200000" flipH="1">
              <a:off x="6858000" y="2743199"/>
              <a:ext cx="273237" cy="273237"/>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7086600" y="24384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60" name="Straight Arrow Connector 59"/>
            <p:cNvCxnSpPr>
              <a:endCxn id="59" idx="0"/>
            </p:cNvCxnSpPr>
            <p:nvPr/>
          </p:nvCxnSpPr>
          <p:spPr>
            <a:xfrm rot="5400000">
              <a:off x="7124700" y="23241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59" idx="4"/>
              <a:endCxn id="70" idx="0"/>
            </p:cNvCxnSpPr>
            <p:nvPr/>
          </p:nvCxnSpPr>
          <p:spPr>
            <a:xfrm rot="5400000">
              <a:off x="7124700" y="28575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sp>
          <p:nvSpPr>
            <p:cNvPr id="67" name="Oval 66"/>
            <p:cNvSpPr/>
            <p:nvPr/>
          </p:nvSpPr>
          <p:spPr>
            <a:xfrm>
              <a:off x="7924800" y="2437606"/>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68" name="Straight Arrow Connector 67"/>
            <p:cNvCxnSpPr>
              <a:endCxn id="67" idx="0"/>
            </p:cNvCxnSpPr>
            <p:nvPr/>
          </p:nvCxnSpPr>
          <p:spPr>
            <a:xfrm rot="5400000">
              <a:off x="7962900" y="23233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67" idx="4"/>
              <a:endCxn id="70" idx="7"/>
            </p:cNvCxnSpPr>
            <p:nvPr/>
          </p:nvCxnSpPr>
          <p:spPr>
            <a:xfrm rot="5400000">
              <a:off x="7574967" y="2514203"/>
              <a:ext cx="274031" cy="730437"/>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7543800" y="25908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Oval 64"/>
            <p:cNvSpPr/>
            <p:nvPr/>
          </p:nvSpPr>
          <p:spPr>
            <a:xfrm>
              <a:off x="7696200" y="25908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TextBox 65"/>
            <p:cNvSpPr txBox="1"/>
            <p:nvPr/>
          </p:nvSpPr>
          <p:spPr>
            <a:xfrm>
              <a:off x="7315200" y="2209800"/>
              <a:ext cx="601447" cy="369332"/>
            </a:xfrm>
            <a:prstGeom prst="rect">
              <a:avLst/>
            </a:prstGeom>
            <a:noFill/>
          </p:spPr>
          <p:txBody>
            <a:bodyPr wrap="none" rtlCol="0">
              <a:spAutoFit/>
            </a:bodyPr>
            <a:lstStyle/>
            <a:p>
              <a:r>
                <a:rPr lang="en-US" dirty="0" smtClean="0">
                  <a:solidFill>
                    <a:prstClr val="black"/>
                  </a:solidFill>
                </a:rPr>
                <a:t>map</a:t>
              </a:r>
              <a:endParaRPr lang="en-US" dirty="0">
                <a:solidFill>
                  <a:prstClr val="black"/>
                </a:solidFill>
              </a:endParaRPr>
            </a:p>
          </p:txBody>
        </p:sp>
        <p:sp>
          <p:nvSpPr>
            <p:cNvPr id="70" name="Oval 69"/>
            <p:cNvSpPr/>
            <p:nvPr/>
          </p:nvSpPr>
          <p:spPr>
            <a:xfrm>
              <a:off x="7086600" y="29718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sp>
          <p:nvSpPr>
            <p:cNvPr id="71" name="Oval 70"/>
            <p:cNvSpPr/>
            <p:nvPr/>
          </p:nvSpPr>
          <p:spPr>
            <a:xfrm>
              <a:off x="7696200" y="29718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74" name="Straight Arrow Connector 73"/>
            <p:cNvCxnSpPr>
              <a:stCxn id="56" idx="4"/>
              <a:endCxn id="71" idx="1"/>
            </p:cNvCxnSpPr>
            <p:nvPr/>
          </p:nvCxnSpPr>
          <p:spPr>
            <a:xfrm rot="16200000" flipH="1">
              <a:off x="7162800" y="2438399"/>
              <a:ext cx="273237" cy="882837"/>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59" idx="4"/>
              <a:endCxn id="71" idx="0"/>
            </p:cNvCxnSpPr>
            <p:nvPr/>
          </p:nvCxnSpPr>
          <p:spPr>
            <a:xfrm rot="16200000" flipH="1">
              <a:off x="7429500" y="2552700"/>
              <a:ext cx="228600" cy="609600"/>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67" idx="4"/>
              <a:endCxn id="71" idx="7"/>
            </p:cNvCxnSpPr>
            <p:nvPr/>
          </p:nvCxnSpPr>
          <p:spPr>
            <a:xfrm rot="5400000">
              <a:off x="7879767" y="2819003"/>
              <a:ext cx="274031" cy="120837"/>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rot="5400000">
              <a:off x="7125494" y="33901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rot="5400000">
              <a:off x="7735094" y="33901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grpSp>
          <p:nvGrpSpPr>
            <p:cNvPr id="7" name="Group 102"/>
            <p:cNvGrpSpPr/>
            <p:nvPr/>
          </p:nvGrpSpPr>
          <p:grpSpPr>
            <a:xfrm>
              <a:off x="7467600" y="3124200"/>
              <a:ext cx="198119" cy="45719"/>
              <a:chOff x="7696200" y="2743200"/>
              <a:chExt cx="198119" cy="45719"/>
            </a:xfrm>
          </p:grpSpPr>
          <p:sp>
            <p:nvSpPr>
              <p:cNvPr id="101" name="Oval 100"/>
              <p:cNvSpPr/>
              <p:nvPr/>
            </p:nvSpPr>
            <p:spPr>
              <a:xfrm>
                <a:off x="7696200" y="27432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 name="Oval 101"/>
              <p:cNvSpPr/>
              <p:nvPr/>
            </p:nvSpPr>
            <p:spPr>
              <a:xfrm>
                <a:off x="7848600" y="27432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4" name="TextBox 103"/>
            <p:cNvSpPr txBox="1"/>
            <p:nvPr/>
          </p:nvSpPr>
          <p:spPr>
            <a:xfrm>
              <a:off x="8001000" y="2971800"/>
              <a:ext cx="834074" cy="369332"/>
            </a:xfrm>
            <a:prstGeom prst="rect">
              <a:avLst/>
            </a:prstGeom>
            <a:noFill/>
          </p:spPr>
          <p:txBody>
            <a:bodyPr wrap="none" rtlCol="0">
              <a:spAutoFit/>
            </a:bodyPr>
            <a:lstStyle/>
            <a:p>
              <a:r>
                <a:rPr lang="en-US" dirty="0" smtClean="0">
                  <a:solidFill>
                    <a:prstClr val="black"/>
                  </a:solidFill>
                </a:rPr>
                <a:t>reduce</a:t>
              </a:r>
              <a:endParaRPr lang="en-US" dirty="0">
                <a:solidFill>
                  <a:prstClr val="black"/>
                </a:solidFill>
              </a:endParaRPr>
            </a:p>
          </p:txBody>
        </p:sp>
      </p:grpSp>
      <p:sp>
        <p:nvSpPr>
          <p:cNvPr id="132" name="Arc 131"/>
          <p:cNvSpPr/>
          <p:nvPr/>
        </p:nvSpPr>
        <p:spPr>
          <a:xfrm rot="856400">
            <a:off x="5452446" y="1546558"/>
            <a:ext cx="1014734" cy="1706020"/>
          </a:xfrm>
          <a:prstGeom prst="arc">
            <a:avLst>
              <a:gd name="adj1" fmla="val 13184796"/>
              <a:gd name="adj2" fmla="val 6304267"/>
            </a:avLst>
          </a:prstGeom>
          <a:ln w="25400">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grpSp>
        <p:nvGrpSpPr>
          <p:cNvPr id="9" name="Group 162"/>
          <p:cNvGrpSpPr/>
          <p:nvPr/>
        </p:nvGrpSpPr>
        <p:grpSpPr>
          <a:xfrm>
            <a:off x="4724400" y="1447800"/>
            <a:ext cx="2141390" cy="1752600"/>
            <a:chOff x="4572000" y="1752600"/>
            <a:chExt cx="2141390" cy="1752600"/>
          </a:xfrm>
        </p:grpSpPr>
        <p:sp>
          <p:nvSpPr>
            <p:cNvPr id="108" name="TextBox 107"/>
            <p:cNvSpPr txBox="1"/>
            <p:nvPr/>
          </p:nvSpPr>
          <p:spPr>
            <a:xfrm>
              <a:off x="4724400" y="1905000"/>
              <a:ext cx="684803" cy="369332"/>
            </a:xfrm>
            <a:prstGeom prst="rect">
              <a:avLst/>
            </a:prstGeom>
            <a:noFill/>
          </p:spPr>
          <p:txBody>
            <a:bodyPr wrap="none" rtlCol="0">
              <a:spAutoFit/>
            </a:bodyPr>
            <a:lstStyle/>
            <a:p>
              <a:r>
                <a:rPr lang="en-US" dirty="0" smtClean="0">
                  <a:solidFill>
                    <a:prstClr val="black"/>
                  </a:solidFill>
                </a:rPr>
                <a:t>Input</a:t>
              </a:r>
              <a:endParaRPr lang="en-US" dirty="0">
                <a:solidFill>
                  <a:prstClr val="black"/>
                </a:solidFill>
              </a:endParaRPr>
            </a:p>
          </p:txBody>
        </p:sp>
        <p:sp>
          <p:nvSpPr>
            <p:cNvPr id="109" name="Oval 108"/>
            <p:cNvSpPr/>
            <p:nvPr/>
          </p:nvSpPr>
          <p:spPr>
            <a:xfrm>
              <a:off x="4572000" y="24384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110" name="Straight Arrow Connector 109"/>
            <p:cNvCxnSpPr>
              <a:endCxn id="109" idx="0"/>
            </p:cNvCxnSpPr>
            <p:nvPr/>
          </p:nvCxnSpPr>
          <p:spPr>
            <a:xfrm rot="5400000">
              <a:off x="4610100" y="23241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a:stCxn id="109" idx="4"/>
              <a:endCxn id="121" idx="1"/>
            </p:cNvCxnSpPr>
            <p:nvPr/>
          </p:nvCxnSpPr>
          <p:spPr>
            <a:xfrm rot="16200000" flipH="1">
              <a:off x="4724400" y="2743199"/>
              <a:ext cx="273237" cy="273237"/>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sp>
          <p:nvSpPr>
            <p:cNvPr id="112" name="Oval 111"/>
            <p:cNvSpPr/>
            <p:nvPr/>
          </p:nvSpPr>
          <p:spPr>
            <a:xfrm>
              <a:off x="4953000" y="24384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113" name="Straight Arrow Connector 112"/>
            <p:cNvCxnSpPr>
              <a:endCxn id="112" idx="0"/>
            </p:cNvCxnSpPr>
            <p:nvPr/>
          </p:nvCxnSpPr>
          <p:spPr>
            <a:xfrm rot="5400000">
              <a:off x="4991100" y="23241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stCxn id="112" idx="4"/>
              <a:endCxn id="121" idx="0"/>
            </p:cNvCxnSpPr>
            <p:nvPr/>
          </p:nvCxnSpPr>
          <p:spPr>
            <a:xfrm rot="5400000">
              <a:off x="4991100" y="28575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sp>
          <p:nvSpPr>
            <p:cNvPr id="115" name="Oval 114"/>
            <p:cNvSpPr/>
            <p:nvPr/>
          </p:nvSpPr>
          <p:spPr>
            <a:xfrm>
              <a:off x="5791200" y="2437606"/>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116" name="Straight Arrow Connector 115"/>
            <p:cNvCxnSpPr>
              <a:endCxn id="115" idx="0"/>
            </p:cNvCxnSpPr>
            <p:nvPr/>
          </p:nvCxnSpPr>
          <p:spPr>
            <a:xfrm rot="5400000">
              <a:off x="5829300" y="23233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a:stCxn id="115" idx="4"/>
              <a:endCxn id="121" idx="7"/>
            </p:cNvCxnSpPr>
            <p:nvPr/>
          </p:nvCxnSpPr>
          <p:spPr>
            <a:xfrm rot="5400000">
              <a:off x="5441367" y="2514203"/>
              <a:ext cx="274031" cy="730437"/>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sp>
          <p:nvSpPr>
            <p:cNvPr id="118" name="Oval 117"/>
            <p:cNvSpPr/>
            <p:nvPr/>
          </p:nvSpPr>
          <p:spPr>
            <a:xfrm>
              <a:off x="5410200" y="25908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9" name="Oval 118"/>
            <p:cNvSpPr/>
            <p:nvPr/>
          </p:nvSpPr>
          <p:spPr>
            <a:xfrm>
              <a:off x="5562600" y="25908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0" name="TextBox 119"/>
            <p:cNvSpPr txBox="1"/>
            <p:nvPr/>
          </p:nvSpPr>
          <p:spPr>
            <a:xfrm>
              <a:off x="5181600" y="2209800"/>
              <a:ext cx="601447" cy="369332"/>
            </a:xfrm>
            <a:prstGeom prst="rect">
              <a:avLst/>
            </a:prstGeom>
            <a:noFill/>
          </p:spPr>
          <p:txBody>
            <a:bodyPr wrap="none" rtlCol="0">
              <a:spAutoFit/>
            </a:bodyPr>
            <a:lstStyle/>
            <a:p>
              <a:r>
                <a:rPr lang="en-US" dirty="0" smtClean="0">
                  <a:solidFill>
                    <a:prstClr val="black"/>
                  </a:solidFill>
                </a:rPr>
                <a:t>map</a:t>
              </a:r>
              <a:endParaRPr lang="en-US" dirty="0">
                <a:solidFill>
                  <a:prstClr val="black"/>
                </a:solidFill>
              </a:endParaRPr>
            </a:p>
          </p:txBody>
        </p:sp>
        <p:sp>
          <p:nvSpPr>
            <p:cNvPr id="121" name="Oval 120"/>
            <p:cNvSpPr/>
            <p:nvPr/>
          </p:nvSpPr>
          <p:spPr>
            <a:xfrm>
              <a:off x="4953000" y="29718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sp>
          <p:nvSpPr>
            <p:cNvPr id="122" name="Oval 121"/>
            <p:cNvSpPr/>
            <p:nvPr/>
          </p:nvSpPr>
          <p:spPr>
            <a:xfrm>
              <a:off x="5562600" y="29718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123" name="Straight Arrow Connector 122"/>
            <p:cNvCxnSpPr>
              <a:stCxn id="109" idx="4"/>
              <a:endCxn id="122" idx="1"/>
            </p:cNvCxnSpPr>
            <p:nvPr/>
          </p:nvCxnSpPr>
          <p:spPr>
            <a:xfrm rot="16200000" flipH="1">
              <a:off x="5029200" y="2438399"/>
              <a:ext cx="273237" cy="882837"/>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a:stCxn id="112" idx="4"/>
              <a:endCxn id="122" idx="0"/>
            </p:cNvCxnSpPr>
            <p:nvPr/>
          </p:nvCxnSpPr>
          <p:spPr>
            <a:xfrm rot="16200000" flipH="1">
              <a:off x="5295900" y="2552700"/>
              <a:ext cx="228600" cy="609600"/>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a:stCxn id="115" idx="4"/>
              <a:endCxn id="122" idx="7"/>
            </p:cNvCxnSpPr>
            <p:nvPr/>
          </p:nvCxnSpPr>
          <p:spPr>
            <a:xfrm rot="5400000">
              <a:off x="5746167" y="2819003"/>
              <a:ext cx="274031" cy="120837"/>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rot="5400000">
              <a:off x="4991894" y="33901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rot="5400000">
              <a:off x="5601494" y="33901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grpSp>
          <p:nvGrpSpPr>
            <p:cNvPr id="10" name="Group 102"/>
            <p:cNvGrpSpPr/>
            <p:nvPr/>
          </p:nvGrpSpPr>
          <p:grpSpPr>
            <a:xfrm>
              <a:off x="5334000" y="3124200"/>
              <a:ext cx="198119" cy="45719"/>
              <a:chOff x="7696200" y="2743200"/>
              <a:chExt cx="198119" cy="45719"/>
            </a:xfrm>
          </p:grpSpPr>
          <p:sp>
            <p:nvSpPr>
              <p:cNvPr id="130" name="Oval 129"/>
              <p:cNvSpPr/>
              <p:nvPr/>
            </p:nvSpPr>
            <p:spPr>
              <a:xfrm>
                <a:off x="7696200" y="27432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1" name="Oval 130"/>
              <p:cNvSpPr/>
              <p:nvPr/>
            </p:nvSpPr>
            <p:spPr>
              <a:xfrm>
                <a:off x="7848600" y="27432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29" name="TextBox 128"/>
            <p:cNvSpPr txBox="1"/>
            <p:nvPr/>
          </p:nvSpPr>
          <p:spPr>
            <a:xfrm>
              <a:off x="4648200" y="3124200"/>
              <a:ext cx="834074" cy="369332"/>
            </a:xfrm>
            <a:prstGeom prst="rect">
              <a:avLst/>
            </a:prstGeom>
            <a:noFill/>
          </p:spPr>
          <p:txBody>
            <a:bodyPr wrap="none" rtlCol="0">
              <a:spAutoFit/>
            </a:bodyPr>
            <a:lstStyle/>
            <a:p>
              <a:r>
                <a:rPr lang="en-US" dirty="0" smtClean="0">
                  <a:solidFill>
                    <a:prstClr val="black"/>
                  </a:solidFill>
                </a:rPr>
                <a:t>reduce</a:t>
              </a:r>
              <a:endParaRPr lang="en-US" dirty="0">
                <a:solidFill>
                  <a:prstClr val="black"/>
                </a:solidFill>
              </a:endParaRPr>
            </a:p>
          </p:txBody>
        </p:sp>
        <p:sp>
          <p:nvSpPr>
            <p:cNvPr id="133" name="TextBox 132"/>
            <p:cNvSpPr txBox="1"/>
            <p:nvPr/>
          </p:nvSpPr>
          <p:spPr>
            <a:xfrm>
              <a:off x="5638800" y="1752600"/>
              <a:ext cx="1074590" cy="369332"/>
            </a:xfrm>
            <a:prstGeom prst="rect">
              <a:avLst/>
            </a:prstGeom>
            <a:ln/>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dirty="0" smtClean="0">
                  <a:solidFill>
                    <a:prstClr val="black"/>
                  </a:solidFill>
                </a:rPr>
                <a:t>iterations</a:t>
              </a:r>
              <a:endParaRPr lang="en-US" dirty="0">
                <a:solidFill>
                  <a:prstClr val="black"/>
                </a:solidFill>
              </a:endParaRPr>
            </a:p>
          </p:txBody>
        </p:sp>
      </p:grpSp>
      <p:grpSp>
        <p:nvGrpSpPr>
          <p:cNvPr id="13" name="Group 161"/>
          <p:cNvGrpSpPr/>
          <p:nvPr/>
        </p:nvGrpSpPr>
        <p:grpSpPr>
          <a:xfrm>
            <a:off x="6934200" y="1524000"/>
            <a:ext cx="1752600" cy="1676400"/>
            <a:chOff x="6934200" y="1828800"/>
            <a:chExt cx="1752600" cy="1676400"/>
          </a:xfrm>
        </p:grpSpPr>
        <p:sp>
          <p:nvSpPr>
            <p:cNvPr id="135" name="Rectangle 134"/>
            <p:cNvSpPr/>
            <p:nvPr/>
          </p:nvSpPr>
          <p:spPr>
            <a:xfrm>
              <a:off x="7162800" y="2057400"/>
              <a:ext cx="1295400" cy="1295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137" name="Straight Connector 136"/>
            <p:cNvCxnSpPr/>
            <p:nvPr/>
          </p:nvCxnSpPr>
          <p:spPr>
            <a:xfrm rot="5400000">
              <a:off x="6973094" y="2704306"/>
              <a:ext cx="129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rot="5400000">
              <a:off x="7354094" y="2704306"/>
              <a:ext cx="129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7162800" y="2514600"/>
              <a:ext cx="129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7162800" y="2819400"/>
              <a:ext cx="1295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45" name="TextBox 144"/>
            <p:cNvSpPr txBox="1"/>
            <p:nvPr/>
          </p:nvSpPr>
          <p:spPr>
            <a:xfrm>
              <a:off x="7543800" y="2514600"/>
              <a:ext cx="410690" cy="369332"/>
            </a:xfrm>
            <a:prstGeom prst="rect">
              <a:avLst/>
            </a:prstGeom>
            <a:noFill/>
          </p:spPr>
          <p:txBody>
            <a:bodyPr wrap="none" rtlCol="0">
              <a:spAutoFit/>
            </a:bodyPr>
            <a:lstStyle/>
            <a:p>
              <a:r>
                <a:rPr lang="en-US" dirty="0" err="1" smtClean="0">
                  <a:solidFill>
                    <a:prstClr val="black"/>
                  </a:solidFill>
                </a:rPr>
                <a:t>Pij</a:t>
              </a:r>
              <a:endParaRPr lang="en-US" dirty="0">
                <a:solidFill>
                  <a:prstClr val="black"/>
                </a:solidFill>
              </a:endParaRPr>
            </a:p>
          </p:txBody>
        </p:sp>
        <p:cxnSp>
          <p:nvCxnSpPr>
            <p:cNvPr id="147" name="Straight Arrow Connector 146"/>
            <p:cNvCxnSpPr/>
            <p:nvPr/>
          </p:nvCxnSpPr>
          <p:spPr>
            <a:xfrm rot="5400000" flipH="1" flipV="1">
              <a:off x="7658894" y="2247106"/>
              <a:ext cx="2286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p:nvPr/>
          </p:nvCxnSpPr>
          <p:spPr>
            <a:xfrm rot="10800000">
              <a:off x="7239000" y="2667000"/>
              <a:ext cx="2286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60" name="Arc 159"/>
            <p:cNvSpPr/>
            <p:nvPr/>
          </p:nvSpPr>
          <p:spPr>
            <a:xfrm flipV="1">
              <a:off x="6934200" y="2590800"/>
              <a:ext cx="1752600" cy="457200"/>
            </a:xfrm>
            <a:prstGeom prst="arc">
              <a:avLst>
                <a:gd name="adj1" fmla="val 10327336"/>
                <a:gd name="adj2" fmla="val 598130"/>
              </a:avLst>
            </a:prstGeom>
            <a:ln w="22225">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161" name="Arc 160"/>
            <p:cNvSpPr/>
            <p:nvPr/>
          </p:nvSpPr>
          <p:spPr>
            <a:xfrm rot="16200000" flipV="1">
              <a:off x="7162800" y="2438400"/>
              <a:ext cx="1676400" cy="457200"/>
            </a:xfrm>
            <a:prstGeom prst="arc">
              <a:avLst>
                <a:gd name="adj1" fmla="val 10327336"/>
                <a:gd name="adj2" fmla="val 598130"/>
              </a:avLst>
            </a:prstGeom>
            <a:ln w="22225">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grpSp>
      <p:sp>
        <p:nvSpPr>
          <p:cNvPr id="86" name="TextBox 85"/>
          <p:cNvSpPr txBox="1"/>
          <p:nvPr/>
        </p:nvSpPr>
        <p:spPr>
          <a:xfrm>
            <a:off x="1219200" y="6488668"/>
            <a:ext cx="4631589" cy="369332"/>
          </a:xfrm>
          <a:prstGeom prst="rect">
            <a:avLst/>
          </a:prstGeom>
          <a:noFill/>
        </p:spPr>
        <p:txBody>
          <a:bodyPr wrap="none" rtlCol="0">
            <a:spAutoFit/>
          </a:bodyPr>
          <a:lstStyle/>
          <a:p>
            <a:r>
              <a:rPr lang="en-US" dirty="0" smtClean="0">
                <a:solidFill>
                  <a:srgbClr val="FF0000"/>
                </a:solidFill>
              </a:rPr>
              <a:t>Domain of MapReduce and Iterative Extensions</a:t>
            </a:r>
            <a:endParaRPr lang="en-US" dirty="0">
              <a:solidFill>
                <a:srgbClr val="FF0000"/>
              </a:solidFill>
            </a:endParaRPr>
          </a:p>
        </p:txBody>
      </p:sp>
      <p:cxnSp>
        <p:nvCxnSpPr>
          <p:cNvPr id="88" name="Straight Arrow Connector 87"/>
          <p:cNvCxnSpPr/>
          <p:nvPr/>
        </p:nvCxnSpPr>
        <p:spPr>
          <a:xfrm>
            <a:off x="6096000" y="6629400"/>
            <a:ext cx="6096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rot="10800000">
            <a:off x="304800" y="6629400"/>
            <a:ext cx="7620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7391400" y="6488668"/>
            <a:ext cx="558166" cy="369332"/>
          </a:xfrm>
          <a:prstGeom prst="rect">
            <a:avLst/>
          </a:prstGeom>
          <a:noFill/>
        </p:spPr>
        <p:txBody>
          <a:bodyPr wrap="none" rtlCol="0">
            <a:spAutoFit/>
          </a:bodyPr>
          <a:lstStyle/>
          <a:p>
            <a:r>
              <a:rPr lang="en-US" dirty="0" smtClean="0">
                <a:solidFill>
                  <a:srgbClr val="FF0000"/>
                </a:solidFill>
              </a:rPr>
              <a:t>MPI</a:t>
            </a:r>
            <a:endParaRPr lang="en-US" dirty="0">
              <a:solidFill>
                <a:srgbClr val="FF0000"/>
              </a:solidFill>
            </a:endParaRPr>
          </a:p>
        </p:txBody>
      </p:sp>
      <p:sp>
        <p:nvSpPr>
          <p:cNvPr id="90" name="Rectangle 89"/>
          <p:cNvSpPr/>
          <p:nvPr/>
        </p:nvSpPr>
        <p:spPr>
          <a:xfrm>
            <a:off x="4648200" y="609600"/>
            <a:ext cx="2209800" cy="58674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20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0"/>
            <a:ext cx="8229600" cy="1143000"/>
          </a:xfrm>
        </p:spPr>
        <p:txBody>
          <a:bodyPr>
            <a:normAutofit/>
          </a:bodyPr>
          <a:lstStyle/>
          <a:p>
            <a:r>
              <a:rPr lang="en-US" sz="3600" b="1" dirty="0" smtClean="0"/>
              <a:t>Fault Tolerance and MapReduce</a:t>
            </a:r>
            <a:endParaRPr lang="en-US" sz="3600" b="1" dirty="0"/>
          </a:p>
        </p:txBody>
      </p:sp>
      <p:sp>
        <p:nvSpPr>
          <p:cNvPr id="6" name="Content Placeholder 5"/>
          <p:cNvSpPr>
            <a:spLocks noGrp="1"/>
          </p:cNvSpPr>
          <p:nvPr>
            <p:ph idx="1"/>
          </p:nvPr>
        </p:nvSpPr>
        <p:spPr>
          <a:xfrm>
            <a:off x="0" y="1371600"/>
            <a:ext cx="9144000" cy="5257800"/>
          </a:xfrm>
        </p:spPr>
        <p:txBody>
          <a:bodyPr>
            <a:normAutofit fontScale="85000" lnSpcReduction="20000"/>
          </a:bodyPr>
          <a:lstStyle/>
          <a:p>
            <a:r>
              <a:rPr lang="en-US" dirty="0" smtClean="0">
                <a:solidFill>
                  <a:srgbClr val="FF0000"/>
                </a:solidFill>
              </a:rPr>
              <a:t>MPI</a:t>
            </a:r>
            <a:r>
              <a:rPr lang="en-US" dirty="0" smtClean="0"/>
              <a:t> does “maps” followed by “communication” including “reduce” but does this iteratively</a:t>
            </a:r>
          </a:p>
          <a:p>
            <a:r>
              <a:rPr lang="en-US" dirty="0" smtClean="0"/>
              <a:t>There must (for most communication patterns of interest) be a </a:t>
            </a:r>
            <a:r>
              <a:rPr lang="en-US" dirty="0" smtClean="0">
                <a:solidFill>
                  <a:srgbClr val="FF0000"/>
                </a:solidFill>
              </a:rPr>
              <a:t>strict synchronization </a:t>
            </a:r>
            <a:r>
              <a:rPr lang="en-US" dirty="0" smtClean="0"/>
              <a:t>at end of each communication phase</a:t>
            </a:r>
          </a:p>
          <a:p>
            <a:pPr lvl="1"/>
            <a:r>
              <a:rPr lang="en-US" dirty="0" smtClean="0"/>
              <a:t>Thus if a </a:t>
            </a:r>
            <a:r>
              <a:rPr lang="en-US" dirty="0" smtClean="0">
                <a:solidFill>
                  <a:srgbClr val="FF0000"/>
                </a:solidFill>
              </a:rPr>
              <a:t>process fails then everything grinds to a halt</a:t>
            </a:r>
          </a:p>
          <a:p>
            <a:r>
              <a:rPr lang="en-US" dirty="0" smtClean="0"/>
              <a:t>In MapReduce, all Map processes and all reduce processes are </a:t>
            </a:r>
            <a:r>
              <a:rPr lang="en-US" dirty="0" smtClean="0">
                <a:solidFill>
                  <a:srgbClr val="FF0000"/>
                </a:solidFill>
              </a:rPr>
              <a:t>independent</a:t>
            </a:r>
            <a:r>
              <a:rPr lang="en-US" dirty="0" smtClean="0"/>
              <a:t> and stateless and read and write to disks</a:t>
            </a:r>
          </a:p>
          <a:p>
            <a:pPr lvl="1"/>
            <a:r>
              <a:rPr lang="en-US" dirty="0" smtClean="0"/>
              <a:t>As 1 or 2 (</a:t>
            </a:r>
            <a:r>
              <a:rPr lang="en-US" dirty="0" err="1" smtClean="0"/>
              <a:t>reduce+map</a:t>
            </a:r>
            <a:r>
              <a:rPr lang="en-US" dirty="0" smtClean="0"/>
              <a:t>) iterations, no difficult synchronization issues</a:t>
            </a:r>
          </a:p>
          <a:p>
            <a:r>
              <a:rPr lang="en-US" dirty="0" smtClean="0"/>
              <a:t>Thus </a:t>
            </a:r>
            <a:r>
              <a:rPr lang="en-US" dirty="0" smtClean="0">
                <a:solidFill>
                  <a:srgbClr val="FF0000"/>
                </a:solidFill>
              </a:rPr>
              <a:t>failures can easily be recovered </a:t>
            </a:r>
            <a:r>
              <a:rPr lang="en-US" dirty="0" smtClean="0"/>
              <a:t>by rerunning process without other jobs hanging around waiting</a:t>
            </a:r>
          </a:p>
          <a:p>
            <a:r>
              <a:rPr lang="en-US" b="1" dirty="0" smtClean="0"/>
              <a:t>Re-examine MPI fault tolerance in light of MapReduce</a:t>
            </a:r>
          </a:p>
          <a:p>
            <a:pPr lvl="1"/>
            <a:r>
              <a:rPr lang="en-US" dirty="0" smtClean="0"/>
              <a:t>Twister (later) will interpolate between MPI and MapReduce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229600" cy="990600"/>
          </a:xfrm>
        </p:spPr>
        <p:txBody>
          <a:bodyPr>
            <a:normAutofit/>
          </a:bodyPr>
          <a:lstStyle/>
          <a:p>
            <a:r>
              <a:rPr lang="en-US" sz="4000" b="1" dirty="0" smtClean="0"/>
              <a:t>DNA Sequencing Pipeline</a:t>
            </a:r>
            <a:endParaRPr lang="en-US" sz="4000" b="1" dirty="0"/>
          </a:p>
        </p:txBody>
      </p:sp>
      <p:grpSp>
        <p:nvGrpSpPr>
          <p:cNvPr id="3" name="Group 81"/>
          <p:cNvGrpSpPr/>
          <p:nvPr/>
        </p:nvGrpSpPr>
        <p:grpSpPr>
          <a:xfrm>
            <a:off x="914400" y="4371201"/>
            <a:ext cx="4876800" cy="1252954"/>
            <a:chOff x="1752600" y="1524000"/>
            <a:chExt cx="4876800" cy="1252954"/>
          </a:xfrm>
        </p:grpSpPr>
        <p:grpSp>
          <p:nvGrpSpPr>
            <p:cNvPr id="4" name="Group 66"/>
            <p:cNvGrpSpPr/>
            <p:nvPr/>
          </p:nvGrpSpPr>
          <p:grpSpPr>
            <a:xfrm>
              <a:off x="1752600" y="1524000"/>
              <a:ext cx="4876800" cy="914398"/>
              <a:chOff x="870532" y="1382486"/>
              <a:chExt cx="6305317" cy="1567542"/>
            </a:xfrm>
          </p:grpSpPr>
          <p:sp>
            <p:nvSpPr>
              <p:cNvPr id="61" name="TextBox 60"/>
              <p:cNvSpPr txBox="1"/>
              <p:nvPr/>
            </p:nvSpPr>
            <p:spPr>
              <a:xfrm>
                <a:off x="870532" y="1382486"/>
                <a:ext cx="6305317" cy="474855"/>
              </a:xfrm>
              <a:prstGeom prst="rect">
                <a:avLst/>
              </a:prstGeom>
              <a:noFill/>
            </p:spPr>
            <p:txBody>
              <a:bodyPr wrap="square" rtlCol="0">
                <a:spAutoFit/>
              </a:bodyPr>
              <a:lstStyle/>
              <a:p>
                <a:r>
                  <a:rPr lang="en-US" sz="1200" dirty="0" err="1" smtClean="0"/>
                  <a:t>Illumina</a:t>
                </a:r>
                <a:r>
                  <a:rPr lang="en-US" sz="1200" dirty="0" smtClean="0"/>
                  <a:t>/</a:t>
                </a:r>
                <a:r>
                  <a:rPr lang="en-US" sz="1200" dirty="0" err="1" smtClean="0"/>
                  <a:t>Solexa</a:t>
                </a:r>
                <a:r>
                  <a:rPr lang="en-US" sz="1200" dirty="0" smtClean="0"/>
                  <a:t>           Roche/454 Life Sciences     Applied </a:t>
                </a:r>
                <a:r>
                  <a:rPr lang="en-US" sz="1200" dirty="0" err="1" smtClean="0"/>
                  <a:t>Biosystems</a:t>
                </a:r>
                <a:r>
                  <a:rPr lang="en-US" sz="1200" dirty="0" smtClean="0"/>
                  <a:t>/</a:t>
                </a:r>
                <a:r>
                  <a:rPr lang="en-US" sz="1200" dirty="0" err="1" smtClean="0"/>
                  <a:t>SOLiD</a:t>
                </a:r>
                <a:endParaRPr lang="en-US" sz="1200" dirty="0"/>
              </a:p>
            </p:txBody>
          </p:sp>
          <p:grpSp>
            <p:nvGrpSpPr>
              <p:cNvPr id="7" name="Group 63"/>
              <p:cNvGrpSpPr/>
              <p:nvPr/>
            </p:nvGrpSpPr>
            <p:grpSpPr>
              <a:xfrm>
                <a:off x="1166094" y="1774372"/>
                <a:ext cx="5294002" cy="1175656"/>
                <a:chOff x="1130574" y="1727884"/>
                <a:chExt cx="4956087" cy="1034994"/>
              </a:xfrm>
            </p:grpSpPr>
            <p:pic>
              <p:nvPicPr>
                <p:cNvPr id="262146" name="Picture 2"/>
                <p:cNvPicPr>
                  <a:picLocks noChangeAspect="1" noChangeArrowheads="1"/>
                </p:cNvPicPr>
                <p:nvPr/>
              </p:nvPicPr>
              <p:blipFill>
                <a:blip r:embed="rId3" cstate="print"/>
                <a:srcRect/>
                <a:stretch>
                  <a:fillRect/>
                </a:stretch>
              </p:blipFill>
              <p:spPr bwMode="auto">
                <a:xfrm>
                  <a:off x="1130574" y="1842884"/>
                  <a:ext cx="898603" cy="804995"/>
                </a:xfrm>
                <a:prstGeom prst="rect">
                  <a:avLst/>
                </a:prstGeom>
                <a:noFill/>
                <a:ln w="9525">
                  <a:noFill/>
                  <a:miter lim="800000"/>
                  <a:headEnd/>
                  <a:tailEnd/>
                </a:ln>
              </p:spPr>
            </p:pic>
            <p:pic>
              <p:nvPicPr>
                <p:cNvPr id="262147" name="Picture 3"/>
                <p:cNvPicPr>
                  <a:picLocks noChangeAspect="1" noChangeArrowheads="1"/>
                </p:cNvPicPr>
                <p:nvPr/>
              </p:nvPicPr>
              <p:blipFill>
                <a:blip r:embed="rId4" cstate="print"/>
                <a:stretch>
                  <a:fillRect/>
                </a:stretch>
              </p:blipFill>
              <p:spPr bwMode="auto">
                <a:xfrm>
                  <a:off x="3067446" y="1727886"/>
                  <a:ext cx="953892" cy="950920"/>
                </a:xfrm>
                <a:prstGeom prst="rect">
                  <a:avLst/>
                </a:prstGeom>
                <a:noFill/>
                <a:ln w="9525">
                  <a:noFill/>
                  <a:miter lim="800000"/>
                  <a:headEnd/>
                  <a:tailEnd/>
                </a:ln>
              </p:spPr>
            </p:pic>
            <p:pic>
              <p:nvPicPr>
                <p:cNvPr id="262148" name="Picture 4"/>
                <p:cNvPicPr>
                  <a:picLocks noChangeAspect="1" noChangeArrowheads="1"/>
                </p:cNvPicPr>
                <p:nvPr/>
              </p:nvPicPr>
              <p:blipFill>
                <a:blip r:embed="rId5" cstate="print"/>
                <a:stretch>
                  <a:fillRect/>
                </a:stretch>
              </p:blipFill>
              <p:spPr bwMode="auto">
                <a:xfrm>
                  <a:off x="5096551" y="1727884"/>
                  <a:ext cx="990110" cy="1034994"/>
                </a:xfrm>
                <a:prstGeom prst="rect">
                  <a:avLst/>
                </a:prstGeom>
                <a:noFill/>
                <a:ln w="9525">
                  <a:noFill/>
                  <a:miter lim="800000"/>
                  <a:headEnd/>
                  <a:tailEnd/>
                </a:ln>
              </p:spPr>
            </p:pic>
          </p:grpSp>
        </p:grpSp>
        <p:sp>
          <p:nvSpPr>
            <p:cNvPr id="75" name="TextBox 74"/>
            <p:cNvSpPr txBox="1"/>
            <p:nvPr/>
          </p:nvSpPr>
          <p:spPr>
            <a:xfrm>
              <a:off x="2819400" y="2438400"/>
              <a:ext cx="3393750" cy="338554"/>
            </a:xfrm>
            <a:prstGeom prst="rect">
              <a:avLst/>
            </a:prstGeom>
            <a:noFill/>
          </p:spPr>
          <p:txBody>
            <a:bodyPr wrap="none" rtlCol="0">
              <a:spAutoFit/>
            </a:bodyPr>
            <a:lstStyle/>
            <a:p>
              <a:r>
                <a:rPr lang="en-US" sz="1600" dirty="0" smtClean="0"/>
                <a:t>Modern Commercial Gene Sequencers</a:t>
              </a:r>
              <a:endParaRPr lang="en-US" sz="1600" dirty="0"/>
            </a:p>
          </p:txBody>
        </p:sp>
      </p:grpSp>
      <p:sp>
        <p:nvSpPr>
          <p:cNvPr id="65" name="Down Arrow 64"/>
          <p:cNvSpPr/>
          <p:nvPr/>
        </p:nvSpPr>
        <p:spPr>
          <a:xfrm rot="9556009">
            <a:off x="2067563" y="3861112"/>
            <a:ext cx="228600" cy="529714"/>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9" name="Down Arrow 68"/>
          <p:cNvSpPr/>
          <p:nvPr/>
        </p:nvSpPr>
        <p:spPr>
          <a:xfrm rot="10800000">
            <a:off x="228600" y="3200397"/>
            <a:ext cx="228600" cy="609602"/>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71" name="Down Arrow 70"/>
          <p:cNvSpPr/>
          <p:nvPr/>
        </p:nvSpPr>
        <p:spPr>
          <a:xfrm rot="14023295">
            <a:off x="1255068" y="3730174"/>
            <a:ext cx="228600" cy="593932"/>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8" name="TextBox 67"/>
          <p:cNvSpPr txBox="1"/>
          <p:nvPr/>
        </p:nvSpPr>
        <p:spPr>
          <a:xfrm>
            <a:off x="0" y="4800600"/>
            <a:ext cx="688907" cy="276999"/>
          </a:xfrm>
          <a:prstGeom prst="rect">
            <a:avLst/>
          </a:prstGeom>
          <a:noFill/>
        </p:spPr>
        <p:txBody>
          <a:bodyPr wrap="none" rtlCol="0">
            <a:spAutoFit/>
          </a:bodyPr>
          <a:lstStyle/>
          <a:p>
            <a:r>
              <a:rPr lang="en-US" sz="1200" dirty="0" smtClean="0"/>
              <a:t>Internet</a:t>
            </a:r>
            <a:endParaRPr lang="en-US" sz="1200" dirty="0"/>
          </a:p>
        </p:txBody>
      </p:sp>
      <p:pic>
        <p:nvPicPr>
          <p:cNvPr id="262149" name="Picture 5"/>
          <p:cNvPicPr>
            <a:picLocks noChangeAspect="1" noChangeArrowheads="1"/>
          </p:cNvPicPr>
          <p:nvPr/>
        </p:nvPicPr>
        <p:blipFill>
          <a:blip r:embed="rId6" cstate="print"/>
          <a:stretch>
            <a:fillRect/>
          </a:stretch>
        </p:blipFill>
        <p:spPr bwMode="auto">
          <a:xfrm>
            <a:off x="76199" y="3723503"/>
            <a:ext cx="914400" cy="914400"/>
          </a:xfrm>
          <a:prstGeom prst="rect">
            <a:avLst/>
          </a:prstGeom>
          <a:noFill/>
          <a:ln w="9525">
            <a:noFill/>
            <a:miter lim="800000"/>
            <a:headEnd/>
            <a:tailEnd/>
          </a:ln>
        </p:spPr>
      </p:pic>
      <p:sp>
        <p:nvSpPr>
          <p:cNvPr id="70" name="Oval 69"/>
          <p:cNvSpPr/>
          <p:nvPr/>
        </p:nvSpPr>
        <p:spPr>
          <a:xfrm>
            <a:off x="1143000" y="3228201"/>
            <a:ext cx="1828800" cy="609600"/>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solidFill>
                  <a:srgbClr val="009900"/>
                </a:solidFill>
              </a:rPr>
              <a:t>Read Alignment</a:t>
            </a:r>
            <a:endParaRPr lang="en-US" sz="1400" dirty="0">
              <a:solidFill>
                <a:srgbClr val="009900"/>
              </a:solidFill>
            </a:endParaRPr>
          </a:p>
        </p:txBody>
      </p:sp>
      <p:cxnSp>
        <p:nvCxnSpPr>
          <p:cNvPr id="5" name="Straight Arrow Connector 4"/>
          <p:cNvCxnSpPr/>
          <p:nvPr/>
        </p:nvCxnSpPr>
        <p:spPr>
          <a:xfrm>
            <a:off x="1569720" y="2507195"/>
            <a:ext cx="182880" cy="1588"/>
          </a:xfrm>
          <a:prstGeom prst="straightConnector1">
            <a:avLst/>
          </a:prstGeom>
          <a:ln>
            <a:headEnd type="none"/>
            <a:tailEnd type="triangle" w="sm" len="sm"/>
          </a:ln>
        </p:spPr>
        <p:style>
          <a:lnRef idx="3">
            <a:schemeClr val="accent2"/>
          </a:lnRef>
          <a:fillRef idx="0">
            <a:schemeClr val="accent2"/>
          </a:fillRef>
          <a:effectRef idx="2">
            <a:schemeClr val="accent2"/>
          </a:effectRef>
          <a:fontRef idx="minor">
            <a:schemeClr val="tx1"/>
          </a:fontRef>
        </p:style>
      </p:cxnSp>
      <p:cxnSp>
        <p:nvCxnSpPr>
          <p:cNvPr id="6" name="Straight Arrow Connector 5"/>
          <p:cNvCxnSpPr/>
          <p:nvPr/>
        </p:nvCxnSpPr>
        <p:spPr>
          <a:xfrm flipV="1">
            <a:off x="3531308" y="2541453"/>
            <a:ext cx="146304" cy="1"/>
          </a:xfrm>
          <a:prstGeom prst="straightConnector1">
            <a:avLst/>
          </a:prstGeom>
          <a:ln>
            <a:tailEnd type="triangle" w="sm" len="sm"/>
          </a:ln>
        </p:spPr>
        <p:style>
          <a:lnRef idx="3">
            <a:schemeClr val="accent2"/>
          </a:lnRef>
          <a:fillRef idx="0">
            <a:schemeClr val="accent2"/>
          </a:fillRef>
          <a:effectRef idx="2">
            <a:schemeClr val="accent2"/>
          </a:effectRef>
          <a:fontRef idx="minor">
            <a:schemeClr val="tx1"/>
          </a:fontRef>
        </p:style>
      </p:cxnSp>
      <p:cxnSp>
        <p:nvCxnSpPr>
          <p:cNvPr id="8" name="Straight Arrow Connector 228"/>
          <p:cNvCxnSpPr>
            <a:stCxn id="31" idx="3"/>
            <a:endCxn id="21" idx="2"/>
          </p:cNvCxnSpPr>
          <p:nvPr/>
        </p:nvCxnSpPr>
        <p:spPr>
          <a:xfrm flipV="1">
            <a:off x="6114478" y="1809961"/>
            <a:ext cx="667322" cy="485468"/>
          </a:xfrm>
          <a:prstGeom prst="bentConnector3">
            <a:avLst>
              <a:gd name="adj1" fmla="val 50000"/>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8026270" y="1752596"/>
            <a:ext cx="965331" cy="954457"/>
            <a:chOff x="8173853" y="2680593"/>
            <a:chExt cx="758883" cy="594360"/>
          </a:xfrm>
        </p:grpSpPr>
        <p:sp>
          <p:nvSpPr>
            <p:cNvPr id="39" name="Oval 38"/>
            <p:cNvSpPr/>
            <p:nvPr/>
          </p:nvSpPr>
          <p:spPr>
            <a:xfrm>
              <a:off x="8193827" y="2680593"/>
              <a:ext cx="738909" cy="594360"/>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38" name="TextBox 167"/>
            <p:cNvSpPr txBox="1"/>
            <p:nvPr/>
          </p:nvSpPr>
          <p:spPr>
            <a:xfrm>
              <a:off x="8173853" y="2874963"/>
              <a:ext cx="758883" cy="249157"/>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00" dirty="0" smtClean="0">
                  <a:solidFill>
                    <a:schemeClr val="accent2">
                      <a:lumMod val="75000"/>
                    </a:schemeClr>
                  </a:solidFill>
                  <a:latin typeface="Arial" pitchFamily="34" charset="0"/>
                  <a:cs typeface="Arial" pitchFamily="34" charset="0"/>
                </a:rPr>
                <a:t>Visualization</a:t>
              </a:r>
            </a:p>
            <a:p>
              <a:pPr algn="l"/>
              <a:r>
                <a:rPr lang="en-US" sz="1000" dirty="0" smtClean="0">
                  <a:solidFill>
                    <a:schemeClr val="accent2">
                      <a:lumMod val="75000"/>
                    </a:schemeClr>
                  </a:solidFill>
                  <a:latin typeface="Arial" pitchFamily="34" charset="0"/>
                  <a:cs typeface="Arial" pitchFamily="34" charset="0"/>
                </a:rPr>
                <a:t>    </a:t>
              </a:r>
              <a:r>
                <a:rPr lang="en-US" sz="1000" dirty="0" err="1" smtClean="0">
                  <a:solidFill>
                    <a:schemeClr val="accent2">
                      <a:lumMod val="75000"/>
                    </a:schemeClr>
                  </a:solidFill>
                  <a:latin typeface="Arial" pitchFamily="34" charset="0"/>
                  <a:cs typeface="Arial" pitchFamily="34" charset="0"/>
                </a:rPr>
                <a:t>Plotviz</a:t>
              </a:r>
              <a:endParaRPr lang="en-US" sz="1000" dirty="0">
                <a:solidFill>
                  <a:schemeClr val="accent2">
                    <a:lumMod val="75000"/>
                  </a:schemeClr>
                </a:solidFill>
                <a:latin typeface="Arial" pitchFamily="34" charset="0"/>
                <a:cs typeface="Arial" pitchFamily="34" charset="0"/>
              </a:endParaRPr>
            </a:p>
          </p:txBody>
        </p:sp>
      </p:grpSp>
      <p:grpSp>
        <p:nvGrpSpPr>
          <p:cNvPr id="10" name="Group 9"/>
          <p:cNvGrpSpPr/>
          <p:nvPr/>
        </p:nvGrpSpPr>
        <p:grpSpPr>
          <a:xfrm>
            <a:off x="1760358" y="2069124"/>
            <a:ext cx="813491" cy="876143"/>
            <a:chOff x="1614216" y="1569720"/>
            <a:chExt cx="639516" cy="545592"/>
          </a:xfrm>
        </p:grpSpPr>
        <p:sp>
          <p:nvSpPr>
            <p:cNvPr id="36" name="Oval 35"/>
            <p:cNvSpPr/>
            <p:nvPr/>
          </p:nvSpPr>
          <p:spPr>
            <a:xfrm>
              <a:off x="1614216" y="1569720"/>
              <a:ext cx="598086" cy="545592"/>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37" name="TextBox 166"/>
            <p:cNvSpPr txBox="1"/>
            <p:nvPr/>
          </p:nvSpPr>
          <p:spPr>
            <a:xfrm>
              <a:off x="1633470" y="1713034"/>
              <a:ext cx="620262" cy="158119"/>
            </a:xfrm>
            <a:prstGeom prst="rect">
              <a:avLst/>
            </a:prstGeom>
            <a:noFill/>
            <a:ln>
              <a:noFill/>
            </a:ln>
            <a:effectLst>
              <a:outerShdw blurRad="40000" dist="20000" dir="5400000" rotWithShape="0">
                <a:schemeClr val="bg1">
                  <a:alpha val="38000"/>
                </a:schemeClr>
              </a:outerShdw>
            </a:effectLst>
          </p:spPr>
          <p:style>
            <a:lnRef idx="1">
              <a:schemeClr val="accent1"/>
            </a:lnRef>
            <a:fillRef idx="2">
              <a:schemeClr val="accent1"/>
            </a:fillRef>
            <a:effectRef idx="1">
              <a:schemeClr val="accent1"/>
            </a:effectRef>
            <a:fontRef idx="minor">
              <a:schemeClr val="dk1"/>
            </a:fontRef>
          </p:style>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a:r>
                <a:rPr lang="en-US" sz="1050" dirty="0" smtClean="0"/>
                <a:t>Blocking </a:t>
              </a:r>
            </a:p>
          </p:txBody>
        </p:sp>
      </p:grpSp>
      <p:grpSp>
        <p:nvGrpSpPr>
          <p:cNvPr id="11" name="Group 10"/>
          <p:cNvGrpSpPr/>
          <p:nvPr/>
        </p:nvGrpSpPr>
        <p:grpSpPr>
          <a:xfrm>
            <a:off x="3669607" y="2038529"/>
            <a:ext cx="895167" cy="876143"/>
            <a:chOff x="4286234" y="2819400"/>
            <a:chExt cx="703725" cy="545592"/>
          </a:xfrm>
        </p:grpSpPr>
        <p:sp>
          <p:nvSpPr>
            <p:cNvPr id="34" name="Oval 33"/>
            <p:cNvSpPr/>
            <p:nvPr/>
          </p:nvSpPr>
          <p:spPr>
            <a:xfrm>
              <a:off x="4296213" y="2819400"/>
              <a:ext cx="693746" cy="545592"/>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35" name="TextBox 164"/>
            <p:cNvSpPr txBox="1"/>
            <p:nvPr/>
          </p:nvSpPr>
          <p:spPr>
            <a:xfrm>
              <a:off x="4286234" y="2907268"/>
              <a:ext cx="645465" cy="258739"/>
            </a:xfrm>
            <a:prstGeom prst="rect">
              <a:avLst/>
            </a:prstGeom>
            <a:noFill/>
            <a:ln>
              <a:noFill/>
            </a:ln>
            <a:effectLst>
              <a:outerShdw blurRad="40000" dist="20000" dir="5400000" rotWithShape="0">
                <a:schemeClr val="bg1">
                  <a:alpha val="38000"/>
                </a:schemeClr>
              </a:outerShdw>
            </a:effectLst>
          </p:spPr>
          <p:style>
            <a:lnRef idx="1">
              <a:schemeClr val="accent1"/>
            </a:lnRef>
            <a:fillRef idx="2">
              <a:schemeClr val="accent1"/>
            </a:fillRef>
            <a:effectRef idx="1">
              <a:schemeClr val="accent1"/>
            </a:effectRef>
            <a:fontRef idx="minor">
              <a:schemeClr val="dk1"/>
            </a:fontRef>
          </p:style>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a:r>
                <a:rPr lang="en-US" sz="1050" dirty="0" smtClean="0"/>
                <a:t>Sequence</a:t>
              </a:r>
            </a:p>
            <a:p>
              <a:pPr algn="ctr"/>
              <a:r>
                <a:rPr lang="en-US" sz="1050" dirty="0" smtClean="0"/>
                <a:t>alignment</a:t>
              </a:r>
              <a:endParaRPr lang="en-US" sz="1050" dirty="0"/>
            </a:p>
          </p:txBody>
        </p:sp>
      </p:grpSp>
      <p:grpSp>
        <p:nvGrpSpPr>
          <p:cNvPr id="12" name="Group 11"/>
          <p:cNvGrpSpPr/>
          <p:nvPr/>
        </p:nvGrpSpPr>
        <p:grpSpPr>
          <a:xfrm>
            <a:off x="6806922" y="2629321"/>
            <a:ext cx="660678" cy="685800"/>
            <a:chOff x="4831656" y="1593348"/>
            <a:chExt cx="519384" cy="427062"/>
          </a:xfrm>
        </p:grpSpPr>
        <p:sp>
          <p:nvSpPr>
            <p:cNvPr id="32" name="Oval 31"/>
            <p:cNvSpPr/>
            <p:nvPr/>
          </p:nvSpPr>
          <p:spPr>
            <a:xfrm>
              <a:off x="4831656" y="1593348"/>
              <a:ext cx="519384" cy="427062"/>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33" name="TextBox 162"/>
            <p:cNvSpPr txBox="1"/>
            <p:nvPr/>
          </p:nvSpPr>
          <p:spPr>
            <a:xfrm>
              <a:off x="4882121" y="1722120"/>
              <a:ext cx="380827" cy="158119"/>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r>
                <a:rPr lang="en-US" sz="1050" dirty="0" smtClean="0">
                  <a:solidFill>
                    <a:schemeClr val="accent6">
                      <a:lumMod val="50000"/>
                    </a:schemeClr>
                  </a:solidFill>
                </a:rPr>
                <a:t>MDS</a:t>
              </a:r>
              <a:endParaRPr lang="en-US" sz="1050" dirty="0">
                <a:solidFill>
                  <a:schemeClr val="accent6">
                    <a:lumMod val="50000"/>
                  </a:schemeClr>
                </a:solidFill>
              </a:endParaRPr>
            </a:p>
          </p:txBody>
        </p:sp>
      </p:grpSp>
      <p:grpSp>
        <p:nvGrpSpPr>
          <p:cNvPr id="13" name="Group 12"/>
          <p:cNvGrpSpPr/>
          <p:nvPr/>
        </p:nvGrpSpPr>
        <p:grpSpPr>
          <a:xfrm>
            <a:off x="4793511" y="1895423"/>
            <a:ext cx="1320968" cy="1346008"/>
            <a:chOff x="5076182" y="2819400"/>
            <a:chExt cx="695529" cy="533400"/>
          </a:xfrm>
        </p:grpSpPr>
        <p:grpSp>
          <p:nvGrpSpPr>
            <p:cNvPr id="15" name="Group 27"/>
            <p:cNvGrpSpPr/>
            <p:nvPr/>
          </p:nvGrpSpPr>
          <p:grpSpPr>
            <a:xfrm>
              <a:off x="5076182" y="2819400"/>
              <a:ext cx="695529" cy="533400"/>
              <a:chOff x="1135433" y="2057400"/>
              <a:chExt cx="540967" cy="381000"/>
            </a:xfrm>
          </p:grpSpPr>
          <p:sp>
            <p:nvSpPr>
              <p:cNvPr id="30" name="Flowchart: Multidocument 29"/>
              <p:cNvSpPr/>
              <p:nvPr/>
            </p:nvSpPr>
            <p:spPr>
              <a:xfrm>
                <a:off x="1135433" y="2057400"/>
                <a:ext cx="533400" cy="381000"/>
              </a:xfrm>
              <a:prstGeom prst="flowChartMultidocument">
                <a:avLst/>
              </a:prstGeom>
              <a:ln/>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31" name="TextBox 6"/>
              <p:cNvSpPr txBox="1"/>
              <p:nvPr/>
            </p:nvSpPr>
            <p:spPr>
              <a:xfrm>
                <a:off x="1143000" y="2133600"/>
                <a:ext cx="533400" cy="74051"/>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en-US" sz="1100" dirty="0"/>
              </a:p>
            </p:txBody>
          </p:sp>
        </p:grpSp>
        <p:sp>
          <p:nvSpPr>
            <p:cNvPr id="29" name="TextBox 158"/>
            <p:cNvSpPr txBox="1"/>
            <p:nvPr/>
          </p:nvSpPr>
          <p:spPr>
            <a:xfrm>
              <a:off x="5104882" y="2919378"/>
              <a:ext cx="605946" cy="289670"/>
            </a:xfrm>
            <a:prstGeom prst="rect">
              <a:avLst/>
            </a:prstGeom>
            <a:noFill/>
            <a:ln>
              <a:noFill/>
            </a:ln>
            <a:effectLst>
              <a:outerShdw blurRad="40000" dist="20000" dir="5400000" rotWithShape="0">
                <a:schemeClr val="bg1">
                  <a:alpha val="38000"/>
                </a:scheme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50" dirty="0" smtClean="0">
                  <a:solidFill>
                    <a:srgbClr val="009900"/>
                  </a:solidFill>
                </a:rPr>
                <a:t>Dissimilarity</a:t>
              </a:r>
            </a:p>
            <a:p>
              <a:pPr algn="l"/>
              <a:r>
                <a:rPr lang="en-US" sz="1050" dirty="0" smtClean="0">
                  <a:solidFill>
                    <a:srgbClr val="009900"/>
                  </a:solidFill>
                </a:rPr>
                <a:t>Matrix</a:t>
              </a:r>
              <a:br>
                <a:rPr lang="en-US" sz="1050" dirty="0" smtClean="0">
                  <a:solidFill>
                    <a:srgbClr val="009900"/>
                  </a:solidFill>
                </a:rPr>
              </a:br>
              <a:endParaRPr lang="en-US" sz="1050" dirty="0" smtClean="0">
                <a:solidFill>
                  <a:srgbClr val="009900"/>
                </a:solidFill>
              </a:endParaRPr>
            </a:p>
            <a:p>
              <a:pPr algn="l"/>
              <a:r>
                <a:rPr lang="en-US" sz="1000" dirty="0" smtClean="0">
                  <a:solidFill>
                    <a:srgbClr val="009900"/>
                  </a:solidFill>
                </a:rPr>
                <a:t>N(N-1)/2 values</a:t>
              </a:r>
            </a:p>
          </p:txBody>
        </p:sp>
      </p:grpSp>
      <p:cxnSp>
        <p:nvCxnSpPr>
          <p:cNvPr id="14" name="Straight Arrow Connector 247"/>
          <p:cNvCxnSpPr/>
          <p:nvPr/>
        </p:nvCxnSpPr>
        <p:spPr>
          <a:xfrm flipV="1">
            <a:off x="7467600" y="2248320"/>
            <a:ext cx="562682" cy="699086"/>
          </a:xfrm>
          <a:prstGeom prst="bentConnector3">
            <a:avLst>
              <a:gd name="adj1" fmla="val 50000"/>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16" name="Group 14"/>
          <p:cNvGrpSpPr/>
          <p:nvPr/>
        </p:nvGrpSpPr>
        <p:grpSpPr>
          <a:xfrm>
            <a:off x="228600" y="1846563"/>
            <a:ext cx="1335698" cy="1321264"/>
            <a:chOff x="1473124" y="2753860"/>
            <a:chExt cx="1036196" cy="827540"/>
          </a:xfrm>
        </p:grpSpPr>
        <p:sp>
          <p:nvSpPr>
            <p:cNvPr id="26" name="Flowchart: Multidocument 25"/>
            <p:cNvSpPr/>
            <p:nvPr/>
          </p:nvSpPr>
          <p:spPr>
            <a:xfrm>
              <a:off x="1473124" y="2753860"/>
              <a:ext cx="1036196" cy="827540"/>
            </a:xfrm>
            <a:prstGeom prst="flowChartMultidocument">
              <a:avLst/>
            </a:prstGeom>
            <a:ln/>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27" name="TextBox 6"/>
            <p:cNvSpPr txBox="1"/>
            <p:nvPr/>
          </p:nvSpPr>
          <p:spPr>
            <a:xfrm>
              <a:off x="1532238" y="3018244"/>
              <a:ext cx="827593" cy="260237"/>
            </a:xfrm>
            <a:prstGeom prst="rect">
              <a:avLst/>
            </a:prstGeom>
            <a:noFill/>
            <a:ln>
              <a:noFill/>
            </a:ln>
            <a:effectLst>
              <a:outerShdw blurRad="40000" dist="20000" dir="5400000" rotWithShape="0">
                <a:schemeClr val="bg1">
                  <a:alpha val="38000"/>
                </a:scheme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50" dirty="0" smtClean="0">
                  <a:solidFill>
                    <a:srgbClr val="009900"/>
                  </a:solidFill>
                </a:rPr>
                <a:t>FASTA File</a:t>
              </a:r>
              <a:br>
                <a:rPr lang="en-US" sz="1050" dirty="0" smtClean="0">
                  <a:solidFill>
                    <a:srgbClr val="009900"/>
                  </a:solidFill>
                </a:rPr>
              </a:br>
              <a:r>
                <a:rPr lang="en-US" sz="1050" dirty="0" smtClean="0">
                  <a:solidFill>
                    <a:srgbClr val="009900"/>
                  </a:solidFill>
                </a:rPr>
                <a:t>N Sequences</a:t>
              </a:r>
            </a:p>
          </p:txBody>
        </p:sp>
      </p:grpSp>
      <p:grpSp>
        <p:nvGrpSpPr>
          <p:cNvPr id="17" name="Group 15"/>
          <p:cNvGrpSpPr/>
          <p:nvPr/>
        </p:nvGrpSpPr>
        <p:grpSpPr>
          <a:xfrm>
            <a:off x="2658943" y="1931853"/>
            <a:ext cx="872366" cy="1071832"/>
            <a:chOff x="3465576" y="2787072"/>
            <a:chExt cx="685800" cy="667452"/>
          </a:xfrm>
        </p:grpSpPr>
        <p:sp>
          <p:nvSpPr>
            <p:cNvPr id="23" name="Flowchart: Multidocument 22"/>
            <p:cNvSpPr/>
            <p:nvPr/>
          </p:nvSpPr>
          <p:spPr>
            <a:xfrm>
              <a:off x="3465576" y="2787072"/>
              <a:ext cx="685800" cy="667452"/>
            </a:xfrm>
            <a:prstGeom prst="flowChartMultidocumen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24" name="TextBox 6"/>
            <p:cNvSpPr txBox="1"/>
            <p:nvPr/>
          </p:nvSpPr>
          <p:spPr>
            <a:xfrm>
              <a:off x="3465576" y="2956560"/>
              <a:ext cx="685800" cy="158119"/>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en-US" sz="1050" dirty="0"/>
            </a:p>
          </p:txBody>
        </p:sp>
        <p:sp>
          <p:nvSpPr>
            <p:cNvPr id="25" name="TextBox 154"/>
            <p:cNvSpPr txBox="1"/>
            <p:nvPr/>
          </p:nvSpPr>
          <p:spPr>
            <a:xfrm>
              <a:off x="3475673" y="2976877"/>
              <a:ext cx="643553" cy="258739"/>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a:r>
                <a:rPr lang="en-US" sz="1050" dirty="0" smtClean="0">
                  <a:solidFill>
                    <a:srgbClr val="009900"/>
                  </a:solidFill>
                </a:rPr>
                <a:t>block</a:t>
              </a:r>
            </a:p>
            <a:p>
              <a:pPr algn="ctr"/>
              <a:r>
                <a:rPr lang="en-US" sz="1050" dirty="0" smtClean="0">
                  <a:solidFill>
                    <a:srgbClr val="009900"/>
                  </a:solidFill>
                </a:rPr>
                <a:t>Pairings</a:t>
              </a:r>
              <a:endParaRPr lang="en-US" sz="1050" dirty="0">
                <a:solidFill>
                  <a:srgbClr val="009900"/>
                </a:solidFill>
              </a:endParaRPr>
            </a:p>
          </p:txBody>
        </p:sp>
      </p:grpSp>
      <p:grpSp>
        <p:nvGrpSpPr>
          <p:cNvPr id="28" name="Group 16"/>
          <p:cNvGrpSpPr/>
          <p:nvPr/>
        </p:nvGrpSpPr>
        <p:grpSpPr>
          <a:xfrm>
            <a:off x="6781800" y="1447800"/>
            <a:ext cx="838201" cy="724322"/>
            <a:chOff x="4808472" y="1569721"/>
            <a:chExt cx="658942" cy="451050"/>
          </a:xfrm>
        </p:grpSpPr>
        <p:sp>
          <p:nvSpPr>
            <p:cNvPr id="21" name="Oval 20"/>
            <p:cNvSpPr/>
            <p:nvPr/>
          </p:nvSpPr>
          <p:spPr>
            <a:xfrm>
              <a:off x="4808472" y="1569721"/>
              <a:ext cx="601816" cy="451050"/>
            </a:xfrm>
            <a:prstGeom prst="ellipse">
              <a:avLst/>
            </a:prstGeom>
            <a:ln/>
          </p:spPr>
          <p:style>
            <a:lnRef idx="1">
              <a:schemeClr val="accent4"/>
            </a:lnRef>
            <a:fillRef idx="2">
              <a:schemeClr val="accent4"/>
            </a:fillRef>
            <a:effectRef idx="1">
              <a:schemeClr val="accent4"/>
            </a:effectRef>
            <a:fontRef idx="minor">
              <a:schemeClr val="dk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22" name="TextBox 151"/>
            <p:cNvSpPr txBox="1"/>
            <p:nvPr/>
          </p:nvSpPr>
          <p:spPr>
            <a:xfrm>
              <a:off x="4808473" y="1664622"/>
              <a:ext cx="658941" cy="258739"/>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50" dirty="0" err="1" smtClean="0">
                  <a:solidFill>
                    <a:srgbClr val="7030A0"/>
                  </a:solidFill>
                </a:rPr>
                <a:t>Pairwise</a:t>
              </a:r>
              <a:endParaRPr lang="en-US" sz="1050" dirty="0" smtClean="0">
                <a:solidFill>
                  <a:srgbClr val="7030A0"/>
                </a:solidFill>
              </a:endParaRPr>
            </a:p>
            <a:p>
              <a:pPr algn="l"/>
              <a:r>
                <a:rPr lang="en-US" sz="1050" dirty="0" smtClean="0">
                  <a:solidFill>
                    <a:srgbClr val="7030A0"/>
                  </a:solidFill>
                </a:rPr>
                <a:t>clustering</a:t>
              </a:r>
            </a:p>
          </p:txBody>
        </p:sp>
      </p:grpSp>
      <p:cxnSp>
        <p:nvCxnSpPr>
          <p:cNvPr id="18" name="Straight Arrow Connector 263"/>
          <p:cNvCxnSpPr/>
          <p:nvPr/>
        </p:nvCxnSpPr>
        <p:spPr>
          <a:xfrm>
            <a:off x="7543801" y="1816029"/>
            <a:ext cx="453457" cy="441540"/>
          </a:xfrm>
          <a:prstGeom prst="bentConnector3">
            <a:avLst>
              <a:gd name="adj1" fmla="val 44346"/>
            </a:avLst>
          </a:prstGeom>
          <a:ln w="3175">
            <a:solidFill>
              <a:schemeClr val="tx1"/>
            </a:solidFill>
            <a:tailEnd type="none" w="sm" len="sm"/>
          </a:ln>
        </p:spPr>
        <p:style>
          <a:lnRef idx="1">
            <a:schemeClr val="accent1"/>
          </a:lnRef>
          <a:fillRef idx="0">
            <a:schemeClr val="accent1"/>
          </a:fillRef>
          <a:effectRef idx="0">
            <a:schemeClr val="accent1"/>
          </a:effectRef>
          <a:fontRef idx="minor">
            <a:schemeClr val="tx1"/>
          </a:fontRef>
        </p:style>
      </p:cxnSp>
      <p:cxnSp>
        <p:nvCxnSpPr>
          <p:cNvPr id="19" name="Straight Arrow Connector 264"/>
          <p:cNvCxnSpPr>
            <a:stCxn id="31" idx="3"/>
            <a:endCxn id="32" idx="2"/>
          </p:cNvCxnSpPr>
          <p:nvPr/>
        </p:nvCxnSpPr>
        <p:spPr>
          <a:xfrm>
            <a:off x="6114478" y="2295431"/>
            <a:ext cx="692445" cy="676792"/>
          </a:xfrm>
          <a:prstGeom prst="bentConnector3">
            <a:avLst>
              <a:gd name="adj1" fmla="val 50000"/>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36" idx="6"/>
          </p:cNvCxnSpPr>
          <p:nvPr/>
        </p:nvCxnSpPr>
        <p:spPr>
          <a:xfrm>
            <a:off x="2521148" y="2507195"/>
            <a:ext cx="145852" cy="7403"/>
          </a:xfrm>
          <a:prstGeom prst="straightConnector1">
            <a:avLst/>
          </a:prstGeom>
          <a:ln>
            <a:headEnd type="none"/>
            <a:tailEnd type="triangle" w="sm" len="sm"/>
          </a:ln>
        </p:spPr>
        <p:style>
          <a:lnRef idx="3">
            <a:schemeClr val="accent2"/>
          </a:lnRef>
          <a:fillRef idx="0">
            <a:schemeClr val="accent2"/>
          </a:fillRef>
          <a:effectRef idx="2">
            <a:schemeClr val="accent2"/>
          </a:effectRef>
          <a:fontRef idx="minor">
            <a:schemeClr val="tx1"/>
          </a:fontRef>
        </p:style>
      </p:cxnSp>
      <p:cxnSp>
        <p:nvCxnSpPr>
          <p:cNvPr id="57" name="Straight Arrow Connector 56"/>
          <p:cNvCxnSpPr/>
          <p:nvPr/>
        </p:nvCxnSpPr>
        <p:spPr>
          <a:xfrm flipV="1">
            <a:off x="4572000" y="2465253"/>
            <a:ext cx="228600" cy="8532"/>
          </a:xfrm>
          <a:prstGeom prst="straightConnector1">
            <a:avLst/>
          </a:prstGeom>
          <a:ln>
            <a:tailEnd type="triangle" w="sm" len="sm"/>
          </a:ln>
        </p:spPr>
        <p:style>
          <a:lnRef idx="3">
            <a:schemeClr val="accent2"/>
          </a:lnRef>
          <a:fillRef idx="0">
            <a:schemeClr val="accent2"/>
          </a:fillRef>
          <a:effectRef idx="2">
            <a:schemeClr val="accent2"/>
          </a:effectRef>
          <a:fontRef idx="minor">
            <a:schemeClr val="tx1"/>
          </a:fontRef>
        </p:style>
      </p:cxnSp>
      <p:cxnSp>
        <p:nvCxnSpPr>
          <p:cNvPr id="73" name="Straight Arrow Connector 72"/>
          <p:cNvCxnSpPr>
            <a:endCxn id="36" idx="4"/>
          </p:cNvCxnSpPr>
          <p:nvPr/>
        </p:nvCxnSpPr>
        <p:spPr>
          <a:xfrm rot="5400000" flipH="1" flipV="1">
            <a:off x="1995786" y="3082287"/>
            <a:ext cx="281986" cy="794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76" name="TextBox 75"/>
          <p:cNvSpPr txBox="1"/>
          <p:nvPr/>
        </p:nvSpPr>
        <p:spPr>
          <a:xfrm>
            <a:off x="2590800" y="1219200"/>
            <a:ext cx="1324209" cy="369332"/>
          </a:xfrm>
          <a:prstGeom prst="rect">
            <a:avLst/>
          </a:prstGeom>
          <a:noFill/>
        </p:spPr>
        <p:txBody>
          <a:bodyPr wrap="none" rtlCol="0">
            <a:spAutoFit/>
          </a:bodyPr>
          <a:lstStyle/>
          <a:p>
            <a:r>
              <a:rPr lang="en-US" b="1" dirty="0" smtClean="0">
                <a:solidFill>
                  <a:srgbClr val="009900"/>
                </a:solidFill>
              </a:rPr>
              <a:t>MapReduce</a:t>
            </a:r>
            <a:endParaRPr lang="en-US" b="1" dirty="0">
              <a:solidFill>
                <a:srgbClr val="009900"/>
              </a:solidFill>
            </a:endParaRPr>
          </a:p>
        </p:txBody>
      </p:sp>
      <p:sp>
        <p:nvSpPr>
          <p:cNvPr id="77" name="TextBox 76"/>
          <p:cNvSpPr txBox="1"/>
          <p:nvPr/>
        </p:nvSpPr>
        <p:spPr>
          <a:xfrm>
            <a:off x="6896610" y="2248321"/>
            <a:ext cx="570990" cy="369332"/>
          </a:xfrm>
          <a:prstGeom prst="rect">
            <a:avLst/>
          </a:prstGeom>
          <a:noFill/>
        </p:spPr>
        <p:txBody>
          <a:bodyPr wrap="none" rtlCol="0">
            <a:spAutoFit/>
          </a:bodyPr>
          <a:lstStyle/>
          <a:p>
            <a:r>
              <a:rPr lang="en-US" b="1" dirty="0" smtClean="0">
                <a:solidFill>
                  <a:srgbClr val="0033CC"/>
                </a:solidFill>
              </a:rPr>
              <a:t>MPI</a:t>
            </a:r>
            <a:endParaRPr lang="en-US" b="1" dirty="0">
              <a:solidFill>
                <a:srgbClr val="0033CC"/>
              </a:solidFill>
            </a:endParaRPr>
          </a:p>
        </p:txBody>
      </p:sp>
      <p:cxnSp>
        <p:nvCxnSpPr>
          <p:cNvPr id="72" name="Straight Arrow Connector 71"/>
          <p:cNvCxnSpPr>
            <a:stCxn id="31" idx="3"/>
          </p:cNvCxnSpPr>
          <p:nvPr/>
        </p:nvCxnSpPr>
        <p:spPr>
          <a:xfrm>
            <a:off x="6114478" y="2295430"/>
            <a:ext cx="362522" cy="1742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78" name="Straight Arrow Connector 77"/>
          <p:cNvCxnSpPr/>
          <p:nvPr/>
        </p:nvCxnSpPr>
        <p:spPr>
          <a:xfrm>
            <a:off x="7726680" y="2245797"/>
            <a:ext cx="329184" cy="158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87" name="Right Brace 86"/>
          <p:cNvSpPr/>
          <p:nvPr/>
        </p:nvSpPr>
        <p:spPr>
          <a:xfrm rot="16200000">
            <a:off x="3124200" y="-609600"/>
            <a:ext cx="304800" cy="4572000"/>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88" name="TextBox 87"/>
          <p:cNvSpPr txBox="1"/>
          <p:nvPr/>
        </p:nvSpPr>
        <p:spPr>
          <a:xfrm>
            <a:off x="228600" y="5791200"/>
            <a:ext cx="8454750" cy="523220"/>
          </a:xfrm>
          <a:prstGeom prst="rect">
            <a:avLst/>
          </a:prstGeom>
          <a:noFill/>
        </p:spPr>
        <p:txBody>
          <a:bodyPr wrap="none" rtlCol="0">
            <a:spAutoFit/>
          </a:bodyPr>
          <a:lstStyle/>
          <a:p>
            <a:pPr marL="114300" indent="-114300">
              <a:buFont typeface="Arial" pitchFamily="34" charset="0"/>
              <a:buChar char="•"/>
            </a:pPr>
            <a:r>
              <a:rPr lang="en-US" sz="1400" dirty="0" smtClean="0"/>
              <a:t>This chart illustrate our research of a pipeline mode to provide services on demand (Software as a Service </a:t>
            </a:r>
            <a:r>
              <a:rPr lang="en-US" sz="1400" dirty="0" err="1" smtClean="0"/>
              <a:t>SaaS</a:t>
            </a:r>
            <a:r>
              <a:rPr lang="en-US" sz="1400" dirty="0" smtClean="0"/>
              <a:t>) </a:t>
            </a:r>
          </a:p>
          <a:p>
            <a:pPr marL="114300" indent="-114300">
              <a:buFont typeface="Arial" pitchFamily="34" charset="0"/>
              <a:buChar char="•"/>
            </a:pPr>
            <a:r>
              <a:rPr lang="en-US" sz="1400" dirty="0" smtClean="0"/>
              <a:t>User submit their jobs to the pipeline.  The components are services and so is the whole pipeline.</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smtClean="0"/>
              <a:t>Dynamic Provisioning Results</a:t>
            </a:r>
            <a:endParaRPr lang="en-US" b="1" dirty="0"/>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xmlns:mv="urn:schemas-microsoft-com:mac:vml" xmlns:mc="http://schemas.openxmlformats.org/markup-compatibility/2006" val="1166398280"/>
              </p:ext>
            </p:extLst>
          </p:nvPr>
        </p:nvGraphicFramePr>
        <p:xfrm>
          <a:off x="0" y="1295400"/>
          <a:ext cx="9144000" cy="35814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685800" y="5334000"/>
            <a:ext cx="7543800" cy="646331"/>
          </a:xfrm>
          <a:prstGeom prst="rect">
            <a:avLst/>
          </a:prstGeom>
          <a:noFill/>
        </p:spPr>
        <p:txBody>
          <a:bodyPr wrap="square" rtlCol="0">
            <a:spAutoFit/>
          </a:bodyPr>
          <a:lstStyle/>
          <a:p>
            <a:r>
              <a:rPr lang="en-US" dirty="0" smtClean="0">
                <a:solidFill>
                  <a:prstClr val="black"/>
                </a:solidFill>
              </a:rPr>
              <a:t>Time elapsed between requesting a job and the jobs reported start time on the provisioned node. The numbers here are an average of 2 sets of experiments.</a:t>
            </a:r>
            <a:endParaRPr lang="en-US" dirty="0">
              <a:solidFill>
                <a:prstClr val="black"/>
              </a:solidFill>
            </a:endParaRPr>
          </a:p>
        </p:txBody>
      </p:sp>
      <p:sp>
        <p:nvSpPr>
          <p:cNvPr id="7" name="TextBox 6"/>
          <p:cNvSpPr txBox="1"/>
          <p:nvPr/>
        </p:nvSpPr>
        <p:spPr>
          <a:xfrm>
            <a:off x="3352800" y="4876800"/>
            <a:ext cx="1848583" cy="369332"/>
          </a:xfrm>
          <a:prstGeom prst="rect">
            <a:avLst/>
          </a:prstGeom>
          <a:noFill/>
        </p:spPr>
        <p:txBody>
          <a:bodyPr wrap="none" rtlCol="0">
            <a:spAutoFit/>
          </a:bodyPr>
          <a:lstStyle/>
          <a:p>
            <a:r>
              <a:rPr lang="en-US" b="1" dirty="0" smtClean="0">
                <a:solidFill>
                  <a:prstClr val="black"/>
                </a:solidFill>
              </a:rPr>
              <a:t>Number of nodes</a:t>
            </a:r>
            <a:endParaRPr lang="en-US" b="1" dirty="0">
              <a:solidFill>
                <a:prstClr val="black"/>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1143000"/>
          </a:xfrm>
        </p:spPr>
        <p:txBody>
          <a:bodyPr>
            <a:normAutofit fontScale="90000"/>
          </a:bodyPr>
          <a:lstStyle/>
          <a:p>
            <a:r>
              <a:rPr lang="en-US" sz="3600" b="1" dirty="0" smtClean="0"/>
              <a:t>Alu and Metagenomics Workflow</a:t>
            </a:r>
            <a:br>
              <a:rPr lang="en-US" sz="3600" b="1" dirty="0" smtClean="0"/>
            </a:br>
            <a:r>
              <a:rPr lang="en-US" sz="3600" b="1" dirty="0" smtClean="0"/>
              <a:t>All Pairs </a:t>
            </a:r>
            <a:endParaRPr lang="en-US" sz="3600" b="1" dirty="0"/>
          </a:p>
        </p:txBody>
      </p:sp>
      <p:sp>
        <p:nvSpPr>
          <p:cNvPr id="4" name="Content Placeholder 3"/>
          <p:cNvSpPr>
            <a:spLocks noGrp="1"/>
          </p:cNvSpPr>
          <p:nvPr>
            <p:ph idx="1"/>
          </p:nvPr>
        </p:nvSpPr>
        <p:spPr>
          <a:xfrm>
            <a:off x="0" y="1143000"/>
            <a:ext cx="9144000" cy="5562600"/>
          </a:xfrm>
        </p:spPr>
        <p:txBody>
          <a:bodyPr>
            <a:noAutofit/>
          </a:bodyPr>
          <a:lstStyle/>
          <a:p>
            <a:pPr>
              <a:spcBef>
                <a:spcPts val="0"/>
              </a:spcBef>
            </a:pPr>
            <a:r>
              <a:rPr lang="en-US" sz="2200" dirty="0" smtClean="0"/>
              <a:t>Data is a collection of N sequences. Need to calculate N</a:t>
            </a:r>
            <a:r>
              <a:rPr lang="en-US" sz="2200" baseline="30000" dirty="0" smtClean="0"/>
              <a:t>2</a:t>
            </a:r>
            <a:r>
              <a:rPr lang="en-US" sz="2200" dirty="0" smtClean="0"/>
              <a:t> dissimilarities (distances) between sequences.</a:t>
            </a:r>
          </a:p>
          <a:p>
            <a:pPr lvl="1">
              <a:spcBef>
                <a:spcPts val="0"/>
              </a:spcBef>
            </a:pPr>
            <a:r>
              <a:rPr lang="en-US" sz="2200" dirty="0" smtClean="0"/>
              <a:t>These cannot be thought of as vectors because there are missing characters</a:t>
            </a:r>
          </a:p>
          <a:p>
            <a:pPr>
              <a:spcBef>
                <a:spcPts val="0"/>
              </a:spcBef>
            </a:pPr>
            <a:r>
              <a:rPr lang="en-US" sz="2200" dirty="0" smtClean="0">
                <a:solidFill>
                  <a:srgbClr val="FF0000"/>
                </a:solidFill>
              </a:rPr>
              <a:t>Step 1: Calculate N</a:t>
            </a:r>
            <a:r>
              <a:rPr lang="en-US" sz="2200" baseline="30000" dirty="0" smtClean="0">
                <a:solidFill>
                  <a:srgbClr val="FF0000"/>
                </a:solidFill>
              </a:rPr>
              <a:t>2</a:t>
            </a:r>
            <a:r>
              <a:rPr lang="en-US" sz="2200" dirty="0" smtClean="0">
                <a:solidFill>
                  <a:srgbClr val="FF0000"/>
                </a:solidFill>
              </a:rPr>
              <a:t> dissimilarities (distances) between sequences</a:t>
            </a:r>
          </a:p>
          <a:p>
            <a:pPr>
              <a:spcBef>
                <a:spcPts val="0"/>
              </a:spcBef>
            </a:pPr>
            <a:r>
              <a:rPr lang="en-US" sz="2200" dirty="0" smtClean="0"/>
              <a:t>Step 2: Find families by clustering (using much better methods than </a:t>
            </a:r>
            <a:r>
              <a:rPr lang="en-US" sz="2200" dirty="0" err="1" smtClean="0"/>
              <a:t>Kmeans</a:t>
            </a:r>
            <a:r>
              <a:rPr lang="en-US" sz="2200" dirty="0" smtClean="0"/>
              <a:t>). As no vectors, use vector free O(N</a:t>
            </a:r>
            <a:r>
              <a:rPr lang="en-US" sz="2200" baseline="30000" dirty="0" smtClean="0"/>
              <a:t>2</a:t>
            </a:r>
            <a:r>
              <a:rPr lang="en-US" sz="2200" dirty="0" smtClean="0"/>
              <a:t>) methods</a:t>
            </a:r>
          </a:p>
          <a:p>
            <a:pPr>
              <a:spcBef>
                <a:spcPts val="0"/>
              </a:spcBef>
            </a:pPr>
            <a:r>
              <a:rPr lang="en-US" sz="2200" dirty="0" smtClean="0"/>
              <a:t>Step 3: Map to 3D for visualization using Multidimensional Scaling (MDS) – also O(N</a:t>
            </a:r>
            <a:r>
              <a:rPr lang="en-US" sz="2200" baseline="30000" dirty="0" smtClean="0"/>
              <a:t>2</a:t>
            </a:r>
            <a:r>
              <a:rPr lang="en-US" sz="2200" dirty="0" smtClean="0"/>
              <a:t>)</a:t>
            </a:r>
          </a:p>
          <a:p>
            <a:pPr>
              <a:spcBef>
                <a:spcPts val="0"/>
              </a:spcBef>
            </a:pPr>
            <a:r>
              <a:rPr lang="en-US" sz="2200" dirty="0" smtClean="0"/>
              <a:t>Note N = 50,000 runs in 10 hours (the complete pipeline above) on 768 cores</a:t>
            </a:r>
          </a:p>
          <a:p>
            <a:pPr>
              <a:spcBef>
                <a:spcPts val="0"/>
              </a:spcBef>
            </a:pPr>
            <a:r>
              <a:rPr lang="en-US" sz="2200" dirty="0" smtClean="0"/>
              <a:t>Need to address millions of sequences; develop new O(</a:t>
            </a:r>
            <a:r>
              <a:rPr lang="en-US" sz="2200" dirty="0" err="1" smtClean="0"/>
              <a:t>NlogN</a:t>
            </a:r>
            <a:r>
              <a:rPr lang="en-US" sz="2200" dirty="0" smtClean="0"/>
              <a:t>) algorithms</a:t>
            </a:r>
          </a:p>
          <a:p>
            <a:pPr>
              <a:spcBef>
                <a:spcPts val="0"/>
              </a:spcBef>
            </a:pPr>
            <a:r>
              <a:rPr lang="en-US" sz="2200" dirty="0" smtClean="0"/>
              <a:t>Currently using a mix of </a:t>
            </a:r>
            <a:r>
              <a:rPr lang="en-US" sz="2200" dirty="0" smtClean="0">
                <a:solidFill>
                  <a:srgbClr val="FF0000"/>
                </a:solidFill>
              </a:rPr>
              <a:t>MapReduce (step 1) </a:t>
            </a:r>
            <a:r>
              <a:rPr lang="en-US" sz="2200" dirty="0" smtClean="0"/>
              <a:t>and MPI as steps 2,3 use classic matrix algorithms</a:t>
            </a:r>
          </a:p>
          <a:p>
            <a:pPr>
              <a:spcBef>
                <a:spcPts val="0"/>
              </a:spcBef>
            </a:pPr>
            <a:r>
              <a:rPr lang="en-US" sz="2200" dirty="0" smtClean="0"/>
              <a:t>Twister could do all steps as MDS, Clustering just need MPI Broadcast/Reduce</a:t>
            </a:r>
          </a:p>
          <a:p>
            <a:pPr>
              <a:spcBef>
                <a:spcPts val="0"/>
              </a:spcBef>
            </a:pPr>
            <a:endParaRPr lang="en-US" sz="22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gcf\multicore_msft09\ACTIVEMDSProg\ALU35339\AllAlu35339A.png"/>
          <p:cNvPicPr>
            <a:picLocks noChangeAspect="1" noChangeArrowheads="1"/>
          </p:cNvPicPr>
          <p:nvPr/>
        </p:nvPicPr>
        <p:blipFill>
          <a:blip r:embed="rId3" cstate="print"/>
          <a:srcRect/>
          <a:stretch>
            <a:fillRect/>
          </a:stretch>
        </p:blipFill>
        <p:spPr bwMode="auto">
          <a:xfrm>
            <a:off x="0" y="0"/>
            <a:ext cx="9143999" cy="6553200"/>
          </a:xfrm>
          <a:prstGeom prst="rect">
            <a:avLst/>
          </a:prstGeom>
          <a:noFill/>
        </p:spPr>
      </p:pic>
      <p:sp>
        <p:nvSpPr>
          <p:cNvPr id="3" name="TextBox 2"/>
          <p:cNvSpPr txBox="1"/>
          <p:nvPr/>
        </p:nvSpPr>
        <p:spPr>
          <a:xfrm>
            <a:off x="5943600" y="0"/>
            <a:ext cx="3200400" cy="1600438"/>
          </a:xfrm>
          <a:prstGeom prst="rect">
            <a:avLst/>
          </a:prstGeom>
          <a:solidFill>
            <a:schemeClr val="bg1"/>
          </a:solidFill>
        </p:spPr>
        <p:txBody>
          <a:bodyPr wrap="square" rtlCol="0">
            <a:spAutoFit/>
          </a:bodyPr>
          <a:lstStyle/>
          <a:p>
            <a:pPr algn="ctr"/>
            <a:r>
              <a:rPr lang="en-US" sz="1400" b="1" dirty="0" smtClean="0"/>
              <a:t>Alu Families</a:t>
            </a:r>
            <a:endParaRPr lang="en-US" sz="1400" dirty="0" smtClean="0"/>
          </a:p>
          <a:p>
            <a:r>
              <a:rPr lang="en-US" sz="1400" dirty="0" smtClean="0"/>
              <a:t>This visualizes results of </a:t>
            </a:r>
            <a:r>
              <a:rPr lang="en-US" sz="1400" dirty="0" err="1" smtClean="0"/>
              <a:t>Alu</a:t>
            </a:r>
            <a:r>
              <a:rPr lang="en-US" sz="1400" dirty="0" smtClean="0"/>
              <a:t> repeats from Chimpanzee and Human Genomes. Young families (green, yellow) are seen as tight clusters. This is projection of MDS dimension reduction to 3D of 35399 repeats – each with about  400 base pairs</a:t>
            </a:r>
            <a:endParaRPr lang="en-US" sz="1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G30000-17clustersC.png"/>
          <p:cNvPicPr>
            <a:picLocks noChangeAspect="1"/>
          </p:cNvPicPr>
          <p:nvPr/>
        </p:nvPicPr>
        <p:blipFill>
          <a:blip r:embed="rId3" cstate="print"/>
          <a:stretch>
            <a:fillRect/>
          </a:stretch>
        </p:blipFill>
        <p:spPr>
          <a:xfrm>
            <a:off x="0" y="0"/>
            <a:ext cx="9144000" cy="6553200"/>
          </a:xfrm>
          <a:prstGeom prst="rect">
            <a:avLst/>
          </a:prstGeom>
        </p:spPr>
      </p:pic>
      <p:sp>
        <p:nvSpPr>
          <p:cNvPr id="3" name="TextBox 2"/>
          <p:cNvSpPr txBox="1"/>
          <p:nvPr/>
        </p:nvSpPr>
        <p:spPr>
          <a:xfrm>
            <a:off x="0" y="4090987"/>
            <a:ext cx="1981200" cy="2462213"/>
          </a:xfrm>
          <a:prstGeom prst="rect">
            <a:avLst/>
          </a:prstGeom>
          <a:solidFill>
            <a:schemeClr val="bg1"/>
          </a:solidFill>
        </p:spPr>
        <p:txBody>
          <a:bodyPr wrap="square" rtlCol="0">
            <a:spAutoFit/>
          </a:bodyPr>
          <a:lstStyle/>
          <a:p>
            <a:pPr algn="ctr"/>
            <a:r>
              <a:rPr lang="en-US" sz="1400" b="1" dirty="0" smtClean="0"/>
              <a:t>Metagenomics</a:t>
            </a:r>
            <a:endParaRPr lang="en-US" sz="1400" dirty="0" smtClean="0"/>
          </a:p>
          <a:p>
            <a:r>
              <a:rPr lang="en-US" sz="1400" dirty="0" smtClean="0"/>
              <a:t>This visualizes results of dimension reduction to 3D of 30000 gene sequences from an environmental sample. The many different genes are classified by clustering algorithm and visualized by MDS dimension reduction</a:t>
            </a:r>
            <a:endParaRPr lang="en-US" sz="1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029450" cy="1143000"/>
          </a:xfrm>
        </p:spPr>
        <p:txBody>
          <a:bodyPr>
            <a:normAutofit/>
          </a:bodyPr>
          <a:lstStyle/>
          <a:p>
            <a:r>
              <a:rPr lang="en-US" sz="4000" b="1" dirty="0" smtClean="0"/>
              <a:t>All-Pairs Using DryadLINQ</a:t>
            </a:r>
            <a:endParaRPr lang="en-US" sz="4000" b="1" dirty="0"/>
          </a:p>
        </p:txBody>
      </p:sp>
      <p:graphicFrame>
        <p:nvGraphicFramePr>
          <p:cNvPr id="23" name="Chart 22"/>
          <p:cNvGraphicFramePr/>
          <p:nvPr/>
        </p:nvGraphicFramePr>
        <p:xfrm>
          <a:off x="5791200" y="1828800"/>
          <a:ext cx="3048000" cy="2362200"/>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p:cNvSpPr txBox="1"/>
          <p:nvPr/>
        </p:nvSpPr>
        <p:spPr>
          <a:xfrm>
            <a:off x="609600" y="4035623"/>
            <a:ext cx="4343400" cy="307777"/>
          </a:xfrm>
          <a:prstGeom prst="rect">
            <a:avLst/>
          </a:prstGeom>
          <a:noFill/>
        </p:spPr>
        <p:txBody>
          <a:bodyPr wrap="square" rtlCol="0">
            <a:spAutoFit/>
          </a:bodyPr>
          <a:lstStyle/>
          <a:p>
            <a:r>
              <a:rPr lang="en-US" sz="1400" b="1" dirty="0" smtClean="0">
                <a:solidFill>
                  <a:srgbClr val="00B0F0"/>
                </a:solidFill>
              </a:rPr>
              <a:t>Calculate  Pairwise Distances (Smith Waterman Gotoh)</a:t>
            </a:r>
            <a:endParaRPr lang="en-US" sz="1400" b="1" dirty="0">
              <a:solidFill>
                <a:srgbClr val="00B0F0"/>
              </a:solidFill>
            </a:endParaRPr>
          </a:p>
        </p:txBody>
      </p:sp>
      <p:sp>
        <p:nvSpPr>
          <p:cNvPr id="25" name="Down Arrow Callout 24"/>
          <p:cNvSpPr/>
          <p:nvPr/>
        </p:nvSpPr>
        <p:spPr>
          <a:xfrm>
            <a:off x="7010400" y="1371600"/>
            <a:ext cx="1981200" cy="838200"/>
          </a:xfrm>
          <a:prstGeom prst="downArrow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dirty="0" smtClean="0"/>
              <a:t>125 million distances</a:t>
            </a:r>
          </a:p>
          <a:p>
            <a:pPr algn="ctr"/>
            <a:r>
              <a:rPr lang="en-US" sz="1600" dirty="0" smtClean="0"/>
              <a:t>4 hours &amp; 46 minutes</a:t>
            </a:r>
            <a:endParaRPr lang="en-US" sz="1600" dirty="0"/>
          </a:p>
        </p:txBody>
      </p:sp>
      <p:sp>
        <p:nvSpPr>
          <p:cNvPr id="27" name="Content Placeholder 28"/>
          <p:cNvSpPr>
            <a:spLocks noGrp="1"/>
          </p:cNvSpPr>
          <p:nvPr>
            <p:ph idx="1"/>
          </p:nvPr>
        </p:nvSpPr>
        <p:spPr>
          <a:xfrm>
            <a:off x="381000" y="4419600"/>
            <a:ext cx="7924800" cy="1447800"/>
          </a:xfrm>
        </p:spPr>
        <p:txBody>
          <a:bodyPr>
            <a:normAutofit/>
          </a:bodyPr>
          <a:lstStyle/>
          <a:p>
            <a:pPr marL="136525" indent="-158750">
              <a:lnSpc>
                <a:spcPct val="120000"/>
              </a:lnSpc>
              <a:spcBef>
                <a:spcPts val="0"/>
              </a:spcBef>
              <a:defRPr/>
            </a:pPr>
            <a:r>
              <a:rPr lang="en-US" sz="1600" dirty="0" smtClean="0"/>
              <a:t>Calculate pairwise distances for a collection of genes (used for clustering, MDS)</a:t>
            </a:r>
          </a:p>
          <a:p>
            <a:pPr marL="136525" indent="-158750">
              <a:lnSpc>
                <a:spcPct val="120000"/>
              </a:lnSpc>
              <a:spcBef>
                <a:spcPts val="0"/>
              </a:spcBef>
              <a:defRPr/>
            </a:pPr>
            <a:r>
              <a:rPr lang="en-US" sz="1600" dirty="0" smtClean="0"/>
              <a:t>Fine grained tasks in MPI</a:t>
            </a:r>
          </a:p>
          <a:p>
            <a:pPr marL="136525" indent="-158750">
              <a:lnSpc>
                <a:spcPct val="120000"/>
              </a:lnSpc>
              <a:spcBef>
                <a:spcPts val="0"/>
              </a:spcBef>
              <a:defRPr/>
            </a:pPr>
            <a:r>
              <a:rPr lang="en-US" sz="1600" dirty="0" smtClean="0"/>
              <a:t>Coarse grained tasks in DryadLINQ</a:t>
            </a:r>
          </a:p>
          <a:p>
            <a:pPr marL="136525" indent="-158750">
              <a:lnSpc>
                <a:spcPct val="120000"/>
              </a:lnSpc>
              <a:spcBef>
                <a:spcPts val="0"/>
              </a:spcBef>
              <a:defRPr/>
            </a:pPr>
            <a:r>
              <a:rPr lang="en-US" sz="1600" dirty="0" smtClean="0"/>
              <a:t>Performed on 768 cores (Tempest Cluster)</a:t>
            </a:r>
          </a:p>
          <a:p>
            <a:pPr marL="320040" lvl="1">
              <a:lnSpc>
                <a:spcPct val="150000"/>
              </a:lnSpc>
              <a:buClr>
                <a:srgbClr val="C00000"/>
              </a:buClr>
              <a:defRPr/>
            </a:pPr>
            <a:endParaRPr lang="en-US" sz="2000" b="1" dirty="0" smtClean="0"/>
          </a:p>
          <a:p>
            <a:pPr>
              <a:lnSpc>
                <a:spcPct val="150000"/>
              </a:lnSpc>
              <a:buClr>
                <a:srgbClr val="C00000"/>
              </a:buClr>
            </a:pPr>
            <a:endParaRPr lang="en-US" sz="2000" dirty="0"/>
          </a:p>
        </p:txBody>
      </p:sp>
      <p:sp>
        <p:nvSpPr>
          <p:cNvPr id="8" name="TextBox 7"/>
          <p:cNvSpPr txBox="1"/>
          <p:nvPr/>
        </p:nvSpPr>
        <p:spPr>
          <a:xfrm>
            <a:off x="381000" y="5943600"/>
            <a:ext cx="8534400" cy="646331"/>
          </a:xfrm>
          <a:prstGeom prst="rect">
            <a:avLst/>
          </a:prstGeom>
          <a:noFill/>
        </p:spPr>
        <p:txBody>
          <a:bodyPr wrap="square" rtlCol="0">
            <a:spAutoFit/>
          </a:bodyPr>
          <a:lstStyle/>
          <a:p>
            <a:r>
              <a:rPr lang="en-US" sz="1200" dirty="0" err="1" smtClean="0"/>
              <a:t>Moretti</a:t>
            </a:r>
            <a:r>
              <a:rPr lang="en-US" sz="1200" dirty="0" smtClean="0"/>
              <a:t>, C., Bui, H., Hollingsworth, K., Rich, B., Flynn, P., &amp; </a:t>
            </a:r>
            <a:r>
              <a:rPr lang="en-US" sz="1200" dirty="0" err="1" smtClean="0"/>
              <a:t>Thain</a:t>
            </a:r>
            <a:r>
              <a:rPr lang="en-US" sz="1200" dirty="0" smtClean="0"/>
              <a:t>, D. (2009). All-Pairs: An Abstraction for Data Intensive Computing on Campus Grids. </a:t>
            </a:r>
            <a:r>
              <a:rPr lang="en-US" sz="1200" i="1" dirty="0" smtClean="0"/>
              <a:t>IEEE Transactions on Parallel and Distributed Systems</a:t>
            </a:r>
            <a:r>
              <a:rPr lang="en-US" sz="1200" dirty="0" smtClean="0"/>
              <a:t> </a:t>
            </a:r>
            <a:r>
              <a:rPr lang="en-US" sz="1200" i="1" dirty="0" smtClean="0"/>
              <a:t>, 21</a:t>
            </a:r>
            <a:r>
              <a:rPr lang="en-US" sz="1200" dirty="0" smtClean="0"/>
              <a:t>, 21-36.</a:t>
            </a:r>
          </a:p>
          <a:p>
            <a:endParaRPr lang="en-US" sz="1200" dirty="0"/>
          </a:p>
        </p:txBody>
      </p:sp>
      <p:pic>
        <p:nvPicPr>
          <p:cNvPr id="1026" name="Picture 2" descr="D:\academic\phd\Publications\HandbookOfCloudComputing\dryad-swg.png"/>
          <p:cNvPicPr>
            <a:picLocks noChangeAspect="1" noChangeArrowheads="1"/>
          </p:cNvPicPr>
          <p:nvPr/>
        </p:nvPicPr>
        <p:blipFill>
          <a:blip r:embed="rId4" cstate="print"/>
          <a:srcRect/>
          <a:stretch>
            <a:fillRect/>
          </a:stretch>
        </p:blipFill>
        <p:spPr bwMode="auto">
          <a:xfrm>
            <a:off x="304801" y="1219200"/>
            <a:ext cx="5333999" cy="2819400"/>
          </a:xfrm>
          <a:prstGeom prst="rect">
            <a:avLst/>
          </a:prstGeom>
          <a:noFill/>
          <a:effectLst>
            <a:outerShdw blurRad="50800" dist="50800" dir="5400000" algn="ctr" rotWithShape="0">
              <a:schemeClr val="bg1">
                <a:lumMod val="50000"/>
              </a:schemeClr>
            </a:outerShdw>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6248400" cy="990600"/>
          </a:xfrm>
        </p:spPr>
        <p:txBody>
          <a:bodyPr>
            <a:normAutofit/>
          </a:bodyPr>
          <a:lstStyle/>
          <a:p>
            <a:r>
              <a:rPr lang="en-US" sz="3200" b="1" dirty="0" smtClean="0"/>
              <a:t>Hadoop/Dryad Comparison</a:t>
            </a:r>
            <a:br>
              <a:rPr lang="en-US" sz="3200" b="1" dirty="0" smtClean="0"/>
            </a:br>
            <a:r>
              <a:rPr lang="en-US" sz="2000" b="1" dirty="0" smtClean="0"/>
              <a:t>Inhomogeneous Data I</a:t>
            </a:r>
            <a:endParaRPr lang="en-US" sz="2000" b="1" dirty="0"/>
          </a:p>
        </p:txBody>
      </p:sp>
      <p:graphicFrame>
        <p:nvGraphicFramePr>
          <p:cNvPr id="6" name="Chart 5"/>
          <p:cNvGraphicFramePr/>
          <p:nvPr/>
        </p:nvGraphicFramePr>
        <p:xfrm>
          <a:off x="1066800" y="1219199"/>
          <a:ext cx="6705600" cy="4535269"/>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914400" y="5638801"/>
            <a:ext cx="7543800" cy="892552"/>
          </a:xfrm>
          <a:prstGeom prst="rect">
            <a:avLst/>
          </a:prstGeom>
        </p:spPr>
        <p:txBody>
          <a:bodyPr wrap="square">
            <a:spAutoFit/>
          </a:bodyPr>
          <a:lstStyle/>
          <a:p>
            <a:r>
              <a:rPr lang="en-US" b="1" dirty="0" smtClean="0"/>
              <a:t>Inhomogeneity of data does not have a significant effect when the sequence lengths are randomly distributed</a:t>
            </a:r>
          </a:p>
          <a:p>
            <a:r>
              <a:rPr lang="en-US" sz="1600" dirty="0" smtClean="0"/>
              <a:t>Dryad with Windows HPCS compared to </a:t>
            </a:r>
            <a:r>
              <a:rPr lang="en-US" sz="1600" dirty="0" err="1" smtClean="0"/>
              <a:t>Hadoop</a:t>
            </a:r>
            <a:r>
              <a:rPr lang="en-US" sz="1600" dirty="0" smtClean="0"/>
              <a:t> with Linux RHEL on </a:t>
            </a:r>
            <a:r>
              <a:rPr lang="en-US" sz="1600" dirty="0" err="1" smtClean="0"/>
              <a:t>Idataplex</a:t>
            </a:r>
            <a:r>
              <a:rPr lang="en-US" sz="1600" dirty="0" smtClean="0"/>
              <a:t> (32 nodes)</a:t>
            </a:r>
            <a:endParaRPr lang="en-US" sz="2000"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b="1" dirty="0" smtClean="0"/>
              <a:t>Hadoop/Dryad Comparison</a:t>
            </a:r>
            <a:br>
              <a:rPr lang="en-US" sz="3200" b="1" dirty="0" smtClean="0"/>
            </a:br>
            <a:r>
              <a:rPr lang="en-US" sz="2000" b="1" dirty="0" smtClean="0"/>
              <a:t>Inhomogeneous Data II</a:t>
            </a:r>
            <a:endParaRPr lang="en-US" sz="2000" b="1" dirty="0"/>
          </a:p>
        </p:txBody>
      </p:sp>
      <p:graphicFrame>
        <p:nvGraphicFramePr>
          <p:cNvPr id="7" name="Chart 6"/>
          <p:cNvGraphicFramePr/>
          <p:nvPr/>
        </p:nvGraphicFramePr>
        <p:xfrm>
          <a:off x="762000" y="990600"/>
          <a:ext cx="7467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1143000" y="5462826"/>
            <a:ext cx="7620000" cy="861774"/>
          </a:xfrm>
          <a:prstGeom prst="rect">
            <a:avLst/>
          </a:prstGeom>
        </p:spPr>
        <p:txBody>
          <a:bodyPr wrap="square">
            <a:spAutoFit/>
          </a:bodyPr>
          <a:lstStyle/>
          <a:p>
            <a:r>
              <a:rPr lang="en-US" b="1" dirty="0" smtClean="0"/>
              <a:t>This shows the natural load balancing of Hadoop MR dynamic task assignment using a global pipe line in contrast to the  </a:t>
            </a:r>
            <a:r>
              <a:rPr lang="en-US" b="1" dirty="0" err="1" smtClean="0"/>
              <a:t>DryadLinq</a:t>
            </a:r>
            <a:r>
              <a:rPr lang="en-US" b="1" dirty="0" smtClean="0"/>
              <a:t> static assignment</a:t>
            </a:r>
          </a:p>
          <a:p>
            <a:r>
              <a:rPr lang="en-US" sz="1400" dirty="0" smtClean="0"/>
              <a:t>Dryad with Windows HPCS compared to </a:t>
            </a:r>
            <a:r>
              <a:rPr lang="en-US" sz="1400" dirty="0" err="1" smtClean="0"/>
              <a:t>Hadoop</a:t>
            </a:r>
            <a:r>
              <a:rPr lang="en-US" sz="1400" dirty="0" smtClean="0"/>
              <a:t> with Linux RHEL on </a:t>
            </a:r>
            <a:r>
              <a:rPr lang="en-US" sz="1400" dirty="0" err="1" smtClean="0"/>
              <a:t>Idataplex</a:t>
            </a:r>
            <a:r>
              <a:rPr lang="en-US" sz="1400" dirty="0" smtClean="0"/>
              <a:t> (32 nodes)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1143000"/>
          </a:xfrm>
        </p:spPr>
        <p:txBody>
          <a:bodyPr>
            <a:normAutofit/>
          </a:bodyPr>
          <a:lstStyle/>
          <a:p>
            <a:r>
              <a:rPr lang="en-US" sz="3200" b="1" dirty="0" smtClean="0"/>
              <a:t>Hadoop VM Performance Degradation</a:t>
            </a:r>
            <a:endParaRPr lang="en-US" sz="3200" b="1" dirty="0"/>
          </a:p>
        </p:txBody>
      </p:sp>
      <p:sp>
        <p:nvSpPr>
          <p:cNvPr id="3" name="Content Placeholder 2"/>
          <p:cNvSpPr>
            <a:spLocks noGrp="1"/>
          </p:cNvSpPr>
          <p:nvPr>
            <p:ph idx="1"/>
          </p:nvPr>
        </p:nvSpPr>
        <p:spPr>
          <a:xfrm>
            <a:off x="152400" y="5791200"/>
            <a:ext cx="8229600" cy="868363"/>
          </a:xfrm>
        </p:spPr>
        <p:txBody>
          <a:bodyPr/>
          <a:lstStyle/>
          <a:p>
            <a:pPr>
              <a:buNone/>
            </a:pPr>
            <a:r>
              <a:rPr lang="en-US" dirty="0" smtClean="0"/>
              <a:t>       15.3% Degradation at largest data set size</a:t>
            </a:r>
            <a:endParaRPr lang="en-US" dirty="0"/>
          </a:p>
        </p:txBody>
      </p:sp>
      <p:graphicFrame>
        <p:nvGraphicFramePr>
          <p:cNvPr id="4" name="Chart 3"/>
          <p:cNvGraphicFramePr/>
          <p:nvPr/>
        </p:nvGraphicFramePr>
        <p:xfrm>
          <a:off x="914400" y="1524000"/>
          <a:ext cx="5867400" cy="450850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990600" y="1066800"/>
            <a:ext cx="6728189" cy="523220"/>
          </a:xfrm>
          <a:prstGeom prst="rect">
            <a:avLst/>
          </a:prstGeom>
          <a:solidFill>
            <a:schemeClr val="tx1">
              <a:alpha val="55000"/>
            </a:schemeClr>
          </a:solidFill>
          <a:ln>
            <a:solidFill>
              <a:schemeClr val="accent1">
                <a:lumMod val="60000"/>
                <a:lumOff val="40000"/>
              </a:schemeClr>
            </a:solidFill>
          </a:ln>
          <a:effectLst>
            <a:outerShdw blurRad="50800" dist="38100" dir="2700000" algn="tl" rotWithShape="0">
              <a:prstClr val="black">
                <a:alpha val="40000"/>
              </a:prstClr>
            </a:outerShdw>
          </a:effectLst>
        </p:spPr>
        <p:txBody>
          <a:bodyPr wrap="none" rtlCol="0">
            <a:spAutoFit/>
            <a:scene3d>
              <a:camera prst="orthographicFront"/>
              <a:lightRig rig="threePt" dir="t"/>
            </a:scene3d>
            <a:sp3d extrusionH="57150">
              <a:bevelT w="38100" h="38100"/>
            </a:sp3d>
          </a:bodyPr>
          <a:lstStyle/>
          <a:p>
            <a:r>
              <a:rPr lang="en-US" sz="2800" b="1" dirty="0" err="1" smtClean="0">
                <a:solidFill>
                  <a:schemeClr val="bg1"/>
                </a:solidFill>
                <a:effectLst>
                  <a:outerShdw blurRad="38100" dist="38100" dir="2700000" algn="tl">
                    <a:srgbClr val="000000">
                      <a:alpha val="43137"/>
                    </a:srgbClr>
                  </a:outerShdw>
                </a:effectLst>
              </a:rPr>
              <a:t>Perf</a:t>
            </a:r>
            <a:r>
              <a:rPr lang="en-US" sz="2800" b="1" dirty="0" smtClean="0">
                <a:solidFill>
                  <a:schemeClr val="bg1"/>
                </a:solidFill>
                <a:effectLst>
                  <a:outerShdw blurRad="38100" dist="38100" dir="2700000" algn="tl">
                    <a:srgbClr val="000000">
                      <a:alpha val="43137"/>
                    </a:srgbClr>
                  </a:outerShdw>
                </a:effectLst>
              </a:rPr>
              <a:t>. Degradation = (</a:t>
            </a:r>
            <a:r>
              <a:rPr lang="en-US" sz="2800" b="1" dirty="0" err="1" smtClean="0">
                <a:solidFill>
                  <a:schemeClr val="bg1"/>
                </a:solidFill>
                <a:effectLst>
                  <a:outerShdw blurRad="38100" dist="38100" dir="2700000" algn="tl">
                    <a:srgbClr val="000000">
                      <a:alpha val="43137"/>
                    </a:srgbClr>
                  </a:outerShdw>
                </a:effectLst>
              </a:rPr>
              <a:t>T</a:t>
            </a:r>
            <a:r>
              <a:rPr lang="en-US" sz="2800" b="1" baseline="-25000" dirty="0" err="1" smtClean="0">
                <a:solidFill>
                  <a:schemeClr val="bg1"/>
                </a:solidFill>
                <a:effectLst>
                  <a:outerShdw blurRad="38100" dist="38100" dir="2700000" algn="tl">
                    <a:srgbClr val="000000">
                      <a:alpha val="43137"/>
                    </a:srgbClr>
                  </a:outerShdw>
                </a:effectLst>
              </a:rPr>
              <a:t>vm</a:t>
            </a:r>
            <a:r>
              <a:rPr lang="en-US" sz="2800" b="1" dirty="0" smtClean="0">
                <a:solidFill>
                  <a:schemeClr val="bg1"/>
                </a:solidFill>
                <a:effectLst>
                  <a:outerShdw blurRad="38100" dist="38100" dir="2700000" algn="tl">
                    <a:srgbClr val="000000">
                      <a:alpha val="43137"/>
                    </a:srgbClr>
                  </a:outerShdw>
                </a:effectLst>
              </a:rPr>
              <a:t> – </a:t>
            </a:r>
            <a:r>
              <a:rPr lang="en-US" sz="2800" b="1" dirty="0" err="1" smtClean="0">
                <a:solidFill>
                  <a:schemeClr val="bg1"/>
                </a:solidFill>
                <a:effectLst>
                  <a:outerShdw blurRad="38100" dist="38100" dir="2700000" algn="tl">
                    <a:srgbClr val="000000">
                      <a:alpha val="43137"/>
                    </a:srgbClr>
                  </a:outerShdw>
                </a:effectLst>
              </a:rPr>
              <a:t>T</a:t>
            </a:r>
            <a:r>
              <a:rPr lang="en-US" sz="2800" b="1" baseline="-25000" dirty="0" err="1" smtClean="0">
                <a:solidFill>
                  <a:schemeClr val="bg1"/>
                </a:solidFill>
                <a:effectLst>
                  <a:outerShdw blurRad="38100" dist="38100" dir="2700000" algn="tl">
                    <a:srgbClr val="000000">
                      <a:alpha val="43137"/>
                    </a:srgbClr>
                  </a:outerShdw>
                </a:effectLst>
              </a:rPr>
              <a:t>baremetal</a:t>
            </a:r>
            <a:r>
              <a:rPr lang="en-US" sz="2800" b="1" dirty="0" smtClean="0">
                <a:solidFill>
                  <a:schemeClr val="bg1"/>
                </a:solidFill>
                <a:effectLst>
                  <a:outerShdw blurRad="38100" dist="38100" dir="2700000" algn="tl">
                    <a:srgbClr val="000000">
                      <a:alpha val="43137"/>
                    </a:srgbClr>
                  </a:outerShdw>
                </a:effectLst>
              </a:rPr>
              <a:t>)/</a:t>
            </a:r>
            <a:r>
              <a:rPr lang="en-US" sz="2800" b="1" dirty="0" err="1" smtClean="0">
                <a:solidFill>
                  <a:schemeClr val="bg1"/>
                </a:solidFill>
                <a:effectLst>
                  <a:outerShdw blurRad="38100" dist="38100" dir="2700000" algn="tl">
                    <a:srgbClr val="000000">
                      <a:alpha val="43137"/>
                    </a:srgbClr>
                  </a:outerShdw>
                </a:effectLst>
              </a:rPr>
              <a:t>T</a:t>
            </a:r>
            <a:r>
              <a:rPr lang="en-US" sz="2800" b="1" baseline="-25000" dirty="0" err="1" smtClean="0">
                <a:solidFill>
                  <a:schemeClr val="bg1"/>
                </a:solidFill>
                <a:effectLst>
                  <a:outerShdw blurRad="38100" dist="38100" dir="2700000" algn="tl">
                    <a:srgbClr val="000000">
                      <a:alpha val="43137"/>
                    </a:srgbClr>
                  </a:outerShdw>
                </a:effectLst>
              </a:rPr>
              <a:t>baremetal</a:t>
            </a:r>
            <a:endParaRPr lang="en-US" sz="2800" b="1" baseline="-25000"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5791200" cy="762000"/>
          </a:xfrm>
        </p:spPr>
        <p:txBody>
          <a:bodyPr>
            <a:normAutofit/>
          </a:bodyPr>
          <a:lstStyle/>
          <a:p>
            <a:r>
              <a:rPr lang="en-US" sz="4000" b="1" dirty="0" smtClean="0"/>
              <a:t>Twister</a:t>
            </a:r>
            <a:endParaRPr lang="en-US" sz="4000" b="1" dirty="0"/>
          </a:p>
        </p:txBody>
      </p:sp>
      <p:sp>
        <p:nvSpPr>
          <p:cNvPr id="192" name="Content Placeholder 2"/>
          <p:cNvSpPr txBox="1">
            <a:spLocks/>
          </p:cNvSpPr>
          <p:nvPr/>
        </p:nvSpPr>
        <p:spPr>
          <a:xfrm>
            <a:off x="5715000" y="1219200"/>
            <a:ext cx="3429000" cy="2514600"/>
          </a:xfrm>
          <a:prstGeom prst="rect">
            <a:avLst/>
          </a:prstGeom>
        </p:spPr>
        <p:txBody>
          <a:bodyPr vert="horz" lIns="91435" tIns="45718" rIns="91435" bIns="45718" rtlCol="0">
            <a:normAutofit fontScale="40000" lnSpcReduction="20000"/>
          </a:bodyPr>
          <a:lstStyle/>
          <a:p>
            <a:pPr marL="342883" indent="-342883">
              <a:spcBef>
                <a:spcPct val="20000"/>
              </a:spcBef>
              <a:buFont typeface="Arial" pitchFamily="34" charset="0"/>
              <a:buChar char="•"/>
              <a:defRPr/>
            </a:pPr>
            <a:r>
              <a:rPr lang="en-US" sz="3500" dirty="0" smtClean="0">
                <a:solidFill>
                  <a:srgbClr val="990033"/>
                </a:solidFill>
              </a:rPr>
              <a:t>Streaming based </a:t>
            </a:r>
            <a:r>
              <a:rPr lang="en-US" sz="3500" dirty="0" smtClean="0">
                <a:solidFill>
                  <a:prstClr val="black"/>
                </a:solidFill>
              </a:rPr>
              <a:t>communication</a:t>
            </a:r>
          </a:p>
          <a:p>
            <a:pPr marL="342883" indent="-342883">
              <a:spcBef>
                <a:spcPct val="20000"/>
              </a:spcBef>
              <a:buFont typeface="Arial" pitchFamily="34" charset="0"/>
              <a:buChar char="•"/>
              <a:defRPr/>
            </a:pPr>
            <a:r>
              <a:rPr lang="en-US" sz="3500" dirty="0" smtClean="0">
                <a:solidFill>
                  <a:prstClr val="black"/>
                </a:solidFill>
              </a:rPr>
              <a:t>Intermediate results are directly transferred from the map tasks to the reduce tasks – </a:t>
            </a:r>
            <a:r>
              <a:rPr lang="en-US" sz="3500" b="1" dirty="0" smtClean="0">
                <a:solidFill>
                  <a:prstClr val="black"/>
                </a:solidFill>
              </a:rPr>
              <a:t>eliminates local files</a:t>
            </a:r>
          </a:p>
          <a:p>
            <a:pPr marL="342883" indent="-342883">
              <a:spcBef>
                <a:spcPct val="20000"/>
              </a:spcBef>
              <a:buFont typeface="Arial" pitchFamily="34" charset="0"/>
              <a:buChar char="•"/>
              <a:defRPr/>
            </a:pPr>
            <a:r>
              <a:rPr lang="en-US" sz="3500" dirty="0" smtClean="0">
                <a:solidFill>
                  <a:srgbClr val="990033"/>
                </a:solidFill>
              </a:rPr>
              <a:t>Cacheable</a:t>
            </a:r>
            <a:r>
              <a:rPr lang="en-US" sz="3500" dirty="0" smtClean="0">
                <a:solidFill>
                  <a:srgbClr val="E4CFA0"/>
                </a:solidFill>
              </a:rPr>
              <a:t> </a:t>
            </a:r>
            <a:r>
              <a:rPr lang="en-US" sz="3500" dirty="0" smtClean="0">
                <a:solidFill>
                  <a:prstClr val="black"/>
                </a:solidFill>
              </a:rPr>
              <a:t>map/reduce tasks</a:t>
            </a:r>
          </a:p>
          <a:p>
            <a:pPr marL="569913" lvl="1" indent="-112713">
              <a:spcBef>
                <a:spcPct val="20000"/>
              </a:spcBef>
              <a:buFont typeface="Arial" pitchFamily="34" charset="0"/>
              <a:buChar char="•"/>
              <a:defRPr/>
            </a:pPr>
            <a:r>
              <a:rPr lang="en-US" sz="3500" dirty="0" smtClean="0">
                <a:solidFill>
                  <a:prstClr val="black"/>
                </a:solidFill>
              </a:rPr>
              <a:t>Static data remains in memory</a:t>
            </a:r>
          </a:p>
          <a:p>
            <a:pPr marL="342883" indent="-342883">
              <a:spcBef>
                <a:spcPct val="20000"/>
              </a:spcBef>
              <a:buFont typeface="Arial" pitchFamily="34" charset="0"/>
              <a:buChar char="•"/>
              <a:defRPr/>
            </a:pPr>
            <a:r>
              <a:rPr lang="en-US" sz="3500" dirty="0" smtClean="0">
                <a:solidFill>
                  <a:srgbClr val="990033"/>
                </a:solidFill>
              </a:rPr>
              <a:t>Combine </a:t>
            </a:r>
            <a:r>
              <a:rPr lang="en-US" sz="3500" dirty="0" smtClean="0">
                <a:solidFill>
                  <a:prstClr val="black"/>
                </a:solidFill>
              </a:rPr>
              <a:t>phase to combine reductions</a:t>
            </a:r>
          </a:p>
          <a:p>
            <a:pPr marL="342883" indent="-342883">
              <a:spcBef>
                <a:spcPct val="20000"/>
              </a:spcBef>
              <a:buFont typeface="Arial" pitchFamily="34" charset="0"/>
              <a:buChar char="•"/>
              <a:defRPr/>
            </a:pPr>
            <a:r>
              <a:rPr lang="en-US" sz="3500" dirty="0" smtClean="0">
                <a:solidFill>
                  <a:prstClr val="black"/>
                </a:solidFill>
              </a:rPr>
              <a:t>User Program is the </a:t>
            </a:r>
            <a:r>
              <a:rPr lang="en-US" sz="3500" b="1" dirty="0" smtClean="0">
                <a:solidFill>
                  <a:prstClr val="black"/>
                </a:solidFill>
              </a:rPr>
              <a:t>composer</a:t>
            </a:r>
            <a:r>
              <a:rPr lang="en-US" sz="3500" dirty="0" smtClean="0">
                <a:solidFill>
                  <a:prstClr val="black"/>
                </a:solidFill>
              </a:rPr>
              <a:t> of MapReduce computations</a:t>
            </a:r>
          </a:p>
          <a:p>
            <a:pPr marL="342883" indent="-342883">
              <a:spcBef>
                <a:spcPct val="20000"/>
              </a:spcBef>
              <a:buFont typeface="Arial" pitchFamily="34" charset="0"/>
              <a:buChar char="•"/>
              <a:defRPr/>
            </a:pPr>
            <a:r>
              <a:rPr lang="en-US" sz="3500" b="1" dirty="0" smtClean="0">
                <a:solidFill>
                  <a:srgbClr val="990033"/>
                </a:solidFill>
              </a:rPr>
              <a:t>Extends</a:t>
            </a:r>
            <a:r>
              <a:rPr lang="en-US" sz="3500" b="1" dirty="0" smtClean="0">
                <a:solidFill>
                  <a:srgbClr val="E4CFA0"/>
                </a:solidFill>
              </a:rPr>
              <a:t> </a:t>
            </a:r>
            <a:r>
              <a:rPr lang="en-US" sz="3500" b="1" dirty="0" smtClean="0">
                <a:solidFill>
                  <a:prstClr val="black"/>
                </a:solidFill>
              </a:rPr>
              <a:t>the MapReduce model to </a:t>
            </a:r>
            <a:r>
              <a:rPr lang="en-US" sz="3500" b="1" dirty="0" smtClean="0">
                <a:solidFill>
                  <a:srgbClr val="00B0F0"/>
                </a:solidFill>
              </a:rPr>
              <a:t>iterative</a:t>
            </a:r>
            <a:r>
              <a:rPr lang="en-US" sz="3500" b="1" dirty="0" smtClean="0">
                <a:solidFill>
                  <a:srgbClr val="E4CFA0"/>
                </a:solidFill>
              </a:rPr>
              <a:t> </a:t>
            </a:r>
            <a:r>
              <a:rPr lang="en-US" sz="3500" b="1" dirty="0" smtClean="0">
                <a:solidFill>
                  <a:prstClr val="black"/>
                </a:solidFill>
              </a:rPr>
              <a:t>computations</a:t>
            </a:r>
          </a:p>
          <a:p>
            <a:pPr marL="342883" indent="-342883">
              <a:spcBef>
                <a:spcPct val="20000"/>
              </a:spcBef>
              <a:defRPr/>
            </a:pPr>
            <a:endParaRPr lang="en-US" sz="3200" dirty="0" smtClean="0">
              <a:solidFill>
                <a:srgbClr val="E4CFA0"/>
              </a:solidFill>
            </a:endParaRPr>
          </a:p>
          <a:p>
            <a:pPr marL="342883" indent="-342883">
              <a:spcBef>
                <a:spcPct val="20000"/>
              </a:spcBef>
              <a:buFont typeface="Arial" pitchFamily="34" charset="0"/>
              <a:buChar char="•"/>
              <a:defRPr/>
            </a:pPr>
            <a:endParaRPr lang="en-US" sz="3200" dirty="0">
              <a:solidFill>
                <a:srgbClr val="E4CFA0"/>
              </a:solidFill>
            </a:endParaRPr>
          </a:p>
        </p:txBody>
      </p:sp>
      <p:grpSp>
        <p:nvGrpSpPr>
          <p:cNvPr id="3" name="Group 195"/>
          <p:cNvGrpSpPr/>
          <p:nvPr/>
        </p:nvGrpSpPr>
        <p:grpSpPr>
          <a:xfrm>
            <a:off x="304800" y="762000"/>
            <a:ext cx="3733800" cy="2413000"/>
            <a:chOff x="1371600" y="762000"/>
            <a:chExt cx="4572000" cy="2438400"/>
          </a:xfrm>
        </p:grpSpPr>
        <p:sp>
          <p:nvSpPr>
            <p:cNvPr id="197" name="Rounded Rectangle 196"/>
            <p:cNvSpPr/>
            <p:nvPr/>
          </p:nvSpPr>
          <p:spPr>
            <a:xfrm>
              <a:off x="1371600" y="1524000"/>
              <a:ext cx="1066800" cy="914400"/>
            </a:xfrm>
            <a:prstGeom prst="roundRect">
              <a:avLst>
                <a:gd name="adj" fmla="val 12870"/>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sz="1400" dirty="0">
                <a:solidFill>
                  <a:prstClr val="black"/>
                </a:solidFill>
              </a:endParaRPr>
            </a:p>
          </p:txBody>
        </p:sp>
        <p:sp>
          <p:nvSpPr>
            <p:cNvPr id="198" name="Rounded Rectangle 197"/>
            <p:cNvSpPr/>
            <p:nvPr/>
          </p:nvSpPr>
          <p:spPr>
            <a:xfrm>
              <a:off x="1371600" y="762000"/>
              <a:ext cx="4495800" cy="38100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400" dirty="0">
                <a:solidFill>
                  <a:prstClr val="white"/>
                </a:solidFill>
              </a:endParaRPr>
            </a:p>
          </p:txBody>
        </p:sp>
        <p:sp>
          <p:nvSpPr>
            <p:cNvPr id="199" name="Rounded Rectangle 198"/>
            <p:cNvSpPr/>
            <p:nvPr/>
          </p:nvSpPr>
          <p:spPr>
            <a:xfrm>
              <a:off x="1371600" y="2743200"/>
              <a:ext cx="4495800" cy="457200"/>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400" dirty="0">
                <a:solidFill>
                  <a:prstClr val="black"/>
                </a:solidFill>
              </a:endParaRPr>
            </a:p>
          </p:txBody>
        </p:sp>
        <p:sp>
          <p:nvSpPr>
            <p:cNvPr id="200" name="Rectangle 199"/>
            <p:cNvSpPr/>
            <p:nvPr/>
          </p:nvSpPr>
          <p:spPr>
            <a:xfrm>
              <a:off x="1447800" y="2819400"/>
              <a:ext cx="2209800" cy="304800"/>
            </a:xfrm>
            <a:prstGeom prst="rect">
              <a:avLst/>
            </a:prstGeom>
            <a:solidFill>
              <a:srgbClr val="E6CF7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1F497D">
                      <a:lumMod val="75000"/>
                    </a:srgbClr>
                  </a:solidFill>
                </a:rPr>
                <a:t>Data Split</a:t>
              </a:r>
              <a:endParaRPr lang="en-US" sz="1400" b="1" dirty="0">
                <a:solidFill>
                  <a:srgbClr val="1F497D">
                    <a:lumMod val="75000"/>
                  </a:srgbClr>
                </a:solidFill>
              </a:endParaRPr>
            </a:p>
          </p:txBody>
        </p:sp>
        <p:sp>
          <p:nvSpPr>
            <p:cNvPr id="201" name="Rounded Rectangle 200"/>
            <p:cNvSpPr/>
            <p:nvPr/>
          </p:nvSpPr>
          <p:spPr>
            <a:xfrm>
              <a:off x="4038600" y="1524001"/>
              <a:ext cx="838200" cy="68580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400" dirty="0">
                <a:solidFill>
                  <a:prstClr val="black"/>
                </a:solidFill>
              </a:endParaRPr>
            </a:p>
          </p:txBody>
        </p:sp>
        <p:sp>
          <p:nvSpPr>
            <p:cNvPr id="202" name="Rounded Rectangle 201"/>
            <p:cNvSpPr/>
            <p:nvPr/>
          </p:nvSpPr>
          <p:spPr>
            <a:xfrm>
              <a:off x="5029200" y="1524000"/>
              <a:ext cx="838200" cy="6858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400" dirty="0">
                <a:solidFill>
                  <a:prstClr val="black"/>
                </a:solidFill>
              </a:endParaRPr>
            </a:p>
          </p:txBody>
        </p:sp>
        <p:sp>
          <p:nvSpPr>
            <p:cNvPr id="203" name="Rectangle 202"/>
            <p:cNvSpPr/>
            <p:nvPr/>
          </p:nvSpPr>
          <p:spPr>
            <a:xfrm>
              <a:off x="1752600" y="1524000"/>
              <a:ext cx="304800" cy="22860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prstClr val="white"/>
                  </a:solidFill>
                </a:rPr>
                <a:t>D</a:t>
              </a:r>
              <a:endParaRPr lang="en-US" sz="1400" b="1" dirty="0">
                <a:solidFill>
                  <a:prstClr val="white"/>
                </a:solidFill>
              </a:endParaRPr>
            </a:p>
          </p:txBody>
        </p:sp>
        <p:sp>
          <p:nvSpPr>
            <p:cNvPr id="204" name="TextBox 203"/>
            <p:cNvSpPr txBox="1"/>
            <p:nvPr/>
          </p:nvSpPr>
          <p:spPr>
            <a:xfrm>
              <a:off x="4038600" y="1524001"/>
              <a:ext cx="834100" cy="497627"/>
            </a:xfrm>
            <a:prstGeom prst="rect">
              <a:avLst/>
            </a:prstGeom>
            <a:noFill/>
          </p:spPr>
          <p:txBody>
            <a:bodyPr wrap="square" rtlCol="0">
              <a:spAutoFit/>
            </a:bodyPr>
            <a:lstStyle/>
            <a:p>
              <a:pPr algn="ctr"/>
              <a:r>
                <a:rPr lang="en-US" sz="1300" b="1" dirty="0" smtClean="0">
                  <a:solidFill>
                    <a:srgbClr val="1F497D">
                      <a:lumMod val="75000"/>
                    </a:srgbClr>
                  </a:solidFill>
                </a:rPr>
                <a:t>MR</a:t>
              </a:r>
            </a:p>
            <a:p>
              <a:pPr algn="ctr"/>
              <a:r>
                <a:rPr lang="en-US" sz="1300" b="1" dirty="0" smtClean="0">
                  <a:solidFill>
                    <a:srgbClr val="1F497D">
                      <a:lumMod val="75000"/>
                    </a:srgbClr>
                  </a:solidFill>
                </a:rPr>
                <a:t>Driver</a:t>
              </a:r>
              <a:endParaRPr lang="en-US" sz="1300" b="1" dirty="0">
                <a:solidFill>
                  <a:srgbClr val="1F497D">
                    <a:lumMod val="75000"/>
                  </a:srgbClr>
                </a:solidFill>
              </a:endParaRPr>
            </a:p>
          </p:txBody>
        </p:sp>
        <p:sp>
          <p:nvSpPr>
            <p:cNvPr id="205" name="TextBox 204"/>
            <p:cNvSpPr txBox="1"/>
            <p:nvPr/>
          </p:nvSpPr>
          <p:spPr>
            <a:xfrm>
              <a:off x="4953000" y="1524001"/>
              <a:ext cx="990600" cy="497627"/>
            </a:xfrm>
            <a:prstGeom prst="rect">
              <a:avLst/>
            </a:prstGeom>
            <a:noFill/>
          </p:spPr>
          <p:txBody>
            <a:bodyPr wrap="square" rtlCol="0">
              <a:spAutoFit/>
            </a:bodyPr>
            <a:lstStyle/>
            <a:p>
              <a:pPr algn="ctr"/>
              <a:r>
                <a:rPr lang="en-US" sz="1300" b="1" dirty="0" smtClean="0">
                  <a:solidFill>
                    <a:srgbClr val="1F497D">
                      <a:lumMod val="75000"/>
                    </a:srgbClr>
                  </a:solidFill>
                </a:rPr>
                <a:t>User</a:t>
              </a:r>
            </a:p>
            <a:p>
              <a:pPr algn="ctr"/>
              <a:r>
                <a:rPr lang="en-US" sz="1300" b="1" dirty="0" smtClean="0">
                  <a:solidFill>
                    <a:srgbClr val="1F497D">
                      <a:lumMod val="75000"/>
                    </a:srgbClr>
                  </a:solidFill>
                </a:rPr>
                <a:t>Program</a:t>
              </a:r>
              <a:endParaRPr lang="en-US" sz="1300" b="1" dirty="0">
                <a:solidFill>
                  <a:srgbClr val="1F497D">
                    <a:lumMod val="75000"/>
                  </a:srgbClr>
                </a:solidFill>
              </a:endParaRPr>
            </a:p>
          </p:txBody>
        </p:sp>
        <p:sp>
          <p:nvSpPr>
            <p:cNvPr id="206" name="TextBox 205"/>
            <p:cNvSpPr txBox="1"/>
            <p:nvPr/>
          </p:nvSpPr>
          <p:spPr>
            <a:xfrm>
              <a:off x="1447800" y="762000"/>
              <a:ext cx="4495800" cy="311017"/>
            </a:xfrm>
            <a:prstGeom prst="rect">
              <a:avLst/>
            </a:prstGeom>
            <a:noFill/>
          </p:spPr>
          <p:txBody>
            <a:bodyPr wrap="square" rtlCol="0">
              <a:spAutoFit/>
            </a:bodyPr>
            <a:lstStyle/>
            <a:p>
              <a:pPr algn="ctr"/>
              <a:r>
                <a:rPr lang="en-US" sz="1400" b="1" dirty="0" smtClean="0">
                  <a:solidFill>
                    <a:srgbClr val="1F497D">
                      <a:lumMod val="75000"/>
                    </a:srgbClr>
                  </a:solidFill>
                </a:rPr>
                <a:t>Pub/Sub Broker Network</a:t>
              </a:r>
              <a:endParaRPr lang="en-US" sz="1400" b="1" dirty="0">
                <a:solidFill>
                  <a:srgbClr val="1F497D">
                    <a:lumMod val="75000"/>
                  </a:srgbClr>
                </a:solidFill>
              </a:endParaRPr>
            </a:p>
          </p:txBody>
        </p:sp>
        <p:sp>
          <p:nvSpPr>
            <p:cNvPr id="207" name="Rounded Rectangle 206"/>
            <p:cNvSpPr/>
            <p:nvPr/>
          </p:nvSpPr>
          <p:spPr>
            <a:xfrm>
              <a:off x="2667000" y="1524000"/>
              <a:ext cx="1066800" cy="914400"/>
            </a:xfrm>
            <a:prstGeom prst="roundRect">
              <a:avLst>
                <a:gd name="adj" fmla="val 12870"/>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sz="1400" dirty="0">
                <a:solidFill>
                  <a:prstClr val="black"/>
                </a:solidFill>
              </a:endParaRPr>
            </a:p>
          </p:txBody>
        </p:sp>
        <p:sp>
          <p:nvSpPr>
            <p:cNvPr id="208" name="Rectangle 207"/>
            <p:cNvSpPr/>
            <p:nvPr/>
          </p:nvSpPr>
          <p:spPr>
            <a:xfrm>
              <a:off x="3048000" y="1524000"/>
              <a:ext cx="304800" cy="22860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prstClr val="white"/>
                  </a:solidFill>
                </a:rPr>
                <a:t>D</a:t>
              </a:r>
              <a:endParaRPr lang="en-US" sz="1400" b="1" dirty="0">
                <a:solidFill>
                  <a:prstClr val="white"/>
                </a:solidFill>
              </a:endParaRPr>
            </a:p>
          </p:txBody>
        </p:sp>
        <p:cxnSp>
          <p:nvCxnSpPr>
            <p:cNvPr id="209" name="Straight Connector 208"/>
            <p:cNvCxnSpPr/>
            <p:nvPr/>
          </p:nvCxnSpPr>
          <p:spPr>
            <a:xfrm rot="5400000">
              <a:off x="3276600" y="2971800"/>
              <a:ext cx="304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5400000">
              <a:off x="2667794" y="2971006"/>
              <a:ext cx="304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a:off x="2896394" y="2971006"/>
              <a:ext cx="304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2" name="TextBox 211"/>
            <p:cNvSpPr txBox="1"/>
            <p:nvPr/>
          </p:nvSpPr>
          <p:spPr>
            <a:xfrm>
              <a:off x="4038600" y="2743201"/>
              <a:ext cx="1296581" cy="311017"/>
            </a:xfrm>
            <a:prstGeom prst="rect">
              <a:avLst/>
            </a:prstGeom>
            <a:noFill/>
          </p:spPr>
          <p:txBody>
            <a:bodyPr wrap="none" rtlCol="0">
              <a:spAutoFit/>
            </a:bodyPr>
            <a:lstStyle/>
            <a:p>
              <a:r>
                <a:rPr lang="en-US" sz="1400" b="1" dirty="0" smtClean="0">
                  <a:solidFill>
                    <a:srgbClr val="1F497D">
                      <a:lumMod val="75000"/>
                    </a:srgbClr>
                  </a:solidFill>
                </a:rPr>
                <a:t>File System</a:t>
              </a:r>
              <a:endParaRPr lang="en-US" sz="1400" b="1" dirty="0">
                <a:solidFill>
                  <a:srgbClr val="1F497D">
                    <a:lumMod val="75000"/>
                  </a:srgbClr>
                </a:solidFill>
              </a:endParaRPr>
            </a:p>
          </p:txBody>
        </p:sp>
        <p:cxnSp>
          <p:nvCxnSpPr>
            <p:cNvPr id="213" name="Straight Arrow Connector 212"/>
            <p:cNvCxnSpPr/>
            <p:nvPr/>
          </p:nvCxnSpPr>
          <p:spPr>
            <a:xfrm rot="5400000">
              <a:off x="1639094" y="1332706"/>
              <a:ext cx="3810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214" name="Straight Arrow Connector 213"/>
            <p:cNvCxnSpPr/>
            <p:nvPr/>
          </p:nvCxnSpPr>
          <p:spPr>
            <a:xfrm rot="5400000">
              <a:off x="3010694" y="1332706"/>
              <a:ext cx="3810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215" name="Straight Arrow Connector 214"/>
            <p:cNvCxnSpPr/>
            <p:nvPr/>
          </p:nvCxnSpPr>
          <p:spPr>
            <a:xfrm rot="5400000">
              <a:off x="4306094" y="1332706"/>
              <a:ext cx="3810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216" name="Straight Arrow Connector 215"/>
            <p:cNvCxnSpPr/>
            <p:nvPr/>
          </p:nvCxnSpPr>
          <p:spPr>
            <a:xfrm rot="5400000">
              <a:off x="5220494" y="1332706"/>
              <a:ext cx="3810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sp>
          <p:nvSpPr>
            <p:cNvPr id="217" name="Up-Down Arrow 216"/>
            <p:cNvSpPr/>
            <p:nvPr/>
          </p:nvSpPr>
          <p:spPr>
            <a:xfrm>
              <a:off x="1828800" y="2438400"/>
              <a:ext cx="152400" cy="304800"/>
            </a:xfrm>
            <a:prstGeom prst="upDownArrow">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218" name="Up-Down Arrow 217"/>
            <p:cNvSpPr/>
            <p:nvPr/>
          </p:nvSpPr>
          <p:spPr>
            <a:xfrm>
              <a:off x="3124200" y="2438400"/>
              <a:ext cx="152400" cy="304800"/>
            </a:xfrm>
            <a:prstGeom prst="upDownArrow">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219" name="Up-Down Arrow 218"/>
            <p:cNvSpPr/>
            <p:nvPr/>
          </p:nvSpPr>
          <p:spPr>
            <a:xfrm>
              <a:off x="5334000" y="2209800"/>
              <a:ext cx="152400" cy="533400"/>
            </a:xfrm>
            <a:prstGeom prst="upDownArrow">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220" name="Hexagon 219"/>
            <p:cNvSpPr/>
            <p:nvPr/>
          </p:nvSpPr>
          <p:spPr>
            <a:xfrm>
              <a:off x="1447800" y="18288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1F497D">
                      <a:lumMod val="75000"/>
                    </a:srgbClr>
                  </a:solidFill>
                </a:rPr>
                <a:t>M</a:t>
              </a:r>
              <a:endParaRPr lang="en-US" sz="1400" b="1" dirty="0">
                <a:solidFill>
                  <a:srgbClr val="1F497D">
                    <a:lumMod val="75000"/>
                  </a:srgbClr>
                </a:solidFill>
              </a:endParaRPr>
            </a:p>
          </p:txBody>
        </p:sp>
        <p:sp>
          <p:nvSpPr>
            <p:cNvPr id="221" name="Oval 220"/>
            <p:cNvSpPr/>
            <p:nvPr/>
          </p:nvSpPr>
          <p:spPr>
            <a:xfrm>
              <a:off x="1447800" y="21336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1F497D">
                      <a:lumMod val="75000"/>
                    </a:srgbClr>
                  </a:solidFill>
                </a:rPr>
                <a:t>R</a:t>
              </a:r>
              <a:endParaRPr lang="en-US" sz="1400" b="1" dirty="0">
                <a:solidFill>
                  <a:srgbClr val="1F497D">
                    <a:lumMod val="75000"/>
                  </a:srgbClr>
                </a:solidFill>
              </a:endParaRPr>
            </a:p>
          </p:txBody>
        </p:sp>
        <p:sp>
          <p:nvSpPr>
            <p:cNvPr id="222" name="Hexagon 221"/>
            <p:cNvSpPr/>
            <p:nvPr/>
          </p:nvSpPr>
          <p:spPr>
            <a:xfrm>
              <a:off x="2057400" y="18288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1F497D">
                      <a:lumMod val="75000"/>
                    </a:srgbClr>
                  </a:solidFill>
                </a:rPr>
                <a:t>M</a:t>
              </a:r>
              <a:endParaRPr lang="en-US" sz="1400" b="1" dirty="0">
                <a:solidFill>
                  <a:srgbClr val="1F497D">
                    <a:lumMod val="75000"/>
                  </a:srgbClr>
                </a:solidFill>
              </a:endParaRPr>
            </a:p>
          </p:txBody>
        </p:sp>
        <p:sp>
          <p:nvSpPr>
            <p:cNvPr id="223" name="Oval 222"/>
            <p:cNvSpPr/>
            <p:nvPr/>
          </p:nvSpPr>
          <p:spPr>
            <a:xfrm>
              <a:off x="2133600" y="21336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1F497D">
                      <a:lumMod val="75000"/>
                    </a:srgbClr>
                  </a:solidFill>
                </a:rPr>
                <a:t>R</a:t>
              </a:r>
              <a:endParaRPr lang="en-US" sz="1400" b="1" dirty="0">
                <a:solidFill>
                  <a:srgbClr val="1F497D">
                    <a:lumMod val="75000"/>
                  </a:srgbClr>
                </a:solidFill>
              </a:endParaRPr>
            </a:p>
          </p:txBody>
        </p:sp>
        <p:sp>
          <p:nvSpPr>
            <p:cNvPr id="224" name="Hexagon 223"/>
            <p:cNvSpPr/>
            <p:nvPr/>
          </p:nvSpPr>
          <p:spPr>
            <a:xfrm>
              <a:off x="2743200" y="18288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1F497D">
                      <a:lumMod val="75000"/>
                    </a:srgbClr>
                  </a:solidFill>
                </a:rPr>
                <a:t>M</a:t>
              </a:r>
              <a:endParaRPr lang="en-US" sz="1400" b="1" dirty="0">
                <a:solidFill>
                  <a:srgbClr val="1F497D">
                    <a:lumMod val="75000"/>
                  </a:srgbClr>
                </a:solidFill>
              </a:endParaRPr>
            </a:p>
          </p:txBody>
        </p:sp>
        <p:sp>
          <p:nvSpPr>
            <p:cNvPr id="225" name="Oval 224"/>
            <p:cNvSpPr/>
            <p:nvPr/>
          </p:nvSpPr>
          <p:spPr>
            <a:xfrm>
              <a:off x="2743200" y="21336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1F497D">
                      <a:lumMod val="75000"/>
                    </a:srgbClr>
                  </a:solidFill>
                </a:rPr>
                <a:t>R</a:t>
              </a:r>
              <a:endParaRPr lang="en-US" sz="1400" b="1" dirty="0">
                <a:solidFill>
                  <a:srgbClr val="1F497D">
                    <a:lumMod val="75000"/>
                  </a:srgbClr>
                </a:solidFill>
              </a:endParaRPr>
            </a:p>
          </p:txBody>
        </p:sp>
        <p:sp>
          <p:nvSpPr>
            <p:cNvPr id="226" name="Hexagon 225"/>
            <p:cNvSpPr/>
            <p:nvPr/>
          </p:nvSpPr>
          <p:spPr>
            <a:xfrm>
              <a:off x="3352800" y="18288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1F497D">
                      <a:lumMod val="75000"/>
                    </a:srgbClr>
                  </a:solidFill>
                </a:rPr>
                <a:t>M</a:t>
              </a:r>
              <a:endParaRPr lang="en-US" sz="1400" b="1" dirty="0">
                <a:solidFill>
                  <a:srgbClr val="1F497D">
                    <a:lumMod val="75000"/>
                  </a:srgbClr>
                </a:solidFill>
              </a:endParaRPr>
            </a:p>
          </p:txBody>
        </p:sp>
        <p:sp>
          <p:nvSpPr>
            <p:cNvPr id="227" name="Oval 226"/>
            <p:cNvSpPr/>
            <p:nvPr/>
          </p:nvSpPr>
          <p:spPr>
            <a:xfrm>
              <a:off x="3429000" y="21336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1F497D">
                      <a:lumMod val="75000"/>
                    </a:srgbClr>
                  </a:solidFill>
                </a:rPr>
                <a:t>R</a:t>
              </a:r>
              <a:endParaRPr lang="en-US" sz="1400" b="1" dirty="0">
                <a:solidFill>
                  <a:srgbClr val="1F497D">
                    <a:lumMod val="75000"/>
                  </a:srgbClr>
                </a:solidFill>
              </a:endParaRPr>
            </a:p>
          </p:txBody>
        </p:sp>
        <p:sp>
          <p:nvSpPr>
            <p:cNvPr id="228" name="Flowchart: Connector 227"/>
            <p:cNvSpPr/>
            <p:nvPr/>
          </p:nvSpPr>
          <p:spPr>
            <a:xfrm>
              <a:off x="1828800" y="19050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229" name="Flowchart: Connector 228"/>
            <p:cNvSpPr/>
            <p:nvPr/>
          </p:nvSpPr>
          <p:spPr>
            <a:xfrm>
              <a:off x="1905000" y="19050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230" name="Flowchart: Connector 229"/>
            <p:cNvSpPr/>
            <p:nvPr/>
          </p:nvSpPr>
          <p:spPr>
            <a:xfrm>
              <a:off x="1828800" y="2209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231" name="Flowchart: Connector 230"/>
            <p:cNvSpPr/>
            <p:nvPr/>
          </p:nvSpPr>
          <p:spPr>
            <a:xfrm>
              <a:off x="1905000" y="2209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grpSp>
          <p:nvGrpSpPr>
            <p:cNvPr id="4" name="Group 108"/>
            <p:cNvGrpSpPr/>
            <p:nvPr/>
          </p:nvGrpSpPr>
          <p:grpSpPr>
            <a:xfrm>
              <a:off x="2514600" y="1981200"/>
              <a:ext cx="121919" cy="45719"/>
              <a:chOff x="3200400" y="3352800"/>
              <a:chExt cx="121919" cy="45719"/>
            </a:xfrm>
          </p:grpSpPr>
          <p:sp>
            <p:nvSpPr>
              <p:cNvPr id="243" name="Flowchart: Connector 43"/>
              <p:cNvSpPr/>
              <p:nvPr/>
            </p:nvSpPr>
            <p:spPr>
              <a:xfrm>
                <a:off x="32004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244" name="Flowchart: Connector 44"/>
              <p:cNvSpPr/>
              <p:nvPr/>
            </p:nvSpPr>
            <p:spPr>
              <a:xfrm>
                <a:off x="32766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grpSp>
        <p:grpSp>
          <p:nvGrpSpPr>
            <p:cNvPr id="5" name="Group 45"/>
            <p:cNvGrpSpPr/>
            <p:nvPr/>
          </p:nvGrpSpPr>
          <p:grpSpPr>
            <a:xfrm>
              <a:off x="3124200" y="1905000"/>
              <a:ext cx="121919" cy="45719"/>
              <a:chOff x="3200400" y="3352800"/>
              <a:chExt cx="121919" cy="45719"/>
            </a:xfrm>
          </p:grpSpPr>
          <p:sp>
            <p:nvSpPr>
              <p:cNvPr id="241" name="Flowchart: Connector 240"/>
              <p:cNvSpPr/>
              <p:nvPr/>
            </p:nvSpPr>
            <p:spPr>
              <a:xfrm>
                <a:off x="32004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242" name="Flowchart: Connector 241"/>
              <p:cNvSpPr/>
              <p:nvPr/>
            </p:nvSpPr>
            <p:spPr>
              <a:xfrm>
                <a:off x="32766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grpSp>
        <p:grpSp>
          <p:nvGrpSpPr>
            <p:cNvPr id="6" name="Group 48"/>
            <p:cNvGrpSpPr/>
            <p:nvPr/>
          </p:nvGrpSpPr>
          <p:grpSpPr>
            <a:xfrm>
              <a:off x="3124200" y="2209800"/>
              <a:ext cx="121919" cy="45719"/>
              <a:chOff x="3200400" y="3352800"/>
              <a:chExt cx="121919" cy="45719"/>
            </a:xfrm>
          </p:grpSpPr>
          <p:sp>
            <p:nvSpPr>
              <p:cNvPr id="239" name="Flowchart: Connector 238"/>
              <p:cNvSpPr/>
              <p:nvPr/>
            </p:nvSpPr>
            <p:spPr>
              <a:xfrm>
                <a:off x="32004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240" name="Flowchart: Connector 239"/>
              <p:cNvSpPr/>
              <p:nvPr/>
            </p:nvSpPr>
            <p:spPr>
              <a:xfrm>
                <a:off x="32766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grpSp>
        <p:grpSp>
          <p:nvGrpSpPr>
            <p:cNvPr id="7" name="Group 51"/>
            <p:cNvGrpSpPr/>
            <p:nvPr/>
          </p:nvGrpSpPr>
          <p:grpSpPr>
            <a:xfrm>
              <a:off x="3200400" y="2971800"/>
              <a:ext cx="121919" cy="45719"/>
              <a:chOff x="3200400" y="3352800"/>
              <a:chExt cx="121919" cy="45719"/>
            </a:xfrm>
          </p:grpSpPr>
          <p:sp>
            <p:nvSpPr>
              <p:cNvPr id="237" name="Flowchart: Connector 236"/>
              <p:cNvSpPr/>
              <p:nvPr/>
            </p:nvSpPr>
            <p:spPr>
              <a:xfrm>
                <a:off x="32004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238" name="Flowchart: Connector 237"/>
              <p:cNvSpPr/>
              <p:nvPr/>
            </p:nvSpPr>
            <p:spPr>
              <a:xfrm>
                <a:off x="32766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grpSp>
        <p:sp>
          <p:nvSpPr>
            <p:cNvPr id="236" name="TextBox 235"/>
            <p:cNvSpPr txBox="1"/>
            <p:nvPr/>
          </p:nvSpPr>
          <p:spPr>
            <a:xfrm>
              <a:off x="1828801" y="1219201"/>
              <a:ext cx="1591458" cy="311017"/>
            </a:xfrm>
            <a:prstGeom prst="rect">
              <a:avLst/>
            </a:prstGeom>
            <a:noFill/>
          </p:spPr>
          <p:txBody>
            <a:bodyPr wrap="none" rtlCol="0">
              <a:spAutoFit/>
            </a:bodyPr>
            <a:lstStyle/>
            <a:p>
              <a:r>
                <a:rPr lang="en-US" sz="1400" b="1" dirty="0" smtClean="0">
                  <a:solidFill>
                    <a:prstClr val="black"/>
                  </a:solidFill>
                </a:rPr>
                <a:t>Worker Nodes</a:t>
              </a:r>
              <a:endParaRPr lang="en-US" sz="1400" b="1" dirty="0">
                <a:solidFill>
                  <a:prstClr val="black"/>
                </a:solidFill>
              </a:endParaRPr>
            </a:p>
          </p:txBody>
        </p:sp>
      </p:grpSp>
      <p:sp>
        <p:nvSpPr>
          <p:cNvPr id="245" name="Hexagon 244"/>
          <p:cNvSpPr/>
          <p:nvPr/>
        </p:nvSpPr>
        <p:spPr>
          <a:xfrm>
            <a:off x="4029074" y="9652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r>
              <a:rPr lang="en-US" sz="1400" b="1" dirty="0" smtClean="0">
                <a:solidFill>
                  <a:srgbClr val="1F497D">
                    <a:lumMod val="75000"/>
                  </a:srgbClr>
                </a:solidFill>
              </a:rPr>
              <a:t>M</a:t>
            </a:r>
            <a:endParaRPr lang="en-US" sz="1400" b="1" dirty="0">
              <a:solidFill>
                <a:srgbClr val="1F497D">
                  <a:lumMod val="75000"/>
                </a:srgbClr>
              </a:solidFill>
            </a:endParaRPr>
          </a:p>
        </p:txBody>
      </p:sp>
      <p:sp>
        <p:nvSpPr>
          <p:cNvPr id="246" name="Oval 245"/>
          <p:cNvSpPr/>
          <p:nvPr/>
        </p:nvSpPr>
        <p:spPr>
          <a:xfrm>
            <a:off x="4029074" y="13462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r>
              <a:rPr lang="en-US" sz="1400" b="1" dirty="0" smtClean="0">
                <a:solidFill>
                  <a:srgbClr val="1F497D">
                    <a:lumMod val="75000"/>
                  </a:srgbClr>
                </a:solidFill>
              </a:rPr>
              <a:t>R</a:t>
            </a:r>
            <a:endParaRPr lang="en-US" sz="1400" b="1" dirty="0">
              <a:solidFill>
                <a:srgbClr val="1F497D">
                  <a:lumMod val="75000"/>
                </a:srgbClr>
              </a:solidFill>
            </a:endParaRPr>
          </a:p>
        </p:txBody>
      </p:sp>
      <p:sp>
        <p:nvSpPr>
          <p:cNvPr id="247" name="Up-Down Arrow 246"/>
          <p:cNvSpPr/>
          <p:nvPr/>
        </p:nvSpPr>
        <p:spPr>
          <a:xfrm>
            <a:off x="4105274" y="2184400"/>
            <a:ext cx="152400" cy="304800"/>
          </a:xfrm>
          <a:prstGeom prst="upDownArrow">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US" sz="1400" b="1" dirty="0">
              <a:solidFill>
                <a:prstClr val="white"/>
              </a:solidFill>
            </a:endParaRPr>
          </a:p>
        </p:txBody>
      </p:sp>
      <p:sp>
        <p:nvSpPr>
          <p:cNvPr id="248" name="Rectangle 247"/>
          <p:cNvSpPr/>
          <p:nvPr/>
        </p:nvSpPr>
        <p:spPr>
          <a:xfrm>
            <a:off x="4029074" y="1803400"/>
            <a:ext cx="304800" cy="22860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r>
              <a:rPr lang="en-US" sz="1400" b="1" dirty="0" smtClean="0">
                <a:solidFill>
                  <a:prstClr val="white"/>
                </a:solidFill>
              </a:rPr>
              <a:t>D</a:t>
            </a:r>
            <a:endParaRPr lang="en-US" sz="1400" b="1" dirty="0">
              <a:solidFill>
                <a:prstClr val="white"/>
              </a:solidFill>
            </a:endParaRPr>
          </a:p>
        </p:txBody>
      </p:sp>
      <p:sp>
        <p:nvSpPr>
          <p:cNvPr id="249" name="TextBox 248"/>
          <p:cNvSpPr txBox="1"/>
          <p:nvPr/>
        </p:nvSpPr>
        <p:spPr>
          <a:xfrm>
            <a:off x="4333875" y="889000"/>
            <a:ext cx="1118501" cy="307773"/>
          </a:xfrm>
          <a:prstGeom prst="rect">
            <a:avLst/>
          </a:prstGeom>
          <a:noFill/>
        </p:spPr>
        <p:txBody>
          <a:bodyPr wrap="none" lIns="91435" tIns="45718" rIns="91435" bIns="45718" rtlCol="0">
            <a:spAutoFit/>
          </a:bodyPr>
          <a:lstStyle/>
          <a:p>
            <a:r>
              <a:rPr lang="en-US" sz="1400" b="1" dirty="0" smtClean="0">
                <a:solidFill>
                  <a:prstClr val="black"/>
                </a:solidFill>
              </a:rPr>
              <a:t>Map Worker</a:t>
            </a:r>
            <a:endParaRPr lang="en-US" sz="1400" b="1" dirty="0">
              <a:solidFill>
                <a:prstClr val="black"/>
              </a:solidFill>
            </a:endParaRPr>
          </a:p>
        </p:txBody>
      </p:sp>
      <p:sp>
        <p:nvSpPr>
          <p:cNvPr id="250" name="TextBox 249"/>
          <p:cNvSpPr txBox="1"/>
          <p:nvPr/>
        </p:nvSpPr>
        <p:spPr>
          <a:xfrm>
            <a:off x="4333875" y="1270000"/>
            <a:ext cx="1322660" cy="307773"/>
          </a:xfrm>
          <a:prstGeom prst="rect">
            <a:avLst/>
          </a:prstGeom>
          <a:noFill/>
        </p:spPr>
        <p:txBody>
          <a:bodyPr wrap="none" lIns="91435" tIns="45718" rIns="91435" bIns="45718" rtlCol="0">
            <a:spAutoFit/>
          </a:bodyPr>
          <a:lstStyle/>
          <a:p>
            <a:r>
              <a:rPr lang="en-US" sz="1400" b="1" dirty="0" smtClean="0">
                <a:solidFill>
                  <a:prstClr val="black"/>
                </a:solidFill>
              </a:rPr>
              <a:t>Reduce Worker</a:t>
            </a:r>
            <a:endParaRPr lang="en-US" sz="1400" b="1" dirty="0">
              <a:solidFill>
                <a:prstClr val="black"/>
              </a:solidFill>
            </a:endParaRPr>
          </a:p>
        </p:txBody>
      </p:sp>
      <p:sp>
        <p:nvSpPr>
          <p:cNvPr id="251" name="TextBox 250"/>
          <p:cNvSpPr txBox="1"/>
          <p:nvPr/>
        </p:nvSpPr>
        <p:spPr>
          <a:xfrm>
            <a:off x="4333875" y="1727200"/>
            <a:ext cx="1072719" cy="307773"/>
          </a:xfrm>
          <a:prstGeom prst="rect">
            <a:avLst/>
          </a:prstGeom>
          <a:noFill/>
        </p:spPr>
        <p:txBody>
          <a:bodyPr wrap="none" lIns="91435" tIns="45718" rIns="91435" bIns="45718" rtlCol="0">
            <a:spAutoFit/>
          </a:bodyPr>
          <a:lstStyle/>
          <a:p>
            <a:r>
              <a:rPr lang="en-US" sz="1400" b="1" dirty="0" smtClean="0">
                <a:solidFill>
                  <a:prstClr val="black"/>
                </a:solidFill>
              </a:rPr>
              <a:t>MRDeamon</a:t>
            </a:r>
            <a:endParaRPr lang="en-US" sz="1400" b="1" dirty="0">
              <a:solidFill>
                <a:prstClr val="black"/>
              </a:solidFill>
            </a:endParaRPr>
          </a:p>
        </p:txBody>
      </p:sp>
      <p:sp>
        <p:nvSpPr>
          <p:cNvPr id="252" name="TextBox 251"/>
          <p:cNvSpPr txBox="1"/>
          <p:nvPr/>
        </p:nvSpPr>
        <p:spPr>
          <a:xfrm>
            <a:off x="4333875" y="2108200"/>
            <a:ext cx="1441090" cy="307773"/>
          </a:xfrm>
          <a:prstGeom prst="rect">
            <a:avLst/>
          </a:prstGeom>
          <a:noFill/>
        </p:spPr>
        <p:txBody>
          <a:bodyPr wrap="none" lIns="91435" tIns="45718" rIns="91435" bIns="45718" rtlCol="0">
            <a:spAutoFit/>
          </a:bodyPr>
          <a:lstStyle/>
          <a:p>
            <a:r>
              <a:rPr lang="en-US" sz="1400" b="1" dirty="0" smtClean="0">
                <a:solidFill>
                  <a:prstClr val="black"/>
                </a:solidFill>
              </a:rPr>
              <a:t>Data Read/Write</a:t>
            </a:r>
            <a:endParaRPr lang="en-US" sz="1400" b="1" dirty="0">
              <a:solidFill>
                <a:prstClr val="black"/>
              </a:solidFill>
            </a:endParaRPr>
          </a:p>
        </p:txBody>
      </p:sp>
      <p:cxnSp>
        <p:nvCxnSpPr>
          <p:cNvPr id="253" name="Straight Arrow Connector 252"/>
          <p:cNvCxnSpPr/>
          <p:nvPr/>
        </p:nvCxnSpPr>
        <p:spPr>
          <a:xfrm rot="5400000">
            <a:off x="4029868" y="2793207"/>
            <a:ext cx="3048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sp>
        <p:nvSpPr>
          <p:cNvPr id="254" name="TextBox 253"/>
          <p:cNvSpPr txBox="1"/>
          <p:nvPr/>
        </p:nvSpPr>
        <p:spPr>
          <a:xfrm>
            <a:off x="4333875" y="2565400"/>
            <a:ext cx="1364979" cy="307773"/>
          </a:xfrm>
          <a:prstGeom prst="rect">
            <a:avLst/>
          </a:prstGeom>
          <a:noFill/>
        </p:spPr>
        <p:txBody>
          <a:bodyPr wrap="none" lIns="91435" tIns="45718" rIns="91435" bIns="45718" rtlCol="0">
            <a:spAutoFit/>
          </a:bodyPr>
          <a:lstStyle/>
          <a:p>
            <a:r>
              <a:rPr lang="en-US" sz="1400" b="1" dirty="0" smtClean="0">
                <a:solidFill>
                  <a:prstClr val="black"/>
                </a:solidFill>
              </a:rPr>
              <a:t>Communication</a:t>
            </a:r>
            <a:endParaRPr lang="en-US" sz="1400" b="1" dirty="0">
              <a:solidFill>
                <a:prstClr val="black"/>
              </a:solidFill>
            </a:endParaRPr>
          </a:p>
        </p:txBody>
      </p:sp>
      <p:grpSp>
        <p:nvGrpSpPr>
          <p:cNvPr id="8" name="Group 148"/>
          <p:cNvGrpSpPr/>
          <p:nvPr/>
        </p:nvGrpSpPr>
        <p:grpSpPr>
          <a:xfrm>
            <a:off x="4648200" y="3598954"/>
            <a:ext cx="4191000" cy="2954245"/>
            <a:chOff x="1807721" y="808977"/>
            <a:chExt cx="4648200" cy="3370355"/>
          </a:xfrm>
        </p:grpSpPr>
        <p:grpSp>
          <p:nvGrpSpPr>
            <p:cNvPr id="9" name="Group 26"/>
            <p:cNvGrpSpPr/>
            <p:nvPr/>
          </p:nvGrpSpPr>
          <p:grpSpPr>
            <a:xfrm>
              <a:off x="2743200" y="808977"/>
              <a:ext cx="3712721" cy="3094411"/>
              <a:chOff x="304800" y="1694153"/>
              <a:chExt cx="3712721" cy="3094411"/>
            </a:xfrm>
          </p:grpSpPr>
          <p:sp>
            <p:nvSpPr>
              <p:cNvPr id="159" name="Arc 158"/>
              <p:cNvSpPr/>
              <p:nvPr/>
            </p:nvSpPr>
            <p:spPr>
              <a:xfrm rot="3177236">
                <a:off x="1648167" y="2620252"/>
                <a:ext cx="2942011" cy="1394613"/>
              </a:xfrm>
              <a:prstGeom prst="arc">
                <a:avLst>
                  <a:gd name="adj1" fmla="val 9813537"/>
                  <a:gd name="adj2" fmla="val 1099694"/>
                </a:avLst>
              </a:prstGeom>
              <a:ln w="50800">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solidFill>
                    <a:prstClr val="black"/>
                  </a:solidFill>
                </a:endParaRPr>
              </a:p>
            </p:txBody>
          </p:sp>
          <p:sp>
            <p:nvSpPr>
              <p:cNvPr id="160" name="TextBox 159"/>
              <p:cNvSpPr txBox="1"/>
              <p:nvPr/>
            </p:nvSpPr>
            <p:spPr>
              <a:xfrm>
                <a:off x="664721" y="3323575"/>
                <a:ext cx="2590800" cy="350007"/>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400" b="1" dirty="0" smtClean="0">
                    <a:solidFill>
                      <a:prstClr val="black"/>
                    </a:solidFill>
                    <a:cs typeface="Courier New" pitchFamily="49" charset="0"/>
                  </a:rPr>
                  <a:t>Reduce (Key, List&lt;Value&gt;) </a:t>
                </a:r>
              </a:p>
            </p:txBody>
          </p:sp>
          <p:sp>
            <p:nvSpPr>
              <p:cNvPr id="161" name="TextBox 160"/>
              <p:cNvSpPr txBox="1"/>
              <p:nvPr/>
            </p:nvSpPr>
            <p:spPr>
              <a:xfrm>
                <a:off x="2264921" y="1694153"/>
                <a:ext cx="882047" cy="360424"/>
              </a:xfrm>
              <a:prstGeom prst="rect">
                <a:avLst/>
              </a:prstGeom>
              <a:noFill/>
            </p:spPr>
            <p:txBody>
              <a:bodyPr wrap="none" rtlCol="0">
                <a:spAutoFit/>
              </a:bodyPr>
              <a:lstStyle/>
              <a:p>
                <a:r>
                  <a:rPr lang="en-US" sz="1400" b="1" dirty="0" smtClean="0">
                    <a:solidFill>
                      <a:srgbClr val="C00000"/>
                    </a:solidFill>
                  </a:rPr>
                  <a:t>Iterate</a:t>
                </a:r>
                <a:endParaRPr lang="en-US" sz="1400" b="1" dirty="0">
                  <a:solidFill>
                    <a:srgbClr val="C00000"/>
                  </a:solidFill>
                </a:endParaRPr>
              </a:p>
            </p:txBody>
          </p:sp>
          <p:cxnSp>
            <p:nvCxnSpPr>
              <p:cNvPr id="162" name="Straight Arrow Connector 161"/>
              <p:cNvCxnSpPr/>
              <p:nvPr/>
            </p:nvCxnSpPr>
            <p:spPr>
              <a:xfrm rot="16200000" flipH="1">
                <a:off x="1296194" y="2972594"/>
                <a:ext cx="381000" cy="37941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63" name="TextBox 162"/>
              <p:cNvSpPr txBox="1"/>
              <p:nvPr/>
            </p:nvSpPr>
            <p:spPr>
              <a:xfrm>
                <a:off x="304800" y="2667000"/>
                <a:ext cx="1916468" cy="360424"/>
              </a:xfrm>
              <a:prstGeom prst="rect">
                <a:avLst/>
              </a:prstGeom>
              <a:ln/>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1400" b="1" dirty="0" smtClean="0">
                    <a:solidFill>
                      <a:prstClr val="black"/>
                    </a:solidFill>
                    <a:cs typeface="Courier New" pitchFamily="49" charset="0"/>
                  </a:rPr>
                  <a:t>Map(Key, Value)  </a:t>
                </a:r>
              </a:p>
            </p:txBody>
          </p:sp>
          <p:sp>
            <p:nvSpPr>
              <p:cNvPr id="164" name="TextBox 163"/>
              <p:cNvSpPr txBox="1"/>
              <p:nvPr/>
            </p:nvSpPr>
            <p:spPr>
              <a:xfrm>
                <a:off x="1198120" y="4009377"/>
                <a:ext cx="2743199" cy="359669"/>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400" b="1" dirty="0" smtClean="0">
                    <a:solidFill>
                      <a:prstClr val="black"/>
                    </a:solidFill>
                    <a:cs typeface="Courier New" pitchFamily="49" charset="0"/>
                  </a:rPr>
                  <a:t>Combine (Key, List&lt;Value&gt;)</a:t>
                </a:r>
                <a:endParaRPr lang="en-US" sz="1400" b="1" dirty="0">
                  <a:solidFill>
                    <a:prstClr val="black"/>
                  </a:solidFill>
                  <a:cs typeface="Courier New" pitchFamily="49" charset="0"/>
                </a:endParaRPr>
              </a:p>
            </p:txBody>
          </p:sp>
          <p:sp>
            <p:nvSpPr>
              <p:cNvPr id="165" name="Oval 164"/>
              <p:cNvSpPr/>
              <p:nvPr/>
            </p:nvSpPr>
            <p:spPr>
              <a:xfrm>
                <a:off x="2666999" y="2180576"/>
                <a:ext cx="1350522" cy="762000"/>
              </a:xfrm>
              <a:prstGeom prst="ellipse">
                <a:avLst/>
              </a:prstGeom>
              <a:ln w="25400"/>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smtClean="0">
                    <a:solidFill>
                      <a:prstClr val="black"/>
                    </a:solidFill>
                  </a:rPr>
                  <a:t>User Program</a:t>
                </a:r>
                <a:endParaRPr lang="en-US" sz="1400" b="1" dirty="0">
                  <a:solidFill>
                    <a:prstClr val="black"/>
                  </a:solidFill>
                </a:endParaRPr>
              </a:p>
            </p:txBody>
          </p:sp>
          <p:cxnSp>
            <p:nvCxnSpPr>
              <p:cNvPr id="166" name="Straight Arrow Connector 165"/>
              <p:cNvCxnSpPr/>
              <p:nvPr/>
            </p:nvCxnSpPr>
            <p:spPr>
              <a:xfrm rot="16200000" flipH="1">
                <a:off x="1883921" y="3704576"/>
                <a:ext cx="304800" cy="304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
          <p:nvSpPr>
            <p:cNvPr id="151" name="TextBox 150"/>
            <p:cNvSpPr txBox="1"/>
            <p:nvPr/>
          </p:nvSpPr>
          <p:spPr>
            <a:xfrm>
              <a:off x="4550921" y="3810000"/>
              <a:ext cx="990600" cy="369332"/>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400" b="1" dirty="0" smtClean="0">
                  <a:solidFill>
                    <a:prstClr val="black"/>
                  </a:solidFill>
                  <a:cs typeface="Courier New" pitchFamily="49" charset="0"/>
                </a:rPr>
                <a:t>Close()</a:t>
              </a:r>
              <a:endParaRPr lang="en-US" sz="1400" b="1" dirty="0">
                <a:solidFill>
                  <a:prstClr val="black"/>
                </a:solidFill>
                <a:cs typeface="Courier New" pitchFamily="49" charset="0"/>
              </a:endParaRPr>
            </a:p>
          </p:txBody>
        </p:sp>
        <p:sp>
          <p:nvSpPr>
            <p:cNvPr id="152" name="TextBox 151"/>
            <p:cNvSpPr txBox="1"/>
            <p:nvPr/>
          </p:nvSpPr>
          <p:spPr>
            <a:xfrm>
              <a:off x="3026922" y="1066801"/>
              <a:ext cx="1295400" cy="351128"/>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400" b="1" dirty="0" smtClean="0">
                  <a:solidFill>
                    <a:prstClr val="black"/>
                  </a:solidFill>
                  <a:cs typeface="Courier New" pitchFamily="49" charset="0"/>
                </a:rPr>
                <a:t>Configure()</a:t>
              </a:r>
              <a:endParaRPr lang="en-US" sz="1400" b="1" dirty="0">
                <a:solidFill>
                  <a:prstClr val="black"/>
                </a:solidFill>
                <a:cs typeface="Courier New" pitchFamily="49" charset="0"/>
              </a:endParaRPr>
            </a:p>
          </p:txBody>
        </p:sp>
        <p:cxnSp>
          <p:nvCxnSpPr>
            <p:cNvPr id="153" name="Straight Arrow Connector 152"/>
            <p:cNvCxnSpPr>
              <a:stCxn id="152" idx="2"/>
            </p:cNvCxnSpPr>
            <p:nvPr/>
          </p:nvCxnSpPr>
          <p:spPr>
            <a:xfrm rot="5400000">
              <a:off x="3489272" y="1596474"/>
              <a:ext cx="363895" cy="680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p:nvPr/>
          </p:nvCxnSpPr>
          <p:spPr>
            <a:xfrm rot="5400000">
              <a:off x="4762479" y="3674642"/>
              <a:ext cx="345692" cy="680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5" name="Left Arrow Callout 154"/>
            <p:cNvSpPr/>
            <p:nvPr/>
          </p:nvSpPr>
          <p:spPr>
            <a:xfrm flipH="1">
              <a:off x="1807721" y="990600"/>
              <a:ext cx="1143000" cy="533400"/>
            </a:xfrm>
            <a:prstGeom prst="leftArrowCallout">
              <a:avLst>
                <a:gd name="adj1" fmla="val 25000"/>
                <a:gd name="adj2" fmla="val 25000"/>
                <a:gd name="adj3" fmla="val 25000"/>
                <a:gd name="adj4" fmla="val 7953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smtClean="0">
                  <a:solidFill>
                    <a:prstClr val="black"/>
                  </a:solidFill>
                </a:rPr>
                <a:t>Static</a:t>
              </a:r>
            </a:p>
            <a:p>
              <a:pPr algn="ctr"/>
              <a:r>
                <a:rPr lang="en-US" sz="1400" b="1" dirty="0" smtClean="0">
                  <a:solidFill>
                    <a:prstClr val="black"/>
                  </a:solidFill>
                </a:rPr>
                <a:t>data</a:t>
              </a:r>
            </a:p>
          </p:txBody>
        </p:sp>
        <p:sp>
          <p:nvSpPr>
            <p:cNvPr id="156" name="Left Arrow Callout 155"/>
            <p:cNvSpPr/>
            <p:nvPr/>
          </p:nvSpPr>
          <p:spPr>
            <a:xfrm flipH="1">
              <a:off x="1828800" y="2256777"/>
              <a:ext cx="1143000" cy="533400"/>
            </a:xfrm>
            <a:prstGeom prst="leftArrowCallout">
              <a:avLst>
                <a:gd name="adj1" fmla="val 25000"/>
                <a:gd name="adj2" fmla="val 25000"/>
                <a:gd name="adj3" fmla="val 25000"/>
                <a:gd name="adj4" fmla="val 80756"/>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l-GR" sz="1400" b="1" dirty="0" smtClean="0">
                  <a:solidFill>
                    <a:prstClr val="black"/>
                  </a:solidFill>
                </a:rPr>
                <a:t>δ</a:t>
              </a:r>
              <a:r>
                <a:rPr lang="en-US" sz="1400" b="1" dirty="0" smtClean="0">
                  <a:solidFill>
                    <a:prstClr val="black"/>
                  </a:solidFill>
                </a:rPr>
                <a:t> flow</a:t>
              </a:r>
            </a:p>
          </p:txBody>
        </p:sp>
        <p:cxnSp>
          <p:nvCxnSpPr>
            <p:cNvPr id="157" name="Straight Arrow Connector 156"/>
            <p:cNvCxnSpPr>
              <a:stCxn id="156" idx="1"/>
            </p:cNvCxnSpPr>
            <p:nvPr/>
          </p:nvCxnSpPr>
          <p:spPr>
            <a:xfrm flipV="1">
              <a:off x="2971800" y="2256777"/>
              <a:ext cx="914400" cy="266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a:stCxn id="156" idx="1"/>
            </p:cNvCxnSpPr>
            <p:nvPr/>
          </p:nvCxnSpPr>
          <p:spPr>
            <a:xfrm>
              <a:off x="2971800" y="2523477"/>
              <a:ext cx="1371600" cy="4483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pic>
        <p:nvPicPr>
          <p:cNvPr id="167" name="Picture 3"/>
          <p:cNvPicPr>
            <a:picLocks noChangeAspect="1" noChangeArrowheads="1"/>
          </p:cNvPicPr>
          <p:nvPr/>
        </p:nvPicPr>
        <p:blipFill>
          <a:blip r:embed="rId3" cstate="print"/>
          <a:srcRect/>
          <a:stretch>
            <a:fillRect/>
          </a:stretch>
        </p:blipFill>
        <p:spPr bwMode="auto">
          <a:xfrm>
            <a:off x="381000" y="3505200"/>
            <a:ext cx="3962400" cy="2733798"/>
          </a:xfrm>
          <a:prstGeom prst="rect">
            <a:avLst/>
          </a:prstGeom>
          <a:noFill/>
          <a:ln w="12700">
            <a:solidFill>
              <a:schemeClr val="tx2">
                <a:lumMod val="50000"/>
              </a:schemeClr>
            </a:solidFill>
            <a:miter lim="800000"/>
            <a:headEnd/>
            <a:tailEnd/>
          </a:ln>
          <a:effectLst/>
        </p:spPr>
      </p:pic>
      <p:sp>
        <p:nvSpPr>
          <p:cNvPr id="168" name="TextBox 167"/>
          <p:cNvSpPr txBox="1"/>
          <p:nvPr/>
        </p:nvSpPr>
        <p:spPr>
          <a:xfrm>
            <a:off x="304800" y="6257835"/>
            <a:ext cx="4038600" cy="523220"/>
          </a:xfrm>
          <a:prstGeom prst="rect">
            <a:avLst/>
          </a:prstGeom>
          <a:noFill/>
        </p:spPr>
        <p:txBody>
          <a:bodyPr wrap="square" rtlCol="0">
            <a:spAutoFit/>
          </a:bodyPr>
          <a:lstStyle/>
          <a:p>
            <a:pPr algn="ctr"/>
            <a:r>
              <a:rPr lang="en-US" sz="1400" b="1" dirty="0" smtClean="0">
                <a:solidFill>
                  <a:prstClr val="black"/>
                </a:solidFill>
              </a:rPr>
              <a:t>Different synchronization and intercommunication mechanisms used by the parallel runtimes</a:t>
            </a:r>
            <a:endParaRPr lang="en-US" sz="1400" b="1" dirty="0">
              <a:solidFill>
                <a:prstClr val="black"/>
              </a:solidFill>
            </a:endParaRPr>
          </a:p>
        </p:txBody>
      </p:sp>
      <p:pic>
        <p:nvPicPr>
          <p:cNvPr id="1026" name="Picture 2" descr="D:\academic\phd\Publications\MapReduce++\logo.png"/>
          <p:cNvPicPr>
            <a:picLocks noChangeAspect="1" noChangeArrowheads="1"/>
          </p:cNvPicPr>
          <p:nvPr/>
        </p:nvPicPr>
        <p:blipFill>
          <a:blip r:embed="rId4" cstate="print"/>
          <a:srcRect/>
          <a:stretch>
            <a:fillRect/>
          </a:stretch>
        </p:blipFill>
        <p:spPr bwMode="auto">
          <a:xfrm>
            <a:off x="5791200" y="76200"/>
            <a:ext cx="501094" cy="609600"/>
          </a:xfrm>
          <a:prstGeom prst="rect">
            <a:avLst/>
          </a:prstGeom>
          <a:noFill/>
        </p:spPr>
      </p:pic>
      <p:pic>
        <p:nvPicPr>
          <p:cNvPr id="84" name="Picture 2" descr="D:\academic\phd\Publications\MapReduce++\logo.png"/>
          <p:cNvPicPr>
            <a:picLocks noChangeAspect="1" noChangeArrowheads="1"/>
          </p:cNvPicPr>
          <p:nvPr/>
        </p:nvPicPr>
        <p:blipFill>
          <a:blip r:embed="rId4" cstate="print"/>
          <a:srcRect/>
          <a:stretch>
            <a:fillRect/>
          </a:stretch>
        </p:blipFill>
        <p:spPr bwMode="auto">
          <a:xfrm>
            <a:off x="3429000" y="76200"/>
            <a:ext cx="501094" cy="60960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8229600" cy="838200"/>
          </a:xfrm>
        </p:spPr>
        <p:txBody>
          <a:bodyPr>
            <a:noAutofit/>
          </a:bodyPr>
          <a:lstStyle/>
          <a:p>
            <a:r>
              <a:rPr lang="en-US" sz="3600" b="1" dirty="0" smtClean="0"/>
              <a:t>Iterative and non-Iterative </a:t>
            </a:r>
            <a:br>
              <a:rPr lang="en-US" sz="3600" b="1" dirty="0" smtClean="0"/>
            </a:br>
            <a:r>
              <a:rPr lang="en-US" sz="3600" b="1" dirty="0" smtClean="0"/>
              <a:t>Computations</a:t>
            </a:r>
            <a:endParaRPr lang="en-US" sz="3600" b="1" dirty="0"/>
          </a:p>
        </p:txBody>
      </p:sp>
      <p:pic>
        <p:nvPicPr>
          <p:cNvPr id="4" name="Picture 2" descr="D:\Academic\Ph.D\eScience2008\images\eps\kmeans_color.png"/>
          <p:cNvPicPr>
            <a:picLocks noChangeAspect="1" noChangeArrowheads="1"/>
          </p:cNvPicPr>
          <p:nvPr/>
        </p:nvPicPr>
        <p:blipFill>
          <a:blip r:embed="rId3" cstate="print"/>
          <a:srcRect/>
          <a:stretch>
            <a:fillRect/>
          </a:stretch>
        </p:blipFill>
        <p:spPr bwMode="auto">
          <a:xfrm>
            <a:off x="1371600" y="762000"/>
            <a:ext cx="3405613" cy="2844509"/>
          </a:xfrm>
          <a:prstGeom prst="rect">
            <a:avLst/>
          </a:prstGeom>
          <a:noFill/>
        </p:spPr>
      </p:pic>
      <p:sp>
        <p:nvSpPr>
          <p:cNvPr id="11" name="Right Arrow Callout 10"/>
          <p:cNvSpPr/>
          <p:nvPr/>
        </p:nvSpPr>
        <p:spPr>
          <a:xfrm>
            <a:off x="152400" y="1447800"/>
            <a:ext cx="1371600" cy="685800"/>
          </a:xfrm>
          <a:prstGeom prst="rightArrowCallout">
            <a:avLst>
              <a:gd name="adj1" fmla="val 25000"/>
              <a:gd name="adj2" fmla="val 25000"/>
              <a:gd name="adj3" fmla="val 25000"/>
              <a:gd name="adj4" fmla="val 81395"/>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b="1" dirty="0" smtClean="0">
              <a:solidFill>
                <a:srgbClr val="1F497D">
                  <a:lumMod val="75000"/>
                </a:srgbClr>
              </a:solidFill>
            </a:endParaRPr>
          </a:p>
          <a:p>
            <a:pPr algn="ctr"/>
            <a:r>
              <a:rPr lang="en-US" b="1" dirty="0" smtClean="0">
                <a:solidFill>
                  <a:srgbClr val="1F497D">
                    <a:lumMod val="75000"/>
                  </a:srgbClr>
                </a:solidFill>
              </a:rPr>
              <a:t>K-means</a:t>
            </a:r>
          </a:p>
          <a:p>
            <a:pPr algn="ctr"/>
            <a:endParaRPr lang="en-US" dirty="0">
              <a:solidFill>
                <a:prstClr val="black"/>
              </a:solidFill>
            </a:endParaRPr>
          </a:p>
        </p:txBody>
      </p:sp>
      <p:sp>
        <p:nvSpPr>
          <p:cNvPr id="9" name="TextBox 8"/>
          <p:cNvSpPr txBox="1"/>
          <p:nvPr/>
        </p:nvSpPr>
        <p:spPr>
          <a:xfrm>
            <a:off x="152400" y="3581400"/>
            <a:ext cx="2559547" cy="369332"/>
          </a:xfrm>
          <a:prstGeom prst="rect">
            <a:avLst/>
          </a:prstGeom>
          <a:noFill/>
        </p:spPr>
        <p:txBody>
          <a:bodyPr wrap="none" rtlCol="0">
            <a:spAutoFit/>
          </a:bodyPr>
          <a:lstStyle/>
          <a:p>
            <a:r>
              <a:rPr lang="en-US" b="1" dirty="0" smtClean="0">
                <a:solidFill>
                  <a:prstClr val="black"/>
                </a:solidFill>
              </a:rPr>
              <a:t>Performance of K-Means</a:t>
            </a:r>
            <a:endParaRPr lang="en-US" b="1" dirty="0">
              <a:solidFill>
                <a:prstClr val="black"/>
              </a:solidFill>
            </a:endParaRPr>
          </a:p>
        </p:txBody>
      </p:sp>
      <p:pic>
        <p:nvPicPr>
          <p:cNvPr id="15" name="Picture 14" descr="kmeans-color-log.png"/>
          <p:cNvPicPr>
            <a:picLocks noChangeAspect="1"/>
          </p:cNvPicPr>
          <p:nvPr/>
        </p:nvPicPr>
        <p:blipFill>
          <a:blip r:embed="rId4" cstate="print"/>
          <a:stretch>
            <a:fillRect/>
          </a:stretch>
        </p:blipFill>
        <p:spPr>
          <a:xfrm>
            <a:off x="228600" y="3886200"/>
            <a:ext cx="4129088" cy="2667000"/>
          </a:xfrm>
          <a:prstGeom prst="rect">
            <a:avLst/>
          </a:prstGeom>
        </p:spPr>
      </p:pic>
      <p:pic>
        <p:nvPicPr>
          <p:cNvPr id="14" name="Picture 3"/>
          <p:cNvPicPr>
            <a:picLocks noChangeAspect="1" noChangeArrowheads="1"/>
          </p:cNvPicPr>
          <p:nvPr/>
        </p:nvPicPr>
        <p:blipFill>
          <a:blip r:embed="rId5" cstate="print"/>
          <a:srcRect/>
          <a:stretch>
            <a:fillRect/>
          </a:stretch>
        </p:blipFill>
        <p:spPr bwMode="auto">
          <a:xfrm>
            <a:off x="4648200" y="3886200"/>
            <a:ext cx="4495800" cy="2832485"/>
          </a:xfrm>
          <a:prstGeom prst="rect">
            <a:avLst/>
          </a:prstGeom>
          <a:noFill/>
          <a:ln w="9525">
            <a:noFill/>
            <a:miter lim="800000"/>
            <a:headEnd/>
            <a:tailEnd/>
          </a:ln>
        </p:spPr>
      </p:pic>
      <p:sp>
        <p:nvSpPr>
          <p:cNvPr id="13" name="TextBox 12"/>
          <p:cNvSpPr txBox="1"/>
          <p:nvPr/>
        </p:nvSpPr>
        <p:spPr>
          <a:xfrm>
            <a:off x="5181600" y="3048000"/>
            <a:ext cx="3810000" cy="646331"/>
          </a:xfrm>
          <a:prstGeom prst="rect">
            <a:avLst/>
          </a:prstGeom>
          <a:noFill/>
        </p:spPr>
        <p:txBody>
          <a:bodyPr wrap="square" rtlCol="0">
            <a:spAutoFit/>
          </a:bodyPr>
          <a:lstStyle/>
          <a:p>
            <a:r>
              <a:rPr lang="en-US" b="1" dirty="0" smtClean="0">
                <a:solidFill>
                  <a:prstClr val="black"/>
                </a:solidFill>
              </a:rPr>
              <a:t>Smith Waterman is a non iterative case and of course runs fine</a:t>
            </a:r>
            <a:endParaRPr lang="en-US" b="1" dirty="0">
              <a:solidFill>
                <a:prstClr val="black"/>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990600"/>
          </a:xfrm>
        </p:spPr>
        <p:txBody>
          <a:bodyPr>
            <a:normAutofit/>
          </a:bodyPr>
          <a:lstStyle/>
          <a:p>
            <a:r>
              <a:rPr lang="en-US" sz="4000" dirty="0" smtClean="0">
                <a:solidFill>
                  <a:srgbClr val="002060"/>
                </a:solidFill>
                <a:latin typeface="Candara" pitchFamily="34" charset="0"/>
              </a:rPr>
              <a:t>Multi-dimensional Scaling</a:t>
            </a:r>
            <a:endParaRPr lang="en-US" sz="4000" dirty="0">
              <a:solidFill>
                <a:srgbClr val="002060"/>
              </a:solidFill>
              <a:latin typeface="Candara" pitchFamily="34" charset="0"/>
            </a:endParaRPr>
          </a:p>
        </p:txBody>
      </p:sp>
      <p:sp>
        <p:nvSpPr>
          <p:cNvPr id="3" name="Content Placeholder 2"/>
          <p:cNvSpPr>
            <a:spLocks noGrp="1"/>
          </p:cNvSpPr>
          <p:nvPr>
            <p:ph idx="1"/>
          </p:nvPr>
        </p:nvSpPr>
        <p:spPr>
          <a:xfrm>
            <a:off x="304800" y="5105400"/>
            <a:ext cx="8458200" cy="1143000"/>
          </a:xfrm>
        </p:spPr>
        <p:txBody>
          <a:bodyPr>
            <a:normAutofit fontScale="92500"/>
          </a:bodyPr>
          <a:lstStyle/>
          <a:p>
            <a:pPr>
              <a:buClr>
                <a:srgbClr val="C00000"/>
              </a:buClr>
            </a:pPr>
            <a:r>
              <a:rPr lang="en-US" sz="2200" dirty="0" smtClean="0">
                <a:solidFill>
                  <a:srgbClr val="002060"/>
                </a:solidFill>
                <a:latin typeface="Candara" pitchFamily="34" charset="0"/>
              </a:rPr>
              <a:t>Iterative</a:t>
            </a:r>
          </a:p>
          <a:p>
            <a:pPr>
              <a:buClr>
                <a:srgbClr val="C00000"/>
              </a:buClr>
            </a:pPr>
            <a:r>
              <a:rPr lang="en-US" sz="2200" dirty="0" smtClean="0">
                <a:solidFill>
                  <a:srgbClr val="002060"/>
                </a:solidFill>
                <a:latin typeface="Candara" pitchFamily="34" charset="0"/>
              </a:rPr>
              <a:t>Maps high dimensional data to lower dimensions (typically 2D or 3D)</a:t>
            </a:r>
          </a:p>
          <a:p>
            <a:pPr>
              <a:buClr>
                <a:srgbClr val="C00000"/>
              </a:buClr>
            </a:pPr>
            <a:r>
              <a:rPr lang="en-US" sz="2200" dirty="0" smtClean="0">
                <a:solidFill>
                  <a:srgbClr val="002060"/>
                </a:solidFill>
                <a:latin typeface="Candara" pitchFamily="34" charset="0"/>
              </a:rPr>
              <a:t>SMACOF (Scaling by </a:t>
            </a:r>
            <a:r>
              <a:rPr lang="en-US" sz="2200" dirty="0" err="1" smtClean="0">
                <a:solidFill>
                  <a:srgbClr val="002060"/>
                </a:solidFill>
                <a:latin typeface="Candara" pitchFamily="34" charset="0"/>
              </a:rPr>
              <a:t>Majorizing</a:t>
            </a:r>
            <a:r>
              <a:rPr lang="en-US" sz="2200" dirty="0" smtClean="0">
                <a:solidFill>
                  <a:srgbClr val="002060"/>
                </a:solidFill>
                <a:latin typeface="Candara" pitchFamily="34" charset="0"/>
              </a:rPr>
              <a:t> of </a:t>
            </a:r>
            <a:r>
              <a:rPr lang="en-US" sz="2200" dirty="0" err="1" smtClean="0">
                <a:solidFill>
                  <a:srgbClr val="002060"/>
                </a:solidFill>
                <a:latin typeface="Candara" pitchFamily="34" charset="0"/>
              </a:rPr>
              <a:t>COmplicated</a:t>
            </a:r>
            <a:r>
              <a:rPr lang="en-US" sz="2200" dirty="0" smtClean="0">
                <a:solidFill>
                  <a:srgbClr val="002060"/>
                </a:solidFill>
                <a:latin typeface="Candara" pitchFamily="34" charset="0"/>
              </a:rPr>
              <a:t> Function)[1]</a:t>
            </a:r>
          </a:p>
          <a:p>
            <a:endParaRPr lang="en-US" dirty="0" smtClean="0">
              <a:solidFill>
                <a:srgbClr val="002060"/>
              </a:solidFill>
            </a:endParaRPr>
          </a:p>
          <a:p>
            <a:endParaRPr lang="en-US" dirty="0" smtClean="0"/>
          </a:p>
          <a:p>
            <a:pPr lvl="1"/>
            <a:endParaRPr lang="en-US" dirty="0" smtClean="0"/>
          </a:p>
        </p:txBody>
      </p:sp>
      <p:pic>
        <p:nvPicPr>
          <p:cNvPr id="14338" name="Picture 2"/>
          <p:cNvPicPr>
            <a:picLocks noChangeAspect="1" noChangeArrowheads="1"/>
          </p:cNvPicPr>
          <p:nvPr/>
        </p:nvPicPr>
        <p:blipFill>
          <a:blip r:embed="rId3" cstate="print"/>
          <a:srcRect/>
          <a:stretch>
            <a:fillRect/>
          </a:stretch>
        </p:blipFill>
        <p:spPr bwMode="auto">
          <a:xfrm>
            <a:off x="4267200" y="1371600"/>
            <a:ext cx="4672626" cy="3299001"/>
          </a:xfrm>
          <a:prstGeom prst="rect">
            <a:avLst/>
          </a:prstGeom>
          <a:noFill/>
          <a:ln w="9525">
            <a:noFill/>
            <a:miter lim="800000"/>
            <a:headEnd/>
            <a:tailEnd/>
          </a:ln>
        </p:spPr>
      </p:pic>
      <p:sp>
        <p:nvSpPr>
          <p:cNvPr id="6" name="TextBox 5"/>
          <p:cNvSpPr txBox="1"/>
          <p:nvPr/>
        </p:nvSpPr>
        <p:spPr>
          <a:xfrm>
            <a:off x="533400" y="5943600"/>
            <a:ext cx="6858000" cy="1200329"/>
          </a:xfrm>
          <a:prstGeom prst="rect">
            <a:avLst/>
          </a:prstGeom>
          <a:noFill/>
        </p:spPr>
        <p:txBody>
          <a:bodyPr wrap="square" rtlCol="0">
            <a:spAutoFit/>
          </a:bodyPr>
          <a:lstStyle/>
          <a:p>
            <a:endParaRPr lang="en-US" dirty="0" smtClean="0"/>
          </a:p>
          <a:p>
            <a:r>
              <a:rPr lang="en-US" dirty="0" smtClean="0">
                <a:latin typeface="Candara" pitchFamily="34" charset="0"/>
              </a:rPr>
              <a:t>[1] J. de </a:t>
            </a:r>
            <a:r>
              <a:rPr lang="en-US" dirty="0" err="1" smtClean="0">
                <a:latin typeface="Candara" pitchFamily="34" charset="0"/>
              </a:rPr>
              <a:t>Leeuw</a:t>
            </a:r>
            <a:r>
              <a:rPr lang="en-US" dirty="0" smtClean="0">
                <a:latin typeface="Candara" pitchFamily="34" charset="0"/>
              </a:rPr>
              <a:t>, "Applications of convex analysis to multidimensional scaling," </a:t>
            </a:r>
            <a:r>
              <a:rPr lang="en-US" i="1" dirty="0" smtClean="0">
                <a:latin typeface="Candara" pitchFamily="34" charset="0"/>
              </a:rPr>
              <a:t>Recent Developments in Statistics, pp. 133-145, 1977. </a:t>
            </a:r>
            <a:endParaRPr lang="en-US" dirty="0" smtClean="0">
              <a:latin typeface="Candara" pitchFamily="34" charset="0"/>
            </a:endParaRPr>
          </a:p>
          <a:p>
            <a:endParaRPr lang="en-US" dirty="0"/>
          </a:p>
        </p:txBody>
      </p:sp>
      <p:sp>
        <p:nvSpPr>
          <p:cNvPr id="9" name="TextBox 8"/>
          <p:cNvSpPr txBox="1"/>
          <p:nvPr/>
        </p:nvSpPr>
        <p:spPr>
          <a:xfrm>
            <a:off x="304800" y="1143000"/>
            <a:ext cx="3733800" cy="1477328"/>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b="1" dirty="0" smtClean="0">
                <a:latin typeface="Courier New" pitchFamily="49" charset="0"/>
                <a:cs typeface="Courier New" pitchFamily="49" charset="0"/>
              </a:rPr>
              <a:t>While(condition)</a:t>
            </a:r>
          </a:p>
          <a:p>
            <a:r>
              <a:rPr lang="en-US" b="1" dirty="0" smtClean="0">
                <a:latin typeface="Courier New" pitchFamily="49" charset="0"/>
                <a:cs typeface="Courier New" pitchFamily="49" charset="0"/>
              </a:rPr>
              <a:t>{</a:t>
            </a:r>
          </a:p>
          <a:p>
            <a:r>
              <a:rPr lang="en-US" b="1" dirty="0" smtClean="0">
                <a:latin typeface="Courier New" pitchFamily="49" charset="0"/>
                <a:cs typeface="Courier New" pitchFamily="49" charset="0"/>
              </a:rPr>
              <a:t> &lt;X&gt; = [A] [B] &lt;C&gt;</a:t>
            </a:r>
          </a:p>
          <a:p>
            <a:r>
              <a:rPr lang="en-US" b="1" dirty="0" smtClean="0">
                <a:latin typeface="Courier New" pitchFamily="49" charset="0"/>
                <a:cs typeface="Courier New" pitchFamily="49" charset="0"/>
              </a:rPr>
              <a:t> C = </a:t>
            </a:r>
            <a:r>
              <a:rPr lang="en-US" b="1" dirty="0" err="1" smtClean="0">
                <a:latin typeface="Courier New" pitchFamily="49" charset="0"/>
                <a:cs typeface="Courier New" pitchFamily="49" charset="0"/>
              </a:rPr>
              <a:t>CalcStress</a:t>
            </a:r>
            <a:r>
              <a:rPr lang="en-US" b="1" dirty="0" smtClean="0">
                <a:latin typeface="Courier New" pitchFamily="49" charset="0"/>
                <a:cs typeface="Courier New" pitchFamily="49" charset="0"/>
              </a:rPr>
              <a:t>(&lt;X&gt;)</a:t>
            </a:r>
          </a:p>
          <a:p>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p:txBody>
      </p:sp>
      <p:sp>
        <p:nvSpPr>
          <p:cNvPr id="10" name="TextBox 9"/>
          <p:cNvSpPr txBox="1"/>
          <p:nvPr/>
        </p:nvSpPr>
        <p:spPr>
          <a:xfrm>
            <a:off x="228600" y="3200400"/>
            <a:ext cx="3906839" cy="1754326"/>
          </a:xfrm>
          <a:prstGeom prst="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b="1" dirty="0" smtClean="0">
                <a:latin typeface="Courier New" pitchFamily="49" charset="0"/>
                <a:cs typeface="Courier New" pitchFamily="49" charset="0"/>
              </a:rPr>
              <a:t>While(condition)</a:t>
            </a:r>
          </a:p>
          <a:p>
            <a:r>
              <a:rPr lang="en-US" b="1" dirty="0" smtClean="0">
                <a:latin typeface="Courier New" pitchFamily="49" charset="0"/>
                <a:cs typeface="Courier New" pitchFamily="49" charset="0"/>
              </a:rPr>
              <a:t>{</a:t>
            </a:r>
          </a:p>
          <a:p>
            <a:r>
              <a:rPr lang="en-US" b="1" dirty="0" smtClean="0">
                <a:latin typeface="Courier New" pitchFamily="49" charset="0"/>
                <a:cs typeface="Courier New" pitchFamily="49" charset="0"/>
              </a:rPr>
              <a:t> &lt;T&gt; = MapReduce1([B],&lt;C&gt;)</a:t>
            </a:r>
          </a:p>
          <a:p>
            <a:r>
              <a:rPr lang="en-US" b="1" dirty="0" smtClean="0">
                <a:latin typeface="Courier New" pitchFamily="49" charset="0"/>
                <a:cs typeface="Courier New" pitchFamily="49" charset="0"/>
              </a:rPr>
              <a:t> &lt;X&gt; = MapReduce2([A],&lt;T&gt;)</a:t>
            </a:r>
          </a:p>
          <a:p>
            <a:r>
              <a:rPr lang="en-US" b="1" dirty="0" smtClean="0">
                <a:latin typeface="Courier New" pitchFamily="49" charset="0"/>
                <a:cs typeface="Courier New" pitchFamily="49" charset="0"/>
              </a:rPr>
              <a:t> C = MapReduce3(&lt;X&gt;)</a:t>
            </a:r>
          </a:p>
          <a:p>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
        <p:nvSpPr>
          <p:cNvPr id="11" name="Down Arrow 10"/>
          <p:cNvSpPr/>
          <p:nvPr/>
        </p:nvSpPr>
        <p:spPr>
          <a:xfrm>
            <a:off x="1905000" y="2667000"/>
            <a:ext cx="3810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a:bodyPr>
          <a:lstStyle/>
          <a:p>
            <a:r>
              <a:rPr lang="en-US" b="1" dirty="0" smtClean="0"/>
              <a:t>FutureGrid key Concepts II</a:t>
            </a:r>
            <a:endParaRPr lang="en-US" b="1" dirty="0"/>
          </a:p>
        </p:txBody>
      </p:sp>
      <p:sp>
        <p:nvSpPr>
          <p:cNvPr id="3" name="Content Placeholder 2"/>
          <p:cNvSpPr>
            <a:spLocks noGrp="1"/>
          </p:cNvSpPr>
          <p:nvPr>
            <p:ph idx="1"/>
          </p:nvPr>
        </p:nvSpPr>
        <p:spPr>
          <a:xfrm>
            <a:off x="0" y="914400"/>
            <a:ext cx="9144000" cy="5943600"/>
          </a:xfrm>
        </p:spPr>
        <p:txBody>
          <a:bodyPr>
            <a:noAutofit/>
          </a:bodyPr>
          <a:lstStyle/>
          <a:p>
            <a:r>
              <a:rPr lang="en-US" sz="2600" dirty="0" smtClean="0"/>
              <a:t>Support </a:t>
            </a:r>
            <a:r>
              <a:rPr lang="en-US" sz="2600" dirty="0" smtClean="0">
                <a:solidFill>
                  <a:srgbClr val="FF0000"/>
                </a:solidFill>
              </a:rPr>
              <a:t>Computer Science </a:t>
            </a:r>
            <a:r>
              <a:rPr lang="en-US" sz="2600" dirty="0" smtClean="0"/>
              <a:t>and </a:t>
            </a:r>
            <a:r>
              <a:rPr lang="en-US" sz="2600" dirty="0" smtClean="0">
                <a:solidFill>
                  <a:srgbClr val="FF0000"/>
                </a:solidFill>
              </a:rPr>
              <a:t>Computational Science</a:t>
            </a:r>
          </a:p>
          <a:p>
            <a:pPr lvl="1"/>
            <a:r>
              <a:rPr lang="en-US" sz="2600" dirty="0" smtClean="0"/>
              <a:t>Industry and Academia</a:t>
            </a:r>
          </a:p>
          <a:p>
            <a:pPr lvl="1"/>
            <a:r>
              <a:rPr lang="en-US" sz="2600" dirty="0" smtClean="0">
                <a:solidFill>
                  <a:srgbClr val="FF0000"/>
                </a:solidFill>
              </a:rPr>
              <a:t>Asia, Europe and Americas</a:t>
            </a:r>
            <a:endParaRPr lang="en-US" sz="2600" dirty="0" smtClean="0"/>
          </a:p>
          <a:p>
            <a:r>
              <a:rPr lang="en-US" sz="2600" dirty="0" smtClean="0"/>
              <a:t>Note most current use Education, Computer </a:t>
            </a:r>
            <a:r>
              <a:rPr lang="en-US" sz="2600" smtClean="0"/>
              <a:t>Science </a:t>
            </a:r>
            <a:r>
              <a:rPr lang="en-US" sz="2600" smtClean="0"/>
              <a:t>Systems  and </a:t>
            </a:r>
            <a:r>
              <a:rPr lang="en-US" sz="2600" dirty="0" smtClean="0"/>
              <a:t>Biology</a:t>
            </a:r>
          </a:p>
          <a:p>
            <a:pPr lvl="1"/>
            <a:r>
              <a:rPr lang="en-US" sz="2600" dirty="0" smtClean="0"/>
              <a:t>Very </a:t>
            </a:r>
            <a:r>
              <a:rPr lang="en-US" sz="2600" b="1" dirty="0" smtClean="0"/>
              <a:t>different from TeraGrid </a:t>
            </a:r>
            <a:r>
              <a:rPr lang="en-US" sz="2600" dirty="0" smtClean="0"/>
              <a:t>use</a:t>
            </a:r>
          </a:p>
          <a:p>
            <a:r>
              <a:rPr lang="en-US" sz="2600" dirty="0" smtClean="0"/>
              <a:t>FutureGrid has ~5000 distributed cores with a dedicated network and a Spirent XGEM network fault and delay generator</a:t>
            </a:r>
          </a:p>
          <a:p>
            <a:r>
              <a:rPr lang="en-US" sz="2600" b="1" dirty="0" smtClean="0"/>
              <a:t>Key early user oriented milestones:</a:t>
            </a:r>
          </a:p>
          <a:p>
            <a:pPr lvl="1"/>
            <a:r>
              <a:rPr lang="en-US" sz="2600" b="1" dirty="0" smtClean="0"/>
              <a:t>June 2010 </a:t>
            </a:r>
            <a:r>
              <a:rPr lang="en-US" sz="2600" dirty="0" smtClean="0"/>
              <a:t>Initial users</a:t>
            </a:r>
          </a:p>
          <a:p>
            <a:pPr lvl="1"/>
            <a:r>
              <a:rPr lang="en-US" sz="2600" b="1" dirty="0" smtClean="0"/>
              <a:t>November 1 2010 </a:t>
            </a:r>
            <a:r>
              <a:rPr lang="en-US" sz="2600" dirty="0" smtClean="0"/>
              <a:t>Increasing number of users allocated by FutureGrid</a:t>
            </a:r>
          </a:p>
          <a:p>
            <a:r>
              <a:rPr lang="en-US" sz="2600" dirty="0" smtClean="0"/>
              <a:t>Apply now to use FutureGrid on web  site </a:t>
            </a:r>
            <a:r>
              <a:rPr lang="en-US" sz="2600" dirty="0" smtClean="0">
                <a:hlinkClick r:id="rId3"/>
              </a:rPr>
              <a:t>www.futuregrid.org</a:t>
            </a:r>
            <a:r>
              <a:rPr lang="en-US" sz="2600" dirty="0" smtClean="0"/>
              <a:t>  </a:t>
            </a:r>
          </a:p>
          <a:p>
            <a:endParaRPr lang="en-US" sz="2600" dirty="0" smtClean="0"/>
          </a:p>
          <a:p>
            <a:endParaRPr lang="en-US" sz="2600" dirty="0" smtClean="0"/>
          </a:p>
          <a:p>
            <a:pPr>
              <a:buNone/>
            </a:pPr>
            <a:endParaRPr lang="en-US" sz="26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3000" y="152400"/>
            <a:ext cx="6400800" cy="1200329"/>
          </a:xfrm>
          <a:prstGeom prst="rect">
            <a:avLst/>
          </a:prstGeom>
        </p:spPr>
        <p:txBody>
          <a:bodyPr wrap="square">
            <a:spAutoFit/>
          </a:bodyPr>
          <a:lstStyle/>
          <a:p>
            <a:pPr algn="ctr"/>
            <a:r>
              <a:rPr lang="en-US" sz="2400" b="1" dirty="0" smtClean="0">
                <a:solidFill>
                  <a:prstClr val="black"/>
                </a:solidFill>
                <a:latin typeface="Arial" pitchFamily="34" charset="0"/>
                <a:cs typeface="Arial" pitchFamily="34" charset="0"/>
              </a:rPr>
              <a:t>Performance of </a:t>
            </a:r>
            <a:r>
              <a:rPr lang="en-US" sz="2400" b="1" dirty="0" err="1" smtClean="0">
                <a:solidFill>
                  <a:prstClr val="black"/>
                </a:solidFill>
                <a:latin typeface="Arial" pitchFamily="34" charset="0"/>
                <a:cs typeface="Arial" pitchFamily="34" charset="0"/>
              </a:rPr>
              <a:t>Pagerank</a:t>
            </a:r>
            <a:r>
              <a:rPr lang="en-US" sz="2400" b="1" dirty="0" smtClean="0">
                <a:solidFill>
                  <a:prstClr val="black"/>
                </a:solidFill>
                <a:latin typeface="Arial" pitchFamily="34" charset="0"/>
                <a:cs typeface="Arial" pitchFamily="34" charset="0"/>
              </a:rPr>
              <a:t> using </a:t>
            </a:r>
            <a:br>
              <a:rPr lang="en-US" sz="2400" b="1" dirty="0" smtClean="0">
                <a:solidFill>
                  <a:prstClr val="black"/>
                </a:solidFill>
                <a:latin typeface="Arial" pitchFamily="34" charset="0"/>
                <a:cs typeface="Arial" pitchFamily="34" charset="0"/>
              </a:rPr>
            </a:br>
            <a:r>
              <a:rPr lang="en-US" sz="2400" b="1" dirty="0" err="1" smtClean="0">
                <a:solidFill>
                  <a:prstClr val="black"/>
                </a:solidFill>
                <a:latin typeface="Arial" pitchFamily="34" charset="0"/>
                <a:cs typeface="Arial" pitchFamily="34" charset="0"/>
              </a:rPr>
              <a:t>ClueWeb</a:t>
            </a:r>
            <a:r>
              <a:rPr lang="en-US" sz="2400" b="1" dirty="0" smtClean="0">
                <a:solidFill>
                  <a:prstClr val="black"/>
                </a:solidFill>
                <a:latin typeface="Arial" pitchFamily="34" charset="0"/>
                <a:cs typeface="Arial" pitchFamily="34" charset="0"/>
              </a:rPr>
              <a:t> Data (Time for 20 iterations)</a:t>
            </a:r>
            <a:r>
              <a:rPr lang="en-US" sz="2400" dirty="0" smtClean="0">
                <a:solidFill>
                  <a:prstClr val="black"/>
                </a:solidFill>
                <a:latin typeface="Arial" pitchFamily="34" charset="0"/>
                <a:cs typeface="Arial" pitchFamily="34" charset="0"/>
              </a:rPr>
              <a:t> </a:t>
            </a:r>
            <a:br>
              <a:rPr lang="en-US" sz="2400" dirty="0" smtClean="0">
                <a:solidFill>
                  <a:prstClr val="black"/>
                </a:solidFill>
                <a:latin typeface="Arial" pitchFamily="34" charset="0"/>
                <a:cs typeface="Arial" pitchFamily="34" charset="0"/>
              </a:rPr>
            </a:br>
            <a:r>
              <a:rPr lang="en-US" sz="2400" dirty="0" smtClean="0">
                <a:solidFill>
                  <a:prstClr val="black"/>
                </a:solidFill>
                <a:latin typeface="Arial" pitchFamily="34" charset="0"/>
                <a:cs typeface="Arial" pitchFamily="34" charset="0"/>
              </a:rPr>
              <a:t>using </a:t>
            </a:r>
            <a:r>
              <a:rPr lang="fr-FR" sz="2400" dirty="0" smtClean="0">
                <a:solidFill>
                  <a:prstClr val="black"/>
                </a:solidFill>
                <a:latin typeface="Arial" pitchFamily="34" charset="0"/>
                <a:cs typeface="Arial" pitchFamily="34" charset="0"/>
              </a:rPr>
              <a:t>32 </a:t>
            </a:r>
            <a:r>
              <a:rPr lang="fr-FR" sz="2400" dirty="0" err="1" smtClean="0">
                <a:solidFill>
                  <a:prstClr val="black"/>
                </a:solidFill>
                <a:latin typeface="Arial" pitchFamily="34" charset="0"/>
                <a:cs typeface="Arial" pitchFamily="34" charset="0"/>
              </a:rPr>
              <a:t>nodes</a:t>
            </a:r>
            <a:r>
              <a:rPr lang="fr-FR" sz="2400" dirty="0" smtClean="0">
                <a:solidFill>
                  <a:prstClr val="black"/>
                </a:solidFill>
                <a:latin typeface="Arial" pitchFamily="34" charset="0"/>
                <a:cs typeface="Arial" pitchFamily="34" charset="0"/>
              </a:rPr>
              <a:t> (256 CPU </a:t>
            </a:r>
            <a:r>
              <a:rPr lang="fr-FR" sz="2400" dirty="0" err="1" smtClean="0">
                <a:solidFill>
                  <a:prstClr val="black"/>
                </a:solidFill>
                <a:latin typeface="Arial" pitchFamily="34" charset="0"/>
                <a:cs typeface="Arial" pitchFamily="34" charset="0"/>
              </a:rPr>
              <a:t>cores</a:t>
            </a:r>
            <a:r>
              <a:rPr lang="fr-FR" sz="2400" dirty="0" smtClean="0">
                <a:solidFill>
                  <a:prstClr val="black"/>
                </a:solidFill>
                <a:latin typeface="Arial" pitchFamily="34" charset="0"/>
                <a:cs typeface="Arial" pitchFamily="34" charset="0"/>
              </a:rPr>
              <a:t>) of Crevasse</a:t>
            </a:r>
            <a:endParaRPr lang="en-US" sz="2400" dirty="0" smtClean="0">
              <a:solidFill>
                <a:prstClr val="black"/>
              </a:solidFill>
              <a:latin typeface="Arial" pitchFamily="34" charset="0"/>
              <a:cs typeface="Arial" pitchFamily="34" charset="0"/>
            </a:endParaRPr>
          </a:p>
        </p:txBody>
      </p:sp>
      <p:pic>
        <p:nvPicPr>
          <p:cNvPr id="1026" name="Picture 2" descr="C:\Users\Geoffrey Fox\Desktop\pagrank-hadoop-twister.png"/>
          <p:cNvPicPr>
            <a:picLocks noChangeAspect="1" noChangeArrowheads="1"/>
          </p:cNvPicPr>
          <p:nvPr/>
        </p:nvPicPr>
        <p:blipFill>
          <a:blip r:embed="rId3" cstate="print"/>
          <a:srcRect/>
          <a:stretch>
            <a:fillRect/>
          </a:stretch>
        </p:blipFill>
        <p:spPr bwMode="auto">
          <a:xfrm>
            <a:off x="762000" y="1524000"/>
            <a:ext cx="7990807" cy="53340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err="1" smtClean="0"/>
              <a:t>TwisterMPIReduce</a:t>
            </a:r>
            <a:endParaRPr lang="en-US" b="1" dirty="0"/>
          </a:p>
        </p:txBody>
      </p:sp>
      <p:sp>
        <p:nvSpPr>
          <p:cNvPr id="22" name="Content Placeholder 21"/>
          <p:cNvSpPr>
            <a:spLocks noGrp="1"/>
          </p:cNvSpPr>
          <p:nvPr>
            <p:ph idx="1"/>
          </p:nvPr>
        </p:nvSpPr>
        <p:spPr>
          <a:xfrm>
            <a:off x="152400" y="4724400"/>
            <a:ext cx="8839200" cy="1752600"/>
          </a:xfrm>
        </p:spPr>
        <p:txBody>
          <a:bodyPr>
            <a:normAutofit/>
          </a:bodyPr>
          <a:lstStyle/>
          <a:p>
            <a:r>
              <a:rPr lang="en-US" dirty="0" smtClean="0"/>
              <a:t>Runtime package supporting subset of MPI mapped to Twister</a:t>
            </a:r>
          </a:p>
          <a:p>
            <a:r>
              <a:rPr lang="en-US" dirty="0" smtClean="0"/>
              <a:t>Set-up, Barrier, Broadcast, Reduce</a:t>
            </a:r>
          </a:p>
        </p:txBody>
      </p:sp>
      <p:grpSp>
        <p:nvGrpSpPr>
          <p:cNvPr id="21" name="Group 20"/>
          <p:cNvGrpSpPr/>
          <p:nvPr/>
        </p:nvGrpSpPr>
        <p:grpSpPr>
          <a:xfrm>
            <a:off x="152400" y="1524000"/>
            <a:ext cx="8534400" cy="3042751"/>
            <a:chOff x="1251857" y="2245862"/>
            <a:chExt cx="6640286" cy="2362200"/>
          </a:xfrm>
        </p:grpSpPr>
        <p:sp>
          <p:nvSpPr>
            <p:cNvPr id="3" name="AutoShape 2"/>
            <p:cNvSpPr>
              <a:spLocks noChangeArrowheads="1"/>
            </p:cNvSpPr>
            <p:nvPr/>
          </p:nvSpPr>
          <p:spPr bwMode="auto">
            <a:xfrm>
              <a:off x="4604657" y="3922262"/>
              <a:ext cx="990600" cy="685800"/>
            </a:xfrm>
            <a:prstGeom prst="roundRect">
              <a:avLst>
                <a:gd name="adj" fmla="val 16667"/>
              </a:avLst>
            </a:prstGeom>
            <a:ln>
              <a:headEnd/>
              <a:tailEnd/>
            </a:ln>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4" name="Diagram 3"/>
            <p:cNvGraphicFramePr/>
            <p:nvPr/>
          </p:nvGraphicFramePr>
          <p:xfrm>
            <a:off x="4942115" y="3933148"/>
            <a:ext cx="685800" cy="60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AutoShape 2"/>
            <p:cNvSpPr>
              <a:spLocks noChangeArrowheads="1"/>
            </p:cNvSpPr>
            <p:nvPr/>
          </p:nvSpPr>
          <p:spPr bwMode="auto">
            <a:xfrm>
              <a:off x="1251857" y="3084062"/>
              <a:ext cx="6629400" cy="304800"/>
            </a:xfrm>
            <a:prstGeom prst="roundRect">
              <a:avLst>
                <a:gd name="adj" fmla="val 16667"/>
              </a:avLst>
            </a:prstGeom>
            <a:ln w="19050">
              <a:solidFill>
                <a:schemeClr val="tx2">
                  <a:lumMod val="60000"/>
                  <a:lumOff val="40000"/>
                </a:schemeClr>
              </a:solidFill>
              <a:headEnd/>
              <a:tailEnd/>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prst="coolSlant"/>
            </a:sp3d>
          </p:spPr>
          <p:style>
            <a:lnRef idx="1">
              <a:schemeClr val="accent1"/>
            </a:lnRef>
            <a:fillRef idx="2">
              <a:schemeClr val="accent1"/>
            </a:fillRef>
            <a:effectRef idx="1">
              <a:schemeClr val="accent1"/>
            </a:effectRef>
            <a:fontRef idx="minor">
              <a:schemeClr val="dk1"/>
            </a:fontRef>
          </p:style>
          <p:txBody>
            <a:bodyPr vert="horz" wrap="square" lIns="91440" tIns="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err="1" smtClean="0">
                  <a:ln>
                    <a:noFill/>
                  </a:ln>
                  <a:solidFill>
                    <a:schemeClr val="tx1"/>
                  </a:solidFill>
                  <a:effectLst/>
                  <a:latin typeface="Calibri" pitchFamily="34" charset="0"/>
                  <a:cs typeface="Arial" pitchFamily="34" charset="0"/>
                </a:rPr>
                <a:t>TwisterMPIReduce</a:t>
              </a:r>
              <a:endParaRPr kumimoji="0" lang="en-US" b="1" i="0" u="none" strike="noStrike" cap="none" normalizeH="0" baseline="0" dirty="0" smtClean="0">
                <a:ln>
                  <a:noFill/>
                </a:ln>
                <a:solidFill>
                  <a:schemeClr val="tx1"/>
                </a:solidFill>
                <a:effectLst/>
                <a:latin typeface="Arial" pitchFamily="34" charset="0"/>
                <a:cs typeface="Arial" pitchFamily="34" charset="0"/>
              </a:endParaRPr>
            </a:p>
          </p:txBody>
        </p:sp>
        <p:sp>
          <p:nvSpPr>
            <p:cNvPr id="6" name="AutoShape 3"/>
            <p:cNvSpPr>
              <a:spLocks noChangeArrowheads="1"/>
            </p:cNvSpPr>
            <p:nvPr/>
          </p:nvSpPr>
          <p:spPr bwMode="auto">
            <a:xfrm>
              <a:off x="1251857" y="2245862"/>
              <a:ext cx="1589089" cy="762000"/>
            </a:xfrm>
            <a:prstGeom prst="roundRect">
              <a:avLst>
                <a:gd name="adj" fmla="val 16667"/>
              </a:avLst>
            </a:prstGeom>
            <a:ln>
              <a:headEnd/>
              <a:tailEnd/>
            </a:ln>
            <a:scene3d>
              <a:camera prst="orthographicFront"/>
              <a:lightRig rig="threePt" dir="t"/>
            </a:scene3d>
            <a:sp3d>
              <a:bevelT w="95250" h="44450" prst="coolSlant"/>
            </a:sp3d>
          </p:spPr>
          <p:style>
            <a:lnRef idx="1">
              <a:schemeClr val="accent2"/>
            </a:lnRef>
            <a:fillRef idx="2">
              <a:schemeClr val="accent2"/>
            </a:fillRef>
            <a:effectRef idx="1">
              <a:schemeClr val="accent2"/>
            </a:effectRef>
            <a:fontRef idx="minor">
              <a:schemeClr val="dk1"/>
            </a:fontRef>
          </p:style>
          <p:txBody>
            <a:bodyPr vert="horz" wrap="square" lIns="0" tIns="45720" rIns="0" bIns="45720" numCol="1"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err="1" smtClean="0">
                  <a:ln>
                    <a:noFill/>
                  </a:ln>
                  <a:solidFill>
                    <a:schemeClr val="tx1"/>
                  </a:solidFill>
                  <a:effectLst/>
                  <a:latin typeface="Calibri" pitchFamily="34" charset="0"/>
                  <a:cs typeface="Arial" pitchFamily="34" charset="0"/>
                </a:rPr>
                <a:t>PairwiseClustering</a:t>
              </a:r>
              <a:r>
                <a:rPr kumimoji="0" lang="en-US" sz="1600" b="1" i="0" u="none" strike="noStrike" cap="none" normalizeH="0" baseline="0" dirty="0" smtClean="0">
                  <a:ln>
                    <a:noFill/>
                  </a:ln>
                  <a:solidFill>
                    <a:schemeClr val="tx1"/>
                  </a:solidFill>
                  <a:effectLst/>
                  <a:latin typeface="Calibri" pitchFamily="34" charset="0"/>
                  <a:cs typeface="Arial" pitchFamily="34" charset="0"/>
                </a:rPr>
                <a:t> </a:t>
              </a:r>
              <a:br>
                <a:rPr kumimoji="0" lang="en-US" sz="1600" b="1" i="0" u="none" strike="noStrike" cap="none" normalizeH="0" baseline="0" dirty="0" smtClean="0">
                  <a:ln>
                    <a:noFill/>
                  </a:ln>
                  <a:solidFill>
                    <a:schemeClr val="tx1"/>
                  </a:solidFill>
                  <a:effectLst/>
                  <a:latin typeface="Calibri" pitchFamily="34" charset="0"/>
                  <a:cs typeface="Arial" pitchFamily="34" charset="0"/>
                </a:rPr>
              </a:br>
              <a:r>
                <a:rPr kumimoji="0" lang="en-US" sz="1600" b="1" i="0" u="none" strike="noStrike" cap="none" normalizeH="0" baseline="0" dirty="0" smtClean="0">
                  <a:ln>
                    <a:noFill/>
                  </a:ln>
                  <a:solidFill>
                    <a:schemeClr val="tx1"/>
                  </a:solidFill>
                  <a:effectLst/>
                  <a:latin typeface="Calibri" pitchFamily="34" charset="0"/>
                  <a:cs typeface="Arial" pitchFamily="34" charset="0"/>
                </a:rPr>
                <a:t>MPI</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7" name="AutoShape 3"/>
            <p:cNvSpPr>
              <a:spLocks noChangeArrowheads="1"/>
            </p:cNvSpPr>
            <p:nvPr/>
          </p:nvSpPr>
          <p:spPr bwMode="auto">
            <a:xfrm>
              <a:off x="2928257" y="2245862"/>
              <a:ext cx="1600200" cy="762000"/>
            </a:xfrm>
            <a:prstGeom prst="roundRect">
              <a:avLst>
                <a:gd name="adj" fmla="val 16667"/>
              </a:avLst>
            </a:prstGeom>
            <a:ln>
              <a:headEnd/>
              <a:tailEnd/>
            </a:ln>
            <a:scene3d>
              <a:camera prst="orthographicFront"/>
              <a:lightRig rig="threePt" dir="t"/>
            </a:scene3d>
            <a:sp3d>
              <a:bevelT w="95250" h="44450" prst="coolSlant"/>
            </a:sp3d>
          </p:spPr>
          <p:style>
            <a:lnRef idx="1">
              <a:schemeClr val="accent3"/>
            </a:lnRef>
            <a:fillRef idx="2">
              <a:schemeClr val="accent3"/>
            </a:fillRef>
            <a:effectRef idx="1">
              <a:schemeClr val="accent3"/>
            </a:effectRef>
            <a:fontRef idx="minor">
              <a:schemeClr val="dk1"/>
            </a:fontRef>
          </p:style>
          <p:txBody>
            <a:bodyPr vert="horz" wrap="square" lIns="91440" tIns="45720" rIns="0" bIns="45720" numCol="1"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fontAlgn="base">
                <a:spcBef>
                  <a:spcPct val="0"/>
                </a:spcBef>
                <a:spcAft>
                  <a:spcPts val="1000"/>
                </a:spcAft>
              </a:pPr>
              <a:r>
                <a:rPr kumimoji="0" lang="en-US" sz="1600" b="1" i="0" u="none" strike="noStrike" cap="none" normalizeH="0" baseline="0" dirty="0" smtClean="0">
                  <a:ln>
                    <a:noFill/>
                  </a:ln>
                  <a:solidFill>
                    <a:schemeClr val="tx1"/>
                  </a:solidFill>
                  <a:effectLst/>
                  <a:latin typeface="Calibri" pitchFamily="34" charset="0"/>
                  <a:cs typeface="Arial" pitchFamily="34" charset="0"/>
                </a:rPr>
                <a:t>Multi Dimensional Scaling MPI</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8" name="AutoShape 3"/>
            <p:cNvSpPr>
              <a:spLocks noChangeArrowheads="1"/>
            </p:cNvSpPr>
            <p:nvPr/>
          </p:nvSpPr>
          <p:spPr bwMode="auto">
            <a:xfrm>
              <a:off x="4604657" y="2245862"/>
              <a:ext cx="1600200" cy="762000"/>
            </a:xfrm>
            <a:prstGeom prst="roundRect">
              <a:avLst>
                <a:gd name="adj" fmla="val 16667"/>
              </a:avLst>
            </a:prstGeom>
            <a:ln>
              <a:headEnd/>
              <a:tailEnd/>
            </a:ln>
            <a:scene3d>
              <a:camera prst="orthographicFront"/>
              <a:lightRig rig="threePt" dir="t"/>
            </a:scene3d>
            <a:sp3d>
              <a:bevelT w="95250" h="44450" prst="coolSlant"/>
            </a:sp3d>
          </p:spPr>
          <p:style>
            <a:lnRef idx="1">
              <a:schemeClr val="accent4"/>
            </a:lnRef>
            <a:fillRef idx="2">
              <a:schemeClr val="accent4"/>
            </a:fillRef>
            <a:effectRef idx="1">
              <a:schemeClr val="accent4"/>
            </a:effectRef>
            <a:fontRef idx="minor">
              <a:schemeClr val="dk1"/>
            </a:fontRef>
          </p:style>
          <p:txBody>
            <a:bodyPr vert="horz" wrap="square" lIns="91440" tIns="45720" rIns="0" bIns="45720" numCol="1"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fontAlgn="base">
                <a:spcBef>
                  <a:spcPct val="0"/>
                </a:spcBef>
                <a:spcAft>
                  <a:spcPts val="1000"/>
                </a:spcAft>
              </a:pPr>
              <a:r>
                <a:rPr kumimoji="0" lang="en-US" sz="1600" b="1" i="0" u="none" strike="noStrike" cap="none" normalizeH="0" baseline="0" dirty="0" smtClean="0">
                  <a:ln>
                    <a:noFill/>
                  </a:ln>
                  <a:solidFill>
                    <a:schemeClr val="tx1"/>
                  </a:solidFill>
                  <a:effectLst/>
                  <a:latin typeface="Calibri" pitchFamily="34" charset="0"/>
                  <a:cs typeface="Arial" pitchFamily="34" charset="0"/>
                </a:rPr>
                <a:t>Generative</a:t>
              </a:r>
              <a:r>
                <a:rPr kumimoji="0" lang="en-US" sz="1600" b="1" i="0" u="none" strike="noStrike" cap="none" normalizeH="0" dirty="0" smtClean="0">
                  <a:ln>
                    <a:noFill/>
                  </a:ln>
                  <a:solidFill>
                    <a:schemeClr val="tx1"/>
                  </a:solidFill>
                  <a:effectLst/>
                  <a:latin typeface="Calibri" pitchFamily="34" charset="0"/>
                  <a:cs typeface="Arial" pitchFamily="34" charset="0"/>
                </a:rPr>
                <a:t> Topographic Mappin</a:t>
              </a:r>
              <a:r>
                <a:rPr lang="en-US" sz="1600" b="1" dirty="0" smtClean="0">
                  <a:latin typeface="Calibri" pitchFamily="34" charset="0"/>
                  <a:cs typeface="Arial" pitchFamily="34" charset="0"/>
                </a:rPr>
                <a:t>g MPI</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9" name="AutoShape 3"/>
            <p:cNvSpPr>
              <a:spLocks noChangeArrowheads="1"/>
            </p:cNvSpPr>
            <p:nvPr/>
          </p:nvSpPr>
          <p:spPr bwMode="auto">
            <a:xfrm>
              <a:off x="6281057" y="2245862"/>
              <a:ext cx="1600200" cy="762000"/>
            </a:xfrm>
            <a:prstGeom prst="roundRect">
              <a:avLst>
                <a:gd name="adj" fmla="val 16667"/>
              </a:avLst>
            </a:prstGeom>
            <a:ln>
              <a:headEnd/>
              <a:tailEnd/>
            </a:ln>
            <a:scene3d>
              <a:camera prst="orthographicFront"/>
              <a:lightRig rig="threePt" dir="t"/>
            </a:scene3d>
            <a:sp3d>
              <a:bevelT w="95250" h="44450" prst="coolSlant"/>
            </a:sp3d>
          </p:spPr>
          <p:style>
            <a:lnRef idx="1">
              <a:schemeClr val="dk1"/>
            </a:lnRef>
            <a:fillRef idx="2">
              <a:schemeClr val="dk1"/>
            </a:fillRef>
            <a:effectRef idx="1">
              <a:schemeClr val="dk1"/>
            </a:effectRef>
            <a:fontRef idx="minor">
              <a:schemeClr val="dk1"/>
            </a:fontRef>
          </p:style>
          <p:txBody>
            <a:bodyPr vert="horz" wrap="square" lIns="91440" tIns="45720" rIns="0" bIns="45720" numCol="1"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fontAlgn="base">
                <a:spcBef>
                  <a:spcPct val="0"/>
                </a:spcBef>
                <a:spcAft>
                  <a:spcPts val="1000"/>
                </a:spcAft>
              </a:pPr>
              <a:r>
                <a:rPr kumimoji="0" lang="en-US" sz="1600" b="1" i="0" u="none" strike="noStrike" cap="none" normalizeH="0" baseline="0" dirty="0" smtClean="0">
                  <a:ln>
                    <a:noFill/>
                  </a:ln>
                  <a:solidFill>
                    <a:schemeClr val="tx1"/>
                  </a:solidFill>
                  <a:effectLst/>
                  <a:latin typeface="Calibri" pitchFamily="34" charset="0"/>
                  <a:cs typeface="Arial" pitchFamily="34" charset="0"/>
                </a:rPr>
                <a:t>Other …</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10" name="AutoShape 2"/>
            <p:cNvSpPr>
              <a:spLocks noChangeArrowheads="1"/>
            </p:cNvSpPr>
            <p:nvPr/>
          </p:nvSpPr>
          <p:spPr bwMode="auto">
            <a:xfrm>
              <a:off x="1251857" y="3465062"/>
              <a:ext cx="3276600" cy="381000"/>
            </a:xfrm>
            <a:prstGeom prst="roundRect">
              <a:avLst>
                <a:gd name="adj" fmla="val 16667"/>
              </a:avLst>
            </a:prstGeo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Azure Twister (C# C++)</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11" name="AutoShape 2"/>
            <p:cNvSpPr>
              <a:spLocks noChangeArrowheads="1"/>
            </p:cNvSpPr>
            <p:nvPr/>
          </p:nvSpPr>
          <p:spPr bwMode="auto">
            <a:xfrm>
              <a:off x="4604657" y="3465062"/>
              <a:ext cx="3276600" cy="381000"/>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 Java Twister</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12" name="AutoShape 2"/>
            <p:cNvSpPr>
              <a:spLocks noChangeArrowheads="1"/>
            </p:cNvSpPr>
            <p:nvPr/>
          </p:nvSpPr>
          <p:spPr bwMode="auto">
            <a:xfrm>
              <a:off x="1251857" y="3922262"/>
              <a:ext cx="3276600" cy="685800"/>
            </a:xfrm>
            <a:prstGeom prst="roundRect">
              <a:avLst>
                <a:gd name="adj" fmla="val 16667"/>
              </a:avLst>
            </a:prstGeom>
            <a:ln>
              <a:headEnd/>
              <a:tailEnd/>
            </a:ln>
            <a:effectLst>
              <a:outerShdw blurRad="50800" dist="38100" dir="2700000" algn="tl"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Microsoft </a:t>
              </a:r>
              <a:r>
                <a:rPr kumimoji="0" lang="en-US" sz="2000" b="1" i="0" u="none" strike="noStrike" cap="none" normalizeH="0" dirty="0" smtClean="0">
                  <a:ln>
                    <a:noFill/>
                  </a:ln>
                  <a:solidFill>
                    <a:schemeClr val="tx1"/>
                  </a:solidFill>
                  <a:effectLst/>
                  <a:latin typeface="Calibri" pitchFamily="34" charset="0"/>
                  <a:cs typeface="Arial" pitchFamily="34" charset="0"/>
                </a:rPr>
                <a:t>Azure</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13" name="AutoShape 2"/>
            <p:cNvSpPr>
              <a:spLocks noChangeArrowheads="1"/>
            </p:cNvSpPr>
            <p:nvPr/>
          </p:nvSpPr>
          <p:spPr bwMode="auto">
            <a:xfrm>
              <a:off x="5671457" y="3922262"/>
              <a:ext cx="1143000" cy="685800"/>
            </a:xfrm>
            <a:prstGeom prst="roundRect">
              <a:avLst>
                <a:gd name="adj" fmla="val 16667"/>
              </a:avLst>
            </a:prstGeom>
            <a:ln>
              <a:headEnd/>
              <a:tailEnd/>
            </a:ln>
            <a:effectLst>
              <a:outerShdw blurRad="50800" dist="38100" dir="2700000" algn="tl"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14" name="AutoShape 2"/>
            <p:cNvSpPr>
              <a:spLocks noChangeArrowheads="1"/>
            </p:cNvSpPr>
            <p:nvPr/>
          </p:nvSpPr>
          <p:spPr bwMode="auto">
            <a:xfrm>
              <a:off x="6890657" y="3922262"/>
              <a:ext cx="990600" cy="685800"/>
            </a:xfrm>
            <a:prstGeom prst="roundRect">
              <a:avLst>
                <a:gd name="adj" fmla="val 16667"/>
              </a:avLst>
            </a:prstGeom>
            <a:ln>
              <a:headEnd/>
              <a:tailEnd/>
            </a:ln>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vert="horz" wrap="square" lIns="45720" tIns="45720" rIns="45720" bIns="45720" numCol="1"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5" name="Diagram 14"/>
            <p:cNvGraphicFramePr/>
            <p:nvPr/>
          </p:nvGraphicFramePr>
          <p:xfrm>
            <a:off x="3766457" y="3922262"/>
            <a:ext cx="685800" cy="609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6" name="Rectangle 15"/>
            <p:cNvSpPr/>
            <p:nvPr/>
          </p:nvSpPr>
          <p:spPr>
            <a:xfrm>
              <a:off x="4528457" y="3961731"/>
              <a:ext cx="1051443" cy="310620"/>
            </a:xfrm>
            <a:prstGeom prst="rect">
              <a:avLst/>
            </a:prstGeom>
            <a:effectLst>
              <a:outerShdw blurRad="50800" dist="38100" dir="2700000" algn="tl" rotWithShape="0">
                <a:prstClr val="black">
                  <a:alpha val="40000"/>
                </a:prstClr>
              </a:outerShdw>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spcBef>
                  <a:spcPct val="0"/>
                </a:spcBef>
                <a:spcAft>
                  <a:spcPts val="1000"/>
                </a:spcAft>
              </a:pPr>
              <a:r>
                <a:rPr kumimoji="0" lang="en-US" sz="2000" b="1" i="0" u="none" strike="noStrike" cap="none" normalizeH="0" baseline="0" dirty="0" err="1" smtClean="0">
                  <a:ln>
                    <a:noFill/>
                  </a:ln>
                  <a:solidFill>
                    <a:schemeClr val="tx1"/>
                  </a:solidFill>
                  <a:effectLst/>
                  <a:latin typeface="Calibri" pitchFamily="34" charset="0"/>
                  <a:cs typeface="Arial" pitchFamily="34" charset="0"/>
                </a:rPr>
                <a:t>FutureGrid</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7" name="Diagram 16"/>
            <p:cNvGraphicFramePr/>
            <p:nvPr/>
          </p:nvGraphicFramePr>
          <p:xfrm>
            <a:off x="6161313" y="3944034"/>
            <a:ext cx="685800" cy="6096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8" name="Rectangle 17"/>
            <p:cNvSpPr/>
            <p:nvPr/>
          </p:nvSpPr>
          <p:spPr>
            <a:xfrm>
              <a:off x="5638799" y="3965806"/>
              <a:ext cx="990600" cy="549558"/>
            </a:xfrm>
            <a:prstGeom prst="rect">
              <a:avLst/>
            </a:prstGeom>
            <a:effectLst>
              <a:outerShdw blurRad="50800" dist="38100" dir="2700000" algn="tl" rotWithShape="0">
                <a:prstClr val="black">
                  <a:alpha val="40000"/>
                </a:prstClr>
              </a:outerShdw>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spcBef>
                  <a:spcPct val="0"/>
                </a:spcBef>
                <a:spcAft>
                  <a:spcPts val="1000"/>
                </a:spcAft>
              </a:pPr>
              <a:r>
                <a:rPr kumimoji="0" lang="en-US" sz="2000" b="1" i="0" u="none" strike="noStrike" cap="none" normalizeH="0" baseline="0" dirty="0" smtClean="0">
                  <a:ln>
                    <a:noFill/>
                  </a:ln>
                  <a:solidFill>
                    <a:schemeClr val="tx1"/>
                  </a:solidFill>
                  <a:effectLst/>
                  <a:latin typeface="Calibri" pitchFamily="34" charset="0"/>
                  <a:cs typeface="Arial" pitchFamily="34" charset="0"/>
                </a:rPr>
                <a:t>Local </a:t>
              </a:r>
              <a:r>
                <a:rPr kumimoji="0" lang="en-US" sz="2000" b="1" i="0" u="none" strike="noStrike" cap="none" normalizeH="0" dirty="0" smtClean="0">
                  <a:ln>
                    <a:noFill/>
                  </a:ln>
                  <a:solidFill>
                    <a:schemeClr val="tx1"/>
                  </a:solidFill>
                  <a:effectLst/>
                  <a:latin typeface="Calibri" pitchFamily="34" charset="0"/>
                  <a:cs typeface="Arial" pitchFamily="34" charset="0"/>
                </a:rPr>
                <a:t>Cluster</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9" name="Diagram 18"/>
            <p:cNvGraphicFramePr/>
            <p:nvPr/>
          </p:nvGraphicFramePr>
          <p:xfrm>
            <a:off x="7206343" y="3965804"/>
            <a:ext cx="685800" cy="60960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20" name="Rectangle 19"/>
            <p:cNvSpPr/>
            <p:nvPr/>
          </p:nvSpPr>
          <p:spPr>
            <a:xfrm>
              <a:off x="6847518" y="3961731"/>
              <a:ext cx="979309" cy="549558"/>
            </a:xfrm>
            <a:prstGeom prst="rect">
              <a:avLst/>
            </a:prstGeom>
            <a:effectLst>
              <a:outerShdw blurRad="50800" dist="38100" dir="2700000" algn="tl" rotWithShape="0">
                <a:prstClr val="black">
                  <a:alpha val="40000"/>
                </a:prstClr>
              </a:outerShdw>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spcBef>
                  <a:spcPct val="0"/>
                </a:spcBef>
                <a:spcAft>
                  <a:spcPts val="1000"/>
                </a:spcAft>
              </a:pPr>
              <a:r>
                <a:rPr kumimoji="0" lang="en-US" sz="2000" b="1" i="0" u="none" strike="noStrike" cap="none" normalizeH="0" baseline="0" dirty="0" smtClean="0">
                  <a:ln>
                    <a:noFill/>
                  </a:ln>
                  <a:solidFill>
                    <a:schemeClr val="tx1"/>
                  </a:solidFill>
                  <a:effectLst/>
                  <a:latin typeface="Calibri" pitchFamily="34" charset="0"/>
                  <a:cs typeface="Arial" pitchFamily="34" charset="0"/>
                </a:rPr>
                <a:t>Amazon EC2</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152400"/>
            <a:ext cx="8229600" cy="1143000"/>
          </a:xfrm>
        </p:spPr>
        <p:txBody>
          <a:bodyPr>
            <a:normAutofit/>
          </a:bodyPr>
          <a:lstStyle/>
          <a:p>
            <a:r>
              <a:rPr lang="en-US" sz="3600" b="1" dirty="0" smtClean="0"/>
              <a:t>Sequence Assembly in the Clouds</a:t>
            </a:r>
            <a:endParaRPr lang="en-US" sz="3600" b="1" dirty="0"/>
          </a:p>
        </p:txBody>
      </p:sp>
      <p:sp>
        <p:nvSpPr>
          <p:cNvPr id="5" name="Content Placeholder 4"/>
          <p:cNvSpPr>
            <a:spLocks noGrp="1"/>
          </p:cNvSpPr>
          <p:nvPr>
            <p:ph sz="half" idx="1"/>
          </p:nvPr>
        </p:nvSpPr>
        <p:spPr>
          <a:xfrm>
            <a:off x="457200" y="5334000"/>
            <a:ext cx="4038600" cy="1401763"/>
          </a:xfrm>
        </p:spPr>
        <p:txBody>
          <a:bodyPr>
            <a:normAutofit fontScale="92500"/>
          </a:bodyPr>
          <a:lstStyle/>
          <a:p>
            <a:pPr>
              <a:buNone/>
            </a:pPr>
            <a:r>
              <a:rPr lang="en-US" b="1" dirty="0" smtClean="0"/>
              <a:t>Cap3</a:t>
            </a:r>
            <a:r>
              <a:rPr lang="en-US" dirty="0" smtClean="0"/>
              <a:t> Parallel </a:t>
            </a:r>
            <a:r>
              <a:rPr lang="en-US" b="1" dirty="0" smtClean="0"/>
              <a:t>Efficiency</a:t>
            </a:r>
          </a:p>
        </p:txBody>
      </p:sp>
      <p:sp>
        <p:nvSpPr>
          <p:cNvPr id="6" name="Content Placeholder 5"/>
          <p:cNvSpPr>
            <a:spLocks noGrp="1"/>
          </p:cNvSpPr>
          <p:nvPr>
            <p:ph sz="half" idx="2"/>
          </p:nvPr>
        </p:nvSpPr>
        <p:spPr>
          <a:xfrm>
            <a:off x="4648200" y="5303837"/>
            <a:ext cx="4038600" cy="1325563"/>
          </a:xfrm>
        </p:spPr>
        <p:txBody>
          <a:bodyPr>
            <a:normAutofit fontScale="92500"/>
          </a:bodyPr>
          <a:lstStyle/>
          <a:p>
            <a:pPr>
              <a:buNone/>
            </a:pPr>
            <a:r>
              <a:rPr lang="en-US" b="1" dirty="0"/>
              <a:t>Cap3</a:t>
            </a:r>
            <a:r>
              <a:rPr lang="en-US" dirty="0"/>
              <a:t> </a:t>
            </a:r>
            <a:r>
              <a:rPr lang="en-US" dirty="0" smtClean="0"/>
              <a:t>– </a:t>
            </a:r>
            <a:r>
              <a:rPr lang="en-US" b="1" dirty="0" smtClean="0"/>
              <a:t>Time</a:t>
            </a:r>
            <a:r>
              <a:rPr lang="en-US" dirty="0" smtClean="0"/>
              <a:t> Per core per file (458 reads in each file) to process sequences</a:t>
            </a:r>
          </a:p>
          <a:p>
            <a:pPr>
              <a:buNone/>
            </a:pPr>
            <a:endParaRPr lang="en-US" dirty="0"/>
          </a:p>
        </p:txBody>
      </p:sp>
      <p:pic>
        <p:nvPicPr>
          <p:cNvPr id="8" name="Picture 7" descr="cap3_tempest_eff.png"/>
          <p:cNvPicPr/>
          <p:nvPr/>
        </p:nvPicPr>
        <p:blipFill>
          <a:blip r:embed="rId3" cstate="print"/>
          <a:stretch>
            <a:fillRect/>
          </a:stretch>
        </p:blipFill>
        <p:spPr>
          <a:xfrm>
            <a:off x="0" y="1600200"/>
            <a:ext cx="4419600" cy="3657600"/>
          </a:xfrm>
          <a:prstGeom prst="rect">
            <a:avLst/>
          </a:prstGeom>
        </p:spPr>
      </p:pic>
      <p:pic>
        <p:nvPicPr>
          <p:cNvPr id="11" name="Picture 10" descr="fig4.png"/>
          <p:cNvPicPr/>
          <p:nvPr/>
        </p:nvPicPr>
        <p:blipFill>
          <a:blip r:embed="rId4" cstate="print"/>
          <a:stretch>
            <a:fillRect/>
          </a:stretch>
        </p:blipFill>
        <p:spPr>
          <a:xfrm>
            <a:off x="4419600" y="1371600"/>
            <a:ext cx="4724400" cy="3886200"/>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391400" cy="1143000"/>
          </a:xfrm>
        </p:spPr>
        <p:txBody>
          <a:bodyPr>
            <a:normAutofit fontScale="90000"/>
          </a:bodyPr>
          <a:lstStyle/>
          <a:p>
            <a:r>
              <a:rPr lang="en-US" b="1" dirty="0" smtClean="0"/>
              <a:t>Early Results with </a:t>
            </a:r>
            <a:br>
              <a:rPr lang="en-US" b="1" dirty="0" smtClean="0"/>
            </a:br>
            <a:r>
              <a:rPr lang="en-US" b="1" dirty="0" smtClean="0"/>
              <a:t>Azure/Amazon MapReduce</a:t>
            </a:r>
            <a:endParaRPr lang="en-US" b="1" dirty="0"/>
          </a:p>
        </p:txBody>
      </p:sp>
      <p:graphicFrame>
        <p:nvGraphicFramePr>
          <p:cNvPr id="6" name="Chart 5"/>
          <p:cNvGraphicFramePr/>
          <p:nvPr/>
        </p:nvGraphicFramePr>
        <p:xfrm>
          <a:off x="0" y="1219200"/>
          <a:ext cx="9144000" cy="5638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SWG  Cost</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1143000"/>
          </a:xfrm>
        </p:spPr>
        <p:txBody>
          <a:bodyPr/>
          <a:lstStyle/>
          <a:p>
            <a:r>
              <a:rPr lang="en-US" b="1" dirty="0" smtClean="0"/>
              <a:t>Research and Clouds I</a:t>
            </a:r>
            <a:endParaRPr lang="en-US" b="1" dirty="0"/>
          </a:p>
        </p:txBody>
      </p:sp>
      <p:sp>
        <p:nvSpPr>
          <p:cNvPr id="3" name="Content Placeholder 2"/>
          <p:cNvSpPr>
            <a:spLocks noGrp="1"/>
          </p:cNvSpPr>
          <p:nvPr>
            <p:ph idx="1"/>
          </p:nvPr>
        </p:nvSpPr>
        <p:spPr>
          <a:xfrm>
            <a:off x="152400" y="1219200"/>
            <a:ext cx="8991600" cy="4953000"/>
          </a:xfrm>
        </p:spPr>
        <p:txBody>
          <a:bodyPr>
            <a:noAutofit/>
          </a:bodyPr>
          <a:lstStyle/>
          <a:p>
            <a:r>
              <a:rPr lang="en-US" sz="2400" dirty="0" smtClean="0"/>
              <a:t>Clouds are suitable for “Loosely coupled” data parallel applications</a:t>
            </a:r>
          </a:p>
          <a:p>
            <a:r>
              <a:rPr lang="en-US" sz="2400" dirty="0" smtClean="0"/>
              <a:t>Quantify “loosely coupled” and define appropriate programming model</a:t>
            </a:r>
          </a:p>
          <a:p>
            <a:r>
              <a:rPr lang="en-US" sz="2400" dirty="0" smtClean="0"/>
              <a:t>“Map Only” (really pleasingly parallel) certainly run well on clouds (subject to data affinity) with many programming paradigms</a:t>
            </a:r>
          </a:p>
          <a:p>
            <a:r>
              <a:rPr lang="en-US" sz="2400" dirty="0" smtClean="0"/>
              <a:t>Parallel FFT and adaptive mesh PDA solver probably pretty bad on clouds but suitable for classic MPI engines</a:t>
            </a:r>
          </a:p>
          <a:p>
            <a:r>
              <a:rPr lang="en-US" sz="2400" dirty="0" smtClean="0"/>
              <a:t>MapReduce and Twister are candidates for “appropriate programming model”</a:t>
            </a:r>
          </a:p>
          <a:p>
            <a:r>
              <a:rPr lang="en-US" sz="2400" dirty="0" smtClean="0"/>
              <a:t>1 or 2 iterations (MapReduce) and Iterative with large messages (Twister) are “loosely coupled” applications</a:t>
            </a:r>
          </a:p>
          <a:p>
            <a:r>
              <a:rPr lang="en-US" sz="2400" dirty="0" smtClean="0"/>
              <a:t>How important is compute-data affinity and concepts like HDFS</a:t>
            </a:r>
            <a:endParaRPr lang="en-US" sz="24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81000" y="0"/>
            <a:ext cx="8229600" cy="838200"/>
          </a:xfrm>
        </p:spPr>
        <p:txBody>
          <a:bodyPr/>
          <a:lstStyle/>
          <a:p>
            <a:r>
              <a:rPr lang="en-US" b="1" dirty="0" smtClean="0"/>
              <a:t>Research and Clouds II</a:t>
            </a:r>
            <a:endParaRPr lang="en-US" b="1" dirty="0"/>
          </a:p>
        </p:txBody>
      </p:sp>
      <p:sp>
        <p:nvSpPr>
          <p:cNvPr id="10" name="Content Placeholder 9"/>
          <p:cNvSpPr>
            <a:spLocks noGrp="1"/>
          </p:cNvSpPr>
          <p:nvPr>
            <p:ph idx="1"/>
          </p:nvPr>
        </p:nvSpPr>
        <p:spPr>
          <a:xfrm>
            <a:off x="228600" y="990600"/>
            <a:ext cx="8915400" cy="5562600"/>
          </a:xfrm>
        </p:spPr>
        <p:txBody>
          <a:bodyPr>
            <a:noAutofit/>
          </a:bodyPr>
          <a:lstStyle/>
          <a:p>
            <a:r>
              <a:rPr lang="en-US" sz="2400" dirty="0" smtClean="0"/>
              <a:t>Platforms: exploit Tables as in SHARD (Scalable, High-Performance, Robust and Distributed) Triple Store based on Hadoop</a:t>
            </a:r>
          </a:p>
          <a:p>
            <a:pPr lvl="1"/>
            <a:r>
              <a:rPr lang="en-US" sz="2000" dirty="0" smtClean="0"/>
              <a:t>What are needed features of tables</a:t>
            </a:r>
          </a:p>
          <a:p>
            <a:r>
              <a:rPr lang="en-US" sz="2400" dirty="0" smtClean="0"/>
              <a:t>Platforms: exploit MapReduce and its generalizations: are there other extensions that  preserve its robust and dynamic structure</a:t>
            </a:r>
          </a:p>
          <a:p>
            <a:pPr lvl="1"/>
            <a:r>
              <a:rPr lang="en-US" sz="2000" dirty="0" smtClean="0"/>
              <a:t>How important is the loose coupling of MapReduce</a:t>
            </a:r>
          </a:p>
          <a:p>
            <a:pPr lvl="1"/>
            <a:r>
              <a:rPr lang="en-US" sz="2000" dirty="0" smtClean="0"/>
              <a:t>Are there other paradigms supporting important application classes</a:t>
            </a:r>
          </a:p>
          <a:p>
            <a:r>
              <a:rPr lang="en-US" sz="2400" dirty="0" smtClean="0"/>
              <a:t>What are other platform features are useful</a:t>
            </a:r>
          </a:p>
          <a:p>
            <a:r>
              <a:rPr lang="en-US" sz="2400" dirty="0" smtClean="0"/>
              <a:t>Are “academic” private clouds interesting as they (currently) only have a few of Platform features of commercial clouds?</a:t>
            </a:r>
          </a:p>
          <a:p>
            <a:r>
              <a:rPr lang="en-US" sz="2400" dirty="0" smtClean="0"/>
              <a:t>Long history of search for latency tolerant algorithms for memory hierarchies </a:t>
            </a:r>
          </a:p>
          <a:p>
            <a:pPr lvl="1"/>
            <a:r>
              <a:rPr lang="en-US" sz="2000" dirty="0" smtClean="0"/>
              <a:t>Are there successes? Are they useful in clouds?</a:t>
            </a:r>
          </a:p>
          <a:p>
            <a:pPr lvl="1"/>
            <a:r>
              <a:rPr lang="en-US" sz="2000" dirty="0" smtClean="0"/>
              <a:t>In Twister, only support large complex messages</a:t>
            </a:r>
          </a:p>
          <a:p>
            <a:pPr lvl="1"/>
            <a:r>
              <a:rPr lang="en-US" sz="2000" dirty="0" smtClean="0"/>
              <a:t>What algorithms only need </a:t>
            </a:r>
            <a:r>
              <a:rPr lang="en-US" sz="2000" dirty="0" err="1" smtClean="0"/>
              <a:t>TwisterMPIReduce</a:t>
            </a:r>
            <a:endParaRPr lang="en-US" sz="2000" dirty="0" smtClean="0"/>
          </a:p>
          <a:p>
            <a:endParaRPr lang="en-US" sz="2800"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838200"/>
          </a:xfrm>
        </p:spPr>
        <p:txBody>
          <a:bodyPr/>
          <a:lstStyle/>
          <a:p>
            <a:r>
              <a:rPr lang="en-US" b="1" dirty="0" smtClean="0"/>
              <a:t>Research and Clouds III</a:t>
            </a:r>
            <a:endParaRPr lang="en-US" b="1" dirty="0"/>
          </a:p>
        </p:txBody>
      </p:sp>
      <p:sp>
        <p:nvSpPr>
          <p:cNvPr id="3" name="Content Placeholder 2"/>
          <p:cNvSpPr>
            <a:spLocks noGrp="1"/>
          </p:cNvSpPr>
          <p:nvPr>
            <p:ph idx="1"/>
          </p:nvPr>
        </p:nvSpPr>
        <p:spPr>
          <a:xfrm>
            <a:off x="381000" y="1066800"/>
            <a:ext cx="8610600" cy="5410200"/>
          </a:xfrm>
        </p:spPr>
        <p:txBody>
          <a:bodyPr>
            <a:normAutofit lnSpcReduction="10000"/>
          </a:bodyPr>
          <a:lstStyle/>
          <a:p>
            <a:r>
              <a:rPr lang="en-US" sz="2400" dirty="0" smtClean="0"/>
              <a:t>Can cloud deployment algorithms be devised to support compute-compute and compute-data affinity</a:t>
            </a:r>
          </a:p>
          <a:p>
            <a:r>
              <a:rPr lang="en-US" sz="2400" dirty="0" smtClean="0"/>
              <a:t>What platform primitives are needed by datamining?</a:t>
            </a:r>
          </a:p>
          <a:p>
            <a:pPr lvl="1"/>
            <a:r>
              <a:rPr lang="en-US" sz="2000" dirty="0" smtClean="0"/>
              <a:t>Clearer for partial differential equation solution?</a:t>
            </a:r>
          </a:p>
          <a:p>
            <a:r>
              <a:rPr lang="en-US" sz="2400" dirty="0" smtClean="0"/>
              <a:t>Note clouds have greater impact on programming paradigms than Grids</a:t>
            </a:r>
          </a:p>
          <a:p>
            <a:r>
              <a:rPr lang="en-US" sz="2400" dirty="0" smtClean="0"/>
              <a:t>Workflow came from Grids and will remain important</a:t>
            </a:r>
          </a:p>
          <a:p>
            <a:pPr lvl="1"/>
            <a:r>
              <a:rPr lang="en-US" sz="2000" dirty="0" smtClean="0"/>
              <a:t>Workflow is coupling coarse grain functionally distinct components together while MapReduce is data parallel scalable parallelism</a:t>
            </a:r>
          </a:p>
          <a:p>
            <a:r>
              <a:rPr lang="en-US" sz="2400" dirty="0" smtClean="0"/>
              <a:t>Finding subsets of MPI and algorithms that can use them probably more important than making MPI more complicated</a:t>
            </a:r>
          </a:p>
          <a:p>
            <a:r>
              <a:rPr lang="en-US" sz="2400" dirty="0" smtClean="0"/>
              <a:t>Note MapReduce can use multicore directly – don’t need hybrid MPI </a:t>
            </a:r>
            <a:r>
              <a:rPr lang="en-US" sz="2400" dirty="0" err="1" smtClean="0"/>
              <a:t>OpenMP</a:t>
            </a:r>
            <a:r>
              <a:rPr lang="en-US" sz="2400" dirty="0" smtClean="0"/>
              <a:t> Programming models</a:t>
            </a:r>
          </a:p>
          <a:p>
            <a:r>
              <a:rPr lang="en-US" sz="2400" dirty="0" smtClean="0"/>
              <a:t>Develop Publish-Subscribe  optimized for Twister communication</a:t>
            </a:r>
          </a:p>
          <a:p>
            <a:endParaRPr lang="en-US" sz="24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FutureGrid Partners</a:t>
            </a:r>
            <a:endParaRPr lang="en-US" b="1" dirty="0"/>
          </a:p>
        </p:txBody>
      </p:sp>
      <p:sp>
        <p:nvSpPr>
          <p:cNvPr id="5" name="Content Placeholder 4"/>
          <p:cNvSpPr>
            <a:spLocks noGrp="1"/>
          </p:cNvSpPr>
          <p:nvPr>
            <p:ph idx="1"/>
          </p:nvPr>
        </p:nvSpPr>
        <p:spPr>
          <a:xfrm>
            <a:off x="1" y="905069"/>
            <a:ext cx="9144000" cy="5952931"/>
          </a:xfrm>
        </p:spPr>
        <p:txBody>
          <a:bodyPr>
            <a:noAutofit/>
          </a:bodyPr>
          <a:lstStyle/>
          <a:p>
            <a:r>
              <a:rPr lang="en-US" sz="2200" dirty="0" smtClean="0">
                <a:solidFill>
                  <a:srgbClr val="00B0F0"/>
                </a:solidFill>
              </a:rPr>
              <a:t> </a:t>
            </a:r>
            <a:r>
              <a:rPr lang="en-US" sz="2200" dirty="0" smtClean="0">
                <a:solidFill>
                  <a:srgbClr val="FF0000"/>
                </a:solidFill>
              </a:rPr>
              <a:t>Indiana University </a:t>
            </a:r>
            <a:r>
              <a:rPr lang="en-US" sz="2200" dirty="0" smtClean="0"/>
              <a:t>(Architecture, core software, Support)</a:t>
            </a:r>
          </a:p>
          <a:p>
            <a:pPr lvl="1"/>
            <a:r>
              <a:rPr lang="en-US" sz="2200" dirty="0" smtClean="0"/>
              <a:t>Collaboration between research and infrastructure groups</a:t>
            </a:r>
          </a:p>
          <a:p>
            <a:r>
              <a:rPr lang="en-US" sz="2200" dirty="0" smtClean="0">
                <a:solidFill>
                  <a:srgbClr val="FF0000"/>
                </a:solidFill>
              </a:rPr>
              <a:t>Purdue University </a:t>
            </a:r>
            <a:r>
              <a:rPr lang="en-US" sz="2200" dirty="0" smtClean="0"/>
              <a:t>(HTC Hardware)</a:t>
            </a:r>
          </a:p>
          <a:p>
            <a:r>
              <a:rPr lang="en-US" sz="2200" dirty="0" smtClean="0">
                <a:solidFill>
                  <a:srgbClr val="FF0000"/>
                </a:solidFill>
              </a:rPr>
              <a:t>San Diego Supercomputer Center </a:t>
            </a:r>
            <a:r>
              <a:rPr lang="en-US" sz="2200" dirty="0" smtClean="0"/>
              <a:t>at University of California San Diego (INCA, Monitoring)</a:t>
            </a:r>
          </a:p>
          <a:p>
            <a:r>
              <a:rPr lang="en-US" sz="2200" dirty="0" smtClean="0">
                <a:solidFill>
                  <a:srgbClr val="FF0000"/>
                </a:solidFill>
              </a:rPr>
              <a:t>University of Chicago</a:t>
            </a:r>
            <a:r>
              <a:rPr lang="en-US" sz="2200" dirty="0" smtClean="0"/>
              <a:t>/Argonne National Labs (Nimbus)</a:t>
            </a:r>
          </a:p>
          <a:p>
            <a:r>
              <a:rPr lang="en-US" sz="2200" dirty="0" smtClean="0">
                <a:solidFill>
                  <a:srgbClr val="FF0000"/>
                </a:solidFill>
              </a:rPr>
              <a:t>University of Florida </a:t>
            </a:r>
            <a:r>
              <a:rPr lang="en-US" sz="2200" dirty="0" smtClean="0"/>
              <a:t>(</a:t>
            </a:r>
            <a:r>
              <a:rPr lang="en-US" sz="2200" dirty="0" err="1" smtClean="0"/>
              <a:t>ViNE</a:t>
            </a:r>
            <a:r>
              <a:rPr lang="en-US" sz="2200" dirty="0" smtClean="0"/>
              <a:t>, Education and Outreach)</a:t>
            </a:r>
          </a:p>
          <a:p>
            <a:r>
              <a:rPr lang="en-US" sz="2200" dirty="0" smtClean="0"/>
              <a:t>University of Southern California Information Sciences (Pegasus to manage experiments) </a:t>
            </a:r>
          </a:p>
          <a:p>
            <a:r>
              <a:rPr lang="en-US" sz="2200" dirty="0" smtClean="0"/>
              <a:t>University of Tennessee Knoxville (Benchmarking)</a:t>
            </a:r>
          </a:p>
          <a:p>
            <a:r>
              <a:rPr lang="en-US" sz="2200" dirty="0" smtClean="0">
                <a:solidFill>
                  <a:srgbClr val="FF0000"/>
                </a:solidFill>
              </a:rPr>
              <a:t>University of Texas at Austin</a:t>
            </a:r>
            <a:r>
              <a:rPr lang="en-US" sz="2200" dirty="0" smtClean="0"/>
              <a:t>/Texas Advanced Computing Center (Portal)</a:t>
            </a:r>
          </a:p>
          <a:p>
            <a:r>
              <a:rPr lang="en-US" sz="2200" dirty="0" smtClean="0"/>
              <a:t>University of Virginia (OGF, Advisory Board and allocation)</a:t>
            </a:r>
          </a:p>
          <a:p>
            <a:r>
              <a:rPr lang="en-US" sz="2200" dirty="0" smtClean="0"/>
              <a:t>Center for Information Services and GWT-TUD from </a:t>
            </a:r>
            <a:r>
              <a:rPr lang="en-US" sz="2200" dirty="0" err="1" smtClean="0"/>
              <a:t>Technische</a:t>
            </a:r>
            <a:r>
              <a:rPr lang="en-US" sz="2200" dirty="0" smtClean="0"/>
              <a:t> </a:t>
            </a:r>
            <a:r>
              <a:rPr lang="en-US" sz="2200" dirty="0" err="1" smtClean="0"/>
              <a:t>Universtität</a:t>
            </a:r>
            <a:r>
              <a:rPr lang="en-US" sz="2200" dirty="0" smtClean="0"/>
              <a:t> Dresden. (VAMPIR)</a:t>
            </a:r>
            <a:endParaRPr lang="en-US" sz="2200" b="1" dirty="0" smtClean="0">
              <a:solidFill>
                <a:schemeClr val="accent1">
                  <a:lumMod val="60000"/>
                  <a:lumOff val="40000"/>
                </a:schemeClr>
              </a:solidFill>
            </a:endParaRPr>
          </a:p>
          <a:p>
            <a:r>
              <a:rPr lang="en-US" sz="2200" dirty="0" smtClean="0">
                <a:solidFill>
                  <a:srgbClr val="FF0000"/>
                </a:solidFill>
              </a:rPr>
              <a:t>Red institutions </a:t>
            </a:r>
            <a:r>
              <a:rPr lang="en-US" sz="2200" dirty="0" smtClean="0"/>
              <a:t>have FutureGrid hardware</a:t>
            </a:r>
            <a:endParaRPr lang="en-US" sz="2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420" y="129778"/>
            <a:ext cx="6158379" cy="944847"/>
          </a:xfrm>
        </p:spPr>
        <p:txBody>
          <a:bodyPr/>
          <a:lstStyle/>
          <a:p>
            <a:r>
              <a:rPr lang="en-US" b="1" dirty="0" smtClean="0"/>
              <a:t>FutureGrid: a Grid/Cloud/HPC Testbed</a:t>
            </a:r>
            <a:endParaRPr lang="en-US" b="1" dirty="0"/>
          </a:p>
        </p:txBody>
      </p:sp>
      <p:sp>
        <p:nvSpPr>
          <p:cNvPr id="4" name="Content Placeholder 3"/>
          <p:cNvSpPr>
            <a:spLocks noGrp="1"/>
          </p:cNvSpPr>
          <p:nvPr>
            <p:ph idx="1"/>
          </p:nvPr>
        </p:nvSpPr>
        <p:spPr>
          <a:xfrm>
            <a:off x="1066800" y="1198872"/>
            <a:ext cx="8077200" cy="934727"/>
          </a:xfrm>
        </p:spPr>
        <p:txBody>
          <a:bodyPr>
            <a:normAutofit fontScale="70000" lnSpcReduction="20000"/>
          </a:bodyPr>
          <a:lstStyle/>
          <a:p>
            <a:r>
              <a:rPr lang="en-US" sz="2400" b="1" dirty="0" smtClean="0"/>
              <a:t>Operational: IU</a:t>
            </a:r>
            <a:r>
              <a:rPr lang="en-US" sz="2400" dirty="0" smtClean="0"/>
              <a:t> Cray operational;    </a:t>
            </a:r>
            <a:r>
              <a:rPr lang="en-US" sz="2400" b="1" dirty="0" smtClean="0"/>
              <a:t>IU</a:t>
            </a:r>
            <a:r>
              <a:rPr lang="en-US" sz="2400" dirty="0" smtClean="0"/>
              <a:t> , </a:t>
            </a:r>
            <a:r>
              <a:rPr lang="en-US" sz="2400" b="1" dirty="0" smtClean="0"/>
              <a:t>UCSD</a:t>
            </a:r>
            <a:r>
              <a:rPr lang="en-US" sz="2400" dirty="0" smtClean="0"/>
              <a:t>, </a:t>
            </a:r>
            <a:r>
              <a:rPr lang="en-US" sz="2400" b="1" dirty="0" smtClean="0"/>
              <a:t>UF</a:t>
            </a:r>
            <a:r>
              <a:rPr lang="en-US" sz="2400" dirty="0" smtClean="0"/>
              <a:t> &amp; </a:t>
            </a:r>
            <a:r>
              <a:rPr lang="en-US" sz="2400" b="1" dirty="0" smtClean="0"/>
              <a:t>UC</a:t>
            </a:r>
            <a:r>
              <a:rPr lang="en-US" sz="2400" dirty="0" smtClean="0"/>
              <a:t> IBM iDataPlex operational</a:t>
            </a:r>
          </a:p>
          <a:p>
            <a:r>
              <a:rPr lang="en-US" sz="2400" b="1" dirty="0" smtClean="0"/>
              <a:t>Network</a:t>
            </a:r>
            <a:r>
              <a:rPr lang="en-US" sz="2400" dirty="0" smtClean="0"/>
              <a:t>, </a:t>
            </a:r>
            <a:r>
              <a:rPr lang="en-US" sz="2400" b="1" dirty="0" smtClean="0"/>
              <a:t>NID</a:t>
            </a:r>
            <a:r>
              <a:rPr lang="en-US" sz="2400" dirty="0" smtClean="0"/>
              <a:t> operational</a:t>
            </a:r>
          </a:p>
          <a:p>
            <a:r>
              <a:rPr lang="en-US" sz="2400" b="1" dirty="0" smtClean="0"/>
              <a:t>TACC</a:t>
            </a:r>
            <a:r>
              <a:rPr lang="en-US" sz="2400" dirty="0" smtClean="0"/>
              <a:t> Dell finished acceptance tests </a:t>
            </a:r>
          </a:p>
          <a:p>
            <a:endParaRPr lang="en-US" sz="2400" dirty="0"/>
          </a:p>
        </p:txBody>
      </p:sp>
      <p:pic>
        <p:nvPicPr>
          <p:cNvPr id="6" name="Picture 5" descr="gtb network v15.png"/>
          <p:cNvPicPr>
            <a:picLocks noChangeAspect="1"/>
          </p:cNvPicPr>
          <p:nvPr/>
        </p:nvPicPr>
        <p:blipFill>
          <a:blip r:embed="rId3" cstate="print"/>
          <a:stretch>
            <a:fillRect/>
          </a:stretch>
        </p:blipFill>
        <p:spPr>
          <a:xfrm>
            <a:off x="0" y="2293826"/>
            <a:ext cx="9100728" cy="4564174"/>
          </a:xfrm>
          <a:prstGeom prst="rect">
            <a:avLst/>
          </a:prstGeom>
        </p:spPr>
      </p:pic>
      <p:sp>
        <p:nvSpPr>
          <p:cNvPr id="5" name="TextBox 4"/>
          <p:cNvSpPr txBox="1"/>
          <p:nvPr/>
        </p:nvSpPr>
        <p:spPr>
          <a:xfrm>
            <a:off x="7239000" y="5943600"/>
            <a:ext cx="1811500" cy="553998"/>
          </a:xfrm>
          <a:prstGeom prst="rect">
            <a:avLst/>
          </a:prstGeom>
          <a:noFill/>
        </p:spPr>
        <p:txBody>
          <a:bodyPr wrap="square" rtlCol="0">
            <a:spAutoFit/>
          </a:bodyPr>
          <a:lstStyle/>
          <a:p>
            <a:pPr defTabSz="457200"/>
            <a:r>
              <a:rPr lang="en-US" sz="1600" b="1" dirty="0" smtClean="0">
                <a:solidFill>
                  <a:prstClr val="black"/>
                </a:solidFill>
              </a:rPr>
              <a:t>NID</a:t>
            </a:r>
            <a:r>
              <a:rPr lang="en-US" sz="1400" dirty="0" smtClean="0">
                <a:solidFill>
                  <a:prstClr val="black"/>
                </a:solidFill>
              </a:rPr>
              <a:t>: Network Impairment Device</a:t>
            </a:r>
            <a:endParaRPr lang="en-US" sz="1400" dirty="0">
              <a:solidFill>
                <a:prstClr val="black"/>
              </a:solidFill>
            </a:endParaRPr>
          </a:p>
        </p:txBody>
      </p:sp>
      <p:grpSp>
        <p:nvGrpSpPr>
          <p:cNvPr id="3" name="Group 11"/>
          <p:cNvGrpSpPr/>
          <p:nvPr/>
        </p:nvGrpSpPr>
        <p:grpSpPr>
          <a:xfrm>
            <a:off x="152400" y="6172200"/>
            <a:ext cx="2820573" cy="646331"/>
            <a:chOff x="152400" y="6172200"/>
            <a:chExt cx="2820573" cy="646331"/>
          </a:xfrm>
        </p:grpSpPr>
        <p:sp>
          <p:nvSpPr>
            <p:cNvPr id="7" name="TextBox 6"/>
            <p:cNvSpPr txBox="1"/>
            <p:nvPr/>
          </p:nvSpPr>
          <p:spPr>
            <a:xfrm>
              <a:off x="838200" y="6172200"/>
              <a:ext cx="835485" cy="646331"/>
            </a:xfrm>
            <a:prstGeom prst="rect">
              <a:avLst/>
            </a:prstGeom>
            <a:noFill/>
          </p:spPr>
          <p:txBody>
            <a:bodyPr wrap="none" rtlCol="0">
              <a:spAutoFit/>
            </a:bodyPr>
            <a:lstStyle/>
            <a:p>
              <a:pPr defTabSz="457200"/>
              <a:r>
                <a:rPr lang="en-US" dirty="0" smtClean="0">
                  <a:solidFill>
                    <a:prstClr val="black"/>
                  </a:solidFill>
                </a:rPr>
                <a:t>Private</a:t>
              </a:r>
              <a:br>
                <a:rPr lang="en-US" dirty="0" smtClean="0">
                  <a:solidFill>
                    <a:prstClr val="black"/>
                  </a:solidFill>
                </a:rPr>
              </a:br>
              <a:r>
                <a:rPr lang="en-US" dirty="0" smtClean="0">
                  <a:solidFill>
                    <a:prstClr val="black"/>
                  </a:solidFill>
                </a:rPr>
                <a:t>Public</a:t>
              </a:r>
              <a:endParaRPr lang="en-US" dirty="0">
                <a:solidFill>
                  <a:prstClr val="black"/>
                </a:solidFill>
              </a:endParaRPr>
            </a:p>
          </p:txBody>
        </p:sp>
        <p:cxnSp>
          <p:nvCxnSpPr>
            <p:cNvPr id="9" name="Straight Connector 8"/>
            <p:cNvCxnSpPr/>
            <p:nvPr/>
          </p:nvCxnSpPr>
          <p:spPr>
            <a:xfrm>
              <a:off x="152400" y="6400800"/>
              <a:ext cx="4572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52400" y="6629400"/>
              <a:ext cx="457200"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676400" y="6324600"/>
              <a:ext cx="1296573" cy="369332"/>
            </a:xfrm>
            <a:prstGeom prst="rect">
              <a:avLst/>
            </a:prstGeom>
            <a:noFill/>
          </p:spPr>
          <p:txBody>
            <a:bodyPr wrap="none" rtlCol="0">
              <a:spAutoFit/>
            </a:bodyPr>
            <a:lstStyle/>
            <a:p>
              <a:pPr defTabSz="457200"/>
              <a:r>
                <a:rPr lang="en-US" dirty="0" smtClean="0">
                  <a:solidFill>
                    <a:prstClr val="black"/>
                  </a:solidFill>
                </a:rPr>
                <a:t>FG Network</a:t>
              </a:r>
              <a:endParaRPr lang="en-US" dirty="0">
                <a:solidFill>
                  <a:prstClr val="black"/>
                </a:solidFill>
              </a:endParaRPr>
            </a:p>
          </p:txBody>
        </p:sp>
      </p:grpSp>
      <p:pic>
        <p:nvPicPr>
          <p:cNvPr id="12" name="Picture 11" descr="Screen shot 2010-09-14 at 3.25.16 PM.png"/>
          <p:cNvPicPr>
            <a:picLocks noChangeAspect="1"/>
          </p:cNvPicPr>
          <p:nvPr/>
        </p:nvPicPr>
        <p:blipFill>
          <a:blip r:embed="rId4" cstate="print"/>
          <a:srcRect t="34231" r="27131"/>
          <a:stretch>
            <a:fillRect/>
          </a:stretch>
        </p:blipFill>
        <p:spPr>
          <a:xfrm>
            <a:off x="54558" y="630815"/>
            <a:ext cx="9089442" cy="6227185"/>
          </a:xfrm>
          <a:prstGeom prst="rect">
            <a:avLst/>
          </a:prstGeom>
        </p:spPr>
      </p:pic>
      <p:grpSp>
        <p:nvGrpSpPr>
          <p:cNvPr id="8" name="Group 14"/>
          <p:cNvGrpSpPr/>
          <p:nvPr/>
        </p:nvGrpSpPr>
        <p:grpSpPr>
          <a:xfrm>
            <a:off x="762000" y="650060"/>
            <a:ext cx="7696200" cy="6207940"/>
            <a:chOff x="762000" y="650060"/>
            <a:chExt cx="7696200" cy="6207940"/>
          </a:xfrm>
        </p:grpSpPr>
        <p:pic>
          <p:nvPicPr>
            <p:cNvPr id="13" name="Content Placeholder 3" descr="Screen shot 2010-09-14 at 3.42.47 PM.png"/>
            <p:cNvPicPr>
              <a:picLocks noChangeAspect="1"/>
            </p:cNvPicPr>
            <p:nvPr/>
          </p:nvPicPr>
          <p:blipFill>
            <a:blip r:embed="rId5" cstate="print"/>
            <a:srcRect l="30119" t="16914" r="27417" b="45852"/>
            <a:stretch>
              <a:fillRect/>
            </a:stretch>
          </p:blipFill>
          <p:spPr>
            <a:xfrm>
              <a:off x="762000" y="650060"/>
              <a:ext cx="7696200" cy="6207940"/>
            </a:xfrm>
            <a:prstGeom prst="rect">
              <a:avLst/>
            </a:prstGeom>
          </p:spPr>
        </p:pic>
        <p:sp>
          <p:nvSpPr>
            <p:cNvPr id="14" name="TextBox 13"/>
            <p:cNvSpPr txBox="1"/>
            <p:nvPr/>
          </p:nvSpPr>
          <p:spPr>
            <a:xfrm>
              <a:off x="3352800" y="1295400"/>
              <a:ext cx="4152355" cy="400110"/>
            </a:xfrm>
            <a:prstGeom prst="rect">
              <a:avLst/>
            </a:prstGeom>
            <a:noFill/>
          </p:spPr>
          <p:txBody>
            <a:bodyPr wrap="none" rtlCol="0">
              <a:spAutoFit/>
            </a:bodyPr>
            <a:lstStyle/>
            <a:p>
              <a:r>
                <a:rPr lang="en-US" sz="2000" b="1" dirty="0" smtClean="0">
                  <a:solidFill>
                    <a:prstClr val="black"/>
                  </a:solidFill>
                </a:rPr>
                <a:t>INCA Node Operating Mode Statistics</a:t>
              </a:r>
              <a:endParaRPr lang="en-US" sz="2000" b="1" dirty="0">
                <a:solidFill>
                  <a:prstClr val="black"/>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1308" y="186490"/>
            <a:ext cx="5495399" cy="953287"/>
          </a:xfrm>
        </p:spPr>
        <p:txBody>
          <a:bodyPr>
            <a:normAutofit fontScale="90000"/>
          </a:bodyPr>
          <a:lstStyle/>
          <a:p>
            <a:r>
              <a:rPr lang="en-US" b="1" dirty="0" smtClean="0"/>
              <a:t>Network &amp; Internal Interconnects</a:t>
            </a:r>
            <a:endParaRPr lang="en-US" b="1" dirty="0"/>
          </a:p>
        </p:txBody>
      </p:sp>
      <p:sp>
        <p:nvSpPr>
          <p:cNvPr id="3" name="Content Placeholder 2"/>
          <p:cNvSpPr>
            <a:spLocks noGrp="1"/>
          </p:cNvSpPr>
          <p:nvPr>
            <p:ph idx="1"/>
          </p:nvPr>
        </p:nvSpPr>
        <p:spPr>
          <a:xfrm>
            <a:off x="457200" y="1371601"/>
            <a:ext cx="8229600" cy="1904999"/>
          </a:xfrm>
        </p:spPr>
        <p:txBody>
          <a:bodyPr>
            <a:normAutofit fontScale="70000" lnSpcReduction="20000"/>
          </a:bodyPr>
          <a:lstStyle/>
          <a:p>
            <a:pPr>
              <a:buFont typeface="Arial"/>
              <a:buChar char="•"/>
            </a:pPr>
            <a:r>
              <a:rPr lang="en-US" dirty="0" smtClean="0">
                <a:solidFill>
                  <a:prstClr val="black"/>
                </a:solidFill>
              </a:rPr>
              <a:t>FutureGrid has </a:t>
            </a:r>
            <a:r>
              <a:rPr lang="en-US" dirty="0" smtClean="0">
                <a:solidFill>
                  <a:srgbClr val="FF0000"/>
                </a:solidFill>
              </a:rPr>
              <a:t>dedicated network </a:t>
            </a:r>
            <a:r>
              <a:rPr lang="en-US" dirty="0" smtClean="0">
                <a:solidFill>
                  <a:prstClr val="black"/>
                </a:solidFill>
              </a:rPr>
              <a:t>(except to TACC) and a </a:t>
            </a:r>
            <a:r>
              <a:rPr lang="en-US" dirty="0" smtClean="0">
                <a:solidFill>
                  <a:srgbClr val="FF0000"/>
                </a:solidFill>
              </a:rPr>
              <a:t>network fault and delay generator</a:t>
            </a:r>
          </a:p>
          <a:p>
            <a:pPr>
              <a:buFont typeface="Arial"/>
              <a:buChar char="•"/>
            </a:pPr>
            <a:r>
              <a:rPr lang="en-US" dirty="0" smtClean="0">
                <a:solidFill>
                  <a:prstClr val="black"/>
                </a:solidFill>
              </a:rPr>
              <a:t>Can isolate experiments on request; IU runs Network for NLR/Internet2</a:t>
            </a:r>
          </a:p>
          <a:p>
            <a:pPr>
              <a:buFont typeface="Arial"/>
              <a:buChar char="•"/>
            </a:pPr>
            <a:r>
              <a:rPr lang="en-US" dirty="0" smtClean="0">
                <a:solidFill>
                  <a:prstClr val="black"/>
                </a:solidFill>
              </a:rPr>
              <a:t>(Many) </a:t>
            </a:r>
            <a:r>
              <a:rPr lang="en-US" dirty="0" smtClean="0">
                <a:solidFill>
                  <a:srgbClr val="FF0000"/>
                </a:solidFill>
              </a:rPr>
              <a:t>additional partner machines </a:t>
            </a:r>
            <a:r>
              <a:rPr lang="en-US" dirty="0" smtClean="0">
                <a:solidFill>
                  <a:prstClr val="black"/>
                </a:solidFill>
              </a:rPr>
              <a:t>will run FutureGrid software and be supported (but allocated in specialized ways)</a:t>
            </a:r>
          </a:p>
          <a:p>
            <a:pPr>
              <a:buNone/>
            </a:pPr>
            <a:endParaRPr lang="en-US" dirty="0"/>
          </a:p>
        </p:txBody>
      </p:sp>
      <p:graphicFrame>
        <p:nvGraphicFramePr>
          <p:cNvPr id="4" name="Table 3"/>
          <p:cNvGraphicFramePr>
            <a:graphicFrameLocks noGrp="1"/>
          </p:cNvGraphicFramePr>
          <p:nvPr/>
        </p:nvGraphicFramePr>
        <p:xfrm>
          <a:off x="0" y="3454400"/>
          <a:ext cx="9143999" cy="3403600"/>
        </p:xfrm>
        <a:graphic>
          <a:graphicData uri="http://schemas.openxmlformats.org/drawingml/2006/table">
            <a:tbl>
              <a:tblPr firstRow="1" bandRow="1">
                <a:tableStyleId>{5C22544A-7EE6-4342-B048-85BDC9FD1C3A}</a:tableStyleId>
              </a:tblPr>
              <a:tblGrid>
                <a:gridCol w="1485900"/>
                <a:gridCol w="876300"/>
                <a:gridCol w="6781799"/>
              </a:tblGrid>
              <a:tr h="370840">
                <a:tc>
                  <a:txBody>
                    <a:bodyPr/>
                    <a:lstStyle/>
                    <a:p>
                      <a:r>
                        <a:rPr lang="en-US" dirty="0" smtClean="0"/>
                        <a:t>Machine</a:t>
                      </a:r>
                      <a:endParaRPr lang="en-US" dirty="0"/>
                    </a:p>
                  </a:txBody>
                  <a:tcPr/>
                </a:tc>
                <a:tc>
                  <a:txBody>
                    <a:bodyPr/>
                    <a:lstStyle/>
                    <a:p>
                      <a:r>
                        <a:rPr lang="en-US" dirty="0" smtClean="0"/>
                        <a:t>Name</a:t>
                      </a:r>
                      <a:endParaRPr lang="en-US" dirty="0"/>
                    </a:p>
                  </a:txBody>
                  <a:tcPr/>
                </a:tc>
                <a:tc>
                  <a:txBody>
                    <a:bodyPr/>
                    <a:lstStyle/>
                    <a:p>
                      <a:r>
                        <a:rPr lang="en-US" dirty="0" smtClean="0"/>
                        <a:t>Internal</a:t>
                      </a:r>
                      <a:r>
                        <a:rPr lang="en-US" baseline="0" dirty="0" smtClean="0"/>
                        <a:t>  Network</a:t>
                      </a:r>
                      <a:endParaRPr lang="en-US" dirty="0"/>
                    </a:p>
                  </a:txBody>
                  <a:tcPr/>
                </a:tc>
              </a:tr>
              <a:tr h="370840">
                <a:tc>
                  <a:txBody>
                    <a:bodyPr/>
                    <a:lstStyle/>
                    <a:p>
                      <a:r>
                        <a:rPr lang="en-US" dirty="0" smtClean="0"/>
                        <a:t>IU Cray </a:t>
                      </a:r>
                      <a:endParaRPr lang="en-US" dirty="0"/>
                    </a:p>
                  </a:txBody>
                  <a:tcPr/>
                </a:tc>
                <a:tc>
                  <a:txBody>
                    <a:bodyPr/>
                    <a:lstStyle/>
                    <a:p>
                      <a:r>
                        <a:rPr lang="en-US" dirty="0" err="1" smtClean="0"/>
                        <a:t>xray</a:t>
                      </a:r>
                      <a:endParaRPr lang="en-US" dirty="0"/>
                    </a:p>
                  </a:txBody>
                  <a:tcPr/>
                </a:tc>
                <a:tc>
                  <a:txBody>
                    <a:bodyPr/>
                    <a:lstStyle/>
                    <a:p>
                      <a:r>
                        <a:rPr lang="en-US" dirty="0" smtClean="0"/>
                        <a:t>Cray 2D Torus </a:t>
                      </a:r>
                      <a:r>
                        <a:rPr lang="en-US" dirty="0" err="1" smtClean="0"/>
                        <a:t>SeaStar</a:t>
                      </a:r>
                      <a:endParaRPr lang="en-US" dirty="0"/>
                    </a:p>
                  </a:txBody>
                  <a:tcPr/>
                </a:tc>
              </a:tr>
              <a:tr h="370840">
                <a:tc>
                  <a:txBody>
                    <a:bodyPr/>
                    <a:lstStyle/>
                    <a:p>
                      <a:r>
                        <a:rPr lang="en-US" dirty="0" smtClean="0"/>
                        <a:t>IU iDataPlex</a:t>
                      </a:r>
                      <a:endParaRPr lang="en-US" dirty="0"/>
                    </a:p>
                  </a:txBody>
                  <a:tcPr/>
                </a:tc>
                <a:tc>
                  <a:txBody>
                    <a:bodyPr/>
                    <a:lstStyle/>
                    <a:p>
                      <a:r>
                        <a:rPr lang="en-US" dirty="0" err="1" smtClean="0"/>
                        <a:t>india</a:t>
                      </a:r>
                      <a:endParaRPr lang="en-US" dirty="0"/>
                    </a:p>
                  </a:txBody>
                  <a:tcPr/>
                </a:tc>
                <a:tc>
                  <a:txBody>
                    <a:bodyPr/>
                    <a:lstStyle/>
                    <a:p>
                      <a:r>
                        <a:rPr lang="en-US" dirty="0" smtClean="0"/>
                        <a:t>DDR IB, </a:t>
                      </a:r>
                      <a:r>
                        <a:rPr lang="en-US" dirty="0" err="1" smtClean="0"/>
                        <a:t>QLogic</a:t>
                      </a:r>
                      <a:r>
                        <a:rPr lang="en-US" dirty="0" smtClean="0"/>
                        <a:t> switch with </a:t>
                      </a:r>
                      <a:r>
                        <a:rPr lang="en-US" dirty="0" err="1" smtClean="0"/>
                        <a:t>Mellanox</a:t>
                      </a:r>
                      <a:r>
                        <a:rPr lang="en-US" dirty="0" smtClean="0"/>
                        <a:t> </a:t>
                      </a:r>
                      <a:r>
                        <a:rPr lang="en-US" dirty="0" err="1" smtClean="0"/>
                        <a:t>ConnectX</a:t>
                      </a:r>
                      <a:r>
                        <a:rPr lang="en-US" dirty="0" smtClean="0"/>
                        <a:t> adapters Blade Network Technologies &amp; Force10 Ethernet switches</a:t>
                      </a:r>
                      <a:endParaRPr lang="en-US" dirty="0"/>
                    </a:p>
                  </a:txBody>
                  <a:tcPr/>
                </a:tc>
              </a:tr>
              <a:tr h="370840">
                <a:tc>
                  <a:txBody>
                    <a:bodyPr/>
                    <a:lstStyle/>
                    <a:p>
                      <a:r>
                        <a:rPr lang="en-US" dirty="0" smtClean="0"/>
                        <a:t>SDSC iDataPlex</a:t>
                      </a:r>
                      <a:endParaRPr lang="en-US" dirty="0"/>
                    </a:p>
                  </a:txBody>
                  <a:tcPr/>
                </a:tc>
                <a:tc>
                  <a:txBody>
                    <a:bodyPr/>
                    <a:lstStyle/>
                    <a:p>
                      <a:r>
                        <a:rPr lang="en-US" dirty="0" smtClean="0"/>
                        <a:t>sierra</a:t>
                      </a:r>
                      <a:endParaRPr lang="en-US" dirty="0"/>
                    </a:p>
                  </a:txBody>
                  <a:tcPr/>
                </a:tc>
                <a:tc>
                  <a:txBody>
                    <a:bodyPr/>
                    <a:lstStyle/>
                    <a:p>
                      <a:r>
                        <a:rPr lang="en-US" dirty="0" smtClean="0"/>
                        <a:t>DDR IB, Cisco switch with </a:t>
                      </a:r>
                      <a:r>
                        <a:rPr lang="en-US" dirty="0" err="1" smtClean="0"/>
                        <a:t>Mellanox</a:t>
                      </a:r>
                      <a:r>
                        <a:rPr lang="en-US" dirty="0" smtClean="0"/>
                        <a:t> </a:t>
                      </a:r>
                      <a:r>
                        <a:rPr lang="en-US" dirty="0" err="1" smtClean="0"/>
                        <a:t>ConnectX</a:t>
                      </a:r>
                      <a:r>
                        <a:rPr lang="en-US" dirty="0" smtClean="0"/>
                        <a:t> adapters Juniper Ethernet switches</a:t>
                      </a:r>
                      <a:endParaRPr lang="en-US" dirty="0"/>
                    </a:p>
                  </a:txBody>
                  <a:tcPr/>
                </a:tc>
              </a:tr>
              <a:tr h="370840">
                <a:tc>
                  <a:txBody>
                    <a:bodyPr/>
                    <a:lstStyle/>
                    <a:p>
                      <a:r>
                        <a:rPr lang="en-US" dirty="0" smtClean="0"/>
                        <a:t>UC iDataPlex</a:t>
                      </a:r>
                      <a:endParaRPr lang="en-US" dirty="0"/>
                    </a:p>
                  </a:txBody>
                  <a:tcPr/>
                </a:tc>
                <a:tc>
                  <a:txBody>
                    <a:bodyPr/>
                    <a:lstStyle/>
                    <a:p>
                      <a:r>
                        <a:rPr lang="en-US" dirty="0" smtClean="0"/>
                        <a:t>hotel</a:t>
                      </a:r>
                      <a:endParaRPr lang="en-US" dirty="0"/>
                    </a:p>
                  </a:txBody>
                  <a:tcPr/>
                </a:tc>
                <a:tc>
                  <a:txBody>
                    <a:bodyPr/>
                    <a:lstStyle/>
                    <a:p>
                      <a:r>
                        <a:rPr lang="en-US" dirty="0" smtClean="0"/>
                        <a:t>DDR IB, </a:t>
                      </a:r>
                      <a:r>
                        <a:rPr lang="en-US" dirty="0" err="1" smtClean="0"/>
                        <a:t>QLogic</a:t>
                      </a:r>
                      <a:r>
                        <a:rPr lang="en-US" dirty="0" smtClean="0"/>
                        <a:t> switch with </a:t>
                      </a:r>
                      <a:r>
                        <a:rPr lang="en-US" dirty="0" err="1" smtClean="0"/>
                        <a:t>Mellanox</a:t>
                      </a:r>
                      <a:r>
                        <a:rPr lang="en-US" dirty="0" smtClean="0"/>
                        <a:t> </a:t>
                      </a:r>
                      <a:r>
                        <a:rPr lang="en-US" dirty="0" err="1" smtClean="0"/>
                        <a:t>ConnectX</a:t>
                      </a:r>
                      <a:r>
                        <a:rPr lang="en-US" dirty="0" smtClean="0"/>
                        <a:t> adapters Blade Network Technologies &amp; Juniper switches</a:t>
                      </a:r>
                      <a:endParaRPr lang="en-US" dirty="0"/>
                    </a:p>
                  </a:txBody>
                  <a:tcPr/>
                </a:tc>
              </a:tr>
              <a:tr h="370840">
                <a:tc>
                  <a:txBody>
                    <a:bodyPr/>
                    <a:lstStyle/>
                    <a:p>
                      <a:r>
                        <a:rPr lang="en-US" dirty="0" smtClean="0"/>
                        <a:t>UF iDataPlex</a:t>
                      </a:r>
                      <a:endParaRPr lang="en-US" dirty="0"/>
                    </a:p>
                  </a:txBody>
                  <a:tcPr/>
                </a:tc>
                <a:tc>
                  <a:txBody>
                    <a:bodyPr/>
                    <a:lstStyle/>
                    <a:p>
                      <a:r>
                        <a:rPr lang="en-US" dirty="0" smtClean="0"/>
                        <a:t>foxtrot</a:t>
                      </a:r>
                      <a:endParaRPr lang="en-US" dirty="0"/>
                    </a:p>
                  </a:txBody>
                  <a:tcPr/>
                </a:tc>
                <a:tc>
                  <a:txBody>
                    <a:bodyPr/>
                    <a:lstStyle/>
                    <a:p>
                      <a:r>
                        <a:rPr lang="en-US" dirty="0" smtClean="0"/>
                        <a:t>Gigabit</a:t>
                      </a:r>
                      <a:r>
                        <a:rPr lang="en-US" baseline="0" dirty="0" smtClean="0"/>
                        <a:t> </a:t>
                      </a:r>
                      <a:r>
                        <a:rPr lang="en-US" dirty="0" smtClean="0"/>
                        <a:t>Ethernet only (Blade Network Technologies; Force10 switches)</a:t>
                      </a:r>
                      <a:endParaRPr lang="en-US" dirty="0"/>
                    </a:p>
                  </a:txBody>
                  <a:tcPr/>
                </a:tc>
              </a:tr>
              <a:tr h="370840">
                <a:tc>
                  <a:txBody>
                    <a:bodyPr/>
                    <a:lstStyle/>
                    <a:p>
                      <a:r>
                        <a:rPr lang="en-US" dirty="0" smtClean="0"/>
                        <a:t>TACC Dell</a:t>
                      </a:r>
                      <a:endParaRPr lang="en-US" dirty="0"/>
                    </a:p>
                  </a:txBody>
                  <a:tcPr/>
                </a:tc>
                <a:tc>
                  <a:txBody>
                    <a:bodyPr/>
                    <a:lstStyle/>
                    <a:p>
                      <a:r>
                        <a:rPr lang="en-US" dirty="0" err="1" smtClean="0"/>
                        <a:t>alamo</a:t>
                      </a:r>
                      <a:endParaRPr lang="en-US" dirty="0"/>
                    </a:p>
                  </a:txBody>
                  <a:tcPr/>
                </a:tc>
                <a:tc>
                  <a:txBody>
                    <a:bodyPr/>
                    <a:lstStyle/>
                    <a:p>
                      <a:r>
                        <a:rPr lang="en-US" dirty="0" smtClean="0"/>
                        <a:t>QDR IB, </a:t>
                      </a:r>
                      <a:r>
                        <a:rPr lang="en-US" dirty="0" err="1" smtClean="0"/>
                        <a:t>Mellanox</a:t>
                      </a:r>
                      <a:r>
                        <a:rPr lang="en-US" dirty="0" smtClean="0"/>
                        <a:t> switches and adapters Dell Ethernet switches</a:t>
                      </a:r>
                      <a:endParaRPr lang="en-US" dirty="0"/>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5495399" cy="1061490"/>
          </a:xfrm>
        </p:spPr>
        <p:txBody>
          <a:bodyPr>
            <a:normAutofit fontScale="90000"/>
          </a:bodyPr>
          <a:lstStyle/>
          <a:p>
            <a:pPr eaLnBrk="1" hangingPunct="1"/>
            <a:r>
              <a:rPr lang="en-US" b="1" dirty="0" smtClean="0">
                <a:effectLst>
                  <a:outerShdw blurRad="38100" dist="38100" dir="2700000" algn="tl">
                    <a:srgbClr val="C0C0C0"/>
                  </a:outerShdw>
                </a:effectLst>
              </a:rPr>
              <a:t>Network Impairment Device</a:t>
            </a:r>
          </a:p>
        </p:txBody>
      </p:sp>
      <p:sp>
        <p:nvSpPr>
          <p:cNvPr id="40963" name="Content Placeholder 4"/>
          <p:cNvSpPr>
            <a:spLocks noGrp="1"/>
          </p:cNvSpPr>
          <p:nvPr>
            <p:ph idx="1"/>
          </p:nvPr>
        </p:nvSpPr>
        <p:spPr>
          <a:xfrm>
            <a:off x="228600" y="1447800"/>
            <a:ext cx="8686800" cy="4830763"/>
          </a:xfrm>
        </p:spPr>
        <p:txBody>
          <a:bodyPr>
            <a:normAutofit/>
          </a:bodyPr>
          <a:lstStyle/>
          <a:p>
            <a:pPr eaLnBrk="1" hangingPunct="1">
              <a:lnSpc>
                <a:spcPct val="90000"/>
              </a:lnSpc>
              <a:spcBef>
                <a:spcPts val="600"/>
              </a:spcBef>
            </a:pPr>
            <a:r>
              <a:rPr lang="en-US" sz="3000" dirty="0" smtClean="0"/>
              <a:t>Spirent XGEM Network Impairments Simulator for jitter, errors, delay, etc</a:t>
            </a:r>
          </a:p>
          <a:p>
            <a:pPr eaLnBrk="1" hangingPunct="1">
              <a:lnSpc>
                <a:spcPct val="90000"/>
              </a:lnSpc>
              <a:spcBef>
                <a:spcPts val="600"/>
              </a:spcBef>
            </a:pPr>
            <a:r>
              <a:rPr lang="en-US" sz="3000" dirty="0" smtClean="0"/>
              <a:t>Full Bidirectional 10G w/64 byte packets</a:t>
            </a:r>
          </a:p>
          <a:p>
            <a:pPr eaLnBrk="1" hangingPunct="1">
              <a:lnSpc>
                <a:spcPct val="90000"/>
              </a:lnSpc>
              <a:spcBef>
                <a:spcPts val="600"/>
              </a:spcBef>
            </a:pPr>
            <a:r>
              <a:rPr lang="en-US" sz="3000" dirty="0" smtClean="0"/>
              <a:t>up to 15 seconds introduced delay (in 16ns increments)</a:t>
            </a:r>
          </a:p>
          <a:p>
            <a:pPr eaLnBrk="1" hangingPunct="1">
              <a:lnSpc>
                <a:spcPct val="90000"/>
              </a:lnSpc>
              <a:spcBef>
                <a:spcPts val="600"/>
              </a:spcBef>
            </a:pPr>
            <a:r>
              <a:rPr lang="en-US" sz="3000" dirty="0" smtClean="0"/>
              <a:t>0-100% introduced packet loss in .0001% increments</a:t>
            </a:r>
          </a:p>
          <a:p>
            <a:pPr eaLnBrk="1" hangingPunct="1">
              <a:lnSpc>
                <a:spcPct val="90000"/>
              </a:lnSpc>
              <a:spcBef>
                <a:spcPts val="600"/>
              </a:spcBef>
            </a:pPr>
            <a:r>
              <a:rPr lang="en-US" sz="3000" dirty="0" smtClean="0"/>
              <a:t>Packet manipulation in first 2000 bytes</a:t>
            </a:r>
          </a:p>
          <a:p>
            <a:pPr eaLnBrk="1" hangingPunct="1">
              <a:lnSpc>
                <a:spcPct val="90000"/>
              </a:lnSpc>
              <a:spcBef>
                <a:spcPts val="600"/>
              </a:spcBef>
            </a:pPr>
            <a:r>
              <a:rPr lang="en-US" sz="3000" dirty="0" smtClean="0"/>
              <a:t>up to 16k frame size</a:t>
            </a:r>
          </a:p>
          <a:p>
            <a:pPr eaLnBrk="1" hangingPunct="1">
              <a:lnSpc>
                <a:spcPct val="90000"/>
              </a:lnSpc>
              <a:spcBef>
                <a:spcPts val="600"/>
              </a:spcBef>
            </a:pPr>
            <a:r>
              <a:rPr lang="en-US" sz="3000" dirty="0" smtClean="0"/>
              <a:t>TCL for scripting, HTML for manual configuration</a:t>
            </a:r>
          </a:p>
          <a:p>
            <a:pPr eaLnBrk="1" hangingPunct="1">
              <a:lnSpc>
                <a:spcPct val="90000"/>
              </a:lnSpc>
            </a:pPr>
            <a:endParaRPr lang="en-US" sz="30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6801" y="0"/>
            <a:ext cx="5488399" cy="996495"/>
          </a:xfrm>
        </p:spPr>
        <p:txBody>
          <a:bodyPr>
            <a:normAutofit/>
          </a:bodyPr>
          <a:lstStyle/>
          <a:p>
            <a:pPr eaLnBrk="1" hangingPunct="1"/>
            <a:r>
              <a:rPr lang="en-US" b="1" dirty="0" smtClean="0">
                <a:effectLst>
                  <a:outerShdw blurRad="38100" dist="38100" dir="2700000" algn="tl">
                    <a:srgbClr val="C0C0C0"/>
                  </a:outerShdw>
                </a:effectLst>
              </a:rPr>
              <a:t>FutureGrid Usage Model</a:t>
            </a:r>
          </a:p>
        </p:txBody>
      </p:sp>
      <p:sp>
        <p:nvSpPr>
          <p:cNvPr id="21507" name="Content Placeholder 2"/>
          <p:cNvSpPr>
            <a:spLocks noGrp="1"/>
          </p:cNvSpPr>
          <p:nvPr>
            <p:ph idx="1"/>
          </p:nvPr>
        </p:nvSpPr>
        <p:spPr>
          <a:xfrm>
            <a:off x="0" y="1219200"/>
            <a:ext cx="9144000" cy="5486400"/>
          </a:xfrm>
        </p:spPr>
        <p:txBody>
          <a:bodyPr>
            <a:normAutofit fontScale="92500" lnSpcReduction="10000"/>
          </a:bodyPr>
          <a:lstStyle/>
          <a:p>
            <a:pPr eaLnBrk="1" hangingPunct="1">
              <a:lnSpc>
                <a:spcPct val="80000"/>
              </a:lnSpc>
            </a:pPr>
            <a:r>
              <a:rPr lang="en-US" sz="2700" dirty="0" smtClean="0"/>
              <a:t>The goal of FutureGrid is to </a:t>
            </a:r>
            <a:r>
              <a:rPr lang="en-US" sz="2700" dirty="0" smtClean="0">
                <a:solidFill>
                  <a:srgbClr val="FF0000"/>
                </a:solidFill>
              </a:rPr>
              <a:t>support the research </a:t>
            </a:r>
            <a:r>
              <a:rPr lang="en-US" sz="2700" dirty="0" smtClean="0"/>
              <a:t>on the future of distributed, grid, and cloud computing </a:t>
            </a:r>
          </a:p>
          <a:p>
            <a:pPr eaLnBrk="1" hangingPunct="1">
              <a:lnSpc>
                <a:spcPct val="80000"/>
              </a:lnSpc>
            </a:pPr>
            <a:r>
              <a:rPr lang="en-US" sz="2700" dirty="0" smtClean="0"/>
              <a:t>FutureGrid will build a robustly managed simulation environment and test-bed to support the development and early use in science of new technologies at all levels of the software stack: from </a:t>
            </a:r>
            <a:r>
              <a:rPr lang="en-US" sz="2700" dirty="0" smtClean="0">
                <a:solidFill>
                  <a:srgbClr val="FF0000"/>
                </a:solidFill>
              </a:rPr>
              <a:t>networking to middleware to scientific applications</a:t>
            </a:r>
            <a:r>
              <a:rPr lang="en-US" sz="2700" dirty="0" smtClean="0"/>
              <a:t> </a:t>
            </a:r>
          </a:p>
          <a:p>
            <a:pPr eaLnBrk="1" hangingPunct="1">
              <a:lnSpc>
                <a:spcPct val="80000"/>
              </a:lnSpc>
            </a:pPr>
            <a:r>
              <a:rPr lang="en-US" sz="2700" dirty="0" smtClean="0"/>
              <a:t>The environment will mimic TeraGrid and/or general parallel and distributed systems – </a:t>
            </a:r>
            <a:r>
              <a:rPr lang="en-US" sz="2700" dirty="0" smtClean="0">
                <a:solidFill>
                  <a:srgbClr val="FF0000"/>
                </a:solidFill>
              </a:rPr>
              <a:t>FutureGrid is part of TeraGrid</a:t>
            </a:r>
            <a:r>
              <a:rPr lang="en-US" sz="2700" dirty="0" smtClean="0"/>
              <a:t> (but not part of formal TeraGrid process for first two years)</a:t>
            </a:r>
          </a:p>
          <a:p>
            <a:pPr lvl="1">
              <a:lnSpc>
                <a:spcPct val="80000"/>
              </a:lnSpc>
            </a:pPr>
            <a:r>
              <a:rPr lang="en-US" sz="2300" dirty="0" smtClean="0"/>
              <a:t>Supports Grids, Clouds, and classic HPC</a:t>
            </a:r>
          </a:p>
          <a:p>
            <a:pPr lvl="1">
              <a:lnSpc>
                <a:spcPct val="80000"/>
              </a:lnSpc>
            </a:pPr>
            <a:r>
              <a:rPr lang="en-US" sz="2300" dirty="0" smtClean="0"/>
              <a:t>It will mimic commercial clouds (initially </a:t>
            </a:r>
            <a:r>
              <a:rPr lang="en-US" sz="2300" dirty="0" err="1" smtClean="0"/>
              <a:t>IaaS</a:t>
            </a:r>
            <a:r>
              <a:rPr lang="en-US" sz="2300" dirty="0" smtClean="0"/>
              <a:t> not </a:t>
            </a:r>
            <a:r>
              <a:rPr lang="en-US" sz="2300" dirty="0" err="1" smtClean="0"/>
              <a:t>PaaS</a:t>
            </a:r>
            <a:r>
              <a:rPr lang="en-US" sz="2300" dirty="0" smtClean="0"/>
              <a:t>)</a:t>
            </a:r>
          </a:p>
          <a:p>
            <a:pPr lvl="1">
              <a:lnSpc>
                <a:spcPct val="80000"/>
              </a:lnSpc>
            </a:pPr>
            <a:r>
              <a:rPr lang="en-US" sz="2300" dirty="0" smtClean="0"/>
              <a:t>Expect FutureGrid </a:t>
            </a:r>
            <a:r>
              <a:rPr lang="en-US" sz="2300" dirty="0" err="1" smtClean="0"/>
              <a:t>PaaS</a:t>
            </a:r>
            <a:r>
              <a:rPr lang="en-US" sz="2300" dirty="0" smtClean="0"/>
              <a:t> to grow in importance</a:t>
            </a:r>
          </a:p>
          <a:p>
            <a:pPr eaLnBrk="1" hangingPunct="1">
              <a:lnSpc>
                <a:spcPct val="80000"/>
              </a:lnSpc>
            </a:pPr>
            <a:r>
              <a:rPr lang="en-US" sz="2700" dirty="0" smtClean="0"/>
              <a:t>FutureGrid can be considered as a (small ~5000 core)</a:t>
            </a:r>
            <a:r>
              <a:rPr lang="en-US" sz="2700" dirty="0" smtClean="0">
                <a:solidFill>
                  <a:srgbClr val="FF0000"/>
                </a:solidFill>
              </a:rPr>
              <a:t> Science/Computer Science Cloud </a:t>
            </a:r>
            <a:r>
              <a:rPr lang="en-US" sz="2700" dirty="0" smtClean="0"/>
              <a:t>but it is more accurately a </a:t>
            </a:r>
            <a:r>
              <a:rPr lang="en-US" sz="2700" dirty="0" smtClean="0">
                <a:solidFill>
                  <a:srgbClr val="FF0000"/>
                </a:solidFill>
              </a:rPr>
              <a:t>virtual machine or bare-metal based simulation environment</a:t>
            </a:r>
          </a:p>
          <a:p>
            <a:pPr>
              <a:lnSpc>
                <a:spcPct val="80000"/>
              </a:lnSpc>
            </a:pPr>
            <a:r>
              <a:rPr lang="en-US" sz="2700" dirty="0" smtClean="0"/>
              <a:t>This test-bed will succeed if it enables major advances in science and engineering through collaborative development of science applications and related software</a:t>
            </a:r>
          </a:p>
          <a:p>
            <a:pPr>
              <a:lnSpc>
                <a:spcPct val="80000"/>
              </a:lnSpc>
            </a:pPr>
            <a:endParaRPr lang="en-US" sz="2700" dirty="0" smtClean="0"/>
          </a:p>
          <a:p>
            <a:pPr eaLnBrk="1" hangingPunct="1">
              <a:lnSpc>
                <a:spcPct val="80000"/>
              </a:lnSpc>
            </a:pPr>
            <a:endParaRPr lang="en-US" sz="2700" dirty="0" smtClean="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7034</TotalTime>
  <Words>3710</Words>
  <Application>Microsoft Office PowerPoint</Application>
  <PresentationFormat>On-screen Show (4:3)</PresentationFormat>
  <Paragraphs>574</Paragraphs>
  <Slides>47</Slides>
  <Notes>47</Notes>
  <HiddenSlides>0</HiddenSlides>
  <MMClips>0</MMClips>
  <ScaleCrop>false</ScaleCrop>
  <HeadingPairs>
    <vt:vector size="4" baseType="variant">
      <vt:variant>
        <vt:lpstr>Theme</vt:lpstr>
      </vt:variant>
      <vt:variant>
        <vt:i4>4</vt:i4>
      </vt:variant>
      <vt:variant>
        <vt:lpstr>Slide Titles</vt:lpstr>
      </vt:variant>
      <vt:variant>
        <vt:i4>47</vt:i4>
      </vt:variant>
    </vt:vector>
  </HeadingPairs>
  <TitlesOfParts>
    <vt:vector size="51" baseType="lpstr">
      <vt:lpstr>3_Office Theme</vt:lpstr>
      <vt:lpstr>4_Office Theme</vt:lpstr>
      <vt:lpstr>Office Theme</vt:lpstr>
      <vt:lpstr>5_Office Theme</vt:lpstr>
      <vt:lpstr>Cloud Data mining  and FutureGrid</vt:lpstr>
      <vt:lpstr>FutureGrid key Concepts I</vt:lpstr>
      <vt:lpstr>Dynamic Provisioning Results</vt:lpstr>
      <vt:lpstr>FutureGrid key Concepts II</vt:lpstr>
      <vt:lpstr>FutureGrid Partners</vt:lpstr>
      <vt:lpstr>FutureGrid: a Grid/Cloud/HPC Testbed</vt:lpstr>
      <vt:lpstr>Network &amp; Internal Interconnects</vt:lpstr>
      <vt:lpstr>Network Impairment Device</vt:lpstr>
      <vt:lpstr>FutureGrid Usage Model</vt:lpstr>
      <vt:lpstr>Some Current FutureGrid users I</vt:lpstr>
      <vt:lpstr>Some Current FutureGrid users II</vt:lpstr>
      <vt:lpstr>OGF’10 Demo</vt:lpstr>
      <vt:lpstr>Slide 13</vt:lpstr>
      <vt:lpstr>Software Components</vt:lpstr>
      <vt:lpstr>FutureGrid Layered Software Stack </vt:lpstr>
      <vt:lpstr>FutureGrid Interaction with Commercial Clouds</vt:lpstr>
      <vt:lpstr>FutureGrid Viral Growth Model</vt:lpstr>
      <vt:lpstr>Slide 18</vt:lpstr>
      <vt:lpstr>Philosophy of  Clouds and Grids</vt:lpstr>
      <vt:lpstr>Grids MPI and Clouds </vt:lpstr>
      <vt:lpstr>Cloud Computing:  Infrastructure and Runtimes</vt:lpstr>
      <vt:lpstr>MapReduce</vt:lpstr>
      <vt:lpstr>MapReduce “File/Data Repository” Parallelism</vt:lpstr>
      <vt:lpstr>High Energy Physics Data Analysis</vt:lpstr>
      <vt:lpstr>Reduce Phase of Particle Physics  “Find the Higgs” using Dryad</vt:lpstr>
      <vt:lpstr>Application Classes </vt:lpstr>
      <vt:lpstr>Applications &amp; Different Interconnection Patterns</vt:lpstr>
      <vt:lpstr>Fault Tolerance and MapReduce</vt:lpstr>
      <vt:lpstr>DNA Sequencing Pipeline</vt:lpstr>
      <vt:lpstr>Alu and Metagenomics Workflow All Pairs </vt:lpstr>
      <vt:lpstr>Slide 31</vt:lpstr>
      <vt:lpstr>Slide 32</vt:lpstr>
      <vt:lpstr>All-Pairs Using DryadLINQ</vt:lpstr>
      <vt:lpstr>Hadoop/Dryad Comparison Inhomogeneous Data I</vt:lpstr>
      <vt:lpstr>Hadoop/Dryad Comparison Inhomogeneous Data II</vt:lpstr>
      <vt:lpstr>Hadoop VM Performance Degradation</vt:lpstr>
      <vt:lpstr>Twister</vt:lpstr>
      <vt:lpstr>Iterative and non-Iterative  Computations</vt:lpstr>
      <vt:lpstr>Multi-dimensional Scaling</vt:lpstr>
      <vt:lpstr>Slide 40</vt:lpstr>
      <vt:lpstr>TwisterMPIReduce</vt:lpstr>
      <vt:lpstr>Sequence Assembly in the Clouds</vt:lpstr>
      <vt:lpstr>Early Results with  Azure/Amazon MapReduce</vt:lpstr>
      <vt:lpstr>SWG  Cost</vt:lpstr>
      <vt:lpstr>Research and Clouds I</vt:lpstr>
      <vt:lpstr>Research and Clouds II</vt:lpstr>
      <vt:lpstr>Research and Clouds III</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Geoffrey Fox</dc:creator>
  <cp:lastModifiedBy>Judy Qiu</cp:lastModifiedBy>
  <cp:revision>262</cp:revision>
  <dcterms:created xsi:type="dcterms:W3CDTF">2010-05-04T01:29:55Z</dcterms:created>
  <dcterms:modified xsi:type="dcterms:W3CDTF">2010-11-17T17:07:03Z</dcterms:modified>
</cp:coreProperties>
</file>