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</p:sldMasterIdLst>
  <p:notesMasterIdLst>
    <p:notesMasterId r:id="rId37"/>
  </p:notesMasterIdLst>
  <p:sldIdLst>
    <p:sldId id="267" r:id="rId4"/>
    <p:sldId id="427" r:id="rId5"/>
    <p:sldId id="422" r:id="rId6"/>
    <p:sldId id="348" r:id="rId7"/>
    <p:sldId id="411" r:id="rId8"/>
    <p:sldId id="412" r:id="rId9"/>
    <p:sldId id="413" r:id="rId10"/>
    <p:sldId id="417" r:id="rId11"/>
    <p:sldId id="415" r:id="rId12"/>
    <p:sldId id="428" r:id="rId13"/>
    <p:sldId id="429" r:id="rId14"/>
    <p:sldId id="430" r:id="rId15"/>
    <p:sldId id="416" r:id="rId16"/>
    <p:sldId id="449" r:id="rId17"/>
    <p:sldId id="418" r:id="rId18"/>
    <p:sldId id="419" r:id="rId19"/>
    <p:sldId id="448" r:id="rId20"/>
    <p:sldId id="349" r:id="rId21"/>
    <p:sldId id="440" r:id="rId22"/>
    <p:sldId id="441" r:id="rId23"/>
    <p:sldId id="432" r:id="rId24"/>
    <p:sldId id="433" r:id="rId25"/>
    <p:sldId id="435" r:id="rId26"/>
    <p:sldId id="434" r:id="rId27"/>
    <p:sldId id="436" r:id="rId28"/>
    <p:sldId id="437" r:id="rId29"/>
    <p:sldId id="438" r:id="rId30"/>
    <p:sldId id="439" r:id="rId31"/>
    <p:sldId id="442" r:id="rId32"/>
    <p:sldId id="446" r:id="rId33"/>
    <p:sldId id="443" r:id="rId34"/>
    <p:sldId id="445" r:id="rId35"/>
    <p:sldId id="44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293" autoAdjust="0"/>
  </p:normalViewPr>
  <p:slideViewPr>
    <p:cSldViewPr>
      <p:cViewPr varScale="1">
        <p:scale>
          <a:sx n="97" d="100"/>
          <a:sy n="97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David Wild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11/21/2011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Deterministic Annealing </a:t>
            </a:r>
            <a:r>
              <a:rPr lang="en-US" sz="4000" b="1" dirty="0" smtClean="0"/>
              <a:t>and </a:t>
            </a:r>
            <a:br>
              <a:rPr lang="en-US" sz="4000" b="1" dirty="0" smtClean="0"/>
            </a:br>
            <a:r>
              <a:rPr lang="en-US" sz="4000" b="1" dirty="0" smtClean="0"/>
              <a:t>Robust </a:t>
            </a:r>
            <a:r>
              <a:rPr lang="en-US" sz="4000" b="1" dirty="0"/>
              <a:t>Scalable Data mining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the Data Deluge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/>
              <a:t>Petascale Data Analytics: Challenges, and Opportunities (PDAC-11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Workshop at SC11 Seattle</a:t>
            </a:r>
          </a:p>
          <a:p>
            <a:r>
              <a:rPr lang="it-IT" sz="2400" b="1" dirty="0" smtClean="0"/>
              <a:t>November 14 2011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148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 descr="C:\Users\Geoffrey Fox\Downloads\haixu_100K_K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13582"/>
          <a:stretch/>
        </p:blipFill>
        <p:spPr bwMode="auto">
          <a:xfrm>
            <a:off x="-20742" y="112176"/>
            <a:ext cx="9164742" cy="67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2954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Rose, K., </a:t>
            </a:r>
            <a:r>
              <a:rPr lang="en-US" sz="1800" dirty="0" err="1" smtClean="0">
                <a:solidFill>
                  <a:schemeClr val="bg1"/>
                </a:solidFill>
              </a:rPr>
              <a:t>Gurewitz</a:t>
            </a:r>
            <a:r>
              <a:rPr lang="en-US" sz="1800" dirty="0" smtClean="0">
                <a:solidFill>
                  <a:schemeClr val="bg1"/>
                </a:solidFill>
              </a:rPr>
              <a:t>, E., and Fox, G. C. ``Statistical mechanics and phase transitions in clustering,'' </a:t>
            </a:r>
            <a:r>
              <a:rPr lang="en-US" sz="1800" i="1" dirty="0" smtClean="0">
                <a:solidFill>
                  <a:schemeClr val="bg1"/>
                </a:solidFill>
              </a:rPr>
              <a:t>Physical Review Letters</a:t>
            </a:r>
            <a:r>
              <a:rPr lang="en-US" sz="1800" dirty="0" smtClean="0">
                <a:solidFill>
                  <a:schemeClr val="bg1"/>
                </a:solidFill>
              </a:rPr>
              <a:t>, 65(8):945-948, August 1990.</a:t>
            </a:r>
          </a:p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My #5 most cited article (387 cites)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(k) = 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=1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) &lt;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i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(B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(k)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smtClean="0"/>
              <a:t>p(k</a:t>
            </a:r>
            <a:r>
              <a:rPr lang="en-US" sz="3100" b="1" dirty="0"/>
              <a:t>) </a:t>
            </a:r>
            <a:r>
              <a:rPr lang="en-US" sz="3100" b="1" dirty="0" err="1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r>
              <a:rPr lang="en-US" sz="3100" b="1" dirty="0">
                <a:sym typeface="Symbol"/>
              </a:rPr>
              <a:t></a:t>
            </a:r>
            <a:r>
              <a:rPr lang="en-US" sz="3100" b="1" baseline="-25000" dirty="0"/>
              <a:t>k=1</a:t>
            </a:r>
            <a:r>
              <a:rPr lang="en-US" sz="3100" b="1" baseline="30000" dirty="0"/>
              <a:t>K</a:t>
            </a:r>
            <a:r>
              <a:rPr lang="en-US" sz="3100" b="1" dirty="0"/>
              <a:t> p(k) </a:t>
            </a:r>
            <a:r>
              <a:rPr lang="en-US" sz="3100" b="1" dirty="0" err="1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</a:t>
            </a:r>
            <a:r>
              <a:rPr lang="en-US" sz="3100" b="1" dirty="0" smtClean="0"/>
              <a:t>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p(k) </a:t>
            </a:r>
            <a:r>
              <a:rPr lang="en-US" b="1" dirty="0" smtClean="0"/>
              <a:t>= </a:t>
            </a:r>
            <a:r>
              <a:rPr lang="en-US" b="1" dirty="0"/>
              <a:t>C(k) / N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; split centers by halving p(k)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4343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Steps 1 global sum (reduction)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 1, 2, 5 local sum if </a:t>
            </a:r>
            <a:r>
              <a:rPr lang="en-US" sz="2400" b="1" dirty="0">
                <a:solidFill>
                  <a:prstClr val="black"/>
                </a:solidFill>
              </a:rPr>
              <a:t>&lt;</a:t>
            </a:r>
            <a:r>
              <a:rPr lang="en-US" sz="2400" b="1" dirty="0" err="1">
                <a:solidFill>
                  <a:prstClr val="black"/>
                </a:solidFill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(k)&gt; </a:t>
            </a:r>
            <a:r>
              <a:rPr lang="en-US" sz="2400" b="1" dirty="0" smtClean="0">
                <a:solidFill>
                  <a:prstClr val="black"/>
                </a:solidFill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13806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6200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b="1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9144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Map points </a:t>
            </a:r>
            <a:r>
              <a:rPr lang="en-US" sz="2200" dirty="0" smtClean="0"/>
              <a:t>in high dimension to </a:t>
            </a:r>
            <a:r>
              <a:rPr lang="en-US" sz="2200" dirty="0" smtClean="0">
                <a:solidFill>
                  <a:srgbClr val="FF0000"/>
                </a:solidFill>
              </a:rPr>
              <a:t>lower dimensions</a:t>
            </a:r>
          </a:p>
          <a:p>
            <a:pPr eaLnBrk="1" hangingPunct="1"/>
            <a:r>
              <a:rPr lang="en-US" sz="2200" dirty="0" smtClean="0"/>
              <a:t>Many such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reduction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algorithms (</a:t>
            </a:r>
            <a:r>
              <a:rPr lang="en-US" sz="2200" dirty="0" smtClean="0">
                <a:solidFill>
                  <a:srgbClr val="FF0000"/>
                </a:solidFill>
              </a:rPr>
              <a:t>PCA</a:t>
            </a:r>
            <a:r>
              <a:rPr lang="en-US" sz="2200" dirty="0" smtClean="0"/>
              <a:t> Principal component analysis easiest); simplest but perhaps best is </a:t>
            </a:r>
            <a:r>
              <a:rPr lang="en-US" sz="2200" dirty="0" smtClean="0">
                <a:solidFill>
                  <a:srgbClr val="FF0000"/>
                </a:solidFill>
              </a:rPr>
              <a:t>MDS</a:t>
            </a:r>
          </a:p>
          <a:p>
            <a:r>
              <a:rPr lang="en-US" sz="2200" dirty="0" smtClean="0"/>
              <a:t>Minimize </a:t>
            </a:r>
            <a:r>
              <a:rPr lang="en-US" altLang="ja-JP" sz="2200" dirty="0" smtClean="0">
                <a:ea typeface="ＭＳ Ｐゴシック" pitchFamily="-112" charset="-128"/>
              </a:rPr>
              <a:t>Stress </a:t>
            </a:r>
            <a:br>
              <a:rPr lang="en-US" altLang="ja-JP" sz="2200" dirty="0" smtClean="0">
                <a:ea typeface="ＭＳ Ｐゴシック" pitchFamily="-112" charset="-128"/>
              </a:rPr>
            </a:br>
            <a:r>
              <a:rPr lang="en-US" altLang="ja-JP" sz="22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2200" dirty="0" smtClean="0"/>
              <a:t>SMACOF or </a:t>
            </a:r>
            <a:r>
              <a:rPr lang="en-US" sz="2200" dirty="0" smtClean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 smtClean="0"/>
              <a:t>is clever steepest descent (expectation maximization EM) algorithm</a:t>
            </a:r>
          </a:p>
          <a:p>
            <a:pPr eaLnBrk="1" hangingPunct="1"/>
            <a:r>
              <a:rPr lang="en-US" sz="2200" dirty="0" smtClean="0"/>
              <a:t>Computational complexity goes like N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baseline="-25000" dirty="0" smtClean="0"/>
              <a:t>*</a:t>
            </a:r>
            <a:r>
              <a:rPr lang="en-US" sz="2200" dirty="0" smtClean="0"/>
              <a:t> Reduced Dimension</a:t>
            </a:r>
          </a:p>
          <a:p>
            <a:pPr eaLnBrk="1" hangingPunct="1"/>
            <a:r>
              <a:rPr lang="en-US" sz="2200" dirty="0" smtClean="0"/>
              <a:t>There is </a:t>
            </a:r>
            <a:r>
              <a:rPr lang="en-US" sz="2200" dirty="0" smtClean="0">
                <a:solidFill>
                  <a:srgbClr val="FF0000"/>
                </a:solidFill>
              </a:rPr>
              <a:t>Deterministic annealed </a:t>
            </a:r>
            <a:r>
              <a:rPr lang="en-US" sz="2200" dirty="0" smtClean="0"/>
              <a:t>version of it which is much better</a:t>
            </a:r>
          </a:p>
          <a:p>
            <a:pPr eaLnBrk="1" hangingPunct="1"/>
            <a:r>
              <a:rPr lang="en-US" sz="2200" dirty="0" smtClean="0"/>
              <a:t>Could just view as non linear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problem (Tapia et al. Rice)</a:t>
            </a:r>
          </a:p>
          <a:p>
            <a:pPr lvl="1"/>
            <a:r>
              <a:rPr lang="en-US" sz="1800" dirty="0" smtClean="0">
                <a:sym typeface="Symbol"/>
              </a:rPr>
              <a:t>Slower but more general</a:t>
            </a:r>
          </a:p>
          <a:p>
            <a:pPr eaLnBrk="1" hangingPunct="1"/>
            <a:r>
              <a:rPr lang="en-US" sz="2200" dirty="0" smtClean="0">
                <a:sym typeface="Symbol"/>
              </a:rPr>
              <a:t>All parallelize with high efficiency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MDS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tractable form was linear Hamiltonians</a:t>
            </a:r>
          </a:p>
          <a:p>
            <a:r>
              <a:rPr lang="en-US" dirty="0" smtClean="0"/>
              <a:t>Another is Gaussian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</a:rPr>
              <a:t>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/ 2</a:t>
            </a:r>
            <a:r>
              <a:rPr lang="en-US" dirty="0" smtClean="0"/>
              <a:t>	</a:t>
            </a:r>
          </a:p>
          <a:p>
            <a:r>
              <a:rPr lang="en-US" dirty="0" smtClean="0"/>
              <a:t>Where </a:t>
            </a:r>
            <a:r>
              <a:rPr lang="en-US" u="sng" dirty="0" smtClean="0"/>
              <a:t>X(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  <a:r>
              <a:rPr lang="en-US" i="1" baseline="-25000" dirty="0" smtClean="0"/>
              <a:t> </a:t>
            </a:r>
            <a:r>
              <a:rPr lang="en-US" dirty="0" smtClean="0"/>
              <a:t>are vectors to be determined as in formula for Multidimensional scaling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</a:rPr>
              <a:t>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- d(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,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observed dissimilarities and we want to represent as Euclidean distance between points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/>
              <a:t> is quartic or involves square roots, so we need the idea of an approximate Hamiltonian H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The E step is minimize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 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– </a:t>
            </a:r>
            <a:r>
              <a:rPr lang="en-US" dirty="0" err="1" smtClean="0">
                <a:solidFill>
                  <a:srgbClr val="FF0000"/>
                </a:solidFill>
              </a:rPr>
              <a:t>constant.T</a:t>
            </a:r>
            <a:r>
              <a:rPr lang="en-US" dirty="0" smtClean="0">
                <a:solidFill>
                  <a:srgbClr val="FF0000"/>
                </a:solidFill>
              </a:rPr>
              <a:t> - 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-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</a:p>
          <a:p>
            <a:r>
              <a:rPr lang="en-US" dirty="0" smtClean="0"/>
              <a:t>with solution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0 at large T</a:t>
            </a:r>
          </a:p>
          <a:p>
            <a:r>
              <a:rPr lang="en-US" dirty="0" smtClean="0"/>
              <a:t>Points pop out from origin as Temperature lowered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Another case when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</a:t>
            </a:r>
            <a:br>
              <a:rPr lang="en-US" sz="2400" dirty="0" smtClean="0"/>
            </a:br>
            <a:r>
              <a:rPr lang="en-US" sz="2400" dirty="0" smtClean="0"/>
              <a:t>same as target Hamiltonian</a:t>
            </a:r>
          </a:p>
          <a:p>
            <a:r>
              <a:rPr lang="en-US" sz="2000" dirty="0"/>
              <a:t>Proteomics Mass 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343400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=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324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Performance Dimension Reduction and Visualization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81599"/>
          </a:xfrm>
        </p:spPr>
        <p:txBody>
          <a:bodyPr>
            <a:noAutofit/>
          </a:bodyPr>
          <a:lstStyle/>
          <a:p>
            <a:r>
              <a:rPr lang="en-US" sz="2000" dirty="0" smtClean="0"/>
              <a:t>Need is pervasive</a:t>
            </a:r>
          </a:p>
          <a:p>
            <a:pPr lvl="1"/>
            <a:r>
              <a:rPr lang="en-US" sz="2000" dirty="0" smtClean="0"/>
              <a:t>Large and high dimensional data are everywhere: biology, physics, Internet, …</a:t>
            </a:r>
          </a:p>
          <a:p>
            <a:pPr lvl="1"/>
            <a:r>
              <a:rPr lang="en-US" sz="2000" dirty="0" smtClean="0"/>
              <a:t>Visualization can help data analysis</a:t>
            </a:r>
          </a:p>
          <a:p>
            <a:r>
              <a:rPr lang="en-US" sz="2000" dirty="0" smtClean="0"/>
              <a:t> Visualization of large datasets with high performance</a:t>
            </a:r>
          </a:p>
          <a:p>
            <a:pPr lvl="1"/>
            <a:r>
              <a:rPr lang="en-US" sz="2000" dirty="0" smtClean="0"/>
              <a:t>Map high-dimensional data into low dimensions (2D or 3D).</a:t>
            </a:r>
          </a:p>
          <a:p>
            <a:pPr lvl="1"/>
            <a:r>
              <a:rPr lang="en-US" sz="2000" dirty="0" smtClean="0"/>
              <a:t>Need Parallel programming for processing large data 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Developing high performance dimension reduction algorithms: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MDS(Multi-dimensional Scaling),  used earlier in DNA sequencing application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GTM(Generative Topographic Mapping)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DA-MDS(Deterministic Annealing MDS)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DA-GTM(Deterministic Annealing GTM)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Interactive visualization tool </a:t>
            </a:r>
            <a:r>
              <a:rPr lang="en-US" sz="2000" dirty="0" err="1" smtClean="0">
                <a:solidFill>
                  <a:srgbClr val="990033"/>
                </a:solidFill>
              </a:rPr>
              <a:t>PlotViz</a:t>
            </a:r>
            <a:endParaRPr lang="en-US" sz="2000" dirty="0" smtClean="0">
              <a:solidFill>
                <a:srgbClr val="990033"/>
              </a:solidFill>
            </a:endParaRPr>
          </a:p>
          <a:p>
            <a:r>
              <a:rPr lang="en-US" sz="2000" dirty="0" smtClean="0"/>
              <a:t>We are supporting drug discovery by browsing 60 million compounds in </a:t>
            </a:r>
            <a:r>
              <a:rPr lang="en-US" sz="2000" dirty="0" err="1" smtClean="0"/>
              <a:t>PubChem</a:t>
            </a:r>
            <a:r>
              <a:rPr lang="en-US" sz="2000" dirty="0" smtClean="0"/>
              <a:t> database with 166 features</a:t>
            </a:r>
            <a:r>
              <a:rPr lang="en-US" sz="2400" dirty="0" smtClean="0"/>
              <a:t> </a:t>
            </a:r>
            <a:r>
              <a:rPr lang="en-US" sz="2000" dirty="0" smtClean="0"/>
              <a:t>each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Pairwise and MDS are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1" y="838200"/>
            <a:ext cx="8915400" cy="4525963"/>
          </a:xfrm>
        </p:spPr>
        <p:txBody>
          <a:bodyPr/>
          <a:lstStyle/>
          <a:p>
            <a:r>
              <a:rPr lang="en-US" dirty="0" smtClean="0"/>
              <a:t>100,000 sequences takes a few days on 768 cores 32 nodes Windows Cluster Tempest</a:t>
            </a:r>
          </a:p>
          <a:p>
            <a:r>
              <a:rPr lang="en-US" dirty="0" smtClean="0"/>
              <a:t>Could just run 440K on 4.4</a:t>
            </a:r>
            <a:r>
              <a:rPr lang="en-US" baseline="30000" dirty="0" smtClean="0"/>
              <a:t>2 </a:t>
            </a:r>
            <a:r>
              <a:rPr lang="en-US" dirty="0" smtClean="0"/>
              <a:t>larger machine but lets try to be “cleverer” and use hierarchical methods</a:t>
            </a:r>
          </a:p>
          <a:p>
            <a:r>
              <a:rPr lang="en-US" dirty="0" smtClean="0"/>
              <a:t>Start with 100K sample run fully </a:t>
            </a:r>
          </a:p>
          <a:p>
            <a:r>
              <a:rPr lang="en-US" dirty="0" smtClean="0"/>
              <a:t>Divide into “</a:t>
            </a:r>
            <a:r>
              <a:rPr lang="en-US" dirty="0" err="1" smtClean="0"/>
              <a:t>megaregions</a:t>
            </a:r>
            <a:r>
              <a:rPr lang="en-US" dirty="0" smtClean="0"/>
              <a:t>” using 3D projection</a:t>
            </a:r>
          </a:p>
          <a:p>
            <a:r>
              <a:rPr lang="en-US" dirty="0" smtClean="0"/>
              <a:t>Interpolate full sample into </a:t>
            </a:r>
            <a:r>
              <a:rPr lang="en-US" dirty="0" err="1" smtClean="0"/>
              <a:t>megaregions</a:t>
            </a:r>
            <a:r>
              <a:rPr lang="en-US" dirty="0" smtClean="0"/>
              <a:t> and analyze latter separately</a:t>
            </a:r>
          </a:p>
          <a:p>
            <a:r>
              <a:rPr lang="en-US" dirty="0"/>
              <a:t>See </a:t>
            </a:r>
            <a:r>
              <a:rPr lang="en-US" sz="2800" dirty="0"/>
              <a:t>http://salsahpc.org/millionseq/16SrRNA_index.html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are building a library of parallel data mining tools that have best known (to me) robustness and performance characteristics</a:t>
            </a:r>
          </a:p>
          <a:p>
            <a:pPr lvl="1"/>
            <a:r>
              <a:rPr lang="en-US" dirty="0" smtClean="0"/>
              <a:t>Big data needs </a:t>
            </a:r>
            <a:r>
              <a:rPr lang="en-US" smtClean="0"/>
              <a:t>super algorithms?</a:t>
            </a:r>
            <a:endParaRPr lang="en-US" dirty="0" smtClean="0"/>
          </a:p>
          <a:p>
            <a:r>
              <a:rPr lang="en-US" dirty="0" smtClean="0"/>
              <a:t>A lot of statistics tools (e.g. in R) are not the best algorithm and not well parallelized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global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Removes </a:t>
            </a:r>
            <a:r>
              <a:rPr lang="en-US" sz="2800" dirty="0"/>
              <a:t>local </a:t>
            </a:r>
            <a:r>
              <a:rPr lang="en-US" sz="2800" dirty="0" smtClean="0"/>
              <a:t>minima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r>
              <a:rPr lang="en-US" dirty="0" smtClean="0"/>
              <a:t>Return to my heritage (physics) in an approach I called </a:t>
            </a:r>
            <a:r>
              <a:rPr lang="en-US" dirty="0" smtClean="0">
                <a:solidFill>
                  <a:srgbClr val="FF0000"/>
                </a:solidFill>
              </a:rPr>
              <a:t>Physical Computation </a:t>
            </a:r>
            <a:r>
              <a:rPr lang="en-US" dirty="0" smtClean="0"/>
              <a:t>(23 years ago) (methods based on analogies to nature)</a:t>
            </a:r>
          </a:p>
          <a:p>
            <a:r>
              <a:rPr lang="en-US" dirty="0" smtClean="0"/>
              <a:t>Physics systems find true lowest energy state if you anneal</a:t>
            </a:r>
          </a:p>
          <a:p>
            <a:pPr lvl="1"/>
            <a:r>
              <a:rPr lang="en-US" dirty="0" smtClean="0"/>
              <a:t>i.e. you equilibrate at each temperature as you cool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18753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2971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6334"/>
          </a:xfrm>
        </p:spPr>
        <p:txBody>
          <a:bodyPr/>
          <a:lstStyle/>
          <a:p>
            <a:r>
              <a:rPr lang="en-US" dirty="0" smtClean="0"/>
              <a:t>A large cluster in Region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5714" name="Picture 2" descr="C:\Users\Geoffrey Fox\Desktop\haixu\HaixuPNG\HaixuPNG\HaixuMegaregion0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3" y="152400"/>
            <a:ext cx="8229600" cy="729335"/>
          </a:xfrm>
        </p:spPr>
        <p:txBody>
          <a:bodyPr/>
          <a:lstStyle/>
          <a:p>
            <a:r>
              <a:rPr lang="en-US" dirty="0" smtClean="0"/>
              <a:t>26 Clusters in Region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6738" name="Picture 2" descr="C:\Users\Geoffrey Fox\Desktop\haixu\HaixuPNG\HaixuPNG\HaixuMegaregion4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003973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391"/>
          </a:xfrm>
        </p:spPr>
        <p:txBody>
          <a:bodyPr/>
          <a:lstStyle/>
          <a:p>
            <a:r>
              <a:rPr lang="en-US" dirty="0" smtClean="0"/>
              <a:t>13  Clusters in Region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7762" name="Picture 2" descr="C:\Users\Geoffrey Fox\Desktop\haixu\HaixuPNG\HaixuPNG\HaixuMegaregion6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C:\Users\Geoffrey Fox\Desktop\Talk\ciga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3"/>
          <a:stretch/>
        </p:blipFill>
        <p:spPr bwMode="auto">
          <a:xfrm>
            <a:off x="11875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" y="609600"/>
            <a:ext cx="3645726" cy="144655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Octopi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734" y="152400"/>
            <a:ext cx="4180466" cy="5715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octopi are globular clusters distorted by length dependence of dissimilarity measure</a:t>
            </a:r>
          </a:p>
          <a:p>
            <a:r>
              <a:rPr lang="en-US" dirty="0" smtClean="0"/>
              <a:t>Sequences are 200 to 500 base pairs long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restarted</a:t>
            </a:r>
            <a:r>
              <a:rPr lang="en-US" dirty="0" smtClean="0"/>
              <a:t> project using local (SWG) not global (NW) alignment</a:t>
            </a:r>
            <a:endParaRPr lang="en-US" dirty="0"/>
          </a:p>
        </p:txBody>
      </p:sp>
      <p:pic>
        <p:nvPicPr>
          <p:cNvPr id="2050" name="Picture 2" descr="C:\Users\Geoffrey Fox\Desktop\Talk\along-cig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3" y="0"/>
            <a:ext cx="4676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6" y="20782"/>
            <a:ext cx="9110353" cy="1066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Note mapped (Euclidean 3D shown as red) and abstract dissimilarity (blue) are very similar</a:t>
            </a:r>
            <a:endParaRPr lang="en-US" dirty="0"/>
          </a:p>
        </p:txBody>
      </p:sp>
      <p:pic>
        <p:nvPicPr>
          <p:cNvPr id="3074" name="Picture 2" descr="C:\Users\Geoffrey Fox\Desktop\Talk\tab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1193217"/>
            <a:ext cx="9131808" cy="56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 smtClean="0"/>
              <a:t>What was/can be done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914400"/>
            <a:ext cx="9048008" cy="5334000"/>
          </a:xfrm>
        </p:spPr>
        <p:txBody>
          <a:bodyPr/>
          <a:lstStyle/>
          <a:p>
            <a:r>
              <a:rPr lang="en-US" sz="2400" b="1" dirty="0" smtClean="0"/>
              <a:t>Dissimilarity Computation </a:t>
            </a:r>
            <a:r>
              <a:rPr lang="en-US" sz="2400" dirty="0" smtClean="0"/>
              <a:t>(largest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Have running on Azure and Dryad</a:t>
            </a:r>
          </a:p>
          <a:p>
            <a:pPr lvl="1"/>
            <a:r>
              <a:rPr lang="en-US" sz="2000" dirty="0" smtClean="0"/>
              <a:t>Used Tempest (24 cores per node, 32 nodes) with MPI as well (MPI.NET failed(!), Twister didn’t)</a:t>
            </a:r>
            <a:endParaRPr lang="en-US" sz="2000" dirty="0"/>
          </a:p>
          <a:p>
            <a:r>
              <a:rPr lang="en-US" sz="2800" b="1" dirty="0" smtClean="0"/>
              <a:t>Full MDS </a:t>
            </a:r>
          </a:p>
          <a:p>
            <a:pPr lvl="1"/>
            <a:r>
              <a:rPr lang="en-US" sz="2000" dirty="0" smtClean="0"/>
              <a:t>Done using MPI on Tempest</a:t>
            </a:r>
          </a:p>
          <a:p>
            <a:pPr lvl="1"/>
            <a:r>
              <a:rPr lang="en-US" sz="2000" dirty="0" smtClean="0"/>
              <a:t>Have running well using Twister on HPC clusters and Azure</a:t>
            </a:r>
          </a:p>
          <a:p>
            <a:r>
              <a:rPr lang="en-US" sz="2400" b="1" dirty="0" smtClean="0"/>
              <a:t>Pairwise Clustering</a:t>
            </a:r>
          </a:p>
          <a:p>
            <a:pPr lvl="1"/>
            <a:r>
              <a:rPr lang="en-US" sz="2000" dirty="0"/>
              <a:t>Done using MPI on Tempest</a:t>
            </a:r>
          </a:p>
          <a:p>
            <a:pPr lvl="1"/>
            <a:r>
              <a:rPr lang="en-US" sz="2000" dirty="0" smtClean="0"/>
              <a:t>Probably need to change algorithm to get good efficiency on cloud but HPC parallel efficiency high </a:t>
            </a:r>
          </a:p>
          <a:p>
            <a:r>
              <a:rPr lang="en-US" sz="2400" b="1" dirty="0" smtClean="0"/>
              <a:t>Interpolation</a:t>
            </a:r>
            <a:r>
              <a:rPr lang="en-US" sz="2400" dirty="0" smtClean="0"/>
              <a:t> (smallest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Running on Azure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b="1" dirty="0" smtClean="0"/>
              <a:t>Five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Deterministic annealing </a:t>
            </a:r>
            <a:r>
              <a:rPr lang="en-US" dirty="0" smtClean="0"/>
              <a:t>(mean field) is better than many well-used global optimization problems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No-vector problems </a:t>
            </a:r>
            <a:r>
              <a:rPr lang="en-US" dirty="0" smtClean="0"/>
              <a:t>are O(N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For no-vector case, an develop new O(N) or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err="1" smtClean="0">
                <a:solidFill>
                  <a:srgbClr val="FF0000"/>
                </a:solidFill>
              </a:rPr>
              <a:t>NlogN</a:t>
            </a:r>
            <a:r>
              <a:rPr lang="en-US" dirty="0" smtClean="0">
                <a:solidFill>
                  <a:srgbClr val="FF0000"/>
                </a:solidFill>
              </a:rPr>
              <a:t>) methods </a:t>
            </a:r>
            <a:r>
              <a:rPr lang="en-US" dirty="0" smtClean="0"/>
              <a:t>as in “Fast </a:t>
            </a:r>
            <a:r>
              <a:rPr lang="en-US" dirty="0" err="1" smtClean="0"/>
              <a:t>Multipole</a:t>
            </a:r>
            <a:r>
              <a:rPr lang="en-US" dirty="0" smtClean="0"/>
              <a:t> and </a:t>
            </a:r>
            <a:r>
              <a:rPr lang="en-US" dirty="0" err="1" smtClean="0"/>
              <a:t>OctTree</a:t>
            </a:r>
            <a:r>
              <a:rPr lang="en-US" dirty="0" smtClean="0"/>
              <a:t> methods”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Map high dimensional data to 3D and use classic methods developed to speed up O(N</a:t>
            </a:r>
            <a:r>
              <a:rPr lang="en-US" baseline="30000" dirty="0" smtClean="0"/>
              <a:t>2</a:t>
            </a:r>
            <a:r>
              <a:rPr lang="en-US" dirty="0" smtClean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Low dimension mappings </a:t>
            </a:r>
            <a:r>
              <a:rPr lang="en-US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Can run </a:t>
            </a:r>
            <a:r>
              <a:rPr lang="en-US" dirty="0" smtClean="0">
                <a:solidFill>
                  <a:srgbClr val="FF0000"/>
                </a:solidFill>
              </a:rPr>
              <a:t>expectation maximization </a:t>
            </a:r>
            <a:r>
              <a:rPr lang="en-US" dirty="0" smtClean="0"/>
              <a:t>on clouds and HPC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6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Expectation Maximization and Iterative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48200"/>
          </a:xfrm>
        </p:spPr>
        <p:txBody>
          <a:bodyPr/>
          <a:lstStyle/>
          <a:p>
            <a:r>
              <a:rPr lang="en-US" sz="2800" b="1" dirty="0" smtClean="0"/>
              <a:t>Clustering</a:t>
            </a:r>
            <a:r>
              <a:rPr lang="en-US" sz="2800" dirty="0" smtClean="0"/>
              <a:t> and </a:t>
            </a:r>
            <a:r>
              <a:rPr lang="en-US" sz="2800" b="1" dirty="0" smtClean="0"/>
              <a:t>Multidimensional Scaling </a:t>
            </a:r>
            <a:r>
              <a:rPr lang="en-US" sz="2800" dirty="0" smtClean="0"/>
              <a:t>are both EM (</a:t>
            </a:r>
            <a:r>
              <a:rPr lang="en-US" sz="2800" b="1" dirty="0" smtClean="0"/>
              <a:t>expectation maximization</a:t>
            </a:r>
            <a:r>
              <a:rPr lang="en-US" sz="2800" dirty="0" smtClean="0"/>
              <a:t>) using deterministic annealing for improved performance</a:t>
            </a:r>
          </a:p>
          <a:p>
            <a:r>
              <a:rPr lang="en-US" sz="2800" b="1" dirty="0" smtClean="0"/>
              <a:t>EM </a:t>
            </a:r>
            <a:r>
              <a:rPr lang="en-US" sz="2800" dirty="0" smtClean="0"/>
              <a:t>tends to be </a:t>
            </a:r>
            <a:r>
              <a:rPr lang="en-US" sz="2800" b="1" dirty="0" smtClean="0"/>
              <a:t>good</a:t>
            </a:r>
            <a:r>
              <a:rPr lang="en-US" sz="2800" dirty="0" smtClean="0"/>
              <a:t> for </a:t>
            </a:r>
            <a:r>
              <a:rPr lang="en-US" sz="2800" b="1" dirty="0" smtClean="0"/>
              <a:t>clouds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</a:t>
            </a:r>
          </a:p>
          <a:p>
            <a:pPr lvl="1"/>
            <a:r>
              <a:rPr lang="en-US" sz="2400" dirty="0" smtClean="0"/>
              <a:t>Quite </a:t>
            </a:r>
            <a:r>
              <a:rPr lang="en-US" sz="2400" b="1" dirty="0" smtClean="0"/>
              <a:t>complicated computations </a:t>
            </a:r>
            <a:r>
              <a:rPr lang="en-US" sz="2400" dirty="0" smtClean="0"/>
              <a:t>(so compute largish compared to communicate)</a:t>
            </a:r>
          </a:p>
          <a:p>
            <a:pPr lvl="1"/>
            <a:r>
              <a:rPr lang="en-US" sz="2400" dirty="0" smtClean="0"/>
              <a:t>Communication is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operations (global sums in our case)</a:t>
            </a:r>
          </a:p>
          <a:p>
            <a:pPr lvl="1"/>
            <a:r>
              <a:rPr lang="en-US" sz="2400" dirty="0" smtClean="0"/>
              <a:t>See also </a:t>
            </a:r>
            <a:r>
              <a:rPr lang="en-US" sz="2400" b="1" dirty="0" smtClean="0"/>
              <a:t>Latent Dirichlet Allocation </a:t>
            </a:r>
            <a:r>
              <a:rPr lang="en-US" sz="2400" dirty="0" smtClean="0"/>
              <a:t>and related Information Retrieval algorithms similar EM structure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Need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059363"/>
          </a:xfrm>
        </p:spPr>
        <p:txBody>
          <a:bodyPr/>
          <a:lstStyle/>
          <a:p>
            <a:r>
              <a:rPr lang="en-US" sz="2400" b="1" dirty="0" smtClean="0"/>
              <a:t>DA-PWC</a:t>
            </a:r>
            <a:r>
              <a:rPr lang="en-US" sz="2400" dirty="0" smtClean="0"/>
              <a:t> (Deterministically Annealed Pairwise Clustering) splits clusters automatically as temperature lowers and reveals clusters of size O(√T)</a:t>
            </a:r>
          </a:p>
          <a:p>
            <a:r>
              <a:rPr lang="en-US" sz="2400" dirty="0" smtClean="0"/>
              <a:t>Two approaches to splitting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Look at correlation matrix and see when becomes singular which is a separate parallel step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Formulate problem with multiple centers for each cluster and perturb ever so often spitting centers into 2 groups; unstable clusters separate</a:t>
            </a:r>
          </a:p>
          <a:p>
            <a:pPr marL="514350" indent="-457200"/>
            <a:r>
              <a:rPr lang="en-US" sz="2400" dirty="0" smtClean="0"/>
              <a:t>Current MPI code uses first method which will run on Twister as matrix singularity analysis is the usual “power eigenvalue method” (as is </a:t>
            </a:r>
            <a:r>
              <a:rPr lang="en-US" sz="2400" dirty="0"/>
              <a:t>page </a:t>
            </a:r>
            <a:r>
              <a:rPr lang="en-US" sz="2400" dirty="0" smtClean="0"/>
              <a:t>rank) </a:t>
            </a:r>
          </a:p>
          <a:p>
            <a:pPr marL="914400" lvl="1" indent="-457200"/>
            <a:r>
              <a:rPr lang="en-US" sz="2000" dirty="0" smtClean="0"/>
              <a:t>However not super good compute/communicate ratio</a:t>
            </a:r>
          </a:p>
          <a:p>
            <a:pPr marL="514350" indent="-457200"/>
            <a:r>
              <a:rPr lang="en-US" sz="2400" dirty="0" smtClean="0"/>
              <a:t>Experiment with second method which “just” EM with better compute/communicate ratio  (simpler code as well)</a:t>
            </a:r>
          </a:p>
          <a:p>
            <a:pPr marL="914400" lvl="1" indent="-4572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2"/>
            <a:ext cx="8229600" cy="94456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059363"/>
          </a:xfrm>
        </p:spPr>
        <p:txBody>
          <a:bodyPr/>
          <a:lstStyle/>
          <a:p>
            <a:r>
              <a:rPr lang="en-US" sz="2800" dirty="0" smtClean="0"/>
              <a:t>Finalize MPI and Twister versions of Deterministically Annealed Expectation Maximization for</a:t>
            </a:r>
          </a:p>
          <a:p>
            <a:pPr lvl="1"/>
            <a:r>
              <a:rPr lang="en-US" sz="2400" dirty="0" smtClean="0"/>
              <a:t>Vector Clustering </a:t>
            </a:r>
          </a:p>
          <a:p>
            <a:pPr lvl="1"/>
            <a:r>
              <a:rPr lang="en-US" sz="2400" dirty="0" smtClean="0"/>
              <a:t>Vector Clustering with trimmed clusters</a:t>
            </a:r>
          </a:p>
          <a:p>
            <a:pPr lvl="1"/>
            <a:r>
              <a:rPr lang="en-US" sz="2400" dirty="0" smtClean="0"/>
              <a:t>Pairwise non vector Clustering</a:t>
            </a:r>
          </a:p>
          <a:p>
            <a:pPr lvl="1"/>
            <a:r>
              <a:rPr lang="en-US" sz="2400" dirty="0" smtClean="0"/>
              <a:t>MDS SMACOF</a:t>
            </a:r>
          </a:p>
          <a:p>
            <a:r>
              <a:rPr lang="en-US" sz="2800" dirty="0" smtClean="0"/>
              <a:t>Extend O(</a:t>
            </a:r>
            <a:r>
              <a:rPr lang="en-US" sz="2800" dirty="0" err="1" smtClean="0"/>
              <a:t>NlogN</a:t>
            </a:r>
            <a:r>
              <a:rPr lang="en-US" sz="2800" dirty="0" smtClean="0"/>
              <a:t>) Barnes Hut methods to all codes</a:t>
            </a:r>
          </a:p>
          <a:p>
            <a:r>
              <a:rPr lang="en-US" sz="2800" dirty="0" smtClean="0"/>
              <a:t>Allow missing distances in MDS (Blast gives this) and allow arbitrary weightings (</a:t>
            </a:r>
            <a:r>
              <a:rPr lang="en-US" sz="2800" dirty="0" err="1" smtClean="0"/>
              <a:t>Sammon’s</a:t>
            </a:r>
            <a:r>
              <a:rPr lang="en-US" sz="2800" dirty="0" smtClean="0"/>
              <a:t> method)</a:t>
            </a:r>
          </a:p>
          <a:p>
            <a:pPr lvl="1"/>
            <a:r>
              <a:rPr lang="en-US" sz="2400" dirty="0" smtClean="0"/>
              <a:t>Have done for 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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approach to MDS </a:t>
            </a:r>
          </a:p>
          <a:p>
            <a:r>
              <a:rPr lang="en-US" sz="2800" dirty="0" smtClean="0"/>
              <a:t>Explore DA-PLSI as alternative to LDA</a:t>
            </a:r>
          </a:p>
          <a:p>
            <a:r>
              <a:rPr lang="en-US" sz="2800" dirty="0" smtClean="0"/>
              <a:t>Exploit better Twister and Twister4Azure runtimes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MDS </a:t>
            </a:r>
            <a:r>
              <a:rPr lang="en-US" sz="2400" dirty="0" smtClean="0">
                <a:solidFill>
                  <a:srgbClr val="000000"/>
                </a:solidFill>
              </a:rPr>
              <a:t>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(but little practical work)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(typical informational retrieval/global inference) done as </a:t>
            </a:r>
            <a:r>
              <a:rPr lang="en-US" sz="2400" dirty="0"/>
              <a:t>Probabilistic Latent Semantic </a:t>
            </a:r>
            <a:r>
              <a:rPr lang="en-US" sz="2400" dirty="0" smtClean="0"/>
              <a:t>Analysis with Deterministic Annealing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  <a:p>
            <a:pPr lvl="1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Deterministic Annealing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Gibbs</a:t>
            </a:r>
            <a:r>
              <a:rPr lang="en-US" sz="2700" dirty="0" smtClean="0"/>
              <a:t> Distribution at Temperature T</a:t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 /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700" dirty="0" smtClean="0"/>
              <a:t>Or </a:t>
            </a: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 + F/T ) </a:t>
            </a:r>
            <a:r>
              <a:rPr lang="en-US" sz="2700" dirty="0" smtClean="0"/>
              <a:t>				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Free Energy </a:t>
            </a:r>
            <a:r>
              <a:rPr lang="en-US" sz="2400" dirty="0" smtClean="0"/>
              <a:t>combining Objective Function and Entropy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F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= &lt; 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- T S(P) &gt; =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{P(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+ T 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</a:t>
            </a:r>
            <a:r>
              <a:rPr lang="en-US" sz="2700" dirty="0" err="1" smtClean="0">
                <a:solidFill>
                  <a:srgbClr val="FF0000"/>
                </a:solidFill>
              </a:rPr>
              <a:t>lnP</a:t>
            </a:r>
            <a:r>
              <a:rPr lang="en-US" sz="2700" dirty="0" smtClean="0">
                <a:solidFill>
                  <a:srgbClr val="FF0000"/>
                </a:solidFill>
              </a:rPr>
              <a:t>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700" dirty="0" smtClean="0"/>
              <a:t>Where </a:t>
            </a:r>
            <a:r>
              <a:rPr lang="en-US" sz="2700" u="sng" dirty="0" smtClean="0">
                <a:sym typeface="Symbol"/>
              </a:rPr>
              <a:t></a:t>
            </a:r>
            <a:r>
              <a:rPr lang="en-US" sz="2700" dirty="0" smtClean="0">
                <a:sym typeface="Symbol"/>
              </a:rPr>
              <a:t> are (a subset of) parameters to be minimized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4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 smtClean="0">
                <a:sym typeface="Symbol"/>
              </a:rPr>
              <a:t>corresponds to doing integrals analytically (by mean field approximation) and is naturally much faster than Monte Carlo</a:t>
            </a:r>
          </a:p>
          <a:p>
            <a:r>
              <a:rPr lang="en-US" sz="2400" dirty="0" smtClean="0">
                <a:sym typeface="Symbol"/>
              </a:rPr>
              <a:t>In each case temperature is lowered slowly – say by a factor 0.99 at each iteration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562600"/>
            <a:ext cx="8991600" cy="1295400"/>
          </a:xfrm>
        </p:spPr>
        <p:txBody>
          <a:bodyPr/>
          <a:lstStyle/>
          <a:p>
            <a:r>
              <a:rPr lang="en-US" sz="2400"/>
              <a:t>                    Minimum evolving as temperature decreases</a:t>
            </a:r>
          </a:p>
          <a:p>
            <a:r>
              <a:rPr lang="en-US" sz="240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r>
              <a:rPr lang="en-US" b="1" dirty="0" smtClean="0"/>
              <a:t>Deterministic Annealing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some cases such as vector clustering and Gaussian Mixture Models </a:t>
            </a:r>
            <a:r>
              <a:rPr lang="en-US" dirty="0" smtClean="0">
                <a:solidFill>
                  <a:srgbClr val="FF0000"/>
                </a:solidFill>
              </a:rPr>
              <a:t>one can do integrals by hand </a:t>
            </a:r>
            <a:r>
              <a:rPr lang="en-US" dirty="0" smtClean="0"/>
              <a:t>but usually will be impossible</a:t>
            </a:r>
          </a:p>
          <a:p>
            <a:r>
              <a:rPr lang="en-US" dirty="0" smtClean="0"/>
              <a:t>So introduce Hamiltonian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which by choice of </a:t>
            </a:r>
            <a:r>
              <a:rPr lang="en-US" u="sng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can be made similar to real Hamiltonian H</a:t>
            </a:r>
            <a:r>
              <a:rPr lang="en-US" sz="3300" baseline="-25000" dirty="0" smtClean="0"/>
              <a:t>R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>
                <a:sym typeface="Symbol"/>
              </a:rPr>
              <a:t>) and which has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tractable integrals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 = exp( - H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)/T + F</a:t>
            </a:r>
            <a:r>
              <a:rPr lang="en-US" baseline="-25000" dirty="0" smtClean="0"/>
              <a:t>0</a:t>
            </a:r>
            <a:r>
              <a:rPr lang="en-US" dirty="0" smtClean="0"/>
              <a:t>/T ) approximate Gibbs for 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- T 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&gt;|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– 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&gt; 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+ 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&lt;…&gt;|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/>
              <a:t>denotes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baseline="-25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Easy to show that real Free  Energy (the Gibb’s inequality)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 ≤ 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 smtClean="0"/>
              <a:t>Kullback-Leibler</a:t>
            </a:r>
            <a:r>
              <a:rPr lang="en-US" dirty="0" smtClean="0"/>
              <a:t> divergence)</a:t>
            </a:r>
          </a:p>
          <a:p>
            <a:r>
              <a:rPr lang="en-US" dirty="0">
                <a:solidFill>
                  <a:srgbClr val="FF0000"/>
                </a:solidFill>
              </a:rPr>
              <a:t>Expectation step E </a:t>
            </a:r>
            <a:r>
              <a:rPr lang="en-US" dirty="0"/>
              <a:t>is find </a:t>
            </a:r>
            <a:r>
              <a:rPr lang="en-US" u="sng" dirty="0">
                <a:sym typeface="Symbol"/>
              </a:rPr>
              <a:t></a:t>
            </a:r>
            <a:r>
              <a:rPr lang="en-US" dirty="0">
                <a:sym typeface="Symbol"/>
              </a:rPr>
              <a:t> minimizing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r>
              <a:rPr lang="en-US" dirty="0"/>
              <a:t>(P</a:t>
            </a:r>
            <a:r>
              <a:rPr lang="en-US" baseline="-25000" dirty="0"/>
              <a:t>0</a:t>
            </a:r>
            <a:r>
              <a:rPr lang="en-US" dirty="0"/>
              <a:t>) and </a:t>
            </a:r>
          </a:p>
          <a:p>
            <a:r>
              <a:rPr lang="en-US" dirty="0"/>
              <a:t>Follow with </a:t>
            </a:r>
            <a:r>
              <a:rPr lang="en-US" dirty="0">
                <a:solidFill>
                  <a:srgbClr val="FF0000"/>
                </a:solidFill>
              </a:rPr>
              <a:t>M step </a:t>
            </a:r>
            <a:r>
              <a:rPr lang="en-US" dirty="0" smtClean="0">
                <a:solidFill>
                  <a:srgbClr val="FF0000"/>
                </a:solidFill>
              </a:rPr>
              <a:t>(of EM) setting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= &lt;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&gt; |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>
                <a:solidFill>
                  <a:srgbClr val="FF0000"/>
                </a:solidFill>
              </a:rPr>
              <a:t> d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(mean field) and one </a:t>
            </a:r>
            <a:r>
              <a:rPr lang="en-US" dirty="0"/>
              <a:t>follows with a traditional minimization of remaining  parameters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DA-PWC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(these are </a:t>
            </a:r>
            <a:r>
              <a:rPr lang="en-US" sz="28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in general approach) </a:t>
            </a:r>
            <a:r>
              <a:rPr lang="en-US" sz="2800" dirty="0" smtClean="0"/>
              <a:t>where this is probability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</a:p>
          <a:p>
            <a:r>
              <a:rPr lang="en-US" sz="2800" dirty="0" smtClean="0"/>
              <a:t>In Central or PW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H</a:t>
            </a:r>
            <a:r>
              <a:rPr lang="en-US" baseline="-25000" dirty="0" smtClean="0"/>
              <a:t>0</a:t>
            </a:r>
            <a:r>
              <a:rPr lang="en-US" dirty="0" smtClean="0"/>
              <a:t> are identical </a:t>
            </a:r>
          </a:p>
          <a:p>
            <a:pPr lvl="1"/>
            <a:r>
              <a:rPr lang="en-US" dirty="0" smtClean="0"/>
              <a:t>Centers </a:t>
            </a:r>
            <a:r>
              <a:rPr lang="en-US" u="sng" dirty="0" smtClean="0"/>
              <a:t>Y</a:t>
            </a:r>
            <a:r>
              <a:rPr lang="en-US" dirty="0" smtClean="0"/>
              <a:t>(k) are determined in M step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&lt;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)&gt;  = 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) /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Pairwise Clustering </a:t>
            </a:r>
            <a:r>
              <a:rPr lang="en-US" sz="2800" dirty="0" smtClean="0"/>
              <a:t>Hamiltonian given by nonlinear form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PC</a:t>
            </a:r>
            <a:r>
              <a:rPr lang="en-US" sz="2800" dirty="0" smtClean="0">
                <a:solidFill>
                  <a:srgbClr val="FF0000"/>
                </a:solidFill>
              </a:rPr>
              <a:t> = 0.5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j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/ C(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FF00"/>
                </a:solidFill>
              </a:rPr>
              <a:t>	</a:t>
            </a:r>
          </a:p>
          <a:p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C(k)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as number of points in Cluster k</a:t>
            </a:r>
          </a:p>
          <a:p>
            <a:r>
              <a:rPr lang="en-US" sz="28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j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pairwise distance between points </a:t>
            </a:r>
            <a:r>
              <a:rPr lang="en-US" sz="2800" i="1" dirty="0" smtClean="0"/>
              <a:t>i</a:t>
            </a:r>
            <a:r>
              <a:rPr lang="en-US" sz="2800" dirty="0" smtClean="0"/>
              <a:t> and </a:t>
            </a:r>
            <a:r>
              <a:rPr lang="en-US" sz="2800" i="1" dirty="0" smtClean="0"/>
              <a:t>j</a:t>
            </a:r>
          </a:p>
          <a:p>
            <a:r>
              <a:rPr lang="en-US" sz="2800" dirty="0" smtClean="0"/>
              <a:t>And now linear (in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)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and quadratic H</a:t>
            </a:r>
            <a:r>
              <a:rPr lang="en-US" sz="2800" baseline="-25000" dirty="0" smtClean="0"/>
              <a:t>PC</a:t>
            </a:r>
            <a:r>
              <a:rPr lang="en-US" sz="2800" dirty="0" smtClean="0"/>
              <a:t> are different</a:t>
            </a:r>
          </a:p>
          <a:p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Deterministic Annealing DA is related </a:t>
            </a:r>
            <a:r>
              <a:rPr lang="en-US" sz="2800" dirty="0"/>
              <a:t>to Variational Inference or Variational Bayes </a:t>
            </a:r>
            <a:r>
              <a:rPr lang="en-US" sz="2800" dirty="0" smtClean="0"/>
              <a:t>methods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Markov Chain Monte Carlo is simulated annealing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of F</a:t>
            </a:r>
            <a:r>
              <a:rPr lang="en-US" sz="2800" baseline="-25000" dirty="0" smtClean="0"/>
              <a:t>R </a:t>
            </a:r>
            <a:r>
              <a:rPr lang="en-US" sz="2800" dirty="0" smtClean="0"/>
              <a:t>(P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</a:t>
            </a:r>
            <a:r>
              <a:rPr lang="en-US" sz="2800" dirty="0" err="1" smtClean="0"/>
              <a:t>wrt</a:t>
            </a:r>
            <a:r>
              <a:rPr lang="en-US" sz="2800" dirty="0" smtClean="0"/>
              <a:t>  </a:t>
            </a: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/>
              <a:t>and 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  <a:r>
              <a:rPr lang="en-US" sz="2800" dirty="0" smtClean="0"/>
              <a:t>corresponding to instability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have multiple clusters at each center and perturb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1763</Words>
  <Application>Microsoft Office PowerPoint</Application>
  <PresentationFormat>On-screen Show (4:3)</PresentationFormat>
  <Paragraphs>291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3_Office Theme</vt:lpstr>
      <vt:lpstr>4_Office Theme</vt:lpstr>
      <vt:lpstr>1_Office Theme</vt:lpstr>
      <vt:lpstr>Deterministic Annealing and  Robust Scalable Data mining  for the Data Deluge </vt:lpstr>
      <vt:lpstr>Goal</vt:lpstr>
      <vt:lpstr>Five Ideas</vt:lpstr>
      <vt:lpstr>Uses of Deterministic Annealing</vt:lpstr>
      <vt:lpstr>Deterministic Annealing I</vt:lpstr>
      <vt:lpstr>Deterministic Annealing</vt:lpstr>
      <vt:lpstr>Deterministic Annealing II</vt:lpstr>
      <vt:lpstr>Implementation of DA-PWC</vt:lpstr>
      <vt:lpstr>General Features of DA</vt:lpstr>
      <vt:lpstr>PowerPoint Presentation</vt:lpstr>
      <vt:lpstr>PowerPoint Presentation</vt:lpstr>
      <vt:lpstr>PowerPoint Presentation</vt:lpstr>
      <vt:lpstr>PowerPoint Presentation</vt:lpstr>
      <vt:lpstr>DA-PWC EM Steps (E is red, M Black) k runs over clusters; i,j points</vt:lpstr>
      <vt:lpstr>Multidimensional Scaling MDS</vt:lpstr>
      <vt:lpstr>Implementation of MDS</vt:lpstr>
      <vt:lpstr>Trimmed Clustering</vt:lpstr>
      <vt:lpstr>High Performance Dimension Reduction and Visualization</vt:lpstr>
      <vt:lpstr>Pairwise and MDS are O(N2) Problems </vt:lpstr>
      <vt:lpstr>PowerPoint Presentation</vt:lpstr>
      <vt:lpstr>OctTree for 100K sample of Fungi</vt:lpstr>
      <vt:lpstr>440K Interpolated</vt:lpstr>
      <vt:lpstr>A large cluster in Region 0</vt:lpstr>
      <vt:lpstr>26 Clusters in Region 4</vt:lpstr>
      <vt:lpstr>13  Clusters in Region 6</vt:lpstr>
      <vt:lpstr>Understanding  the Octopi</vt:lpstr>
      <vt:lpstr>PowerPoint Presentation</vt:lpstr>
      <vt:lpstr>PowerPoint Presentation</vt:lpstr>
      <vt:lpstr>What was/can be done where?</vt:lpstr>
      <vt:lpstr>Twister</vt:lpstr>
      <vt:lpstr>Expectation Maximization and Iterative MapReduce</vt:lpstr>
      <vt:lpstr>May Need New Algorithms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273</cp:revision>
  <dcterms:created xsi:type="dcterms:W3CDTF">2010-05-04T01:29:55Z</dcterms:created>
  <dcterms:modified xsi:type="dcterms:W3CDTF">2011-11-21T17:33:09Z</dcterms:modified>
</cp:coreProperties>
</file>