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</p:sldMasterIdLst>
  <p:notesMasterIdLst>
    <p:notesMasterId r:id="rId29"/>
  </p:notesMasterIdLst>
  <p:sldIdLst>
    <p:sldId id="267" r:id="rId3"/>
    <p:sldId id="290" r:id="rId4"/>
    <p:sldId id="292" r:id="rId5"/>
    <p:sldId id="293" r:id="rId6"/>
    <p:sldId id="295" r:id="rId7"/>
    <p:sldId id="294" r:id="rId8"/>
    <p:sldId id="431" r:id="rId9"/>
    <p:sldId id="432" r:id="rId10"/>
    <p:sldId id="297" r:id="rId11"/>
    <p:sldId id="298" r:id="rId12"/>
    <p:sldId id="336" r:id="rId13"/>
    <p:sldId id="300" r:id="rId14"/>
    <p:sldId id="275" r:id="rId15"/>
    <p:sldId id="299" r:id="rId16"/>
    <p:sldId id="417" r:id="rId17"/>
    <p:sldId id="277" r:id="rId18"/>
    <p:sldId id="288" r:id="rId19"/>
    <p:sldId id="289" r:id="rId20"/>
    <p:sldId id="278" r:id="rId21"/>
    <p:sldId id="433" r:id="rId22"/>
    <p:sldId id="339" r:id="rId23"/>
    <p:sldId id="434" r:id="rId24"/>
    <p:sldId id="435" r:id="rId25"/>
    <p:sldId id="430" r:id="rId26"/>
    <p:sldId id="365" r:id="rId27"/>
    <p:sldId id="41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19" autoAdjust="0"/>
    <p:restoredTop sz="89293" autoAdjust="0"/>
  </p:normalViewPr>
  <p:slideViewPr>
    <p:cSldViewPr>
      <p:cViewPr varScale="1">
        <p:scale>
          <a:sx n="59" d="100"/>
          <a:sy n="59" d="100"/>
        </p:scale>
        <p:origin x="-9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7/26/2010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AF14E-00CF-4109-8A6C-03858277468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0B5E0-7156-4862-863D-0FB174F91A9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353CC8D-5389-4B02-B9D8-2B0D253C4F54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87BFC-7041-4634-9E26-7C9D7A5F60C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CCD20-670A-4CCE-8CAE-D16DFABAC0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20650"/>
            <a:ext cx="8637588" cy="6413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141938"/>
            <a:ext cx="8382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1pPr>
            <a:lvl2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2pPr>
            <a:lvl3pPr>
              <a:lnSpc>
                <a:spcPct val="90000"/>
              </a:lnSpc>
              <a:defRPr sz="2800">
                <a:solidFill>
                  <a:schemeClr val="tx1"/>
                </a:solidFill>
                <a:effectLst/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wmf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amazonwebservices.com/AWSEC2/latest/DeveloperGuide/" TargetMode="External"/><Relationship Id="rId13" Type="http://schemas.openxmlformats.org/officeDocument/2006/relationships/hyperlink" Target="http://software.intel.com/en-us/intel-compilers/" TargetMode="External"/><Relationship Id="rId3" Type="http://schemas.openxmlformats.org/officeDocument/2006/relationships/image" Target="../media/image35.png"/><Relationship Id="rId7" Type="http://schemas.openxmlformats.org/officeDocument/2006/relationships/hyperlink" Target="http://docs.amazonwebservices.com/AWSEC2/latest/UserGuide/" TargetMode="External"/><Relationship Id="rId12" Type="http://schemas.openxmlformats.org/officeDocument/2006/relationships/hyperlink" Target="http://software.intel.com/en-us/intel-mkl/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://d1nqddva888cns.cloudfront.net/Amazon_EC2_Cluster_Compute_Instances_Top500_hpccoutf.tx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Paravirtualization" TargetMode="External"/><Relationship Id="rId11" Type="http://schemas.openxmlformats.org/officeDocument/2006/relationships/hyperlink" Target="http://software.intel.com/en-us/intel-mpi-library/" TargetMode="External"/><Relationship Id="rId5" Type="http://schemas.openxmlformats.org/officeDocument/2006/relationships/hyperlink" Target="http://en.wikipedia.org/wiki/Hardware-assisted_virtualization" TargetMode="External"/><Relationship Id="rId15" Type="http://schemas.openxmlformats.org/officeDocument/2006/relationships/hyperlink" Target="http://d1nqddva888cns.cloudfront.net/Amazon_EC2_Cluster_Compute_Instances_Top500_hpccinf.txt" TargetMode="External"/><Relationship Id="rId10" Type="http://schemas.openxmlformats.org/officeDocument/2006/relationships/hyperlink" Target="http://en.wikipedia.org/wiki/FLOPS" TargetMode="External"/><Relationship Id="rId4" Type="http://schemas.openxmlformats.org/officeDocument/2006/relationships/image" Target="../media/image36.png"/><Relationship Id="rId9" Type="http://schemas.openxmlformats.org/officeDocument/2006/relationships/hyperlink" Target="http://www.netlib.org/benchmark/hpl/" TargetMode="External"/><Relationship Id="rId14" Type="http://schemas.openxmlformats.org/officeDocument/2006/relationships/hyperlink" Target="http://www.top500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SCSI: Platforms &amp; Foundations: Cyberinfrastructure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20574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Socially Coupled Systems &amp; Informatics: Science, Computing &amp; Decision Making in a Complex Interdependent World</a:t>
            </a:r>
          </a:p>
          <a:p>
            <a:r>
              <a:rPr lang="en-US" sz="2400" b="1" dirty="0" smtClean="0"/>
              <a:t>Arlington VA</a:t>
            </a:r>
            <a:br>
              <a:rPr lang="en-US" sz="2400" b="1" dirty="0" smtClean="0"/>
            </a:br>
            <a:r>
              <a:rPr lang="en-US" sz="2400" b="1" dirty="0" smtClean="0"/>
              <a:t>July 14 2010</a:t>
            </a:r>
            <a:endParaRPr lang="it-IT" sz="2400" b="1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2766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smtClean="0"/>
              <a:t>Philosophy of Clouds and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Clouds</a:t>
            </a:r>
            <a:r>
              <a:rPr lang="en-US" sz="2800" dirty="0" smtClean="0"/>
              <a:t> are (by definition) commercially supported approach to large scale computing</a:t>
            </a:r>
          </a:p>
          <a:p>
            <a:pPr lvl="1"/>
            <a:r>
              <a:rPr lang="en-US" sz="2400" dirty="0" smtClean="0"/>
              <a:t>So we should expect </a:t>
            </a:r>
            <a:r>
              <a:rPr lang="en-US" sz="2400" dirty="0" smtClean="0">
                <a:solidFill>
                  <a:srgbClr val="FF0000"/>
                </a:solidFill>
              </a:rPr>
              <a:t>Clouds to replace Compute Grids</a:t>
            </a:r>
          </a:p>
          <a:p>
            <a:pPr lvl="1"/>
            <a:r>
              <a:rPr lang="en-US" sz="2400" dirty="0" smtClean="0"/>
              <a:t>Current Grid technology involves “non-commercial” software solutions which are hard to evolve/sustain</a:t>
            </a:r>
          </a:p>
          <a:p>
            <a:pPr lvl="1"/>
            <a:r>
              <a:rPr lang="en-US" sz="2400" dirty="0" smtClean="0"/>
              <a:t>Maybe Clouds </a:t>
            </a:r>
            <a:r>
              <a:rPr lang="en-US" sz="2400" dirty="0" smtClean="0">
                <a:solidFill>
                  <a:srgbClr val="FF0000"/>
                </a:solidFill>
              </a:rPr>
              <a:t>~4% IT </a:t>
            </a:r>
            <a:r>
              <a:rPr lang="en-US" sz="2400" dirty="0" smtClean="0"/>
              <a:t>expenditure 2008 growing to </a:t>
            </a:r>
            <a:r>
              <a:rPr lang="en-US" sz="2400" dirty="0" smtClean="0">
                <a:solidFill>
                  <a:srgbClr val="FF0000"/>
                </a:solidFill>
              </a:rPr>
              <a:t>14% </a:t>
            </a:r>
            <a:r>
              <a:rPr lang="en-US" sz="2400" dirty="0" smtClean="0"/>
              <a:t>in 2012 (IDC Estimate)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Public Clouds </a:t>
            </a:r>
            <a:r>
              <a:rPr lang="en-US" sz="2800" dirty="0" smtClean="0"/>
              <a:t>are broadly accessible resources like Amazon and Microsoft Azure – powerful but not easy to customize and perhaps data trust/privacy issues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Private Clouds </a:t>
            </a:r>
            <a:r>
              <a:rPr lang="en-US" sz="2800" dirty="0" smtClean="0"/>
              <a:t>run similar software and mechanisms but on “your own computers” (not clear if still elastic)</a:t>
            </a:r>
          </a:p>
          <a:p>
            <a:pPr lvl="1"/>
            <a:r>
              <a:rPr lang="en-US" sz="2400" dirty="0" smtClean="0"/>
              <a:t>Platform features such as Queues, Tables, Databases limited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Services</a:t>
            </a:r>
            <a:r>
              <a:rPr lang="en-US" sz="2800" dirty="0" smtClean="0"/>
              <a:t> still are correct architecture with either REST (Web 2.0) or Web  Services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Clusters </a:t>
            </a:r>
            <a:r>
              <a:rPr lang="en-US" sz="2800" dirty="0" smtClean="0"/>
              <a:t>are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still critical concept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Grids MPI and Clouds + and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Grids</a:t>
            </a:r>
            <a:r>
              <a:rPr lang="en-US" dirty="0" smtClean="0"/>
              <a:t> are useful for managing distributed systems</a:t>
            </a:r>
          </a:p>
          <a:p>
            <a:pPr lvl="1"/>
            <a:r>
              <a:rPr lang="en-US" dirty="0" smtClean="0"/>
              <a:t>Pioneered service model for Science</a:t>
            </a:r>
          </a:p>
          <a:p>
            <a:pPr lvl="1"/>
            <a:r>
              <a:rPr lang="en-US" dirty="0" smtClean="0"/>
              <a:t>Developed importance of Workflow</a:t>
            </a:r>
          </a:p>
          <a:p>
            <a:pPr lvl="1"/>
            <a:r>
              <a:rPr lang="en-US" dirty="0" smtClean="0"/>
              <a:t>Performance issues – communication latency – intrinsic to distributed systems</a:t>
            </a:r>
          </a:p>
          <a:p>
            <a:pPr lvl="1"/>
            <a:r>
              <a:rPr lang="en-US" dirty="0" smtClean="0"/>
              <a:t>Can never run differential equation based simulations or most datamining in parallel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Clouds</a:t>
            </a:r>
            <a:r>
              <a:rPr lang="en-US" dirty="0" smtClean="0"/>
              <a:t> can execute any job class that was good for Grids plus</a:t>
            </a:r>
          </a:p>
          <a:p>
            <a:pPr lvl="1"/>
            <a:r>
              <a:rPr lang="en-US" dirty="0" smtClean="0"/>
              <a:t>More attractive due to platform plus elastic on-demand model</a:t>
            </a:r>
          </a:p>
          <a:p>
            <a:pPr lvl="1"/>
            <a:r>
              <a:rPr lang="en-US" dirty="0" smtClean="0"/>
              <a:t>Currently have performance limitations due to poor affinity (locality) for compute-compute (MPI) and Compute-data </a:t>
            </a:r>
          </a:p>
          <a:p>
            <a:pPr lvl="1"/>
            <a:r>
              <a:rPr lang="en-US" dirty="0" smtClean="0"/>
              <a:t>These limitations are not “inevitable” and should  gradually improve as in July 13 Amazon Cluster announcement</a:t>
            </a:r>
          </a:p>
          <a:p>
            <a:pPr lvl="1"/>
            <a:r>
              <a:rPr lang="en-US" dirty="0" smtClean="0"/>
              <a:t>Will never be best for most sophisticated differential equation based simulations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Classic Supercomputers </a:t>
            </a:r>
            <a:r>
              <a:rPr lang="en-US" dirty="0" smtClean="0"/>
              <a:t>(MPI Engines) run communication demanding differential equation based simulations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0678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Clouds have both Infrastructure and Platform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56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Cloud infrastructure: </a:t>
            </a:r>
            <a:r>
              <a:rPr lang="en-US" sz="2400" dirty="0" smtClean="0"/>
              <a:t>outsourcing of servers, computing, data, file space, utility computing, etc.</a:t>
            </a:r>
          </a:p>
          <a:p>
            <a:pPr lvl="1"/>
            <a:r>
              <a:rPr lang="en-US" sz="2400" dirty="0" smtClean="0"/>
              <a:t>Handled through Web services that control virtual machine lifecycles.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Cloud runtimes or Platform:</a:t>
            </a:r>
            <a:r>
              <a:rPr lang="en-US" sz="2400" dirty="0" smtClean="0">
                <a:solidFill>
                  <a:srgbClr val="DDF53D"/>
                </a:solidFill>
              </a:rPr>
              <a:t> </a:t>
            </a:r>
            <a:r>
              <a:rPr lang="en-US" sz="2400" dirty="0" smtClean="0"/>
              <a:t>tools (for using clouds) to do data-parallel (and other) computations. For example</a:t>
            </a:r>
          </a:p>
          <a:p>
            <a:pPr lvl="1"/>
            <a:r>
              <a:rPr lang="en-US" sz="2400" dirty="0" smtClean="0"/>
              <a:t>Apache Hadoop, Google </a:t>
            </a:r>
            <a:r>
              <a:rPr lang="en-US" sz="2400" dirty="0" smtClean="0">
                <a:solidFill>
                  <a:srgbClr val="FF0000"/>
                </a:solidFill>
              </a:rPr>
              <a:t>MapReduce</a:t>
            </a:r>
            <a:r>
              <a:rPr lang="en-US" sz="2400" dirty="0" smtClean="0"/>
              <a:t>, Microsoft Dryad</a:t>
            </a:r>
          </a:p>
          <a:p>
            <a:pPr lvl="1"/>
            <a:r>
              <a:rPr lang="en-US" sz="2400" dirty="0" smtClean="0"/>
              <a:t>MapReduce designed for information retrieval but is excellent for a wide range of </a:t>
            </a:r>
            <a:r>
              <a:rPr lang="en-US" sz="2400" dirty="0" smtClean="0">
                <a:solidFill>
                  <a:srgbClr val="FF0000"/>
                </a:solidFill>
              </a:rPr>
              <a:t>science data analysis applications</a:t>
            </a:r>
            <a:endParaRPr lang="en-US" sz="2400" dirty="0" smtClean="0"/>
          </a:p>
          <a:p>
            <a:pPr lvl="1"/>
            <a:r>
              <a:rPr lang="en-US" sz="2400" dirty="0" smtClean="0"/>
              <a:t>Can also do much traditional parallel computing for data-mining if extended to support </a:t>
            </a:r>
            <a:r>
              <a:rPr lang="en-US" sz="2400" dirty="0" smtClean="0">
                <a:solidFill>
                  <a:srgbClr val="FF0000"/>
                </a:solidFill>
              </a:rPr>
              <a:t>iterative</a:t>
            </a:r>
            <a:r>
              <a:rPr lang="en-US" sz="2400" dirty="0" smtClean="0"/>
              <a:t> operations</a:t>
            </a:r>
          </a:p>
          <a:p>
            <a:pPr lvl="1"/>
            <a:r>
              <a:rPr lang="en-US" sz="2400" dirty="0" smtClean="0"/>
              <a:t>Distributed </a:t>
            </a:r>
            <a:r>
              <a:rPr lang="en-US" sz="2400" dirty="0" smtClean="0">
                <a:solidFill>
                  <a:srgbClr val="FF0000"/>
                </a:solidFill>
              </a:rPr>
              <a:t>table data </a:t>
            </a:r>
            <a:r>
              <a:rPr lang="en-US" sz="2400" dirty="0" smtClean="0"/>
              <a:t>structure:  Google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, Chubby …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Compute—data affinity </a:t>
            </a:r>
            <a:r>
              <a:rPr lang="en-US" sz="2400" dirty="0" smtClean="0"/>
              <a:t>with data parallel file systems GFS HDFS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MapReduce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4114800"/>
            <a:ext cx="8077200" cy="2438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Hadoop and Dryad Implementations support: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Splitting of data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Passing the output of map functions to reduce functions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Sorting the inputs to the reduce function based on the intermediate keys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Quality of service</a:t>
            </a:r>
          </a:p>
          <a:p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609600" y="1295400"/>
            <a:ext cx="7848600" cy="2590800"/>
            <a:chOff x="685800" y="1447800"/>
            <a:chExt cx="7848600" cy="2590800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685800" y="1447800"/>
              <a:ext cx="7848600" cy="2590800"/>
            </a:xfrm>
            <a:prstGeom prst="roundRect">
              <a:avLst>
                <a:gd name="adj" fmla="val 75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4345907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4960269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007468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619900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4615364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990600" y="2362200"/>
              <a:ext cx="2590383" cy="304513"/>
              <a:chOff x="1453" y="5453"/>
              <a:chExt cx="3605" cy="353"/>
            </a:xfrm>
          </p:grpSpPr>
          <p:sp>
            <p:nvSpPr>
              <p:cNvPr id="52" name="Text Box 16"/>
              <p:cNvSpPr txBox="1">
                <a:spLocks noChangeArrowheads="1"/>
              </p:cNvSpPr>
              <p:nvPr/>
            </p:nvSpPr>
            <p:spPr bwMode="auto">
              <a:xfrm>
                <a:off x="1453" y="5453"/>
                <a:ext cx="2863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cxnSp>
            <p:nvCxnSpPr>
              <p:cNvPr id="53" name="AutoShape 17"/>
              <p:cNvCxnSpPr>
                <a:cxnSpLocks noChangeShapeType="1"/>
              </p:cNvCxnSpPr>
              <p:nvPr/>
            </p:nvCxnSpPr>
            <p:spPr bwMode="auto">
              <a:xfrm>
                <a:off x="4316" y="5630"/>
                <a:ext cx="742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5943249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268528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6" name="AutoShape 20"/>
            <p:cNvCxnSpPr>
              <a:cxnSpLocks noChangeShapeType="1"/>
            </p:cNvCxnSpPr>
            <p:nvPr/>
          </p:nvCxnSpPr>
          <p:spPr bwMode="auto">
            <a:xfrm>
              <a:off x="4464468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21"/>
            <p:cNvCxnSpPr>
              <a:cxnSpLocks noChangeShapeType="1"/>
            </p:cNvCxnSpPr>
            <p:nvPr/>
          </p:nvCxnSpPr>
          <p:spPr bwMode="auto">
            <a:xfrm>
              <a:off x="5096076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22"/>
            <p:cNvCxnSpPr>
              <a:cxnSpLocks noChangeShapeType="1"/>
            </p:cNvCxnSpPr>
            <p:nvPr/>
          </p:nvCxnSpPr>
          <p:spPr bwMode="auto">
            <a:xfrm>
              <a:off x="5731995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23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273769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AutoShape 24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" name="AutoShape 25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90106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" name="AutoShape 26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159518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" name="AutoShape 27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" name="AutoShape 28"/>
            <p:cNvCxnSpPr>
              <a:cxnSpLocks noChangeShapeType="1"/>
            </p:cNvCxnSpPr>
            <p:nvPr/>
          </p:nvCxnSpPr>
          <p:spPr bwMode="auto">
            <a:xfrm>
              <a:off x="4733925" y="2605238"/>
              <a:ext cx="362151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" name="AutoShape 29"/>
            <p:cNvCxnSpPr>
              <a:cxnSpLocks noChangeShapeType="1"/>
            </p:cNvCxnSpPr>
            <p:nvPr/>
          </p:nvCxnSpPr>
          <p:spPr bwMode="auto">
            <a:xfrm flipH="1">
              <a:off x="5096076" y="26052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" name="AutoShape 30"/>
            <p:cNvCxnSpPr>
              <a:cxnSpLocks noChangeShapeType="1"/>
            </p:cNvCxnSpPr>
            <p:nvPr/>
          </p:nvCxnSpPr>
          <p:spPr bwMode="auto">
            <a:xfrm flipH="1">
              <a:off x="5096076" y="26052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" name="AutoShape 31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154129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" name="AutoShape 32"/>
            <p:cNvCxnSpPr>
              <a:cxnSpLocks noChangeShapeType="1"/>
            </p:cNvCxnSpPr>
            <p:nvPr/>
          </p:nvCxnSpPr>
          <p:spPr bwMode="auto">
            <a:xfrm>
              <a:off x="4733925" y="2605238"/>
              <a:ext cx="99807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" name="AutoShape 33"/>
            <p:cNvCxnSpPr>
              <a:cxnSpLocks noChangeShapeType="1"/>
            </p:cNvCxnSpPr>
            <p:nvPr/>
          </p:nvCxnSpPr>
          <p:spPr bwMode="auto">
            <a:xfrm>
              <a:off x="5365533" y="2605238"/>
              <a:ext cx="366462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" name="AutoShape 34"/>
            <p:cNvCxnSpPr>
              <a:cxnSpLocks noChangeShapeType="1"/>
            </p:cNvCxnSpPr>
            <p:nvPr/>
          </p:nvCxnSpPr>
          <p:spPr bwMode="auto">
            <a:xfrm flipH="1">
              <a:off x="5731995" y="2605238"/>
              <a:ext cx="32766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" name="AutoShape 35"/>
            <p:cNvCxnSpPr>
              <a:cxnSpLocks noChangeShapeType="1"/>
            </p:cNvCxnSpPr>
            <p:nvPr/>
          </p:nvCxnSpPr>
          <p:spPr bwMode="auto">
            <a:xfrm>
              <a:off x="4119563" y="20555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36"/>
            <p:cNvCxnSpPr>
              <a:cxnSpLocks noChangeShapeType="1"/>
            </p:cNvCxnSpPr>
            <p:nvPr/>
          </p:nvCxnSpPr>
          <p:spPr bwMode="auto">
            <a:xfrm>
              <a:off x="4733925" y="20555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" name="AutoShape 37"/>
            <p:cNvCxnSpPr>
              <a:cxnSpLocks noChangeShapeType="1"/>
            </p:cNvCxnSpPr>
            <p:nvPr/>
          </p:nvCxnSpPr>
          <p:spPr bwMode="auto">
            <a:xfrm>
              <a:off x="5365533" y="20447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4" name="AutoShape 38"/>
            <p:cNvCxnSpPr>
              <a:cxnSpLocks noChangeShapeType="1"/>
            </p:cNvCxnSpPr>
            <p:nvPr/>
          </p:nvCxnSpPr>
          <p:spPr bwMode="auto">
            <a:xfrm>
              <a:off x="6059655" y="20447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AutoShape 73"/>
            <p:cNvCxnSpPr>
              <a:cxnSpLocks noChangeShapeType="1"/>
            </p:cNvCxnSpPr>
            <p:nvPr/>
          </p:nvCxnSpPr>
          <p:spPr bwMode="auto">
            <a:xfrm>
              <a:off x="4464468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74"/>
            <p:cNvCxnSpPr>
              <a:cxnSpLocks noChangeShapeType="1"/>
            </p:cNvCxnSpPr>
            <p:nvPr/>
          </p:nvCxnSpPr>
          <p:spPr bwMode="auto">
            <a:xfrm>
              <a:off x="5080986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7" name="AutoShape 75"/>
            <p:cNvCxnSpPr>
              <a:cxnSpLocks noChangeShapeType="1"/>
            </p:cNvCxnSpPr>
            <p:nvPr/>
          </p:nvCxnSpPr>
          <p:spPr bwMode="auto">
            <a:xfrm>
              <a:off x="5731995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990600" y="3048000"/>
              <a:ext cx="3275883" cy="304513"/>
              <a:chOff x="499" y="5453"/>
              <a:chExt cx="4559" cy="353"/>
            </a:xfrm>
          </p:grpSpPr>
          <p:sp>
            <p:nvSpPr>
              <p:cNvPr id="50" name="Text Box 16"/>
              <p:cNvSpPr txBox="1">
                <a:spLocks noChangeArrowheads="1"/>
              </p:cNvSpPr>
              <p:nvPr/>
            </p:nvSpPr>
            <p:spPr bwMode="auto">
              <a:xfrm>
                <a:off x="499" y="5453"/>
                <a:ext cx="3817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Reduce(Key, List&lt;Value&gt;)  </a:t>
                </a:r>
              </a:p>
            </p:txBody>
          </p:sp>
          <p:cxnSp>
            <p:nvCxnSpPr>
              <p:cNvPr id="51" name="AutoShape 17"/>
              <p:cNvCxnSpPr>
                <a:cxnSpLocks noChangeShapeType="1"/>
              </p:cNvCxnSpPr>
              <p:nvPr/>
            </p:nvCxnSpPr>
            <p:spPr bwMode="auto">
              <a:xfrm>
                <a:off x="4316" y="5630"/>
                <a:ext cx="742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3" name="Group 188"/>
            <p:cNvGrpSpPr/>
            <p:nvPr/>
          </p:nvGrpSpPr>
          <p:grpSpPr>
            <a:xfrm>
              <a:off x="3810000" y="1600200"/>
              <a:ext cx="2590800" cy="381000"/>
              <a:chOff x="5181600" y="1600200"/>
              <a:chExt cx="2590800" cy="3810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181600" y="1600200"/>
                <a:ext cx="2590800" cy="381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5400000">
                <a:off x="52959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56007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72771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 Box 82"/>
              <p:cNvSpPr txBox="1">
                <a:spLocks noChangeArrowheads="1"/>
              </p:cNvSpPr>
              <p:nvPr/>
            </p:nvSpPr>
            <p:spPr bwMode="auto">
              <a:xfrm>
                <a:off x="5791200" y="1600200"/>
                <a:ext cx="16002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b="1" dirty="0" smtClean="0">
                    <a:solidFill>
                      <a:prstClr val="black"/>
                    </a:solidFill>
                    <a:latin typeface="Cambria" pitchFamily="18" charset="0"/>
                    <a:cs typeface="Arial" pitchFamily="34" charset="0"/>
                  </a:rPr>
                  <a:t>Data Partitions</a:t>
                </a:r>
                <a:endParaRPr lang="en-US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43434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530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6388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Text Box 82"/>
            <p:cNvSpPr txBox="1">
              <a:spLocks noChangeArrowheads="1"/>
            </p:cNvSpPr>
            <p:nvPr/>
          </p:nvSpPr>
          <p:spPr bwMode="auto">
            <a:xfrm>
              <a:off x="2590800" y="3581400"/>
              <a:ext cx="1676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mbria" pitchFamily="18" charset="0"/>
                  <a:cs typeface="Arial" pitchFamily="34" charset="0"/>
                </a:rPr>
                <a:t>Reduce Outputs</a:t>
              </a:r>
              <a:endPara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82"/>
            <p:cNvSpPr txBox="1">
              <a:spLocks noChangeArrowheads="1"/>
            </p:cNvSpPr>
            <p:nvPr/>
          </p:nvSpPr>
          <p:spPr bwMode="auto">
            <a:xfrm>
              <a:off x="6019800" y="2590800"/>
              <a:ext cx="2514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Cambria" pitchFamily="18" charset="0"/>
                </a:rPr>
                <a:t>A hash function maps the results of the map tasks to reduce tasks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67600" cy="685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MapReduce “File/Data Repository” Parallelism</a:t>
            </a:r>
            <a:endParaRPr lang="en-US" sz="3200" b="1" dirty="0"/>
          </a:p>
        </p:txBody>
      </p:sp>
      <p:grpSp>
        <p:nvGrpSpPr>
          <p:cNvPr id="3" name="Group 65"/>
          <p:cNvGrpSpPr/>
          <p:nvPr/>
        </p:nvGrpSpPr>
        <p:grpSpPr>
          <a:xfrm>
            <a:off x="228600" y="2819400"/>
            <a:ext cx="7696200" cy="3810000"/>
            <a:chOff x="228600" y="3048000"/>
            <a:chExt cx="7696200" cy="3810000"/>
          </a:xfrm>
        </p:grpSpPr>
        <p:grpSp>
          <p:nvGrpSpPr>
            <p:cNvPr id="4" name="Group 51"/>
            <p:cNvGrpSpPr/>
            <p:nvPr/>
          </p:nvGrpSpPr>
          <p:grpSpPr>
            <a:xfrm>
              <a:off x="228600" y="3048000"/>
              <a:ext cx="7696200" cy="3810000"/>
              <a:chOff x="228600" y="3048000"/>
              <a:chExt cx="7696200" cy="381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" y="3048000"/>
                <a:ext cx="28575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9" name="Group 13"/>
              <p:cNvGrpSpPr/>
              <p:nvPr/>
            </p:nvGrpSpPr>
            <p:grpSpPr>
              <a:xfrm>
                <a:off x="35814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4"/>
              <p:cNvGrpSpPr/>
              <p:nvPr/>
            </p:nvGrpSpPr>
            <p:grpSpPr>
              <a:xfrm>
                <a:off x="48387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60960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7467600" y="3048000"/>
                <a:ext cx="457200" cy="3733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1219200" y="6553200"/>
              <a:ext cx="2286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447800" y="5867400"/>
              <a:ext cx="2057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5257800"/>
              <a:ext cx="1981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133600" y="4572000"/>
              <a:ext cx="13716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438400" y="3963988"/>
              <a:ext cx="1066800" cy="37941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2667000" y="3276600"/>
              <a:ext cx="838200" cy="8382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2"/>
          <p:cNvGrpSpPr/>
          <p:nvPr/>
        </p:nvGrpSpPr>
        <p:grpSpPr>
          <a:xfrm>
            <a:off x="4114800" y="3048000"/>
            <a:ext cx="685800" cy="3278188"/>
            <a:chOff x="4114800" y="3276600"/>
            <a:chExt cx="685800" cy="3278188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114800" y="6553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114800" y="589788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14800" y="524256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14800" y="458724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14800" y="393192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1148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>
            <a:off x="5334000" y="63246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34000" y="566928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501396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26" idx="0"/>
          </p:cNvCxnSpPr>
          <p:nvPr/>
        </p:nvCxnSpPr>
        <p:spPr>
          <a:xfrm>
            <a:off x="5334000" y="4358640"/>
            <a:ext cx="762000" cy="653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28" idx="0"/>
          </p:cNvCxnSpPr>
          <p:nvPr/>
        </p:nvCxnSpPr>
        <p:spPr>
          <a:xfrm>
            <a:off x="5334000" y="3703320"/>
            <a:ext cx="762000" cy="1959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30480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29400" y="3124200"/>
            <a:ext cx="8382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37338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44196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29400" y="50292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29400" y="5410200"/>
            <a:ext cx="6858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629400" y="59436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228600" y="1218177"/>
            <a:ext cx="2743200" cy="915423"/>
            <a:chOff x="152400" y="1371600"/>
            <a:chExt cx="3048000" cy="10678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1600"/>
              <a:ext cx="1100137" cy="103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2278"/>
            <a:stretch>
              <a:fillRect/>
            </a:stretch>
          </p:blipFill>
          <p:spPr bwMode="auto">
            <a:xfrm>
              <a:off x="1371600" y="1371600"/>
              <a:ext cx="1828800" cy="106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0" name="TextBox 99"/>
          <p:cNvSpPr txBox="1"/>
          <p:nvPr/>
        </p:nvSpPr>
        <p:spPr>
          <a:xfrm>
            <a:off x="914400" y="83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Instruments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906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380206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1905000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4290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244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36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3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58000" y="2209800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Reduce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648200" y="18288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Communication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4114800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5334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77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048000" y="6858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Map</a:t>
            </a:r>
            <a:r>
              <a:rPr lang="en-US" dirty="0" smtClean="0"/>
              <a:t>      = (data parallel) computation reading and writing data</a:t>
            </a:r>
          </a:p>
          <a:p>
            <a:r>
              <a:rPr lang="en-US" b="1" dirty="0" smtClean="0"/>
              <a:t>Reduce</a:t>
            </a:r>
            <a:r>
              <a:rPr lang="en-US" dirty="0" smtClean="0"/>
              <a:t> = Collective/Consolidation phase e.g. forming multiple global sums as in histogram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8153400" y="2133600"/>
            <a:ext cx="84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Portals</a:t>
            </a:r>
            <a:br>
              <a:rPr lang="en-US" b="1" dirty="0" smtClean="0"/>
            </a:br>
            <a:r>
              <a:rPr lang="en-US" b="1" dirty="0" smtClean="0"/>
              <a:t>/Users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124200"/>
            <a:ext cx="76514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229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5257800"/>
            <a:ext cx="866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91"/>
          <p:cNvGrpSpPr/>
          <p:nvPr/>
        </p:nvGrpSpPr>
        <p:grpSpPr>
          <a:xfrm>
            <a:off x="3505200" y="1676400"/>
            <a:ext cx="3352800" cy="4876800"/>
            <a:chOff x="228600" y="1905000"/>
            <a:chExt cx="3124200" cy="4724400"/>
          </a:xfrm>
        </p:grpSpPr>
        <p:grpSp>
          <p:nvGrpSpPr>
            <p:cNvPr id="30" name="Group 163"/>
            <p:cNvGrpSpPr/>
            <p:nvPr/>
          </p:nvGrpSpPr>
          <p:grpSpPr>
            <a:xfrm>
              <a:off x="228600" y="1905000"/>
              <a:ext cx="3124200" cy="4724400"/>
              <a:chOff x="228600" y="1905000"/>
              <a:chExt cx="3124200" cy="4724400"/>
            </a:xfrm>
          </p:grpSpPr>
          <p:sp>
            <p:nvSpPr>
              <p:cNvPr id="295" name="Rectangle 294"/>
              <p:cNvSpPr/>
              <p:nvPr/>
            </p:nvSpPr>
            <p:spPr>
              <a:xfrm>
                <a:off x="228600" y="1905000"/>
                <a:ext cx="3124200" cy="472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Group 94"/>
              <p:cNvGrpSpPr/>
              <p:nvPr/>
            </p:nvGrpSpPr>
            <p:grpSpPr>
              <a:xfrm>
                <a:off x="3048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48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48" name="Oval 347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9" name="Oval 5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0" name="Oval 6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1" name="Oval 7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2" name="Oval 351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3" name="Oval 352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49" name="Group 81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6" name="Straight Arrow Connector 345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Straight Arrow Connector 346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6" name="Group 82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4" name="Straight Arrow Connector 343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Arrow Connector 344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7" name="Group 87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2" name="Straight Arrow Connector 341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Arrow Connector 342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" name="Group 95"/>
              <p:cNvGrpSpPr/>
              <p:nvPr/>
            </p:nvGrpSpPr>
            <p:grpSpPr>
              <a:xfrm>
                <a:off x="11430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59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32" name="Oval 331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3" name="Oval 332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4" name="Oval 333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Oval 334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6" name="Oval 335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7" name="Oval 336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60" name="Group 97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30" name="Straight Arrow Connector 329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Arrow Connector 330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1" name="Group 98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28" name="Straight Arrow Connector 327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9" name="Straight Arrow Connector 328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2" name="Group 102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26" name="Straight Arrow Connector 325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Arrow Connector 326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" name="Group 127"/>
              <p:cNvGrpSpPr/>
              <p:nvPr/>
            </p:nvGrpSpPr>
            <p:grpSpPr>
              <a:xfrm>
                <a:off x="19812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64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16" name="Oval 315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7" name="Oval 316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9" name="Oval 318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0" name="Oval 319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1" name="Oval 320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65" name="Group 129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4" name="Straight Arrow Connector 313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Arrow Connector 314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6" name="Group 130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2" name="Straight Arrow Connector 311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Arrow Connector 312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7" name="Group 131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0" name="Straight Arrow Connector 309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Arrow Connector 310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8" name="Group 13"/>
              <p:cNvGrpSpPr/>
              <p:nvPr/>
            </p:nvGrpSpPr>
            <p:grpSpPr>
              <a:xfrm>
                <a:off x="2819400" y="2895600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300" name="Oval 299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1" name="Oval 300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4" name="Oval 303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5" name="Oval 304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94" name="Rectangle 293"/>
            <p:cNvSpPr/>
            <p:nvPr/>
          </p:nvSpPr>
          <p:spPr>
            <a:xfrm>
              <a:off x="228600" y="1905000"/>
              <a:ext cx="31242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Iterative MapReduce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Map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r>
                <a:rPr lang="en-US" dirty="0" smtClean="0">
                  <a:solidFill>
                    <a:schemeClr val="tx1"/>
                  </a:solidFill>
                </a:rPr>
                <a:t> 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r>
                <a:rPr lang="en-US" dirty="0" smtClean="0">
                  <a:solidFill>
                    <a:schemeClr val="tx1"/>
                  </a:solidFill>
                </a:rPr>
                <a:t> 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      Reduce    </a:t>
              </a:r>
              <a:r>
                <a:rPr lang="en-US" dirty="0" err="1" smtClean="0">
                  <a:solidFill>
                    <a:schemeClr val="tx1"/>
                  </a:solidFill>
                </a:rPr>
                <a:t>Reduce</a:t>
              </a:r>
              <a:r>
                <a:rPr lang="en-US" dirty="0" smtClean="0">
                  <a:solidFill>
                    <a:schemeClr val="tx1"/>
                  </a:solidFill>
                </a:rPr>
                <a:t>    </a:t>
              </a:r>
              <a:r>
                <a:rPr lang="en-US" dirty="0" err="1" smtClean="0">
                  <a:solidFill>
                    <a:schemeClr val="tx1"/>
                  </a:solidFill>
                </a:rPr>
                <a:t>Reduce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Assembly in the Clouds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5334000"/>
            <a:ext cx="4038600" cy="14017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Cap3</a:t>
            </a:r>
            <a:r>
              <a:rPr lang="en-US" dirty="0" smtClean="0"/>
              <a:t> parallel efficiency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5303837"/>
            <a:ext cx="4038600" cy="13255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Cap3</a:t>
            </a:r>
            <a:r>
              <a:rPr lang="en-US" dirty="0"/>
              <a:t> </a:t>
            </a:r>
            <a:r>
              <a:rPr lang="en-US" dirty="0" smtClean="0"/>
              <a:t>– Per core per file (458 reads in each file) time to process sequences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cap3_tempest_eff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600200"/>
            <a:ext cx="4419600" cy="3657600"/>
          </a:xfrm>
          <a:prstGeom prst="rect">
            <a:avLst/>
          </a:prstGeom>
        </p:spPr>
      </p:pic>
      <p:pic>
        <p:nvPicPr>
          <p:cNvPr id="11" name="Picture 10" descr="fig4.png"/>
          <p:cNvPicPr/>
          <p:nvPr/>
        </p:nvPicPr>
        <p:blipFill>
          <a:blip r:embed="rId4" cstate="print"/>
          <a:srcRect r="3226"/>
          <a:stretch>
            <a:fillRect/>
          </a:stretch>
        </p:blipFill>
        <p:spPr>
          <a:xfrm>
            <a:off x="4572000" y="1371600"/>
            <a:ext cx="4572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Fault Tolerance and MapReduce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MPI</a:t>
            </a:r>
            <a:r>
              <a:rPr lang="en-US" dirty="0" smtClean="0"/>
              <a:t> does “maps” followed by “communication” including “reduce” but does this iteratively</a:t>
            </a:r>
          </a:p>
          <a:p>
            <a:r>
              <a:rPr lang="en-US" dirty="0" smtClean="0"/>
              <a:t>There must (for most communication patterns of interest) be a </a:t>
            </a:r>
            <a:r>
              <a:rPr lang="en-US" dirty="0" smtClean="0">
                <a:solidFill>
                  <a:srgbClr val="FF0000"/>
                </a:solidFill>
              </a:rPr>
              <a:t>strict synchronization </a:t>
            </a:r>
            <a:r>
              <a:rPr lang="en-US" dirty="0" smtClean="0"/>
              <a:t>at end of each communication phase</a:t>
            </a:r>
          </a:p>
          <a:p>
            <a:pPr lvl="1"/>
            <a:r>
              <a:rPr lang="en-US" dirty="0" smtClean="0"/>
              <a:t>Thus if a </a:t>
            </a:r>
            <a:r>
              <a:rPr lang="en-US" dirty="0" smtClean="0">
                <a:solidFill>
                  <a:srgbClr val="FF0000"/>
                </a:solidFill>
              </a:rPr>
              <a:t>process fails then everything grinds to a halt</a:t>
            </a:r>
          </a:p>
          <a:p>
            <a:r>
              <a:rPr lang="en-US" dirty="0" smtClean="0"/>
              <a:t>In MapReduce, all Map processes and all reduce processes are </a:t>
            </a:r>
            <a:r>
              <a:rPr lang="en-US" dirty="0" smtClean="0">
                <a:solidFill>
                  <a:srgbClr val="FF0000"/>
                </a:solidFill>
              </a:rPr>
              <a:t>independent</a:t>
            </a:r>
            <a:r>
              <a:rPr lang="en-US" dirty="0" smtClean="0"/>
              <a:t> and stateless and read and write to disks</a:t>
            </a:r>
          </a:p>
          <a:p>
            <a:pPr lvl="1"/>
            <a:r>
              <a:rPr lang="en-US" dirty="0" smtClean="0"/>
              <a:t>As 1 or 2 (</a:t>
            </a:r>
            <a:r>
              <a:rPr lang="en-US" dirty="0" err="1" smtClean="0"/>
              <a:t>reduce+map</a:t>
            </a:r>
            <a:r>
              <a:rPr lang="en-US" dirty="0" smtClean="0"/>
              <a:t>) iterations, no difficult synchronization issues</a:t>
            </a:r>
          </a:p>
          <a:p>
            <a:r>
              <a:rPr lang="en-US" dirty="0" smtClean="0"/>
              <a:t>Thus </a:t>
            </a:r>
            <a:r>
              <a:rPr lang="en-US" dirty="0" smtClean="0">
                <a:solidFill>
                  <a:srgbClr val="FF0000"/>
                </a:solidFill>
              </a:rPr>
              <a:t>failures can easily be recovered </a:t>
            </a:r>
            <a:r>
              <a:rPr lang="en-US" dirty="0" smtClean="0"/>
              <a:t>by rerunning process without other jobs hanging around waiting</a:t>
            </a:r>
          </a:p>
          <a:p>
            <a:r>
              <a:rPr lang="en-US" dirty="0" smtClean="0"/>
              <a:t>Re-examine MPI fault tolerance in light of MapReduce</a:t>
            </a:r>
          </a:p>
          <a:p>
            <a:pPr lvl="1"/>
            <a:r>
              <a:rPr lang="en-US" dirty="0" smtClean="0"/>
              <a:t>Twister will interpolate between MPI and MapReduce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Twister(MapReduce++)</a:t>
            </a:r>
            <a:endParaRPr lang="en-US" sz="4000" dirty="0"/>
          </a:p>
        </p:txBody>
      </p:sp>
      <p:sp>
        <p:nvSpPr>
          <p:cNvPr id="192" name="Content Placeholder 2"/>
          <p:cNvSpPr txBox="1">
            <a:spLocks/>
          </p:cNvSpPr>
          <p:nvPr/>
        </p:nvSpPr>
        <p:spPr>
          <a:xfrm>
            <a:off x="5715000" y="914400"/>
            <a:ext cx="3429000" cy="2514600"/>
          </a:xfrm>
          <a:prstGeom prst="rect">
            <a:avLst/>
          </a:prstGeom>
        </p:spPr>
        <p:txBody>
          <a:bodyPr vert="horz" lIns="91435" tIns="45718" rIns="91435" bIns="45718" rtlCol="0">
            <a:normAutofit fontScale="40000" lnSpcReduction="20000"/>
          </a:bodyPr>
          <a:lstStyle/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Streaming based </a:t>
            </a:r>
            <a:r>
              <a:rPr lang="en-US" sz="3500" dirty="0" smtClean="0"/>
              <a:t>communication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/>
              <a:t>Intermediate results are directly transferred from the map tasks to the reduce tasks – </a:t>
            </a:r>
            <a:r>
              <a:rPr lang="en-US" sz="3500" b="1" dirty="0" smtClean="0"/>
              <a:t>eliminates local files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Cacheable</a:t>
            </a:r>
            <a:r>
              <a:rPr lang="en-US" sz="3500" dirty="0" smtClean="0">
                <a:solidFill>
                  <a:srgbClr val="E4CFA0"/>
                </a:solidFill>
              </a:rPr>
              <a:t> </a:t>
            </a:r>
            <a:r>
              <a:rPr lang="en-US" sz="3500" dirty="0" smtClean="0"/>
              <a:t>map/reduce tasks</a:t>
            </a:r>
          </a:p>
          <a:p>
            <a:pPr marL="569913" lvl="1" indent="-1127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/>
              <a:t>Static data remains in memory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Combine </a:t>
            </a:r>
            <a:r>
              <a:rPr lang="en-US" sz="3500" dirty="0" smtClean="0"/>
              <a:t>phase to combine reductions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/>
              <a:t>User Program is the </a:t>
            </a:r>
            <a:r>
              <a:rPr lang="en-US" sz="3500" b="1" dirty="0" smtClean="0"/>
              <a:t>composer</a:t>
            </a:r>
            <a:r>
              <a:rPr lang="en-US" sz="3500" dirty="0" smtClean="0"/>
              <a:t> of MapReduce computations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b="1" dirty="0" smtClean="0">
                <a:solidFill>
                  <a:srgbClr val="990033"/>
                </a:solidFill>
              </a:rPr>
              <a:t>Extends</a:t>
            </a:r>
            <a:r>
              <a:rPr lang="en-US" sz="3500" b="1" dirty="0" smtClean="0">
                <a:solidFill>
                  <a:srgbClr val="E4CFA0"/>
                </a:solidFill>
              </a:rPr>
              <a:t> </a:t>
            </a:r>
            <a:r>
              <a:rPr lang="en-US" sz="3500" b="1" dirty="0" smtClean="0"/>
              <a:t>the MapReduce model to </a:t>
            </a:r>
            <a:r>
              <a:rPr lang="en-US" sz="3500" b="1" dirty="0" smtClean="0">
                <a:solidFill>
                  <a:srgbClr val="00B0F0"/>
                </a:solidFill>
              </a:rPr>
              <a:t>iterative</a:t>
            </a:r>
            <a:r>
              <a:rPr lang="en-US" sz="3500" b="1" dirty="0" smtClean="0">
                <a:solidFill>
                  <a:srgbClr val="E4CFA0"/>
                </a:solidFill>
              </a:rPr>
              <a:t> </a:t>
            </a:r>
            <a:r>
              <a:rPr lang="en-US" sz="3500" b="1" dirty="0" smtClean="0"/>
              <a:t>computations</a:t>
            </a:r>
          </a:p>
          <a:p>
            <a:pPr marL="342883" indent="-342883">
              <a:spcBef>
                <a:spcPct val="20000"/>
              </a:spcBef>
              <a:defRPr/>
            </a:pPr>
            <a:endParaRPr lang="en-US" sz="3200" dirty="0" smtClean="0">
              <a:solidFill>
                <a:srgbClr val="E4CFA0"/>
              </a:solidFill>
            </a:endParaRP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rgbClr val="E4CFA0"/>
              </a:solidFill>
            </a:endParaRPr>
          </a:p>
        </p:txBody>
      </p:sp>
      <p:grpSp>
        <p:nvGrpSpPr>
          <p:cNvPr id="3" name="Group 195"/>
          <p:cNvGrpSpPr/>
          <p:nvPr/>
        </p:nvGrpSpPr>
        <p:grpSpPr>
          <a:xfrm>
            <a:off x="304800" y="762000"/>
            <a:ext cx="3733800" cy="2413000"/>
            <a:chOff x="1371600" y="762000"/>
            <a:chExt cx="4572000" cy="2438400"/>
          </a:xfrm>
        </p:grpSpPr>
        <p:sp>
          <p:nvSpPr>
            <p:cNvPr id="197" name="Rounded Rectangle 196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1371600" y="762000"/>
              <a:ext cx="44958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Data Split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4038600" y="1524001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038600" y="1524001"/>
              <a:ext cx="8341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chemeClr val="tx2">
                      <a:lumMod val="75000"/>
                    </a:schemeClr>
                  </a:solidFill>
                </a:rPr>
                <a:t>MR</a:t>
              </a:r>
            </a:p>
            <a:p>
              <a:pPr algn="ctr"/>
              <a:r>
                <a:rPr lang="en-US" sz="1300" b="1" dirty="0" smtClean="0">
                  <a:solidFill>
                    <a:schemeClr val="tx2">
                      <a:lumMod val="75000"/>
                    </a:schemeClr>
                  </a:solidFill>
                </a:rPr>
                <a:t>Driver</a:t>
              </a:r>
              <a:endParaRPr lang="en-US" sz="13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953000" y="1524001"/>
              <a:ext cx="9906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chemeClr val="tx2">
                      <a:lumMod val="75000"/>
                    </a:schemeClr>
                  </a:solidFill>
                </a:rPr>
                <a:t>User</a:t>
              </a:r>
            </a:p>
            <a:p>
              <a:pPr algn="ctr"/>
              <a:r>
                <a:rPr lang="en-US" sz="1300" b="1" dirty="0" smtClean="0">
                  <a:solidFill>
                    <a:schemeClr val="tx2">
                      <a:lumMod val="75000"/>
                    </a:schemeClr>
                  </a:solidFill>
                </a:rPr>
                <a:t>Program</a:t>
              </a:r>
              <a:endParaRPr lang="en-US" sz="13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447800" y="762000"/>
              <a:ext cx="4495800" cy="31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Pub/Sub Broker Network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7" name="Rounded Rectangle 206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/>
            <p:cNvSpPr txBox="1"/>
            <p:nvPr/>
          </p:nvSpPr>
          <p:spPr>
            <a:xfrm>
              <a:off x="4038600" y="2743201"/>
              <a:ext cx="1296581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File System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7" name="Up-Down Arrow 216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18" name="Up-Down Arrow 217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19" name="Up-Down Arrow 218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20" name="Hexagon 219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2" name="Hexagon 221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4" name="Hexagon 223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6" name="Hexagon 225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8" name="Flowchart: Connector 227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29" name="Flowchart: Connector 228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30" name="Flowchart: Connector 229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31" name="Flowchart: Connector 230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4" name="Group 108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243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44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5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241" name="Flowchart: Connector 240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42" name="Flowchart: Connector 241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6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239" name="Flowchart: Connector 238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40" name="Flowchart: Connector 239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7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237" name="Flowchart: Connector 236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38" name="Flowchart: Connector 237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236" name="TextBox 235"/>
            <p:cNvSpPr txBox="1"/>
            <p:nvPr/>
          </p:nvSpPr>
          <p:spPr>
            <a:xfrm>
              <a:off x="1828801" y="1219201"/>
              <a:ext cx="1591458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Worker Nodes</a:t>
              </a:r>
              <a:endParaRPr lang="en-US" sz="1400" b="1" dirty="0"/>
            </a:p>
          </p:txBody>
        </p:sp>
      </p:grpSp>
      <p:sp>
        <p:nvSpPr>
          <p:cNvPr id="245" name="Hexagon 244"/>
          <p:cNvSpPr/>
          <p:nvPr/>
        </p:nvSpPr>
        <p:spPr>
          <a:xfrm>
            <a:off x="4029074" y="9652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4029074" y="13462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7" name="Up-Down Arrow 246"/>
          <p:cNvSpPr/>
          <p:nvPr/>
        </p:nvSpPr>
        <p:spPr>
          <a:xfrm>
            <a:off x="4105274" y="2184400"/>
            <a:ext cx="152400" cy="3048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sz="1400" b="1" dirty="0"/>
          </a:p>
        </p:txBody>
      </p:sp>
      <p:sp>
        <p:nvSpPr>
          <p:cNvPr id="248" name="Rectangle 247"/>
          <p:cNvSpPr/>
          <p:nvPr/>
        </p:nvSpPr>
        <p:spPr>
          <a:xfrm>
            <a:off x="4029074" y="18034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4333875" y="889000"/>
            <a:ext cx="1118501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/>
              <a:t>Map Worker</a:t>
            </a:r>
            <a:endParaRPr lang="en-US" sz="1400" b="1" dirty="0"/>
          </a:p>
        </p:txBody>
      </p:sp>
      <p:sp>
        <p:nvSpPr>
          <p:cNvPr id="250" name="TextBox 249"/>
          <p:cNvSpPr txBox="1"/>
          <p:nvPr/>
        </p:nvSpPr>
        <p:spPr>
          <a:xfrm>
            <a:off x="4333875" y="1270000"/>
            <a:ext cx="132266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/>
              <a:t>Reduce Worker</a:t>
            </a:r>
            <a:endParaRPr lang="en-US" sz="1400" b="1" dirty="0"/>
          </a:p>
        </p:txBody>
      </p:sp>
      <p:sp>
        <p:nvSpPr>
          <p:cNvPr id="251" name="TextBox 250"/>
          <p:cNvSpPr txBox="1"/>
          <p:nvPr/>
        </p:nvSpPr>
        <p:spPr>
          <a:xfrm>
            <a:off x="4333875" y="1727200"/>
            <a:ext cx="107271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/>
              <a:t>MRDeamon</a:t>
            </a:r>
            <a:endParaRPr lang="en-US" sz="1400" b="1" dirty="0"/>
          </a:p>
        </p:txBody>
      </p:sp>
      <p:sp>
        <p:nvSpPr>
          <p:cNvPr id="252" name="TextBox 251"/>
          <p:cNvSpPr txBox="1"/>
          <p:nvPr/>
        </p:nvSpPr>
        <p:spPr>
          <a:xfrm>
            <a:off x="4333875" y="2108200"/>
            <a:ext cx="144109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/>
              <a:t>Data Read/Write</a:t>
            </a:r>
            <a:endParaRPr lang="en-US" sz="1400" b="1" dirty="0"/>
          </a:p>
        </p:txBody>
      </p:sp>
      <p:cxnSp>
        <p:nvCxnSpPr>
          <p:cNvPr id="253" name="Straight Arrow Connector 252"/>
          <p:cNvCxnSpPr/>
          <p:nvPr/>
        </p:nvCxnSpPr>
        <p:spPr>
          <a:xfrm rot="5400000">
            <a:off x="4029868" y="2793207"/>
            <a:ext cx="3048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4333875" y="2565400"/>
            <a:ext cx="136497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/>
              <a:t>Communication</a:t>
            </a:r>
            <a:endParaRPr lang="en-US" sz="1400" b="1" dirty="0"/>
          </a:p>
        </p:txBody>
      </p:sp>
      <p:grpSp>
        <p:nvGrpSpPr>
          <p:cNvPr id="8" name="Group 148"/>
          <p:cNvGrpSpPr/>
          <p:nvPr/>
        </p:nvGrpSpPr>
        <p:grpSpPr>
          <a:xfrm>
            <a:off x="4648200" y="3598954"/>
            <a:ext cx="4191000" cy="2954245"/>
            <a:chOff x="1807721" y="808977"/>
            <a:chExt cx="4648200" cy="3370355"/>
          </a:xfrm>
        </p:grpSpPr>
        <p:grpSp>
          <p:nvGrpSpPr>
            <p:cNvPr id="9" name="Group 26"/>
            <p:cNvGrpSpPr/>
            <p:nvPr/>
          </p:nvGrpSpPr>
          <p:grpSpPr>
            <a:xfrm>
              <a:off x="2743200" y="808977"/>
              <a:ext cx="3712721" cy="3094411"/>
              <a:chOff x="304800" y="1694153"/>
              <a:chExt cx="3712721" cy="3094411"/>
            </a:xfrm>
          </p:grpSpPr>
          <p:sp>
            <p:nvSpPr>
              <p:cNvPr id="159" name="Arc 158"/>
              <p:cNvSpPr/>
              <p:nvPr/>
            </p:nvSpPr>
            <p:spPr>
              <a:xfrm rot="3177236">
                <a:off x="1648167" y="2620252"/>
                <a:ext cx="2942011" cy="1394613"/>
              </a:xfrm>
              <a:prstGeom prst="arc">
                <a:avLst>
                  <a:gd name="adj1" fmla="val 9813537"/>
                  <a:gd name="adj2" fmla="val 1099694"/>
                </a:avLst>
              </a:prstGeom>
              <a:ln w="508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664721" y="3323575"/>
                <a:ext cx="2590800" cy="35000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/>
                    </a:solidFill>
                    <a:latin typeface="+mj-lt"/>
                    <a:cs typeface="Courier New" pitchFamily="49" charset="0"/>
                  </a:rPr>
                  <a:t>Reduce (Key, List&lt;Value&gt;) 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264921" y="1694153"/>
                <a:ext cx="882047" cy="360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</a:rPr>
                  <a:t>Iterate</a:t>
                </a:r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62" name="Straight Arrow Connector 161"/>
              <p:cNvCxnSpPr/>
              <p:nvPr/>
            </p:nvCxnSpPr>
            <p:spPr>
              <a:xfrm rot="16200000" flipH="1">
                <a:off x="1296194" y="2972594"/>
                <a:ext cx="381000" cy="3794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162"/>
              <p:cNvSpPr txBox="1"/>
              <p:nvPr/>
            </p:nvSpPr>
            <p:spPr>
              <a:xfrm>
                <a:off x="304800" y="2667000"/>
                <a:ext cx="1916468" cy="360424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1198120" y="4009377"/>
                <a:ext cx="2743199" cy="359669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/>
                    </a:solidFill>
                    <a:latin typeface="+mj-lt"/>
                    <a:cs typeface="Courier New" pitchFamily="49" charset="0"/>
                  </a:rPr>
                  <a:t>Combine (Key, List&lt;Value&gt;)</a:t>
                </a:r>
                <a:endParaRPr lang="en-US" sz="1400" b="1" dirty="0">
                  <a:solidFill>
                    <a:schemeClr val="tx1"/>
                  </a:solidFill>
                  <a:latin typeface="+mj-lt"/>
                  <a:cs typeface="Courier New" pitchFamily="49" charset="0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666999" y="2180576"/>
                <a:ext cx="1350522" cy="762000"/>
              </a:xfrm>
              <a:prstGeom prst="ellipse">
                <a:avLst/>
              </a:prstGeom>
              <a:ln w="2540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User Program</a:t>
                </a:r>
                <a:endParaRPr lang="en-US" sz="1400" b="1" dirty="0"/>
              </a:p>
            </p:txBody>
          </p:sp>
          <p:cxnSp>
            <p:nvCxnSpPr>
              <p:cNvPr id="166" name="Straight Arrow Connector 165"/>
              <p:cNvCxnSpPr/>
              <p:nvPr/>
            </p:nvCxnSpPr>
            <p:spPr>
              <a:xfrm rot="16200000" flipH="1">
                <a:off x="1883921" y="3704576"/>
                <a:ext cx="304800" cy="304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550921" y="3810000"/>
              <a:ext cx="990600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/>
                  </a:solidFill>
                  <a:latin typeface="+mj-lt"/>
                  <a:cs typeface="Courier New" pitchFamily="49" charset="0"/>
                </a:rPr>
                <a:t>Close()</a:t>
              </a:r>
              <a:endParaRPr lang="en-US" sz="1400" b="1" dirty="0">
                <a:solidFill>
                  <a:schemeClr val="tx1"/>
                </a:solidFill>
                <a:latin typeface="+mj-lt"/>
                <a:cs typeface="Courier New" pitchFamily="49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026922" y="1066801"/>
              <a:ext cx="1295400" cy="35112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/>
                  </a:solidFill>
                  <a:latin typeface="+mj-lt"/>
                  <a:cs typeface="Courier New" pitchFamily="49" charset="0"/>
                </a:rPr>
                <a:t>Configure()</a:t>
              </a:r>
              <a:endParaRPr lang="en-US" sz="1400" b="1" dirty="0">
                <a:solidFill>
                  <a:schemeClr val="tx1"/>
                </a:solidFill>
                <a:latin typeface="+mj-lt"/>
                <a:cs typeface="Courier New" pitchFamily="49" charset="0"/>
              </a:endParaRPr>
            </a:p>
          </p:txBody>
        </p:sp>
        <p:cxnSp>
          <p:nvCxnSpPr>
            <p:cNvPr id="153" name="Straight Arrow Connector 152"/>
            <p:cNvCxnSpPr>
              <a:stCxn id="152" idx="2"/>
            </p:cNvCxnSpPr>
            <p:nvPr/>
          </p:nvCxnSpPr>
          <p:spPr>
            <a:xfrm rot="5400000">
              <a:off x="3489272" y="1596474"/>
              <a:ext cx="363895" cy="6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rot="5400000">
              <a:off x="4762479" y="3674642"/>
              <a:ext cx="345692" cy="68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Left Arrow Callout 154"/>
            <p:cNvSpPr/>
            <p:nvPr/>
          </p:nvSpPr>
          <p:spPr>
            <a:xfrm flipH="1">
              <a:off x="1807721" y="990600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953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Static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156" name="Left Arrow Callout 155"/>
            <p:cNvSpPr/>
            <p:nvPr/>
          </p:nvSpPr>
          <p:spPr>
            <a:xfrm flipH="1">
              <a:off x="1828800" y="2256777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0756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b="1" dirty="0" smtClean="0">
                  <a:solidFill>
                    <a:schemeClr val="tx1"/>
                  </a:solidFill>
                </a:rPr>
                <a:t>δ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flow</a:t>
              </a:r>
            </a:p>
          </p:txBody>
        </p:sp>
        <p:cxnSp>
          <p:nvCxnSpPr>
            <p:cNvPr id="157" name="Straight Arrow Connector 156"/>
            <p:cNvCxnSpPr>
              <a:stCxn id="156" idx="1"/>
            </p:cNvCxnSpPr>
            <p:nvPr/>
          </p:nvCxnSpPr>
          <p:spPr>
            <a:xfrm flipV="1">
              <a:off x="2971800" y="2256777"/>
              <a:ext cx="91440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56" idx="1"/>
            </p:cNvCxnSpPr>
            <p:nvPr/>
          </p:nvCxnSpPr>
          <p:spPr>
            <a:xfrm>
              <a:off x="2971800" y="2523477"/>
              <a:ext cx="1371600" cy="4483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3962400" cy="2733798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68" name="TextBox 167"/>
          <p:cNvSpPr txBox="1"/>
          <p:nvPr/>
        </p:nvSpPr>
        <p:spPr>
          <a:xfrm>
            <a:off x="304800" y="625783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Different synchronization and intercommunication mechanisms used by the parallel runtimes</a:t>
            </a:r>
            <a:endParaRPr lang="en-US" sz="1400" b="1" dirty="0"/>
          </a:p>
        </p:txBody>
      </p:sp>
      <p:pic>
        <p:nvPicPr>
          <p:cNvPr id="1026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52400"/>
            <a:ext cx="501094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Iterative Computations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D:\Academic\Ph.D\eScience2008\images\eps\kmeans_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62000"/>
            <a:ext cx="3405613" cy="2844509"/>
          </a:xfrm>
          <a:prstGeom prst="rect">
            <a:avLst/>
          </a:prstGeom>
          <a:noFill/>
        </p:spPr>
      </p:pic>
      <p:pic>
        <p:nvPicPr>
          <p:cNvPr id="40965" name="Picture 5" descr="D:\academic\phd\Publications\CloudComp09\figures\matri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685800"/>
            <a:ext cx="2286000" cy="2843349"/>
          </a:xfrm>
          <a:prstGeom prst="rect">
            <a:avLst/>
          </a:prstGeom>
          <a:noFill/>
        </p:spPr>
      </p:pic>
      <p:sp>
        <p:nvSpPr>
          <p:cNvPr id="11" name="Right Arrow Callout 10"/>
          <p:cNvSpPr/>
          <p:nvPr/>
        </p:nvSpPr>
        <p:spPr>
          <a:xfrm>
            <a:off x="152400" y="1447800"/>
            <a:ext cx="1371600" cy="6858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3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K-means</a:t>
            </a:r>
          </a:p>
          <a:p>
            <a:pPr algn="ctr"/>
            <a:endParaRPr lang="en-US" dirty="0"/>
          </a:p>
        </p:txBody>
      </p:sp>
      <p:sp>
        <p:nvSpPr>
          <p:cNvPr id="12" name="Right Arrow Callout 11"/>
          <p:cNvSpPr/>
          <p:nvPr/>
        </p:nvSpPr>
        <p:spPr>
          <a:xfrm>
            <a:off x="4876800" y="1447800"/>
            <a:ext cx="2057400" cy="6858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3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Matrix Multiplication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581400"/>
            <a:ext cx="255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 of K-Means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3581400"/>
            <a:ext cx="355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Performance Matrix Multiplication</a:t>
            </a:r>
            <a:endParaRPr lang="en-US" b="1" dirty="0"/>
          </a:p>
        </p:txBody>
      </p:sp>
      <p:pic>
        <p:nvPicPr>
          <p:cNvPr id="15" name="Picture 14" descr="kmeans-color-lo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886200"/>
            <a:ext cx="4129088" cy="2667000"/>
          </a:xfrm>
          <a:prstGeom prst="rect">
            <a:avLst/>
          </a:prstGeom>
        </p:spPr>
      </p:pic>
      <p:pic>
        <p:nvPicPr>
          <p:cNvPr id="16" name="Picture 15" descr="mat-mult-lo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599" y="3886200"/>
            <a:ext cx="4038601" cy="269727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648200" y="3276600"/>
            <a:ext cx="4495800" cy="3213485"/>
            <a:chOff x="4191000" y="2667000"/>
            <a:chExt cx="4495800" cy="3213485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91000" y="3048000"/>
              <a:ext cx="4495800" cy="2832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4191000" y="2667000"/>
              <a:ext cx="1912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</a:t>
              </a:r>
              <a:r>
                <a:rPr lang="en-US" b="1" dirty="0" smtClean="0"/>
                <a:t>Smith Waterman</a:t>
              </a:r>
              <a:endParaRPr lang="en-US" b="1" dirty="0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 l="6643" t="12560" r="26932" b="12077"/>
          <a:stretch>
            <a:fillRect/>
          </a:stretch>
        </p:blipFill>
        <p:spPr bwMode="auto">
          <a:xfrm>
            <a:off x="4572000" y="3657600"/>
            <a:ext cx="4572000" cy="324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2286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Performance of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Pagerank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using 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ClueWeb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Data (Time for 20 iterations)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using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32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nodes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(256 CPU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cores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) of Crevasse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Geoffrey Fox\Desktop\pagrank-hadoop-twi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7990807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Deluge </a:t>
            </a:r>
            <a:r>
              <a:rPr lang="en-US" dirty="0" smtClean="0"/>
              <a:t>in all fields of science</a:t>
            </a:r>
          </a:p>
          <a:p>
            <a:pPr lvl="1"/>
            <a:r>
              <a:rPr lang="en-US" dirty="0" smtClean="0"/>
              <a:t>Including Socially Coupled Systems?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Multicore</a:t>
            </a:r>
            <a:r>
              <a:rPr lang="en-US" dirty="0" smtClean="0"/>
              <a:t> implies parallel computing important again</a:t>
            </a:r>
          </a:p>
          <a:p>
            <a:pPr lvl="1"/>
            <a:r>
              <a:rPr lang="en-US" dirty="0" smtClean="0"/>
              <a:t>Performance from extra cores – not extra clock speed</a:t>
            </a:r>
          </a:p>
          <a:p>
            <a:pPr lvl="1"/>
            <a:r>
              <a:rPr lang="en-US" dirty="0" smtClean="0"/>
              <a:t>GPU enhanced systems can give big power boost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Clouds</a:t>
            </a:r>
            <a:r>
              <a:rPr lang="en-US" dirty="0" smtClean="0"/>
              <a:t> – new commercially supported data center model replacing compute </a:t>
            </a:r>
            <a:r>
              <a:rPr lang="en-US" dirty="0" smtClean="0">
                <a:solidFill>
                  <a:srgbClr val="FF0000"/>
                </a:solidFill>
              </a:rPr>
              <a:t>grids</a:t>
            </a:r>
            <a:r>
              <a:rPr lang="en-US" dirty="0" smtClean="0"/>
              <a:t> (and your general purpose computer center)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Light weight clients</a:t>
            </a:r>
            <a:r>
              <a:rPr lang="en-US" dirty="0" smtClean="0"/>
              <a:t>: Sensors, Smartphones and tablets accessing and supported by backend services in cloud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Commercial efforts </a:t>
            </a:r>
            <a:r>
              <a:rPr lang="en-US" dirty="0" smtClean="0"/>
              <a:t>moving</a:t>
            </a:r>
            <a:r>
              <a:rPr lang="en-US" dirty="0" smtClean="0">
                <a:solidFill>
                  <a:srgbClr val="FF0000"/>
                </a:solidFill>
              </a:rPr>
              <a:t> much faster </a:t>
            </a:r>
            <a:r>
              <a:rPr lang="en-US" dirty="0" smtClean="0"/>
              <a:t>than</a:t>
            </a:r>
            <a:r>
              <a:rPr lang="en-US" dirty="0" smtClean="0">
                <a:solidFill>
                  <a:srgbClr val="FF0000"/>
                </a:solidFill>
              </a:rPr>
              <a:t> academia </a:t>
            </a:r>
            <a:r>
              <a:rPr lang="en-US" dirty="0" smtClean="0"/>
              <a:t>in both </a:t>
            </a:r>
            <a:r>
              <a:rPr lang="en-US" dirty="0" smtClean="0">
                <a:solidFill>
                  <a:srgbClr val="FF0000"/>
                </a:solidFill>
              </a:rPr>
              <a:t>innovation </a:t>
            </a:r>
            <a:r>
              <a:rPr lang="en-US" dirty="0" smtClean="0"/>
              <a:t>and deployment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914400"/>
          </a:xfrm>
        </p:spPr>
        <p:txBody>
          <a:bodyPr/>
          <a:lstStyle/>
          <a:p>
            <a:r>
              <a:rPr lang="en-US" dirty="0" smtClean="0"/>
              <a:t>Cloud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, Privacy</a:t>
            </a:r>
          </a:p>
          <a:p>
            <a:pPr lvl="1"/>
            <a:r>
              <a:rPr lang="en-US" dirty="0" smtClean="0"/>
              <a:t>Private clouds can address but cannot offer same degree of “elasticity” as smaller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</a:p>
          <a:p>
            <a:pPr lvl="1"/>
            <a:r>
              <a:rPr lang="en-US" dirty="0" smtClean="0"/>
              <a:t>Software network interfaces</a:t>
            </a:r>
          </a:p>
          <a:p>
            <a:pPr lvl="1"/>
            <a:r>
              <a:rPr lang="en-US" dirty="0" smtClean="0"/>
              <a:t>Virtualization hurts locality (compute node to compute node for parallel computing; compute node to data for data analysis)</a:t>
            </a:r>
          </a:p>
          <a:p>
            <a:pPr lvl="1"/>
            <a:r>
              <a:rPr lang="en-US" dirty="0" smtClean="0"/>
              <a:t>Poor and costly transfer of data into cloud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Confusion in field </a:t>
            </a:r>
            <a:r>
              <a:rPr lang="en-US" dirty="0" smtClean="0"/>
              <a:t>with 3 different major offerings – Amazon, Google, Microsoft and </a:t>
            </a:r>
            <a:r>
              <a:rPr lang="en-US" b="1" dirty="0" smtClean="0"/>
              <a:t>no</a:t>
            </a:r>
            <a:r>
              <a:rPr lang="en-US" dirty="0" smtClean="0"/>
              <a:t> academic (private) software stacks with a rich feature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Broad Architecture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Traditional </a:t>
            </a:r>
            <a:r>
              <a:rPr lang="en-US" sz="2400" dirty="0" smtClean="0">
                <a:solidFill>
                  <a:srgbClr val="FF0000"/>
                </a:solidFill>
              </a:rPr>
              <a:t>Supercomputers</a:t>
            </a:r>
            <a:r>
              <a:rPr lang="en-US" sz="2400" dirty="0" smtClean="0"/>
              <a:t> (TeraGrid and DEISA) for large scale parallel computing – mainly simulations</a:t>
            </a:r>
          </a:p>
          <a:p>
            <a:pPr lvl="1"/>
            <a:r>
              <a:rPr lang="en-US" sz="2400" dirty="0" smtClean="0"/>
              <a:t>Likely to offer major GPU enhanced systems</a:t>
            </a:r>
          </a:p>
          <a:p>
            <a:r>
              <a:rPr lang="en-US" sz="2400" dirty="0" smtClean="0"/>
              <a:t>Traditional </a:t>
            </a:r>
            <a:r>
              <a:rPr lang="en-US" sz="2400" dirty="0" smtClean="0">
                <a:solidFill>
                  <a:srgbClr val="FF0000"/>
                </a:solidFill>
              </a:rPr>
              <a:t>Grids</a:t>
            </a:r>
            <a:r>
              <a:rPr lang="en-US" sz="2400" dirty="0" smtClean="0"/>
              <a:t> for handling distributed data – especially </a:t>
            </a:r>
            <a:r>
              <a:rPr lang="en-US" sz="2400" dirty="0" smtClean="0">
                <a:solidFill>
                  <a:srgbClr val="FF0000"/>
                </a:solidFill>
              </a:rPr>
              <a:t>instruments and sensors</a:t>
            </a:r>
          </a:p>
          <a:p>
            <a:r>
              <a:rPr lang="en-US" sz="2400" dirty="0" smtClean="0"/>
              <a:t>Clouds for “</a:t>
            </a:r>
            <a:r>
              <a:rPr lang="en-US" sz="2400" dirty="0" smtClean="0">
                <a:solidFill>
                  <a:srgbClr val="FF0000"/>
                </a:solidFill>
              </a:rPr>
              <a:t>high throughput computing</a:t>
            </a:r>
            <a:r>
              <a:rPr lang="en-US" sz="2400" dirty="0" smtClean="0"/>
              <a:t>” including much data analysis and emerging areas such as Life Sciences using loosely coupled parallel computations</a:t>
            </a:r>
          </a:p>
          <a:p>
            <a:pPr lvl="1"/>
            <a:r>
              <a:rPr lang="en-US" sz="2400" dirty="0" smtClean="0"/>
              <a:t>May offer </a:t>
            </a:r>
            <a:r>
              <a:rPr lang="en-US" sz="2400" dirty="0" smtClean="0">
                <a:solidFill>
                  <a:srgbClr val="FF0000"/>
                </a:solidFill>
              </a:rPr>
              <a:t>small clusters </a:t>
            </a:r>
            <a:r>
              <a:rPr lang="en-US" sz="2400" dirty="0" smtClean="0"/>
              <a:t>for MPI style jobs</a:t>
            </a:r>
          </a:p>
          <a:p>
            <a:pPr lvl="1"/>
            <a:r>
              <a:rPr lang="en-US" sz="2400" dirty="0" smtClean="0"/>
              <a:t>Certainly offer </a:t>
            </a:r>
            <a:r>
              <a:rPr lang="en-US" sz="2400" dirty="0" smtClean="0">
                <a:solidFill>
                  <a:srgbClr val="FF0000"/>
                </a:solidFill>
              </a:rPr>
              <a:t>MapReduce</a:t>
            </a:r>
          </a:p>
          <a:p>
            <a:r>
              <a:rPr lang="en-US" sz="2400" dirty="0" smtClean="0"/>
              <a:t>Integrating these needs new work on </a:t>
            </a:r>
            <a:r>
              <a:rPr lang="en-US" sz="2400" dirty="0" smtClean="0">
                <a:solidFill>
                  <a:srgbClr val="FF0000"/>
                </a:solidFill>
              </a:rPr>
              <a:t>distributed file systems </a:t>
            </a:r>
            <a:r>
              <a:rPr lang="en-US" sz="2400" dirty="0" smtClean="0"/>
              <a:t>and high quality data </a:t>
            </a:r>
            <a:r>
              <a:rPr lang="en-US" sz="2400" dirty="0" smtClean="0">
                <a:solidFill>
                  <a:srgbClr val="FF0000"/>
                </a:solidFill>
              </a:rPr>
              <a:t>transfer</a:t>
            </a:r>
            <a:r>
              <a:rPr lang="en-US" sz="2400" dirty="0" smtClean="0"/>
              <a:t> service</a:t>
            </a:r>
          </a:p>
          <a:p>
            <a:pPr lvl="1"/>
            <a:r>
              <a:rPr lang="en-US" sz="2400" dirty="0" smtClean="0"/>
              <a:t>Link Lustre WAN, Amazon/Google/</a:t>
            </a:r>
            <a:r>
              <a:rPr lang="en-US" sz="2400" dirty="0" err="1" smtClean="0"/>
              <a:t>Hadoop</a:t>
            </a:r>
            <a:r>
              <a:rPr lang="en-US" sz="2400" dirty="0" smtClean="0"/>
              <a:t>/Dryad </a:t>
            </a:r>
            <a:r>
              <a:rPr lang="en-US" sz="2400" dirty="0" smtClean="0">
                <a:solidFill>
                  <a:srgbClr val="FF0000"/>
                </a:solidFill>
              </a:rPr>
              <a:t>File System</a:t>
            </a:r>
          </a:p>
          <a:p>
            <a:pPr lvl="1"/>
            <a:r>
              <a:rPr lang="en-US" sz="2400" dirty="0" smtClean="0"/>
              <a:t>Offer </a:t>
            </a:r>
            <a:r>
              <a:rPr lang="en-US" sz="2400" dirty="0" err="1" smtClean="0">
                <a:solidFill>
                  <a:srgbClr val="FF0000"/>
                </a:solidFill>
              </a:rPr>
              <a:t>Bigtable</a:t>
            </a:r>
            <a:r>
              <a:rPr lang="en-US" sz="2400" dirty="0" smtClean="0"/>
              <a:t> (distributed scalable Excel)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14400"/>
          </a:xfrm>
        </p:spPr>
        <p:txBody>
          <a:bodyPr/>
          <a:lstStyle/>
          <a:p>
            <a:r>
              <a:rPr lang="en-US" dirty="0" smtClean="0"/>
              <a:t>Cyberinfrastructure Offers 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Service Oriented Architecture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Distributed Data </a:t>
            </a:r>
            <a:r>
              <a:rPr lang="en-US" dirty="0" smtClean="0"/>
              <a:t>via </a:t>
            </a:r>
            <a:r>
              <a:rPr lang="en-US" dirty="0" smtClean="0">
                <a:solidFill>
                  <a:srgbClr val="FF0000"/>
                </a:solidFill>
              </a:rPr>
              <a:t>Grids</a:t>
            </a:r>
          </a:p>
          <a:p>
            <a:r>
              <a:rPr lang="en-US" dirty="0" smtClean="0"/>
              <a:t>Dynamic utility (</a:t>
            </a:r>
            <a:r>
              <a:rPr lang="en-US" dirty="0" smtClean="0">
                <a:solidFill>
                  <a:srgbClr val="FF0000"/>
                </a:solidFill>
              </a:rPr>
              <a:t>on-demand</a:t>
            </a:r>
            <a:r>
              <a:rPr lang="en-US" dirty="0" smtClean="0"/>
              <a:t>) computing via </a:t>
            </a:r>
            <a:r>
              <a:rPr lang="en-US" dirty="0" smtClean="0">
                <a:solidFill>
                  <a:srgbClr val="FF0000"/>
                </a:solidFill>
              </a:rPr>
              <a:t>clouds</a:t>
            </a:r>
            <a:r>
              <a:rPr lang="en-US" dirty="0" smtClean="0"/>
              <a:t> with increasing features and generality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Supercomputers</a:t>
            </a:r>
            <a:r>
              <a:rPr lang="en-US" dirty="0" smtClean="0"/>
              <a:t> for largest </a:t>
            </a:r>
            <a:r>
              <a:rPr lang="en-US" dirty="0" smtClean="0">
                <a:solidFill>
                  <a:srgbClr val="FF0000"/>
                </a:solidFill>
              </a:rPr>
              <a:t>MPI</a:t>
            </a:r>
            <a:r>
              <a:rPr lang="en-US" dirty="0" smtClean="0"/>
              <a:t> jobs – probably not so relevant for Complex/Social systems/Bioinformatics etc.</a:t>
            </a:r>
          </a:p>
          <a:p>
            <a:r>
              <a:rPr lang="en-US" dirty="0" smtClean="0"/>
              <a:t>Fine-grain </a:t>
            </a:r>
            <a:r>
              <a:rPr lang="en-US" dirty="0" smtClean="0">
                <a:solidFill>
                  <a:srgbClr val="FF0000"/>
                </a:solidFill>
              </a:rPr>
              <a:t>disk</a:t>
            </a:r>
            <a:r>
              <a:rPr lang="en-US" dirty="0" smtClean="0"/>
              <a:t>/data </a:t>
            </a:r>
            <a:r>
              <a:rPr lang="en-US" dirty="0" smtClean="0">
                <a:solidFill>
                  <a:srgbClr val="FF0000"/>
                </a:solidFill>
              </a:rPr>
              <a:t>parallel computing </a:t>
            </a:r>
            <a:r>
              <a:rPr lang="en-US" dirty="0" smtClean="0"/>
              <a:t>via </a:t>
            </a:r>
            <a:r>
              <a:rPr lang="en-US" dirty="0" smtClean="0">
                <a:solidFill>
                  <a:srgbClr val="FF0000"/>
                </a:solidFill>
              </a:rPr>
              <a:t>MapReduce</a:t>
            </a:r>
          </a:p>
          <a:p>
            <a:pPr lvl="1"/>
            <a:r>
              <a:rPr lang="en-US" dirty="0" smtClean="0"/>
              <a:t>MPI and MapReduce support concurrency </a:t>
            </a:r>
            <a:r>
              <a:rPr lang="en-US" dirty="0" smtClean="0">
                <a:solidFill>
                  <a:srgbClr val="FF0000"/>
                </a:solidFill>
              </a:rPr>
              <a:t>within services</a:t>
            </a:r>
          </a:p>
          <a:p>
            <a:r>
              <a:rPr lang="en-US" dirty="0" smtClean="0"/>
              <a:t>Linkage of </a:t>
            </a:r>
            <a:r>
              <a:rPr lang="en-US" dirty="0" smtClean="0">
                <a:solidFill>
                  <a:srgbClr val="FF0000"/>
                </a:solidFill>
              </a:rPr>
              <a:t>coarse grain functions</a:t>
            </a:r>
            <a:r>
              <a:rPr lang="en-US" dirty="0" smtClean="0"/>
              <a:t> like workflow with several systems to chose from (</a:t>
            </a:r>
            <a:r>
              <a:rPr lang="en-US" dirty="0" err="1" smtClean="0"/>
              <a:t>Taverna</a:t>
            </a:r>
            <a:r>
              <a:rPr lang="en-US" dirty="0" smtClean="0"/>
              <a:t>, Trident, </a:t>
            </a:r>
            <a:r>
              <a:rPr lang="en-US" dirty="0" err="1" smtClean="0"/>
              <a:t>Kepler</a:t>
            </a:r>
            <a:r>
              <a:rPr lang="en-US" dirty="0" smtClean="0"/>
              <a:t> …)</a:t>
            </a:r>
          </a:p>
          <a:p>
            <a:pPr lvl="1"/>
            <a:r>
              <a:rPr lang="en-US" dirty="0" smtClean="0"/>
              <a:t>Workflow supports concurrency </a:t>
            </a:r>
            <a:r>
              <a:rPr lang="en-US" dirty="0" smtClean="0">
                <a:solidFill>
                  <a:srgbClr val="FF0000"/>
                </a:solidFill>
              </a:rPr>
              <a:t>between services</a:t>
            </a:r>
          </a:p>
          <a:p>
            <a:r>
              <a:rPr lang="en-US" dirty="0" smtClean="0"/>
              <a:t>User interfaces via Gateways or </a:t>
            </a:r>
            <a:r>
              <a:rPr lang="en-US" dirty="0" smtClean="0">
                <a:solidFill>
                  <a:srgbClr val="FF0000"/>
                </a:solidFill>
              </a:rPr>
              <a:t>Portals</a:t>
            </a:r>
          </a:p>
          <a:p>
            <a:r>
              <a:rPr lang="en-US" dirty="0" smtClean="0"/>
              <a:t>Data management (metadata) without clear consensus as to approach</a:t>
            </a:r>
          </a:p>
          <a:p>
            <a:r>
              <a:rPr lang="en-US" dirty="0" smtClean="0"/>
              <a:t>Unclear whether cloud computing will be </a:t>
            </a:r>
            <a:r>
              <a:rPr lang="en-US" dirty="0" smtClean="0">
                <a:solidFill>
                  <a:srgbClr val="FF0000"/>
                </a:solidFill>
              </a:rPr>
              <a:t>funded</a:t>
            </a:r>
            <a:r>
              <a:rPr lang="en-US" dirty="0" smtClean="0"/>
              <a:t> by NSF (NIH, DoE …) at commercial clouds (which have superior features but are probably more expensive) or on TeraGrid (or equivalent for other agencies)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914400"/>
          </a:xfrm>
        </p:spPr>
        <p:txBody>
          <a:bodyPr/>
          <a:lstStyle/>
          <a:p>
            <a:r>
              <a:rPr lang="en-US" dirty="0" smtClean="0"/>
              <a:t>What do you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 didn’t hear any </a:t>
            </a:r>
            <a:r>
              <a:rPr lang="en-US" dirty="0" smtClean="0">
                <a:solidFill>
                  <a:srgbClr val="FF0000"/>
                </a:solidFill>
              </a:rPr>
              <a:t>clear requirements </a:t>
            </a:r>
            <a:r>
              <a:rPr lang="en-US" dirty="0" smtClean="0"/>
              <a:t>for more computing, network or data resources</a:t>
            </a:r>
          </a:p>
          <a:p>
            <a:r>
              <a:rPr lang="en-US" dirty="0" smtClean="0"/>
              <a:t>No complaints that </a:t>
            </a:r>
            <a:r>
              <a:rPr lang="en-US" dirty="0" smtClean="0">
                <a:solidFill>
                  <a:srgbClr val="FF0000"/>
                </a:solidFill>
              </a:rPr>
              <a:t>TeraGrid focused on wrong problem </a:t>
            </a:r>
            <a:r>
              <a:rPr lang="en-US" dirty="0" smtClean="0"/>
              <a:t>class</a:t>
            </a:r>
          </a:p>
          <a:p>
            <a:pPr lvl="1"/>
            <a:r>
              <a:rPr lang="en-US" dirty="0" smtClean="0"/>
              <a:t>e.g. did not address data intensive computing</a:t>
            </a:r>
          </a:p>
          <a:p>
            <a:r>
              <a:rPr lang="en-US" dirty="0" smtClean="0"/>
              <a:t>No complaints that </a:t>
            </a:r>
            <a:r>
              <a:rPr lang="en-US" dirty="0" smtClean="0">
                <a:solidFill>
                  <a:srgbClr val="FF0000"/>
                </a:solidFill>
              </a:rPr>
              <a:t>clouds didn’t address </a:t>
            </a:r>
            <a:r>
              <a:rPr lang="en-US" dirty="0" smtClean="0"/>
              <a:t>security/privacy concerns of social/health  informatics</a:t>
            </a:r>
          </a:p>
          <a:p>
            <a:r>
              <a:rPr lang="en-US" dirty="0" smtClean="0"/>
              <a:t>No complaints that NSF has no </a:t>
            </a:r>
            <a:r>
              <a:rPr lang="en-US" dirty="0" smtClean="0">
                <a:solidFill>
                  <a:srgbClr val="FF0000"/>
                </a:solidFill>
              </a:rPr>
              <a:t>guidelines on purchasing commercial cloud</a:t>
            </a:r>
            <a:r>
              <a:rPr lang="en-US" dirty="0" smtClean="0"/>
              <a:t> time</a:t>
            </a:r>
          </a:p>
          <a:p>
            <a:r>
              <a:rPr lang="en-US" dirty="0" smtClean="0"/>
              <a:t>Should we build a </a:t>
            </a:r>
            <a:r>
              <a:rPr lang="en-US" dirty="0" smtClean="0">
                <a:solidFill>
                  <a:srgbClr val="FF0000"/>
                </a:solidFill>
              </a:rPr>
              <a:t>Socially Coupled Informatics Platform </a:t>
            </a:r>
            <a:r>
              <a:rPr lang="en-US" dirty="0" smtClean="0"/>
              <a:t>including rich set of “</a:t>
            </a:r>
            <a:r>
              <a:rPr lang="en-US" dirty="0" smtClean="0">
                <a:solidFill>
                  <a:srgbClr val="FF0000"/>
                </a:solidFill>
              </a:rPr>
              <a:t>Policy Tools as Services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838200"/>
          </a:xfrm>
        </p:spPr>
        <p:txBody>
          <a:bodyPr/>
          <a:lstStyle/>
          <a:p>
            <a:r>
              <a:rPr lang="en-US" dirty="0" smtClean="0"/>
              <a:t>FutureGrid: a Cloud/Grid Testbed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685800"/>
            <a:ext cx="82296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sz="2400" b="1" dirty="0" smtClean="0"/>
              <a:t>IU</a:t>
            </a:r>
            <a:r>
              <a:rPr lang="en-US" sz="2400" dirty="0" smtClean="0"/>
              <a:t> Cray operational, </a:t>
            </a:r>
            <a:r>
              <a:rPr lang="en-US" sz="2400" b="1" dirty="0" smtClean="0"/>
              <a:t>IU</a:t>
            </a:r>
            <a:r>
              <a:rPr lang="en-US" sz="2400" dirty="0" smtClean="0"/>
              <a:t> IBM (iDataPlex) completed stability test May 6</a:t>
            </a:r>
          </a:p>
          <a:p>
            <a:r>
              <a:rPr lang="en-US" sz="2400" b="1" dirty="0" smtClean="0"/>
              <a:t>UCSD</a:t>
            </a:r>
            <a:r>
              <a:rPr lang="en-US" sz="2400" dirty="0" smtClean="0"/>
              <a:t> IBM operational, </a:t>
            </a:r>
            <a:r>
              <a:rPr lang="en-US" sz="2400" b="1" dirty="0" smtClean="0"/>
              <a:t>UF</a:t>
            </a:r>
            <a:r>
              <a:rPr lang="en-US" sz="2400" dirty="0" smtClean="0"/>
              <a:t> IBM stability test completed  June 12</a:t>
            </a:r>
          </a:p>
          <a:p>
            <a:r>
              <a:rPr lang="en-US" sz="2400" b="1" dirty="0" smtClean="0"/>
              <a:t>Network</a:t>
            </a:r>
            <a:r>
              <a:rPr lang="en-US" sz="2400" dirty="0" smtClean="0"/>
              <a:t>, </a:t>
            </a:r>
            <a:r>
              <a:rPr lang="en-US" sz="2400" b="1" dirty="0" smtClean="0"/>
              <a:t>NID</a:t>
            </a:r>
            <a:r>
              <a:rPr lang="en-US" sz="2400" dirty="0" smtClean="0"/>
              <a:t> and </a:t>
            </a:r>
            <a:r>
              <a:rPr lang="en-US" sz="2400" b="1" dirty="0" smtClean="0"/>
              <a:t>PU</a:t>
            </a:r>
            <a:r>
              <a:rPr lang="en-US" sz="2400" dirty="0" smtClean="0"/>
              <a:t> HTC system operational</a:t>
            </a:r>
          </a:p>
          <a:p>
            <a:r>
              <a:rPr lang="en-US" sz="2400" b="1" dirty="0" smtClean="0"/>
              <a:t>UC</a:t>
            </a:r>
            <a:r>
              <a:rPr lang="en-US" sz="2400" dirty="0" smtClean="0"/>
              <a:t> IBM stability test completed  June 7; </a:t>
            </a:r>
            <a:r>
              <a:rPr lang="en-US" sz="2400" b="1" dirty="0" smtClean="0"/>
              <a:t>TACC</a:t>
            </a:r>
            <a:r>
              <a:rPr lang="en-US" sz="2400" dirty="0" smtClean="0"/>
              <a:t> Dell in acceptance tests</a:t>
            </a:r>
          </a:p>
          <a:p>
            <a:endParaRPr lang="en-US" sz="2400" dirty="0"/>
          </a:p>
        </p:txBody>
      </p:sp>
      <p:pic>
        <p:nvPicPr>
          <p:cNvPr id="6" name="Picture 5" descr="gtb network v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93826"/>
            <a:ext cx="9100728" cy="4564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5943600"/>
            <a:ext cx="264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NID</a:t>
            </a:r>
            <a:r>
              <a:rPr lang="en-US" sz="1400" dirty="0" smtClean="0"/>
              <a:t>: Network Impairment Device</a:t>
            </a:r>
            <a:endParaRPr lang="en-US" sz="1400" dirty="0"/>
          </a:p>
        </p:txBody>
      </p:sp>
      <p:grpSp>
        <p:nvGrpSpPr>
          <p:cNvPr id="3" name="Group 11"/>
          <p:cNvGrpSpPr/>
          <p:nvPr/>
        </p:nvGrpSpPr>
        <p:grpSpPr>
          <a:xfrm>
            <a:off x="152400" y="6172200"/>
            <a:ext cx="2820573" cy="646331"/>
            <a:chOff x="152400" y="6172200"/>
            <a:chExt cx="2820573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6172200"/>
              <a:ext cx="8354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Private</a:t>
              </a:r>
              <a:br>
                <a:rPr lang="en-US" dirty="0" smtClean="0"/>
              </a:br>
              <a:r>
                <a:rPr lang="en-US" dirty="0" smtClean="0"/>
                <a:t>Public</a:t>
              </a: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52400" y="6400800"/>
              <a:ext cx="4572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2400" y="6629400"/>
              <a:ext cx="45720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676400" y="6324600"/>
              <a:ext cx="1296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FG Network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FutureGrid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       Support development of new applications and new middleware using Cloud, Grid and Parallel computing (Nimbus, Eucalyptus, </a:t>
            </a:r>
            <a:r>
              <a:rPr lang="en-US" sz="2800" dirty="0" err="1" smtClean="0"/>
              <a:t>Hadoop</a:t>
            </a:r>
            <a:r>
              <a:rPr lang="en-US" sz="2800" dirty="0" smtClean="0"/>
              <a:t>, </a:t>
            </a:r>
            <a:r>
              <a:rPr lang="en-US" sz="2800" dirty="0" err="1" smtClean="0"/>
              <a:t>Globus</a:t>
            </a:r>
            <a:r>
              <a:rPr lang="en-US" sz="2800" dirty="0" smtClean="0"/>
              <a:t>, Unicore, MPI, </a:t>
            </a:r>
            <a:r>
              <a:rPr lang="en-US" sz="2800" dirty="0" err="1" smtClean="0"/>
              <a:t>OpenMP</a:t>
            </a:r>
            <a:r>
              <a:rPr lang="en-US" sz="2800" dirty="0" smtClean="0"/>
              <a:t>. Linux, Windows …) looking at functionality, interoperability, performance </a:t>
            </a:r>
          </a:p>
          <a:p>
            <a:r>
              <a:rPr lang="en-US" sz="2800" dirty="0" smtClean="0"/>
              <a:t>Put the “science” back in the computer science of grid computing by enabling replicable experiments</a:t>
            </a:r>
          </a:p>
          <a:p>
            <a:r>
              <a:rPr lang="en-US" sz="2800" dirty="0" smtClean="0"/>
              <a:t>Open source software built around Moab/</a:t>
            </a:r>
            <a:r>
              <a:rPr lang="en-US" sz="2800" dirty="0" err="1" smtClean="0"/>
              <a:t>xCAT</a:t>
            </a:r>
            <a:r>
              <a:rPr lang="en-US" sz="2800" dirty="0" smtClean="0"/>
              <a:t> to support dynamic provisioning from Cloud to HPC environment, Linux to Windows ….. with monitoring, benchmarks and support of important existing middleware</a:t>
            </a:r>
          </a:p>
          <a:p>
            <a:r>
              <a:rPr lang="en-US" sz="2800" b="1" dirty="0" smtClean="0"/>
              <a:t>June 2010 </a:t>
            </a:r>
            <a:r>
              <a:rPr lang="en-US" sz="2800" dirty="0" smtClean="0"/>
              <a:t>Initial users; </a:t>
            </a:r>
            <a:r>
              <a:rPr lang="en-US" sz="2800" b="1" dirty="0" smtClean="0"/>
              <a:t>September 2010 </a:t>
            </a:r>
            <a:r>
              <a:rPr lang="en-US" sz="2800" dirty="0" smtClean="0"/>
              <a:t>Initial hardware accepted and significant use starts; </a:t>
            </a:r>
            <a:r>
              <a:rPr lang="en-US" sz="2800" b="1" dirty="0" smtClean="0"/>
              <a:t>October 2011</a:t>
            </a:r>
            <a:r>
              <a:rPr lang="en-US" sz="2800" dirty="0" smtClean="0"/>
              <a:t> FutureGrid allocatable via TeraGrid process 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413" t="13807" r="3180" b="4162"/>
          <a:stretch>
            <a:fillRect/>
          </a:stretch>
        </p:blipFill>
        <p:spPr bwMode="auto">
          <a:xfrm>
            <a:off x="0" y="16934"/>
            <a:ext cx="9144000" cy="684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05200" y="5410200"/>
            <a:ext cx="2195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Microsoft Azure Tutorial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197"/>
            <a:ext cx="9144000" cy="680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38800" y="685800"/>
            <a:ext cx="30474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Gartner 2009 Hype Curve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Clouds, Web2.0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Service Oriented Architectures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Social Software Suites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Social Network Analysis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2286000" y="762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514600" y="12954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096000" y="28194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/>
          <a:lstStyle/>
          <a:p>
            <a:r>
              <a:rPr lang="en-US" sz="3600" dirty="0" smtClean="0"/>
              <a:t>Clouds as Cost Effective Data Centers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FCC8C1C-C7DF-4071-8522-5AB5116975BF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167825"/>
            <a:ext cx="2514600" cy="369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3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53707"/>
            <a:ext cx="6400800" cy="370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991600" cy="2590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             Builds giant data centers with 100,000’s of computers; ~ 200</a:t>
            </a:r>
            <a:br>
              <a:rPr lang="en-US" sz="2400" dirty="0" smtClean="0"/>
            </a:br>
            <a:r>
              <a:rPr lang="en-US" sz="2400" dirty="0" smtClean="0"/>
              <a:t>        -1000 to a shipping container with Internet access</a:t>
            </a:r>
          </a:p>
          <a:p>
            <a:r>
              <a:rPr lang="en-US" sz="2400" dirty="0" smtClean="0"/>
              <a:t>“Microsoft will cram between 150 and 220 shipping containers filled with data center gear into a new 500,000 square foot Chicago facility. This move marks the most significant, public use of the shipping container systems popularized by the likes of Sun Microsystems and </a:t>
            </a:r>
            <a:r>
              <a:rPr lang="en-US" sz="2400" dirty="0" err="1" smtClean="0"/>
              <a:t>Rackable</a:t>
            </a:r>
            <a:r>
              <a:rPr lang="en-US" sz="2400" dirty="0" smtClean="0"/>
              <a:t> Systems to date.”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Data Center Landscape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0" y="1371600"/>
            <a:ext cx="4750546" cy="495348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Range in size from “edge” facilities to </a:t>
            </a:r>
            <a:r>
              <a:rPr lang="en-US" sz="2800" dirty="0" err="1" smtClean="0"/>
              <a:t>megascale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Economies of scale</a:t>
            </a:r>
          </a:p>
          <a:p>
            <a:pPr marL="346075" lvl="1" indent="-234950">
              <a:buNone/>
            </a:pPr>
            <a:r>
              <a:rPr lang="en-US" sz="2400" dirty="0" smtClean="0"/>
              <a:t>Approximate costs for a small size center (1K servers) and a larger, 50K server center.</a:t>
            </a:r>
          </a:p>
        </p:txBody>
      </p:sp>
      <p:grpSp>
        <p:nvGrpSpPr>
          <p:cNvPr id="4" name="Group 9"/>
          <p:cNvGrpSpPr/>
          <p:nvPr/>
        </p:nvGrpSpPr>
        <p:grpSpPr>
          <a:xfrm>
            <a:off x="4854579" y="4531212"/>
            <a:ext cx="3908425" cy="2052025"/>
            <a:chOff x="1173163" y="1900238"/>
            <a:chExt cx="7002462" cy="3782297"/>
          </a:xfrm>
        </p:grpSpPr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>
              <a:off x="1173163" y="1900238"/>
              <a:ext cx="7002462" cy="3508375"/>
              <a:chOff x="395785" y="1122323"/>
              <a:chExt cx="9582912" cy="4801897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395785" y="1132764"/>
                <a:ext cx="9582912" cy="4791456"/>
              </a:xfrm>
              <a:prstGeom prst="rect">
                <a:avLst/>
              </a:prstGeom>
              <a:solidFill>
                <a:srgbClr val="C00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91436" tIns="45718" rIns="91436" bIns="45718" anchor="ctr"/>
              <a:lstStyle/>
              <a:p>
                <a:pPr algn="ctr" defTabSz="914099">
                  <a:defRPr/>
                </a:pPr>
                <a:endPara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8" name="Picture 2" descr="http://upload.wikimedia.org/wikipedia/commons/thumb/c/c5/AmFBfield.svg/300px-AmFBfield.svg.png"/>
              <p:cNvPicPr>
                <a:picLocks noChangeArrowheads="1"/>
              </p:cNvPicPr>
              <p:nvPr/>
            </p:nvPicPr>
            <p:blipFill>
              <a:blip r:embed="rId3" cstate="print"/>
              <a:srcRect l="10240" t="3310" r="9920" b="3310"/>
              <a:stretch>
                <a:fillRect/>
              </a:stretch>
            </p:blipFill>
            <p:spPr bwMode="auto">
              <a:xfrm>
                <a:off x="398871" y="1122323"/>
                <a:ext cx="2743200" cy="1463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67523" y="3016251"/>
              <a:ext cx="5032420" cy="26662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57200">
                <a:defRPr/>
              </a:pPr>
              <a:r>
                <a:rPr lang="en-US" sz="2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Each data center is </a:t>
              </a:r>
            </a:p>
            <a:p>
              <a:pPr algn="ctr" defTabSz="457200">
                <a:defRPr/>
              </a:pPr>
              <a:r>
                <a:rPr lang="en-US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11.5 times </a:t>
              </a:r>
            </a:p>
            <a:p>
              <a:pPr algn="ctr" defTabSz="457200">
                <a:defRPr/>
              </a:pPr>
              <a:r>
                <a:rPr lang="en-US" sz="2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size of a football field</a:t>
              </a:r>
            </a:p>
            <a:p>
              <a:pPr algn="ctr" defTabSz="457200">
                <a:defRPr/>
              </a:pPr>
              <a:endPara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datacente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6749" y="1252475"/>
            <a:ext cx="3936255" cy="2956052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4038601"/>
          <a:ext cx="4419600" cy="2374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145"/>
                <a:gridCol w="1160145"/>
                <a:gridCol w="1215390"/>
                <a:gridCol w="883920"/>
              </a:tblGrid>
              <a:tr h="6711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Technology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Cost in small-sized</a:t>
                      </a:r>
                      <a:r>
                        <a:rPr lang="en-US" sz="1200" baseline="0" dirty="0" smtClean="0"/>
                        <a:t> Data Center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Cost in Large</a:t>
                      </a:r>
                      <a:r>
                        <a:rPr lang="en-US" sz="1200" baseline="0" dirty="0" smtClean="0"/>
                        <a:t> Data Center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Ratio</a:t>
                      </a:r>
                      <a:endParaRPr lang="en-US" sz="1200" dirty="0"/>
                    </a:p>
                  </a:txBody>
                  <a:tcPr/>
                </a:tc>
              </a:tr>
              <a:tr h="516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Network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$95 per Mbps/</a:t>
                      </a:r>
                    </a:p>
                    <a:p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$13 per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Mbps/</a:t>
                      </a:r>
                    </a:p>
                    <a:p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7.1</a:t>
                      </a:r>
                      <a:endParaRPr lang="en-US" sz="1200" dirty="0"/>
                    </a:p>
                  </a:txBody>
                  <a:tcPr/>
                </a:tc>
              </a:tr>
              <a:tr h="516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$2.20 per GB/</a:t>
                      </a:r>
                    </a:p>
                    <a:p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$0.40 per GB/</a:t>
                      </a:r>
                    </a:p>
                    <a:p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5.7</a:t>
                      </a:r>
                      <a:endParaRPr lang="en-US" sz="1200" dirty="0"/>
                    </a:p>
                  </a:txBody>
                  <a:tcPr/>
                </a:tc>
              </a:tr>
              <a:tr h="6711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Administration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~140 servers/</a:t>
                      </a:r>
                    </a:p>
                    <a:p>
                      <a:r>
                        <a:rPr lang="en-US" sz="1200" dirty="0" smtClean="0"/>
                        <a:t>Administrator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&gt;1000 Servers/</a:t>
                      </a:r>
                    </a:p>
                    <a:p>
                      <a:r>
                        <a:rPr lang="en-US" sz="1200" dirty="0" smtClean="0"/>
                        <a:t>Administrator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7.1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X as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34290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</a:t>
            </a:r>
            <a:r>
              <a:rPr lang="en-US" sz="2400" dirty="0" err="1" smtClean="0">
                <a:solidFill>
                  <a:srgbClr val="FF0000"/>
                </a:solidFill>
              </a:rPr>
              <a:t>SaaS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Software</a:t>
            </a:r>
            <a:r>
              <a:rPr lang="en-US" sz="2400" dirty="0" smtClean="0"/>
              <a:t> as a </a:t>
            </a:r>
            <a:r>
              <a:rPr lang="en-US" sz="2400" dirty="0" smtClean="0">
                <a:solidFill>
                  <a:srgbClr val="FF0000"/>
                </a:solidFill>
              </a:rPr>
              <a:t>Service</a:t>
            </a:r>
            <a:r>
              <a:rPr lang="en-US" sz="2400" dirty="0" smtClean="0"/>
              <a:t> imply software capabilities (programs) have a         service (messaging) interface</a:t>
            </a:r>
          </a:p>
          <a:p>
            <a:pPr lvl="1"/>
            <a:r>
              <a:rPr lang="en-US" sz="2000" dirty="0" smtClean="0"/>
              <a:t>Applying systematically reduces system complexity to being linear in number of components</a:t>
            </a:r>
          </a:p>
          <a:p>
            <a:pPr lvl="1"/>
            <a:r>
              <a:rPr lang="en-US" sz="2000" dirty="0" smtClean="0"/>
              <a:t>Access via messaging rather than by installing in /</a:t>
            </a:r>
            <a:r>
              <a:rPr lang="en-US" sz="2000" dirty="0" err="1" smtClean="0"/>
              <a:t>usr</a:t>
            </a:r>
            <a:r>
              <a:rPr lang="en-US" sz="2000" dirty="0" smtClean="0"/>
              <a:t>/bin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IaaS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Infrastructure</a:t>
            </a:r>
            <a:r>
              <a:rPr lang="en-US" sz="2400" dirty="0" smtClean="0"/>
              <a:t> as a </a:t>
            </a:r>
            <a:r>
              <a:rPr lang="en-US" sz="2400" dirty="0" smtClean="0">
                <a:solidFill>
                  <a:srgbClr val="FF0000"/>
                </a:solidFill>
              </a:rPr>
              <a:t>Service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FF0000"/>
                </a:solidFill>
              </a:rPr>
              <a:t>HaaS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Hardware</a:t>
            </a:r>
            <a:r>
              <a:rPr lang="en-US" sz="2400" dirty="0" smtClean="0"/>
              <a:t> as a </a:t>
            </a:r>
            <a:r>
              <a:rPr lang="en-US" sz="2400" dirty="0" smtClean="0">
                <a:solidFill>
                  <a:srgbClr val="FF0000"/>
                </a:solidFill>
              </a:rPr>
              <a:t>Service </a:t>
            </a:r>
            <a:r>
              <a:rPr lang="en-US" sz="2400" dirty="0" smtClean="0"/>
              <a:t>– get your computer time with a credit card and with a Web interface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PaaS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Platform</a:t>
            </a:r>
            <a:r>
              <a:rPr lang="en-US" sz="2400" dirty="0" smtClean="0"/>
              <a:t> as a </a:t>
            </a:r>
            <a:r>
              <a:rPr lang="en-US" sz="2400" dirty="0" smtClean="0">
                <a:solidFill>
                  <a:srgbClr val="FF0000"/>
                </a:solidFill>
              </a:rPr>
              <a:t>Service </a:t>
            </a:r>
            <a:r>
              <a:rPr lang="en-US" sz="2400" dirty="0" smtClean="0"/>
              <a:t>is </a:t>
            </a:r>
            <a:r>
              <a:rPr lang="en-US" sz="2400" dirty="0" smtClean="0">
                <a:solidFill>
                  <a:srgbClr val="FF0000"/>
                </a:solidFill>
              </a:rPr>
              <a:t>IaaS</a:t>
            </a:r>
            <a:r>
              <a:rPr lang="en-US" sz="2400" dirty="0" smtClean="0"/>
              <a:t> plus core software capabilities on which you build  </a:t>
            </a:r>
            <a:r>
              <a:rPr lang="en-US" sz="2400" dirty="0" smtClean="0">
                <a:solidFill>
                  <a:srgbClr val="FF0000"/>
                </a:solidFill>
              </a:rPr>
              <a:t>SaaS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Cyberinfrastructure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is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“Research as a Service”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SensaaS</a:t>
            </a:r>
            <a:r>
              <a:rPr lang="en-US" sz="2400" dirty="0" smtClean="0"/>
              <a:t> is </a:t>
            </a:r>
            <a:r>
              <a:rPr lang="en-US" sz="2400" dirty="0" smtClean="0">
                <a:solidFill>
                  <a:srgbClr val="FF0000"/>
                </a:solidFill>
              </a:rPr>
              <a:t>Sensors (Instruments) </a:t>
            </a:r>
            <a:r>
              <a:rPr lang="en-US" sz="2400" dirty="0" smtClean="0"/>
              <a:t>as a </a:t>
            </a:r>
            <a:r>
              <a:rPr lang="en-US" sz="2400" dirty="0" smtClean="0">
                <a:solidFill>
                  <a:srgbClr val="FF0000"/>
                </a:solidFill>
              </a:rPr>
              <a:t>Service </a:t>
            </a:r>
            <a:r>
              <a:rPr lang="en-US" sz="2400" dirty="0" smtClean="0"/>
              <a:t>(cf. </a:t>
            </a:r>
            <a:r>
              <a:rPr lang="en-US" sz="2400" dirty="0" smtClean="0">
                <a:solidFill>
                  <a:srgbClr val="FF0000"/>
                </a:solidFill>
              </a:rPr>
              <a:t>Data </a:t>
            </a:r>
            <a:r>
              <a:rPr lang="en-US" sz="2400" dirty="0" smtClean="0"/>
              <a:t>as a </a:t>
            </a:r>
            <a:r>
              <a:rPr lang="en-US" sz="2400" dirty="0" smtClean="0">
                <a:solidFill>
                  <a:srgbClr val="FF0000"/>
                </a:solidFill>
              </a:rPr>
              <a:t>Service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Something like </a:t>
            </a:r>
            <a:r>
              <a:rPr lang="en-US" sz="2400" dirty="0" err="1" smtClean="0">
                <a:solidFill>
                  <a:srgbClr val="FF0000"/>
                </a:solidFill>
              </a:rPr>
              <a:t>PolicyaaS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is presumably </a:t>
            </a:r>
            <a:r>
              <a:rPr lang="en-US" sz="2400" dirty="0" smtClean="0">
                <a:solidFill>
                  <a:srgbClr val="FF0000"/>
                </a:solidFill>
              </a:rPr>
              <a:t>Policy </a:t>
            </a:r>
            <a:r>
              <a:rPr lang="en-US" sz="2400" dirty="0" smtClean="0"/>
              <a:t>as a </a:t>
            </a:r>
            <a:r>
              <a:rPr lang="en-US" sz="2400" dirty="0" smtClean="0">
                <a:solidFill>
                  <a:srgbClr val="FF0000"/>
                </a:solidFill>
              </a:rPr>
              <a:t>Service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FF0000"/>
                </a:solidFill>
              </a:rPr>
              <a:t>Wisdom </a:t>
            </a:r>
            <a:r>
              <a:rPr lang="en-US" sz="2400" dirty="0" smtClean="0"/>
              <a:t>as a</a:t>
            </a:r>
            <a:r>
              <a:rPr lang="en-US" sz="2400" dirty="0" smtClean="0">
                <a:solidFill>
                  <a:srgbClr val="FF0000"/>
                </a:solidFill>
              </a:rPr>
              <a:t> Service</a:t>
            </a:r>
            <a:r>
              <a:rPr lang="en-US" sz="2400" dirty="0" smtClean="0"/>
              <a:t>)</a:t>
            </a:r>
          </a:p>
          <a:p>
            <a:endParaRPr lang="en-US" sz="2400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953000"/>
            <a:ext cx="12287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867400"/>
            <a:ext cx="838200" cy="795552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6324600" y="4191000"/>
            <a:ext cx="2524125" cy="2524125"/>
            <a:chOff x="6324600" y="4191000"/>
            <a:chExt cx="2524125" cy="2524125"/>
          </a:xfrm>
        </p:grpSpPr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24600" y="4191000"/>
              <a:ext cx="2524125" cy="252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72325" y="4352925"/>
              <a:ext cx="457200" cy="339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62017" y="5572125"/>
              <a:ext cx="41030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0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86725" y="5038725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1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48525" y="5953125"/>
              <a:ext cx="818766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2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019925" y="5191125"/>
              <a:ext cx="3429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3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086725" y="5572125"/>
              <a:ext cx="206181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467725" y="5724525"/>
              <a:ext cx="183066" cy="21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1676400" y="4267200"/>
            <a:ext cx="1076325" cy="1076325"/>
            <a:chOff x="6324600" y="4191000"/>
            <a:chExt cx="2524125" cy="2524125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24600" y="4191000"/>
              <a:ext cx="2524125" cy="252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172325" y="4352925"/>
              <a:ext cx="457200" cy="339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762017" y="5572125"/>
              <a:ext cx="41030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086725" y="5038725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248525" y="5953125"/>
              <a:ext cx="818766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019925" y="5191125"/>
              <a:ext cx="3429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1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86725" y="5572125"/>
              <a:ext cx="206181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1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467725" y="5724525"/>
              <a:ext cx="183066" cy="21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21" cstate="print"/>
          <a:srcRect l="21192" r="15232"/>
          <a:stretch>
            <a:fillRect/>
          </a:stretch>
        </p:blipFill>
        <p:spPr bwMode="auto">
          <a:xfrm>
            <a:off x="2286000" y="5943600"/>
            <a:ext cx="457200" cy="52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971800" y="5943600"/>
            <a:ext cx="304800" cy="54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76200" y="4572000"/>
            <a:ext cx="15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Services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" y="6019800"/>
            <a:ext cx="81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Clients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971800" y="4572000"/>
            <a:ext cx="3200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52800" y="6172200"/>
            <a:ext cx="2819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Sensors as a Service</a:t>
            </a:r>
            <a:br>
              <a:rPr lang="en-US" dirty="0" smtClean="0"/>
            </a:br>
            <a:r>
              <a:rPr lang="en-US" sz="3100" dirty="0" smtClean="0"/>
              <a:t>sensor clients backend by dynamic cloud proxy and analyzed in parallel by </a:t>
            </a:r>
            <a:r>
              <a:rPr lang="en-US" sz="3100" dirty="0" err="1" smtClean="0"/>
              <a:t>Mapreduce</a:t>
            </a:r>
            <a:endParaRPr lang="en-US" sz="3600" dirty="0"/>
          </a:p>
        </p:txBody>
      </p:sp>
      <p:pic>
        <p:nvPicPr>
          <p:cNvPr id="4" name="Picture 3" descr="clouds-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1" y="3505200"/>
            <a:ext cx="5257799" cy="30670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362200"/>
            <a:ext cx="11049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47800"/>
            <a:ext cx="13620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 flipV="1">
            <a:off x="4419600" y="4953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flipV="1">
            <a:off x="4419600" y="59436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flipV="1">
            <a:off x="4953000" y="40005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flipV="1">
            <a:off x="6019800" y="40005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flipV="1">
            <a:off x="7772400" y="40005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flipV="1">
            <a:off x="4419600" y="42672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200400" y="2590800"/>
            <a:ext cx="1447800" cy="11430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95600" y="4191000"/>
            <a:ext cx="144780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09800" y="2743200"/>
            <a:ext cx="1981200" cy="14478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43200" y="6019800"/>
            <a:ext cx="1524000" cy="76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5029200" y="2743200"/>
            <a:ext cx="114300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7277100" y="3314700"/>
            <a:ext cx="838200" cy="3048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72200" y="4572000"/>
            <a:ext cx="208024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Sensors as a Service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Up-Down Arrow 32"/>
          <p:cNvSpPr/>
          <p:nvPr/>
        </p:nvSpPr>
        <p:spPr>
          <a:xfrm rot="8100000">
            <a:off x="5310706" y="4521143"/>
            <a:ext cx="484632" cy="996958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5029200" y="4495800"/>
            <a:ext cx="31242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67200" y="3886200"/>
            <a:ext cx="38862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114800" y="5410200"/>
            <a:ext cx="18288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3048000" y="5105400"/>
            <a:ext cx="24384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7848600" y="4191000"/>
            <a:ext cx="6096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267200" y="6324600"/>
            <a:ext cx="7620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181600" y="5410200"/>
            <a:ext cx="3505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Sensor Processing as a Service (MapReduce)</a:t>
            </a:r>
            <a:endParaRPr lang="en-US" b="1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5410200"/>
            <a:ext cx="91935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810000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1447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1828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143000" y="0"/>
            <a:ext cx="6629400" cy="73183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prstClr val="black"/>
                </a:solidFill>
              </a:rPr>
              <a:t>Amazon offers a lot!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/>
          <a:srcRect t="22095" r="4895" b="27619"/>
          <a:stretch>
            <a:fillRect/>
          </a:stretch>
        </p:blipFill>
        <p:spPr bwMode="auto">
          <a:xfrm>
            <a:off x="0" y="762000"/>
            <a:ext cx="9144000" cy="50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 t="30174" r="2141" b="3288"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52400" y="844689"/>
            <a:ext cx="8991600" cy="60016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Cluster Compute Instances use hardware-assisted (</a:t>
            </a:r>
            <a:r>
              <a:rPr lang="en-US" sz="2400" dirty="0" smtClean="0">
                <a:hlinkClick r:id="rId5"/>
              </a:rPr>
              <a:t>HVM</a:t>
            </a:r>
            <a:r>
              <a:rPr lang="en-US" sz="2400" dirty="0" smtClean="0"/>
              <a:t>) virtualization instead of the </a:t>
            </a:r>
            <a:r>
              <a:rPr lang="en-US" sz="2400" dirty="0" err="1" smtClean="0">
                <a:hlinkClick r:id="rId6"/>
              </a:rPr>
              <a:t>paravirtualization</a:t>
            </a:r>
            <a:r>
              <a:rPr lang="en-US" sz="2400" dirty="0" smtClean="0"/>
              <a:t> used by the other instance types and requires booting from EBS, so you will need to create a new AMI in order to use them. We suggest that you use our Centos-based AMI as a base for your own AMIs for optimal performance. See the </a:t>
            </a:r>
            <a:r>
              <a:rPr lang="en-US" sz="2400" dirty="0" smtClean="0">
                <a:hlinkClick r:id="rId7"/>
              </a:rPr>
              <a:t>EC2 User Guide</a:t>
            </a:r>
            <a:r>
              <a:rPr lang="en-US" sz="2400" dirty="0" smtClean="0"/>
              <a:t> or the </a:t>
            </a:r>
            <a:r>
              <a:rPr lang="en-US" sz="2400" dirty="0" smtClean="0">
                <a:hlinkClick r:id="rId8"/>
              </a:rPr>
              <a:t>EC2 Developer Guide</a:t>
            </a:r>
            <a:r>
              <a:rPr lang="en-US" sz="2400" dirty="0" smtClean="0"/>
              <a:t> for more information. </a:t>
            </a:r>
          </a:p>
          <a:p>
            <a:r>
              <a:rPr lang="en-US" sz="2400" dirty="0" smtClean="0"/>
              <a:t>The only way to know if this is a genuine HPC setup is to benchmark it, and we've just finished doing so. We ran the gold-standard </a:t>
            </a:r>
            <a:r>
              <a:rPr lang="en-US" sz="2400" dirty="0" smtClean="0">
                <a:hlinkClick r:id="rId9"/>
              </a:rPr>
              <a:t>High Performance </a:t>
            </a:r>
            <a:r>
              <a:rPr lang="en-US" sz="2400" dirty="0" err="1" smtClean="0">
                <a:hlinkClick r:id="rId9"/>
              </a:rPr>
              <a:t>Linpack</a:t>
            </a:r>
            <a:r>
              <a:rPr lang="en-US" sz="2400" dirty="0" smtClean="0"/>
              <a:t> benchmark on 880 Cluster Compute instances (7040 cores) and measured the overall performance at 41.82 </a:t>
            </a:r>
            <a:r>
              <a:rPr lang="en-US" sz="2400" dirty="0" err="1" smtClean="0">
                <a:hlinkClick r:id="rId10"/>
              </a:rPr>
              <a:t>TeraFLOPS</a:t>
            </a:r>
            <a:r>
              <a:rPr lang="en-US" sz="2400" dirty="0" smtClean="0"/>
              <a:t> using Intel's </a:t>
            </a:r>
            <a:r>
              <a:rPr lang="en-US" sz="2400" dirty="0" smtClean="0">
                <a:hlinkClick r:id="rId11"/>
              </a:rPr>
              <a:t>MPI</a:t>
            </a:r>
            <a:r>
              <a:rPr lang="en-US" sz="2400" dirty="0" smtClean="0"/>
              <a:t> (Message Passing Interface) and </a:t>
            </a:r>
            <a:r>
              <a:rPr lang="en-US" sz="2400" dirty="0" smtClean="0">
                <a:hlinkClick r:id="rId12"/>
              </a:rPr>
              <a:t>MKL</a:t>
            </a:r>
            <a:r>
              <a:rPr lang="en-US" sz="2400" dirty="0" smtClean="0"/>
              <a:t> (Math Kernel Library) libraries, along with their </a:t>
            </a:r>
            <a:r>
              <a:rPr lang="en-US" sz="2400" dirty="0" smtClean="0">
                <a:hlinkClick r:id="rId13"/>
              </a:rPr>
              <a:t>compiler suite</a:t>
            </a:r>
            <a:r>
              <a:rPr lang="en-US" sz="2400" dirty="0" smtClean="0"/>
              <a:t>. </a:t>
            </a:r>
            <a:r>
              <a:rPr lang="en-US" sz="2400" b="1" dirty="0" smtClean="0"/>
              <a:t>This result places us at position 146 on the </a:t>
            </a:r>
            <a:r>
              <a:rPr lang="en-US" sz="2400" b="1" dirty="0" smtClean="0">
                <a:hlinkClick r:id="rId14"/>
              </a:rPr>
              <a:t>Top500</a:t>
            </a:r>
            <a:r>
              <a:rPr lang="en-US" sz="2400" b="1" dirty="0" smtClean="0"/>
              <a:t> list of supercomputers. </a:t>
            </a:r>
            <a:r>
              <a:rPr lang="en-US" sz="2400" dirty="0" smtClean="0"/>
              <a:t>The input file for the benchmark is </a:t>
            </a:r>
            <a:r>
              <a:rPr lang="en-US" sz="2400" dirty="0" smtClean="0">
                <a:hlinkClick r:id="rId15"/>
              </a:rPr>
              <a:t>here</a:t>
            </a:r>
            <a:r>
              <a:rPr lang="en-US" sz="2400" dirty="0" smtClean="0"/>
              <a:t> and the output file is </a:t>
            </a:r>
            <a:r>
              <a:rPr lang="en-US" sz="2400" dirty="0" smtClean="0">
                <a:hlinkClick r:id="rId16"/>
              </a:rPr>
              <a:t>here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7503</TotalTime>
  <Words>1938</Words>
  <Application>Microsoft Office PowerPoint</Application>
  <PresentationFormat>On-screen Show (4:3)</PresentationFormat>
  <Paragraphs>273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3_Office Theme</vt:lpstr>
      <vt:lpstr>4_Office Theme</vt:lpstr>
      <vt:lpstr>SCSI: Platforms &amp; Foundations: Cyberinfrastructure</vt:lpstr>
      <vt:lpstr>Important Trends</vt:lpstr>
      <vt:lpstr>Slide 3</vt:lpstr>
      <vt:lpstr>Clouds as Cost Effective Data Centers</vt:lpstr>
      <vt:lpstr>The Data Center Landscape</vt:lpstr>
      <vt:lpstr>X as a Service</vt:lpstr>
      <vt:lpstr>Sensors as a Service sensor clients backend by dynamic cloud proxy and analyzed in parallel by Mapreduce</vt:lpstr>
      <vt:lpstr>Slide 8</vt:lpstr>
      <vt:lpstr>Slide 9</vt:lpstr>
      <vt:lpstr>Philosophy of Clouds and Grids</vt:lpstr>
      <vt:lpstr>Grids MPI and Clouds + and -</vt:lpstr>
      <vt:lpstr>Clouds have both Infrastructure and Platform</vt:lpstr>
      <vt:lpstr>MapReduce</vt:lpstr>
      <vt:lpstr>MapReduce “File/Data Repository” Parallelism</vt:lpstr>
      <vt:lpstr>Sequence Assembly in the Clouds</vt:lpstr>
      <vt:lpstr>Fault Tolerance and MapReduce</vt:lpstr>
      <vt:lpstr>Twister(MapReduce++)</vt:lpstr>
      <vt:lpstr>Iterative Computations</vt:lpstr>
      <vt:lpstr>Slide 19</vt:lpstr>
      <vt:lpstr>Cloud Issues</vt:lpstr>
      <vt:lpstr>Broad Architecture Components</vt:lpstr>
      <vt:lpstr>Cyberinfrastructure Offers …..</vt:lpstr>
      <vt:lpstr>What do you want?</vt:lpstr>
      <vt:lpstr>FutureGrid: a Cloud/Grid Testbed</vt:lpstr>
      <vt:lpstr>FutureGrid Concepts</vt:lpstr>
      <vt:lpstr>Slide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237</cp:revision>
  <dcterms:created xsi:type="dcterms:W3CDTF">2010-05-04T01:29:55Z</dcterms:created>
  <dcterms:modified xsi:type="dcterms:W3CDTF">2010-07-26T19:12:29Z</dcterms:modified>
</cp:coreProperties>
</file>