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3" r:id="rId2"/>
    <p:sldMasterId id="2147483710" r:id="rId3"/>
    <p:sldMasterId id="2147483738" r:id="rId4"/>
    <p:sldMasterId id="2147483744" r:id="rId5"/>
    <p:sldMasterId id="2147483768" r:id="rId6"/>
    <p:sldMasterId id="2147483781" r:id="rId7"/>
    <p:sldMasterId id="2147483789" r:id="rId8"/>
  </p:sldMasterIdLst>
  <p:notesMasterIdLst>
    <p:notesMasterId r:id="rId54"/>
  </p:notesMasterIdLst>
  <p:sldIdLst>
    <p:sldId id="256" r:id="rId9"/>
    <p:sldId id="566" r:id="rId10"/>
    <p:sldId id="565" r:id="rId11"/>
    <p:sldId id="583" r:id="rId12"/>
    <p:sldId id="553" r:id="rId13"/>
    <p:sldId id="584" r:id="rId14"/>
    <p:sldId id="585" r:id="rId15"/>
    <p:sldId id="586" r:id="rId16"/>
    <p:sldId id="617" r:id="rId17"/>
    <p:sldId id="618" r:id="rId18"/>
    <p:sldId id="486" r:id="rId19"/>
    <p:sldId id="509" r:id="rId20"/>
    <p:sldId id="512" r:id="rId21"/>
    <p:sldId id="498" r:id="rId22"/>
    <p:sldId id="577" r:id="rId23"/>
    <p:sldId id="578" r:id="rId24"/>
    <p:sldId id="579" r:id="rId25"/>
    <p:sldId id="606" r:id="rId26"/>
    <p:sldId id="607" r:id="rId27"/>
    <p:sldId id="608" r:id="rId28"/>
    <p:sldId id="609" r:id="rId29"/>
    <p:sldId id="610" r:id="rId30"/>
    <p:sldId id="611" r:id="rId31"/>
    <p:sldId id="612" r:id="rId32"/>
    <p:sldId id="613" r:id="rId33"/>
    <p:sldId id="614" r:id="rId34"/>
    <p:sldId id="615" r:id="rId35"/>
    <p:sldId id="616" r:id="rId36"/>
    <p:sldId id="589" r:id="rId37"/>
    <p:sldId id="590" r:id="rId38"/>
    <p:sldId id="574" r:id="rId39"/>
    <p:sldId id="575" r:id="rId40"/>
    <p:sldId id="576" r:id="rId41"/>
    <p:sldId id="591" r:id="rId42"/>
    <p:sldId id="592" r:id="rId43"/>
    <p:sldId id="593" r:id="rId44"/>
    <p:sldId id="594" r:id="rId45"/>
    <p:sldId id="595" r:id="rId46"/>
    <p:sldId id="596" r:id="rId47"/>
    <p:sldId id="597" r:id="rId48"/>
    <p:sldId id="598" r:id="rId49"/>
    <p:sldId id="599" r:id="rId50"/>
    <p:sldId id="601" r:id="rId51"/>
    <p:sldId id="581" r:id="rId52"/>
    <p:sldId id="58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E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5754" autoAdjust="0"/>
  </p:normalViewPr>
  <p:slideViewPr>
    <p:cSldViewPr>
      <p:cViewPr varScale="1">
        <p:scale>
          <a:sx n="68" d="100"/>
          <a:sy n="68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esktop\CloudCom_Temp_resul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esktop\CloudCom_Temp_resul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'Cap3'!$G$43</c:f>
              <c:strCache>
                <c:ptCount val="1"/>
                <c:pt idx="0">
                  <c:v>Azure MapReduce</c:v>
                </c:pt>
              </c:strCache>
            </c:strRef>
          </c:tx>
          <c:invertIfNegative val="0"/>
          <c:cat>
            <c:strRef>
              <c:f>'Cap3'!$F$44:$F$48</c:f>
              <c:strCache>
                <c:ptCount val="5"/>
                <c:pt idx="0">
                  <c:v>64 *   1024</c:v>
                </c:pt>
                <c:pt idx="1">
                  <c:v>96 *  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'Cap3'!$G$44:$G$48</c:f>
              <c:numCache>
                <c:formatCode>General</c:formatCode>
                <c:ptCount val="5"/>
                <c:pt idx="0">
                  <c:v>3.916646399999983</c:v>
                </c:pt>
                <c:pt idx="1">
                  <c:v>5.8735072000000006</c:v>
                </c:pt>
                <c:pt idx="2">
                  <c:v>7.7306624000000319</c:v>
                </c:pt>
                <c:pt idx="3">
                  <c:v>9.8383786666666619</c:v>
                </c:pt>
                <c:pt idx="4">
                  <c:v>11.568659200000004</c:v>
                </c:pt>
              </c:numCache>
            </c:numRef>
          </c:val>
        </c:ser>
        <c:ser>
          <c:idx val="1"/>
          <c:order val="1"/>
          <c:tx>
            <c:strRef>
              <c:f>'Cap3'!$H$43</c:f>
              <c:strCache>
                <c:ptCount val="1"/>
                <c:pt idx="0">
                  <c:v>Amazon EMR</c:v>
                </c:pt>
              </c:strCache>
            </c:strRef>
          </c:tx>
          <c:invertIfNegative val="0"/>
          <c:cat>
            <c:strRef>
              <c:f>'Cap3'!$F$44:$F$48</c:f>
              <c:strCache>
                <c:ptCount val="5"/>
                <c:pt idx="0">
                  <c:v>64 *   1024</c:v>
                </c:pt>
                <c:pt idx="1">
                  <c:v>96 *  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'Cap3'!$H$44:$H$48</c:f>
              <c:numCache>
                <c:formatCode>#,##0.000</c:formatCode>
                <c:ptCount val="5"/>
                <c:pt idx="0">
                  <c:v>5.692095833333334</c:v>
                </c:pt>
                <c:pt idx="1">
                  <c:v>8.5416925000000017</c:v>
                </c:pt>
                <c:pt idx="2">
                  <c:v>11.163800266666676</c:v>
                </c:pt>
                <c:pt idx="3">
                  <c:v>13.837750100000003</c:v>
                </c:pt>
                <c:pt idx="4">
                  <c:v>17.060191711111113</c:v>
                </c:pt>
              </c:numCache>
            </c:numRef>
          </c:val>
        </c:ser>
        <c:ser>
          <c:idx val="2"/>
          <c:order val="2"/>
          <c:tx>
            <c:strRef>
              <c:f>'Cap3'!$I$43</c:f>
              <c:strCache>
                <c:ptCount val="1"/>
                <c:pt idx="0">
                  <c:v>Hadoop on EC2</c:v>
                </c:pt>
              </c:strCache>
            </c:strRef>
          </c:tx>
          <c:spPr>
            <a:solidFill>
              <a:srgbClr val="934BC9"/>
            </a:solidFill>
          </c:spPr>
          <c:invertIfNegative val="0"/>
          <c:cat>
            <c:strRef>
              <c:f>'Cap3'!$F$44:$F$48</c:f>
              <c:strCache>
                <c:ptCount val="5"/>
                <c:pt idx="0">
                  <c:v>64 *   1024</c:v>
                </c:pt>
                <c:pt idx="1">
                  <c:v>96 *  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'Cap3'!$I$44:$I$48</c:f>
              <c:numCache>
                <c:formatCode>General</c:formatCode>
                <c:ptCount val="5"/>
                <c:pt idx="0">
                  <c:v>5.8048154666666365</c:v>
                </c:pt>
                <c:pt idx="1">
                  <c:v>8.5323000000000011</c:v>
                </c:pt>
                <c:pt idx="2">
                  <c:v>11.317975533333335</c:v>
                </c:pt>
                <c:pt idx="3">
                  <c:v>14.10687728888889</c:v>
                </c:pt>
                <c:pt idx="4">
                  <c:v>16.874571544444521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587648"/>
        <c:axId val="210589952"/>
      </c:barChart>
      <c:catAx>
        <c:axId val="210587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Num. Cores * Num. Files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589952"/>
        <c:crosses val="autoZero"/>
        <c:auto val="1"/>
        <c:lblAlgn val="ctr"/>
        <c:lblOffset val="100"/>
        <c:noMultiLvlLbl val="0"/>
      </c:catAx>
      <c:valAx>
        <c:axId val="210589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Cost ($)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587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SWG!$F$54</c:f>
              <c:strCache>
                <c:ptCount val="1"/>
                <c:pt idx="0">
                  <c:v>AzureMR</c:v>
                </c:pt>
              </c:strCache>
            </c:strRef>
          </c:tx>
          <c:invertIfNegative val="0"/>
          <c:cat>
            <c:strRef>
              <c:f>SWG!$E$55:$E$59</c:f>
              <c:strCache>
                <c:ptCount val="5"/>
                <c:pt idx="0">
                  <c:v>64 * 1024</c:v>
                </c:pt>
                <c:pt idx="1">
                  <c:v>96 *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SWG!$F$55:$F$59</c:f>
              <c:numCache>
                <c:formatCode>General</c:formatCode>
                <c:ptCount val="5"/>
                <c:pt idx="0">
                  <c:v>8.8283071999999994</c:v>
                </c:pt>
                <c:pt idx="1">
                  <c:v>12.655417600000026</c:v>
                </c:pt>
                <c:pt idx="2">
                  <c:v>17.183756799999987</c:v>
                </c:pt>
                <c:pt idx="3">
                  <c:v>21.677914666666759</c:v>
                </c:pt>
                <c:pt idx="4">
                  <c:v>24.525401599999917</c:v>
                </c:pt>
              </c:numCache>
            </c:numRef>
          </c:val>
        </c:ser>
        <c:ser>
          <c:idx val="2"/>
          <c:order val="1"/>
          <c:tx>
            <c:strRef>
              <c:f>SWG!$H$54</c:f>
              <c:strCache>
                <c:ptCount val="1"/>
                <c:pt idx="0">
                  <c:v>Amazon EMR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SWG!$E$55:$E$59</c:f>
              <c:strCache>
                <c:ptCount val="5"/>
                <c:pt idx="0">
                  <c:v>64 * 1024</c:v>
                </c:pt>
                <c:pt idx="1">
                  <c:v>96 *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SWG!$H$55:$H$59</c:f>
              <c:numCache>
                <c:formatCode>General</c:formatCode>
                <c:ptCount val="5"/>
                <c:pt idx="0">
                  <c:v>8.8799296000000005</c:v>
                </c:pt>
                <c:pt idx="1">
                  <c:v>12.981365277777778</c:v>
                </c:pt>
                <c:pt idx="2">
                  <c:v>16.887888966666754</c:v>
                </c:pt>
                <c:pt idx="3">
                  <c:v>21.815976088888895</c:v>
                </c:pt>
                <c:pt idx="4">
                  <c:v>25.830348911111109</c:v>
                </c:pt>
              </c:numCache>
            </c:numRef>
          </c:val>
        </c:ser>
        <c:ser>
          <c:idx val="4"/>
          <c:order val="2"/>
          <c:tx>
            <c:strRef>
              <c:f>SWG!$J$54</c:f>
              <c:strCache>
                <c:ptCount val="1"/>
                <c:pt idx="0">
                  <c:v>Hadoop on EC2</c:v>
                </c:pt>
              </c:strCache>
            </c:strRef>
          </c:tx>
          <c:spPr>
            <a:solidFill>
              <a:srgbClr val="8D42C6"/>
            </a:solidFill>
          </c:spPr>
          <c:invertIfNegative val="0"/>
          <c:cat>
            <c:strRef>
              <c:f>SWG!$E$55:$E$59</c:f>
              <c:strCache>
                <c:ptCount val="5"/>
                <c:pt idx="0">
                  <c:v>64 * 1024</c:v>
                </c:pt>
                <c:pt idx="1">
                  <c:v>96 * 1536</c:v>
                </c:pt>
                <c:pt idx="2">
                  <c:v>128 * 2048</c:v>
                </c:pt>
                <c:pt idx="3">
                  <c:v>160 * 2560</c:v>
                </c:pt>
                <c:pt idx="4">
                  <c:v>192 * 3072</c:v>
                </c:pt>
              </c:strCache>
            </c:strRef>
          </c:cat>
          <c:val>
            <c:numRef>
              <c:f>SWG!$J$55:$J$59</c:f>
              <c:numCache>
                <c:formatCode>General</c:formatCode>
                <c:ptCount val="5"/>
                <c:pt idx="0">
                  <c:v>8.283751500000001</c:v>
                </c:pt>
                <c:pt idx="1">
                  <c:v>12.626556388888931</c:v>
                </c:pt>
                <c:pt idx="2">
                  <c:v>16.203263266666667</c:v>
                </c:pt>
                <c:pt idx="3">
                  <c:v>20.051559311111117</c:v>
                </c:pt>
                <c:pt idx="4">
                  <c:v>23.875742177777635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763776"/>
        <c:axId val="210765696"/>
      </c:barChart>
      <c:catAx>
        <c:axId val="210763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Num. Cores * Num. Blocks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765696"/>
        <c:crosses val="autoZero"/>
        <c:auto val="1"/>
        <c:lblAlgn val="ctr"/>
        <c:lblOffset val="100"/>
        <c:noMultiLvlLbl val="0"/>
      </c:catAx>
      <c:valAx>
        <c:axId val="210765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Cost ($)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763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C4FAC-5D83-482A-9809-B34FBC9884EF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4677B-C5CE-4183-A13D-EB29CCD213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SALSA is </a:t>
            </a:r>
          </a:p>
          <a:p>
            <a:r>
              <a:rPr lang="en-US" smtClean="0"/>
              <a:t>Service Aggregated Linked Sequential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75A1A-6F8B-4F5E-91DB-686FBE50DAC1}" type="slidenum">
              <a:rPr lang="en-US" b="1" smtClean="0">
                <a:solidFill>
                  <a:srgbClr val="000000"/>
                </a:solidFill>
              </a:rPr>
              <a:pPr/>
              <a:t>12</a:t>
            </a:fld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51F12-A84F-48E9-901B-4191D315E977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AE420-35E7-9443-A5FF-E8DCC57767F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StarGate</a:t>
            </a:r>
            <a:r>
              <a:rPr lang="en-US" baseline="0" dirty="0" smtClean="0"/>
              <a:t> demo at SC09 combined steps 5 and 6, using 10 </a:t>
            </a:r>
            <a:r>
              <a:rPr lang="en-US" baseline="0" dirty="0" err="1" smtClean="0"/>
              <a:t>Gbps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ESnet</a:t>
            </a:r>
            <a:r>
              <a:rPr lang="en-US" baseline="0" dirty="0" smtClean="0"/>
              <a:t> connection and 10 </a:t>
            </a:r>
            <a:r>
              <a:rPr lang="en-US" baseline="0" dirty="0" err="1" smtClean="0"/>
              <a:t>Gbps</a:t>
            </a:r>
            <a:r>
              <a:rPr lang="en-US" baseline="0" dirty="0" smtClean="0"/>
              <a:t> Dynamic Circuit Network (DCN) – 150 TB was moved from NICS to ANL for rendering on GPU cluster, results were streamed to </a:t>
            </a:r>
            <a:r>
              <a:rPr lang="en-US" baseline="0" dirty="0" err="1" smtClean="0"/>
              <a:t>OptiPortal</a:t>
            </a:r>
            <a:r>
              <a:rPr lang="en-US" baseline="0" dirty="0" smtClean="0"/>
              <a:t> at SC – our network tradeoffs include similar options.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full simulation takes 3 months real time at NICS, moving data to ANL takes 3 nights – moving the data is practical, if it can be made simple and reliable.</a:t>
            </a:r>
          </a:p>
          <a:p>
            <a:r>
              <a:rPr lang="en-US" smtClean="0"/>
              <a:t>http://www.lbl.gov/cs/Archive/news112009.html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dirty="0" smtClean="0">
                <a:latin typeface="Times" pitchFamily="1" charset="0"/>
                <a:ea typeface="ＭＳ Ｐゴシック" charset="-128"/>
                <a:cs typeface="ＭＳ Ｐゴシック" charset="-128"/>
              </a:rPr>
              <a:t>TeraGrid has had a modest impact on the advancement of climate science thus far --  XROADS plans for XD to have a much larger impact on the advancement of climate  science. The XROADS team we've assembled includes individuals (Apps, tools, </a:t>
            </a:r>
            <a:r>
              <a:rPr lang="en-US" sz="1100" dirty="0" err="1" smtClean="0">
                <a:latin typeface="Times" pitchFamily="1" charset="0"/>
                <a:ea typeface="ＭＳ Ｐゴシック" charset="-128"/>
                <a:cs typeface="ＭＳ Ｐゴシック" charset="-128"/>
              </a:rPr>
              <a:t>viz</a:t>
            </a:r>
            <a:r>
              <a:rPr lang="en-US" sz="1100" dirty="0" smtClean="0">
                <a:latin typeface="Times" pitchFamily="1" charset="0"/>
                <a:ea typeface="ＭＳ Ｐゴシック" charset="-128"/>
                <a:cs typeface="ＭＳ Ｐゴシック" charset="-128"/>
              </a:rPr>
              <a:t>, data, AUSS including Gateways, TEOS) working at the forefront of petascale climate simulation, climate science gateways, climate workflows, analysis and visualization of climate, and global data and knowledge sharing. A solid Deep &amp; Wide foundation for advancing climate science.</a:t>
            </a:r>
            <a:endParaRPr lang="en-US" baseline="0" dirty="0" smtClean="0">
              <a:solidFill>
                <a:srgbClr val="FF0000"/>
              </a:solidFill>
            </a:endParaRPr>
          </a:p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WMS – 2008 World</a:t>
            </a:r>
            <a:r>
              <a:rPr lang="en-US" baseline="0" dirty="0" smtClean="0"/>
              <a:t> Modeling Summit</a:t>
            </a:r>
          </a:p>
          <a:p>
            <a:r>
              <a:rPr lang="en-US" dirty="0" smtClean="0"/>
              <a:t>WCRP – World Climate Research Program</a:t>
            </a:r>
          </a:p>
          <a:p>
            <a:r>
              <a:rPr lang="en-US" dirty="0" smtClean="0"/>
              <a:t>WMS and community</a:t>
            </a:r>
            <a:r>
              <a:rPr lang="en-US" baseline="0" dirty="0" smtClean="0"/>
              <a:t> says m</a:t>
            </a:r>
            <a:r>
              <a:rPr lang="en-US" dirty="0" smtClean="0"/>
              <a:t>odels need</a:t>
            </a:r>
            <a:r>
              <a:rPr lang="en-US" baseline="0" dirty="0" smtClean="0"/>
              <a:t> to be 1 km or less resolution</a:t>
            </a:r>
          </a:p>
          <a:p>
            <a:r>
              <a:rPr lang="en-US" baseline="0" dirty="0" smtClean="0"/>
              <a:t>Lots of users for each tool, hundreds for CCSM, WRF, tens of thousands for NCL/NCO, ESG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Simon</a:t>
            </a:r>
            <a:r>
              <a:rPr lang="en-US" baseline="0" dirty="0" smtClean="0"/>
              <a:t> </a:t>
            </a:r>
            <a:r>
              <a:rPr lang="en-US" dirty="0" err="1" smtClean="0"/>
              <a:t>Twigger</a:t>
            </a:r>
            <a:r>
              <a:rPr lang="en-US" dirty="0" smtClean="0"/>
              <a:t> (UMD) example: </a:t>
            </a:r>
            <a:r>
              <a:rPr lang="en-US" dirty="0" err="1" smtClean="0"/>
              <a:t>CloVR</a:t>
            </a:r>
            <a:r>
              <a:rPr lang="en-US" dirty="0" smtClean="0"/>
              <a:t>, a tool that</a:t>
            </a:r>
            <a:r>
              <a:rPr lang="en-US" baseline="0" dirty="0" smtClean="0"/>
              <a:t> can be used to build pipelines that use cloud resources</a:t>
            </a:r>
            <a:r>
              <a:rPr lang="en-US" dirty="0" smtClean="0"/>
              <a:t>: http://</a:t>
            </a:r>
            <a:r>
              <a:rPr lang="en-US" dirty="0" err="1" smtClean="0"/>
              <a:t>clovr.igs.umaryland.edu</a:t>
            </a:r>
            <a:r>
              <a:rPr lang="en-US" dirty="0" smtClean="0"/>
              <a:t>/</a:t>
            </a:r>
          </a:p>
          <a:p>
            <a:endParaRPr lang="en-US" dirty="0" smtClean="0"/>
          </a:p>
          <a:p>
            <a:r>
              <a:rPr lang="en-US" dirty="0" smtClean="0"/>
              <a:t>Porting</a:t>
            </a:r>
            <a:r>
              <a:rPr lang="en-US" baseline="0" dirty="0" smtClean="0"/>
              <a:t>/developing pipelines can make use of clouds; on XD, will use XROADS services, e.g., job execution, </a:t>
            </a:r>
            <a:r>
              <a:rPr lang="en-US" baseline="0" dirty="0" err="1" smtClean="0"/>
              <a:t>metascheduling</a:t>
            </a:r>
            <a:endParaRPr lang="en-US" dirty="0" smtClean="0"/>
          </a:p>
          <a:p>
            <a:endParaRPr lang="en-US" dirty="0" smtClean="0"/>
          </a:p>
          <a:p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Sharing digital products includes supporting standard data formats: e.g., </a:t>
            </a:r>
            <a:r>
              <a:rPr lang="en-US" sz="1100" kern="0" dirty="0" err="1" smtClean="0">
                <a:latin typeface="Times" pitchFamily="1" charset="0"/>
                <a:ea typeface="Arial" pitchFamily="-112" charset="0"/>
                <a:cs typeface="ＭＳ Ｐゴシック" charset="-128"/>
              </a:rPr>
              <a:t>Metagenome</a:t>
            </a:r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 Transport Format from Genomics Standards Consortium’s M5 working group, coming in other fields following the MTF model according to Eugene </a:t>
            </a:r>
            <a:r>
              <a:rPr lang="en-US" sz="1100" kern="0" dirty="0" err="1" smtClean="0">
                <a:latin typeface="Times" pitchFamily="1" charset="0"/>
                <a:ea typeface="Arial" pitchFamily="-112" charset="0"/>
                <a:cs typeface="ＭＳ Ｐゴシック" charset="-128"/>
              </a:rPr>
              <a:t>Kolker</a:t>
            </a:r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, Seattle Children’s Hospital – see “‘</a:t>
            </a:r>
            <a:r>
              <a:rPr lang="en-US" sz="1100" kern="0" dirty="0" err="1" smtClean="0">
                <a:latin typeface="Times" pitchFamily="1" charset="0"/>
                <a:ea typeface="Arial" pitchFamily="-112" charset="0"/>
                <a:cs typeface="ＭＳ Ｐゴシック" charset="-128"/>
              </a:rPr>
              <a:t>Omics</a:t>
            </a:r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 Data Sharing,” </a:t>
            </a:r>
            <a:r>
              <a:rPr lang="en-US" sz="1100" i="1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Science </a:t>
            </a:r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9 Oct 2009</a:t>
            </a:r>
          </a:p>
          <a:p>
            <a:endParaRPr lang="en-US" sz="1100" kern="0" dirty="0" smtClean="0">
              <a:latin typeface="Times" pitchFamily="1" charset="0"/>
              <a:ea typeface="Arial" pitchFamily="-112" charset="0"/>
              <a:cs typeface="ＭＳ Ｐゴシック" charset="-128"/>
            </a:endParaRPr>
          </a:p>
          <a:p>
            <a:r>
              <a:rPr lang="en-US" sz="1100" kern="0" dirty="0" smtClean="0">
                <a:latin typeface="Times" pitchFamily="1" charset="0"/>
                <a:ea typeface="Arial" pitchFamily="-112" charset="0"/>
                <a:cs typeface="ＭＳ Ｐゴシック" charset="-128"/>
              </a:rPr>
              <a:t>XROADS Wide follows successful TG gateways model – build general tools that communities can use to build specific tools for their members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CAA1A-C362-4BF3-A61A-2A85217BB912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6B0939-D785-48BF-A7DF-C5E898742F8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just the cost for</a:t>
            </a:r>
            <a:r>
              <a:rPr lang="en-US" baseline="0" dirty="0" smtClean="0"/>
              <a:t> the compute instances. In addition to this, there will be minor charges for the data storage for EMR &amp; </a:t>
            </a:r>
            <a:r>
              <a:rPr lang="en-US" baseline="0" dirty="0" err="1" smtClean="0"/>
              <a:t>AzureMR</a:t>
            </a:r>
            <a:r>
              <a:rPr lang="en-US" baseline="0" dirty="0" smtClean="0"/>
              <a:t>.  Also there will be additional minor charges for the queue service and table service for </a:t>
            </a:r>
            <a:r>
              <a:rPr lang="en-US" baseline="0" dirty="0" err="1" smtClean="0"/>
              <a:t>AzureMR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Cost presented here are amortized for the actual time (time/3600 * </a:t>
            </a:r>
            <a:r>
              <a:rPr lang="en-US" baseline="0" dirty="0" err="1" smtClean="0"/>
              <a:t>num_instances</a:t>
            </a:r>
            <a:r>
              <a:rPr lang="en-US" baseline="0" dirty="0" smtClean="0"/>
              <a:t> * </a:t>
            </a:r>
            <a:r>
              <a:rPr lang="en-US" baseline="0" dirty="0" err="1" smtClean="0"/>
              <a:t>instance_price_per_hour</a:t>
            </a:r>
            <a:r>
              <a:rPr lang="en-US" baseline="0" dirty="0" smtClean="0"/>
              <a:t>), assuming the remaining time of the instance hour have been put to useful work.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Note: EMR &amp; Hadoop-EC2 requires one extra node to act as the master node (included in the cost calculation)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0418-98F1-4037-8E69-636E449EAD1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just the cost for</a:t>
            </a:r>
            <a:r>
              <a:rPr lang="en-US" baseline="0" dirty="0" smtClean="0"/>
              <a:t> the compute instances. In addition to this, there will be minor charges for the data storage for EMR &amp; </a:t>
            </a:r>
            <a:r>
              <a:rPr lang="en-US" baseline="0" dirty="0" err="1" smtClean="0"/>
              <a:t>AzureMR</a:t>
            </a:r>
            <a:r>
              <a:rPr lang="en-US" baseline="0" dirty="0" smtClean="0"/>
              <a:t>.  Also there will be additional minor charges for the queue service and table service for </a:t>
            </a:r>
            <a:r>
              <a:rPr lang="en-US" baseline="0" dirty="0" err="1" smtClean="0"/>
              <a:t>AzureMR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Cost presented here are amortized for the actual time (time/3600 * </a:t>
            </a:r>
            <a:r>
              <a:rPr lang="en-US" baseline="0" dirty="0" err="1" smtClean="0"/>
              <a:t>num_instances</a:t>
            </a:r>
            <a:r>
              <a:rPr lang="en-US" baseline="0" dirty="0" smtClean="0"/>
              <a:t> * </a:t>
            </a:r>
            <a:r>
              <a:rPr lang="en-US" baseline="0" dirty="0" err="1" smtClean="0"/>
              <a:t>instance_price_per_hour</a:t>
            </a:r>
            <a:r>
              <a:rPr lang="en-US" baseline="0" dirty="0" smtClean="0"/>
              <a:t>), assuming the remaining time of the instance hour have been put to useful work.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 EMR &amp; Hadoop-EC2 requires one extra node to act as the master node (included in the cost calculation)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0418-98F1-4037-8E69-636E449EAD1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A37D9-66D0-4F15-AD0C-AFF5B2B529C4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4DD2618-11A5-46B2-B0D1-BF0E192D878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7BDE9A-98C9-4ADD-90C4-B57520988E0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3685C-CFC7-40CD-888A-AF8AAE07154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4D410-59E5-3743-8C2A-FEBD4F072C8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87BFC-7041-4634-9E26-7C9D7A5F60C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b="1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350px-Zuoshangjia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6BC0EE2-DAF8-4342-9223-ED079340C684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DE2A6DC-FC13-467F-BF49-80B3C71BA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C7137AC-B625-4A6C-98F5-309E3787FD9D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B00162D-8E02-4130-B82F-61192662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9E328BF-0B24-4E73-AB37-EF8927C02686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F110A638-39F8-45C6-887F-6D1E69350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DFADD5-0630-440E-9367-A15E1C2942A5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5B59801-53C0-4981-8783-4A81BD29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97F63F9-A379-49F0-85BB-F73D4A259F59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193712A-52A6-4BAB-B06E-238B5E43B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7401935-8BA3-4F7F-A87C-FB115F7123E8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60C9DB3-B9BF-458A-916A-29A9EF93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3463E6F-E911-4387-920C-54D16410E55A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FF5BE075-5559-4BF9-9DF6-66473A00C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350D0C0-A935-49C6-8080-DA73E74AC13C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CB623BB-BEB2-4E3B-932B-B802059BD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677FCBC-8D43-4058-9E16-B041DF0B49AD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F2B1EB8-B61E-4B4E-985C-45E95C48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2D9B638-28D1-4392-A6FD-08C0F966463E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69401AE-163D-48B5-B599-998FC48E6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9D969FB-9B78-4FC5-9D2F-4DB9B3E42493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D74D3A8-1F0E-4918-B5F9-9554BDC31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5D2C3D-D1D5-42E6-9FE9-72FDC5F73D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FB8F-595E-496D-B06D-07E4A398C9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8A3B6-651E-4483-A963-1B7D1FD06B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38671-5383-4EDB-92B1-D8B3882238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44FE-5ED7-4CF7-841D-6FD23E39F6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1168-6EB1-469B-AAB1-B7082FA4E6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6448-8B7C-462E-A414-AC99D60D12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5D209-5A77-47E9-95BE-2C8254772B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9001B-63F2-4811-B7FD-B071D7A923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E7BD-EECC-4BE2-8A7F-C61F87CABB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9337-181C-4694-9487-BE62963F76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D686-4602-41F7-A04C-34BBF912C6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4BEF-3367-4670-8B3E-CD44620C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01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092200"/>
            <a:ext cx="8229600" cy="5283200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60939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92875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4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2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93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83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09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57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97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56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96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8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9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20650"/>
            <a:ext cx="8637588" cy="6413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4800" y="1141938"/>
            <a:ext cx="8382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1pPr>
            <a:lvl2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2pPr>
            <a:lvl3pPr>
              <a:lnSpc>
                <a:spcPct val="90000"/>
              </a:lnSpc>
              <a:defRPr sz="2800">
                <a:solidFill>
                  <a:schemeClr val="tx1"/>
                </a:solidFill>
                <a:effectLst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6474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6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1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1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3/3/2011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444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130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74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077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978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055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264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1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 userDrawn="1"/>
        </p:nvSpPr>
        <p:spPr bwMode="auto">
          <a:xfrm>
            <a:off x="152400" y="63817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6088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92F14E2-B73D-4FC2-BAB4-B32963CACE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1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5A1C-A950-4BF7-9F1F-2CA7C903A8EE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15D185D-804C-4415-953B-BCE67A486A33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F33A4B3-C082-4247-8324-46C7C51AF2AF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5127" name="Picture 6" descr="350px-Zuoshangjiao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6002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>
                <a:solidFill>
                  <a:srgbClr val="FFFFFF"/>
                </a:solidFill>
              </a:endParaRPr>
            </a:p>
          </p:txBody>
        </p:sp>
      </p:grpSp>
      <p:sp>
        <p:nvSpPr>
          <p:cNvPr id="30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8BCCC-442B-4808-888D-0C3C14EC5DB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SWhi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3802" y="109252"/>
            <a:ext cx="1600199" cy="595345"/>
          </a:xfrm>
          <a:prstGeom prst="rect">
            <a:avLst/>
          </a:prstGeom>
        </p:spPr>
      </p:pic>
      <p:pic>
        <p:nvPicPr>
          <p:cNvPr id="15" name="Picture 14" descr="FS_PPT_Master.jpg"/>
          <p:cNvPicPr>
            <a:picLocks noChangeAspect="1"/>
          </p:cNvPicPr>
          <p:nvPr/>
        </p:nvPicPr>
        <p:blipFill>
          <a:blip r:embed="rId6" cstate="print"/>
          <a:srcRect b="3533"/>
          <a:stretch>
            <a:fillRect/>
          </a:stretch>
        </p:blipFill>
        <p:spPr>
          <a:xfrm>
            <a:off x="8686801" y="783819"/>
            <a:ext cx="457199" cy="40998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578600"/>
            <a:ext cx="6934200" cy="211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 descr="FS_PPT_title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8996" y="-25399"/>
            <a:ext cx="935004" cy="729996"/>
          </a:xfrm>
          <a:prstGeom prst="rect">
            <a:avLst/>
          </a:prstGeom>
        </p:spPr>
      </p:pic>
      <p:pic>
        <p:nvPicPr>
          <p:cNvPr id="19" name="Picture 18" descr="FS_PPT_Master.jpg"/>
          <p:cNvPicPr>
            <a:picLocks noChangeAspect="1"/>
          </p:cNvPicPr>
          <p:nvPr/>
        </p:nvPicPr>
        <p:blipFill>
          <a:blip r:embed="rId8" cstate="print"/>
          <a:srcRect b="3533"/>
          <a:stretch>
            <a:fillRect/>
          </a:stretch>
        </p:blipFill>
        <p:spPr>
          <a:xfrm>
            <a:off x="7848601" y="-25400"/>
            <a:ext cx="304799" cy="409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9600" y="6514069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 smtClean="0">
                <a:solidFill>
                  <a:prstClr val="black"/>
                </a:solidFill>
                <a:latin typeface="Candara" pitchFamily="34" charset="0"/>
              </a:rPr>
              <a:t>Barga, Gannon: Cloud Computing Presentation, MSR Faculty Summit 2009</a:t>
            </a:r>
            <a:endParaRPr lang="en-US" sz="1200" i="1" dirty="0">
              <a:solidFill>
                <a:prstClr val="black"/>
              </a:solidFill>
              <a:latin typeface="Candar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1" r:id="rId2"/>
    <p:sldLayoutId id="214748374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Candara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Candara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Candara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Candara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Candara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Candara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5A1C-A950-4BF7-9F1F-2CA7C903A8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95400" cy="1247285"/>
          </a:xfrm>
          <a:prstGeom prst="rect">
            <a:avLst/>
          </a:prstGeom>
        </p:spPr>
      </p:pic>
      <p:pic>
        <p:nvPicPr>
          <p:cNvPr id="8" name="Picture 7" descr="futuregrid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464777" y="0"/>
            <a:ext cx="167922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3/3/2011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 userDrawn="1"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9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glogo-side-by-side-blocks"/>
          <p:cNvPicPr>
            <a:picLocks noChangeAspect="1" noChangeArrowheads="1"/>
          </p:cNvPicPr>
          <p:nvPr/>
        </p:nvPicPr>
        <p:blipFill>
          <a:blip r:embed="rId13" cstate="print">
            <a:lum bright="14000" contrast="-20000"/>
          </a:blip>
          <a:srcRect/>
          <a:stretch>
            <a:fillRect/>
          </a:stretch>
        </p:blipFill>
        <p:spPr bwMode="auto">
          <a:xfrm>
            <a:off x="182563" y="269875"/>
            <a:ext cx="877887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8" descr="tglogo-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3425" y="6000750"/>
            <a:ext cx="71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nsf1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6015775"/>
            <a:ext cx="762000" cy="76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>
            <a:spLocks noGrp="1"/>
          </p:cNvSpPr>
          <p:nvPr userDrawn="1"/>
        </p:nvSpPr>
        <p:spPr bwMode="auto">
          <a:xfrm>
            <a:off x="762000" y="624840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6088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" pitchFamily="-97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047CFB0-0413-428A-BDD0-5357FE696033}" type="slidenum">
              <a:rPr lang="en-US" sz="1050" smtClean="0"/>
              <a:pPr>
                <a:defRPr/>
              </a:pPr>
              <a:t>‹#›</a:t>
            </a:fld>
            <a:endParaRPr lang="en-US" sz="10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36220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6B6B6B"/>
                </a:solidFill>
                <a:latin typeface="Comic Sans MS" pitchFamily="66" charset="0"/>
                <a:ea typeface="ＭＳ Ｐゴシック" pitchFamily="34" charset="-128"/>
              </a:rPr>
              <a:t>TeraGrid ‘10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6B6B6B"/>
                </a:solidFill>
                <a:latin typeface="Comic Sans MS" pitchFamily="66" charset="0"/>
                <a:ea typeface="ＭＳ Ｐゴシック" pitchFamily="34" charset="-128"/>
              </a:rPr>
              <a:t>August  2-5, 2010, Pittsburgh, PA</a:t>
            </a:r>
            <a:endParaRPr lang="en-US" sz="1200" i="1" dirty="0">
              <a:solidFill>
                <a:srgbClr val="6B6B6B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46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dt="0"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+mj-lt"/>
          <a:ea typeface="ＭＳ Ｐゴシック" pitchFamily="-97" charset="-128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  <a:ea typeface="ＭＳ Ｐゴシック" pitchFamily="-97" charset="-128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  <a:ea typeface="ＭＳ Ｐゴシック" pitchFamily="-97" charset="-128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  <a:ea typeface="ＭＳ Ｐゴシック" pitchFamily="-97" charset="-128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  <a:ea typeface="ＭＳ Ｐゴシック" pitchFamily="-97" charset="-128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rgbClr val="53657A"/>
          </a:solidFill>
          <a:latin typeface="Verdana" pitchFamily="-97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A34751"/>
          </a:solidFill>
          <a:latin typeface="+mn-lt"/>
          <a:ea typeface="ＭＳ Ｐゴシック" pitchFamily="-97" charset="-128"/>
          <a:cs typeface="+mn-cs"/>
        </a:defRPr>
      </a:lvl1pPr>
      <a:lvl2pPr marL="568325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D6962"/>
          </a:solidFill>
          <a:latin typeface="+mn-lt"/>
          <a:ea typeface="ＭＳ Ｐゴシック" pitchFamily="-97" charset="-128"/>
        </a:defRPr>
      </a:lvl2pPr>
      <a:lvl3pPr marL="792163" indent="-1095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ＭＳ Ｐゴシック" pitchFamily="-97" charset="-128"/>
        </a:defRPr>
      </a:lvl3pPr>
      <a:lvl4pPr marL="1019175" indent="-1127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97" charset="-128"/>
        </a:defRPr>
      </a:lvl4pPr>
      <a:lvl5pPr marL="1301750" indent="-168275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5pPr>
      <a:lvl6pPr marL="1758950" indent="-168275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6pPr>
      <a:lvl7pPr marL="2216150" indent="-168275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7pPr>
      <a:lvl8pPr marL="2673350" indent="-168275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8pPr>
      <a:lvl9pPr marL="3130550" indent="-168275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uturegrid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oleObject" Target="Macintosh%20HD:Users:mpierce:Desktop:Project%20Description.1.doc!OLE_LINK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CGL+SC09/DataforPlotviz/GENE_Chimp.ba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../../CGL+SC09/DataforPlotviz/BIOLOGY_Metagenomics.bat" TargetMode="Externa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72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0.jpeg"/><Relationship Id="rId5" Type="http://schemas.openxmlformats.org/officeDocument/2006/relationships/image" Target="../media/image67.jpeg"/><Relationship Id="rId15" Type="http://schemas.openxmlformats.org/officeDocument/2006/relationships/image" Target="../media/image74.png"/><Relationship Id="rId10" Type="http://schemas.openxmlformats.org/officeDocument/2006/relationships/image" Target="../media/image62.jpeg"/><Relationship Id="rId4" Type="http://schemas.openxmlformats.org/officeDocument/2006/relationships/image" Target="../media/image66.jpeg"/><Relationship Id="rId9" Type="http://schemas.openxmlformats.org/officeDocument/2006/relationships/image" Target="../media/image60.jpeg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wmf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i="1" dirty="0" smtClean="0"/>
              <a:t>Overview of Cyberinfrastructure and the Breadth of Its Application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8686800" cy="1066800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South Carolina </a:t>
            </a:r>
            <a:r>
              <a:rPr lang="en-US" sz="2800" b="1" i="1" dirty="0"/>
              <a:t>State University</a:t>
            </a:r>
          </a:p>
          <a:p>
            <a:r>
              <a:rPr lang="en-US" sz="2800" b="1" i="1" dirty="0" smtClean="0"/>
              <a:t>Cyberinfrastructure Day</a:t>
            </a:r>
          </a:p>
          <a:p>
            <a:r>
              <a:rPr lang="en-US" sz="2800" b="1" i="1" dirty="0" smtClean="0"/>
              <a:t>March 3 2011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05200"/>
            <a:ext cx="91440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Geoffrey Fox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000" baseline="0" dirty="0" smtClean="0">
                <a:hlinkClick r:id="rId3"/>
              </a:rPr>
              <a:t>gcf@indiana.edu</a:t>
            </a:r>
            <a:r>
              <a:rPr lang="en-US" sz="2000" dirty="0" smtClean="0"/>
              <a:t>          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000" dirty="0" smtClean="0"/>
              <a:t> </a:t>
            </a:r>
            <a:r>
              <a:rPr lang="en-US" sz="2000" dirty="0" smtClean="0">
                <a:hlinkClick r:id="rId4"/>
              </a:rPr>
              <a:t>http://www.infomall.org</a:t>
            </a:r>
            <a:r>
              <a:rPr lang="en-US" sz="2000" dirty="0" smtClean="0"/>
              <a:t>    </a:t>
            </a:r>
            <a:r>
              <a:rPr lang="en-US" sz="2000" dirty="0" smtClean="0">
                <a:hlinkClick r:id="rId5"/>
              </a:rPr>
              <a:t>http://www.futuregrid.org</a:t>
            </a:r>
            <a:r>
              <a:rPr lang="en-US" sz="2000" dirty="0" smtClean="0"/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aseline="0" dirty="0"/>
          </a:p>
          <a:p>
            <a:pPr algn="ctr">
              <a:spcBef>
                <a:spcPct val="20000"/>
              </a:spcBef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Director, Digital Science Center, Pervasive Technology Institute</a:t>
            </a:r>
          </a:p>
          <a:p>
            <a:pPr lvl="0" algn="ctr">
              <a:spcBef>
                <a:spcPct val="20000"/>
              </a:spcBef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pPr lvl="0" algn="ctr">
              <a:spcBef>
                <a:spcPct val="20000"/>
              </a:spcBef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Indiana University Bloomington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Clouds hide Complexity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11854" y="2272505"/>
            <a:ext cx="6163472" cy="1214503"/>
          </a:xfrm>
          <a:custGeom>
            <a:avLst/>
            <a:gdLst>
              <a:gd name="connsiteX0" fmla="*/ 0 w 6091499"/>
              <a:gd name="connsiteY0" fmla="*/ 128191 h 1281906"/>
              <a:gd name="connsiteX1" fmla="*/ 37546 w 6091499"/>
              <a:gd name="connsiteY1" fmla="*/ 37546 h 1281906"/>
              <a:gd name="connsiteX2" fmla="*/ 128191 w 6091499"/>
              <a:gd name="connsiteY2" fmla="*/ 0 h 1281906"/>
              <a:gd name="connsiteX3" fmla="*/ 5963308 w 6091499"/>
              <a:gd name="connsiteY3" fmla="*/ 0 h 1281906"/>
              <a:gd name="connsiteX4" fmla="*/ 6053953 w 6091499"/>
              <a:gd name="connsiteY4" fmla="*/ 37546 h 1281906"/>
              <a:gd name="connsiteX5" fmla="*/ 6091499 w 6091499"/>
              <a:gd name="connsiteY5" fmla="*/ 128191 h 1281906"/>
              <a:gd name="connsiteX6" fmla="*/ 6091499 w 6091499"/>
              <a:gd name="connsiteY6" fmla="*/ 1153715 h 1281906"/>
              <a:gd name="connsiteX7" fmla="*/ 6053953 w 6091499"/>
              <a:gd name="connsiteY7" fmla="*/ 1244360 h 1281906"/>
              <a:gd name="connsiteX8" fmla="*/ 5963308 w 6091499"/>
              <a:gd name="connsiteY8" fmla="*/ 1281906 h 1281906"/>
              <a:gd name="connsiteX9" fmla="*/ 128191 w 6091499"/>
              <a:gd name="connsiteY9" fmla="*/ 1281906 h 1281906"/>
              <a:gd name="connsiteX10" fmla="*/ 37546 w 6091499"/>
              <a:gd name="connsiteY10" fmla="*/ 1244360 h 1281906"/>
              <a:gd name="connsiteX11" fmla="*/ 0 w 6091499"/>
              <a:gd name="connsiteY11" fmla="*/ 1153715 h 1281906"/>
              <a:gd name="connsiteX12" fmla="*/ 0 w 6091499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1499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5963308" y="0"/>
                </a:lnTo>
                <a:cubicBezTo>
                  <a:pt x="5997306" y="0"/>
                  <a:pt x="6029912" y="13506"/>
                  <a:pt x="6053953" y="37546"/>
                </a:cubicBezTo>
                <a:cubicBezTo>
                  <a:pt x="6077993" y="61587"/>
                  <a:pt x="6091499" y="94192"/>
                  <a:pt x="6091499" y="128191"/>
                </a:cubicBezTo>
                <a:lnTo>
                  <a:pt x="6091499" y="1153715"/>
                </a:lnTo>
                <a:cubicBezTo>
                  <a:pt x="6091499" y="1187713"/>
                  <a:pt x="6077993" y="1220319"/>
                  <a:pt x="6053953" y="1244360"/>
                </a:cubicBezTo>
                <a:cubicBezTo>
                  <a:pt x="6029913" y="1268400"/>
                  <a:pt x="5997307" y="1281906"/>
                  <a:pt x="5963308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48036" tIns="148036" rIns="148036" bIns="148036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rgbClr val="0000FF"/>
                </a:solidFill>
              </a:rPr>
              <a:t>SaaS</a:t>
            </a:r>
            <a:r>
              <a:rPr lang="en-US" sz="2400" dirty="0" smtClean="0">
                <a:solidFill>
                  <a:prstClr val="black"/>
                </a:solidFill>
              </a:rPr>
              <a:t>: Software as a Service</a:t>
            </a:r>
          </a:p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solidFill>
                  <a:prstClr val="black"/>
                </a:solidFill>
              </a:rPr>
              <a:t>(e.g. CFD or Search documents/web are services)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9161" y="4482306"/>
            <a:ext cx="8628858" cy="1232694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rgbClr val="0000FF"/>
                </a:solidFill>
              </a:rPr>
              <a:t>IaaS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</a:rPr>
              <a:t>HaaS</a:t>
            </a:r>
            <a:r>
              <a:rPr lang="en-US" dirty="0" smtClean="0">
                <a:solidFill>
                  <a:prstClr val="black"/>
                </a:solidFill>
              </a:rPr>
              <a:t>): Infrastructure as a Service 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solidFill>
                  <a:prstClr val="black"/>
                </a:solidFill>
              </a:rPr>
              <a:t>(get computer time with a credit card and with a Web interface like EC2)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98234" y="3263105"/>
            <a:ext cx="7190713" cy="1317227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rgbClr val="0000FF"/>
                </a:solidFill>
              </a:rPr>
              <a:t>PaaS</a:t>
            </a:r>
            <a:r>
              <a:rPr lang="en-US" dirty="0" smtClean="0">
                <a:solidFill>
                  <a:prstClr val="black"/>
                </a:solidFill>
              </a:rPr>
              <a:t>: Platform as a Service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IaaS</a:t>
            </a:r>
            <a:r>
              <a:rPr lang="en-US" dirty="0" smtClean="0">
                <a:solidFill>
                  <a:prstClr val="black"/>
                </a:solidFill>
              </a:rPr>
              <a:t> plus core software capabilities on which you build  </a:t>
            </a:r>
            <a:r>
              <a:rPr lang="en-US" dirty="0" err="1" smtClean="0">
                <a:solidFill>
                  <a:prstClr val="black"/>
                </a:solidFill>
              </a:rPr>
              <a:t>SaaS</a:t>
            </a:r>
            <a:endParaRPr lang="en-US" dirty="0" smtClean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solidFill>
                  <a:prstClr val="black"/>
                </a:solidFill>
              </a:rPr>
              <a:t>(e.g. Azure is a </a:t>
            </a:r>
            <a:r>
              <a:rPr lang="en-US" dirty="0" err="1" smtClean="0">
                <a:solidFill>
                  <a:prstClr val="black"/>
                </a:solidFill>
              </a:rPr>
              <a:t>PaaS</a:t>
            </a:r>
            <a:r>
              <a:rPr lang="en-US" dirty="0" smtClean="0">
                <a:solidFill>
                  <a:prstClr val="black"/>
                </a:solidFill>
              </a:rPr>
              <a:t>; MapReduce is a Platform)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28203" y="1295400"/>
            <a:ext cx="4930774" cy="1111778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Cyberinfrastructure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Is “Research as a Service”</a:t>
            </a:r>
          </a:p>
        </p:txBody>
      </p:sp>
    </p:spTree>
    <p:extLst>
      <p:ext uri="{BB962C8B-B14F-4D97-AF65-F5344CB8AC3E}">
        <p14:creationId xmlns:p14="http://schemas.microsoft.com/office/powerpoint/2010/main" val="42140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50292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Geospatial Examples</a:t>
            </a:r>
            <a:br>
              <a:rPr lang="en-US" dirty="0" smtClean="0"/>
            </a:br>
            <a:r>
              <a:rPr lang="en-US" dirty="0" smtClean="0"/>
              <a:t>on Cloud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638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Image processing and mining</a:t>
            </a:r>
          </a:p>
          <a:p>
            <a:pPr lvl="1"/>
            <a:r>
              <a:rPr lang="en-US" sz="2400" dirty="0" smtClean="0"/>
              <a:t>SAR Images from Polar Grid (</a:t>
            </a:r>
            <a:r>
              <a:rPr lang="en-US" sz="2400" dirty="0" err="1" smtClean="0"/>
              <a:t>Matlab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Apply to 20 TB of data</a:t>
            </a:r>
          </a:p>
          <a:p>
            <a:pPr lvl="1"/>
            <a:r>
              <a:rPr lang="en-US" dirty="0" smtClean="0"/>
              <a:t>Can </a:t>
            </a:r>
            <a:r>
              <a:rPr lang="en-US" dirty="0" smtClean="0"/>
              <a:t>use MapReduce</a:t>
            </a:r>
            <a:endParaRPr lang="en-US" sz="2400" dirty="0" smtClean="0"/>
          </a:p>
          <a:p>
            <a:r>
              <a:rPr lang="en-US" sz="2800" dirty="0" smtClean="0"/>
              <a:t>Flood modeling </a:t>
            </a:r>
          </a:p>
          <a:p>
            <a:pPr lvl="1"/>
            <a:r>
              <a:rPr lang="en-US" sz="2400" dirty="0" smtClean="0"/>
              <a:t>Chaining flood models over a geographic area. </a:t>
            </a:r>
          </a:p>
          <a:p>
            <a:pPr lvl="1"/>
            <a:r>
              <a:rPr lang="en-US" sz="2400" dirty="0" smtClean="0"/>
              <a:t>Parameter fits and inversion problems.</a:t>
            </a:r>
          </a:p>
          <a:p>
            <a:pPr lvl="1"/>
            <a:r>
              <a:rPr lang="en-US" dirty="0" smtClean="0"/>
              <a:t>Deploy Services on Clouds – current models do not need parallelism</a:t>
            </a:r>
            <a:endParaRPr lang="en-US" sz="2400" dirty="0" smtClean="0"/>
          </a:p>
          <a:p>
            <a:r>
              <a:rPr lang="en-US" sz="2600" dirty="0" smtClean="0"/>
              <a:t>Real time GPS processing (QuakeSim)</a:t>
            </a:r>
          </a:p>
          <a:p>
            <a:pPr lvl="1"/>
            <a:r>
              <a:rPr lang="en-US" sz="2200" dirty="0" smtClean="0"/>
              <a:t>Services and Brokers (publish subscribe Sensor Aggregators) on clouds</a:t>
            </a:r>
          </a:p>
          <a:p>
            <a:pPr lvl="1"/>
            <a:r>
              <a:rPr lang="en-US" sz="2200" dirty="0" smtClean="0"/>
              <a:t>Performance issues not critical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sz="2600" dirty="0" smtClean="0"/>
          </a:p>
          <a:p>
            <a:pPr lvl="1"/>
            <a:endParaRPr lang="en-US" sz="2200" dirty="0" smtClean="0"/>
          </a:p>
        </p:txBody>
      </p:sp>
      <p:pic>
        <p:nvPicPr>
          <p:cNvPr id="5" name="Picture 4" descr="orignial.png"/>
          <p:cNvPicPr>
            <a:picLocks noChangeAspect="1"/>
          </p:cNvPicPr>
          <p:nvPr/>
        </p:nvPicPr>
        <p:blipFill>
          <a:blip r:embed="rId3" cstate="print"/>
          <a:srcRect l="4918" t="2188" r="6557"/>
          <a:stretch>
            <a:fillRect/>
          </a:stretch>
        </p:blipFill>
        <p:spPr>
          <a:xfrm>
            <a:off x="5791200" y="457200"/>
            <a:ext cx="2971800" cy="2460617"/>
          </a:xfrm>
          <a:prstGeom prst="rect">
            <a:avLst/>
          </a:prstGeom>
        </p:spPr>
      </p:pic>
      <p:pic>
        <p:nvPicPr>
          <p:cNvPr id="6" name="Picture 5" descr="wiener4-4.png"/>
          <p:cNvPicPr>
            <a:picLocks noChangeAspect="1"/>
          </p:cNvPicPr>
          <p:nvPr/>
        </p:nvPicPr>
        <p:blipFill>
          <a:blip r:embed="rId4" cstate="print"/>
          <a:srcRect l="4099" r="5732"/>
          <a:stretch>
            <a:fillRect/>
          </a:stretch>
        </p:blipFill>
        <p:spPr>
          <a:xfrm>
            <a:off x="5793075" y="3926317"/>
            <a:ext cx="2969925" cy="24744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722910" y="3435781"/>
            <a:ext cx="103593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65998" y="3200400"/>
            <a:ext cx="84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Filter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F96EE9-80A2-4337-BB3B-8BDE320BC204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14339" name="Picture 7" descr="Picture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0"/>
            <a:ext cx="8229600" cy="6835533"/>
          </a:xfrm>
        </p:spPr>
      </p:pic>
      <p:sp>
        <p:nvSpPr>
          <p:cNvPr id="4" name="TextBox 3"/>
          <p:cNvSpPr txBox="1"/>
          <p:nvPr/>
        </p:nvSpPr>
        <p:spPr>
          <a:xfrm>
            <a:off x="0" y="12954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Lightweight Cyberinfrastructure to support mobile Data gathering expeditions plus classic central resources (as a cloud)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C:\Documents and Settings\Geoffrey Fox\Desktop\Cresis\NEEM_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60525"/>
            <a:ext cx="91440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NEEM 2008 Base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77809-C664-4D4A-AE0D-41DF78D0F2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18787" name="Picture 3" descr="C:\Documents and Settings\Geoffrey Fox\Desktop\Cresis\base_system_NEEM_in_tent_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0" y="828675"/>
            <a:ext cx="89471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Documents and Settings\Geoffrey Fox\Desktop\Cresis\satellite_NEEM_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96925"/>
            <a:ext cx="59436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96379" y="1375927"/>
          <a:ext cx="8951242" cy="3435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5" name="Document" r:id="rId4" imgW="5625893" imgH="2158921" progId="Word.Document.12">
                  <p:link updateAutomatic="1"/>
                </p:oleObj>
              </mc:Choice>
              <mc:Fallback>
                <p:oleObj name="Document" r:id="rId4" imgW="5625893" imgH="2158921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9" y="1375927"/>
                        <a:ext cx="8951242" cy="3435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4439"/>
            <a:ext cx="8229600" cy="1008296"/>
          </a:xfrm>
        </p:spPr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379" y="4772451"/>
            <a:ext cx="8951241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Common Themes of Data Sources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Focus on geospatial, environmental data sets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Data from computation and observation.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Rapidly increasing data sizes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Data and data processing pipelines are inseparable.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2426"/>
            <a:ext cx="8839200" cy="53547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TeraGrid Example: Astrophysics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5486400" cy="2431297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Science: MHD and star formation; cosmology at galactic scales (6-1500 </a:t>
            </a:r>
            <a:r>
              <a:rPr lang="en-US" sz="2400" b="0" dirty="0" err="1" smtClean="0"/>
              <a:t>Mpc</a:t>
            </a:r>
            <a:r>
              <a:rPr lang="en-US" sz="2400" b="0" dirty="0" smtClean="0"/>
              <a:t>) with various components: star formation, radiation diffusion, dark matter</a:t>
            </a:r>
          </a:p>
          <a:p>
            <a:r>
              <a:rPr lang="en-US" sz="2400" b="0" dirty="0" smtClean="0"/>
              <a:t>Application: </a:t>
            </a:r>
            <a:r>
              <a:rPr lang="en-US" sz="2400" b="0" dirty="0" err="1" smtClean="0"/>
              <a:t>Enzo</a:t>
            </a:r>
            <a:r>
              <a:rPr lang="en-US" sz="2400" b="0" dirty="0" smtClean="0"/>
              <a:t> (loosely similar to: GASOLINE, etc.)</a:t>
            </a:r>
          </a:p>
          <a:p>
            <a:r>
              <a:rPr lang="en-US" sz="2400" b="0" dirty="0" smtClean="0"/>
              <a:t>Science Users: Norman, </a:t>
            </a:r>
            <a:r>
              <a:rPr lang="en-US" sz="2400" b="0" dirty="0" err="1" smtClean="0"/>
              <a:t>Kritsuk</a:t>
            </a:r>
            <a:r>
              <a:rPr lang="en-US" sz="2400" b="0" dirty="0" smtClean="0"/>
              <a:t> (UCSD), </a:t>
            </a:r>
            <a:r>
              <a:rPr lang="en-US" sz="2400" b="0" dirty="0" err="1" smtClean="0"/>
              <a:t>Cen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Ostriker</a:t>
            </a:r>
            <a:r>
              <a:rPr lang="en-US" sz="2400" b="0" dirty="0" smtClean="0"/>
              <a:t>, Wise (Princeton),  Abel (Stanford), Burns (Colorado), Bryan (Columbia), O’Shea (Michigan State), Kentucky, Germany, UK, Denmark, etc.</a:t>
            </a:r>
          </a:p>
        </p:txBody>
      </p:sp>
      <p:pic>
        <p:nvPicPr>
          <p:cNvPr id="6" name="P 24"/>
          <p:cNvPicPr>
            <a:picLocks noChangeAspect="1"/>
          </p:cNvPicPr>
          <p:nvPr/>
        </p:nvPicPr>
        <p:blipFill>
          <a:blip r:embed="rId3" cstate="print"/>
          <a:srcRect l="16320" t="4356" r="16320"/>
          <a:stretch>
            <a:fillRect/>
          </a:stretch>
        </p:blipFill>
        <p:spPr bwMode="auto">
          <a:xfrm>
            <a:off x="5394454" y="1371600"/>
            <a:ext cx="3749546" cy="398901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382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TeraGrid Example: </a:t>
            </a:r>
            <a:br>
              <a:rPr lang="en-US" sz="3200" b="1" dirty="0" smtClean="0"/>
            </a:br>
            <a:r>
              <a:rPr lang="en-US" sz="3200" b="1" dirty="0" err="1" smtClean="0"/>
              <a:t>Petascale</a:t>
            </a:r>
            <a:r>
              <a:rPr lang="en-US" sz="3200" b="1" dirty="0" smtClean="0"/>
              <a:t> Climate Simulations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84865"/>
            <a:ext cx="8991600" cy="3363335"/>
          </a:xfrm>
        </p:spPr>
        <p:txBody>
          <a:bodyPr/>
          <a:lstStyle/>
          <a:p>
            <a:pPr lvl="0">
              <a:buClr>
                <a:schemeClr val="tx1"/>
              </a:buClr>
              <a:buSzPct val="100000"/>
              <a:buFont typeface="Wingdings" charset="2"/>
              <a:buChar char="§"/>
              <a:defRPr/>
            </a:pPr>
            <a:r>
              <a:rPr lang="en-US" sz="2400" kern="0" dirty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Science: Climate change decision support requires high-resolution, regional climate simulation capabilities, basic model improvements, larger ensemble sizes, longer runs, and new data assimilation capabilities. Opening </a:t>
            </a:r>
            <a:r>
              <a:rPr lang="en-US" sz="2400" kern="0" dirty="0" err="1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petascale</a:t>
            </a:r>
            <a:r>
              <a:rPr lang="en-US" sz="2400" kern="0" dirty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 data services to a widening community of end users presents a significant infrastructural challenge.</a:t>
            </a:r>
          </a:p>
          <a:p>
            <a:pPr marL="800100" lvl="1" indent="-342900">
              <a:buClr>
                <a:schemeClr val="tx1"/>
              </a:buClr>
              <a:buSzPct val="100000"/>
              <a:buFont typeface="Wingdings" charset="2"/>
              <a:buChar char="§"/>
              <a:defRPr/>
            </a:pPr>
            <a:r>
              <a:rPr lang="en-US" sz="2000" kern="0" dirty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2008 WMS: We need faster higher resolution models to resolve important features, and better software, data management, analysis, </a:t>
            </a:r>
            <a:r>
              <a:rPr lang="en-US" sz="2000" kern="0" dirty="0" err="1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viz</a:t>
            </a:r>
            <a:r>
              <a:rPr lang="en-US" sz="2000" kern="0" dirty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, and a global VO that can develop models and evaluate </a:t>
            </a:r>
            <a:r>
              <a:rPr lang="en-US" sz="2000" kern="0" dirty="0" smtClean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outputs</a:t>
            </a:r>
            <a:endParaRPr lang="en-US" sz="2000" kern="0" dirty="0">
              <a:latin typeface="Times New Roman" pitchFamily="18" charset="0"/>
              <a:ea typeface="Arial" pitchFamily="-112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4495800"/>
            <a:ext cx="6400800" cy="34352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 pitchFamily="-112" charset="0"/>
                <a:cs typeface="Times New Roman" pitchFamily="18" charset="0"/>
              </a:rPr>
              <a:t>Applications: </a:t>
            </a:r>
            <a:r>
              <a:rPr lang="en-US" b="0" kern="0" dirty="0" smtClean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many, including: CCSM (climate system, deep), NRCM (regional climate, deep), WRF (meteorology, deep), NCL/NCO (analysis tools, wide), ESG (data, wide)</a:t>
            </a:r>
            <a:endParaRPr lang="en-US" b="0" kern="0" dirty="0" smtClean="0">
              <a:solidFill>
                <a:srgbClr val="FF0000"/>
              </a:solidFill>
              <a:latin typeface="Times New Roman" pitchFamily="18" charset="0"/>
              <a:ea typeface="Arial" pitchFamily="-112" charset="0"/>
              <a:cs typeface="Times New Roman" pitchFamily="18" charset="0"/>
            </a:endParaRPr>
          </a:p>
          <a:p>
            <a:pPr marL="342900" lvl="0" indent="-342900" algn="l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 pitchFamily="-112" charset="0"/>
                <a:cs typeface="Times New Roman" pitchFamily="18" charset="0"/>
              </a:rPr>
              <a:t>Science Users: many, including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 pitchFamily="-112" charset="0"/>
                <a:cs typeface="Times New Roman" pitchFamily="18" charset="0"/>
              </a:rPr>
              <a:t> both large (</a:t>
            </a:r>
            <a:r>
              <a:rPr lang="en-US" b="0" kern="0" dirty="0" smtClean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e.g., IPCC, WCRP)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 pitchFamily="-112" charset="0"/>
                <a:cs typeface="Times New Roman" pitchFamily="18" charset="0"/>
              </a:rPr>
              <a:t> and small groups; </a:t>
            </a:r>
          </a:p>
          <a:p>
            <a:pPr marL="800100" lvl="1" indent="-342900" algn="l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 pitchFamily="-112" charset="0"/>
                <a:cs typeface="Times New Roman" pitchFamily="18" charset="0"/>
              </a:rPr>
              <a:t>ESG federation </a:t>
            </a:r>
            <a:r>
              <a:rPr lang="en-US" b="0" kern="0" dirty="0" smtClean="0">
                <a:latin typeface="Times New Roman" pitchFamily="18" charset="0"/>
                <a:ea typeface="Arial" pitchFamily="-112" charset="0"/>
                <a:cs typeface="Times New Roman" pitchFamily="18" charset="0"/>
              </a:rPr>
              <a:t>includes &gt;17k users, 230 TB data, 500 journal papers (2 years)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 pitchFamily="-112" charset="0"/>
              <a:cs typeface="Times New Roman" pitchFamily="18" charset="0"/>
            </a:endParaRPr>
          </a:p>
        </p:txBody>
      </p:sp>
      <p:pic>
        <p:nvPicPr>
          <p:cNvPr id="12" name="Picture 11" descr="hiresmovie-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4516178"/>
            <a:ext cx="2537616" cy="2198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99251" y="3325734"/>
            <a:ext cx="2444750" cy="44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smtClean="0">
                <a:solidFill>
                  <a:schemeClr val="bg2"/>
                </a:solidFill>
                <a:latin typeface="+mn-lt"/>
                <a:cs typeface="Times"/>
              </a:rPr>
              <a:t>Realistic Antarctic sea-ice coverage generated from century-scale high resolution coupled climate simulation performed on Kraken (John Dennis, NCAR) </a:t>
            </a:r>
            <a:endParaRPr lang="en-US" sz="800" b="0" dirty="0">
              <a:solidFill>
                <a:schemeClr val="bg2"/>
              </a:solidFill>
              <a:latin typeface="+mn-lt"/>
              <a:cs typeface="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2425"/>
            <a:ext cx="8839200" cy="39675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TeraGrid Example: Genomic Sciences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76109" cy="2509769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Science: many, ranging from </a:t>
            </a:r>
            <a:r>
              <a:rPr lang="en-US" sz="1800" b="0" i="1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novo sequence analysis to </a:t>
            </a:r>
            <a:r>
              <a:rPr lang="en-US" sz="1800" b="0" dirty="0" err="1" smtClean="0">
                <a:latin typeface="Times New Roman" pitchFamily="18" charset="0"/>
                <a:cs typeface="Times New Roman" pitchFamily="18" charset="0"/>
              </a:rPr>
              <a:t>resequencing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, including: genome sequencing of a single organism; </a:t>
            </a:r>
            <a:r>
              <a:rPr lang="en-US" sz="1800" b="0" dirty="0" err="1" smtClean="0">
                <a:latin typeface="Times New Roman" pitchFamily="18" charset="0"/>
                <a:cs typeface="Times New Roman" pitchFamily="18" charset="0"/>
              </a:rPr>
              <a:t>metagenomic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 studies of entire populations of microbes; study of single base-pair mutations in DNA</a:t>
            </a:r>
          </a:p>
          <a:p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Applications: e.g. ANL’s Metagenomics RAST server catering to hundreds of groups, Indiana’s SWIFT aiming to replace BLASTX searches for many bio groups, Maryland’s </a:t>
            </a:r>
            <a:r>
              <a:rPr lang="en-US" sz="1800" b="0" dirty="0" err="1" smtClean="0">
                <a:latin typeface="Times New Roman" pitchFamily="18" charset="0"/>
                <a:cs typeface="Times New Roman" pitchFamily="18" charset="0"/>
              </a:rPr>
              <a:t>CLOUDburst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0" dirty="0" err="1" smtClean="0">
                <a:latin typeface="Times New Roman" pitchFamily="18" charset="0"/>
                <a:cs typeface="Times New Roman" pitchFamily="18" charset="0"/>
              </a:rPr>
              <a:t>BioLinux</a:t>
            </a:r>
            <a:endParaRPr lang="en-US" sz="18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PIs: thousands</a:t>
            </a:r>
            <a:r>
              <a:rPr lang="en-US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users and developers, e.g. Meyer (ANL),  White (U. Maryland), Dong (U. North Texas), </a:t>
            </a:r>
            <a:r>
              <a:rPr lang="en-US" sz="1800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Schork</a:t>
            </a:r>
            <a:r>
              <a:rPr lang="en-US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(Scripps), Nelson, Ye, Tang, Kim (Indiana)</a:t>
            </a:r>
          </a:p>
        </p:txBody>
      </p:sp>
      <p:sp>
        <p:nvSpPr>
          <p:cNvPr id="9" name="Rectangle 8"/>
          <p:cNvSpPr/>
          <p:nvPr/>
        </p:nvSpPr>
        <p:spPr>
          <a:xfrm>
            <a:off x="6201838" y="2043026"/>
            <a:ext cx="2755803" cy="67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smtClean="0">
                <a:solidFill>
                  <a:schemeClr val="bg2"/>
                </a:solidFill>
                <a:latin typeface="+mn-lt"/>
              </a:rPr>
              <a:t>Results of Smith-Waterman distance computation, deterministic annealing clustering, and </a:t>
            </a:r>
            <a:r>
              <a:rPr lang="en-US" sz="800" b="0" dirty="0" err="1" smtClean="0">
                <a:solidFill>
                  <a:schemeClr val="bg2"/>
                </a:solidFill>
                <a:latin typeface="+mn-lt"/>
              </a:rPr>
              <a:t>Sammon’s</a:t>
            </a:r>
            <a:r>
              <a:rPr lang="en-US" sz="800" b="0" dirty="0" smtClean="0">
                <a:solidFill>
                  <a:schemeClr val="bg2"/>
                </a:solidFill>
                <a:latin typeface="+mn-lt"/>
              </a:rPr>
              <a:t> mapping visualization pipeline for 30,000 </a:t>
            </a:r>
            <a:r>
              <a:rPr lang="en-US" sz="800" b="0" dirty="0" err="1" smtClean="0">
                <a:solidFill>
                  <a:schemeClr val="bg2"/>
                </a:solidFill>
                <a:latin typeface="+mn-lt"/>
              </a:rPr>
              <a:t>metagenomics</a:t>
            </a:r>
            <a:r>
              <a:rPr lang="en-US" sz="800" b="0" dirty="0" smtClean="0">
                <a:solidFill>
                  <a:schemeClr val="bg2"/>
                </a:solidFill>
                <a:latin typeface="+mn-lt"/>
              </a:rPr>
              <a:t> sequences: (a) 17 clusters for full sample; (</a:t>
            </a:r>
            <a:r>
              <a:rPr lang="en-US" sz="800" b="0" dirty="0" err="1" smtClean="0">
                <a:solidFill>
                  <a:schemeClr val="bg2"/>
                </a:solidFill>
                <a:latin typeface="+mn-lt"/>
              </a:rPr>
              <a:t>b</a:t>
            </a:r>
            <a:r>
              <a:rPr lang="en-US" sz="800" b="0" dirty="0" smtClean="0">
                <a:solidFill>
                  <a:schemeClr val="bg2"/>
                </a:solidFill>
                <a:latin typeface="+mn-lt"/>
              </a:rPr>
              <a:t>) 10 sub-clusters found from purple and green clusters in (a). (Nelson and Ye, Indiana) </a:t>
            </a:r>
            <a:endParaRPr lang="en-US" sz="800" b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0" name="Picture 2" descr="C:\gcf\multicore_msft09\ACTIVEMDSProg\ALU35339\AllAlu35339A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9729"/>
            <a:ext cx="3748557" cy="33682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1" name="Picture 10" descr="MG30000-17clustersC.pn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3497035"/>
            <a:ext cx="3501213" cy="336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7467600" y="3505200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sequence</a:t>
            </a:r>
          </a:p>
          <a:p>
            <a:r>
              <a:rPr lang="en-US" dirty="0" smtClean="0"/>
              <a:t>clusters to 3D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143000" y="0"/>
            <a:ext cx="6629400" cy="73183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Amazon offers a lot!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print"/>
          <a:srcRect t="22095" r="4895" b="27619"/>
          <a:stretch>
            <a:fillRect/>
          </a:stretch>
        </p:blipFill>
        <p:spPr bwMode="auto">
          <a:xfrm>
            <a:off x="0" y="1151740"/>
            <a:ext cx="9144000" cy="50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5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of Clouds and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Clouds</a:t>
            </a:r>
            <a:r>
              <a:rPr lang="en-US" sz="2800" dirty="0" smtClean="0"/>
              <a:t> are (by definition) commercially supported approach to large scale computing</a:t>
            </a:r>
          </a:p>
          <a:p>
            <a:pPr lvl="1"/>
            <a:r>
              <a:rPr lang="en-US" sz="2400" dirty="0" smtClean="0"/>
              <a:t>So we should expect </a:t>
            </a:r>
            <a:r>
              <a:rPr lang="en-US" sz="2400" dirty="0" smtClean="0">
                <a:solidFill>
                  <a:srgbClr val="FF0000"/>
                </a:solidFill>
              </a:rPr>
              <a:t>Clouds to replace Compute Grids</a:t>
            </a:r>
          </a:p>
          <a:p>
            <a:pPr lvl="1"/>
            <a:r>
              <a:rPr lang="en-US" sz="2400" dirty="0" smtClean="0"/>
              <a:t>Current Grid technology involves “non-commercial” software solutions which are hard to evolve/sustain</a:t>
            </a:r>
          </a:p>
          <a:p>
            <a:pPr lvl="1"/>
            <a:r>
              <a:rPr lang="en-US" sz="2400" dirty="0" smtClean="0"/>
              <a:t>Maybe Clouds </a:t>
            </a:r>
            <a:r>
              <a:rPr lang="en-US" sz="2400" dirty="0" smtClean="0">
                <a:solidFill>
                  <a:srgbClr val="FF0000"/>
                </a:solidFill>
              </a:rPr>
              <a:t>~4% IT </a:t>
            </a:r>
            <a:r>
              <a:rPr lang="en-US" sz="2400" dirty="0" smtClean="0"/>
              <a:t>expenditure 2008 growing to </a:t>
            </a:r>
            <a:r>
              <a:rPr lang="en-US" sz="2400" dirty="0" smtClean="0">
                <a:solidFill>
                  <a:srgbClr val="FF0000"/>
                </a:solidFill>
              </a:rPr>
              <a:t>14% </a:t>
            </a:r>
            <a:r>
              <a:rPr lang="en-US" sz="2400" dirty="0" smtClean="0"/>
              <a:t>in 2012 (IDC Estimate)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Public Clouds </a:t>
            </a:r>
            <a:r>
              <a:rPr lang="en-US" sz="2800" dirty="0" smtClean="0"/>
              <a:t>are broadly accessible resources like Amazon and Microsoft Azure – powerful but not easy to optimize and perhaps data trust/privacy issues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Private Clouds </a:t>
            </a:r>
            <a:r>
              <a:rPr lang="en-US" sz="2800" dirty="0" smtClean="0"/>
              <a:t>run similar software and mechanisms but on “your own computers”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Services</a:t>
            </a:r>
            <a:r>
              <a:rPr lang="en-US" sz="2800" dirty="0" smtClean="0"/>
              <a:t> still are correct architecture with either REST (Web 2.0) or Web  Services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Clusters </a:t>
            </a:r>
            <a:r>
              <a:rPr lang="en-US" sz="2800" dirty="0" smtClean="0"/>
              <a:t>still critical concept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97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53467-3A83-4390-AFDC-39710604A0CA}" type="slidenum">
              <a:rPr lang="en-US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F24BA25-D65D-403A-85C2-9B54B8BAC290}" type="slidenum"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What is Cyberinfrastructure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991600" cy="5638800"/>
          </a:xfrm>
        </p:spPr>
        <p:txBody>
          <a:bodyPr/>
          <a:lstStyle/>
          <a:p>
            <a:pPr eaLnBrk="1" hangingPunct="1"/>
            <a:r>
              <a:rPr lang="en-US" sz="2400" smtClean="0"/>
              <a:t>Cyberinfrastructure is (from NSF) infrastructure that supports </a:t>
            </a:r>
            <a:r>
              <a:rPr lang="en-US" sz="2400" smtClean="0">
                <a:solidFill>
                  <a:srgbClr val="FFFF00"/>
                </a:solidFill>
              </a:rPr>
              <a:t>distributed research and learning</a:t>
            </a:r>
            <a:r>
              <a:rPr lang="en-US" sz="2400" smtClean="0"/>
              <a:t> (</a:t>
            </a:r>
            <a:r>
              <a:rPr lang="en-US" sz="2400" smtClean="0">
                <a:solidFill>
                  <a:srgbClr val="FFFF00"/>
                </a:solidFill>
              </a:rPr>
              <a:t>e-Science, e-Research, e-Education</a:t>
            </a:r>
            <a:r>
              <a:rPr lang="en-US" sz="2400" smtClean="0"/>
              <a:t>) </a:t>
            </a:r>
          </a:p>
          <a:p>
            <a:pPr lvl="1" eaLnBrk="1" hangingPunct="1"/>
            <a:r>
              <a:rPr lang="en-US" smtClean="0"/>
              <a:t>Links data, people, computers</a:t>
            </a:r>
          </a:p>
          <a:p>
            <a:pPr eaLnBrk="1" hangingPunct="1"/>
            <a:r>
              <a:rPr lang="en-US" sz="2400" smtClean="0"/>
              <a:t>Exploits </a:t>
            </a:r>
            <a:r>
              <a:rPr lang="en-US" sz="2400" smtClean="0">
                <a:solidFill>
                  <a:srgbClr val="FFFF00"/>
                </a:solidFill>
              </a:rPr>
              <a:t>Internet technology</a:t>
            </a:r>
            <a:r>
              <a:rPr lang="en-US" sz="2400" smtClean="0"/>
              <a:t> (</a:t>
            </a:r>
            <a:r>
              <a:rPr lang="en-US" sz="2400" smtClean="0">
                <a:solidFill>
                  <a:srgbClr val="FFFF00"/>
                </a:solidFill>
              </a:rPr>
              <a:t>Web2.0 </a:t>
            </a:r>
            <a:r>
              <a:rPr lang="en-US" sz="2400" smtClean="0"/>
              <a:t>and </a:t>
            </a:r>
            <a:r>
              <a:rPr lang="en-US" sz="2400" smtClean="0">
                <a:solidFill>
                  <a:srgbClr val="FFFF00"/>
                </a:solidFill>
              </a:rPr>
              <a:t>Clouds</a:t>
            </a:r>
            <a:r>
              <a:rPr lang="en-US" sz="2400" smtClean="0"/>
              <a:t>) adding (via </a:t>
            </a:r>
            <a:r>
              <a:rPr lang="en-US" sz="2400" smtClean="0">
                <a:solidFill>
                  <a:srgbClr val="FFFF00"/>
                </a:solidFill>
              </a:rPr>
              <a:t>Grid</a:t>
            </a:r>
            <a:r>
              <a:rPr lang="en-US" sz="2400" smtClean="0"/>
              <a:t> technology) management, security, supercomputers etc.</a:t>
            </a:r>
          </a:p>
          <a:p>
            <a:pPr eaLnBrk="1" hangingPunct="1"/>
            <a:r>
              <a:rPr lang="en-US" sz="2400" smtClean="0"/>
              <a:t>It has two aspects: </a:t>
            </a:r>
            <a:r>
              <a:rPr lang="en-US" sz="2400" smtClean="0">
                <a:solidFill>
                  <a:srgbClr val="FFFF00"/>
                </a:solidFill>
              </a:rPr>
              <a:t>parallel </a:t>
            </a:r>
            <a:r>
              <a:rPr lang="en-US" sz="2400" smtClean="0"/>
              <a:t>– low latency (microseconds) between nodes and </a:t>
            </a:r>
            <a:r>
              <a:rPr lang="en-US" sz="2400" smtClean="0">
                <a:solidFill>
                  <a:srgbClr val="FFFF00"/>
                </a:solidFill>
              </a:rPr>
              <a:t>distributed</a:t>
            </a:r>
            <a:r>
              <a:rPr lang="en-US" sz="2400" smtClean="0"/>
              <a:t> – highish latency (milliseconds) between nodes</a:t>
            </a:r>
          </a:p>
          <a:p>
            <a:pPr eaLnBrk="1" hangingPunct="1"/>
            <a:r>
              <a:rPr lang="en-US" sz="2400" smtClean="0"/>
              <a:t>Parallel needed to get </a:t>
            </a:r>
            <a:r>
              <a:rPr lang="en-US" sz="2400" smtClean="0">
                <a:solidFill>
                  <a:srgbClr val="FFFF00"/>
                </a:solidFill>
              </a:rPr>
              <a:t>high performance</a:t>
            </a:r>
            <a:r>
              <a:rPr lang="en-US" sz="2400" smtClean="0"/>
              <a:t> on </a:t>
            </a:r>
            <a:r>
              <a:rPr lang="en-US" sz="2400" smtClean="0">
                <a:solidFill>
                  <a:srgbClr val="FFFF00"/>
                </a:solidFill>
              </a:rPr>
              <a:t>individual</a:t>
            </a:r>
            <a:r>
              <a:rPr lang="en-US" sz="2400" smtClean="0"/>
              <a:t> large simulations, data analysis etc.; must </a:t>
            </a:r>
            <a:r>
              <a:rPr lang="en-US" sz="2400" smtClean="0">
                <a:solidFill>
                  <a:srgbClr val="FFFF00"/>
                </a:solidFill>
              </a:rPr>
              <a:t>decompose problem</a:t>
            </a:r>
          </a:p>
          <a:p>
            <a:pPr eaLnBrk="1" hangingPunct="1"/>
            <a:r>
              <a:rPr lang="en-US" sz="2400" smtClean="0"/>
              <a:t>Distributed aspect </a:t>
            </a:r>
            <a:r>
              <a:rPr lang="en-US" sz="2400" smtClean="0">
                <a:solidFill>
                  <a:srgbClr val="FFFF00"/>
                </a:solidFill>
              </a:rPr>
              <a:t>integrates</a:t>
            </a:r>
            <a:r>
              <a:rPr lang="en-US" sz="2400" smtClean="0"/>
              <a:t> already distinct components – especially natural for data (as in biology databases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467600" cy="6858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MapReduce “File/Data Repository” Parallelism</a:t>
            </a:r>
            <a:endParaRPr lang="en-US" sz="32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96200" cy="3810000"/>
            <a:chOff x="228600" y="3048000"/>
            <a:chExt cx="76962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96200" cy="3810000"/>
              <a:chOff x="228600" y="3048000"/>
              <a:chExt cx="76962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4676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Instruments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Disks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</a:rPr>
              <a:t>1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</a:rPr>
              <a:t>2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</a:rPr>
              <a:t>3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Reduce</a:t>
            </a:r>
            <a:endParaRPr lang="en-US" b="1" baseline="-25000" dirty="0">
              <a:solidFill>
                <a:srgbClr val="FFC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Communication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6858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Map</a:t>
            </a:r>
            <a:r>
              <a:rPr lang="en-US" dirty="0" smtClean="0"/>
              <a:t>      = (data parallel) computation reading and writing data</a:t>
            </a:r>
          </a:p>
          <a:p>
            <a:r>
              <a:rPr lang="en-US" b="1" dirty="0" smtClean="0"/>
              <a:t>Reduce</a:t>
            </a:r>
            <a:r>
              <a:rPr lang="en-US" dirty="0" smtClean="0"/>
              <a:t> = Collective/Consolidation phase e.g. forming multiple global sums as in histogram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Portals</a:t>
            </a:r>
            <a:br>
              <a:rPr lang="en-US" b="1" dirty="0" smtClean="0"/>
            </a:br>
            <a:r>
              <a:rPr lang="en-US" b="1" dirty="0" smtClean="0"/>
              <a:t>/Users</a:t>
            </a:r>
            <a:endParaRPr lang="en-US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2" name="Group 291"/>
          <p:cNvGrpSpPr/>
          <p:nvPr/>
        </p:nvGrpSpPr>
        <p:grpSpPr>
          <a:xfrm>
            <a:off x="3505200" y="1676400"/>
            <a:ext cx="3352800" cy="4876800"/>
            <a:chOff x="228600" y="1905000"/>
            <a:chExt cx="3124200" cy="4724400"/>
          </a:xfrm>
        </p:grpSpPr>
        <p:grpSp>
          <p:nvGrpSpPr>
            <p:cNvPr id="293" name="Group 163"/>
            <p:cNvGrpSpPr/>
            <p:nvPr/>
          </p:nvGrpSpPr>
          <p:grpSpPr>
            <a:xfrm>
              <a:off x="228600" y="1905000"/>
              <a:ext cx="3124200" cy="4724400"/>
              <a:chOff x="228600" y="1905000"/>
              <a:chExt cx="3124200" cy="4724400"/>
            </a:xfrm>
          </p:grpSpPr>
          <p:sp>
            <p:nvSpPr>
              <p:cNvPr id="295" name="Rectangle 294"/>
              <p:cNvSpPr/>
              <p:nvPr/>
            </p:nvSpPr>
            <p:spPr>
              <a:xfrm>
                <a:off x="228600" y="1905000"/>
                <a:ext cx="3124200" cy="472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6" name="Group 94"/>
              <p:cNvGrpSpPr/>
              <p:nvPr/>
            </p:nvGrpSpPr>
            <p:grpSpPr>
              <a:xfrm>
                <a:off x="304800" y="2895600"/>
                <a:ext cx="685801" cy="3668485"/>
                <a:chOff x="304800" y="2895600"/>
                <a:chExt cx="685801" cy="3668485"/>
              </a:xfrm>
            </p:grpSpPr>
            <p:grpSp>
              <p:nvGrpSpPr>
                <p:cNvPr id="338" name="Group 13"/>
                <p:cNvGrpSpPr/>
                <p:nvPr/>
              </p:nvGrpSpPr>
              <p:grpSpPr>
                <a:xfrm>
                  <a:off x="304800" y="2895600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348" name="Oval 347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9" name="Oval 5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0" name="Oval 6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1" name="Oval 7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2" name="Oval 351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39" name="Group 81"/>
                <p:cNvGrpSpPr/>
                <p:nvPr/>
              </p:nvGrpSpPr>
              <p:grpSpPr>
                <a:xfrm>
                  <a:off x="838200" y="30480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46" name="Straight Arrow Connector 345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Arrow Connector 346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0" name="Group 82"/>
                <p:cNvGrpSpPr/>
                <p:nvPr/>
              </p:nvGrpSpPr>
              <p:grpSpPr>
                <a:xfrm>
                  <a:off x="838200" y="43434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44" name="Straight Arrow Connector 343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Arrow Connector 344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1" name="Group 87"/>
                <p:cNvGrpSpPr/>
                <p:nvPr/>
              </p:nvGrpSpPr>
              <p:grpSpPr>
                <a:xfrm>
                  <a:off x="838200" y="56388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42" name="Straight Arrow Connector 341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Arrow Connector 342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7" name="Group 95"/>
              <p:cNvGrpSpPr/>
              <p:nvPr/>
            </p:nvGrpSpPr>
            <p:grpSpPr>
              <a:xfrm>
                <a:off x="1143000" y="2895600"/>
                <a:ext cx="685801" cy="3668485"/>
                <a:chOff x="304800" y="2895600"/>
                <a:chExt cx="685801" cy="3668485"/>
              </a:xfrm>
            </p:grpSpPr>
            <p:grpSp>
              <p:nvGrpSpPr>
                <p:cNvPr id="322" name="Group 13"/>
                <p:cNvGrpSpPr/>
                <p:nvPr/>
              </p:nvGrpSpPr>
              <p:grpSpPr>
                <a:xfrm>
                  <a:off x="304800" y="2895600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332" name="Oval 331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3" name="Oval 332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23" name="Group 97"/>
                <p:cNvGrpSpPr/>
                <p:nvPr/>
              </p:nvGrpSpPr>
              <p:grpSpPr>
                <a:xfrm>
                  <a:off x="838200" y="30480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30" name="Straight Arrow Connector 329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Arrow Connector 330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4" name="Group 98"/>
                <p:cNvGrpSpPr/>
                <p:nvPr/>
              </p:nvGrpSpPr>
              <p:grpSpPr>
                <a:xfrm>
                  <a:off x="838200" y="43434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28" name="Straight Arrow Connector 327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Arrow Connector 328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5" name="Group 102"/>
                <p:cNvGrpSpPr/>
                <p:nvPr/>
              </p:nvGrpSpPr>
              <p:grpSpPr>
                <a:xfrm>
                  <a:off x="838200" y="56388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26" name="Straight Arrow Connector 325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Straight Arrow Connector 326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8" name="Group 127"/>
              <p:cNvGrpSpPr/>
              <p:nvPr/>
            </p:nvGrpSpPr>
            <p:grpSpPr>
              <a:xfrm>
                <a:off x="1981200" y="2895600"/>
                <a:ext cx="685801" cy="3668485"/>
                <a:chOff x="304800" y="2895600"/>
                <a:chExt cx="685801" cy="3668485"/>
              </a:xfrm>
            </p:grpSpPr>
            <p:grpSp>
              <p:nvGrpSpPr>
                <p:cNvPr id="306" name="Group 13"/>
                <p:cNvGrpSpPr/>
                <p:nvPr/>
              </p:nvGrpSpPr>
              <p:grpSpPr>
                <a:xfrm>
                  <a:off x="304800" y="2895600"/>
                  <a:ext cx="457200" cy="3668485"/>
                  <a:chOff x="3581400" y="3037115"/>
                  <a:chExt cx="457200" cy="3668485"/>
                </a:xfrm>
                <a:solidFill>
                  <a:srgbClr val="92D050"/>
                </a:solidFill>
              </p:grpSpPr>
              <p:sp>
                <p:nvSpPr>
                  <p:cNvPr id="316" name="Oval 315"/>
                  <p:cNvSpPr/>
                  <p:nvPr/>
                </p:nvSpPr>
                <p:spPr>
                  <a:xfrm rot="16200000">
                    <a:off x="3581400" y="6248400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7" name="Oval 316"/>
                  <p:cNvSpPr/>
                  <p:nvPr/>
                </p:nvSpPr>
                <p:spPr>
                  <a:xfrm rot="16200000">
                    <a:off x="3581400" y="5606143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>
                  <a:xfrm rot="16200000">
                    <a:off x="3581400" y="4963886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9" name="Oval 318"/>
                  <p:cNvSpPr/>
                  <p:nvPr/>
                </p:nvSpPr>
                <p:spPr>
                  <a:xfrm rot="16200000">
                    <a:off x="3581400" y="4321629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0" name="Oval 319"/>
                  <p:cNvSpPr/>
                  <p:nvPr/>
                </p:nvSpPr>
                <p:spPr>
                  <a:xfrm rot="16200000">
                    <a:off x="3581400" y="3037115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1" name="Oval 320"/>
                  <p:cNvSpPr/>
                  <p:nvPr/>
                </p:nvSpPr>
                <p:spPr>
                  <a:xfrm rot="16200000">
                    <a:off x="3581400" y="3679372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07" name="Group 129"/>
                <p:cNvGrpSpPr/>
                <p:nvPr/>
              </p:nvGrpSpPr>
              <p:grpSpPr>
                <a:xfrm>
                  <a:off x="838200" y="30480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14" name="Straight Arrow Connector 313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Arrow Connector 314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130"/>
                <p:cNvGrpSpPr/>
                <p:nvPr/>
              </p:nvGrpSpPr>
              <p:grpSpPr>
                <a:xfrm>
                  <a:off x="838200" y="43434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12" name="Straight Arrow Connector 311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Arrow Connector 312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" name="Group 131"/>
                <p:cNvGrpSpPr/>
                <p:nvPr/>
              </p:nvGrpSpPr>
              <p:grpSpPr>
                <a:xfrm>
                  <a:off x="838200" y="5638800"/>
                  <a:ext cx="152401" cy="838200"/>
                  <a:chOff x="838200" y="3048000"/>
                  <a:chExt cx="152401" cy="838200"/>
                </a:xfrm>
              </p:grpSpPr>
              <p:cxnSp>
                <p:nvCxnSpPr>
                  <p:cNvPr id="310" name="Straight Arrow Connector 309"/>
                  <p:cNvCxnSpPr/>
                  <p:nvPr/>
                </p:nvCxnSpPr>
                <p:spPr>
                  <a:xfrm rot="16200000" flipH="1">
                    <a:off x="495301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Arrow Connector 310"/>
                  <p:cNvCxnSpPr/>
                  <p:nvPr/>
                </p:nvCxnSpPr>
                <p:spPr>
                  <a:xfrm rot="5400000" flipH="1" flipV="1">
                    <a:off x="495300" y="3390900"/>
                    <a:ext cx="838200" cy="152400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9" name="Group 13"/>
              <p:cNvGrpSpPr/>
              <p:nvPr/>
            </p:nvGrpSpPr>
            <p:grpSpPr>
              <a:xfrm>
                <a:off x="2819400" y="2895600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300" name="Oval 299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1" name="Oval 300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3" name="Oval 302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Oval 303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94" name="Rectangle 293"/>
            <p:cNvSpPr/>
            <p:nvPr/>
          </p:nvSpPr>
          <p:spPr>
            <a:xfrm>
              <a:off x="228600" y="1905000"/>
              <a:ext cx="31242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Iterative MapReduce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Map        </a:t>
              </a:r>
              <a:r>
                <a:rPr lang="en-US" dirty="0" err="1" smtClean="0">
                  <a:solidFill>
                    <a:schemeClr val="tx1"/>
                  </a:solidFill>
                </a:rPr>
                <a:t>Map</a:t>
              </a:r>
              <a:r>
                <a:rPr lang="en-US" dirty="0" smtClean="0">
                  <a:solidFill>
                    <a:schemeClr val="tx1"/>
                  </a:solidFill>
                </a:rPr>
                <a:t>         </a:t>
              </a:r>
              <a:r>
                <a:rPr lang="en-US" dirty="0" err="1" smtClean="0">
                  <a:solidFill>
                    <a:schemeClr val="tx1"/>
                  </a:solidFill>
                </a:rPr>
                <a:t>Map</a:t>
              </a:r>
              <a:r>
                <a:rPr lang="en-US" dirty="0" smtClean="0">
                  <a:solidFill>
                    <a:schemeClr val="tx1"/>
                  </a:solidFill>
                </a:rPr>
                <a:t>         </a:t>
              </a:r>
              <a:r>
                <a:rPr lang="en-US" dirty="0" err="1" smtClean="0">
                  <a:solidFill>
                    <a:schemeClr val="tx1"/>
                  </a:solidFill>
                </a:rPr>
                <a:t>Map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r>
                <a:rPr lang="en-US" dirty="0" smtClean="0">
                  <a:solidFill>
                    <a:schemeClr val="tx1"/>
                  </a:solidFill>
                </a:rPr>
                <a:t>      Reduce    </a:t>
              </a:r>
              <a:r>
                <a:rPr lang="en-US" dirty="0" err="1" smtClean="0">
                  <a:solidFill>
                    <a:schemeClr val="tx1"/>
                  </a:solidFill>
                </a:rPr>
                <a:t>Reduce</a:t>
              </a:r>
              <a:r>
                <a:rPr lang="en-US" dirty="0" smtClean="0">
                  <a:solidFill>
                    <a:schemeClr val="tx1"/>
                  </a:solidFill>
                </a:rPr>
                <a:t>    </a:t>
              </a:r>
              <a:r>
                <a:rPr lang="en-US" dirty="0" err="1" smtClean="0">
                  <a:solidFill>
                    <a:schemeClr val="tx1"/>
                  </a:solidFill>
                </a:rPr>
                <a:t>Reduce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94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0678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/>
              <a:t>Cloud Computing: Infrastructure and Runtimes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56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</a:t>
            </a:r>
          </a:p>
          <a:p>
            <a:pPr lvl="1"/>
            <a:r>
              <a:rPr lang="en-US" sz="2400" dirty="0" smtClean="0"/>
              <a:t>Handled through Web services that control virtual machine lifecycles.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Cloud runtimes:</a:t>
            </a:r>
            <a:r>
              <a:rPr lang="en-US" sz="2400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(for using clouds) to do data-parallel computations. 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, Microsoft Dryad, and others </a:t>
            </a:r>
          </a:p>
          <a:p>
            <a:pPr lvl="1"/>
            <a:r>
              <a:rPr lang="en-US" sz="2400" dirty="0" smtClean="0"/>
              <a:t>Designed for information retrieval but are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dirty="0" smtClean="0"/>
              <a:t>Not usually on Virtual Machines</a:t>
            </a:r>
          </a:p>
        </p:txBody>
      </p:sp>
    </p:spTree>
    <p:extLst>
      <p:ext uri="{BB962C8B-B14F-4D97-AF65-F5344CB8AC3E}">
        <p14:creationId xmlns:p14="http://schemas.microsoft.com/office/powerpoint/2010/main" val="23481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MapReduce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4114800"/>
            <a:ext cx="8077200" cy="2438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Implementations support: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Splitting of data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Passing the output of map functions to reduce functions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Sorting the inputs to the reduce function based on the intermediate keys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Quality of services</a:t>
            </a:r>
          </a:p>
          <a:p>
            <a:endParaRPr lang="en-US" dirty="0"/>
          </a:p>
        </p:txBody>
      </p:sp>
      <p:grpSp>
        <p:nvGrpSpPr>
          <p:cNvPr id="2" name="Group 5"/>
          <p:cNvGrpSpPr/>
          <p:nvPr/>
        </p:nvGrpSpPr>
        <p:grpSpPr>
          <a:xfrm>
            <a:off x="609600" y="1295400"/>
            <a:ext cx="7848600" cy="2590800"/>
            <a:chOff x="685800" y="1447800"/>
            <a:chExt cx="7848600" cy="2590800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685800" y="1447800"/>
              <a:ext cx="7848600" cy="2590800"/>
            </a:xfrm>
            <a:prstGeom prst="roundRect">
              <a:avLst>
                <a:gd name="adj" fmla="val 7556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4345907" y="30363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4960269" y="30363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4007468" y="23250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5619900" y="30363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4615364" y="23250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990600" y="2362200"/>
              <a:ext cx="2590383" cy="304513"/>
              <a:chOff x="1453" y="5453"/>
              <a:chExt cx="3605" cy="353"/>
            </a:xfrm>
          </p:grpSpPr>
          <p:sp>
            <p:nvSpPr>
              <p:cNvPr id="52" name="Text Box 16"/>
              <p:cNvSpPr txBox="1">
                <a:spLocks noChangeArrowheads="1"/>
              </p:cNvSpPr>
              <p:nvPr/>
            </p:nvSpPr>
            <p:spPr bwMode="auto">
              <a:xfrm>
                <a:off x="1453" y="5453"/>
                <a:ext cx="2863" cy="353"/>
              </a:xfrm>
              <a:prstGeom prst="rect">
                <a:avLst/>
              </a:prstGeom>
              <a:solidFill>
                <a:srgbClr val="DDD8C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Map(Key, Value)  </a:t>
                </a:r>
              </a:p>
            </p:txBody>
          </p:sp>
          <p:cxnSp>
            <p:nvCxnSpPr>
              <p:cNvPr id="53" name="AutoShape 17"/>
              <p:cNvCxnSpPr>
                <a:cxnSpLocks noChangeShapeType="1"/>
              </p:cNvCxnSpPr>
              <p:nvPr/>
            </p:nvCxnSpPr>
            <p:spPr bwMode="auto">
              <a:xfrm>
                <a:off x="4316" y="5630"/>
                <a:ext cx="742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5943249" y="23250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5268528" y="23250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6" name="AutoShape 20"/>
            <p:cNvCxnSpPr>
              <a:cxnSpLocks noChangeShapeType="1"/>
            </p:cNvCxnSpPr>
            <p:nvPr/>
          </p:nvCxnSpPr>
          <p:spPr bwMode="auto">
            <a:xfrm>
              <a:off x="4464468" y="28746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1"/>
            <p:cNvCxnSpPr>
              <a:cxnSpLocks noChangeShapeType="1"/>
            </p:cNvCxnSpPr>
            <p:nvPr/>
          </p:nvCxnSpPr>
          <p:spPr bwMode="auto">
            <a:xfrm>
              <a:off x="5096076" y="28746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22"/>
            <p:cNvCxnSpPr>
              <a:cxnSpLocks noChangeShapeType="1"/>
            </p:cNvCxnSpPr>
            <p:nvPr/>
          </p:nvCxnSpPr>
          <p:spPr bwMode="auto">
            <a:xfrm>
              <a:off x="5731995" y="28746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23"/>
            <p:cNvCxnSpPr>
              <a:cxnSpLocks noChangeShapeType="1"/>
            </p:cNvCxnSpPr>
            <p:nvPr/>
          </p:nvCxnSpPr>
          <p:spPr bwMode="auto">
            <a:xfrm>
              <a:off x="4190699" y="2605238"/>
              <a:ext cx="273769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" name="AutoShape 24"/>
            <p:cNvCxnSpPr>
              <a:cxnSpLocks noChangeShapeType="1"/>
            </p:cNvCxnSpPr>
            <p:nvPr/>
          </p:nvCxnSpPr>
          <p:spPr bwMode="auto">
            <a:xfrm flipH="1">
              <a:off x="4464468" y="2605238"/>
              <a:ext cx="26945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AutoShape 25"/>
            <p:cNvCxnSpPr>
              <a:cxnSpLocks noChangeShapeType="1"/>
            </p:cNvCxnSpPr>
            <p:nvPr/>
          </p:nvCxnSpPr>
          <p:spPr bwMode="auto">
            <a:xfrm flipH="1">
              <a:off x="4464468" y="2605238"/>
              <a:ext cx="901065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26"/>
            <p:cNvCxnSpPr>
              <a:cxnSpLocks noChangeShapeType="1"/>
            </p:cNvCxnSpPr>
            <p:nvPr/>
          </p:nvCxnSpPr>
          <p:spPr bwMode="auto">
            <a:xfrm flipH="1">
              <a:off x="4464468" y="2605238"/>
              <a:ext cx="159518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27"/>
            <p:cNvCxnSpPr>
              <a:cxnSpLocks noChangeShapeType="1"/>
            </p:cNvCxnSpPr>
            <p:nvPr/>
          </p:nvCxnSpPr>
          <p:spPr bwMode="auto">
            <a:xfrm>
              <a:off x="4190699" y="2605238"/>
              <a:ext cx="905376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" name="AutoShape 28"/>
            <p:cNvCxnSpPr>
              <a:cxnSpLocks noChangeShapeType="1"/>
            </p:cNvCxnSpPr>
            <p:nvPr/>
          </p:nvCxnSpPr>
          <p:spPr bwMode="auto">
            <a:xfrm>
              <a:off x="4733925" y="2605238"/>
              <a:ext cx="362151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29"/>
            <p:cNvCxnSpPr>
              <a:cxnSpLocks noChangeShapeType="1"/>
            </p:cNvCxnSpPr>
            <p:nvPr/>
          </p:nvCxnSpPr>
          <p:spPr bwMode="auto">
            <a:xfrm flipH="1">
              <a:off x="5096076" y="2605238"/>
              <a:ext cx="26945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30"/>
            <p:cNvCxnSpPr>
              <a:cxnSpLocks noChangeShapeType="1"/>
            </p:cNvCxnSpPr>
            <p:nvPr/>
          </p:nvCxnSpPr>
          <p:spPr bwMode="auto">
            <a:xfrm flipH="1">
              <a:off x="5096076" y="2605238"/>
              <a:ext cx="905376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31"/>
            <p:cNvCxnSpPr>
              <a:cxnSpLocks noChangeShapeType="1"/>
            </p:cNvCxnSpPr>
            <p:nvPr/>
          </p:nvCxnSpPr>
          <p:spPr bwMode="auto">
            <a:xfrm>
              <a:off x="4190699" y="2605238"/>
              <a:ext cx="1541295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32"/>
            <p:cNvCxnSpPr>
              <a:cxnSpLocks noChangeShapeType="1"/>
            </p:cNvCxnSpPr>
            <p:nvPr/>
          </p:nvCxnSpPr>
          <p:spPr bwMode="auto">
            <a:xfrm>
              <a:off x="4733925" y="2605238"/>
              <a:ext cx="99807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33"/>
            <p:cNvCxnSpPr>
              <a:cxnSpLocks noChangeShapeType="1"/>
            </p:cNvCxnSpPr>
            <p:nvPr/>
          </p:nvCxnSpPr>
          <p:spPr bwMode="auto">
            <a:xfrm>
              <a:off x="5365533" y="2605238"/>
              <a:ext cx="366462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34"/>
            <p:cNvCxnSpPr>
              <a:cxnSpLocks noChangeShapeType="1"/>
            </p:cNvCxnSpPr>
            <p:nvPr/>
          </p:nvCxnSpPr>
          <p:spPr bwMode="auto">
            <a:xfrm flipH="1">
              <a:off x="5731995" y="2605238"/>
              <a:ext cx="32766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35"/>
            <p:cNvCxnSpPr>
              <a:cxnSpLocks noChangeShapeType="1"/>
            </p:cNvCxnSpPr>
            <p:nvPr/>
          </p:nvCxnSpPr>
          <p:spPr bwMode="auto">
            <a:xfrm>
              <a:off x="4119563" y="2055545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2" name="AutoShape 36"/>
            <p:cNvCxnSpPr>
              <a:cxnSpLocks noChangeShapeType="1"/>
            </p:cNvCxnSpPr>
            <p:nvPr/>
          </p:nvCxnSpPr>
          <p:spPr bwMode="auto">
            <a:xfrm>
              <a:off x="4733925" y="2055545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" name="AutoShape 37"/>
            <p:cNvCxnSpPr>
              <a:cxnSpLocks noChangeShapeType="1"/>
            </p:cNvCxnSpPr>
            <p:nvPr/>
          </p:nvCxnSpPr>
          <p:spPr bwMode="auto">
            <a:xfrm>
              <a:off x="5365533" y="2044767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38"/>
            <p:cNvCxnSpPr>
              <a:cxnSpLocks noChangeShapeType="1"/>
            </p:cNvCxnSpPr>
            <p:nvPr/>
          </p:nvCxnSpPr>
          <p:spPr bwMode="auto">
            <a:xfrm>
              <a:off x="6059655" y="2044767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73"/>
            <p:cNvCxnSpPr>
              <a:cxnSpLocks noChangeShapeType="1"/>
            </p:cNvCxnSpPr>
            <p:nvPr/>
          </p:nvCxnSpPr>
          <p:spPr bwMode="auto">
            <a:xfrm>
              <a:off x="4464468" y="33166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74"/>
            <p:cNvCxnSpPr>
              <a:cxnSpLocks noChangeShapeType="1"/>
            </p:cNvCxnSpPr>
            <p:nvPr/>
          </p:nvCxnSpPr>
          <p:spPr bwMode="auto">
            <a:xfrm>
              <a:off x="5080986" y="33166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7" name="AutoShape 75"/>
            <p:cNvCxnSpPr>
              <a:cxnSpLocks noChangeShapeType="1"/>
            </p:cNvCxnSpPr>
            <p:nvPr/>
          </p:nvCxnSpPr>
          <p:spPr bwMode="auto">
            <a:xfrm>
              <a:off x="5731995" y="33166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990600" y="3048000"/>
              <a:ext cx="3275883" cy="304513"/>
              <a:chOff x="499" y="5453"/>
              <a:chExt cx="4559" cy="353"/>
            </a:xfrm>
          </p:grpSpPr>
          <p:sp>
            <p:nvSpPr>
              <p:cNvPr id="50" name="Text Box 16"/>
              <p:cNvSpPr txBox="1">
                <a:spLocks noChangeArrowheads="1"/>
              </p:cNvSpPr>
              <p:nvPr/>
            </p:nvSpPr>
            <p:spPr bwMode="auto">
              <a:xfrm>
                <a:off x="499" y="5453"/>
                <a:ext cx="3817" cy="353"/>
              </a:xfrm>
              <a:prstGeom prst="rect">
                <a:avLst/>
              </a:prstGeom>
              <a:solidFill>
                <a:srgbClr val="DDD8C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Reduce(Key, List&lt;Value&gt;)  </a:t>
                </a:r>
              </a:p>
            </p:txBody>
          </p:sp>
          <p:cxnSp>
            <p:nvCxnSpPr>
              <p:cNvPr id="51" name="AutoShape 17"/>
              <p:cNvCxnSpPr>
                <a:cxnSpLocks noChangeShapeType="1"/>
              </p:cNvCxnSpPr>
              <p:nvPr/>
            </p:nvCxnSpPr>
            <p:spPr bwMode="auto">
              <a:xfrm>
                <a:off x="4316" y="5630"/>
                <a:ext cx="742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13" name="Group 188"/>
            <p:cNvGrpSpPr/>
            <p:nvPr/>
          </p:nvGrpSpPr>
          <p:grpSpPr>
            <a:xfrm>
              <a:off x="3810000" y="1600200"/>
              <a:ext cx="2590800" cy="381000"/>
              <a:chOff x="5181600" y="1600200"/>
              <a:chExt cx="2590800" cy="381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181600" y="1600200"/>
                <a:ext cx="2590800" cy="381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5400000">
                <a:off x="5295900" y="17907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5600700" y="17907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7277100" y="17907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 Box 82"/>
              <p:cNvSpPr txBox="1">
                <a:spLocks noChangeArrowheads="1"/>
              </p:cNvSpPr>
              <p:nvPr/>
            </p:nvSpPr>
            <p:spPr bwMode="auto">
              <a:xfrm>
                <a:off x="5791200" y="1600200"/>
                <a:ext cx="16002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Cambria" pitchFamily="18" charset="0"/>
                    <a:cs typeface="Arial" pitchFamily="34" charset="0"/>
                  </a:rPr>
                  <a:t>Data Partitions</a:t>
                </a:r>
                <a:endParaRPr lang="en-US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343400" y="3581400"/>
              <a:ext cx="2286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3000" y="3581400"/>
              <a:ext cx="2286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38800" y="3581400"/>
              <a:ext cx="2286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Text Box 82"/>
            <p:cNvSpPr txBox="1">
              <a:spLocks noChangeArrowheads="1"/>
            </p:cNvSpPr>
            <p:nvPr/>
          </p:nvSpPr>
          <p:spPr bwMode="auto">
            <a:xfrm>
              <a:off x="2590800" y="3581400"/>
              <a:ext cx="1676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mbria" pitchFamily="18" charset="0"/>
                  <a:cs typeface="Arial" pitchFamily="34" charset="0"/>
                </a:rPr>
                <a:t>Reduce Outputs</a:t>
              </a:r>
              <a:endPara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82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2514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latin typeface="Cambria" pitchFamily="18" charset="0"/>
                </a:rPr>
                <a:t>A hash function maps the results of the map tasks to r  reduce tasks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209800" y="838200"/>
            <a:ext cx="5251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64A2"/>
                </a:solidFill>
              </a:rPr>
              <a:t>A parallel Runtime coming from Information Retrieval</a:t>
            </a:r>
            <a:endParaRPr lang="en-US" dirty="0">
              <a:solidFill>
                <a:srgbClr val="8064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nif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2147">
            <a:off x="6568538" y="2481770"/>
            <a:ext cx="872067" cy="78486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838200"/>
          </a:xfrm>
        </p:spPr>
        <p:txBody>
          <a:bodyPr/>
          <a:lstStyle/>
          <a:p>
            <a:r>
              <a:rPr lang="en-US" dirty="0" smtClean="0"/>
              <a:t>Sam thought of “drinking” the apple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Sam’s Problem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http://www.slideshare.net/esaliya/mapreduce-in-simple-terms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143500" y="2617270"/>
            <a:ext cx="3276600" cy="1905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lnSpc>
                <a:spcPct val="200000"/>
              </a:lnSpc>
              <a:spcBef>
                <a:spcPts val="400"/>
              </a:spcBef>
              <a:buClr>
                <a:srgbClr val="4F81BD"/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He used a        to cut  the          and a            to make juice.    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" name="Picture 4" descr="s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267200"/>
            <a:ext cx="1097280" cy="1371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371600" y="1981200"/>
            <a:ext cx="2438400" cy="1600200"/>
          </a:xfrm>
          <a:prstGeom prst="cloudCallout">
            <a:avLst>
              <a:gd name="adj1" fmla="val -31459"/>
              <a:gd name="adj2" fmla="val 81862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apple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4746" y="2438400"/>
            <a:ext cx="555453" cy="65574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362200" y="2667000"/>
            <a:ext cx="3810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juic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286000"/>
            <a:ext cx="843160" cy="838200"/>
          </a:xfrm>
          <a:prstGeom prst="rect">
            <a:avLst/>
          </a:prstGeom>
        </p:spPr>
      </p:pic>
      <p:pic>
        <p:nvPicPr>
          <p:cNvPr id="12" name="Picture 11" descr="apple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347" y="3241898"/>
            <a:ext cx="555453" cy="655743"/>
          </a:xfrm>
          <a:prstGeom prst="rect">
            <a:avLst/>
          </a:prstGeom>
        </p:spPr>
      </p:pic>
      <p:pic>
        <p:nvPicPr>
          <p:cNvPr id="13" name="Picture 12" descr="blend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4682" y="3222167"/>
            <a:ext cx="609600" cy="822449"/>
          </a:xfrm>
          <a:prstGeom prst="rect">
            <a:avLst/>
          </a:prstGeom>
        </p:spPr>
      </p:pic>
      <p:pic>
        <p:nvPicPr>
          <p:cNvPr id="14" name="Picture 13" descr="apple-pieces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5562600"/>
            <a:ext cx="990600" cy="990600"/>
          </a:xfrm>
          <a:prstGeom prst="rect">
            <a:avLst/>
          </a:prstGeom>
        </p:spPr>
      </p:pic>
      <p:pic>
        <p:nvPicPr>
          <p:cNvPr id="15" name="Picture 14" descr="apple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5715000"/>
            <a:ext cx="555453" cy="655743"/>
          </a:xfrm>
          <a:prstGeom prst="rect">
            <a:avLst/>
          </a:prstGeom>
        </p:spPr>
      </p:pic>
      <p:pic>
        <p:nvPicPr>
          <p:cNvPr id="16" name="Picture 15" descr="knif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2147">
            <a:off x="4751394" y="5224970"/>
            <a:ext cx="872067" cy="784860"/>
          </a:xfrm>
          <a:prstGeom prst="rect">
            <a:avLst/>
          </a:prstGeom>
        </p:spPr>
      </p:pic>
      <p:pic>
        <p:nvPicPr>
          <p:cNvPr id="17" name="Picture 16" descr="juic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0" y="5562600"/>
            <a:ext cx="843160" cy="838200"/>
          </a:xfrm>
          <a:prstGeom prst="rect">
            <a:avLst/>
          </a:prstGeom>
        </p:spPr>
      </p:pic>
      <p:pic>
        <p:nvPicPr>
          <p:cNvPr id="18" name="Picture 17" descr="blend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0400" y="5181600"/>
            <a:ext cx="609600" cy="822449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4572000" y="6019800"/>
            <a:ext cx="12192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781800" y="6019800"/>
            <a:ext cx="12192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17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0"/>
          <p:cNvGrpSpPr/>
          <p:nvPr/>
        </p:nvGrpSpPr>
        <p:grpSpPr>
          <a:xfrm>
            <a:off x="4443876" y="3669268"/>
            <a:ext cx="2725939" cy="369332"/>
            <a:chOff x="4443876" y="3669268"/>
            <a:chExt cx="2725939" cy="369332"/>
          </a:xfrm>
        </p:grpSpPr>
        <p:sp>
          <p:nvSpPr>
            <p:cNvPr id="163" name="TextBox 162"/>
            <p:cNvSpPr txBox="1"/>
            <p:nvPr/>
          </p:nvSpPr>
          <p:spPr>
            <a:xfrm>
              <a:off x="4443876" y="3669268"/>
              <a:ext cx="2725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(&lt;a’,     &gt; , &lt;o’,    &gt; , &lt;p’,    &gt; )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168" name="Picture 167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4975673" y="3733800"/>
              <a:ext cx="228600" cy="228600"/>
            </a:xfrm>
            <a:prstGeom prst="rect">
              <a:avLst/>
            </a:prstGeom>
          </p:spPr>
        </p:pic>
        <p:pic>
          <p:nvPicPr>
            <p:cNvPr id="169" name="Picture 168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00" y="3788734"/>
              <a:ext cx="188694" cy="152506"/>
            </a:xfrm>
            <a:prstGeom prst="rect">
              <a:avLst/>
            </a:prstGeom>
          </p:spPr>
        </p:pic>
        <p:pic>
          <p:nvPicPr>
            <p:cNvPr id="170" name="Picture 169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69383" y="3733800"/>
              <a:ext cx="212417" cy="223037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80467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Implemented a </a:t>
            </a:r>
            <a:r>
              <a:rPr lang="en-US" i="1" dirty="0" smtClean="0">
                <a:solidFill>
                  <a:srgbClr val="0070C0"/>
                </a:solidFill>
              </a:rPr>
              <a:t>parallel</a:t>
            </a:r>
            <a:r>
              <a:rPr lang="en-US" i="1" dirty="0" smtClean="0"/>
              <a:t> </a:t>
            </a:r>
            <a:r>
              <a:rPr lang="en-US" dirty="0" smtClean="0"/>
              <a:t>version of his innovation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Sam</a:t>
            </a:r>
            <a:endParaRPr lang="en-US" dirty="0"/>
          </a:p>
        </p:txBody>
      </p:sp>
      <p:grpSp>
        <p:nvGrpSpPr>
          <p:cNvPr id="13" name="Group 3"/>
          <p:cNvGrpSpPr/>
          <p:nvPr/>
        </p:nvGrpSpPr>
        <p:grpSpPr>
          <a:xfrm>
            <a:off x="1956924" y="1971418"/>
            <a:ext cx="1066800" cy="533400"/>
            <a:chOff x="4038600" y="2362200"/>
            <a:chExt cx="1300167" cy="946230"/>
          </a:xfrm>
        </p:grpSpPr>
        <p:pic>
          <p:nvPicPr>
            <p:cNvPr id="5" name="Picture 4" descr="container2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038600" y="2362200"/>
              <a:ext cx="1143000" cy="94623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948003">
              <a:off x="4451986" y="2650859"/>
              <a:ext cx="886781" cy="400109"/>
            </a:xfrm>
            <a:prstGeom prst="rect">
              <a:avLst/>
            </a:prstGeom>
            <a:noFill/>
            <a:scene3d>
              <a:camera prst="isometricOffAxis2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Fruits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 descr="fruitbaske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1" y="2642300"/>
            <a:ext cx="395932" cy="483582"/>
          </a:xfrm>
          <a:prstGeom prst="rect">
            <a:avLst/>
          </a:prstGeom>
        </p:spPr>
      </p:pic>
      <p:pic>
        <p:nvPicPr>
          <p:cNvPr id="8" name="Picture 7" descr="fruitbaske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465" y="2642300"/>
            <a:ext cx="395932" cy="483582"/>
          </a:xfrm>
          <a:prstGeom prst="rect">
            <a:avLst/>
          </a:prstGeom>
        </p:spPr>
      </p:pic>
      <p:pic>
        <p:nvPicPr>
          <p:cNvPr id="9" name="Picture 8" descr="fruitbaske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5984" y="2642300"/>
            <a:ext cx="395932" cy="483582"/>
          </a:xfrm>
          <a:prstGeom prst="rect">
            <a:avLst/>
          </a:prstGeom>
        </p:spPr>
      </p:pic>
      <p:pic>
        <p:nvPicPr>
          <p:cNvPr id="10" name="Picture 9" descr="fruitbaske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5157" y="2642300"/>
            <a:ext cx="395932" cy="483582"/>
          </a:xfrm>
          <a:prstGeom prst="rect">
            <a:avLst/>
          </a:prstGeom>
        </p:spPr>
      </p:pic>
      <p:pic>
        <p:nvPicPr>
          <p:cNvPr id="11" name="Picture 10" descr="fruitbaske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0744" y="2642300"/>
            <a:ext cx="395932" cy="483582"/>
          </a:xfrm>
          <a:prstGeom prst="rect">
            <a:avLst/>
          </a:prstGeom>
        </p:spPr>
      </p:pic>
      <p:pic>
        <p:nvPicPr>
          <p:cNvPr id="12" name="Picture 11" descr="blender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7785" y="5016790"/>
            <a:ext cx="364816" cy="492196"/>
          </a:xfrm>
          <a:prstGeom prst="rect">
            <a:avLst/>
          </a:prstGeom>
        </p:spPr>
      </p:pic>
      <p:pic>
        <p:nvPicPr>
          <p:cNvPr id="26" name="Picture 25" descr="knife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72147">
            <a:off x="803844" y="3162902"/>
            <a:ext cx="353608" cy="318247"/>
          </a:xfrm>
          <a:prstGeom prst="rect">
            <a:avLst/>
          </a:prstGeom>
        </p:spPr>
      </p:pic>
      <p:pic>
        <p:nvPicPr>
          <p:cNvPr id="27" name="Picture 26" descr="knife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72147">
            <a:off x="1509549" y="3162902"/>
            <a:ext cx="353608" cy="318247"/>
          </a:xfrm>
          <a:prstGeom prst="rect">
            <a:avLst/>
          </a:prstGeom>
        </p:spPr>
      </p:pic>
      <p:pic>
        <p:nvPicPr>
          <p:cNvPr id="28" name="Picture 27" descr="knife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72147">
            <a:off x="2175445" y="3162902"/>
            <a:ext cx="353608" cy="318247"/>
          </a:xfrm>
          <a:prstGeom prst="rect">
            <a:avLst/>
          </a:prstGeom>
        </p:spPr>
      </p:pic>
      <p:pic>
        <p:nvPicPr>
          <p:cNvPr id="29" name="Picture 28" descr="knife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72147">
            <a:off x="2861245" y="3162902"/>
            <a:ext cx="353608" cy="318247"/>
          </a:xfrm>
          <a:prstGeom prst="rect">
            <a:avLst/>
          </a:prstGeom>
        </p:spPr>
      </p:pic>
      <p:pic>
        <p:nvPicPr>
          <p:cNvPr id="30" name="Picture 29" descr="knife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72147">
            <a:off x="3547045" y="3162902"/>
            <a:ext cx="353608" cy="318247"/>
          </a:xfrm>
          <a:prstGeom prst="rect">
            <a:avLst/>
          </a:prstGeom>
        </p:spPr>
      </p:pic>
      <p:grpSp>
        <p:nvGrpSpPr>
          <p:cNvPr id="14" name="Group 58"/>
          <p:cNvGrpSpPr/>
          <p:nvPr/>
        </p:nvGrpSpPr>
        <p:grpSpPr>
          <a:xfrm>
            <a:off x="878660" y="3498790"/>
            <a:ext cx="432924" cy="440981"/>
            <a:chOff x="2157876" y="3432372"/>
            <a:chExt cx="432924" cy="440981"/>
          </a:xfrm>
        </p:grpSpPr>
        <p:pic>
          <p:nvPicPr>
            <p:cNvPr id="31" name="Picture 30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2106" y="3480818"/>
              <a:ext cx="188694" cy="152506"/>
            </a:xfrm>
            <a:prstGeom prst="rect">
              <a:avLst/>
            </a:prstGeom>
          </p:spPr>
        </p:pic>
        <p:pic>
          <p:nvPicPr>
            <p:cNvPr id="32" name="Picture 31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6000" y="3633324"/>
              <a:ext cx="228600" cy="240029"/>
            </a:xfrm>
            <a:prstGeom prst="rect">
              <a:avLst/>
            </a:prstGeom>
          </p:spPr>
        </p:pic>
        <p:pic>
          <p:nvPicPr>
            <p:cNvPr id="33" name="Picture 32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2157876" y="3432372"/>
              <a:ext cx="228600" cy="228600"/>
            </a:xfrm>
            <a:prstGeom prst="rect">
              <a:avLst/>
            </a:prstGeom>
          </p:spPr>
        </p:pic>
      </p:grpSp>
      <p:grpSp>
        <p:nvGrpSpPr>
          <p:cNvPr id="18" name="Group 57"/>
          <p:cNvGrpSpPr/>
          <p:nvPr/>
        </p:nvGrpSpPr>
        <p:grpSpPr>
          <a:xfrm>
            <a:off x="1600200" y="3495418"/>
            <a:ext cx="432924" cy="440981"/>
            <a:chOff x="2895600" y="3429000"/>
            <a:chExt cx="432924" cy="440981"/>
          </a:xfrm>
        </p:grpSpPr>
        <p:pic>
          <p:nvPicPr>
            <p:cNvPr id="37" name="Picture 36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39830" y="3477446"/>
              <a:ext cx="188694" cy="152506"/>
            </a:xfrm>
            <a:prstGeom prst="rect">
              <a:avLst/>
            </a:prstGeom>
          </p:spPr>
        </p:pic>
        <p:pic>
          <p:nvPicPr>
            <p:cNvPr id="38" name="Picture 37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3724" y="3629952"/>
              <a:ext cx="228600" cy="240029"/>
            </a:xfrm>
            <a:prstGeom prst="rect">
              <a:avLst/>
            </a:prstGeom>
          </p:spPr>
        </p:pic>
        <p:pic>
          <p:nvPicPr>
            <p:cNvPr id="39" name="Picture 38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2895600" y="3429000"/>
              <a:ext cx="228600" cy="228600"/>
            </a:xfrm>
            <a:prstGeom prst="rect">
              <a:avLst/>
            </a:prstGeom>
          </p:spPr>
        </p:pic>
      </p:grpSp>
      <p:grpSp>
        <p:nvGrpSpPr>
          <p:cNvPr id="19" name="Group 56"/>
          <p:cNvGrpSpPr/>
          <p:nvPr/>
        </p:nvGrpSpPr>
        <p:grpSpPr>
          <a:xfrm>
            <a:off x="2258353" y="3498790"/>
            <a:ext cx="432924" cy="440981"/>
            <a:chOff x="3629952" y="3432372"/>
            <a:chExt cx="432924" cy="440981"/>
          </a:xfrm>
        </p:grpSpPr>
        <p:pic>
          <p:nvPicPr>
            <p:cNvPr id="40" name="Picture 39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4182" y="3480818"/>
              <a:ext cx="188694" cy="152506"/>
            </a:xfrm>
            <a:prstGeom prst="rect">
              <a:avLst/>
            </a:prstGeom>
          </p:spPr>
        </p:pic>
        <p:pic>
          <p:nvPicPr>
            <p:cNvPr id="41" name="Picture 40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58076" y="3633324"/>
              <a:ext cx="228600" cy="240029"/>
            </a:xfrm>
            <a:prstGeom prst="rect">
              <a:avLst/>
            </a:prstGeom>
          </p:spPr>
        </p:pic>
        <p:pic>
          <p:nvPicPr>
            <p:cNvPr id="42" name="Picture 41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3629952" y="3432372"/>
              <a:ext cx="228600" cy="228600"/>
            </a:xfrm>
            <a:prstGeom prst="rect">
              <a:avLst/>
            </a:prstGeom>
          </p:spPr>
        </p:pic>
      </p:grpSp>
      <p:grpSp>
        <p:nvGrpSpPr>
          <p:cNvPr id="20" name="Group 55"/>
          <p:cNvGrpSpPr/>
          <p:nvPr/>
        </p:nvGrpSpPr>
        <p:grpSpPr>
          <a:xfrm>
            <a:off x="2979893" y="3495418"/>
            <a:ext cx="432924" cy="440981"/>
            <a:chOff x="4367676" y="3429000"/>
            <a:chExt cx="432924" cy="440981"/>
          </a:xfrm>
        </p:grpSpPr>
        <p:pic>
          <p:nvPicPr>
            <p:cNvPr id="43" name="Picture 42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1906" y="3477446"/>
              <a:ext cx="188694" cy="152506"/>
            </a:xfrm>
            <a:prstGeom prst="rect">
              <a:avLst/>
            </a:prstGeom>
          </p:spPr>
        </p:pic>
        <p:pic>
          <p:nvPicPr>
            <p:cNvPr id="44" name="Picture 43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95800" y="3629952"/>
              <a:ext cx="228600" cy="240029"/>
            </a:xfrm>
            <a:prstGeom prst="rect">
              <a:avLst/>
            </a:prstGeom>
          </p:spPr>
        </p:pic>
        <p:pic>
          <p:nvPicPr>
            <p:cNvPr id="45" name="Picture 44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4367676" y="3429000"/>
              <a:ext cx="228600" cy="228600"/>
            </a:xfrm>
            <a:prstGeom prst="rect">
              <a:avLst/>
            </a:prstGeom>
          </p:spPr>
        </p:pic>
      </p:grpSp>
      <p:grpSp>
        <p:nvGrpSpPr>
          <p:cNvPr id="21" name="Group 54"/>
          <p:cNvGrpSpPr/>
          <p:nvPr/>
        </p:nvGrpSpPr>
        <p:grpSpPr>
          <a:xfrm>
            <a:off x="3649509" y="3495453"/>
            <a:ext cx="432924" cy="440981"/>
            <a:chOff x="5077752" y="3429035"/>
            <a:chExt cx="432924" cy="440981"/>
          </a:xfrm>
        </p:grpSpPr>
        <p:pic>
          <p:nvPicPr>
            <p:cNvPr id="46" name="Picture 45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21982" y="3477481"/>
              <a:ext cx="188694" cy="152506"/>
            </a:xfrm>
            <a:prstGeom prst="rect">
              <a:avLst/>
            </a:prstGeom>
          </p:spPr>
        </p:pic>
        <p:pic>
          <p:nvPicPr>
            <p:cNvPr id="47" name="Picture 46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5876" y="3629987"/>
              <a:ext cx="228600" cy="240029"/>
            </a:xfrm>
            <a:prstGeom prst="rect">
              <a:avLst/>
            </a:prstGeom>
          </p:spPr>
        </p:pic>
        <p:pic>
          <p:nvPicPr>
            <p:cNvPr id="48" name="Picture 47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5077752" y="3429035"/>
              <a:ext cx="228600" cy="228600"/>
            </a:xfrm>
            <a:prstGeom prst="rect">
              <a:avLst/>
            </a:prstGeom>
          </p:spPr>
        </p:pic>
      </p:grpSp>
      <p:cxnSp>
        <p:nvCxnSpPr>
          <p:cNvPr id="66" name="Straight Arrow Connector 65"/>
          <p:cNvCxnSpPr>
            <a:stCxn id="32" idx="2"/>
            <a:endCxn id="17" idx="0"/>
          </p:cNvCxnSpPr>
          <p:nvPr/>
        </p:nvCxnSpPr>
        <p:spPr>
          <a:xfrm rot="16200000" flipH="1">
            <a:off x="1027923" y="4032931"/>
            <a:ext cx="556029" cy="369707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2" idx="2"/>
            <a:endCxn id="15" idx="0"/>
          </p:cNvCxnSpPr>
          <p:nvPr/>
        </p:nvCxnSpPr>
        <p:spPr>
          <a:xfrm rot="16200000" flipH="1">
            <a:off x="1453515" y="3607339"/>
            <a:ext cx="622447" cy="1287309"/>
          </a:xfrm>
          <a:prstGeom prst="straightConnector1">
            <a:avLst/>
          </a:prstGeom>
          <a:ln w="9525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32" idx="2"/>
            <a:endCxn id="16" idx="0"/>
          </p:cNvCxnSpPr>
          <p:nvPr/>
        </p:nvCxnSpPr>
        <p:spPr>
          <a:xfrm rot="16200000" flipH="1">
            <a:off x="1913686" y="3147168"/>
            <a:ext cx="602969" cy="2188173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38" idx="2"/>
            <a:endCxn id="17" idx="0"/>
          </p:cNvCxnSpPr>
          <p:nvPr/>
        </p:nvCxnSpPr>
        <p:spPr>
          <a:xfrm rot="5400000">
            <a:off x="1387008" y="4040183"/>
            <a:ext cx="559401" cy="35183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8" idx="2"/>
            <a:endCxn id="15" idx="0"/>
          </p:cNvCxnSpPr>
          <p:nvPr/>
        </p:nvCxnSpPr>
        <p:spPr>
          <a:xfrm rot="16200000" flipH="1">
            <a:off x="1812599" y="3966423"/>
            <a:ext cx="625819" cy="565769"/>
          </a:xfrm>
          <a:prstGeom prst="straightConnector1">
            <a:avLst/>
          </a:prstGeom>
          <a:ln w="9525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41" idx="2"/>
            <a:endCxn id="15" idx="0"/>
          </p:cNvCxnSpPr>
          <p:nvPr/>
        </p:nvCxnSpPr>
        <p:spPr>
          <a:xfrm rot="5400000">
            <a:off x="2143362" y="4204802"/>
            <a:ext cx="622447" cy="92384"/>
          </a:xfrm>
          <a:prstGeom prst="straightConnector1">
            <a:avLst/>
          </a:prstGeom>
          <a:ln w="9525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38" idx="2"/>
            <a:endCxn id="16" idx="0"/>
          </p:cNvCxnSpPr>
          <p:nvPr/>
        </p:nvCxnSpPr>
        <p:spPr>
          <a:xfrm rot="16200000" flipH="1">
            <a:off x="2272770" y="3506252"/>
            <a:ext cx="606341" cy="1466633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41" idx="2"/>
            <a:endCxn id="17" idx="0"/>
          </p:cNvCxnSpPr>
          <p:nvPr/>
        </p:nvCxnSpPr>
        <p:spPr>
          <a:xfrm rot="5400000">
            <a:off x="1717770" y="3712792"/>
            <a:ext cx="556029" cy="1009986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41" idx="2"/>
            <a:endCxn id="16" idx="0"/>
          </p:cNvCxnSpPr>
          <p:nvPr/>
        </p:nvCxnSpPr>
        <p:spPr>
          <a:xfrm rot="16200000" flipH="1">
            <a:off x="2603533" y="3837015"/>
            <a:ext cx="602969" cy="808480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44" idx="2"/>
            <a:endCxn id="17" idx="0"/>
          </p:cNvCxnSpPr>
          <p:nvPr/>
        </p:nvCxnSpPr>
        <p:spPr>
          <a:xfrm rot="5400000">
            <a:off x="2076854" y="3350336"/>
            <a:ext cx="559401" cy="1731526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44" idx="2"/>
            <a:endCxn id="15" idx="0"/>
          </p:cNvCxnSpPr>
          <p:nvPr/>
        </p:nvCxnSpPr>
        <p:spPr>
          <a:xfrm rot="5400000">
            <a:off x="2502446" y="3842346"/>
            <a:ext cx="625819" cy="813924"/>
          </a:xfrm>
          <a:prstGeom prst="straightConnector1">
            <a:avLst/>
          </a:prstGeom>
          <a:ln w="9525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44" idx="2"/>
            <a:endCxn id="16" idx="0"/>
          </p:cNvCxnSpPr>
          <p:nvPr/>
        </p:nvCxnSpPr>
        <p:spPr>
          <a:xfrm rot="16200000" flipH="1">
            <a:off x="2962617" y="4196099"/>
            <a:ext cx="606341" cy="86940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47" idx="2"/>
            <a:endCxn id="17" idx="0"/>
          </p:cNvCxnSpPr>
          <p:nvPr/>
        </p:nvCxnSpPr>
        <p:spPr>
          <a:xfrm rot="5400000">
            <a:off x="2411679" y="3015546"/>
            <a:ext cx="559366" cy="2401142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47" idx="2"/>
            <a:endCxn id="15" idx="0"/>
          </p:cNvCxnSpPr>
          <p:nvPr/>
        </p:nvCxnSpPr>
        <p:spPr>
          <a:xfrm rot="5400000">
            <a:off x="2837271" y="3507556"/>
            <a:ext cx="625784" cy="1483540"/>
          </a:xfrm>
          <a:prstGeom prst="straightConnector1">
            <a:avLst/>
          </a:prstGeom>
          <a:ln w="9525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47" idx="2"/>
            <a:endCxn id="16" idx="0"/>
          </p:cNvCxnSpPr>
          <p:nvPr/>
        </p:nvCxnSpPr>
        <p:spPr>
          <a:xfrm rot="5400000">
            <a:off x="3297442" y="3948249"/>
            <a:ext cx="606306" cy="582676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Arrow 102"/>
          <p:cNvSpPr/>
          <p:nvPr/>
        </p:nvSpPr>
        <p:spPr>
          <a:xfrm rot="5400000">
            <a:off x="876300" y="316230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ight Arrow 103"/>
          <p:cNvSpPr/>
          <p:nvPr/>
        </p:nvSpPr>
        <p:spPr>
          <a:xfrm rot="5400000">
            <a:off x="1028700" y="3347068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ight Arrow 104"/>
          <p:cNvSpPr/>
          <p:nvPr/>
        </p:nvSpPr>
        <p:spPr>
          <a:xfrm rot="5400000">
            <a:off x="1562100" y="316230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ight Arrow 105"/>
          <p:cNvSpPr/>
          <p:nvPr/>
        </p:nvSpPr>
        <p:spPr>
          <a:xfrm rot="5400000">
            <a:off x="1714500" y="3347068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ight Arrow 106"/>
          <p:cNvSpPr/>
          <p:nvPr/>
        </p:nvSpPr>
        <p:spPr>
          <a:xfrm rot="5400000">
            <a:off x="2247900" y="316230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 rot="5400000">
            <a:off x="2400300" y="3347068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ight Arrow 108"/>
          <p:cNvSpPr/>
          <p:nvPr/>
        </p:nvSpPr>
        <p:spPr>
          <a:xfrm rot="5400000">
            <a:off x="2933700" y="316230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ight Arrow 109"/>
          <p:cNvSpPr/>
          <p:nvPr/>
        </p:nvSpPr>
        <p:spPr>
          <a:xfrm rot="5400000">
            <a:off x="3086100" y="3347068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Right Arrow 110"/>
          <p:cNvSpPr/>
          <p:nvPr/>
        </p:nvSpPr>
        <p:spPr>
          <a:xfrm rot="5400000">
            <a:off x="3619499" y="316230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ight Arrow 111"/>
          <p:cNvSpPr/>
          <p:nvPr/>
        </p:nvSpPr>
        <p:spPr>
          <a:xfrm rot="5400000">
            <a:off x="3771899" y="3347068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ight Arrow 112"/>
          <p:cNvSpPr/>
          <p:nvPr/>
        </p:nvSpPr>
        <p:spPr>
          <a:xfrm rot="5400000">
            <a:off x="1485900" y="4862976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Right Arrow 113"/>
          <p:cNvSpPr/>
          <p:nvPr/>
        </p:nvSpPr>
        <p:spPr>
          <a:xfrm rot="5400000">
            <a:off x="1638300" y="5568332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5" name="Picture 114" descr="blender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2184" y="5029200"/>
            <a:ext cx="364816" cy="492196"/>
          </a:xfrm>
          <a:prstGeom prst="rect">
            <a:avLst/>
          </a:prstGeom>
        </p:spPr>
      </p:pic>
      <p:pic>
        <p:nvPicPr>
          <p:cNvPr id="116" name="Picture 115" descr="blender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6584" y="5021108"/>
            <a:ext cx="364816" cy="492196"/>
          </a:xfrm>
          <a:prstGeom prst="rect">
            <a:avLst/>
          </a:prstGeom>
        </p:spPr>
      </p:pic>
      <p:sp>
        <p:nvSpPr>
          <p:cNvPr id="117" name="Right Arrow 116"/>
          <p:cNvSpPr/>
          <p:nvPr/>
        </p:nvSpPr>
        <p:spPr>
          <a:xfrm rot="5400000">
            <a:off x="2392208" y="487916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ight Arrow 117"/>
          <p:cNvSpPr/>
          <p:nvPr/>
        </p:nvSpPr>
        <p:spPr>
          <a:xfrm rot="5400000">
            <a:off x="2544608" y="5584516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Right Arrow 118"/>
          <p:cNvSpPr/>
          <p:nvPr/>
        </p:nvSpPr>
        <p:spPr>
          <a:xfrm rot="5400000">
            <a:off x="3278960" y="4854884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ight Arrow 119"/>
          <p:cNvSpPr/>
          <p:nvPr/>
        </p:nvSpPr>
        <p:spPr>
          <a:xfrm rot="5400000">
            <a:off x="3431360" y="5560240"/>
            <a:ext cx="1524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5" name="Straight Arrow Connector 124"/>
          <p:cNvCxnSpPr>
            <a:stCxn id="5" idx="2"/>
            <a:endCxn id="7" idx="0"/>
          </p:cNvCxnSpPr>
          <p:nvPr/>
        </p:nvCxnSpPr>
        <p:spPr>
          <a:xfrm rot="5400000">
            <a:off x="1662265" y="1878720"/>
            <a:ext cx="137482" cy="1389678"/>
          </a:xfrm>
          <a:prstGeom prst="straightConnector1">
            <a:avLst/>
          </a:prstGeom>
          <a:ln w="952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5" idx="2"/>
            <a:endCxn id="8" idx="0"/>
          </p:cNvCxnSpPr>
          <p:nvPr/>
        </p:nvCxnSpPr>
        <p:spPr>
          <a:xfrm rot="5400000">
            <a:off x="2010897" y="2227352"/>
            <a:ext cx="137482" cy="69241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5" idx="2"/>
            <a:endCxn id="9" idx="0"/>
          </p:cNvCxnSpPr>
          <p:nvPr/>
        </p:nvCxnSpPr>
        <p:spPr>
          <a:xfrm rot="5400000">
            <a:off x="2356157" y="2572612"/>
            <a:ext cx="137482" cy="189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5" idx="2"/>
            <a:endCxn id="10" idx="0"/>
          </p:cNvCxnSpPr>
          <p:nvPr/>
        </p:nvCxnSpPr>
        <p:spPr>
          <a:xfrm rot="16200000" flipH="1">
            <a:off x="2700743" y="2229920"/>
            <a:ext cx="137482" cy="68727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" idx="2"/>
            <a:endCxn id="11" idx="0"/>
          </p:cNvCxnSpPr>
          <p:nvPr/>
        </p:nvCxnSpPr>
        <p:spPr>
          <a:xfrm rot="16200000" flipH="1">
            <a:off x="3038536" y="1892126"/>
            <a:ext cx="137482" cy="136286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ight Arrow 142"/>
          <p:cNvSpPr/>
          <p:nvPr/>
        </p:nvSpPr>
        <p:spPr>
          <a:xfrm rot="10800000">
            <a:off x="4191000" y="2770848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147"/>
          <p:cNvGrpSpPr/>
          <p:nvPr/>
        </p:nvGrpSpPr>
        <p:grpSpPr>
          <a:xfrm>
            <a:off x="4443876" y="2743200"/>
            <a:ext cx="2984150" cy="444388"/>
            <a:chOff x="4648200" y="2847048"/>
            <a:chExt cx="2984150" cy="444388"/>
          </a:xfrm>
        </p:grpSpPr>
        <p:sp>
          <p:nvSpPr>
            <p:cNvPr id="144" name="TextBox 143"/>
            <p:cNvSpPr txBox="1"/>
            <p:nvPr/>
          </p:nvSpPr>
          <p:spPr>
            <a:xfrm>
              <a:off x="4648200" y="2922104"/>
              <a:ext cx="2984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(&lt;a,     &gt; , &lt;o,     &gt; , &lt;p,     &gt; , …)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145" name="Picture 144" descr="apple2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7324" y="2994966"/>
              <a:ext cx="152400" cy="179917"/>
            </a:xfrm>
            <a:prstGeom prst="rect">
              <a:avLst/>
            </a:prstGeom>
          </p:spPr>
        </p:pic>
        <p:pic>
          <p:nvPicPr>
            <p:cNvPr id="146" name="Picture 145" descr="orange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963625" y="3032840"/>
              <a:ext cx="152400" cy="148366"/>
            </a:xfrm>
            <a:prstGeom prst="rect">
              <a:avLst/>
            </a:prstGeom>
          </p:spPr>
        </p:pic>
        <p:pic>
          <p:nvPicPr>
            <p:cNvPr id="147" name="Picture 146" descr="pineapple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3724" y="2847048"/>
              <a:ext cx="169881" cy="367893"/>
            </a:xfrm>
            <a:prstGeom prst="rect">
              <a:avLst/>
            </a:prstGeom>
          </p:spPr>
        </p:pic>
      </p:grpSp>
      <p:sp>
        <p:nvSpPr>
          <p:cNvPr id="160" name="TextBox 159"/>
          <p:cNvSpPr txBox="1"/>
          <p:nvPr/>
        </p:nvSpPr>
        <p:spPr>
          <a:xfrm>
            <a:off x="4443876" y="2501788"/>
            <a:ext cx="4517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Each input to a map is a </a:t>
            </a:r>
            <a:r>
              <a:rPr lang="en-US" sz="1400" dirty="0" smtClean="0">
                <a:solidFill>
                  <a:srgbClr val="C00000"/>
                </a:solidFill>
              </a:rPr>
              <a:t>list of &lt;key, value&gt; pairs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1" name="Right Arrow 160"/>
          <p:cNvSpPr/>
          <p:nvPr/>
        </p:nvSpPr>
        <p:spPr>
          <a:xfrm rot="10800000">
            <a:off x="4191000" y="3597584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443876" y="3352800"/>
            <a:ext cx="3658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Each output of slice is a </a:t>
            </a:r>
            <a:r>
              <a:rPr lang="en-US" sz="1400" dirty="0" smtClean="0">
                <a:solidFill>
                  <a:srgbClr val="C00000"/>
                </a:solidFill>
              </a:rPr>
              <a:t>list of &lt;key, value&gt; pairs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72" name="Right Arrow 171"/>
          <p:cNvSpPr/>
          <p:nvPr/>
        </p:nvSpPr>
        <p:spPr>
          <a:xfrm rot="10800000">
            <a:off x="4172306" y="4215276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425182" y="4139076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Grouped by key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5" name="Right Arrow 174"/>
          <p:cNvSpPr/>
          <p:nvPr/>
        </p:nvSpPr>
        <p:spPr>
          <a:xfrm rot="10800000">
            <a:off x="4191001" y="4800599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4443877" y="4492823"/>
            <a:ext cx="4090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Each input to a reduce is a &lt;key, value-list&gt; (possibly a list of these, depending on the grouping/hashing mechanism)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e.g. &lt;</a:t>
            </a:r>
            <a:r>
              <a:rPr lang="en-US" sz="1400" dirty="0" err="1" smtClean="0">
                <a:solidFill>
                  <a:prstClr val="black"/>
                </a:solidFill>
              </a:rPr>
              <a:t>ao</a:t>
            </a:r>
            <a:r>
              <a:rPr lang="en-US" sz="1400" dirty="0" smtClean="0">
                <a:solidFill>
                  <a:prstClr val="black"/>
                </a:solidFill>
              </a:rPr>
              <a:t>, (                        …)&gt;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77" name="Picture 176" descr="apple-piec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86" t="14286" r="14286" b="14286"/>
          <a:stretch>
            <a:fillRect/>
          </a:stretch>
        </p:blipFill>
        <p:spPr>
          <a:xfrm>
            <a:off x="5219700" y="5165416"/>
            <a:ext cx="228600" cy="228600"/>
          </a:xfrm>
          <a:prstGeom prst="rect">
            <a:avLst/>
          </a:prstGeom>
        </p:spPr>
      </p:pic>
      <p:sp>
        <p:nvSpPr>
          <p:cNvPr id="180" name="Right Arrow 179"/>
          <p:cNvSpPr/>
          <p:nvPr/>
        </p:nvSpPr>
        <p:spPr>
          <a:xfrm rot="10800000">
            <a:off x="4191001" y="5641776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419600" y="5562600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Reduced into a </a:t>
            </a:r>
            <a:r>
              <a:rPr lang="en-US" sz="1400" dirty="0" smtClean="0">
                <a:solidFill>
                  <a:srgbClr val="C00000"/>
                </a:solidFill>
              </a:rPr>
              <a:t>list of values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4648200" y="4426000"/>
            <a:ext cx="3200400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The idea of Map Reduce in Data Intensive Computing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4495800" y="27432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 </a:t>
            </a:r>
            <a:r>
              <a:rPr lang="en-US" sz="1400" i="1" dirty="0" smtClean="0">
                <a:solidFill>
                  <a:srgbClr val="C0504D">
                    <a:lumMod val="75000"/>
                  </a:srgbClr>
                </a:solidFill>
              </a:rPr>
              <a:t>list of  &lt;key, value&gt; </a:t>
            </a:r>
            <a:r>
              <a:rPr lang="en-US" sz="1400" dirty="0" smtClean="0">
                <a:solidFill>
                  <a:prstClr val="black"/>
                </a:solidFill>
              </a:rPr>
              <a:t> pairs mapped into another </a:t>
            </a:r>
            <a:r>
              <a:rPr lang="en-US" sz="1400" i="1" dirty="0" smtClean="0">
                <a:solidFill>
                  <a:srgbClr val="C0504D">
                    <a:lumMod val="75000"/>
                  </a:srgbClr>
                </a:solidFill>
              </a:rPr>
              <a:t>list of &lt;key, value&gt; </a:t>
            </a:r>
            <a:r>
              <a:rPr lang="en-US" sz="1400" dirty="0" smtClean="0">
                <a:solidFill>
                  <a:prstClr val="black"/>
                </a:solidFill>
              </a:rPr>
              <a:t> pairs which gets grouped by the key and reduced into a </a:t>
            </a:r>
            <a:r>
              <a:rPr lang="en-US" sz="1400" i="1" dirty="0" smtClean="0">
                <a:solidFill>
                  <a:srgbClr val="C0504D">
                    <a:lumMod val="75000"/>
                  </a:srgbClr>
                </a:solidFill>
              </a:rPr>
              <a:t>list of values</a:t>
            </a:r>
            <a:endParaRPr lang="en-US" sz="1400" i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96" name="Right Arrow 195"/>
          <p:cNvSpPr/>
          <p:nvPr/>
        </p:nvSpPr>
        <p:spPr>
          <a:xfrm rot="16200000">
            <a:off x="6035430" y="3923435"/>
            <a:ext cx="425940" cy="1524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133"/>
          <p:cNvGrpSpPr/>
          <p:nvPr/>
        </p:nvGrpSpPr>
        <p:grpSpPr>
          <a:xfrm>
            <a:off x="1371600" y="4495800"/>
            <a:ext cx="441016" cy="270741"/>
            <a:chOff x="1463984" y="4486018"/>
            <a:chExt cx="441016" cy="270741"/>
          </a:xfrm>
        </p:grpSpPr>
        <p:pic>
          <p:nvPicPr>
            <p:cNvPr id="17" name="Picture 16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1463984" y="4486018"/>
              <a:ext cx="238382" cy="238382"/>
            </a:xfrm>
            <a:prstGeom prst="rect">
              <a:avLst/>
            </a:prstGeom>
          </p:spPr>
        </p:pic>
        <p:pic>
          <p:nvPicPr>
            <p:cNvPr id="123" name="Picture 122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6400" y="4572000"/>
              <a:ext cx="228600" cy="184759"/>
            </a:xfrm>
            <a:prstGeom prst="rect">
              <a:avLst/>
            </a:prstGeom>
          </p:spPr>
        </p:pic>
      </p:grpSp>
      <p:grpSp>
        <p:nvGrpSpPr>
          <p:cNvPr id="35" name="Group 140"/>
          <p:cNvGrpSpPr/>
          <p:nvPr/>
        </p:nvGrpSpPr>
        <p:grpSpPr>
          <a:xfrm>
            <a:off x="2302185" y="4562218"/>
            <a:ext cx="462438" cy="238381"/>
            <a:chOff x="2302185" y="4562218"/>
            <a:chExt cx="462438" cy="238381"/>
          </a:xfrm>
        </p:grpSpPr>
        <p:pic>
          <p:nvPicPr>
            <p:cNvPr id="15" name="Picture 14" descr="orangeslic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2185" y="4562218"/>
              <a:ext cx="212416" cy="171678"/>
            </a:xfrm>
            <a:prstGeom prst="rect">
              <a:avLst/>
            </a:prstGeom>
          </p:spPr>
        </p:pic>
        <p:pic>
          <p:nvPicPr>
            <p:cNvPr id="135" name="Picture 134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46910" y="4572000"/>
              <a:ext cx="217713" cy="228599"/>
            </a:xfrm>
            <a:prstGeom prst="rect">
              <a:avLst/>
            </a:prstGeom>
          </p:spPr>
        </p:pic>
      </p:grpSp>
      <p:grpSp>
        <p:nvGrpSpPr>
          <p:cNvPr id="36" name="Group 165"/>
          <p:cNvGrpSpPr/>
          <p:nvPr/>
        </p:nvGrpSpPr>
        <p:grpSpPr>
          <a:xfrm>
            <a:off x="3200400" y="4542740"/>
            <a:ext cx="466982" cy="267642"/>
            <a:chOff x="3200400" y="4542740"/>
            <a:chExt cx="466982" cy="267642"/>
          </a:xfrm>
        </p:grpSpPr>
        <p:pic>
          <p:nvPicPr>
            <p:cNvPr id="16" name="Picture 15" descr="pineappleslice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0400" y="4542740"/>
              <a:ext cx="217714" cy="228599"/>
            </a:xfrm>
            <a:prstGeom prst="rect">
              <a:avLst/>
            </a:prstGeom>
          </p:spPr>
        </p:pic>
        <p:pic>
          <p:nvPicPr>
            <p:cNvPr id="142" name="Picture 141" descr="apple-piece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86" t="14286" r="14286" b="14286"/>
            <a:stretch>
              <a:fillRect/>
            </a:stretch>
          </p:blipFill>
          <p:spPr>
            <a:xfrm>
              <a:off x="3429000" y="4572000"/>
              <a:ext cx="238382" cy="238382"/>
            </a:xfrm>
            <a:prstGeom prst="rect">
              <a:avLst/>
            </a:prstGeom>
          </p:spPr>
        </p:pic>
      </p:grpSp>
      <p:grpSp>
        <p:nvGrpSpPr>
          <p:cNvPr id="49" name="Group 190"/>
          <p:cNvGrpSpPr/>
          <p:nvPr/>
        </p:nvGrpSpPr>
        <p:grpSpPr>
          <a:xfrm>
            <a:off x="1524662" y="5552818"/>
            <a:ext cx="181144" cy="609855"/>
            <a:chOff x="1524662" y="5552818"/>
            <a:chExt cx="181144" cy="609855"/>
          </a:xfrm>
        </p:grpSpPr>
        <p:grpSp>
          <p:nvGrpSpPr>
            <p:cNvPr id="50" name="Group 139"/>
            <p:cNvGrpSpPr/>
            <p:nvPr/>
          </p:nvGrpSpPr>
          <p:grpSpPr>
            <a:xfrm>
              <a:off x="1524662" y="5552818"/>
              <a:ext cx="181144" cy="609855"/>
              <a:chOff x="1524662" y="5552818"/>
              <a:chExt cx="181144" cy="609855"/>
            </a:xfrm>
          </p:grpSpPr>
          <p:pic>
            <p:nvPicPr>
              <p:cNvPr id="23" name="Picture 22" descr="applejuice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524662" y="5552818"/>
                <a:ext cx="181144" cy="609855"/>
              </a:xfrm>
              <a:prstGeom prst="rect">
                <a:avLst/>
              </a:prstGeom>
            </p:spPr>
          </p:pic>
          <p:pic>
            <p:nvPicPr>
              <p:cNvPr id="52" name="Picture 51" descr="apple2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32092" y="5784526"/>
                <a:ext cx="152400" cy="179917"/>
              </a:xfrm>
              <a:prstGeom prst="rect">
                <a:avLst/>
              </a:prstGeom>
            </p:spPr>
          </p:pic>
        </p:grpSp>
        <p:pic>
          <p:nvPicPr>
            <p:cNvPr id="171" name="Picture 170" descr="orange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548995" y="5867400"/>
              <a:ext cx="152400" cy="148366"/>
            </a:xfrm>
            <a:prstGeom prst="rect">
              <a:avLst/>
            </a:prstGeom>
          </p:spPr>
        </p:pic>
      </p:grpSp>
      <p:grpSp>
        <p:nvGrpSpPr>
          <p:cNvPr id="51" name="Group 187"/>
          <p:cNvGrpSpPr/>
          <p:nvPr/>
        </p:nvGrpSpPr>
        <p:grpSpPr>
          <a:xfrm>
            <a:off x="2390720" y="5552818"/>
            <a:ext cx="193556" cy="619382"/>
            <a:chOff x="2390720" y="5552818"/>
            <a:chExt cx="193556" cy="619382"/>
          </a:xfrm>
        </p:grpSpPr>
        <p:grpSp>
          <p:nvGrpSpPr>
            <p:cNvPr id="55" name="Group 122"/>
            <p:cNvGrpSpPr/>
            <p:nvPr/>
          </p:nvGrpSpPr>
          <p:grpSpPr>
            <a:xfrm>
              <a:off x="2390720" y="5552818"/>
              <a:ext cx="193556" cy="619382"/>
              <a:chOff x="2390720" y="5552818"/>
              <a:chExt cx="193556" cy="619382"/>
            </a:xfrm>
          </p:grpSpPr>
          <p:pic>
            <p:nvPicPr>
              <p:cNvPr id="24" name="Picture 23" descr="orangejuice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390720" y="5552818"/>
                <a:ext cx="193556" cy="619382"/>
              </a:xfrm>
              <a:prstGeom prst="rect">
                <a:avLst/>
              </a:prstGeom>
            </p:spPr>
          </p:pic>
          <p:pic>
            <p:nvPicPr>
              <p:cNvPr id="53" name="Picture 52" descr="orange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410752" y="5839417"/>
                <a:ext cx="152400" cy="148366"/>
              </a:xfrm>
              <a:prstGeom prst="rect">
                <a:avLst/>
              </a:prstGeom>
            </p:spPr>
          </p:pic>
        </p:grpSp>
        <p:pic>
          <p:nvPicPr>
            <p:cNvPr id="174" name="Picture 173" descr="pineapple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9140" y="5791200"/>
              <a:ext cx="93681" cy="202875"/>
            </a:xfrm>
            <a:prstGeom prst="rect">
              <a:avLst/>
            </a:prstGeom>
          </p:spPr>
        </p:pic>
      </p:grpSp>
      <p:grpSp>
        <p:nvGrpSpPr>
          <p:cNvPr id="56" name="Group 184"/>
          <p:cNvGrpSpPr/>
          <p:nvPr/>
        </p:nvGrpSpPr>
        <p:grpSpPr>
          <a:xfrm>
            <a:off x="3329411" y="5581393"/>
            <a:ext cx="173601" cy="581025"/>
            <a:chOff x="3329411" y="5581393"/>
            <a:chExt cx="173601" cy="581025"/>
          </a:xfrm>
        </p:grpSpPr>
        <p:grpSp>
          <p:nvGrpSpPr>
            <p:cNvPr id="57" name="Group 141"/>
            <p:cNvGrpSpPr/>
            <p:nvPr/>
          </p:nvGrpSpPr>
          <p:grpSpPr>
            <a:xfrm>
              <a:off x="3329411" y="5581393"/>
              <a:ext cx="170199" cy="581025"/>
              <a:chOff x="3329411" y="5581393"/>
              <a:chExt cx="170199" cy="581025"/>
            </a:xfrm>
          </p:grpSpPr>
          <p:pic>
            <p:nvPicPr>
              <p:cNvPr id="25" name="Picture 24" descr="pineapplejuice.jp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329411" y="5581393"/>
                <a:ext cx="170199" cy="581025"/>
              </a:xfrm>
              <a:prstGeom prst="rect">
                <a:avLst/>
              </a:prstGeom>
            </p:spPr>
          </p:pic>
          <p:pic>
            <p:nvPicPr>
              <p:cNvPr id="54" name="Picture 53" descr="pineapple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57264" y="5809843"/>
                <a:ext cx="93681" cy="202875"/>
              </a:xfrm>
              <a:prstGeom prst="rect">
                <a:avLst/>
              </a:prstGeom>
            </p:spPr>
          </p:pic>
        </p:grpSp>
        <p:pic>
          <p:nvPicPr>
            <p:cNvPr id="182" name="Picture 181" descr="apple2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0117" y="5874714"/>
              <a:ext cx="122895" cy="145085"/>
            </a:xfrm>
            <a:prstGeom prst="rect">
              <a:avLst/>
            </a:prstGeom>
          </p:spPr>
        </p:pic>
      </p:grpSp>
      <p:grpSp>
        <p:nvGrpSpPr>
          <p:cNvPr id="58" name="Group 191"/>
          <p:cNvGrpSpPr/>
          <p:nvPr/>
        </p:nvGrpSpPr>
        <p:grpSpPr>
          <a:xfrm>
            <a:off x="4572000" y="5791200"/>
            <a:ext cx="181144" cy="609855"/>
            <a:chOff x="1524662" y="5552818"/>
            <a:chExt cx="181144" cy="609855"/>
          </a:xfrm>
        </p:grpSpPr>
        <p:grpSp>
          <p:nvGrpSpPr>
            <p:cNvPr id="59" name="Group 139"/>
            <p:cNvGrpSpPr/>
            <p:nvPr/>
          </p:nvGrpSpPr>
          <p:grpSpPr>
            <a:xfrm>
              <a:off x="1524662" y="5552818"/>
              <a:ext cx="181144" cy="609855"/>
              <a:chOff x="1524662" y="5552818"/>
              <a:chExt cx="181144" cy="609855"/>
            </a:xfrm>
          </p:grpSpPr>
          <p:pic>
            <p:nvPicPr>
              <p:cNvPr id="198" name="Picture 197" descr="applejuice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524662" y="5552818"/>
                <a:ext cx="181144" cy="609855"/>
              </a:xfrm>
              <a:prstGeom prst="rect">
                <a:avLst/>
              </a:prstGeom>
            </p:spPr>
          </p:pic>
          <p:pic>
            <p:nvPicPr>
              <p:cNvPr id="199" name="Picture 198" descr="apple2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32092" y="5784526"/>
                <a:ext cx="152400" cy="179917"/>
              </a:xfrm>
              <a:prstGeom prst="rect">
                <a:avLst/>
              </a:prstGeom>
            </p:spPr>
          </p:pic>
        </p:grpSp>
        <p:pic>
          <p:nvPicPr>
            <p:cNvPr id="197" name="Picture 196" descr="orange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548995" y="5867400"/>
              <a:ext cx="152400" cy="148366"/>
            </a:xfrm>
            <a:prstGeom prst="rect">
              <a:avLst/>
            </a:prstGeom>
          </p:spPr>
        </p:pic>
      </p:grpSp>
      <p:grpSp>
        <p:nvGrpSpPr>
          <p:cNvPr id="60" name="Group 199"/>
          <p:cNvGrpSpPr/>
          <p:nvPr/>
        </p:nvGrpSpPr>
        <p:grpSpPr>
          <a:xfrm>
            <a:off x="4800600" y="5791200"/>
            <a:ext cx="193556" cy="619382"/>
            <a:chOff x="2390720" y="5552818"/>
            <a:chExt cx="193556" cy="619382"/>
          </a:xfrm>
        </p:grpSpPr>
        <p:grpSp>
          <p:nvGrpSpPr>
            <p:cNvPr id="61" name="Group 122"/>
            <p:cNvGrpSpPr/>
            <p:nvPr/>
          </p:nvGrpSpPr>
          <p:grpSpPr>
            <a:xfrm>
              <a:off x="2390720" y="5552818"/>
              <a:ext cx="193556" cy="619382"/>
              <a:chOff x="2390720" y="5552818"/>
              <a:chExt cx="193556" cy="619382"/>
            </a:xfrm>
          </p:grpSpPr>
          <p:pic>
            <p:nvPicPr>
              <p:cNvPr id="203" name="Picture 202" descr="orangejuice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390720" y="5552818"/>
                <a:ext cx="193556" cy="619382"/>
              </a:xfrm>
              <a:prstGeom prst="rect">
                <a:avLst/>
              </a:prstGeom>
            </p:spPr>
          </p:pic>
          <p:pic>
            <p:nvPicPr>
              <p:cNvPr id="204" name="Picture 203" descr="orange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410752" y="5839417"/>
                <a:ext cx="152400" cy="148366"/>
              </a:xfrm>
              <a:prstGeom prst="rect">
                <a:avLst/>
              </a:prstGeom>
            </p:spPr>
          </p:pic>
        </p:grpSp>
        <p:pic>
          <p:nvPicPr>
            <p:cNvPr id="202" name="Picture 201" descr="pineapple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9140" y="5791200"/>
              <a:ext cx="93681" cy="202875"/>
            </a:xfrm>
            <a:prstGeom prst="rect">
              <a:avLst/>
            </a:prstGeom>
          </p:spPr>
        </p:pic>
      </p:grpSp>
      <p:grpSp>
        <p:nvGrpSpPr>
          <p:cNvPr id="62" name="Group 209"/>
          <p:cNvGrpSpPr/>
          <p:nvPr/>
        </p:nvGrpSpPr>
        <p:grpSpPr>
          <a:xfrm>
            <a:off x="5029200" y="5791200"/>
            <a:ext cx="228600" cy="609600"/>
            <a:chOff x="3329411" y="5581393"/>
            <a:chExt cx="173601" cy="581025"/>
          </a:xfrm>
        </p:grpSpPr>
        <p:grpSp>
          <p:nvGrpSpPr>
            <p:cNvPr id="63" name="Group 141"/>
            <p:cNvGrpSpPr/>
            <p:nvPr/>
          </p:nvGrpSpPr>
          <p:grpSpPr>
            <a:xfrm>
              <a:off x="3329411" y="5581393"/>
              <a:ext cx="170199" cy="581025"/>
              <a:chOff x="3329411" y="5581393"/>
              <a:chExt cx="170199" cy="581025"/>
            </a:xfrm>
          </p:grpSpPr>
          <p:pic>
            <p:nvPicPr>
              <p:cNvPr id="213" name="Picture 212" descr="pineapplejuice.jp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329411" y="5581393"/>
                <a:ext cx="170199" cy="581025"/>
              </a:xfrm>
              <a:prstGeom prst="rect">
                <a:avLst/>
              </a:prstGeom>
            </p:spPr>
          </p:pic>
          <p:pic>
            <p:nvPicPr>
              <p:cNvPr id="214" name="Picture 213" descr="pineapple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57264" y="5809843"/>
                <a:ext cx="93681" cy="202875"/>
              </a:xfrm>
              <a:prstGeom prst="rect">
                <a:avLst/>
              </a:prstGeom>
            </p:spPr>
          </p:pic>
        </p:grpSp>
        <p:pic>
          <p:nvPicPr>
            <p:cNvPr id="212" name="Picture 211" descr="apple2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0117" y="5874714"/>
              <a:ext cx="122895" cy="145085"/>
            </a:xfrm>
            <a:prstGeom prst="rect">
              <a:avLst/>
            </a:prstGeom>
          </p:spPr>
        </p:pic>
      </p:grpSp>
      <p:pic>
        <p:nvPicPr>
          <p:cNvPr id="151" name="Picture 150" descr="orangeslic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7140" y="5188915"/>
            <a:ext cx="188694" cy="152506"/>
          </a:xfrm>
          <a:prstGeom prst="rect">
            <a:avLst/>
          </a:prstGeom>
        </p:spPr>
      </p:pic>
      <p:pic>
        <p:nvPicPr>
          <p:cNvPr id="152" name="Picture 151" descr="apple-piec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86" t="14286" r="14286" b="14286"/>
          <a:stretch>
            <a:fillRect/>
          </a:stretch>
        </p:blipFill>
        <p:spPr>
          <a:xfrm>
            <a:off x="5669866" y="5181600"/>
            <a:ext cx="228600" cy="228600"/>
          </a:xfrm>
          <a:prstGeom prst="rect">
            <a:avLst/>
          </a:prstGeom>
        </p:spPr>
      </p:pic>
      <p:pic>
        <p:nvPicPr>
          <p:cNvPr id="153" name="Picture 152" descr="orangeslic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7306" y="5205099"/>
            <a:ext cx="188694" cy="1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8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8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800"/>
                            </p:stCondLst>
                            <p:childTnLst>
                              <p:par>
                                <p:cTn id="1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8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98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8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18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280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430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58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3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7" grpId="0" animBg="1"/>
      <p:bldP spid="118" grpId="0" animBg="1"/>
      <p:bldP spid="119" grpId="0" animBg="1"/>
      <p:bldP spid="120" grpId="0" animBg="1"/>
      <p:bldP spid="143" grpId="0" animBg="1"/>
      <p:bldP spid="143" grpId="1" animBg="1"/>
      <p:bldP spid="160" grpId="0"/>
      <p:bldP spid="160" grpId="1"/>
      <p:bldP spid="161" grpId="0" animBg="1"/>
      <p:bldP spid="161" grpId="1" animBg="1"/>
      <p:bldP spid="167" grpId="0"/>
      <p:bldP spid="172" grpId="0" animBg="1"/>
      <p:bldP spid="172" grpId="1" animBg="1"/>
      <p:bldP spid="173" grpId="0"/>
      <p:bldP spid="173" grpId="1"/>
      <p:bldP spid="175" grpId="0" animBg="1"/>
      <p:bldP spid="175" grpId="1" animBg="1"/>
      <p:bldP spid="176" grpId="0"/>
      <p:bldP spid="176" grpId="1"/>
      <p:bldP spid="180" grpId="0" animBg="1"/>
      <p:bldP spid="181" grpId="0"/>
      <p:bldP spid="194" grpId="0" animBg="1"/>
      <p:bldP spid="195" grpId="0"/>
      <p:bldP spid="1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 smtClean="0"/>
              <a:t>DNA Sequencing Pipeline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4838279"/>
            <a:ext cx="8991600" cy="1867321"/>
            <a:chOff x="1263341" y="2588299"/>
            <a:chExt cx="7068639" cy="1162819"/>
          </a:xfrm>
        </p:grpSpPr>
        <p:cxnSp>
          <p:nvCxnSpPr>
            <p:cNvPr id="5" name="Straight Arrow Connector 4"/>
            <p:cNvCxnSpPr>
              <a:stCxn id="26" idx="3"/>
              <a:endCxn id="36" idx="2"/>
            </p:cNvCxnSpPr>
            <p:nvPr/>
          </p:nvCxnSpPr>
          <p:spPr>
            <a:xfrm>
              <a:off x="2313382" y="3248006"/>
              <a:ext cx="273939" cy="98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947384" y="3181703"/>
              <a:ext cx="140871" cy="531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228"/>
            <p:cNvCxnSpPr>
              <a:stCxn id="31" idx="3"/>
              <a:endCxn id="21" idx="2"/>
            </p:cNvCxnSpPr>
            <p:nvPr/>
          </p:nvCxnSpPr>
          <p:spPr>
            <a:xfrm flipV="1">
              <a:off x="6010261" y="2813825"/>
              <a:ext cx="516735" cy="302312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7533167" y="2778102"/>
              <a:ext cx="798813" cy="594360"/>
              <a:chOff x="8193827" y="2680593"/>
              <a:chExt cx="798813" cy="594360"/>
            </a:xfrm>
          </p:grpSpPr>
          <p:sp>
            <p:nvSpPr>
              <p:cNvPr id="38" name="TextBox 167"/>
              <p:cNvSpPr txBox="1"/>
              <p:nvPr/>
            </p:nvSpPr>
            <p:spPr>
              <a:xfrm>
                <a:off x="8233757" y="2874963"/>
                <a:ext cx="758883" cy="249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Visualization</a:t>
                </a:r>
              </a:p>
              <a:p>
                <a:pPr algn="l"/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en-US" sz="1000" dirty="0" err="1" smtClean="0">
                    <a:latin typeface="Arial" pitchFamily="34" charset="0"/>
                    <a:cs typeface="Arial" pitchFamily="34" charset="0"/>
                  </a:rPr>
                  <a:t>Plotviz</a:t>
                </a:r>
                <a:endParaRPr 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193827" y="2680593"/>
                <a:ext cx="738909" cy="59436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87322" y="2975210"/>
              <a:ext cx="639516" cy="545592"/>
              <a:chOff x="1614216" y="1569720"/>
              <a:chExt cx="639516" cy="54559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614216" y="1569720"/>
                <a:ext cx="598086" cy="545592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37" name="TextBox 166"/>
              <p:cNvSpPr txBox="1"/>
              <p:nvPr/>
            </p:nvSpPr>
            <p:spPr>
              <a:xfrm>
                <a:off x="1633470" y="1713034"/>
                <a:ext cx="620262" cy="158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 smtClean="0">
                    <a:solidFill>
                      <a:srgbClr val="00B050"/>
                    </a:solidFill>
                  </a:rPr>
                  <a:t>Blocking 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088255" y="2956158"/>
              <a:ext cx="703725" cy="545592"/>
              <a:chOff x="4286234" y="2819400"/>
              <a:chExt cx="703725" cy="545592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296213" y="2819400"/>
                <a:ext cx="693746" cy="545592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35" name="TextBox 164"/>
              <p:cNvSpPr txBox="1"/>
              <p:nvPr/>
            </p:nvSpPr>
            <p:spPr>
              <a:xfrm>
                <a:off x="4286234" y="2907268"/>
                <a:ext cx="645465" cy="258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 smtClean="0">
                    <a:solidFill>
                      <a:srgbClr val="00B050"/>
                    </a:solidFill>
                  </a:rPr>
                  <a:t>Sequence</a:t>
                </a:r>
              </a:p>
              <a:p>
                <a:pPr algn="ctr"/>
                <a:r>
                  <a:rPr lang="en-US" sz="1050" dirty="0" smtClean="0">
                    <a:solidFill>
                      <a:srgbClr val="00B050"/>
                    </a:solidFill>
                  </a:rPr>
                  <a:t>alignment</a:t>
                </a:r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23562" y="3324056"/>
              <a:ext cx="519384" cy="427062"/>
              <a:chOff x="4800600" y="1593348"/>
              <a:chExt cx="519384" cy="427062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800600" y="1593348"/>
                <a:ext cx="519384" cy="427062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33" name="TextBox 162"/>
              <p:cNvSpPr txBox="1"/>
              <p:nvPr/>
            </p:nvSpPr>
            <p:spPr>
              <a:xfrm>
                <a:off x="4882121" y="1722120"/>
                <a:ext cx="380827" cy="158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050" dirty="0" smtClean="0">
                    <a:solidFill>
                      <a:srgbClr val="FF0000"/>
                    </a:solidFill>
                  </a:rPr>
                  <a:t>MDS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86324" y="2867043"/>
              <a:ext cx="1023937" cy="838187"/>
              <a:chOff x="5085911" y="2819400"/>
              <a:chExt cx="685800" cy="5334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85911" y="2819400"/>
                <a:ext cx="685800" cy="533400"/>
                <a:chOff x="1143000" y="2057400"/>
                <a:chExt cx="533400" cy="381000"/>
              </a:xfrm>
            </p:grpSpPr>
            <p:sp>
              <p:nvSpPr>
                <p:cNvPr id="30" name="Flowchart: Multidocument 29"/>
                <p:cNvSpPr/>
                <p:nvPr/>
              </p:nvSpPr>
              <p:spPr>
                <a:xfrm>
                  <a:off x="1143000" y="2057400"/>
                  <a:ext cx="533400" cy="381000"/>
                </a:xfrm>
                <a:prstGeom prst="flowChartMultidocumen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2400"/>
                </a:p>
              </p:txBody>
            </p:sp>
            <p:sp>
              <p:nvSpPr>
                <p:cNvPr id="31" name="TextBox 6"/>
                <p:cNvSpPr txBox="1"/>
                <p:nvPr/>
              </p:nvSpPr>
              <p:spPr>
                <a:xfrm>
                  <a:off x="1143000" y="2133600"/>
                  <a:ext cx="533400" cy="74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r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en-US" sz="1100" dirty="0"/>
                </a:p>
              </p:txBody>
            </p:sp>
          </p:grpSp>
          <p:sp>
            <p:nvSpPr>
              <p:cNvPr id="29" name="TextBox 158"/>
              <p:cNvSpPr txBox="1"/>
              <p:nvPr/>
            </p:nvSpPr>
            <p:spPr>
              <a:xfrm>
                <a:off x="5104882" y="2919378"/>
                <a:ext cx="605946" cy="289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50" dirty="0" smtClean="0"/>
                  <a:t>Dissimilarity</a:t>
                </a:r>
              </a:p>
              <a:p>
                <a:pPr algn="l"/>
                <a:r>
                  <a:rPr lang="en-US" sz="1050" dirty="0" smtClean="0"/>
                  <a:t>Matrix</a:t>
                </a:r>
                <a:br>
                  <a:rPr lang="en-US" sz="1050" dirty="0" smtClean="0"/>
                </a:br>
                <a:endParaRPr lang="en-US" sz="1050" dirty="0" smtClean="0"/>
              </a:p>
              <a:p>
                <a:pPr algn="l"/>
                <a:r>
                  <a:rPr lang="en-US" sz="1000" smtClean="0"/>
                  <a:t>N(N-1)/</a:t>
                </a:r>
                <a:r>
                  <a:rPr lang="en-US" sz="1000" dirty="0" smtClean="0"/>
                  <a:t>2 values</a:t>
                </a:r>
              </a:p>
            </p:txBody>
          </p:sp>
        </p:grpSp>
        <p:cxnSp>
          <p:nvCxnSpPr>
            <p:cNvPr id="14" name="Straight Arrow Connector 247"/>
            <p:cNvCxnSpPr/>
            <p:nvPr/>
          </p:nvCxnSpPr>
          <p:spPr>
            <a:xfrm flipV="1">
              <a:off x="7074002" y="3086799"/>
              <a:ext cx="442346" cy="435335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1263341" y="2836617"/>
              <a:ext cx="1155294" cy="822778"/>
              <a:chOff x="1354895" y="2753860"/>
              <a:chExt cx="1140059" cy="827540"/>
            </a:xfrm>
          </p:grpSpPr>
          <p:sp>
            <p:nvSpPr>
              <p:cNvPr id="26" name="Flowchart: Multidocument 25"/>
              <p:cNvSpPr/>
              <p:nvPr/>
            </p:nvSpPr>
            <p:spPr>
              <a:xfrm>
                <a:off x="1354895" y="2753860"/>
                <a:ext cx="1036195" cy="827540"/>
              </a:xfrm>
              <a:prstGeom prst="flowChartMultidocumen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27" name="TextBox 6"/>
              <p:cNvSpPr txBox="1"/>
              <p:nvPr/>
            </p:nvSpPr>
            <p:spPr>
              <a:xfrm>
                <a:off x="1414009" y="3018244"/>
                <a:ext cx="1080945" cy="260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50" dirty="0" smtClean="0"/>
                  <a:t>FASTA File</a:t>
                </a:r>
                <a:br>
                  <a:rPr lang="en-US" sz="1050" dirty="0" smtClean="0"/>
                </a:br>
                <a:r>
                  <a:rPr lang="en-US" sz="1050" dirty="0" smtClean="0"/>
                  <a:t>N Sequences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293734" y="2899446"/>
              <a:ext cx="685800" cy="667452"/>
              <a:chOff x="3465576" y="2787072"/>
              <a:chExt cx="685800" cy="667452"/>
            </a:xfrm>
          </p:grpSpPr>
          <p:sp>
            <p:nvSpPr>
              <p:cNvPr id="23" name="Flowchart: Multidocument 22"/>
              <p:cNvSpPr/>
              <p:nvPr/>
            </p:nvSpPr>
            <p:spPr>
              <a:xfrm>
                <a:off x="3465576" y="2787072"/>
                <a:ext cx="685800" cy="667452"/>
              </a:xfrm>
              <a:prstGeom prst="flowChartMultidocumen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24" name="TextBox 6"/>
              <p:cNvSpPr txBox="1"/>
              <p:nvPr/>
            </p:nvSpPr>
            <p:spPr>
              <a:xfrm>
                <a:off x="3465576" y="2956560"/>
                <a:ext cx="685800" cy="158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050" dirty="0"/>
              </a:p>
            </p:txBody>
          </p:sp>
          <p:sp>
            <p:nvSpPr>
              <p:cNvPr id="25" name="TextBox 154"/>
              <p:cNvSpPr txBox="1"/>
              <p:nvPr/>
            </p:nvSpPr>
            <p:spPr>
              <a:xfrm>
                <a:off x="3475673" y="2886654"/>
                <a:ext cx="643553" cy="359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 smtClean="0">
                    <a:solidFill>
                      <a:srgbClr val="00B050"/>
                    </a:solidFill>
                  </a:rPr>
                  <a:t>Form block</a:t>
                </a:r>
              </a:p>
              <a:p>
                <a:pPr algn="ctr"/>
                <a:r>
                  <a:rPr lang="en-US" sz="1050" dirty="0" smtClean="0">
                    <a:solidFill>
                      <a:srgbClr val="00B050"/>
                    </a:solidFill>
                  </a:rPr>
                  <a:t>Pairings</a:t>
                </a:r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526996" y="2588299"/>
              <a:ext cx="666814" cy="451050"/>
              <a:chOff x="4800600" y="1569721"/>
              <a:chExt cx="666814" cy="45105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800600" y="1569721"/>
                <a:ext cx="601816" cy="45105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22" name="TextBox 151"/>
              <p:cNvSpPr txBox="1"/>
              <p:nvPr/>
            </p:nvSpPr>
            <p:spPr>
              <a:xfrm>
                <a:off x="4808473" y="1664622"/>
                <a:ext cx="658941" cy="25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50" dirty="0" err="1" smtClean="0">
                    <a:solidFill>
                      <a:srgbClr val="FF0000"/>
                    </a:solidFill>
                  </a:rPr>
                  <a:t>Pairwise</a:t>
                </a:r>
                <a:endParaRPr lang="en-US" sz="1050" dirty="0" smtClean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050" dirty="0" smtClean="0">
                    <a:solidFill>
                      <a:srgbClr val="FF0000"/>
                    </a:solidFill>
                  </a:rPr>
                  <a:t>clustering</a:t>
                </a:r>
              </a:p>
            </p:txBody>
          </p:sp>
        </p:grpSp>
        <p:cxnSp>
          <p:nvCxnSpPr>
            <p:cNvPr id="18" name="Straight Arrow Connector 263"/>
            <p:cNvCxnSpPr/>
            <p:nvPr/>
          </p:nvCxnSpPr>
          <p:spPr>
            <a:xfrm>
              <a:off x="7133905" y="2802092"/>
              <a:ext cx="356480" cy="274956"/>
            </a:xfrm>
            <a:prstGeom prst="bentConnector3">
              <a:avLst>
                <a:gd name="adj1" fmla="val 44346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64"/>
            <p:cNvCxnSpPr>
              <a:stCxn id="31" idx="3"/>
              <a:endCxn id="32" idx="2"/>
            </p:cNvCxnSpPr>
            <p:nvPr/>
          </p:nvCxnSpPr>
          <p:spPr>
            <a:xfrm>
              <a:off x="6010261" y="3116136"/>
              <a:ext cx="513301" cy="421451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6" idx="6"/>
            </p:cNvCxnSpPr>
            <p:nvPr/>
          </p:nvCxnSpPr>
          <p:spPr>
            <a:xfrm>
              <a:off x="3185408" y="3248006"/>
              <a:ext cx="114660" cy="461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/>
          <p:cNvCxnSpPr/>
          <p:nvPr/>
        </p:nvCxnSpPr>
        <p:spPr>
          <a:xfrm flipV="1">
            <a:off x="4572000" y="5791200"/>
            <a:ext cx="179194" cy="8532"/>
          </a:xfrm>
          <a:prstGeom prst="straightConnector1">
            <a:avLst/>
          </a:prstGeom>
          <a:ln w="317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261382" y="990600"/>
            <a:ext cx="7654018" cy="2743200"/>
            <a:chOff x="609600" y="990600"/>
            <a:chExt cx="7654018" cy="2743200"/>
          </a:xfrm>
        </p:grpSpPr>
        <p:sp>
          <p:nvSpPr>
            <p:cNvPr id="61" name="TextBox 60"/>
            <p:cNvSpPr txBox="1"/>
            <p:nvPr/>
          </p:nvSpPr>
          <p:spPr>
            <a:xfrm>
              <a:off x="609600" y="990600"/>
              <a:ext cx="7654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Illumina</a:t>
              </a:r>
              <a:r>
                <a:rPr lang="en-US" dirty="0" smtClean="0"/>
                <a:t>/</a:t>
              </a:r>
              <a:r>
                <a:rPr lang="en-US" dirty="0" err="1" smtClean="0"/>
                <a:t>Solexa</a:t>
              </a:r>
              <a:r>
                <a:rPr lang="en-US" dirty="0" smtClean="0"/>
                <a:t>                     Roche/454 Life Sciences     Applied </a:t>
              </a:r>
              <a:r>
                <a:rPr lang="en-US" dirty="0" err="1" smtClean="0"/>
                <a:t>Biosystems</a:t>
              </a:r>
              <a:r>
                <a:rPr lang="en-US" dirty="0" smtClean="0"/>
                <a:t>/</a:t>
              </a:r>
              <a:r>
                <a:rPr lang="en-US" dirty="0" err="1" smtClean="0"/>
                <a:t>SOLiD</a:t>
              </a:r>
              <a:endParaRPr lang="en-US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609600" y="1385824"/>
              <a:ext cx="7162800" cy="2347976"/>
              <a:chOff x="609600" y="1385824"/>
              <a:chExt cx="6705600" cy="2067052"/>
            </a:xfrm>
          </p:grpSpPr>
          <p:pic>
            <p:nvPicPr>
              <p:cNvPr id="262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9600" y="1395413"/>
                <a:ext cx="2286000" cy="2047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214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86100" y="1390650"/>
                <a:ext cx="2057400" cy="205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214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34000" y="1385824"/>
                <a:ext cx="1981200" cy="2067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5" name="Down Arrow 64"/>
          <p:cNvSpPr/>
          <p:nvPr/>
        </p:nvSpPr>
        <p:spPr>
          <a:xfrm rot="2951758">
            <a:off x="3628345" y="3741856"/>
            <a:ext cx="228600" cy="8926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52400" y="182880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69" name="Down Arrow 68"/>
          <p:cNvSpPr/>
          <p:nvPr/>
        </p:nvSpPr>
        <p:spPr>
          <a:xfrm>
            <a:off x="304800" y="3200400"/>
            <a:ext cx="228600" cy="182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371600" y="4419600"/>
            <a:ext cx="18288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Read Alignment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1" name="Down Arrow 70"/>
          <p:cNvSpPr/>
          <p:nvPr/>
        </p:nvSpPr>
        <p:spPr>
          <a:xfrm rot="19948085">
            <a:off x="861978" y="3169562"/>
            <a:ext cx="228600" cy="1477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rot="5400000">
            <a:off x="1980406" y="52578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343400" y="3886200"/>
            <a:ext cx="4179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~300 million base pairs per day leading to</a:t>
            </a:r>
          </a:p>
          <a:p>
            <a:r>
              <a:rPr lang="en-US" dirty="0" smtClean="0"/>
              <a:t>~3000 sequences per day per instrument</a:t>
            </a:r>
          </a:p>
          <a:p>
            <a:r>
              <a:rPr lang="en-US" dirty="0" smtClean="0"/>
              <a:t>? 500 instruments at ~0.5M</a:t>
            </a:r>
            <a:r>
              <a:rPr lang="en-US" smtClean="0"/>
              <a:t>$ each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1981200" y="6400800"/>
            <a:ext cx="13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MapReduce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33234" y="563880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MPI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Cap3 Cost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4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SWG  Cost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59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22376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4096 Cap3 data files :  1.06 GB / 1875968 reads (458 readsX4096)..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Following is the cost to process 4096 CAP3 files..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52600" y="1484376"/>
          <a:ext cx="4724400" cy="6059424"/>
        </p:xfrm>
        <a:graphic>
          <a:graphicData uri="http://schemas.openxmlformats.org/drawingml/2006/table">
            <a:tbl>
              <a:tblPr/>
              <a:tblGrid>
                <a:gridCol w="4724400"/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Cost to process 4096 FASTA files (~1GB) on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 EC2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(58 minutes)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Amortized compute cost </a:t>
                      </a:r>
                      <a:r>
                        <a:rPr lang="en-US" sz="1400" baseline="0" dirty="0" smtClean="0">
                          <a:latin typeface="Calibri"/>
                          <a:ea typeface="SimSun"/>
                          <a:cs typeface="Times New Roman"/>
                        </a:rPr>
                        <a:t>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              = 10.41 </a:t>
                      </a:r>
                      <a:r>
                        <a:rPr lang="en-US" sz="1400" dirty="0" smtClean="0">
                          <a:latin typeface="+mn-lt"/>
                          <a:ea typeface="SimSun"/>
                          <a:cs typeface="Times New Roman"/>
                        </a:rPr>
                        <a:t>$</a:t>
                      </a:r>
                      <a:br>
                        <a:rPr lang="en-US" sz="1400" dirty="0" smtClean="0">
                          <a:latin typeface="+mn-lt"/>
                          <a:ea typeface="SimSun"/>
                          <a:cs typeface="Times New Roman"/>
                        </a:rPr>
                      </a:br>
                      <a:r>
                        <a:rPr lang="en-US" sz="1400" dirty="0" smtClean="0">
                          <a:latin typeface="+mn-lt"/>
                          <a:ea typeface="SimSun"/>
                          <a:cs typeface="Times New Roman"/>
                        </a:rPr>
                        <a:t>          (0.68$ </a:t>
                      </a:r>
                      <a:r>
                        <a:rPr lang="en-US" sz="1400" baseline="0" dirty="0" smtClean="0">
                          <a:latin typeface="+mn-lt"/>
                          <a:ea typeface="SimSun"/>
                          <a:cs typeface="Times New Roman"/>
                        </a:rPr>
                        <a:t> per high CPU extra large instance per hour)</a:t>
                      </a:r>
                      <a:endParaRPr lang="en-US" sz="14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10000 SQS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messages                            =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0.01 $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Storage per 1GB per month   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=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0.15 $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Data transfer out per 1 GB     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=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0.15 $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Total                                           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 =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10.72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$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52600" y="3862006"/>
          <a:ext cx="5486400" cy="1751584"/>
        </p:xfrm>
        <a:graphic>
          <a:graphicData uri="http://schemas.openxmlformats.org/drawingml/2006/table">
            <a:tbl>
              <a:tblPr/>
              <a:tblGrid>
                <a:gridCol w="5486400"/>
              </a:tblGrid>
              <a:tr h="279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Cost to process 4096 FASTA files (~1GB) on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Azure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 (59 minutes)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Amortized</a:t>
                      </a:r>
                      <a:r>
                        <a:rPr lang="en-US" sz="1400" baseline="0" dirty="0" smtClean="0">
                          <a:latin typeface="Calibri"/>
                          <a:ea typeface="SimSun"/>
                          <a:cs typeface="Times New Roman"/>
                        </a:rPr>
                        <a:t> compute cost        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= 15.10 $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         (0.12$</a:t>
                      </a:r>
                      <a:r>
                        <a:rPr lang="en-US" sz="1400" baseline="0" dirty="0" smtClean="0">
                          <a:latin typeface="Calibri"/>
                          <a:ea typeface="SimSun"/>
                          <a:cs typeface="Times New Roman"/>
                        </a:rPr>
                        <a:t> per small instance per hour)</a:t>
                      </a:r>
                      <a:endParaRPr lang="en-US" sz="1400" dirty="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10000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queue messages                       =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0.01 $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Storage per 1GB per month  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 =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0.15 $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Data transfer in/out per 1 GB             </a:t>
                      </a:r>
                      <a:r>
                        <a:rPr lang="en-US" sz="1400" dirty="0" smtClean="0">
                          <a:latin typeface="Calibri"/>
                          <a:ea typeface="SimSun"/>
                          <a:cs typeface="Times New Roman"/>
                        </a:rPr>
                        <a:t>=0.10 </a:t>
                      </a: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$ + 0.15 $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SimSun"/>
                          <a:cs typeface="Times New Roman"/>
                        </a:rPr>
                        <a:t>Total                                                         =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15.51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$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5599176"/>
            <a:ext cx="722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Amortized cost in Tempest  </a:t>
            </a:r>
            <a:r>
              <a:rPr lang="en-US" dirty="0" smtClean="0">
                <a:solidFill>
                  <a:prstClr val="black"/>
                </a:solidFill>
              </a:rPr>
              <a:t>(24 core X 32 nodes, 48 GB per node)</a:t>
            </a:r>
            <a:r>
              <a:rPr lang="en-US" dirty="0" smtClean="0">
                <a:solidFill>
                  <a:srgbClr val="FF0000"/>
                </a:solidFill>
              </a:rPr>
              <a:t>    = 9.43$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(Assume 70% utilization, write off over 3 years, include support)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914400"/>
          </a:xfrm>
        </p:spPr>
        <p:txBody>
          <a:bodyPr/>
          <a:lstStyle/>
          <a:p>
            <a:r>
              <a:rPr lang="en-US" dirty="0" smtClean="0"/>
              <a:t>Cost of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 Cyberinfrastructure Context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a rich set of facilities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Production TeraGrid </a:t>
            </a:r>
            <a:r>
              <a:rPr lang="en-US" dirty="0" smtClean="0"/>
              <a:t>facilities with distributed and shared memory</a:t>
            </a:r>
          </a:p>
          <a:p>
            <a:pPr lvl="1"/>
            <a:r>
              <a:rPr lang="en-US" dirty="0" smtClean="0"/>
              <a:t>Experimental “</a:t>
            </a:r>
            <a:r>
              <a:rPr lang="en-US" smtClean="0"/>
              <a:t>Track 2D</a:t>
            </a:r>
            <a:r>
              <a:rPr lang="en-US" dirty="0" smtClean="0"/>
              <a:t>” Awards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FutureGrid</a:t>
            </a:r>
            <a:r>
              <a:rPr lang="en-US" dirty="0" smtClean="0"/>
              <a:t>: Distributed Systems experiments cf. Grid5000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Keeneland</a:t>
            </a:r>
            <a:r>
              <a:rPr lang="en-US" dirty="0" smtClean="0"/>
              <a:t>: Powerful GPU Cluster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Gordon</a:t>
            </a:r>
            <a:r>
              <a:rPr lang="en-US" dirty="0" smtClean="0"/>
              <a:t>: Large (distributed) Shared memory system with SSD aimed at data analysis/visualization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Open Science Grid </a:t>
            </a:r>
            <a:r>
              <a:rPr lang="en-US" dirty="0" smtClean="0"/>
              <a:t>aimed at High Throughput computing and strong campus bridging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001-8902-8A42-B70F-43024F9ED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CA34B-1E70-44AC-AF18-D18AAA141874}" type="slidenum">
              <a:rPr lang="en-US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604A382-AA86-498F-96D6-6858ABE77D05}" type="slidenum"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smtClean="0"/>
              <a:t>e-moreorlessanything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‘</a:t>
            </a:r>
            <a:r>
              <a:rPr lang="en-US" sz="2400" dirty="0" smtClean="0">
                <a:solidFill>
                  <a:srgbClr val="FFFF00"/>
                </a:solidFill>
              </a:rPr>
              <a:t>e-Science</a:t>
            </a:r>
            <a:r>
              <a:rPr lang="en-US" sz="2400" dirty="0" smtClean="0"/>
              <a:t> is about global collaboration in key areas of science, and the next generation of infrastructure that will enable it.’ from inventor of term </a:t>
            </a:r>
            <a:r>
              <a:rPr lang="en-US" sz="2400" dirty="0" smtClean="0">
                <a:solidFill>
                  <a:srgbClr val="FFFF00"/>
                </a:solidFill>
              </a:rPr>
              <a:t>John Taylor</a:t>
            </a:r>
            <a:r>
              <a:rPr lang="en-US" sz="2400" dirty="0" smtClean="0"/>
              <a:t> Director General of Research Councils UK, Office of Science and Technology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e-Science</a:t>
            </a:r>
            <a:r>
              <a:rPr lang="en-US" sz="2400" dirty="0" smtClean="0"/>
              <a:t> is about developing tools and technologies that allow scientists to do ‘faster, better or different’ research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dirty="0" smtClean="0"/>
              <a:t>Similarly</a:t>
            </a:r>
            <a:r>
              <a:rPr lang="en-US" sz="2400" dirty="0" smtClean="0">
                <a:solidFill>
                  <a:srgbClr val="FFFF00"/>
                </a:solidFill>
              </a:rPr>
              <a:t> e-Business</a:t>
            </a:r>
            <a:r>
              <a:rPr lang="en-US" sz="2400" dirty="0" smtClean="0"/>
              <a:t> captures the emerging view of corporations as dynamic </a:t>
            </a:r>
            <a:r>
              <a:rPr lang="en-US" sz="2400" dirty="0" smtClean="0">
                <a:solidFill>
                  <a:srgbClr val="FFFF00"/>
                </a:solidFill>
              </a:rPr>
              <a:t>virtual organizations</a:t>
            </a:r>
            <a:r>
              <a:rPr lang="en-US" sz="2400" dirty="0" smtClean="0"/>
              <a:t> linking employees, customers and stakeholders across the world. 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dirty="0" smtClean="0"/>
              <a:t>This generalizes to </a:t>
            </a:r>
            <a:r>
              <a:rPr lang="en-US" sz="2400" dirty="0" smtClean="0">
                <a:solidFill>
                  <a:srgbClr val="FFFF00"/>
                </a:solidFill>
              </a:rPr>
              <a:t>e-moreorlessanything </a:t>
            </a:r>
            <a:r>
              <a:rPr lang="en-US" sz="2400" dirty="0" smtClean="0"/>
              <a:t>including </a:t>
            </a:r>
            <a:r>
              <a:rPr lang="en-US" sz="2400" dirty="0" smtClean="0">
                <a:solidFill>
                  <a:srgbClr val="FFFF00"/>
                </a:solidFill>
              </a:rPr>
              <a:t>e-</a:t>
            </a:r>
            <a:r>
              <a:rPr lang="en-US" sz="2400" dirty="0" err="1" smtClean="0">
                <a:solidFill>
                  <a:srgbClr val="FFFF00"/>
                </a:solidFill>
              </a:rPr>
              <a:t>DigitalLibrary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FF00"/>
                </a:solidFill>
              </a:rPr>
              <a:t> e-</a:t>
            </a:r>
            <a:r>
              <a:rPr lang="en-US" sz="2400" dirty="0" err="1" smtClean="0">
                <a:solidFill>
                  <a:srgbClr val="FFFF00"/>
                </a:solidFill>
              </a:rPr>
              <a:t>SocialScience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FF00"/>
                </a:solidFill>
              </a:rPr>
              <a:t> e-</a:t>
            </a:r>
            <a:r>
              <a:rPr lang="en-US" sz="2400" dirty="0" err="1" smtClean="0">
                <a:solidFill>
                  <a:srgbClr val="FFFF00"/>
                </a:solidFill>
              </a:rPr>
              <a:t>HavingFun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and</a:t>
            </a:r>
            <a:r>
              <a:rPr lang="en-US" sz="2400" dirty="0" smtClean="0">
                <a:solidFill>
                  <a:srgbClr val="FFFF00"/>
                </a:solidFill>
              </a:rPr>
              <a:t> e-Education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FF00"/>
                </a:solidFill>
              </a:rPr>
              <a:t>deluge of data</a:t>
            </a:r>
            <a:r>
              <a:rPr lang="en-US" sz="2400" dirty="0" smtClean="0"/>
              <a:t> of unprecedented and inevitable size must be managed and understood.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People </a:t>
            </a:r>
            <a:r>
              <a:rPr lang="en-US" sz="2400" dirty="0" smtClean="0"/>
              <a:t>(virtual organizations), </a:t>
            </a:r>
            <a:r>
              <a:rPr lang="en-US" sz="2400" dirty="0" smtClean="0">
                <a:solidFill>
                  <a:srgbClr val="FFFF00"/>
                </a:solidFill>
              </a:rPr>
              <a:t>computers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data</a:t>
            </a:r>
            <a:r>
              <a:rPr lang="en-US" sz="2400" dirty="0" smtClean="0"/>
              <a:t> (including </a:t>
            </a:r>
            <a:r>
              <a:rPr lang="en-US" sz="2400" dirty="0" smtClean="0">
                <a:solidFill>
                  <a:srgbClr val="FFFF00"/>
                </a:solidFill>
              </a:rPr>
              <a:t>sensors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FF00"/>
                </a:solidFill>
              </a:rPr>
              <a:t>instruments</a:t>
            </a:r>
            <a:r>
              <a:rPr lang="en-US" sz="2400" dirty="0" smtClean="0"/>
              <a:t>)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must be linked via hardware and software </a:t>
            </a:r>
            <a:r>
              <a:rPr lang="en-US" sz="2400" dirty="0" smtClean="0">
                <a:solidFill>
                  <a:srgbClr val="FFFF00"/>
                </a:solidFill>
              </a:rPr>
              <a:t>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auto">
          <a:xfrm flipH="1">
            <a:off x="6553200" y="3886200"/>
            <a:ext cx="152400" cy="152400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27" name="Freeform 3"/>
          <p:cNvSpPr>
            <a:spLocks/>
          </p:cNvSpPr>
          <p:nvPr/>
        </p:nvSpPr>
        <p:spPr bwMode="auto">
          <a:xfrm>
            <a:off x="5181600" y="2743200"/>
            <a:ext cx="457200" cy="2209800"/>
          </a:xfrm>
          <a:custGeom>
            <a:avLst/>
            <a:gdLst>
              <a:gd name="T0" fmla="*/ 457200 w 1104"/>
              <a:gd name="T1" fmla="*/ 0 h 1584"/>
              <a:gd name="T2" fmla="*/ 198783 w 1104"/>
              <a:gd name="T3" fmla="*/ 468745 h 1584"/>
              <a:gd name="T4" fmla="*/ 0 w 1104"/>
              <a:gd name="T5" fmla="*/ 2209800 h 1584"/>
              <a:gd name="T6" fmla="*/ 0 60000 65536"/>
              <a:gd name="T7" fmla="*/ 0 60000 65536"/>
              <a:gd name="T8" fmla="*/ 0 60000 65536"/>
              <a:gd name="T9" fmla="*/ 0 w 1104"/>
              <a:gd name="T10" fmla="*/ 0 h 1584"/>
              <a:gd name="T11" fmla="*/ 1104 w 1104"/>
              <a:gd name="T12" fmla="*/ 1584 h 1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584">
                <a:moveTo>
                  <a:pt x="1104" y="0"/>
                </a:moveTo>
                <a:cubicBezTo>
                  <a:pt x="884" y="36"/>
                  <a:pt x="664" y="72"/>
                  <a:pt x="480" y="336"/>
                </a:cubicBezTo>
                <a:cubicBezTo>
                  <a:pt x="296" y="600"/>
                  <a:pt x="148" y="1092"/>
                  <a:pt x="0" y="1584"/>
                </a:cubicBezTo>
              </a:path>
            </a:pathLst>
          </a:cu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4267200" y="2667000"/>
            <a:ext cx="1752600" cy="2514600"/>
          </a:xfrm>
          <a:custGeom>
            <a:avLst/>
            <a:gdLst>
              <a:gd name="T0" fmla="*/ 1752600 w 1104"/>
              <a:gd name="T1" fmla="*/ 0 h 1584"/>
              <a:gd name="T2" fmla="*/ 762000 w 1104"/>
              <a:gd name="T3" fmla="*/ 533400 h 1584"/>
              <a:gd name="T4" fmla="*/ 0 w 1104"/>
              <a:gd name="T5" fmla="*/ 2514600 h 1584"/>
              <a:gd name="T6" fmla="*/ 0 60000 65536"/>
              <a:gd name="T7" fmla="*/ 0 60000 65536"/>
              <a:gd name="T8" fmla="*/ 0 60000 65536"/>
              <a:gd name="T9" fmla="*/ 0 w 1104"/>
              <a:gd name="T10" fmla="*/ 0 h 1584"/>
              <a:gd name="T11" fmla="*/ 1104 w 1104"/>
              <a:gd name="T12" fmla="*/ 1584 h 1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584">
                <a:moveTo>
                  <a:pt x="1104" y="0"/>
                </a:moveTo>
                <a:cubicBezTo>
                  <a:pt x="884" y="36"/>
                  <a:pt x="664" y="72"/>
                  <a:pt x="480" y="336"/>
                </a:cubicBezTo>
                <a:cubicBezTo>
                  <a:pt x="296" y="600"/>
                  <a:pt x="148" y="1092"/>
                  <a:pt x="0" y="1584"/>
                </a:cubicBezTo>
              </a:path>
            </a:pathLst>
          </a:cu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6019800" y="2667000"/>
            <a:ext cx="355600" cy="685800"/>
          </a:xfrm>
          <a:custGeom>
            <a:avLst/>
            <a:gdLst>
              <a:gd name="T0" fmla="*/ 0 w 224"/>
              <a:gd name="T1" fmla="*/ 0 h 432"/>
              <a:gd name="T2" fmla="*/ 304800 w 224"/>
              <a:gd name="T3" fmla="*/ 228600 h 432"/>
              <a:gd name="T4" fmla="*/ 304800 w 224"/>
              <a:gd name="T5" fmla="*/ 533400 h 432"/>
              <a:gd name="T6" fmla="*/ 152400 w 224"/>
              <a:gd name="T7" fmla="*/ 685800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224"/>
              <a:gd name="T13" fmla="*/ 0 h 432"/>
              <a:gd name="T14" fmla="*/ 224 w 224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4" h="432">
                <a:moveTo>
                  <a:pt x="0" y="0"/>
                </a:moveTo>
                <a:cubicBezTo>
                  <a:pt x="80" y="44"/>
                  <a:pt x="160" y="88"/>
                  <a:pt x="192" y="144"/>
                </a:cubicBezTo>
                <a:cubicBezTo>
                  <a:pt x="224" y="200"/>
                  <a:pt x="208" y="288"/>
                  <a:pt x="192" y="336"/>
                </a:cubicBezTo>
                <a:cubicBezTo>
                  <a:pt x="176" y="384"/>
                  <a:pt x="136" y="408"/>
                  <a:pt x="96" y="432"/>
                </a:cubicBezTo>
              </a:path>
            </a:pathLst>
          </a:cu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6019800" y="2667000"/>
            <a:ext cx="838200" cy="1295400"/>
          </a:xfrm>
          <a:custGeom>
            <a:avLst/>
            <a:gdLst>
              <a:gd name="T0" fmla="*/ 0 w 576"/>
              <a:gd name="T1" fmla="*/ 0 h 768"/>
              <a:gd name="T2" fmla="*/ 628650 w 576"/>
              <a:gd name="T3" fmla="*/ 242888 h 768"/>
              <a:gd name="T4" fmla="*/ 838200 w 576"/>
              <a:gd name="T5" fmla="*/ 647700 h 768"/>
              <a:gd name="T6" fmla="*/ 628650 w 576"/>
              <a:gd name="T7" fmla="*/ 1295400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768"/>
              <a:gd name="T14" fmla="*/ 576 w 576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768">
                <a:moveTo>
                  <a:pt x="0" y="0"/>
                </a:moveTo>
                <a:cubicBezTo>
                  <a:pt x="168" y="40"/>
                  <a:pt x="336" y="80"/>
                  <a:pt x="432" y="144"/>
                </a:cubicBezTo>
                <a:cubicBezTo>
                  <a:pt x="528" y="208"/>
                  <a:pt x="576" y="280"/>
                  <a:pt x="576" y="384"/>
                </a:cubicBezTo>
                <a:cubicBezTo>
                  <a:pt x="576" y="488"/>
                  <a:pt x="504" y="628"/>
                  <a:pt x="432" y="768"/>
                </a:cubicBezTo>
              </a:path>
            </a:pathLst>
          </a:cu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476250" y="869950"/>
            <a:ext cx="7956550" cy="52387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069" y="157"/>
                </a:moveTo>
                <a:lnTo>
                  <a:pt x="2000" y="890"/>
                </a:lnTo>
                <a:lnTo>
                  <a:pt x="1483" y="419"/>
                </a:lnTo>
                <a:lnTo>
                  <a:pt x="483" y="4425"/>
                </a:lnTo>
                <a:lnTo>
                  <a:pt x="0" y="6598"/>
                </a:lnTo>
                <a:lnTo>
                  <a:pt x="293" y="9399"/>
                </a:lnTo>
                <a:lnTo>
                  <a:pt x="379" y="11991"/>
                </a:lnTo>
                <a:lnTo>
                  <a:pt x="1017" y="13405"/>
                </a:lnTo>
                <a:lnTo>
                  <a:pt x="2207" y="14138"/>
                </a:lnTo>
                <a:cubicBezTo>
                  <a:pt x="2207" y="14138"/>
                  <a:pt x="3586" y="15892"/>
                  <a:pt x="3655" y="15866"/>
                </a:cubicBezTo>
                <a:cubicBezTo>
                  <a:pt x="3724" y="15840"/>
                  <a:pt x="5913" y="16311"/>
                  <a:pt x="5913" y="16311"/>
                </a:cubicBezTo>
                <a:lnTo>
                  <a:pt x="7361" y="18720"/>
                </a:lnTo>
                <a:lnTo>
                  <a:pt x="7775" y="18065"/>
                </a:lnTo>
                <a:lnTo>
                  <a:pt x="8343" y="18275"/>
                </a:lnTo>
                <a:lnTo>
                  <a:pt x="9464" y="21207"/>
                </a:lnTo>
                <a:lnTo>
                  <a:pt x="10395" y="21600"/>
                </a:lnTo>
                <a:lnTo>
                  <a:pt x="10395" y="20029"/>
                </a:lnTo>
                <a:lnTo>
                  <a:pt x="12188" y="18327"/>
                </a:lnTo>
                <a:lnTo>
                  <a:pt x="14549" y="18615"/>
                </a:lnTo>
                <a:lnTo>
                  <a:pt x="14377" y="18013"/>
                </a:lnTo>
                <a:lnTo>
                  <a:pt x="15911" y="17437"/>
                </a:lnTo>
                <a:lnTo>
                  <a:pt x="16359" y="17856"/>
                </a:lnTo>
                <a:lnTo>
                  <a:pt x="16911" y="17516"/>
                </a:lnTo>
                <a:lnTo>
                  <a:pt x="17566" y="18615"/>
                </a:lnTo>
                <a:lnTo>
                  <a:pt x="18118" y="20631"/>
                </a:lnTo>
                <a:lnTo>
                  <a:pt x="18600" y="21103"/>
                </a:lnTo>
                <a:lnTo>
                  <a:pt x="18928" y="19663"/>
                </a:lnTo>
                <a:lnTo>
                  <a:pt x="18135" y="16730"/>
                </a:lnTo>
                <a:lnTo>
                  <a:pt x="18428" y="14976"/>
                </a:lnTo>
                <a:lnTo>
                  <a:pt x="20324" y="11834"/>
                </a:lnTo>
                <a:lnTo>
                  <a:pt x="19807" y="10551"/>
                </a:lnTo>
                <a:lnTo>
                  <a:pt x="20186" y="7305"/>
                </a:lnTo>
                <a:lnTo>
                  <a:pt x="21307" y="6205"/>
                </a:lnTo>
                <a:lnTo>
                  <a:pt x="20859" y="4791"/>
                </a:lnTo>
                <a:lnTo>
                  <a:pt x="21600" y="3116"/>
                </a:lnTo>
                <a:lnTo>
                  <a:pt x="20910" y="1309"/>
                </a:lnTo>
                <a:lnTo>
                  <a:pt x="20393" y="1440"/>
                </a:lnTo>
                <a:lnTo>
                  <a:pt x="20204" y="3220"/>
                </a:lnTo>
                <a:cubicBezTo>
                  <a:pt x="20204" y="3220"/>
                  <a:pt x="17686" y="7191"/>
                  <a:pt x="16911" y="7252"/>
                </a:cubicBezTo>
                <a:cubicBezTo>
                  <a:pt x="16136" y="7314"/>
                  <a:pt x="15911" y="3561"/>
                  <a:pt x="15911" y="3561"/>
                </a:cubicBezTo>
                <a:lnTo>
                  <a:pt x="14015" y="1964"/>
                </a:lnTo>
                <a:lnTo>
                  <a:pt x="11377" y="1309"/>
                </a:lnTo>
                <a:lnTo>
                  <a:pt x="7981" y="1309"/>
                </a:lnTo>
                <a:lnTo>
                  <a:pt x="2120" y="0"/>
                </a:lnTo>
                <a:lnTo>
                  <a:pt x="2069" y="157"/>
                </a:lnTo>
                <a:close/>
                <a:moveTo>
                  <a:pt x="2069" y="157"/>
                </a:move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1155700" y="2667000"/>
            <a:ext cx="4787900" cy="1244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21600"/>
                </a:moveTo>
                <a:lnTo>
                  <a:pt x="9606" y="11141"/>
                </a:lnTo>
                <a:lnTo>
                  <a:pt x="21600" y="0"/>
                </a:lnTo>
              </a:path>
            </a:pathLst>
          </a:custGeom>
          <a:noFill/>
          <a:ln w="38100">
            <a:solidFill>
              <a:srgbClr val="067E12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V="1">
            <a:off x="5638800" y="2590800"/>
            <a:ext cx="381000" cy="330200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6019800" y="2667000"/>
            <a:ext cx="1165225" cy="223838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6019800" y="2590800"/>
            <a:ext cx="127000" cy="447675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>
            <a:off x="5867400" y="2667000"/>
            <a:ext cx="119063" cy="457200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1066800" y="3919538"/>
            <a:ext cx="84138" cy="347662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8" name="AutoShape 14"/>
          <p:cNvSpPr>
            <a:spLocks/>
          </p:cNvSpPr>
          <p:nvPr/>
        </p:nvSpPr>
        <p:spPr bwMode="auto">
          <a:xfrm>
            <a:off x="1041400" y="3810000"/>
            <a:ext cx="215900" cy="215900"/>
          </a:xfrm>
          <a:custGeom>
            <a:avLst/>
            <a:gdLst>
              <a:gd name="T0" fmla="*/ 0 w 22712"/>
              <a:gd name="T1" fmla="*/ 0 h 23880"/>
              <a:gd name="T2" fmla="*/ 22712 w 22712"/>
              <a:gd name="T3" fmla="*/ 23880 h 23880"/>
            </a:gdLst>
            <a:ahLst/>
            <a:cxnLst/>
            <a:rect l="T0" t="T1" r="T2" b="T3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C000"/>
          </a:solidFill>
          <a:ln w="9525">
            <a:solidFill>
              <a:srgbClr val="1104FF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39" name="AutoShape 15"/>
          <p:cNvSpPr>
            <a:spLocks/>
          </p:cNvSpPr>
          <p:nvPr/>
        </p:nvSpPr>
        <p:spPr bwMode="auto">
          <a:xfrm>
            <a:off x="5880100" y="2527300"/>
            <a:ext cx="215900" cy="215900"/>
          </a:xfrm>
          <a:custGeom>
            <a:avLst/>
            <a:gdLst>
              <a:gd name="T0" fmla="*/ 0 w 22712"/>
              <a:gd name="T1" fmla="*/ 0 h 23880"/>
              <a:gd name="T2" fmla="*/ 22712 w 22712"/>
              <a:gd name="T3" fmla="*/ 23880 h 23880"/>
            </a:gdLst>
            <a:ahLst/>
            <a:cxnLst/>
            <a:rect l="T0" t="T1" r="T2" b="T3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C000"/>
          </a:solidFill>
          <a:ln w="9525">
            <a:solidFill>
              <a:srgbClr val="1104FF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3124200" y="3048000"/>
            <a:ext cx="117475" cy="287338"/>
          </a:xfrm>
          <a:prstGeom prst="line">
            <a:avLst/>
          </a:prstGeom>
          <a:noFill/>
          <a:ln w="28575">
            <a:solidFill>
              <a:srgbClr val="067E12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42" name="Rectangle 18"/>
          <p:cNvSpPr>
            <a:spLocks/>
          </p:cNvSpPr>
          <p:nvPr/>
        </p:nvSpPr>
        <p:spPr bwMode="auto">
          <a:xfrm>
            <a:off x="508000" y="4432300"/>
            <a:ext cx="1003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SDSC</a:t>
            </a:r>
          </a:p>
        </p:txBody>
      </p:sp>
      <p:sp>
        <p:nvSpPr>
          <p:cNvPr id="26643" name="Rectangle 19"/>
          <p:cNvSpPr>
            <a:spLocks/>
          </p:cNvSpPr>
          <p:nvPr/>
        </p:nvSpPr>
        <p:spPr bwMode="auto">
          <a:xfrm>
            <a:off x="4114800" y="4953000"/>
            <a:ext cx="1016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TACC</a:t>
            </a:r>
          </a:p>
        </p:txBody>
      </p:sp>
      <p:sp>
        <p:nvSpPr>
          <p:cNvPr id="26644" name="Rectangle 20"/>
          <p:cNvSpPr>
            <a:spLocks/>
          </p:cNvSpPr>
          <p:nvPr/>
        </p:nvSpPr>
        <p:spPr bwMode="auto">
          <a:xfrm>
            <a:off x="4775200" y="2514600"/>
            <a:ext cx="752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UC/ANL</a:t>
            </a:r>
          </a:p>
        </p:txBody>
      </p:sp>
      <p:sp>
        <p:nvSpPr>
          <p:cNvPr id="26645" name="Rectangle 21"/>
          <p:cNvSpPr>
            <a:spLocks/>
          </p:cNvSpPr>
          <p:nvPr/>
        </p:nvSpPr>
        <p:spPr bwMode="auto">
          <a:xfrm>
            <a:off x="5181600" y="3276600"/>
            <a:ext cx="1016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NCSA</a:t>
            </a:r>
          </a:p>
        </p:txBody>
      </p:sp>
      <p:sp>
        <p:nvSpPr>
          <p:cNvPr id="26646" name="Rectangle 22"/>
          <p:cNvSpPr>
            <a:spLocks/>
          </p:cNvSpPr>
          <p:nvPr/>
        </p:nvSpPr>
        <p:spPr bwMode="auto">
          <a:xfrm>
            <a:off x="5867400" y="3657600"/>
            <a:ext cx="1041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ORNL</a:t>
            </a:r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6342063" y="2895600"/>
            <a:ext cx="3286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PU</a:t>
            </a:r>
          </a:p>
        </p:txBody>
      </p:sp>
      <p:sp>
        <p:nvSpPr>
          <p:cNvPr id="26648" name="Rectangle 24"/>
          <p:cNvSpPr>
            <a:spLocks/>
          </p:cNvSpPr>
          <p:nvPr/>
        </p:nvSpPr>
        <p:spPr bwMode="auto">
          <a:xfrm>
            <a:off x="5943600" y="3444875"/>
            <a:ext cx="2587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IU</a:t>
            </a:r>
          </a:p>
        </p:txBody>
      </p:sp>
      <p:sp>
        <p:nvSpPr>
          <p:cNvPr id="26649" name="Rectangle 25"/>
          <p:cNvSpPr>
            <a:spLocks/>
          </p:cNvSpPr>
          <p:nvPr/>
        </p:nvSpPr>
        <p:spPr bwMode="auto">
          <a:xfrm>
            <a:off x="7086600" y="2590800"/>
            <a:ext cx="4460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PSC</a:t>
            </a:r>
          </a:p>
        </p:txBody>
      </p:sp>
      <p:sp>
        <p:nvSpPr>
          <p:cNvPr id="26650" name="Rectangle 26"/>
          <p:cNvSpPr>
            <a:spLocks/>
          </p:cNvSpPr>
          <p:nvPr/>
        </p:nvSpPr>
        <p:spPr bwMode="auto">
          <a:xfrm>
            <a:off x="3236913" y="2819400"/>
            <a:ext cx="5953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NCAR</a:t>
            </a:r>
          </a:p>
        </p:txBody>
      </p:sp>
      <p:sp>
        <p:nvSpPr>
          <p:cNvPr id="7195" name="Oval 27"/>
          <p:cNvSpPr>
            <a:spLocks/>
          </p:cNvSpPr>
          <p:nvPr/>
        </p:nvSpPr>
        <p:spPr bwMode="auto">
          <a:xfrm>
            <a:off x="6032500" y="29083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196" name="Oval 28"/>
          <p:cNvSpPr>
            <a:spLocks/>
          </p:cNvSpPr>
          <p:nvPr/>
        </p:nvSpPr>
        <p:spPr bwMode="auto">
          <a:xfrm>
            <a:off x="5580063" y="2832100"/>
            <a:ext cx="211137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197" name="Oval 29"/>
          <p:cNvSpPr>
            <a:spLocks/>
          </p:cNvSpPr>
          <p:nvPr/>
        </p:nvSpPr>
        <p:spPr bwMode="auto">
          <a:xfrm>
            <a:off x="965200" y="41656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198" name="Oval 30"/>
          <p:cNvSpPr>
            <a:spLocks/>
          </p:cNvSpPr>
          <p:nvPr/>
        </p:nvSpPr>
        <p:spPr bwMode="auto">
          <a:xfrm>
            <a:off x="5715000" y="30480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199" name="Oval 31"/>
          <p:cNvSpPr>
            <a:spLocks/>
          </p:cNvSpPr>
          <p:nvPr/>
        </p:nvSpPr>
        <p:spPr bwMode="auto">
          <a:xfrm>
            <a:off x="6083300" y="32766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0" name="Oval 32"/>
          <p:cNvSpPr>
            <a:spLocks/>
          </p:cNvSpPr>
          <p:nvPr/>
        </p:nvSpPr>
        <p:spPr bwMode="auto">
          <a:xfrm>
            <a:off x="4114800" y="51816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1" name="Oval 33"/>
          <p:cNvSpPr>
            <a:spLocks/>
          </p:cNvSpPr>
          <p:nvPr/>
        </p:nvSpPr>
        <p:spPr bwMode="auto">
          <a:xfrm>
            <a:off x="7086600" y="28194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2" name="Oval 34"/>
          <p:cNvSpPr>
            <a:spLocks/>
          </p:cNvSpPr>
          <p:nvPr/>
        </p:nvSpPr>
        <p:spPr bwMode="auto">
          <a:xfrm>
            <a:off x="3048000" y="29845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3" name="Oval 35"/>
          <p:cNvSpPr>
            <a:spLocks/>
          </p:cNvSpPr>
          <p:nvPr/>
        </p:nvSpPr>
        <p:spPr bwMode="auto">
          <a:xfrm>
            <a:off x="6578600" y="38100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4" name="AutoShape 36"/>
          <p:cNvSpPr>
            <a:spLocks/>
          </p:cNvSpPr>
          <p:nvPr/>
        </p:nvSpPr>
        <p:spPr bwMode="auto">
          <a:xfrm>
            <a:off x="660400" y="3683000"/>
            <a:ext cx="190500" cy="228600"/>
          </a:xfrm>
          <a:prstGeom prst="diamond">
            <a:avLst/>
          </a:prstGeom>
          <a:solidFill>
            <a:srgbClr val="1D00AA"/>
          </a:solidFill>
          <a:ln w="9525">
            <a:solidFill>
              <a:srgbClr val="13007E"/>
            </a:solidFill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5" name="AutoShape 37"/>
          <p:cNvSpPr>
            <a:spLocks/>
          </p:cNvSpPr>
          <p:nvPr/>
        </p:nvSpPr>
        <p:spPr bwMode="auto">
          <a:xfrm>
            <a:off x="5473700" y="2247900"/>
            <a:ext cx="190500" cy="228600"/>
          </a:xfrm>
          <a:prstGeom prst="diamond">
            <a:avLst/>
          </a:prstGeom>
          <a:solidFill>
            <a:srgbClr val="1D00AA"/>
          </a:solidFill>
          <a:ln w="9525">
            <a:solidFill>
              <a:srgbClr val="13007E"/>
            </a:solidFill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6" name="AutoShape 38"/>
          <p:cNvSpPr>
            <a:spLocks/>
          </p:cNvSpPr>
          <p:nvPr/>
        </p:nvSpPr>
        <p:spPr bwMode="auto">
          <a:xfrm>
            <a:off x="812800" y="3848100"/>
            <a:ext cx="190500" cy="228600"/>
          </a:xfrm>
          <a:prstGeom prst="diamond">
            <a:avLst/>
          </a:prstGeom>
          <a:solidFill>
            <a:srgbClr val="1D00AA"/>
          </a:solidFill>
          <a:ln w="9525">
            <a:solidFill>
              <a:srgbClr val="13007E"/>
            </a:solidFill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07" name="AutoShape 39"/>
          <p:cNvSpPr>
            <a:spLocks/>
          </p:cNvSpPr>
          <p:nvPr/>
        </p:nvSpPr>
        <p:spPr bwMode="auto">
          <a:xfrm>
            <a:off x="7315200" y="3683000"/>
            <a:ext cx="190500" cy="228600"/>
          </a:xfrm>
          <a:prstGeom prst="diamond">
            <a:avLst/>
          </a:prstGeom>
          <a:solidFill>
            <a:srgbClr val="1D00AA"/>
          </a:solidFill>
          <a:ln w="9525">
            <a:solidFill>
              <a:srgbClr val="13007E"/>
            </a:solidFill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64" name="Rectangle 40"/>
          <p:cNvSpPr>
            <a:spLocks/>
          </p:cNvSpPr>
          <p:nvPr/>
        </p:nvSpPr>
        <p:spPr bwMode="auto">
          <a:xfrm>
            <a:off x="609600" y="3429000"/>
            <a:ext cx="10033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Caltech</a:t>
            </a:r>
          </a:p>
        </p:txBody>
      </p:sp>
      <p:sp>
        <p:nvSpPr>
          <p:cNvPr id="26665" name="Rectangle 41"/>
          <p:cNvSpPr>
            <a:spLocks/>
          </p:cNvSpPr>
          <p:nvPr/>
        </p:nvSpPr>
        <p:spPr bwMode="auto">
          <a:xfrm>
            <a:off x="0" y="4038600"/>
            <a:ext cx="10033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USC/ISI</a:t>
            </a:r>
          </a:p>
        </p:txBody>
      </p:sp>
      <p:sp>
        <p:nvSpPr>
          <p:cNvPr id="26666" name="Rectangle 42"/>
          <p:cNvSpPr>
            <a:spLocks/>
          </p:cNvSpPr>
          <p:nvPr/>
        </p:nvSpPr>
        <p:spPr bwMode="auto">
          <a:xfrm>
            <a:off x="7010400" y="3429000"/>
            <a:ext cx="1270000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UNC/RENCI</a:t>
            </a:r>
          </a:p>
        </p:txBody>
      </p:sp>
      <p:sp>
        <p:nvSpPr>
          <p:cNvPr id="26667" name="Rectangle 43"/>
          <p:cNvSpPr>
            <a:spLocks/>
          </p:cNvSpPr>
          <p:nvPr/>
        </p:nvSpPr>
        <p:spPr bwMode="auto">
          <a:xfrm>
            <a:off x="5181600" y="2057400"/>
            <a:ext cx="3778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UW</a:t>
            </a:r>
          </a:p>
        </p:txBody>
      </p:sp>
      <p:sp>
        <p:nvSpPr>
          <p:cNvPr id="7212" name="Oval 44"/>
          <p:cNvSpPr>
            <a:spLocks/>
          </p:cNvSpPr>
          <p:nvPr/>
        </p:nvSpPr>
        <p:spPr bwMode="auto">
          <a:xfrm>
            <a:off x="1363662" y="54991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7213" name="AutoShape 45"/>
          <p:cNvSpPr>
            <a:spLocks/>
          </p:cNvSpPr>
          <p:nvPr/>
        </p:nvSpPr>
        <p:spPr bwMode="auto">
          <a:xfrm>
            <a:off x="1371600" y="5791200"/>
            <a:ext cx="190500" cy="228600"/>
          </a:xfrm>
          <a:prstGeom prst="diamond">
            <a:avLst/>
          </a:prstGeom>
          <a:solidFill>
            <a:srgbClr val="1D00AA"/>
          </a:solidFill>
          <a:ln w="9525">
            <a:solidFill>
              <a:srgbClr val="13007E"/>
            </a:solidFill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70" name="Rectangle 46"/>
          <p:cNvSpPr>
            <a:spLocks/>
          </p:cNvSpPr>
          <p:nvPr/>
        </p:nvSpPr>
        <p:spPr bwMode="auto">
          <a:xfrm>
            <a:off x="1638300" y="5486400"/>
            <a:ext cx="2019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3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Resource Provider (RP)</a:t>
            </a:r>
          </a:p>
        </p:txBody>
      </p:sp>
      <p:sp>
        <p:nvSpPr>
          <p:cNvPr id="26671" name="Rectangle 47"/>
          <p:cNvSpPr>
            <a:spLocks/>
          </p:cNvSpPr>
          <p:nvPr/>
        </p:nvSpPr>
        <p:spPr bwMode="auto">
          <a:xfrm>
            <a:off x="1435100" y="5816600"/>
            <a:ext cx="2679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3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Software Integration Partner</a:t>
            </a:r>
          </a:p>
        </p:txBody>
      </p:sp>
      <p:sp>
        <p:nvSpPr>
          <p:cNvPr id="7216" name="Rectangle 48"/>
          <p:cNvSpPr>
            <a:spLocks/>
          </p:cNvSpPr>
          <p:nvPr/>
        </p:nvSpPr>
        <p:spPr bwMode="auto">
          <a:xfrm>
            <a:off x="5994400" y="2362200"/>
            <a:ext cx="177800" cy="152400"/>
          </a:xfrm>
          <a:prstGeom prst="rect">
            <a:avLst/>
          </a:prstGeom>
          <a:solidFill>
            <a:srgbClr val="005015"/>
          </a:solidFill>
          <a:ln w="9525">
            <a:noFill/>
            <a:miter lim="800000"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73" name="Rectangle 49"/>
          <p:cNvSpPr>
            <a:spLocks/>
          </p:cNvSpPr>
          <p:nvPr/>
        </p:nvSpPr>
        <p:spPr bwMode="auto">
          <a:xfrm>
            <a:off x="5851525" y="2133600"/>
            <a:ext cx="1768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i="1" dirty="0">
                <a:solidFill>
                  <a:srgbClr val="005015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Grid Infrastructure Group (</a:t>
            </a:r>
            <a:r>
              <a:rPr lang="en-US" sz="1200" i="1" dirty="0" err="1">
                <a:solidFill>
                  <a:srgbClr val="005015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UChicago</a:t>
            </a:r>
            <a:r>
              <a:rPr lang="en-US" sz="1200" i="1" dirty="0">
                <a:solidFill>
                  <a:srgbClr val="005015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26674" name="Rectangle 5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2286000" cy="762000"/>
          </a:xfrm>
        </p:spPr>
        <p:txBody>
          <a:bodyPr rIns="81279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</a:pPr>
            <a:r>
              <a:rPr lang="en-US" b="1" dirty="0" smtClean="0">
                <a:ea typeface="ＭＳ Ｐゴシック" pitchFamily="34" charset="-128"/>
              </a:rPr>
              <a:t>TeraGrid</a:t>
            </a:r>
          </a:p>
        </p:txBody>
      </p:sp>
      <p:sp>
        <p:nvSpPr>
          <p:cNvPr id="58" name="Content Placeholder 57"/>
          <p:cNvSpPr>
            <a:spLocks noGrp="1"/>
          </p:cNvSpPr>
          <p:nvPr>
            <p:ph idx="1"/>
          </p:nvPr>
        </p:nvSpPr>
        <p:spPr>
          <a:xfrm>
            <a:off x="2286000" y="76200"/>
            <a:ext cx="6858000" cy="76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~2 </a:t>
            </a:r>
            <a:r>
              <a:rPr lang="en-US" dirty="0" err="1" smtClean="0">
                <a:solidFill>
                  <a:schemeClr val="tx1"/>
                </a:solidFill>
              </a:rPr>
              <a:t>Petaflops</a:t>
            </a:r>
            <a:r>
              <a:rPr lang="en-US" dirty="0" smtClean="0">
                <a:solidFill>
                  <a:schemeClr val="tx1"/>
                </a:solidFill>
              </a:rPr>
              <a:t>; over 20 </a:t>
            </a:r>
            <a:r>
              <a:rPr lang="en-US" dirty="0" err="1" smtClean="0">
                <a:solidFill>
                  <a:schemeClr val="tx1"/>
                </a:solidFill>
              </a:rPr>
              <a:t>PetaBytes</a:t>
            </a:r>
            <a:r>
              <a:rPr lang="en-US" dirty="0" smtClean="0">
                <a:solidFill>
                  <a:schemeClr val="tx1"/>
                </a:solidFill>
              </a:rPr>
              <a:t> of storage (disk and tape), over 100 scientific data collections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75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88" y="1257300"/>
            <a:ext cx="8937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0" name="Oval 52"/>
          <p:cNvSpPr>
            <a:spLocks/>
          </p:cNvSpPr>
          <p:nvPr/>
        </p:nvSpPr>
        <p:spPr bwMode="auto">
          <a:xfrm>
            <a:off x="6400800" y="39624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77" name="Rectangle 53"/>
          <p:cNvSpPr>
            <a:spLocks/>
          </p:cNvSpPr>
          <p:nvPr/>
        </p:nvSpPr>
        <p:spPr bwMode="auto">
          <a:xfrm>
            <a:off x="5638800" y="4114800"/>
            <a:ext cx="1041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NICS</a:t>
            </a:r>
          </a:p>
        </p:txBody>
      </p:sp>
      <p:sp>
        <p:nvSpPr>
          <p:cNvPr id="7222" name="Oval 54"/>
          <p:cNvSpPr>
            <a:spLocks/>
          </p:cNvSpPr>
          <p:nvPr/>
        </p:nvSpPr>
        <p:spPr bwMode="auto">
          <a:xfrm>
            <a:off x="5105400" y="4876800"/>
            <a:ext cx="211138" cy="215900"/>
          </a:xfrm>
          <a:prstGeom prst="ellipse">
            <a:avLst/>
          </a:prstGeom>
          <a:solidFill>
            <a:srgbClr val="8E0000"/>
          </a:solidFill>
          <a:ln w="9525">
            <a:noFill/>
            <a:round/>
            <a:headEnd/>
            <a:tailEnd/>
          </a:ln>
          <a:effectLst>
            <a:outerShdw dist="101600" dir="2700000" algn="ctr" rotWithShape="0">
              <a:schemeClr val="bg2">
                <a:alpha val="93999"/>
              </a:scheme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79" name="Rectangle 55"/>
          <p:cNvSpPr>
            <a:spLocks/>
          </p:cNvSpPr>
          <p:nvPr/>
        </p:nvSpPr>
        <p:spPr bwMode="auto">
          <a:xfrm>
            <a:off x="5105400" y="4800600"/>
            <a:ext cx="1016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LONI</a:t>
            </a:r>
          </a:p>
        </p:txBody>
      </p:sp>
      <p:sp>
        <p:nvSpPr>
          <p:cNvPr id="26680" name="AutoShape 56"/>
          <p:cNvSpPr>
            <a:spLocks/>
          </p:cNvSpPr>
          <p:nvPr/>
        </p:nvSpPr>
        <p:spPr bwMode="auto">
          <a:xfrm>
            <a:off x="1371600" y="6096000"/>
            <a:ext cx="215900" cy="215900"/>
          </a:xfrm>
          <a:custGeom>
            <a:avLst/>
            <a:gdLst>
              <a:gd name="T0" fmla="*/ 0 w 22712"/>
              <a:gd name="T1" fmla="*/ 0 h 23880"/>
              <a:gd name="T2" fmla="*/ 22712 w 22712"/>
              <a:gd name="T3" fmla="*/ 23880 h 23880"/>
            </a:gdLst>
            <a:ahLst/>
            <a:cxnLst/>
            <a:rect l="T0" t="T1" r="T2" b="T3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C000"/>
          </a:solidFill>
          <a:ln w="9525">
            <a:solidFill>
              <a:srgbClr val="1104FF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sp>
        <p:nvSpPr>
          <p:cNvPr id="26681" name="Rectangle 57"/>
          <p:cNvSpPr>
            <a:spLocks/>
          </p:cNvSpPr>
          <p:nvPr/>
        </p:nvSpPr>
        <p:spPr bwMode="auto">
          <a:xfrm>
            <a:off x="1600200" y="60960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300" i="1" dirty="0">
                <a:solidFill>
                  <a:srgbClr val="140083"/>
                </a:solidFill>
                <a:latin typeface="Times" pitchFamily="80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Network Hub</a:t>
            </a:r>
          </a:p>
        </p:txBody>
      </p:sp>
      <p:sp>
        <p:nvSpPr>
          <p:cNvPr id="26641" name="AutoShape 17"/>
          <p:cNvSpPr>
            <a:spLocks/>
          </p:cNvSpPr>
          <p:nvPr/>
        </p:nvSpPr>
        <p:spPr bwMode="auto">
          <a:xfrm>
            <a:off x="3136900" y="3225800"/>
            <a:ext cx="215900" cy="215900"/>
          </a:xfrm>
          <a:custGeom>
            <a:avLst/>
            <a:gdLst>
              <a:gd name="T0" fmla="*/ 0 w 22712"/>
              <a:gd name="T1" fmla="*/ 0 h 23880"/>
              <a:gd name="T2" fmla="*/ 22712 w 22712"/>
              <a:gd name="T3" fmla="*/ 23880 h 23880"/>
            </a:gdLst>
            <a:ahLst/>
            <a:cxnLst/>
            <a:rect l="T0" t="T1" r="T2" b="T3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C000"/>
          </a:solidFill>
          <a:ln w="9525">
            <a:solidFill>
              <a:srgbClr val="1104FF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" pitchFamily="80" charset="0"/>
              <a:ea typeface="ＭＳ Ｐゴシック" pitchFamily="34" charset="-128"/>
            </a:endParaRPr>
          </a:p>
        </p:txBody>
      </p:sp>
      <p:pic>
        <p:nvPicPr>
          <p:cNvPr id="4098" name="Picture 2" descr="http://www.teragridforum.org/mediawiki/images/5/5a/TG-ribbon-map-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83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0"/>
            <a:ext cx="2057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TeraGrid</a:t>
            </a:r>
            <a:br>
              <a:rPr lang="en-US" dirty="0" smtClean="0"/>
            </a:br>
            <a:r>
              <a:rPr lang="en-US" dirty="0" smtClean="0"/>
              <a:t>User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B54E-9A7B-480F-BF6E-D1835F9F15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 cstate="print"/>
          <a:srcRect l="28333" t="12000" r="17917" b="6000"/>
          <a:stretch>
            <a:fillRect/>
          </a:stretch>
        </p:blipFill>
        <p:spPr bwMode="auto">
          <a:xfrm>
            <a:off x="1951463" y="0"/>
            <a:ext cx="7192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80% of Users, 20% of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647825"/>
            <a:ext cx="434340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Nearly 80% of TeraGrid users in FY09 never ran a job larger than 256 cores.</a:t>
            </a:r>
          </a:p>
          <a:p>
            <a:r>
              <a:rPr lang="en-US" dirty="0" smtClean="0"/>
              <a:t>Usage by all those users accounted for less than 20% of TeraGrid usage in the same period.</a:t>
            </a:r>
          </a:p>
          <a:p>
            <a:r>
              <a:rPr lang="en-US" dirty="0" smtClean="0"/>
              <a:t>96% of users and 66% of usage needed 4,096 or fewer cores.</a:t>
            </a:r>
            <a:endParaRPr lang="en-US" dirty="0"/>
          </a:p>
        </p:txBody>
      </p:sp>
      <p:pic>
        <p:nvPicPr>
          <p:cNvPr id="7" name="Content Placeholder 6" descr="TG80-20.pn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t="-729" b="-657"/>
          <a:stretch>
            <a:fillRect/>
          </a:stretch>
        </p:blipFill>
        <p:spPr>
          <a:xfrm>
            <a:off x="4800600" y="1652588"/>
            <a:ext cx="4343400" cy="43608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 cstate="print"/>
          <a:srcRect l="7862" t="13836" r="24528" b="4403"/>
          <a:stretch>
            <a:fillRect/>
          </a:stretch>
        </p:blipFill>
        <p:spPr bwMode="auto">
          <a:xfrm>
            <a:off x="0" y="152400"/>
            <a:ext cx="9067800" cy="685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72200"/>
            <a:ext cx="4419600" cy="8382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Science Impact Occurs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Throughout the </a:t>
            </a:r>
            <a:r>
              <a:rPr lang="en-US" sz="2000" dirty="0" err="1" smtClean="0">
                <a:solidFill>
                  <a:srgbClr val="FF0000"/>
                </a:solidFill>
              </a:rPr>
              <a:t>Branscomb</a:t>
            </a:r>
            <a:r>
              <a:rPr lang="en-US" sz="2000" dirty="0" smtClean="0">
                <a:solidFill>
                  <a:srgbClr val="FF0000"/>
                </a:solidFill>
              </a:rPr>
              <a:t> Pyramid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FutureGrid key Concepts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4525963"/>
          </a:xfrm>
        </p:spPr>
        <p:txBody>
          <a:bodyPr>
            <a:noAutofit/>
          </a:bodyPr>
          <a:lstStyle/>
          <a:p>
            <a:r>
              <a:rPr lang="en-US" sz="2800" dirty="0">
                <a:cs typeface="Arial" pitchFamily="34" charset="0"/>
              </a:rPr>
              <a:t>FutureGrid </a:t>
            </a:r>
            <a:r>
              <a:rPr lang="en-US" sz="2800" dirty="0" smtClean="0">
                <a:cs typeface="Arial" pitchFamily="34" charset="0"/>
              </a:rPr>
              <a:t>is a 4 year $15M project with 7 clusters at 5 sites across country with 8 funded partners</a:t>
            </a:r>
            <a:endParaRPr lang="en-US" sz="2800" dirty="0">
              <a:cs typeface="Arial" pitchFamily="34" charset="0"/>
            </a:endParaRPr>
          </a:p>
          <a:p>
            <a:r>
              <a:rPr lang="en-US" sz="2800" dirty="0" smtClean="0">
                <a:cs typeface="Times New Roman" pitchFamily="18" charset="0"/>
              </a:rPr>
              <a:t>FutureGrid is a flexible 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testbed </a:t>
            </a:r>
            <a:r>
              <a:rPr lang="en-US" sz="2800" dirty="0" smtClean="0">
                <a:cs typeface="Times New Roman" pitchFamily="18" charset="0"/>
              </a:rPr>
              <a:t>s</a:t>
            </a:r>
            <a:r>
              <a:rPr lang="en-US" sz="2800" dirty="0" smtClean="0"/>
              <a:t>upporting </a:t>
            </a:r>
            <a:r>
              <a:rPr lang="en-US" sz="2800" dirty="0" smtClean="0">
                <a:solidFill>
                  <a:srgbClr val="FF0000"/>
                </a:solidFill>
              </a:rPr>
              <a:t>Computer Science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FF0000"/>
                </a:solidFill>
              </a:rPr>
              <a:t>Computational Science </a:t>
            </a:r>
            <a:r>
              <a:rPr lang="en-US" sz="2800" dirty="0" smtClean="0"/>
              <a:t>experiments in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Innovation and scientific understanding of </a:t>
            </a:r>
            <a:r>
              <a:rPr lang="en-US" sz="2400" dirty="0">
                <a:solidFill>
                  <a:srgbClr val="FF0000"/>
                </a:solidFill>
              </a:rPr>
              <a:t>distributed computing </a:t>
            </a:r>
            <a:r>
              <a:rPr lang="en-US" sz="2400" dirty="0" smtClean="0"/>
              <a:t>(cloud, grid) and </a:t>
            </a:r>
            <a:r>
              <a:rPr lang="en-US" sz="2400" dirty="0">
                <a:solidFill>
                  <a:srgbClr val="FF0000"/>
                </a:solidFill>
              </a:rPr>
              <a:t>parallel computing </a:t>
            </a:r>
            <a:r>
              <a:rPr lang="en-US" sz="2400" dirty="0"/>
              <a:t>paradigms</a:t>
            </a:r>
          </a:p>
          <a:p>
            <a:pPr lvl="1"/>
            <a:r>
              <a:rPr lang="en-US" sz="2400" dirty="0"/>
              <a:t>The engineering science of </a:t>
            </a:r>
            <a:r>
              <a:rPr lang="en-US" sz="2400" dirty="0">
                <a:solidFill>
                  <a:srgbClr val="FF0000"/>
                </a:solidFill>
              </a:rPr>
              <a:t>middleware</a:t>
            </a:r>
            <a:r>
              <a:rPr lang="en-US" sz="2400" dirty="0"/>
              <a:t> that enables these paradigms</a:t>
            </a:r>
          </a:p>
          <a:p>
            <a:pPr lvl="1"/>
            <a:r>
              <a:rPr lang="en-US" sz="2400" dirty="0"/>
              <a:t>The use and drivers of these paradigms by important </a:t>
            </a:r>
            <a:r>
              <a:rPr lang="en-US" sz="2400" dirty="0">
                <a:solidFill>
                  <a:srgbClr val="FF0000"/>
                </a:solidFill>
              </a:rPr>
              <a:t>applications</a:t>
            </a:r>
          </a:p>
          <a:p>
            <a:pPr lvl="1"/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education</a:t>
            </a:r>
            <a:r>
              <a:rPr lang="en-US" sz="2400" dirty="0"/>
              <a:t> of a new generation of students and workforce on the use of these paradigms and their </a:t>
            </a:r>
            <a:r>
              <a:rPr lang="en-US" sz="2400" dirty="0" smtClean="0"/>
              <a:t>applications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interoperability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functionality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  <a:r>
              <a:rPr lang="en-US" sz="2400" dirty="0">
                <a:cs typeface="Times New Roman" pitchFamily="18" charset="0"/>
              </a:rPr>
              <a:t> or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evaluation</a:t>
            </a:r>
          </a:p>
          <a:p>
            <a:pPr lvl="1"/>
            <a:endParaRPr lang="en-US" sz="2400" dirty="0" smtClean="0"/>
          </a:p>
          <a:p>
            <a:endParaRPr lang="en-US" sz="24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FutureGrid key Concepts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943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Rather than loading images onto VM’s, FutureGrid supports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Cloud, Grid and Parallel computing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environments by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dynamically provisioning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software as needed onto “bare-metal”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Image library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MPI,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OpenMP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Hadoop, Dryad,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gLite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Unicore, Globus,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ScaleMP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(distributed Shared Memory), Nimbus, Eucalyptus, OpenNebula, KVM, Windows …..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Growth comes from users depositing novel images in library</a:t>
            </a:r>
          </a:p>
          <a:p>
            <a:r>
              <a:rPr lang="en-US" sz="2400" dirty="0">
                <a:cs typeface="Times New Roman" pitchFamily="18" charset="0"/>
              </a:rPr>
              <a:t>Each use of FutureGrid is an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 experiment </a:t>
            </a:r>
            <a:r>
              <a:rPr lang="en-US" sz="2400" dirty="0">
                <a:cs typeface="Times New Roman" pitchFamily="18" charset="0"/>
              </a:rPr>
              <a:t>that is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reproducible</a:t>
            </a:r>
          </a:p>
          <a:p>
            <a:r>
              <a:rPr lang="en-US" sz="2400" dirty="0" smtClean="0"/>
              <a:t>Developing </a:t>
            </a:r>
            <a:r>
              <a:rPr lang="en-US" sz="2400" dirty="0"/>
              <a:t>novel software to support these goals which build on Grid5000 in France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78835" y="4809063"/>
            <a:ext cx="7716157" cy="1415034"/>
            <a:chOff x="457200" y="5334000"/>
            <a:chExt cx="7716157" cy="1415034"/>
          </a:xfrm>
        </p:grpSpPr>
        <p:grpSp>
          <p:nvGrpSpPr>
            <p:cNvPr id="8" name="Group 7"/>
            <p:cNvGrpSpPr/>
            <p:nvPr/>
          </p:nvGrpSpPr>
          <p:grpSpPr>
            <a:xfrm>
              <a:off x="838200" y="5334000"/>
              <a:ext cx="4648200" cy="519351"/>
              <a:chOff x="1143000" y="5419457"/>
              <a:chExt cx="4648200" cy="51935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430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559778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958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err="1" smtClean="0">
                    <a:solidFill>
                      <a:prstClr val="black"/>
                    </a:solidFill>
                  </a:rPr>
                  <a:t>ImageN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76556" y="5448300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…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4114800" y="60198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90600" y="59436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05400" y="62865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Load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6286500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Choose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05600" y="6470372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00" y="628650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Run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63490" name="Picture 2" descr="http://www.clusterconnection.com/wp-content/uploads/2009/05/cluster-300x3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5943600"/>
              <a:ext cx="800100" cy="8054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9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smtClean="0"/>
              <a:t>FutureGrid Partners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55626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Indiana University </a:t>
            </a:r>
            <a:r>
              <a:rPr lang="en-US" sz="2200" dirty="0" smtClean="0"/>
              <a:t>(Architecture, core software, Support)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Purdue University </a:t>
            </a:r>
            <a:r>
              <a:rPr lang="en-US" sz="2200" dirty="0" smtClean="0"/>
              <a:t>(HTC Hardware)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sz="2200" dirty="0" smtClean="0"/>
              <a:t>at University of California San Diego (INCA, Monitoring)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Chicago</a:t>
            </a:r>
            <a:r>
              <a:rPr lang="en-US" sz="2200" dirty="0" smtClean="0"/>
              <a:t>/Argonne National Labs (Nimbus)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Florida </a:t>
            </a:r>
            <a:r>
              <a:rPr lang="en-US" sz="2200" dirty="0" smtClean="0"/>
              <a:t>(</a:t>
            </a:r>
            <a:r>
              <a:rPr lang="en-US" sz="2200" dirty="0" err="1" smtClean="0"/>
              <a:t>ViNE</a:t>
            </a:r>
            <a:r>
              <a:rPr lang="en-US" sz="2200" dirty="0" smtClean="0"/>
              <a:t>, Education and Outreach)</a:t>
            </a:r>
          </a:p>
          <a:p>
            <a:r>
              <a:rPr lang="en-US" sz="2200" dirty="0" smtClean="0"/>
              <a:t>University of Southern California Information Sciences (Pegasus to manage experiments) </a:t>
            </a:r>
          </a:p>
          <a:p>
            <a:r>
              <a:rPr lang="en-US" sz="2200" dirty="0" smtClean="0"/>
              <a:t>University of Tennessee Knoxville (Benchmarking)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Texas at Austin</a:t>
            </a:r>
            <a:r>
              <a:rPr lang="en-US" sz="2200" dirty="0" smtClean="0"/>
              <a:t>/Texas Advanced Computing Center (Portal)</a:t>
            </a:r>
          </a:p>
          <a:p>
            <a:r>
              <a:rPr lang="en-US" sz="2200" dirty="0" smtClean="0"/>
              <a:t>University of Virginia (OGF, Advisory Board and allocation)</a:t>
            </a:r>
          </a:p>
          <a:p>
            <a:r>
              <a:rPr lang="en-US" sz="2200" dirty="0" smtClean="0"/>
              <a:t>Center for Information Services and GWT-TUD from </a:t>
            </a:r>
            <a:r>
              <a:rPr lang="en-US" sz="2200" dirty="0" err="1" smtClean="0"/>
              <a:t>Technische</a:t>
            </a:r>
            <a:r>
              <a:rPr lang="en-US" sz="2200" dirty="0" smtClean="0"/>
              <a:t> </a:t>
            </a:r>
            <a:r>
              <a:rPr lang="en-US" sz="2200" dirty="0" err="1" smtClean="0"/>
              <a:t>Universtität</a:t>
            </a:r>
            <a:r>
              <a:rPr lang="en-US" sz="2200" dirty="0" smtClean="0"/>
              <a:t> Dresden. (VAMPIR)</a:t>
            </a:r>
            <a:endParaRPr lang="en-US" sz="2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Red institutions </a:t>
            </a:r>
            <a:r>
              <a:rPr lang="en-US" sz="2200" smtClean="0"/>
              <a:t>have FutureGrid hardware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493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53"/>
            <a:ext cx="9144000" cy="944847"/>
          </a:xfrm>
        </p:spPr>
        <p:txBody>
          <a:bodyPr/>
          <a:lstStyle/>
          <a:p>
            <a:r>
              <a:rPr lang="en-US" b="1" dirty="0" smtClean="0"/>
              <a:t>FutureGrid: </a:t>
            </a:r>
            <a:br>
              <a:rPr lang="en-US" b="1" dirty="0" smtClean="0"/>
            </a:br>
            <a:r>
              <a:rPr lang="en-US" b="1" dirty="0" smtClean="0"/>
              <a:t>a Grid/Cloud/HPC Testbed</a:t>
            </a:r>
            <a:endParaRPr lang="en-US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0" y="1713834"/>
            <a:ext cx="9037636" cy="4839366"/>
            <a:chOff x="0" y="838200"/>
            <a:chExt cx="9037636" cy="4839366"/>
          </a:xfrm>
        </p:grpSpPr>
        <p:pic>
          <p:nvPicPr>
            <p:cNvPr id="31" name="Picture 2" descr="C:\Users\Geoffrey Fox\Desktop\AzaleaDskT\FutureGrid\gtb network v16_revis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38200"/>
              <a:ext cx="9037636" cy="483936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227427" y="4860341"/>
              <a:ext cx="2820573" cy="626059"/>
              <a:chOff x="152400" y="6172200"/>
              <a:chExt cx="2820573" cy="646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38200" y="6172200"/>
                <a:ext cx="8354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Private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Public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52400" y="6400800"/>
                <a:ext cx="4572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6629400"/>
                <a:ext cx="4572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76400" y="6324600"/>
                <a:ext cx="129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FG Network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34200" y="4495800"/>
              <a:ext cx="1811500" cy="53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>
                  <a:solidFill>
                    <a:prstClr val="black"/>
                  </a:solidFill>
                </a:rPr>
                <a:t>NID</a:t>
              </a:r>
              <a:r>
                <a:rPr lang="en-US" sz="1400" dirty="0">
                  <a:solidFill>
                    <a:prstClr val="black"/>
                  </a:solidFill>
                </a:rPr>
                <a:t>: Network Impairment Device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5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5 Use Types for FutureGrid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4525963"/>
          </a:xfrm>
        </p:spPr>
        <p:txBody>
          <a:bodyPr/>
          <a:lstStyle/>
          <a:p>
            <a:r>
              <a:rPr lang="en-US" b="1" dirty="0" smtClean="0"/>
              <a:t>Training Education and Outreach</a:t>
            </a:r>
          </a:p>
          <a:p>
            <a:pPr lvl="1"/>
            <a:r>
              <a:rPr lang="en-US" dirty="0" smtClean="0"/>
              <a:t>Semester and short events; promising for outreach</a:t>
            </a:r>
          </a:p>
          <a:p>
            <a:r>
              <a:rPr lang="en-US" b="1" dirty="0" smtClean="0"/>
              <a:t>Interoperability test-beds</a:t>
            </a:r>
          </a:p>
          <a:p>
            <a:pPr lvl="1"/>
            <a:r>
              <a:rPr lang="en-US" dirty="0" smtClean="0"/>
              <a:t>Grids and Clouds; OGF really needed this</a:t>
            </a:r>
          </a:p>
          <a:p>
            <a:r>
              <a:rPr lang="en-US" b="1" dirty="0" smtClean="0"/>
              <a:t>Domain Science applications</a:t>
            </a:r>
          </a:p>
          <a:p>
            <a:pPr lvl="1"/>
            <a:r>
              <a:rPr lang="en-US" dirty="0" smtClean="0"/>
              <a:t>Life science highlighted</a:t>
            </a:r>
          </a:p>
          <a:p>
            <a:r>
              <a:rPr lang="en-US" b="1" dirty="0" smtClean="0"/>
              <a:t>Computer science</a:t>
            </a:r>
          </a:p>
          <a:p>
            <a:pPr lvl="1"/>
            <a:r>
              <a:rPr lang="en-US" dirty="0" smtClean="0"/>
              <a:t>Largest current category</a:t>
            </a:r>
          </a:p>
          <a:p>
            <a:r>
              <a:rPr lang="en-US" b="1" dirty="0" smtClean="0"/>
              <a:t>Computer Systems Evaluation</a:t>
            </a:r>
          </a:p>
          <a:p>
            <a:pPr lvl="1"/>
            <a:r>
              <a:rPr lang="en-US" dirty="0" smtClean="0"/>
              <a:t>TeraGrid (TIS, TAS, XSEDE), OSG, EGI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b="1" dirty="0" smtClean="0"/>
              <a:t>Some </a:t>
            </a:r>
            <a:r>
              <a:rPr lang="en-US" sz="3600" b="1" smtClean="0"/>
              <a:t>Current FutureGrid projects </a:t>
            </a:r>
            <a:r>
              <a:rPr lang="en-US" sz="3600" b="1" dirty="0" smtClean="0"/>
              <a:t>I</a:t>
            </a:r>
            <a:endParaRPr lang="en-US" sz="36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762000"/>
          <a:ext cx="8686800" cy="5537200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225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mbria"/>
                        </a:rPr>
                        <a:t>Project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Institution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Details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1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Educational Projects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0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VSCSE Big Data</a:t>
                      </a:r>
                      <a:endParaRPr lang="en-US" sz="18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Cambria"/>
                        </a:rPr>
                        <a:t>IU PTI, Michigan, NCSA and 10 sites</a:t>
                      </a: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mbria"/>
                        </a:rPr>
                        <a:t>Over 200 students in week Long Virtual School of Computational Science and Engineering on Data Intensive Applications &amp; Technologies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mbria"/>
                        </a:rPr>
                        <a:t>LSU Distributed Scientific Computing Class</a:t>
                      </a:r>
                      <a:endParaRPr lang="en-US" sz="18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Cambria"/>
                        </a:rPr>
                        <a:t>LSU</a:t>
                      </a: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mbria"/>
                        </a:rPr>
                        <a:t>13 students use Eucalyptus and SAGA enhanced version of MapReduce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mbria"/>
                        </a:rPr>
                        <a:t>Topics on Systems: Cloud Computing CS Class</a:t>
                      </a:r>
                      <a:endParaRPr lang="en-US" sz="18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IU SOIC</a:t>
                      </a: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mbria"/>
                        </a:rPr>
                        <a:t>27 students in class using virtual machines, Twister, Hadoop and Dryad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1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Cambria"/>
                        </a:rPr>
                        <a:t>Interoperability Projects</a:t>
                      </a:r>
                      <a:endParaRPr lang="en-US" sz="18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5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OGF Standards</a:t>
                      </a:r>
                      <a:endParaRPr lang="en-US" sz="18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Cambria"/>
                        </a:rPr>
                        <a:t>Virginia, LSU, Poznan</a:t>
                      </a: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mbria"/>
                        </a:rPr>
                        <a:t>Interoperability experiments between OGF standard Endpoints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0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Sky Computing</a:t>
                      </a:r>
                      <a:endParaRPr lang="en-US" sz="18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University of Rennes 1</a:t>
                      </a: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mbria"/>
                        </a:rPr>
                        <a:t>Over 1000 cores in 6 clusters across Grid’5000 </a:t>
                      </a:r>
                      <a:r>
                        <a:rPr lang="en-US" sz="1600">
                          <a:latin typeface="Times New Roman"/>
                          <a:ea typeface="Cambria"/>
                        </a:rPr>
                        <a:t>&amp; </a:t>
                      </a:r>
                      <a:r>
                        <a:rPr lang="en-US" sz="1600" smtClean="0">
                          <a:latin typeface="Times New Roman"/>
                          <a:ea typeface="Cambria"/>
                        </a:rPr>
                        <a:t>FutureGrid using </a:t>
                      </a:r>
                      <a:r>
                        <a:rPr lang="en-US" sz="1600" dirty="0" err="1">
                          <a:latin typeface="Times New Roman"/>
                          <a:ea typeface="Cambria"/>
                        </a:rPr>
                        <a:t>ViNe</a:t>
                      </a:r>
                      <a:r>
                        <a:rPr lang="en-US" sz="1600" dirty="0">
                          <a:latin typeface="Times New Roman"/>
                          <a:ea typeface="Cambria"/>
                        </a:rPr>
                        <a:t> and Nimbus to support Hadoop and BLAST demonstrated at OGF 29 June 2010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5720" marR="45720" marT="8890" marB="88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3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944562"/>
          </a:xfrm>
        </p:spPr>
        <p:txBody>
          <a:bodyPr/>
          <a:lstStyle/>
          <a:p>
            <a:r>
              <a:rPr lang="en-US" b="1" dirty="0" smtClean="0"/>
              <a:t>Important Trends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Deluge </a:t>
            </a:r>
            <a:r>
              <a:rPr lang="en-US" dirty="0" smtClean="0"/>
              <a:t>in all fields of science</a:t>
            </a:r>
          </a:p>
          <a:p>
            <a:r>
              <a:rPr lang="en-US" smtClean="0">
                <a:solidFill>
                  <a:srgbClr val="FF0000"/>
                </a:solidFill>
              </a:rPr>
              <a:t>Multicore</a:t>
            </a:r>
            <a:r>
              <a:rPr lang="en-US" smtClean="0"/>
              <a:t> </a:t>
            </a:r>
            <a:r>
              <a:rPr lang="en-US" dirty="0" smtClean="0"/>
              <a:t>implies parallel computing important again</a:t>
            </a:r>
          </a:p>
          <a:p>
            <a:pPr lvl="1"/>
            <a:r>
              <a:rPr lang="en-US" dirty="0" smtClean="0"/>
              <a:t>Performance from extra cores – not extra clock speed</a:t>
            </a:r>
          </a:p>
          <a:p>
            <a:pPr lvl="1"/>
            <a:r>
              <a:rPr lang="en-US" dirty="0" smtClean="0"/>
              <a:t>GPU enhanced systems can give big power boost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Clouds</a:t>
            </a:r>
            <a:r>
              <a:rPr lang="en-US" dirty="0" smtClean="0"/>
              <a:t> – new commercially supported data center model replacing compute </a:t>
            </a:r>
            <a:r>
              <a:rPr lang="en-US" dirty="0" smtClean="0">
                <a:solidFill>
                  <a:srgbClr val="FF0000"/>
                </a:solidFill>
              </a:rPr>
              <a:t>grids</a:t>
            </a:r>
            <a:r>
              <a:rPr lang="en-US" dirty="0" smtClean="0"/>
              <a:t> (and your general purpose computer center)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Light weight clients</a:t>
            </a:r>
            <a:r>
              <a:rPr lang="en-US" dirty="0" smtClean="0"/>
              <a:t>: Sensors, Smartphones and tablets accessing and supported by backend services in cloud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Commercial efforts </a:t>
            </a:r>
            <a:r>
              <a:rPr lang="en-US" dirty="0" smtClean="0"/>
              <a:t>moving</a:t>
            </a:r>
            <a:r>
              <a:rPr lang="en-US" dirty="0" smtClean="0">
                <a:solidFill>
                  <a:srgbClr val="FF0000"/>
                </a:solidFill>
              </a:rPr>
              <a:t> much faster </a:t>
            </a:r>
            <a:r>
              <a:rPr lang="en-US" dirty="0" smtClean="0"/>
              <a:t>than</a:t>
            </a:r>
            <a:r>
              <a:rPr lang="en-US" dirty="0" smtClean="0">
                <a:solidFill>
                  <a:srgbClr val="FF0000"/>
                </a:solidFill>
              </a:rPr>
              <a:t> academia </a:t>
            </a:r>
            <a:r>
              <a:rPr lang="en-US" dirty="0" smtClean="0"/>
              <a:t>in both </a:t>
            </a:r>
            <a:r>
              <a:rPr lang="en-US" dirty="0" smtClean="0">
                <a:solidFill>
                  <a:srgbClr val="FF0000"/>
                </a:solidFill>
              </a:rPr>
              <a:t>innovation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deployment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914400"/>
          </a:xfrm>
        </p:spPr>
        <p:txBody>
          <a:bodyPr/>
          <a:lstStyle/>
          <a:p>
            <a:r>
              <a:rPr lang="en-US" dirty="0" smtClean="0"/>
              <a:t>Some Current FutureGrid projects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694281"/>
          <a:ext cx="9144000" cy="5954110"/>
        </p:xfrm>
        <a:graphic>
          <a:graphicData uri="http://schemas.openxmlformats.org/drawingml/2006/table">
            <a:tbl>
              <a:tblPr/>
              <a:tblGrid>
                <a:gridCol w="3048000"/>
                <a:gridCol w="2895600"/>
                <a:gridCol w="3200400"/>
              </a:tblGrid>
              <a:tr h="22262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mbria"/>
                        </a:rPr>
                        <a:t>Domain Science Application </a:t>
                      </a:r>
                      <a:r>
                        <a:rPr lang="en-US" sz="1400" b="1" dirty="0">
                          <a:latin typeface="Times New Roman"/>
                          <a:ea typeface="Cambria"/>
                        </a:rPr>
                        <a:t>Projects</a:t>
                      </a:r>
                      <a:endParaRPr lang="en-US" sz="20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Combustion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Cummins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mbria"/>
                        </a:rPr>
                        <a:t>Performance Analysis of codes aimed at engine efficiency and pollution </a:t>
                      </a:r>
                      <a:endParaRPr lang="en-US" sz="20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mbria"/>
                        </a:rPr>
                        <a:t>Cloud Technologies for Bioinformatics Applications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IU PTI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mbria"/>
                        </a:rPr>
                        <a:t>Performance analysis of  pleasingly parallel/MapReduce applications on Linux, Windows, Hadoop, Dryad, Amazon, Azure with and without virtual machines</a:t>
                      </a:r>
                      <a:endParaRPr lang="en-US" sz="20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2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Computer Science Projects</a:t>
                      </a:r>
                      <a:endParaRPr lang="en-US" sz="18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Cumulus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Univ. of Chicago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mbria"/>
                        </a:rPr>
                        <a:t>Open Source Storage Cloud for Science based on Nimbus</a:t>
                      </a:r>
                      <a:endParaRPr lang="en-US" sz="20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7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Differentiated Leases for IaaS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University of Colorado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mbria"/>
                        </a:rPr>
                        <a:t>Deployment of  always-on preemptible VMs to allow support of  Condor based on demand volunteer computing</a:t>
                      </a:r>
                      <a:endParaRPr lang="en-US" sz="20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3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mbria"/>
                        </a:rPr>
                        <a:t>Application Energy Modeling</a:t>
                      </a:r>
                      <a:endParaRPr lang="en-US" sz="24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UCSD/SDSC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mbria"/>
                        </a:rPr>
                        <a:t>Fine-grained DC power measurements on HPC resources and power benchmark system</a:t>
                      </a:r>
                      <a:endParaRPr lang="en-US" sz="200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2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Evaluation and </a:t>
                      </a:r>
                      <a:r>
                        <a:rPr lang="en-US" sz="1800" b="1" dirty="0" smtClean="0">
                          <a:latin typeface="Times New Roman"/>
                          <a:ea typeface="Cambria"/>
                        </a:rPr>
                        <a:t>TeraGrid/OSG </a:t>
                      </a:r>
                      <a:r>
                        <a:rPr lang="en-US" sz="1800" b="1" dirty="0">
                          <a:latin typeface="Times New Roman"/>
                          <a:ea typeface="Cambria"/>
                        </a:rPr>
                        <a:t>Support Projects</a:t>
                      </a:r>
                      <a:endParaRPr lang="en-US" sz="18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mbria"/>
                          <a:cs typeface="+mn-cs"/>
                        </a:rPr>
                        <a:t>Use of VM’s in OSG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Cambria"/>
                        <a:cs typeface="+mn-cs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mbria"/>
                          <a:cs typeface="+mn-cs"/>
                        </a:rPr>
                        <a:t>OSG, Chicago, Indiana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Cambria"/>
                        <a:cs typeface="+mn-cs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mbria"/>
                          <a:cs typeface="+mn-cs"/>
                        </a:rPr>
                        <a:t>Develop virtual machines to run the services required for the operation of the OSG and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mbria"/>
                          <a:cs typeface="+mn-cs"/>
                        </a:rPr>
                        <a:t> deployment of VM based applications in OSG environments.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Cambria"/>
                        <a:cs typeface="+mn-cs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mbria"/>
                        </a:rPr>
                        <a:t>TeraGrid QA Test  &amp; Debugging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SDSC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mbria"/>
                        </a:rPr>
                        <a:t>Support TeraGrid software Quality Assurance working group</a:t>
                      </a:r>
                      <a:endParaRPr lang="en-US" sz="20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mbria"/>
                        </a:rPr>
                        <a:t>TeraGrid TAS/TIS</a:t>
                      </a:r>
                      <a:endParaRPr lang="en-US" sz="24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mbria"/>
                        </a:rPr>
                        <a:t>Buffalo/Texas</a:t>
                      </a: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mbria"/>
                        </a:rPr>
                        <a:t>Support of XD Auditing and Insertion functions</a:t>
                      </a:r>
                      <a:endParaRPr lang="en-US" sz="2000" dirty="0">
                        <a:latin typeface="Times New Roman"/>
                        <a:ea typeface="Cambria"/>
                      </a:endParaRPr>
                    </a:p>
                  </a:txBody>
                  <a:tcPr marL="43107" marR="43107" marT="8382" marB="83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1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86800" cy="838200"/>
          </a:xfrm>
        </p:spPr>
        <p:txBody>
          <a:bodyPr/>
          <a:lstStyle/>
          <a:p>
            <a:r>
              <a:rPr lang="en-US" b="1" dirty="0" smtClean="0"/>
              <a:t>Education &amp; Outreach on FutureGrid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48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Build up </a:t>
            </a:r>
            <a:r>
              <a:rPr lang="en-US" sz="2400" dirty="0" smtClean="0">
                <a:solidFill>
                  <a:srgbClr val="FF0000"/>
                </a:solidFill>
              </a:rPr>
              <a:t>tutorials</a:t>
            </a:r>
            <a:r>
              <a:rPr lang="en-US" sz="2400" dirty="0" smtClean="0"/>
              <a:t> on supported software</a:t>
            </a:r>
          </a:p>
          <a:p>
            <a:r>
              <a:rPr lang="en-US" sz="2400" dirty="0" smtClean="0"/>
              <a:t>Support development of curricula requiring privileges and </a:t>
            </a:r>
            <a:r>
              <a:rPr lang="en-US" sz="2400" dirty="0" smtClean="0">
                <a:solidFill>
                  <a:srgbClr val="FF0000"/>
                </a:solidFill>
              </a:rPr>
              <a:t>systems destruction capabilities </a:t>
            </a:r>
            <a:r>
              <a:rPr lang="en-US" sz="2400" dirty="0" smtClean="0"/>
              <a:t>that are hard on conventional TeraGrid</a:t>
            </a:r>
          </a:p>
          <a:p>
            <a:r>
              <a:rPr lang="en-US" sz="2400" dirty="0" smtClean="0"/>
              <a:t>Offer suite of </a:t>
            </a:r>
            <a:r>
              <a:rPr lang="en-US" sz="2400" dirty="0" smtClean="0">
                <a:solidFill>
                  <a:srgbClr val="FF0000"/>
                </a:solidFill>
              </a:rPr>
              <a:t>appliances</a:t>
            </a:r>
            <a:r>
              <a:rPr lang="en-US" sz="2400" dirty="0" smtClean="0"/>
              <a:t> (customized VM based images) supporting online laboratories</a:t>
            </a:r>
          </a:p>
          <a:p>
            <a:r>
              <a:rPr lang="en-US" sz="2400" dirty="0"/>
              <a:t>Supporting several workshops including </a:t>
            </a:r>
            <a:r>
              <a:rPr lang="en-US" sz="2400" dirty="0" smtClean="0">
                <a:solidFill>
                  <a:srgbClr val="FF0000"/>
                </a:solidFill>
              </a:rPr>
              <a:t>Virtual Summer School </a:t>
            </a:r>
            <a:r>
              <a:rPr lang="en-US" sz="2400" dirty="0" smtClean="0"/>
              <a:t>on “</a:t>
            </a:r>
            <a:r>
              <a:rPr lang="en-US" sz="2400" dirty="0" smtClean="0">
                <a:solidFill>
                  <a:srgbClr val="FF0000"/>
                </a:solidFill>
              </a:rPr>
              <a:t>Big Data</a:t>
            </a:r>
            <a:r>
              <a:rPr lang="en-US" sz="2400" dirty="0" smtClean="0"/>
              <a:t>” July 26-30 2010; </a:t>
            </a:r>
            <a:r>
              <a:rPr lang="en-US" sz="2400" dirty="0">
                <a:solidFill>
                  <a:srgbClr val="FF0000"/>
                </a:solidFill>
              </a:rPr>
              <a:t>TeraGrid ‘10 </a:t>
            </a:r>
            <a:r>
              <a:rPr lang="en-US" sz="2400" dirty="0"/>
              <a:t>“Cloud technologies, data-intensive science and the TG” </a:t>
            </a:r>
            <a:r>
              <a:rPr lang="en-US" sz="2400" dirty="0" smtClean="0"/>
              <a:t>August </a:t>
            </a:r>
            <a:r>
              <a:rPr lang="en-US" sz="2400" dirty="0"/>
              <a:t>2010; </a:t>
            </a:r>
            <a:r>
              <a:rPr lang="en-US" sz="2400" dirty="0" smtClean="0">
                <a:solidFill>
                  <a:srgbClr val="FF0000"/>
                </a:solidFill>
              </a:rPr>
              <a:t>CloudCom</a:t>
            </a:r>
            <a:r>
              <a:rPr lang="en-US" sz="2400" dirty="0" smtClean="0"/>
              <a:t> conference tutorials Nov 30-Dec 3 2010</a:t>
            </a:r>
          </a:p>
          <a:p>
            <a:r>
              <a:rPr lang="en-US" sz="2400" dirty="0" smtClean="0"/>
              <a:t>Experimental </a:t>
            </a:r>
            <a:r>
              <a:rPr lang="en-US" sz="2400" dirty="0" smtClean="0">
                <a:solidFill>
                  <a:srgbClr val="FF0000"/>
                </a:solidFill>
              </a:rPr>
              <a:t>class use </a:t>
            </a:r>
            <a:r>
              <a:rPr lang="en-US" sz="2400" dirty="0" smtClean="0"/>
              <a:t>at Indiana, Florida and LSU</a:t>
            </a:r>
          </a:p>
          <a:p>
            <a:r>
              <a:rPr lang="en-US" sz="2400" dirty="0" smtClean="0"/>
              <a:t>Planning </a:t>
            </a:r>
            <a:r>
              <a:rPr lang="en-US" sz="2400" dirty="0" smtClean="0">
                <a:solidFill>
                  <a:srgbClr val="FF0000"/>
                </a:solidFill>
              </a:rPr>
              <a:t>ADMI</a:t>
            </a:r>
            <a:r>
              <a:rPr lang="en-US" sz="2400" dirty="0" smtClean="0"/>
              <a:t> Summer 2011 School on Clouds and REU program for Minority Serving Institutions</a:t>
            </a:r>
          </a:p>
          <a:p>
            <a:r>
              <a:rPr lang="en-US" sz="2400" dirty="0" smtClean="0"/>
              <a:t>Will expand with new hire</a:t>
            </a:r>
          </a:p>
        </p:txBody>
      </p:sp>
    </p:spTree>
    <p:extLst>
      <p:ext uri="{BB962C8B-B14F-4D97-AF65-F5344CB8AC3E}">
        <p14:creationId xmlns:p14="http://schemas.microsoft.com/office/powerpoint/2010/main" val="335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20" y="152400"/>
            <a:ext cx="5488399" cy="762000"/>
          </a:xfrm>
        </p:spPr>
        <p:txBody>
          <a:bodyPr/>
          <a:lstStyle/>
          <a:p>
            <a:r>
              <a:rPr lang="en-US" b="1" dirty="0" smtClean="0"/>
              <a:t>Software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15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Important as Software is Infrastructure 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Portals</a:t>
            </a:r>
            <a:r>
              <a:rPr lang="en-US" dirty="0" smtClean="0"/>
              <a:t> including “Support” “use FutureGrid” “Outreach”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 – INCA, Power (</a:t>
            </a:r>
            <a:r>
              <a:rPr lang="en-US" dirty="0" err="1" smtClean="0"/>
              <a:t>GreenIT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Experiment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Manager</a:t>
            </a:r>
            <a:r>
              <a:rPr lang="en-US" dirty="0" smtClean="0"/>
              <a:t>: specify/workflow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Image</a:t>
            </a:r>
            <a:r>
              <a:rPr lang="en-US" dirty="0" smtClean="0"/>
              <a:t> Generation and Repository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Intercloud</a:t>
            </a:r>
            <a:r>
              <a:rPr lang="en-US" b="1" dirty="0" smtClean="0"/>
              <a:t> </a:t>
            </a:r>
            <a:r>
              <a:rPr lang="en-US" dirty="0" smtClean="0"/>
              <a:t>Networking </a:t>
            </a:r>
            <a:r>
              <a:rPr lang="en-US" dirty="0" err="1" smtClean="0"/>
              <a:t>ViNE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Virtual Clusters </a:t>
            </a:r>
            <a:r>
              <a:rPr lang="en-US" dirty="0" smtClean="0"/>
              <a:t>built with virtual networks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library (current tools don’t work on VM’s)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Rain</a:t>
            </a:r>
            <a:r>
              <a:rPr lang="fr-FR" dirty="0" smtClean="0"/>
              <a:t> or </a:t>
            </a:r>
            <a:r>
              <a:rPr lang="fr-FR" b="1" dirty="0" err="1" smtClean="0"/>
              <a:t>R</a:t>
            </a:r>
            <a:r>
              <a:rPr lang="fr-FR" dirty="0" err="1" smtClean="0"/>
              <a:t>untime</a:t>
            </a:r>
            <a:r>
              <a:rPr lang="fr-FR" dirty="0" smtClean="0"/>
              <a:t> </a:t>
            </a:r>
            <a:r>
              <a:rPr lang="fr-FR" b="1" dirty="0" smtClean="0"/>
              <a:t>A</a:t>
            </a:r>
            <a:r>
              <a:rPr lang="fr-FR" dirty="0" smtClean="0"/>
              <a:t>daptable </a:t>
            </a:r>
            <a:r>
              <a:rPr lang="fr-FR" b="1" dirty="0" err="1" smtClean="0"/>
              <a:t>I</a:t>
            </a:r>
            <a:r>
              <a:rPr lang="fr-FR" dirty="0" err="1" smtClean="0"/>
              <a:t>nsertio</a:t>
            </a:r>
            <a:r>
              <a:rPr lang="fr-FR" b="1" dirty="0" err="1" smtClean="0"/>
              <a:t>N</a:t>
            </a:r>
            <a:r>
              <a:rPr lang="fr-FR" dirty="0" smtClean="0"/>
              <a:t> Service for</a:t>
            </a:r>
            <a:r>
              <a:rPr lang="en-US" dirty="0" smtClean="0"/>
              <a:t> images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Authentication, Authorization (need to vet images)</a:t>
            </a:r>
          </a:p>
          <a:p>
            <a:r>
              <a:rPr lang="en-US" dirty="0" smtClean="0"/>
              <a:t>Expect major open sources software releases this summer of </a:t>
            </a:r>
            <a:r>
              <a:rPr lang="en-US" dirty="0" smtClean="0">
                <a:solidFill>
                  <a:srgbClr val="FF0000"/>
                </a:solidFill>
              </a:rPr>
              <a:t>RAIN</a:t>
            </a:r>
            <a:r>
              <a:rPr lang="en-US" dirty="0" smtClean="0"/>
              <a:t> (underneath VM’s) and </a:t>
            </a:r>
            <a:r>
              <a:rPr lang="en-US" dirty="0" smtClean="0">
                <a:solidFill>
                  <a:srgbClr val="FF0000"/>
                </a:solidFill>
              </a:rPr>
              <a:t>appliance platform </a:t>
            </a:r>
            <a:r>
              <a:rPr lang="en-US" dirty="0" smtClean="0"/>
              <a:t>(above images)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Rain in </a:t>
            </a:r>
            <a:r>
              <a:rPr lang="en-US" dirty="0" err="1" smtClean="0"/>
              <a:t>FutureGrid</a:t>
            </a:r>
            <a:endParaRPr lang="en-US" dirty="0"/>
          </a:p>
        </p:txBody>
      </p:sp>
      <p:pic>
        <p:nvPicPr>
          <p:cNvPr id="5" name="Content Placeholder 4" descr="dynamic-provisoning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25179" r="-25179"/>
          <a:stretch>
            <a:fillRect/>
          </a:stretch>
        </p:blipFill>
        <p:spPr>
          <a:xfrm>
            <a:off x="-588013" y="304800"/>
            <a:ext cx="10253644" cy="61508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09FA-0F92-8B4E-9859-31204467723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Some critical Concepts as text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Computational thinking </a:t>
            </a:r>
            <a:r>
              <a:rPr lang="en-US" sz="2400" dirty="0" smtClean="0"/>
              <a:t>is set up as </a:t>
            </a:r>
            <a:r>
              <a:rPr lang="en-US" sz="2400" dirty="0" smtClean="0">
                <a:solidFill>
                  <a:srgbClr val="FFFF00"/>
                </a:solidFill>
              </a:rPr>
              <a:t>e-Research</a:t>
            </a:r>
            <a:r>
              <a:rPr lang="en-US" sz="2400" dirty="0" smtClean="0"/>
              <a:t> and often characterized by a </a:t>
            </a:r>
            <a:r>
              <a:rPr lang="en-US" sz="2400" dirty="0" smtClean="0">
                <a:solidFill>
                  <a:srgbClr val="FFFF00"/>
                </a:solidFill>
              </a:rPr>
              <a:t>Data Deluge </a:t>
            </a:r>
            <a:r>
              <a:rPr lang="en-US" sz="2400" dirty="0" smtClean="0"/>
              <a:t>from sensors, instruments, simulation results and the </a:t>
            </a:r>
            <a:r>
              <a:rPr lang="en-US" sz="2400" dirty="0" smtClean="0">
                <a:solidFill>
                  <a:srgbClr val="FFFF00"/>
                </a:solidFill>
              </a:rPr>
              <a:t>Internet</a:t>
            </a:r>
            <a:r>
              <a:rPr lang="en-US" sz="2400" dirty="0" smtClean="0"/>
              <a:t>. Curating and managing this data involves </a:t>
            </a:r>
            <a:r>
              <a:rPr lang="en-US" sz="2400" dirty="0" smtClean="0">
                <a:solidFill>
                  <a:srgbClr val="FFFF00"/>
                </a:solidFill>
              </a:rPr>
              <a:t>digital library </a:t>
            </a:r>
            <a:r>
              <a:rPr lang="en-US" sz="2400" dirty="0" smtClean="0"/>
              <a:t>technology and possible new roles for </a:t>
            </a:r>
            <a:r>
              <a:rPr lang="en-US" sz="2400" dirty="0" smtClean="0">
                <a:solidFill>
                  <a:srgbClr val="FFFF00"/>
                </a:solidFill>
              </a:rPr>
              <a:t>libraries</a:t>
            </a:r>
            <a:r>
              <a:rPr lang="en-US" sz="2400" dirty="0" smtClean="0"/>
              <a:t>. </a:t>
            </a:r>
            <a:r>
              <a:rPr lang="en-US" sz="2400" dirty="0" smtClean="0">
                <a:solidFill>
                  <a:srgbClr val="FFFF00"/>
                </a:solidFill>
              </a:rPr>
              <a:t>Interdisciplinary Collaboration </a:t>
            </a:r>
            <a:r>
              <a:rPr lang="en-US" sz="2400" dirty="0" smtClean="0"/>
              <a:t>across  continents and fields implies </a:t>
            </a:r>
            <a:r>
              <a:rPr lang="en-US" sz="2400" dirty="0" smtClean="0">
                <a:solidFill>
                  <a:srgbClr val="FFFF00"/>
                </a:solidFill>
              </a:rPr>
              <a:t>virtual organizations </a:t>
            </a:r>
            <a:r>
              <a:rPr lang="en-US" sz="2400" dirty="0" smtClean="0"/>
              <a:t>that are built using </a:t>
            </a:r>
            <a:r>
              <a:rPr lang="en-US" sz="2400" dirty="0" smtClean="0">
                <a:solidFill>
                  <a:srgbClr val="FFFF00"/>
                </a:solidFill>
              </a:rPr>
              <a:t>Web 2.0</a:t>
            </a:r>
            <a:r>
              <a:rPr lang="en-US" sz="2400" dirty="0" smtClean="0"/>
              <a:t> technology. VO’s link people, computers and data.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Portals</a:t>
            </a:r>
            <a:r>
              <a:rPr lang="en-US" sz="2400" dirty="0" smtClean="0"/>
              <a:t> or Gateways provide access to computational and data set up as </a:t>
            </a:r>
            <a:r>
              <a:rPr lang="en-US" sz="2400" dirty="0" smtClean="0">
                <a:solidFill>
                  <a:srgbClr val="FFFF00"/>
                </a:solidFill>
              </a:rPr>
              <a:t>Cyberinfrastructure</a:t>
            </a:r>
            <a:r>
              <a:rPr lang="en-US" sz="2400" dirty="0" smtClean="0"/>
              <a:t> or e-Infrastructure made up of multiple </a:t>
            </a:r>
            <a:r>
              <a:rPr lang="en-US" sz="2400" dirty="0" smtClean="0">
                <a:solidFill>
                  <a:srgbClr val="FFFF00"/>
                </a:solidFill>
              </a:rPr>
              <a:t>Services</a:t>
            </a:r>
          </a:p>
          <a:p>
            <a:r>
              <a:rPr lang="en-US" sz="2400" dirty="0" smtClean="0"/>
              <a:t>Intense computation on individual problems involves </a:t>
            </a:r>
            <a:r>
              <a:rPr lang="en-US" sz="2400" dirty="0" smtClean="0">
                <a:solidFill>
                  <a:srgbClr val="FFFF00"/>
                </a:solidFill>
              </a:rPr>
              <a:t>Parallel Computing</a:t>
            </a:r>
            <a:r>
              <a:rPr lang="en-US" sz="2400" dirty="0" smtClean="0"/>
              <a:t> linking computers with high performance networks that are packaged as </a:t>
            </a:r>
            <a:r>
              <a:rPr lang="en-US" sz="2400" dirty="0" smtClean="0">
                <a:solidFill>
                  <a:srgbClr val="FFFF00"/>
                </a:solidFill>
              </a:rPr>
              <a:t>Clusters</a:t>
            </a:r>
            <a:r>
              <a:rPr lang="en-US" sz="2400" dirty="0" smtClean="0"/>
              <a:t> and/or </a:t>
            </a:r>
            <a:r>
              <a:rPr lang="en-US" sz="2400" dirty="0" smtClean="0">
                <a:solidFill>
                  <a:srgbClr val="FFFF00"/>
                </a:solidFill>
              </a:rPr>
              <a:t>Supercomputers</a:t>
            </a:r>
            <a:r>
              <a:rPr lang="en-US" sz="2400" dirty="0" smtClean="0"/>
              <a:t>. Performance improvements now come from </a:t>
            </a:r>
            <a:r>
              <a:rPr lang="en-US" sz="2400" dirty="0" smtClean="0">
                <a:solidFill>
                  <a:srgbClr val="FFFF00"/>
                </a:solidFill>
              </a:rPr>
              <a:t>Multicore</a:t>
            </a:r>
            <a:r>
              <a:rPr lang="en-US" sz="2400" dirty="0" smtClean="0"/>
              <a:t> architectures implying parallel computing important for commodity applications and machines.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EFB8F-595E-496D-B06D-07E4A398C9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critical Concepts </a:t>
            </a:r>
            <a:r>
              <a:rPr lang="en-US" smtClean="0"/>
              <a:t>as text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54102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Cyberinfrastructure </a:t>
            </a:r>
            <a:r>
              <a:rPr lang="en-US" sz="2400" dirty="0" smtClean="0"/>
              <a:t>also involves distributed systems supporting data and people that are naturally distributed as well as </a:t>
            </a:r>
            <a:r>
              <a:rPr lang="en-US" sz="2400" dirty="0" smtClean="0">
                <a:solidFill>
                  <a:srgbClr val="FFFF00"/>
                </a:solidFill>
              </a:rPr>
              <a:t>pleasingly parallel </a:t>
            </a:r>
            <a:r>
              <a:rPr lang="en-US" sz="2400" dirty="0" smtClean="0"/>
              <a:t>computations. </a:t>
            </a:r>
            <a:r>
              <a:rPr lang="en-US" sz="2400" dirty="0" smtClean="0">
                <a:solidFill>
                  <a:srgbClr val="FFFF00"/>
                </a:solidFill>
              </a:rPr>
              <a:t>Grids</a:t>
            </a:r>
            <a:r>
              <a:rPr lang="en-US" sz="2400" dirty="0" smtClean="0"/>
              <a:t> were initial technology approach but these failed to get commercial support and in many cases being replaced by </a:t>
            </a:r>
            <a:r>
              <a:rPr lang="en-US" sz="2400" dirty="0" smtClean="0">
                <a:solidFill>
                  <a:srgbClr val="FFFF00"/>
                </a:solidFill>
              </a:rPr>
              <a:t>Clouds</a:t>
            </a:r>
            <a:r>
              <a:rPr lang="en-US" sz="2400" dirty="0" smtClean="0"/>
              <a:t>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Clouds</a:t>
            </a:r>
            <a:r>
              <a:rPr lang="en-US" sz="2400" dirty="0" smtClean="0"/>
              <a:t> are highly cost-effective user friendly approaches to large (~100,000 node) data centers originally pioneered by Web 2.0 applications. They tend to use </a:t>
            </a:r>
            <a:r>
              <a:rPr lang="en-US" sz="2400" dirty="0" smtClean="0">
                <a:solidFill>
                  <a:srgbClr val="FFFF00"/>
                </a:solidFill>
              </a:rPr>
              <a:t>Virtualization</a:t>
            </a:r>
            <a:r>
              <a:rPr lang="en-US" sz="2400" dirty="0" smtClean="0"/>
              <a:t> technology and offer new </a:t>
            </a:r>
            <a:r>
              <a:rPr lang="en-US" sz="2400" dirty="0" smtClean="0">
                <a:solidFill>
                  <a:srgbClr val="FFFF00"/>
                </a:solidFill>
              </a:rPr>
              <a:t>MapReduce</a:t>
            </a:r>
            <a:r>
              <a:rPr lang="en-US" sz="2400" dirty="0" smtClean="0"/>
              <a:t> approach</a:t>
            </a:r>
          </a:p>
          <a:p>
            <a:r>
              <a:rPr lang="en-US" sz="2400" dirty="0" smtClean="0"/>
              <a:t>These developments have implications for </a:t>
            </a:r>
            <a:r>
              <a:rPr lang="en-US" sz="2400" dirty="0" smtClean="0">
                <a:solidFill>
                  <a:srgbClr val="FFFF00"/>
                </a:solidFill>
              </a:rPr>
              <a:t>Education</a:t>
            </a:r>
            <a:r>
              <a:rPr lang="en-US" sz="2400" dirty="0" smtClean="0"/>
              <a:t> as well as </a:t>
            </a:r>
            <a:r>
              <a:rPr lang="en-US" sz="2400" dirty="0" smtClean="0">
                <a:solidFill>
                  <a:srgbClr val="FFFF00"/>
                </a:solidFill>
              </a:rPr>
              <a:t>Research</a:t>
            </a:r>
            <a:r>
              <a:rPr lang="en-US" sz="2400" dirty="0" smtClean="0"/>
              <a:t> but there is less agreement and success in using cyberinfrastructure in education as with research. </a:t>
            </a:r>
            <a:r>
              <a:rPr lang="en-US" sz="2400" dirty="0" smtClean="0">
                <a:solidFill>
                  <a:srgbClr val="FF0000"/>
                </a:solidFill>
              </a:rPr>
              <a:t>Will Change!</a:t>
            </a:r>
          </a:p>
          <a:p>
            <a:r>
              <a:rPr lang="en-US" sz="2400" dirty="0" smtClean="0"/>
              <a:t>“</a:t>
            </a:r>
            <a:r>
              <a:rPr lang="en-US" sz="2400" dirty="0" smtClean="0">
                <a:solidFill>
                  <a:srgbClr val="FFFF00"/>
                </a:solidFill>
              </a:rPr>
              <a:t>Appliances</a:t>
            </a:r>
            <a:r>
              <a:rPr lang="en-US" sz="2400" dirty="0" smtClean="0"/>
              <a:t>” allow one to package a course module (run CFD with MPI) as a download to run on a virtual machine.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Group video conferencing </a:t>
            </a:r>
            <a:r>
              <a:rPr lang="en-US" sz="2400" dirty="0" smtClean="0"/>
              <a:t>enables virtual organizations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EFB8F-595E-496D-B06D-07E4A398C9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0930" t="17251" r="9434"/>
          <a:stretch>
            <a:fillRect/>
          </a:stretch>
        </p:blipFill>
        <p:spPr bwMode="auto">
          <a:xfrm>
            <a:off x="0" y="-22412"/>
            <a:ext cx="9144000" cy="688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197"/>
            <a:ext cx="9144000" cy="680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38800" y="685800"/>
            <a:ext cx="304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Gartner 2009 Hype Curve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Clouds, Web2.0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Service Oriented Architectures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2286000" y="76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0"/>
            <a:ext cx="9144000" cy="6096000"/>
            <a:chOff x="0" y="0"/>
            <a:chExt cx="9144000" cy="6096000"/>
          </a:xfrm>
        </p:grpSpPr>
        <p:pic>
          <p:nvPicPr>
            <p:cNvPr id="108546" name="Picture 2" descr="http://weareorganizedchaos.com/wp-content/uploads/2010/08/Gartner-Hype-Cycle-Emerging-Technology-2010.jpg"/>
            <p:cNvPicPr>
              <a:picLocks noChangeAspect="1" noChangeArrowheads="1"/>
            </p:cNvPicPr>
            <p:nvPr/>
          </p:nvPicPr>
          <p:blipFill>
            <a:blip r:embed="rId4" cstate="print"/>
            <a:srcRect r="10000" b="6412"/>
            <a:stretch>
              <a:fillRect/>
            </a:stretch>
          </p:blipFill>
          <p:spPr bwMode="auto">
            <a:xfrm>
              <a:off x="0" y="0"/>
              <a:ext cx="9144000" cy="6096000"/>
            </a:xfrm>
            <a:prstGeom prst="rect">
              <a:avLst/>
            </a:prstGeom>
            <a:noFill/>
          </p:spPr>
        </p:pic>
        <p:sp>
          <p:nvSpPr>
            <p:cNvPr id="18" name="Left Arrow 17"/>
            <p:cNvSpPr/>
            <p:nvPr/>
          </p:nvSpPr>
          <p:spPr>
            <a:xfrm flipV="1">
              <a:off x="5181600" y="60960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8" name="Group 1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" name="Group 12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08548" name="Picture 4" descr="Gartner Emerging Technology Benefit Matrix 201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976312" y="0"/>
                  <a:ext cx="8167688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0" y="685800"/>
                  <a:ext cx="2514600" cy="609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Transformational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High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Moderate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Low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4191000" y="838200"/>
                <a:ext cx="1524000" cy="1015663"/>
              </a:xfrm>
              <a:prstGeom prst="rect">
                <a:avLst/>
              </a:prstGeom>
              <a:solidFill>
                <a:srgbClr val="D9A40D"/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Computing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Web Platforms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Media Tablet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Left Arrow 15"/>
            <p:cNvSpPr/>
            <p:nvPr/>
          </p:nvSpPr>
          <p:spPr>
            <a:xfrm rot="18900000" flipV="1">
              <a:off x="5150656" y="197971"/>
              <a:ext cx="978716" cy="533400"/>
            </a:xfrm>
            <a:prstGeom prst="leftArrow">
              <a:avLst/>
            </a:prstGeom>
            <a:solidFill>
              <a:srgbClr val="D9A40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4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324600" cy="1142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Centers Clouds &amp; </a:t>
            </a:r>
            <a:br>
              <a:rPr lang="en-US" b="1" dirty="0" smtClean="0"/>
            </a:br>
            <a:r>
              <a:rPr lang="en-US" b="1" dirty="0" smtClean="0"/>
              <a:t>Economies of Scale I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" y="1034321"/>
            <a:ext cx="4750546" cy="4953481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Range in size from “edge” facilities to </a:t>
            </a:r>
            <a:r>
              <a:rPr lang="en-US" sz="2800" dirty="0" err="1" smtClean="0"/>
              <a:t>megascale</a:t>
            </a:r>
            <a:r>
              <a:rPr lang="en-US" sz="2800" dirty="0" smtClean="0"/>
              <a:t>.</a:t>
            </a:r>
          </a:p>
          <a:p>
            <a:pPr>
              <a:buNone/>
            </a:pPr>
            <a:r>
              <a:rPr lang="en-US" sz="2800" dirty="0" smtClean="0"/>
              <a:t>Economies of scale</a:t>
            </a:r>
          </a:p>
          <a:p>
            <a:pPr marL="346075" lvl="1" indent="-234950">
              <a:buNone/>
            </a:pPr>
            <a:r>
              <a:rPr lang="en-US" sz="2400" dirty="0" smtClean="0"/>
              <a:t>Approximate costs for a small size center (1K servers) and a larger, 50K server center.</a:t>
            </a:r>
          </a:p>
        </p:txBody>
      </p:sp>
      <p:grpSp>
        <p:nvGrpSpPr>
          <p:cNvPr id="4" name="Group 9"/>
          <p:cNvGrpSpPr/>
          <p:nvPr/>
        </p:nvGrpSpPr>
        <p:grpSpPr>
          <a:xfrm>
            <a:off x="4854579" y="4531212"/>
            <a:ext cx="3908425" cy="2052025"/>
            <a:chOff x="1173163" y="1900238"/>
            <a:chExt cx="7002462" cy="3782297"/>
          </a:xfrm>
        </p:grpSpPr>
        <p:grpSp>
          <p:nvGrpSpPr>
            <p:cNvPr id="5" name="Group 9"/>
            <p:cNvGrpSpPr>
              <a:grpSpLocks noChangeAspect="1"/>
            </p:cNvGrpSpPr>
            <p:nvPr/>
          </p:nvGrpSpPr>
          <p:grpSpPr bwMode="auto">
            <a:xfrm>
              <a:off x="1173163" y="1900238"/>
              <a:ext cx="7002462" cy="3508375"/>
              <a:chOff x="395785" y="1122323"/>
              <a:chExt cx="9582912" cy="4801897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95785" y="1132764"/>
                <a:ext cx="9582912" cy="4791456"/>
              </a:xfrm>
              <a:prstGeom prst="rect">
                <a:avLst/>
              </a:prstGeom>
              <a:solidFill>
                <a:srgbClr val="C0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36" tIns="45718" rIns="91436" bIns="45718" anchor="ctr"/>
              <a:lstStyle/>
              <a:p>
                <a:pPr algn="ctr" defTabSz="914099">
                  <a:defRPr/>
                </a:pPr>
                <a:endPara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" name="Picture 2" descr="http://upload.wikimedia.org/wikipedia/commons/thumb/c/c5/AmFBfield.svg/300px-AmFBfield.svg.png"/>
              <p:cNvPicPr>
                <a:picLocks noChangeArrowheads="1"/>
              </p:cNvPicPr>
              <p:nvPr/>
            </p:nvPicPr>
            <p:blipFill>
              <a:blip r:embed="rId3" cstate="print"/>
              <a:srcRect l="10240" t="3310" r="9920" b="3310"/>
              <a:stretch>
                <a:fillRect/>
              </a:stretch>
            </p:blipFill>
            <p:spPr bwMode="auto">
              <a:xfrm>
                <a:off x="398871" y="1122323"/>
                <a:ext cx="2743200" cy="1463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67523" y="3016251"/>
              <a:ext cx="5032420" cy="26662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57200">
                <a:defRPr/>
              </a:pPr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Each data center is </a:t>
              </a:r>
            </a:p>
            <a:p>
              <a:pPr algn="ctr" defTabSz="457200">
                <a:defRPr/>
              </a:pPr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11.5 times </a:t>
              </a:r>
            </a:p>
            <a:p>
              <a:pPr algn="ctr" defTabSz="457200">
                <a:defRPr/>
              </a:pPr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size of a football field</a:t>
              </a:r>
            </a:p>
            <a:p>
              <a:pPr algn="ctr" defTabSz="457200">
                <a:defRPr/>
              </a:pPr>
              <a:endPara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8" descr="datacen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749" y="1252475"/>
            <a:ext cx="3936255" cy="295605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4038601"/>
          <a:ext cx="4419600" cy="237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145"/>
                <a:gridCol w="1160145"/>
                <a:gridCol w="1215390"/>
                <a:gridCol w="883920"/>
              </a:tblGrid>
              <a:tr h="6711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Technology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Cost in small-sized</a:t>
                      </a:r>
                      <a:r>
                        <a:rPr lang="en-US" sz="1200" baseline="0" dirty="0" smtClean="0"/>
                        <a:t> Data Center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Cost in Large</a:t>
                      </a:r>
                      <a:r>
                        <a:rPr lang="en-US" sz="1200" baseline="0" dirty="0" smtClean="0"/>
                        <a:t> Data Center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Ratio</a:t>
                      </a:r>
                      <a:endParaRPr lang="en-US" sz="1200" dirty="0"/>
                    </a:p>
                  </a:txBody>
                  <a:tcPr/>
                </a:tc>
              </a:tr>
              <a:tr h="5162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Network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$95 per Mbps/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$13 per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Mbps/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7.1</a:t>
                      </a:r>
                      <a:endParaRPr lang="en-US" sz="1200" dirty="0"/>
                    </a:p>
                  </a:txBody>
                  <a:tcPr/>
                </a:tc>
              </a:tr>
              <a:tr h="5162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$2.20 per GB/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$0.40 per GB/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5.7</a:t>
                      </a:r>
                      <a:endParaRPr lang="en-US" sz="1200" dirty="0"/>
                    </a:p>
                  </a:txBody>
                  <a:tcPr/>
                </a:tc>
              </a:tr>
              <a:tr h="6711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Administration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~140 servers/</a:t>
                      </a:r>
                    </a:p>
                    <a:p>
                      <a:r>
                        <a:rPr lang="en-US" sz="1200" dirty="0" smtClean="0"/>
                        <a:t>Administrator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&gt;1000 Servers/</a:t>
                      </a:r>
                    </a:p>
                    <a:p>
                      <a:r>
                        <a:rPr lang="en-US" sz="1200" dirty="0" smtClean="0"/>
                        <a:t>Administrator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7.1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11"/>
          <p:cNvGrpSpPr/>
          <p:nvPr/>
        </p:nvGrpSpPr>
        <p:grpSpPr>
          <a:xfrm>
            <a:off x="-1" y="3643173"/>
            <a:ext cx="9144001" cy="3046988"/>
            <a:chOff x="-1" y="3943350"/>
            <a:chExt cx="9144001" cy="3046988"/>
          </a:xfrm>
        </p:grpSpPr>
        <p:sp>
          <p:nvSpPr>
            <p:cNvPr id="13" name="TextBox 12"/>
            <p:cNvSpPr txBox="1"/>
            <p:nvPr/>
          </p:nvSpPr>
          <p:spPr>
            <a:xfrm>
              <a:off x="-1" y="3943350"/>
              <a:ext cx="4991725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2 Google warehouses of computers on the banks of the Columbia River, in The 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Dalles</a:t>
              </a:r>
              <a:r>
                <a:rPr lang="en-US" sz="2400" dirty="0" smtClean="0">
                  <a:solidFill>
                    <a:prstClr val="black"/>
                  </a:solidFill>
                </a:rPr>
                <a:t>, Oregon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Such centers use 20MW-200MW 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(Future) each  with 150 watts per CPU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Save money from large size, positioning with cheap power and access with Internet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91724" y="3943350"/>
              <a:ext cx="4152276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23725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167825"/>
            <a:ext cx="2514600" cy="369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7210"/>
            <a:ext cx="6100997" cy="353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896910"/>
            <a:ext cx="8991600" cy="2590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 Builds giant data centers with 100,000’s of computers;</a:t>
            </a:r>
            <a:br>
              <a:rPr lang="en-US" sz="2400" dirty="0" smtClean="0"/>
            </a:br>
            <a:r>
              <a:rPr lang="en-US" sz="2400" dirty="0" smtClean="0"/>
              <a:t> ~ 200-1000 to a shipping container with Internet access</a:t>
            </a:r>
          </a:p>
          <a:p>
            <a:r>
              <a:rPr lang="en-US" sz="2400" dirty="0" smtClean="0"/>
              <a:t>“Microsoft will cram between 150 and 220 shipping containers filled with data center gear into a new 500,000 square foot Chicago facility. This move marks the most significant, public use of the shipping container systems popularized by the likes of Sun Microsystems and </a:t>
            </a:r>
            <a:r>
              <a:rPr lang="en-US" sz="2400" dirty="0" err="1" smtClean="0"/>
              <a:t>Rackable</a:t>
            </a:r>
            <a:r>
              <a:rPr lang="en-US" sz="2400" dirty="0" smtClean="0"/>
              <a:t> Systems to date.”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94085" y="120650"/>
            <a:ext cx="5636302" cy="64135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Data Centers, Clouds </a:t>
            </a:r>
            <a:br>
              <a:rPr lang="en-US" sz="3200" b="1" dirty="0" smtClean="0"/>
            </a:br>
            <a:r>
              <a:rPr lang="en-US" sz="3200" b="1" dirty="0" smtClean="0"/>
              <a:t>&amp; Economies of Scale II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72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 smtClean="0"/>
              <a:t>X as a Service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SaaS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Software</a:t>
            </a:r>
            <a:r>
              <a:rPr lang="en-US" sz="2400" dirty="0" smtClean="0"/>
              <a:t> as a </a:t>
            </a:r>
            <a:r>
              <a:rPr lang="en-US" sz="2400" dirty="0" smtClean="0">
                <a:solidFill>
                  <a:srgbClr val="FF0000"/>
                </a:solidFill>
              </a:rPr>
              <a:t>Service</a:t>
            </a:r>
            <a:r>
              <a:rPr lang="en-US" sz="2400" dirty="0" smtClean="0"/>
              <a:t> imply software capabilities </a:t>
            </a:r>
            <a:br>
              <a:rPr lang="en-US" sz="2400" dirty="0" smtClean="0"/>
            </a:br>
            <a:r>
              <a:rPr lang="en-US" sz="2400" dirty="0" smtClean="0"/>
              <a:t>(programs) have a service (messaging) interface</a:t>
            </a:r>
          </a:p>
          <a:p>
            <a:pPr lvl="1"/>
            <a:r>
              <a:rPr lang="en-US" sz="2000" dirty="0" smtClean="0"/>
              <a:t>Applying systematically reduces system complexity to being linear in number of components</a:t>
            </a:r>
          </a:p>
          <a:p>
            <a:pPr lvl="1"/>
            <a:r>
              <a:rPr lang="en-US" sz="2000" dirty="0" smtClean="0"/>
              <a:t>Access via messaging rather than by installing in /</a:t>
            </a:r>
            <a:r>
              <a:rPr lang="en-US" sz="2000" dirty="0" err="1" smtClean="0"/>
              <a:t>usr</a:t>
            </a:r>
            <a:r>
              <a:rPr lang="en-US" sz="2000" dirty="0" smtClean="0"/>
              <a:t>/bin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IaaS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Infrastructure</a:t>
            </a:r>
            <a:r>
              <a:rPr lang="en-US" sz="2400" dirty="0" smtClean="0"/>
              <a:t> as a </a:t>
            </a:r>
            <a:r>
              <a:rPr lang="en-US" sz="2400" dirty="0" smtClean="0">
                <a:solidFill>
                  <a:srgbClr val="FF0000"/>
                </a:solidFill>
              </a:rPr>
              <a:t>Service</a:t>
            </a:r>
            <a:r>
              <a:rPr lang="en-US" sz="2400" dirty="0" smtClean="0"/>
              <a:t> or </a:t>
            </a:r>
            <a:r>
              <a:rPr lang="en-US" sz="2400" dirty="0" smtClean="0">
                <a:solidFill>
                  <a:srgbClr val="FF0000"/>
                </a:solidFill>
              </a:rPr>
              <a:t>HaaS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Hardware</a:t>
            </a:r>
            <a:r>
              <a:rPr lang="en-US" sz="2400" dirty="0" smtClean="0"/>
              <a:t> as a </a:t>
            </a:r>
            <a:r>
              <a:rPr lang="en-US" sz="2400" dirty="0" smtClean="0">
                <a:solidFill>
                  <a:srgbClr val="FF0000"/>
                </a:solidFill>
              </a:rPr>
              <a:t>Service </a:t>
            </a:r>
            <a:r>
              <a:rPr lang="en-US" sz="2400" dirty="0" smtClean="0"/>
              <a:t>– get your computer time with a credit card and with a Web interface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PaaS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Platform</a:t>
            </a:r>
            <a:r>
              <a:rPr lang="en-US" sz="2400" dirty="0" smtClean="0"/>
              <a:t> as a </a:t>
            </a:r>
            <a:r>
              <a:rPr lang="en-US" sz="2400" dirty="0" smtClean="0">
                <a:solidFill>
                  <a:srgbClr val="FF0000"/>
                </a:solidFill>
              </a:rPr>
              <a:t>Service </a:t>
            </a:r>
            <a:r>
              <a:rPr lang="en-US" sz="2400" dirty="0" smtClean="0"/>
              <a:t>is </a:t>
            </a:r>
            <a:r>
              <a:rPr lang="en-US" sz="2400" dirty="0" smtClean="0">
                <a:solidFill>
                  <a:srgbClr val="FF0000"/>
                </a:solidFill>
              </a:rPr>
              <a:t>IaaS</a:t>
            </a:r>
            <a:r>
              <a:rPr lang="en-US" sz="2400" dirty="0" smtClean="0"/>
              <a:t> plus core software capabilities on which you build  </a:t>
            </a:r>
            <a:r>
              <a:rPr lang="en-US" sz="2400" dirty="0" smtClean="0">
                <a:solidFill>
                  <a:srgbClr val="FF0000"/>
                </a:solidFill>
              </a:rPr>
              <a:t>SaaS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Cyberinfrastructure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is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“Research as a Service”</a:t>
            </a:r>
          </a:p>
          <a:p>
            <a:endParaRPr lang="en-US" sz="2400" dirty="0"/>
          </a:p>
        </p:txBody>
      </p:sp>
      <p:grpSp>
        <p:nvGrpSpPr>
          <p:cNvPr id="4" name="Group 29"/>
          <p:cNvGrpSpPr/>
          <p:nvPr/>
        </p:nvGrpSpPr>
        <p:grpSpPr>
          <a:xfrm>
            <a:off x="76200" y="4257675"/>
            <a:ext cx="8772525" cy="2524125"/>
            <a:chOff x="76200" y="4257675"/>
            <a:chExt cx="8772525" cy="2524125"/>
          </a:xfrm>
        </p:grpSpPr>
        <p:pic>
          <p:nvPicPr>
            <p:cNvPr id="440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4953000"/>
              <a:ext cx="1228725" cy="82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6" name="Picture 4" descr="C:\Program Files (x86)\Microsoft Office\MEDIA\CAGCAT10\j0292020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400" y="5867400"/>
              <a:ext cx="838200" cy="795552"/>
            </a:xfrm>
            <a:prstGeom prst="rect">
              <a:avLst/>
            </a:prstGeom>
            <a:noFill/>
          </p:spPr>
        </p:pic>
        <p:grpSp>
          <p:nvGrpSpPr>
            <p:cNvPr id="5" name="Group 19"/>
            <p:cNvGrpSpPr/>
            <p:nvPr/>
          </p:nvGrpSpPr>
          <p:grpSpPr>
            <a:xfrm>
              <a:off x="6324600" y="4257675"/>
              <a:ext cx="2524125" cy="2524125"/>
              <a:chOff x="6324600" y="4191000"/>
              <a:chExt cx="2524125" cy="2524125"/>
            </a:xfrm>
          </p:grpSpPr>
          <p:pic>
            <p:nvPicPr>
              <p:cNvPr id="4403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24600" y="4191000"/>
                <a:ext cx="2524125" cy="2524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3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72325" y="4352925"/>
                <a:ext cx="457200" cy="339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762017" y="5572125"/>
                <a:ext cx="41030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0" name="Picture 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086725" y="5038725"/>
                <a:ext cx="3810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1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248525" y="5953125"/>
                <a:ext cx="818766" cy="547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2" name="Picture 1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019925" y="5191125"/>
                <a:ext cx="3429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3" name="Picture 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086725" y="5572125"/>
                <a:ext cx="206181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467725" y="5724525"/>
                <a:ext cx="183066" cy="211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0"/>
            <p:cNvGrpSpPr/>
            <p:nvPr/>
          </p:nvGrpSpPr>
          <p:grpSpPr>
            <a:xfrm>
              <a:off x="1676400" y="4267200"/>
              <a:ext cx="1076325" cy="1076325"/>
              <a:chOff x="6324600" y="4191000"/>
              <a:chExt cx="2524125" cy="2524125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24600" y="4191000"/>
                <a:ext cx="2524125" cy="2524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172325" y="4352925"/>
                <a:ext cx="457200" cy="339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762017" y="5572125"/>
                <a:ext cx="41030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8086725" y="5038725"/>
                <a:ext cx="3810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248525" y="5953125"/>
                <a:ext cx="818766" cy="547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7019925" y="5191125"/>
                <a:ext cx="3429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8086725" y="5572125"/>
                <a:ext cx="206181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1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8467725" y="5724525"/>
                <a:ext cx="183066" cy="211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044" name="Picture 12"/>
            <p:cNvPicPr>
              <a:picLocks noChangeAspect="1" noChangeArrowheads="1"/>
            </p:cNvPicPr>
            <p:nvPr/>
          </p:nvPicPr>
          <p:blipFill>
            <a:blip r:embed="rId21" cstate="print"/>
            <a:srcRect l="21192" r="15232"/>
            <a:stretch>
              <a:fillRect/>
            </a:stretch>
          </p:blipFill>
          <p:spPr bwMode="auto">
            <a:xfrm>
              <a:off x="2286000" y="5943600"/>
              <a:ext cx="457200" cy="527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5" name="Picture 1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971800" y="5943600"/>
              <a:ext cx="304800" cy="54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76200" y="4572000"/>
              <a:ext cx="1547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Other Services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600" y="6019800"/>
              <a:ext cx="815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Clients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971800" y="4572000"/>
              <a:ext cx="32004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352800" y="6172200"/>
              <a:ext cx="28194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31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salsa_ppt_template_black</Template>
  <TotalTime>22454</TotalTime>
  <Words>3878</Words>
  <Application>Microsoft Office PowerPoint</Application>
  <PresentationFormat>On-screen Show (4:3)</PresentationFormat>
  <Paragraphs>524</Paragraphs>
  <Slides>45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Office Theme</vt:lpstr>
      <vt:lpstr>2_Office Theme</vt:lpstr>
      <vt:lpstr>Globe</vt:lpstr>
      <vt:lpstr>4_Office Theme</vt:lpstr>
      <vt:lpstr>5_Office Theme</vt:lpstr>
      <vt:lpstr>7_Office Theme</vt:lpstr>
      <vt:lpstr>1_Office Theme</vt:lpstr>
      <vt:lpstr>1_Blank Presentation</vt:lpstr>
      <vt:lpstr>Macintosh HD:Users:mpierce:Desktop:Project Description.1.doc!OLE_LINK2</vt:lpstr>
      <vt:lpstr>Overview of Cyberinfrastructure and the Breadth of Its Application</vt:lpstr>
      <vt:lpstr>What is Cyberinfrastructure</vt:lpstr>
      <vt:lpstr>e-moreorlessanything</vt:lpstr>
      <vt:lpstr>Important Trends</vt:lpstr>
      <vt:lpstr>PowerPoint Presentation</vt:lpstr>
      <vt:lpstr>PowerPoint Presentation</vt:lpstr>
      <vt:lpstr>Data Centers Clouds &amp;  Economies of Scale I</vt:lpstr>
      <vt:lpstr>Data Centers, Clouds  &amp; Economies of Scale II</vt:lpstr>
      <vt:lpstr>X as a Service</vt:lpstr>
      <vt:lpstr>Clouds hide Complexity</vt:lpstr>
      <vt:lpstr>Geospatial Examples on Cloud Infrastructure</vt:lpstr>
      <vt:lpstr>PowerPoint Presentation</vt:lpstr>
      <vt:lpstr>NEEM 2008 Base Station</vt:lpstr>
      <vt:lpstr>Data Sources</vt:lpstr>
      <vt:lpstr>TeraGrid Example: Astrophysics</vt:lpstr>
      <vt:lpstr>TeraGrid Example:  Petascale Climate Simulations</vt:lpstr>
      <vt:lpstr>TeraGrid Example: Genomic Sciences</vt:lpstr>
      <vt:lpstr>PowerPoint Presentation</vt:lpstr>
      <vt:lpstr>Philosophy of Clouds and Grids</vt:lpstr>
      <vt:lpstr>MapReduce “File/Data Repository” Parallelism</vt:lpstr>
      <vt:lpstr>Cloud Computing: Infrastructure and Runtimes</vt:lpstr>
      <vt:lpstr>MapReduce</vt:lpstr>
      <vt:lpstr>Sam’s Problem http://www.slideshare.net/esaliya/mapreduce-in-simple-terms</vt:lpstr>
      <vt:lpstr>Creative Sam</vt:lpstr>
      <vt:lpstr>DNA Sequencing Pipeline</vt:lpstr>
      <vt:lpstr>Cap3 Cost</vt:lpstr>
      <vt:lpstr>SWG  Cost</vt:lpstr>
      <vt:lpstr>Cost of Clouds</vt:lpstr>
      <vt:lpstr>US Cyberinfrastructure Context</vt:lpstr>
      <vt:lpstr>TeraGrid</vt:lpstr>
      <vt:lpstr>TeraGrid User Areas</vt:lpstr>
      <vt:lpstr>80% of Users, 20% of Computing</vt:lpstr>
      <vt:lpstr>Science Impact Occurs  Throughout the Branscomb Pyramid</vt:lpstr>
      <vt:lpstr>FutureGrid key Concepts I</vt:lpstr>
      <vt:lpstr>FutureGrid key Concepts II</vt:lpstr>
      <vt:lpstr>FutureGrid Partners</vt:lpstr>
      <vt:lpstr>FutureGrid:  a Grid/Cloud/HPC Testbed</vt:lpstr>
      <vt:lpstr>5 Use Types for FutureGrid</vt:lpstr>
      <vt:lpstr>Some Current FutureGrid projects I</vt:lpstr>
      <vt:lpstr>Some Current FutureGrid projects II</vt:lpstr>
      <vt:lpstr>Education &amp; Outreach on FutureGrid</vt:lpstr>
      <vt:lpstr>Software Components</vt:lpstr>
      <vt:lpstr>Rain in FutureGrid</vt:lpstr>
      <vt:lpstr>Some critical Concepts as text I</vt:lpstr>
      <vt:lpstr>Some critical Concepts as text 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ptl</dc:creator>
  <cp:lastModifiedBy>Geoffrey Fox</cp:lastModifiedBy>
  <cp:revision>1003</cp:revision>
  <dcterms:created xsi:type="dcterms:W3CDTF">2009-02-17T15:34:47Z</dcterms:created>
  <dcterms:modified xsi:type="dcterms:W3CDTF">2011-03-03T15:11:43Z</dcterms:modified>
</cp:coreProperties>
</file>