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  <p:sldMasterId id="2147483673" r:id="rId3"/>
    <p:sldMasterId id="2147483681" r:id="rId4"/>
    <p:sldMasterId id="2147483689" r:id="rId5"/>
    <p:sldMasterId id="2147483697" r:id="rId6"/>
    <p:sldMasterId id="2147483705" r:id="rId7"/>
    <p:sldMasterId id="2147483713" r:id="rId8"/>
    <p:sldMasterId id="2147483735" r:id="rId9"/>
  </p:sldMasterIdLst>
  <p:notesMasterIdLst>
    <p:notesMasterId r:id="rId15"/>
  </p:notesMasterIdLst>
  <p:sldIdLst>
    <p:sldId id="265" r:id="rId10"/>
    <p:sldId id="548" r:id="rId11"/>
    <p:sldId id="550" r:id="rId12"/>
    <p:sldId id="552" r:id="rId13"/>
    <p:sldId id="551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41" autoAdjust="0"/>
    <p:restoredTop sz="96086" autoAdjust="0"/>
  </p:normalViewPr>
  <p:slideViewPr>
    <p:cSldViewPr snapToGrid="0" snapToObjects="1">
      <p:cViewPr varScale="1">
        <p:scale>
          <a:sx n="79" d="100"/>
          <a:sy n="79" d="100"/>
        </p:scale>
        <p:origin x="1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C38FE-F884-4E17-A83D-543C466F79A5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C080E-B00D-4181-91FC-08D9D447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4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112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0412" cy="3429000"/>
          </a:xfrm>
          <a:ln/>
        </p:spPr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0177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3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51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3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0646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8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93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2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37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13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927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09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47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5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90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43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79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52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74683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78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00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3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97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93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87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1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28117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42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1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459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087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61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0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864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52708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981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9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69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076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69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634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87101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71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09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014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0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275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5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2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8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4397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13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229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2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9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716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092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2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31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79670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064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4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7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3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5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3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1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08E24-CD6D-F245-BA50-44436EA38975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3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45" r:id="rId1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3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5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8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9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1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3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0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2" r:id="rId6"/>
    <p:sldLayoutId id="2147483743" r:id="rId7"/>
    <p:sldLayoutId id="214748374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fomall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wmf"/><Relationship Id="rId3" Type="http://schemas.openxmlformats.org/officeDocument/2006/relationships/image" Target="../media/image5.wmf"/><Relationship Id="rId21" Type="http://schemas.openxmlformats.org/officeDocument/2006/relationships/image" Target="../media/image23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wmf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0361" y="797869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Big Data to Knowledge</a:t>
            </a:r>
            <a:br>
              <a:rPr lang="en-US" sz="4800" b="1" dirty="0" smtClean="0"/>
            </a:br>
            <a:r>
              <a:rPr lang="en-US" sz="4800" b="1" dirty="0" smtClean="0"/>
              <a:t>Panel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33989"/>
            <a:ext cx="9144000" cy="1617744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SKG 2014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Institute of Computing Technology, Chinese Academy of Sciences, Beijing, </a:t>
            </a:r>
            <a:r>
              <a:rPr lang="en-US" sz="2400" b="1" dirty="0" smtClean="0">
                <a:solidFill>
                  <a:schemeClr val="tx1"/>
                </a:solidFill>
              </a:rPr>
              <a:t>China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August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29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2014</a:t>
            </a:r>
            <a:endParaRPr lang="it-IT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3025" y="4186858"/>
            <a:ext cx="9144000" cy="2588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Geoffrey </a:t>
            </a:r>
            <a:r>
              <a:rPr lang="en-US" sz="2400" b="1" dirty="0">
                <a:solidFill>
                  <a:prstClr val="black"/>
                </a:solidFill>
                <a:cs typeface="Times New Roman" pitchFamily="18" charset="0"/>
              </a:rPr>
              <a:t>Fox </a:t>
            </a:r>
            <a:endParaRPr lang="en-US" sz="24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400" dirty="0" smtClean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hlinkClick r:id="rId4"/>
              </a:rPr>
              <a:t>http://www.infomall.org</a:t>
            </a:r>
            <a:endParaRPr lang="en-US" sz="20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0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78" y="208447"/>
            <a:ext cx="8229600" cy="75127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Analytics and the DIKW Pipeline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7363"/>
            <a:ext cx="9144000" cy="562797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Data goes through a pipeline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Raw data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Data  Information  Knowledge  Wisdom  Decisions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Each link enabled by a filter which is “business logic” or “analytics”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We are interested in filters that involve “sophisticated analytics” which require non trivial parallel algorithms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Improve state of art in both algorithm quality and (parallel) performance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Design and Build </a:t>
            </a:r>
            <a:r>
              <a:rPr lang="en-US" b="1" dirty="0">
                <a:sym typeface="Wingdings" panose="05000000000000000000" pitchFamily="2" charset="2"/>
              </a:rPr>
              <a:t>SPIDAL </a:t>
            </a:r>
            <a:r>
              <a:rPr lang="en-US" dirty="0">
                <a:sym typeface="Wingdings" panose="05000000000000000000" pitchFamily="2" charset="2"/>
              </a:rPr>
              <a:t>(Scalable Parallel Interoperable Data Analytics Library) 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070519" y="3171593"/>
            <a:ext cx="5285676" cy="735313"/>
            <a:chOff x="1087244" y="2592978"/>
            <a:chExt cx="5285676" cy="735313"/>
          </a:xfrm>
        </p:grpSpPr>
        <p:grpSp>
          <p:nvGrpSpPr>
            <p:cNvPr id="10" name="Group 9"/>
            <p:cNvGrpSpPr/>
            <p:nvPr/>
          </p:nvGrpSpPr>
          <p:grpSpPr>
            <a:xfrm>
              <a:off x="1923586" y="2793033"/>
              <a:ext cx="3755171" cy="535258"/>
              <a:chOff x="1984917" y="3589588"/>
              <a:chExt cx="3755171" cy="535258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681867" y="3589588"/>
                <a:ext cx="2366845" cy="53525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More Analytics </a:t>
                </a:r>
                <a:endParaRPr lang="en-US" dirty="0"/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1984917" y="3863181"/>
                <a:ext cx="69137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5048712" y="3857217"/>
                <a:ext cx="69137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4912111" y="2592978"/>
              <a:ext cx="14608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Knowledge</a:t>
              </a:r>
              <a:endParaRPr lang="en-US" sz="20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87244" y="2594152"/>
              <a:ext cx="14608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Information</a:t>
              </a:r>
              <a:endParaRPr lang="en-US" sz="20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84562" y="2265293"/>
            <a:ext cx="4084131" cy="769503"/>
            <a:chOff x="1580685" y="3361307"/>
            <a:chExt cx="4084131" cy="769503"/>
          </a:xfrm>
        </p:grpSpPr>
        <p:grpSp>
          <p:nvGrpSpPr>
            <p:cNvPr id="16" name="Group 15"/>
            <p:cNvGrpSpPr/>
            <p:nvPr/>
          </p:nvGrpSpPr>
          <p:grpSpPr>
            <a:xfrm>
              <a:off x="1984917" y="3595552"/>
              <a:ext cx="2877014" cy="535258"/>
              <a:chOff x="1984917" y="3595552"/>
              <a:chExt cx="2877014" cy="535258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2676292" y="3595552"/>
                <a:ext cx="1494263" cy="53525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Analytics</a:t>
                </a:r>
                <a:endParaRPr lang="en-US" dirty="0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>
                <a:off x="1984917" y="3863181"/>
                <a:ext cx="69137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4170555" y="3863181"/>
                <a:ext cx="69137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4204007" y="3361307"/>
              <a:ext cx="14608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Information</a:t>
              </a:r>
              <a:endParaRPr lang="en-US" sz="20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80685" y="3378078"/>
              <a:ext cx="730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Data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1997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Line 4"/>
          <p:cNvSpPr>
            <a:spLocks noChangeShapeType="1"/>
          </p:cNvSpPr>
          <p:nvPr/>
        </p:nvSpPr>
        <p:spPr bwMode="auto">
          <a:xfrm flipV="1">
            <a:off x="1639041" y="2032341"/>
            <a:ext cx="5192365" cy="162073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8" name="Line 2"/>
          <p:cNvSpPr>
            <a:spLocks noChangeShapeType="1"/>
          </p:cNvSpPr>
          <p:nvPr/>
        </p:nvSpPr>
        <p:spPr bwMode="auto">
          <a:xfrm flipV="1">
            <a:off x="3574922" y="2353468"/>
            <a:ext cx="3401520" cy="2701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194" name="Line 2"/>
          <p:cNvSpPr>
            <a:spLocks noChangeShapeType="1"/>
          </p:cNvSpPr>
          <p:nvPr/>
        </p:nvSpPr>
        <p:spPr bwMode="auto">
          <a:xfrm flipV="1">
            <a:off x="6711927" y="2667000"/>
            <a:ext cx="603273" cy="258250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195" name="Line 3"/>
          <p:cNvSpPr>
            <a:spLocks noChangeShapeType="1"/>
          </p:cNvSpPr>
          <p:nvPr/>
        </p:nvSpPr>
        <p:spPr bwMode="auto">
          <a:xfrm flipV="1">
            <a:off x="1584325" y="1904998"/>
            <a:ext cx="5197475" cy="1467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196" name="Line 4"/>
          <p:cNvSpPr>
            <a:spLocks noChangeShapeType="1"/>
          </p:cNvSpPr>
          <p:nvPr/>
        </p:nvSpPr>
        <p:spPr bwMode="auto">
          <a:xfrm flipV="1">
            <a:off x="1280650" y="2133600"/>
            <a:ext cx="5638800" cy="3124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2197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371600" y="533400"/>
            <a:ext cx="838200" cy="36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32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51140"/>
            <a:ext cx="914400" cy="646112"/>
          </a:xfrm>
          <a:prstGeom prst="rect">
            <a:avLst/>
          </a:prstGeom>
          <a:noFill/>
        </p:spPr>
      </p:pic>
      <p:pic>
        <p:nvPicPr>
          <p:cNvPr id="1032199" name="Picture 7" descr="chapte13ii"/>
          <p:cNvPicPr>
            <a:picLocks noChangeAspect="1" noChangeArrowheads="1"/>
          </p:cNvPicPr>
          <p:nvPr/>
        </p:nvPicPr>
        <p:blipFill>
          <a:blip r:embed="rId5" cstate="print">
            <a:lum bright="12000" contrast="6000"/>
          </a:blip>
          <a:srcRect/>
          <a:stretch>
            <a:fillRect/>
          </a:stretch>
        </p:blipFill>
        <p:spPr bwMode="auto">
          <a:xfrm>
            <a:off x="1371600" y="6127750"/>
            <a:ext cx="476250" cy="730250"/>
          </a:xfrm>
          <a:prstGeom prst="rect">
            <a:avLst/>
          </a:prstGeom>
          <a:noFill/>
        </p:spPr>
      </p:pic>
      <p:pic>
        <p:nvPicPr>
          <p:cNvPr id="103220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6170613"/>
            <a:ext cx="838200" cy="687387"/>
          </a:xfrm>
          <a:prstGeom prst="rect">
            <a:avLst/>
          </a:prstGeom>
          <a:noFill/>
        </p:spPr>
      </p:pic>
      <p:pic>
        <p:nvPicPr>
          <p:cNvPr id="1032201" name="Picture 9"/>
          <p:cNvPicPr>
            <a:picLocks noChangeAspect="1" noChangeArrowheads="1"/>
          </p:cNvPicPr>
          <p:nvPr/>
        </p:nvPicPr>
        <p:blipFill>
          <a:blip r:embed="rId7" cstate="print"/>
          <a:srcRect l="29417" t="-19330" r="28354" b="-2440"/>
          <a:stretch>
            <a:fillRect/>
          </a:stretch>
        </p:blipFill>
        <p:spPr bwMode="auto">
          <a:xfrm>
            <a:off x="0" y="4495800"/>
            <a:ext cx="838200" cy="533400"/>
          </a:xfrm>
          <a:prstGeom prst="rect">
            <a:avLst/>
          </a:prstGeom>
          <a:noFill/>
        </p:spPr>
      </p:pic>
      <p:pic>
        <p:nvPicPr>
          <p:cNvPr id="1032202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38400" y="457200"/>
            <a:ext cx="6096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6248400"/>
            <a:ext cx="1143000" cy="609600"/>
            <a:chOff x="506" y="717"/>
            <a:chExt cx="790" cy="445"/>
          </a:xfrm>
        </p:grpSpPr>
        <p:sp>
          <p:nvSpPr>
            <p:cNvPr id="1032204" name="Oval 12"/>
            <p:cNvSpPr>
              <a:spLocks noChangeArrowheads="1"/>
            </p:cNvSpPr>
            <p:nvPr/>
          </p:nvSpPr>
          <p:spPr bwMode="auto">
            <a:xfrm>
              <a:off x="547" y="980"/>
              <a:ext cx="694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05" name="Line 13"/>
            <p:cNvSpPr>
              <a:spLocks noChangeShapeType="1"/>
            </p:cNvSpPr>
            <p:nvPr/>
          </p:nvSpPr>
          <p:spPr bwMode="auto">
            <a:xfrm>
              <a:off x="1241" y="798"/>
              <a:ext cx="0" cy="283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06" name="Line 14"/>
            <p:cNvSpPr>
              <a:spLocks noChangeShapeType="1"/>
            </p:cNvSpPr>
            <p:nvPr/>
          </p:nvSpPr>
          <p:spPr bwMode="auto">
            <a:xfrm>
              <a:off x="728" y="899"/>
              <a:ext cx="0" cy="81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07" name="Line 15"/>
            <p:cNvSpPr>
              <a:spLocks noChangeShapeType="1"/>
            </p:cNvSpPr>
            <p:nvPr/>
          </p:nvSpPr>
          <p:spPr bwMode="auto">
            <a:xfrm>
              <a:off x="939" y="899"/>
              <a:ext cx="0" cy="81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08" name="Rectangle 16"/>
            <p:cNvSpPr>
              <a:spLocks noChangeArrowheads="1"/>
            </p:cNvSpPr>
            <p:nvPr/>
          </p:nvSpPr>
          <p:spPr bwMode="auto">
            <a:xfrm>
              <a:off x="849" y="899"/>
              <a:ext cx="90" cy="24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09" name="Rectangle 17"/>
            <p:cNvSpPr>
              <a:spLocks noChangeArrowheads="1"/>
            </p:cNvSpPr>
            <p:nvPr/>
          </p:nvSpPr>
          <p:spPr bwMode="auto">
            <a:xfrm>
              <a:off x="939" y="879"/>
              <a:ext cx="9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10" name="Rectangle 18"/>
            <p:cNvSpPr>
              <a:spLocks noChangeArrowheads="1"/>
            </p:cNvSpPr>
            <p:nvPr/>
          </p:nvSpPr>
          <p:spPr bwMode="auto">
            <a:xfrm>
              <a:off x="728" y="899"/>
              <a:ext cx="121" cy="22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11" name="Rectangle 19"/>
            <p:cNvSpPr>
              <a:spLocks noChangeArrowheads="1"/>
            </p:cNvSpPr>
            <p:nvPr/>
          </p:nvSpPr>
          <p:spPr bwMode="auto">
            <a:xfrm>
              <a:off x="547" y="818"/>
              <a:ext cx="12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12" name="Rectangle 20"/>
            <p:cNvSpPr>
              <a:spLocks noChangeArrowheads="1"/>
            </p:cNvSpPr>
            <p:nvPr/>
          </p:nvSpPr>
          <p:spPr bwMode="auto">
            <a:xfrm>
              <a:off x="668" y="859"/>
              <a:ext cx="120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13" name="Rectangle 21"/>
            <p:cNvSpPr>
              <a:spLocks noChangeArrowheads="1"/>
            </p:cNvSpPr>
            <p:nvPr/>
          </p:nvSpPr>
          <p:spPr bwMode="auto">
            <a:xfrm>
              <a:off x="1030" y="859"/>
              <a:ext cx="90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14" name="Rectangle 22"/>
            <p:cNvSpPr>
              <a:spLocks noChangeArrowheads="1"/>
            </p:cNvSpPr>
            <p:nvPr/>
          </p:nvSpPr>
          <p:spPr bwMode="auto">
            <a:xfrm>
              <a:off x="1120" y="838"/>
              <a:ext cx="9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15" name="Rectangle 23"/>
            <p:cNvSpPr>
              <a:spLocks noChangeArrowheads="1"/>
            </p:cNvSpPr>
            <p:nvPr/>
          </p:nvSpPr>
          <p:spPr bwMode="auto">
            <a:xfrm>
              <a:off x="1150" y="818"/>
              <a:ext cx="9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16" name="Oval 24"/>
            <p:cNvSpPr>
              <a:spLocks noChangeArrowheads="1"/>
            </p:cNvSpPr>
            <p:nvPr/>
          </p:nvSpPr>
          <p:spPr bwMode="auto">
            <a:xfrm>
              <a:off x="547" y="717"/>
              <a:ext cx="694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17" name="Line 25"/>
            <p:cNvSpPr>
              <a:spLocks noChangeShapeType="1"/>
            </p:cNvSpPr>
            <p:nvPr/>
          </p:nvSpPr>
          <p:spPr bwMode="auto">
            <a:xfrm>
              <a:off x="547" y="798"/>
              <a:ext cx="0" cy="283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18" name="Text Box 26"/>
            <p:cNvSpPr txBox="1">
              <a:spLocks noChangeArrowheads="1"/>
            </p:cNvSpPr>
            <p:nvPr/>
          </p:nvSpPr>
          <p:spPr bwMode="auto">
            <a:xfrm>
              <a:off x="506" y="873"/>
              <a:ext cx="790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/>
              <a:r>
                <a:rPr kumimoji="1" lang="en-US">
                  <a:solidFill>
                    <a:prstClr val="black"/>
                  </a:solidFill>
                </a:rPr>
                <a:t>Database</a:t>
              </a:r>
              <a:endParaRPr kumimoji="1"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6946900" y="6096000"/>
            <a:ext cx="685800" cy="762000"/>
            <a:chOff x="1968" y="576"/>
            <a:chExt cx="475" cy="528"/>
          </a:xfrm>
        </p:grpSpPr>
        <p:sp>
          <p:nvSpPr>
            <p:cNvPr id="1032220" name="Oval 28"/>
            <p:cNvSpPr>
              <a:spLocks noChangeArrowheads="1"/>
            </p:cNvSpPr>
            <p:nvPr/>
          </p:nvSpPr>
          <p:spPr bwMode="auto">
            <a:xfrm>
              <a:off x="1968" y="1005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1032221" name="Oval 29"/>
            <p:cNvSpPr>
              <a:spLocks noChangeArrowheads="1"/>
            </p:cNvSpPr>
            <p:nvPr/>
          </p:nvSpPr>
          <p:spPr bwMode="auto">
            <a:xfrm>
              <a:off x="2093" y="1005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1032222" name="Oval 30"/>
            <p:cNvSpPr>
              <a:spLocks noChangeArrowheads="1"/>
            </p:cNvSpPr>
            <p:nvPr/>
          </p:nvSpPr>
          <p:spPr bwMode="auto">
            <a:xfrm>
              <a:off x="2219" y="1005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1032223" name="Oval 31"/>
            <p:cNvSpPr>
              <a:spLocks noChangeArrowheads="1"/>
            </p:cNvSpPr>
            <p:nvPr/>
          </p:nvSpPr>
          <p:spPr bwMode="auto">
            <a:xfrm>
              <a:off x="2344" y="1005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1032224" name="Oval 32"/>
            <p:cNvSpPr>
              <a:spLocks noChangeArrowheads="1"/>
            </p:cNvSpPr>
            <p:nvPr/>
          </p:nvSpPr>
          <p:spPr bwMode="auto">
            <a:xfrm>
              <a:off x="1968" y="862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1032225" name="Oval 33"/>
            <p:cNvSpPr>
              <a:spLocks noChangeArrowheads="1"/>
            </p:cNvSpPr>
            <p:nvPr/>
          </p:nvSpPr>
          <p:spPr bwMode="auto">
            <a:xfrm>
              <a:off x="2093" y="862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1032226" name="Oval 34"/>
            <p:cNvSpPr>
              <a:spLocks noChangeArrowheads="1"/>
            </p:cNvSpPr>
            <p:nvPr/>
          </p:nvSpPr>
          <p:spPr bwMode="auto">
            <a:xfrm>
              <a:off x="2219" y="862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1032227" name="Oval 35"/>
            <p:cNvSpPr>
              <a:spLocks noChangeArrowheads="1"/>
            </p:cNvSpPr>
            <p:nvPr/>
          </p:nvSpPr>
          <p:spPr bwMode="auto">
            <a:xfrm>
              <a:off x="2344" y="862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1032228" name="Oval 36"/>
            <p:cNvSpPr>
              <a:spLocks noChangeArrowheads="1"/>
            </p:cNvSpPr>
            <p:nvPr/>
          </p:nvSpPr>
          <p:spPr bwMode="auto">
            <a:xfrm>
              <a:off x="1968" y="719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1032229" name="Oval 37"/>
            <p:cNvSpPr>
              <a:spLocks noChangeArrowheads="1"/>
            </p:cNvSpPr>
            <p:nvPr/>
          </p:nvSpPr>
          <p:spPr bwMode="auto">
            <a:xfrm>
              <a:off x="2093" y="719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1032230" name="Oval 38"/>
            <p:cNvSpPr>
              <a:spLocks noChangeArrowheads="1"/>
            </p:cNvSpPr>
            <p:nvPr/>
          </p:nvSpPr>
          <p:spPr bwMode="auto">
            <a:xfrm>
              <a:off x="2219" y="719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1032231" name="Oval 39"/>
            <p:cNvSpPr>
              <a:spLocks noChangeArrowheads="1"/>
            </p:cNvSpPr>
            <p:nvPr/>
          </p:nvSpPr>
          <p:spPr bwMode="auto">
            <a:xfrm>
              <a:off x="2344" y="719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1032232" name="Oval 40"/>
            <p:cNvSpPr>
              <a:spLocks noChangeArrowheads="1"/>
            </p:cNvSpPr>
            <p:nvPr/>
          </p:nvSpPr>
          <p:spPr bwMode="auto">
            <a:xfrm>
              <a:off x="1968" y="576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1032233" name="Oval 41"/>
            <p:cNvSpPr>
              <a:spLocks noChangeArrowheads="1"/>
            </p:cNvSpPr>
            <p:nvPr/>
          </p:nvSpPr>
          <p:spPr bwMode="auto">
            <a:xfrm>
              <a:off x="2093" y="576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1032234" name="Oval 42"/>
            <p:cNvSpPr>
              <a:spLocks noChangeArrowheads="1"/>
            </p:cNvSpPr>
            <p:nvPr/>
          </p:nvSpPr>
          <p:spPr bwMode="auto">
            <a:xfrm>
              <a:off x="2219" y="576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1032235" name="Oval 43"/>
            <p:cNvSpPr>
              <a:spLocks noChangeArrowheads="1"/>
            </p:cNvSpPr>
            <p:nvPr/>
          </p:nvSpPr>
          <p:spPr bwMode="auto">
            <a:xfrm>
              <a:off x="2344" y="576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1032236" name="Line 44"/>
            <p:cNvSpPr>
              <a:spLocks noChangeShapeType="1"/>
            </p:cNvSpPr>
            <p:nvPr/>
          </p:nvSpPr>
          <p:spPr bwMode="auto">
            <a:xfrm>
              <a:off x="2021" y="1055"/>
              <a:ext cx="369" cy="0"/>
            </a:xfrm>
            <a:prstGeom prst="line">
              <a:avLst/>
            </a:prstGeom>
            <a:noFill/>
            <a:ln w="2857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37" name="Line 45"/>
            <p:cNvSpPr>
              <a:spLocks noChangeShapeType="1"/>
            </p:cNvSpPr>
            <p:nvPr/>
          </p:nvSpPr>
          <p:spPr bwMode="auto">
            <a:xfrm>
              <a:off x="2021" y="909"/>
              <a:ext cx="369" cy="0"/>
            </a:xfrm>
            <a:prstGeom prst="line">
              <a:avLst/>
            </a:prstGeom>
            <a:noFill/>
            <a:ln w="2857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38" name="Line 46"/>
            <p:cNvSpPr>
              <a:spLocks noChangeShapeType="1"/>
            </p:cNvSpPr>
            <p:nvPr/>
          </p:nvSpPr>
          <p:spPr bwMode="auto">
            <a:xfrm>
              <a:off x="2021" y="764"/>
              <a:ext cx="369" cy="0"/>
            </a:xfrm>
            <a:prstGeom prst="line">
              <a:avLst/>
            </a:prstGeom>
            <a:noFill/>
            <a:ln w="2857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39" name="Line 47"/>
            <p:cNvSpPr>
              <a:spLocks noChangeShapeType="1"/>
            </p:cNvSpPr>
            <p:nvPr/>
          </p:nvSpPr>
          <p:spPr bwMode="auto">
            <a:xfrm>
              <a:off x="2021" y="619"/>
              <a:ext cx="369" cy="0"/>
            </a:xfrm>
            <a:prstGeom prst="line">
              <a:avLst/>
            </a:prstGeom>
            <a:noFill/>
            <a:ln w="2857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40" name="Line 48"/>
            <p:cNvSpPr>
              <a:spLocks noChangeShapeType="1"/>
            </p:cNvSpPr>
            <p:nvPr/>
          </p:nvSpPr>
          <p:spPr bwMode="auto">
            <a:xfrm flipV="1">
              <a:off x="2390" y="619"/>
              <a:ext cx="0" cy="449"/>
            </a:xfrm>
            <a:prstGeom prst="line">
              <a:avLst/>
            </a:prstGeom>
            <a:noFill/>
            <a:ln w="2857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41" name="Line 49"/>
            <p:cNvSpPr>
              <a:spLocks noChangeShapeType="1"/>
            </p:cNvSpPr>
            <p:nvPr/>
          </p:nvSpPr>
          <p:spPr bwMode="auto">
            <a:xfrm flipV="1">
              <a:off x="2267" y="624"/>
              <a:ext cx="0" cy="444"/>
            </a:xfrm>
            <a:prstGeom prst="line">
              <a:avLst/>
            </a:prstGeom>
            <a:noFill/>
            <a:ln w="2857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42" name="Line 50"/>
            <p:cNvSpPr>
              <a:spLocks noChangeShapeType="1"/>
            </p:cNvSpPr>
            <p:nvPr/>
          </p:nvSpPr>
          <p:spPr bwMode="auto">
            <a:xfrm flipV="1">
              <a:off x="2144" y="624"/>
              <a:ext cx="0" cy="432"/>
            </a:xfrm>
            <a:prstGeom prst="line">
              <a:avLst/>
            </a:prstGeom>
            <a:noFill/>
            <a:ln w="2857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43" name="Line 51"/>
            <p:cNvSpPr>
              <a:spLocks noChangeShapeType="1"/>
            </p:cNvSpPr>
            <p:nvPr/>
          </p:nvSpPr>
          <p:spPr bwMode="auto">
            <a:xfrm flipV="1">
              <a:off x="2021" y="619"/>
              <a:ext cx="0" cy="437"/>
            </a:xfrm>
            <a:prstGeom prst="line">
              <a:avLst/>
            </a:prstGeom>
            <a:noFill/>
            <a:ln w="2857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032244" name="Picture 5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457200"/>
            <a:ext cx="6858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245" name="Picture 5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962400"/>
            <a:ext cx="590550" cy="609600"/>
          </a:xfrm>
          <a:prstGeom prst="rect">
            <a:avLst/>
          </a:prstGeom>
          <a:noFill/>
        </p:spPr>
      </p:pic>
      <p:pic>
        <p:nvPicPr>
          <p:cNvPr id="1032246" name="Picture 5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33800" y="6172200"/>
            <a:ext cx="609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247" name="Picture 5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1447800"/>
            <a:ext cx="7620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248" name="Picture 5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343400" y="6172200"/>
            <a:ext cx="441325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32249" name="Picture 5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05000" y="6172200"/>
            <a:ext cx="530225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32250" name="Picture 5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2133600"/>
            <a:ext cx="766763" cy="501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032251" name="AutoShape 59"/>
          <p:cNvSpPr>
            <a:spLocks noChangeArrowheads="1"/>
          </p:cNvSpPr>
          <p:nvPr/>
        </p:nvSpPr>
        <p:spPr bwMode="auto">
          <a:xfrm rot="-2866024">
            <a:off x="975519" y="5796756"/>
            <a:ext cx="390525" cy="360363"/>
          </a:xfrm>
          <a:prstGeom prst="flowChartDelay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prstClr val="black"/>
                </a:solidFill>
              </a:rPr>
              <a:t>SS</a:t>
            </a:r>
          </a:p>
        </p:txBody>
      </p:sp>
      <p:sp>
        <p:nvSpPr>
          <p:cNvPr id="1032252" name="AutoShape 60"/>
          <p:cNvSpPr>
            <a:spLocks noChangeArrowheads="1"/>
          </p:cNvSpPr>
          <p:nvPr/>
        </p:nvSpPr>
        <p:spPr bwMode="auto">
          <a:xfrm rot="16200000">
            <a:off x="1450182" y="5645944"/>
            <a:ext cx="407987" cy="339725"/>
          </a:xfrm>
          <a:prstGeom prst="flowChartDelay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r>
              <a:rPr lang="en-US" sz="1200">
                <a:solidFill>
                  <a:prstClr val="black"/>
                </a:solidFill>
              </a:rPr>
              <a:t>SS</a:t>
            </a:r>
          </a:p>
        </p:txBody>
      </p:sp>
      <p:sp>
        <p:nvSpPr>
          <p:cNvPr id="1032253" name="AutoShape 61"/>
          <p:cNvSpPr>
            <a:spLocks noChangeArrowheads="1"/>
          </p:cNvSpPr>
          <p:nvPr/>
        </p:nvSpPr>
        <p:spPr bwMode="auto">
          <a:xfrm rot="16200000">
            <a:off x="2023269" y="5645944"/>
            <a:ext cx="407987" cy="339725"/>
          </a:xfrm>
          <a:prstGeom prst="flowChartDelay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r>
              <a:rPr lang="en-US" sz="1200">
                <a:solidFill>
                  <a:prstClr val="black"/>
                </a:solidFill>
              </a:rPr>
              <a:t>SS</a:t>
            </a:r>
          </a:p>
        </p:txBody>
      </p:sp>
      <p:sp>
        <p:nvSpPr>
          <p:cNvPr id="1032254" name="AutoShape 62"/>
          <p:cNvSpPr>
            <a:spLocks noChangeArrowheads="1"/>
          </p:cNvSpPr>
          <p:nvPr/>
        </p:nvSpPr>
        <p:spPr bwMode="auto">
          <a:xfrm rot="16200000">
            <a:off x="3852069" y="5596731"/>
            <a:ext cx="407988" cy="339725"/>
          </a:xfrm>
          <a:prstGeom prst="flowChartDelay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r>
              <a:rPr lang="en-US" sz="1200">
                <a:solidFill>
                  <a:prstClr val="black"/>
                </a:solidFill>
              </a:rPr>
              <a:t>SS</a:t>
            </a:r>
          </a:p>
        </p:txBody>
      </p:sp>
      <p:sp>
        <p:nvSpPr>
          <p:cNvPr id="1032255" name="AutoShape 63"/>
          <p:cNvSpPr>
            <a:spLocks noChangeArrowheads="1"/>
          </p:cNvSpPr>
          <p:nvPr/>
        </p:nvSpPr>
        <p:spPr bwMode="auto">
          <a:xfrm rot="16200000">
            <a:off x="4309269" y="5645944"/>
            <a:ext cx="407987" cy="339725"/>
          </a:xfrm>
          <a:prstGeom prst="flowChartDelay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r>
              <a:rPr lang="en-US" sz="1200">
                <a:solidFill>
                  <a:prstClr val="black"/>
                </a:solidFill>
              </a:rPr>
              <a:t>SS</a:t>
            </a:r>
          </a:p>
        </p:txBody>
      </p:sp>
      <p:sp>
        <p:nvSpPr>
          <p:cNvPr id="1032256" name="AutoShape 64"/>
          <p:cNvSpPr>
            <a:spLocks noChangeArrowheads="1"/>
          </p:cNvSpPr>
          <p:nvPr/>
        </p:nvSpPr>
        <p:spPr bwMode="auto">
          <a:xfrm rot="16200000">
            <a:off x="5071269" y="5645944"/>
            <a:ext cx="407987" cy="339725"/>
          </a:xfrm>
          <a:prstGeom prst="flowChartDelay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r>
              <a:rPr lang="en-US" sz="1200">
                <a:solidFill>
                  <a:prstClr val="black"/>
                </a:solidFill>
              </a:rPr>
              <a:t>SS</a:t>
            </a:r>
          </a:p>
        </p:txBody>
      </p:sp>
      <p:sp>
        <p:nvSpPr>
          <p:cNvPr id="1032257" name="AutoShape 65"/>
          <p:cNvSpPr>
            <a:spLocks noChangeArrowheads="1"/>
          </p:cNvSpPr>
          <p:nvPr/>
        </p:nvSpPr>
        <p:spPr bwMode="auto">
          <a:xfrm rot="16200000">
            <a:off x="7015974" y="5622295"/>
            <a:ext cx="407987" cy="339725"/>
          </a:xfrm>
          <a:prstGeom prst="flowChartDelay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r>
              <a:rPr lang="en-US" sz="1200">
                <a:solidFill>
                  <a:prstClr val="black"/>
                </a:solidFill>
              </a:rPr>
              <a:t>SS</a:t>
            </a:r>
          </a:p>
        </p:txBody>
      </p:sp>
      <p:pic>
        <p:nvPicPr>
          <p:cNvPr id="1032258" name="Picture 6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352800"/>
            <a:ext cx="838200" cy="566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32259" name="Picture 67" descr="via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2924733">
            <a:off x="7835106" y="1080294"/>
            <a:ext cx="484188" cy="609600"/>
          </a:xfrm>
          <a:prstGeom prst="rect">
            <a:avLst/>
          </a:prstGeom>
          <a:noFill/>
        </p:spPr>
      </p:pic>
      <p:pic>
        <p:nvPicPr>
          <p:cNvPr id="1032260" name="Picture 68" descr="B_OEQ127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 rot="2730464">
            <a:off x="8396288" y="1738312"/>
            <a:ext cx="528638" cy="557213"/>
          </a:xfrm>
          <a:prstGeom prst="rect">
            <a:avLst/>
          </a:prstGeom>
          <a:noFill/>
        </p:spPr>
      </p:pic>
      <p:pic>
        <p:nvPicPr>
          <p:cNvPr id="1032261" name="Picture 69" descr="rocketebook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612188" y="914400"/>
            <a:ext cx="531812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2262" name="Oval 70"/>
          <p:cNvSpPr>
            <a:spLocks noChangeArrowheads="1"/>
          </p:cNvSpPr>
          <p:nvPr/>
        </p:nvSpPr>
        <p:spPr bwMode="auto">
          <a:xfrm rot="2650181">
            <a:off x="6629400" y="1828800"/>
            <a:ext cx="2514600" cy="61753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prstClr val="black"/>
                </a:solidFill>
              </a:rPr>
              <a:t>Portal</a:t>
            </a:r>
          </a:p>
        </p:txBody>
      </p:sp>
      <p:sp>
        <p:nvSpPr>
          <p:cNvPr id="1032264" name="Rectangle 72"/>
          <p:cNvSpPr>
            <a:spLocks noChangeArrowheads="1"/>
          </p:cNvSpPr>
          <p:nvPr/>
        </p:nvSpPr>
        <p:spPr bwMode="auto">
          <a:xfrm>
            <a:off x="0" y="5001310"/>
            <a:ext cx="955711" cy="64633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Another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Cloud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2265" name="Text Box 73"/>
          <p:cNvSpPr txBox="1">
            <a:spLocks noChangeArrowheads="1"/>
          </p:cNvSpPr>
          <p:nvPr/>
        </p:nvSpPr>
        <p:spPr bwMode="auto">
          <a:xfrm>
            <a:off x="179388" y="115888"/>
            <a:ext cx="8859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Raw Data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     Data    Information     Knowledge      Wisdom   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Decisions</a:t>
            </a:r>
          </a:p>
        </p:txBody>
      </p:sp>
      <p:sp>
        <p:nvSpPr>
          <p:cNvPr id="1032266" name="AutoShape 74"/>
          <p:cNvSpPr>
            <a:spLocks noChangeArrowheads="1"/>
          </p:cNvSpPr>
          <p:nvPr/>
        </p:nvSpPr>
        <p:spPr bwMode="auto">
          <a:xfrm rot="5400000">
            <a:off x="2556669" y="1100931"/>
            <a:ext cx="407988" cy="339725"/>
          </a:xfrm>
          <a:prstGeom prst="flowChartDelay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r>
              <a:rPr lang="en-US" sz="1200">
                <a:solidFill>
                  <a:prstClr val="black"/>
                </a:solidFill>
              </a:rPr>
              <a:t>SS</a:t>
            </a:r>
          </a:p>
        </p:txBody>
      </p:sp>
      <p:sp>
        <p:nvSpPr>
          <p:cNvPr id="1032267" name="AutoShape 75"/>
          <p:cNvSpPr>
            <a:spLocks noChangeArrowheads="1"/>
          </p:cNvSpPr>
          <p:nvPr/>
        </p:nvSpPr>
        <p:spPr bwMode="auto">
          <a:xfrm rot="5400000">
            <a:off x="1566069" y="1024731"/>
            <a:ext cx="407988" cy="339725"/>
          </a:xfrm>
          <a:prstGeom prst="flowChartDelay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r>
              <a:rPr lang="en-US" sz="1200">
                <a:solidFill>
                  <a:prstClr val="black"/>
                </a:solidFill>
              </a:rPr>
              <a:t>SS</a:t>
            </a:r>
          </a:p>
        </p:txBody>
      </p:sp>
      <p:sp>
        <p:nvSpPr>
          <p:cNvPr id="1032268" name="Rectangle 76"/>
          <p:cNvSpPr>
            <a:spLocks noChangeArrowheads="1"/>
          </p:cNvSpPr>
          <p:nvPr/>
        </p:nvSpPr>
        <p:spPr bwMode="auto">
          <a:xfrm>
            <a:off x="0" y="2743200"/>
            <a:ext cx="915988" cy="5905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Another</a:t>
            </a:r>
            <a:br>
              <a:rPr lang="en-US">
                <a:solidFill>
                  <a:prstClr val="black"/>
                </a:solidFill>
              </a:rPr>
            </a:br>
            <a:r>
              <a:rPr lang="en-US">
                <a:solidFill>
                  <a:prstClr val="black"/>
                </a:solidFill>
              </a:rPr>
              <a:t>Service</a:t>
            </a:r>
          </a:p>
        </p:txBody>
      </p:sp>
      <p:sp>
        <p:nvSpPr>
          <p:cNvPr id="1032269" name="AutoShape 77"/>
          <p:cNvSpPr>
            <a:spLocks noChangeArrowheads="1"/>
          </p:cNvSpPr>
          <p:nvPr/>
        </p:nvSpPr>
        <p:spPr bwMode="auto">
          <a:xfrm rot="5400000">
            <a:off x="3547269" y="1100931"/>
            <a:ext cx="407988" cy="339725"/>
          </a:xfrm>
          <a:prstGeom prst="flowChartDelay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r>
              <a:rPr lang="en-US" sz="1200">
                <a:solidFill>
                  <a:prstClr val="black"/>
                </a:solidFill>
              </a:rPr>
              <a:t>SS</a:t>
            </a:r>
          </a:p>
        </p:txBody>
      </p:sp>
      <p:sp>
        <p:nvSpPr>
          <p:cNvPr id="1032270" name="Rectangle 78"/>
          <p:cNvSpPr>
            <a:spLocks noChangeArrowheads="1"/>
          </p:cNvSpPr>
          <p:nvPr/>
        </p:nvSpPr>
        <p:spPr bwMode="auto">
          <a:xfrm>
            <a:off x="0" y="838200"/>
            <a:ext cx="915988" cy="5905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Another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Grid</a:t>
            </a:r>
          </a:p>
        </p:txBody>
      </p:sp>
      <p:sp>
        <p:nvSpPr>
          <p:cNvPr id="1032271" name="AutoShape 79"/>
          <p:cNvSpPr>
            <a:spLocks noChangeArrowheads="1"/>
          </p:cNvSpPr>
          <p:nvPr/>
        </p:nvSpPr>
        <p:spPr bwMode="auto">
          <a:xfrm rot="5400000">
            <a:off x="4842669" y="1150144"/>
            <a:ext cx="407987" cy="339725"/>
          </a:xfrm>
          <a:prstGeom prst="flowChartDelay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SS</a:t>
            </a:r>
          </a:p>
        </p:txBody>
      </p:sp>
      <p:grpSp>
        <p:nvGrpSpPr>
          <p:cNvPr id="4" name="Group 81"/>
          <p:cNvGrpSpPr>
            <a:grpSpLocks/>
          </p:cNvGrpSpPr>
          <p:nvPr/>
        </p:nvGrpSpPr>
        <p:grpSpPr bwMode="auto">
          <a:xfrm>
            <a:off x="990600" y="1198563"/>
            <a:ext cx="533400" cy="4537075"/>
            <a:chOff x="624" y="755"/>
            <a:chExt cx="336" cy="2858"/>
          </a:xfrm>
        </p:grpSpPr>
        <p:sp>
          <p:nvSpPr>
            <p:cNvPr id="1032274" name="AutoShape 82"/>
            <p:cNvSpPr>
              <a:spLocks noChangeArrowheads="1"/>
            </p:cNvSpPr>
            <p:nvPr/>
          </p:nvSpPr>
          <p:spPr bwMode="auto">
            <a:xfrm rot="2360223">
              <a:off x="693" y="755"/>
              <a:ext cx="267" cy="253"/>
            </a:xfrm>
            <a:prstGeom prst="flowChartDelay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SS</a:t>
              </a:r>
            </a:p>
          </p:txBody>
        </p:sp>
        <p:sp>
          <p:nvSpPr>
            <p:cNvPr id="1032275" name="AutoShape 83"/>
            <p:cNvSpPr>
              <a:spLocks noChangeArrowheads="1"/>
            </p:cNvSpPr>
            <p:nvPr/>
          </p:nvSpPr>
          <p:spPr bwMode="auto">
            <a:xfrm>
              <a:off x="624" y="1109"/>
              <a:ext cx="267" cy="253"/>
            </a:xfrm>
            <a:prstGeom prst="flowChartDelay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SS</a:t>
              </a:r>
            </a:p>
          </p:txBody>
        </p:sp>
        <p:sp>
          <p:nvSpPr>
            <p:cNvPr id="1032276" name="AutoShape 84"/>
            <p:cNvSpPr>
              <a:spLocks noChangeArrowheads="1"/>
            </p:cNvSpPr>
            <p:nvPr/>
          </p:nvSpPr>
          <p:spPr bwMode="auto">
            <a:xfrm>
              <a:off x="624" y="1484"/>
              <a:ext cx="267" cy="253"/>
            </a:xfrm>
            <a:prstGeom prst="flowChartDelay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SS</a:t>
              </a:r>
            </a:p>
          </p:txBody>
        </p:sp>
        <p:sp>
          <p:nvSpPr>
            <p:cNvPr id="1032277" name="AutoShape 85"/>
            <p:cNvSpPr>
              <a:spLocks noChangeArrowheads="1"/>
            </p:cNvSpPr>
            <p:nvPr/>
          </p:nvSpPr>
          <p:spPr bwMode="auto">
            <a:xfrm>
              <a:off x="624" y="1859"/>
              <a:ext cx="267" cy="253"/>
            </a:xfrm>
            <a:prstGeom prst="flowChartDelay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SS</a:t>
              </a:r>
            </a:p>
          </p:txBody>
        </p:sp>
        <p:sp>
          <p:nvSpPr>
            <p:cNvPr id="1032278" name="AutoShape 86"/>
            <p:cNvSpPr>
              <a:spLocks noChangeArrowheads="1"/>
            </p:cNvSpPr>
            <p:nvPr/>
          </p:nvSpPr>
          <p:spPr bwMode="auto">
            <a:xfrm>
              <a:off x="624" y="2234"/>
              <a:ext cx="267" cy="253"/>
            </a:xfrm>
            <a:prstGeom prst="flowChartDelay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SS</a:t>
              </a:r>
            </a:p>
          </p:txBody>
        </p:sp>
        <p:sp>
          <p:nvSpPr>
            <p:cNvPr id="1032279" name="AutoShape 87"/>
            <p:cNvSpPr>
              <a:spLocks noChangeArrowheads="1"/>
            </p:cNvSpPr>
            <p:nvPr/>
          </p:nvSpPr>
          <p:spPr bwMode="auto">
            <a:xfrm>
              <a:off x="624" y="2609"/>
              <a:ext cx="267" cy="253"/>
            </a:xfrm>
            <a:prstGeom prst="flowChartDelay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SS</a:t>
              </a:r>
            </a:p>
          </p:txBody>
        </p:sp>
        <p:sp>
          <p:nvSpPr>
            <p:cNvPr id="1032280" name="AutoShape 88"/>
            <p:cNvSpPr>
              <a:spLocks noChangeArrowheads="1"/>
            </p:cNvSpPr>
            <p:nvPr/>
          </p:nvSpPr>
          <p:spPr bwMode="auto">
            <a:xfrm>
              <a:off x="624" y="2984"/>
              <a:ext cx="267" cy="253"/>
            </a:xfrm>
            <a:prstGeom prst="flowChartDelay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SS</a:t>
              </a:r>
            </a:p>
          </p:txBody>
        </p:sp>
        <p:sp>
          <p:nvSpPr>
            <p:cNvPr id="1032281" name="AutoShape 89"/>
            <p:cNvSpPr>
              <a:spLocks noChangeArrowheads="1"/>
            </p:cNvSpPr>
            <p:nvPr/>
          </p:nvSpPr>
          <p:spPr bwMode="auto">
            <a:xfrm>
              <a:off x="624" y="3360"/>
              <a:ext cx="267" cy="253"/>
            </a:xfrm>
            <a:prstGeom prst="flowChartDelay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SS</a:t>
              </a:r>
            </a:p>
          </p:txBody>
        </p:sp>
      </p:grpSp>
      <p:sp>
        <p:nvSpPr>
          <p:cNvPr id="1032282" name="Text Box 90"/>
          <p:cNvSpPr txBox="1">
            <a:spLocks noChangeArrowheads="1"/>
          </p:cNvSpPr>
          <p:nvPr/>
        </p:nvSpPr>
        <p:spPr bwMode="auto">
          <a:xfrm rot="2671048">
            <a:off x="5902318" y="2284690"/>
            <a:ext cx="3416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Arial" pitchFamily="34" charset="0"/>
              </a:rPr>
              <a:t>Fusion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</a:rPr>
              <a:t> for Discovery/Decisions</a:t>
            </a: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5" name="Group 91"/>
          <p:cNvGrpSpPr>
            <a:grpSpLocks/>
          </p:cNvGrpSpPr>
          <p:nvPr/>
        </p:nvGrpSpPr>
        <p:grpSpPr bwMode="auto">
          <a:xfrm>
            <a:off x="5715000" y="6091238"/>
            <a:ext cx="1143000" cy="766762"/>
            <a:chOff x="2256" y="2641"/>
            <a:chExt cx="720" cy="483"/>
          </a:xfrm>
        </p:grpSpPr>
        <p:sp>
          <p:nvSpPr>
            <p:cNvPr id="1032284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2641"/>
              <a:ext cx="720" cy="48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85" name="Text Box 93"/>
            <p:cNvSpPr txBox="1">
              <a:spLocks noChangeArrowheads="1"/>
            </p:cNvSpPr>
            <p:nvPr/>
          </p:nvSpPr>
          <p:spPr bwMode="auto">
            <a:xfrm>
              <a:off x="2389" y="2688"/>
              <a:ext cx="483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Storage</a:t>
              </a:r>
              <a:br>
                <a:rPr lang="en-US" sz="1400">
                  <a:solidFill>
                    <a:prstClr val="black"/>
                  </a:solidFill>
                </a:rPr>
              </a:br>
              <a:r>
                <a:rPr lang="en-US" sz="1400">
                  <a:solidFill>
                    <a:prstClr val="black"/>
                  </a:solidFill>
                </a:rPr>
                <a:t>Cloud</a:t>
              </a:r>
            </a:p>
          </p:txBody>
        </p:sp>
      </p:grpSp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2514600" y="6019800"/>
            <a:ext cx="1143000" cy="766763"/>
            <a:chOff x="2256" y="2641"/>
            <a:chExt cx="720" cy="483"/>
          </a:xfrm>
        </p:grpSpPr>
        <p:sp>
          <p:nvSpPr>
            <p:cNvPr id="1032287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2641"/>
              <a:ext cx="720" cy="48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88" name="Text Box 96"/>
            <p:cNvSpPr txBox="1">
              <a:spLocks noChangeArrowheads="1"/>
            </p:cNvSpPr>
            <p:nvPr/>
          </p:nvSpPr>
          <p:spPr bwMode="auto">
            <a:xfrm>
              <a:off x="2352" y="2688"/>
              <a:ext cx="557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Compute</a:t>
              </a:r>
              <a:br>
                <a:rPr lang="en-US" sz="1400">
                  <a:solidFill>
                    <a:prstClr val="black"/>
                  </a:solidFill>
                </a:rPr>
              </a:br>
              <a:r>
                <a:rPr lang="en-US" sz="1400">
                  <a:solidFill>
                    <a:prstClr val="black"/>
                  </a:solidFill>
                </a:rPr>
                <a:t>Cloud</a:t>
              </a:r>
            </a:p>
          </p:txBody>
        </p:sp>
      </p:grpSp>
      <p:grpSp>
        <p:nvGrpSpPr>
          <p:cNvPr id="7" name="Group 97"/>
          <p:cNvGrpSpPr>
            <a:grpSpLocks/>
          </p:cNvGrpSpPr>
          <p:nvPr/>
        </p:nvGrpSpPr>
        <p:grpSpPr bwMode="auto">
          <a:xfrm>
            <a:off x="2590800" y="5257800"/>
            <a:ext cx="339725" cy="762000"/>
            <a:chOff x="1632" y="3312"/>
            <a:chExt cx="214" cy="480"/>
          </a:xfrm>
        </p:grpSpPr>
        <p:sp>
          <p:nvSpPr>
            <p:cNvPr id="1032290" name="Line 98"/>
            <p:cNvSpPr>
              <a:spLocks noChangeShapeType="1"/>
            </p:cNvSpPr>
            <p:nvPr/>
          </p:nvSpPr>
          <p:spPr bwMode="auto">
            <a:xfrm>
              <a:off x="1632" y="3312"/>
              <a:ext cx="19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91" name="AutoShape 99"/>
            <p:cNvSpPr>
              <a:spLocks noChangeArrowheads="1"/>
            </p:cNvSpPr>
            <p:nvPr/>
          </p:nvSpPr>
          <p:spPr bwMode="auto">
            <a:xfrm rot="16200000">
              <a:off x="1610" y="3382"/>
              <a:ext cx="257" cy="214"/>
            </a:xfrm>
            <a:prstGeom prst="flowChartDelay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anchor="ctr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</a:rPr>
                <a:t>SS</a:t>
              </a:r>
            </a:p>
          </p:txBody>
        </p:sp>
      </p:grpSp>
      <p:grpSp>
        <p:nvGrpSpPr>
          <p:cNvPr id="8" name="Group 100"/>
          <p:cNvGrpSpPr>
            <a:grpSpLocks/>
          </p:cNvGrpSpPr>
          <p:nvPr/>
        </p:nvGrpSpPr>
        <p:grpSpPr bwMode="auto">
          <a:xfrm>
            <a:off x="5638800" y="5334000"/>
            <a:ext cx="339725" cy="762000"/>
            <a:chOff x="1632" y="3312"/>
            <a:chExt cx="214" cy="480"/>
          </a:xfrm>
        </p:grpSpPr>
        <p:sp>
          <p:nvSpPr>
            <p:cNvPr id="1032293" name="Line 101"/>
            <p:cNvSpPr>
              <a:spLocks noChangeShapeType="1"/>
            </p:cNvSpPr>
            <p:nvPr/>
          </p:nvSpPr>
          <p:spPr bwMode="auto">
            <a:xfrm>
              <a:off x="1632" y="3312"/>
              <a:ext cx="19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94" name="AutoShape 102"/>
            <p:cNvSpPr>
              <a:spLocks noChangeArrowheads="1"/>
            </p:cNvSpPr>
            <p:nvPr/>
          </p:nvSpPr>
          <p:spPr bwMode="auto">
            <a:xfrm rot="16200000">
              <a:off x="1610" y="3382"/>
              <a:ext cx="257" cy="214"/>
            </a:xfrm>
            <a:prstGeom prst="flowChartDelay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anchor="ctr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</a:rPr>
                <a:t>SS</a:t>
              </a:r>
            </a:p>
          </p:txBody>
        </p:sp>
      </p:grpSp>
      <p:grpSp>
        <p:nvGrpSpPr>
          <p:cNvPr id="9" name="Group 103"/>
          <p:cNvGrpSpPr>
            <a:grpSpLocks/>
          </p:cNvGrpSpPr>
          <p:nvPr/>
        </p:nvGrpSpPr>
        <p:grpSpPr bwMode="auto">
          <a:xfrm>
            <a:off x="3352800" y="5181600"/>
            <a:ext cx="339725" cy="762000"/>
            <a:chOff x="2208" y="3312"/>
            <a:chExt cx="214" cy="480"/>
          </a:xfrm>
        </p:grpSpPr>
        <p:sp>
          <p:nvSpPr>
            <p:cNvPr id="1032296" name="Line 104"/>
            <p:cNvSpPr>
              <a:spLocks noChangeShapeType="1"/>
            </p:cNvSpPr>
            <p:nvPr/>
          </p:nvSpPr>
          <p:spPr bwMode="auto">
            <a:xfrm flipH="1">
              <a:off x="2208" y="3312"/>
              <a:ext cx="19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297" name="AutoShape 105"/>
            <p:cNvSpPr>
              <a:spLocks noChangeArrowheads="1"/>
            </p:cNvSpPr>
            <p:nvPr/>
          </p:nvSpPr>
          <p:spPr bwMode="auto">
            <a:xfrm rot="16200000">
              <a:off x="2186" y="3461"/>
              <a:ext cx="257" cy="214"/>
            </a:xfrm>
            <a:prstGeom prst="flowChartDelay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anchor="ctr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</a:rPr>
                <a:t>SS</a:t>
              </a:r>
            </a:p>
          </p:txBody>
        </p:sp>
      </p:grpSp>
      <p:grpSp>
        <p:nvGrpSpPr>
          <p:cNvPr id="10" name="Group 106"/>
          <p:cNvGrpSpPr>
            <a:grpSpLocks/>
          </p:cNvGrpSpPr>
          <p:nvPr/>
        </p:nvGrpSpPr>
        <p:grpSpPr bwMode="auto">
          <a:xfrm>
            <a:off x="6477000" y="5257800"/>
            <a:ext cx="339725" cy="762000"/>
            <a:chOff x="2208" y="3312"/>
            <a:chExt cx="214" cy="480"/>
          </a:xfrm>
        </p:grpSpPr>
        <p:sp>
          <p:nvSpPr>
            <p:cNvPr id="1032299" name="Line 107"/>
            <p:cNvSpPr>
              <a:spLocks noChangeShapeType="1"/>
            </p:cNvSpPr>
            <p:nvPr/>
          </p:nvSpPr>
          <p:spPr bwMode="auto">
            <a:xfrm flipH="1">
              <a:off x="2208" y="3312"/>
              <a:ext cx="19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300" name="AutoShape 108"/>
            <p:cNvSpPr>
              <a:spLocks noChangeArrowheads="1"/>
            </p:cNvSpPr>
            <p:nvPr/>
          </p:nvSpPr>
          <p:spPr bwMode="auto">
            <a:xfrm rot="16200000">
              <a:off x="2186" y="3461"/>
              <a:ext cx="257" cy="214"/>
            </a:xfrm>
            <a:prstGeom prst="flowChartDelay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anchor="ctr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</a:rPr>
                <a:t>SS</a:t>
              </a:r>
            </a:p>
          </p:txBody>
        </p:sp>
      </p:grpSp>
      <p:grpSp>
        <p:nvGrpSpPr>
          <p:cNvPr id="11" name="Group 109"/>
          <p:cNvGrpSpPr>
            <a:grpSpLocks/>
          </p:cNvGrpSpPr>
          <p:nvPr/>
        </p:nvGrpSpPr>
        <p:grpSpPr bwMode="auto">
          <a:xfrm>
            <a:off x="5795963" y="2241550"/>
            <a:ext cx="827087" cy="766763"/>
            <a:chOff x="2256" y="2641"/>
            <a:chExt cx="720" cy="483"/>
          </a:xfrm>
        </p:grpSpPr>
        <p:sp>
          <p:nvSpPr>
            <p:cNvPr id="1032302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2641"/>
              <a:ext cx="720" cy="48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303" name="Text Box 111"/>
            <p:cNvSpPr txBox="1">
              <a:spLocks noChangeArrowheads="1"/>
            </p:cNvSpPr>
            <p:nvPr/>
          </p:nvSpPr>
          <p:spPr bwMode="auto">
            <a:xfrm>
              <a:off x="2349" y="2688"/>
              <a:ext cx="563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</a:rPr>
                <a:t>Filter</a:t>
              </a:r>
              <a:br>
                <a:rPr lang="en-US" sz="1400" dirty="0">
                  <a:solidFill>
                    <a:prstClr val="black"/>
                  </a:solidFill>
                </a:rPr>
              </a:br>
              <a:r>
                <a:rPr lang="en-US" sz="1400" dirty="0">
                  <a:solidFill>
                    <a:prstClr val="black"/>
                  </a:solidFill>
                </a:rPr>
                <a:t>Cloud</a:t>
              </a:r>
            </a:p>
          </p:txBody>
        </p:sp>
      </p:grpSp>
      <p:grpSp>
        <p:nvGrpSpPr>
          <p:cNvPr id="12" name="Group 112"/>
          <p:cNvGrpSpPr>
            <a:grpSpLocks/>
          </p:cNvGrpSpPr>
          <p:nvPr/>
        </p:nvGrpSpPr>
        <p:grpSpPr bwMode="auto">
          <a:xfrm>
            <a:off x="4810919" y="4429919"/>
            <a:ext cx="827087" cy="766762"/>
            <a:chOff x="2256" y="2641"/>
            <a:chExt cx="720" cy="483"/>
          </a:xfrm>
        </p:grpSpPr>
        <p:sp>
          <p:nvSpPr>
            <p:cNvPr id="1032305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2641"/>
              <a:ext cx="720" cy="48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306" name="Text Box 114"/>
            <p:cNvSpPr txBox="1">
              <a:spLocks noChangeArrowheads="1"/>
            </p:cNvSpPr>
            <p:nvPr/>
          </p:nvSpPr>
          <p:spPr bwMode="auto">
            <a:xfrm>
              <a:off x="2349" y="2688"/>
              <a:ext cx="563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Filter</a:t>
              </a:r>
              <a:br>
                <a:rPr lang="en-US" sz="1400">
                  <a:solidFill>
                    <a:prstClr val="black"/>
                  </a:solidFill>
                </a:rPr>
              </a:br>
              <a:r>
                <a:rPr lang="en-US" sz="1400">
                  <a:solidFill>
                    <a:prstClr val="black"/>
                  </a:solidFill>
                </a:rPr>
                <a:t>Cloud</a:t>
              </a:r>
            </a:p>
          </p:txBody>
        </p:sp>
      </p:grpSp>
      <p:grpSp>
        <p:nvGrpSpPr>
          <p:cNvPr id="13" name="Group 115"/>
          <p:cNvGrpSpPr>
            <a:grpSpLocks/>
          </p:cNvGrpSpPr>
          <p:nvPr/>
        </p:nvGrpSpPr>
        <p:grpSpPr bwMode="auto">
          <a:xfrm>
            <a:off x="1636226" y="1713254"/>
            <a:ext cx="827088" cy="766763"/>
            <a:chOff x="2256" y="2641"/>
            <a:chExt cx="720" cy="483"/>
          </a:xfrm>
        </p:grpSpPr>
        <p:sp>
          <p:nvSpPr>
            <p:cNvPr id="1032308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2641"/>
              <a:ext cx="720" cy="48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309" name="Text Box 117"/>
            <p:cNvSpPr txBox="1">
              <a:spLocks noChangeArrowheads="1"/>
            </p:cNvSpPr>
            <p:nvPr/>
          </p:nvSpPr>
          <p:spPr bwMode="auto">
            <a:xfrm>
              <a:off x="2349" y="2688"/>
              <a:ext cx="563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Filter</a:t>
              </a:r>
              <a:br>
                <a:rPr lang="en-US" sz="1400">
                  <a:solidFill>
                    <a:prstClr val="black"/>
                  </a:solidFill>
                </a:rPr>
              </a:br>
              <a:r>
                <a:rPr lang="en-US" sz="1400">
                  <a:solidFill>
                    <a:prstClr val="black"/>
                  </a:solidFill>
                </a:rPr>
                <a:t>Cloud</a:t>
              </a:r>
            </a:p>
          </p:txBody>
        </p:sp>
      </p:grpSp>
      <p:grpSp>
        <p:nvGrpSpPr>
          <p:cNvPr id="14" name="Group 118"/>
          <p:cNvGrpSpPr>
            <a:grpSpLocks/>
          </p:cNvGrpSpPr>
          <p:nvPr/>
        </p:nvGrpSpPr>
        <p:grpSpPr bwMode="auto">
          <a:xfrm>
            <a:off x="4859338" y="1592263"/>
            <a:ext cx="981075" cy="647700"/>
            <a:chOff x="2256" y="2641"/>
            <a:chExt cx="720" cy="483"/>
          </a:xfrm>
          <a:solidFill>
            <a:schemeClr val="bg1">
              <a:lumMod val="85000"/>
            </a:schemeClr>
          </a:solidFill>
        </p:grpSpPr>
        <p:sp>
          <p:nvSpPr>
            <p:cNvPr id="1032311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2641"/>
              <a:ext cx="720" cy="48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312" name="Text Box 120"/>
            <p:cNvSpPr txBox="1">
              <a:spLocks noChangeArrowheads="1"/>
            </p:cNvSpPr>
            <p:nvPr/>
          </p:nvSpPr>
          <p:spPr bwMode="auto">
            <a:xfrm>
              <a:off x="2287" y="2688"/>
              <a:ext cx="688" cy="3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</a:rPr>
                <a:t>Discovery</a:t>
              </a:r>
              <a:br>
                <a:rPr lang="en-US" sz="1400" dirty="0">
                  <a:solidFill>
                    <a:prstClr val="black"/>
                  </a:solidFill>
                </a:rPr>
              </a:br>
              <a:r>
                <a:rPr lang="en-US" sz="1400" dirty="0">
                  <a:solidFill>
                    <a:prstClr val="black"/>
                  </a:solidFill>
                </a:rPr>
                <a:t>Cloud</a:t>
              </a:r>
            </a:p>
          </p:txBody>
        </p:sp>
      </p:grpSp>
      <p:grpSp>
        <p:nvGrpSpPr>
          <p:cNvPr id="15" name="Group 121"/>
          <p:cNvGrpSpPr>
            <a:grpSpLocks/>
          </p:cNvGrpSpPr>
          <p:nvPr/>
        </p:nvGrpSpPr>
        <p:grpSpPr bwMode="auto">
          <a:xfrm>
            <a:off x="6466849" y="3267258"/>
            <a:ext cx="981075" cy="647700"/>
            <a:chOff x="2256" y="2641"/>
            <a:chExt cx="720" cy="483"/>
          </a:xfrm>
          <a:solidFill>
            <a:schemeClr val="bg1">
              <a:lumMod val="85000"/>
            </a:schemeClr>
          </a:solidFill>
        </p:grpSpPr>
        <p:sp>
          <p:nvSpPr>
            <p:cNvPr id="1032314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2641"/>
              <a:ext cx="720" cy="48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315" name="Text Box 123"/>
            <p:cNvSpPr txBox="1">
              <a:spLocks noChangeArrowheads="1"/>
            </p:cNvSpPr>
            <p:nvPr/>
          </p:nvSpPr>
          <p:spPr bwMode="auto">
            <a:xfrm>
              <a:off x="2287" y="2688"/>
              <a:ext cx="688" cy="3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</a:rPr>
                <a:t>Discovery</a:t>
              </a:r>
              <a:br>
                <a:rPr lang="en-US" sz="1400" dirty="0">
                  <a:solidFill>
                    <a:prstClr val="black"/>
                  </a:solidFill>
                </a:rPr>
              </a:br>
              <a:r>
                <a:rPr lang="en-US" sz="1400" dirty="0">
                  <a:solidFill>
                    <a:prstClr val="black"/>
                  </a:solidFill>
                </a:rPr>
                <a:t>Cloud</a:t>
              </a:r>
            </a:p>
          </p:txBody>
        </p:sp>
      </p:grpSp>
      <p:grpSp>
        <p:nvGrpSpPr>
          <p:cNvPr id="1032203" name="Group 166"/>
          <p:cNvGrpSpPr>
            <a:grpSpLocks/>
          </p:cNvGrpSpPr>
          <p:nvPr/>
        </p:nvGrpSpPr>
        <p:grpSpPr bwMode="auto">
          <a:xfrm>
            <a:off x="6335826" y="4246563"/>
            <a:ext cx="827087" cy="766763"/>
            <a:chOff x="2256" y="2641"/>
            <a:chExt cx="720" cy="483"/>
          </a:xfrm>
        </p:grpSpPr>
        <p:sp>
          <p:nvSpPr>
            <p:cNvPr id="1032359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2641"/>
              <a:ext cx="720" cy="48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360" name="Text Box 168"/>
            <p:cNvSpPr txBox="1">
              <a:spLocks noChangeArrowheads="1"/>
            </p:cNvSpPr>
            <p:nvPr/>
          </p:nvSpPr>
          <p:spPr bwMode="auto">
            <a:xfrm>
              <a:off x="2349" y="2688"/>
              <a:ext cx="563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</a:rPr>
                <a:t>Filter</a:t>
              </a:r>
              <a:br>
                <a:rPr lang="en-US" sz="1400" dirty="0">
                  <a:solidFill>
                    <a:prstClr val="black"/>
                  </a:solidFill>
                </a:rPr>
              </a:br>
              <a:r>
                <a:rPr lang="en-US" sz="1400" dirty="0">
                  <a:solidFill>
                    <a:prstClr val="black"/>
                  </a:solidFill>
                </a:rPr>
                <a:t>Cloud</a:t>
              </a:r>
            </a:p>
          </p:txBody>
        </p:sp>
      </p:grpSp>
      <p:grpSp>
        <p:nvGrpSpPr>
          <p:cNvPr id="1032219" name="Group 169"/>
          <p:cNvGrpSpPr>
            <a:grpSpLocks/>
          </p:cNvGrpSpPr>
          <p:nvPr/>
        </p:nvGrpSpPr>
        <p:grpSpPr bwMode="auto">
          <a:xfrm>
            <a:off x="3816350" y="2889250"/>
            <a:ext cx="827088" cy="766763"/>
            <a:chOff x="2256" y="2641"/>
            <a:chExt cx="720" cy="483"/>
          </a:xfrm>
        </p:grpSpPr>
        <p:sp>
          <p:nvSpPr>
            <p:cNvPr id="1032362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2641"/>
              <a:ext cx="720" cy="48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363" name="Text Box 171"/>
            <p:cNvSpPr txBox="1">
              <a:spLocks noChangeArrowheads="1"/>
            </p:cNvSpPr>
            <p:nvPr/>
          </p:nvSpPr>
          <p:spPr bwMode="auto">
            <a:xfrm>
              <a:off x="2349" y="2688"/>
              <a:ext cx="563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Filter</a:t>
              </a:r>
              <a:br>
                <a:rPr lang="en-US" sz="1400">
                  <a:solidFill>
                    <a:prstClr val="black"/>
                  </a:solidFill>
                </a:rPr>
              </a:br>
              <a:r>
                <a:rPr lang="en-US" sz="1400">
                  <a:solidFill>
                    <a:prstClr val="black"/>
                  </a:solidFill>
                </a:rPr>
                <a:t>Cloud</a:t>
              </a:r>
            </a:p>
          </p:txBody>
        </p:sp>
      </p:grpSp>
      <p:grpSp>
        <p:nvGrpSpPr>
          <p:cNvPr id="1032273" name="Group 172"/>
          <p:cNvGrpSpPr>
            <a:grpSpLocks/>
          </p:cNvGrpSpPr>
          <p:nvPr/>
        </p:nvGrpSpPr>
        <p:grpSpPr bwMode="auto">
          <a:xfrm>
            <a:off x="1584325" y="4292600"/>
            <a:ext cx="827088" cy="766763"/>
            <a:chOff x="2256" y="2641"/>
            <a:chExt cx="720" cy="483"/>
          </a:xfrm>
        </p:grpSpPr>
        <p:sp>
          <p:nvSpPr>
            <p:cNvPr id="1032365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2641"/>
              <a:ext cx="720" cy="48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366" name="Text Box 174"/>
            <p:cNvSpPr txBox="1">
              <a:spLocks noChangeArrowheads="1"/>
            </p:cNvSpPr>
            <p:nvPr/>
          </p:nvSpPr>
          <p:spPr bwMode="auto">
            <a:xfrm>
              <a:off x="2349" y="2688"/>
              <a:ext cx="563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Filter</a:t>
              </a:r>
              <a:br>
                <a:rPr lang="en-US" sz="1400">
                  <a:solidFill>
                    <a:prstClr val="black"/>
                  </a:solidFill>
                </a:rPr>
              </a:br>
              <a:r>
                <a:rPr lang="en-US" sz="1400">
                  <a:solidFill>
                    <a:prstClr val="black"/>
                  </a:solidFill>
                </a:rPr>
                <a:t>Cloud</a:t>
              </a:r>
            </a:p>
          </p:txBody>
        </p:sp>
      </p:grpSp>
      <p:pic>
        <p:nvPicPr>
          <p:cNvPr id="193" name="Picture 192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571949" y="542290"/>
            <a:ext cx="798697" cy="45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20416" b="22016"/>
          <a:stretch/>
        </p:blipFill>
        <p:spPr bwMode="auto">
          <a:xfrm>
            <a:off x="5649334" y="454072"/>
            <a:ext cx="793211" cy="63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" name="AutoShape 79"/>
          <p:cNvSpPr>
            <a:spLocks noChangeArrowheads="1"/>
          </p:cNvSpPr>
          <p:nvPr/>
        </p:nvSpPr>
        <p:spPr bwMode="auto">
          <a:xfrm rot="5400000">
            <a:off x="5859234" y="1199501"/>
            <a:ext cx="407987" cy="339725"/>
          </a:xfrm>
          <a:prstGeom prst="flowChartDelay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SS</a:t>
            </a:r>
          </a:p>
        </p:txBody>
      </p:sp>
      <p:grpSp>
        <p:nvGrpSpPr>
          <p:cNvPr id="194" name="Group 169"/>
          <p:cNvGrpSpPr>
            <a:grpSpLocks/>
          </p:cNvGrpSpPr>
          <p:nvPr/>
        </p:nvGrpSpPr>
        <p:grpSpPr bwMode="auto">
          <a:xfrm>
            <a:off x="3726888" y="4208462"/>
            <a:ext cx="827088" cy="766763"/>
            <a:chOff x="2256" y="2641"/>
            <a:chExt cx="720" cy="483"/>
          </a:xfrm>
        </p:grpSpPr>
        <p:sp>
          <p:nvSpPr>
            <p:cNvPr id="196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2641"/>
              <a:ext cx="720" cy="48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Text Box 171"/>
            <p:cNvSpPr txBox="1">
              <a:spLocks noChangeArrowheads="1"/>
            </p:cNvSpPr>
            <p:nvPr/>
          </p:nvSpPr>
          <p:spPr bwMode="auto">
            <a:xfrm>
              <a:off x="2349" y="2688"/>
              <a:ext cx="563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</a:rPr>
                <a:t>Filter</a:t>
              </a:r>
              <a:br>
                <a:rPr lang="en-US" sz="1400" dirty="0">
                  <a:solidFill>
                    <a:prstClr val="black"/>
                  </a:solidFill>
                </a:rPr>
              </a:br>
              <a:r>
                <a:rPr lang="en-US" sz="1400" dirty="0">
                  <a:solidFill>
                    <a:prstClr val="black"/>
                  </a:solidFill>
                </a:rPr>
                <a:t>Cloud</a:t>
              </a:r>
            </a:p>
          </p:txBody>
        </p:sp>
      </p:grpSp>
      <p:grpSp>
        <p:nvGrpSpPr>
          <p:cNvPr id="198" name="Group 169"/>
          <p:cNvGrpSpPr>
            <a:grpSpLocks/>
          </p:cNvGrpSpPr>
          <p:nvPr/>
        </p:nvGrpSpPr>
        <p:grpSpPr bwMode="auto">
          <a:xfrm>
            <a:off x="2114597" y="2980532"/>
            <a:ext cx="827088" cy="766763"/>
            <a:chOff x="2256" y="2641"/>
            <a:chExt cx="720" cy="483"/>
          </a:xfrm>
        </p:grpSpPr>
        <p:sp>
          <p:nvSpPr>
            <p:cNvPr id="199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2641"/>
              <a:ext cx="720" cy="48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Text Box 171"/>
            <p:cNvSpPr txBox="1">
              <a:spLocks noChangeArrowheads="1"/>
            </p:cNvSpPr>
            <p:nvPr/>
          </p:nvSpPr>
          <p:spPr bwMode="auto">
            <a:xfrm>
              <a:off x="2349" y="2688"/>
              <a:ext cx="563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Filter</a:t>
              </a:r>
              <a:br>
                <a:rPr lang="en-US" sz="1400">
                  <a:solidFill>
                    <a:prstClr val="black"/>
                  </a:solidFill>
                </a:rPr>
              </a:br>
              <a:r>
                <a:rPr lang="en-US" sz="1400">
                  <a:solidFill>
                    <a:prstClr val="black"/>
                  </a:solidFill>
                </a:rPr>
                <a:t>Cloud</a:t>
              </a:r>
            </a:p>
          </p:txBody>
        </p:sp>
      </p:grpSp>
      <p:grpSp>
        <p:nvGrpSpPr>
          <p:cNvPr id="201" name="Group 169"/>
          <p:cNvGrpSpPr>
            <a:grpSpLocks/>
          </p:cNvGrpSpPr>
          <p:nvPr/>
        </p:nvGrpSpPr>
        <p:grpSpPr bwMode="auto">
          <a:xfrm>
            <a:off x="5010174" y="3271043"/>
            <a:ext cx="827088" cy="766763"/>
            <a:chOff x="2256" y="2641"/>
            <a:chExt cx="720" cy="483"/>
          </a:xfrm>
        </p:grpSpPr>
        <p:sp>
          <p:nvSpPr>
            <p:cNvPr id="202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2641"/>
              <a:ext cx="720" cy="48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Text Box 171"/>
            <p:cNvSpPr txBox="1">
              <a:spLocks noChangeArrowheads="1"/>
            </p:cNvSpPr>
            <p:nvPr/>
          </p:nvSpPr>
          <p:spPr bwMode="auto">
            <a:xfrm>
              <a:off x="2349" y="2688"/>
              <a:ext cx="563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Filter</a:t>
              </a:r>
              <a:br>
                <a:rPr lang="en-US" sz="1400">
                  <a:solidFill>
                    <a:prstClr val="black"/>
                  </a:solidFill>
                </a:rPr>
              </a:br>
              <a:r>
                <a:rPr lang="en-US" sz="1400">
                  <a:solidFill>
                    <a:prstClr val="black"/>
                  </a:solidFill>
                </a:rPr>
                <a:t>Cloud</a:t>
              </a:r>
            </a:p>
          </p:txBody>
        </p:sp>
      </p:grpSp>
      <p:grpSp>
        <p:nvGrpSpPr>
          <p:cNvPr id="204" name="Group 169"/>
          <p:cNvGrpSpPr>
            <a:grpSpLocks/>
          </p:cNvGrpSpPr>
          <p:nvPr/>
        </p:nvGrpSpPr>
        <p:grpSpPr bwMode="auto">
          <a:xfrm>
            <a:off x="3145172" y="2130425"/>
            <a:ext cx="827088" cy="766763"/>
            <a:chOff x="2256" y="2641"/>
            <a:chExt cx="720" cy="483"/>
          </a:xfrm>
        </p:grpSpPr>
        <p:sp>
          <p:nvSpPr>
            <p:cNvPr id="205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2641"/>
              <a:ext cx="720" cy="48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Text Box 171"/>
            <p:cNvSpPr txBox="1">
              <a:spLocks noChangeArrowheads="1"/>
            </p:cNvSpPr>
            <p:nvPr/>
          </p:nvSpPr>
          <p:spPr bwMode="auto">
            <a:xfrm>
              <a:off x="2349" y="2688"/>
              <a:ext cx="563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Filter</a:t>
              </a:r>
              <a:br>
                <a:rPr lang="en-US" sz="1400">
                  <a:solidFill>
                    <a:prstClr val="black"/>
                  </a:solidFill>
                </a:rPr>
              </a:br>
              <a:r>
                <a:rPr lang="en-US" sz="1400">
                  <a:solidFill>
                    <a:prstClr val="black"/>
                  </a:solidFill>
                </a:rPr>
                <a:t>Cloud</a:t>
              </a:r>
            </a:p>
          </p:txBody>
        </p:sp>
      </p:grpSp>
      <p:sp>
        <p:nvSpPr>
          <p:cNvPr id="207" name="Line 2"/>
          <p:cNvSpPr>
            <a:spLocks noChangeShapeType="1"/>
          </p:cNvSpPr>
          <p:nvPr/>
        </p:nvSpPr>
        <p:spPr bwMode="auto">
          <a:xfrm flipV="1">
            <a:off x="5702477" y="2600181"/>
            <a:ext cx="1375043" cy="187325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0" name="Rectangle 78"/>
          <p:cNvSpPr>
            <a:spLocks noChangeArrowheads="1"/>
          </p:cNvSpPr>
          <p:nvPr/>
        </p:nvSpPr>
        <p:spPr bwMode="auto">
          <a:xfrm>
            <a:off x="7810285" y="6169709"/>
            <a:ext cx="1232773" cy="64633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Distributed</a:t>
            </a: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Grid</a:t>
            </a:r>
          </a:p>
        </p:txBody>
      </p:sp>
      <p:sp>
        <p:nvSpPr>
          <p:cNvPr id="211" name="Rectangle 78"/>
          <p:cNvSpPr>
            <a:spLocks noChangeArrowheads="1"/>
          </p:cNvSpPr>
          <p:nvPr/>
        </p:nvSpPr>
        <p:spPr bwMode="auto">
          <a:xfrm>
            <a:off x="6969014" y="6246306"/>
            <a:ext cx="649503" cy="4308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8288" tIns="0" rIns="18288" bIns="0" anchor="ctr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Hadoop Cluster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12" name="AutoShape 65"/>
          <p:cNvSpPr>
            <a:spLocks noChangeArrowheads="1"/>
          </p:cNvSpPr>
          <p:nvPr/>
        </p:nvSpPr>
        <p:spPr bwMode="auto">
          <a:xfrm rot="16200000">
            <a:off x="8131175" y="5742405"/>
            <a:ext cx="407987" cy="339725"/>
          </a:xfrm>
          <a:prstGeom prst="flowChartDelay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r>
              <a:rPr lang="en-US" sz="1200">
                <a:solidFill>
                  <a:prstClr val="black"/>
                </a:solidFill>
              </a:rPr>
              <a:t>SS</a:t>
            </a:r>
          </a:p>
        </p:txBody>
      </p:sp>
      <p:sp>
        <p:nvSpPr>
          <p:cNvPr id="1032263" name="Text Box 71"/>
          <p:cNvSpPr txBox="1">
            <a:spLocks noChangeArrowheads="1"/>
          </p:cNvSpPr>
          <p:nvPr/>
        </p:nvSpPr>
        <p:spPr bwMode="auto">
          <a:xfrm>
            <a:off x="7430293" y="3806101"/>
            <a:ext cx="1713707" cy="181588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SS: </a:t>
            </a:r>
            <a:r>
              <a:rPr lang="en-US" sz="1600" dirty="0" smtClean="0">
                <a:solidFill>
                  <a:prstClr val="black"/>
                </a:solidFill>
              </a:rPr>
              <a:t>Sensor </a:t>
            </a:r>
            <a:r>
              <a:rPr lang="en-US" sz="1600" dirty="0">
                <a:solidFill>
                  <a:prstClr val="black"/>
                </a:solidFill>
              </a:rPr>
              <a:t>or Data</a:t>
            </a:r>
          </a:p>
          <a:p>
            <a:r>
              <a:rPr lang="en-US" sz="1600" dirty="0">
                <a:solidFill>
                  <a:prstClr val="black"/>
                </a:solidFill>
              </a:rPr>
              <a:t>Interchange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Service</a:t>
            </a:r>
          </a:p>
          <a:p>
            <a:r>
              <a:rPr lang="en-US" sz="1600" b="1" dirty="0" smtClean="0">
                <a:solidFill>
                  <a:prstClr val="black"/>
                </a:solidFill>
              </a:rPr>
              <a:t>Workflow </a:t>
            </a:r>
            <a:r>
              <a:rPr lang="en-US" sz="1600" dirty="0" smtClean="0">
                <a:solidFill>
                  <a:prstClr val="black"/>
                </a:solidFill>
              </a:rPr>
              <a:t>through multiple filter/discovery clouds or Services</a:t>
            </a:r>
          </a:p>
        </p:txBody>
      </p:sp>
    </p:spTree>
    <p:extLst>
      <p:ext uri="{BB962C8B-B14F-4D97-AF65-F5344CB8AC3E}">
        <p14:creationId xmlns:p14="http://schemas.microsoft.com/office/powerpoint/2010/main" val="307483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0288"/>
          </a:xfrm>
        </p:spPr>
        <p:txBody>
          <a:bodyPr/>
          <a:lstStyle/>
          <a:p>
            <a:r>
              <a:rPr lang="en-US" b="1" dirty="0" smtClean="0"/>
              <a:t>What is Big Data?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41832"/>
            <a:ext cx="9144000" cy="57881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Big Data to Knowledge. We have</a:t>
            </a:r>
          </a:p>
          <a:p>
            <a:pPr lvl="1"/>
            <a:r>
              <a:rPr lang="en-US" sz="3100" dirty="0"/>
              <a:t>Data to Information</a:t>
            </a:r>
          </a:p>
          <a:p>
            <a:pPr lvl="1"/>
            <a:r>
              <a:rPr lang="en-US" sz="3100" dirty="0"/>
              <a:t>Information to Knowledge</a:t>
            </a:r>
          </a:p>
          <a:p>
            <a:pPr lvl="1"/>
            <a:r>
              <a:rPr lang="en-US" sz="3100" dirty="0"/>
              <a:t>Knowledge to Wisdom</a:t>
            </a:r>
          </a:p>
          <a:p>
            <a:endParaRPr lang="en-US" dirty="0"/>
          </a:p>
          <a:p>
            <a:r>
              <a:rPr lang="en-US" dirty="0"/>
              <a:t>Big Data == Big Information == Big Knowledge</a:t>
            </a:r>
          </a:p>
          <a:p>
            <a:r>
              <a:rPr lang="en-US" dirty="0"/>
              <a:t>One can classify by properties like size but I prefer to classify by a data centric approach -- its the data that gives the answer rather than a model or </a:t>
            </a:r>
            <a:r>
              <a:rPr lang="en-US" dirty="0" smtClean="0"/>
              <a:t>theory</a:t>
            </a:r>
            <a:endParaRPr lang="en-US" dirty="0"/>
          </a:p>
          <a:p>
            <a:r>
              <a:rPr lang="en-US" dirty="0"/>
              <a:t>I see no difference between Big Data and Intelligent Big Data -- Big Data characterized by its smart transformation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88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0288"/>
          </a:xfrm>
        </p:spPr>
        <p:txBody>
          <a:bodyPr/>
          <a:lstStyle/>
          <a:p>
            <a:r>
              <a:rPr lang="en-US" b="1" dirty="0" smtClean="0"/>
              <a:t>Status of Big Data?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78408"/>
            <a:ext cx="9144000" cy="576376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Obviously </a:t>
            </a:r>
            <a:r>
              <a:rPr lang="en-US" dirty="0"/>
              <a:t>one needs good infrastructure</a:t>
            </a:r>
          </a:p>
          <a:p>
            <a:r>
              <a:rPr lang="en-US" dirty="0"/>
              <a:t>Hardware</a:t>
            </a:r>
          </a:p>
          <a:p>
            <a:r>
              <a:rPr lang="en-US" dirty="0"/>
              <a:t>Software</a:t>
            </a:r>
          </a:p>
          <a:p>
            <a:r>
              <a:rPr lang="en-US" dirty="0"/>
              <a:t>Algorithms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basic hardware is good -- clouds or HPC both work</a:t>
            </a:r>
          </a:p>
          <a:p>
            <a:r>
              <a:rPr lang="en-US" dirty="0"/>
              <a:t>I suggested that algorithms and their parallel implementation needed more work.</a:t>
            </a:r>
          </a:p>
          <a:p>
            <a:r>
              <a:rPr lang="en-US" dirty="0"/>
              <a:t>There are key problems with data</a:t>
            </a:r>
          </a:p>
          <a:p>
            <a:r>
              <a:rPr lang="en-US" dirty="0"/>
              <a:t>a) Coping with distribution -- cant bring computing to data very easily in some cases   (where "global machine learning" needed)</a:t>
            </a:r>
          </a:p>
          <a:p>
            <a:r>
              <a:rPr lang="en-US" dirty="0"/>
              <a:t>b) Getting data given privacy and proprietary issues. Web Observatory nice </a:t>
            </a:r>
            <a:r>
              <a:rPr lang="en-US" dirty="0" smtClean="0"/>
              <a:t>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0571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45521&quot;&gt;&lt;property id=&quot;20148&quot; value=&quot;5&quot;/&gt;&lt;property id=&quot;20300&quot; value=&quot;Slide 1 - &amp;quot;Big Data to Knowledge Panel&amp;quot;&quot;/&gt;&lt;property id=&quot;20307&quot; value=&quot;265&quot;/&gt;&lt;/object&gt;&lt;object type=&quot;3&quot; unique_id=&quot;350867&quot;&gt;&lt;property id=&quot;20148&quot; value=&quot;5&quot;/&gt;&lt;property id=&quot;20300&quot; value=&quot;Slide 2 - &amp;quot;Analytics and the DIKW Pipeline&amp;quot;&quot;/&gt;&lt;property id=&quot;20307&quot; value=&quot;548&quot;/&gt;&lt;/object&gt;&lt;object type=&quot;3&quot; unique_id=&quot;350868&quot;&gt;&lt;property id=&quot;20148&quot; value=&quot;5&quot;/&gt;&lt;property id=&quot;20300&quot; value=&quot;Slide 3&quot;/&gt;&lt;property id=&quot;20307&quot; value=&quot;550&quot;/&gt;&lt;/object&gt;&lt;object type=&quot;3&quot; unique_id=&quot;355291&quot;&gt;&lt;property id=&quot;20148&quot; value=&quot;5&quot;/&gt;&lt;property id=&quot;20300&quot; value=&quot;Slide 4 - &amp;quot;What is Big Data?&amp;quot;&quot;/&gt;&lt;property id=&quot;20307&quot; value=&quot;552&quot;/&gt;&lt;/object&gt;&lt;object type=&quot;3&quot; unique_id=&quot;355292&quot;&gt;&lt;property id=&quot;20148&quot; value=&quot;5&quot;/&gt;&lt;property id=&quot;20300&quot; value=&quot;Slide 5 - &amp;quot;Status of Big Data?&amp;quot;&quot;/&gt;&lt;property id=&quot;20307&quot; value=&quot;551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12-0623-Sample-1img-full_V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athena xmlns="http://schemas.microsoft.com/edu/athena" version="0.1.1819.0"/>
</file>

<file path=customXml/itemProps1.xml><?xml version="1.0" encoding="utf-8"?>
<ds:datastoreItem xmlns:ds="http://schemas.openxmlformats.org/officeDocument/2006/customXml" ds:itemID="{8EB78B8A-8892-4EDF-8FBF-57B4F544245A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22370</TotalTime>
  <Words>268</Words>
  <Application>Microsoft Office PowerPoint</Application>
  <PresentationFormat>On-screen Show (4:3)</PresentationFormat>
  <Paragraphs>99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5</vt:i4>
      </vt:variant>
    </vt:vector>
  </HeadingPairs>
  <TitlesOfParts>
    <vt:vector size="20" baseType="lpstr">
      <vt:lpstr>Arial</vt:lpstr>
      <vt:lpstr>Calibri</vt:lpstr>
      <vt:lpstr>Franklin Gothic Book</vt:lpstr>
      <vt:lpstr>Franklin Gothic Demi</vt:lpstr>
      <vt:lpstr>Franklin Gothic Medium</vt:lpstr>
      <vt:lpstr>Times New Roman</vt:lpstr>
      <vt:lpstr>Wingdings</vt:lpstr>
      <vt:lpstr>Office Theme</vt:lpstr>
      <vt:lpstr>12-0623-Sample-1img-full_V5</vt:lpstr>
      <vt:lpstr>1_12-0623-Sample-1img-full_V5</vt:lpstr>
      <vt:lpstr>2_12-0623-Sample-1img-full_V5</vt:lpstr>
      <vt:lpstr>3_12-0623-Sample-1img-full_V5</vt:lpstr>
      <vt:lpstr>4_12-0623-Sample-1img-full_V5</vt:lpstr>
      <vt:lpstr>5_12-0623-Sample-1img-full_V5</vt:lpstr>
      <vt:lpstr>6_12-0623-Sample-1img-full_V5</vt:lpstr>
      <vt:lpstr>Big Data to Knowledge Panel</vt:lpstr>
      <vt:lpstr>Analytics and the DIKW Pipeline</vt:lpstr>
      <vt:lpstr>PowerPoint Presentation</vt:lpstr>
      <vt:lpstr>What is Big Data?</vt:lpstr>
      <vt:lpstr>Status of Big Data?</vt:lpstr>
    </vt:vector>
  </TitlesOfParts>
  <Company>CCT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Shantenu Jha</dc:creator>
  <cp:lastModifiedBy>Geoffrey Fox</cp:lastModifiedBy>
  <cp:revision>437</cp:revision>
  <dcterms:created xsi:type="dcterms:W3CDTF">2014-02-25T01:32:12Z</dcterms:created>
  <dcterms:modified xsi:type="dcterms:W3CDTF">2014-08-29T07:02:48Z</dcterms:modified>
</cp:coreProperties>
</file>