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charts/chart10.xml" ContentType="application/vnd.openxmlformats-officedocument.drawingml.chart+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drawings/drawing1.xml" ContentType="application/vnd.openxmlformats-officedocument.drawingml.chartshapes+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diagrams/data5.xml" ContentType="application/vnd.openxmlformats-officedocument.drawingml.diagramData+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7" r:id="rId2"/>
  </p:sldMasterIdLst>
  <p:notesMasterIdLst>
    <p:notesMasterId r:id="rId72"/>
  </p:notesMasterIdLst>
  <p:sldIdLst>
    <p:sldId id="267" r:id="rId3"/>
    <p:sldId id="333" r:id="rId4"/>
    <p:sldId id="290" r:id="rId5"/>
    <p:sldId id="292" r:id="rId6"/>
    <p:sldId id="293" r:id="rId7"/>
    <p:sldId id="294" r:id="rId8"/>
    <p:sldId id="295" r:id="rId9"/>
    <p:sldId id="296" r:id="rId10"/>
    <p:sldId id="297" r:id="rId11"/>
    <p:sldId id="298" r:id="rId12"/>
    <p:sldId id="300" r:id="rId13"/>
    <p:sldId id="335" r:id="rId14"/>
    <p:sldId id="299" r:id="rId15"/>
    <p:sldId id="336" r:id="rId16"/>
    <p:sldId id="275" r:id="rId17"/>
    <p:sldId id="276" r:id="rId18"/>
    <p:sldId id="310" r:id="rId19"/>
    <p:sldId id="311" r:id="rId20"/>
    <p:sldId id="339" r:id="rId21"/>
    <p:sldId id="282" r:id="rId22"/>
    <p:sldId id="283" r:id="rId23"/>
    <p:sldId id="277" r:id="rId24"/>
    <p:sldId id="313" r:id="rId25"/>
    <p:sldId id="314" r:id="rId26"/>
    <p:sldId id="315" r:id="rId27"/>
    <p:sldId id="316" r:id="rId28"/>
    <p:sldId id="317" r:id="rId29"/>
    <p:sldId id="318" r:id="rId30"/>
    <p:sldId id="319" r:id="rId31"/>
    <p:sldId id="288" r:id="rId32"/>
    <p:sldId id="289" r:id="rId33"/>
    <p:sldId id="278" r:id="rId34"/>
    <p:sldId id="343" r:id="rId35"/>
    <p:sldId id="279" r:id="rId36"/>
    <p:sldId id="281" r:id="rId37"/>
    <p:sldId id="280" r:id="rId38"/>
    <p:sldId id="325" r:id="rId39"/>
    <p:sldId id="322" r:id="rId40"/>
    <p:sldId id="323" r:id="rId41"/>
    <p:sldId id="324" r:id="rId42"/>
    <p:sldId id="326" r:id="rId43"/>
    <p:sldId id="321" r:id="rId44"/>
    <p:sldId id="340" r:id="rId45"/>
    <p:sldId id="344" r:id="rId46"/>
    <p:sldId id="345" r:id="rId47"/>
    <p:sldId id="364" r:id="rId48"/>
    <p:sldId id="347" r:id="rId49"/>
    <p:sldId id="348" r:id="rId50"/>
    <p:sldId id="349" r:id="rId51"/>
    <p:sldId id="350" r:id="rId52"/>
    <p:sldId id="355" r:id="rId53"/>
    <p:sldId id="356" r:id="rId54"/>
    <p:sldId id="360" r:id="rId55"/>
    <p:sldId id="357" r:id="rId56"/>
    <p:sldId id="352" r:id="rId57"/>
    <p:sldId id="353" r:id="rId58"/>
    <p:sldId id="301" r:id="rId59"/>
    <p:sldId id="302" r:id="rId60"/>
    <p:sldId id="303" r:id="rId61"/>
    <p:sldId id="304" r:id="rId62"/>
    <p:sldId id="342" r:id="rId63"/>
    <p:sldId id="305" r:id="rId64"/>
    <p:sldId id="332" r:id="rId65"/>
    <p:sldId id="363" r:id="rId66"/>
    <p:sldId id="358" r:id="rId67"/>
    <p:sldId id="359" r:id="rId68"/>
    <p:sldId id="361" r:id="rId69"/>
    <p:sldId id="362" r:id="rId70"/>
    <p:sldId id="327"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89293" autoAdjust="0"/>
  </p:normalViewPr>
  <p:slideViewPr>
    <p:cSldViewPr>
      <p:cViewPr varScale="1">
        <p:scale>
          <a:sx n="64" d="100"/>
          <a:sy n="64" d="100"/>
        </p:scale>
        <p:origin x="-120" y="-3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Geoffrey%20Fox\Desktop\azuremr_swg_scale_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Research\pariwise-distance-scalability-idp-drya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academic\phd\Thesis\Benchmarks\md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academic\phd\Thesis\Benchmarks\polar.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academic\phd\Thesis\Benchmarks\polar.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academic\phd\Publications\eScience2009\eScience_performanc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thilina\Documents\papers\pubchem\table2&amp;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0.15081821294077374"/>
          <c:y val="7.4548702245552684E-2"/>
          <c:w val="0.82137328805463306"/>
          <c:h val="0.79822506561679785"/>
        </c:manualLayout>
      </c:layout>
      <c:barChart>
        <c:barDir val="col"/>
        <c:grouping val="clustered"/>
        <c:ser>
          <c:idx val="0"/>
          <c:order val="0"/>
          <c:tx>
            <c:v>DryadLINQ</c:v>
          </c:tx>
          <c:cat>
            <c:numRef>
              <c:f>Sheet1!$A$1:$A$2</c:f>
              <c:numCache>
                <c:formatCode>0</c:formatCode>
                <c:ptCount val="2"/>
                <c:pt idx="0">
                  <c:v>35339</c:v>
                </c:pt>
                <c:pt idx="1">
                  <c:v>50000</c:v>
                </c:pt>
              </c:numCache>
            </c:numRef>
          </c:cat>
          <c:val>
            <c:numRef>
              <c:f>Sheet1!$B$1:$B$2</c:f>
              <c:numCache>
                <c:formatCode>0</c:formatCode>
                <c:ptCount val="2"/>
                <c:pt idx="0">
                  <c:v>8510.4749999997548</c:v>
                </c:pt>
                <c:pt idx="1">
                  <c:v>17200.413</c:v>
                </c:pt>
              </c:numCache>
            </c:numRef>
          </c:val>
        </c:ser>
        <c:ser>
          <c:idx val="1"/>
          <c:order val="1"/>
          <c:tx>
            <c:v>MPI</c:v>
          </c:tx>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axId val="96322304"/>
        <c:axId val="96323840"/>
      </c:barChart>
      <c:catAx>
        <c:axId val="96322304"/>
        <c:scaling>
          <c:orientation val="minMax"/>
        </c:scaling>
        <c:axPos val="b"/>
        <c:numFmt formatCode="0" sourceLinked="1"/>
        <c:tickLblPos val="nextTo"/>
        <c:txPr>
          <a:bodyPr/>
          <a:lstStyle/>
          <a:p>
            <a:pPr>
              <a:defRPr sz="1200"/>
            </a:pPr>
            <a:endParaRPr lang="en-US"/>
          </a:p>
        </c:txPr>
        <c:crossAx val="96323840"/>
        <c:crosses val="autoZero"/>
        <c:auto val="1"/>
        <c:lblAlgn val="ctr"/>
        <c:lblOffset val="100"/>
      </c:catAx>
      <c:valAx>
        <c:axId val="96323840"/>
        <c:scaling>
          <c:orientation val="minMax"/>
        </c:scaling>
        <c:axPos val="l"/>
        <c:majorGridlines/>
        <c:numFmt formatCode="0" sourceLinked="1"/>
        <c:tickLblPos val="nextTo"/>
        <c:txPr>
          <a:bodyPr/>
          <a:lstStyle/>
          <a:p>
            <a:pPr>
              <a:defRPr sz="1200"/>
            </a:pPr>
            <a:endParaRPr lang="en-US"/>
          </a:p>
        </c:txPr>
        <c:crossAx val="96322304"/>
        <c:crosses val="autoZero"/>
        <c:crossBetween val="between"/>
      </c:valAx>
    </c:plotArea>
    <c:legend>
      <c:legendPos val="r"/>
      <c:layout>
        <c:manualLayout>
          <c:xMode val="edge"/>
          <c:yMode val="edge"/>
          <c:x val="0.19739632545931798"/>
          <c:y val="6.368427736855474E-2"/>
          <c:w val="0.32490354330709204"/>
          <c:h val="0.19694564389129085"/>
        </c:manualLayout>
      </c:layout>
      <c:spPr>
        <a:solidFill>
          <a:schemeClr val="bg1"/>
        </a:solidFill>
        <a:ln>
          <a:solidFill>
            <a:schemeClr val="tx1"/>
          </a:solidFill>
        </a:ln>
      </c:spPr>
      <c:txPr>
        <a:bodyPr/>
        <a:lstStyle/>
        <a:p>
          <a:pPr>
            <a:defRPr sz="1200"/>
          </a:pPr>
          <a:endParaRPr lang="en-US"/>
        </a:p>
      </c:txPr>
    </c:legend>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SWG</a:t>
            </a:r>
            <a:r>
              <a:rPr lang="en-US" baseline="0"/>
              <a:t> Pairwise Distance 10k </a:t>
            </a:r>
            <a:r>
              <a:rPr lang="en-US" sz="1600" baseline="0"/>
              <a:t>Sequences</a:t>
            </a:r>
            <a:endParaRPr lang="en-US" sz="1600"/>
          </a:p>
        </c:rich>
      </c:tx>
    </c:title>
    <c:plotArea>
      <c:layout>
        <c:manualLayout>
          <c:layoutTarget val="inner"/>
          <c:xMode val="edge"/>
          <c:yMode val="edge"/>
          <c:x val="0.14598840769903801"/>
          <c:y val="0.19480351414406533"/>
          <c:w val="0.81562948381452482"/>
          <c:h val="0.65482210557013765"/>
        </c:manualLayout>
      </c:layout>
      <c:scatterChart>
        <c:scatterStyle val="smoothMarker"/>
        <c:ser>
          <c:idx val="0"/>
          <c:order val="0"/>
          <c:tx>
            <c:strRef>
              <c:f>Sheet1!$I$1</c:f>
              <c:strCache>
                <c:ptCount val="1"/>
                <c:pt idx="0">
                  <c:v>Time Per Alignment Per Instance</c:v>
                </c:pt>
              </c:strCache>
            </c:strRef>
          </c:tx>
          <c:xVal>
            <c:numRef>
              <c:f>Sheet1!$A$2:$A$6</c:f>
              <c:numCache>
                <c:formatCode>General</c:formatCode>
                <c:ptCount val="5"/>
                <c:pt idx="0">
                  <c:v>32</c:v>
                </c:pt>
                <c:pt idx="1">
                  <c:v>64</c:v>
                </c:pt>
                <c:pt idx="2">
                  <c:v>92</c:v>
                </c:pt>
                <c:pt idx="3">
                  <c:v>128</c:v>
                </c:pt>
                <c:pt idx="4">
                  <c:v>160</c:v>
                </c:pt>
              </c:numCache>
            </c:numRef>
          </c:xVal>
          <c:yVal>
            <c:numRef>
              <c:f>Sheet1!$I$2:$I$6</c:f>
              <c:numCache>
                <c:formatCode>General</c:formatCode>
                <c:ptCount val="5"/>
                <c:pt idx="0">
                  <c:v>5.3380216470588238</c:v>
                </c:pt>
                <c:pt idx="1">
                  <c:v>5.2705882352941194</c:v>
                </c:pt>
                <c:pt idx="2">
                  <c:v>5.2310225882352954</c:v>
                </c:pt>
                <c:pt idx="3">
                  <c:v>5.5021000784313703</c:v>
                </c:pt>
                <c:pt idx="4">
                  <c:v>5.7659356862745064</c:v>
                </c:pt>
              </c:numCache>
            </c:numRef>
          </c:yVal>
          <c:smooth val="1"/>
        </c:ser>
        <c:axId val="97943936"/>
        <c:axId val="97945856"/>
      </c:scatterChart>
      <c:valAx>
        <c:axId val="97943936"/>
        <c:scaling>
          <c:orientation val="minMax"/>
          <c:max val="160"/>
        </c:scaling>
        <c:axPos val="b"/>
        <c:title>
          <c:tx>
            <c:rich>
              <a:bodyPr/>
              <a:lstStyle/>
              <a:p>
                <a:pPr>
                  <a:defRPr/>
                </a:pPr>
                <a:r>
                  <a:rPr lang="en-US"/>
                  <a:t>Number of Azure Small Instances</a:t>
                </a:r>
              </a:p>
            </c:rich>
          </c:tx>
        </c:title>
        <c:numFmt formatCode="General" sourceLinked="1"/>
        <c:tickLblPos val="nextTo"/>
        <c:crossAx val="97945856"/>
        <c:crosses val="autoZero"/>
        <c:crossBetween val="midCat"/>
        <c:majorUnit val="32"/>
      </c:valAx>
      <c:valAx>
        <c:axId val="97945856"/>
        <c:scaling>
          <c:orientation val="minMax"/>
          <c:max val="7"/>
          <c:min val="0"/>
        </c:scaling>
        <c:axPos val="l"/>
        <c:majorGridlines/>
        <c:title>
          <c:tx>
            <c:rich>
              <a:bodyPr rot="-5400000" vert="horz"/>
              <a:lstStyle/>
              <a:p>
                <a:pPr>
                  <a:defRPr/>
                </a:pPr>
                <a:r>
                  <a:rPr lang="en-US"/>
                  <a:t> Alignment Time (ms)</a:t>
                </a:r>
              </a:p>
            </c:rich>
          </c:tx>
        </c:title>
        <c:numFmt formatCode="General" sourceLinked="1"/>
        <c:tickLblPos val="nextTo"/>
        <c:crossAx val="97943936"/>
        <c:crosses val="autoZero"/>
        <c:crossBetween val="midCat"/>
      </c:valAx>
    </c:plotArea>
    <c:legend>
      <c:legendPos val="r"/>
      <c:layout>
        <c:manualLayout>
          <c:xMode val="edge"/>
          <c:yMode val="edge"/>
          <c:x val="0.16216640641438806"/>
          <c:y val="0.21502806940799093"/>
          <c:w val="0.50333986732671077"/>
          <c:h val="8.3717191601050026E-2"/>
        </c:manualLayou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sz="1400"/>
            </a:pPr>
            <a:r>
              <a:rPr lang="en-US" sz="1400" b="0" dirty="0" smtClean="0"/>
              <a:t>Randomly </a:t>
            </a:r>
            <a:r>
              <a:rPr lang="en-US" sz="1400" b="0" dirty="0"/>
              <a:t>Distributed </a:t>
            </a:r>
            <a:r>
              <a:rPr lang="en-US" sz="1400" b="0" dirty="0" smtClean="0"/>
              <a:t>Inhomogeneous </a:t>
            </a:r>
            <a:r>
              <a:rPr lang="en-US" sz="1400" b="0" dirty="0"/>
              <a:t>Data </a:t>
            </a:r>
          </a:p>
          <a:p>
            <a:pPr>
              <a:defRPr sz="1400"/>
            </a:pPr>
            <a:r>
              <a:rPr lang="en-US" sz="1400" b="0" dirty="0"/>
              <a:t>Mean: 400,  Dataset Size: 10000</a:t>
            </a:r>
          </a:p>
        </c:rich>
      </c:tx>
      <c:layout>
        <c:manualLayout>
          <c:xMode val="edge"/>
          <c:yMode val="edge"/>
          <c:x val="0.29369318181818183"/>
          <c:y val="4.9405007729420414E-2"/>
        </c:manualLayout>
      </c:layout>
    </c:title>
    <c:plotArea>
      <c:layout/>
      <c:scatterChart>
        <c:scatterStyle val="lineMarker"/>
        <c:ser>
          <c:idx val="0"/>
          <c:order val="0"/>
          <c:tx>
            <c:strRef>
              <c:f>Inhomogeneous_idp!$G$14</c:f>
              <c:strCache>
                <c:ptCount val="1"/>
                <c:pt idx="0">
                  <c:v>DryadLinq SWG</c:v>
                </c:pt>
              </c:strCache>
            </c:strRef>
          </c:tx>
          <c:xVal>
            <c:numRef>
              <c:f>Inhomogeneous_idp!$C$15:$C$21</c:f>
              <c:numCache>
                <c:formatCode>General</c:formatCode>
                <c:ptCount val="7"/>
                <c:pt idx="0">
                  <c:v>0</c:v>
                </c:pt>
                <c:pt idx="1">
                  <c:v>50</c:v>
                </c:pt>
                <c:pt idx="2">
                  <c:v>100</c:v>
                </c:pt>
                <c:pt idx="3">
                  <c:v>150</c:v>
                </c:pt>
                <c:pt idx="4">
                  <c:v>187</c:v>
                </c:pt>
                <c:pt idx="5">
                  <c:v>224.89000000000001</c:v>
                </c:pt>
                <c:pt idx="6">
                  <c:v>255</c:v>
                </c:pt>
              </c:numCache>
            </c:numRef>
          </c:xVal>
          <c:yVal>
            <c:numRef>
              <c:f>Inhomogeneous_idp!$G$15:$G$21</c:f>
              <c:numCache>
                <c:formatCode>General</c:formatCode>
                <c:ptCount val="7"/>
                <c:pt idx="0">
                  <c:v>1712.147091691473</c:v>
                </c:pt>
                <c:pt idx="1">
                  <c:v>1707.4143089295108</c:v>
                </c:pt>
                <c:pt idx="2">
                  <c:v>1689.3589530193292</c:v>
                </c:pt>
                <c:pt idx="3">
                  <c:v>1743.9106906609011</c:v>
                </c:pt>
                <c:pt idx="4">
                  <c:v>1737.7260508952231</c:v>
                </c:pt>
                <c:pt idx="5">
                  <c:v>1711.2448479058048</c:v>
                </c:pt>
                <c:pt idx="6">
                  <c:v>1769.5359141793408</c:v>
                </c:pt>
              </c:numCache>
            </c:numRef>
          </c:yVal>
        </c:ser>
        <c:ser>
          <c:idx val="1"/>
          <c:order val="1"/>
          <c:tx>
            <c:strRef>
              <c:f>Inhomogeneous_idp!$F$27</c:f>
              <c:strCache>
                <c:ptCount val="1"/>
                <c:pt idx="0">
                  <c:v>Hadoop SWG</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Inhomogeneous_idp!$F$28:$F$33</c:f>
              <c:numCache>
                <c:formatCode>General</c:formatCode>
                <c:ptCount val="6"/>
                <c:pt idx="0">
                  <c:v>1662.077</c:v>
                </c:pt>
                <c:pt idx="1">
                  <c:v>1637.6239999999998</c:v>
                </c:pt>
                <c:pt idx="2">
                  <c:v>1618.5170000000001</c:v>
                </c:pt>
                <c:pt idx="3">
                  <c:v>1631.463</c:v>
                </c:pt>
                <c:pt idx="4">
                  <c:v>1619.9356016916765</c:v>
                </c:pt>
                <c:pt idx="5">
                  <c:v>1564.9378321640511</c:v>
                </c:pt>
              </c:numCache>
            </c:numRef>
          </c:yVal>
        </c:ser>
        <c:ser>
          <c:idx val="2"/>
          <c:order val="2"/>
          <c:tx>
            <c:strRef>
              <c:f>Inhomogeneous_idp!$H$27</c:f>
              <c:strCache>
                <c:ptCount val="1"/>
                <c:pt idx="0">
                  <c:v>Hadoop SWG on VM</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Inhomogeneous_idp!$H$28:$H$33</c:f>
              <c:numCache>
                <c:formatCode>General</c:formatCode>
                <c:ptCount val="6"/>
                <c:pt idx="0">
                  <c:v>1786.8619999999999</c:v>
                </c:pt>
                <c:pt idx="1">
                  <c:v>1837.9370000000001</c:v>
                </c:pt>
                <c:pt idx="2">
                  <c:v>1830.377</c:v>
                </c:pt>
                <c:pt idx="3">
                  <c:v>1833.492</c:v>
                </c:pt>
                <c:pt idx="4">
                  <c:v>1824.4357939254264</c:v>
                </c:pt>
                <c:pt idx="5">
                  <c:v>1761.6188710969957</c:v>
                </c:pt>
              </c:numCache>
            </c:numRef>
          </c:yVal>
        </c:ser>
        <c:axId val="97649024"/>
        <c:axId val="100935168"/>
      </c:scatterChart>
      <c:valAx>
        <c:axId val="97649024"/>
        <c:scaling>
          <c:orientation val="minMax"/>
        </c:scaling>
        <c:axPos val="b"/>
        <c:title>
          <c:tx>
            <c:rich>
              <a:bodyPr/>
              <a:lstStyle/>
              <a:p>
                <a:pPr>
                  <a:defRPr/>
                </a:pPr>
                <a:r>
                  <a:rPr lang="en-US"/>
                  <a:t>Standard Deviation</a:t>
                </a:r>
              </a:p>
            </c:rich>
          </c:tx>
          <c:layout>
            <c:manualLayout>
              <c:xMode val="edge"/>
              <c:yMode val="edge"/>
              <c:x val="0.42637488133132911"/>
              <c:y val="0.80371152469578266"/>
            </c:manualLayout>
          </c:layout>
        </c:title>
        <c:numFmt formatCode="General" sourceLinked="1"/>
        <c:majorTickMark val="none"/>
        <c:tickLblPos val="nextTo"/>
        <c:txPr>
          <a:bodyPr/>
          <a:lstStyle/>
          <a:p>
            <a:pPr>
              <a:defRPr sz="1400"/>
            </a:pPr>
            <a:endParaRPr lang="en-US"/>
          </a:p>
        </c:txPr>
        <c:crossAx val="100935168"/>
        <c:crosses val="autoZero"/>
        <c:crossBetween val="midCat"/>
      </c:valAx>
      <c:valAx>
        <c:axId val="100935168"/>
        <c:scaling>
          <c:orientation val="minMax"/>
          <c:min val="1500"/>
        </c:scaling>
        <c:axPos val="l"/>
        <c:majorGridlines/>
        <c:title>
          <c:tx>
            <c:rich>
              <a:bodyPr/>
              <a:lstStyle/>
              <a:p>
                <a:pPr>
                  <a:defRPr/>
                </a:pPr>
                <a:r>
                  <a:rPr lang="en-US"/>
                  <a:t>Time (s)</a:t>
                </a:r>
              </a:p>
            </c:rich>
          </c:tx>
          <c:layout/>
        </c:title>
        <c:numFmt formatCode="General" sourceLinked="1"/>
        <c:majorTickMark val="none"/>
        <c:tickLblPos val="nextTo"/>
        <c:txPr>
          <a:bodyPr/>
          <a:lstStyle/>
          <a:p>
            <a:pPr>
              <a:defRPr sz="1400"/>
            </a:pPr>
            <a:endParaRPr lang="en-US"/>
          </a:p>
        </c:txPr>
        <c:crossAx val="97649024"/>
        <c:crosses val="autoZero"/>
        <c:crossBetween val="midCat"/>
      </c:valAx>
    </c:plotArea>
    <c:legend>
      <c:legendPos val="b"/>
      <c:layout>
        <c:manualLayout>
          <c:xMode val="edge"/>
          <c:yMode val="edge"/>
          <c:x val="9.9645377661125703E-2"/>
          <c:y val="0.88197011911972545"/>
          <c:w val="0.9"/>
          <c:h val="7.0088880935337924E-2"/>
        </c:manualLayout>
      </c:layout>
      <c:txPr>
        <a:bodyPr/>
        <a:lstStyle/>
        <a:p>
          <a:pPr>
            <a:defRPr sz="1600"/>
          </a:pPr>
          <a:endParaRPr lang="en-US"/>
        </a:p>
      </c:txPr>
    </c:legend>
    <c:plotVisOnly val="1"/>
  </c:chart>
  <c:spPr>
    <a:noFill/>
  </c:spPr>
  <c:txPr>
    <a:bodyPr/>
    <a:lstStyle/>
    <a:p>
      <a:pPr>
        <a:defRPr sz="1800">
          <a:solidFill>
            <a:schemeClr val="tx1"/>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sz="1400" b="0" dirty="0"/>
              <a:t>Skewed Distributed Inhomogeneous data</a:t>
            </a:r>
          </a:p>
          <a:p>
            <a:pPr>
              <a:defRPr/>
            </a:pPr>
            <a:r>
              <a:rPr lang="en-US" sz="1400" b="0" dirty="0"/>
              <a:t>Mean: 400, Dataset Size: 10000</a:t>
            </a:r>
          </a:p>
        </c:rich>
      </c:tx>
      <c:layout>
        <c:manualLayout>
          <c:xMode val="edge"/>
          <c:yMode val="edge"/>
          <c:x val="0.35601947078043888"/>
          <c:y val="0.05"/>
        </c:manualLayout>
      </c:layout>
    </c:title>
    <c:plotArea>
      <c:layout>
        <c:manualLayout>
          <c:layoutTarget val="inner"/>
          <c:xMode val="edge"/>
          <c:yMode val="edge"/>
          <c:x val="0.19953115327435259"/>
          <c:y val="0.18399826707837424"/>
          <c:w val="0.76629360783027745"/>
          <c:h val="0.53374365704286963"/>
        </c:manualLayout>
      </c:layout>
      <c:scatterChart>
        <c:scatterStyle val="lineMarker"/>
        <c:ser>
          <c:idx val="0"/>
          <c:order val="0"/>
          <c:tx>
            <c:strRef>
              <c:f>Sheet1!$F$2</c:f>
              <c:strCache>
                <c:ptCount val="1"/>
                <c:pt idx="0">
                  <c:v>DryadLinq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223.86240000000174</c:v>
                </c:pt>
                <c:pt idx="6">
                  <c:v>251.5008</c:v>
                </c:pt>
              </c:numCache>
            </c:numRef>
          </c:xVal>
          <c:yVal>
            <c:numRef>
              <c:f>Sheet1!$F$3:$F$9</c:f>
              <c:numCache>
                <c:formatCode>#,##0.000</c:formatCode>
                <c:ptCount val="7"/>
                <c:pt idx="0">
                  <c:v>1706.0681109222437</c:v>
                </c:pt>
                <c:pt idx="1">
                  <c:v>2242.8215069338667</c:v>
                </c:pt>
                <c:pt idx="2">
                  <c:v>2958.9847893560095</c:v>
                </c:pt>
                <c:pt idx="3">
                  <c:v>3667.5901052476902</c:v>
                </c:pt>
                <c:pt idx="4">
                  <c:v>4505.9049936328565</c:v>
                </c:pt>
                <c:pt idx="5">
                  <c:v>5050.9011299555432</c:v>
                </c:pt>
                <c:pt idx="6">
                  <c:v>5380.9752519185095</c:v>
                </c:pt>
              </c:numCache>
            </c:numRef>
          </c:yVal>
        </c:ser>
        <c:ser>
          <c:idx val="1"/>
          <c:order val="1"/>
          <c:tx>
            <c:strRef>
              <c:f>Sheet1!$H$2</c:f>
              <c:strCache>
                <c:ptCount val="1"/>
                <c:pt idx="0">
                  <c:v>Hadoop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223.86240000000174</c:v>
                </c:pt>
                <c:pt idx="6">
                  <c:v>251.5008</c:v>
                </c:pt>
              </c:numCache>
            </c:numRef>
          </c:xVal>
          <c:yVal>
            <c:numRef>
              <c:f>Sheet1!$H$3:$H$9</c:f>
              <c:numCache>
                <c:formatCode>#,##0.000</c:formatCode>
                <c:ptCount val="7"/>
                <c:pt idx="0">
                  <c:v>1453.4970000000001</c:v>
                </c:pt>
                <c:pt idx="1">
                  <c:v>1459.1425716801261</c:v>
                </c:pt>
                <c:pt idx="2">
                  <c:v>1497.4150530436004</c:v>
                </c:pt>
                <c:pt idx="3">
                  <c:v>1565.4876090308931</c:v>
                </c:pt>
                <c:pt idx="4">
                  <c:v>1652.8507679966917</c:v>
                </c:pt>
                <c:pt idx="5">
                  <c:v>1686.7344113519098</c:v>
                </c:pt>
                <c:pt idx="6">
                  <c:v>1667.4681363337356</c:v>
                </c:pt>
              </c:numCache>
            </c:numRef>
          </c:yVal>
        </c:ser>
        <c:ser>
          <c:idx val="2"/>
          <c:order val="2"/>
          <c:tx>
            <c:strRef>
              <c:f>Sheet1!$J$2</c:f>
              <c:strCache>
                <c:ptCount val="1"/>
                <c:pt idx="0">
                  <c:v>Hadoop SWG on VM</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223.86240000000174</c:v>
                </c:pt>
                <c:pt idx="6">
                  <c:v>251.5008</c:v>
                </c:pt>
              </c:numCache>
            </c:numRef>
          </c:xVal>
          <c:yVal>
            <c:numRef>
              <c:f>Sheet1!$J$3:$J$9</c:f>
              <c:numCache>
                <c:formatCode>#,##0.000</c:formatCode>
                <c:ptCount val="7"/>
                <c:pt idx="0">
                  <c:v>1786.8619999999999</c:v>
                </c:pt>
                <c:pt idx="1">
                  <c:v>1885.7500583303058</c:v>
                </c:pt>
                <c:pt idx="2">
                  <c:v>1914.7735180075579</c:v>
                </c:pt>
                <c:pt idx="3">
                  <c:v>1933.9306211782646</c:v>
                </c:pt>
                <c:pt idx="4">
                  <c:v>2030.2572986593698</c:v>
                </c:pt>
                <c:pt idx="5">
                  <c:v>1970.0290970097769</c:v>
                </c:pt>
                <c:pt idx="6">
                  <c:v>2039.3518310450993</c:v>
                </c:pt>
              </c:numCache>
            </c:numRef>
          </c:yVal>
        </c:ser>
        <c:axId val="147624704"/>
        <c:axId val="92320512"/>
      </c:scatterChart>
      <c:valAx>
        <c:axId val="147624704"/>
        <c:scaling>
          <c:orientation val="minMax"/>
          <c:max val="300"/>
        </c:scaling>
        <c:axPos val="b"/>
        <c:title>
          <c:tx>
            <c:rich>
              <a:bodyPr/>
              <a:lstStyle/>
              <a:p>
                <a:pPr>
                  <a:defRPr/>
                </a:pPr>
                <a:r>
                  <a:rPr lang="en-US"/>
                  <a:t>Standard Deviation</a:t>
                </a:r>
              </a:p>
            </c:rich>
          </c:tx>
          <c:layout>
            <c:manualLayout>
              <c:xMode val="edge"/>
              <c:yMode val="edge"/>
              <c:x val="0.43137224919845679"/>
              <c:y val="0.81684142607174814"/>
            </c:manualLayout>
          </c:layout>
        </c:title>
        <c:numFmt formatCode="General" sourceLinked="1"/>
        <c:majorTickMark val="none"/>
        <c:tickLblPos val="nextTo"/>
        <c:txPr>
          <a:bodyPr/>
          <a:lstStyle/>
          <a:p>
            <a:pPr>
              <a:defRPr sz="1400"/>
            </a:pPr>
            <a:endParaRPr lang="en-US"/>
          </a:p>
        </c:txPr>
        <c:crossAx val="92320512"/>
        <c:crosses val="autoZero"/>
        <c:crossBetween val="midCat"/>
      </c:valAx>
      <c:valAx>
        <c:axId val="92320512"/>
        <c:scaling>
          <c:orientation val="minMax"/>
        </c:scaling>
        <c:axPos val="l"/>
        <c:majorGridlines/>
        <c:title>
          <c:tx>
            <c:rich>
              <a:bodyPr rot="-5400000" vert="horz"/>
              <a:lstStyle/>
              <a:p>
                <a:pPr>
                  <a:defRPr/>
                </a:pPr>
                <a:r>
                  <a:rPr lang="en-US"/>
                  <a:t>Total Time (s)</a:t>
                </a:r>
              </a:p>
            </c:rich>
          </c:tx>
          <c:layout/>
        </c:title>
        <c:numFmt formatCode="#,##0" sourceLinked="0"/>
        <c:majorTickMark val="none"/>
        <c:tickLblPos val="nextTo"/>
        <c:txPr>
          <a:bodyPr/>
          <a:lstStyle/>
          <a:p>
            <a:pPr>
              <a:defRPr sz="1400"/>
            </a:pPr>
            <a:endParaRPr lang="en-US"/>
          </a:p>
        </c:txPr>
        <c:crossAx val="147624704"/>
        <c:crosses val="autoZero"/>
        <c:crossBetween val="midCat"/>
      </c:valAx>
    </c:plotArea>
    <c:legend>
      <c:legendPos val="b"/>
      <c:layout>
        <c:manualLayout>
          <c:xMode val="edge"/>
          <c:yMode val="edge"/>
          <c:x val="6.2152777777777772E-2"/>
          <c:y val="0.88401334208223137"/>
          <c:w val="0.9"/>
          <c:h val="7.7097769028872123E-2"/>
        </c:manualLayout>
      </c:layout>
      <c:txPr>
        <a:bodyPr/>
        <a:lstStyle/>
        <a:p>
          <a:pPr>
            <a:defRPr sz="1400"/>
          </a:pPr>
          <a:endParaRPr lang="en-US"/>
        </a:p>
      </c:txPr>
    </c:legend>
    <c:plotVisOnly val="1"/>
  </c:chart>
  <c:spPr>
    <a:noFill/>
  </c:spPr>
  <c:txPr>
    <a:bodyPr/>
    <a:lstStyle/>
    <a:p>
      <a:pPr>
        <a:defRPr sz="1800">
          <a:solidFill>
            <a:schemeClr val="tx1"/>
          </a:solidFil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manualLayout>
          <c:layoutTarget val="inner"/>
          <c:xMode val="edge"/>
          <c:yMode val="edge"/>
          <c:x val="0.17857174103237144"/>
          <c:y val="4.2295313085864275E-2"/>
          <c:w val="0.64347180317414765"/>
          <c:h val="0.64705618146164956"/>
        </c:manualLayout>
      </c:layout>
      <c:barChart>
        <c:barDir val="col"/>
        <c:grouping val="clustered"/>
        <c:ser>
          <c:idx val="0"/>
          <c:order val="0"/>
          <c:tx>
            <c:strRef>
              <c:f>'dryad vs hadoop scalability'!$L$1</c:f>
              <c:strCache>
                <c:ptCount val="1"/>
                <c:pt idx="0">
                  <c:v>Perf. Degradation On VM (Hadoop)</c:v>
                </c:pt>
              </c:strCache>
            </c:strRef>
          </c:tx>
          <c:spPr>
            <a:ln w="25400">
              <a:solidFill>
                <a:schemeClr val="bg1"/>
              </a:solidFill>
            </a:ln>
            <a:effectLst>
              <a:outerShdw blurRad="50800" dist="38100" dir="8100000" algn="tr" rotWithShape="0">
                <a:prstClr val="black">
                  <a:alpha val="40000"/>
                </a:prstClr>
              </a:outerShdw>
            </a:effectLst>
          </c:spPr>
          <c:cat>
            <c:numRef>
              <c:f>'dryad vs hadoop scalability'!$A$2:$A$6</c:f>
              <c:numCache>
                <c:formatCode>General</c:formatCode>
                <c:ptCount val="5"/>
                <c:pt idx="0">
                  <c:v>10000</c:v>
                </c:pt>
                <c:pt idx="1">
                  <c:v>20000</c:v>
                </c:pt>
                <c:pt idx="2">
                  <c:v>30000</c:v>
                </c:pt>
                <c:pt idx="3">
                  <c:v>40000</c:v>
                </c:pt>
                <c:pt idx="4">
                  <c:v>50000</c:v>
                </c:pt>
              </c:numCache>
            </c:numRef>
          </c:cat>
          <c:val>
            <c:numRef>
              <c:f>'dryad vs hadoop scalability'!$L$2:$L$6</c:f>
              <c:numCache>
                <c:formatCode>0.00%</c:formatCode>
                <c:ptCount val="5"/>
                <c:pt idx="0">
                  <c:v>0.26020281035905918</c:v>
                </c:pt>
                <c:pt idx="1">
                  <c:v>0.19666569328339961</c:v>
                </c:pt>
                <c:pt idx="2">
                  <c:v>0.16730746351220646</c:v>
                </c:pt>
                <c:pt idx="3">
                  <c:v>0.17009335031696676</c:v>
                </c:pt>
                <c:pt idx="4">
                  <c:v>0.15329492392700494</c:v>
                </c:pt>
              </c:numCache>
            </c:numRef>
          </c:val>
        </c:ser>
        <c:gapWidth val="295"/>
        <c:overlap val="-25"/>
        <c:axId val="92350720"/>
        <c:axId val="92349184"/>
      </c:barChart>
      <c:valAx>
        <c:axId val="92349184"/>
        <c:scaling>
          <c:orientation val="minMax"/>
          <c:max val="0.30000000000000032"/>
        </c:scaling>
        <c:axPos val="r"/>
        <c:majorGridlines/>
        <c:numFmt formatCode="0%" sourceLinked="0"/>
        <c:majorTickMark val="none"/>
        <c:tickLblPos val="nextTo"/>
        <c:crossAx val="92350720"/>
        <c:crosses val="max"/>
        <c:crossBetween val="between"/>
      </c:valAx>
      <c:catAx>
        <c:axId val="92350720"/>
        <c:scaling>
          <c:orientation val="minMax"/>
        </c:scaling>
        <c:axPos val="b"/>
        <c:title>
          <c:tx>
            <c:rich>
              <a:bodyPr/>
              <a:lstStyle/>
              <a:p>
                <a:pPr>
                  <a:defRPr sz="1800"/>
                </a:pPr>
                <a:r>
                  <a:rPr lang="en-US" sz="1800"/>
                  <a:t>No. of Sequences</a:t>
                </a:r>
              </a:p>
            </c:rich>
          </c:tx>
          <c:layout>
            <c:manualLayout>
              <c:xMode val="edge"/>
              <c:yMode val="edge"/>
              <c:x val="0.34166144185247882"/>
              <c:y val="0.77846406155838122"/>
            </c:manualLayout>
          </c:layout>
        </c:title>
        <c:numFmt formatCode="General" sourceLinked="1"/>
        <c:majorTickMark val="none"/>
        <c:tickLblPos val="nextTo"/>
        <c:crossAx val="92349184"/>
        <c:crosses val="autoZero"/>
        <c:auto val="1"/>
        <c:lblAlgn val="ctr"/>
        <c:lblOffset val="100"/>
      </c:catAx>
    </c:plotArea>
    <c:legend>
      <c:legendPos val="b"/>
      <c:layout>
        <c:manualLayout>
          <c:xMode val="edge"/>
          <c:yMode val="edge"/>
          <c:x val="2.9421051340545037E-2"/>
          <c:y val="0.82562430395380404"/>
          <c:w val="0.93095469255663565"/>
          <c:h val="0.17437559159077454"/>
        </c:manualLayout>
      </c:layout>
      <c:spPr>
        <a:effectLst>
          <a:outerShdw blurRad="50800" dist="38100" dir="5400000" algn="t" rotWithShape="0">
            <a:prstClr val="black">
              <a:alpha val="40000"/>
            </a:prstClr>
          </a:outerShdw>
        </a:effectLst>
      </c:spPr>
      <c:txPr>
        <a:bodyPr/>
        <a:lstStyle/>
        <a:p>
          <a:pPr>
            <a:defRPr sz="2000"/>
          </a:pPr>
          <a:endParaRPr lang="en-US"/>
        </a:p>
      </c:txPr>
    </c:legend>
    <c:plotVisOnly val="1"/>
    <c:dispBlanksAs val="gap"/>
  </c:chart>
  <c:spPr>
    <a:noFill/>
  </c:spPr>
  <c:txPr>
    <a:bodyPr/>
    <a:lstStyle/>
    <a:p>
      <a:pPr>
        <a:defRPr sz="1400" b="1">
          <a:solidFill>
            <a:schemeClr val="tx1"/>
          </a:solidFil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800"/>
            </a:pPr>
            <a:r>
              <a:rPr lang="en-US" sz="2800" dirty="0"/>
              <a:t>Performance of MDS - Twister vs. </a:t>
            </a:r>
            <a:r>
              <a:rPr lang="en-US" sz="2800" dirty="0" smtClean="0">
                <a:solidFill>
                  <a:srgbClr val="FF0000"/>
                </a:solidFill>
              </a:rPr>
              <a:t>MPI.NET </a:t>
            </a:r>
            <a:r>
              <a:rPr lang="en-US" sz="2800" dirty="0" smtClean="0">
                <a:solidFill>
                  <a:srgbClr val="92D050"/>
                </a:solidFill>
              </a:rPr>
              <a:t>(Using</a:t>
            </a:r>
            <a:r>
              <a:rPr lang="en-US" sz="2800" baseline="0" dirty="0" smtClean="0">
                <a:solidFill>
                  <a:srgbClr val="92D050"/>
                </a:solidFill>
              </a:rPr>
              <a:t> Tempest Cluster)</a:t>
            </a:r>
            <a:endParaRPr lang="en-US" sz="2800" dirty="0">
              <a:solidFill>
                <a:srgbClr val="92D050"/>
              </a:solidFill>
            </a:endParaRPr>
          </a:p>
        </c:rich>
      </c:tx>
    </c:title>
    <c:plotArea>
      <c:layout>
        <c:manualLayout>
          <c:layoutTarget val="inner"/>
          <c:xMode val="edge"/>
          <c:yMode val="edge"/>
          <c:x val="0.16962974288408122"/>
          <c:y val="0.15948434622467791"/>
          <c:w val="0.75584826168574004"/>
          <c:h val="0.60893780542625542"/>
        </c:manualLayout>
      </c:layout>
      <c:barChart>
        <c:barDir val="col"/>
        <c:grouping val="clustered"/>
        <c:ser>
          <c:idx val="0"/>
          <c:order val="0"/>
          <c:tx>
            <c:v>MPI</c:v>
          </c:tx>
          <c:cat>
            <c:strRef>
              <c:f>MDS!$B$2:$D$2</c:f>
              <c:strCache>
                <c:ptCount val="3"/>
                <c:pt idx="0">
                  <c:v>Patient-10000</c:v>
                </c:pt>
                <c:pt idx="1">
                  <c:v>MC-30000</c:v>
                </c:pt>
                <c:pt idx="2">
                  <c:v>ALU-35339</c:v>
                </c:pt>
              </c:strCache>
            </c:strRef>
          </c:cat>
          <c:val>
            <c:numRef>
              <c:f>MDS!$B$8:$D$8</c:f>
              <c:numCache>
                <c:formatCode>General</c:formatCode>
                <c:ptCount val="3"/>
                <c:pt idx="0">
                  <c:v>240.108</c:v>
                </c:pt>
                <c:pt idx="1">
                  <c:v>3345.96</c:v>
                </c:pt>
                <c:pt idx="2">
                  <c:v>12900.115</c:v>
                </c:pt>
              </c:numCache>
            </c:numRef>
          </c:val>
        </c:ser>
        <c:ser>
          <c:idx val="1"/>
          <c:order val="1"/>
          <c:tx>
            <c:v>Twister</c:v>
          </c:tx>
          <c:cat>
            <c:strRef>
              <c:f>MDS!$B$2:$D$2</c:f>
              <c:strCache>
                <c:ptCount val="3"/>
                <c:pt idx="0">
                  <c:v>Patient-10000</c:v>
                </c:pt>
                <c:pt idx="1">
                  <c:v>MC-30000</c:v>
                </c:pt>
                <c:pt idx="2">
                  <c:v>ALU-35339</c:v>
                </c:pt>
              </c:strCache>
            </c:strRef>
          </c:cat>
          <c:val>
            <c:numRef>
              <c:f>MDS!$B$9:$D$9</c:f>
              <c:numCache>
                <c:formatCode>General</c:formatCode>
                <c:ptCount val="3"/>
                <c:pt idx="0">
                  <c:v>262.56700000000001</c:v>
                </c:pt>
                <c:pt idx="1">
                  <c:v>2800.7150000000001</c:v>
                </c:pt>
                <c:pt idx="2">
                  <c:v>7797.1190000000024</c:v>
                </c:pt>
              </c:numCache>
            </c:numRef>
          </c:val>
        </c:ser>
        <c:axId val="92362624"/>
        <c:axId val="92389376"/>
      </c:barChart>
      <c:catAx>
        <c:axId val="92362624"/>
        <c:scaling>
          <c:orientation val="minMax"/>
        </c:scaling>
        <c:axPos val="b"/>
        <c:title>
          <c:tx>
            <c:rich>
              <a:bodyPr/>
              <a:lstStyle/>
              <a:p>
                <a:pPr>
                  <a:defRPr sz="1800"/>
                </a:pPr>
                <a:r>
                  <a:rPr lang="en-US" sz="1800"/>
                  <a:t>Data Sets</a:t>
                </a:r>
              </a:p>
            </c:rich>
          </c:tx>
        </c:title>
        <c:majorTickMark val="none"/>
        <c:tickLblPos val="nextTo"/>
        <c:txPr>
          <a:bodyPr/>
          <a:lstStyle/>
          <a:p>
            <a:pPr>
              <a:defRPr sz="1800"/>
            </a:pPr>
            <a:endParaRPr lang="en-US"/>
          </a:p>
        </c:txPr>
        <c:crossAx val="92389376"/>
        <c:crosses val="autoZero"/>
        <c:auto val="1"/>
        <c:lblAlgn val="ctr"/>
        <c:lblOffset val="100"/>
      </c:catAx>
      <c:valAx>
        <c:axId val="92389376"/>
        <c:scaling>
          <c:orientation val="minMax"/>
        </c:scaling>
        <c:axPos val="l"/>
        <c:majorGridlines/>
        <c:title>
          <c:tx>
            <c:rich>
              <a:bodyPr/>
              <a:lstStyle/>
              <a:p>
                <a:pPr>
                  <a:defRPr sz="1800"/>
                </a:pPr>
                <a:r>
                  <a:rPr lang="en-US" sz="1800"/>
                  <a:t>Running</a:t>
                </a:r>
                <a:r>
                  <a:rPr lang="en-US" sz="1800" baseline="0"/>
                  <a:t> Time (Seconds)</a:t>
                </a:r>
                <a:endParaRPr lang="en-US" sz="1800"/>
              </a:p>
            </c:rich>
          </c:tx>
        </c:title>
        <c:numFmt formatCode="General" sourceLinked="1"/>
        <c:tickLblPos val="nextTo"/>
        <c:txPr>
          <a:bodyPr/>
          <a:lstStyle/>
          <a:p>
            <a:pPr>
              <a:defRPr sz="1800"/>
            </a:pPr>
            <a:endParaRPr lang="en-US"/>
          </a:p>
        </c:txPr>
        <c:crossAx val="92362624"/>
        <c:crosses val="autoZero"/>
        <c:crossBetween val="between"/>
      </c:valAx>
    </c:plotArea>
    <c:legend>
      <c:legendPos val="r"/>
      <c:layout>
        <c:manualLayout>
          <c:xMode val="edge"/>
          <c:yMode val="edge"/>
          <c:x val="0.17898393768740256"/>
          <c:y val="0.17060222444570119"/>
          <c:w val="0.13493191991777725"/>
          <c:h val="0.1401772255532279"/>
        </c:manualLayout>
      </c:layout>
      <c:spPr>
        <a:solidFill>
          <a:schemeClr val="bg1"/>
        </a:solidFill>
        <a:ln>
          <a:solidFill>
            <a:schemeClr val="tx1"/>
          </a:solidFill>
        </a:ln>
      </c:spPr>
      <c:txPr>
        <a:bodyPr/>
        <a:lstStyle/>
        <a:p>
          <a:pPr>
            <a:defRPr sz="1400"/>
          </a:pPr>
          <a:endParaRPr lang="en-US"/>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pPr>
            <a:r>
              <a:rPr lang="en-US" sz="2000" dirty="0"/>
              <a:t>Performance of Matrix </a:t>
            </a:r>
            <a:r>
              <a:rPr lang="en-US" sz="2000" dirty="0" smtClean="0"/>
              <a:t>Multiplication (Improved Method) - </a:t>
            </a:r>
          </a:p>
          <a:p>
            <a:pPr>
              <a:defRPr sz="2000"/>
            </a:pPr>
            <a:r>
              <a:rPr lang="en-US" sz="2000" dirty="0" smtClean="0">
                <a:solidFill>
                  <a:srgbClr val="92D050"/>
                </a:solidFill>
              </a:rPr>
              <a:t>using</a:t>
            </a:r>
            <a:r>
              <a:rPr lang="en-US" sz="2000" baseline="0" dirty="0" smtClean="0">
                <a:solidFill>
                  <a:srgbClr val="92D050"/>
                </a:solidFill>
              </a:rPr>
              <a:t> 256 CPU cores of Tempest</a:t>
            </a:r>
            <a:endParaRPr lang="en-US" sz="2000" dirty="0">
              <a:solidFill>
                <a:srgbClr val="92D050"/>
              </a:solidFill>
            </a:endParaRPr>
          </a:p>
        </c:rich>
      </c:tx>
    </c:title>
    <c:plotArea>
      <c:layout>
        <c:manualLayout>
          <c:layoutTarget val="inner"/>
          <c:xMode val="edge"/>
          <c:yMode val="edge"/>
          <c:x val="0.12789817516465266"/>
          <c:y val="0.19770634756181851"/>
          <c:w val="0.80665343228035813"/>
          <c:h val="0.59481195607128068"/>
        </c:manualLayout>
      </c:layout>
      <c:scatterChart>
        <c:scatterStyle val="smoothMarker"/>
        <c:ser>
          <c:idx val="0"/>
          <c:order val="0"/>
          <c:tx>
            <c:v>OpenMPI</c:v>
          </c:tx>
          <c:xVal>
            <c:numRef>
              <c:f>CorrectResultsTempest!$R$66:$R$72</c:f>
              <c:numCache>
                <c:formatCode>General</c:formatCode>
                <c:ptCount val="7"/>
                <c:pt idx="0">
                  <c:v>1024</c:v>
                </c:pt>
                <c:pt idx="1">
                  <c:v>2048</c:v>
                </c:pt>
                <c:pt idx="2">
                  <c:v>4096</c:v>
                </c:pt>
                <c:pt idx="3">
                  <c:v>6144</c:v>
                </c:pt>
                <c:pt idx="4">
                  <c:v>8192</c:v>
                </c:pt>
                <c:pt idx="5">
                  <c:v>10240</c:v>
                </c:pt>
                <c:pt idx="6">
                  <c:v>12288</c:v>
                </c:pt>
              </c:numCache>
            </c:numRef>
          </c:xVal>
          <c:yVal>
            <c:numRef>
              <c:f>CorrectResultsTempest!$S$66:$S$72</c:f>
              <c:numCache>
                <c:formatCode>0.000</c:formatCode>
                <c:ptCount val="7"/>
                <c:pt idx="0">
                  <c:v>3.3824739999999931</c:v>
                </c:pt>
                <c:pt idx="1">
                  <c:v>5.4324539999999999</c:v>
                </c:pt>
                <c:pt idx="2">
                  <c:v>16.680299999999939</c:v>
                </c:pt>
                <c:pt idx="3">
                  <c:v>22.680544999999931</c:v>
                </c:pt>
                <c:pt idx="4">
                  <c:v>47.069048000000002</c:v>
                </c:pt>
                <c:pt idx="5">
                  <c:v>72.368099999999998</c:v>
                </c:pt>
                <c:pt idx="6">
                  <c:v>167.72844500000045</c:v>
                </c:pt>
              </c:numCache>
            </c:numRef>
          </c:yVal>
          <c:smooth val="1"/>
        </c:ser>
        <c:ser>
          <c:idx val="1"/>
          <c:order val="1"/>
          <c:tx>
            <c:v>Twister</c:v>
          </c:tx>
          <c:xVal>
            <c:numRef>
              <c:f>CorrectResultsTempest!$R$66:$R$72</c:f>
              <c:numCache>
                <c:formatCode>General</c:formatCode>
                <c:ptCount val="7"/>
                <c:pt idx="0">
                  <c:v>1024</c:v>
                </c:pt>
                <c:pt idx="1">
                  <c:v>2048</c:v>
                </c:pt>
                <c:pt idx="2">
                  <c:v>4096</c:v>
                </c:pt>
                <c:pt idx="3">
                  <c:v>6144</c:v>
                </c:pt>
                <c:pt idx="4">
                  <c:v>8192</c:v>
                </c:pt>
                <c:pt idx="5">
                  <c:v>10240</c:v>
                </c:pt>
                <c:pt idx="6">
                  <c:v>12288</c:v>
                </c:pt>
              </c:numCache>
            </c:numRef>
          </c:xVal>
          <c:yVal>
            <c:numRef>
              <c:f>CorrectResultsTempest!$U$66:$U$72</c:f>
              <c:numCache>
                <c:formatCode>General</c:formatCode>
                <c:ptCount val="7"/>
                <c:pt idx="0">
                  <c:v>5.085</c:v>
                </c:pt>
                <c:pt idx="1">
                  <c:v>8.6070000000000011</c:v>
                </c:pt>
                <c:pt idx="2">
                  <c:v>18.919</c:v>
                </c:pt>
                <c:pt idx="3">
                  <c:v>40.546000000000006</c:v>
                </c:pt>
                <c:pt idx="4">
                  <c:v>72.072000000000003</c:v>
                </c:pt>
                <c:pt idx="5">
                  <c:v>117.79900000000002</c:v>
                </c:pt>
                <c:pt idx="6">
                  <c:v>184.74099999999999</c:v>
                </c:pt>
              </c:numCache>
            </c:numRef>
          </c:yVal>
          <c:smooth val="1"/>
        </c:ser>
        <c:axId val="96478336"/>
        <c:axId val="96480256"/>
      </c:scatterChart>
      <c:valAx>
        <c:axId val="96478336"/>
        <c:scaling>
          <c:orientation val="minMax"/>
          <c:max val="12288"/>
          <c:min val="0"/>
        </c:scaling>
        <c:axPos val="b"/>
        <c:majorGridlines/>
        <c:title>
          <c:tx>
            <c:rich>
              <a:bodyPr/>
              <a:lstStyle/>
              <a:p>
                <a:pPr>
                  <a:defRPr sz="1800"/>
                </a:pPr>
                <a:r>
                  <a:rPr lang="en-US" sz="1800"/>
                  <a:t>Demension</a:t>
                </a:r>
                <a:r>
                  <a:rPr lang="en-US" sz="1800" baseline="0"/>
                  <a:t> of a matrix</a:t>
                </a:r>
                <a:endParaRPr lang="en-US" sz="1800"/>
              </a:p>
            </c:rich>
          </c:tx>
        </c:title>
        <c:numFmt formatCode="General" sourceLinked="1"/>
        <c:majorTickMark val="none"/>
        <c:tickLblPos val="nextTo"/>
        <c:txPr>
          <a:bodyPr/>
          <a:lstStyle/>
          <a:p>
            <a:pPr>
              <a:defRPr sz="1800"/>
            </a:pPr>
            <a:endParaRPr lang="en-US"/>
          </a:p>
        </c:txPr>
        <c:crossAx val="96480256"/>
        <c:crosses val="autoZero"/>
        <c:crossBetween val="midCat"/>
        <c:majorUnit val="2048"/>
      </c:valAx>
      <c:valAx>
        <c:axId val="96480256"/>
        <c:scaling>
          <c:orientation val="minMax"/>
        </c:scaling>
        <c:axPos val="l"/>
        <c:majorGridlines/>
        <c:title>
          <c:tx>
            <c:rich>
              <a:bodyPr/>
              <a:lstStyle/>
              <a:p>
                <a:pPr>
                  <a:defRPr sz="1800"/>
                </a:pPr>
                <a:r>
                  <a:rPr lang="en-US" sz="1800"/>
                  <a:t>Elapsed</a:t>
                </a:r>
                <a:r>
                  <a:rPr lang="en-US" sz="1800" baseline="0"/>
                  <a:t> Time (Seconds)</a:t>
                </a:r>
                <a:endParaRPr lang="en-US" sz="1800"/>
              </a:p>
            </c:rich>
          </c:tx>
        </c:title>
        <c:numFmt formatCode="General" sourceLinked="0"/>
        <c:majorTickMark val="none"/>
        <c:tickLblPos val="nextTo"/>
        <c:txPr>
          <a:bodyPr/>
          <a:lstStyle/>
          <a:p>
            <a:pPr>
              <a:defRPr sz="1800"/>
            </a:pPr>
            <a:endParaRPr lang="en-US"/>
          </a:p>
        </c:txPr>
        <c:crossAx val="96478336"/>
        <c:crosses val="autoZero"/>
        <c:crossBetween val="midCat"/>
      </c:valAx>
    </c:plotArea>
    <c:legend>
      <c:legendPos val="r"/>
      <c:layout>
        <c:manualLayout>
          <c:xMode val="edge"/>
          <c:yMode val="edge"/>
          <c:x val="0.13884247108000394"/>
          <c:y val="0.22245734908136564"/>
          <c:w val="0.17148336153412394"/>
          <c:h val="0.15848149416105703"/>
        </c:manualLayout>
      </c:layout>
      <c:spPr>
        <a:solidFill>
          <a:schemeClr val="bg1"/>
        </a:solidFill>
        <a:ln>
          <a:solidFill>
            <a:schemeClr val="tx1"/>
          </a:solidFill>
        </a:ln>
      </c:spPr>
      <c:txPr>
        <a:bodyPr/>
        <a:lstStyle/>
        <a:p>
          <a:pPr>
            <a:defRPr sz="1800"/>
          </a:pPr>
          <a:endParaRPr lang="en-US"/>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MPI.NET </a:t>
            </a:r>
            <a:r>
              <a:rPr lang="en-US" dirty="0" err="1"/>
              <a:t>vs</a:t>
            </a:r>
            <a:r>
              <a:rPr lang="en-US" dirty="0"/>
              <a:t> </a:t>
            </a:r>
            <a:r>
              <a:rPr lang="en-US" dirty="0" err="1"/>
              <a:t>OpenMPI</a:t>
            </a:r>
            <a:r>
              <a:rPr lang="en-US" baseline="0" dirty="0"/>
              <a:t> </a:t>
            </a:r>
            <a:r>
              <a:rPr lang="en-US" baseline="0" dirty="0" err="1" smtClean="0"/>
              <a:t>vs</a:t>
            </a:r>
            <a:r>
              <a:rPr lang="en-US" baseline="0" dirty="0" smtClean="0"/>
              <a:t> Twister </a:t>
            </a:r>
            <a:br>
              <a:rPr lang="en-US" baseline="0" dirty="0" smtClean="0"/>
            </a:br>
            <a:r>
              <a:rPr lang="en-US" baseline="0" dirty="0" smtClean="0"/>
              <a:t>(Improved method for Matrix </a:t>
            </a:r>
            <a:r>
              <a:rPr lang="en-US" baseline="0" dirty="0"/>
              <a:t>Multiplication</a:t>
            </a:r>
            <a:r>
              <a:rPr lang="en-US" baseline="0" dirty="0" smtClean="0"/>
              <a:t>)  </a:t>
            </a:r>
          </a:p>
          <a:p>
            <a:pPr>
              <a:defRPr/>
            </a:pPr>
            <a:r>
              <a:rPr lang="en-US" baseline="0" dirty="0" smtClean="0"/>
              <a:t>Using 256 CPU cores of Tempest</a:t>
            </a:r>
            <a:endParaRPr lang="en-US" dirty="0"/>
          </a:p>
        </c:rich>
      </c:tx>
      <c:layout>
        <c:manualLayout>
          <c:xMode val="edge"/>
          <c:yMode val="edge"/>
          <c:x val="0.24206095331833521"/>
          <c:y val="0"/>
        </c:manualLayout>
      </c:layout>
    </c:title>
    <c:plotArea>
      <c:layout>
        <c:manualLayout>
          <c:layoutTarget val="inner"/>
          <c:xMode val="edge"/>
          <c:yMode val="edge"/>
          <c:x val="0.12805188413948271"/>
          <c:y val="0.13742191601049891"/>
          <c:w val="0.77400543682040135"/>
          <c:h val="0.69455544619422571"/>
        </c:manualLayout>
      </c:layout>
      <c:scatterChart>
        <c:scatterStyle val="smoothMarker"/>
        <c:ser>
          <c:idx val="1"/>
          <c:order val="0"/>
          <c:tx>
            <c:v>Twister</c:v>
          </c:tx>
          <c:xVal>
            <c:numRef>
              <c:f>CorrectResultsTempest!$R$66:$R$72</c:f>
              <c:numCache>
                <c:formatCode>General</c:formatCode>
                <c:ptCount val="7"/>
                <c:pt idx="0">
                  <c:v>1024</c:v>
                </c:pt>
                <c:pt idx="1">
                  <c:v>2048</c:v>
                </c:pt>
                <c:pt idx="2">
                  <c:v>4096</c:v>
                </c:pt>
                <c:pt idx="3">
                  <c:v>6144</c:v>
                </c:pt>
                <c:pt idx="4">
                  <c:v>8192</c:v>
                </c:pt>
                <c:pt idx="5">
                  <c:v>10240</c:v>
                </c:pt>
                <c:pt idx="6">
                  <c:v>12288</c:v>
                </c:pt>
              </c:numCache>
            </c:numRef>
          </c:xVal>
          <c:yVal>
            <c:numRef>
              <c:f>CorrectResultsTempest!$U$66:$U$72</c:f>
              <c:numCache>
                <c:formatCode>General</c:formatCode>
                <c:ptCount val="7"/>
                <c:pt idx="0">
                  <c:v>5.085</c:v>
                </c:pt>
                <c:pt idx="1">
                  <c:v>8.6070000000000011</c:v>
                </c:pt>
                <c:pt idx="2">
                  <c:v>18.919</c:v>
                </c:pt>
                <c:pt idx="3">
                  <c:v>40.546000000000006</c:v>
                </c:pt>
                <c:pt idx="4">
                  <c:v>72.072000000000003</c:v>
                </c:pt>
                <c:pt idx="5">
                  <c:v>117.79900000000002</c:v>
                </c:pt>
                <c:pt idx="6">
                  <c:v>184.74099999999999</c:v>
                </c:pt>
              </c:numCache>
            </c:numRef>
          </c:yVal>
          <c:smooth val="1"/>
        </c:ser>
        <c:ser>
          <c:idx val="2"/>
          <c:order val="1"/>
          <c:tx>
            <c:v>OpenMPI</c:v>
          </c:tx>
          <c:xVal>
            <c:numRef>
              <c:f>CorrectResultsTempest!$R$66:$R$72</c:f>
              <c:numCache>
                <c:formatCode>General</c:formatCode>
                <c:ptCount val="7"/>
                <c:pt idx="0">
                  <c:v>1024</c:v>
                </c:pt>
                <c:pt idx="1">
                  <c:v>2048</c:v>
                </c:pt>
                <c:pt idx="2">
                  <c:v>4096</c:v>
                </c:pt>
                <c:pt idx="3">
                  <c:v>6144</c:v>
                </c:pt>
                <c:pt idx="4">
                  <c:v>8192</c:v>
                </c:pt>
                <c:pt idx="5">
                  <c:v>10240</c:v>
                </c:pt>
                <c:pt idx="6">
                  <c:v>12288</c:v>
                </c:pt>
              </c:numCache>
            </c:numRef>
          </c:xVal>
          <c:yVal>
            <c:numRef>
              <c:f>CorrectResultsTempest!$S$66:$S$72</c:f>
              <c:numCache>
                <c:formatCode>0.000</c:formatCode>
                <c:ptCount val="7"/>
                <c:pt idx="0">
                  <c:v>3.3824739999999931</c:v>
                </c:pt>
                <c:pt idx="1">
                  <c:v>5.4324539999999999</c:v>
                </c:pt>
                <c:pt idx="2">
                  <c:v>16.680299999999939</c:v>
                </c:pt>
                <c:pt idx="3">
                  <c:v>22.680544999999931</c:v>
                </c:pt>
                <c:pt idx="4">
                  <c:v>47.069048000000002</c:v>
                </c:pt>
                <c:pt idx="5">
                  <c:v>72.368099999999998</c:v>
                </c:pt>
                <c:pt idx="6">
                  <c:v>167.72844500000045</c:v>
                </c:pt>
              </c:numCache>
            </c:numRef>
          </c:yVal>
          <c:smooth val="1"/>
        </c:ser>
        <c:ser>
          <c:idx val="3"/>
          <c:order val="2"/>
          <c:tx>
            <c:v>MPI.NET</c:v>
          </c:tx>
          <c:xVal>
            <c:numRef>
              <c:f>CorrectResultsTempest!$R$66:$R$72</c:f>
              <c:numCache>
                <c:formatCode>General</c:formatCode>
                <c:ptCount val="7"/>
                <c:pt idx="0">
                  <c:v>1024</c:v>
                </c:pt>
                <c:pt idx="1">
                  <c:v>2048</c:v>
                </c:pt>
                <c:pt idx="2">
                  <c:v>4096</c:v>
                </c:pt>
                <c:pt idx="3">
                  <c:v>6144</c:v>
                </c:pt>
                <c:pt idx="4">
                  <c:v>8192</c:v>
                </c:pt>
                <c:pt idx="5">
                  <c:v>10240</c:v>
                </c:pt>
                <c:pt idx="6">
                  <c:v>12288</c:v>
                </c:pt>
              </c:numCache>
            </c:numRef>
          </c:xVal>
          <c:yVal>
            <c:numRef>
              <c:f>CorrectResultsTempest!$T$66:$T$72</c:f>
              <c:numCache>
                <c:formatCode>General</c:formatCode>
                <c:ptCount val="7"/>
                <c:pt idx="0">
                  <c:v>0.33072000000000101</c:v>
                </c:pt>
                <c:pt idx="1">
                  <c:v>1.3977599999999999</c:v>
                </c:pt>
                <c:pt idx="2">
                  <c:v>8.217979999999999</c:v>
                </c:pt>
                <c:pt idx="3">
                  <c:v>27.19509</c:v>
                </c:pt>
                <c:pt idx="4">
                  <c:v>72.98254</c:v>
                </c:pt>
                <c:pt idx="5">
                  <c:v>167.95430000000007</c:v>
                </c:pt>
                <c:pt idx="6">
                  <c:v>600</c:v>
                </c:pt>
              </c:numCache>
            </c:numRef>
          </c:yVal>
          <c:smooth val="1"/>
        </c:ser>
        <c:axId val="96863360"/>
        <c:axId val="96865280"/>
      </c:scatterChart>
      <c:valAx>
        <c:axId val="96863360"/>
        <c:scaling>
          <c:orientation val="minMax"/>
        </c:scaling>
        <c:axPos val="b"/>
        <c:majorGridlines/>
        <c:title>
          <c:tx>
            <c:rich>
              <a:bodyPr/>
              <a:lstStyle/>
              <a:p>
                <a:pPr>
                  <a:defRPr sz="1800"/>
                </a:pPr>
                <a:r>
                  <a:rPr lang="en-US" sz="1800"/>
                  <a:t>Dimension</a:t>
                </a:r>
                <a:r>
                  <a:rPr lang="en-US" sz="1800" baseline="0"/>
                  <a:t> of a matrix</a:t>
                </a:r>
                <a:endParaRPr lang="en-US" sz="1800"/>
              </a:p>
            </c:rich>
          </c:tx>
        </c:title>
        <c:numFmt formatCode="General" sourceLinked="1"/>
        <c:majorTickMark val="none"/>
        <c:tickLblPos val="nextTo"/>
        <c:txPr>
          <a:bodyPr/>
          <a:lstStyle/>
          <a:p>
            <a:pPr>
              <a:defRPr sz="1800"/>
            </a:pPr>
            <a:endParaRPr lang="en-US"/>
          </a:p>
        </c:txPr>
        <c:crossAx val="96865280"/>
        <c:crosses val="autoZero"/>
        <c:crossBetween val="midCat"/>
      </c:valAx>
      <c:valAx>
        <c:axId val="96865280"/>
        <c:scaling>
          <c:orientation val="minMax"/>
        </c:scaling>
        <c:axPos val="l"/>
        <c:majorGridlines/>
        <c:title>
          <c:tx>
            <c:rich>
              <a:bodyPr/>
              <a:lstStyle/>
              <a:p>
                <a:pPr>
                  <a:defRPr sz="1800"/>
                </a:pPr>
                <a:r>
                  <a:rPr lang="en-US" sz="1800"/>
                  <a:t>Elapsed</a:t>
                </a:r>
                <a:r>
                  <a:rPr lang="en-US" sz="1800" baseline="0"/>
                  <a:t> Time (Seconds)</a:t>
                </a:r>
                <a:endParaRPr lang="en-US" sz="1800"/>
              </a:p>
            </c:rich>
          </c:tx>
        </c:title>
        <c:numFmt formatCode="General" sourceLinked="1"/>
        <c:majorTickMark val="none"/>
        <c:tickLblPos val="nextTo"/>
        <c:txPr>
          <a:bodyPr/>
          <a:lstStyle/>
          <a:p>
            <a:pPr>
              <a:defRPr sz="1800"/>
            </a:pPr>
            <a:endParaRPr lang="en-US"/>
          </a:p>
        </c:txPr>
        <c:crossAx val="96863360"/>
        <c:crosses val="autoZero"/>
        <c:crossBetween val="midCat"/>
      </c:valAx>
    </c:plotArea>
    <c:legend>
      <c:legendPos val="r"/>
      <c:layout>
        <c:manualLayout>
          <c:xMode val="edge"/>
          <c:yMode val="edge"/>
          <c:x val="0.14086309523809523"/>
          <c:y val="0.16117322834645667"/>
          <c:w val="0.21479166666666671"/>
          <c:h val="0.19843487532808388"/>
        </c:manualLayout>
      </c:layout>
      <c:spPr>
        <a:solidFill>
          <a:schemeClr val="bg1"/>
        </a:solidFill>
        <a:ln>
          <a:solidFill>
            <a:schemeClr val="tx1"/>
          </a:solidFill>
        </a:ln>
      </c:spPr>
      <c:txPr>
        <a:bodyPr/>
        <a:lstStyle/>
        <a:p>
          <a:pPr>
            <a:defRPr sz="1800"/>
          </a:pPr>
          <a:endParaRPr lang="en-US"/>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1600"/>
            </a:pPr>
            <a:r>
              <a:rPr lang="en-US" sz="1400" dirty="0"/>
              <a:t>Time to process 1280 files each with ~375 sequences</a:t>
            </a:r>
          </a:p>
        </c:rich>
      </c:tx>
      <c:layout>
        <c:manualLayout>
          <c:xMode val="edge"/>
          <c:yMode val="edge"/>
          <c:x val="0.20578986220472442"/>
          <c:y val="2.8571428571428612E-2"/>
        </c:manualLayout>
      </c:layout>
    </c:title>
    <c:plotArea>
      <c:layout>
        <c:manualLayout>
          <c:layoutTarget val="inner"/>
          <c:xMode val="edge"/>
          <c:yMode val="edge"/>
          <c:x val="0.22606593818630136"/>
          <c:y val="0.22025778027746745"/>
          <c:w val="0.67189324548718421"/>
          <c:h val="0.68321459817522756"/>
        </c:manualLayout>
      </c:layout>
      <c:barChart>
        <c:barDir val="col"/>
        <c:grouping val="clustered"/>
        <c:ser>
          <c:idx val="0"/>
          <c:order val="0"/>
          <c:tx>
            <c:v>Hadoop</c:v>
          </c:tx>
          <c:cat>
            <c:strRef>
              <c:f>'Cap3'!$J$12:$K$12</c:f>
              <c:strCache>
                <c:ptCount val="2"/>
                <c:pt idx="0">
                  <c:v>Hadoop</c:v>
                </c:pt>
                <c:pt idx="1">
                  <c:v>Dryad</c:v>
                </c:pt>
              </c:strCache>
            </c:strRef>
          </c:cat>
          <c:val>
            <c:numRef>
              <c:f>'Cap3'!$J$17</c:f>
              <c:numCache>
                <c:formatCode>General</c:formatCode>
                <c:ptCount val="1"/>
                <c:pt idx="0">
                  <c:v>573.00099999999998</c:v>
                </c:pt>
              </c:numCache>
            </c:numRef>
          </c:val>
        </c:ser>
        <c:ser>
          <c:idx val="1"/>
          <c:order val="1"/>
          <c:tx>
            <c:v>DryadLINQ</c:v>
          </c:tx>
          <c:cat>
            <c:strRef>
              <c:f>'Cap3'!$J$12:$K$12</c:f>
              <c:strCache>
                <c:ptCount val="2"/>
                <c:pt idx="0">
                  <c:v>Hadoop</c:v>
                </c:pt>
                <c:pt idx="1">
                  <c:v>Dryad</c:v>
                </c:pt>
              </c:strCache>
            </c:strRef>
          </c:cat>
          <c:val>
            <c:numRef>
              <c:f>'Cap3'!$K$17</c:f>
              <c:numCache>
                <c:formatCode>General</c:formatCode>
                <c:ptCount val="1"/>
                <c:pt idx="0">
                  <c:v>478.69299999999993</c:v>
                </c:pt>
              </c:numCache>
            </c:numRef>
          </c:val>
        </c:ser>
        <c:axId val="97038336"/>
        <c:axId val="97039872"/>
      </c:barChart>
      <c:catAx>
        <c:axId val="97038336"/>
        <c:scaling>
          <c:orientation val="minMax"/>
        </c:scaling>
        <c:delete val="1"/>
        <c:axPos val="b"/>
        <c:numFmt formatCode="General" sourceLinked="1"/>
        <c:majorTickMark val="none"/>
        <c:tickLblPos val="none"/>
        <c:crossAx val="97039872"/>
        <c:crosses val="autoZero"/>
        <c:auto val="1"/>
        <c:lblAlgn val="ctr"/>
        <c:lblOffset val="100"/>
      </c:catAx>
      <c:valAx>
        <c:axId val="97039872"/>
        <c:scaling>
          <c:orientation val="minMax"/>
          <c:min val="0"/>
        </c:scaling>
        <c:axPos val="l"/>
        <c:majorGridlines/>
        <c:title>
          <c:tx>
            <c:rich>
              <a:bodyPr/>
              <a:lstStyle/>
              <a:p>
                <a:pPr>
                  <a:defRPr sz="1400"/>
                </a:pPr>
                <a:r>
                  <a:rPr lang="en-US" sz="1400" dirty="0"/>
                  <a:t>Average </a:t>
                </a:r>
                <a:r>
                  <a:rPr lang="en-US" sz="1400" dirty="0" smtClean="0"/>
                  <a:t>Time (Seconds)</a:t>
                </a:r>
                <a:endParaRPr lang="en-US" sz="1400" dirty="0"/>
              </a:p>
            </c:rich>
          </c:tx>
        </c:title>
        <c:numFmt formatCode="General" sourceLinked="1"/>
        <c:majorTickMark val="none"/>
        <c:tickLblPos val="nextTo"/>
        <c:txPr>
          <a:bodyPr/>
          <a:lstStyle/>
          <a:p>
            <a:pPr>
              <a:defRPr sz="1200"/>
            </a:pPr>
            <a:endParaRPr lang="en-US"/>
          </a:p>
        </c:txPr>
        <c:crossAx val="97038336"/>
        <c:crosses val="autoZero"/>
        <c:crossBetween val="between"/>
      </c:valAx>
    </c:plotArea>
    <c:plotVisOnly val="1"/>
  </c:chart>
  <c:txPr>
    <a:bodyPr/>
    <a:lstStyle/>
    <a:p>
      <a:pPr>
        <a:defRPr sz="1800"/>
      </a:pPr>
      <a:endParaRPr lang="en-US"/>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265507436570428"/>
          <c:y val="5.1400554097404488E-2"/>
          <c:w val="0.79089983343428683"/>
          <c:h val="0.68521580635753965"/>
        </c:manualLayout>
      </c:layout>
      <c:barChart>
        <c:barDir val="col"/>
        <c:grouping val="clustered"/>
        <c:ser>
          <c:idx val="2"/>
          <c:order val="1"/>
          <c:tx>
            <c:strRef>
              <c:f>Sheet1!$I$2</c:f>
              <c:strCache>
                <c:ptCount val="1"/>
                <c:pt idx="0">
                  <c:v>Amortized Compute Cost</c:v>
                </c:pt>
              </c:strCache>
            </c:strRef>
          </c:tx>
          <c:cat>
            <c:strRef>
              <c:f>Sheet1!$G$3:$G$8</c:f>
              <c:strCache>
                <c:ptCount val="6"/>
                <c:pt idx="0">
                  <c:v>Large - 8 x 2</c:v>
                </c:pt>
                <c:pt idx="1">
                  <c:v>Xlarge - 4 x 4</c:v>
                </c:pt>
                <c:pt idx="2">
                  <c:v>HCXL - 2 x 8</c:v>
                </c:pt>
                <c:pt idx="3">
                  <c:v>HCXL - 2 x 16</c:v>
                </c:pt>
                <c:pt idx="4">
                  <c:v>HM4XL - 2 x 8</c:v>
                </c:pt>
                <c:pt idx="5">
                  <c:v>HM4XL - 2 x 16</c:v>
                </c:pt>
              </c:strCache>
            </c:strRef>
          </c:cat>
          <c:val>
            <c:numRef>
              <c:f>Sheet1!$I$3:$I$8</c:f>
              <c:numCache>
                <c:formatCode>#,##0.00</c:formatCode>
                <c:ptCount val="6"/>
                <c:pt idx="0">
                  <c:v>1.1763100888888935</c:v>
                </c:pt>
                <c:pt idx="1">
                  <c:v>1.1926943111111112</c:v>
                </c:pt>
                <c:pt idx="2">
                  <c:v>0.52261645555555569</c:v>
                </c:pt>
                <c:pt idx="3">
                  <c:v>0.52032088888888894</c:v>
                </c:pt>
                <c:pt idx="4">
                  <c:v>1.4915826666666665</c:v>
                </c:pt>
                <c:pt idx="5">
                  <c:v>1.4753693333333318</c:v>
                </c:pt>
              </c:numCache>
            </c:numRef>
          </c:val>
        </c:ser>
        <c:ser>
          <c:idx val="1"/>
          <c:order val="2"/>
          <c:tx>
            <c:strRef>
              <c:f>Sheet1!$J$2</c:f>
              <c:strCache>
                <c:ptCount val="1"/>
                <c:pt idx="0">
                  <c:v>Compute Cost (per hour units)</c:v>
                </c:pt>
              </c:strCache>
            </c:strRef>
          </c:tx>
          <c:val>
            <c:numRef>
              <c:f>Sheet1!$J$3:$J$8</c:f>
              <c:numCache>
                <c:formatCode>General</c:formatCode>
                <c:ptCount val="6"/>
                <c:pt idx="0">
                  <c:v>2.72</c:v>
                </c:pt>
                <c:pt idx="1">
                  <c:v>2.72</c:v>
                </c:pt>
                <c:pt idx="2">
                  <c:v>1.36</c:v>
                </c:pt>
                <c:pt idx="3">
                  <c:v>1.36</c:v>
                </c:pt>
                <c:pt idx="4">
                  <c:v>4.8</c:v>
                </c:pt>
                <c:pt idx="5">
                  <c:v>4.8</c:v>
                </c:pt>
              </c:numCache>
            </c:numRef>
          </c:val>
        </c:ser>
        <c:axId val="97912704"/>
        <c:axId val="97910784"/>
      </c:barChart>
      <c:lineChart>
        <c:grouping val="standard"/>
        <c:ser>
          <c:idx val="0"/>
          <c:order val="0"/>
          <c:tx>
            <c:strRef>
              <c:f>Sheet1!$H$2</c:f>
              <c:strCache>
                <c:ptCount val="1"/>
                <c:pt idx="0">
                  <c:v>Compute Time</c:v>
                </c:pt>
              </c:strCache>
            </c:strRef>
          </c:tx>
          <c:cat>
            <c:strRef>
              <c:f>Sheet1!$G$3:$G$8</c:f>
              <c:strCache>
                <c:ptCount val="6"/>
                <c:pt idx="0">
                  <c:v>Large - 8 x 2</c:v>
                </c:pt>
                <c:pt idx="1">
                  <c:v>Xlarge - 4 x 4</c:v>
                </c:pt>
                <c:pt idx="2">
                  <c:v>HCXL - 2 x 8</c:v>
                </c:pt>
                <c:pt idx="3">
                  <c:v>HCXL - 2 x 16</c:v>
                </c:pt>
                <c:pt idx="4">
                  <c:v>HM4XL - 2 x 8</c:v>
                </c:pt>
                <c:pt idx="5">
                  <c:v>HM4XL - 2 x 16</c:v>
                </c:pt>
              </c:strCache>
            </c:strRef>
          </c:cat>
          <c:val>
            <c:numRef>
              <c:f>Sheet1!$H$3:$H$8</c:f>
              <c:numCache>
                <c:formatCode>General</c:formatCode>
                <c:ptCount val="6"/>
                <c:pt idx="0">
                  <c:v>1556.8809999999999</c:v>
                </c:pt>
                <c:pt idx="1">
                  <c:v>1578.566</c:v>
                </c:pt>
                <c:pt idx="2">
                  <c:v>1383.3965000000001</c:v>
                </c:pt>
                <c:pt idx="3">
                  <c:v>1377.32</c:v>
                </c:pt>
                <c:pt idx="4">
                  <c:v>1118.6869999999999</c:v>
                </c:pt>
                <c:pt idx="5">
                  <c:v>1106.527</c:v>
                </c:pt>
              </c:numCache>
            </c:numRef>
          </c:val>
        </c:ser>
        <c:marker val="1"/>
        <c:axId val="97907072"/>
        <c:axId val="97908608"/>
      </c:lineChart>
      <c:catAx>
        <c:axId val="97907072"/>
        <c:scaling>
          <c:orientation val="minMax"/>
        </c:scaling>
        <c:axPos val="b"/>
        <c:numFmt formatCode="@" sourceLinked="1"/>
        <c:tickLblPos val="nextTo"/>
        <c:txPr>
          <a:bodyPr rot="-2700000"/>
          <a:lstStyle/>
          <a:p>
            <a:pPr>
              <a:defRPr/>
            </a:pPr>
            <a:endParaRPr lang="en-US"/>
          </a:p>
        </c:txPr>
        <c:crossAx val="97908608"/>
        <c:crosses val="autoZero"/>
        <c:auto val="1"/>
        <c:lblAlgn val="ctr"/>
        <c:lblOffset val="100"/>
      </c:catAx>
      <c:valAx>
        <c:axId val="97908608"/>
        <c:scaling>
          <c:orientation val="minMax"/>
          <c:max val="2400"/>
          <c:min val="0"/>
        </c:scaling>
        <c:axPos val="l"/>
        <c:title>
          <c:tx>
            <c:rich>
              <a:bodyPr rot="-5400000" vert="horz"/>
              <a:lstStyle/>
              <a:p>
                <a:pPr>
                  <a:defRPr/>
                </a:pPr>
                <a:r>
                  <a:rPr lang="en-US"/>
                  <a:t>Compute Time (s)</a:t>
                </a:r>
              </a:p>
            </c:rich>
          </c:tx>
        </c:title>
        <c:numFmt formatCode="General" sourceLinked="1"/>
        <c:tickLblPos val="nextTo"/>
        <c:crossAx val="97907072"/>
        <c:crosses val="autoZero"/>
        <c:crossBetween val="between"/>
      </c:valAx>
      <c:valAx>
        <c:axId val="97910784"/>
        <c:scaling>
          <c:orientation val="minMax"/>
        </c:scaling>
        <c:axPos val="r"/>
        <c:title>
          <c:tx>
            <c:rich>
              <a:bodyPr rot="-5400000" vert="horz"/>
              <a:lstStyle/>
              <a:p>
                <a:pPr>
                  <a:defRPr/>
                </a:pPr>
                <a:r>
                  <a:rPr lang="en-US"/>
                  <a:t>Cost ($)</a:t>
                </a:r>
              </a:p>
            </c:rich>
          </c:tx>
        </c:title>
        <c:numFmt formatCode="#,##0.00" sourceLinked="1"/>
        <c:tickLblPos val="nextTo"/>
        <c:crossAx val="97912704"/>
        <c:crosses val="max"/>
        <c:crossBetween val="between"/>
      </c:valAx>
      <c:catAx>
        <c:axId val="97912704"/>
        <c:scaling>
          <c:orientation val="minMax"/>
        </c:scaling>
        <c:delete val="1"/>
        <c:axPos val="b"/>
        <c:tickLblPos val="none"/>
        <c:crossAx val="97910784"/>
        <c:crosses val="autoZero"/>
        <c:auto val="1"/>
        <c:lblAlgn val="ctr"/>
        <c:lblOffset val="100"/>
      </c:catAx>
    </c:plotArea>
    <c:legend>
      <c:legendPos val="r"/>
      <c:layout>
        <c:manualLayout>
          <c:xMode val="edge"/>
          <c:yMode val="edge"/>
          <c:x val="0.13662590705573568"/>
          <c:y val="1.8314733410303981E-2"/>
          <c:w val="0.61786289949050721"/>
          <c:h val="0.18684020942953444"/>
        </c:manualLayout>
      </c:layout>
    </c:legend>
    <c:plotVisOnly val="1"/>
    <c:dispBlanksAs val="gap"/>
  </c:chart>
  <c:txPr>
    <a:bodyPr/>
    <a:lstStyle/>
    <a:p>
      <a:pPr>
        <a:defRPr sz="14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DD406-BBC9-41DF-B545-264B5E5498E6}" type="doc">
      <dgm:prSet loTypeId="urn:microsoft.com/office/officeart/2005/8/layout/gear1" loCatId="process" qsTypeId="urn:microsoft.com/office/officeart/2005/8/quickstyle/simple3" qsCatId="simple" csTypeId="urn:microsoft.com/office/officeart/2005/8/colors/accent0_2" csCatId="mainScheme" phldr="0"/>
      <dgm:spPr/>
    </dgm:pt>
    <dgm:pt modelId="{0218F697-4CBE-4C0C-AF58-C286B54C9059}">
      <dgm:prSet phldrT="[Text]" phldr="1"/>
      <dgm:spPr/>
      <dgm:t>
        <a:bodyPr/>
        <a:lstStyle/>
        <a:p>
          <a:endParaRPr lang="en-US" dirty="0"/>
        </a:p>
      </dgm:t>
    </dgm:pt>
    <dgm:pt modelId="{BD60233B-3BC9-48ED-A37B-867C1C2360C2}" type="parTrans" cxnId="{906F09DB-0A46-4415-BF1B-2D1617A51094}">
      <dgm:prSet/>
      <dgm:spPr/>
      <dgm:t>
        <a:bodyPr/>
        <a:lstStyle/>
        <a:p>
          <a:endParaRPr lang="en-US"/>
        </a:p>
      </dgm:t>
    </dgm:pt>
    <dgm:pt modelId="{299C7145-7777-4205-843A-E1FE08E5307A}" type="sibTrans" cxnId="{906F09DB-0A46-4415-BF1B-2D1617A51094}">
      <dgm:prSet/>
      <dgm:spPr/>
      <dgm:t>
        <a:bodyPr/>
        <a:lstStyle/>
        <a:p>
          <a:endParaRPr lang="en-US"/>
        </a:p>
      </dgm:t>
    </dgm:pt>
    <dgm:pt modelId="{08C9E0A0-152E-4A32-9D22-D5C5F728CB6B}">
      <dgm:prSet phldrT="[Text]" phldr="1"/>
      <dgm:spPr/>
      <dgm:t>
        <a:bodyPr/>
        <a:lstStyle/>
        <a:p>
          <a:endParaRPr lang="en-US" dirty="0"/>
        </a:p>
      </dgm:t>
    </dgm:pt>
    <dgm:pt modelId="{D7641B3A-049C-4C98-A16C-18BFA1BB43B3}" type="parTrans" cxnId="{F7A7953A-3275-4DC1-953D-4F4613D7EA97}">
      <dgm:prSet/>
      <dgm:spPr/>
      <dgm:t>
        <a:bodyPr/>
        <a:lstStyle/>
        <a:p>
          <a:endParaRPr lang="en-US"/>
        </a:p>
      </dgm:t>
    </dgm:pt>
    <dgm:pt modelId="{0531585E-CEBE-41B8-B3FF-4709D4A8A600}" type="sibTrans" cxnId="{F7A7953A-3275-4DC1-953D-4F4613D7EA97}">
      <dgm:prSet/>
      <dgm:spPr/>
      <dgm:t>
        <a:bodyPr/>
        <a:lstStyle/>
        <a:p>
          <a:endParaRPr lang="en-US"/>
        </a:p>
      </dgm:t>
    </dgm:pt>
    <dgm:pt modelId="{AB250563-8AD6-4C26-85DD-3AAE44EE9668}">
      <dgm:prSet phldrT="[Text]" phldr="1"/>
      <dgm:spPr/>
      <dgm:t>
        <a:bodyPr/>
        <a:lstStyle/>
        <a:p>
          <a:endParaRPr lang="en-US" dirty="0"/>
        </a:p>
      </dgm:t>
    </dgm:pt>
    <dgm:pt modelId="{5C1E5509-16DD-4F3F-A834-0F66DCA91F81}" type="parTrans" cxnId="{AA291191-A861-4930-B3CE-52474FE714A0}">
      <dgm:prSet/>
      <dgm:spPr/>
      <dgm:t>
        <a:bodyPr/>
        <a:lstStyle/>
        <a:p>
          <a:endParaRPr lang="en-US"/>
        </a:p>
      </dgm:t>
    </dgm:pt>
    <dgm:pt modelId="{4CACBA08-CE71-4AA1-897E-742989903C60}" type="sibTrans" cxnId="{AA291191-A861-4930-B3CE-52474FE714A0}">
      <dgm:prSet/>
      <dgm:spPr/>
      <dgm:t>
        <a:bodyPr/>
        <a:lstStyle/>
        <a:p>
          <a:endParaRPr lang="en-US"/>
        </a:p>
      </dgm:t>
    </dgm:pt>
    <dgm:pt modelId="{3E3C3B26-C72A-43C7-803F-E2A4950DC1FC}" type="pres">
      <dgm:prSet presAssocID="{28CDD406-BBC9-41DF-B545-264B5E5498E6}" presName="composite" presStyleCnt="0">
        <dgm:presLayoutVars>
          <dgm:chMax val="3"/>
          <dgm:animLvl val="lvl"/>
          <dgm:resizeHandles val="exact"/>
        </dgm:presLayoutVars>
      </dgm:prSet>
      <dgm:spPr/>
    </dgm:pt>
    <dgm:pt modelId="{6D3374D2-C99A-4581-A802-C87DD13E12BB}" type="pres">
      <dgm:prSet presAssocID="{0218F697-4CBE-4C0C-AF58-C286B54C9059}" presName="gear1" presStyleLbl="node1" presStyleIdx="0" presStyleCnt="3" custLinFactNeighborY="12442">
        <dgm:presLayoutVars>
          <dgm:chMax val="1"/>
          <dgm:bulletEnabled val="1"/>
        </dgm:presLayoutVars>
      </dgm:prSet>
      <dgm:spPr/>
      <dgm:t>
        <a:bodyPr/>
        <a:lstStyle/>
        <a:p>
          <a:endParaRPr lang="en-US"/>
        </a:p>
      </dgm:t>
    </dgm:pt>
    <dgm:pt modelId="{0F6D8C90-16C7-42D6-9F9D-BF026488E359}" type="pres">
      <dgm:prSet presAssocID="{0218F697-4CBE-4C0C-AF58-C286B54C9059}" presName="gear1srcNode" presStyleLbl="node1" presStyleIdx="0" presStyleCnt="3"/>
      <dgm:spPr/>
      <dgm:t>
        <a:bodyPr/>
        <a:lstStyle/>
        <a:p>
          <a:endParaRPr lang="en-US"/>
        </a:p>
      </dgm:t>
    </dgm:pt>
    <dgm:pt modelId="{E6A9C372-B334-4B3C-AA83-DF4E47E9249C}" type="pres">
      <dgm:prSet presAssocID="{0218F697-4CBE-4C0C-AF58-C286B54C9059}" presName="gear1dstNode" presStyleLbl="node1" presStyleIdx="0" presStyleCnt="3"/>
      <dgm:spPr/>
      <dgm:t>
        <a:bodyPr/>
        <a:lstStyle/>
        <a:p>
          <a:endParaRPr lang="en-US"/>
        </a:p>
      </dgm:t>
    </dgm:pt>
    <dgm:pt modelId="{176A518A-F69D-4996-9A2C-68DB036C749D}" type="pres">
      <dgm:prSet presAssocID="{08C9E0A0-152E-4A32-9D22-D5C5F728CB6B}" presName="gear2" presStyleLbl="node1" presStyleIdx="1" presStyleCnt="3">
        <dgm:presLayoutVars>
          <dgm:chMax val="1"/>
          <dgm:bulletEnabled val="1"/>
        </dgm:presLayoutVars>
      </dgm:prSet>
      <dgm:spPr/>
      <dgm:t>
        <a:bodyPr/>
        <a:lstStyle/>
        <a:p>
          <a:endParaRPr lang="en-US"/>
        </a:p>
      </dgm:t>
    </dgm:pt>
    <dgm:pt modelId="{58B3DCBC-B637-4B29-85A6-2C48BC4AF47C}" type="pres">
      <dgm:prSet presAssocID="{08C9E0A0-152E-4A32-9D22-D5C5F728CB6B}" presName="gear2srcNode" presStyleLbl="node1" presStyleIdx="1" presStyleCnt="3"/>
      <dgm:spPr/>
      <dgm:t>
        <a:bodyPr/>
        <a:lstStyle/>
        <a:p>
          <a:endParaRPr lang="en-US"/>
        </a:p>
      </dgm:t>
    </dgm:pt>
    <dgm:pt modelId="{C583A7DA-50CE-4044-9423-AB553E59E267}" type="pres">
      <dgm:prSet presAssocID="{08C9E0A0-152E-4A32-9D22-D5C5F728CB6B}" presName="gear2dstNode" presStyleLbl="node1" presStyleIdx="1" presStyleCnt="3"/>
      <dgm:spPr/>
      <dgm:t>
        <a:bodyPr/>
        <a:lstStyle/>
        <a:p>
          <a:endParaRPr lang="en-US"/>
        </a:p>
      </dgm:t>
    </dgm:pt>
    <dgm:pt modelId="{211B5417-98E0-47A9-B06D-B14C08C8830D}" type="pres">
      <dgm:prSet presAssocID="{AB250563-8AD6-4C26-85DD-3AAE44EE9668}" presName="gear3" presStyleLbl="node1" presStyleIdx="2" presStyleCnt="3"/>
      <dgm:spPr/>
      <dgm:t>
        <a:bodyPr/>
        <a:lstStyle/>
        <a:p>
          <a:endParaRPr lang="en-US"/>
        </a:p>
      </dgm:t>
    </dgm:pt>
    <dgm:pt modelId="{1D72DCD1-6D11-4AB9-A15D-F84334CE9938}" type="pres">
      <dgm:prSet presAssocID="{AB250563-8AD6-4C26-85DD-3AAE44EE9668}" presName="gear3tx" presStyleLbl="node1" presStyleIdx="2" presStyleCnt="3">
        <dgm:presLayoutVars>
          <dgm:chMax val="1"/>
          <dgm:bulletEnabled val="1"/>
        </dgm:presLayoutVars>
      </dgm:prSet>
      <dgm:spPr/>
      <dgm:t>
        <a:bodyPr/>
        <a:lstStyle/>
        <a:p>
          <a:endParaRPr lang="en-US"/>
        </a:p>
      </dgm:t>
    </dgm:pt>
    <dgm:pt modelId="{C9120FCF-4908-40AD-B782-ECC3DD3C6EFE}" type="pres">
      <dgm:prSet presAssocID="{AB250563-8AD6-4C26-85DD-3AAE44EE9668}" presName="gear3srcNode" presStyleLbl="node1" presStyleIdx="2" presStyleCnt="3"/>
      <dgm:spPr/>
      <dgm:t>
        <a:bodyPr/>
        <a:lstStyle/>
        <a:p>
          <a:endParaRPr lang="en-US"/>
        </a:p>
      </dgm:t>
    </dgm:pt>
    <dgm:pt modelId="{A377D33A-F578-4119-8EA1-6060677C6653}" type="pres">
      <dgm:prSet presAssocID="{AB250563-8AD6-4C26-85DD-3AAE44EE9668}" presName="gear3dstNode" presStyleLbl="node1" presStyleIdx="2" presStyleCnt="3"/>
      <dgm:spPr/>
      <dgm:t>
        <a:bodyPr/>
        <a:lstStyle/>
        <a:p>
          <a:endParaRPr lang="en-US"/>
        </a:p>
      </dgm:t>
    </dgm:pt>
    <dgm:pt modelId="{9E90F593-217C-49A2-A49E-D19075CCCFB7}" type="pres">
      <dgm:prSet presAssocID="{299C7145-7777-4205-843A-E1FE08E5307A}" presName="connector1" presStyleLbl="sibTrans2D1" presStyleIdx="0" presStyleCnt="3"/>
      <dgm:spPr/>
      <dgm:t>
        <a:bodyPr/>
        <a:lstStyle/>
        <a:p>
          <a:endParaRPr lang="en-US"/>
        </a:p>
      </dgm:t>
    </dgm:pt>
    <dgm:pt modelId="{1CFE3FCB-9A8A-4C97-BE6D-EF29F46EDD25}" type="pres">
      <dgm:prSet presAssocID="{0531585E-CEBE-41B8-B3FF-4709D4A8A600}" presName="connector2" presStyleLbl="sibTrans2D1" presStyleIdx="1" presStyleCnt="3"/>
      <dgm:spPr/>
      <dgm:t>
        <a:bodyPr/>
        <a:lstStyle/>
        <a:p>
          <a:endParaRPr lang="en-US"/>
        </a:p>
      </dgm:t>
    </dgm:pt>
    <dgm:pt modelId="{78F1FF08-C20D-49B0-B75F-07D108D0A83C}" type="pres">
      <dgm:prSet presAssocID="{4CACBA08-CE71-4AA1-897E-742989903C60}" presName="connector3" presStyleLbl="sibTrans2D1" presStyleIdx="2" presStyleCnt="3"/>
      <dgm:spPr/>
      <dgm:t>
        <a:bodyPr/>
        <a:lstStyle/>
        <a:p>
          <a:endParaRPr lang="en-US"/>
        </a:p>
      </dgm:t>
    </dgm:pt>
  </dgm:ptLst>
  <dgm:cxnLst>
    <dgm:cxn modelId="{AA291191-A861-4930-B3CE-52474FE714A0}" srcId="{28CDD406-BBC9-41DF-B545-264B5E5498E6}" destId="{AB250563-8AD6-4C26-85DD-3AAE44EE9668}" srcOrd="2" destOrd="0" parTransId="{5C1E5509-16DD-4F3F-A834-0F66DCA91F81}" sibTransId="{4CACBA08-CE71-4AA1-897E-742989903C60}"/>
    <dgm:cxn modelId="{9A301C54-0DC6-485A-859B-804BE04D6158}" type="presOf" srcId="{4CACBA08-CE71-4AA1-897E-742989903C60}" destId="{78F1FF08-C20D-49B0-B75F-07D108D0A83C}" srcOrd="0" destOrd="0" presId="urn:microsoft.com/office/officeart/2005/8/layout/gear1"/>
    <dgm:cxn modelId="{E0979D7D-E316-494D-A0A1-BDEF46E9802E}" type="presOf" srcId="{08C9E0A0-152E-4A32-9D22-D5C5F728CB6B}" destId="{58B3DCBC-B637-4B29-85A6-2C48BC4AF47C}" srcOrd="1" destOrd="0" presId="urn:microsoft.com/office/officeart/2005/8/layout/gear1"/>
    <dgm:cxn modelId="{C73D7F1F-AA48-4622-8CE2-72BDCAD00D04}" type="presOf" srcId="{0218F697-4CBE-4C0C-AF58-C286B54C9059}" destId="{0F6D8C90-16C7-42D6-9F9D-BF026488E359}" srcOrd="1" destOrd="0" presId="urn:microsoft.com/office/officeart/2005/8/layout/gear1"/>
    <dgm:cxn modelId="{0F7FD60F-2711-40AB-92E2-61FD9FDE37C1}" type="presOf" srcId="{0218F697-4CBE-4C0C-AF58-C286B54C9059}" destId="{E6A9C372-B334-4B3C-AA83-DF4E47E9249C}" srcOrd="2" destOrd="0" presId="urn:microsoft.com/office/officeart/2005/8/layout/gear1"/>
    <dgm:cxn modelId="{CC750E75-EC23-4AFC-95F6-BD475AA2EEAE}" type="presOf" srcId="{0218F697-4CBE-4C0C-AF58-C286B54C9059}" destId="{6D3374D2-C99A-4581-A802-C87DD13E12BB}" srcOrd="0" destOrd="0" presId="urn:microsoft.com/office/officeart/2005/8/layout/gear1"/>
    <dgm:cxn modelId="{6E0B0ACF-19C7-4EE7-8FEB-9E3CC6DB541A}" type="presOf" srcId="{08C9E0A0-152E-4A32-9D22-D5C5F728CB6B}" destId="{C583A7DA-50CE-4044-9423-AB553E59E267}" srcOrd="2" destOrd="0" presId="urn:microsoft.com/office/officeart/2005/8/layout/gear1"/>
    <dgm:cxn modelId="{D987279D-035A-4F39-9564-2C190B29E7DD}" type="presOf" srcId="{AB250563-8AD6-4C26-85DD-3AAE44EE9668}" destId="{A377D33A-F578-4119-8EA1-6060677C6653}" srcOrd="3" destOrd="0" presId="urn:microsoft.com/office/officeart/2005/8/layout/gear1"/>
    <dgm:cxn modelId="{47A90E7D-62D6-42DA-B9E2-2F5F5348205A}" type="presOf" srcId="{AB250563-8AD6-4C26-85DD-3AAE44EE9668}" destId="{211B5417-98E0-47A9-B06D-B14C08C8830D}" srcOrd="0" destOrd="0" presId="urn:microsoft.com/office/officeart/2005/8/layout/gear1"/>
    <dgm:cxn modelId="{906F09DB-0A46-4415-BF1B-2D1617A51094}" srcId="{28CDD406-BBC9-41DF-B545-264B5E5498E6}" destId="{0218F697-4CBE-4C0C-AF58-C286B54C9059}" srcOrd="0" destOrd="0" parTransId="{BD60233B-3BC9-48ED-A37B-867C1C2360C2}" sibTransId="{299C7145-7777-4205-843A-E1FE08E5307A}"/>
    <dgm:cxn modelId="{F7A7953A-3275-4DC1-953D-4F4613D7EA97}" srcId="{28CDD406-BBC9-41DF-B545-264B5E5498E6}" destId="{08C9E0A0-152E-4A32-9D22-D5C5F728CB6B}" srcOrd="1" destOrd="0" parTransId="{D7641B3A-049C-4C98-A16C-18BFA1BB43B3}" sibTransId="{0531585E-CEBE-41B8-B3FF-4709D4A8A600}"/>
    <dgm:cxn modelId="{BFD642F2-F035-40FD-A9D1-65AA063EDE27}" type="presOf" srcId="{0531585E-CEBE-41B8-B3FF-4709D4A8A600}" destId="{1CFE3FCB-9A8A-4C97-BE6D-EF29F46EDD25}" srcOrd="0" destOrd="0" presId="urn:microsoft.com/office/officeart/2005/8/layout/gear1"/>
    <dgm:cxn modelId="{0C4D809B-0447-48F3-A4B4-E721747249C4}" type="presOf" srcId="{AB250563-8AD6-4C26-85DD-3AAE44EE9668}" destId="{1D72DCD1-6D11-4AB9-A15D-F84334CE9938}" srcOrd="1" destOrd="0" presId="urn:microsoft.com/office/officeart/2005/8/layout/gear1"/>
    <dgm:cxn modelId="{4CA4E64A-19A4-42DF-8697-D9868EC96412}" type="presOf" srcId="{28CDD406-BBC9-41DF-B545-264B5E5498E6}" destId="{3E3C3B26-C72A-43C7-803F-E2A4950DC1FC}" srcOrd="0" destOrd="0" presId="urn:microsoft.com/office/officeart/2005/8/layout/gear1"/>
    <dgm:cxn modelId="{19ECA36B-931C-44CF-9A87-D3278C94B5FA}" type="presOf" srcId="{AB250563-8AD6-4C26-85DD-3AAE44EE9668}" destId="{C9120FCF-4908-40AD-B782-ECC3DD3C6EFE}" srcOrd="2" destOrd="0" presId="urn:microsoft.com/office/officeart/2005/8/layout/gear1"/>
    <dgm:cxn modelId="{51C664C7-8B5B-45E0-8695-E8A9535F632B}" type="presOf" srcId="{08C9E0A0-152E-4A32-9D22-D5C5F728CB6B}" destId="{176A518A-F69D-4996-9A2C-68DB036C749D}" srcOrd="0" destOrd="0" presId="urn:microsoft.com/office/officeart/2005/8/layout/gear1"/>
    <dgm:cxn modelId="{AA4C7AB5-DF1A-4394-882D-D183CE257F10}" type="presOf" srcId="{299C7145-7777-4205-843A-E1FE08E5307A}" destId="{9E90F593-217C-49A2-A49E-D19075CCCFB7}" srcOrd="0" destOrd="0" presId="urn:microsoft.com/office/officeart/2005/8/layout/gear1"/>
    <dgm:cxn modelId="{3672BA96-7976-424D-A652-708B2D28E22F}" type="presParOf" srcId="{3E3C3B26-C72A-43C7-803F-E2A4950DC1FC}" destId="{6D3374D2-C99A-4581-A802-C87DD13E12BB}" srcOrd="0" destOrd="0" presId="urn:microsoft.com/office/officeart/2005/8/layout/gear1"/>
    <dgm:cxn modelId="{582EF654-C0D3-4A31-A038-F0E2D0623103}" type="presParOf" srcId="{3E3C3B26-C72A-43C7-803F-E2A4950DC1FC}" destId="{0F6D8C90-16C7-42D6-9F9D-BF026488E359}" srcOrd="1" destOrd="0" presId="urn:microsoft.com/office/officeart/2005/8/layout/gear1"/>
    <dgm:cxn modelId="{EAC833CD-71F4-428B-9CB8-83BF8D7930E3}" type="presParOf" srcId="{3E3C3B26-C72A-43C7-803F-E2A4950DC1FC}" destId="{E6A9C372-B334-4B3C-AA83-DF4E47E9249C}" srcOrd="2" destOrd="0" presId="urn:microsoft.com/office/officeart/2005/8/layout/gear1"/>
    <dgm:cxn modelId="{A62A4330-9F5B-4F65-82C1-B72BBF418F57}" type="presParOf" srcId="{3E3C3B26-C72A-43C7-803F-E2A4950DC1FC}" destId="{176A518A-F69D-4996-9A2C-68DB036C749D}" srcOrd="3" destOrd="0" presId="urn:microsoft.com/office/officeart/2005/8/layout/gear1"/>
    <dgm:cxn modelId="{611C4BDA-51D8-4234-A5ED-3A748F8D0269}" type="presParOf" srcId="{3E3C3B26-C72A-43C7-803F-E2A4950DC1FC}" destId="{58B3DCBC-B637-4B29-85A6-2C48BC4AF47C}" srcOrd="4" destOrd="0" presId="urn:microsoft.com/office/officeart/2005/8/layout/gear1"/>
    <dgm:cxn modelId="{0529228B-BD8E-4C97-899B-1C71D16859F1}" type="presParOf" srcId="{3E3C3B26-C72A-43C7-803F-E2A4950DC1FC}" destId="{C583A7DA-50CE-4044-9423-AB553E59E267}" srcOrd="5" destOrd="0" presId="urn:microsoft.com/office/officeart/2005/8/layout/gear1"/>
    <dgm:cxn modelId="{2358F8B5-0F61-4C81-B875-D867CCA3BC57}" type="presParOf" srcId="{3E3C3B26-C72A-43C7-803F-E2A4950DC1FC}" destId="{211B5417-98E0-47A9-B06D-B14C08C8830D}" srcOrd="6" destOrd="0" presId="urn:microsoft.com/office/officeart/2005/8/layout/gear1"/>
    <dgm:cxn modelId="{0D4260BD-EB15-43AE-9610-52CB8A2DEF6C}" type="presParOf" srcId="{3E3C3B26-C72A-43C7-803F-E2A4950DC1FC}" destId="{1D72DCD1-6D11-4AB9-A15D-F84334CE9938}" srcOrd="7" destOrd="0" presId="urn:microsoft.com/office/officeart/2005/8/layout/gear1"/>
    <dgm:cxn modelId="{D2DF664A-E8CC-4636-802F-C4C4BD1428E8}" type="presParOf" srcId="{3E3C3B26-C72A-43C7-803F-E2A4950DC1FC}" destId="{C9120FCF-4908-40AD-B782-ECC3DD3C6EFE}" srcOrd="8" destOrd="0" presId="urn:microsoft.com/office/officeart/2005/8/layout/gear1"/>
    <dgm:cxn modelId="{75925366-76C1-4722-BEAE-FCBDA5A0F029}" type="presParOf" srcId="{3E3C3B26-C72A-43C7-803F-E2A4950DC1FC}" destId="{A377D33A-F578-4119-8EA1-6060677C6653}" srcOrd="9" destOrd="0" presId="urn:microsoft.com/office/officeart/2005/8/layout/gear1"/>
    <dgm:cxn modelId="{4F6A3F4C-E1D5-4DDF-9C2B-C5DE79270EC7}" type="presParOf" srcId="{3E3C3B26-C72A-43C7-803F-E2A4950DC1FC}" destId="{9E90F593-217C-49A2-A49E-D19075CCCFB7}" srcOrd="10" destOrd="0" presId="urn:microsoft.com/office/officeart/2005/8/layout/gear1"/>
    <dgm:cxn modelId="{1C047290-D3DC-4405-8CCA-F0F4EF2A03CE}" type="presParOf" srcId="{3E3C3B26-C72A-43C7-803F-E2A4950DC1FC}" destId="{1CFE3FCB-9A8A-4C97-BE6D-EF29F46EDD25}" srcOrd="11" destOrd="0" presId="urn:microsoft.com/office/officeart/2005/8/layout/gear1"/>
    <dgm:cxn modelId="{A522816B-2E76-455C-8959-A3BF9940E31B}" type="presParOf" srcId="{3E3C3B26-C72A-43C7-803F-E2A4950DC1FC}" destId="{78F1FF08-C20D-49B0-B75F-07D108D0A83C}"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CDD406-BBC9-41DF-B545-264B5E5498E6}" type="doc">
      <dgm:prSet loTypeId="urn:microsoft.com/office/officeart/2005/8/layout/gear1" loCatId="process" qsTypeId="urn:microsoft.com/office/officeart/2005/8/quickstyle/simple3" qsCatId="simple" csTypeId="urn:microsoft.com/office/officeart/2005/8/colors/accent0_2" csCatId="mainScheme" phldr="0"/>
      <dgm:spPr/>
    </dgm:pt>
    <dgm:pt modelId="{0218F697-4CBE-4C0C-AF58-C286B54C9059}">
      <dgm:prSet phldrT="[Text]" phldr="1"/>
      <dgm:spPr/>
      <dgm:t>
        <a:bodyPr/>
        <a:lstStyle/>
        <a:p>
          <a:endParaRPr lang="en-US" dirty="0"/>
        </a:p>
      </dgm:t>
    </dgm:pt>
    <dgm:pt modelId="{BD60233B-3BC9-48ED-A37B-867C1C2360C2}" type="parTrans" cxnId="{906F09DB-0A46-4415-BF1B-2D1617A51094}">
      <dgm:prSet/>
      <dgm:spPr/>
      <dgm:t>
        <a:bodyPr/>
        <a:lstStyle/>
        <a:p>
          <a:endParaRPr lang="en-US"/>
        </a:p>
      </dgm:t>
    </dgm:pt>
    <dgm:pt modelId="{299C7145-7777-4205-843A-E1FE08E5307A}" type="sibTrans" cxnId="{906F09DB-0A46-4415-BF1B-2D1617A51094}">
      <dgm:prSet/>
      <dgm:spPr/>
      <dgm:t>
        <a:bodyPr/>
        <a:lstStyle/>
        <a:p>
          <a:endParaRPr lang="en-US"/>
        </a:p>
      </dgm:t>
    </dgm:pt>
    <dgm:pt modelId="{08C9E0A0-152E-4A32-9D22-D5C5F728CB6B}">
      <dgm:prSet phldrT="[Text]" phldr="1"/>
      <dgm:spPr/>
      <dgm:t>
        <a:bodyPr/>
        <a:lstStyle/>
        <a:p>
          <a:endParaRPr lang="en-US" dirty="0"/>
        </a:p>
      </dgm:t>
    </dgm:pt>
    <dgm:pt modelId="{D7641B3A-049C-4C98-A16C-18BFA1BB43B3}" type="parTrans" cxnId="{F7A7953A-3275-4DC1-953D-4F4613D7EA97}">
      <dgm:prSet/>
      <dgm:spPr/>
      <dgm:t>
        <a:bodyPr/>
        <a:lstStyle/>
        <a:p>
          <a:endParaRPr lang="en-US"/>
        </a:p>
      </dgm:t>
    </dgm:pt>
    <dgm:pt modelId="{0531585E-CEBE-41B8-B3FF-4709D4A8A600}" type="sibTrans" cxnId="{F7A7953A-3275-4DC1-953D-4F4613D7EA97}">
      <dgm:prSet/>
      <dgm:spPr/>
      <dgm:t>
        <a:bodyPr/>
        <a:lstStyle/>
        <a:p>
          <a:endParaRPr lang="en-US"/>
        </a:p>
      </dgm:t>
    </dgm:pt>
    <dgm:pt modelId="{AB250563-8AD6-4C26-85DD-3AAE44EE9668}">
      <dgm:prSet phldrT="[Text]" phldr="1"/>
      <dgm:spPr/>
      <dgm:t>
        <a:bodyPr/>
        <a:lstStyle/>
        <a:p>
          <a:endParaRPr lang="en-US" dirty="0"/>
        </a:p>
      </dgm:t>
    </dgm:pt>
    <dgm:pt modelId="{5C1E5509-16DD-4F3F-A834-0F66DCA91F81}" type="parTrans" cxnId="{AA291191-A861-4930-B3CE-52474FE714A0}">
      <dgm:prSet/>
      <dgm:spPr/>
      <dgm:t>
        <a:bodyPr/>
        <a:lstStyle/>
        <a:p>
          <a:endParaRPr lang="en-US"/>
        </a:p>
      </dgm:t>
    </dgm:pt>
    <dgm:pt modelId="{4CACBA08-CE71-4AA1-897E-742989903C60}" type="sibTrans" cxnId="{AA291191-A861-4930-B3CE-52474FE714A0}">
      <dgm:prSet/>
      <dgm:spPr/>
      <dgm:t>
        <a:bodyPr/>
        <a:lstStyle/>
        <a:p>
          <a:endParaRPr lang="en-US"/>
        </a:p>
      </dgm:t>
    </dgm:pt>
    <dgm:pt modelId="{3E3C3B26-C72A-43C7-803F-E2A4950DC1FC}" type="pres">
      <dgm:prSet presAssocID="{28CDD406-BBC9-41DF-B545-264B5E5498E6}" presName="composite" presStyleCnt="0">
        <dgm:presLayoutVars>
          <dgm:chMax val="3"/>
          <dgm:animLvl val="lvl"/>
          <dgm:resizeHandles val="exact"/>
        </dgm:presLayoutVars>
      </dgm:prSet>
      <dgm:spPr/>
    </dgm:pt>
    <dgm:pt modelId="{6D3374D2-C99A-4581-A802-C87DD13E12BB}" type="pres">
      <dgm:prSet presAssocID="{0218F697-4CBE-4C0C-AF58-C286B54C9059}" presName="gear1" presStyleLbl="node1" presStyleIdx="0" presStyleCnt="3" custLinFactNeighborY="12442">
        <dgm:presLayoutVars>
          <dgm:chMax val="1"/>
          <dgm:bulletEnabled val="1"/>
        </dgm:presLayoutVars>
      </dgm:prSet>
      <dgm:spPr/>
      <dgm:t>
        <a:bodyPr/>
        <a:lstStyle/>
        <a:p>
          <a:endParaRPr lang="en-US"/>
        </a:p>
      </dgm:t>
    </dgm:pt>
    <dgm:pt modelId="{0F6D8C90-16C7-42D6-9F9D-BF026488E359}" type="pres">
      <dgm:prSet presAssocID="{0218F697-4CBE-4C0C-AF58-C286B54C9059}" presName="gear1srcNode" presStyleLbl="node1" presStyleIdx="0" presStyleCnt="3"/>
      <dgm:spPr/>
      <dgm:t>
        <a:bodyPr/>
        <a:lstStyle/>
        <a:p>
          <a:endParaRPr lang="en-US"/>
        </a:p>
      </dgm:t>
    </dgm:pt>
    <dgm:pt modelId="{E6A9C372-B334-4B3C-AA83-DF4E47E9249C}" type="pres">
      <dgm:prSet presAssocID="{0218F697-4CBE-4C0C-AF58-C286B54C9059}" presName="gear1dstNode" presStyleLbl="node1" presStyleIdx="0" presStyleCnt="3"/>
      <dgm:spPr/>
      <dgm:t>
        <a:bodyPr/>
        <a:lstStyle/>
        <a:p>
          <a:endParaRPr lang="en-US"/>
        </a:p>
      </dgm:t>
    </dgm:pt>
    <dgm:pt modelId="{176A518A-F69D-4996-9A2C-68DB036C749D}" type="pres">
      <dgm:prSet presAssocID="{08C9E0A0-152E-4A32-9D22-D5C5F728CB6B}" presName="gear2" presStyleLbl="node1" presStyleIdx="1" presStyleCnt="3">
        <dgm:presLayoutVars>
          <dgm:chMax val="1"/>
          <dgm:bulletEnabled val="1"/>
        </dgm:presLayoutVars>
      </dgm:prSet>
      <dgm:spPr/>
      <dgm:t>
        <a:bodyPr/>
        <a:lstStyle/>
        <a:p>
          <a:endParaRPr lang="en-US"/>
        </a:p>
      </dgm:t>
    </dgm:pt>
    <dgm:pt modelId="{58B3DCBC-B637-4B29-85A6-2C48BC4AF47C}" type="pres">
      <dgm:prSet presAssocID="{08C9E0A0-152E-4A32-9D22-D5C5F728CB6B}" presName="gear2srcNode" presStyleLbl="node1" presStyleIdx="1" presStyleCnt="3"/>
      <dgm:spPr/>
      <dgm:t>
        <a:bodyPr/>
        <a:lstStyle/>
        <a:p>
          <a:endParaRPr lang="en-US"/>
        </a:p>
      </dgm:t>
    </dgm:pt>
    <dgm:pt modelId="{C583A7DA-50CE-4044-9423-AB553E59E267}" type="pres">
      <dgm:prSet presAssocID="{08C9E0A0-152E-4A32-9D22-D5C5F728CB6B}" presName="gear2dstNode" presStyleLbl="node1" presStyleIdx="1" presStyleCnt="3"/>
      <dgm:spPr/>
      <dgm:t>
        <a:bodyPr/>
        <a:lstStyle/>
        <a:p>
          <a:endParaRPr lang="en-US"/>
        </a:p>
      </dgm:t>
    </dgm:pt>
    <dgm:pt modelId="{211B5417-98E0-47A9-B06D-B14C08C8830D}" type="pres">
      <dgm:prSet presAssocID="{AB250563-8AD6-4C26-85DD-3AAE44EE9668}" presName="gear3" presStyleLbl="node1" presStyleIdx="2" presStyleCnt="3"/>
      <dgm:spPr/>
      <dgm:t>
        <a:bodyPr/>
        <a:lstStyle/>
        <a:p>
          <a:endParaRPr lang="en-US"/>
        </a:p>
      </dgm:t>
    </dgm:pt>
    <dgm:pt modelId="{1D72DCD1-6D11-4AB9-A15D-F84334CE9938}" type="pres">
      <dgm:prSet presAssocID="{AB250563-8AD6-4C26-85DD-3AAE44EE9668}" presName="gear3tx" presStyleLbl="node1" presStyleIdx="2" presStyleCnt="3">
        <dgm:presLayoutVars>
          <dgm:chMax val="1"/>
          <dgm:bulletEnabled val="1"/>
        </dgm:presLayoutVars>
      </dgm:prSet>
      <dgm:spPr/>
      <dgm:t>
        <a:bodyPr/>
        <a:lstStyle/>
        <a:p>
          <a:endParaRPr lang="en-US"/>
        </a:p>
      </dgm:t>
    </dgm:pt>
    <dgm:pt modelId="{C9120FCF-4908-40AD-B782-ECC3DD3C6EFE}" type="pres">
      <dgm:prSet presAssocID="{AB250563-8AD6-4C26-85DD-3AAE44EE9668}" presName="gear3srcNode" presStyleLbl="node1" presStyleIdx="2" presStyleCnt="3"/>
      <dgm:spPr/>
      <dgm:t>
        <a:bodyPr/>
        <a:lstStyle/>
        <a:p>
          <a:endParaRPr lang="en-US"/>
        </a:p>
      </dgm:t>
    </dgm:pt>
    <dgm:pt modelId="{A377D33A-F578-4119-8EA1-6060677C6653}" type="pres">
      <dgm:prSet presAssocID="{AB250563-8AD6-4C26-85DD-3AAE44EE9668}" presName="gear3dstNode" presStyleLbl="node1" presStyleIdx="2" presStyleCnt="3"/>
      <dgm:spPr/>
      <dgm:t>
        <a:bodyPr/>
        <a:lstStyle/>
        <a:p>
          <a:endParaRPr lang="en-US"/>
        </a:p>
      </dgm:t>
    </dgm:pt>
    <dgm:pt modelId="{9E90F593-217C-49A2-A49E-D19075CCCFB7}" type="pres">
      <dgm:prSet presAssocID="{299C7145-7777-4205-843A-E1FE08E5307A}" presName="connector1" presStyleLbl="sibTrans2D1" presStyleIdx="0" presStyleCnt="3"/>
      <dgm:spPr/>
      <dgm:t>
        <a:bodyPr/>
        <a:lstStyle/>
        <a:p>
          <a:endParaRPr lang="en-US"/>
        </a:p>
      </dgm:t>
    </dgm:pt>
    <dgm:pt modelId="{1CFE3FCB-9A8A-4C97-BE6D-EF29F46EDD25}" type="pres">
      <dgm:prSet presAssocID="{0531585E-CEBE-41B8-B3FF-4709D4A8A600}" presName="connector2" presStyleLbl="sibTrans2D1" presStyleIdx="1" presStyleCnt="3"/>
      <dgm:spPr/>
      <dgm:t>
        <a:bodyPr/>
        <a:lstStyle/>
        <a:p>
          <a:endParaRPr lang="en-US"/>
        </a:p>
      </dgm:t>
    </dgm:pt>
    <dgm:pt modelId="{78F1FF08-C20D-49B0-B75F-07D108D0A83C}" type="pres">
      <dgm:prSet presAssocID="{4CACBA08-CE71-4AA1-897E-742989903C60}" presName="connector3" presStyleLbl="sibTrans2D1" presStyleIdx="2" presStyleCnt="3"/>
      <dgm:spPr/>
      <dgm:t>
        <a:bodyPr/>
        <a:lstStyle/>
        <a:p>
          <a:endParaRPr lang="en-US"/>
        </a:p>
      </dgm:t>
    </dgm:pt>
  </dgm:ptLst>
  <dgm:cxnLst>
    <dgm:cxn modelId="{ED3E34E6-62F8-4437-B7FC-043352A28711}" type="presOf" srcId="{28CDD406-BBC9-41DF-B545-264B5E5498E6}" destId="{3E3C3B26-C72A-43C7-803F-E2A4950DC1FC}" srcOrd="0" destOrd="0" presId="urn:microsoft.com/office/officeart/2005/8/layout/gear1"/>
    <dgm:cxn modelId="{AA291191-A861-4930-B3CE-52474FE714A0}" srcId="{28CDD406-BBC9-41DF-B545-264B5E5498E6}" destId="{AB250563-8AD6-4C26-85DD-3AAE44EE9668}" srcOrd="2" destOrd="0" parTransId="{5C1E5509-16DD-4F3F-A834-0F66DCA91F81}" sibTransId="{4CACBA08-CE71-4AA1-897E-742989903C60}"/>
    <dgm:cxn modelId="{B3D67C57-7BAA-409F-9781-DD56126157BC}" type="presOf" srcId="{AB250563-8AD6-4C26-85DD-3AAE44EE9668}" destId="{C9120FCF-4908-40AD-B782-ECC3DD3C6EFE}" srcOrd="2" destOrd="0" presId="urn:microsoft.com/office/officeart/2005/8/layout/gear1"/>
    <dgm:cxn modelId="{BB414F8C-BAD0-442D-B18E-E801E5BD498F}" type="presOf" srcId="{299C7145-7777-4205-843A-E1FE08E5307A}" destId="{9E90F593-217C-49A2-A49E-D19075CCCFB7}" srcOrd="0" destOrd="0" presId="urn:microsoft.com/office/officeart/2005/8/layout/gear1"/>
    <dgm:cxn modelId="{A46B46FD-B4F1-4DF7-B10F-B43F2B613DCF}" type="presOf" srcId="{08C9E0A0-152E-4A32-9D22-D5C5F728CB6B}" destId="{58B3DCBC-B637-4B29-85A6-2C48BC4AF47C}" srcOrd="1" destOrd="0" presId="urn:microsoft.com/office/officeart/2005/8/layout/gear1"/>
    <dgm:cxn modelId="{F6AF7927-0E20-4075-A9DB-95128409B516}" type="presOf" srcId="{0218F697-4CBE-4C0C-AF58-C286B54C9059}" destId="{6D3374D2-C99A-4581-A802-C87DD13E12BB}" srcOrd="0" destOrd="0" presId="urn:microsoft.com/office/officeart/2005/8/layout/gear1"/>
    <dgm:cxn modelId="{54A85C8E-D3DB-4DF3-93B1-F7DFCF30B0E8}" type="presOf" srcId="{0531585E-CEBE-41B8-B3FF-4709D4A8A600}" destId="{1CFE3FCB-9A8A-4C97-BE6D-EF29F46EDD25}" srcOrd="0" destOrd="0" presId="urn:microsoft.com/office/officeart/2005/8/layout/gear1"/>
    <dgm:cxn modelId="{906F09DB-0A46-4415-BF1B-2D1617A51094}" srcId="{28CDD406-BBC9-41DF-B545-264B5E5498E6}" destId="{0218F697-4CBE-4C0C-AF58-C286B54C9059}" srcOrd="0" destOrd="0" parTransId="{BD60233B-3BC9-48ED-A37B-867C1C2360C2}" sibTransId="{299C7145-7777-4205-843A-E1FE08E5307A}"/>
    <dgm:cxn modelId="{F7A7953A-3275-4DC1-953D-4F4613D7EA97}" srcId="{28CDD406-BBC9-41DF-B545-264B5E5498E6}" destId="{08C9E0A0-152E-4A32-9D22-D5C5F728CB6B}" srcOrd="1" destOrd="0" parTransId="{D7641B3A-049C-4C98-A16C-18BFA1BB43B3}" sibTransId="{0531585E-CEBE-41B8-B3FF-4709D4A8A600}"/>
    <dgm:cxn modelId="{802A1A71-98A6-4702-A334-DE0BD51DC760}" type="presOf" srcId="{0218F697-4CBE-4C0C-AF58-C286B54C9059}" destId="{0F6D8C90-16C7-42D6-9F9D-BF026488E359}" srcOrd="1" destOrd="0" presId="urn:microsoft.com/office/officeart/2005/8/layout/gear1"/>
    <dgm:cxn modelId="{7DDB51EF-1E42-4571-A743-A226DE27A942}" type="presOf" srcId="{0218F697-4CBE-4C0C-AF58-C286B54C9059}" destId="{E6A9C372-B334-4B3C-AA83-DF4E47E9249C}" srcOrd="2" destOrd="0" presId="urn:microsoft.com/office/officeart/2005/8/layout/gear1"/>
    <dgm:cxn modelId="{36323EB3-9361-4804-98A1-4E16320AF76D}" type="presOf" srcId="{AB250563-8AD6-4C26-85DD-3AAE44EE9668}" destId="{A377D33A-F578-4119-8EA1-6060677C6653}" srcOrd="3" destOrd="0" presId="urn:microsoft.com/office/officeart/2005/8/layout/gear1"/>
    <dgm:cxn modelId="{3243CB38-A2F6-4D21-B9C5-CCB67ABF9729}" type="presOf" srcId="{08C9E0A0-152E-4A32-9D22-D5C5F728CB6B}" destId="{176A518A-F69D-4996-9A2C-68DB036C749D}" srcOrd="0" destOrd="0" presId="urn:microsoft.com/office/officeart/2005/8/layout/gear1"/>
    <dgm:cxn modelId="{9B4892A9-C580-465E-883E-F59060B0FE4E}" type="presOf" srcId="{AB250563-8AD6-4C26-85DD-3AAE44EE9668}" destId="{211B5417-98E0-47A9-B06D-B14C08C8830D}" srcOrd="0" destOrd="0" presId="urn:microsoft.com/office/officeart/2005/8/layout/gear1"/>
    <dgm:cxn modelId="{03EBAE54-7008-45E8-BEAD-BF618B301CA8}" type="presOf" srcId="{08C9E0A0-152E-4A32-9D22-D5C5F728CB6B}" destId="{C583A7DA-50CE-4044-9423-AB553E59E267}" srcOrd="2" destOrd="0" presId="urn:microsoft.com/office/officeart/2005/8/layout/gear1"/>
    <dgm:cxn modelId="{FB027116-51FA-4B54-82F5-E6B2656DCFD0}" type="presOf" srcId="{4CACBA08-CE71-4AA1-897E-742989903C60}" destId="{78F1FF08-C20D-49B0-B75F-07D108D0A83C}" srcOrd="0" destOrd="0" presId="urn:microsoft.com/office/officeart/2005/8/layout/gear1"/>
    <dgm:cxn modelId="{B74EECEC-3CCC-48DC-A544-06EBF2B1B2AE}" type="presOf" srcId="{AB250563-8AD6-4C26-85DD-3AAE44EE9668}" destId="{1D72DCD1-6D11-4AB9-A15D-F84334CE9938}" srcOrd="1" destOrd="0" presId="urn:microsoft.com/office/officeart/2005/8/layout/gear1"/>
    <dgm:cxn modelId="{32597449-964C-4AD5-94BD-73031B1ECB24}" type="presParOf" srcId="{3E3C3B26-C72A-43C7-803F-E2A4950DC1FC}" destId="{6D3374D2-C99A-4581-A802-C87DD13E12BB}" srcOrd="0" destOrd="0" presId="urn:microsoft.com/office/officeart/2005/8/layout/gear1"/>
    <dgm:cxn modelId="{A6F3EA09-7AF9-4465-8702-E61AC4290BB1}" type="presParOf" srcId="{3E3C3B26-C72A-43C7-803F-E2A4950DC1FC}" destId="{0F6D8C90-16C7-42D6-9F9D-BF026488E359}" srcOrd="1" destOrd="0" presId="urn:microsoft.com/office/officeart/2005/8/layout/gear1"/>
    <dgm:cxn modelId="{BA273CD1-5273-4BB2-9A47-85E26D55B7DF}" type="presParOf" srcId="{3E3C3B26-C72A-43C7-803F-E2A4950DC1FC}" destId="{E6A9C372-B334-4B3C-AA83-DF4E47E9249C}" srcOrd="2" destOrd="0" presId="urn:microsoft.com/office/officeart/2005/8/layout/gear1"/>
    <dgm:cxn modelId="{6A21700F-187C-41E9-BA66-F184FCBB95C6}" type="presParOf" srcId="{3E3C3B26-C72A-43C7-803F-E2A4950DC1FC}" destId="{176A518A-F69D-4996-9A2C-68DB036C749D}" srcOrd="3" destOrd="0" presId="urn:microsoft.com/office/officeart/2005/8/layout/gear1"/>
    <dgm:cxn modelId="{53870473-4DFD-4F38-A5E1-2250C4F3EFCE}" type="presParOf" srcId="{3E3C3B26-C72A-43C7-803F-E2A4950DC1FC}" destId="{58B3DCBC-B637-4B29-85A6-2C48BC4AF47C}" srcOrd="4" destOrd="0" presId="urn:microsoft.com/office/officeart/2005/8/layout/gear1"/>
    <dgm:cxn modelId="{E2B4697D-E962-4707-8D35-C399F5492518}" type="presParOf" srcId="{3E3C3B26-C72A-43C7-803F-E2A4950DC1FC}" destId="{C583A7DA-50CE-4044-9423-AB553E59E267}" srcOrd="5" destOrd="0" presId="urn:microsoft.com/office/officeart/2005/8/layout/gear1"/>
    <dgm:cxn modelId="{BEBD58A5-E9D8-4584-9681-5612D204DA4E}" type="presParOf" srcId="{3E3C3B26-C72A-43C7-803F-E2A4950DC1FC}" destId="{211B5417-98E0-47A9-B06D-B14C08C8830D}" srcOrd="6" destOrd="0" presId="urn:microsoft.com/office/officeart/2005/8/layout/gear1"/>
    <dgm:cxn modelId="{700C6150-DE45-4F05-A75C-9C2104937D23}" type="presParOf" srcId="{3E3C3B26-C72A-43C7-803F-E2A4950DC1FC}" destId="{1D72DCD1-6D11-4AB9-A15D-F84334CE9938}" srcOrd="7" destOrd="0" presId="urn:microsoft.com/office/officeart/2005/8/layout/gear1"/>
    <dgm:cxn modelId="{31A31455-449E-4530-AEC6-0701FCA65409}" type="presParOf" srcId="{3E3C3B26-C72A-43C7-803F-E2A4950DC1FC}" destId="{C9120FCF-4908-40AD-B782-ECC3DD3C6EFE}" srcOrd="8" destOrd="0" presId="urn:microsoft.com/office/officeart/2005/8/layout/gear1"/>
    <dgm:cxn modelId="{158EFF2E-2055-4D17-B04B-D4D020233CED}" type="presParOf" srcId="{3E3C3B26-C72A-43C7-803F-E2A4950DC1FC}" destId="{A377D33A-F578-4119-8EA1-6060677C6653}" srcOrd="9" destOrd="0" presId="urn:microsoft.com/office/officeart/2005/8/layout/gear1"/>
    <dgm:cxn modelId="{BBA21B0C-7C0E-45ED-BD74-60AABCD7EFC1}" type="presParOf" srcId="{3E3C3B26-C72A-43C7-803F-E2A4950DC1FC}" destId="{9E90F593-217C-49A2-A49E-D19075CCCFB7}" srcOrd="10" destOrd="0" presId="urn:microsoft.com/office/officeart/2005/8/layout/gear1"/>
    <dgm:cxn modelId="{7F9C3422-1790-4EA6-A441-9297562097BE}" type="presParOf" srcId="{3E3C3B26-C72A-43C7-803F-E2A4950DC1FC}" destId="{1CFE3FCB-9A8A-4C97-BE6D-EF29F46EDD25}" srcOrd="11" destOrd="0" presId="urn:microsoft.com/office/officeart/2005/8/layout/gear1"/>
    <dgm:cxn modelId="{EA5C85CE-798A-419E-A99F-0447D612C49C}" type="presParOf" srcId="{3E3C3B26-C72A-43C7-803F-E2A4950DC1FC}" destId="{78F1FF08-C20D-49B0-B75F-07D108D0A83C}" srcOrd="12" destOrd="0" presId="urn:microsoft.com/office/officeart/2005/8/layout/gear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CDD406-BBC9-41DF-B545-264B5E5498E6}" type="doc">
      <dgm:prSet loTypeId="urn:microsoft.com/office/officeart/2005/8/layout/gear1" loCatId="process" qsTypeId="urn:microsoft.com/office/officeart/2005/8/quickstyle/simple3" qsCatId="simple" csTypeId="urn:microsoft.com/office/officeart/2005/8/colors/accent0_2" csCatId="mainScheme" phldr="0"/>
      <dgm:spPr/>
    </dgm:pt>
    <dgm:pt modelId="{0218F697-4CBE-4C0C-AF58-C286B54C9059}">
      <dgm:prSet phldrT="[Text]" phldr="1"/>
      <dgm:spPr/>
      <dgm:t>
        <a:bodyPr/>
        <a:lstStyle/>
        <a:p>
          <a:endParaRPr lang="en-US" dirty="0"/>
        </a:p>
      </dgm:t>
    </dgm:pt>
    <dgm:pt modelId="{BD60233B-3BC9-48ED-A37B-867C1C2360C2}" type="parTrans" cxnId="{906F09DB-0A46-4415-BF1B-2D1617A51094}">
      <dgm:prSet/>
      <dgm:spPr/>
      <dgm:t>
        <a:bodyPr/>
        <a:lstStyle/>
        <a:p>
          <a:endParaRPr lang="en-US"/>
        </a:p>
      </dgm:t>
    </dgm:pt>
    <dgm:pt modelId="{299C7145-7777-4205-843A-E1FE08E5307A}" type="sibTrans" cxnId="{906F09DB-0A46-4415-BF1B-2D1617A51094}">
      <dgm:prSet/>
      <dgm:spPr/>
      <dgm:t>
        <a:bodyPr/>
        <a:lstStyle/>
        <a:p>
          <a:endParaRPr lang="en-US"/>
        </a:p>
      </dgm:t>
    </dgm:pt>
    <dgm:pt modelId="{08C9E0A0-152E-4A32-9D22-D5C5F728CB6B}">
      <dgm:prSet phldrT="[Text]" phldr="1"/>
      <dgm:spPr/>
      <dgm:t>
        <a:bodyPr/>
        <a:lstStyle/>
        <a:p>
          <a:endParaRPr lang="en-US" dirty="0"/>
        </a:p>
      </dgm:t>
    </dgm:pt>
    <dgm:pt modelId="{D7641B3A-049C-4C98-A16C-18BFA1BB43B3}" type="parTrans" cxnId="{F7A7953A-3275-4DC1-953D-4F4613D7EA97}">
      <dgm:prSet/>
      <dgm:spPr/>
      <dgm:t>
        <a:bodyPr/>
        <a:lstStyle/>
        <a:p>
          <a:endParaRPr lang="en-US"/>
        </a:p>
      </dgm:t>
    </dgm:pt>
    <dgm:pt modelId="{0531585E-CEBE-41B8-B3FF-4709D4A8A600}" type="sibTrans" cxnId="{F7A7953A-3275-4DC1-953D-4F4613D7EA97}">
      <dgm:prSet/>
      <dgm:spPr/>
      <dgm:t>
        <a:bodyPr/>
        <a:lstStyle/>
        <a:p>
          <a:endParaRPr lang="en-US"/>
        </a:p>
      </dgm:t>
    </dgm:pt>
    <dgm:pt modelId="{AB250563-8AD6-4C26-85DD-3AAE44EE9668}">
      <dgm:prSet phldrT="[Text]" phldr="1"/>
      <dgm:spPr/>
      <dgm:t>
        <a:bodyPr/>
        <a:lstStyle/>
        <a:p>
          <a:endParaRPr lang="en-US" dirty="0"/>
        </a:p>
      </dgm:t>
    </dgm:pt>
    <dgm:pt modelId="{5C1E5509-16DD-4F3F-A834-0F66DCA91F81}" type="parTrans" cxnId="{AA291191-A861-4930-B3CE-52474FE714A0}">
      <dgm:prSet/>
      <dgm:spPr/>
      <dgm:t>
        <a:bodyPr/>
        <a:lstStyle/>
        <a:p>
          <a:endParaRPr lang="en-US"/>
        </a:p>
      </dgm:t>
    </dgm:pt>
    <dgm:pt modelId="{4CACBA08-CE71-4AA1-897E-742989903C60}" type="sibTrans" cxnId="{AA291191-A861-4930-B3CE-52474FE714A0}">
      <dgm:prSet/>
      <dgm:spPr/>
      <dgm:t>
        <a:bodyPr/>
        <a:lstStyle/>
        <a:p>
          <a:endParaRPr lang="en-US"/>
        </a:p>
      </dgm:t>
    </dgm:pt>
    <dgm:pt modelId="{3E3C3B26-C72A-43C7-803F-E2A4950DC1FC}" type="pres">
      <dgm:prSet presAssocID="{28CDD406-BBC9-41DF-B545-264B5E5498E6}" presName="composite" presStyleCnt="0">
        <dgm:presLayoutVars>
          <dgm:chMax val="3"/>
          <dgm:animLvl val="lvl"/>
          <dgm:resizeHandles val="exact"/>
        </dgm:presLayoutVars>
      </dgm:prSet>
      <dgm:spPr/>
    </dgm:pt>
    <dgm:pt modelId="{6D3374D2-C99A-4581-A802-C87DD13E12BB}" type="pres">
      <dgm:prSet presAssocID="{0218F697-4CBE-4C0C-AF58-C286B54C9059}" presName="gear1" presStyleLbl="node1" presStyleIdx="0" presStyleCnt="3" custLinFactNeighborY="12442">
        <dgm:presLayoutVars>
          <dgm:chMax val="1"/>
          <dgm:bulletEnabled val="1"/>
        </dgm:presLayoutVars>
      </dgm:prSet>
      <dgm:spPr/>
      <dgm:t>
        <a:bodyPr/>
        <a:lstStyle/>
        <a:p>
          <a:endParaRPr lang="en-US"/>
        </a:p>
      </dgm:t>
    </dgm:pt>
    <dgm:pt modelId="{0F6D8C90-16C7-42D6-9F9D-BF026488E359}" type="pres">
      <dgm:prSet presAssocID="{0218F697-4CBE-4C0C-AF58-C286B54C9059}" presName="gear1srcNode" presStyleLbl="node1" presStyleIdx="0" presStyleCnt="3"/>
      <dgm:spPr/>
      <dgm:t>
        <a:bodyPr/>
        <a:lstStyle/>
        <a:p>
          <a:endParaRPr lang="en-US"/>
        </a:p>
      </dgm:t>
    </dgm:pt>
    <dgm:pt modelId="{E6A9C372-B334-4B3C-AA83-DF4E47E9249C}" type="pres">
      <dgm:prSet presAssocID="{0218F697-4CBE-4C0C-AF58-C286B54C9059}" presName="gear1dstNode" presStyleLbl="node1" presStyleIdx="0" presStyleCnt="3"/>
      <dgm:spPr/>
      <dgm:t>
        <a:bodyPr/>
        <a:lstStyle/>
        <a:p>
          <a:endParaRPr lang="en-US"/>
        </a:p>
      </dgm:t>
    </dgm:pt>
    <dgm:pt modelId="{176A518A-F69D-4996-9A2C-68DB036C749D}" type="pres">
      <dgm:prSet presAssocID="{08C9E0A0-152E-4A32-9D22-D5C5F728CB6B}" presName="gear2" presStyleLbl="node1" presStyleIdx="1" presStyleCnt="3">
        <dgm:presLayoutVars>
          <dgm:chMax val="1"/>
          <dgm:bulletEnabled val="1"/>
        </dgm:presLayoutVars>
      </dgm:prSet>
      <dgm:spPr/>
      <dgm:t>
        <a:bodyPr/>
        <a:lstStyle/>
        <a:p>
          <a:endParaRPr lang="en-US"/>
        </a:p>
      </dgm:t>
    </dgm:pt>
    <dgm:pt modelId="{58B3DCBC-B637-4B29-85A6-2C48BC4AF47C}" type="pres">
      <dgm:prSet presAssocID="{08C9E0A0-152E-4A32-9D22-D5C5F728CB6B}" presName="gear2srcNode" presStyleLbl="node1" presStyleIdx="1" presStyleCnt="3"/>
      <dgm:spPr/>
      <dgm:t>
        <a:bodyPr/>
        <a:lstStyle/>
        <a:p>
          <a:endParaRPr lang="en-US"/>
        </a:p>
      </dgm:t>
    </dgm:pt>
    <dgm:pt modelId="{C583A7DA-50CE-4044-9423-AB553E59E267}" type="pres">
      <dgm:prSet presAssocID="{08C9E0A0-152E-4A32-9D22-D5C5F728CB6B}" presName="gear2dstNode" presStyleLbl="node1" presStyleIdx="1" presStyleCnt="3"/>
      <dgm:spPr/>
      <dgm:t>
        <a:bodyPr/>
        <a:lstStyle/>
        <a:p>
          <a:endParaRPr lang="en-US"/>
        </a:p>
      </dgm:t>
    </dgm:pt>
    <dgm:pt modelId="{211B5417-98E0-47A9-B06D-B14C08C8830D}" type="pres">
      <dgm:prSet presAssocID="{AB250563-8AD6-4C26-85DD-3AAE44EE9668}" presName="gear3" presStyleLbl="node1" presStyleIdx="2" presStyleCnt="3"/>
      <dgm:spPr/>
      <dgm:t>
        <a:bodyPr/>
        <a:lstStyle/>
        <a:p>
          <a:endParaRPr lang="en-US"/>
        </a:p>
      </dgm:t>
    </dgm:pt>
    <dgm:pt modelId="{1D72DCD1-6D11-4AB9-A15D-F84334CE9938}" type="pres">
      <dgm:prSet presAssocID="{AB250563-8AD6-4C26-85DD-3AAE44EE9668}" presName="gear3tx" presStyleLbl="node1" presStyleIdx="2" presStyleCnt="3">
        <dgm:presLayoutVars>
          <dgm:chMax val="1"/>
          <dgm:bulletEnabled val="1"/>
        </dgm:presLayoutVars>
      </dgm:prSet>
      <dgm:spPr/>
      <dgm:t>
        <a:bodyPr/>
        <a:lstStyle/>
        <a:p>
          <a:endParaRPr lang="en-US"/>
        </a:p>
      </dgm:t>
    </dgm:pt>
    <dgm:pt modelId="{C9120FCF-4908-40AD-B782-ECC3DD3C6EFE}" type="pres">
      <dgm:prSet presAssocID="{AB250563-8AD6-4C26-85DD-3AAE44EE9668}" presName="gear3srcNode" presStyleLbl="node1" presStyleIdx="2" presStyleCnt="3"/>
      <dgm:spPr/>
      <dgm:t>
        <a:bodyPr/>
        <a:lstStyle/>
        <a:p>
          <a:endParaRPr lang="en-US"/>
        </a:p>
      </dgm:t>
    </dgm:pt>
    <dgm:pt modelId="{A377D33A-F578-4119-8EA1-6060677C6653}" type="pres">
      <dgm:prSet presAssocID="{AB250563-8AD6-4C26-85DD-3AAE44EE9668}" presName="gear3dstNode" presStyleLbl="node1" presStyleIdx="2" presStyleCnt="3"/>
      <dgm:spPr/>
      <dgm:t>
        <a:bodyPr/>
        <a:lstStyle/>
        <a:p>
          <a:endParaRPr lang="en-US"/>
        </a:p>
      </dgm:t>
    </dgm:pt>
    <dgm:pt modelId="{9E90F593-217C-49A2-A49E-D19075CCCFB7}" type="pres">
      <dgm:prSet presAssocID="{299C7145-7777-4205-843A-E1FE08E5307A}" presName="connector1" presStyleLbl="sibTrans2D1" presStyleIdx="0" presStyleCnt="3"/>
      <dgm:spPr/>
      <dgm:t>
        <a:bodyPr/>
        <a:lstStyle/>
        <a:p>
          <a:endParaRPr lang="en-US"/>
        </a:p>
      </dgm:t>
    </dgm:pt>
    <dgm:pt modelId="{1CFE3FCB-9A8A-4C97-BE6D-EF29F46EDD25}" type="pres">
      <dgm:prSet presAssocID="{0531585E-CEBE-41B8-B3FF-4709D4A8A600}" presName="connector2" presStyleLbl="sibTrans2D1" presStyleIdx="1" presStyleCnt="3"/>
      <dgm:spPr/>
      <dgm:t>
        <a:bodyPr/>
        <a:lstStyle/>
        <a:p>
          <a:endParaRPr lang="en-US"/>
        </a:p>
      </dgm:t>
    </dgm:pt>
    <dgm:pt modelId="{78F1FF08-C20D-49B0-B75F-07D108D0A83C}" type="pres">
      <dgm:prSet presAssocID="{4CACBA08-CE71-4AA1-897E-742989903C60}" presName="connector3" presStyleLbl="sibTrans2D1" presStyleIdx="2" presStyleCnt="3"/>
      <dgm:spPr/>
      <dgm:t>
        <a:bodyPr/>
        <a:lstStyle/>
        <a:p>
          <a:endParaRPr lang="en-US"/>
        </a:p>
      </dgm:t>
    </dgm:pt>
  </dgm:ptLst>
  <dgm:cxnLst>
    <dgm:cxn modelId="{AA291191-A861-4930-B3CE-52474FE714A0}" srcId="{28CDD406-BBC9-41DF-B545-264B5E5498E6}" destId="{AB250563-8AD6-4C26-85DD-3AAE44EE9668}" srcOrd="2" destOrd="0" parTransId="{5C1E5509-16DD-4F3F-A834-0F66DCA91F81}" sibTransId="{4CACBA08-CE71-4AA1-897E-742989903C60}"/>
    <dgm:cxn modelId="{F8182F86-1627-4D39-96F3-75DE3ABB7292}" type="presOf" srcId="{08C9E0A0-152E-4A32-9D22-D5C5F728CB6B}" destId="{176A518A-F69D-4996-9A2C-68DB036C749D}" srcOrd="0" destOrd="0" presId="urn:microsoft.com/office/officeart/2005/8/layout/gear1"/>
    <dgm:cxn modelId="{6F138437-B12E-45EC-AB0C-EE4BEC2B1A68}" type="presOf" srcId="{28CDD406-BBC9-41DF-B545-264B5E5498E6}" destId="{3E3C3B26-C72A-43C7-803F-E2A4950DC1FC}" srcOrd="0" destOrd="0" presId="urn:microsoft.com/office/officeart/2005/8/layout/gear1"/>
    <dgm:cxn modelId="{5CF2ADCE-9B59-405A-852C-F13BFC1AF804}" type="presOf" srcId="{0218F697-4CBE-4C0C-AF58-C286B54C9059}" destId="{6D3374D2-C99A-4581-A802-C87DD13E12BB}" srcOrd="0" destOrd="0" presId="urn:microsoft.com/office/officeart/2005/8/layout/gear1"/>
    <dgm:cxn modelId="{8E09F491-5533-4A63-B7BE-01257666CFC5}" type="presOf" srcId="{4CACBA08-CE71-4AA1-897E-742989903C60}" destId="{78F1FF08-C20D-49B0-B75F-07D108D0A83C}" srcOrd="0" destOrd="0" presId="urn:microsoft.com/office/officeart/2005/8/layout/gear1"/>
    <dgm:cxn modelId="{B9AD9550-3910-4A18-9390-115C14BC7985}" type="presOf" srcId="{AB250563-8AD6-4C26-85DD-3AAE44EE9668}" destId="{C9120FCF-4908-40AD-B782-ECC3DD3C6EFE}" srcOrd="2" destOrd="0" presId="urn:microsoft.com/office/officeart/2005/8/layout/gear1"/>
    <dgm:cxn modelId="{906F09DB-0A46-4415-BF1B-2D1617A51094}" srcId="{28CDD406-BBC9-41DF-B545-264B5E5498E6}" destId="{0218F697-4CBE-4C0C-AF58-C286B54C9059}" srcOrd="0" destOrd="0" parTransId="{BD60233B-3BC9-48ED-A37B-867C1C2360C2}" sibTransId="{299C7145-7777-4205-843A-E1FE08E5307A}"/>
    <dgm:cxn modelId="{F7A7953A-3275-4DC1-953D-4F4613D7EA97}" srcId="{28CDD406-BBC9-41DF-B545-264B5E5498E6}" destId="{08C9E0A0-152E-4A32-9D22-D5C5F728CB6B}" srcOrd="1" destOrd="0" parTransId="{D7641B3A-049C-4C98-A16C-18BFA1BB43B3}" sibTransId="{0531585E-CEBE-41B8-B3FF-4709D4A8A600}"/>
    <dgm:cxn modelId="{3ABC2B74-8196-4916-BD7A-60DC75ADBBA3}" type="presOf" srcId="{AB250563-8AD6-4C26-85DD-3AAE44EE9668}" destId="{A377D33A-F578-4119-8EA1-6060677C6653}" srcOrd="3" destOrd="0" presId="urn:microsoft.com/office/officeart/2005/8/layout/gear1"/>
    <dgm:cxn modelId="{BEF9D24E-49A0-432D-9F82-6A61ADBA129C}" type="presOf" srcId="{AB250563-8AD6-4C26-85DD-3AAE44EE9668}" destId="{211B5417-98E0-47A9-B06D-B14C08C8830D}" srcOrd="0" destOrd="0" presId="urn:microsoft.com/office/officeart/2005/8/layout/gear1"/>
    <dgm:cxn modelId="{6D937FBE-458B-472F-97BC-78D6EF133C88}" type="presOf" srcId="{0218F697-4CBE-4C0C-AF58-C286B54C9059}" destId="{0F6D8C90-16C7-42D6-9F9D-BF026488E359}" srcOrd="1" destOrd="0" presId="urn:microsoft.com/office/officeart/2005/8/layout/gear1"/>
    <dgm:cxn modelId="{37DF1A00-B778-4A6F-BD8D-414FEB53DD00}" type="presOf" srcId="{0531585E-CEBE-41B8-B3FF-4709D4A8A600}" destId="{1CFE3FCB-9A8A-4C97-BE6D-EF29F46EDD25}" srcOrd="0" destOrd="0" presId="urn:microsoft.com/office/officeart/2005/8/layout/gear1"/>
    <dgm:cxn modelId="{E5251C35-201B-429D-A2D3-0A34C49ED475}" type="presOf" srcId="{0218F697-4CBE-4C0C-AF58-C286B54C9059}" destId="{E6A9C372-B334-4B3C-AA83-DF4E47E9249C}" srcOrd="2" destOrd="0" presId="urn:microsoft.com/office/officeart/2005/8/layout/gear1"/>
    <dgm:cxn modelId="{07E8DE52-F1F2-4866-AA69-7C3E795D05BC}" type="presOf" srcId="{AB250563-8AD6-4C26-85DD-3AAE44EE9668}" destId="{1D72DCD1-6D11-4AB9-A15D-F84334CE9938}" srcOrd="1" destOrd="0" presId="urn:microsoft.com/office/officeart/2005/8/layout/gear1"/>
    <dgm:cxn modelId="{E9CE997F-0BE6-4EF7-80B8-14A21229E351}" type="presOf" srcId="{299C7145-7777-4205-843A-E1FE08E5307A}" destId="{9E90F593-217C-49A2-A49E-D19075CCCFB7}" srcOrd="0" destOrd="0" presId="urn:microsoft.com/office/officeart/2005/8/layout/gear1"/>
    <dgm:cxn modelId="{D6B30B01-0E34-4ECE-90F5-88F01B67733E}" type="presOf" srcId="{08C9E0A0-152E-4A32-9D22-D5C5F728CB6B}" destId="{58B3DCBC-B637-4B29-85A6-2C48BC4AF47C}" srcOrd="1" destOrd="0" presId="urn:microsoft.com/office/officeart/2005/8/layout/gear1"/>
    <dgm:cxn modelId="{F277AA21-7C19-4884-9177-02050099E328}" type="presOf" srcId="{08C9E0A0-152E-4A32-9D22-D5C5F728CB6B}" destId="{C583A7DA-50CE-4044-9423-AB553E59E267}" srcOrd="2" destOrd="0" presId="urn:microsoft.com/office/officeart/2005/8/layout/gear1"/>
    <dgm:cxn modelId="{C00E332B-A2CE-4C92-988D-E657F08E324F}" type="presParOf" srcId="{3E3C3B26-C72A-43C7-803F-E2A4950DC1FC}" destId="{6D3374D2-C99A-4581-A802-C87DD13E12BB}" srcOrd="0" destOrd="0" presId="urn:microsoft.com/office/officeart/2005/8/layout/gear1"/>
    <dgm:cxn modelId="{B9484E78-AF7D-48D0-B428-2FB30070C6EF}" type="presParOf" srcId="{3E3C3B26-C72A-43C7-803F-E2A4950DC1FC}" destId="{0F6D8C90-16C7-42D6-9F9D-BF026488E359}" srcOrd="1" destOrd="0" presId="urn:microsoft.com/office/officeart/2005/8/layout/gear1"/>
    <dgm:cxn modelId="{908558FB-2236-4C7A-9FB8-5DFB16F5DC9A}" type="presParOf" srcId="{3E3C3B26-C72A-43C7-803F-E2A4950DC1FC}" destId="{E6A9C372-B334-4B3C-AA83-DF4E47E9249C}" srcOrd="2" destOrd="0" presId="urn:microsoft.com/office/officeart/2005/8/layout/gear1"/>
    <dgm:cxn modelId="{2DDEDE8D-32BD-47FA-9AA4-8AADDF83B80C}" type="presParOf" srcId="{3E3C3B26-C72A-43C7-803F-E2A4950DC1FC}" destId="{176A518A-F69D-4996-9A2C-68DB036C749D}" srcOrd="3" destOrd="0" presId="urn:microsoft.com/office/officeart/2005/8/layout/gear1"/>
    <dgm:cxn modelId="{1B74226B-950B-4FF3-85A4-A5EFC3833F2C}" type="presParOf" srcId="{3E3C3B26-C72A-43C7-803F-E2A4950DC1FC}" destId="{58B3DCBC-B637-4B29-85A6-2C48BC4AF47C}" srcOrd="4" destOrd="0" presId="urn:microsoft.com/office/officeart/2005/8/layout/gear1"/>
    <dgm:cxn modelId="{8D6CF3B6-34EC-439F-A229-74BA0FFF023D}" type="presParOf" srcId="{3E3C3B26-C72A-43C7-803F-E2A4950DC1FC}" destId="{C583A7DA-50CE-4044-9423-AB553E59E267}" srcOrd="5" destOrd="0" presId="urn:microsoft.com/office/officeart/2005/8/layout/gear1"/>
    <dgm:cxn modelId="{0ED83E24-6ABC-424C-9994-E3B6A6136D1B}" type="presParOf" srcId="{3E3C3B26-C72A-43C7-803F-E2A4950DC1FC}" destId="{211B5417-98E0-47A9-B06D-B14C08C8830D}" srcOrd="6" destOrd="0" presId="urn:microsoft.com/office/officeart/2005/8/layout/gear1"/>
    <dgm:cxn modelId="{92F1E600-EBF8-4B22-B904-E3EC47292ED2}" type="presParOf" srcId="{3E3C3B26-C72A-43C7-803F-E2A4950DC1FC}" destId="{1D72DCD1-6D11-4AB9-A15D-F84334CE9938}" srcOrd="7" destOrd="0" presId="urn:microsoft.com/office/officeart/2005/8/layout/gear1"/>
    <dgm:cxn modelId="{26116558-6C4D-433F-B17E-A63B30234B51}" type="presParOf" srcId="{3E3C3B26-C72A-43C7-803F-E2A4950DC1FC}" destId="{C9120FCF-4908-40AD-B782-ECC3DD3C6EFE}" srcOrd="8" destOrd="0" presId="urn:microsoft.com/office/officeart/2005/8/layout/gear1"/>
    <dgm:cxn modelId="{BE8CEB26-1F61-41DB-A978-C420F8628F2B}" type="presParOf" srcId="{3E3C3B26-C72A-43C7-803F-E2A4950DC1FC}" destId="{A377D33A-F578-4119-8EA1-6060677C6653}" srcOrd="9" destOrd="0" presId="urn:microsoft.com/office/officeart/2005/8/layout/gear1"/>
    <dgm:cxn modelId="{4EB26F73-D26A-458A-8E12-CF47D41D9294}" type="presParOf" srcId="{3E3C3B26-C72A-43C7-803F-E2A4950DC1FC}" destId="{9E90F593-217C-49A2-A49E-D19075CCCFB7}" srcOrd="10" destOrd="0" presId="urn:microsoft.com/office/officeart/2005/8/layout/gear1"/>
    <dgm:cxn modelId="{8AE745FC-A2E1-4395-8C18-65F718364188}" type="presParOf" srcId="{3E3C3B26-C72A-43C7-803F-E2A4950DC1FC}" destId="{1CFE3FCB-9A8A-4C97-BE6D-EF29F46EDD25}" srcOrd="11" destOrd="0" presId="urn:microsoft.com/office/officeart/2005/8/layout/gear1"/>
    <dgm:cxn modelId="{AD7CCA87-0619-40D5-8C8F-F35B592D25EE}" type="presParOf" srcId="{3E3C3B26-C72A-43C7-803F-E2A4950DC1FC}" destId="{78F1FF08-C20D-49B0-B75F-07D108D0A83C}" srcOrd="12" destOrd="0" presId="urn:microsoft.com/office/officeart/2005/8/layout/gear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CDD406-BBC9-41DF-B545-264B5E5498E6}" type="doc">
      <dgm:prSet loTypeId="urn:microsoft.com/office/officeart/2005/8/layout/gear1" loCatId="process" qsTypeId="urn:microsoft.com/office/officeart/2005/8/quickstyle/simple3" qsCatId="simple" csTypeId="urn:microsoft.com/office/officeart/2005/8/colors/accent0_2" csCatId="mainScheme" phldr="0"/>
      <dgm:spPr/>
    </dgm:pt>
    <dgm:pt modelId="{0218F697-4CBE-4C0C-AF58-C286B54C9059}">
      <dgm:prSet phldrT="[Text]" phldr="1"/>
      <dgm:spPr/>
      <dgm:t>
        <a:bodyPr/>
        <a:lstStyle/>
        <a:p>
          <a:endParaRPr lang="en-US" dirty="0"/>
        </a:p>
      </dgm:t>
    </dgm:pt>
    <dgm:pt modelId="{BD60233B-3BC9-48ED-A37B-867C1C2360C2}" type="parTrans" cxnId="{906F09DB-0A46-4415-BF1B-2D1617A51094}">
      <dgm:prSet/>
      <dgm:spPr/>
      <dgm:t>
        <a:bodyPr/>
        <a:lstStyle/>
        <a:p>
          <a:endParaRPr lang="en-US"/>
        </a:p>
      </dgm:t>
    </dgm:pt>
    <dgm:pt modelId="{299C7145-7777-4205-843A-E1FE08E5307A}" type="sibTrans" cxnId="{906F09DB-0A46-4415-BF1B-2D1617A51094}">
      <dgm:prSet/>
      <dgm:spPr/>
      <dgm:t>
        <a:bodyPr/>
        <a:lstStyle/>
        <a:p>
          <a:endParaRPr lang="en-US"/>
        </a:p>
      </dgm:t>
    </dgm:pt>
    <dgm:pt modelId="{08C9E0A0-152E-4A32-9D22-D5C5F728CB6B}">
      <dgm:prSet phldrT="[Text]" phldr="1"/>
      <dgm:spPr/>
      <dgm:t>
        <a:bodyPr/>
        <a:lstStyle/>
        <a:p>
          <a:endParaRPr lang="en-US" dirty="0"/>
        </a:p>
      </dgm:t>
    </dgm:pt>
    <dgm:pt modelId="{D7641B3A-049C-4C98-A16C-18BFA1BB43B3}" type="parTrans" cxnId="{F7A7953A-3275-4DC1-953D-4F4613D7EA97}">
      <dgm:prSet/>
      <dgm:spPr/>
      <dgm:t>
        <a:bodyPr/>
        <a:lstStyle/>
        <a:p>
          <a:endParaRPr lang="en-US"/>
        </a:p>
      </dgm:t>
    </dgm:pt>
    <dgm:pt modelId="{0531585E-CEBE-41B8-B3FF-4709D4A8A600}" type="sibTrans" cxnId="{F7A7953A-3275-4DC1-953D-4F4613D7EA97}">
      <dgm:prSet/>
      <dgm:spPr/>
      <dgm:t>
        <a:bodyPr/>
        <a:lstStyle/>
        <a:p>
          <a:endParaRPr lang="en-US"/>
        </a:p>
      </dgm:t>
    </dgm:pt>
    <dgm:pt modelId="{AB250563-8AD6-4C26-85DD-3AAE44EE9668}">
      <dgm:prSet phldrT="[Text]" phldr="1"/>
      <dgm:spPr/>
      <dgm:t>
        <a:bodyPr/>
        <a:lstStyle/>
        <a:p>
          <a:endParaRPr lang="en-US" dirty="0"/>
        </a:p>
      </dgm:t>
    </dgm:pt>
    <dgm:pt modelId="{5C1E5509-16DD-4F3F-A834-0F66DCA91F81}" type="parTrans" cxnId="{AA291191-A861-4930-B3CE-52474FE714A0}">
      <dgm:prSet/>
      <dgm:spPr/>
      <dgm:t>
        <a:bodyPr/>
        <a:lstStyle/>
        <a:p>
          <a:endParaRPr lang="en-US"/>
        </a:p>
      </dgm:t>
    </dgm:pt>
    <dgm:pt modelId="{4CACBA08-CE71-4AA1-897E-742989903C60}" type="sibTrans" cxnId="{AA291191-A861-4930-B3CE-52474FE714A0}">
      <dgm:prSet/>
      <dgm:spPr/>
      <dgm:t>
        <a:bodyPr/>
        <a:lstStyle/>
        <a:p>
          <a:endParaRPr lang="en-US"/>
        </a:p>
      </dgm:t>
    </dgm:pt>
    <dgm:pt modelId="{3E3C3B26-C72A-43C7-803F-E2A4950DC1FC}" type="pres">
      <dgm:prSet presAssocID="{28CDD406-BBC9-41DF-B545-264B5E5498E6}" presName="composite" presStyleCnt="0">
        <dgm:presLayoutVars>
          <dgm:chMax val="3"/>
          <dgm:animLvl val="lvl"/>
          <dgm:resizeHandles val="exact"/>
        </dgm:presLayoutVars>
      </dgm:prSet>
      <dgm:spPr/>
    </dgm:pt>
    <dgm:pt modelId="{6D3374D2-C99A-4581-A802-C87DD13E12BB}" type="pres">
      <dgm:prSet presAssocID="{0218F697-4CBE-4C0C-AF58-C286B54C9059}" presName="gear1" presStyleLbl="node1" presStyleIdx="0" presStyleCnt="3" custLinFactNeighborY="12442">
        <dgm:presLayoutVars>
          <dgm:chMax val="1"/>
          <dgm:bulletEnabled val="1"/>
        </dgm:presLayoutVars>
      </dgm:prSet>
      <dgm:spPr/>
      <dgm:t>
        <a:bodyPr/>
        <a:lstStyle/>
        <a:p>
          <a:endParaRPr lang="en-US"/>
        </a:p>
      </dgm:t>
    </dgm:pt>
    <dgm:pt modelId="{0F6D8C90-16C7-42D6-9F9D-BF026488E359}" type="pres">
      <dgm:prSet presAssocID="{0218F697-4CBE-4C0C-AF58-C286B54C9059}" presName="gear1srcNode" presStyleLbl="node1" presStyleIdx="0" presStyleCnt="3"/>
      <dgm:spPr/>
      <dgm:t>
        <a:bodyPr/>
        <a:lstStyle/>
        <a:p>
          <a:endParaRPr lang="en-US"/>
        </a:p>
      </dgm:t>
    </dgm:pt>
    <dgm:pt modelId="{E6A9C372-B334-4B3C-AA83-DF4E47E9249C}" type="pres">
      <dgm:prSet presAssocID="{0218F697-4CBE-4C0C-AF58-C286B54C9059}" presName="gear1dstNode" presStyleLbl="node1" presStyleIdx="0" presStyleCnt="3"/>
      <dgm:spPr/>
      <dgm:t>
        <a:bodyPr/>
        <a:lstStyle/>
        <a:p>
          <a:endParaRPr lang="en-US"/>
        </a:p>
      </dgm:t>
    </dgm:pt>
    <dgm:pt modelId="{176A518A-F69D-4996-9A2C-68DB036C749D}" type="pres">
      <dgm:prSet presAssocID="{08C9E0A0-152E-4A32-9D22-D5C5F728CB6B}" presName="gear2" presStyleLbl="node1" presStyleIdx="1" presStyleCnt="3">
        <dgm:presLayoutVars>
          <dgm:chMax val="1"/>
          <dgm:bulletEnabled val="1"/>
        </dgm:presLayoutVars>
      </dgm:prSet>
      <dgm:spPr/>
      <dgm:t>
        <a:bodyPr/>
        <a:lstStyle/>
        <a:p>
          <a:endParaRPr lang="en-US"/>
        </a:p>
      </dgm:t>
    </dgm:pt>
    <dgm:pt modelId="{58B3DCBC-B637-4B29-85A6-2C48BC4AF47C}" type="pres">
      <dgm:prSet presAssocID="{08C9E0A0-152E-4A32-9D22-D5C5F728CB6B}" presName="gear2srcNode" presStyleLbl="node1" presStyleIdx="1" presStyleCnt="3"/>
      <dgm:spPr/>
      <dgm:t>
        <a:bodyPr/>
        <a:lstStyle/>
        <a:p>
          <a:endParaRPr lang="en-US"/>
        </a:p>
      </dgm:t>
    </dgm:pt>
    <dgm:pt modelId="{C583A7DA-50CE-4044-9423-AB553E59E267}" type="pres">
      <dgm:prSet presAssocID="{08C9E0A0-152E-4A32-9D22-D5C5F728CB6B}" presName="gear2dstNode" presStyleLbl="node1" presStyleIdx="1" presStyleCnt="3"/>
      <dgm:spPr/>
      <dgm:t>
        <a:bodyPr/>
        <a:lstStyle/>
        <a:p>
          <a:endParaRPr lang="en-US"/>
        </a:p>
      </dgm:t>
    </dgm:pt>
    <dgm:pt modelId="{211B5417-98E0-47A9-B06D-B14C08C8830D}" type="pres">
      <dgm:prSet presAssocID="{AB250563-8AD6-4C26-85DD-3AAE44EE9668}" presName="gear3" presStyleLbl="node1" presStyleIdx="2" presStyleCnt="3"/>
      <dgm:spPr/>
      <dgm:t>
        <a:bodyPr/>
        <a:lstStyle/>
        <a:p>
          <a:endParaRPr lang="en-US"/>
        </a:p>
      </dgm:t>
    </dgm:pt>
    <dgm:pt modelId="{1D72DCD1-6D11-4AB9-A15D-F84334CE9938}" type="pres">
      <dgm:prSet presAssocID="{AB250563-8AD6-4C26-85DD-3AAE44EE9668}" presName="gear3tx" presStyleLbl="node1" presStyleIdx="2" presStyleCnt="3">
        <dgm:presLayoutVars>
          <dgm:chMax val="1"/>
          <dgm:bulletEnabled val="1"/>
        </dgm:presLayoutVars>
      </dgm:prSet>
      <dgm:spPr/>
      <dgm:t>
        <a:bodyPr/>
        <a:lstStyle/>
        <a:p>
          <a:endParaRPr lang="en-US"/>
        </a:p>
      </dgm:t>
    </dgm:pt>
    <dgm:pt modelId="{C9120FCF-4908-40AD-B782-ECC3DD3C6EFE}" type="pres">
      <dgm:prSet presAssocID="{AB250563-8AD6-4C26-85DD-3AAE44EE9668}" presName="gear3srcNode" presStyleLbl="node1" presStyleIdx="2" presStyleCnt="3"/>
      <dgm:spPr/>
      <dgm:t>
        <a:bodyPr/>
        <a:lstStyle/>
        <a:p>
          <a:endParaRPr lang="en-US"/>
        </a:p>
      </dgm:t>
    </dgm:pt>
    <dgm:pt modelId="{A377D33A-F578-4119-8EA1-6060677C6653}" type="pres">
      <dgm:prSet presAssocID="{AB250563-8AD6-4C26-85DD-3AAE44EE9668}" presName="gear3dstNode" presStyleLbl="node1" presStyleIdx="2" presStyleCnt="3"/>
      <dgm:spPr/>
      <dgm:t>
        <a:bodyPr/>
        <a:lstStyle/>
        <a:p>
          <a:endParaRPr lang="en-US"/>
        </a:p>
      </dgm:t>
    </dgm:pt>
    <dgm:pt modelId="{9E90F593-217C-49A2-A49E-D19075CCCFB7}" type="pres">
      <dgm:prSet presAssocID="{299C7145-7777-4205-843A-E1FE08E5307A}" presName="connector1" presStyleLbl="sibTrans2D1" presStyleIdx="0" presStyleCnt="3"/>
      <dgm:spPr/>
      <dgm:t>
        <a:bodyPr/>
        <a:lstStyle/>
        <a:p>
          <a:endParaRPr lang="en-US"/>
        </a:p>
      </dgm:t>
    </dgm:pt>
    <dgm:pt modelId="{1CFE3FCB-9A8A-4C97-BE6D-EF29F46EDD25}" type="pres">
      <dgm:prSet presAssocID="{0531585E-CEBE-41B8-B3FF-4709D4A8A600}" presName="connector2" presStyleLbl="sibTrans2D1" presStyleIdx="1" presStyleCnt="3"/>
      <dgm:spPr/>
      <dgm:t>
        <a:bodyPr/>
        <a:lstStyle/>
        <a:p>
          <a:endParaRPr lang="en-US"/>
        </a:p>
      </dgm:t>
    </dgm:pt>
    <dgm:pt modelId="{78F1FF08-C20D-49B0-B75F-07D108D0A83C}" type="pres">
      <dgm:prSet presAssocID="{4CACBA08-CE71-4AA1-897E-742989903C60}" presName="connector3" presStyleLbl="sibTrans2D1" presStyleIdx="2" presStyleCnt="3"/>
      <dgm:spPr/>
      <dgm:t>
        <a:bodyPr/>
        <a:lstStyle/>
        <a:p>
          <a:endParaRPr lang="en-US"/>
        </a:p>
      </dgm:t>
    </dgm:pt>
  </dgm:ptLst>
  <dgm:cxnLst>
    <dgm:cxn modelId="{AA291191-A861-4930-B3CE-52474FE714A0}" srcId="{28CDD406-BBC9-41DF-B545-264B5E5498E6}" destId="{AB250563-8AD6-4C26-85DD-3AAE44EE9668}" srcOrd="2" destOrd="0" parTransId="{5C1E5509-16DD-4F3F-A834-0F66DCA91F81}" sibTransId="{4CACBA08-CE71-4AA1-897E-742989903C60}"/>
    <dgm:cxn modelId="{ABAD3964-6545-4678-B475-2E10C9B4C9A0}" type="presOf" srcId="{28CDD406-BBC9-41DF-B545-264B5E5498E6}" destId="{3E3C3B26-C72A-43C7-803F-E2A4950DC1FC}" srcOrd="0" destOrd="0" presId="urn:microsoft.com/office/officeart/2005/8/layout/gear1"/>
    <dgm:cxn modelId="{79003696-6BA4-475D-88C2-4FEB6DDA9376}" type="presOf" srcId="{AB250563-8AD6-4C26-85DD-3AAE44EE9668}" destId="{1D72DCD1-6D11-4AB9-A15D-F84334CE9938}" srcOrd="1" destOrd="0" presId="urn:microsoft.com/office/officeart/2005/8/layout/gear1"/>
    <dgm:cxn modelId="{84601FA1-2A29-44A4-8F08-80AEED832DC5}" type="presOf" srcId="{299C7145-7777-4205-843A-E1FE08E5307A}" destId="{9E90F593-217C-49A2-A49E-D19075CCCFB7}" srcOrd="0" destOrd="0" presId="urn:microsoft.com/office/officeart/2005/8/layout/gear1"/>
    <dgm:cxn modelId="{70179435-CDAF-483E-B42D-1110489E6065}" type="presOf" srcId="{0531585E-CEBE-41B8-B3FF-4709D4A8A600}" destId="{1CFE3FCB-9A8A-4C97-BE6D-EF29F46EDD25}" srcOrd="0" destOrd="0" presId="urn:microsoft.com/office/officeart/2005/8/layout/gear1"/>
    <dgm:cxn modelId="{67479915-BDBD-4FED-B396-F49282D2D053}" type="presOf" srcId="{AB250563-8AD6-4C26-85DD-3AAE44EE9668}" destId="{C9120FCF-4908-40AD-B782-ECC3DD3C6EFE}" srcOrd="2" destOrd="0" presId="urn:microsoft.com/office/officeart/2005/8/layout/gear1"/>
    <dgm:cxn modelId="{5BEF02DE-1FEF-4E13-A6A5-ADBFBE81BECF}" type="presOf" srcId="{08C9E0A0-152E-4A32-9D22-D5C5F728CB6B}" destId="{C583A7DA-50CE-4044-9423-AB553E59E267}" srcOrd="2" destOrd="0" presId="urn:microsoft.com/office/officeart/2005/8/layout/gear1"/>
    <dgm:cxn modelId="{B4593319-FDDD-4BF1-A15C-B4125DC16247}" type="presOf" srcId="{08C9E0A0-152E-4A32-9D22-D5C5F728CB6B}" destId="{58B3DCBC-B637-4B29-85A6-2C48BC4AF47C}" srcOrd="1" destOrd="0" presId="urn:microsoft.com/office/officeart/2005/8/layout/gear1"/>
    <dgm:cxn modelId="{F7A7953A-3275-4DC1-953D-4F4613D7EA97}" srcId="{28CDD406-BBC9-41DF-B545-264B5E5498E6}" destId="{08C9E0A0-152E-4A32-9D22-D5C5F728CB6B}" srcOrd="1" destOrd="0" parTransId="{D7641B3A-049C-4C98-A16C-18BFA1BB43B3}" sibTransId="{0531585E-CEBE-41B8-B3FF-4709D4A8A600}"/>
    <dgm:cxn modelId="{906F09DB-0A46-4415-BF1B-2D1617A51094}" srcId="{28CDD406-BBC9-41DF-B545-264B5E5498E6}" destId="{0218F697-4CBE-4C0C-AF58-C286B54C9059}" srcOrd="0" destOrd="0" parTransId="{BD60233B-3BC9-48ED-A37B-867C1C2360C2}" sibTransId="{299C7145-7777-4205-843A-E1FE08E5307A}"/>
    <dgm:cxn modelId="{642B78DA-87D4-4113-8BF5-CDD026A11889}" type="presOf" srcId="{AB250563-8AD6-4C26-85DD-3AAE44EE9668}" destId="{A377D33A-F578-4119-8EA1-6060677C6653}" srcOrd="3" destOrd="0" presId="urn:microsoft.com/office/officeart/2005/8/layout/gear1"/>
    <dgm:cxn modelId="{E955A9CF-DC21-46DF-83E6-EA3FFF3E3CC7}" type="presOf" srcId="{0218F697-4CBE-4C0C-AF58-C286B54C9059}" destId="{E6A9C372-B334-4B3C-AA83-DF4E47E9249C}" srcOrd="2" destOrd="0" presId="urn:microsoft.com/office/officeart/2005/8/layout/gear1"/>
    <dgm:cxn modelId="{920A01CA-2487-4AC7-829C-AF5AB7ACD0EC}" type="presOf" srcId="{08C9E0A0-152E-4A32-9D22-D5C5F728CB6B}" destId="{176A518A-F69D-4996-9A2C-68DB036C749D}" srcOrd="0" destOrd="0" presId="urn:microsoft.com/office/officeart/2005/8/layout/gear1"/>
    <dgm:cxn modelId="{A78B9B18-05B7-4C93-9BF2-9D0FED4D2DCD}" type="presOf" srcId="{0218F697-4CBE-4C0C-AF58-C286B54C9059}" destId="{6D3374D2-C99A-4581-A802-C87DD13E12BB}" srcOrd="0" destOrd="0" presId="urn:microsoft.com/office/officeart/2005/8/layout/gear1"/>
    <dgm:cxn modelId="{5EF45CBA-E437-4418-87A8-545881D8A4E3}" type="presOf" srcId="{4CACBA08-CE71-4AA1-897E-742989903C60}" destId="{78F1FF08-C20D-49B0-B75F-07D108D0A83C}" srcOrd="0" destOrd="0" presId="urn:microsoft.com/office/officeart/2005/8/layout/gear1"/>
    <dgm:cxn modelId="{C138EE75-173C-4557-8DF8-197706611D97}" type="presOf" srcId="{AB250563-8AD6-4C26-85DD-3AAE44EE9668}" destId="{211B5417-98E0-47A9-B06D-B14C08C8830D}" srcOrd="0" destOrd="0" presId="urn:microsoft.com/office/officeart/2005/8/layout/gear1"/>
    <dgm:cxn modelId="{E0B97BAB-D2B0-48E3-8067-898388AD2733}" type="presOf" srcId="{0218F697-4CBE-4C0C-AF58-C286B54C9059}" destId="{0F6D8C90-16C7-42D6-9F9D-BF026488E359}" srcOrd="1" destOrd="0" presId="urn:microsoft.com/office/officeart/2005/8/layout/gear1"/>
    <dgm:cxn modelId="{74C7E073-739A-4229-82B0-128777C43078}" type="presParOf" srcId="{3E3C3B26-C72A-43C7-803F-E2A4950DC1FC}" destId="{6D3374D2-C99A-4581-A802-C87DD13E12BB}" srcOrd="0" destOrd="0" presId="urn:microsoft.com/office/officeart/2005/8/layout/gear1"/>
    <dgm:cxn modelId="{CD9B1F43-FB9E-4A78-8599-F1351913B424}" type="presParOf" srcId="{3E3C3B26-C72A-43C7-803F-E2A4950DC1FC}" destId="{0F6D8C90-16C7-42D6-9F9D-BF026488E359}" srcOrd="1" destOrd="0" presId="urn:microsoft.com/office/officeart/2005/8/layout/gear1"/>
    <dgm:cxn modelId="{B3DE7DEE-448E-40CA-A659-7C18F27A046D}" type="presParOf" srcId="{3E3C3B26-C72A-43C7-803F-E2A4950DC1FC}" destId="{E6A9C372-B334-4B3C-AA83-DF4E47E9249C}" srcOrd="2" destOrd="0" presId="urn:microsoft.com/office/officeart/2005/8/layout/gear1"/>
    <dgm:cxn modelId="{FCB6637F-0FA3-4C55-A6AD-89F2BFB68D14}" type="presParOf" srcId="{3E3C3B26-C72A-43C7-803F-E2A4950DC1FC}" destId="{176A518A-F69D-4996-9A2C-68DB036C749D}" srcOrd="3" destOrd="0" presId="urn:microsoft.com/office/officeart/2005/8/layout/gear1"/>
    <dgm:cxn modelId="{0B3F9C81-B54B-4CAC-B8EB-AF5F86044A1E}" type="presParOf" srcId="{3E3C3B26-C72A-43C7-803F-E2A4950DC1FC}" destId="{58B3DCBC-B637-4B29-85A6-2C48BC4AF47C}" srcOrd="4" destOrd="0" presId="urn:microsoft.com/office/officeart/2005/8/layout/gear1"/>
    <dgm:cxn modelId="{40FBC3EB-16D3-42A0-A293-5BAE60E7B8E5}" type="presParOf" srcId="{3E3C3B26-C72A-43C7-803F-E2A4950DC1FC}" destId="{C583A7DA-50CE-4044-9423-AB553E59E267}" srcOrd="5" destOrd="0" presId="urn:microsoft.com/office/officeart/2005/8/layout/gear1"/>
    <dgm:cxn modelId="{F79EBE35-F4AA-4B28-B979-C771130C7115}" type="presParOf" srcId="{3E3C3B26-C72A-43C7-803F-E2A4950DC1FC}" destId="{211B5417-98E0-47A9-B06D-B14C08C8830D}" srcOrd="6" destOrd="0" presId="urn:microsoft.com/office/officeart/2005/8/layout/gear1"/>
    <dgm:cxn modelId="{AF4CD2FC-3B9B-4F52-AD29-F045FA68566C}" type="presParOf" srcId="{3E3C3B26-C72A-43C7-803F-E2A4950DC1FC}" destId="{1D72DCD1-6D11-4AB9-A15D-F84334CE9938}" srcOrd="7" destOrd="0" presId="urn:microsoft.com/office/officeart/2005/8/layout/gear1"/>
    <dgm:cxn modelId="{3891F168-8934-463C-8680-6A0A0BBA920F}" type="presParOf" srcId="{3E3C3B26-C72A-43C7-803F-E2A4950DC1FC}" destId="{C9120FCF-4908-40AD-B782-ECC3DD3C6EFE}" srcOrd="8" destOrd="0" presId="urn:microsoft.com/office/officeart/2005/8/layout/gear1"/>
    <dgm:cxn modelId="{9BD24640-62BA-4F3F-8EDD-C35ECD774DC4}" type="presParOf" srcId="{3E3C3B26-C72A-43C7-803F-E2A4950DC1FC}" destId="{A377D33A-F578-4119-8EA1-6060677C6653}" srcOrd="9" destOrd="0" presId="urn:microsoft.com/office/officeart/2005/8/layout/gear1"/>
    <dgm:cxn modelId="{F4BF96F5-E9C6-45A7-B486-3C48C045C258}" type="presParOf" srcId="{3E3C3B26-C72A-43C7-803F-E2A4950DC1FC}" destId="{9E90F593-217C-49A2-A49E-D19075CCCFB7}" srcOrd="10" destOrd="0" presId="urn:microsoft.com/office/officeart/2005/8/layout/gear1"/>
    <dgm:cxn modelId="{4D180D36-E9CD-4C58-8DD9-E6842A670ABB}" type="presParOf" srcId="{3E3C3B26-C72A-43C7-803F-E2A4950DC1FC}" destId="{1CFE3FCB-9A8A-4C97-BE6D-EF29F46EDD25}" srcOrd="11" destOrd="0" presId="urn:microsoft.com/office/officeart/2005/8/layout/gear1"/>
    <dgm:cxn modelId="{D5CD0DB7-CEEA-4657-AC53-9FB45A0AF03B}" type="presParOf" srcId="{3E3C3B26-C72A-43C7-803F-E2A4950DC1FC}" destId="{78F1FF08-C20D-49B0-B75F-07D108D0A83C}" srcOrd="12" destOrd="0" presId="urn:microsoft.com/office/officeart/2005/8/layout/gear1"/>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4633A5-2D9F-446D-8F7B-62BA35AAEEE1}" type="doc">
      <dgm:prSet loTypeId="urn:microsoft.com/office/officeart/2005/8/layout/gear1" loCatId="process" qsTypeId="urn:microsoft.com/office/officeart/2005/8/quickstyle/3d3" qsCatId="3D" csTypeId="urn:microsoft.com/office/officeart/2005/8/colors/accent0_1" csCatId="mainScheme" phldr="1"/>
      <dgm:spPr/>
    </dgm:pt>
    <dgm:pt modelId="{F14F9EA5-7E72-4A6C-8208-325C3BD64C25}">
      <dgm:prSet phldrT="[Text]"/>
      <dgm:spPr/>
      <dgm:t>
        <a:bodyPr/>
        <a:lstStyle/>
        <a:p>
          <a:r>
            <a:rPr lang="en-US" dirty="0" smtClean="0"/>
            <a:t> exe</a:t>
          </a:r>
          <a:endParaRPr lang="en-US" dirty="0"/>
        </a:p>
      </dgm:t>
    </dgm:pt>
    <dgm:pt modelId="{C0C376DC-61AC-4E3D-AE1A-7F0883CDF79C}" type="parTrans" cxnId="{FA7964A6-2A1F-4974-AA25-9B0CC5AF6010}">
      <dgm:prSet/>
      <dgm:spPr/>
      <dgm:t>
        <a:bodyPr/>
        <a:lstStyle/>
        <a:p>
          <a:endParaRPr lang="en-US"/>
        </a:p>
      </dgm:t>
    </dgm:pt>
    <dgm:pt modelId="{C95BCF05-99DF-482D-8571-9DC4CDF89313}" type="sibTrans" cxnId="{FA7964A6-2A1F-4974-AA25-9B0CC5AF6010}">
      <dgm:prSet/>
      <dgm:spPr/>
      <dgm:t>
        <a:bodyPr/>
        <a:lstStyle/>
        <a:p>
          <a:endParaRPr lang="en-US"/>
        </a:p>
      </dgm:t>
    </dgm:pt>
    <dgm:pt modelId="{DA666F09-3C61-4837-891E-73D8E604D5C1}" type="pres">
      <dgm:prSet presAssocID="{7A4633A5-2D9F-446D-8F7B-62BA35AAEEE1}" presName="composite" presStyleCnt="0">
        <dgm:presLayoutVars>
          <dgm:chMax val="3"/>
          <dgm:animLvl val="lvl"/>
          <dgm:resizeHandles val="exact"/>
        </dgm:presLayoutVars>
      </dgm:prSet>
      <dgm:spPr/>
    </dgm:pt>
    <dgm:pt modelId="{EB644CA4-2964-4573-A37B-9D5814C8DA11}" type="pres">
      <dgm:prSet presAssocID="{F14F9EA5-7E72-4A6C-8208-325C3BD64C25}" presName="gear1" presStyleLbl="node1" presStyleIdx="0" presStyleCnt="1">
        <dgm:presLayoutVars>
          <dgm:chMax val="1"/>
          <dgm:bulletEnabled val="1"/>
        </dgm:presLayoutVars>
      </dgm:prSet>
      <dgm:spPr/>
      <dgm:t>
        <a:bodyPr/>
        <a:lstStyle/>
        <a:p>
          <a:endParaRPr lang="en-US"/>
        </a:p>
      </dgm:t>
    </dgm:pt>
    <dgm:pt modelId="{E72F1AA3-9F9F-4B34-83C8-D828D758E96F}" type="pres">
      <dgm:prSet presAssocID="{F14F9EA5-7E72-4A6C-8208-325C3BD64C25}" presName="gear1srcNode" presStyleLbl="node1" presStyleIdx="0" presStyleCnt="1"/>
      <dgm:spPr/>
      <dgm:t>
        <a:bodyPr/>
        <a:lstStyle/>
        <a:p>
          <a:endParaRPr lang="en-US"/>
        </a:p>
      </dgm:t>
    </dgm:pt>
    <dgm:pt modelId="{76CEECF4-525F-41C8-9171-8B53BC8D9FF5}" type="pres">
      <dgm:prSet presAssocID="{F14F9EA5-7E72-4A6C-8208-325C3BD64C25}" presName="gear1dstNode" presStyleLbl="node1" presStyleIdx="0" presStyleCnt="1"/>
      <dgm:spPr/>
      <dgm:t>
        <a:bodyPr/>
        <a:lstStyle/>
        <a:p>
          <a:endParaRPr lang="en-US"/>
        </a:p>
      </dgm:t>
    </dgm:pt>
    <dgm:pt modelId="{8A623E76-B080-41ED-9007-16C36080A552}" type="pres">
      <dgm:prSet presAssocID="{C95BCF05-99DF-482D-8571-9DC4CDF89313}" presName="connector1" presStyleLbl="sibTrans2D1" presStyleIdx="0" presStyleCnt="1"/>
      <dgm:spPr/>
      <dgm:t>
        <a:bodyPr/>
        <a:lstStyle/>
        <a:p>
          <a:endParaRPr lang="en-US"/>
        </a:p>
      </dgm:t>
    </dgm:pt>
  </dgm:ptLst>
  <dgm:cxnLst>
    <dgm:cxn modelId="{FA7964A6-2A1F-4974-AA25-9B0CC5AF6010}" srcId="{7A4633A5-2D9F-446D-8F7B-62BA35AAEEE1}" destId="{F14F9EA5-7E72-4A6C-8208-325C3BD64C25}" srcOrd="0" destOrd="0" parTransId="{C0C376DC-61AC-4E3D-AE1A-7F0883CDF79C}" sibTransId="{C95BCF05-99DF-482D-8571-9DC4CDF89313}"/>
    <dgm:cxn modelId="{A681B54A-34D3-44BA-854D-F0C35B1FA219}" type="presOf" srcId="{F14F9EA5-7E72-4A6C-8208-325C3BD64C25}" destId="{EB644CA4-2964-4573-A37B-9D5814C8DA11}" srcOrd="0" destOrd="0" presId="urn:microsoft.com/office/officeart/2005/8/layout/gear1"/>
    <dgm:cxn modelId="{33E49A61-C92B-46F1-8BF3-973CAA65262B}" type="presOf" srcId="{F14F9EA5-7E72-4A6C-8208-325C3BD64C25}" destId="{76CEECF4-525F-41C8-9171-8B53BC8D9FF5}" srcOrd="2" destOrd="0" presId="urn:microsoft.com/office/officeart/2005/8/layout/gear1"/>
    <dgm:cxn modelId="{79DB4B18-A5D5-44B8-A79E-ED3BB96E75F6}" type="presOf" srcId="{7A4633A5-2D9F-446D-8F7B-62BA35AAEEE1}" destId="{DA666F09-3C61-4837-891E-73D8E604D5C1}" srcOrd="0" destOrd="0" presId="urn:microsoft.com/office/officeart/2005/8/layout/gear1"/>
    <dgm:cxn modelId="{BB74A789-01FC-435F-8D23-69F9CBDF5375}" type="presOf" srcId="{F14F9EA5-7E72-4A6C-8208-325C3BD64C25}" destId="{E72F1AA3-9F9F-4B34-83C8-D828D758E96F}" srcOrd="1" destOrd="0" presId="urn:microsoft.com/office/officeart/2005/8/layout/gear1"/>
    <dgm:cxn modelId="{5F96F1BE-44D4-4BF7-89BC-77812054EB62}" type="presOf" srcId="{C95BCF05-99DF-482D-8571-9DC4CDF89313}" destId="{8A623E76-B080-41ED-9007-16C36080A552}" srcOrd="0" destOrd="0" presId="urn:microsoft.com/office/officeart/2005/8/layout/gear1"/>
    <dgm:cxn modelId="{595B2243-9F1B-4595-BC47-1EDD62388B25}" type="presParOf" srcId="{DA666F09-3C61-4837-891E-73D8E604D5C1}" destId="{EB644CA4-2964-4573-A37B-9D5814C8DA11}" srcOrd="0" destOrd="0" presId="urn:microsoft.com/office/officeart/2005/8/layout/gear1"/>
    <dgm:cxn modelId="{76AD16E0-52A6-4976-B27A-18B7E24E4DA9}" type="presParOf" srcId="{DA666F09-3C61-4837-891E-73D8E604D5C1}" destId="{E72F1AA3-9F9F-4B34-83C8-D828D758E96F}" srcOrd="1" destOrd="0" presId="urn:microsoft.com/office/officeart/2005/8/layout/gear1"/>
    <dgm:cxn modelId="{331A328D-91EA-44E0-9D8C-27D0CA70F2CF}" type="presParOf" srcId="{DA666F09-3C61-4837-891E-73D8E604D5C1}" destId="{76CEECF4-525F-41C8-9171-8B53BC8D9FF5}" srcOrd="2" destOrd="0" presId="urn:microsoft.com/office/officeart/2005/8/layout/gear1"/>
    <dgm:cxn modelId="{78AD11AF-A7C0-42A6-AE79-4F1A2524B8C7}" type="presParOf" srcId="{DA666F09-3C61-4837-891E-73D8E604D5C1}" destId="{8A623E76-B080-41ED-9007-16C36080A552}" srcOrd="3"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4633A5-2D9F-446D-8F7B-62BA35AAEEE1}" type="doc">
      <dgm:prSet loTypeId="urn:microsoft.com/office/officeart/2005/8/layout/gear1" loCatId="process" qsTypeId="urn:microsoft.com/office/officeart/2005/8/quickstyle/3d3" qsCatId="3D" csTypeId="urn:microsoft.com/office/officeart/2005/8/colors/accent0_1" csCatId="mainScheme" phldr="1"/>
      <dgm:spPr/>
    </dgm:pt>
    <dgm:pt modelId="{F14F9EA5-7E72-4A6C-8208-325C3BD64C25}">
      <dgm:prSet phldrT="[Text]"/>
      <dgm:spPr/>
      <dgm:t>
        <a:bodyPr/>
        <a:lstStyle/>
        <a:p>
          <a:r>
            <a:rPr lang="en-US" dirty="0" smtClean="0"/>
            <a:t> exe</a:t>
          </a:r>
          <a:endParaRPr lang="en-US" dirty="0"/>
        </a:p>
      </dgm:t>
    </dgm:pt>
    <dgm:pt modelId="{C0C376DC-61AC-4E3D-AE1A-7F0883CDF79C}" type="parTrans" cxnId="{FA7964A6-2A1F-4974-AA25-9B0CC5AF6010}">
      <dgm:prSet/>
      <dgm:spPr/>
      <dgm:t>
        <a:bodyPr/>
        <a:lstStyle/>
        <a:p>
          <a:endParaRPr lang="en-US"/>
        </a:p>
      </dgm:t>
    </dgm:pt>
    <dgm:pt modelId="{C95BCF05-99DF-482D-8571-9DC4CDF89313}" type="sibTrans" cxnId="{FA7964A6-2A1F-4974-AA25-9B0CC5AF6010}">
      <dgm:prSet/>
      <dgm:spPr/>
      <dgm:t>
        <a:bodyPr/>
        <a:lstStyle/>
        <a:p>
          <a:endParaRPr lang="en-US"/>
        </a:p>
      </dgm:t>
    </dgm:pt>
    <dgm:pt modelId="{DA666F09-3C61-4837-891E-73D8E604D5C1}" type="pres">
      <dgm:prSet presAssocID="{7A4633A5-2D9F-446D-8F7B-62BA35AAEEE1}" presName="composite" presStyleCnt="0">
        <dgm:presLayoutVars>
          <dgm:chMax val="3"/>
          <dgm:animLvl val="lvl"/>
          <dgm:resizeHandles val="exact"/>
        </dgm:presLayoutVars>
      </dgm:prSet>
      <dgm:spPr/>
    </dgm:pt>
    <dgm:pt modelId="{EB644CA4-2964-4573-A37B-9D5814C8DA11}" type="pres">
      <dgm:prSet presAssocID="{F14F9EA5-7E72-4A6C-8208-325C3BD64C25}" presName="gear1" presStyleLbl="node1" presStyleIdx="0" presStyleCnt="1">
        <dgm:presLayoutVars>
          <dgm:chMax val="1"/>
          <dgm:bulletEnabled val="1"/>
        </dgm:presLayoutVars>
      </dgm:prSet>
      <dgm:spPr/>
      <dgm:t>
        <a:bodyPr/>
        <a:lstStyle/>
        <a:p>
          <a:endParaRPr lang="en-US"/>
        </a:p>
      </dgm:t>
    </dgm:pt>
    <dgm:pt modelId="{E72F1AA3-9F9F-4B34-83C8-D828D758E96F}" type="pres">
      <dgm:prSet presAssocID="{F14F9EA5-7E72-4A6C-8208-325C3BD64C25}" presName="gear1srcNode" presStyleLbl="node1" presStyleIdx="0" presStyleCnt="1"/>
      <dgm:spPr/>
      <dgm:t>
        <a:bodyPr/>
        <a:lstStyle/>
        <a:p>
          <a:endParaRPr lang="en-US"/>
        </a:p>
      </dgm:t>
    </dgm:pt>
    <dgm:pt modelId="{76CEECF4-525F-41C8-9171-8B53BC8D9FF5}" type="pres">
      <dgm:prSet presAssocID="{F14F9EA5-7E72-4A6C-8208-325C3BD64C25}" presName="gear1dstNode" presStyleLbl="node1" presStyleIdx="0" presStyleCnt="1"/>
      <dgm:spPr/>
      <dgm:t>
        <a:bodyPr/>
        <a:lstStyle/>
        <a:p>
          <a:endParaRPr lang="en-US"/>
        </a:p>
      </dgm:t>
    </dgm:pt>
    <dgm:pt modelId="{8A623E76-B080-41ED-9007-16C36080A552}" type="pres">
      <dgm:prSet presAssocID="{C95BCF05-99DF-482D-8571-9DC4CDF89313}" presName="connector1" presStyleLbl="sibTrans2D1" presStyleIdx="0" presStyleCnt="1"/>
      <dgm:spPr/>
      <dgm:t>
        <a:bodyPr/>
        <a:lstStyle/>
        <a:p>
          <a:endParaRPr lang="en-US"/>
        </a:p>
      </dgm:t>
    </dgm:pt>
  </dgm:ptLst>
  <dgm:cxnLst>
    <dgm:cxn modelId="{29612F86-106A-4EF2-9CC1-E5BDAD2C68AE}" type="presOf" srcId="{F14F9EA5-7E72-4A6C-8208-325C3BD64C25}" destId="{76CEECF4-525F-41C8-9171-8B53BC8D9FF5}" srcOrd="2" destOrd="0" presId="urn:microsoft.com/office/officeart/2005/8/layout/gear1"/>
    <dgm:cxn modelId="{FA7964A6-2A1F-4974-AA25-9B0CC5AF6010}" srcId="{7A4633A5-2D9F-446D-8F7B-62BA35AAEEE1}" destId="{F14F9EA5-7E72-4A6C-8208-325C3BD64C25}" srcOrd="0" destOrd="0" parTransId="{C0C376DC-61AC-4E3D-AE1A-7F0883CDF79C}" sibTransId="{C95BCF05-99DF-482D-8571-9DC4CDF89313}"/>
    <dgm:cxn modelId="{902C8C24-CCFC-48B3-B6C8-A5DB0F65261D}" type="presOf" srcId="{C95BCF05-99DF-482D-8571-9DC4CDF89313}" destId="{8A623E76-B080-41ED-9007-16C36080A552}" srcOrd="0" destOrd="0" presId="urn:microsoft.com/office/officeart/2005/8/layout/gear1"/>
    <dgm:cxn modelId="{EF1B9A50-51FB-4A40-9B7C-276E559438A7}" type="presOf" srcId="{F14F9EA5-7E72-4A6C-8208-325C3BD64C25}" destId="{EB644CA4-2964-4573-A37B-9D5814C8DA11}" srcOrd="0" destOrd="0" presId="urn:microsoft.com/office/officeart/2005/8/layout/gear1"/>
    <dgm:cxn modelId="{6AE7C3DC-D986-432C-83C5-B2250735EB1F}" type="presOf" srcId="{7A4633A5-2D9F-446D-8F7B-62BA35AAEEE1}" destId="{DA666F09-3C61-4837-891E-73D8E604D5C1}" srcOrd="0" destOrd="0" presId="urn:microsoft.com/office/officeart/2005/8/layout/gear1"/>
    <dgm:cxn modelId="{9F8AD53A-CD4A-4B21-8D3C-C0329C36406B}" type="presOf" srcId="{F14F9EA5-7E72-4A6C-8208-325C3BD64C25}" destId="{E72F1AA3-9F9F-4B34-83C8-D828D758E96F}" srcOrd="1" destOrd="0" presId="urn:microsoft.com/office/officeart/2005/8/layout/gear1"/>
    <dgm:cxn modelId="{2A33AA36-2117-4346-B2C7-F3565BE18953}" type="presParOf" srcId="{DA666F09-3C61-4837-891E-73D8E604D5C1}" destId="{EB644CA4-2964-4573-A37B-9D5814C8DA11}" srcOrd="0" destOrd="0" presId="urn:microsoft.com/office/officeart/2005/8/layout/gear1"/>
    <dgm:cxn modelId="{19DAF915-81AE-496A-849D-1420BA8E89C2}" type="presParOf" srcId="{DA666F09-3C61-4837-891E-73D8E604D5C1}" destId="{E72F1AA3-9F9F-4B34-83C8-D828D758E96F}" srcOrd="1" destOrd="0" presId="urn:microsoft.com/office/officeart/2005/8/layout/gear1"/>
    <dgm:cxn modelId="{94743715-6BBE-4006-87EF-DA523BA7CA9C}" type="presParOf" srcId="{DA666F09-3C61-4837-891E-73D8E604D5C1}" destId="{76CEECF4-525F-41C8-9171-8B53BC8D9FF5}" srcOrd="2" destOrd="0" presId="urn:microsoft.com/office/officeart/2005/8/layout/gear1"/>
    <dgm:cxn modelId="{9ECAB2BA-975B-4368-BF04-DEC843D42DA9}" type="presParOf" srcId="{DA666F09-3C61-4837-891E-73D8E604D5C1}" destId="{8A623E76-B080-41ED-9007-16C36080A552}" srcOrd="3" destOrd="0" presId="urn:microsoft.com/office/officeart/2005/8/layout/gear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374D2-C99A-4581-A802-C87DD13E12BB}">
      <dsp:nvSpPr>
        <dsp:cNvPr id="0" name=""/>
        <dsp:cNvSpPr/>
      </dsp:nvSpPr>
      <dsp:spPr>
        <a:xfrm>
          <a:off x="401449" y="353351"/>
          <a:ext cx="431874" cy="431874"/>
        </a:xfrm>
        <a:prstGeom prst="gear9">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01449" y="353351"/>
        <a:ext cx="431874" cy="431874"/>
      </dsp:txXfrm>
    </dsp:sp>
    <dsp:sp modelId="{176A518A-F69D-4996-9A2C-68DB036C749D}">
      <dsp:nvSpPr>
        <dsp:cNvPr id="0" name=""/>
        <dsp:cNvSpPr/>
      </dsp:nvSpPr>
      <dsp:spPr>
        <a:xfrm>
          <a:off x="150177" y="251272"/>
          <a:ext cx="314090" cy="314090"/>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177" y="251272"/>
        <a:ext cx="314090" cy="314090"/>
      </dsp:txXfrm>
    </dsp:sp>
    <dsp:sp modelId="{211B5417-98E0-47A9-B06D-B14C08C8830D}">
      <dsp:nvSpPr>
        <dsp:cNvPr id="0" name=""/>
        <dsp:cNvSpPr/>
      </dsp:nvSpPr>
      <dsp:spPr>
        <a:xfrm rot="20700000">
          <a:off x="326100" y="34581"/>
          <a:ext cx="307744" cy="307744"/>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597" y="102079"/>
        <a:ext cx="172749" cy="172749"/>
      </dsp:txXfrm>
    </dsp:sp>
    <dsp:sp modelId="{9E90F593-217C-49A2-A49E-D19075CCCFB7}">
      <dsp:nvSpPr>
        <dsp:cNvPr id="0" name=""/>
        <dsp:cNvSpPr/>
      </dsp:nvSpPr>
      <dsp:spPr>
        <a:xfrm>
          <a:off x="340110" y="301822"/>
          <a:ext cx="552799" cy="552799"/>
        </a:xfrm>
        <a:prstGeom prst="circularArrow">
          <a:avLst>
            <a:gd name="adj1" fmla="val 4688"/>
            <a:gd name="adj2" fmla="val 299029"/>
            <a:gd name="adj3" fmla="val 2250495"/>
            <a:gd name="adj4" fmla="val 16657508"/>
            <a:gd name="adj5" fmla="val 5469"/>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FE3FCB-9A8A-4C97-BE6D-EF29F46EDD25}">
      <dsp:nvSpPr>
        <dsp:cNvPr id="0" name=""/>
        <dsp:cNvSpPr/>
      </dsp:nvSpPr>
      <dsp:spPr>
        <a:xfrm>
          <a:off x="94552" y="196406"/>
          <a:ext cx="401643" cy="401643"/>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F1FF08-C20D-49B0-B75F-07D108D0A83C}">
      <dsp:nvSpPr>
        <dsp:cNvPr id="0" name=""/>
        <dsp:cNvSpPr/>
      </dsp:nvSpPr>
      <dsp:spPr>
        <a:xfrm>
          <a:off x="254915" y="-18195"/>
          <a:ext cx="433052" cy="43305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374D2-C99A-4581-A802-C87DD13E12BB}">
      <dsp:nvSpPr>
        <dsp:cNvPr id="0" name=""/>
        <dsp:cNvSpPr/>
      </dsp:nvSpPr>
      <dsp:spPr>
        <a:xfrm>
          <a:off x="401449" y="353351"/>
          <a:ext cx="431874" cy="431874"/>
        </a:xfrm>
        <a:prstGeom prst="gear9">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01449" y="353351"/>
        <a:ext cx="431874" cy="431874"/>
      </dsp:txXfrm>
    </dsp:sp>
    <dsp:sp modelId="{176A518A-F69D-4996-9A2C-68DB036C749D}">
      <dsp:nvSpPr>
        <dsp:cNvPr id="0" name=""/>
        <dsp:cNvSpPr/>
      </dsp:nvSpPr>
      <dsp:spPr>
        <a:xfrm>
          <a:off x="150177" y="251272"/>
          <a:ext cx="314090" cy="314090"/>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177" y="251272"/>
        <a:ext cx="314090" cy="314090"/>
      </dsp:txXfrm>
    </dsp:sp>
    <dsp:sp modelId="{211B5417-98E0-47A9-B06D-B14C08C8830D}">
      <dsp:nvSpPr>
        <dsp:cNvPr id="0" name=""/>
        <dsp:cNvSpPr/>
      </dsp:nvSpPr>
      <dsp:spPr>
        <a:xfrm rot="20700000">
          <a:off x="326100" y="34581"/>
          <a:ext cx="307744" cy="307744"/>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597" y="102079"/>
        <a:ext cx="172749" cy="172749"/>
      </dsp:txXfrm>
    </dsp:sp>
    <dsp:sp modelId="{9E90F593-217C-49A2-A49E-D19075CCCFB7}">
      <dsp:nvSpPr>
        <dsp:cNvPr id="0" name=""/>
        <dsp:cNvSpPr/>
      </dsp:nvSpPr>
      <dsp:spPr>
        <a:xfrm>
          <a:off x="340110" y="301822"/>
          <a:ext cx="552799" cy="552799"/>
        </a:xfrm>
        <a:prstGeom prst="circularArrow">
          <a:avLst>
            <a:gd name="adj1" fmla="val 4688"/>
            <a:gd name="adj2" fmla="val 299029"/>
            <a:gd name="adj3" fmla="val 2250495"/>
            <a:gd name="adj4" fmla="val 16657508"/>
            <a:gd name="adj5" fmla="val 5469"/>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FE3FCB-9A8A-4C97-BE6D-EF29F46EDD25}">
      <dsp:nvSpPr>
        <dsp:cNvPr id="0" name=""/>
        <dsp:cNvSpPr/>
      </dsp:nvSpPr>
      <dsp:spPr>
        <a:xfrm>
          <a:off x="94552" y="196406"/>
          <a:ext cx="401643" cy="401643"/>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F1FF08-C20D-49B0-B75F-07D108D0A83C}">
      <dsp:nvSpPr>
        <dsp:cNvPr id="0" name=""/>
        <dsp:cNvSpPr/>
      </dsp:nvSpPr>
      <dsp:spPr>
        <a:xfrm>
          <a:off x="254915" y="-18195"/>
          <a:ext cx="433052" cy="43305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374D2-C99A-4581-A802-C87DD13E12BB}">
      <dsp:nvSpPr>
        <dsp:cNvPr id="0" name=""/>
        <dsp:cNvSpPr/>
      </dsp:nvSpPr>
      <dsp:spPr>
        <a:xfrm>
          <a:off x="401449" y="353351"/>
          <a:ext cx="431874" cy="431874"/>
        </a:xfrm>
        <a:prstGeom prst="gear9">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01449" y="353351"/>
        <a:ext cx="431874" cy="431874"/>
      </dsp:txXfrm>
    </dsp:sp>
    <dsp:sp modelId="{176A518A-F69D-4996-9A2C-68DB036C749D}">
      <dsp:nvSpPr>
        <dsp:cNvPr id="0" name=""/>
        <dsp:cNvSpPr/>
      </dsp:nvSpPr>
      <dsp:spPr>
        <a:xfrm>
          <a:off x="150177" y="251272"/>
          <a:ext cx="314090" cy="314090"/>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177" y="251272"/>
        <a:ext cx="314090" cy="314090"/>
      </dsp:txXfrm>
    </dsp:sp>
    <dsp:sp modelId="{211B5417-98E0-47A9-B06D-B14C08C8830D}">
      <dsp:nvSpPr>
        <dsp:cNvPr id="0" name=""/>
        <dsp:cNvSpPr/>
      </dsp:nvSpPr>
      <dsp:spPr>
        <a:xfrm rot="20700000">
          <a:off x="326100" y="34581"/>
          <a:ext cx="307744" cy="307744"/>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597" y="102079"/>
        <a:ext cx="172749" cy="172749"/>
      </dsp:txXfrm>
    </dsp:sp>
    <dsp:sp modelId="{9E90F593-217C-49A2-A49E-D19075CCCFB7}">
      <dsp:nvSpPr>
        <dsp:cNvPr id="0" name=""/>
        <dsp:cNvSpPr/>
      </dsp:nvSpPr>
      <dsp:spPr>
        <a:xfrm>
          <a:off x="340110" y="301822"/>
          <a:ext cx="552799" cy="552799"/>
        </a:xfrm>
        <a:prstGeom prst="circularArrow">
          <a:avLst>
            <a:gd name="adj1" fmla="val 4688"/>
            <a:gd name="adj2" fmla="val 299029"/>
            <a:gd name="adj3" fmla="val 2250495"/>
            <a:gd name="adj4" fmla="val 16657508"/>
            <a:gd name="adj5" fmla="val 5469"/>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FE3FCB-9A8A-4C97-BE6D-EF29F46EDD25}">
      <dsp:nvSpPr>
        <dsp:cNvPr id="0" name=""/>
        <dsp:cNvSpPr/>
      </dsp:nvSpPr>
      <dsp:spPr>
        <a:xfrm>
          <a:off x="94552" y="196406"/>
          <a:ext cx="401643" cy="401643"/>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F1FF08-C20D-49B0-B75F-07D108D0A83C}">
      <dsp:nvSpPr>
        <dsp:cNvPr id="0" name=""/>
        <dsp:cNvSpPr/>
      </dsp:nvSpPr>
      <dsp:spPr>
        <a:xfrm>
          <a:off x="254915" y="-18195"/>
          <a:ext cx="433052" cy="43305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374D2-C99A-4581-A802-C87DD13E12BB}">
      <dsp:nvSpPr>
        <dsp:cNvPr id="0" name=""/>
        <dsp:cNvSpPr/>
      </dsp:nvSpPr>
      <dsp:spPr>
        <a:xfrm>
          <a:off x="401449" y="353351"/>
          <a:ext cx="431874" cy="431874"/>
        </a:xfrm>
        <a:prstGeom prst="gear9">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01449" y="353351"/>
        <a:ext cx="431874" cy="431874"/>
      </dsp:txXfrm>
    </dsp:sp>
    <dsp:sp modelId="{176A518A-F69D-4996-9A2C-68DB036C749D}">
      <dsp:nvSpPr>
        <dsp:cNvPr id="0" name=""/>
        <dsp:cNvSpPr/>
      </dsp:nvSpPr>
      <dsp:spPr>
        <a:xfrm>
          <a:off x="150177" y="251272"/>
          <a:ext cx="314090" cy="314090"/>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177" y="251272"/>
        <a:ext cx="314090" cy="314090"/>
      </dsp:txXfrm>
    </dsp:sp>
    <dsp:sp modelId="{211B5417-98E0-47A9-B06D-B14C08C8830D}">
      <dsp:nvSpPr>
        <dsp:cNvPr id="0" name=""/>
        <dsp:cNvSpPr/>
      </dsp:nvSpPr>
      <dsp:spPr>
        <a:xfrm rot="20700000">
          <a:off x="326100" y="34581"/>
          <a:ext cx="307744" cy="307744"/>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597" y="102079"/>
        <a:ext cx="172749" cy="172749"/>
      </dsp:txXfrm>
    </dsp:sp>
    <dsp:sp modelId="{9E90F593-217C-49A2-A49E-D19075CCCFB7}">
      <dsp:nvSpPr>
        <dsp:cNvPr id="0" name=""/>
        <dsp:cNvSpPr/>
      </dsp:nvSpPr>
      <dsp:spPr>
        <a:xfrm>
          <a:off x="340110" y="301822"/>
          <a:ext cx="552799" cy="552799"/>
        </a:xfrm>
        <a:prstGeom prst="circularArrow">
          <a:avLst>
            <a:gd name="adj1" fmla="val 4688"/>
            <a:gd name="adj2" fmla="val 299029"/>
            <a:gd name="adj3" fmla="val 2250495"/>
            <a:gd name="adj4" fmla="val 16657508"/>
            <a:gd name="adj5" fmla="val 5469"/>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FE3FCB-9A8A-4C97-BE6D-EF29F46EDD25}">
      <dsp:nvSpPr>
        <dsp:cNvPr id="0" name=""/>
        <dsp:cNvSpPr/>
      </dsp:nvSpPr>
      <dsp:spPr>
        <a:xfrm>
          <a:off x="94552" y="196406"/>
          <a:ext cx="401643" cy="401643"/>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F1FF08-C20D-49B0-B75F-07D108D0A83C}">
      <dsp:nvSpPr>
        <dsp:cNvPr id="0" name=""/>
        <dsp:cNvSpPr/>
      </dsp:nvSpPr>
      <dsp:spPr>
        <a:xfrm>
          <a:off x="254915" y="-18195"/>
          <a:ext cx="433052" cy="43305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644CA4-2964-4573-A37B-9D5814C8DA11}">
      <dsp:nvSpPr>
        <dsp:cNvPr id="0" name=""/>
        <dsp:cNvSpPr/>
      </dsp:nvSpPr>
      <dsp:spPr>
        <a:xfrm>
          <a:off x="171449" y="272194"/>
          <a:ext cx="377190" cy="377190"/>
        </a:xfrm>
        <a:prstGeom prst="gear9">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 exe</a:t>
          </a:r>
          <a:endParaRPr lang="en-US" sz="900" kern="1200" dirty="0"/>
        </a:p>
      </dsp:txBody>
      <dsp:txXfrm>
        <a:off x="171449" y="272194"/>
        <a:ext cx="377190" cy="377190"/>
      </dsp:txXfrm>
    </dsp:sp>
    <dsp:sp modelId="{8A623E76-B080-41ED-9007-16C36080A552}">
      <dsp:nvSpPr>
        <dsp:cNvPr id="0" name=""/>
        <dsp:cNvSpPr/>
      </dsp:nvSpPr>
      <dsp:spPr>
        <a:xfrm>
          <a:off x="144186" y="230733"/>
          <a:ext cx="463943" cy="463943"/>
        </a:xfrm>
        <a:prstGeom prst="circularArrow">
          <a:avLst>
            <a:gd name="adj1" fmla="val 4878"/>
            <a:gd name="adj2" fmla="val 312630"/>
            <a:gd name="adj3" fmla="val 2523610"/>
            <a:gd name="adj4" fmla="val 16473002"/>
            <a:gd name="adj5" fmla="val 5691"/>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644CA4-2964-4573-A37B-9D5814C8DA11}">
      <dsp:nvSpPr>
        <dsp:cNvPr id="0" name=""/>
        <dsp:cNvSpPr/>
      </dsp:nvSpPr>
      <dsp:spPr>
        <a:xfrm>
          <a:off x="171449" y="272194"/>
          <a:ext cx="377190" cy="377190"/>
        </a:xfrm>
        <a:prstGeom prst="gear9">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 exe</a:t>
          </a:r>
          <a:endParaRPr lang="en-US" sz="900" kern="1200" dirty="0"/>
        </a:p>
      </dsp:txBody>
      <dsp:txXfrm>
        <a:off x="171449" y="272194"/>
        <a:ext cx="377190" cy="377190"/>
      </dsp:txXfrm>
    </dsp:sp>
    <dsp:sp modelId="{8A623E76-B080-41ED-9007-16C36080A552}">
      <dsp:nvSpPr>
        <dsp:cNvPr id="0" name=""/>
        <dsp:cNvSpPr/>
      </dsp:nvSpPr>
      <dsp:spPr>
        <a:xfrm>
          <a:off x="144186" y="230733"/>
          <a:ext cx="463943" cy="463943"/>
        </a:xfrm>
        <a:prstGeom prst="circularArrow">
          <a:avLst>
            <a:gd name="adj1" fmla="val 4878"/>
            <a:gd name="adj2" fmla="val 312630"/>
            <a:gd name="adj3" fmla="val 2523610"/>
            <a:gd name="adj4" fmla="val 16473002"/>
            <a:gd name="adj5" fmla="val 5691"/>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0.36735</cdr:x>
      <cdr:y>0.2439</cdr:y>
    </cdr:from>
    <cdr:to>
      <cdr:x>0.57143</cdr:x>
      <cdr:y>0.32192</cdr:y>
    </cdr:to>
    <cdr:sp macro="" textlink="">
      <cdr:nvSpPr>
        <cdr:cNvPr id="2" name="TextBox 1"/>
        <cdr:cNvSpPr txBox="1"/>
      </cdr:nvSpPr>
      <cdr:spPr>
        <a:xfrm xmlns:a="http://schemas.openxmlformats.org/drawingml/2006/main">
          <a:off x="1371600" y="762000"/>
          <a:ext cx="762000" cy="2437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solidFill>
                <a:schemeClr val="tx1"/>
              </a:solidFill>
            </a:rPr>
            <a:t>Hadoop</a:t>
          </a:r>
          <a:endParaRPr lang="en-US" sz="12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7/27/2010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CGL-</a:t>
            </a:r>
            <a:r>
              <a:rPr lang="en-US" sz="1200" dirty="0" err="1" smtClean="0"/>
              <a:t>MapReduce</a:t>
            </a:r>
            <a:r>
              <a:rPr lang="en-US" sz="1200" dirty="0" smtClean="0"/>
              <a:t> is an example of </a:t>
            </a:r>
            <a:r>
              <a:rPr lang="en-US" sz="1200" dirty="0" err="1" smtClean="0"/>
              <a:t>MapReduce</a:t>
            </a:r>
            <a:r>
              <a:rPr lang="en-US" sz="1200" dirty="0" smtClean="0"/>
              <a:t>++ -- supports </a:t>
            </a:r>
            <a:r>
              <a:rPr lang="en-US" sz="1200" dirty="0" err="1" smtClean="0"/>
              <a:t>MapReduce</a:t>
            </a:r>
            <a:r>
              <a:rPr lang="en-US" sz="1200" dirty="0" smtClean="0"/>
              <a:t> model with iteration (data stays in memory and communication via streams not files)</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0B5E0-7156-4862-863D-0FB174F91A9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0B5E0-7156-4862-863D-0FB174F91A90}"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0B5E0-7156-4862-863D-0FB174F91A90}"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0B5E0-7156-4862-863D-0FB174F91A90}"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9AF14E-00CF-4109-8A6C-03858277468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gn="l" rtl="0"/>
            <a:r>
              <a:rPr lang="en-US" sz="1200" baseline="0" dirty="0" smtClean="0">
                <a:latin typeface="Times New Roman"/>
              </a:rPr>
              <a:t>Instance Type	CPU Cores	Memory	Local Disk Space	Cost per hour	</a:t>
            </a:r>
            <a:endParaRPr lang="en-US" sz="1400" baseline="0" dirty="0" smtClean="0">
              <a:latin typeface="Times New Roman"/>
            </a:endParaRPr>
          </a:p>
          <a:p>
            <a:pPr marR="0" algn="l" rtl="0"/>
            <a:r>
              <a:rPr lang="en-US" sz="1200" baseline="0" dirty="0" smtClean="0">
                <a:latin typeface="Times New Roman"/>
              </a:rPr>
              <a:t>Small		1	1.7 GB	250 GB		0.12$	</a:t>
            </a:r>
            <a:endParaRPr lang="en-US" sz="1400" baseline="0" dirty="0" smtClean="0">
              <a:latin typeface="Times New Roman"/>
            </a:endParaRPr>
          </a:p>
          <a:p>
            <a:pPr marR="0" algn="l" rtl="0"/>
            <a:r>
              <a:rPr lang="nn-NO" sz="1200" baseline="0" dirty="0" smtClean="0">
                <a:latin typeface="Times New Roman"/>
              </a:rPr>
              <a:t>Medium		2	3.5 GB	500 GB		0.24$	</a:t>
            </a:r>
            <a:endParaRPr lang="nn-NO" sz="1400" baseline="0" dirty="0" smtClean="0">
              <a:latin typeface="Times New Roman"/>
            </a:endParaRPr>
          </a:p>
          <a:p>
            <a:pPr marR="0" algn="l" rtl="0"/>
            <a:r>
              <a:rPr lang="en-US" sz="1200" baseline="0" dirty="0" smtClean="0">
                <a:latin typeface="Times New Roman"/>
              </a:rPr>
              <a:t>Large		4	7 GB	1000 GB		0.48$	</a:t>
            </a:r>
            <a:endParaRPr lang="en-US" sz="1400" baseline="0" dirty="0" smtClean="0">
              <a:latin typeface="Times New Roman"/>
            </a:endParaRPr>
          </a:p>
          <a:p>
            <a:pPr marR="0" algn="l" rtl="0"/>
            <a:r>
              <a:rPr lang="en-US" sz="1200" baseline="0" dirty="0" smtClean="0">
                <a:latin typeface="Times New Roman"/>
              </a:rPr>
              <a:t>Extra Large		8	15 GB	2000 GB		0.96$	</a:t>
            </a:r>
            <a:endParaRPr lang="en-US" sz="1400" baseline="0" dirty="0" smtClean="0">
              <a:latin typeface="Times New Roman"/>
            </a:endParaRPr>
          </a:p>
          <a:p>
            <a:endParaRPr lang="en-US" dirty="0"/>
          </a:p>
        </p:txBody>
      </p:sp>
      <p:sp>
        <p:nvSpPr>
          <p:cNvPr id="4" name="Slide Number Placeholder 3"/>
          <p:cNvSpPr>
            <a:spLocks noGrp="1"/>
          </p:cNvSpPr>
          <p:nvPr>
            <p:ph type="sldNum" sz="quarter" idx="10"/>
          </p:nvPr>
        </p:nvSpPr>
        <p:spPr/>
        <p:txBody>
          <a:bodyPr/>
          <a:lstStyle/>
          <a:p>
            <a:fld id="{1F9AF14E-00CF-4109-8A6C-03858277468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9AF14E-00CF-4109-8A6C-03858277468E}"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9AF14E-00CF-4109-8A6C-03858277468E}"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188" indent="-230188">
              <a:lnSpc>
                <a:spcPct val="85000"/>
              </a:lnSpc>
              <a:spcBef>
                <a:spcPct val="15000"/>
              </a:spcBef>
              <a:buFont typeface="Wingdings" pitchFamily="2" charset="2"/>
              <a:buChar char="§"/>
            </a:pPr>
            <a:r>
              <a:rPr lang="en-US" dirty="0" smtClean="0"/>
              <a:t>Results</a:t>
            </a:r>
          </a:p>
          <a:p>
            <a:pPr lvl="1">
              <a:lnSpc>
                <a:spcPct val="85000"/>
              </a:lnSpc>
              <a:spcBef>
                <a:spcPct val="15000"/>
              </a:spcBef>
              <a:buFont typeface="Wingdings" pitchFamily="2" charset="2"/>
              <a:buChar char="§"/>
            </a:pPr>
            <a:r>
              <a:rPr lang="en-US" dirty="0" smtClean="0">
                <a:solidFill>
                  <a:srgbClr val="C00000"/>
                </a:solidFill>
              </a:rPr>
              <a:t>Microsoft CCR </a:t>
            </a:r>
            <a:r>
              <a:rPr lang="en-US" dirty="0" smtClean="0"/>
              <a:t>supports MPI, dynamic threading</a:t>
            </a:r>
          </a:p>
          <a:p>
            <a:pPr lvl="1">
              <a:lnSpc>
                <a:spcPct val="85000"/>
              </a:lnSpc>
              <a:spcBef>
                <a:spcPct val="15000"/>
              </a:spcBef>
              <a:buFont typeface="Wingdings" pitchFamily="2" charset="2"/>
              <a:buChar char="§"/>
            </a:pPr>
            <a:r>
              <a:rPr lang="en-US" dirty="0" smtClean="0">
                <a:solidFill>
                  <a:srgbClr val="C00000"/>
                </a:solidFill>
              </a:rPr>
              <a:t>Detailed performance measurements </a:t>
            </a:r>
            <a:r>
              <a:rPr lang="en-US" dirty="0" smtClean="0"/>
              <a:t>with </a:t>
            </a:r>
            <a:r>
              <a:rPr lang="en-US" dirty="0" smtClean="0">
                <a:solidFill>
                  <a:srgbClr val="ECD700"/>
                </a:solidFill>
              </a:rPr>
              <a:t> </a:t>
            </a:r>
            <a:r>
              <a:rPr lang="en-US" dirty="0" smtClean="0">
                <a:solidFill>
                  <a:srgbClr val="C00000"/>
                </a:solidFill>
              </a:rPr>
              <a:t>Speedups</a:t>
            </a:r>
            <a:r>
              <a:rPr lang="en-US" dirty="0" smtClean="0">
                <a:solidFill>
                  <a:srgbClr val="ECD700"/>
                </a:solidFill>
              </a:rPr>
              <a:t>  </a:t>
            </a:r>
            <a:r>
              <a:rPr lang="en-US" dirty="0" smtClean="0"/>
              <a:t>of 7.5 or above on 8-core systems for “large problems” using deterministic annealed (avoid local minima) algorithms for </a:t>
            </a:r>
            <a:r>
              <a:rPr lang="en-US" dirty="0" smtClean="0">
                <a:solidFill>
                  <a:srgbClr val="C00000"/>
                </a:solidFill>
              </a:rPr>
              <a:t>clustering, Gaussian Mixtures, GTM </a:t>
            </a:r>
            <a:r>
              <a:rPr lang="en-US" dirty="0" smtClean="0"/>
              <a:t>(dimensional reduction) etc.</a:t>
            </a:r>
          </a:p>
        </p:txBody>
      </p:sp>
      <p:sp>
        <p:nvSpPr>
          <p:cNvPr id="4" name="Slide Number Placeholder 3"/>
          <p:cNvSpPr>
            <a:spLocks noGrp="1"/>
          </p:cNvSpPr>
          <p:nvPr>
            <p:ph type="sldNum" sz="quarter" idx="10"/>
          </p:nvPr>
        </p:nvSpPr>
        <p:spPr/>
        <p:txBody>
          <a:bodyPr/>
          <a:lstStyle/>
          <a:p>
            <a:fld id="{33D4677B-C5CE-4183-A13D-EB29CCD21300}"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David Wild</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algn="r" rtl="0" fontAlgn="base">
              <a:spcBef>
                <a:spcPct val="0"/>
              </a:spcBef>
              <a:spcAft>
                <a:spcPct val="0"/>
              </a:spcAft>
            </a:pPr>
            <a:fld id="{7353CC8D-5389-4B02-B9D8-2B0D253C4F54}" type="slidenum">
              <a:rPr lang="en-US" sz="1200" b="1" kern="1200">
                <a:solidFill>
                  <a:prstClr val="black"/>
                </a:solidFill>
                <a:latin typeface="Times New Roman" pitchFamily="18" charset="0"/>
                <a:ea typeface="+mn-ea"/>
                <a:cs typeface="+mn-cs"/>
              </a:rPr>
              <a:pPr algn="r" rtl="0" fontAlgn="base">
                <a:spcBef>
                  <a:spcPct val="0"/>
                </a:spcBef>
                <a:spcAft>
                  <a:spcPct val="0"/>
                </a:spcAft>
              </a:pPr>
              <a:t>5</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MDS implemented</a:t>
            </a:r>
            <a:r>
              <a:rPr lang="en-US" baseline="0" dirty="0" smtClean="0"/>
              <a:t> in C#;  GTM in R and C/C++</a:t>
            </a:r>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A12F6-8783-B54E-BD62-66C75C77408C}"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A12F6-8783-B54E-BD62-66C75C77408C}"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A12F6-8783-B54E-BD62-66C75C77408C}"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4D0B9E-36BE-4E91-8A4D-9782CF2C2059}"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12.5K</a:t>
            </a:r>
            <a:r>
              <a:rPr lang="en-US" baseline="0" dirty="0" smtClean="0"/>
              <a:t> </a:t>
            </a:r>
            <a:r>
              <a:rPr lang="en-US" dirty="0" smtClean="0"/>
              <a:t>25K 50K</a:t>
            </a:r>
            <a:r>
              <a:rPr lang="en-US" baseline="0" dirty="0" smtClean="0"/>
              <a:t> 100K Run on 16 nodes of Tempest </a:t>
            </a:r>
            <a:endParaRPr lang="en-US" dirty="0" smtClean="0"/>
          </a:p>
          <a:p>
            <a:r>
              <a:rPr lang="en-US" baseline="0" dirty="0" smtClean="0"/>
              <a:t>Note that we gain performance of over a factor of 100 for this data size. It would be more for larger data set.</a:t>
            </a:r>
          </a:p>
          <a:p>
            <a:endParaRPr lang="en-US" baseline="0" dirty="0" smtClean="0"/>
          </a:p>
        </p:txBody>
      </p:sp>
      <p:sp>
        <p:nvSpPr>
          <p:cNvPr id="4" name="Slide Number Placeholder 3"/>
          <p:cNvSpPr>
            <a:spLocks noGrp="1"/>
          </p:cNvSpPr>
          <p:nvPr>
            <p:ph type="sldNum" sz="quarter" idx="10"/>
          </p:nvPr>
        </p:nvSpPr>
        <p:spPr/>
        <p:txBody>
          <a:bodyPr/>
          <a:lstStyle/>
          <a:p>
            <a:fld id="{F74D0B9E-36BE-4E91-8A4D-9782CF2C2059}"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59</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0DB245-671E-4234-BBCA-8FBF74F52D21}"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Arial" pitchFamily="34" charset="0"/>
              <a:buChar char="•"/>
            </a:pPr>
            <a:r>
              <a:rPr lang="en-US" dirty="0" smtClean="0"/>
              <a:t>describes our approach to </a:t>
            </a:r>
            <a:r>
              <a:rPr lang="en-US" dirty="0" err="1" smtClean="0"/>
              <a:t>multicore</a:t>
            </a:r>
            <a:r>
              <a:rPr lang="en-US" dirty="0" smtClean="0"/>
              <a:t> computing where we used services as modules to capture key functionalities implemented with </a:t>
            </a:r>
            <a:r>
              <a:rPr lang="en-US" dirty="0" err="1" smtClean="0"/>
              <a:t>multicore</a:t>
            </a:r>
            <a:r>
              <a:rPr lang="en-US" dirty="0" smtClean="0"/>
              <a:t> threading.  </a:t>
            </a:r>
          </a:p>
          <a:p>
            <a:pPr marL="685777" lvl="1" indent="-228600">
              <a:buFont typeface="Courier New" pitchFamily="49" charset="0"/>
              <a:buChar char="o"/>
            </a:pPr>
            <a:r>
              <a:rPr lang="en-US" dirty="0" smtClean="0"/>
              <a:t>This will be expanded as a proposed approach to parallel computing where one produces libraries of parallelized components and combines them with a generalized service integration (workflow) model</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387BFC-7041-4634-9E26-7C9D7A5F60C5}"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solidFill>
                  <a:prstClr val="black"/>
                </a:solidFill>
              </a:rPr>
              <a:pPr>
                <a:def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0650"/>
            <a:ext cx="8637588" cy="641351"/>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04800" y="1141938"/>
            <a:ext cx="8382000" cy="2210863"/>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0"/>
            <a:ext cx="1600200" cy="1540764"/>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0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CGL+SC09/DataforPlotviz/GENE_Chimp.bat"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hyperlink" Target="../../CGL+SC09/DataforPlotviz/BIOLOGY_Metagenomics.bat" TargetMode="Externa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3.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4.xml"/><Relationship Id="rId5" Type="http://schemas.openxmlformats.org/officeDocument/2006/relationships/chart" Target="../charts/chart8.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47.emf"/><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39.xml"/><Relationship Id="rId1" Type="http://schemas.openxmlformats.org/officeDocument/2006/relationships/slideLayout" Target="../slideLayouts/slideLayout19.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16.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18.xml"/><Relationship Id="rId5" Type="http://schemas.openxmlformats.org/officeDocument/2006/relationships/image" Target="../media/image54.png"/><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8.xml"/><Relationship Id="rId1" Type="http://schemas.openxmlformats.org/officeDocument/2006/relationships/video" Target="file:///C:\gcf\ptliupages\publications\presentations\GTM3D_ctd_disease.mp4" TargetMode="Externa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18.xml"/><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17.xml"/><Relationship Id="rId5" Type="http://schemas.openxmlformats.org/officeDocument/2006/relationships/image" Target="../media/image60.png"/><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hyperlink" Target="http://salsahpc.indiana.edu/" TargetMode="External"/><Relationship Id="rId2" Type="http://schemas.openxmlformats.org/officeDocument/2006/relationships/notesSlide" Target="../notesSlides/notesSlide69.xml"/><Relationship Id="rId1" Type="http://schemas.openxmlformats.org/officeDocument/2006/relationships/slideLayout" Target="../slideLayouts/slideLayout19.xml"/><Relationship Id="rId4" Type="http://schemas.openxmlformats.org/officeDocument/2006/relationships/hyperlink" Target="http://salsahpc.indiana.edu/content/cloud-material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04800"/>
            <a:ext cx="7772400" cy="1470025"/>
          </a:xfrm>
        </p:spPr>
        <p:txBody>
          <a:bodyPr>
            <a:noAutofit/>
          </a:bodyPr>
          <a:lstStyle/>
          <a:p>
            <a:r>
              <a:rPr lang="en-US" sz="4000" b="1" dirty="0" smtClean="0"/>
              <a:t>Algorithms </a:t>
            </a:r>
            <a:r>
              <a:rPr lang="en-US" sz="4000" b="1" smtClean="0"/>
              <a:t>and Applications </a:t>
            </a:r>
            <a:r>
              <a:rPr lang="en-US" sz="4000" b="1" dirty="0" smtClean="0"/>
              <a:t>for Grids and Clouds</a:t>
            </a:r>
            <a:endParaRPr lang="en-US" sz="4000" dirty="0"/>
          </a:p>
        </p:txBody>
      </p:sp>
      <p:sp>
        <p:nvSpPr>
          <p:cNvPr id="3" name="Subtitle 2"/>
          <p:cNvSpPr>
            <a:spLocks noGrp="1"/>
          </p:cNvSpPr>
          <p:nvPr>
            <p:ph type="subTitle" idx="1"/>
          </p:nvPr>
        </p:nvSpPr>
        <p:spPr>
          <a:xfrm>
            <a:off x="0" y="1676400"/>
            <a:ext cx="9144000" cy="2971800"/>
          </a:xfrm>
        </p:spPr>
        <p:txBody>
          <a:bodyPr>
            <a:noAutofit/>
          </a:bodyPr>
          <a:lstStyle/>
          <a:p>
            <a:r>
              <a:rPr lang="en-US" sz="2400" b="1" dirty="0" smtClean="0"/>
              <a:t>22nd ACM Symposium on Parallelism in Algorithms and Architectures</a:t>
            </a:r>
          </a:p>
          <a:p>
            <a:r>
              <a:rPr lang="it-IT" sz="2400" b="1" dirty="0" smtClean="0"/>
              <a:t>Santorini, Greece  June 13 – 15, 2010 </a:t>
            </a:r>
          </a:p>
          <a:p>
            <a:r>
              <a:rPr lang="it-IT" sz="2400" b="1" dirty="0" smtClean="0"/>
              <a:t>http://www.cs.jhu.edu/~spaa/2010/index.html</a:t>
            </a:r>
          </a:p>
        </p:txBody>
      </p:sp>
      <p:sp>
        <p:nvSpPr>
          <p:cNvPr id="5" name="Subtitle 2"/>
          <p:cNvSpPr txBox="1">
            <a:spLocks/>
          </p:cNvSpPr>
          <p:nvPr/>
        </p:nvSpPr>
        <p:spPr>
          <a:xfrm>
            <a:off x="0" y="3276600"/>
            <a:ext cx="9144000" cy="48006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dirty="0" smtClean="0">
                <a:solidFill>
                  <a:prstClr val="black"/>
                </a:solidFill>
                <a:latin typeface="Times New Roman" pitchFamily="18" charset="0"/>
                <a:cs typeface="Times New Roman" pitchFamily="18"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2000" dirty="0" smtClean="0">
                <a:solidFill>
                  <a:prstClr val="black"/>
                </a:solidFill>
              </a:rPr>
              <a:t> </a:t>
            </a:r>
            <a:r>
              <a:rPr lang="en-US" sz="2000" dirty="0" smtClean="0">
                <a:solidFill>
                  <a:prstClr val="black"/>
                </a:solidFill>
                <a:hlinkClick r:id="rId4"/>
              </a:rPr>
              <a:t>http://www.infomall.org</a:t>
            </a:r>
            <a:r>
              <a:rPr lang="en-US" sz="2000" dirty="0" smtClean="0">
                <a:solidFill>
                  <a:prstClr val="black"/>
                </a:solidFill>
              </a:rPr>
              <a:t>    </a:t>
            </a:r>
            <a:r>
              <a:rPr lang="en-US" sz="2000" dirty="0" smtClean="0">
                <a:solidFill>
                  <a:prstClr val="black"/>
                </a:solidFill>
                <a:hlinkClick r:id="rId5"/>
              </a:rPr>
              <a:t>http://www.futuregrid.org</a:t>
            </a:r>
            <a:r>
              <a:rPr lang="en-US" sz="2000" dirty="0" smtClean="0">
                <a:solidFill>
                  <a:prstClr val="black"/>
                </a:solidFill>
              </a:rPr>
              <a:t>  </a:t>
            </a:r>
          </a:p>
          <a:p>
            <a:pPr algn="ctr">
              <a:spcBef>
                <a:spcPct val="20000"/>
              </a:spcBef>
              <a:buFont typeface="Arial" pitchFamily="34" charset="0"/>
              <a:buNone/>
              <a:defRPr/>
            </a:pPr>
            <a:endParaRPr lang="en-US" sz="2400" dirty="0">
              <a:solidFill>
                <a:prstClr val="black"/>
              </a:solidFill>
            </a:endParaRPr>
          </a:p>
          <a:p>
            <a:pPr algn="ctr">
              <a:spcBef>
                <a:spcPct val="20000"/>
              </a:spcBef>
            </a:pPr>
            <a:r>
              <a:rPr lang="en-US" sz="1900" dirty="0" smtClean="0">
                <a:solidFill>
                  <a:prstClr val="black"/>
                </a:solidFill>
                <a:latin typeface="Times New Roman" pitchFamily="18" charset="0"/>
                <a:cs typeface="Times New Roman" pitchFamily="18" charset="0"/>
              </a:rPr>
              <a:t>Director, Digital Science Center, Pervasive Technology Institute</a:t>
            </a:r>
          </a:p>
          <a:p>
            <a:pPr algn="ctr">
              <a:spcBef>
                <a:spcPct val="20000"/>
              </a:spcBef>
            </a:pPr>
            <a:r>
              <a:rPr lang="en-US" sz="1900" dirty="0" smtClean="0">
                <a:solidFill>
                  <a:prstClr val="black"/>
                </a:solidFill>
                <a:latin typeface="Times New Roman" pitchFamily="18" charset="0"/>
                <a:cs typeface="Times New Roman" pitchFamily="18" charset="0"/>
              </a:rPr>
              <a:t>Associate Dean for Research and Graduate Studies,  School of Informatics and Computing</a:t>
            </a:r>
          </a:p>
          <a:p>
            <a:pPr algn="ctr">
              <a:spcBef>
                <a:spcPct val="20000"/>
              </a:spcBef>
            </a:pPr>
            <a:r>
              <a:rPr lang="en-US" sz="1900" dirty="0" smtClean="0">
                <a:solidFill>
                  <a:prstClr val="black"/>
                </a:solidFill>
                <a:latin typeface="Times New Roman" pitchFamily="18" charset="0"/>
                <a:cs typeface="Times New Roman" pitchFamily="18" charset="0"/>
              </a:rPr>
              <a:t>Indiana University Bloomington</a:t>
            </a:r>
            <a:endParaRPr lang="en-US" sz="24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US" dirty="0" smtClean="0"/>
              <a:t>Philosophy of Clouds and Grids</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sz="2800" dirty="0" smtClean="0">
                <a:solidFill>
                  <a:srgbClr val="FF0000"/>
                </a:solidFill>
              </a:rPr>
              <a:t>Clouds</a:t>
            </a:r>
            <a:r>
              <a:rPr lang="en-US" sz="2800" dirty="0" smtClean="0"/>
              <a:t> are (by definition) commercially supported approach to large scale computing</a:t>
            </a:r>
          </a:p>
          <a:p>
            <a:pPr lvl="1"/>
            <a:r>
              <a:rPr lang="en-US" sz="2400" dirty="0" smtClean="0"/>
              <a:t>So we should expect </a:t>
            </a:r>
            <a:r>
              <a:rPr lang="en-US" sz="2400" dirty="0" smtClean="0">
                <a:solidFill>
                  <a:srgbClr val="FF0000"/>
                </a:solidFill>
              </a:rPr>
              <a:t>Clouds to replace Compute Grids</a:t>
            </a:r>
          </a:p>
          <a:p>
            <a:pPr lvl="1"/>
            <a:r>
              <a:rPr lang="en-US" sz="2400" dirty="0" smtClean="0"/>
              <a:t>Current Grid technology involves “non-commercial” software solutions which are hard to evolve/sustain</a:t>
            </a:r>
          </a:p>
          <a:p>
            <a:pPr lvl="1"/>
            <a:r>
              <a:rPr lang="en-US" sz="2400" dirty="0" smtClean="0"/>
              <a:t>Maybe Clouds </a:t>
            </a:r>
            <a:r>
              <a:rPr lang="en-US" sz="2400" dirty="0" smtClean="0">
                <a:solidFill>
                  <a:srgbClr val="FF0000"/>
                </a:solidFill>
              </a:rPr>
              <a:t>~4% IT </a:t>
            </a:r>
            <a:r>
              <a:rPr lang="en-US" sz="2400" dirty="0" smtClean="0"/>
              <a:t>expenditure 2008 growing to </a:t>
            </a:r>
            <a:r>
              <a:rPr lang="en-US" sz="2400" dirty="0" smtClean="0">
                <a:solidFill>
                  <a:srgbClr val="FF0000"/>
                </a:solidFill>
              </a:rPr>
              <a:t>14% </a:t>
            </a:r>
            <a:r>
              <a:rPr lang="en-US" sz="2400" dirty="0" smtClean="0"/>
              <a:t>in 2012 (IDC Estimate)</a:t>
            </a:r>
          </a:p>
          <a:p>
            <a:r>
              <a:rPr lang="en-US" sz="2800" dirty="0" smtClean="0">
                <a:solidFill>
                  <a:srgbClr val="FF0000"/>
                </a:solidFill>
              </a:rPr>
              <a:t>Public Clouds </a:t>
            </a:r>
            <a:r>
              <a:rPr lang="en-US" sz="2800" dirty="0" smtClean="0"/>
              <a:t>are broadly accessible resources like Amazon and Microsoft Azure – powerful but not easy to customize and perhaps data trust/privacy issues</a:t>
            </a:r>
          </a:p>
          <a:p>
            <a:r>
              <a:rPr lang="en-US" sz="2800" dirty="0" smtClean="0">
                <a:solidFill>
                  <a:srgbClr val="FF0000"/>
                </a:solidFill>
              </a:rPr>
              <a:t>Private Clouds </a:t>
            </a:r>
            <a:r>
              <a:rPr lang="en-US" sz="2800" dirty="0" smtClean="0"/>
              <a:t>run similar software and mechanisms but on “your own computers” (not clear if still elastic)</a:t>
            </a:r>
          </a:p>
          <a:p>
            <a:pPr lvl="1"/>
            <a:r>
              <a:rPr lang="en-US" sz="2400" dirty="0" smtClean="0"/>
              <a:t>Platform features such as Queues, Tables, Databases limited</a:t>
            </a:r>
          </a:p>
          <a:p>
            <a:r>
              <a:rPr lang="en-US" sz="2800" dirty="0" smtClean="0">
                <a:solidFill>
                  <a:srgbClr val="FF0000"/>
                </a:solidFill>
              </a:rPr>
              <a:t>Services</a:t>
            </a:r>
            <a:r>
              <a:rPr lang="en-US" sz="2800" dirty="0" smtClean="0"/>
              <a:t> still are correct architecture with either REST (Web 2.0) or Web  Services</a:t>
            </a:r>
          </a:p>
          <a:p>
            <a:r>
              <a:rPr lang="en-US" sz="2800" dirty="0" smtClean="0">
                <a:solidFill>
                  <a:srgbClr val="FF0000"/>
                </a:solidFill>
              </a:rPr>
              <a:t>Clusters </a:t>
            </a:r>
            <a:r>
              <a:rPr lang="en-US" sz="2800" dirty="0" smtClean="0"/>
              <a:t>still critical concept</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pPr algn="r"/>
            <a:r>
              <a:rPr lang="en-US" sz="3200" dirty="0" smtClean="0"/>
              <a:t>Cloud Computing: Infrastructure and Runtimes</a:t>
            </a:r>
            <a:endParaRPr lang="en-US" sz="3200" dirty="0"/>
          </a:p>
        </p:txBody>
      </p:sp>
      <p:sp>
        <p:nvSpPr>
          <p:cNvPr id="3" name="Content Placeholder 2"/>
          <p:cNvSpPr>
            <a:spLocks noGrp="1"/>
          </p:cNvSpPr>
          <p:nvPr>
            <p:ph idx="1"/>
          </p:nvPr>
        </p:nvSpPr>
        <p:spPr>
          <a:xfrm>
            <a:off x="0" y="1295400"/>
            <a:ext cx="8991600" cy="5562600"/>
          </a:xfrm>
        </p:spPr>
        <p:txBody>
          <a:bodyPr>
            <a:normAutofit/>
          </a:bodyPr>
          <a:lstStyle/>
          <a:p>
            <a:r>
              <a:rPr lang="en-US" sz="2400" dirty="0" smtClean="0">
                <a:solidFill>
                  <a:srgbClr val="FF0000"/>
                </a:solidFill>
              </a:rPr>
              <a:t>Cloud infrastructure: </a:t>
            </a:r>
            <a:r>
              <a:rPr lang="en-US" sz="2400" dirty="0" smtClean="0"/>
              <a:t>outsourcing of servers, computing, data, file space, utility computing, etc.</a:t>
            </a:r>
          </a:p>
          <a:p>
            <a:pPr lvl="1"/>
            <a:r>
              <a:rPr lang="en-US" sz="2400" dirty="0" smtClean="0"/>
              <a:t>Handled through Web services that control virtual machine lifecycles.</a:t>
            </a:r>
          </a:p>
          <a:p>
            <a:r>
              <a:rPr lang="en-US" sz="2400" dirty="0" smtClean="0">
                <a:solidFill>
                  <a:srgbClr val="FF0000"/>
                </a:solidFill>
              </a:rPr>
              <a:t>Cloud runtimes or Platform:</a:t>
            </a:r>
            <a:r>
              <a:rPr lang="en-US" sz="2400" dirty="0" smtClean="0">
                <a:solidFill>
                  <a:srgbClr val="DDF53D"/>
                </a:solidFill>
              </a:rPr>
              <a:t> </a:t>
            </a:r>
            <a:r>
              <a:rPr lang="en-US" sz="2400" dirty="0" smtClean="0"/>
              <a:t>tools (for using clouds) to do data-parallel (and other) computations. </a:t>
            </a:r>
          </a:p>
          <a:p>
            <a:pPr lvl="1"/>
            <a:r>
              <a:rPr lang="en-US" sz="2400" dirty="0" smtClean="0"/>
              <a:t>Apache </a:t>
            </a:r>
            <a:r>
              <a:rPr lang="en-US" sz="2400" dirty="0" err="1" smtClean="0"/>
              <a:t>Hadoop</a:t>
            </a:r>
            <a:r>
              <a:rPr lang="en-US" sz="2400" dirty="0" smtClean="0"/>
              <a:t>, Google MapReduce, Microsoft Dryad, </a:t>
            </a:r>
            <a:r>
              <a:rPr lang="en-US" sz="2400" dirty="0" err="1" smtClean="0"/>
              <a:t>Bigtable</a:t>
            </a:r>
            <a:r>
              <a:rPr lang="en-US" sz="2400" dirty="0" smtClean="0"/>
              <a:t>, Chubby and others </a:t>
            </a:r>
          </a:p>
          <a:p>
            <a:pPr lvl="1"/>
            <a:r>
              <a:rPr lang="en-US" sz="2400" dirty="0" smtClean="0"/>
              <a:t>MapReduce designed for information retrieval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dirty="0" smtClean="0"/>
              <a:t>MapReduce not usually on Virtual Machines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
          <a:ext cx="9144000" cy="6940296"/>
        </p:xfrm>
        <a:graphic>
          <a:graphicData uri="http://schemas.openxmlformats.org/drawingml/2006/table">
            <a:tbl>
              <a:tblPr/>
              <a:tblGrid>
                <a:gridCol w="9144000"/>
              </a:tblGrid>
              <a:tr h="623454">
                <a:tc>
                  <a:txBody>
                    <a:bodyPr/>
                    <a:lstStyle/>
                    <a:p>
                      <a:pPr marL="0" marR="0" algn="just">
                        <a:lnSpc>
                          <a:spcPct val="115000"/>
                        </a:lnSpc>
                        <a:spcBef>
                          <a:spcPts val="0"/>
                        </a:spcBef>
                        <a:spcAft>
                          <a:spcPts val="0"/>
                        </a:spcAft>
                      </a:pPr>
                      <a:r>
                        <a:rPr lang="en-US" sz="1800" b="1">
                          <a:latin typeface="Calibri"/>
                          <a:ea typeface="Calibri"/>
                          <a:cs typeface="Times New Roman"/>
                        </a:rPr>
                        <a:t>Authentication and Authorization:</a:t>
                      </a:r>
                      <a:r>
                        <a:rPr lang="en-US" sz="1800">
                          <a:latin typeface="Calibri"/>
                          <a:ea typeface="Calibri"/>
                          <a:cs typeface="Times New Roman"/>
                        </a:rPr>
                        <a:t> Provide single sign in to both FutureGrid and Commercial Clouds linked by workflow</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a:latin typeface="Calibri"/>
                          <a:ea typeface="Calibri"/>
                          <a:cs typeface="Times New Roman"/>
                        </a:rPr>
                        <a:t>Workflow:</a:t>
                      </a:r>
                      <a:r>
                        <a:rPr lang="en-US" sz="1800">
                          <a:latin typeface="Calibri"/>
                          <a:ea typeface="Calibri"/>
                          <a:cs typeface="Times New Roman"/>
                        </a:rPr>
                        <a:t> Support workflows that link job components between FutureGrid and Commercial Clouds. Trident from Microsoft Research is initial candidate</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a:latin typeface="Calibri"/>
                          <a:ea typeface="Calibri"/>
                          <a:cs typeface="Times New Roman"/>
                        </a:rPr>
                        <a:t>Data Transport:</a:t>
                      </a:r>
                      <a:r>
                        <a:rPr lang="en-US" sz="1800">
                          <a:latin typeface="Calibri"/>
                          <a:ea typeface="Calibri"/>
                          <a:cs typeface="Times New Roman"/>
                        </a:rPr>
                        <a:t> Transport data between job components on FutureGrid and Commercial Clouds respecting custom storage patterns</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a:latin typeface="Calibri"/>
                          <a:ea typeface="Calibri"/>
                          <a:cs typeface="Times New Roman"/>
                        </a:rPr>
                        <a:t>Program Library: </a:t>
                      </a:r>
                      <a:r>
                        <a:rPr lang="en-US" sz="1800">
                          <a:latin typeface="Calibri"/>
                          <a:ea typeface="Calibri"/>
                          <a:cs typeface="Times New Roman"/>
                        </a:rPr>
                        <a:t>Store Images and other Program material (basic FutureGrid facility)</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a:latin typeface="Calibri"/>
                          <a:ea typeface="Calibri"/>
                          <a:cs typeface="Times New Roman"/>
                        </a:rPr>
                        <a:t>Blob: </a:t>
                      </a:r>
                      <a:r>
                        <a:rPr lang="en-US" sz="1800">
                          <a:latin typeface="Calibri"/>
                          <a:ea typeface="Calibri"/>
                          <a:cs typeface="Times New Roman"/>
                        </a:rPr>
                        <a:t>Basic storage concept similar to Azure Blob or Amazon S3</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a:latin typeface="Calibri"/>
                          <a:ea typeface="Calibri"/>
                          <a:cs typeface="Times New Roman"/>
                        </a:rPr>
                        <a:t>DPFS Data Parallel File System: </a:t>
                      </a:r>
                      <a:r>
                        <a:rPr lang="en-US" sz="1800">
                          <a:latin typeface="Calibri"/>
                          <a:ea typeface="Calibri"/>
                          <a:cs typeface="Times New Roman"/>
                        </a:rPr>
                        <a:t>Support of file systems like Google (MapReduce), HDFS (Hadoop) or Cosmos (dryad) with compute-data affinity optimized for data processing</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a:latin typeface="Calibri"/>
                          <a:ea typeface="Calibri"/>
                          <a:cs typeface="Times New Roman"/>
                        </a:rPr>
                        <a:t>Table: </a:t>
                      </a:r>
                      <a:r>
                        <a:rPr lang="en-US" sz="1800">
                          <a:latin typeface="Calibri"/>
                          <a:ea typeface="Calibri"/>
                          <a:cs typeface="Times New Roman"/>
                        </a:rPr>
                        <a:t>Support of Table Data structures modeled on  Apache Hbase or Amazon SimpleDB/Azure Table</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a:latin typeface="Calibri"/>
                          <a:ea typeface="Calibri"/>
                          <a:cs typeface="Times New Roman"/>
                        </a:rPr>
                        <a:t>SQL: </a:t>
                      </a:r>
                      <a:r>
                        <a:rPr lang="en-US" sz="1800">
                          <a:latin typeface="Calibri"/>
                          <a:ea typeface="Calibri"/>
                          <a:cs typeface="Times New Roman"/>
                        </a:rPr>
                        <a:t>Relational Database</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a:latin typeface="Calibri"/>
                          <a:ea typeface="Calibri"/>
                          <a:cs typeface="Times New Roman"/>
                        </a:rPr>
                        <a:t>Queues: </a:t>
                      </a:r>
                      <a:r>
                        <a:rPr lang="en-US" sz="1800">
                          <a:latin typeface="Calibri"/>
                          <a:ea typeface="Calibri"/>
                          <a:cs typeface="Times New Roman"/>
                        </a:rPr>
                        <a:t>Publish Subscribe based queuing system</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a:latin typeface="Calibri"/>
                          <a:ea typeface="Calibri"/>
                          <a:cs typeface="Times New Roman"/>
                        </a:rPr>
                        <a:t>Worker Role: </a:t>
                      </a:r>
                      <a:r>
                        <a:rPr lang="en-US" sz="1800">
                          <a:latin typeface="Calibri"/>
                          <a:ea typeface="Calibri"/>
                          <a:cs typeface="Times New Roman"/>
                        </a:rPr>
                        <a:t>This concept is implicitly used in both Amazon and TeraGrid but was first introduced as a high level construct by Azure</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a:latin typeface="Calibri"/>
                          <a:ea typeface="Calibri"/>
                          <a:cs typeface="Times New Roman"/>
                        </a:rPr>
                        <a:t>MapReduce: </a:t>
                      </a:r>
                      <a:r>
                        <a:rPr lang="en-US" sz="1800">
                          <a:latin typeface="Calibri"/>
                          <a:ea typeface="Calibri"/>
                          <a:cs typeface="Times New Roman"/>
                        </a:rPr>
                        <a:t>Support MapReduce Programming model including Hadoop on Linux, Dryad on Windows HPCS and Twister on Windows and Linux</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a:latin typeface="Calibri"/>
                          <a:ea typeface="Calibri"/>
                          <a:cs typeface="Times New Roman"/>
                        </a:rPr>
                        <a:t>Software as a Service: </a:t>
                      </a:r>
                      <a:r>
                        <a:rPr lang="en-US" sz="1800">
                          <a:latin typeface="Calibri"/>
                          <a:ea typeface="Calibri"/>
                          <a:cs typeface="Times New Roman"/>
                        </a:rPr>
                        <a:t>This concept is shared between Clouds and Grids and can be supported without special attention</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latin typeface="Calibri"/>
                          <a:ea typeface="Calibri"/>
                          <a:cs typeface="Times New Roman"/>
                        </a:rPr>
                        <a:t>Web Role: </a:t>
                      </a:r>
                      <a:r>
                        <a:rPr lang="en-US" sz="1800" dirty="0">
                          <a:latin typeface="Calibri"/>
                          <a:ea typeface="Calibri"/>
                          <a:cs typeface="Times New Roman"/>
                        </a:rPr>
                        <a:t>This is used in Azure to describe important link to user and can be supported in  FutureGrid with a Portal framework</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467600" cy="685800"/>
          </a:xfrm>
        </p:spPr>
        <p:txBody>
          <a:bodyPr>
            <a:normAutofit fontScale="90000"/>
          </a:bodyPr>
          <a:lstStyle/>
          <a:p>
            <a:r>
              <a:rPr lang="en-US" sz="3200" b="1" dirty="0" smtClean="0"/>
              <a:t>MapReduce “File/Data Repository” Parallelism</a:t>
            </a:r>
            <a:endParaRPr lang="en-US" sz="32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74676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latin typeface="Arial" pitchFamily="34" charset="0"/>
                <a:cs typeface="Arial" pitchFamily="34" charset="0"/>
              </a:rPr>
              <a:t>Instruments</a:t>
            </a:r>
            <a:endParaRPr lang="en-US" dirty="0">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latin typeface="Arial" pitchFamily="34" charset="0"/>
                <a:cs typeface="Arial" pitchFamily="34" charset="0"/>
              </a:rPr>
              <a:t>Disks</a:t>
            </a:r>
            <a:endParaRPr lang="en-US" dirty="0">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4648200" y="1828800"/>
            <a:ext cx="1787669" cy="369332"/>
          </a:xfrm>
          <a:prstGeom prst="rect">
            <a:avLst/>
          </a:prstGeom>
          <a:noFill/>
        </p:spPr>
        <p:txBody>
          <a:bodyPr wrap="none" rtlCol="0">
            <a:spAutoFit/>
          </a:bodyPr>
          <a:lstStyle/>
          <a:p>
            <a:r>
              <a:rPr lang="en-US" dirty="0" smtClean="0">
                <a:latin typeface="Arial" pitchFamily="34" charset="0"/>
                <a:cs typeface="Arial" pitchFamily="34" charset="0"/>
              </a:rPr>
              <a:t>Communication</a:t>
            </a:r>
            <a:endParaRPr lang="en-US" dirty="0">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685800"/>
            <a:ext cx="6096000" cy="923330"/>
          </a:xfrm>
          <a:prstGeom prst="rect">
            <a:avLst/>
          </a:prstGeom>
          <a:noFill/>
        </p:spPr>
        <p:txBody>
          <a:bodyPr wrap="square" rtlCol="0">
            <a:spAutoFit/>
          </a:bodyPr>
          <a:lstStyle/>
          <a:p>
            <a:r>
              <a:rPr lang="en-US" b="1" dirty="0" smtClean="0"/>
              <a:t>Map</a:t>
            </a:r>
            <a:r>
              <a:rPr lang="en-US" dirty="0" smtClean="0"/>
              <a:t>      = (data parallel) computation reading and writing data</a:t>
            </a:r>
          </a:p>
          <a:p>
            <a:r>
              <a:rPr lang="en-US" b="1" dirty="0" smtClean="0"/>
              <a:t>Reduce</a:t>
            </a:r>
            <a:r>
              <a:rPr lang="en-US" dirty="0" smtClean="0"/>
              <a:t> = Collective/Consolidation phase e.g. forming multiple global sums as in histogram</a:t>
            </a:r>
            <a:endParaRPr lang="en-US" dirty="0"/>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t>Portals</a:t>
            </a:r>
            <a:br>
              <a:rPr lang="en-US" b="1" dirty="0" smtClean="0"/>
            </a:br>
            <a:r>
              <a:rPr lang="en-US" b="1" dirty="0" smtClean="0"/>
              <a:t>/Users</a:t>
            </a:r>
            <a:endParaRPr lang="en-US" b="1" dirty="0"/>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grpSp>
        <p:nvGrpSpPr>
          <p:cNvPr id="22" name="Group 291"/>
          <p:cNvGrpSpPr/>
          <p:nvPr/>
        </p:nvGrpSpPr>
        <p:grpSpPr>
          <a:xfrm>
            <a:off x="3505200" y="1676400"/>
            <a:ext cx="3352800" cy="4876800"/>
            <a:chOff x="228600" y="1905000"/>
            <a:chExt cx="3124200" cy="4724400"/>
          </a:xfrm>
        </p:grpSpPr>
        <p:grpSp>
          <p:nvGrpSpPr>
            <p:cNvPr id="30" name="Group 163"/>
            <p:cNvGrpSpPr/>
            <p:nvPr/>
          </p:nvGrpSpPr>
          <p:grpSpPr>
            <a:xfrm>
              <a:off x="228600" y="1905000"/>
              <a:ext cx="3124200" cy="4724400"/>
              <a:chOff x="228600" y="1905000"/>
              <a:chExt cx="3124200" cy="4724400"/>
            </a:xfrm>
          </p:grpSpPr>
          <p:sp>
            <p:nvSpPr>
              <p:cNvPr id="295" name="Rectangle 294"/>
              <p:cNvSpPr/>
              <p:nvPr/>
            </p:nvSpPr>
            <p:spPr>
              <a:xfrm>
                <a:off x="228600" y="1905000"/>
                <a:ext cx="31242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 name="Group 94"/>
              <p:cNvGrpSpPr/>
              <p:nvPr/>
            </p:nvGrpSpPr>
            <p:grpSpPr>
              <a:xfrm>
                <a:off x="304800" y="2895600"/>
                <a:ext cx="685801" cy="3668485"/>
                <a:chOff x="304800" y="2895600"/>
                <a:chExt cx="685801" cy="3668485"/>
              </a:xfrm>
            </p:grpSpPr>
            <p:grpSp>
              <p:nvGrpSpPr>
                <p:cNvPr id="2048" name="Group 13"/>
                <p:cNvGrpSpPr/>
                <p:nvPr/>
              </p:nvGrpSpPr>
              <p:grpSpPr>
                <a:xfrm>
                  <a:off x="304800" y="2895600"/>
                  <a:ext cx="457200" cy="3668485"/>
                  <a:chOff x="3581400" y="3037115"/>
                  <a:chExt cx="457200" cy="3668485"/>
                </a:xfrm>
                <a:solidFill>
                  <a:srgbClr val="92D050"/>
                </a:solidFill>
              </p:grpSpPr>
              <p:sp>
                <p:nvSpPr>
                  <p:cNvPr id="348" name="Oval 347"/>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0"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Oval 351"/>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3" name="Oval 35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49" name="Group 81"/>
                <p:cNvGrpSpPr/>
                <p:nvPr/>
              </p:nvGrpSpPr>
              <p:grpSpPr>
                <a:xfrm>
                  <a:off x="838200" y="3048000"/>
                  <a:ext cx="152401" cy="838200"/>
                  <a:chOff x="838200" y="3048000"/>
                  <a:chExt cx="152401" cy="838200"/>
                </a:xfrm>
              </p:grpSpPr>
              <p:cxnSp>
                <p:nvCxnSpPr>
                  <p:cNvPr id="346" name="Straight Arrow Connector 34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6" name="Group 82"/>
                <p:cNvGrpSpPr/>
                <p:nvPr/>
              </p:nvGrpSpPr>
              <p:grpSpPr>
                <a:xfrm>
                  <a:off x="838200" y="4343400"/>
                  <a:ext cx="152401" cy="838200"/>
                  <a:chOff x="838200" y="3048000"/>
                  <a:chExt cx="152401" cy="838200"/>
                </a:xfrm>
              </p:grpSpPr>
              <p:cxnSp>
                <p:nvCxnSpPr>
                  <p:cNvPr id="344" name="Straight Arrow Connector 34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7" name="Group 87"/>
                <p:cNvGrpSpPr/>
                <p:nvPr/>
              </p:nvGrpSpPr>
              <p:grpSpPr>
                <a:xfrm>
                  <a:off x="838200" y="5638800"/>
                  <a:ext cx="152401" cy="838200"/>
                  <a:chOff x="838200" y="3048000"/>
                  <a:chExt cx="152401" cy="838200"/>
                </a:xfrm>
              </p:grpSpPr>
              <p:cxnSp>
                <p:nvCxnSpPr>
                  <p:cNvPr id="342" name="Straight Arrow Connector 3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58" name="Group 95"/>
              <p:cNvGrpSpPr/>
              <p:nvPr/>
            </p:nvGrpSpPr>
            <p:grpSpPr>
              <a:xfrm>
                <a:off x="1143000" y="2895600"/>
                <a:ext cx="685801" cy="3668485"/>
                <a:chOff x="304800" y="2895600"/>
                <a:chExt cx="685801" cy="3668485"/>
              </a:xfrm>
            </p:grpSpPr>
            <p:grpSp>
              <p:nvGrpSpPr>
                <p:cNvPr id="2059" name="Group 13"/>
                <p:cNvGrpSpPr/>
                <p:nvPr/>
              </p:nvGrpSpPr>
              <p:grpSpPr>
                <a:xfrm>
                  <a:off x="304800" y="2895600"/>
                  <a:ext cx="457200" cy="3668485"/>
                  <a:chOff x="3581400" y="3037115"/>
                  <a:chExt cx="457200" cy="3668485"/>
                </a:xfrm>
                <a:solidFill>
                  <a:srgbClr val="92D050"/>
                </a:solidFill>
              </p:grpSpPr>
              <p:sp>
                <p:nvSpPr>
                  <p:cNvPr id="332" name="Oval 331"/>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3" name="Oval 332"/>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Oval 333"/>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Oval 334"/>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Oval 335"/>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0" name="Group 97"/>
                <p:cNvGrpSpPr/>
                <p:nvPr/>
              </p:nvGrpSpPr>
              <p:grpSpPr>
                <a:xfrm>
                  <a:off x="838200" y="3048000"/>
                  <a:ext cx="152401" cy="838200"/>
                  <a:chOff x="838200" y="3048000"/>
                  <a:chExt cx="152401" cy="838200"/>
                </a:xfrm>
              </p:grpSpPr>
              <p:cxnSp>
                <p:nvCxnSpPr>
                  <p:cNvPr id="330" name="Straight Arrow Connector 32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1" name="Group 98"/>
                <p:cNvGrpSpPr/>
                <p:nvPr/>
              </p:nvGrpSpPr>
              <p:grpSpPr>
                <a:xfrm>
                  <a:off x="838200" y="4343400"/>
                  <a:ext cx="152401" cy="838200"/>
                  <a:chOff x="838200" y="3048000"/>
                  <a:chExt cx="152401" cy="838200"/>
                </a:xfrm>
              </p:grpSpPr>
              <p:cxnSp>
                <p:nvCxnSpPr>
                  <p:cNvPr id="328" name="Straight Arrow Connector 32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2" name="Group 102"/>
                <p:cNvGrpSpPr/>
                <p:nvPr/>
              </p:nvGrpSpPr>
              <p:grpSpPr>
                <a:xfrm>
                  <a:off x="838200" y="5638800"/>
                  <a:ext cx="152401" cy="838200"/>
                  <a:chOff x="838200" y="3048000"/>
                  <a:chExt cx="152401" cy="838200"/>
                </a:xfrm>
              </p:grpSpPr>
              <p:cxnSp>
                <p:nvCxnSpPr>
                  <p:cNvPr id="326" name="Straight Arrow Connector 32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3" name="Group 127"/>
              <p:cNvGrpSpPr/>
              <p:nvPr/>
            </p:nvGrpSpPr>
            <p:grpSpPr>
              <a:xfrm>
                <a:off x="1981200" y="2895600"/>
                <a:ext cx="685801" cy="3668485"/>
                <a:chOff x="304800" y="2895600"/>
                <a:chExt cx="685801" cy="3668485"/>
              </a:xfrm>
            </p:grpSpPr>
            <p:grpSp>
              <p:nvGrpSpPr>
                <p:cNvPr id="2064" name="Group 13"/>
                <p:cNvGrpSpPr/>
                <p:nvPr/>
              </p:nvGrpSpPr>
              <p:grpSpPr>
                <a:xfrm>
                  <a:off x="304800" y="2895600"/>
                  <a:ext cx="457200" cy="3668485"/>
                  <a:chOff x="3581400" y="3037115"/>
                  <a:chExt cx="457200" cy="3668485"/>
                </a:xfrm>
                <a:solidFill>
                  <a:srgbClr val="92D050"/>
                </a:solidFill>
              </p:grpSpPr>
              <p:sp>
                <p:nvSpPr>
                  <p:cNvPr id="316" name="Oval 3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Oval 3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Oval 3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Oval 3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Oval 3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5" name="Group 129"/>
                <p:cNvGrpSpPr/>
                <p:nvPr/>
              </p:nvGrpSpPr>
              <p:grpSpPr>
                <a:xfrm>
                  <a:off x="838200" y="3048000"/>
                  <a:ext cx="152401" cy="838200"/>
                  <a:chOff x="838200" y="3048000"/>
                  <a:chExt cx="152401" cy="838200"/>
                </a:xfrm>
              </p:grpSpPr>
              <p:cxnSp>
                <p:nvCxnSpPr>
                  <p:cNvPr id="314" name="Straight Arrow Connector 31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6" name="Group 130"/>
                <p:cNvGrpSpPr/>
                <p:nvPr/>
              </p:nvGrpSpPr>
              <p:grpSpPr>
                <a:xfrm>
                  <a:off x="838200" y="4343400"/>
                  <a:ext cx="152401" cy="838200"/>
                  <a:chOff x="838200" y="3048000"/>
                  <a:chExt cx="152401" cy="838200"/>
                </a:xfrm>
              </p:grpSpPr>
              <p:cxnSp>
                <p:nvCxnSpPr>
                  <p:cNvPr id="312" name="Straight Arrow Connector 31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7" name="Group 131"/>
                <p:cNvGrpSpPr/>
                <p:nvPr/>
              </p:nvGrpSpPr>
              <p:grpSpPr>
                <a:xfrm>
                  <a:off x="838200" y="5638800"/>
                  <a:ext cx="152401" cy="838200"/>
                  <a:chOff x="838200" y="3048000"/>
                  <a:chExt cx="152401" cy="838200"/>
                </a:xfrm>
              </p:grpSpPr>
              <p:cxnSp>
                <p:nvCxnSpPr>
                  <p:cNvPr id="310" name="Straight Arrow Connector 30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8" name="Group 13"/>
              <p:cNvGrpSpPr/>
              <p:nvPr/>
            </p:nvGrpSpPr>
            <p:grpSpPr>
              <a:xfrm>
                <a:off x="2819400" y="2895600"/>
                <a:ext cx="457200" cy="3668485"/>
                <a:chOff x="3581400" y="3037115"/>
                <a:chExt cx="457200" cy="3668485"/>
              </a:xfrm>
              <a:solidFill>
                <a:srgbClr val="92D050"/>
              </a:solidFill>
            </p:grpSpPr>
            <p:sp>
              <p:nvSpPr>
                <p:cNvPr id="300" name="Oval 29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Oval 300"/>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Oval 301"/>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Oval 302"/>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Oval 303"/>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Oval 304"/>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94" name="Rectangle 293"/>
            <p:cNvSpPr/>
            <p:nvPr/>
          </p:nvSpPr>
          <p:spPr>
            <a:xfrm>
              <a:off x="228600" y="1905000"/>
              <a:ext cx="3124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Iterative MapReduce</a:t>
              </a:r>
            </a:p>
            <a:p>
              <a:r>
                <a:rPr lang="en-US" dirty="0" smtClean="0">
                  <a:solidFill>
                    <a:schemeClr val="tx1"/>
                  </a:solidFill>
                </a:rPr>
                <a:t>Map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endParaRPr lang="en-US" dirty="0" smtClean="0">
                <a:solidFill>
                  <a:schemeClr val="tx1"/>
                </a:solidFill>
              </a:endParaRPr>
            </a:p>
            <a:p>
              <a:r>
                <a:rPr lang="en-US" dirty="0" smtClean="0">
                  <a:solidFill>
                    <a:schemeClr val="tx1"/>
                  </a:solidFill>
                </a:rPr>
                <a:t>      Reduce    </a:t>
              </a:r>
              <a:r>
                <a:rPr lang="en-US" dirty="0" err="1" smtClean="0">
                  <a:solidFill>
                    <a:schemeClr val="tx1"/>
                  </a:solidFill>
                </a:rPr>
                <a:t>Reduce</a:t>
              </a:r>
              <a:r>
                <a:rPr lang="en-US" dirty="0" smtClean="0">
                  <a:solidFill>
                    <a:schemeClr val="tx1"/>
                  </a:solidFill>
                </a:rPr>
                <a:t>    </a:t>
              </a:r>
              <a:r>
                <a:rPr lang="en-US" dirty="0" err="1" smtClean="0">
                  <a:solidFill>
                    <a:schemeClr val="tx1"/>
                  </a:solidFill>
                </a:rPr>
                <a:t>Reduce</a:t>
              </a:r>
              <a:endParaRPr lang="en-US"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Grids and Clouds + and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FF0000"/>
                </a:solidFill>
              </a:rPr>
              <a:t>Grids</a:t>
            </a:r>
            <a:r>
              <a:rPr lang="en-US" dirty="0" smtClean="0"/>
              <a:t> are useful for managing distributed systems</a:t>
            </a:r>
          </a:p>
          <a:p>
            <a:pPr lvl="1"/>
            <a:r>
              <a:rPr lang="en-US" dirty="0" smtClean="0"/>
              <a:t>Pioneered service model for Science</a:t>
            </a:r>
          </a:p>
          <a:p>
            <a:pPr lvl="1"/>
            <a:r>
              <a:rPr lang="en-US" dirty="0" smtClean="0"/>
              <a:t>Developed importance of Workflow</a:t>
            </a:r>
          </a:p>
          <a:p>
            <a:pPr lvl="1"/>
            <a:r>
              <a:rPr lang="en-US" dirty="0" smtClean="0"/>
              <a:t>Performance issues – communication latency – intrinsic to distributed systems</a:t>
            </a:r>
          </a:p>
          <a:p>
            <a:r>
              <a:rPr lang="en-US" dirty="0" smtClean="0">
                <a:solidFill>
                  <a:srgbClr val="FF0000"/>
                </a:solidFill>
              </a:rPr>
              <a:t>Clouds</a:t>
            </a:r>
            <a:r>
              <a:rPr lang="en-US" dirty="0" smtClean="0"/>
              <a:t> can execute any job class that was good for Grids plus</a:t>
            </a:r>
          </a:p>
          <a:p>
            <a:pPr lvl="1"/>
            <a:r>
              <a:rPr lang="en-US" dirty="0" smtClean="0"/>
              <a:t>More attractive due to platform plus elasticity</a:t>
            </a:r>
          </a:p>
          <a:p>
            <a:pPr lvl="1"/>
            <a:r>
              <a:rPr lang="en-US" dirty="0" smtClean="0"/>
              <a:t>Currently have performance limitations due to poor affinity (locality) for compute-compute (MPI) and Compute-data</a:t>
            </a:r>
          </a:p>
          <a:p>
            <a:pPr lvl="1"/>
            <a:r>
              <a:rPr lang="en-US" dirty="0" smtClean="0"/>
              <a:t>These limitations are not “inevitable” and should  gradually improve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smtClean="0">
                <a:solidFill>
                  <a:srgbClr val="002060"/>
                </a:solidFill>
              </a:rPr>
              <a:t>MapReduce</a:t>
            </a:r>
            <a:endParaRPr lang="en-US" dirty="0">
              <a:solidFill>
                <a:srgbClr val="002060"/>
              </a:solidFill>
            </a:endParaRPr>
          </a:p>
        </p:txBody>
      </p:sp>
      <p:sp>
        <p:nvSpPr>
          <p:cNvPr id="5" name="Content Placeholder 2"/>
          <p:cNvSpPr>
            <a:spLocks noGrp="1"/>
          </p:cNvSpPr>
          <p:nvPr>
            <p:ph idx="1"/>
          </p:nvPr>
        </p:nvSpPr>
        <p:spPr>
          <a:xfrm>
            <a:off x="533400" y="4114800"/>
            <a:ext cx="8077200" cy="2438400"/>
          </a:xfrm>
        </p:spPr>
        <p:txBody>
          <a:bodyPr>
            <a:normAutofit fontScale="85000" lnSpcReduction="10000"/>
          </a:bodyPr>
          <a:lstStyle/>
          <a:p>
            <a:r>
              <a:rPr lang="en-US" dirty="0" smtClean="0">
                <a:solidFill>
                  <a:srgbClr val="002060"/>
                </a:solidFill>
              </a:rPr>
              <a:t>Implementations support:</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a:t>
            </a:r>
          </a:p>
          <a:p>
            <a:endParaRPr lang="en-US" dirty="0"/>
          </a:p>
        </p:txBody>
      </p:sp>
      <p:grpSp>
        <p:nvGrpSpPr>
          <p:cNvPr id="2" name="Group 5"/>
          <p:cNvGrpSpPr/>
          <p:nvPr/>
        </p:nvGrpSpPr>
        <p:grpSpPr>
          <a:xfrm>
            <a:off x="609600" y="12954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Data Partitions</a:t>
                </a:r>
                <a:endParaRPr lang="en-US" sz="1600" b="1" dirty="0" smtClean="0">
                  <a:solidFill>
                    <a:prstClr val="black"/>
                  </a:solidFill>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Reduce Outputs</a:t>
              </a:r>
              <a:endParaRPr lang="en-US" sz="1600" b="1" dirty="0" smtClean="0">
                <a:solidFill>
                  <a:prstClr val="black"/>
                </a:solidFill>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latin typeface="Cambria" pitchFamily="18" charset="0"/>
                </a:rPr>
                <a:t>A hash function maps the results of the map tasks to reduce tasks</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002060"/>
                </a:solidFill>
              </a:rPr>
              <a:t>Hadoop &amp; Dryad</a:t>
            </a:r>
            <a:endParaRPr lang="en-US" dirty="0">
              <a:solidFill>
                <a:srgbClr val="002060"/>
              </a:solidFill>
            </a:endParaRPr>
          </a:p>
        </p:txBody>
      </p:sp>
      <p:sp>
        <p:nvSpPr>
          <p:cNvPr id="4" name="Content Placeholder 3"/>
          <p:cNvSpPr>
            <a:spLocks noGrp="1"/>
          </p:cNvSpPr>
          <p:nvPr>
            <p:ph sz="half" idx="1"/>
          </p:nvPr>
        </p:nvSpPr>
        <p:spPr>
          <a:xfrm>
            <a:off x="228600" y="3962400"/>
            <a:ext cx="4419600" cy="2895600"/>
          </a:xfrm>
        </p:spPr>
        <p:txBody>
          <a:bodyPr>
            <a:normAutofit fontScale="62500" lnSpcReduction="20000"/>
          </a:bodyPr>
          <a:lstStyle/>
          <a:p>
            <a:endParaRPr lang="en-US" dirty="0" smtClean="0"/>
          </a:p>
          <a:p>
            <a:r>
              <a:rPr lang="en-US" sz="2500" dirty="0" smtClean="0">
                <a:solidFill>
                  <a:srgbClr val="002060"/>
                </a:solidFill>
              </a:rPr>
              <a:t>Apache Implementation of Google’s MapReduce</a:t>
            </a:r>
          </a:p>
          <a:p>
            <a:r>
              <a:rPr lang="en-US" sz="2500" dirty="0" smtClean="0">
                <a:solidFill>
                  <a:srgbClr val="002060"/>
                </a:solidFill>
              </a:rPr>
              <a:t>Uses Hadoop Distributed File System (HDFS) manage data</a:t>
            </a:r>
          </a:p>
          <a:p>
            <a:r>
              <a:rPr lang="en-US" sz="2500" dirty="0" smtClean="0">
                <a:solidFill>
                  <a:srgbClr val="002060"/>
                </a:solidFill>
              </a:rPr>
              <a:t>Map/Reduce tasks are scheduled based on data locality in HDFS</a:t>
            </a:r>
          </a:p>
          <a:p>
            <a:r>
              <a:rPr lang="en-US" sz="2500" dirty="0" smtClean="0">
                <a:solidFill>
                  <a:srgbClr val="002060"/>
                </a:solidFill>
              </a:rPr>
              <a:t>Hadoop handles:	</a:t>
            </a:r>
          </a:p>
          <a:p>
            <a:pPr lvl="1"/>
            <a:r>
              <a:rPr lang="en-US" sz="2500" dirty="0" smtClean="0">
                <a:solidFill>
                  <a:srgbClr val="002060"/>
                </a:solidFill>
              </a:rPr>
              <a:t>Job Creation </a:t>
            </a:r>
          </a:p>
          <a:p>
            <a:pPr lvl="1"/>
            <a:r>
              <a:rPr lang="en-US" sz="2500" dirty="0" smtClean="0">
                <a:solidFill>
                  <a:srgbClr val="002060"/>
                </a:solidFill>
              </a:rPr>
              <a:t>Resource management</a:t>
            </a:r>
          </a:p>
          <a:p>
            <a:pPr lvl="1"/>
            <a:r>
              <a:rPr lang="en-US" sz="2500" dirty="0" smtClean="0">
                <a:solidFill>
                  <a:srgbClr val="002060"/>
                </a:solidFill>
              </a:rPr>
              <a:t>Fault tolerance &amp; re-execution of  failed map/reduce tasks</a:t>
            </a:r>
          </a:p>
          <a:p>
            <a:pPr lvl="1"/>
            <a:endParaRPr lang="en-US" dirty="0" smtClean="0">
              <a:solidFill>
                <a:schemeClr val="tx2">
                  <a:lumMod val="75000"/>
                </a:schemeClr>
              </a:solidFill>
            </a:endParaRPr>
          </a:p>
          <a:p>
            <a:pPr lvl="1"/>
            <a:endParaRPr lang="en-US" dirty="0" smtClean="0">
              <a:solidFill>
                <a:schemeClr val="tx2">
                  <a:lumMod val="75000"/>
                </a:schemeClr>
              </a:solidFill>
            </a:endParaRPr>
          </a:p>
          <a:p>
            <a:pPr lvl="1"/>
            <a:endParaRPr lang="en-US" dirty="0" smtClean="0"/>
          </a:p>
          <a:p>
            <a:endParaRPr lang="en-US" dirty="0"/>
          </a:p>
        </p:txBody>
      </p:sp>
      <p:sp>
        <p:nvSpPr>
          <p:cNvPr id="5" name="Content Placeholder 4"/>
          <p:cNvSpPr>
            <a:spLocks noGrp="1"/>
          </p:cNvSpPr>
          <p:nvPr>
            <p:ph sz="half" idx="2"/>
          </p:nvPr>
        </p:nvSpPr>
        <p:spPr>
          <a:xfrm>
            <a:off x="4648200" y="4267200"/>
            <a:ext cx="4343400" cy="2438400"/>
          </a:xfrm>
        </p:spPr>
        <p:txBody>
          <a:bodyPr>
            <a:noAutofit/>
          </a:bodyPr>
          <a:lstStyle/>
          <a:p>
            <a:r>
              <a:rPr lang="en-US" sz="1400" dirty="0" smtClean="0">
                <a:solidFill>
                  <a:srgbClr val="002060"/>
                </a:solidFill>
              </a:rPr>
              <a:t>The computation is structured as a directed acyclic graph (DAG)</a:t>
            </a:r>
          </a:p>
          <a:p>
            <a:pPr lvl="1"/>
            <a:r>
              <a:rPr lang="en-US" sz="1400" dirty="0" smtClean="0">
                <a:solidFill>
                  <a:srgbClr val="002060"/>
                </a:solidFill>
              </a:rPr>
              <a:t>Superset of MapReduce</a:t>
            </a:r>
          </a:p>
          <a:p>
            <a:r>
              <a:rPr lang="en-US" sz="1400" dirty="0" smtClean="0">
                <a:solidFill>
                  <a:srgbClr val="002060"/>
                </a:solidFill>
              </a:rPr>
              <a:t>Vertices – computation tasks</a:t>
            </a:r>
          </a:p>
          <a:p>
            <a:r>
              <a:rPr lang="en-US" sz="1400" dirty="0" smtClean="0">
                <a:solidFill>
                  <a:srgbClr val="002060"/>
                </a:solidFill>
              </a:rPr>
              <a:t>Edges – Communication channels</a:t>
            </a:r>
          </a:p>
          <a:p>
            <a:r>
              <a:rPr lang="en-US" sz="1400" dirty="0" smtClean="0">
                <a:solidFill>
                  <a:srgbClr val="002060"/>
                </a:solidFill>
              </a:rPr>
              <a:t>Dryad process the DAG executing vertices on compute clusters</a:t>
            </a:r>
          </a:p>
          <a:p>
            <a:r>
              <a:rPr lang="en-US" sz="1400" dirty="0" smtClean="0">
                <a:solidFill>
                  <a:srgbClr val="002060"/>
                </a:solidFill>
              </a:rPr>
              <a:t>Dryad handles:</a:t>
            </a:r>
          </a:p>
          <a:p>
            <a:pPr lvl="1"/>
            <a:r>
              <a:rPr lang="en-US" sz="1400" dirty="0" smtClean="0">
                <a:solidFill>
                  <a:srgbClr val="002060"/>
                </a:solidFill>
              </a:rPr>
              <a:t>Job creation, Resource management</a:t>
            </a:r>
          </a:p>
          <a:p>
            <a:pPr lvl="1"/>
            <a:r>
              <a:rPr lang="en-US" sz="1400" dirty="0" smtClean="0">
                <a:solidFill>
                  <a:srgbClr val="002060"/>
                </a:solidFill>
              </a:rPr>
              <a:t>Fault tolerance &amp; re-execution of vertices</a:t>
            </a:r>
            <a:endParaRPr lang="en-US" sz="1400" dirty="0">
              <a:solidFill>
                <a:srgbClr val="002060"/>
              </a:solidFill>
            </a:endParaRPr>
          </a:p>
        </p:txBody>
      </p:sp>
      <p:pic>
        <p:nvPicPr>
          <p:cNvPr id="7" name="Picture 2"/>
          <p:cNvPicPr>
            <a:picLocks noChangeAspect="1" noChangeArrowheads="1"/>
          </p:cNvPicPr>
          <p:nvPr/>
        </p:nvPicPr>
        <p:blipFill>
          <a:blip r:embed="rId3" cstate="print"/>
          <a:srcRect/>
          <a:stretch>
            <a:fillRect/>
          </a:stretch>
        </p:blipFill>
        <p:spPr bwMode="auto">
          <a:xfrm>
            <a:off x="4953000" y="1447800"/>
            <a:ext cx="3733800" cy="2581573"/>
          </a:xfrm>
          <a:prstGeom prst="rect">
            <a:avLst/>
          </a:prstGeom>
          <a:noFill/>
          <a:ln w="9525">
            <a:noFill/>
            <a:miter lim="800000"/>
            <a:headEnd/>
            <a:tailEnd/>
          </a:ln>
          <a:effectLst/>
        </p:spPr>
      </p:pic>
      <p:grpSp>
        <p:nvGrpSpPr>
          <p:cNvPr id="3" name="Group 61"/>
          <p:cNvGrpSpPr/>
          <p:nvPr/>
        </p:nvGrpSpPr>
        <p:grpSpPr>
          <a:xfrm>
            <a:off x="304800" y="1447800"/>
            <a:ext cx="4191000" cy="2362200"/>
            <a:chOff x="152400" y="1143000"/>
            <a:chExt cx="4191000" cy="2362200"/>
          </a:xfrm>
        </p:grpSpPr>
        <p:sp>
          <p:nvSpPr>
            <p:cNvPr id="8" name="Rectangle 7"/>
            <p:cNvSpPr/>
            <p:nvPr/>
          </p:nvSpPr>
          <p:spPr>
            <a:xfrm>
              <a:off x="2286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prstClr val="black"/>
                </a:solidFill>
              </a:endParaRPr>
            </a:p>
          </p:txBody>
        </p:sp>
        <p:sp>
          <p:nvSpPr>
            <p:cNvPr id="9" name="Rounded Rectangle 8"/>
            <p:cNvSpPr/>
            <p:nvPr/>
          </p:nvSpPr>
          <p:spPr>
            <a:xfrm>
              <a:off x="304800" y="1600200"/>
              <a:ext cx="9906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prstClr val="black"/>
                  </a:solidFill>
                </a:rPr>
                <a:t>Job</a:t>
              </a:r>
            </a:p>
            <a:p>
              <a:pPr algn="ctr"/>
              <a:r>
                <a:rPr lang="en-US" dirty="0" smtClean="0">
                  <a:solidFill>
                    <a:prstClr val="black"/>
                  </a:solidFill>
                </a:rPr>
                <a:t>Tracker</a:t>
              </a:r>
              <a:endParaRPr lang="en-US" dirty="0">
                <a:solidFill>
                  <a:prstClr val="black"/>
                </a:solidFill>
              </a:endParaRPr>
            </a:p>
          </p:txBody>
        </p:sp>
        <p:sp>
          <p:nvSpPr>
            <p:cNvPr id="11" name="Rounded Rectangle 10"/>
            <p:cNvSpPr/>
            <p:nvPr/>
          </p:nvSpPr>
          <p:spPr>
            <a:xfrm>
              <a:off x="3048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prstClr val="black"/>
                  </a:solidFill>
                </a:rPr>
                <a:t>Name</a:t>
              </a:r>
            </a:p>
            <a:p>
              <a:pPr algn="ctr"/>
              <a:r>
                <a:rPr lang="en-US" dirty="0" smtClean="0">
                  <a:solidFill>
                    <a:prstClr val="black"/>
                  </a:solidFill>
                </a:rPr>
                <a:t>Node</a:t>
              </a:r>
              <a:endParaRPr lang="en-US" dirty="0">
                <a:solidFill>
                  <a:prstClr val="black"/>
                </a:solidFill>
              </a:endParaRPr>
            </a:p>
          </p:txBody>
        </p:sp>
        <p:sp>
          <p:nvSpPr>
            <p:cNvPr id="19" name="Rectangle 18"/>
            <p:cNvSpPr/>
            <p:nvPr/>
          </p:nvSpPr>
          <p:spPr>
            <a:xfrm>
              <a:off x="16764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20" name="Rounded Rectangle 19"/>
            <p:cNvSpPr/>
            <p:nvPr/>
          </p:nvSpPr>
          <p:spPr>
            <a:xfrm>
              <a:off x="17526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1" name="Rounded Rectangle 20"/>
            <p:cNvSpPr/>
            <p:nvPr/>
          </p:nvSpPr>
          <p:spPr>
            <a:xfrm>
              <a:off x="17526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2" name="Rectangle 21"/>
            <p:cNvSpPr/>
            <p:nvPr/>
          </p:nvSpPr>
          <p:spPr>
            <a:xfrm>
              <a:off x="31242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23" name="Rounded Rectangle 22"/>
            <p:cNvSpPr/>
            <p:nvPr/>
          </p:nvSpPr>
          <p:spPr>
            <a:xfrm>
              <a:off x="32004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4" name="Rounded Rectangle 23"/>
            <p:cNvSpPr/>
            <p:nvPr/>
          </p:nvSpPr>
          <p:spPr>
            <a:xfrm>
              <a:off x="32004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5" name="Rectangle 24"/>
            <p:cNvSpPr/>
            <p:nvPr/>
          </p:nvSpPr>
          <p:spPr>
            <a:xfrm>
              <a:off x="19050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1</a:t>
              </a:r>
              <a:endParaRPr lang="en-US" dirty="0">
                <a:solidFill>
                  <a:prstClr val="white"/>
                </a:solidFill>
              </a:endParaRPr>
            </a:p>
          </p:txBody>
        </p:sp>
        <p:sp>
          <p:nvSpPr>
            <p:cNvPr id="26" name="Rectangle 25"/>
            <p:cNvSpPr/>
            <p:nvPr/>
          </p:nvSpPr>
          <p:spPr>
            <a:xfrm>
              <a:off x="33528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2</a:t>
              </a:r>
              <a:endParaRPr lang="en-US" dirty="0">
                <a:solidFill>
                  <a:prstClr val="white"/>
                </a:solidFill>
              </a:endParaRPr>
            </a:p>
          </p:txBody>
        </p:sp>
        <p:sp>
          <p:nvSpPr>
            <p:cNvPr id="27" name="Rectangle 26"/>
            <p:cNvSpPr/>
            <p:nvPr/>
          </p:nvSpPr>
          <p:spPr>
            <a:xfrm>
              <a:off x="19050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3</a:t>
              </a:r>
              <a:endParaRPr lang="en-US" dirty="0">
                <a:solidFill>
                  <a:prstClr val="white"/>
                </a:solidFill>
              </a:endParaRPr>
            </a:p>
          </p:txBody>
        </p:sp>
        <p:sp>
          <p:nvSpPr>
            <p:cNvPr id="28" name="Rectangle 27"/>
            <p:cNvSpPr/>
            <p:nvPr/>
          </p:nvSpPr>
          <p:spPr>
            <a:xfrm>
              <a:off x="2362200" y="27432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2</a:t>
              </a:r>
              <a:endParaRPr lang="en-US" dirty="0">
                <a:solidFill>
                  <a:prstClr val="white"/>
                </a:solidFill>
              </a:endParaRPr>
            </a:p>
          </p:txBody>
        </p:sp>
        <p:sp>
          <p:nvSpPr>
            <p:cNvPr id="29" name="Rectangle 28"/>
            <p:cNvSpPr/>
            <p:nvPr/>
          </p:nvSpPr>
          <p:spPr>
            <a:xfrm>
              <a:off x="33528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3</a:t>
              </a:r>
              <a:endParaRPr lang="en-US" dirty="0">
                <a:solidFill>
                  <a:prstClr val="white"/>
                </a:solidFill>
              </a:endParaRPr>
            </a:p>
          </p:txBody>
        </p:sp>
        <p:sp>
          <p:nvSpPr>
            <p:cNvPr id="30" name="Rectangle 29"/>
            <p:cNvSpPr/>
            <p:nvPr/>
          </p:nvSpPr>
          <p:spPr>
            <a:xfrm>
              <a:off x="3810000" y="27432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4</a:t>
              </a:r>
              <a:endParaRPr lang="en-US" dirty="0">
                <a:solidFill>
                  <a:prstClr val="white"/>
                </a:solidFill>
              </a:endParaRPr>
            </a:p>
          </p:txBody>
        </p:sp>
        <p:sp>
          <p:nvSpPr>
            <p:cNvPr id="31" name="Rectangle 30"/>
            <p:cNvSpPr/>
            <p:nvPr/>
          </p:nvSpPr>
          <p:spPr>
            <a:xfrm>
              <a:off x="1905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M</a:t>
              </a:r>
              <a:endParaRPr lang="en-US" dirty="0">
                <a:solidFill>
                  <a:prstClr val="white"/>
                </a:solidFill>
              </a:endParaRPr>
            </a:p>
          </p:txBody>
        </p:sp>
        <p:sp>
          <p:nvSpPr>
            <p:cNvPr id="32" name="Rectangle 31"/>
            <p:cNvSpPr/>
            <p:nvPr/>
          </p:nvSpPr>
          <p:spPr>
            <a:xfrm>
              <a:off x="32766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M</a:t>
              </a:r>
              <a:endParaRPr lang="en-US" dirty="0">
                <a:solidFill>
                  <a:prstClr val="white"/>
                </a:solidFill>
              </a:endParaRPr>
            </a:p>
          </p:txBody>
        </p:sp>
        <p:sp>
          <p:nvSpPr>
            <p:cNvPr id="33" name="Rectangle 32"/>
            <p:cNvSpPr/>
            <p:nvPr/>
          </p:nvSpPr>
          <p:spPr>
            <a:xfrm>
              <a:off x="23622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M</a:t>
              </a:r>
              <a:endParaRPr lang="en-US" dirty="0">
                <a:solidFill>
                  <a:prstClr val="white"/>
                </a:solidFill>
              </a:endParaRPr>
            </a:p>
          </p:txBody>
        </p:sp>
        <p:sp>
          <p:nvSpPr>
            <p:cNvPr id="34" name="Rectangle 33"/>
            <p:cNvSpPr/>
            <p:nvPr/>
          </p:nvSpPr>
          <p:spPr>
            <a:xfrm>
              <a:off x="3810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M</a:t>
              </a:r>
              <a:endParaRPr lang="en-US" dirty="0">
                <a:solidFill>
                  <a:prstClr val="white"/>
                </a:solidFill>
              </a:endParaRPr>
            </a:p>
          </p:txBody>
        </p:sp>
        <p:sp>
          <p:nvSpPr>
            <p:cNvPr id="35" name="Rectangle 34"/>
            <p:cNvSpPr/>
            <p:nvPr/>
          </p:nvSpPr>
          <p:spPr>
            <a:xfrm>
              <a:off x="1905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40" name="Rectangle 39"/>
            <p:cNvSpPr/>
            <p:nvPr/>
          </p:nvSpPr>
          <p:spPr>
            <a:xfrm>
              <a:off x="23622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41" name="Rectangle 40"/>
            <p:cNvSpPr/>
            <p:nvPr/>
          </p:nvSpPr>
          <p:spPr>
            <a:xfrm>
              <a:off x="32766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42" name="Rectangle 41"/>
            <p:cNvSpPr/>
            <p:nvPr/>
          </p:nvSpPr>
          <p:spPr>
            <a:xfrm>
              <a:off x="3810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cxnSp>
          <p:nvCxnSpPr>
            <p:cNvPr id="44" name="Straight Connector 43"/>
            <p:cNvCxnSpPr/>
            <p:nvPr/>
          </p:nvCxnSpPr>
          <p:spPr>
            <a:xfrm>
              <a:off x="22098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098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5814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5814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2400" y="2362200"/>
              <a:ext cx="4191000" cy="990600"/>
            </a:xfrm>
            <a:prstGeom prst="rect">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TextBox 57"/>
            <p:cNvSpPr txBox="1"/>
            <p:nvPr/>
          </p:nvSpPr>
          <p:spPr>
            <a:xfrm>
              <a:off x="1219200" y="3048000"/>
              <a:ext cx="679930" cy="369332"/>
            </a:xfrm>
            <a:prstGeom prst="rect">
              <a:avLst/>
            </a:prstGeom>
            <a:noFill/>
          </p:spPr>
          <p:txBody>
            <a:bodyPr wrap="none" rtlCol="0">
              <a:spAutoFit/>
            </a:bodyPr>
            <a:lstStyle/>
            <a:p>
              <a:r>
                <a:rPr lang="en-US" dirty="0" smtClean="0">
                  <a:solidFill>
                    <a:prstClr val="black"/>
                  </a:solidFill>
                </a:rPr>
                <a:t>HDFS</a:t>
              </a:r>
              <a:endParaRPr lang="en-US" dirty="0">
                <a:solidFill>
                  <a:prstClr val="black"/>
                </a:solidFill>
              </a:endParaRPr>
            </a:p>
          </p:txBody>
        </p:sp>
        <p:sp>
          <p:nvSpPr>
            <p:cNvPr id="59" name="TextBox 58"/>
            <p:cNvSpPr txBox="1"/>
            <p:nvPr/>
          </p:nvSpPr>
          <p:spPr>
            <a:xfrm>
              <a:off x="2438400" y="2362200"/>
              <a:ext cx="1138517" cy="338554"/>
            </a:xfrm>
            <a:prstGeom prst="rect">
              <a:avLst/>
            </a:prstGeom>
            <a:noFill/>
          </p:spPr>
          <p:txBody>
            <a:bodyPr wrap="none" rtlCol="0">
              <a:spAutoFit/>
            </a:bodyPr>
            <a:lstStyle/>
            <a:p>
              <a:r>
                <a:rPr lang="en-US" sz="1600" dirty="0" smtClean="0">
                  <a:solidFill>
                    <a:prstClr val="black"/>
                  </a:solidFill>
                </a:rPr>
                <a:t>Data blocks</a:t>
              </a:r>
              <a:endParaRPr lang="en-US" sz="1600" dirty="0">
                <a:solidFill>
                  <a:prstClr val="black"/>
                </a:solidFill>
              </a:endParaRPr>
            </a:p>
          </p:txBody>
        </p:sp>
        <p:sp>
          <p:nvSpPr>
            <p:cNvPr id="60" name="TextBox 59"/>
            <p:cNvSpPr txBox="1"/>
            <p:nvPr/>
          </p:nvSpPr>
          <p:spPr>
            <a:xfrm>
              <a:off x="2057400" y="1143000"/>
              <a:ext cx="1994264" cy="338554"/>
            </a:xfrm>
            <a:prstGeom prst="rect">
              <a:avLst/>
            </a:prstGeom>
            <a:noFill/>
          </p:spPr>
          <p:txBody>
            <a:bodyPr wrap="none" rtlCol="0">
              <a:spAutoFit/>
            </a:bodyPr>
            <a:lstStyle/>
            <a:p>
              <a:r>
                <a:rPr lang="en-US" sz="1600" dirty="0" smtClean="0">
                  <a:solidFill>
                    <a:prstClr val="black"/>
                  </a:solidFill>
                </a:rPr>
                <a:t>Data/Compute Nodes</a:t>
              </a:r>
              <a:endParaRPr lang="en-US" sz="1600" dirty="0">
                <a:solidFill>
                  <a:prstClr val="black"/>
                </a:solidFill>
              </a:endParaRPr>
            </a:p>
          </p:txBody>
        </p:sp>
        <p:sp>
          <p:nvSpPr>
            <p:cNvPr id="61" name="TextBox 60"/>
            <p:cNvSpPr txBox="1"/>
            <p:nvPr/>
          </p:nvSpPr>
          <p:spPr>
            <a:xfrm>
              <a:off x="152400" y="1143000"/>
              <a:ext cx="1275029" cy="338554"/>
            </a:xfrm>
            <a:prstGeom prst="rect">
              <a:avLst/>
            </a:prstGeom>
            <a:noFill/>
          </p:spPr>
          <p:txBody>
            <a:bodyPr wrap="none" rtlCol="0">
              <a:spAutoFit/>
            </a:bodyPr>
            <a:lstStyle/>
            <a:p>
              <a:r>
                <a:rPr lang="en-US" sz="1600" dirty="0" smtClean="0">
                  <a:solidFill>
                    <a:prstClr val="black"/>
                  </a:solidFill>
                </a:rPr>
                <a:t>Master Node</a:t>
              </a:r>
              <a:endParaRPr lang="en-US" sz="1600" dirty="0">
                <a:solidFill>
                  <a:prstClr val="black"/>
                </a:solidFill>
              </a:endParaRPr>
            </a:p>
          </p:txBody>
        </p:sp>
      </p:grpSp>
      <p:sp>
        <p:nvSpPr>
          <p:cNvPr id="63" name="TextBox 62"/>
          <p:cNvSpPr txBox="1"/>
          <p:nvPr/>
        </p:nvSpPr>
        <p:spPr>
          <a:xfrm>
            <a:off x="1219200" y="1066800"/>
            <a:ext cx="1877437" cy="400110"/>
          </a:xfrm>
          <a:prstGeom prst="rect">
            <a:avLst/>
          </a:prstGeom>
          <a:noFill/>
        </p:spPr>
        <p:txBody>
          <a:bodyPr wrap="none" rtlCol="0">
            <a:spAutoFit/>
          </a:bodyPr>
          <a:lstStyle/>
          <a:p>
            <a:r>
              <a:rPr lang="en-US" sz="2000" b="1" dirty="0" smtClean="0">
                <a:solidFill>
                  <a:srgbClr val="00B0F0"/>
                </a:solidFill>
              </a:rPr>
              <a:t>Apache Hadoop</a:t>
            </a:r>
            <a:endParaRPr lang="en-US" sz="2000" b="1" dirty="0">
              <a:solidFill>
                <a:srgbClr val="00B0F0"/>
              </a:solidFill>
            </a:endParaRPr>
          </a:p>
        </p:txBody>
      </p:sp>
      <p:sp>
        <p:nvSpPr>
          <p:cNvPr id="64" name="TextBox 63"/>
          <p:cNvSpPr txBox="1"/>
          <p:nvPr/>
        </p:nvSpPr>
        <p:spPr>
          <a:xfrm>
            <a:off x="5029200" y="990600"/>
            <a:ext cx="1910010" cy="400110"/>
          </a:xfrm>
          <a:prstGeom prst="rect">
            <a:avLst/>
          </a:prstGeom>
          <a:noFill/>
        </p:spPr>
        <p:txBody>
          <a:bodyPr wrap="none" rtlCol="0">
            <a:spAutoFit/>
          </a:bodyPr>
          <a:lstStyle/>
          <a:p>
            <a:r>
              <a:rPr lang="en-US" sz="2000" b="1" dirty="0" smtClean="0">
                <a:solidFill>
                  <a:srgbClr val="00B0F0"/>
                </a:solidFill>
              </a:rPr>
              <a:t>Microsoft Dryad</a:t>
            </a:r>
            <a:endParaRPr lang="en-US" sz="2000" b="1" dirty="0">
              <a:solidFill>
                <a:srgbClr val="00B0F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62000"/>
          </a:xfrm>
        </p:spPr>
        <p:txBody>
          <a:bodyPr>
            <a:normAutofit/>
          </a:bodyPr>
          <a:lstStyle/>
          <a:p>
            <a:r>
              <a:rPr lang="en-US" sz="3600" dirty="0" smtClean="0"/>
              <a:t>High Energy Physics Data Analysis</a:t>
            </a:r>
            <a:endParaRPr lang="en-US" sz="3600" dirty="0"/>
          </a:p>
        </p:txBody>
      </p:sp>
      <p:pic>
        <p:nvPicPr>
          <p:cNvPr id="4" name="Picture 3" descr="HEP_color.png"/>
          <p:cNvPicPr>
            <a:picLocks noChangeAspect="1"/>
          </p:cNvPicPr>
          <p:nvPr/>
        </p:nvPicPr>
        <p:blipFill>
          <a:blip r:embed="rId3" cstate="print"/>
          <a:stretch>
            <a:fillRect/>
          </a:stretch>
        </p:blipFill>
        <p:spPr>
          <a:xfrm>
            <a:off x="457200" y="1219200"/>
            <a:ext cx="3701484" cy="4343400"/>
          </a:xfrm>
          <a:prstGeom prst="rect">
            <a:avLst/>
          </a:prstGeom>
        </p:spPr>
      </p:pic>
      <p:sp>
        <p:nvSpPr>
          <p:cNvPr id="5" name="Right Arrow 4"/>
          <p:cNvSpPr/>
          <p:nvPr/>
        </p:nvSpPr>
        <p:spPr>
          <a:xfrm rot="10800000">
            <a:off x="4267200" y="198295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TextBox 7"/>
          <p:cNvSpPr txBox="1"/>
          <p:nvPr/>
        </p:nvSpPr>
        <p:spPr>
          <a:xfrm>
            <a:off x="4823033" y="1722025"/>
            <a:ext cx="3361626" cy="640175"/>
          </a:xfrm>
          <a:prstGeom prst="rect">
            <a:avLst/>
          </a:prstGeom>
          <a:noFill/>
        </p:spPr>
        <p:txBody>
          <a:bodyPr wrap="none" rtlCol="0">
            <a:spAutoFit/>
          </a:bodyPr>
          <a:lstStyle/>
          <a:p>
            <a:pPr algn="ctr">
              <a:lnSpc>
                <a:spcPct val="120000"/>
              </a:lnSpc>
            </a:pPr>
            <a:r>
              <a:rPr lang="en-US" dirty="0" smtClean="0"/>
              <a:t>Input to a map task: &lt;key, value&gt;  </a:t>
            </a:r>
          </a:p>
          <a:p>
            <a:pPr algn="ctr"/>
            <a:r>
              <a:rPr lang="en-US" sz="1400" dirty="0" smtClean="0"/>
              <a:t>key = Some Id    value = HEP file Name</a:t>
            </a:r>
            <a:endParaRPr lang="en-US" sz="1400" dirty="0"/>
          </a:p>
        </p:txBody>
      </p:sp>
      <p:sp>
        <p:nvSpPr>
          <p:cNvPr id="9" name="Right Arrow 8"/>
          <p:cNvSpPr/>
          <p:nvPr/>
        </p:nvSpPr>
        <p:spPr>
          <a:xfrm rot="10800000">
            <a:off x="4267200" y="280198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TextBox 9"/>
          <p:cNvSpPr txBox="1"/>
          <p:nvPr/>
        </p:nvSpPr>
        <p:spPr>
          <a:xfrm>
            <a:off x="4734822" y="2573381"/>
            <a:ext cx="3570978" cy="855619"/>
          </a:xfrm>
          <a:prstGeom prst="rect">
            <a:avLst/>
          </a:prstGeom>
          <a:noFill/>
        </p:spPr>
        <p:txBody>
          <a:bodyPr wrap="none" rtlCol="0">
            <a:spAutoFit/>
          </a:bodyPr>
          <a:lstStyle/>
          <a:p>
            <a:pPr algn="ctr">
              <a:lnSpc>
                <a:spcPct val="120000"/>
              </a:lnSpc>
            </a:pPr>
            <a:r>
              <a:rPr lang="en-US" dirty="0" smtClean="0"/>
              <a:t>Output of a map task: &lt;key, value&gt;  </a:t>
            </a:r>
          </a:p>
          <a:p>
            <a:pPr algn="ctr"/>
            <a:r>
              <a:rPr lang="en-US" sz="1400" dirty="0" smtClean="0"/>
              <a:t>key = random # (0&lt;= num&lt;= max reduce tasks)</a:t>
            </a:r>
          </a:p>
          <a:p>
            <a:pPr algn="ctr"/>
            <a:r>
              <a:rPr lang="en-US" sz="1400" dirty="0" smtClean="0"/>
              <a:t>    value = Histogram as binary data</a:t>
            </a:r>
            <a:endParaRPr lang="en-US" sz="1400" dirty="0"/>
          </a:p>
        </p:txBody>
      </p:sp>
      <p:sp>
        <p:nvSpPr>
          <p:cNvPr id="11" name="Right Arrow 10"/>
          <p:cNvSpPr/>
          <p:nvPr/>
        </p:nvSpPr>
        <p:spPr>
          <a:xfrm rot="10800000">
            <a:off x="4267200" y="388620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p:cNvSpPr txBox="1"/>
          <p:nvPr/>
        </p:nvSpPr>
        <p:spPr>
          <a:xfrm>
            <a:off x="4525244" y="3581400"/>
            <a:ext cx="4192814" cy="855619"/>
          </a:xfrm>
          <a:prstGeom prst="rect">
            <a:avLst/>
          </a:prstGeom>
          <a:noFill/>
        </p:spPr>
        <p:txBody>
          <a:bodyPr wrap="none" rtlCol="0">
            <a:spAutoFit/>
          </a:bodyPr>
          <a:lstStyle/>
          <a:p>
            <a:pPr algn="ctr">
              <a:lnSpc>
                <a:spcPct val="120000"/>
              </a:lnSpc>
            </a:pPr>
            <a:r>
              <a:rPr lang="en-US" dirty="0" smtClean="0"/>
              <a:t>Input to a reduce task: &lt;key, List&lt;value&gt;&gt;   </a:t>
            </a:r>
          </a:p>
          <a:p>
            <a:pPr algn="ctr"/>
            <a:r>
              <a:rPr lang="en-US" sz="1400" dirty="0" smtClean="0"/>
              <a:t>key = random # (0&lt;= num&lt;= max reduce tasks)</a:t>
            </a:r>
          </a:p>
          <a:p>
            <a:pPr algn="ctr"/>
            <a:r>
              <a:rPr lang="en-US" sz="1400" dirty="0" smtClean="0"/>
              <a:t>    value = List of histogram as binary data</a:t>
            </a:r>
            <a:endParaRPr lang="en-US" sz="1400" dirty="0"/>
          </a:p>
        </p:txBody>
      </p:sp>
      <p:sp>
        <p:nvSpPr>
          <p:cNvPr id="13" name="Right Arrow 12"/>
          <p:cNvSpPr/>
          <p:nvPr/>
        </p:nvSpPr>
        <p:spPr>
          <a:xfrm rot="10800000">
            <a:off x="4267201" y="478318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TextBox 13"/>
          <p:cNvSpPr txBox="1"/>
          <p:nvPr/>
        </p:nvSpPr>
        <p:spPr>
          <a:xfrm>
            <a:off x="4903938" y="4554581"/>
            <a:ext cx="3435428" cy="640175"/>
          </a:xfrm>
          <a:prstGeom prst="rect">
            <a:avLst/>
          </a:prstGeom>
          <a:noFill/>
        </p:spPr>
        <p:txBody>
          <a:bodyPr wrap="none" rtlCol="0">
            <a:spAutoFit/>
          </a:bodyPr>
          <a:lstStyle/>
          <a:p>
            <a:pPr algn="ctr">
              <a:lnSpc>
                <a:spcPct val="120000"/>
              </a:lnSpc>
            </a:pPr>
            <a:r>
              <a:rPr lang="en-US" dirty="0" smtClean="0"/>
              <a:t>Output from a reduce task: value   </a:t>
            </a:r>
          </a:p>
          <a:p>
            <a:pPr algn="ctr"/>
            <a:r>
              <a:rPr lang="en-US" sz="1400" dirty="0" smtClean="0"/>
              <a:t>value = Histogram file</a:t>
            </a:r>
            <a:endParaRPr lang="en-US" sz="1400" dirty="0"/>
          </a:p>
        </p:txBody>
      </p:sp>
      <p:sp>
        <p:nvSpPr>
          <p:cNvPr id="16" name="Right Arrow 15"/>
          <p:cNvSpPr/>
          <p:nvPr/>
        </p:nvSpPr>
        <p:spPr>
          <a:xfrm rot="10800000">
            <a:off x="4267201" y="5410199"/>
            <a:ext cx="27354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TextBox 16"/>
          <p:cNvSpPr txBox="1"/>
          <p:nvPr/>
        </p:nvSpPr>
        <p:spPr>
          <a:xfrm>
            <a:off x="4800600" y="5267980"/>
            <a:ext cx="3629253" cy="523220"/>
          </a:xfrm>
          <a:prstGeom prst="rect">
            <a:avLst/>
          </a:prstGeom>
          <a:noFill/>
        </p:spPr>
        <p:txBody>
          <a:bodyPr wrap="square" rtlCol="0">
            <a:spAutoFit/>
          </a:bodyPr>
          <a:lstStyle/>
          <a:p>
            <a:pPr algn="ctr"/>
            <a:r>
              <a:rPr lang="en-US" sz="1400" dirty="0" smtClean="0">
                <a:solidFill>
                  <a:schemeClr val="accent6">
                    <a:lumMod val="75000"/>
                  </a:schemeClr>
                </a:solidFill>
              </a:rPr>
              <a:t>Combine outputs from reduce tasks to form the final histogram</a:t>
            </a:r>
            <a:endParaRPr lang="en-US" sz="1400" dirty="0">
              <a:solidFill>
                <a:schemeClr val="accent6">
                  <a:lumMod val="75000"/>
                </a:schemeClr>
              </a:solidFill>
            </a:endParaRPr>
          </a:p>
        </p:txBody>
      </p:sp>
      <p:sp>
        <p:nvSpPr>
          <p:cNvPr id="15" name="TextBox 14"/>
          <p:cNvSpPr txBox="1"/>
          <p:nvPr/>
        </p:nvSpPr>
        <p:spPr>
          <a:xfrm>
            <a:off x="914400" y="621268"/>
            <a:ext cx="7894982" cy="338554"/>
          </a:xfrm>
          <a:prstGeom prst="rect">
            <a:avLst/>
          </a:prstGeom>
          <a:noFill/>
        </p:spPr>
        <p:txBody>
          <a:bodyPr wrap="none" rtlCol="0">
            <a:spAutoFit/>
          </a:bodyPr>
          <a:lstStyle/>
          <a:p>
            <a:r>
              <a:rPr lang="en-US" sz="1600" dirty="0" smtClean="0">
                <a:solidFill>
                  <a:srgbClr val="0033CC"/>
                </a:solidFill>
              </a:rPr>
              <a:t>An application analyzing data from Large </a:t>
            </a:r>
            <a:r>
              <a:rPr lang="en-US" sz="1600" dirty="0" err="1" smtClean="0">
                <a:solidFill>
                  <a:srgbClr val="0033CC"/>
                </a:solidFill>
              </a:rPr>
              <a:t>Hadron</a:t>
            </a:r>
            <a:r>
              <a:rPr lang="en-US" sz="1600" dirty="0" smtClean="0">
                <a:solidFill>
                  <a:srgbClr val="0033CC"/>
                </a:solidFill>
              </a:rPr>
              <a:t> Collider</a:t>
            </a:r>
            <a:r>
              <a:rPr lang="en-US" sz="1600" dirty="0" smtClean="0">
                <a:solidFill>
                  <a:srgbClr val="009900"/>
                </a:solidFill>
              </a:rPr>
              <a:t>  </a:t>
            </a:r>
            <a:r>
              <a:rPr lang="en-US" sz="1600" dirty="0" smtClean="0"/>
              <a:t>(1TB but 100 </a:t>
            </a:r>
            <a:r>
              <a:rPr lang="en-US" sz="1600" dirty="0" err="1" smtClean="0"/>
              <a:t>Petabytes</a:t>
            </a:r>
            <a:r>
              <a:rPr lang="en-US" sz="1600" dirty="0" smtClean="0"/>
              <a:t> eventually)</a:t>
            </a:r>
            <a:endParaRPr lang="en-US" sz="1600" dirty="0"/>
          </a:p>
        </p:txBody>
      </p:sp>
      <p:pic>
        <p:nvPicPr>
          <p:cNvPr id="18" name="Picture 17" descr="hep_color.png"/>
          <p:cNvPicPr>
            <a:picLocks noChangeAspect="1"/>
          </p:cNvPicPr>
          <p:nvPr/>
        </p:nvPicPr>
        <p:blipFill>
          <a:blip r:embed="rId4" cstate="print"/>
          <a:stretch>
            <a:fillRect/>
          </a:stretch>
        </p:blipFill>
        <p:spPr>
          <a:xfrm>
            <a:off x="4267200" y="1143000"/>
            <a:ext cx="47244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0" grpId="0"/>
      <p:bldP spid="11" grpId="0" animBg="1"/>
      <p:bldP spid="12" grpId="0"/>
      <p:bldP spid="13" grpId="0" animBg="1"/>
      <p:bldP spid="14" grpId="0"/>
      <p:bldP spid="16"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010400" cy="1143000"/>
          </a:xfrm>
        </p:spPr>
        <p:txBody>
          <a:bodyPr>
            <a:normAutofit/>
          </a:bodyPr>
          <a:lstStyle/>
          <a:p>
            <a:r>
              <a:rPr lang="en-US" sz="3200" dirty="0" smtClean="0"/>
              <a:t>Reduce Phase of Particle Physics </a:t>
            </a:r>
            <a:br>
              <a:rPr lang="en-US" sz="3200" dirty="0" smtClean="0"/>
            </a:br>
            <a:r>
              <a:rPr lang="en-US" sz="3200" dirty="0" smtClean="0"/>
              <a:t>“Find the Higgs” using Dryad</a:t>
            </a:r>
            <a:endParaRPr lang="en-US" sz="3200" dirty="0"/>
          </a:p>
        </p:txBody>
      </p:sp>
      <p:sp>
        <p:nvSpPr>
          <p:cNvPr id="3" name="Content Placeholder 2"/>
          <p:cNvSpPr>
            <a:spLocks noGrp="1"/>
          </p:cNvSpPr>
          <p:nvPr>
            <p:ph idx="1"/>
          </p:nvPr>
        </p:nvSpPr>
        <p:spPr>
          <a:xfrm>
            <a:off x="381000" y="5943600"/>
            <a:ext cx="8001000" cy="685800"/>
          </a:xfrm>
        </p:spPr>
        <p:txBody>
          <a:bodyPr>
            <a:noAutofit/>
          </a:bodyPr>
          <a:lstStyle/>
          <a:p>
            <a:r>
              <a:rPr lang="en-US" sz="2000" dirty="0" smtClean="0"/>
              <a:t>Combine Histograms produced by separate Root “Maps” (of event data to partial histograms) into a single Histogram delivered to Client</a:t>
            </a:r>
            <a:endParaRPr lang="en-US" sz="2000" dirty="0"/>
          </a:p>
        </p:txBody>
      </p:sp>
      <p:pic>
        <p:nvPicPr>
          <p:cNvPr id="1026" name="Picture 2" descr="C:\Documents and Settings\Geoffrey Fox\Desktop\hep_screen.png"/>
          <p:cNvPicPr>
            <a:picLocks noChangeAspect="1" noChangeArrowheads="1"/>
          </p:cNvPicPr>
          <p:nvPr/>
        </p:nvPicPr>
        <p:blipFill>
          <a:blip r:embed="rId3" cstate="print"/>
          <a:srcRect/>
          <a:stretch>
            <a:fillRect/>
          </a:stretch>
        </p:blipFill>
        <p:spPr bwMode="auto">
          <a:xfrm>
            <a:off x="0" y="1219200"/>
            <a:ext cx="9148611" cy="4724400"/>
          </a:xfrm>
          <a:prstGeom prst="rect">
            <a:avLst/>
          </a:prstGeom>
          <a:noFill/>
        </p:spPr>
      </p:pic>
      <p:sp>
        <p:nvSpPr>
          <p:cNvPr id="5" name="TextBox 4"/>
          <p:cNvSpPr txBox="1"/>
          <p:nvPr/>
        </p:nvSpPr>
        <p:spPr>
          <a:xfrm>
            <a:off x="2133600" y="2895600"/>
            <a:ext cx="2172582" cy="369332"/>
          </a:xfrm>
          <a:prstGeom prst="rect">
            <a:avLst/>
          </a:prstGeom>
          <a:noFill/>
        </p:spPr>
        <p:txBody>
          <a:bodyPr wrap="none" rtlCol="0">
            <a:spAutoFit/>
          </a:bodyPr>
          <a:lstStyle/>
          <a:p>
            <a:r>
              <a:rPr lang="en-US" b="1" dirty="0" smtClean="0"/>
              <a:t>Higgs in Monte Carlo</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lstStyle/>
          <a:p>
            <a:r>
              <a:rPr lang="en-US" dirty="0" smtClean="0"/>
              <a:t>Broad Architecture Components</a:t>
            </a:r>
            <a:endParaRPr lang="en-US" dirty="0"/>
          </a:p>
        </p:txBody>
      </p:sp>
      <p:sp>
        <p:nvSpPr>
          <p:cNvPr id="3" name="Content Placeholder 2"/>
          <p:cNvSpPr>
            <a:spLocks noGrp="1"/>
          </p:cNvSpPr>
          <p:nvPr>
            <p:ph idx="1"/>
          </p:nvPr>
        </p:nvSpPr>
        <p:spPr>
          <a:xfrm>
            <a:off x="152400" y="1066800"/>
            <a:ext cx="8991600" cy="4525963"/>
          </a:xfrm>
        </p:spPr>
        <p:txBody>
          <a:bodyPr>
            <a:noAutofit/>
          </a:bodyPr>
          <a:lstStyle/>
          <a:p>
            <a:r>
              <a:rPr lang="en-US" sz="2400" dirty="0" smtClean="0"/>
              <a:t>Traditional </a:t>
            </a:r>
            <a:r>
              <a:rPr lang="en-US" sz="2400" dirty="0" smtClean="0">
                <a:solidFill>
                  <a:srgbClr val="FF0000"/>
                </a:solidFill>
              </a:rPr>
              <a:t>Supercomputers</a:t>
            </a:r>
            <a:r>
              <a:rPr lang="en-US" sz="2400" dirty="0" smtClean="0"/>
              <a:t> (TeraGrid and DEISA) for large scale parallel computing – mainly simulations</a:t>
            </a:r>
          </a:p>
          <a:p>
            <a:pPr lvl="1"/>
            <a:r>
              <a:rPr lang="en-US" sz="2400" dirty="0" smtClean="0"/>
              <a:t>Likely to offer major GPU enhanced systems</a:t>
            </a:r>
          </a:p>
          <a:p>
            <a:r>
              <a:rPr lang="en-US" sz="2400" dirty="0" smtClean="0"/>
              <a:t>Traditional </a:t>
            </a:r>
            <a:r>
              <a:rPr lang="en-US" sz="2400" dirty="0" smtClean="0">
                <a:solidFill>
                  <a:srgbClr val="FF0000"/>
                </a:solidFill>
              </a:rPr>
              <a:t>Grids</a:t>
            </a:r>
            <a:r>
              <a:rPr lang="en-US" sz="2400" dirty="0" smtClean="0"/>
              <a:t> for handling distributed data – especially </a:t>
            </a:r>
            <a:r>
              <a:rPr lang="en-US" sz="2400" dirty="0" smtClean="0">
                <a:solidFill>
                  <a:srgbClr val="FF0000"/>
                </a:solidFill>
              </a:rPr>
              <a:t>instruments and sensors</a:t>
            </a:r>
          </a:p>
          <a:p>
            <a:r>
              <a:rPr lang="en-US" sz="2400" dirty="0" smtClean="0"/>
              <a:t>Clouds for “</a:t>
            </a:r>
            <a:r>
              <a:rPr lang="en-US" sz="2400" dirty="0" smtClean="0">
                <a:solidFill>
                  <a:srgbClr val="FF0000"/>
                </a:solidFill>
              </a:rPr>
              <a:t>high throughput computing</a:t>
            </a:r>
            <a:r>
              <a:rPr lang="en-US" sz="2400" dirty="0" smtClean="0"/>
              <a:t>” including much data analysis and emerging areas such as Life Sciences using loosely coupled parallel computations</a:t>
            </a:r>
          </a:p>
          <a:p>
            <a:pPr lvl="1"/>
            <a:r>
              <a:rPr lang="en-US" sz="2400" dirty="0" smtClean="0"/>
              <a:t>May offer </a:t>
            </a:r>
            <a:r>
              <a:rPr lang="en-US" sz="2400" dirty="0" smtClean="0">
                <a:solidFill>
                  <a:srgbClr val="FF0000"/>
                </a:solidFill>
              </a:rPr>
              <a:t>small clusters </a:t>
            </a:r>
            <a:r>
              <a:rPr lang="en-US" sz="2400" dirty="0" smtClean="0"/>
              <a:t>for MPI style jobs</a:t>
            </a:r>
          </a:p>
          <a:p>
            <a:pPr lvl="1"/>
            <a:r>
              <a:rPr lang="en-US" sz="2400" dirty="0" smtClean="0"/>
              <a:t>Certainly offer </a:t>
            </a:r>
            <a:r>
              <a:rPr lang="en-US" sz="2400" dirty="0" smtClean="0">
                <a:solidFill>
                  <a:srgbClr val="FF0000"/>
                </a:solidFill>
              </a:rPr>
              <a:t>MapReduce</a:t>
            </a:r>
          </a:p>
          <a:p>
            <a:r>
              <a:rPr lang="en-US" sz="2400" dirty="0" smtClean="0"/>
              <a:t>Integrating these needs new work on </a:t>
            </a:r>
            <a:r>
              <a:rPr lang="en-US" sz="2400" dirty="0" smtClean="0">
                <a:solidFill>
                  <a:srgbClr val="FF0000"/>
                </a:solidFill>
              </a:rPr>
              <a:t>distributed file systems </a:t>
            </a:r>
            <a:r>
              <a:rPr lang="en-US" sz="2400" dirty="0" smtClean="0"/>
              <a:t>and high quality data </a:t>
            </a:r>
            <a:r>
              <a:rPr lang="en-US" sz="2400" dirty="0" smtClean="0">
                <a:solidFill>
                  <a:srgbClr val="FF0000"/>
                </a:solidFill>
              </a:rPr>
              <a:t>transfer</a:t>
            </a:r>
            <a:r>
              <a:rPr lang="en-US" sz="2400" dirty="0" smtClean="0"/>
              <a:t> service</a:t>
            </a:r>
          </a:p>
          <a:p>
            <a:pPr lvl="1"/>
            <a:r>
              <a:rPr lang="en-US" sz="2400" dirty="0" smtClean="0"/>
              <a:t>Link Lustre WAN, Amazon/Google/</a:t>
            </a:r>
            <a:r>
              <a:rPr lang="en-US" sz="2400" dirty="0" err="1" smtClean="0"/>
              <a:t>Hadoop</a:t>
            </a:r>
            <a:r>
              <a:rPr lang="en-US" sz="2400" dirty="0" smtClean="0"/>
              <a:t>/Dryad </a:t>
            </a:r>
            <a:r>
              <a:rPr lang="en-US" sz="2400" dirty="0" smtClean="0">
                <a:solidFill>
                  <a:srgbClr val="FF0000"/>
                </a:solidFill>
              </a:rPr>
              <a:t>File System</a:t>
            </a:r>
          </a:p>
          <a:p>
            <a:pPr lvl="1"/>
            <a:r>
              <a:rPr lang="en-US" sz="2400" dirty="0" smtClean="0"/>
              <a:t>Offer </a:t>
            </a:r>
            <a:r>
              <a:rPr lang="en-US" sz="2400" dirty="0" err="1" smtClean="0">
                <a:solidFill>
                  <a:srgbClr val="FF0000"/>
                </a:solidFill>
              </a:rPr>
              <a:t>Bigtable</a:t>
            </a:r>
            <a:r>
              <a:rPr lang="en-US" sz="2400" dirty="0" smtClean="0"/>
              <a:t> (distributed scalable Excel)</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1143000"/>
          </a:xfrm>
        </p:spPr>
        <p:txBody>
          <a:bodyPr>
            <a:noAutofit/>
          </a:bodyPr>
          <a:lstStyle/>
          <a:p>
            <a:r>
              <a:rPr lang="en-US" sz="2800" b="1" dirty="0" smtClean="0"/>
              <a:t>Algorithms and Application for Grids and Clouds</a:t>
            </a:r>
            <a:endParaRPr lang="en-US" sz="2800" dirty="0"/>
          </a:p>
        </p:txBody>
      </p:sp>
      <p:sp>
        <p:nvSpPr>
          <p:cNvPr id="3" name="Content Placeholder 2"/>
          <p:cNvSpPr>
            <a:spLocks noGrp="1"/>
          </p:cNvSpPr>
          <p:nvPr>
            <p:ph idx="1"/>
          </p:nvPr>
        </p:nvSpPr>
        <p:spPr>
          <a:xfrm>
            <a:off x="0" y="1143000"/>
            <a:ext cx="9144000" cy="5562600"/>
          </a:xfrm>
        </p:spPr>
        <p:txBody>
          <a:bodyPr>
            <a:normAutofit fontScale="62500" lnSpcReduction="20000"/>
          </a:bodyPr>
          <a:lstStyle/>
          <a:p>
            <a:r>
              <a:rPr lang="en-US" dirty="0" smtClean="0"/>
              <a:t>We discuss the impact of clouds and grid technology on scientific computing using examples from a variety of fields -- especially the life sciences. We cover the impact of the growing importance of data analysis and note that it is more suitable for these modern architectures than the large simulations (particle dynamics and partial differential equation solution) that are mainstream use of large scale "massively parallel" supercomputers. The importance of grids is seen in the support of distributed data collection and archiving while clouds are and will replace grids for the large scale analysis of the data.</a:t>
            </a:r>
          </a:p>
          <a:p>
            <a:r>
              <a:rPr lang="en-US" dirty="0" smtClean="0"/>
              <a:t>We discuss the structure of algorithms (and the associated applications) that will run on current clouds and use either the basic "on-demand" computing paradigm or higher level frameworks based on MapReduce and its extensions. Looking at performance of MPI (mainstay of scientific computing) and MapReduce both theoretically and experimentally shows that current MapReduce implementations run well on algorithms that are a "Map" followed by a "Reduce" but perform poorly on algorithms that iterate over many such phases. Several important algorithms including parallel linear algebra falls into latter class. One can define MapReduce extensions to accommodate iterative map and reduce but these have less fault tolerance than basic MapReduce. We discuss clustering, dimension reduction and sequence assembly and annotation as example algorithms.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normAutofit fontScale="90000"/>
          </a:bodyPr>
          <a:lstStyle/>
          <a:p>
            <a:r>
              <a:rPr lang="en-US" sz="3600" b="1" dirty="0" smtClean="0"/>
              <a:t>Application Classes</a:t>
            </a:r>
            <a:r>
              <a:rPr lang="en-US" b="1" dirty="0" smtClean="0"/>
              <a:t/>
            </a:r>
            <a:br>
              <a:rPr lang="en-US" b="1" dirty="0" smtClean="0"/>
            </a:br>
            <a:endParaRPr lang="en-US" b="1" dirty="0"/>
          </a:p>
        </p:txBody>
      </p:sp>
      <p:graphicFrame>
        <p:nvGraphicFramePr>
          <p:cNvPr id="5" name="Table 4"/>
          <p:cNvGraphicFramePr>
            <a:graphicFrameLocks noGrp="1"/>
          </p:cNvGraphicFramePr>
          <p:nvPr/>
        </p:nvGraphicFramePr>
        <p:xfrm>
          <a:off x="304800" y="1295400"/>
          <a:ext cx="8534400" cy="5296014"/>
        </p:xfrm>
        <a:graphic>
          <a:graphicData uri="http://schemas.openxmlformats.org/drawingml/2006/table">
            <a:tbl>
              <a:tblPr firstRow="1" bandRow="1">
                <a:tableStyleId>{5C22544A-7EE6-4342-B048-85BDC9FD1C3A}</a:tableStyleId>
              </a:tblPr>
              <a:tblGrid>
                <a:gridCol w="406400"/>
                <a:gridCol w="1727200"/>
                <a:gridCol w="4876800"/>
                <a:gridCol w="1524000"/>
              </a:tblGrid>
              <a:tr h="561144">
                <a:tc>
                  <a:txBody>
                    <a:bodyPr/>
                    <a:lstStyle/>
                    <a:p>
                      <a:r>
                        <a:rPr lang="en-US" b="0" dirty="0" smtClean="0">
                          <a:solidFill>
                            <a:schemeClr val="tx1"/>
                          </a:solidFill>
                        </a:rPr>
                        <a:t>1</a:t>
                      </a:r>
                      <a:endParaRPr lang="en-US" b="0" dirty="0">
                        <a:solidFill>
                          <a:schemeClr val="tx1"/>
                        </a:solidFill>
                      </a:endParaRPr>
                    </a:p>
                  </a:txBody>
                  <a:tcPr>
                    <a:solidFill>
                      <a:schemeClr val="bg2"/>
                    </a:solidFill>
                  </a:tcPr>
                </a:tc>
                <a:tc>
                  <a:txBody>
                    <a:bodyPr/>
                    <a:lstStyle/>
                    <a:p>
                      <a:r>
                        <a:rPr lang="en-US" sz="1600" b="0" dirty="0" smtClean="0">
                          <a:solidFill>
                            <a:schemeClr val="tx1"/>
                          </a:solidFill>
                          <a:cs typeface="Arial" pitchFamily="34" charset="0"/>
                        </a:rPr>
                        <a:t>Synchronous</a:t>
                      </a:r>
                      <a:endParaRPr lang="en-US" sz="1600" b="0" dirty="0">
                        <a:solidFill>
                          <a:schemeClr val="tx1"/>
                        </a:solidFill>
                      </a:endParaRPr>
                    </a:p>
                  </a:txBody>
                  <a:tcPr>
                    <a:solidFill>
                      <a:schemeClr val="bg2"/>
                    </a:solidFill>
                  </a:tcPr>
                </a:tc>
                <a:tc>
                  <a:txBody>
                    <a:bodyPr/>
                    <a:lstStyle/>
                    <a:p>
                      <a:r>
                        <a:rPr lang="en-US" sz="1600" b="0" dirty="0" smtClean="0">
                          <a:solidFill>
                            <a:schemeClr val="tx1"/>
                          </a:solidFill>
                          <a:cs typeface="Arial" pitchFamily="34" charset="0"/>
                        </a:rPr>
                        <a:t>Lockstep Operation as in SIMD architectures</a:t>
                      </a:r>
                      <a:endParaRPr lang="en-US" sz="1600" b="0" dirty="0">
                        <a:solidFill>
                          <a:schemeClr val="tx1"/>
                        </a:solidFill>
                      </a:endParaRPr>
                    </a:p>
                  </a:txBody>
                  <a:tcPr>
                    <a:solidFill>
                      <a:schemeClr val="bg2"/>
                    </a:solidFill>
                  </a:tcPr>
                </a:tc>
                <a:tc>
                  <a:txBody>
                    <a:bodyPr/>
                    <a:lstStyle/>
                    <a:p>
                      <a:r>
                        <a:rPr lang="en-US" b="1" dirty="0" smtClean="0">
                          <a:solidFill>
                            <a:schemeClr val="tx1"/>
                          </a:solidFill>
                        </a:rPr>
                        <a:t>SIMD</a:t>
                      </a:r>
                      <a:endParaRPr lang="en-US" b="1" dirty="0">
                        <a:solidFill>
                          <a:schemeClr val="tx1"/>
                        </a:solidFill>
                      </a:endParaRPr>
                    </a:p>
                  </a:txBody>
                  <a:tcPr>
                    <a:solidFill>
                      <a:schemeClr val="bg2"/>
                    </a:solidFill>
                  </a:tcPr>
                </a:tc>
              </a:tr>
              <a:tr h="813658">
                <a:tc>
                  <a:txBody>
                    <a:bodyPr/>
                    <a:lstStyle/>
                    <a:p>
                      <a:r>
                        <a:rPr lang="en-US" dirty="0" smtClean="0"/>
                        <a:t>2</a:t>
                      </a:r>
                      <a:endParaRPr lang="en-US" dirty="0"/>
                    </a:p>
                  </a:txBody>
                  <a:tcPr/>
                </a:tc>
                <a:tc>
                  <a:txBody>
                    <a:bodyPr/>
                    <a:lstStyle/>
                    <a:p>
                      <a:r>
                        <a:rPr lang="en-US" sz="1600" dirty="0" smtClean="0">
                          <a:solidFill>
                            <a:schemeClr val="tx1"/>
                          </a:solidFill>
                          <a:cs typeface="Arial" pitchFamily="34" charset="0"/>
                        </a:rPr>
                        <a:t>Loosely Synchronous</a:t>
                      </a:r>
                      <a:endParaRPr lang="en-US" sz="1600" dirty="0">
                        <a:solidFill>
                          <a:schemeClr val="tx1"/>
                        </a:solidFill>
                      </a:endParaRPr>
                    </a:p>
                  </a:txBody>
                  <a:tcPr/>
                </a:tc>
                <a:tc>
                  <a:txBody>
                    <a:bodyPr/>
                    <a:lstStyle/>
                    <a:p>
                      <a:r>
                        <a:rPr lang="en-US" sz="1600" dirty="0" smtClean="0">
                          <a:solidFill>
                            <a:schemeClr val="tx1"/>
                          </a:solidFill>
                          <a:cs typeface="Arial" pitchFamily="34" charset="0"/>
                        </a:rPr>
                        <a:t>Iterative Compute-Communication stages with independent compute (map) operations for each CPU. Heart of most MPI jobs</a:t>
                      </a:r>
                      <a:endParaRPr lang="en-US" sz="1600" dirty="0">
                        <a:solidFill>
                          <a:schemeClr val="tx1"/>
                        </a:solidFill>
                      </a:endParaRPr>
                    </a:p>
                  </a:txBody>
                  <a:tcPr/>
                </a:tc>
                <a:tc>
                  <a:txBody>
                    <a:bodyPr/>
                    <a:lstStyle/>
                    <a:p>
                      <a:r>
                        <a:rPr lang="en-US" b="1" dirty="0" smtClean="0">
                          <a:solidFill>
                            <a:schemeClr val="tx1"/>
                          </a:solidFill>
                        </a:rPr>
                        <a:t>MPP</a:t>
                      </a:r>
                      <a:endParaRPr lang="en-US" b="1" dirty="0">
                        <a:solidFill>
                          <a:schemeClr val="tx1"/>
                        </a:solidFill>
                      </a:endParaRPr>
                    </a:p>
                  </a:txBody>
                  <a:tcPr/>
                </a:tc>
              </a:tr>
              <a:tr h="659344">
                <a:tc>
                  <a:txBody>
                    <a:bodyPr/>
                    <a:lstStyle/>
                    <a:p>
                      <a:r>
                        <a:rPr lang="en-US" dirty="0" smtClean="0"/>
                        <a:t>3</a:t>
                      </a:r>
                      <a:endParaRPr lang="en-US" dirty="0"/>
                    </a:p>
                  </a:txBody>
                  <a:tcPr/>
                </a:tc>
                <a:tc>
                  <a:txBody>
                    <a:bodyPr/>
                    <a:lstStyle/>
                    <a:p>
                      <a:r>
                        <a:rPr lang="en-US" sz="1600" dirty="0" smtClean="0">
                          <a:solidFill>
                            <a:schemeClr val="tx1"/>
                          </a:solidFill>
                          <a:cs typeface="Arial" pitchFamily="34" charset="0"/>
                        </a:rPr>
                        <a:t>Asynchronous</a:t>
                      </a:r>
                      <a:endParaRPr lang="en-US" sz="1600" dirty="0">
                        <a:solidFill>
                          <a:schemeClr val="tx1"/>
                        </a:solidFill>
                      </a:endParaRPr>
                    </a:p>
                  </a:txBody>
                  <a:tcPr/>
                </a:tc>
                <a:tc>
                  <a:txBody>
                    <a:bodyPr/>
                    <a:lstStyle/>
                    <a:p>
                      <a:r>
                        <a:rPr lang="en-US" sz="1600" dirty="0" smtClean="0">
                          <a:cs typeface="Arial" pitchFamily="34" charset="0"/>
                        </a:rPr>
                        <a:t>Computer Chess; Combinatorial Search often supported by dynamic threads</a:t>
                      </a:r>
                      <a:endParaRPr lang="en-US" sz="1600" dirty="0"/>
                    </a:p>
                  </a:txBody>
                  <a:tcPr/>
                </a:tc>
                <a:tc>
                  <a:txBody>
                    <a:bodyPr/>
                    <a:lstStyle/>
                    <a:p>
                      <a:r>
                        <a:rPr lang="en-US" b="1" dirty="0" smtClean="0"/>
                        <a:t>MPP</a:t>
                      </a:r>
                      <a:endParaRPr lang="en-US" b="1" dirty="0"/>
                    </a:p>
                  </a:txBody>
                  <a:tcPr/>
                </a:tc>
              </a:tr>
              <a:tr h="561144">
                <a:tc>
                  <a:txBody>
                    <a:bodyPr/>
                    <a:lstStyle/>
                    <a:p>
                      <a:r>
                        <a:rPr lang="en-US" dirty="0" smtClean="0"/>
                        <a:t>4</a:t>
                      </a:r>
                      <a:endParaRPr lang="en-US" dirty="0"/>
                    </a:p>
                  </a:txBody>
                  <a:tcPr>
                    <a:solidFill>
                      <a:schemeClr val="bg1">
                        <a:lumMod val="85000"/>
                      </a:schemeClr>
                    </a:solidFill>
                  </a:tcPr>
                </a:tc>
                <a:tc>
                  <a:txBody>
                    <a:bodyPr/>
                    <a:lstStyle/>
                    <a:p>
                      <a:r>
                        <a:rPr lang="en-US" sz="1600" b="1" dirty="0" smtClean="0">
                          <a:solidFill>
                            <a:schemeClr val="tx1"/>
                          </a:solidFill>
                          <a:cs typeface="Arial" pitchFamily="34" charset="0"/>
                        </a:rPr>
                        <a:t>Pleasingly Parallel </a:t>
                      </a:r>
                      <a:endParaRPr lang="en-US" sz="1600" b="1" dirty="0">
                        <a:solidFill>
                          <a:schemeClr val="tx1"/>
                        </a:solidFill>
                      </a:endParaRPr>
                    </a:p>
                  </a:txBody>
                  <a:tcPr>
                    <a:solidFill>
                      <a:schemeClr val="bg1">
                        <a:lumMod val="85000"/>
                      </a:schemeClr>
                    </a:solidFill>
                  </a:tcPr>
                </a:tc>
                <a:tc>
                  <a:txBody>
                    <a:bodyPr/>
                    <a:lstStyle/>
                    <a:p>
                      <a:r>
                        <a:rPr lang="en-US" sz="1600" dirty="0" smtClean="0">
                          <a:cs typeface="Arial" pitchFamily="34" charset="0"/>
                        </a:rPr>
                        <a:t>Each component independent – </a:t>
                      </a:r>
                      <a:r>
                        <a:rPr lang="en-US" sz="1600" dirty="0" smtClean="0">
                          <a:solidFill>
                            <a:srgbClr val="FF0000"/>
                          </a:solidFill>
                          <a:cs typeface="Arial" pitchFamily="34" charset="0"/>
                        </a:rPr>
                        <a:t>in 1988, Fox estimated at 20% of total  number of applications</a:t>
                      </a:r>
                      <a:endParaRPr lang="en-US" sz="1600" dirty="0">
                        <a:solidFill>
                          <a:srgbClr val="FF0000"/>
                        </a:solidFill>
                      </a:endParaRPr>
                    </a:p>
                  </a:txBody>
                  <a:tcPr>
                    <a:solidFill>
                      <a:schemeClr val="bg1">
                        <a:lumMod val="85000"/>
                      </a:schemeClr>
                    </a:solidFill>
                  </a:tcPr>
                </a:tc>
                <a:tc>
                  <a:txBody>
                    <a:bodyPr/>
                    <a:lstStyle/>
                    <a:p>
                      <a:r>
                        <a:rPr lang="en-US" b="1" dirty="0" smtClean="0">
                          <a:solidFill>
                            <a:schemeClr val="tx1"/>
                          </a:solidFill>
                        </a:rPr>
                        <a:t>Grids</a:t>
                      </a:r>
                      <a:endParaRPr lang="en-US" b="1" dirty="0">
                        <a:solidFill>
                          <a:schemeClr val="tx1"/>
                        </a:solidFill>
                      </a:endParaRPr>
                    </a:p>
                  </a:txBody>
                  <a:tcPr>
                    <a:solidFill>
                      <a:schemeClr val="bg1">
                        <a:lumMod val="85000"/>
                      </a:schemeClr>
                    </a:solidFill>
                  </a:tcPr>
                </a:tc>
              </a:tr>
              <a:tr h="631286">
                <a:tc>
                  <a:txBody>
                    <a:bodyPr/>
                    <a:lstStyle/>
                    <a:p>
                      <a:r>
                        <a:rPr lang="en-US" dirty="0" smtClean="0"/>
                        <a:t>5</a:t>
                      </a:r>
                      <a:endParaRPr lang="en-US" dirty="0"/>
                    </a:p>
                  </a:txBody>
                  <a:tcPr>
                    <a:solidFill>
                      <a:schemeClr val="accent3">
                        <a:lumMod val="40000"/>
                        <a:lumOff val="60000"/>
                      </a:schemeClr>
                    </a:solidFill>
                  </a:tcPr>
                </a:tc>
                <a:tc>
                  <a:txBody>
                    <a:bodyPr/>
                    <a:lstStyle/>
                    <a:p>
                      <a:r>
                        <a:rPr lang="en-US" sz="1600" b="1" dirty="0" err="1" smtClean="0">
                          <a:solidFill>
                            <a:schemeClr val="tx1"/>
                          </a:solidFill>
                          <a:cs typeface="Arial" pitchFamily="34" charset="0"/>
                        </a:rPr>
                        <a:t>Metaproblems</a:t>
                      </a:r>
                      <a:r>
                        <a:rPr lang="en-US" sz="1600" b="1" dirty="0" smtClean="0">
                          <a:solidFill>
                            <a:schemeClr val="tx1"/>
                          </a:solidFill>
                          <a:cs typeface="Arial" pitchFamily="34" charset="0"/>
                        </a:rPr>
                        <a:t> </a:t>
                      </a:r>
                      <a:endParaRPr lang="en-US" sz="1600" b="1" dirty="0">
                        <a:solidFill>
                          <a:schemeClr val="tx1"/>
                        </a:solidFill>
                      </a:endParaRPr>
                    </a:p>
                  </a:txBody>
                  <a:tcPr>
                    <a:solidFill>
                      <a:schemeClr val="accent3">
                        <a:lumMod val="40000"/>
                        <a:lumOff val="60000"/>
                      </a:schemeClr>
                    </a:solidFill>
                  </a:tcPr>
                </a:tc>
                <a:tc>
                  <a:txBody>
                    <a:bodyPr/>
                    <a:lstStyle/>
                    <a:p>
                      <a:r>
                        <a:rPr lang="en-US" sz="1600" dirty="0" smtClean="0">
                          <a:cs typeface="Arial" pitchFamily="34" charset="0"/>
                        </a:rPr>
                        <a:t>Coarse grain (asynchronous) combinations of classes 1)-4). </a:t>
                      </a:r>
                      <a:r>
                        <a:rPr lang="en-US" sz="1600" dirty="0" smtClean="0">
                          <a:solidFill>
                            <a:srgbClr val="FF0000"/>
                          </a:solidFill>
                          <a:cs typeface="Arial" pitchFamily="34" charset="0"/>
                        </a:rPr>
                        <a:t>The preserve of workflow.</a:t>
                      </a:r>
                      <a:endParaRPr lang="en-US" sz="1600" dirty="0">
                        <a:solidFill>
                          <a:srgbClr val="FF0000"/>
                        </a:solidFill>
                      </a:endParaRPr>
                    </a:p>
                  </a:txBody>
                  <a:tcPr>
                    <a:solidFill>
                      <a:schemeClr val="accent3">
                        <a:lumMod val="40000"/>
                        <a:lumOff val="60000"/>
                      </a:schemeClr>
                    </a:solidFill>
                  </a:tcPr>
                </a:tc>
                <a:tc>
                  <a:txBody>
                    <a:bodyPr/>
                    <a:lstStyle/>
                    <a:p>
                      <a:r>
                        <a:rPr lang="en-US" b="1" dirty="0" smtClean="0">
                          <a:solidFill>
                            <a:schemeClr val="tx1"/>
                          </a:solidFill>
                        </a:rPr>
                        <a:t>Grids</a:t>
                      </a:r>
                      <a:endParaRPr lang="en-US" b="1" dirty="0">
                        <a:solidFill>
                          <a:schemeClr val="tx1"/>
                        </a:solidFill>
                      </a:endParaRPr>
                    </a:p>
                  </a:txBody>
                  <a:tcPr>
                    <a:solidFill>
                      <a:schemeClr val="accent3">
                        <a:lumMod val="40000"/>
                        <a:lumOff val="60000"/>
                      </a:schemeClr>
                    </a:solidFill>
                  </a:tcPr>
                </a:tc>
              </a:tr>
              <a:tr h="1955024">
                <a:tc>
                  <a:txBody>
                    <a:bodyPr/>
                    <a:lstStyle/>
                    <a:p>
                      <a:r>
                        <a:rPr lang="en-US" dirty="0" smtClean="0"/>
                        <a:t>6</a:t>
                      </a:r>
                      <a:endParaRPr lang="en-US" dirty="0"/>
                    </a:p>
                  </a:txBody>
                  <a:tcPr>
                    <a:solidFill>
                      <a:schemeClr val="tx2">
                        <a:lumMod val="20000"/>
                        <a:lumOff val="80000"/>
                      </a:schemeClr>
                    </a:solidFill>
                  </a:tcPr>
                </a:tc>
                <a:tc>
                  <a:txBody>
                    <a:bodyPr/>
                    <a:lstStyle/>
                    <a:p>
                      <a:r>
                        <a:rPr lang="en-US" sz="1600" b="1" kern="1200" dirty="0" err="1" smtClean="0">
                          <a:solidFill>
                            <a:schemeClr val="dk1"/>
                          </a:solidFill>
                          <a:latin typeface="+mn-lt"/>
                          <a:ea typeface="+mn-ea"/>
                          <a:cs typeface="+mn-cs"/>
                        </a:rPr>
                        <a:t>MapReduce</a:t>
                      </a:r>
                      <a:r>
                        <a:rPr lang="en-US" sz="1600" b="1" kern="1200" dirty="0" smtClean="0">
                          <a:solidFill>
                            <a:schemeClr val="dk1"/>
                          </a:solidFill>
                          <a:latin typeface="+mn-lt"/>
                          <a:ea typeface="+mn-ea"/>
                          <a:cs typeface="+mn-cs"/>
                        </a:rPr>
                        <a:t>++</a:t>
                      </a:r>
                      <a:endParaRPr lang="en-US" sz="1600" b="1" dirty="0">
                        <a:solidFill>
                          <a:schemeClr val="tx1"/>
                        </a:solidFill>
                      </a:endParaRPr>
                    </a:p>
                  </a:txBody>
                  <a:tcPr>
                    <a:solidFill>
                      <a:schemeClr val="tx2">
                        <a:lumMod val="20000"/>
                        <a:lumOff val="80000"/>
                      </a:schemeClr>
                    </a:solidFill>
                  </a:tcPr>
                </a:tc>
                <a:tc>
                  <a:txBody>
                    <a:bodyPr/>
                    <a:lstStyle/>
                    <a:p>
                      <a:r>
                        <a:rPr lang="en-US" sz="1600" kern="1200" dirty="0" smtClean="0">
                          <a:solidFill>
                            <a:schemeClr val="dk1"/>
                          </a:solidFill>
                          <a:latin typeface="+mn-lt"/>
                          <a:ea typeface="+mn-ea"/>
                          <a:cs typeface="+mn-cs"/>
                        </a:rPr>
                        <a:t>It describes file(database) to file(database) operations which has subcategories including.</a:t>
                      </a:r>
                    </a:p>
                    <a:p>
                      <a:pPr marL="800100" lvl="1" indent="-342900">
                        <a:buFont typeface="+mj-lt"/>
                        <a:buAutoNum type="arabicParenR"/>
                      </a:pPr>
                      <a:r>
                        <a:rPr lang="en-US" sz="1600" kern="1200" dirty="0" smtClean="0">
                          <a:solidFill>
                            <a:schemeClr val="dk1"/>
                          </a:solidFill>
                          <a:latin typeface="+mn-lt"/>
                          <a:ea typeface="+mn-ea"/>
                          <a:cs typeface="+mn-cs"/>
                        </a:rPr>
                        <a:t>Pleasingly Parallel Map Only</a:t>
                      </a:r>
                    </a:p>
                    <a:p>
                      <a:pPr marL="800100" lvl="1" indent="-342900">
                        <a:buFont typeface="+mj-lt"/>
                        <a:buAutoNum type="arabicParenR"/>
                      </a:pPr>
                      <a:r>
                        <a:rPr lang="en-US" sz="1600" kern="1200" dirty="0" smtClean="0">
                          <a:solidFill>
                            <a:schemeClr val="dk1"/>
                          </a:solidFill>
                          <a:latin typeface="+mn-lt"/>
                          <a:ea typeface="+mn-ea"/>
                          <a:cs typeface="+mn-cs"/>
                        </a:rPr>
                        <a:t>Map followed by reductions</a:t>
                      </a:r>
                    </a:p>
                    <a:p>
                      <a:pPr marL="800100" lvl="1" indent="-342900">
                        <a:buFont typeface="+mj-lt"/>
                        <a:buAutoNum type="arabicParenR"/>
                      </a:pPr>
                      <a:r>
                        <a:rPr lang="en-US" sz="1600" kern="1200" dirty="0" smtClean="0">
                          <a:solidFill>
                            <a:schemeClr val="dk1"/>
                          </a:solidFill>
                          <a:latin typeface="+mn-lt"/>
                          <a:ea typeface="+mn-ea"/>
                          <a:cs typeface="+mn-cs"/>
                        </a:rPr>
                        <a:t>Iterative “Map followed by reductions” – Extension of Current Technologies that supports much linear algebra and </a:t>
                      </a:r>
                      <a:r>
                        <a:rPr lang="en-US" sz="1600" kern="1200" dirty="0" err="1" smtClean="0">
                          <a:solidFill>
                            <a:schemeClr val="dk1"/>
                          </a:solidFill>
                          <a:latin typeface="+mn-lt"/>
                          <a:ea typeface="+mn-ea"/>
                          <a:cs typeface="+mn-cs"/>
                        </a:rPr>
                        <a:t>datamining</a:t>
                      </a:r>
                      <a:endParaRPr lang="en-US" sz="1600" kern="1200" dirty="0" smtClean="0">
                        <a:solidFill>
                          <a:schemeClr val="dk1"/>
                        </a:solidFill>
                        <a:latin typeface="+mn-lt"/>
                        <a:ea typeface="+mn-ea"/>
                        <a:cs typeface="+mn-cs"/>
                      </a:endParaRPr>
                    </a:p>
                    <a:p>
                      <a:endParaRPr lang="en-US" sz="1600" dirty="0"/>
                    </a:p>
                  </a:txBody>
                  <a:tcPr>
                    <a:solidFill>
                      <a:schemeClr val="tx2">
                        <a:lumMod val="20000"/>
                        <a:lumOff val="80000"/>
                      </a:schemeClr>
                    </a:solidFill>
                  </a:tcPr>
                </a:tc>
                <a:tc>
                  <a:txBody>
                    <a:bodyPr/>
                    <a:lstStyle/>
                    <a:p>
                      <a:r>
                        <a:rPr lang="en-US" b="1" dirty="0" smtClean="0">
                          <a:solidFill>
                            <a:schemeClr val="tx1"/>
                          </a:solidFill>
                        </a:rPr>
                        <a:t>Clouds</a:t>
                      </a:r>
                    </a:p>
                    <a:p>
                      <a:endParaRPr lang="en-US" sz="1200" b="1" dirty="0" smtClean="0">
                        <a:solidFill>
                          <a:schemeClr val="tx1"/>
                        </a:solidFill>
                      </a:endParaRPr>
                    </a:p>
                    <a:p>
                      <a:r>
                        <a:rPr lang="en-US" b="1" dirty="0" err="1" smtClean="0">
                          <a:solidFill>
                            <a:schemeClr val="tx1"/>
                          </a:solidFill>
                        </a:rPr>
                        <a:t>Hadoop</a:t>
                      </a:r>
                      <a:r>
                        <a:rPr lang="en-US" b="1" dirty="0" smtClean="0">
                          <a:solidFill>
                            <a:schemeClr val="tx1"/>
                          </a:solidFill>
                        </a:rPr>
                        <a:t>/</a:t>
                      </a:r>
                      <a:br>
                        <a:rPr lang="en-US" b="1" dirty="0" smtClean="0">
                          <a:solidFill>
                            <a:schemeClr val="tx1"/>
                          </a:solidFill>
                        </a:rPr>
                      </a:br>
                      <a:r>
                        <a:rPr lang="en-US" b="1" dirty="0" smtClean="0">
                          <a:solidFill>
                            <a:schemeClr val="tx1"/>
                          </a:solidFill>
                        </a:rPr>
                        <a:t>Dryad</a:t>
                      </a:r>
                    </a:p>
                    <a:p>
                      <a:r>
                        <a:rPr lang="en-US" b="1" dirty="0" smtClean="0">
                          <a:solidFill>
                            <a:schemeClr val="tx1"/>
                          </a:solidFill>
                        </a:rPr>
                        <a:t>             </a:t>
                      </a:r>
                      <a:r>
                        <a:rPr lang="en-US" sz="1600" b="1" dirty="0" smtClean="0">
                          <a:solidFill>
                            <a:schemeClr val="tx1"/>
                          </a:solidFill>
                        </a:rPr>
                        <a:t>Twister</a:t>
                      </a:r>
                      <a:endParaRPr lang="en-US" b="1" dirty="0">
                        <a:solidFill>
                          <a:schemeClr val="tx1"/>
                        </a:solidFill>
                      </a:endParaRPr>
                    </a:p>
                  </a:txBody>
                  <a:tcPr>
                    <a:solidFill>
                      <a:schemeClr val="tx2">
                        <a:lumMod val="20000"/>
                        <a:lumOff val="80000"/>
                      </a:schemeClr>
                    </a:solidFill>
                  </a:tcPr>
                </a:tc>
              </a:tr>
            </a:tbl>
          </a:graphicData>
        </a:graphic>
      </p:graphicFrame>
      <p:sp>
        <p:nvSpPr>
          <p:cNvPr id="4" name="TextBox 3"/>
          <p:cNvSpPr txBox="1"/>
          <p:nvPr/>
        </p:nvSpPr>
        <p:spPr>
          <a:xfrm>
            <a:off x="1219200" y="457200"/>
            <a:ext cx="6956392" cy="707886"/>
          </a:xfrm>
          <a:prstGeom prst="rect">
            <a:avLst/>
          </a:prstGeom>
          <a:noFill/>
        </p:spPr>
        <p:txBody>
          <a:bodyPr wrap="none" rtlCol="0">
            <a:spAutoFit/>
          </a:bodyPr>
          <a:lstStyle/>
          <a:p>
            <a:r>
              <a:rPr lang="en-US" sz="2000" dirty="0" smtClean="0"/>
              <a:t>Old classification of P</a:t>
            </a:r>
            <a:r>
              <a:rPr lang="en-US" sz="2000" dirty="0" smtClean="0">
                <a:cs typeface="Arial" pitchFamily="34" charset="0"/>
              </a:rPr>
              <a:t>arallel software/hardware</a:t>
            </a:r>
          </a:p>
          <a:p>
            <a:r>
              <a:rPr lang="en-US" sz="2000" dirty="0" smtClean="0">
                <a:cs typeface="Arial" pitchFamily="34" charset="0"/>
              </a:rPr>
              <a:t>in terms of 5 (becoming 6) “Application architecture” Structures</a:t>
            </a:r>
            <a:r>
              <a:rPr lang="en-US" sz="2000" dirty="0" smtClean="0"/>
              <a:t>) </a:t>
            </a:r>
            <a:endParaRPr lang="en-US" sz="2000" dirty="0"/>
          </a:p>
        </p:txBody>
      </p:sp>
      <p:pic>
        <p:nvPicPr>
          <p:cNvPr id="6" name="Picture 2" descr="D:\academic\phd\Publications\MapReduce++\logo.png"/>
          <p:cNvPicPr>
            <a:picLocks noChangeAspect="1" noChangeArrowheads="1"/>
          </p:cNvPicPr>
          <p:nvPr/>
        </p:nvPicPr>
        <p:blipFill>
          <a:blip r:embed="rId3" cstate="print"/>
          <a:srcRect/>
          <a:stretch>
            <a:fillRect/>
          </a:stretch>
        </p:blipFill>
        <p:spPr bwMode="auto">
          <a:xfrm>
            <a:off x="7467600" y="5638800"/>
            <a:ext cx="501094" cy="609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686800" cy="762000"/>
          </a:xfrm>
        </p:spPr>
        <p:txBody>
          <a:bodyPr>
            <a:normAutofit/>
          </a:bodyPr>
          <a:lstStyle/>
          <a:p>
            <a:r>
              <a:rPr lang="en-US" sz="3200" dirty="0" smtClean="0">
                <a:latin typeface="+mn-lt"/>
              </a:rPr>
              <a:t>Applications &amp; Different</a:t>
            </a:r>
            <a:r>
              <a:rPr lang="en-US" sz="3200" dirty="0" smtClean="0"/>
              <a:t> Interconnection Patterns</a:t>
            </a:r>
            <a:endParaRPr lang="en-US" sz="3200" dirty="0"/>
          </a:p>
        </p:txBody>
      </p:sp>
      <p:graphicFrame>
        <p:nvGraphicFramePr>
          <p:cNvPr id="8" name="Table 7"/>
          <p:cNvGraphicFramePr>
            <a:graphicFrameLocks noGrp="1"/>
          </p:cNvGraphicFramePr>
          <p:nvPr/>
        </p:nvGraphicFramePr>
        <p:xfrm>
          <a:off x="152400" y="609601"/>
          <a:ext cx="8839200" cy="5837464"/>
        </p:xfrm>
        <a:graphic>
          <a:graphicData uri="http://schemas.openxmlformats.org/drawingml/2006/table">
            <a:tbl>
              <a:tblPr firstRow="1" bandRow="1">
                <a:tableStyleId>{5C22544A-7EE6-4342-B048-85BDC9FD1C3A}</a:tableStyleId>
              </a:tblPr>
              <a:tblGrid>
                <a:gridCol w="2287692"/>
                <a:gridCol w="2210143"/>
                <a:gridCol w="2210143"/>
                <a:gridCol w="2131222"/>
              </a:tblGrid>
              <a:tr h="792480">
                <a:tc>
                  <a:txBody>
                    <a:bodyPr/>
                    <a:lstStyle/>
                    <a:p>
                      <a:pPr algn="ctr"/>
                      <a:r>
                        <a:rPr lang="en-US" sz="1800" dirty="0" smtClean="0"/>
                        <a:t>Map Only</a:t>
                      </a:r>
                      <a:endParaRPr lang="en-US" sz="1800" dirty="0"/>
                    </a:p>
                  </a:txBody>
                  <a:tcPr/>
                </a:tc>
                <a:tc>
                  <a:txBody>
                    <a:bodyPr/>
                    <a:lstStyle/>
                    <a:p>
                      <a:pPr algn="ctr"/>
                      <a:r>
                        <a:rPr lang="en-US" sz="1800" dirty="0" smtClean="0"/>
                        <a:t>Classic</a:t>
                      </a:r>
                    </a:p>
                    <a:p>
                      <a:pPr algn="ctr"/>
                      <a:r>
                        <a:rPr lang="en-US" sz="1800" dirty="0" smtClean="0"/>
                        <a:t>MapReduce</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Iterative</a:t>
                      </a:r>
                      <a:r>
                        <a:rPr lang="en-US" sz="1800" baseline="0" dirty="0" smtClean="0"/>
                        <a:t> Reductions </a:t>
                      </a:r>
                      <a:r>
                        <a:rPr lang="en-US" sz="1800" b="1" dirty="0" smtClean="0">
                          <a:solidFill>
                            <a:srgbClr val="C00000"/>
                          </a:solidFill>
                        </a:rPr>
                        <a:t>MapReduce++</a:t>
                      </a:r>
                    </a:p>
                  </a:txBody>
                  <a:tcPr/>
                </a:tc>
                <a:tc>
                  <a:txBody>
                    <a:bodyPr/>
                    <a:lstStyle/>
                    <a:p>
                      <a:pPr algn="ctr"/>
                      <a:r>
                        <a:rPr lang="en-US" sz="1800" dirty="0" smtClean="0"/>
                        <a:t>Loosely Synchronous</a:t>
                      </a:r>
                      <a:endParaRPr lang="en-US" sz="1800" dirty="0"/>
                    </a:p>
                  </a:txBody>
                  <a:tcPr/>
                </a:tc>
              </a:tr>
              <a:tr h="1962877">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1464747">
                <a:tc>
                  <a:txBody>
                    <a:bodyPr/>
                    <a:lstStyle/>
                    <a:p>
                      <a:pPr marL="0" marR="0">
                        <a:spcBef>
                          <a:spcPts val="0"/>
                        </a:spcBef>
                        <a:spcAft>
                          <a:spcPts val="0"/>
                        </a:spcAft>
                      </a:pPr>
                      <a:r>
                        <a:rPr lang="en-US" sz="1600" b="1" dirty="0" smtClean="0"/>
                        <a:t>CAP3</a:t>
                      </a:r>
                      <a:r>
                        <a:rPr lang="en-US" sz="1600" dirty="0" smtClean="0"/>
                        <a:t> Analysis</a:t>
                      </a:r>
                    </a:p>
                    <a:p>
                      <a:pPr marL="0" marR="0">
                        <a:spcBef>
                          <a:spcPts val="0"/>
                        </a:spcBef>
                        <a:spcAft>
                          <a:spcPts val="0"/>
                        </a:spcAft>
                      </a:pPr>
                      <a:r>
                        <a:rPr lang="en-US" sz="1600" dirty="0" smtClean="0"/>
                        <a:t>Document conversion</a:t>
                      </a:r>
                      <a:r>
                        <a:rPr lang="en-US" sz="1600" baseline="0" dirty="0" smtClean="0"/>
                        <a:t> (</a:t>
                      </a:r>
                      <a:r>
                        <a:rPr lang="en-US" sz="1600" dirty="0" smtClean="0"/>
                        <a:t>PDF -&gt; HTML)</a:t>
                      </a:r>
                    </a:p>
                    <a:p>
                      <a:pPr marL="0" marR="0">
                        <a:spcBef>
                          <a:spcPts val="0"/>
                        </a:spcBef>
                        <a:spcAft>
                          <a:spcPts val="0"/>
                        </a:spcAft>
                      </a:pPr>
                      <a:r>
                        <a:rPr lang="en-US" sz="1600" dirty="0" smtClean="0"/>
                        <a:t>Brute force searches in cryptography</a:t>
                      </a:r>
                    </a:p>
                    <a:p>
                      <a:pPr marL="0" marR="0">
                        <a:spcBef>
                          <a:spcPts val="0"/>
                        </a:spcBef>
                        <a:spcAft>
                          <a:spcPts val="0"/>
                        </a:spcAft>
                      </a:pPr>
                      <a:r>
                        <a:rPr lang="en-US" sz="1600" dirty="0" smtClean="0"/>
                        <a:t>Parametric sweeps</a:t>
                      </a:r>
                      <a:endParaRPr lang="en-US" sz="1600" dirty="0">
                        <a:latin typeface="+mn-lt"/>
                      </a:endParaRPr>
                    </a:p>
                  </a:txBody>
                  <a:tcPr/>
                </a:tc>
                <a:tc>
                  <a:txBody>
                    <a:bodyPr/>
                    <a:lstStyle/>
                    <a:p>
                      <a:pPr marL="0" marR="0">
                        <a:spcBef>
                          <a:spcPts val="0"/>
                        </a:spcBef>
                        <a:spcAft>
                          <a:spcPts val="0"/>
                        </a:spcAft>
                      </a:pPr>
                      <a:r>
                        <a:rPr lang="en-US" sz="1600" dirty="0" smtClean="0"/>
                        <a:t>High Energy</a:t>
                      </a:r>
                      <a:r>
                        <a:rPr lang="en-US" sz="1600" baseline="0" dirty="0" smtClean="0"/>
                        <a:t> Physics (</a:t>
                      </a:r>
                      <a:r>
                        <a:rPr lang="en-US" sz="1600" b="1" baseline="0" dirty="0" smtClean="0"/>
                        <a:t>HEP</a:t>
                      </a:r>
                      <a:r>
                        <a:rPr lang="en-US" sz="1600" baseline="0" dirty="0" smtClean="0"/>
                        <a:t>) </a:t>
                      </a:r>
                      <a:r>
                        <a:rPr lang="en-US" sz="1600" dirty="0" smtClean="0"/>
                        <a:t>Histograms</a:t>
                      </a:r>
                    </a:p>
                    <a:p>
                      <a:pPr marL="0" marR="0">
                        <a:spcBef>
                          <a:spcPts val="0"/>
                        </a:spcBef>
                        <a:spcAft>
                          <a:spcPts val="0"/>
                        </a:spcAft>
                      </a:pPr>
                      <a:r>
                        <a:rPr lang="en-US" sz="1600" b="1" dirty="0" smtClean="0"/>
                        <a:t>SWG</a:t>
                      </a:r>
                      <a:r>
                        <a:rPr lang="en-US" sz="1600" baseline="0" dirty="0" smtClean="0"/>
                        <a:t> gene alignment</a:t>
                      </a:r>
                      <a:endParaRPr lang="en-US" sz="1600" dirty="0" smtClean="0"/>
                    </a:p>
                    <a:p>
                      <a:pPr marL="0" marR="0">
                        <a:spcBef>
                          <a:spcPts val="0"/>
                        </a:spcBef>
                        <a:spcAft>
                          <a:spcPts val="0"/>
                        </a:spcAft>
                      </a:pPr>
                      <a:r>
                        <a:rPr lang="en-US" sz="1600" dirty="0" smtClean="0"/>
                        <a:t>Distributed search</a:t>
                      </a:r>
                    </a:p>
                    <a:p>
                      <a:pPr marL="0" marR="0">
                        <a:spcBef>
                          <a:spcPts val="0"/>
                        </a:spcBef>
                        <a:spcAft>
                          <a:spcPts val="0"/>
                        </a:spcAft>
                      </a:pPr>
                      <a:r>
                        <a:rPr lang="en-US" sz="1600" dirty="0" smtClean="0"/>
                        <a:t>Distributed sorting</a:t>
                      </a:r>
                    </a:p>
                    <a:p>
                      <a:pPr marL="0" marR="0">
                        <a:spcBef>
                          <a:spcPts val="0"/>
                        </a:spcBef>
                        <a:spcAft>
                          <a:spcPts val="0"/>
                        </a:spcAft>
                      </a:pPr>
                      <a:r>
                        <a:rPr lang="en-US" sz="1600" dirty="0" smtClean="0"/>
                        <a:t>Information retrieval</a:t>
                      </a:r>
                      <a:endParaRPr lang="en-US" sz="1600" dirty="0">
                        <a:latin typeface="+mn-lt"/>
                        <a:ea typeface="Times New Roman"/>
                        <a:cs typeface="Times New Roman"/>
                      </a:endParaRPr>
                    </a:p>
                  </a:txBody>
                  <a:tcPr/>
                </a:tc>
                <a:tc>
                  <a:txBody>
                    <a:bodyPr/>
                    <a:lstStyle/>
                    <a:p>
                      <a:pPr marL="0" marR="0">
                        <a:spcBef>
                          <a:spcPts val="0"/>
                        </a:spcBef>
                        <a:spcAft>
                          <a:spcPts val="0"/>
                        </a:spcAft>
                      </a:pPr>
                      <a:r>
                        <a:rPr lang="en-US" sz="1600" dirty="0" smtClean="0"/>
                        <a:t>Expectation maximization algorithms</a:t>
                      </a:r>
                    </a:p>
                    <a:p>
                      <a:pPr marL="0" marR="0">
                        <a:spcBef>
                          <a:spcPts val="0"/>
                        </a:spcBef>
                        <a:spcAft>
                          <a:spcPts val="0"/>
                        </a:spcAft>
                      </a:pPr>
                      <a:r>
                        <a:rPr lang="en-US" sz="1600" dirty="0" smtClean="0"/>
                        <a:t>Clustering</a:t>
                      </a:r>
                    </a:p>
                    <a:p>
                      <a:pPr marL="0" marR="0">
                        <a:spcBef>
                          <a:spcPts val="0"/>
                        </a:spcBef>
                        <a:spcAft>
                          <a:spcPts val="0"/>
                        </a:spcAft>
                      </a:pPr>
                      <a:r>
                        <a:rPr lang="en-US" sz="1600" dirty="0" smtClean="0"/>
                        <a:t>Linear Algebra</a:t>
                      </a:r>
                    </a:p>
                    <a:p>
                      <a:endParaRPr lang="en-US" sz="1600" dirty="0">
                        <a:latin typeface="+mn-lt"/>
                      </a:endParaRPr>
                    </a:p>
                  </a:txBody>
                  <a:tcPr/>
                </a:tc>
                <a:tc>
                  <a:txBody>
                    <a:bodyPr/>
                    <a:lstStyle/>
                    <a:p>
                      <a:r>
                        <a:rPr lang="en-US" sz="1600" dirty="0" smtClean="0"/>
                        <a:t>Many MPI scientific applications utilizing</a:t>
                      </a:r>
                      <a:r>
                        <a:rPr lang="en-US" sz="1600" baseline="0" dirty="0" smtClean="0"/>
                        <a:t> wide variety of communication constructs including local interactions</a:t>
                      </a:r>
                    </a:p>
                  </a:txBody>
                  <a:tcPr/>
                </a:tc>
              </a:tr>
              <a:tr h="1527627">
                <a:tc>
                  <a:txBody>
                    <a:bodyPr/>
                    <a:lstStyle/>
                    <a:p>
                      <a:r>
                        <a:rPr lang="en-US" sz="1600" dirty="0" smtClean="0">
                          <a:solidFill>
                            <a:schemeClr val="tx1"/>
                          </a:solidFill>
                        </a:rPr>
                        <a:t>- CAP3</a:t>
                      </a:r>
                      <a:r>
                        <a:rPr lang="en-US" sz="1600" baseline="0" dirty="0" smtClean="0">
                          <a:solidFill>
                            <a:schemeClr val="tx1"/>
                          </a:solidFill>
                        </a:rPr>
                        <a:t> </a:t>
                      </a:r>
                      <a:r>
                        <a:rPr lang="en-US" sz="1600" dirty="0" smtClean="0">
                          <a:solidFill>
                            <a:schemeClr val="tx1"/>
                          </a:solidFill>
                        </a:rPr>
                        <a:t>Gene Assembly</a:t>
                      </a:r>
                      <a:br>
                        <a:rPr lang="en-US" sz="1600" dirty="0" smtClean="0">
                          <a:solidFill>
                            <a:schemeClr val="tx1"/>
                          </a:solidFill>
                        </a:rPr>
                      </a:br>
                      <a:r>
                        <a:rPr lang="en-US" sz="1600" dirty="0" smtClean="0">
                          <a:solidFill>
                            <a:schemeClr val="tx1"/>
                          </a:solidFill>
                        </a:rPr>
                        <a:t>- PolarGrid </a:t>
                      </a:r>
                      <a:r>
                        <a:rPr lang="en-US" sz="1600" dirty="0" err="1" smtClean="0">
                          <a:solidFill>
                            <a:schemeClr val="tx1"/>
                          </a:solidFill>
                        </a:rPr>
                        <a:t>Matlab</a:t>
                      </a:r>
                      <a:r>
                        <a:rPr lang="en-US" sz="1600" dirty="0" smtClean="0">
                          <a:solidFill>
                            <a:schemeClr val="tx1"/>
                          </a:solidFill>
                        </a:rPr>
                        <a:t> data analysis</a:t>
                      </a:r>
                      <a:endParaRPr lang="en-US" sz="1600" b="1" dirty="0">
                        <a:solidFill>
                          <a:schemeClr val="tx1"/>
                        </a:solidFill>
                      </a:endParaRPr>
                    </a:p>
                  </a:txBody>
                  <a:tcPr/>
                </a:tc>
                <a:tc>
                  <a:txBody>
                    <a:bodyPr/>
                    <a:lstStyle/>
                    <a:p>
                      <a:r>
                        <a:rPr lang="en-US" sz="1600" dirty="0" smtClean="0">
                          <a:solidFill>
                            <a:schemeClr val="tx1"/>
                          </a:solidFill>
                        </a:rPr>
                        <a:t>- Information Retrieval</a:t>
                      </a:r>
                      <a:r>
                        <a:rPr lang="en-US" sz="1600" baseline="0" dirty="0" smtClean="0">
                          <a:solidFill>
                            <a:schemeClr val="tx1"/>
                          </a:solidFill>
                        </a:rPr>
                        <a:t> - </a:t>
                      </a:r>
                      <a:r>
                        <a:rPr lang="en-US" sz="1600" dirty="0" smtClean="0">
                          <a:solidFill>
                            <a:schemeClr val="tx1"/>
                          </a:solidFill>
                        </a:rPr>
                        <a:t>HEP Data</a:t>
                      </a:r>
                      <a:r>
                        <a:rPr lang="en-US" sz="1600" baseline="0" dirty="0" smtClean="0">
                          <a:solidFill>
                            <a:schemeClr val="tx1"/>
                          </a:solidFill>
                        </a:rPr>
                        <a:t> Analysis</a:t>
                      </a:r>
                    </a:p>
                    <a:p>
                      <a:r>
                        <a:rPr lang="en-US" sz="1600" baseline="0" dirty="0" smtClean="0">
                          <a:solidFill>
                            <a:schemeClr val="tx1"/>
                          </a:solidFill>
                        </a:rPr>
                        <a:t>- Calculation of Pairwise Distances for ALU Sequences</a:t>
                      </a:r>
                      <a:endParaRPr lang="en-US" sz="1600" b="1" dirty="0">
                        <a:solidFill>
                          <a:schemeClr val="tx1"/>
                        </a:solidFill>
                      </a:endParaRPr>
                    </a:p>
                  </a:txBody>
                  <a:tcPr/>
                </a:tc>
                <a:tc>
                  <a:txBody>
                    <a:bodyPr/>
                    <a:lstStyle/>
                    <a:p>
                      <a:pPr>
                        <a:buFontTx/>
                        <a:buChar char="-"/>
                      </a:pPr>
                      <a:r>
                        <a:rPr lang="en-US" sz="1600" dirty="0" smtClean="0">
                          <a:solidFill>
                            <a:schemeClr val="tx1"/>
                          </a:solidFill>
                        </a:rPr>
                        <a:t> Kmeans </a:t>
                      </a:r>
                    </a:p>
                    <a:p>
                      <a:pPr>
                        <a:buFontTx/>
                        <a:buChar char="-"/>
                      </a:pPr>
                      <a:r>
                        <a:rPr lang="en-US" sz="1600" baseline="0" dirty="0" smtClean="0">
                          <a:solidFill>
                            <a:schemeClr val="tx1"/>
                          </a:solidFill>
                        </a:rPr>
                        <a:t> </a:t>
                      </a:r>
                      <a:r>
                        <a:rPr lang="en-US" sz="1600" b="1" dirty="0" smtClean="0">
                          <a:solidFill>
                            <a:schemeClr val="tx1"/>
                          </a:solidFill>
                        </a:rPr>
                        <a:t>Deterministic Annealing </a:t>
                      </a:r>
                      <a:r>
                        <a:rPr lang="en-US" sz="1600" b="1" baseline="0" dirty="0" smtClean="0">
                          <a:solidFill>
                            <a:schemeClr val="tx1"/>
                          </a:solidFill>
                        </a:rPr>
                        <a:t> </a:t>
                      </a:r>
                      <a:r>
                        <a:rPr lang="en-US" sz="1600" b="1" dirty="0" smtClean="0">
                          <a:solidFill>
                            <a:schemeClr val="tx1"/>
                          </a:solidFill>
                        </a:rPr>
                        <a:t>Clustering</a:t>
                      </a:r>
                    </a:p>
                    <a:p>
                      <a:r>
                        <a:rPr lang="en-US" sz="1600" b="1" dirty="0" smtClean="0">
                          <a:solidFill>
                            <a:schemeClr val="tx1"/>
                          </a:solidFill>
                        </a:rPr>
                        <a:t>- </a:t>
                      </a:r>
                      <a:r>
                        <a:rPr lang="en-US" sz="1600" b="0" dirty="0" smtClean="0">
                          <a:solidFill>
                            <a:schemeClr val="tx1"/>
                          </a:solidFill>
                        </a:rPr>
                        <a:t>Multidimensional Scaling </a:t>
                      </a:r>
                      <a:r>
                        <a:rPr lang="en-US" sz="1600" b="1" dirty="0" smtClean="0">
                          <a:solidFill>
                            <a:schemeClr val="tx1"/>
                          </a:solidFill>
                        </a:rPr>
                        <a:t>MDS </a:t>
                      </a:r>
                      <a:endParaRPr lang="en-US" sz="16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 Solving Differential Equations</a:t>
                      </a:r>
                      <a:r>
                        <a:rPr lang="en-US" sz="1600" baseline="0" dirty="0" smtClean="0">
                          <a:solidFill>
                            <a:schemeClr val="tx1"/>
                          </a:solidFill>
                        </a:rPr>
                        <a:t>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 particle dynamics with short range forces</a:t>
                      </a:r>
                      <a:endParaRPr lang="en-US" sz="1600" dirty="0" smtClean="0">
                        <a:solidFill>
                          <a:schemeClr val="tx1"/>
                        </a:solidFill>
                      </a:endParaRPr>
                    </a:p>
                  </a:txBody>
                  <a:tcPr/>
                </a:tc>
              </a:tr>
            </a:tbl>
          </a:graphicData>
        </a:graphic>
      </p:graphicFrame>
      <p:grpSp>
        <p:nvGrpSpPr>
          <p:cNvPr id="3" name="Group 35"/>
          <p:cNvGrpSpPr/>
          <p:nvPr/>
        </p:nvGrpSpPr>
        <p:grpSpPr>
          <a:xfrm>
            <a:off x="609600" y="1600200"/>
            <a:ext cx="1524000" cy="1512332"/>
            <a:chOff x="762000" y="1219200"/>
            <a:chExt cx="1524000" cy="1512332"/>
          </a:xfrm>
        </p:grpSpPr>
        <p:sp>
          <p:nvSpPr>
            <p:cNvPr id="37" name="TextBox 36"/>
            <p:cNvSpPr txBox="1"/>
            <p:nvPr/>
          </p:nvSpPr>
          <p:spPr>
            <a:xfrm>
              <a:off x="1066800" y="12192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grpSp>
          <p:nvGrpSpPr>
            <p:cNvPr id="4" name="Group 33"/>
            <p:cNvGrpSpPr/>
            <p:nvPr/>
          </p:nvGrpSpPr>
          <p:grpSpPr>
            <a:xfrm>
              <a:off x="762000" y="1600200"/>
              <a:ext cx="1524000" cy="1131332"/>
              <a:chOff x="762000" y="1600200"/>
              <a:chExt cx="1524000" cy="1131332"/>
            </a:xfrm>
          </p:grpSpPr>
          <p:sp>
            <p:nvSpPr>
              <p:cNvPr id="39" name="Oval 38"/>
              <p:cNvSpPr/>
              <p:nvPr/>
            </p:nvSpPr>
            <p:spPr>
              <a:xfrm>
                <a:off x="762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40" name="Straight Arrow Connector 39"/>
              <p:cNvCxnSpPr>
                <a:endCxn id="39" idx="0"/>
              </p:cNvCxnSpPr>
              <p:nvPr/>
            </p:nvCxnSpPr>
            <p:spPr>
              <a:xfrm rot="5400000">
                <a:off x="800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800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1143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43" name="Straight Arrow Connector 42"/>
              <p:cNvCxnSpPr>
                <a:endCxn id="42" idx="0"/>
              </p:cNvCxnSpPr>
              <p:nvPr/>
            </p:nvCxnSpPr>
            <p:spPr>
              <a:xfrm rot="5400000">
                <a:off x="1181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1181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5" name="Group 27"/>
              <p:cNvGrpSpPr/>
              <p:nvPr/>
            </p:nvGrpSpPr>
            <p:grpSpPr>
              <a:xfrm>
                <a:off x="1981200" y="1600200"/>
                <a:ext cx="304800" cy="761206"/>
                <a:chOff x="1752600" y="1600994"/>
                <a:chExt cx="304800" cy="761206"/>
              </a:xfrm>
            </p:grpSpPr>
            <p:sp>
              <p:nvSpPr>
                <p:cNvPr id="50" name="Oval 49"/>
                <p:cNvSpPr/>
                <p:nvPr/>
              </p:nvSpPr>
              <p:spPr>
                <a:xfrm>
                  <a:off x="17526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51" name="Straight Arrow Connector 50"/>
                <p:cNvCxnSpPr>
                  <a:endCxn id="50" idx="0"/>
                </p:cNvCxnSpPr>
                <p:nvPr/>
              </p:nvCxnSpPr>
              <p:spPr>
                <a:xfrm rot="5400000">
                  <a:off x="17907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7914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143000" y="2362200"/>
                <a:ext cx="856325" cy="369332"/>
              </a:xfrm>
              <a:prstGeom prst="rect">
                <a:avLst/>
              </a:prstGeom>
              <a:noFill/>
            </p:spPr>
            <p:txBody>
              <a:bodyPr wrap="none" rtlCol="0">
                <a:spAutoFit/>
              </a:bodyPr>
              <a:lstStyle/>
              <a:p>
                <a:r>
                  <a:rPr lang="en-US" dirty="0" smtClean="0">
                    <a:solidFill>
                      <a:prstClr val="black"/>
                    </a:solidFill>
                  </a:rPr>
                  <a:t>Output</a:t>
                </a:r>
                <a:endParaRPr lang="en-US" dirty="0">
                  <a:solidFill>
                    <a:prstClr val="black"/>
                  </a:solidFill>
                </a:endParaRPr>
              </a:p>
            </p:txBody>
          </p:sp>
          <p:sp>
            <p:nvSpPr>
              <p:cNvPr id="47" name="Oval 46"/>
              <p:cNvSpPr/>
              <p:nvPr/>
            </p:nvSpPr>
            <p:spPr>
              <a:xfrm>
                <a:off x="16002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a:off x="17526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Box 48"/>
              <p:cNvSpPr txBox="1"/>
              <p:nvPr/>
            </p:nvSpPr>
            <p:spPr>
              <a:xfrm>
                <a:off x="1371600" y="16002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grpSp>
      </p:grpSp>
      <p:grpSp>
        <p:nvGrpSpPr>
          <p:cNvPr id="6" name="Group 105"/>
          <p:cNvGrpSpPr/>
          <p:nvPr/>
        </p:nvGrpSpPr>
        <p:grpSpPr>
          <a:xfrm>
            <a:off x="2590800" y="1524000"/>
            <a:ext cx="2129474" cy="1600200"/>
            <a:chOff x="6705600" y="1905000"/>
            <a:chExt cx="2129474" cy="1600200"/>
          </a:xfrm>
        </p:grpSpPr>
        <p:sp>
          <p:nvSpPr>
            <p:cNvPr id="54" name="TextBox 53"/>
            <p:cNvSpPr txBox="1"/>
            <p:nvPr/>
          </p:nvSpPr>
          <p:spPr>
            <a:xfrm>
              <a:off x="7086600" y="19050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sp>
          <p:nvSpPr>
            <p:cNvPr id="56" name="Oval 55"/>
            <p:cNvSpPr/>
            <p:nvPr/>
          </p:nvSpPr>
          <p:spPr>
            <a:xfrm>
              <a:off x="6705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57" name="Straight Arrow Connector 56"/>
            <p:cNvCxnSpPr>
              <a:endCxn id="56" idx="0"/>
            </p:cNvCxnSpPr>
            <p:nvPr/>
          </p:nvCxnSpPr>
          <p:spPr>
            <a:xfrm rot="5400000">
              <a:off x="6743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6" idx="4"/>
              <a:endCxn id="70" idx="1"/>
            </p:cNvCxnSpPr>
            <p:nvPr/>
          </p:nvCxnSpPr>
          <p:spPr>
            <a:xfrm rot="16200000" flipH="1">
              <a:off x="68580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7086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60" name="Straight Arrow Connector 59"/>
            <p:cNvCxnSpPr>
              <a:endCxn id="59" idx="0"/>
            </p:cNvCxnSpPr>
            <p:nvPr/>
          </p:nvCxnSpPr>
          <p:spPr>
            <a:xfrm rot="5400000">
              <a:off x="7124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9" idx="4"/>
              <a:endCxn id="70" idx="0"/>
            </p:cNvCxnSpPr>
            <p:nvPr/>
          </p:nvCxnSpPr>
          <p:spPr>
            <a:xfrm rot="5400000">
              <a:off x="71247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79248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68" name="Straight Arrow Connector 67"/>
            <p:cNvCxnSpPr>
              <a:endCxn id="67" idx="0"/>
            </p:cNvCxnSpPr>
            <p:nvPr/>
          </p:nvCxnSpPr>
          <p:spPr>
            <a:xfrm rot="5400000">
              <a:off x="79629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7" idx="4"/>
              <a:endCxn id="70" idx="7"/>
            </p:cNvCxnSpPr>
            <p:nvPr/>
          </p:nvCxnSpPr>
          <p:spPr>
            <a:xfrm rot="5400000">
              <a:off x="75749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5438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Oval 64"/>
            <p:cNvSpPr/>
            <p:nvPr/>
          </p:nvSpPr>
          <p:spPr>
            <a:xfrm>
              <a:off x="7696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TextBox 65"/>
            <p:cNvSpPr txBox="1"/>
            <p:nvPr/>
          </p:nvSpPr>
          <p:spPr>
            <a:xfrm>
              <a:off x="7315200" y="22098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sp>
          <p:nvSpPr>
            <p:cNvPr id="70" name="Oval 69"/>
            <p:cNvSpPr/>
            <p:nvPr/>
          </p:nvSpPr>
          <p:spPr>
            <a:xfrm>
              <a:off x="7086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71" name="Oval 70"/>
            <p:cNvSpPr/>
            <p:nvPr/>
          </p:nvSpPr>
          <p:spPr>
            <a:xfrm>
              <a:off x="76962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74" name="Straight Arrow Connector 73"/>
            <p:cNvCxnSpPr>
              <a:stCxn id="56" idx="4"/>
              <a:endCxn id="71" idx="1"/>
            </p:cNvCxnSpPr>
            <p:nvPr/>
          </p:nvCxnSpPr>
          <p:spPr>
            <a:xfrm rot="16200000" flipH="1">
              <a:off x="71628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59" idx="4"/>
              <a:endCxn id="71" idx="0"/>
            </p:cNvCxnSpPr>
            <p:nvPr/>
          </p:nvCxnSpPr>
          <p:spPr>
            <a:xfrm rot="16200000" flipH="1">
              <a:off x="74295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7" idx="4"/>
              <a:endCxn id="71" idx="7"/>
            </p:cNvCxnSpPr>
            <p:nvPr/>
          </p:nvCxnSpPr>
          <p:spPr>
            <a:xfrm rot="5400000">
              <a:off x="78797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7125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a:off x="77350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7" name="Group 102"/>
            <p:cNvGrpSpPr/>
            <p:nvPr/>
          </p:nvGrpSpPr>
          <p:grpSpPr>
            <a:xfrm>
              <a:off x="7467600" y="3124200"/>
              <a:ext cx="198119" cy="45719"/>
              <a:chOff x="7696200" y="2743200"/>
              <a:chExt cx="198119" cy="45719"/>
            </a:xfrm>
          </p:grpSpPr>
          <p:sp>
            <p:nvSpPr>
              <p:cNvPr id="101" name="Oval 100"/>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Oval 101"/>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TextBox 103"/>
            <p:cNvSpPr txBox="1"/>
            <p:nvPr/>
          </p:nvSpPr>
          <p:spPr>
            <a:xfrm>
              <a:off x="8001000" y="2971800"/>
              <a:ext cx="834074" cy="369332"/>
            </a:xfrm>
            <a:prstGeom prst="rect">
              <a:avLst/>
            </a:prstGeom>
            <a:noFill/>
          </p:spPr>
          <p:txBody>
            <a:bodyPr wrap="none" rtlCol="0">
              <a:spAutoFit/>
            </a:bodyPr>
            <a:lstStyle/>
            <a:p>
              <a:r>
                <a:rPr lang="en-US" dirty="0" smtClean="0">
                  <a:solidFill>
                    <a:prstClr val="black"/>
                  </a:solidFill>
                </a:rPr>
                <a:t>reduce</a:t>
              </a:r>
              <a:endParaRPr lang="en-US" dirty="0">
                <a:solidFill>
                  <a:prstClr val="black"/>
                </a:solidFill>
              </a:endParaRPr>
            </a:p>
          </p:txBody>
        </p:sp>
      </p:grpSp>
      <p:sp>
        <p:nvSpPr>
          <p:cNvPr id="132" name="Arc 131"/>
          <p:cNvSpPr/>
          <p:nvPr/>
        </p:nvSpPr>
        <p:spPr>
          <a:xfrm rot="856400">
            <a:off x="5452446" y="1546558"/>
            <a:ext cx="1014734" cy="1706020"/>
          </a:xfrm>
          <a:prstGeom prst="arc">
            <a:avLst>
              <a:gd name="adj1" fmla="val 13184796"/>
              <a:gd name="adj2" fmla="val 6304267"/>
            </a:avLst>
          </a:prstGeom>
          <a:ln w="2540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9" name="Group 162"/>
          <p:cNvGrpSpPr/>
          <p:nvPr/>
        </p:nvGrpSpPr>
        <p:grpSpPr>
          <a:xfrm>
            <a:off x="4724400" y="1447800"/>
            <a:ext cx="2141390" cy="1752600"/>
            <a:chOff x="4572000" y="1752600"/>
            <a:chExt cx="2141390" cy="1752600"/>
          </a:xfrm>
        </p:grpSpPr>
        <p:sp>
          <p:nvSpPr>
            <p:cNvPr id="108" name="TextBox 107"/>
            <p:cNvSpPr txBox="1"/>
            <p:nvPr/>
          </p:nvSpPr>
          <p:spPr>
            <a:xfrm>
              <a:off x="4724400" y="19050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sp>
          <p:nvSpPr>
            <p:cNvPr id="109" name="Oval 108"/>
            <p:cNvSpPr/>
            <p:nvPr/>
          </p:nvSpPr>
          <p:spPr>
            <a:xfrm>
              <a:off x="4572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0" name="Straight Arrow Connector 109"/>
            <p:cNvCxnSpPr>
              <a:endCxn id="109" idx="0"/>
            </p:cNvCxnSpPr>
            <p:nvPr/>
          </p:nvCxnSpPr>
          <p:spPr>
            <a:xfrm rot="5400000">
              <a:off x="4610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09" idx="4"/>
              <a:endCxn id="121" idx="1"/>
            </p:cNvCxnSpPr>
            <p:nvPr/>
          </p:nvCxnSpPr>
          <p:spPr>
            <a:xfrm rot="16200000" flipH="1">
              <a:off x="47244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4953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3" name="Straight Arrow Connector 112"/>
            <p:cNvCxnSpPr>
              <a:endCxn id="112" idx="0"/>
            </p:cNvCxnSpPr>
            <p:nvPr/>
          </p:nvCxnSpPr>
          <p:spPr>
            <a:xfrm rot="5400000">
              <a:off x="4991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12" idx="4"/>
              <a:endCxn id="121" idx="0"/>
            </p:cNvCxnSpPr>
            <p:nvPr/>
          </p:nvCxnSpPr>
          <p:spPr>
            <a:xfrm rot="5400000">
              <a:off x="49911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57912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6" name="Straight Arrow Connector 115"/>
            <p:cNvCxnSpPr>
              <a:endCxn id="115" idx="0"/>
            </p:cNvCxnSpPr>
            <p:nvPr/>
          </p:nvCxnSpPr>
          <p:spPr>
            <a:xfrm rot="5400000">
              <a:off x="58293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15" idx="4"/>
              <a:endCxn id="121" idx="7"/>
            </p:cNvCxnSpPr>
            <p:nvPr/>
          </p:nvCxnSpPr>
          <p:spPr>
            <a:xfrm rot="5400000">
              <a:off x="54413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5410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9" name="Oval 118"/>
            <p:cNvSpPr/>
            <p:nvPr/>
          </p:nvSpPr>
          <p:spPr>
            <a:xfrm>
              <a:off x="55626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0" name="TextBox 119"/>
            <p:cNvSpPr txBox="1"/>
            <p:nvPr/>
          </p:nvSpPr>
          <p:spPr>
            <a:xfrm>
              <a:off x="5181600" y="22098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sp>
          <p:nvSpPr>
            <p:cNvPr id="121" name="Oval 120"/>
            <p:cNvSpPr/>
            <p:nvPr/>
          </p:nvSpPr>
          <p:spPr>
            <a:xfrm>
              <a:off x="49530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122" name="Oval 121"/>
            <p:cNvSpPr/>
            <p:nvPr/>
          </p:nvSpPr>
          <p:spPr>
            <a:xfrm>
              <a:off x="5562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23" name="Straight Arrow Connector 122"/>
            <p:cNvCxnSpPr>
              <a:stCxn id="109" idx="4"/>
              <a:endCxn id="122" idx="1"/>
            </p:cNvCxnSpPr>
            <p:nvPr/>
          </p:nvCxnSpPr>
          <p:spPr>
            <a:xfrm rot="16200000" flipH="1">
              <a:off x="50292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2" idx="4"/>
              <a:endCxn id="122" idx="0"/>
            </p:cNvCxnSpPr>
            <p:nvPr/>
          </p:nvCxnSpPr>
          <p:spPr>
            <a:xfrm rot="16200000" flipH="1">
              <a:off x="52959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5" idx="4"/>
              <a:endCxn id="122" idx="7"/>
            </p:cNvCxnSpPr>
            <p:nvPr/>
          </p:nvCxnSpPr>
          <p:spPr>
            <a:xfrm rot="5400000">
              <a:off x="57461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a:off x="49918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601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102"/>
            <p:cNvGrpSpPr/>
            <p:nvPr/>
          </p:nvGrpSpPr>
          <p:grpSpPr>
            <a:xfrm>
              <a:off x="5334000" y="3124200"/>
              <a:ext cx="198119" cy="45719"/>
              <a:chOff x="7696200" y="2743200"/>
              <a:chExt cx="198119" cy="45719"/>
            </a:xfrm>
          </p:grpSpPr>
          <p:sp>
            <p:nvSpPr>
              <p:cNvPr id="130" name="Oval 129"/>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1" name="Oval 130"/>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9" name="TextBox 128"/>
            <p:cNvSpPr txBox="1"/>
            <p:nvPr/>
          </p:nvSpPr>
          <p:spPr>
            <a:xfrm>
              <a:off x="4648200" y="3124200"/>
              <a:ext cx="834074" cy="369332"/>
            </a:xfrm>
            <a:prstGeom prst="rect">
              <a:avLst/>
            </a:prstGeom>
            <a:noFill/>
          </p:spPr>
          <p:txBody>
            <a:bodyPr wrap="none" rtlCol="0">
              <a:spAutoFit/>
            </a:bodyPr>
            <a:lstStyle/>
            <a:p>
              <a:r>
                <a:rPr lang="en-US" dirty="0" smtClean="0">
                  <a:solidFill>
                    <a:prstClr val="black"/>
                  </a:solidFill>
                </a:rPr>
                <a:t>reduce</a:t>
              </a:r>
              <a:endParaRPr lang="en-US" dirty="0">
                <a:solidFill>
                  <a:prstClr val="black"/>
                </a:solidFill>
              </a:endParaRPr>
            </a:p>
          </p:txBody>
        </p:sp>
        <p:sp>
          <p:nvSpPr>
            <p:cNvPr id="133" name="TextBox 132"/>
            <p:cNvSpPr txBox="1"/>
            <p:nvPr/>
          </p:nvSpPr>
          <p:spPr>
            <a:xfrm>
              <a:off x="5638800" y="1752600"/>
              <a:ext cx="1074590" cy="369332"/>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solidFill>
                    <a:prstClr val="black"/>
                  </a:solidFill>
                </a:rPr>
                <a:t>iterations</a:t>
              </a:r>
              <a:endParaRPr lang="en-US" dirty="0">
                <a:solidFill>
                  <a:prstClr val="black"/>
                </a:solidFill>
              </a:endParaRPr>
            </a:p>
          </p:txBody>
        </p:sp>
      </p:grpSp>
      <p:grpSp>
        <p:nvGrpSpPr>
          <p:cNvPr id="13" name="Group 161"/>
          <p:cNvGrpSpPr/>
          <p:nvPr/>
        </p:nvGrpSpPr>
        <p:grpSpPr>
          <a:xfrm>
            <a:off x="6934200" y="1524000"/>
            <a:ext cx="1752600" cy="1676400"/>
            <a:chOff x="6934200" y="1828800"/>
            <a:chExt cx="1752600" cy="1676400"/>
          </a:xfrm>
        </p:grpSpPr>
        <p:sp>
          <p:nvSpPr>
            <p:cNvPr id="135" name="Rectangle 134"/>
            <p:cNvSpPr/>
            <p:nvPr/>
          </p:nvSpPr>
          <p:spPr>
            <a:xfrm>
              <a:off x="7162800" y="2057400"/>
              <a:ext cx="1295400"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37" name="Straight Connector 136"/>
            <p:cNvCxnSpPr/>
            <p:nvPr/>
          </p:nvCxnSpPr>
          <p:spPr>
            <a:xfrm rot="5400000">
              <a:off x="6973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7354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7162800" y="25146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7162800" y="2819400"/>
              <a:ext cx="1295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543800" y="2514600"/>
              <a:ext cx="410690" cy="369332"/>
            </a:xfrm>
            <a:prstGeom prst="rect">
              <a:avLst/>
            </a:prstGeom>
            <a:noFill/>
          </p:spPr>
          <p:txBody>
            <a:bodyPr wrap="none" rtlCol="0">
              <a:spAutoFit/>
            </a:bodyPr>
            <a:lstStyle/>
            <a:p>
              <a:r>
                <a:rPr lang="en-US" dirty="0" err="1" smtClean="0">
                  <a:solidFill>
                    <a:prstClr val="black"/>
                  </a:solidFill>
                </a:rPr>
                <a:t>Pij</a:t>
              </a:r>
              <a:endParaRPr lang="en-US" dirty="0">
                <a:solidFill>
                  <a:prstClr val="black"/>
                </a:solidFill>
              </a:endParaRPr>
            </a:p>
          </p:txBody>
        </p:sp>
        <p:cxnSp>
          <p:nvCxnSpPr>
            <p:cNvPr id="147" name="Straight Arrow Connector 146"/>
            <p:cNvCxnSpPr/>
            <p:nvPr/>
          </p:nvCxnSpPr>
          <p:spPr>
            <a:xfrm rot="5400000" flipH="1" flipV="1">
              <a:off x="7658894" y="2247106"/>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10800000">
              <a:off x="7239000" y="2667000"/>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0" name="Arc 159"/>
            <p:cNvSpPr/>
            <p:nvPr/>
          </p:nvSpPr>
          <p:spPr>
            <a:xfrm flipV="1">
              <a:off x="6934200" y="2590800"/>
              <a:ext cx="1752600" cy="457200"/>
            </a:xfrm>
            <a:prstGeom prst="arc">
              <a:avLst>
                <a:gd name="adj1" fmla="val 10327336"/>
                <a:gd name="adj2" fmla="val 598130"/>
              </a:avLst>
            </a:prstGeom>
            <a:ln w="22225">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61" name="Arc 160"/>
            <p:cNvSpPr/>
            <p:nvPr/>
          </p:nvSpPr>
          <p:spPr>
            <a:xfrm rot="16200000" flipV="1">
              <a:off x="7162800" y="2438400"/>
              <a:ext cx="1676400" cy="457200"/>
            </a:xfrm>
            <a:prstGeom prst="arc">
              <a:avLst>
                <a:gd name="adj1" fmla="val 10327336"/>
                <a:gd name="adj2" fmla="val 598130"/>
              </a:avLst>
            </a:prstGeom>
            <a:ln w="2222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86" name="TextBox 85"/>
          <p:cNvSpPr txBox="1"/>
          <p:nvPr/>
        </p:nvSpPr>
        <p:spPr>
          <a:xfrm>
            <a:off x="1219200" y="6488668"/>
            <a:ext cx="4631589" cy="369332"/>
          </a:xfrm>
          <a:prstGeom prst="rect">
            <a:avLst/>
          </a:prstGeom>
          <a:noFill/>
        </p:spPr>
        <p:txBody>
          <a:bodyPr wrap="none" rtlCol="0">
            <a:spAutoFit/>
          </a:bodyPr>
          <a:lstStyle/>
          <a:p>
            <a:r>
              <a:rPr lang="en-US" dirty="0" smtClean="0">
                <a:solidFill>
                  <a:srgbClr val="FF0000"/>
                </a:solidFill>
              </a:rPr>
              <a:t>Domain of MapReduce and Iterative Extensions</a:t>
            </a:r>
            <a:endParaRPr lang="en-US" dirty="0">
              <a:solidFill>
                <a:srgbClr val="FF0000"/>
              </a:solidFill>
            </a:endParaRPr>
          </a:p>
        </p:txBody>
      </p:sp>
      <p:cxnSp>
        <p:nvCxnSpPr>
          <p:cNvPr id="88" name="Straight Arrow Connector 87"/>
          <p:cNvCxnSpPr/>
          <p:nvPr/>
        </p:nvCxnSpPr>
        <p:spPr>
          <a:xfrm>
            <a:off x="6096000" y="662940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0800000">
            <a:off x="304800" y="6629400"/>
            <a:ext cx="762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391400" y="6488668"/>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sp>
        <p:nvSpPr>
          <p:cNvPr id="90" name="Rectangle 89"/>
          <p:cNvSpPr/>
          <p:nvPr/>
        </p:nvSpPr>
        <p:spPr>
          <a:xfrm>
            <a:off x="4648200" y="609600"/>
            <a:ext cx="2209800" cy="5867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28600"/>
            <a:ext cx="8229600" cy="1143000"/>
          </a:xfrm>
        </p:spPr>
        <p:txBody>
          <a:bodyPr/>
          <a:lstStyle/>
          <a:p>
            <a:r>
              <a:rPr lang="en-US" dirty="0" smtClean="0"/>
              <a:t>Fault Tolerance and MapReduce</a:t>
            </a:r>
            <a:endParaRPr lang="en-US" dirty="0"/>
          </a:p>
        </p:txBody>
      </p:sp>
      <p:sp>
        <p:nvSpPr>
          <p:cNvPr id="6" name="Content Placeholder 5"/>
          <p:cNvSpPr>
            <a:spLocks noGrp="1"/>
          </p:cNvSpPr>
          <p:nvPr>
            <p:ph idx="1"/>
          </p:nvPr>
        </p:nvSpPr>
        <p:spPr>
          <a:xfrm>
            <a:off x="304800" y="1371600"/>
            <a:ext cx="8686800" cy="4525963"/>
          </a:xfrm>
        </p:spPr>
        <p:txBody>
          <a:bodyPr>
            <a:normAutofit fontScale="77500" lnSpcReduction="20000"/>
          </a:bodyPr>
          <a:lstStyle/>
          <a:p>
            <a:r>
              <a:rPr lang="en-US" dirty="0" smtClean="0">
                <a:solidFill>
                  <a:srgbClr val="FF0000"/>
                </a:solidFill>
              </a:rPr>
              <a:t>MPI</a:t>
            </a:r>
            <a:r>
              <a:rPr lang="en-US" dirty="0" smtClean="0"/>
              <a:t> does “maps” followed by “communication” including “reduce” but does this iteratively</a:t>
            </a:r>
          </a:p>
          <a:p>
            <a:r>
              <a:rPr lang="en-US" dirty="0" smtClean="0"/>
              <a:t>There must (for most communication patterns of interest) be a </a:t>
            </a:r>
            <a:r>
              <a:rPr lang="en-US" dirty="0" smtClean="0">
                <a:solidFill>
                  <a:srgbClr val="FF0000"/>
                </a:solidFill>
              </a:rPr>
              <a:t>strict synchronization </a:t>
            </a:r>
            <a:r>
              <a:rPr lang="en-US" dirty="0" smtClean="0"/>
              <a:t>at end of each communication phase</a:t>
            </a:r>
          </a:p>
          <a:p>
            <a:pPr lvl="1"/>
            <a:r>
              <a:rPr lang="en-US" dirty="0" smtClean="0"/>
              <a:t>Thus if a </a:t>
            </a:r>
            <a:r>
              <a:rPr lang="en-US" dirty="0" smtClean="0">
                <a:solidFill>
                  <a:srgbClr val="FF0000"/>
                </a:solidFill>
              </a:rPr>
              <a:t>process fails then everything grinds to a halt</a:t>
            </a:r>
          </a:p>
          <a:p>
            <a:r>
              <a:rPr lang="en-US" dirty="0" smtClean="0"/>
              <a:t>In MapReduce, all Map processes and all reduce processes are </a:t>
            </a:r>
            <a:r>
              <a:rPr lang="en-US" dirty="0" smtClean="0">
                <a:solidFill>
                  <a:srgbClr val="FF0000"/>
                </a:solidFill>
              </a:rPr>
              <a:t>independent</a:t>
            </a:r>
            <a:r>
              <a:rPr lang="en-US" dirty="0" smtClean="0"/>
              <a:t> and stateless and read and write to disks</a:t>
            </a:r>
          </a:p>
          <a:p>
            <a:pPr lvl="1"/>
            <a:r>
              <a:rPr lang="en-US" dirty="0" smtClean="0"/>
              <a:t>As 1 or 2 (</a:t>
            </a:r>
            <a:r>
              <a:rPr lang="en-US" dirty="0" err="1" smtClean="0"/>
              <a:t>reduce+map</a:t>
            </a:r>
            <a:r>
              <a:rPr lang="en-US" dirty="0" smtClean="0"/>
              <a:t>) iterations, no difficult synchronization issues</a:t>
            </a:r>
          </a:p>
          <a:p>
            <a:r>
              <a:rPr lang="en-US" dirty="0" smtClean="0"/>
              <a:t>Thus </a:t>
            </a:r>
            <a:r>
              <a:rPr lang="en-US" dirty="0" smtClean="0">
                <a:solidFill>
                  <a:srgbClr val="FF0000"/>
                </a:solidFill>
              </a:rPr>
              <a:t>failures can easily be recovered </a:t>
            </a:r>
            <a:r>
              <a:rPr lang="en-US" dirty="0" smtClean="0"/>
              <a:t>by rerunning process without other jobs hanging around waiting</a:t>
            </a:r>
          </a:p>
          <a:p>
            <a:r>
              <a:rPr lang="en-US" dirty="0" smtClean="0"/>
              <a:t>Re-examine MPI fault tolerance in light of MapReduce</a:t>
            </a:r>
          </a:p>
          <a:p>
            <a:pPr lvl="1"/>
            <a:r>
              <a:rPr lang="en-US" dirty="0" smtClean="0"/>
              <a:t>Twister will interpolate between MPI and MapReduce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4000" dirty="0" smtClean="0"/>
              <a:t>DNA Sequencing Pipeline</a:t>
            </a:r>
            <a:endParaRPr lang="en-US" sz="4000" dirty="0"/>
          </a:p>
        </p:txBody>
      </p:sp>
      <p:grpSp>
        <p:nvGrpSpPr>
          <p:cNvPr id="3" name="Group 81"/>
          <p:cNvGrpSpPr/>
          <p:nvPr/>
        </p:nvGrpSpPr>
        <p:grpSpPr>
          <a:xfrm>
            <a:off x="914400" y="4371201"/>
            <a:ext cx="4876800" cy="1252954"/>
            <a:chOff x="1752600" y="1524000"/>
            <a:chExt cx="4876800" cy="1252954"/>
          </a:xfrm>
        </p:grpSpPr>
        <p:grpSp>
          <p:nvGrpSpPr>
            <p:cNvPr id="4" name="Group 66"/>
            <p:cNvGrpSpPr/>
            <p:nvPr/>
          </p:nvGrpSpPr>
          <p:grpSpPr>
            <a:xfrm>
              <a:off x="1752600" y="1524000"/>
              <a:ext cx="4876800" cy="914398"/>
              <a:chOff x="870532" y="1382486"/>
              <a:chExt cx="6305317" cy="1567542"/>
            </a:xfrm>
          </p:grpSpPr>
          <p:sp>
            <p:nvSpPr>
              <p:cNvPr id="61" name="TextBox 60"/>
              <p:cNvSpPr txBox="1"/>
              <p:nvPr/>
            </p:nvSpPr>
            <p:spPr>
              <a:xfrm>
                <a:off x="870532" y="1382486"/>
                <a:ext cx="6305317" cy="474855"/>
              </a:xfrm>
              <a:prstGeom prst="rect">
                <a:avLst/>
              </a:prstGeom>
              <a:noFill/>
            </p:spPr>
            <p:txBody>
              <a:bodyPr wrap="square" rtlCol="0">
                <a:spAutoFit/>
              </a:bodyPr>
              <a:lstStyle/>
              <a:p>
                <a:r>
                  <a:rPr lang="en-US" sz="1200" dirty="0" err="1" smtClean="0"/>
                  <a:t>Illumina</a:t>
                </a:r>
                <a:r>
                  <a:rPr lang="en-US" sz="1200" dirty="0" smtClean="0"/>
                  <a:t>/</a:t>
                </a:r>
                <a:r>
                  <a:rPr lang="en-US" sz="1200" dirty="0" err="1" smtClean="0"/>
                  <a:t>Solexa</a:t>
                </a:r>
                <a:r>
                  <a:rPr lang="en-US" sz="1200" dirty="0" smtClean="0"/>
                  <a:t>           Roche/454 Life Sciences     Applied </a:t>
                </a:r>
                <a:r>
                  <a:rPr lang="en-US" sz="1200" dirty="0" err="1" smtClean="0"/>
                  <a:t>Biosystems</a:t>
                </a:r>
                <a:r>
                  <a:rPr lang="en-US" sz="1200" dirty="0" smtClean="0"/>
                  <a:t>/</a:t>
                </a:r>
                <a:r>
                  <a:rPr lang="en-US" sz="1200" dirty="0" err="1" smtClean="0"/>
                  <a:t>SOLiD</a:t>
                </a:r>
                <a:endParaRPr lang="en-US" sz="1200" dirty="0"/>
              </a:p>
            </p:txBody>
          </p:sp>
          <p:grpSp>
            <p:nvGrpSpPr>
              <p:cNvPr id="7" name="Group 63"/>
              <p:cNvGrpSpPr/>
              <p:nvPr/>
            </p:nvGrpSpPr>
            <p:grpSpPr>
              <a:xfrm>
                <a:off x="1166094" y="1774372"/>
                <a:ext cx="5294002" cy="1175656"/>
                <a:chOff x="1130574" y="1727884"/>
                <a:chExt cx="4956087" cy="1034994"/>
              </a:xfrm>
            </p:grpSpPr>
            <p:pic>
              <p:nvPicPr>
                <p:cNvPr id="262146" name="Picture 2"/>
                <p:cNvPicPr>
                  <a:picLocks noChangeAspect="1" noChangeArrowheads="1"/>
                </p:cNvPicPr>
                <p:nvPr/>
              </p:nvPicPr>
              <p:blipFill>
                <a:blip r:embed="rId3" cstate="print"/>
                <a:srcRect/>
                <a:stretch>
                  <a:fillRect/>
                </a:stretch>
              </p:blipFill>
              <p:spPr bwMode="auto">
                <a:xfrm>
                  <a:off x="1130574" y="1842884"/>
                  <a:ext cx="898603" cy="804995"/>
                </a:xfrm>
                <a:prstGeom prst="rect">
                  <a:avLst/>
                </a:prstGeom>
                <a:noFill/>
                <a:ln w="9525">
                  <a:noFill/>
                  <a:miter lim="800000"/>
                  <a:headEnd/>
                  <a:tailEnd/>
                </a:ln>
              </p:spPr>
            </p:pic>
            <p:pic>
              <p:nvPicPr>
                <p:cNvPr id="262147" name="Picture 3"/>
                <p:cNvPicPr>
                  <a:picLocks noChangeAspect="1" noChangeArrowheads="1"/>
                </p:cNvPicPr>
                <p:nvPr/>
              </p:nvPicPr>
              <p:blipFill>
                <a:blip r:embed="rId4" cstate="print"/>
                <a:stretch>
                  <a:fillRect/>
                </a:stretch>
              </p:blipFill>
              <p:spPr bwMode="auto">
                <a:xfrm>
                  <a:off x="3067446" y="1727886"/>
                  <a:ext cx="953892" cy="950920"/>
                </a:xfrm>
                <a:prstGeom prst="rect">
                  <a:avLst/>
                </a:prstGeom>
                <a:noFill/>
                <a:ln w="9525">
                  <a:noFill/>
                  <a:miter lim="800000"/>
                  <a:headEnd/>
                  <a:tailEnd/>
                </a:ln>
              </p:spPr>
            </p:pic>
            <p:pic>
              <p:nvPicPr>
                <p:cNvPr id="262148" name="Picture 4"/>
                <p:cNvPicPr>
                  <a:picLocks noChangeAspect="1" noChangeArrowheads="1"/>
                </p:cNvPicPr>
                <p:nvPr/>
              </p:nvPicPr>
              <p:blipFill>
                <a:blip r:embed="rId5" cstate="print"/>
                <a:stretch>
                  <a:fillRect/>
                </a:stretch>
              </p:blipFill>
              <p:spPr bwMode="auto">
                <a:xfrm>
                  <a:off x="5096551" y="1727884"/>
                  <a:ext cx="990110" cy="1034994"/>
                </a:xfrm>
                <a:prstGeom prst="rect">
                  <a:avLst/>
                </a:prstGeom>
                <a:noFill/>
                <a:ln w="9525">
                  <a:noFill/>
                  <a:miter lim="800000"/>
                  <a:headEnd/>
                  <a:tailEnd/>
                </a:ln>
              </p:spPr>
            </p:pic>
          </p:grpSp>
        </p:grpSp>
        <p:sp>
          <p:nvSpPr>
            <p:cNvPr id="75" name="TextBox 74"/>
            <p:cNvSpPr txBox="1"/>
            <p:nvPr/>
          </p:nvSpPr>
          <p:spPr>
            <a:xfrm>
              <a:off x="2819400" y="2438400"/>
              <a:ext cx="3393750" cy="338554"/>
            </a:xfrm>
            <a:prstGeom prst="rect">
              <a:avLst/>
            </a:prstGeom>
            <a:noFill/>
          </p:spPr>
          <p:txBody>
            <a:bodyPr wrap="none" rtlCol="0">
              <a:spAutoFit/>
            </a:bodyPr>
            <a:lstStyle/>
            <a:p>
              <a:r>
                <a:rPr lang="en-US" sz="1600" dirty="0" smtClean="0"/>
                <a:t>Modern Commercial Gene Sequencers</a:t>
              </a:r>
              <a:endParaRPr lang="en-US" sz="1600" dirty="0"/>
            </a:p>
          </p:txBody>
        </p:sp>
      </p:grpSp>
      <p:sp>
        <p:nvSpPr>
          <p:cNvPr id="65" name="Down Arrow 64"/>
          <p:cNvSpPr/>
          <p:nvPr/>
        </p:nvSpPr>
        <p:spPr>
          <a:xfrm rot="9556009">
            <a:off x="2067563" y="3861112"/>
            <a:ext cx="228600" cy="52971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9" name="Down Arrow 68"/>
          <p:cNvSpPr/>
          <p:nvPr/>
        </p:nvSpPr>
        <p:spPr>
          <a:xfrm rot="10800000">
            <a:off x="228600" y="3200397"/>
            <a:ext cx="228600" cy="60960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1" name="Down Arrow 70"/>
          <p:cNvSpPr/>
          <p:nvPr/>
        </p:nvSpPr>
        <p:spPr>
          <a:xfrm rot="14023295">
            <a:off x="1255068" y="3730174"/>
            <a:ext cx="228600" cy="59393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TextBox 67"/>
          <p:cNvSpPr txBox="1"/>
          <p:nvPr/>
        </p:nvSpPr>
        <p:spPr>
          <a:xfrm>
            <a:off x="0" y="4800600"/>
            <a:ext cx="688907" cy="276999"/>
          </a:xfrm>
          <a:prstGeom prst="rect">
            <a:avLst/>
          </a:prstGeom>
          <a:noFill/>
        </p:spPr>
        <p:txBody>
          <a:bodyPr wrap="none" rtlCol="0">
            <a:spAutoFit/>
          </a:bodyPr>
          <a:lstStyle/>
          <a:p>
            <a:r>
              <a:rPr lang="en-US" sz="1200" dirty="0" smtClean="0"/>
              <a:t>Internet</a:t>
            </a:r>
            <a:endParaRPr lang="en-US" sz="1200" dirty="0"/>
          </a:p>
        </p:txBody>
      </p:sp>
      <p:pic>
        <p:nvPicPr>
          <p:cNvPr id="262149" name="Picture 5"/>
          <p:cNvPicPr>
            <a:picLocks noChangeAspect="1" noChangeArrowheads="1"/>
          </p:cNvPicPr>
          <p:nvPr/>
        </p:nvPicPr>
        <p:blipFill>
          <a:blip r:embed="rId6" cstate="print"/>
          <a:stretch>
            <a:fillRect/>
          </a:stretch>
        </p:blipFill>
        <p:spPr bwMode="auto">
          <a:xfrm>
            <a:off x="76199" y="3723503"/>
            <a:ext cx="914400" cy="914400"/>
          </a:xfrm>
          <a:prstGeom prst="rect">
            <a:avLst/>
          </a:prstGeom>
          <a:noFill/>
          <a:ln w="9525">
            <a:noFill/>
            <a:miter lim="800000"/>
            <a:headEnd/>
            <a:tailEnd/>
          </a:ln>
        </p:spPr>
      </p:pic>
      <p:sp>
        <p:nvSpPr>
          <p:cNvPr id="70" name="Oval 69"/>
          <p:cNvSpPr/>
          <p:nvPr/>
        </p:nvSpPr>
        <p:spPr>
          <a:xfrm>
            <a:off x="1143000" y="3228201"/>
            <a:ext cx="1828800" cy="6096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rgbClr val="009900"/>
                </a:solidFill>
              </a:rPr>
              <a:t>Read Alignment</a:t>
            </a:r>
            <a:endParaRPr lang="en-US" sz="1400" dirty="0">
              <a:solidFill>
                <a:srgbClr val="009900"/>
              </a:solidFill>
            </a:endParaRPr>
          </a:p>
        </p:txBody>
      </p:sp>
      <p:cxnSp>
        <p:nvCxnSpPr>
          <p:cNvPr id="5" name="Straight Arrow Connector 4"/>
          <p:cNvCxnSpPr/>
          <p:nvPr/>
        </p:nvCxnSpPr>
        <p:spPr>
          <a:xfrm>
            <a:off x="1569720" y="2507195"/>
            <a:ext cx="182880" cy="1588"/>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V="1">
            <a:off x="3531308" y="2541453"/>
            <a:ext cx="146304" cy="1"/>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8" name="Straight Arrow Connector 228"/>
          <p:cNvCxnSpPr>
            <a:stCxn id="31" idx="3"/>
            <a:endCxn id="21" idx="2"/>
          </p:cNvCxnSpPr>
          <p:nvPr/>
        </p:nvCxnSpPr>
        <p:spPr>
          <a:xfrm flipV="1">
            <a:off x="6114478" y="1809961"/>
            <a:ext cx="667322" cy="485468"/>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8026270" y="1752596"/>
            <a:ext cx="965331" cy="954457"/>
            <a:chOff x="8173853" y="2680593"/>
            <a:chExt cx="758883" cy="594360"/>
          </a:xfrm>
        </p:grpSpPr>
        <p:sp>
          <p:nvSpPr>
            <p:cNvPr id="39" name="Oval 38"/>
            <p:cNvSpPr/>
            <p:nvPr/>
          </p:nvSpPr>
          <p:spPr>
            <a:xfrm>
              <a:off x="8193827" y="2680593"/>
              <a:ext cx="738909" cy="59436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8" name="TextBox 167"/>
            <p:cNvSpPr txBox="1"/>
            <p:nvPr/>
          </p:nvSpPr>
          <p:spPr>
            <a:xfrm>
              <a:off x="8173853" y="2874963"/>
              <a:ext cx="758883" cy="24915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solidFill>
                    <a:schemeClr val="accent2">
                      <a:lumMod val="75000"/>
                    </a:schemeClr>
                  </a:solidFill>
                  <a:latin typeface="Arial" pitchFamily="34" charset="0"/>
                  <a:cs typeface="Arial" pitchFamily="34" charset="0"/>
                </a:rPr>
                <a:t>Visualization</a:t>
              </a:r>
            </a:p>
            <a:p>
              <a:pPr algn="l"/>
              <a:r>
                <a:rPr lang="en-US" sz="1000" dirty="0" smtClean="0">
                  <a:solidFill>
                    <a:schemeClr val="accent2">
                      <a:lumMod val="75000"/>
                    </a:schemeClr>
                  </a:solidFill>
                  <a:latin typeface="Arial" pitchFamily="34" charset="0"/>
                  <a:cs typeface="Arial" pitchFamily="34" charset="0"/>
                </a:rPr>
                <a:t>    </a:t>
              </a:r>
              <a:r>
                <a:rPr lang="en-US" sz="1000" dirty="0" err="1" smtClean="0">
                  <a:solidFill>
                    <a:schemeClr val="accent2">
                      <a:lumMod val="75000"/>
                    </a:schemeClr>
                  </a:solidFill>
                  <a:latin typeface="Arial" pitchFamily="34" charset="0"/>
                  <a:cs typeface="Arial" pitchFamily="34" charset="0"/>
                </a:rPr>
                <a:t>Plotviz</a:t>
              </a:r>
              <a:endParaRPr lang="en-US" sz="1000" dirty="0">
                <a:solidFill>
                  <a:schemeClr val="accent2">
                    <a:lumMod val="75000"/>
                  </a:schemeClr>
                </a:solidFill>
                <a:latin typeface="Arial" pitchFamily="34" charset="0"/>
                <a:cs typeface="Arial" pitchFamily="34" charset="0"/>
              </a:endParaRPr>
            </a:p>
          </p:txBody>
        </p:sp>
      </p:grpSp>
      <p:grpSp>
        <p:nvGrpSpPr>
          <p:cNvPr id="10" name="Group 9"/>
          <p:cNvGrpSpPr/>
          <p:nvPr/>
        </p:nvGrpSpPr>
        <p:grpSpPr>
          <a:xfrm>
            <a:off x="1760358" y="2069124"/>
            <a:ext cx="813491" cy="876143"/>
            <a:chOff x="1614216" y="1569720"/>
            <a:chExt cx="639516" cy="545592"/>
          </a:xfrm>
        </p:grpSpPr>
        <p:sp>
          <p:nvSpPr>
            <p:cNvPr id="36" name="Oval 35"/>
            <p:cNvSpPr/>
            <p:nvPr/>
          </p:nvSpPr>
          <p:spPr>
            <a:xfrm>
              <a:off x="1614216" y="1569720"/>
              <a:ext cx="59808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7" name="TextBox 166"/>
            <p:cNvSpPr txBox="1"/>
            <p:nvPr/>
          </p:nvSpPr>
          <p:spPr>
            <a:xfrm>
              <a:off x="1633470" y="1713034"/>
              <a:ext cx="620262" cy="15811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t>Blocking </a:t>
              </a:r>
            </a:p>
          </p:txBody>
        </p:sp>
      </p:grpSp>
      <p:grpSp>
        <p:nvGrpSpPr>
          <p:cNvPr id="11" name="Group 10"/>
          <p:cNvGrpSpPr/>
          <p:nvPr/>
        </p:nvGrpSpPr>
        <p:grpSpPr>
          <a:xfrm>
            <a:off x="3669607" y="2038529"/>
            <a:ext cx="895167" cy="876143"/>
            <a:chOff x="4286234" y="2819400"/>
            <a:chExt cx="703725" cy="545592"/>
          </a:xfrm>
        </p:grpSpPr>
        <p:sp>
          <p:nvSpPr>
            <p:cNvPr id="34" name="Oval 33"/>
            <p:cNvSpPr/>
            <p:nvPr/>
          </p:nvSpPr>
          <p:spPr>
            <a:xfrm>
              <a:off x="4296213" y="2819400"/>
              <a:ext cx="69374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5" name="TextBox 164"/>
            <p:cNvSpPr txBox="1"/>
            <p:nvPr/>
          </p:nvSpPr>
          <p:spPr>
            <a:xfrm>
              <a:off x="4286234" y="2907268"/>
              <a:ext cx="645465" cy="25873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t>Sequence</a:t>
              </a:r>
            </a:p>
            <a:p>
              <a:pPr algn="ctr"/>
              <a:r>
                <a:rPr lang="en-US" sz="1050" dirty="0" smtClean="0"/>
                <a:t>alignment</a:t>
              </a:r>
              <a:endParaRPr lang="en-US" sz="1050" dirty="0"/>
            </a:p>
          </p:txBody>
        </p:sp>
      </p:grpSp>
      <p:grpSp>
        <p:nvGrpSpPr>
          <p:cNvPr id="12" name="Group 11"/>
          <p:cNvGrpSpPr/>
          <p:nvPr/>
        </p:nvGrpSpPr>
        <p:grpSpPr>
          <a:xfrm>
            <a:off x="6806922" y="2629321"/>
            <a:ext cx="660678" cy="685800"/>
            <a:chOff x="4831656" y="1593348"/>
            <a:chExt cx="519384" cy="427062"/>
          </a:xfrm>
        </p:grpSpPr>
        <p:sp>
          <p:nvSpPr>
            <p:cNvPr id="32" name="Oval 31"/>
            <p:cNvSpPr/>
            <p:nvPr/>
          </p:nvSpPr>
          <p:spPr>
            <a:xfrm>
              <a:off x="4831656" y="1593348"/>
              <a:ext cx="519384" cy="42706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3" name="TextBox 162"/>
            <p:cNvSpPr txBox="1"/>
            <p:nvPr/>
          </p:nvSpPr>
          <p:spPr>
            <a:xfrm>
              <a:off x="4882121" y="1722120"/>
              <a:ext cx="380827" cy="15811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chemeClr val="accent6">
                      <a:lumMod val="50000"/>
                    </a:schemeClr>
                  </a:solidFill>
                </a:rPr>
                <a:t>MDS</a:t>
              </a:r>
              <a:endParaRPr lang="en-US" sz="1050" dirty="0">
                <a:solidFill>
                  <a:schemeClr val="accent6">
                    <a:lumMod val="50000"/>
                  </a:schemeClr>
                </a:solidFill>
              </a:endParaRPr>
            </a:p>
          </p:txBody>
        </p:sp>
      </p:grpSp>
      <p:grpSp>
        <p:nvGrpSpPr>
          <p:cNvPr id="13" name="Group 12"/>
          <p:cNvGrpSpPr/>
          <p:nvPr/>
        </p:nvGrpSpPr>
        <p:grpSpPr>
          <a:xfrm>
            <a:off x="4793511" y="1895423"/>
            <a:ext cx="1320968" cy="1346008"/>
            <a:chOff x="5076182" y="2819400"/>
            <a:chExt cx="695529" cy="533400"/>
          </a:xfrm>
        </p:grpSpPr>
        <p:grpSp>
          <p:nvGrpSpPr>
            <p:cNvPr id="15" name="Group 27"/>
            <p:cNvGrpSpPr/>
            <p:nvPr/>
          </p:nvGrpSpPr>
          <p:grpSpPr>
            <a:xfrm>
              <a:off x="5076182" y="2819400"/>
              <a:ext cx="695529" cy="533400"/>
              <a:chOff x="1135433" y="2057400"/>
              <a:chExt cx="540967" cy="381000"/>
            </a:xfrm>
          </p:grpSpPr>
          <p:sp>
            <p:nvSpPr>
              <p:cNvPr id="30" name="Flowchart: Multidocument 29"/>
              <p:cNvSpPr/>
              <p:nvPr/>
            </p:nvSpPr>
            <p:spPr>
              <a:xfrm>
                <a:off x="1135433" y="2057400"/>
                <a:ext cx="533400" cy="38100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1" name="TextBox 6"/>
              <p:cNvSpPr txBox="1"/>
              <p:nvPr/>
            </p:nvSpPr>
            <p:spPr>
              <a:xfrm>
                <a:off x="1143000" y="2133600"/>
                <a:ext cx="533400" cy="7405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p>
            </p:txBody>
          </p:sp>
        </p:grpSp>
        <p:sp>
          <p:nvSpPr>
            <p:cNvPr id="29" name="TextBox 158"/>
            <p:cNvSpPr txBox="1"/>
            <p:nvPr/>
          </p:nvSpPr>
          <p:spPr>
            <a:xfrm>
              <a:off x="5104882" y="2919378"/>
              <a:ext cx="605946" cy="289670"/>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Dissimilarity</a:t>
              </a:r>
            </a:p>
            <a:p>
              <a:pPr algn="l"/>
              <a:r>
                <a:rPr lang="en-US" sz="1050" dirty="0" smtClean="0">
                  <a:solidFill>
                    <a:srgbClr val="009900"/>
                  </a:solidFill>
                </a:rPr>
                <a:t>Matrix</a:t>
              </a:r>
              <a:br>
                <a:rPr lang="en-US" sz="1050" dirty="0" smtClean="0">
                  <a:solidFill>
                    <a:srgbClr val="009900"/>
                  </a:solidFill>
                </a:rPr>
              </a:br>
              <a:endParaRPr lang="en-US" sz="1050" dirty="0" smtClean="0">
                <a:solidFill>
                  <a:srgbClr val="009900"/>
                </a:solidFill>
              </a:endParaRPr>
            </a:p>
            <a:p>
              <a:pPr algn="l"/>
              <a:r>
                <a:rPr lang="en-US" sz="1000" dirty="0" smtClean="0">
                  <a:solidFill>
                    <a:srgbClr val="009900"/>
                  </a:solidFill>
                </a:rPr>
                <a:t>N(N-1)/2 values</a:t>
              </a:r>
            </a:p>
          </p:txBody>
        </p:sp>
      </p:grpSp>
      <p:cxnSp>
        <p:nvCxnSpPr>
          <p:cNvPr id="14" name="Straight Arrow Connector 247"/>
          <p:cNvCxnSpPr/>
          <p:nvPr/>
        </p:nvCxnSpPr>
        <p:spPr>
          <a:xfrm flipV="1">
            <a:off x="7467600" y="2248320"/>
            <a:ext cx="562682" cy="699086"/>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6" name="Group 14"/>
          <p:cNvGrpSpPr/>
          <p:nvPr/>
        </p:nvGrpSpPr>
        <p:grpSpPr>
          <a:xfrm>
            <a:off x="228600" y="1846563"/>
            <a:ext cx="1335698" cy="1321264"/>
            <a:chOff x="1473124" y="2753860"/>
            <a:chExt cx="1036196" cy="827540"/>
          </a:xfrm>
        </p:grpSpPr>
        <p:sp>
          <p:nvSpPr>
            <p:cNvPr id="26" name="Flowchart: Multidocument 25"/>
            <p:cNvSpPr/>
            <p:nvPr/>
          </p:nvSpPr>
          <p:spPr>
            <a:xfrm>
              <a:off x="1473124" y="2753860"/>
              <a:ext cx="1036196" cy="82754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7" name="TextBox 6"/>
            <p:cNvSpPr txBox="1"/>
            <p:nvPr/>
          </p:nvSpPr>
          <p:spPr>
            <a:xfrm>
              <a:off x="1532238" y="3018244"/>
              <a:ext cx="827593" cy="260237"/>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FASTA File</a:t>
              </a:r>
              <a:br>
                <a:rPr lang="en-US" sz="1050" dirty="0" smtClean="0">
                  <a:solidFill>
                    <a:srgbClr val="009900"/>
                  </a:solidFill>
                </a:rPr>
              </a:br>
              <a:r>
                <a:rPr lang="en-US" sz="1050" dirty="0" smtClean="0">
                  <a:solidFill>
                    <a:srgbClr val="009900"/>
                  </a:solidFill>
                </a:rPr>
                <a:t>N Sequences</a:t>
              </a:r>
            </a:p>
          </p:txBody>
        </p:sp>
      </p:grpSp>
      <p:grpSp>
        <p:nvGrpSpPr>
          <p:cNvPr id="17" name="Group 15"/>
          <p:cNvGrpSpPr/>
          <p:nvPr/>
        </p:nvGrpSpPr>
        <p:grpSpPr>
          <a:xfrm>
            <a:off x="2658943" y="1931853"/>
            <a:ext cx="872366" cy="1071832"/>
            <a:chOff x="3465576" y="2787072"/>
            <a:chExt cx="685800" cy="667452"/>
          </a:xfrm>
        </p:grpSpPr>
        <p:sp>
          <p:nvSpPr>
            <p:cNvPr id="23" name="Flowchart: Multidocument 22"/>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4"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p>
          </p:txBody>
        </p:sp>
        <p:sp>
          <p:nvSpPr>
            <p:cNvPr id="25" name="TextBox 154"/>
            <p:cNvSpPr txBox="1"/>
            <p:nvPr/>
          </p:nvSpPr>
          <p:spPr>
            <a:xfrm>
              <a:off x="3475673" y="2976877"/>
              <a:ext cx="643553"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9900"/>
                  </a:solidFill>
                </a:rPr>
                <a:t>block</a:t>
              </a:r>
            </a:p>
            <a:p>
              <a:pPr algn="ctr"/>
              <a:r>
                <a:rPr lang="en-US" sz="1050" dirty="0" smtClean="0">
                  <a:solidFill>
                    <a:srgbClr val="009900"/>
                  </a:solidFill>
                </a:rPr>
                <a:t>Pairings</a:t>
              </a:r>
              <a:endParaRPr lang="en-US" sz="1050" dirty="0">
                <a:solidFill>
                  <a:srgbClr val="009900"/>
                </a:solidFill>
              </a:endParaRPr>
            </a:p>
          </p:txBody>
        </p:sp>
      </p:grpSp>
      <p:grpSp>
        <p:nvGrpSpPr>
          <p:cNvPr id="28" name="Group 16"/>
          <p:cNvGrpSpPr/>
          <p:nvPr/>
        </p:nvGrpSpPr>
        <p:grpSpPr>
          <a:xfrm>
            <a:off x="6781800" y="1447800"/>
            <a:ext cx="838201" cy="724322"/>
            <a:chOff x="4808472" y="1569721"/>
            <a:chExt cx="658942" cy="451050"/>
          </a:xfrm>
        </p:grpSpPr>
        <p:sp>
          <p:nvSpPr>
            <p:cNvPr id="21" name="Oval 20"/>
            <p:cNvSpPr/>
            <p:nvPr/>
          </p:nvSpPr>
          <p:spPr>
            <a:xfrm>
              <a:off x="4808472" y="1569721"/>
              <a:ext cx="601816" cy="45105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2" name="TextBox 151"/>
            <p:cNvSpPr txBox="1"/>
            <p:nvPr/>
          </p:nvSpPr>
          <p:spPr>
            <a:xfrm>
              <a:off x="4808473" y="1664622"/>
              <a:ext cx="658941" cy="25873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7030A0"/>
                  </a:solidFill>
                </a:rPr>
                <a:t>Pairwise</a:t>
              </a:r>
              <a:endParaRPr lang="en-US" sz="1050" dirty="0" smtClean="0">
                <a:solidFill>
                  <a:srgbClr val="7030A0"/>
                </a:solidFill>
              </a:endParaRPr>
            </a:p>
            <a:p>
              <a:pPr algn="l"/>
              <a:r>
                <a:rPr lang="en-US" sz="1050" dirty="0" smtClean="0">
                  <a:solidFill>
                    <a:srgbClr val="7030A0"/>
                  </a:solidFill>
                </a:rPr>
                <a:t>clustering</a:t>
              </a:r>
            </a:p>
          </p:txBody>
        </p:sp>
      </p:grpSp>
      <p:cxnSp>
        <p:nvCxnSpPr>
          <p:cNvPr id="18" name="Straight Arrow Connector 263"/>
          <p:cNvCxnSpPr/>
          <p:nvPr/>
        </p:nvCxnSpPr>
        <p:spPr>
          <a:xfrm>
            <a:off x="7543801" y="1816029"/>
            <a:ext cx="453457" cy="441540"/>
          </a:xfrm>
          <a:prstGeom prst="bentConnector3">
            <a:avLst>
              <a:gd name="adj1" fmla="val 44346"/>
            </a:avLst>
          </a:prstGeom>
          <a:ln w="3175">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264"/>
          <p:cNvCxnSpPr>
            <a:stCxn id="31" idx="3"/>
            <a:endCxn id="32" idx="2"/>
          </p:cNvCxnSpPr>
          <p:nvPr/>
        </p:nvCxnSpPr>
        <p:spPr>
          <a:xfrm>
            <a:off x="6114478" y="2295431"/>
            <a:ext cx="692445" cy="67679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6" idx="6"/>
          </p:cNvCxnSpPr>
          <p:nvPr/>
        </p:nvCxnSpPr>
        <p:spPr>
          <a:xfrm>
            <a:off x="2521148" y="2507195"/>
            <a:ext cx="145852" cy="7403"/>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57" name="Straight Arrow Connector 56"/>
          <p:cNvCxnSpPr/>
          <p:nvPr/>
        </p:nvCxnSpPr>
        <p:spPr>
          <a:xfrm flipV="1">
            <a:off x="4572000" y="2465253"/>
            <a:ext cx="228600" cy="8532"/>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73" name="Straight Arrow Connector 72"/>
          <p:cNvCxnSpPr>
            <a:endCxn id="36" idx="4"/>
          </p:cNvCxnSpPr>
          <p:nvPr/>
        </p:nvCxnSpPr>
        <p:spPr>
          <a:xfrm rot="5400000" flipH="1" flipV="1">
            <a:off x="1995786" y="3082287"/>
            <a:ext cx="281986" cy="79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6" name="TextBox 75"/>
          <p:cNvSpPr txBox="1"/>
          <p:nvPr/>
        </p:nvSpPr>
        <p:spPr>
          <a:xfrm>
            <a:off x="2590800" y="1219200"/>
            <a:ext cx="1324209" cy="369332"/>
          </a:xfrm>
          <a:prstGeom prst="rect">
            <a:avLst/>
          </a:prstGeom>
          <a:noFill/>
        </p:spPr>
        <p:txBody>
          <a:bodyPr wrap="none" rtlCol="0">
            <a:spAutoFit/>
          </a:bodyPr>
          <a:lstStyle/>
          <a:p>
            <a:r>
              <a:rPr lang="en-US" b="1" dirty="0" smtClean="0">
                <a:solidFill>
                  <a:srgbClr val="009900"/>
                </a:solidFill>
              </a:rPr>
              <a:t>MapReduce</a:t>
            </a:r>
            <a:endParaRPr lang="en-US" b="1" dirty="0">
              <a:solidFill>
                <a:srgbClr val="009900"/>
              </a:solidFill>
            </a:endParaRPr>
          </a:p>
        </p:txBody>
      </p:sp>
      <p:sp>
        <p:nvSpPr>
          <p:cNvPr id="77" name="TextBox 76"/>
          <p:cNvSpPr txBox="1"/>
          <p:nvPr/>
        </p:nvSpPr>
        <p:spPr>
          <a:xfrm>
            <a:off x="6896610" y="2248321"/>
            <a:ext cx="570990" cy="369332"/>
          </a:xfrm>
          <a:prstGeom prst="rect">
            <a:avLst/>
          </a:prstGeom>
          <a:noFill/>
        </p:spPr>
        <p:txBody>
          <a:bodyPr wrap="none" rtlCol="0">
            <a:spAutoFit/>
          </a:bodyPr>
          <a:lstStyle/>
          <a:p>
            <a:r>
              <a:rPr lang="en-US" b="1" dirty="0" smtClean="0">
                <a:solidFill>
                  <a:srgbClr val="0033CC"/>
                </a:solidFill>
              </a:rPr>
              <a:t>MPI</a:t>
            </a:r>
            <a:endParaRPr lang="en-US" b="1" dirty="0">
              <a:solidFill>
                <a:srgbClr val="0033CC"/>
              </a:solidFill>
            </a:endParaRPr>
          </a:p>
        </p:txBody>
      </p:sp>
      <p:cxnSp>
        <p:nvCxnSpPr>
          <p:cNvPr id="72" name="Straight Arrow Connector 71"/>
          <p:cNvCxnSpPr>
            <a:stCxn id="31" idx="3"/>
          </p:cNvCxnSpPr>
          <p:nvPr/>
        </p:nvCxnSpPr>
        <p:spPr>
          <a:xfrm>
            <a:off x="6114478" y="2295430"/>
            <a:ext cx="362522" cy="174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8" name="Straight Arrow Connector 77"/>
          <p:cNvCxnSpPr/>
          <p:nvPr/>
        </p:nvCxnSpPr>
        <p:spPr>
          <a:xfrm>
            <a:off x="7726680" y="2245797"/>
            <a:ext cx="329184" cy="15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7" name="Right Brace 86"/>
          <p:cNvSpPr/>
          <p:nvPr/>
        </p:nvSpPr>
        <p:spPr>
          <a:xfrm rot="16200000">
            <a:off x="3124200" y="-609600"/>
            <a:ext cx="304800" cy="45720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88" name="TextBox 87"/>
          <p:cNvSpPr txBox="1"/>
          <p:nvPr/>
        </p:nvSpPr>
        <p:spPr>
          <a:xfrm>
            <a:off x="228600" y="5791200"/>
            <a:ext cx="8454750" cy="523220"/>
          </a:xfrm>
          <a:prstGeom prst="rect">
            <a:avLst/>
          </a:prstGeom>
          <a:noFill/>
        </p:spPr>
        <p:txBody>
          <a:bodyPr wrap="none" rtlCol="0">
            <a:spAutoFit/>
          </a:bodyPr>
          <a:lstStyle/>
          <a:p>
            <a:pPr marL="114300" indent="-114300">
              <a:buFont typeface="Arial" pitchFamily="34" charset="0"/>
              <a:buChar char="•"/>
            </a:pPr>
            <a:r>
              <a:rPr lang="en-US" sz="1400" dirty="0" smtClean="0"/>
              <a:t>This chart illustrate our research of a pipeline mode to provide services on demand (Software as a Service </a:t>
            </a:r>
            <a:r>
              <a:rPr lang="en-US" sz="1400" dirty="0" err="1" smtClean="0"/>
              <a:t>SaaS</a:t>
            </a:r>
            <a:r>
              <a:rPr lang="en-US" sz="1400" dirty="0" smtClean="0"/>
              <a:t>) </a:t>
            </a:r>
          </a:p>
          <a:p>
            <a:pPr marL="114300" indent="-114300">
              <a:buFont typeface="Arial" pitchFamily="34" charset="0"/>
              <a:buChar char="•"/>
            </a:pPr>
            <a:r>
              <a:rPr lang="en-US" sz="1400" dirty="0" smtClean="0"/>
              <a:t>User submit their jobs to the pipeline.  The components are services and so is the whole pipeline.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Alu and </a:t>
            </a:r>
            <a:r>
              <a:rPr lang="en-US" sz="3200" dirty="0" err="1" smtClean="0"/>
              <a:t>Metagenomics</a:t>
            </a:r>
            <a:r>
              <a:rPr lang="en-US" sz="3200" dirty="0" smtClean="0"/>
              <a:t> Workflow</a:t>
            </a:r>
            <a:endParaRPr lang="en-US" sz="3200" dirty="0"/>
          </a:p>
        </p:txBody>
      </p:sp>
      <p:sp>
        <p:nvSpPr>
          <p:cNvPr id="3" name="Content Placeholder 2"/>
          <p:cNvSpPr>
            <a:spLocks noGrp="1"/>
          </p:cNvSpPr>
          <p:nvPr>
            <p:ph idx="1"/>
          </p:nvPr>
        </p:nvSpPr>
        <p:spPr>
          <a:xfrm>
            <a:off x="762000" y="1447800"/>
            <a:ext cx="8229600" cy="4648200"/>
          </a:xfrm>
        </p:spPr>
        <p:txBody>
          <a:bodyPr>
            <a:normAutofit fontScale="77500" lnSpcReduction="20000"/>
          </a:bodyPr>
          <a:lstStyle/>
          <a:p>
            <a:pPr>
              <a:buNone/>
            </a:pPr>
            <a:r>
              <a:rPr lang="en-US" sz="2000" dirty="0" smtClean="0">
                <a:solidFill>
                  <a:srgbClr val="0033CC"/>
                </a:solidFill>
              </a:rPr>
              <a:t>“All pairs” problem       </a:t>
            </a:r>
          </a:p>
          <a:p>
            <a:pPr>
              <a:buNone/>
            </a:pPr>
            <a:r>
              <a:rPr lang="en-US" sz="2000" dirty="0" smtClean="0">
                <a:solidFill>
                  <a:srgbClr val="0033CC"/>
                </a:solidFill>
              </a:rPr>
              <a:t>         Data is a collection of N sequences. Need to calculate N</a:t>
            </a:r>
            <a:r>
              <a:rPr lang="en-US" sz="2000" baseline="30000" dirty="0" smtClean="0">
                <a:solidFill>
                  <a:srgbClr val="0033CC"/>
                </a:solidFill>
              </a:rPr>
              <a:t>2</a:t>
            </a:r>
            <a:r>
              <a:rPr lang="en-US" sz="2000" dirty="0" smtClean="0"/>
              <a:t> </a:t>
            </a:r>
            <a:r>
              <a:rPr lang="en-US" sz="2000" dirty="0" smtClean="0">
                <a:solidFill>
                  <a:srgbClr val="0033CC"/>
                </a:solidFill>
              </a:rPr>
              <a:t>dissimilarities (distances) between </a:t>
            </a:r>
            <a:r>
              <a:rPr lang="en-US" sz="2000" dirty="0" err="1" smtClean="0">
                <a:solidFill>
                  <a:srgbClr val="0033CC"/>
                </a:solidFill>
              </a:rPr>
              <a:t>sequnces</a:t>
            </a:r>
            <a:r>
              <a:rPr lang="en-US" sz="2000" dirty="0" smtClean="0">
                <a:solidFill>
                  <a:srgbClr val="0033CC"/>
                </a:solidFill>
              </a:rPr>
              <a:t> (all pairs).</a:t>
            </a:r>
          </a:p>
          <a:p>
            <a:pPr>
              <a:buNone/>
            </a:pPr>
            <a:endParaRPr lang="en-US" sz="1900" dirty="0" smtClean="0">
              <a:solidFill>
                <a:srgbClr val="0033CC"/>
              </a:solidFill>
            </a:endParaRPr>
          </a:p>
          <a:p>
            <a:pPr marL="228600" lvl="1" indent="-228600">
              <a:buFont typeface="Arial" pitchFamily="34" charset="0"/>
              <a:buChar char="•"/>
            </a:pPr>
            <a:r>
              <a:rPr lang="en-US" sz="1900" dirty="0" smtClean="0"/>
              <a:t>These cannot be thought of as vectors because there are missing characters</a:t>
            </a:r>
          </a:p>
          <a:p>
            <a:pPr marL="228600" lvl="1" indent="-228600">
              <a:buFont typeface="Arial" pitchFamily="34" charset="0"/>
              <a:buChar char="•"/>
            </a:pPr>
            <a:r>
              <a:rPr lang="en-US" sz="1900" dirty="0" smtClean="0"/>
              <a:t>“Multiple Sequence Alignment” (creating vectors of characters) doesn’t seem to work if N larger than O(100), where 100’s of characters long.</a:t>
            </a:r>
          </a:p>
          <a:p>
            <a:pPr lvl="1">
              <a:buNone/>
            </a:pPr>
            <a:endParaRPr lang="en-US" sz="1800" dirty="0" smtClean="0">
              <a:solidFill>
                <a:srgbClr val="0033CC"/>
              </a:solidFill>
            </a:endParaRPr>
          </a:p>
          <a:p>
            <a:pPr marL="457200" indent="-457200">
              <a:buNone/>
            </a:pPr>
            <a:r>
              <a:rPr lang="en-US" sz="1900" dirty="0" smtClean="0"/>
              <a:t>Step 1: Can calculate N</a:t>
            </a:r>
            <a:r>
              <a:rPr lang="en-US" sz="1900" baseline="30000" dirty="0" smtClean="0"/>
              <a:t>2</a:t>
            </a:r>
            <a:r>
              <a:rPr lang="en-US" sz="1900" dirty="0" smtClean="0"/>
              <a:t> dissimilarities (distances) between sequences</a:t>
            </a:r>
          </a:p>
          <a:p>
            <a:pPr marL="457200" indent="-457200">
              <a:buNone/>
            </a:pPr>
            <a:r>
              <a:rPr lang="en-US" sz="1900" dirty="0" smtClean="0"/>
              <a:t>Step 2: Find families by </a:t>
            </a:r>
            <a:r>
              <a:rPr lang="en-US" sz="1900" dirty="0" smtClean="0">
                <a:solidFill>
                  <a:srgbClr val="C00000"/>
                </a:solidFill>
              </a:rPr>
              <a:t>clustering </a:t>
            </a:r>
            <a:r>
              <a:rPr lang="en-US" sz="1900" dirty="0" smtClean="0"/>
              <a:t>(using much better methods than Kmeans). As no vectors, use vector free O(N</a:t>
            </a:r>
            <a:r>
              <a:rPr lang="en-US" sz="1900" baseline="30000" dirty="0" smtClean="0"/>
              <a:t>2</a:t>
            </a:r>
            <a:r>
              <a:rPr lang="en-US" sz="1900" dirty="0" smtClean="0"/>
              <a:t>) methods</a:t>
            </a:r>
          </a:p>
          <a:p>
            <a:pPr marL="457200" indent="-457200">
              <a:buNone/>
            </a:pPr>
            <a:r>
              <a:rPr lang="en-US" sz="1900" dirty="0" smtClean="0"/>
              <a:t>Step 3: Map to 3D for visualization using Multidimensional Scaling (</a:t>
            </a:r>
            <a:r>
              <a:rPr lang="en-US" sz="1900" dirty="0" smtClean="0">
                <a:solidFill>
                  <a:srgbClr val="C00000"/>
                </a:solidFill>
              </a:rPr>
              <a:t>MDS</a:t>
            </a:r>
            <a:r>
              <a:rPr lang="en-US" sz="1900" dirty="0" smtClean="0"/>
              <a:t>) – also O(N</a:t>
            </a:r>
            <a:r>
              <a:rPr lang="en-US" sz="1900" baseline="30000" dirty="0" smtClean="0"/>
              <a:t>2</a:t>
            </a:r>
            <a:r>
              <a:rPr lang="en-US" sz="1900" dirty="0" smtClean="0"/>
              <a:t>)</a:t>
            </a:r>
          </a:p>
          <a:p>
            <a:pPr>
              <a:buNone/>
            </a:pPr>
            <a:endParaRPr lang="en-US" sz="2000" dirty="0" smtClean="0"/>
          </a:p>
          <a:p>
            <a:pPr>
              <a:buNone/>
            </a:pPr>
            <a:r>
              <a:rPr lang="en-US" sz="2000" dirty="0" smtClean="0"/>
              <a:t>Results: </a:t>
            </a:r>
          </a:p>
          <a:p>
            <a:pPr marL="228600" indent="-228600">
              <a:buNone/>
            </a:pPr>
            <a:r>
              <a:rPr lang="en-US" sz="2000" dirty="0" smtClean="0"/>
              <a:t>       N = 50,000 runs in </a:t>
            </a:r>
            <a:r>
              <a:rPr lang="en-US" sz="2000" dirty="0" smtClean="0">
                <a:solidFill>
                  <a:srgbClr val="C00000"/>
                </a:solidFill>
              </a:rPr>
              <a:t>10</a:t>
            </a:r>
            <a:r>
              <a:rPr lang="en-US" sz="2000" dirty="0" smtClean="0"/>
              <a:t> hours (the complete pipeline above) on </a:t>
            </a:r>
            <a:r>
              <a:rPr lang="en-US" sz="2000" dirty="0" smtClean="0">
                <a:solidFill>
                  <a:srgbClr val="C00000"/>
                </a:solidFill>
              </a:rPr>
              <a:t>768</a:t>
            </a:r>
            <a:r>
              <a:rPr lang="en-US" sz="2000" dirty="0" smtClean="0"/>
              <a:t> cores</a:t>
            </a:r>
          </a:p>
          <a:p>
            <a:pPr marL="228600" indent="-228600">
              <a:buNone/>
            </a:pPr>
            <a:endParaRPr lang="en-US" sz="2000" dirty="0" smtClean="0"/>
          </a:p>
          <a:p>
            <a:pPr marL="228600" indent="-228600">
              <a:buNone/>
            </a:pPr>
            <a:r>
              <a:rPr lang="en-US" sz="2000" dirty="0" smtClean="0"/>
              <a:t>Discussions:</a:t>
            </a:r>
          </a:p>
          <a:p>
            <a:r>
              <a:rPr lang="en-US" sz="2000" dirty="0" smtClean="0"/>
              <a:t>Need to address millions of sequences …..</a:t>
            </a:r>
          </a:p>
          <a:p>
            <a:r>
              <a:rPr lang="en-US" sz="2000" dirty="0" smtClean="0"/>
              <a:t>Currently using a mix of MapReduce and MPI</a:t>
            </a:r>
          </a:p>
          <a:p>
            <a:r>
              <a:rPr lang="en-US" sz="2000" dirty="0" smtClean="0">
                <a:solidFill>
                  <a:srgbClr val="C00000"/>
                </a:solidFill>
              </a:rPr>
              <a:t>Twister will do all steps as MDS, Clustering just need MPI Broadcast/Reduce</a:t>
            </a:r>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162800" cy="762000"/>
          </a:xfrm>
        </p:spPr>
        <p:txBody>
          <a:bodyPr>
            <a:normAutofit fontScale="90000"/>
          </a:bodyPr>
          <a:lstStyle/>
          <a:p>
            <a:r>
              <a:rPr lang="en-US" sz="4000" dirty="0" smtClean="0"/>
              <a:t>Biology MDS and Clustering Results</a:t>
            </a:r>
            <a:endParaRPr lang="en-US" sz="4000" dirty="0"/>
          </a:p>
        </p:txBody>
      </p:sp>
      <p:pic>
        <p:nvPicPr>
          <p:cNvPr id="4" name="Picture 2" descr="C:\gcf\multicore_msft09\ACTIVEMDSProg\ALU35339\AllAlu35339A.png">
            <a:hlinkClick r:id="rId3" action="ppaction://hlinkfile"/>
          </p:cNvPr>
          <p:cNvPicPr>
            <a:picLocks noChangeAspect="1" noChangeArrowheads="1"/>
          </p:cNvPicPr>
          <p:nvPr/>
        </p:nvPicPr>
        <p:blipFill>
          <a:blip r:embed="rId4" cstate="print"/>
          <a:srcRect/>
          <a:stretch>
            <a:fillRect/>
          </a:stretch>
        </p:blipFill>
        <p:spPr bwMode="auto">
          <a:xfrm>
            <a:off x="228600" y="753440"/>
            <a:ext cx="4391025" cy="3945561"/>
          </a:xfrm>
          <a:prstGeom prst="rect">
            <a:avLst/>
          </a:prstGeom>
        </p:spPr>
        <p:style>
          <a:lnRef idx="0">
            <a:schemeClr val="accent1"/>
          </a:lnRef>
          <a:fillRef idx="3">
            <a:schemeClr val="accent1"/>
          </a:fillRef>
          <a:effectRef idx="3">
            <a:schemeClr val="accent1"/>
          </a:effectRef>
          <a:fontRef idx="minor">
            <a:schemeClr val="lt1"/>
          </a:fontRef>
        </p:style>
      </p:pic>
      <p:pic>
        <p:nvPicPr>
          <p:cNvPr id="5" name="Picture 4" descr="MG30000-17clustersC.png">
            <a:hlinkClick r:id="rId5" action="ppaction://hlinkfile"/>
          </p:cNvPr>
          <p:cNvPicPr>
            <a:picLocks noChangeAspect="1"/>
          </p:cNvPicPr>
          <p:nvPr/>
        </p:nvPicPr>
        <p:blipFill>
          <a:blip r:embed="rId6" cstate="print"/>
          <a:stretch>
            <a:fillRect/>
          </a:stretch>
        </p:blipFill>
        <p:spPr>
          <a:xfrm>
            <a:off x="4804587" y="762000"/>
            <a:ext cx="4101288" cy="3937000"/>
          </a:xfrm>
          <a:prstGeom prst="rect">
            <a:avLst/>
          </a:prstGeom>
        </p:spPr>
        <p:style>
          <a:lnRef idx="0">
            <a:schemeClr val="accent1"/>
          </a:lnRef>
          <a:fillRef idx="3">
            <a:schemeClr val="accent1"/>
          </a:fillRef>
          <a:effectRef idx="3">
            <a:schemeClr val="accent1"/>
          </a:effectRef>
          <a:fontRef idx="minor">
            <a:schemeClr val="lt1"/>
          </a:fontRef>
        </p:style>
      </p:pic>
      <p:sp>
        <p:nvSpPr>
          <p:cNvPr id="8" name="TextBox 7"/>
          <p:cNvSpPr txBox="1"/>
          <p:nvPr/>
        </p:nvSpPr>
        <p:spPr>
          <a:xfrm>
            <a:off x="228600" y="4724400"/>
            <a:ext cx="4419600" cy="1600438"/>
          </a:xfrm>
          <a:prstGeom prst="rect">
            <a:avLst/>
          </a:prstGeom>
          <a:noFill/>
        </p:spPr>
        <p:txBody>
          <a:bodyPr wrap="square" rtlCol="0">
            <a:spAutoFit/>
          </a:bodyPr>
          <a:lstStyle/>
          <a:p>
            <a:pPr algn="ctr"/>
            <a:r>
              <a:rPr lang="en-US" sz="1400" b="1" dirty="0" err="1" smtClean="0"/>
              <a:t>Alu</a:t>
            </a:r>
            <a:r>
              <a:rPr lang="en-US" sz="1400" b="1" dirty="0" smtClean="0"/>
              <a:t> Families</a:t>
            </a:r>
          </a:p>
          <a:p>
            <a:pPr algn="ctr"/>
            <a:endParaRPr lang="en-US" sz="1400" dirty="0" smtClean="0"/>
          </a:p>
          <a:p>
            <a:r>
              <a:rPr lang="en-US" sz="1400" dirty="0" smtClean="0"/>
              <a:t>This visualizes results of </a:t>
            </a:r>
            <a:r>
              <a:rPr lang="en-US" sz="1400" dirty="0" err="1" smtClean="0"/>
              <a:t>Alu</a:t>
            </a:r>
            <a:r>
              <a:rPr lang="en-US" sz="1400" dirty="0" smtClean="0"/>
              <a:t> repeats from Chimpanzee and Human Genomes. Young families (green, yellow) are seen as tight clusters. This is projection of MDS dimension reduction to 3D of 35399 repeats – each with about  400 base pairs</a:t>
            </a:r>
            <a:endParaRPr lang="en-US" sz="1400" dirty="0"/>
          </a:p>
        </p:txBody>
      </p:sp>
      <p:sp>
        <p:nvSpPr>
          <p:cNvPr id="9" name="TextBox 8"/>
          <p:cNvSpPr txBox="1"/>
          <p:nvPr/>
        </p:nvSpPr>
        <p:spPr>
          <a:xfrm>
            <a:off x="4800600" y="4724400"/>
            <a:ext cx="4191000" cy="1384995"/>
          </a:xfrm>
          <a:prstGeom prst="rect">
            <a:avLst/>
          </a:prstGeom>
          <a:noFill/>
        </p:spPr>
        <p:txBody>
          <a:bodyPr wrap="square" rtlCol="0">
            <a:spAutoFit/>
          </a:bodyPr>
          <a:lstStyle/>
          <a:p>
            <a:pPr algn="ctr"/>
            <a:r>
              <a:rPr lang="en-US" sz="1400" b="1" dirty="0" err="1" smtClean="0"/>
              <a:t>Metagenomics</a:t>
            </a:r>
            <a:endParaRPr lang="en-US" sz="1400" b="1" dirty="0" smtClean="0"/>
          </a:p>
          <a:p>
            <a:pPr algn="ctr"/>
            <a:endParaRPr lang="en-US" sz="1400" dirty="0" smtClean="0"/>
          </a:p>
          <a:p>
            <a:r>
              <a:rPr lang="en-US" sz="1400" dirty="0" smtClean="0"/>
              <a:t>This visualizes results of dimension reduction to 3D of 30000 gene sequences from an environmental sample. The many different genes are classified by clustering algorithm and visualized by MDS dimension reduction</a:t>
            </a:r>
            <a:endParaRPr 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0"/>
            <a:ext cx="8229600" cy="1143000"/>
          </a:xfrm>
        </p:spPr>
        <p:txBody>
          <a:bodyPr>
            <a:normAutofit/>
          </a:bodyPr>
          <a:lstStyle/>
          <a:p>
            <a:r>
              <a:rPr lang="en-US" sz="4000" dirty="0" smtClean="0"/>
              <a:t>All-Pairs Using DryadLINQ</a:t>
            </a:r>
            <a:endParaRPr lang="en-US" sz="4000" dirty="0"/>
          </a:p>
        </p:txBody>
      </p:sp>
      <p:graphicFrame>
        <p:nvGraphicFramePr>
          <p:cNvPr id="23" name="Chart 22"/>
          <p:cNvGraphicFramePr/>
          <p:nvPr/>
        </p:nvGraphicFramePr>
        <p:xfrm>
          <a:off x="5791200" y="1828800"/>
          <a:ext cx="3048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609600" y="4035623"/>
            <a:ext cx="4343400" cy="307777"/>
          </a:xfrm>
          <a:prstGeom prst="rect">
            <a:avLst/>
          </a:prstGeom>
          <a:noFill/>
        </p:spPr>
        <p:txBody>
          <a:bodyPr wrap="square" rtlCol="0">
            <a:spAutoFit/>
          </a:bodyPr>
          <a:lstStyle/>
          <a:p>
            <a:r>
              <a:rPr lang="en-US" sz="1400" b="1" dirty="0" smtClean="0">
                <a:solidFill>
                  <a:srgbClr val="00B0F0"/>
                </a:solidFill>
              </a:rPr>
              <a:t>Calculate  Pairwise Distances (Smith Waterman Gotoh)</a:t>
            </a:r>
            <a:endParaRPr lang="en-US" sz="1400" b="1" dirty="0">
              <a:solidFill>
                <a:srgbClr val="00B0F0"/>
              </a:solidFill>
            </a:endParaRPr>
          </a:p>
        </p:txBody>
      </p:sp>
      <p:sp>
        <p:nvSpPr>
          <p:cNvPr id="25" name="Down Arrow Callout 24"/>
          <p:cNvSpPr/>
          <p:nvPr/>
        </p:nvSpPr>
        <p:spPr>
          <a:xfrm>
            <a:off x="7010400" y="1371600"/>
            <a:ext cx="1981200" cy="838200"/>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125 million distances</a:t>
            </a:r>
          </a:p>
          <a:p>
            <a:pPr algn="ctr"/>
            <a:r>
              <a:rPr lang="en-US" sz="1600" dirty="0" smtClean="0"/>
              <a:t>4 hours &amp; 46 minutes</a:t>
            </a:r>
            <a:endParaRPr lang="en-US" sz="1600" dirty="0"/>
          </a:p>
        </p:txBody>
      </p:sp>
      <p:sp>
        <p:nvSpPr>
          <p:cNvPr id="27" name="Content Placeholder 28"/>
          <p:cNvSpPr>
            <a:spLocks noGrp="1"/>
          </p:cNvSpPr>
          <p:nvPr>
            <p:ph idx="1"/>
          </p:nvPr>
        </p:nvSpPr>
        <p:spPr>
          <a:xfrm>
            <a:off x="381000" y="4419600"/>
            <a:ext cx="7924800" cy="1447800"/>
          </a:xfrm>
        </p:spPr>
        <p:txBody>
          <a:bodyPr>
            <a:normAutofit/>
          </a:bodyPr>
          <a:lstStyle/>
          <a:p>
            <a:pPr marL="136525" indent="-158750">
              <a:lnSpc>
                <a:spcPct val="120000"/>
              </a:lnSpc>
              <a:spcBef>
                <a:spcPts val="0"/>
              </a:spcBef>
              <a:defRPr/>
            </a:pPr>
            <a:r>
              <a:rPr lang="en-US" sz="1600" dirty="0" smtClean="0"/>
              <a:t>Calculate pairwise distances for a collection of genes (used for clustering, MDS)</a:t>
            </a:r>
          </a:p>
          <a:p>
            <a:pPr marL="136525" indent="-158750">
              <a:lnSpc>
                <a:spcPct val="120000"/>
              </a:lnSpc>
              <a:spcBef>
                <a:spcPts val="0"/>
              </a:spcBef>
              <a:defRPr/>
            </a:pPr>
            <a:r>
              <a:rPr lang="en-US" sz="1600" dirty="0" smtClean="0"/>
              <a:t>Fine grained tasks in MPI</a:t>
            </a:r>
          </a:p>
          <a:p>
            <a:pPr marL="136525" indent="-158750">
              <a:lnSpc>
                <a:spcPct val="120000"/>
              </a:lnSpc>
              <a:spcBef>
                <a:spcPts val="0"/>
              </a:spcBef>
              <a:defRPr/>
            </a:pPr>
            <a:r>
              <a:rPr lang="en-US" sz="1600" dirty="0" smtClean="0"/>
              <a:t>Coarse grained tasks in DryadLINQ</a:t>
            </a:r>
          </a:p>
          <a:p>
            <a:pPr marL="136525" indent="-158750">
              <a:lnSpc>
                <a:spcPct val="120000"/>
              </a:lnSpc>
              <a:spcBef>
                <a:spcPts val="0"/>
              </a:spcBef>
              <a:defRPr/>
            </a:pPr>
            <a:r>
              <a:rPr lang="en-US" sz="1600" dirty="0" smtClean="0"/>
              <a:t>Performed on 768 cores (Tempest Cluster)</a:t>
            </a:r>
          </a:p>
          <a:p>
            <a:pPr marL="320040" lvl="1">
              <a:lnSpc>
                <a:spcPct val="150000"/>
              </a:lnSpc>
              <a:buClr>
                <a:srgbClr val="C00000"/>
              </a:buClr>
              <a:defRPr/>
            </a:pPr>
            <a:endParaRPr lang="en-US" sz="2000" b="1" dirty="0" smtClean="0"/>
          </a:p>
          <a:p>
            <a:pPr>
              <a:lnSpc>
                <a:spcPct val="150000"/>
              </a:lnSpc>
              <a:buClr>
                <a:srgbClr val="C00000"/>
              </a:buClr>
            </a:pPr>
            <a:endParaRPr lang="en-US" sz="2000" dirty="0"/>
          </a:p>
        </p:txBody>
      </p:sp>
      <p:sp>
        <p:nvSpPr>
          <p:cNvPr id="8" name="TextBox 7"/>
          <p:cNvSpPr txBox="1"/>
          <p:nvPr/>
        </p:nvSpPr>
        <p:spPr>
          <a:xfrm>
            <a:off x="381000" y="5943600"/>
            <a:ext cx="8534400" cy="646331"/>
          </a:xfrm>
          <a:prstGeom prst="rect">
            <a:avLst/>
          </a:prstGeom>
          <a:noFill/>
        </p:spPr>
        <p:txBody>
          <a:bodyPr wrap="square" rtlCol="0">
            <a:spAutoFit/>
          </a:bodyPr>
          <a:lstStyle/>
          <a:p>
            <a:r>
              <a:rPr lang="en-US" sz="1200" dirty="0" err="1" smtClean="0"/>
              <a:t>Moretti</a:t>
            </a:r>
            <a:r>
              <a:rPr lang="en-US" sz="1200" dirty="0" smtClean="0"/>
              <a:t>, C., Bui, H., Hollingsworth, K., Rich, B., Flynn, P., &amp; </a:t>
            </a:r>
            <a:r>
              <a:rPr lang="en-US" sz="1200" dirty="0" err="1" smtClean="0"/>
              <a:t>Thain</a:t>
            </a:r>
            <a:r>
              <a:rPr lang="en-US" sz="1200" dirty="0" smtClean="0"/>
              <a:t>, D. (2009). All-Pairs: An Abstraction for Data Intensive Computing on Campus Grids. </a:t>
            </a:r>
            <a:r>
              <a:rPr lang="en-US" sz="1200" i="1" dirty="0" smtClean="0"/>
              <a:t>IEEE Transactions on Parallel and Distributed Systems</a:t>
            </a:r>
            <a:r>
              <a:rPr lang="en-US" sz="1200" dirty="0" smtClean="0"/>
              <a:t> </a:t>
            </a:r>
            <a:r>
              <a:rPr lang="en-US" sz="1200" i="1" dirty="0" smtClean="0"/>
              <a:t>, 21</a:t>
            </a:r>
            <a:r>
              <a:rPr lang="en-US" sz="1200" dirty="0" smtClean="0"/>
              <a:t>, 21-36.</a:t>
            </a:r>
          </a:p>
          <a:p>
            <a:endParaRPr lang="en-US" sz="1200" dirty="0"/>
          </a:p>
        </p:txBody>
      </p:sp>
      <p:pic>
        <p:nvPicPr>
          <p:cNvPr id="1026" name="Picture 2" descr="D:\academic\phd\Publications\HandbookOfCloudComputing\dryad-swg.png"/>
          <p:cNvPicPr>
            <a:picLocks noChangeAspect="1" noChangeArrowheads="1"/>
          </p:cNvPicPr>
          <p:nvPr/>
        </p:nvPicPr>
        <p:blipFill>
          <a:blip r:embed="rId4" cstate="print"/>
          <a:srcRect/>
          <a:stretch>
            <a:fillRect/>
          </a:stretch>
        </p:blipFill>
        <p:spPr bwMode="auto">
          <a:xfrm>
            <a:off x="304801" y="1219200"/>
            <a:ext cx="5333999" cy="2819400"/>
          </a:xfrm>
          <a:prstGeom prst="rect">
            <a:avLst/>
          </a:prstGeom>
          <a:noFill/>
          <a:effectLst>
            <a:outerShdw blurRad="50800" dist="50800" dir="5400000" algn="ctr" rotWithShape="0">
              <a:schemeClr val="bg1">
                <a:lumMod val="50000"/>
              </a:scheme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6248400" cy="990600"/>
          </a:xfrm>
        </p:spPr>
        <p:txBody>
          <a:bodyPr>
            <a:normAutofit/>
          </a:bodyPr>
          <a:lstStyle/>
          <a:p>
            <a:r>
              <a:rPr lang="en-US" sz="3200" dirty="0" smtClean="0"/>
              <a:t>Hadoop/Dryad Comparison</a:t>
            </a:r>
            <a:br>
              <a:rPr lang="en-US" sz="3200" dirty="0" smtClean="0"/>
            </a:br>
            <a:r>
              <a:rPr lang="en-US" sz="2000" dirty="0" smtClean="0"/>
              <a:t>Inhomogeneous Data I</a:t>
            </a:r>
            <a:endParaRPr lang="en-US" sz="2000" dirty="0"/>
          </a:p>
        </p:txBody>
      </p:sp>
      <p:graphicFrame>
        <p:nvGraphicFramePr>
          <p:cNvPr id="6" name="Chart 5"/>
          <p:cNvGraphicFramePr/>
          <p:nvPr/>
        </p:nvGraphicFramePr>
        <p:xfrm>
          <a:off x="1066800" y="1219199"/>
          <a:ext cx="6705600" cy="453526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914400" y="5638801"/>
            <a:ext cx="7543800" cy="892552"/>
          </a:xfrm>
          <a:prstGeom prst="rect">
            <a:avLst/>
          </a:prstGeom>
        </p:spPr>
        <p:txBody>
          <a:bodyPr wrap="square">
            <a:spAutoFit/>
          </a:bodyPr>
          <a:lstStyle/>
          <a:p>
            <a:r>
              <a:rPr lang="en-US" b="1" dirty="0" smtClean="0"/>
              <a:t>Inhomogeneity of data does not have a significant effect when the sequence lengths are randomly distributed</a:t>
            </a:r>
          </a:p>
          <a:p>
            <a:r>
              <a:rPr lang="en-US" sz="1600" dirty="0" smtClean="0"/>
              <a:t>Dryad with Windows HPCS compared to </a:t>
            </a:r>
            <a:r>
              <a:rPr lang="en-US" sz="1600" dirty="0" err="1" smtClean="0"/>
              <a:t>Hadoop</a:t>
            </a:r>
            <a:r>
              <a:rPr lang="en-US" sz="1600" dirty="0" smtClean="0"/>
              <a:t> with Linux RHEL on </a:t>
            </a:r>
            <a:r>
              <a:rPr lang="en-US" sz="1600" dirty="0" err="1" smtClean="0"/>
              <a:t>Idataplex</a:t>
            </a:r>
            <a:r>
              <a:rPr lang="en-US" sz="1600" dirty="0" smtClean="0"/>
              <a:t> (32 nodes)</a:t>
            </a:r>
            <a:endParaRPr lang="en-US" sz="20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Hadoop/Dryad Comparison</a:t>
            </a:r>
            <a:br>
              <a:rPr lang="en-US" sz="3200" dirty="0" smtClean="0"/>
            </a:br>
            <a:r>
              <a:rPr lang="en-US" sz="2000" dirty="0" smtClean="0"/>
              <a:t>Inhomogeneous Data II</a:t>
            </a:r>
            <a:endParaRPr lang="en-US" sz="2000" dirty="0"/>
          </a:p>
        </p:txBody>
      </p:sp>
      <p:graphicFrame>
        <p:nvGraphicFramePr>
          <p:cNvPr id="7" name="Chart 6"/>
          <p:cNvGraphicFramePr/>
          <p:nvPr/>
        </p:nvGraphicFramePr>
        <p:xfrm>
          <a:off x="762000" y="990600"/>
          <a:ext cx="7467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143000" y="5462826"/>
            <a:ext cx="7620000" cy="861774"/>
          </a:xfrm>
          <a:prstGeom prst="rect">
            <a:avLst/>
          </a:prstGeom>
        </p:spPr>
        <p:txBody>
          <a:bodyPr wrap="square">
            <a:spAutoFit/>
          </a:bodyPr>
          <a:lstStyle/>
          <a:p>
            <a:r>
              <a:rPr lang="en-US" b="1" dirty="0" smtClean="0"/>
              <a:t>This shows the natural load balancing of Hadoop MR dynamic task assignment using a global pipe line in contrast to the  </a:t>
            </a:r>
            <a:r>
              <a:rPr lang="en-US" b="1" dirty="0" err="1" smtClean="0"/>
              <a:t>DryadLinq</a:t>
            </a:r>
            <a:r>
              <a:rPr lang="en-US" b="1" dirty="0" smtClean="0"/>
              <a:t> static assignment</a:t>
            </a:r>
          </a:p>
          <a:p>
            <a:r>
              <a:rPr lang="en-US" sz="1400" dirty="0" smtClean="0"/>
              <a:t>Dryad with Windows HPCS compared to </a:t>
            </a:r>
            <a:r>
              <a:rPr lang="en-US" sz="1400" dirty="0" err="1" smtClean="0"/>
              <a:t>Hadoop</a:t>
            </a:r>
            <a:r>
              <a:rPr lang="en-US" sz="1400" dirty="0" smtClean="0"/>
              <a:t> with Linux RHEL on </a:t>
            </a:r>
            <a:r>
              <a:rPr lang="en-US" sz="1400" dirty="0" err="1" smtClean="0"/>
              <a:t>Idataplex</a:t>
            </a:r>
            <a:r>
              <a:rPr lang="en-US" sz="1400" dirty="0" smtClean="0"/>
              <a:t> (32 nodes)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rmAutofit fontScale="90000"/>
          </a:bodyPr>
          <a:lstStyle/>
          <a:p>
            <a:r>
              <a:rPr lang="en-US" dirty="0" smtClean="0"/>
              <a:t>Hadoop VM Performance Degradation</a:t>
            </a:r>
            <a:endParaRPr lang="en-US" dirty="0"/>
          </a:p>
        </p:txBody>
      </p:sp>
      <p:sp>
        <p:nvSpPr>
          <p:cNvPr id="3" name="Content Placeholder 2"/>
          <p:cNvSpPr>
            <a:spLocks noGrp="1"/>
          </p:cNvSpPr>
          <p:nvPr>
            <p:ph idx="1"/>
          </p:nvPr>
        </p:nvSpPr>
        <p:spPr>
          <a:xfrm>
            <a:off x="152400" y="5791200"/>
            <a:ext cx="8229600" cy="868363"/>
          </a:xfrm>
        </p:spPr>
        <p:txBody>
          <a:bodyPr/>
          <a:lstStyle/>
          <a:p>
            <a:pPr>
              <a:buNone/>
            </a:pPr>
            <a:r>
              <a:rPr lang="en-US" dirty="0" smtClean="0"/>
              <a:t>       15.3% Degradation at largest data set size</a:t>
            </a:r>
            <a:endParaRPr lang="en-US" dirty="0"/>
          </a:p>
        </p:txBody>
      </p:sp>
      <p:graphicFrame>
        <p:nvGraphicFramePr>
          <p:cNvPr id="4" name="Chart 3"/>
          <p:cNvGraphicFramePr/>
          <p:nvPr/>
        </p:nvGraphicFramePr>
        <p:xfrm>
          <a:off x="914400" y="1524000"/>
          <a:ext cx="5867400" cy="45085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90600" y="1066800"/>
            <a:ext cx="6728189" cy="523220"/>
          </a:xfrm>
          <a:prstGeom prst="rect">
            <a:avLst/>
          </a:prstGeom>
          <a:solidFill>
            <a:schemeClr val="tx1">
              <a:alpha val="55000"/>
            </a:schemeClr>
          </a:solidFill>
          <a:ln>
            <a:solidFill>
              <a:schemeClr val="accent1">
                <a:lumMod val="60000"/>
                <a:lumOff val="40000"/>
              </a:schemeClr>
            </a:solidFill>
          </a:ln>
          <a:effectLst>
            <a:outerShdw blurRad="50800" dist="38100" dir="2700000" algn="tl" rotWithShape="0">
              <a:prstClr val="black">
                <a:alpha val="40000"/>
              </a:prstClr>
            </a:outerShdw>
          </a:effectLst>
        </p:spPr>
        <p:txBody>
          <a:bodyPr wrap="none" rtlCol="0">
            <a:spAutoFit/>
            <a:scene3d>
              <a:camera prst="orthographicFront"/>
              <a:lightRig rig="threePt" dir="t"/>
            </a:scene3d>
            <a:sp3d extrusionH="57150">
              <a:bevelT w="38100" h="38100"/>
            </a:sp3d>
          </a:bodyPr>
          <a:lstStyle/>
          <a:p>
            <a:r>
              <a:rPr lang="en-US" sz="2800" b="1" dirty="0" err="1" smtClean="0">
                <a:solidFill>
                  <a:schemeClr val="bg1"/>
                </a:solidFill>
                <a:effectLst>
                  <a:outerShdw blurRad="38100" dist="38100" dir="2700000" algn="tl">
                    <a:srgbClr val="000000">
                      <a:alpha val="43137"/>
                    </a:srgbClr>
                  </a:outerShdw>
                </a:effectLst>
              </a:rPr>
              <a:t>Perf</a:t>
            </a:r>
            <a:r>
              <a:rPr lang="en-US" sz="2800" b="1" dirty="0" smtClean="0">
                <a:solidFill>
                  <a:schemeClr val="bg1"/>
                </a:solidFill>
                <a:effectLst>
                  <a:outerShdw blurRad="38100" dist="38100" dir="2700000" algn="tl">
                    <a:srgbClr val="000000">
                      <a:alpha val="43137"/>
                    </a:srgbClr>
                  </a:outerShdw>
                </a:effectLst>
              </a:rPr>
              <a:t>. Degradation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vm</a:t>
            </a:r>
            <a:r>
              <a:rPr lang="en-US" sz="2800" b="1" dirty="0" smtClean="0">
                <a:solidFill>
                  <a:schemeClr val="bg1"/>
                </a:solidFill>
                <a:effectLst>
                  <a:outerShdw blurRad="38100" dist="38100" dir="2700000" algn="tl">
                    <a:srgbClr val="000000">
                      <a:alpha val="43137"/>
                    </a:srgbClr>
                  </a:outerShdw>
                </a:effectLst>
              </a:rPr>
              <a:t>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r>
              <a:rPr lang="en-US" sz="2800" b="1" dirty="0" smtClean="0">
                <a:solidFill>
                  <a:schemeClr val="bg1"/>
                </a:solidFill>
                <a:effectLst>
                  <a:outerShdw blurRad="38100" dist="38100" dir="2700000" algn="tl">
                    <a:srgbClr val="000000">
                      <a:alpha val="43137"/>
                    </a:srgbClr>
                  </a:outerShdw>
                </a:effectLst>
              </a:rPr>
              <a:t>)/</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endParaRPr lang="en-US" sz="2800" b="1" baseline="-250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Trends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Data Deluge </a:t>
            </a:r>
            <a:r>
              <a:rPr lang="en-US" dirty="0" smtClean="0"/>
              <a:t>in all fields of science</a:t>
            </a:r>
          </a:p>
          <a:p>
            <a:pPr lvl="1"/>
            <a:r>
              <a:rPr lang="en-US" dirty="0" smtClean="0"/>
              <a:t>Also throughout life e.g. web!</a:t>
            </a:r>
          </a:p>
          <a:p>
            <a:r>
              <a:rPr lang="en-US" dirty="0" smtClean="0">
                <a:solidFill>
                  <a:srgbClr val="FF0000"/>
                </a:solidFill>
              </a:rPr>
              <a:t>Multicore</a:t>
            </a:r>
            <a:r>
              <a:rPr lang="en-US" dirty="0" smtClean="0"/>
              <a:t> implies parallel computing important again</a:t>
            </a:r>
          </a:p>
          <a:p>
            <a:pPr lvl="1"/>
            <a:r>
              <a:rPr lang="en-US" dirty="0" smtClean="0"/>
              <a:t>Performance from extra cores – not extra clock speed</a:t>
            </a:r>
          </a:p>
          <a:p>
            <a:r>
              <a:rPr lang="en-US" dirty="0" smtClean="0">
                <a:solidFill>
                  <a:srgbClr val="FF0000"/>
                </a:solidFill>
              </a:rPr>
              <a:t>Clouds</a:t>
            </a:r>
            <a:r>
              <a:rPr lang="en-US" dirty="0" smtClean="0"/>
              <a:t> – new commercially supported data center model replacing compute grids</a:t>
            </a:r>
          </a:p>
          <a:p>
            <a:r>
              <a:rPr lang="en-US" dirty="0" smtClean="0">
                <a:solidFill>
                  <a:srgbClr val="FF0000"/>
                </a:solidFill>
              </a:rPr>
              <a:t>Light weight clients</a:t>
            </a:r>
            <a:r>
              <a:rPr lang="en-US" dirty="0" smtClean="0"/>
              <a:t>: Smartphones and tablets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000" dirty="0" smtClean="0"/>
              <a:t>Twister(MapReduce++)</a:t>
            </a:r>
            <a:endParaRPr lang="en-US" sz="4000" dirty="0"/>
          </a:p>
        </p:txBody>
      </p:sp>
      <p:sp>
        <p:nvSpPr>
          <p:cNvPr id="192" name="Content Placeholder 2"/>
          <p:cNvSpPr txBox="1">
            <a:spLocks/>
          </p:cNvSpPr>
          <p:nvPr/>
        </p:nvSpPr>
        <p:spPr>
          <a:xfrm>
            <a:off x="5715000" y="914400"/>
            <a:ext cx="3429000" cy="2514600"/>
          </a:xfrm>
          <a:prstGeom prst="rect">
            <a:avLst/>
          </a:prstGeom>
        </p:spPr>
        <p:txBody>
          <a:bodyPr vert="horz" lIns="91435" tIns="45718" rIns="91435" bIns="45718" rtlCol="0">
            <a:normAutofit fontScale="40000" lnSpcReduction="20000"/>
          </a:bodyPr>
          <a:lstStyle/>
          <a:p>
            <a:pPr marL="342883" indent="-342883">
              <a:spcBef>
                <a:spcPct val="20000"/>
              </a:spcBef>
              <a:buFont typeface="Arial" pitchFamily="34" charset="0"/>
              <a:buChar char="•"/>
              <a:defRPr/>
            </a:pPr>
            <a:r>
              <a:rPr lang="en-US" sz="3500" dirty="0" smtClean="0">
                <a:solidFill>
                  <a:srgbClr val="990033"/>
                </a:solidFill>
              </a:rPr>
              <a:t>Streaming based </a:t>
            </a:r>
            <a:r>
              <a:rPr lang="en-US" sz="3500" dirty="0" smtClean="0"/>
              <a:t>communication</a:t>
            </a:r>
          </a:p>
          <a:p>
            <a:pPr marL="342883" indent="-342883">
              <a:spcBef>
                <a:spcPct val="20000"/>
              </a:spcBef>
              <a:buFont typeface="Arial" pitchFamily="34" charset="0"/>
              <a:buChar char="•"/>
              <a:defRPr/>
            </a:pPr>
            <a:r>
              <a:rPr lang="en-US" sz="3500" dirty="0" smtClean="0"/>
              <a:t>Intermediate results are directly transferred from the map tasks to the reduce tasks – </a:t>
            </a:r>
            <a:r>
              <a:rPr lang="en-US" sz="3500" b="1" dirty="0" smtClean="0"/>
              <a:t>eliminates local files</a:t>
            </a:r>
          </a:p>
          <a:p>
            <a:pPr marL="342883" indent="-342883">
              <a:spcBef>
                <a:spcPct val="20000"/>
              </a:spcBef>
              <a:buFont typeface="Arial" pitchFamily="34" charset="0"/>
              <a:buChar char="•"/>
              <a:defRPr/>
            </a:pPr>
            <a:r>
              <a:rPr lang="en-US" sz="3500" dirty="0" smtClean="0">
                <a:solidFill>
                  <a:srgbClr val="990033"/>
                </a:solidFill>
              </a:rPr>
              <a:t>Cacheable</a:t>
            </a:r>
            <a:r>
              <a:rPr lang="en-US" sz="3500" dirty="0" smtClean="0">
                <a:solidFill>
                  <a:srgbClr val="E4CFA0"/>
                </a:solidFill>
              </a:rPr>
              <a:t> </a:t>
            </a:r>
            <a:r>
              <a:rPr lang="en-US" sz="3500" dirty="0" smtClean="0"/>
              <a:t>map/reduce tasks</a:t>
            </a:r>
          </a:p>
          <a:p>
            <a:pPr marL="569913" lvl="1" indent="-112713">
              <a:spcBef>
                <a:spcPct val="20000"/>
              </a:spcBef>
              <a:buFont typeface="Arial" pitchFamily="34" charset="0"/>
              <a:buChar char="•"/>
              <a:defRPr/>
            </a:pPr>
            <a:r>
              <a:rPr lang="en-US" sz="3500" dirty="0" smtClean="0"/>
              <a:t>Static data remains in memory</a:t>
            </a:r>
          </a:p>
          <a:p>
            <a:pPr marL="342883" indent="-342883">
              <a:spcBef>
                <a:spcPct val="20000"/>
              </a:spcBef>
              <a:buFont typeface="Arial" pitchFamily="34" charset="0"/>
              <a:buChar char="•"/>
              <a:defRPr/>
            </a:pPr>
            <a:r>
              <a:rPr lang="en-US" sz="3500" dirty="0" smtClean="0">
                <a:solidFill>
                  <a:srgbClr val="990033"/>
                </a:solidFill>
              </a:rPr>
              <a:t>Combine </a:t>
            </a:r>
            <a:r>
              <a:rPr lang="en-US" sz="3500" dirty="0" smtClean="0"/>
              <a:t>phase to combine reductions</a:t>
            </a:r>
          </a:p>
          <a:p>
            <a:pPr marL="342883" indent="-342883">
              <a:spcBef>
                <a:spcPct val="20000"/>
              </a:spcBef>
              <a:buFont typeface="Arial" pitchFamily="34" charset="0"/>
              <a:buChar char="•"/>
              <a:defRPr/>
            </a:pPr>
            <a:r>
              <a:rPr lang="en-US" sz="3500" dirty="0" smtClean="0"/>
              <a:t>User Program is the </a:t>
            </a:r>
            <a:r>
              <a:rPr lang="en-US" sz="3500" b="1" dirty="0" smtClean="0"/>
              <a:t>composer</a:t>
            </a:r>
            <a:r>
              <a:rPr lang="en-US" sz="3500" dirty="0" smtClean="0"/>
              <a:t> of MapReduce computations</a:t>
            </a:r>
          </a:p>
          <a:p>
            <a:pPr marL="342883" indent="-342883">
              <a:spcBef>
                <a:spcPct val="20000"/>
              </a:spcBef>
              <a:buFont typeface="Arial" pitchFamily="34" charset="0"/>
              <a:buChar char="•"/>
              <a:defRPr/>
            </a:pPr>
            <a:r>
              <a:rPr lang="en-US" sz="3500" b="1" dirty="0" smtClean="0">
                <a:solidFill>
                  <a:srgbClr val="990033"/>
                </a:solidFill>
              </a:rPr>
              <a:t>Extends</a:t>
            </a:r>
            <a:r>
              <a:rPr lang="en-US" sz="3500" b="1" dirty="0" smtClean="0">
                <a:solidFill>
                  <a:srgbClr val="E4CFA0"/>
                </a:solidFill>
              </a:rPr>
              <a:t> </a:t>
            </a:r>
            <a:r>
              <a:rPr lang="en-US" sz="3500" b="1" dirty="0" smtClean="0"/>
              <a:t>the MapReduce model to </a:t>
            </a:r>
            <a:r>
              <a:rPr lang="en-US" sz="3500" b="1" dirty="0" smtClean="0">
                <a:solidFill>
                  <a:srgbClr val="00B0F0"/>
                </a:solidFill>
              </a:rPr>
              <a:t>iterative</a:t>
            </a:r>
            <a:r>
              <a:rPr lang="en-US" sz="3500" b="1" dirty="0" smtClean="0">
                <a:solidFill>
                  <a:srgbClr val="E4CFA0"/>
                </a:solidFill>
              </a:rPr>
              <a:t> </a:t>
            </a:r>
            <a:r>
              <a:rPr lang="en-US" sz="3500" b="1" dirty="0" smtClean="0"/>
              <a:t>computations</a:t>
            </a:r>
          </a:p>
          <a:p>
            <a:pPr marL="342883" indent="-342883">
              <a:spcBef>
                <a:spcPct val="20000"/>
              </a:spcBef>
              <a:defRPr/>
            </a:pPr>
            <a:endParaRPr lang="en-US" sz="3200" dirty="0" smtClean="0">
              <a:solidFill>
                <a:srgbClr val="E4CFA0"/>
              </a:solidFill>
            </a:endParaRPr>
          </a:p>
          <a:p>
            <a:pPr marL="342883" indent="-342883">
              <a:spcBef>
                <a:spcPct val="20000"/>
              </a:spcBef>
              <a:buFont typeface="Arial" pitchFamily="34" charset="0"/>
              <a:buChar char="•"/>
              <a:defRPr/>
            </a:pPr>
            <a:endParaRPr lang="en-US" sz="3200" dirty="0">
              <a:solidFill>
                <a:srgbClr val="E4CFA0"/>
              </a:solidFill>
            </a:endParaRPr>
          </a:p>
        </p:txBody>
      </p:sp>
      <p:grpSp>
        <p:nvGrpSpPr>
          <p:cNvPr id="3" name="Group 195"/>
          <p:cNvGrpSpPr/>
          <p:nvPr/>
        </p:nvGrpSpPr>
        <p:grpSpPr>
          <a:xfrm>
            <a:off x="304800" y="762000"/>
            <a:ext cx="3733800" cy="2413000"/>
            <a:chOff x="1371600" y="762000"/>
            <a:chExt cx="4572000" cy="2438400"/>
          </a:xfrm>
        </p:grpSpPr>
        <p:sp>
          <p:nvSpPr>
            <p:cNvPr id="197" name="Rounded Rectangle 196"/>
            <p:cNvSpPr/>
            <p:nvPr/>
          </p:nvSpPr>
          <p:spPr>
            <a:xfrm>
              <a:off x="13716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198" name="Rounded Rectangle 197"/>
            <p:cNvSpPr/>
            <p:nvPr/>
          </p:nvSpPr>
          <p:spPr>
            <a:xfrm>
              <a:off x="1371600" y="762000"/>
              <a:ext cx="44958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a:p>
          </p:txBody>
        </p:sp>
        <p:sp>
          <p:nvSpPr>
            <p:cNvPr id="199" name="Rounded Rectangle 198"/>
            <p:cNvSpPr/>
            <p:nvPr/>
          </p:nvSpPr>
          <p:spPr>
            <a:xfrm>
              <a:off x="1371600" y="2743200"/>
              <a:ext cx="44958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dirty="0"/>
            </a:p>
          </p:txBody>
        </p:sp>
        <p:sp>
          <p:nvSpPr>
            <p:cNvPr id="200" name="Rectangle 199"/>
            <p:cNvSpPr/>
            <p:nvPr/>
          </p:nvSpPr>
          <p:spPr>
            <a:xfrm>
              <a:off x="1447800" y="2819400"/>
              <a:ext cx="2209800" cy="304800"/>
            </a:xfrm>
            <a:prstGeom prst="rect">
              <a:avLst/>
            </a:prstGeom>
            <a:solidFill>
              <a:srgbClr val="E6CF7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2">
                      <a:lumMod val="75000"/>
                    </a:schemeClr>
                  </a:solidFill>
                </a:rPr>
                <a:t>Data Split</a:t>
              </a:r>
              <a:endParaRPr lang="en-US" sz="1400" b="1" dirty="0">
                <a:solidFill>
                  <a:schemeClr val="tx2">
                    <a:lumMod val="75000"/>
                  </a:schemeClr>
                </a:solidFill>
              </a:endParaRPr>
            </a:p>
          </p:txBody>
        </p:sp>
        <p:sp>
          <p:nvSpPr>
            <p:cNvPr id="201" name="Rounded Rectangle 200"/>
            <p:cNvSpPr/>
            <p:nvPr/>
          </p:nvSpPr>
          <p:spPr>
            <a:xfrm>
              <a:off x="4038600" y="1524001"/>
              <a:ext cx="838200" cy="685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202" name="Rounded Rectangle 201"/>
            <p:cNvSpPr/>
            <p:nvPr/>
          </p:nvSpPr>
          <p:spPr>
            <a:xfrm>
              <a:off x="5029200" y="1524000"/>
              <a:ext cx="838200" cy="6858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dirty="0"/>
            </a:p>
          </p:txBody>
        </p:sp>
        <p:sp>
          <p:nvSpPr>
            <p:cNvPr id="203" name="Rectangle 202"/>
            <p:cNvSpPr/>
            <p:nvPr/>
          </p:nvSpPr>
          <p:spPr>
            <a:xfrm>
              <a:off x="17526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sp>
          <p:nvSpPr>
            <p:cNvPr id="204" name="TextBox 203"/>
            <p:cNvSpPr txBox="1"/>
            <p:nvPr/>
          </p:nvSpPr>
          <p:spPr>
            <a:xfrm>
              <a:off x="4038600" y="1524001"/>
              <a:ext cx="834100" cy="497627"/>
            </a:xfrm>
            <a:prstGeom prst="rect">
              <a:avLst/>
            </a:prstGeom>
            <a:noFill/>
          </p:spPr>
          <p:txBody>
            <a:bodyPr wrap="square" rtlCol="0">
              <a:spAutoFit/>
            </a:bodyPr>
            <a:lstStyle/>
            <a:p>
              <a:pPr algn="ctr"/>
              <a:r>
                <a:rPr lang="en-US" sz="1300" b="1" dirty="0" smtClean="0">
                  <a:solidFill>
                    <a:schemeClr val="tx2">
                      <a:lumMod val="75000"/>
                    </a:schemeClr>
                  </a:solidFill>
                </a:rPr>
                <a:t>MR</a:t>
              </a:r>
            </a:p>
            <a:p>
              <a:pPr algn="ctr"/>
              <a:r>
                <a:rPr lang="en-US" sz="1300" b="1" dirty="0" smtClean="0">
                  <a:solidFill>
                    <a:schemeClr val="tx2">
                      <a:lumMod val="75000"/>
                    </a:schemeClr>
                  </a:solidFill>
                </a:rPr>
                <a:t>Driver</a:t>
              </a:r>
              <a:endParaRPr lang="en-US" sz="1300" b="1" dirty="0">
                <a:solidFill>
                  <a:schemeClr val="tx2">
                    <a:lumMod val="75000"/>
                  </a:schemeClr>
                </a:solidFill>
              </a:endParaRPr>
            </a:p>
          </p:txBody>
        </p:sp>
        <p:sp>
          <p:nvSpPr>
            <p:cNvPr id="205" name="TextBox 204"/>
            <p:cNvSpPr txBox="1"/>
            <p:nvPr/>
          </p:nvSpPr>
          <p:spPr>
            <a:xfrm>
              <a:off x="4953000" y="1524001"/>
              <a:ext cx="990600" cy="497627"/>
            </a:xfrm>
            <a:prstGeom prst="rect">
              <a:avLst/>
            </a:prstGeom>
            <a:noFill/>
          </p:spPr>
          <p:txBody>
            <a:bodyPr wrap="square" rtlCol="0">
              <a:spAutoFit/>
            </a:bodyPr>
            <a:lstStyle/>
            <a:p>
              <a:pPr algn="ctr"/>
              <a:r>
                <a:rPr lang="en-US" sz="1300" b="1" dirty="0" smtClean="0">
                  <a:solidFill>
                    <a:schemeClr val="tx2">
                      <a:lumMod val="75000"/>
                    </a:schemeClr>
                  </a:solidFill>
                </a:rPr>
                <a:t>User</a:t>
              </a:r>
            </a:p>
            <a:p>
              <a:pPr algn="ctr"/>
              <a:r>
                <a:rPr lang="en-US" sz="1300" b="1" dirty="0" smtClean="0">
                  <a:solidFill>
                    <a:schemeClr val="tx2">
                      <a:lumMod val="75000"/>
                    </a:schemeClr>
                  </a:solidFill>
                </a:rPr>
                <a:t>Program</a:t>
              </a:r>
              <a:endParaRPr lang="en-US" sz="1300" b="1" dirty="0">
                <a:solidFill>
                  <a:schemeClr val="tx2">
                    <a:lumMod val="75000"/>
                  </a:schemeClr>
                </a:solidFill>
              </a:endParaRPr>
            </a:p>
          </p:txBody>
        </p:sp>
        <p:sp>
          <p:nvSpPr>
            <p:cNvPr id="206" name="TextBox 205"/>
            <p:cNvSpPr txBox="1"/>
            <p:nvPr/>
          </p:nvSpPr>
          <p:spPr>
            <a:xfrm>
              <a:off x="1447800" y="762000"/>
              <a:ext cx="4495800" cy="311017"/>
            </a:xfrm>
            <a:prstGeom prst="rect">
              <a:avLst/>
            </a:prstGeom>
            <a:noFill/>
          </p:spPr>
          <p:txBody>
            <a:bodyPr wrap="square" rtlCol="0">
              <a:spAutoFit/>
            </a:bodyPr>
            <a:lstStyle/>
            <a:p>
              <a:pPr algn="ctr"/>
              <a:r>
                <a:rPr lang="en-US" sz="1400" b="1" dirty="0" smtClean="0">
                  <a:solidFill>
                    <a:schemeClr val="tx2">
                      <a:lumMod val="75000"/>
                    </a:schemeClr>
                  </a:solidFill>
                </a:rPr>
                <a:t>Pub/Sub Broker Network</a:t>
              </a:r>
              <a:endParaRPr lang="en-US" sz="1400" b="1" dirty="0">
                <a:solidFill>
                  <a:schemeClr val="tx2">
                    <a:lumMod val="75000"/>
                  </a:schemeClr>
                </a:solidFill>
              </a:endParaRPr>
            </a:p>
          </p:txBody>
        </p:sp>
        <p:sp>
          <p:nvSpPr>
            <p:cNvPr id="207" name="Rounded Rectangle 206"/>
            <p:cNvSpPr/>
            <p:nvPr/>
          </p:nvSpPr>
          <p:spPr>
            <a:xfrm>
              <a:off x="26670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208" name="Rectangle 207"/>
            <p:cNvSpPr/>
            <p:nvPr/>
          </p:nvSpPr>
          <p:spPr>
            <a:xfrm>
              <a:off x="30480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cxnSp>
          <p:nvCxnSpPr>
            <p:cNvPr id="209" name="Straight Connector 208"/>
            <p:cNvCxnSpPr/>
            <p:nvPr/>
          </p:nvCxnSpPr>
          <p:spPr>
            <a:xfrm rot="5400000">
              <a:off x="3276600" y="2971800"/>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26677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28963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4038600" y="2743201"/>
              <a:ext cx="1296581" cy="311017"/>
            </a:xfrm>
            <a:prstGeom prst="rect">
              <a:avLst/>
            </a:prstGeom>
            <a:noFill/>
          </p:spPr>
          <p:txBody>
            <a:bodyPr wrap="none" rtlCol="0">
              <a:spAutoFit/>
            </a:bodyPr>
            <a:lstStyle/>
            <a:p>
              <a:r>
                <a:rPr lang="en-US" sz="1400" b="1" dirty="0" smtClean="0">
                  <a:solidFill>
                    <a:schemeClr val="tx2">
                      <a:lumMod val="75000"/>
                    </a:schemeClr>
                  </a:solidFill>
                </a:rPr>
                <a:t>File System</a:t>
              </a:r>
              <a:endParaRPr lang="en-US" sz="1400" b="1" dirty="0">
                <a:solidFill>
                  <a:schemeClr val="tx2">
                    <a:lumMod val="75000"/>
                  </a:schemeClr>
                </a:solidFill>
              </a:endParaRPr>
            </a:p>
          </p:txBody>
        </p:sp>
        <p:cxnSp>
          <p:nvCxnSpPr>
            <p:cNvPr id="213" name="Straight Arrow Connector 212"/>
            <p:cNvCxnSpPr/>
            <p:nvPr/>
          </p:nvCxnSpPr>
          <p:spPr>
            <a:xfrm rot="5400000">
              <a:off x="1639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4" name="Straight Arrow Connector 213"/>
            <p:cNvCxnSpPr/>
            <p:nvPr/>
          </p:nvCxnSpPr>
          <p:spPr>
            <a:xfrm rot="5400000">
              <a:off x="30106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5" name="Straight Arrow Connector 214"/>
            <p:cNvCxnSpPr/>
            <p:nvPr/>
          </p:nvCxnSpPr>
          <p:spPr>
            <a:xfrm rot="5400000">
              <a:off x="4306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6" name="Straight Arrow Connector 215"/>
            <p:cNvCxnSpPr/>
            <p:nvPr/>
          </p:nvCxnSpPr>
          <p:spPr>
            <a:xfrm rot="5400000">
              <a:off x="52204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17" name="Up-Down Arrow 216"/>
            <p:cNvSpPr/>
            <p:nvPr/>
          </p:nvSpPr>
          <p:spPr>
            <a:xfrm>
              <a:off x="18288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8" name="Up-Down Arrow 217"/>
            <p:cNvSpPr/>
            <p:nvPr/>
          </p:nvSpPr>
          <p:spPr>
            <a:xfrm>
              <a:off x="31242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9" name="Up-Down Arrow 218"/>
            <p:cNvSpPr/>
            <p:nvPr/>
          </p:nvSpPr>
          <p:spPr>
            <a:xfrm>
              <a:off x="5334000" y="2209800"/>
              <a:ext cx="152400" cy="5334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0" name="Hexagon 219"/>
            <p:cNvSpPr/>
            <p:nvPr/>
          </p:nvSpPr>
          <p:spPr>
            <a:xfrm>
              <a:off x="1447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1" name="Oval 220"/>
            <p:cNvSpPr/>
            <p:nvPr/>
          </p:nvSpPr>
          <p:spPr>
            <a:xfrm>
              <a:off x="14478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2" name="Hexagon 221"/>
            <p:cNvSpPr/>
            <p:nvPr/>
          </p:nvSpPr>
          <p:spPr>
            <a:xfrm>
              <a:off x="20574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3" name="Oval 222"/>
            <p:cNvSpPr/>
            <p:nvPr/>
          </p:nvSpPr>
          <p:spPr>
            <a:xfrm>
              <a:off x="21336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4" name="Hexagon 223"/>
            <p:cNvSpPr/>
            <p:nvPr/>
          </p:nvSpPr>
          <p:spPr>
            <a:xfrm>
              <a:off x="27432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5" name="Oval 224"/>
            <p:cNvSpPr/>
            <p:nvPr/>
          </p:nvSpPr>
          <p:spPr>
            <a:xfrm>
              <a:off x="27432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6" name="Hexagon 225"/>
            <p:cNvSpPr/>
            <p:nvPr/>
          </p:nvSpPr>
          <p:spPr>
            <a:xfrm>
              <a:off x="3352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7" name="Oval 226"/>
            <p:cNvSpPr/>
            <p:nvPr/>
          </p:nvSpPr>
          <p:spPr>
            <a:xfrm>
              <a:off x="34290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8" name="Flowchart: Connector 227"/>
            <p:cNvSpPr/>
            <p:nvPr/>
          </p:nvSpPr>
          <p:spPr>
            <a:xfrm>
              <a:off x="18288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9" name="Flowchart: Connector 228"/>
            <p:cNvSpPr/>
            <p:nvPr/>
          </p:nvSpPr>
          <p:spPr>
            <a:xfrm>
              <a:off x="19050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0" name="Flowchart: Connector 229"/>
            <p:cNvSpPr/>
            <p:nvPr/>
          </p:nvSpPr>
          <p:spPr>
            <a:xfrm>
              <a:off x="18288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1" name="Flowchart: Connector 230"/>
            <p:cNvSpPr/>
            <p:nvPr/>
          </p:nvSpPr>
          <p:spPr>
            <a:xfrm>
              <a:off x="19050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 name="Group 108"/>
            <p:cNvGrpSpPr/>
            <p:nvPr/>
          </p:nvGrpSpPr>
          <p:grpSpPr>
            <a:xfrm>
              <a:off x="2514600" y="1981200"/>
              <a:ext cx="121919" cy="45719"/>
              <a:chOff x="3200400" y="3352800"/>
              <a:chExt cx="121919" cy="45719"/>
            </a:xfrm>
          </p:grpSpPr>
          <p:sp>
            <p:nvSpPr>
              <p:cNvPr id="243" name="Flowchart: Connector 43"/>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4" name="Flowchart: Connector 44"/>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5" name="Group 45"/>
            <p:cNvGrpSpPr/>
            <p:nvPr/>
          </p:nvGrpSpPr>
          <p:grpSpPr>
            <a:xfrm>
              <a:off x="3124200" y="1905000"/>
              <a:ext cx="121919" cy="45719"/>
              <a:chOff x="3200400" y="3352800"/>
              <a:chExt cx="121919" cy="45719"/>
            </a:xfrm>
          </p:grpSpPr>
          <p:sp>
            <p:nvSpPr>
              <p:cNvPr id="241" name="Flowchart: Connector 240"/>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2" name="Flowchart: Connector 241"/>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6" name="Group 48"/>
            <p:cNvGrpSpPr/>
            <p:nvPr/>
          </p:nvGrpSpPr>
          <p:grpSpPr>
            <a:xfrm>
              <a:off x="3124200" y="2209800"/>
              <a:ext cx="121919" cy="45719"/>
              <a:chOff x="3200400" y="3352800"/>
              <a:chExt cx="121919" cy="45719"/>
            </a:xfrm>
          </p:grpSpPr>
          <p:sp>
            <p:nvSpPr>
              <p:cNvPr id="239" name="Flowchart: Connector 238"/>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0" name="Flowchart: Connector 239"/>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7" name="Group 51"/>
            <p:cNvGrpSpPr/>
            <p:nvPr/>
          </p:nvGrpSpPr>
          <p:grpSpPr>
            <a:xfrm>
              <a:off x="3200400" y="2971800"/>
              <a:ext cx="121919" cy="45719"/>
              <a:chOff x="3200400" y="3352800"/>
              <a:chExt cx="121919" cy="45719"/>
            </a:xfrm>
          </p:grpSpPr>
          <p:sp>
            <p:nvSpPr>
              <p:cNvPr id="237" name="Flowchart: Connector 236"/>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8" name="Flowchart: Connector 237"/>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36" name="TextBox 235"/>
            <p:cNvSpPr txBox="1"/>
            <p:nvPr/>
          </p:nvSpPr>
          <p:spPr>
            <a:xfrm>
              <a:off x="1828801" y="1219201"/>
              <a:ext cx="1591458" cy="311017"/>
            </a:xfrm>
            <a:prstGeom prst="rect">
              <a:avLst/>
            </a:prstGeom>
            <a:noFill/>
          </p:spPr>
          <p:txBody>
            <a:bodyPr wrap="none" rtlCol="0">
              <a:spAutoFit/>
            </a:bodyPr>
            <a:lstStyle/>
            <a:p>
              <a:r>
                <a:rPr lang="en-US" sz="1400" b="1" dirty="0" smtClean="0"/>
                <a:t>Worker Nodes</a:t>
              </a:r>
              <a:endParaRPr lang="en-US" sz="1400" b="1" dirty="0"/>
            </a:p>
          </p:txBody>
        </p:sp>
      </p:grpSp>
      <p:sp>
        <p:nvSpPr>
          <p:cNvPr id="245" name="Hexagon 244"/>
          <p:cNvSpPr/>
          <p:nvPr/>
        </p:nvSpPr>
        <p:spPr>
          <a:xfrm>
            <a:off x="4029074" y="9652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46" name="Oval 245"/>
          <p:cNvSpPr/>
          <p:nvPr/>
        </p:nvSpPr>
        <p:spPr>
          <a:xfrm>
            <a:off x="4029074" y="13462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47" name="Up-Down Arrow 246"/>
          <p:cNvSpPr/>
          <p:nvPr/>
        </p:nvSpPr>
        <p:spPr>
          <a:xfrm>
            <a:off x="4105274" y="2184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1400" b="1" dirty="0"/>
          </a:p>
        </p:txBody>
      </p:sp>
      <p:sp>
        <p:nvSpPr>
          <p:cNvPr id="248" name="Rectangle 247"/>
          <p:cNvSpPr/>
          <p:nvPr/>
        </p:nvSpPr>
        <p:spPr>
          <a:xfrm>
            <a:off x="4029074" y="18034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bg1"/>
                </a:solidFill>
              </a:rPr>
              <a:t>D</a:t>
            </a:r>
            <a:endParaRPr lang="en-US" sz="1400" b="1" dirty="0">
              <a:solidFill>
                <a:schemeClr val="bg1"/>
              </a:solidFill>
            </a:endParaRPr>
          </a:p>
        </p:txBody>
      </p:sp>
      <p:sp>
        <p:nvSpPr>
          <p:cNvPr id="249" name="TextBox 248"/>
          <p:cNvSpPr txBox="1"/>
          <p:nvPr/>
        </p:nvSpPr>
        <p:spPr>
          <a:xfrm>
            <a:off x="4333875" y="889000"/>
            <a:ext cx="1118501" cy="307773"/>
          </a:xfrm>
          <a:prstGeom prst="rect">
            <a:avLst/>
          </a:prstGeom>
          <a:noFill/>
        </p:spPr>
        <p:txBody>
          <a:bodyPr wrap="none" lIns="91435" tIns="45718" rIns="91435" bIns="45718" rtlCol="0">
            <a:spAutoFit/>
          </a:bodyPr>
          <a:lstStyle/>
          <a:p>
            <a:r>
              <a:rPr lang="en-US" sz="1400" b="1" dirty="0" smtClean="0"/>
              <a:t>Map Worker</a:t>
            </a:r>
            <a:endParaRPr lang="en-US" sz="1400" b="1" dirty="0"/>
          </a:p>
        </p:txBody>
      </p:sp>
      <p:sp>
        <p:nvSpPr>
          <p:cNvPr id="250" name="TextBox 249"/>
          <p:cNvSpPr txBox="1"/>
          <p:nvPr/>
        </p:nvSpPr>
        <p:spPr>
          <a:xfrm>
            <a:off x="4333875" y="1270000"/>
            <a:ext cx="1322660" cy="307773"/>
          </a:xfrm>
          <a:prstGeom prst="rect">
            <a:avLst/>
          </a:prstGeom>
          <a:noFill/>
        </p:spPr>
        <p:txBody>
          <a:bodyPr wrap="none" lIns="91435" tIns="45718" rIns="91435" bIns="45718" rtlCol="0">
            <a:spAutoFit/>
          </a:bodyPr>
          <a:lstStyle/>
          <a:p>
            <a:r>
              <a:rPr lang="en-US" sz="1400" b="1" dirty="0" smtClean="0"/>
              <a:t>Reduce Worker</a:t>
            </a:r>
            <a:endParaRPr lang="en-US" sz="1400" b="1" dirty="0"/>
          </a:p>
        </p:txBody>
      </p:sp>
      <p:sp>
        <p:nvSpPr>
          <p:cNvPr id="251" name="TextBox 250"/>
          <p:cNvSpPr txBox="1"/>
          <p:nvPr/>
        </p:nvSpPr>
        <p:spPr>
          <a:xfrm>
            <a:off x="4333875" y="1727200"/>
            <a:ext cx="1072719" cy="307773"/>
          </a:xfrm>
          <a:prstGeom prst="rect">
            <a:avLst/>
          </a:prstGeom>
          <a:noFill/>
        </p:spPr>
        <p:txBody>
          <a:bodyPr wrap="none" lIns="91435" tIns="45718" rIns="91435" bIns="45718" rtlCol="0">
            <a:spAutoFit/>
          </a:bodyPr>
          <a:lstStyle/>
          <a:p>
            <a:r>
              <a:rPr lang="en-US" sz="1400" b="1" dirty="0" smtClean="0"/>
              <a:t>MRDeamon</a:t>
            </a:r>
            <a:endParaRPr lang="en-US" sz="1400" b="1" dirty="0"/>
          </a:p>
        </p:txBody>
      </p:sp>
      <p:sp>
        <p:nvSpPr>
          <p:cNvPr id="252" name="TextBox 251"/>
          <p:cNvSpPr txBox="1"/>
          <p:nvPr/>
        </p:nvSpPr>
        <p:spPr>
          <a:xfrm>
            <a:off x="4333875" y="2108200"/>
            <a:ext cx="1441090" cy="307773"/>
          </a:xfrm>
          <a:prstGeom prst="rect">
            <a:avLst/>
          </a:prstGeom>
          <a:noFill/>
        </p:spPr>
        <p:txBody>
          <a:bodyPr wrap="none" lIns="91435" tIns="45718" rIns="91435" bIns="45718" rtlCol="0">
            <a:spAutoFit/>
          </a:bodyPr>
          <a:lstStyle/>
          <a:p>
            <a:r>
              <a:rPr lang="en-US" sz="1400" b="1" dirty="0" smtClean="0"/>
              <a:t>Data Read/Write</a:t>
            </a:r>
            <a:endParaRPr lang="en-US" sz="1400" b="1" dirty="0"/>
          </a:p>
        </p:txBody>
      </p:sp>
      <p:cxnSp>
        <p:nvCxnSpPr>
          <p:cNvPr id="253" name="Straight Arrow Connector 252"/>
          <p:cNvCxnSpPr/>
          <p:nvPr/>
        </p:nvCxnSpPr>
        <p:spPr>
          <a:xfrm rot="5400000">
            <a:off x="4029868" y="2793207"/>
            <a:ext cx="3048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54" name="TextBox 253"/>
          <p:cNvSpPr txBox="1"/>
          <p:nvPr/>
        </p:nvSpPr>
        <p:spPr>
          <a:xfrm>
            <a:off x="4333875" y="2565400"/>
            <a:ext cx="1364979" cy="307773"/>
          </a:xfrm>
          <a:prstGeom prst="rect">
            <a:avLst/>
          </a:prstGeom>
          <a:noFill/>
        </p:spPr>
        <p:txBody>
          <a:bodyPr wrap="none" lIns="91435" tIns="45718" rIns="91435" bIns="45718" rtlCol="0">
            <a:spAutoFit/>
          </a:bodyPr>
          <a:lstStyle/>
          <a:p>
            <a:r>
              <a:rPr lang="en-US" sz="1400" b="1" dirty="0" smtClean="0"/>
              <a:t>Communication</a:t>
            </a:r>
            <a:endParaRPr lang="en-US" sz="1400" b="1" dirty="0"/>
          </a:p>
        </p:txBody>
      </p:sp>
      <p:grpSp>
        <p:nvGrpSpPr>
          <p:cNvPr id="8" name="Group 148"/>
          <p:cNvGrpSpPr/>
          <p:nvPr/>
        </p:nvGrpSpPr>
        <p:grpSpPr>
          <a:xfrm>
            <a:off x="4648200" y="3598954"/>
            <a:ext cx="4191000" cy="2954245"/>
            <a:chOff x="1807721" y="808977"/>
            <a:chExt cx="4648200" cy="3370355"/>
          </a:xfrm>
        </p:grpSpPr>
        <p:grpSp>
          <p:nvGrpSpPr>
            <p:cNvPr id="9" name="Group 26"/>
            <p:cNvGrpSpPr/>
            <p:nvPr/>
          </p:nvGrpSpPr>
          <p:grpSpPr>
            <a:xfrm>
              <a:off x="2743200" y="808977"/>
              <a:ext cx="3712721" cy="3094411"/>
              <a:chOff x="304800" y="1694153"/>
              <a:chExt cx="3712721" cy="3094411"/>
            </a:xfrm>
          </p:grpSpPr>
          <p:sp>
            <p:nvSpPr>
              <p:cNvPr id="159" name="Arc 158"/>
              <p:cNvSpPr/>
              <p:nvPr/>
            </p:nvSpPr>
            <p:spPr>
              <a:xfrm rot="3177236">
                <a:off x="1648167" y="2620252"/>
                <a:ext cx="2942011" cy="1394613"/>
              </a:xfrm>
              <a:prstGeom prst="arc">
                <a:avLst>
                  <a:gd name="adj1" fmla="val 9813537"/>
                  <a:gd name="adj2" fmla="val 1099694"/>
                </a:avLst>
              </a:prstGeom>
              <a:ln w="508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60" name="TextBox 159"/>
              <p:cNvSpPr txBox="1"/>
              <p:nvPr/>
            </p:nvSpPr>
            <p:spPr>
              <a:xfrm>
                <a:off x="664721" y="3323575"/>
                <a:ext cx="2590800" cy="3500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Reduce (Key, List&lt;Value&gt;) </a:t>
                </a:r>
              </a:p>
            </p:txBody>
          </p:sp>
          <p:sp>
            <p:nvSpPr>
              <p:cNvPr id="161" name="TextBox 160"/>
              <p:cNvSpPr txBox="1"/>
              <p:nvPr/>
            </p:nvSpPr>
            <p:spPr>
              <a:xfrm>
                <a:off x="2264921" y="1694153"/>
                <a:ext cx="882047" cy="360424"/>
              </a:xfrm>
              <a:prstGeom prst="rect">
                <a:avLst/>
              </a:prstGeom>
              <a:noFill/>
            </p:spPr>
            <p:txBody>
              <a:bodyPr wrap="none" rtlCol="0">
                <a:spAutoFit/>
              </a:bodyPr>
              <a:lstStyle/>
              <a:p>
                <a:r>
                  <a:rPr lang="en-US" sz="1400" b="1" dirty="0" smtClean="0">
                    <a:solidFill>
                      <a:srgbClr val="C00000"/>
                    </a:solidFill>
                  </a:rPr>
                  <a:t>Iterate</a:t>
                </a:r>
                <a:endParaRPr lang="en-US" sz="1400" b="1" dirty="0">
                  <a:solidFill>
                    <a:srgbClr val="C00000"/>
                  </a:solidFill>
                </a:endParaRPr>
              </a:p>
            </p:txBody>
          </p:sp>
          <p:cxnSp>
            <p:nvCxnSpPr>
              <p:cNvPr id="162" name="Straight Arrow Connector 161"/>
              <p:cNvCxnSpPr/>
              <p:nvPr/>
            </p:nvCxnSpPr>
            <p:spPr>
              <a:xfrm rot="16200000" flipH="1">
                <a:off x="1296194" y="2972594"/>
                <a:ext cx="381000" cy="379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304800" y="2667000"/>
                <a:ext cx="1916468" cy="36042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b="1" dirty="0" smtClean="0">
                    <a:solidFill>
                      <a:schemeClr val="tx1"/>
                    </a:solidFill>
                    <a:cs typeface="Courier New" pitchFamily="49" charset="0"/>
                  </a:rPr>
                  <a:t>Map(Key, Value)  </a:t>
                </a:r>
              </a:p>
            </p:txBody>
          </p:sp>
          <p:sp>
            <p:nvSpPr>
              <p:cNvPr id="164" name="TextBox 163"/>
              <p:cNvSpPr txBox="1"/>
              <p:nvPr/>
            </p:nvSpPr>
            <p:spPr>
              <a:xfrm>
                <a:off x="1198120" y="4009377"/>
                <a:ext cx="2743199" cy="35966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Combine (Key, List&lt;Value&gt;)</a:t>
                </a:r>
                <a:endParaRPr lang="en-US" sz="1400" b="1" dirty="0">
                  <a:solidFill>
                    <a:schemeClr val="tx1"/>
                  </a:solidFill>
                  <a:latin typeface="+mj-lt"/>
                  <a:cs typeface="Courier New" pitchFamily="49" charset="0"/>
                </a:endParaRPr>
              </a:p>
            </p:txBody>
          </p:sp>
          <p:sp>
            <p:nvSpPr>
              <p:cNvPr id="165" name="Oval 164"/>
              <p:cNvSpPr/>
              <p:nvPr/>
            </p:nvSpPr>
            <p:spPr>
              <a:xfrm>
                <a:off x="2666999" y="2180576"/>
                <a:ext cx="1350522" cy="762000"/>
              </a:xfrm>
              <a:prstGeom prst="ellipse">
                <a:avLst/>
              </a:prstGeom>
              <a:ln w="25400"/>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User Program</a:t>
                </a:r>
                <a:endParaRPr lang="en-US" sz="1400" b="1" dirty="0"/>
              </a:p>
            </p:txBody>
          </p:sp>
          <p:cxnSp>
            <p:nvCxnSpPr>
              <p:cNvPr id="166" name="Straight Arrow Connector 165"/>
              <p:cNvCxnSpPr/>
              <p:nvPr/>
            </p:nvCxnSpPr>
            <p:spPr>
              <a:xfrm rot="16200000" flipH="1">
                <a:off x="1883921" y="3704576"/>
                <a:ext cx="3048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51" name="TextBox 150"/>
            <p:cNvSpPr txBox="1"/>
            <p:nvPr/>
          </p:nvSpPr>
          <p:spPr>
            <a:xfrm>
              <a:off x="4550921" y="3810000"/>
              <a:ext cx="990600"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Close()</a:t>
              </a:r>
              <a:endParaRPr lang="en-US" sz="1400" b="1" dirty="0">
                <a:solidFill>
                  <a:schemeClr val="tx1"/>
                </a:solidFill>
                <a:latin typeface="+mj-lt"/>
                <a:cs typeface="Courier New" pitchFamily="49" charset="0"/>
              </a:endParaRPr>
            </a:p>
          </p:txBody>
        </p:sp>
        <p:sp>
          <p:nvSpPr>
            <p:cNvPr id="152" name="TextBox 151"/>
            <p:cNvSpPr txBox="1"/>
            <p:nvPr/>
          </p:nvSpPr>
          <p:spPr>
            <a:xfrm>
              <a:off x="3026922" y="1066801"/>
              <a:ext cx="1295400" cy="35112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Configure()</a:t>
              </a:r>
              <a:endParaRPr lang="en-US" sz="1400" b="1" dirty="0">
                <a:solidFill>
                  <a:schemeClr val="tx1"/>
                </a:solidFill>
                <a:latin typeface="+mj-lt"/>
                <a:cs typeface="Courier New" pitchFamily="49" charset="0"/>
              </a:endParaRPr>
            </a:p>
          </p:txBody>
        </p:sp>
        <p:cxnSp>
          <p:nvCxnSpPr>
            <p:cNvPr id="153" name="Straight Arrow Connector 152"/>
            <p:cNvCxnSpPr>
              <a:stCxn id="152" idx="2"/>
            </p:cNvCxnSpPr>
            <p:nvPr/>
          </p:nvCxnSpPr>
          <p:spPr>
            <a:xfrm rot="5400000">
              <a:off x="3489272" y="1596474"/>
              <a:ext cx="363895" cy="6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4762479" y="3674642"/>
              <a:ext cx="345692" cy="68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5" name="Left Arrow Callout 154"/>
            <p:cNvSpPr/>
            <p:nvPr/>
          </p:nvSpPr>
          <p:spPr>
            <a:xfrm flipH="1">
              <a:off x="1807721" y="990600"/>
              <a:ext cx="1143000" cy="533400"/>
            </a:xfrm>
            <a:prstGeom prst="leftArrowCallout">
              <a:avLst>
                <a:gd name="adj1" fmla="val 25000"/>
                <a:gd name="adj2" fmla="val 25000"/>
                <a:gd name="adj3" fmla="val 25000"/>
                <a:gd name="adj4" fmla="val 795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solidFill>
                </a:rPr>
                <a:t>Static</a:t>
              </a:r>
            </a:p>
            <a:p>
              <a:pPr algn="ctr"/>
              <a:r>
                <a:rPr lang="en-US" sz="1400" b="1" dirty="0" smtClean="0">
                  <a:solidFill>
                    <a:schemeClr val="tx1"/>
                  </a:solidFill>
                </a:rPr>
                <a:t>data</a:t>
              </a:r>
            </a:p>
          </p:txBody>
        </p:sp>
        <p:sp>
          <p:nvSpPr>
            <p:cNvPr id="156" name="Left Arrow Callout 155"/>
            <p:cNvSpPr/>
            <p:nvPr/>
          </p:nvSpPr>
          <p:spPr>
            <a:xfrm flipH="1">
              <a:off x="1828800" y="2256777"/>
              <a:ext cx="1143000" cy="533400"/>
            </a:xfrm>
            <a:prstGeom prst="leftArrowCallout">
              <a:avLst>
                <a:gd name="adj1" fmla="val 25000"/>
                <a:gd name="adj2" fmla="val 25000"/>
                <a:gd name="adj3" fmla="val 25000"/>
                <a:gd name="adj4" fmla="val 807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b="1" dirty="0" smtClean="0">
                  <a:solidFill>
                    <a:schemeClr val="tx1"/>
                  </a:solidFill>
                </a:rPr>
                <a:t>δ</a:t>
              </a:r>
              <a:r>
                <a:rPr lang="en-US" sz="1400" b="1" dirty="0" smtClean="0">
                  <a:solidFill>
                    <a:schemeClr val="tx1"/>
                  </a:solidFill>
                </a:rPr>
                <a:t> flow</a:t>
              </a:r>
            </a:p>
          </p:txBody>
        </p:sp>
        <p:cxnSp>
          <p:nvCxnSpPr>
            <p:cNvPr id="157" name="Straight Arrow Connector 156"/>
            <p:cNvCxnSpPr>
              <a:stCxn id="156" idx="1"/>
            </p:cNvCxnSpPr>
            <p:nvPr/>
          </p:nvCxnSpPr>
          <p:spPr>
            <a:xfrm flipV="1">
              <a:off x="2971800" y="2256777"/>
              <a:ext cx="9144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56" idx="1"/>
            </p:cNvCxnSpPr>
            <p:nvPr/>
          </p:nvCxnSpPr>
          <p:spPr>
            <a:xfrm>
              <a:off x="2971800" y="2523477"/>
              <a:ext cx="1371600" cy="448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67" name="Picture 3"/>
          <p:cNvPicPr>
            <a:picLocks noChangeAspect="1" noChangeArrowheads="1"/>
          </p:cNvPicPr>
          <p:nvPr/>
        </p:nvPicPr>
        <p:blipFill>
          <a:blip r:embed="rId3" cstate="print"/>
          <a:srcRect/>
          <a:stretch>
            <a:fillRect/>
          </a:stretch>
        </p:blipFill>
        <p:spPr bwMode="auto">
          <a:xfrm>
            <a:off x="381000" y="3505200"/>
            <a:ext cx="3962400" cy="2733798"/>
          </a:xfrm>
          <a:prstGeom prst="rect">
            <a:avLst/>
          </a:prstGeom>
          <a:noFill/>
          <a:ln w="12700">
            <a:solidFill>
              <a:schemeClr val="tx2">
                <a:lumMod val="50000"/>
              </a:schemeClr>
            </a:solidFill>
            <a:miter lim="800000"/>
            <a:headEnd/>
            <a:tailEnd/>
          </a:ln>
          <a:effectLst/>
        </p:spPr>
      </p:pic>
      <p:sp>
        <p:nvSpPr>
          <p:cNvPr id="168" name="TextBox 167"/>
          <p:cNvSpPr txBox="1"/>
          <p:nvPr/>
        </p:nvSpPr>
        <p:spPr>
          <a:xfrm>
            <a:off x="304800" y="6257835"/>
            <a:ext cx="4038600" cy="523220"/>
          </a:xfrm>
          <a:prstGeom prst="rect">
            <a:avLst/>
          </a:prstGeom>
          <a:noFill/>
        </p:spPr>
        <p:txBody>
          <a:bodyPr wrap="square" rtlCol="0">
            <a:spAutoFit/>
          </a:bodyPr>
          <a:lstStyle/>
          <a:p>
            <a:pPr algn="ctr"/>
            <a:r>
              <a:rPr lang="en-US" sz="1400" b="1" dirty="0" smtClean="0"/>
              <a:t>Different synchronization and intercommunication mechanisms used by the parallel runtimes</a:t>
            </a:r>
            <a:endParaRPr lang="en-US" sz="1400" b="1" dirty="0"/>
          </a:p>
        </p:txBody>
      </p:sp>
      <p:pic>
        <p:nvPicPr>
          <p:cNvPr id="1026" name="Picture 2" descr="D:\academic\phd\Publications\MapReduce++\logo.png"/>
          <p:cNvPicPr>
            <a:picLocks noChangeAspect="1" noChangeArrowheads="1"/>
          </p:cNvPicPr>
          <p:nvPr/>
        </p:nvPicPr>
        <p:blipFill>
          <a:blip r:embed="rId4" cstate="print"/>
          <a:srcRect/>
          <a:stretch>
            <a:fillRect/>
          </a:stretch>
        </p:blipFill>
        <p:spPr bwMode="auto">
          <a:xfrm>
            <a:off x="7010400" y="152400"/>
            <a:ext cx="501094" cy="6096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normAutofit/>
          </a:bodyPr>
          <a:lstStyle/>
          <a:p>
            <a:r>
              <a:rPr lang="en-US" sz="3600" b="1" dirty="0" smtClean="0">
                <a:solidFill>
                  <a:schemeClr val="tx2">
                    <a:lumMod val="75000"/>
                  </a:schemeClr>
                </a:solidFill>
              </a:rPr>
              <a:t>Iterative Computations</a:t>
            </a:r>
            <a:endParaRPr lang="en-US" sz="3600" b="1" dirty="0">
              <a:solidFill>
                <a:schemeClr val="tx2">
                  <a:lumMod val="75000"/>
                </a:schemeClr>
              </a:solidFill>
            </a:endParaRPr>
          </a:p>
        </p:txBody>
      </p:sp>
      <p:pic>
        <p:nvPicPr>
          <p:cNvPr id="4" name="Picture 2" descr="D:\Academic\Ph.D\eScience2008\images\eps\kmeans_color.png"/>
          <p:cNvPicPr>
            <a:picLocks noChangeAspect="1" noChangeArrowheads="1"/>
          </p:cNvPicPr>
          <p:nvPr/>
        </p:nvPicPr>
        <p:blipFill>
          <a:blip r:embed="rId3" cstate="print"/>
          <a:srcRect/>
          <a:stretch>
            <a:fillRect/>
          </a:stretch>
        </p:blipFill>
        <p:spPr bwMode="auto">
          <a:xfrm>
            <a:off x="1371600" y="762000"/>
            <a:ext cx="3405613" cy="2844509"/>
          </a:xfrm>
          <a:prstGeom prst="rect">
            <a:avLst/>
          </a:prstGeom>
          <a:noFill/>
        </p:spPr>
      </p:pic>
      <p:pic>
        <p:nvPicPr>
          <p:cNvPr id="40965" name="Picture 5" descr="D:\academic\phd\Publications\CloudComp09\figures\matrix.png"/>
          <p:cNvPicPr>
            <a:picLocks noChangeAspect="1" noChangeArrowheads="1"/>
          </p:cNvPicPr>
          <p:nvPr/>
        </p:nvPicPr>
        <p:blipFill>
          <a:blip r:embed="rId4" cstate="print"/>
          <a:srcRect/>
          <a:stretch>
            <a:fillRect/>
          </a:stretch>
        </p:blipFill>
        <p:spPr bwMode="auto">
          <a:xfrm>
            <a:off x="6705600" y="685800"/>
            <a:ext cx="2286000" cy="2843349"/>
          </a:xfrm>
          <a:prstGeom prst="rect">
            <a:avLst/>
          </a:prstGeom>
          <a:noFill/>
        </p:spPr>
      </p:pic>
      <p:sp>
        <p:nvSpPr>
          <p:cNvPr id="11" name="Right Arrow Callout 10"/>
          <p:cNvSpPr/>
          <p:nvPr/>
        </p:nvSpPr>
        <p:spPr>
          <a:xfrm>
            <a:off x="152400" y="1447800"/>
            <a:ext cx="13716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K-means</a:t>
            </a:r>
          </a:p>
          <a:p>
            <a:pPr algn="ctr"/>
            <a:endParaRPr lang="en-US" dirty="0"/>
          </a:p>
        </p:txBody>
      </p:sp>
      <p:sp>
        <p:nvSpPr>
          <p:cNvPr id="12" name="Right Arrow Callout 11"/>
          <p:cNvSpPr/>
          <p:nvPr/>
        </p:nvSpPr>
        <p:spPr>
          <a:xfrm>
            <a:off x="4876800" y="1447800"/>
            <a:ext cx="20574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Matrix Multiplication</a:t>
            </a:r>
          </a:p>
          <a:p>
            <a:pPr algn="ctr"/>
            <a:endParaRPr lang="en-US" dirty="0"/>
          </a:p>
        </p:txBody>
      </p:sp>
      <p:sp>
        <p:nvSpPr>
          <p:cNvPr id="9" name="TextBox 8"/>
          <p:cNvSpPr txBox="1"/>
          <p:nvPr/>
        </p:nvSpPr>
        <p:spPr>
          <a:xfrm>
            <a:off x="152400" y="3581400"/>
            <a:ext cx="2559547" cy="369332"/>
          </a:xfrm>
          <a:prstGeom prst="rect">
            <a:avLst/>
          </a:prstGeom>
          <a:noFill/>
        </p:spPr>
        <p:txBody>
          <a:bodyPr wrap="none" rtlCol="0">
            <a:spAutoFit/>
          </a:bodyPr>
          <a:lstStyle/>
          <a:p>
            <a:r>
              <a:rPr lang="en-US" b="1" dirty="0" smtClean="0"/>
              <a:t>Performance of K-Means</a:t>
            </a:r>
            <a:endParaRPr lang="en-US" b="1" dirty="0"/>
          </a:p>
        </p:txBody>
      </p:sp>
      <p:sp>
        <p:nvSpPr>
          <p:cNvPr id="10" name="TextBox 9"/>
          <p:cNvSpPr txBox="1"/>
          <p:nvPr/>
        </p:nvSpPr>
        <p:spPr>
          <a:xfrm>
            <a:off x="4953000" y="3581400"/>
            <a:ext cx="3552639" cy="369332"/>
          </a:xfrm>
          <a:prstGeom prst="rect">
            <a:avLst/>
          </a:prstGeom>
          <a:noFill/>
        </p:spPr>
        <p:txBody>
          <a:bodyPr wrap="none" rtlCol="0">
            <a:spAutoFit/>
          </a:bodyPr>
          <a:lstStyle/>
          <a:p>
            <a:r>
              <a:rPr lang="en-US" b="1" dirty="0" smtClean="0"/>
              <a:t> Performance Matrix Multiplication</a:t>
            </a:r>
            <a:endParaRPr lang="en-US" b="1" dirty="0"/>
          </a:p>
        </p:txBody>
      </p:sp>
      <p:pic>
        <p:nvPicPr>
          <p:cNvPr id="15" name="Picture 14" descr="kmeans-color-log.png"/>
          <p:cNvPicPr>
            <a:picLocks noChangeAspect="1"/>
          </p:cNvPicPr>
          <p:nvPr/>
        </p:nvPicPr>
        <p:blipFill>
          <a:blip r:embed="rId5" cstate="print"/>
          <a:stretch>
            <a:fillRect/>
          </a:stretch>
        </p:blipFill>
        <p:spPr>
          <a:xfrm>
            <a:off x="228600" y="3886200"/>
            <a:ext cx="4129088" cy="2667000"/>
          </a:xfrm>
          <a:prstGeom prst="rect">
            <a:avLst/>
          </a:prstGeom>
        </p:spPr>
      </p:pic>
      <p:pic>
        <p:nvPicPr>
          <p:cNvPr id="16" name="Picture 15" descr="mat-mult-log.png"/>
          <p:cNvPicPr>
            <a:picLocks noChangeAspect="1"/>
          </p:cNvPicPr>
          <p:nvPr/>
        </p:nvPicPr>
        <p:blipFill>
          <a:blip r:embed="rId6" cstate="print"/>
          <a:stretch>
            <a:fillRect/>
          </a:stretch>
        </p:blipFill>
        <p:spPr>
          <a:xfrm>
            <a:off x="4800599" y="3886200"/>
            <a:ext cx="4038601" cy="2697278"/>
          </a:xfrm>
          <a:prstGeom prst="rect">
            <a:avLst/>
          </a:prstGeom>
        </p:spPr>
      </p:pic>
      <p:grpSp>
        <p:nvGrpSpPr>
          <p:cNvPr id="18" name="Group 17"/>
          <p:cNvGrpSpPr/>
          <p:nvPr/>
        </p:nvGrpSpPr>
        <p:grpSpPr>
          <a:xfrm>
            <a:off x="4648200" y="3276600"/>
            <a:ext cx="4495800" cy="3213485"/>
            <a:chOff x="4191000" y="2667000"/>
            <a:chExt cx="4495800" cy="3213485"/>
          </a:xfrm>
        </p:grpSpPr>
        <p:pic>
          <p:nvPicPr>
            <p:cNvPr id="14" name="Picture 3"/>
            <p:cNvPicPr>
              <a:picLocks noChangeAspect="1" noChangeArrowheads="1"/>
            </p:cNvPicPr>
            <p:nvPr/>
          </p:nvPicPr>
          <p:blipFill>
            <a:blip r:embed="rId7" cstate="print"/>
            <a:srcRect/>
            <a:stretch>
              <a:fillRect/>
            </a:stretch>
          </p:blipFill>
          <p:spPr bwMode="auto">
            <a:xfrm>
              <a:off x="4191000" y="3048000"/>
              <a:ext cx="4495800" cy="2832485"/>
            </a:xfrm>
            <a:prstGeom prst="rect">
              <a:avLst/>
            </a:prstGeom>
            <a:noFill/>
            <a:ln w="9525">
              <a:noFill/>
              <a:miter lim="800000"/>
              <a:headEnd/>
              <a:tailEnd/>
            </a:ln>
          </p:spPr>
        </p:pic>
        <p:sp>
          <p:nvSpPr>
            <p:cNvPr id="17" name="TextBox 16"/>
            <p:cNvSpPr txBox="1"/>
            <p:nvPr/>
          </p:nvSpPr>
          <p:spPr>
            <a:xfrm>
              <a:off x="4191000" y="2667000"/>
              <a:ext cx="1912255" cy="369332"/>
            </a:xfrm>
            <a:prstGeom prst="rect">
              <a:avLst/>
            </a:prstGeom>
            <a:noFill/>
          </p:spPr>
          <p:txBody>
            <a:bodyPr wrap="none" rtlCol="0">
              <a:spAutoFit/>
            </a:bodyPr>
            <a:lstStyle/>
            <a:p>
              <a:r>
                <a:rPr lang="en-US" dirty="0" smtClean="0"/>
                <a:t>  </a:t>
              </a:r>
              <a:r>
                <a:rPr lang="en-US" b="1" dirty="0" smtClean="0"/>
                <a:t>Smith Waterman</a:t>
              </a:r>
              <a:endParaRPr lang="en-US" b="1" dirty="0"/>
            </a:p>
          </p:txBody>
        </p:sp>
      </p:grpSp>
      <p:pic>
        <p:nvPicPr>
          <p:cNvPr id="3075" name="Picture 3"/>
          <p:cNvPicPr>
            <a:picLocks noChangeAspect="1" noChangeArrowheads="1"/>
          </p:cNvPicPr>
          <p:nvPr/>
        </p:nvPicPr>
        <p:blipFill>
          <a:blip r:embed="rId8" cstate="print"/>
          <a:srcRect l="6643" t="12560" r="26932" b="12077"/>
          <a:stretch>
            <a:fillRect/>
          </a:stretch>
        </p:blipFill>
        <p:spPr bwMode="auto">
          <a:xfrm>
            <a:off x="4572000" y="3657600"/>
            <a:ext cx="4572000" cy="32419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228600"/>
            <a:ext cx="6400800" cy="1200329"/>
          </a:xfrm>
          <a:prstGeom prst="rect">
            <a:avLst/>
          </a:prstGeom>
        </p:spPr>
        <p:txBody>
          <a:bodyPr wrap="square">
            <a:spAutoFit/>
          </a:bodyPr>
          <a:lstStyle/>
          <a:p>
            <a:pPr algn="ctr"/>
            <a:r>
              <a:rPr lang="en-US" sz="2400" b="1" dirty="0" smtClean="0">
                <a:latin typeface="Arial" pitchFamily="34" charset="0"/>
                <a:cs typeface="Arial" pitchFamily="34" charset="0"/>
              </a:rPr>
              <a:t>Performance of </a:t>
            </a:r>
            <a:r>
              <a:rPr lang="en-US" sz="2400" b="1" dirty="0" err="1" smtClean="0">
                <a:latin typeface="Arial" pitchFamily="34" charset="0"/>
                <a:cs typeface="Arial" pitchFamily="34" charset="0"/>
              </a:rPr>
              <a:t>Pagerank</a:t>
            </a:r>
            <a:r>
              <a:rPr lang="en-US" sz="2400" b="1" dirty="0" smtClean="0">
                <a:latin typeface="Arial" pitchFamily="34" charset="0"/>
                <a:cs typeface="Arial" pitchFamily="34" charset="0"/>
              </a:rPr>
              <a:t> using </a:t>
            </a:r>
            <a:br>
              <a:rPr lang="en-US" sz="2400" b="1" dirty="0" smtClean="0">
                <a:latin typeface="Arial" pitchFamily="34" charset="0"/>
                <a:cs typeface="Arial" pitchFamily="34" charset="0"/>
              </a:rPr>
            </a:br>
            <a:r>
              <a:rPr lang="en-US" sz="2400" b="1" dirty="0" err="1" smtClean="0">
                <a:latin typeface="Arial" pitchFamily="34" charset="0"/>
                <a:cs typeface="Arial" pitchFamily="34" charset="0"/>
              </a:rPr>
              <a:t>ClueWeb</a:t>
            </a:r>
            <a:r>
              <a:rPr lang="en-US" sz="2400" b="1" dirty="0" smtClean="0">
                <a:latin typeface="Arial" pitchFamily="34" charset="0"/>
                <a:cs typeface="Arial" pitchFamily="34" charset="0"/>
              </a:rPr>
              <a:t> Data (Time for 20 iterations)</a:t>
            </a:r>
            <a:r>
              <a:rPr lang="en-US" sz="2400" dirty="0" smtClean="0">
                <a:latin typeface="Arial" pitchFamily="34" charset="0"/>
                <a:cs typeface="Arial" pitchFamily="34" charset="0"/>
              </a:rPr>
              <a:t> </a:t>
            </a:r>
            <a:br>
              <a:rPr lang="en-US" sz="2400" dirty="0" smtClean="0">
                <a:latin typeface="Arial" pitchFamily="34" charset="0"/>
                <a:cs typeface="Arial" pitchFamily="34" charset="0"/>
              </a:rPr>
            </a:br>
            <a:r>
              <a:rPr lang="en-US" sz="2400" dirty="0" smtClean="0">
                <a:latin typeface="Arial" pitchFamily="34" charset="0"/>
                <a:cs typeface="Arial" pitchFamily="34" charset="0"/>
              </a:rPr>
              <a:t>using </a:t>
            </a:r>
            <a:r>
              <a:rPr lang="fr-FR" sz="2400" dirty="0" smtClean="0">
                <a:latin typeface="Arial" pitchFamily="34" charset="0"/>
                <a:cs typeface="Arial" pitchFamily="34" charset="0"/>
              </a:rPr>
              <a:t>32 </a:t>
            </a:r>
            <a:r>
              <a:rPr lang="fr-FR" sz="2400" dirty="0" err="1" smtClean="0">
                <a:latin typeface="Arial" pitchFamily="34" charset="0"/>
                <a:cs typeface="Arial" pitchFamily="34" charset="0"/>
              </a:rPr>
              <a:t>nodes</a:t>
            </a:r>
            <a:r>
              <a:rPr lang="fr-FR" sz="2400" dirty="0" smtClean="0">
                <a:latin typeface="Arial" pitchFamily="34" charset="0"/>
                <a:cs typeface="Arial" pitchFamily="34" charset="0"/>
              </a:rPr>
              <a:t> (256 CPU </a:t>
            </a:r>
            <a:r>
              <a:rPr lang="fr-FR" sz="2400" dirty="0" err="1" smtClean="0">
                <a:latin typeface="Arial" pitchFamily="34" charset="0"/>
                <a:cs typeface="Arial" pitchFamily="34" charset="0"/>
              </a:rPr>
              <a:t>cores</a:t>
            </a:r>
            <a:r>
              <a:rPr lang="fr-FR" sz="2400" dirty="0" smtClean="0">
                <a:latin typeface="Arial" pitchFamily="34" charset="0"/>
                <a:cs typeface="Arial" pitchFamily="34" charset="0"/>
              </a:rPr>
              <a:t>) of Crevasse</a:t>
            </a:r>
            <a:endParaRPr lang="en-US" sz="2400" dirty="0" smtClean="0">
              <a:latin typeface="Arial" pitchFamily="34" charset="0"/>
              <a:cs typeface="Arial" pitchFamily="34" charset="0"/>
            </a:endParaRPr>
          </a:p>
        </p:txBody>
      </p:sp>
      <p:pic>
        <p:nvPicPr>
          <p:cNvPr id="1026" name="Picture 2" descr="C:\Users\Geoffrey Fox\Desktop\pagrank-hadoop-twister.png"/>
          <p:cNvPicPr>
            <a:picLocks noChangeAspect="1" noChangeArrowheads="1"/>
          </p:cNvPicPr>
          <p:nvPr/>
        </p:nvPicPr>
        <p:blipFill>
          <a:blip r:embed="rId3" cstate="print"/>
          <a:srcRect/>
          <a:stretch>
            <a:fillRect/>
          </a:stretch>
        </p:blipFill>
        <p:spPr bwMode="auto">
          <a:xfrm>
            <a:off x="762000" y="1524000"/>
            <a:ext cx="7990807" cy="5334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TwisterMPIReduce</a:t>
            </a:r>
            <a:endParaRPr lang="en-US" dirty="0"/>
          </a:p>
        </p:txBody>
      </p:sp>
      <p:sp>
        <p:nvSpPr>
          <p:cNvPr id="22" name="Content Placeholder 21"/>
          <p:cNvSpPr>
            <a:spLocks noGrp="1"/>
          </p:cNvSpPr>
          <p:nvPr>
            <p:ph idx="1"/>
          </p:nvPr>
        </p:nvSpPr>
        <p:spPr>
          <a:xfrm>
            <a:off x="152400" y="4267200"/>
            <a:ext cx="8839200" cy="2209800"/>
          </a:xfrm>
        </p:spPr>
        <p:txBody>
          <a:bodyPr>
            <a:normAutofit/>
          </a:bodyPr>
          <a:lstStyle/>
          <a:p>
            <a:r>
              <a:rPr lang="en-US" dirty="0" smtClean="0"/>
              <a:t>Runtime package supporting subset of MPI mapped to Twister</a:t>
            </a:r>
          </a:p>
          <a:p>
            <a:r>
              <a:rPr lang="en-US" dirty="0" smtClean="0"/>
              <a:t>Set-up, Barrier, Broadcast, Reduce</a:t>
            </a:r>
          </a:p>
          <a:p>
            <a:pPr>
              <a:buNone/>
            </a:pPr>
            <a:endParaRPr lang="en-US" dirty="0"/>
          </a:p>
        </p:txBody>
      </p:sp>
      <p:grpSp>
        <p:nvGrpSpPr>
          <p:cNvPr id="21" name="Group 20"/>
          <p:cNvGrpSpPr/>
          <p:nvPr/>
        </p:nvGrpSpPr>
        <p:grpSpPr>
          <a:xfrm>
            <a:off x="304800" y="1066800"/>
            <a:ext cx="8534400" cy="3042751"/>
            <a:chOff x="1251857" y="2245862"/>
            <a:chExt cx="6640286" cy="2362200"/>
          </a:xfrm>
        </p:grpSpPr>
        <p:sp>
          <p:nvSpPr>
            <p:cNvPr id="3" name="AutoShape 2"/>
            <p:cNvSpPr>
              <a:spLocks noChangeArrowheads="1"/>
            </p:cNvSpPr>
            <p:nvPr/>
          </p:nvSpPr>
          <p:spPr bwMode="auto">
            <a:xfrm>
              <a:off x="4604657" y="3922262"/>
              <a:ext cx="990600" cy="685800"/>
            </a:xfrm>
            <a:prstGeom prst="roundRect">
              <a:avLst>
                <a:gd name="adj" fmla="val 16667"/>
              </a:avLst>
            </a:prstGeom>
            <a:ln>
              <a:headEnd/>
              <a:tailEnd/>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Diagram 3"/>
            <p:cNvGraphicFramePr/>
            <p:nvPr/>
          </p:nvGraphicFramePr>
          <p:xfrm>
            <a:off x="4942115" y="3933148"/>
            <a:ext cx="6858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2"/>
            <p:cNvSpPr>
              <a:spLocks noChangeArrowheads="1"/>
            </p:cNvSpPr>
            <p:nvPr/>
          </p:nvSpPr>
          <p:spPr bwMode="auto">
            <a:xfrm>
              <a:off x="1251857" y="3084062"/>
              <a:ext cx="6629400" cy="304800"/>
            </a:xfrm>
            <a:prstGeom prst="roundRect">
              <a:avLst>
                <a:gd name="adj" fmla="val 16667"/>
              </a:avLst>
            </a:prstGeom>
            <a:ln w="19050">
              <a:solidFill>
                <a:schemeClr val="tx2">
                  <a:lumMod val="60000"/>
                  <a:lumOff val="40000"/>
                </a:schemeClr>
              </a:solidFill>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prst="coolSlant"/>
            </a:sp3d>
          </p:spPr>
          <p:style>
            <a:lnRef idx="1">
              <a:schemeClr val="accent1"/>
            </a:lnRef>
            <a:fillRef idx="2">
              <a:schemeClr val="accent1"/>
            </a:fillRef>
            <a:effectRef idx="1">
              <a:schemeClr val="accent1"/>
            </a:effectRef>
            <a:fontRef idx="minor">
              <a:schemeClr val="dk1"/>
            </a:fontRef>
          </p:style>
          <p:txBody>
            <a:bodyPr vert="horz" wrap="square" lIns="91440" tIns="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solidFill>
                    <a:schemeClr val="tx1"/>
                  </a:solidFill>
                  <a:effectLst/>
                  <a:latin typeface="Calibri" pitchFamily="34" charset="0"/>
                  <a:cs typeface="Arial" pitchFamily="34" charset="0"/>
                </a:rPr>
                <a:t>TwisterMPIReduce</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AutoShape 3"/>
            <p:cNvSpPr>
              <a:spLocks noChangeArrowheads="1"/>
            </p:cNvSpPr>
            <p:nvPr/>
          </p:nvSpPr>
          <p:spPr bwMode="auto">
            <a:xfrm>
              <a:off x="1251857" y="2245862"/>
              <a:ext cx="1589089" cy="762000"/>
            </a:xfrm>
            <a:prstGeom prst="roundRect">
              <a:avLst>
                <a:gd name="adj" fmla="val 16667"/>
              </a:avLst>
            </a:prstGeom>
            <a:ln>
              <a:headEnd/>
              <a:tailEnd/>
            </a:ln>
            <a:scene3d>
              <a:camera prst="orthographicFront"/>
              <a:lightRig rig="threePt" dir="t"/>
            </a:scene3d>
            <a:sp3d>
              <a:bevelT w="95250" h="44450" prst="coolSlant"/>
            </a:sp3d>
          </p:spPr>
          <p:style>
            <a:lnRef idx="1">
              <a:schemeClr val="accent2"/>
            </a:lnRef>
            <a:fillRef idx="2">
              <a:schemeClr val="accent2"/>
            </a:fillRef>
            <a:effectRef idx="1">
              <a:schemeClr val="accent2"/>
            </a:effectRef>
            <a:fontRef idx="minor">
              <a:schemeClr val="dk1"/>
            </a:fontRef>
          </p:style>
          <p:txBody>
            <a:bodyPr vert="horz" wrap="square" lIns="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err="1" smtClean="0">
                  <a:ln>
                    <a:noFill/>
                  </a:ln>
                  <a:solidFill>
                    <a:schemeClr val="tx1"/>
                  </a:solidFill>
                  <a:effectLst/>
                  <a:latin typeface="Calibri" pitchFamily="34" charset="0"/>
                  <a:cs typeface="Arial" pitchFamily="34" charset="0"/>
                </a:rPr>
                <a:t>PairwiseClustering</a:t>
              </a:r>
              <a:r>
                <a:rPr kumimoji="0" lang="en-US" sz="1600" b="1" i="0" u="none" strike="noStrike" cap="none" normalizeH="0" baseline="0" dirty="0" smtClean="0">
                  <a:ln>
                    <a:noFill/>
                  </a:ln>
                  <a:solidFill>
                    <a:schemeClr val="tx1"/>
                  </a:solidFill>
                  <a:effectLst/>
                  <a:latin typeface="Calibri" pitchFamily="34" charset="0"/>
                  <a:cs typeface="Arial" pitchFamily="34" charset="0"/>
                </a:rPr>
                <a:t> </a:t>
              </a:r>
              <a:br>
                <a:rPr kumimoji="0" lang="en-US" sz="1600" b="1" i="0" u="none" strike="noStrike" cap="none" normalizeH="0" baseline="0" dirty="0" smtClean="0">
                  <a:ln>
                    <a:noFill/>
                  </a:ln>
                  <a:solidFill>
                    <a:schemeClr val="tx1"/>
                  </a:solidFill>
                  <a:effectLst/>
                  <a:latin typeface="Calibri" pitchFamily="34" charset="0"/>
                  <a:cs typeface="Arial" pitchFamily="34" charset="0"/>
                </a:rPr>
              </a:br>
              <a:r>
                <a:rPr kumimoji="0" lang="en-US" sz="1600" b="1" i="0" u="none" strike="noStrike" cap="none" normalizeH="0" baseline="0" dirty="0" smtClean="0">
                  <a:ln>
                    <a:noFill/>
                  </a:ln>
                  <a:solidFill>
                    <a:schemeClr val="tx1"/>
                  </a:solidFill>
                  <a:effectLst/>
                  <a:latin typeface="Calibri" pitchFamily="34" charset="0"/>
                  <a:cs typeface="Arial" pitchFamily="34" charset="0"/>
                </a:rPr>
                <a:t>MPI</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AutoShape 3"/>
            <p:cNvSpPr>
              <a:spLocks noChangeArrowheads="1"/>
            </p:cNvSpPr>
            <p:nvPr/>
          </p:nvSpPr>
          <p:spPr bwMode="auto">
            <a:xfrm>
              <a:off x="2928257" y="2245862"/>
              <a:ext cx="1600200" cy="762000"/>
            </a:xfrm>
            <a:prstGeom prst="roundRect">
              <a:avLst>
                <a:gd name="adj" fmla="val 16667"/>
              </a:avLst>
            </a:prstGeom>
            <a:ln>
              <a:headEnd/>
              <a:tailEnd/>
            </a:ln>
            <a:scene3d>
              <a:camera prst="orthographicFront"/>
              <a:lightRig rig="threePt" dir="t"/>
            </a:scene3d>
            <a:sp3d>
              <a:bevelT w="95250" h="44450" prst="coolSlant"/>
            </a:sp3d>
          </p:spPr>
          <p:style>
            <a:lnRef idx="1">
              <a:schemeClr val="accent3"/>
            </a:lnRef>
            <a:fillRef idx="2">
              <a:schemeClr val="accent3"/>
            </a:fillRef>
            <a:effectRef idx="1">
              <a:schemeClr val="accent3"/>
            </a:effectRef>
            <a:fontRef idx="minor">
              <a:schemeClr val="dk1"/>
            </a:fontRef>
          </p:style>
          <p:txBody>
            <a:bodyPr vert="horz" wrap="square" lIns="9144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fontAlgn="base">
                <a:spcBef>
                  <a:spcPct val="0"/>
                </a:spcBef>
                <a:spcAft>
                  <a:spcPts val="1000"/>
                </a:spcAft>
              </a:pPr>
              <a:r>
                <a:rPr kumimoji="0" lang="en-US" sz="1600" b="1" i="0" u="none" strike="noStrike" cap="none" normalizeH="0" baseline="0" dirty="0" smtClean="0">
                  <a:ln>
                    <a:noFill/>
                  </a:ln>
                  <a:solidFill>
                    <a:schemeClr val="tx1"/>
                  </a:solidFill>
                  <a:effectLst/>
                  <a:latin typeface="Calibri" pitchFamily="34" charset="0"/>
                  <a:cs typeface="Arial" pitchFamily="34" charset="0"/>
                </a:rPr>
                <a:t>Multi Dimensional Scaling MPI</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3"/>
            <p:cNvSpPr>
              <a:spLocks noChangeArrowheads="1"/>
            </p:cNvSpPr>
            <p:nvPr/>
          </p:nvSpPr>
          <p:spPr bwMode="auto">
            <a:xfrm>
              <a:off x="4604657" y="2245862"/>
              <a:ext cx="1600200" cy="762000"/>
            </a:xfrm>
            <a:prstGeom prst="roundRect">
              <a:avLst>
                <a:gd name="adj" fmla="val 16667"/>
              </a:avLst>
            </a:prstGeom>
            <a:ln>
              <a:headEnd/>
              <a:tailEnd/>
            </a:ln>
            <a:scene3d>
              <a:camera prst="orthographicFront"/>
              <a:lightRig rig="threePt" dir="t"/>
            </a:scene3d>
            <a:sp3d>
              <a:bevelT w="95250" h="44450" prst="coolSlant"/>
            </a:sp3d>
          </p:spPr>
          <p:style>
            <a:lnRef idx="1">
              <a:schemeClr val="accent4"/>
            </a:lnRef>
            <a:fillRef idx="2">
              <a:schemeClr val="accent4"/>
            </a:fillRef>
            <a:effectRef idx="1">
              <a:schemeClr val="accent4"/>
            </a:effectRef>
            <a:fontRef idx="minor">
              <a:schemeClr val="dk1"/>
            </a:fontRef>
          </p:style>
          <p:txBody>
            <a:bodyPr vert="horz" wrap="square" lIns="9144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fontAlgn="base">
                <a:spcBef>
                  <a:spcPct val="0"/>
                </a:spcBef>
                <a:spcAft>
                  <a:spcPts val="1000"/>
                </a:spcAft>
              </a:pPr>
              <a:r>
                <a:rPr kumimoji="0" lang="en-US" sz="1600" b="1" i="0" u="none" strike="noStrike" cap="none" normalizeH="0" baseline="0" dirty="0" smtClean="0">
                  <a:ln>
                    <a:noFill/>
                  </a:ln>
                  <a:solidFill>
                    <a:schemeClr val="tx1"/>
                  </a:solidFill>
                  <a:effectLst/>
                  <a:latin typeface="Calibri" pitchFamily="34" charset="0"/>
                  <a:cs typeface="Arial" pitchFamily="34" charset="0"/>
                </a:rPr>
                <a:t>Generative</a:t>
              </a:r>
              <a:r>
                <a:rPr kumimoji="0" lang="en-US" sz="1600" b="1" i="0" u="none" strike="noStrike" cap="none" normalizeH="0" dirty="0" smtClean="0">
                  <a:ln>
                    <a:noFill/>
                  </a:ln>
                  <a:solidFill>
                    <a:schemeClr val="tx1"/>
                  </a:solidFill>
                  <a:effectLst/>
                  <a:latin typeface="Calibri" pitchFamily="34" charset="0"/>
                  <a:cs typeface="Arial" pitchFamily="34" charset="0"/>
                </a:rPr>
                <a:t> Topographic Mappin</a:t>
              </a:r>
              <a:r>
                <a:rPr lang="en-US" sz="1600" b="1" dirty="0" smtClean="0">
                  <a:latin typeface="Calibri" pitchFamily="34" charset="0"/>
                  <a:cs typeface="Arial" pitchFamily="34" charset="0"/>
                </a:rPr>
                <a:t>g MPI</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AutoShape 3"/>
            <p:cNvSpPr>
              <a:spLocks noChangeArrowheads="1"/>
            </p:cNvSpPr>
            <p:nvPr/>
          </p:nvSpPr>
          <p:spPr bwMode="auto">
            <a:xfrm>
              <a:off x="6281057" y="2245862"/>
              <a:ext cx="1600200" cy="762000"/>
            </a:xfrm>
            <a:prstGeom prst="roundRect">
              <a:avLst>
                <a:gd name="adj" fmla="val 16667"/>
              </a:avLst>
            </a:prstGeom>
            <a:ln>
              <a:headEnd/>
              <a:tailEnd/>
            </a:ln>
            <a:scene3d>
              <a:camera prst="orthographicFront"/>
              <a:lightRig rig="threePt" dir="t"/>
            </a:scene3d>
            <a:sp3d>
              <a:bevelT w="95250" h="44450" prst="coolSlant"/>
            </a:sp3d>
          </p:spPr>
          <p:style>
            <a:lnRef idx="1">
              <a:schemeClr val="dk1"/>
            </a:lnRef>
            <a:fillRef idx="2">
              <a:schemeClr val="dk1"/>
            </a:fillRef>
            <a:effectRef idx="1">
              <a:schemeClr val="dk1"/>
            </a:effectRef>
            <a:fontRef idx="minor">
              <a:schemeClr val="dk1"/>
            </a:fontRef>
          </p:style>
          <p:txBody>
            <a:bodyPr vert="horz" wrap="square" lIns="9144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fontAlgn="base">
                <a:spcBef>
                  <a:spcPct val="0"/>
                </a:spcBef>
                <a:spcAft>
                  <a:spcPts val="1000"/>
                </a:spcAft>
              </a:pPr>
              <a:r>
                <a:rPr kumimoji="0" lang="en-US" sz="1600" b="1" i="0" u="none" strike="noStrike" cap="none" normalizeH="0" baseline="0" dirty="0" smtClean="0">
                  <a:ln>
                    <a:noFill/>
                  </a:ln>
                  <a:solidFill>
                    <a:schemeClr val="tx1"/>
                  </a:solidFill>
                  <a:effectLst/>
                  <a:latin typeface="Calibri" pitchFamily="34" charset="0"/>
                  <a:cs typeface="Arial" pitchFamily="34" charset="0"/>
                </a:rPr>
                <a:t>Other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AutoShape 2"/>
            <p:cNvSpPr>
              <a:spLocks noChangeArrowheads="1"/>
            </p:cNvSpPr>
            <p:nvPr/>
          </p:nvSpPr>
          <p:spPr bwMode="auto">
            <a:xfrm>
              <a:off x="1251857" y="3465062"/>
              <a:ext cx="3276600" cy="3810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Azure Twister (C# C++)</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AutoShape 2"/>
            <p:cNvSpPr>
              <a:spLocks noChangeArrowheads="1"/>
            </p:cNvSpPr>
            <p:nvPr/>
          </p:nvSpPr>
          <p:spPr bwMode="auto">
            <a:xfrm>
              <a:off x="4604657" y="3465062"/>
              <a:ext cx="3276600" cy="38100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 Java Twister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2"/>
            <p:cNvSpPr>
              <a:spLocks noChangeArrowheads="1"/>
            </p:cNvSpPr>
            <p:nvPr/>
          </p:nvSpPr>
          <p:spPr bwMode="auto">
            <a:xfrm>
              <a:off x="1251857" y="3922262"/>
              <a:ext cx="3276600" cy="685800"/>
            </a:xfrm>
            <a:prstGeom prst="roundRect">
              <a:avLst>
                <a:gd name="adj" fmla="val 16667"/>
              </a:avLst>
            </a:prstGeom>
            <a:ln>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Microsoft </a:t>
              </a:r>
              <a:r>
                <a:rPr kumimoji="0" lang="en-US" sz="2000" b="1" i="0" u="none" strike="noStrike" cap="none" normalizeH="0" dirty="0" smtClean="0">
                  <a:ln>
                    <a:noFill/>
                  </a:ln>
                  <a:solidFill>
                    <a:schemeClr val="tx1"/>
                  </a:solidFill>
                  <a:effectLst/>
                  <a:latin typeface="Calibri" pitchFamily="34" charset="0"/>
                  <a:cs typeface="Arial" pitchFamily="34" charset="0"/>
                </a:rPr>
                <a:t>Azure</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2"/>
            <p:cNvSpPr>
              <a:spLocks noChangeArrowheads="1"/>
            </p:cNvSpPr>
            <p:nvPr/>
          </p:nvSpPr>
          <p:spPr bwMode="auto">
            <a:xfrm>
              <a:off x="5671457" y="3922262"/>
              <a:ext cx="1143000" cy="685800"/>
            </a:xfrm>
            <a:prstGeom prst="roundRect">
              <a:avLst>
                <a:gd name="adj" fmla="val 16667"/>
              </a:avLst>
            </a:prstGeom>
            <a:ln>
              <a:headEnd/>
              <a:tailEnd/>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4" name="AutoShape 2"/>
            <p:cNvSpPr>
              <a:spLocks noChangeArrowheads="1"/>
            </p:cNvSpPr>
            <p:nvPr/>
          </p:nvSpPr>
          <p:spPr bwMode="auto">
            <a:xfrm>
              <a:off x="6890657" y="3922262"/>
              <a:ext cx="990600" cy="685800"/>
            </a:xfrm>
            <a:prstGeom prst="roundRect">
              <a:avLst>
                <a:gd name="adj" fmla="val 16667"/>
              </a:avLst>
            </a:prstGeom>
            <a:ln>
              <a:headEnd/>
              <a:tailEn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square" lIns="45720" tIns="45720" rIns="45720" bIns="45720"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5" name="Diagram 14"/>
            <p:cNvGraphicFramePr/>
            <p:nvPr/>
          </p:nvGraphicFramePr>
          <p:xfrm>
            <a:off x="3766457" y="3922262"/>
            <a:ext cx="685800" cy="60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Rectangle 15"/>
            <p:cNvSpPr/>
            <p:nvPr/>
          </p:nvSpPr>
          <p:spPr>
            <a:xfrm>
              <a:off x="4528457" y="3961731"/>
              <a:ext cx="1051443" cy="310620"/>
            </a:xfrm>
            <a:prstGeom prst="rect">
              <a:avLst/>
            </a:prstGeom>
            <a:effectLst>
              <a:outerShdw blurRad="50800" dist="38100" dir="2700000" algn="tl" rotWithShape="0">
                <a:prstClr val="black">
                  <a:alpha val="40000"/>
                </a:prst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ts val="1000"/>
                </a:spcAft>
              </a:pPr>
              <a:r>
                <a:rPr kumimoji="0" lang="en-US" sz="2000" b="1" i="0" u="none" strike="noStrike" cap="none" normalizeH="0" baseline="0" dirty="0" err="1" smtClean="0">
                  <a:ln>
                    <a:noFill/>
                  </a:ln>
                  <a:solidFill>
                    <a:schemeClr val="tx1"/>
                  </a:solidFill>
                  <a:effectLst/>
                  <a:latin typeface="Calibri" pitchFamily="34" charset="0"/>
                  <a:cs typeface="Arial" pitchFamily="34" charset="0"/>
                </a:rPr>
                <a:t>FutureGrid</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7" name="Diagram 16"/>
            <p:cNvGraphicFramePr/>
            <p:nvPr/>
          </p:nvGraphicFramePr>
          <p:xfrm>
            <a:off x="6161313" y="3944034"/>
            <a:ext cx="685800" cy="609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8" name="Rectangle 17"/>
            <p:cNvSpPr/>
            <p:nvPr/>
          </p:nvSpPr>
          <p:spPr>
            <a:xfrm>
              <a:off x="5638799" y="3965806"/>
              <a:ext cx="990600" cy="549558"/>
            </a:xfrm>
            <a:prstGeom prst="rect">
              <a:avLst/>
            </a:prstGeom>
            <a:effectLst>
              <a:outerShdw blurRad="50800" dist="38100" dir="2700000" algn="tl" rotWithShape="0">
                <a:prstClr val="black">
                  <a:alpha val="40000"/>
                </a:prst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ts val="1000"/>
                </a:spcAft>
              </a:pPr>
              <a:r>
                <a:rPr kumimoji="0" lang="en-US" sz="2000" b="1" i="0" u="none" strike="noStrike" cap="none" normalizeH="0" baseline="0" dirty="0" smtClean="0">
                  <a:ln>
                    <a:noFill/>
                  </a:ln>
                  <a:solidFill>
                    <a:schemeClr val="tx1"/>
                  </a:solidFill>
                  <a:effectLst/>
                  <a:latin typeface="Calibri" pitchFamily="34" charset="0"/>
                  <a:cs typeface="Arial" pitchFamily="34" charset="0"/>
                </a:rPr>
                <a:t>Local </a:t>
              </a:r>
              <a:r>
                <a:rPr kumimoji="0" lang="en-US" sz="2000" b="1" i="0" u="none" strike="noStrike" cap="none" normalizeH="0" dirty="0" smtClean="0">
                  <a:ln>
                    <a:noFill/>
                  </a:ln>
                  <a:solidFill>
                    <a:schemeClr val="tx1"/>
                  </a:solidFill>
                  <a:effectLst/>
                  <a:latin typeface="Calibri" pitchFamily="34" charset="0"/>
                  <a:cs typeface="Arial" pitchFamily="34" charset="0"/>
                </a:rPr>
                <a:t>Cluster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9" name="Diagram 18"/>
            <p:cNvGraphicFramePr/>
            <p:nvPr/>
          </p:nvGraphicFramePr>
          <p:xfrm>
            <a:off x="7206343" y="3965804"/>
            <a:ext cx="685800" cy="6096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0" name="Rectangle 19"/>
            <p:cNvSpPr/>
            <p:nvPr/>
          </p:nvSpPr>
          <p:spPr>
            <a:xfrm>
              <a:off x="6847518" y="3961731"/>
              <a:ext cx="979309" cy="549558"/>
            </a:xfrm>
            <a:prstGeom prst="rect">
              <a:avLst/>
            </a:prstGeom>
            <a:effectLst>
              <a:outerShdw blurRad="50800" dist="38100" dir="2700000" algn="tl" rotWithShape="0">
                <a:prstClr val="black">
                  <a:alpha val="40000"/>
                </a:prst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ts val="1000"/>
                </a:spcAft>
              </a:pPr>
              <a:r>
                <a:rPr kumimoji="0" lang="en-US" sz="2000" b="1" i="0" u="none" strike="noStrike" cap="none" normalizeH="0" baseline="0" dirty="0" smtClean="0">
                  <a:ln>
                    <a:noFill/>
                  </a:ln>
                  <a:solidFill>
                    <a:schemeClr val="tx1"/>
                  </a:solidFill>
                  <a:effectLst/>
                  <a:latin typeface="Calibri" pitchFamily="34" charset="0"/>
                  <a:cs typeface="Arial" pitchFamily="34" charset="0"/>
                </a:rPr>
                <a:t>Amazon EC2</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381000" y="381000"/>
          <a:ext cx="8416636" cy="611678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ular Callout 7"/>
          <p:cNvSpPr/>
          <p:nvPr/>
        </p:nvSpPr>
        <p:spPr>
          <a:xfrm>
            <a:off x="2057400" y="3810000"/>
            <a:ext cx="1676400" cy="847725"/>
          </a:xfrm>
          <a:prstGeom prst="wedgeRectCallout">
            <a:avLst>
              <a:gd name="adj1" fmla="val 2354"/>
              <a:gd name="adj2" fmla="val 9465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tx1"/>
                </a:solidFill>
              </a:rPr>
              <a:t>343 iterations </a:t>
            </a:r>
          </a:p>
          <a:p>
            <a:pPr algn="ctr"/>
            <a:r>
              <a:rPr lang="en-US" sz="1800" b="1" dirty="0">
                <a:solidFill>
                  <a:schemeClr val="tx1"/>
                </a:solidFill>
              </a:rPr>
              <a:t>(768 CPU cores)</a:t>
            </a:r>
          </a:p>
        </p:txBody>
      </p:sp>
      <p:sp>
        <p:nvSpPr>
          <p:cNvPr id="9" name="Rectangular Callout 8"/>
          <p:cNvSpPr/>
          <p:nvPr/>
        </p:nvSpPr>
        <p:spPr>
          <a:xfrm>
            <a:off x="4038600" y="3200400"/>
            <a:ext cx="1666875" cy="723900"/>
          </a:xfrm>
          <a:prstGeom prst="wedgeRectCallout">
            <a:avLst>
              <a:gd name="adj1" fmla="val 5650"/>
              <a:gd name="adj2" fmla="val 96831"/>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tx1"/>
                </a:solidFill>
              </a:rPr>
              <a:t>968 iterations</a:t>
            </a:r>
          </a:p>
          <a:p>
            <a:pPr algn="ctr"/>
            <a:r>
              <a:rPr lang="en-US" sz="1800" b="1" dirty="0">
                <a:solidFill>
                  <a:schemeClr val="tx1"/>
                </a:solidFill>
              </a:rPr>
              <a:t>(384  </a:t>
            </a:r>
            <a:r>
              <a:rPr lang="en-US" sz="1800" b="1" dirty="0" err="1">
                <a:solidFill>
                  <a:schemeClr val="tx1"/>
                </a:solidFill>
              </a:rPr>
              <a:t>CPUcores</a:t>
            </a:r>
            <a:r>
              <a:rPr lang="en-US" sz="1600" b="1" dirty="0">
                <a:solidFill>
                  <a:schemeClr val="tx1"/>
                </a:solidFill>
              </a:rPr>
              <a:t>) </a:t>
            </a:r>
          </a:p>
        </p:txBody>
      </p:sp>
      <p:sp>
        <p:nvSpPr>
          <p:cNvPr id="10" name="Rectangular Callout 9"/>
          <p:cNvSpPr/>
          <p:nvPr/>
        </p:nvSpPr>
        <p:spPr>
          <a:xfrm>
            <a:off x="4724400" y="1600200"/>
            <a:ext cx="1619251" cy="838200"/>
          </a:xfrm>
          <a:prstGeom prst="wedgeRectCallout">
            <a:avLst>
              <a:gd name="adj1" fmla="val 47408"/>
              <a:gd name="adj2" fmla="val 85962"/>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tx1"/>
                </a:solidFill>
              </a:rPr>
              <a:t>2916 iterations</a:t>
            </a:r>
          </a:p>
          <a:p>
            <a:pPr algn="ctr"/>
            <a:r>
              <a:rPr lang="en-US" sz="1800" b="1" dirty="0">
                <a:solidFill>
                  <a:schemeClr val="tx1"/>
                </a:solidFill>
              </a:rPr>
              <a:t>(384 </a:t>
            </a:r>
            <a:r>
              <a:rPr lang="en-US" sz="1800" b="1" dirty="0" err="1">
                <a:solidFill>
                  <a:schemeClr val="tx1"/>
                </a:solidFill>
              </a:rPr>
              <a:t>CPUcores</a:t>
            </a:r>
            <a:r>
              <a:rPr lang="en-US" sz="1800" b="1" dirty="0">
                <a:solidFill>
                  <a:schemeClr val="tx1"/>
                </a:solidFill>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57200" y="762000"/>
          <a:ext cx="8229600" cy="5791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304800" y="152400"/>
          <a:ext cx="8534400" cy="6324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Sequence Assembly in the Clouds</a:t>
            </a:r>
            <a:endParaRPr lang="en-US" dirty="0"/>
          </a:p>
        </p:txBody>
      </p:sp>
      <p:sp>
        <p:nvSpPr>
          <p:cNvPr id="5" name="Content Placeholder 4"/>
          <p:cNvSpPr>
            <a:spLocks noGrp="1"/>
          </p:cNvSpPr>
          <p:nvPr>
            <p:ph sz="half" idx="1"/>
          </p:nvPr>
        </p:nvSpPr>
        <p:spPr>
          <a:xfrm>
            <a:off x="457200" y="5334000"/>
            <a:ext cx="4038600" cy="1401763"/>
          </a:xfrm>
        </p:spPr>
        <p:txBody>
          <a:bodyPr>
            <a:normAutofit fontScale="92500"/>
          </a:bodyPr>
          <a:lstStyle/>
          <a:p>
            <a:pPr>
              <a:buNone/>
            </a:pPr>
            <a:r>
              <a:rPr lang="en-US" b="1" dirty="0" smtClean="0"/>
              <a:t>Cap3</a:t>
            </a:r>
            <a:r>
              <a:rPr lang="en-US" dirty="0" smtClean="0"/>
              <a:t> parallel efficiency</a:t>
            </a:r>
          </a:p>
        </p:txBody>
      </p:sp>
      <p:sp>
        <p:nvSpPr>
          <p:cNvPr id="6" name="Content Placeholder 5"/>
          <p:cNvSpPr>
            <a:spLocks noGrp="1"/>
          </p:cNvSpPr>
          <p:nvPr>
            <p:ph sz="half" idx="2"/>
          </p:nvPr>
        </p:nvSpPr>
        <p:spPr>
          <a:xfrm>
            <a:off x="4648200" y="5303837"/>
            <a:ext cx="4038600" cy="1325563"/>
          </a:xfrm>
        </p:spPr>
        <p:txBody>
          <a:bodyPr>
            <a:normAutofit fontScale="92500"/>
          </a:bodyPr>
          <a:lstStyle/>
          <a:p>
            <a:pPr>
              <a:buNone/>
            </a:pPr>
            <a:r>
              <a:rPr lang="en-US" b="1" dirty="0"/>
              <a:t>Cap3</a:t>
            </a:r>
            <a:r>
              <a:rPr lang="en-US" dirty="0"/>
              <a:t> </a:t>
            </a:r>
            <a:r>
              <a:rPr lang="en-US" dirty="0" smtClean="0"/>
              <a:t>– Per core per file (458 reads in each file) time to process sequences</a:t>
            </a:r>
          </a:p>
          <a:p>
            <a:pPr>
              <a:buNone/>
            </a:pPr>
            <a:endParaRPr lang="en-US" dirty="0"/>
          </a:p>
        </p:txBody>
      </p:sp>
      <p:pic>
        <p:nvPicPr>
          <p:cNvPr id="8" name="Picture 7" descr="cap3_tempest_eff.png"/>
          <p:cNvPicPr/>
          <p:nvPr/>
        </p:nvPicPr>
        <p:blipFill>
          <a:blip r:embed="rId3" cstate="print"/>
          <a:stretch>
            <a:fillRect/>
          </a:stretch>
        </p:blipFill>
        <p:spPr>
          <a:xfrm>
            <a:off x="152400" y="1600200"/>
            <a:ext cx="4419600" cy="3657600"/>
          </a:xfrm>
          <a:prstGeom prst="rect">
            <a:avLst/>
          </a:prstGeom>
        </p:spPr>
      </p:pic>
      <p:pic>
        <p:nvPicPr>
          <p:cNvPr id="11" name="Picture 10" descr="fig4.png"/>
          <p:cNvPicPr/>
          <p:nvPr/>
        </p:nvPicPr>
        <p:blipFill>
          <a:blip r:embed="rId4" cstate="print"/>
          <a:stretch>
            <a:fillRect/>
          </a:stretch>
        </p:blipFill>
        <p:spPr>
          <a:xfrm>
            <a:off x="4572000" y="1371600"/>
            <a:ext cx="4724400" cy="38862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2400"/>
            <a:ext cx="8458200" cy="990600"/>
          </a:xfrm>
          <a:prstGeom prst="rect">
            <a:avLst/>
          </a:prstGeom>
        </p:spPr>
        <p:txBody>
          <a:bodyPr vert="horz" lIns="91435" tIns="45718" rIns="91435" bIns="45718" rtlCol="0" anchor="ctr">
            <a:normAutofit fontScale="97500"/>
          </a:bodyPr>
          <a:lstStyle/>
          <a:p>
            <a:pPr algn="ctr" defTabSz="914354">
              <a:spcBef>
                <a:spcPct val="0"/>
              </a:spcBef>
              <a:defRPr/>
            </a:pPr>
            <a:r>
              <a:rPr lang="en-US" sz="3600" dirty="0" smtClean="0">
                <a:solidFill>
                  <a:prstClr val="black"/>
                </a:solidFill>
              </a:rPr>
              <a:t>Applications using Dryad &amp; </a:t>
            </a:r>
            <a:r>
              <a:rPr lang="en-US" sz="3600" dirty="0" err="1" smtClean="0">
                <a:solidFill>
                  <a:prstClr val="black"/>
                </a:solidFill>
              </a:rPr>
              <a:t>DryadLINQ</a:t>
            </a:r>
            <a:endParaRPr lang="en-US" sz="3600" dirty="0">
              <a:solidFill>
                <a:prstClr val="black"/>
              </a:solidFill>
            </a:endParaRPr>
          </a:p>
        </p:txBody>
      </p:sp>
      <p:sp>
        <p:nvSpPr>
          <p:cNvPr id="36" name="Content Placeholder 2"/>
          <p:cNvSpPr>
            <a:spLocks noGrp="1"/>
          </p:cNvSpPr>
          <p:nvPr>
            <p:ph idx="1"/>
          </p:nvPr>
        </p:nvSpPr>
        <p:spPr>
          <a:xfrm>
            <a:off x="609600" y="5029200"/>
            <a:ext cx="7772400" cy="990600"/>
          </a:xfrm>
        </p:spPr>
        <p:txBody>
          <a:bodyPr>
            <a:normAutofit/>
          </a:bodyPr>
          <a:lstStyle/>
          <a:p>
            <a:pPr marL="228600" indent="-228600"/>
            <a:r>
              <a:rPr lang="en-US" sz="1600" dirty="0" smtClean="0"/>
              <a:t>Perform using DryadLINQ and Apache Hadoop implementations</a:t>
            </a:r>
          </a:p>
          <a:p>
            <a:pPr marL="228600" indent="-228600"/>
            <a:r>
              <a:rPr lang="en-US" sz="1600" dirty="0" smtClean="0"/>
              <a:t>Single “Select” operation in DryadLINQ</a:t>
            </a:r>
          </a:p>
          <a:p>
            <a:pPr marL="228600" indent="-228600"/>
            <a:r>
              <a:rPr lang="en-US" sz="1600" dirty="0" smtClean="0"/>
              <a:t>“Map only” operation in Hadoop</a:t>
            </a:r>
          </a:p>
          <a:p>
            <a:pPr>
              <a:buClr>
                <a:srgbClr val="C00000"/>
              </a:buClr>
              <a:buNone/>
            </a:pPr>
            <a:endParaRPr lang="en-US" dirty="0" smtClean="0">
              <a:solidFill>
                <a:schemeClr val="tx2">
                  <a:lumMod val="50000"/>
                </a:schemeClr>
              </a:solidFill>
            </a:endParaRPr>
          </a:p>
          <a:p>
            <a:endParaRPr lang="en-US" dirty="0"/>
          </a:p>
        </p:txBody>
      </p:sp>
      <p:sp>
        <p:nvSpPr>
          <p:cNvPr id="37" name="TextBox 36"/>
          <p:cNvSpPr txBox="1"/>
          <p:nvPr/>
        </p:nvSpPr>
        <p:spPr>
          <a:xfrm>
            <a:off x="457200" y="1295400"/>
            <a:ext cx="4876800" cy="923330"/>
          </a:xfrm>
          <a:prstGeom prst="rect">
            <a:avLst/>
          </a:prstGeom>
          <a:noFill/>
        </p:spPr>
        <p:txBody>
          <a:bodyPr wrap="square" rtlCol="0">
            <a:spAutoFit/>
          </a:bodyPr>
          <a:lstStyle/>
          <a:p>
            <a:r>
              <a:rPr lang="en-US" b="1" dirty="0" smtClean="0">
                <a:solidFill>
                  <a:srgbClr val="B3110D"/>
                </a:solidFill>
              </a:rPr>
              <a:t>CAP3</a:t>
            </a:r>
            <a:r>
              <a:rPr lang="en-US" b="1" dirty="0" smtClean="0">
                <a:solidFill>
                  <a:srgbClr val="1F497D"/>
                </a:solidFill>
              </a:rPr>
              <a:t> - </a:t>
            </a:r>
            <a:r>
              <a:rPr lang="en-US" b="1" dirty="0" smtClean="0">
                <a:solidFill>
                  <a:srgbClr val="0033CC"/>
                </a:solidFill>
              </a:rPr>
              <a:t>Expressed Sequence Tag assembly  to re-construct full-length mRNA</a:t>
            </a:r>
          </a:p>
          <a:p>
            <a:endParaRPr lang="en-US" b="1" dirty="0">
              <a:solidFill>
                <a:prstClr val="white"/>
              </a:solidFill>
            </a:endParaRPr>
          </a:p>
        </p:txBody>
      </p:sp>
      <p:grpSp>
        <p:nvGrpSpPr>
          <p:cNvPr id="2" name="Group 37"/>
          <p:cNvGrpSpPr/>
          <p:nvPr/>
        </p:nvGrpSpPr>
        <p:grpSpPr>
          <a:xfrm>
            <a:off x="914400" y="2057401"/>
            <a:ext cx="2514600" cy="2666999"/>
            <a:chOff x="685800" y="1219200"/>
            <a:chExt cx="2667000" cy="2746177"/>
          </a:xfrm>
        </p:grpSpPr>
        <p:grpSp>
          <p:nvGrpSpPr>
            <p:cNvPr id="3" name="Group 32"/>
            <p:cNvGrpSpPr/>
            <p:nvPr/>
          </p:nvGrpSpPr>
          <p:grpSpPr>
            <a:xfrm>
              <a:off x="685800" y="1600200"/>
              <a:ext cx="685800" cy="2057400"/>
              <a:chOff x="457200" y="2133600"/>
              <a:chExt cx="685800" cy="2057400"/>
            </a:xfrm>
          </p:grpSpPr>
          <p:sp>
            <p:nvSpPr>
              <p:cNvPr id="60" name="Oval 7"/>
              <p:cNvSpPr/>
              <p:nvPr/>
            </p:nvSpPr>
            <p:spPr>
              <a:xfrm>
                <a:off x="4572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prstClr val="black"/>
                  </a:solidFill>
                </a:endParaRPr>
              </a:p>
            </p:txBody>
          </p:sp>
          <p:pic>
            <p:nvPicPr>
              <p:cNvPr id="61"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457200" y="2133600"/>
                <a:ext cx="685800" cy="685800"/>
              </a:xfrm>
              <a:prstGeom prst="rect">
                <a:avLst/>
              </a:prstGeom>
              <a:noFill/>
            </p:spPr>
          </p:pic>
          <p:pic>
            <p:nvPicPr>
              <p:cNvPr id="62"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457200" y="3581400"/>
                <a:ext cx="609600" cy="609600"/>
              </a:xfrm>
              <a:prstGeom prst="rect">
                <a:avLst/>
              </a:prstGeom>
              <a:noFill/>
            </p:spPr>
          </p:pic>
          <p:cxnSp>
            <p:nvCxnSpPr>
              <p:cNvPr id="63" name="Straight Arrow Connector 62"/>
              <p:cNvCxnSpPr/>
              <p:nvPr/>
            </p:nvCxnSpPr>
            <p:spPr>
              <a:xfrm rot="5400000">
                <a:off x="6484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6484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5" name="Group 28"/>
            <p:cNvGrpSpPr/>
            <p:nvPr/>
          </p:nvGrpSpPr>
          <p:grpSpPr>
            <a:xfrm>
              <a:off x="1524000" y="1600200"/>
              <a:ext cx="685800" cy="2057400"/>
              <a:chOff x="1371600" y="2133600"/>
              <a:chExt cx="685800" cy="2057400"/>
            </a:xfrm>
          </p:grpSpPr>
          <p:sp>
            <p:nvSpPr>
              <p:cNvPr id="55" name="Oval 54"/>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prstClr val="black"/>
                  </a:solidFill>
                </a:endParaRPr>
              </a:p>
            </p:txBody>
          </p:sp>
          <p:pic>
            <p:nvPicPr>
              <p:cNvPr id="56"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7"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8" name="Straight Arrow Connector 57"/>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6" name="Group 31"/>
            <p:cNvGrpSpPr/>
            <p:nvPr/>
          </p:nvGrpSpPr>
          <p:grpSpPr>
            <a:xfrm>
              <a:off x="2286000" y="2667000"/>
              <a:ext cx="228600" cy="76200"/>
              <a:chOff x="1219200" y="3200400"/>
              <a:chExt cx="228600" cy="76200"/>
            </a:xfrm>
          </p:grpSpPr>
          <p:sp>
            <p:nvSpPr>
              <p:cNvPr id="53" name="Oval 52"/>
              <p:cNvSpPr/>
              <p:nvPr/>
            </p:nvSpPr>
            <p:spPr>
              <a:xfrm>
                <a:off x="13716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54" name="Oval 53"/>
              <p:cNvSpPr/>
              <p:nvPr/>
            </p:nvSpPr>
            <p:spPr>
              <a:xfrm>
                <a:off x="12192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grpSp>
        <p:sp>
          <p:nvSpPr>
            <p:cNvPr id="42" name="TextBox 41"/>
            <p:cNvSpPr txBox="1"/>
            <p:nvPr/>
          </p:nvSpPr>
          <p:spPr>
            <a:xfrm>
              <a:off x="1219200" y="1219200"/>
              <a:ext cx="1530804" cy="307777"/>
            </a:xfrm>
            <a:prstGeom prst="rect">
              <a:avLst/>
            </a:prstGeom>
            <a:noFill/>
          </p:spPr>
          <p:txBody>
            <a:bodyPr wrap="none" rtlCol="0">
              <a:spAutoFit/>
            </a:bodyPr>
            <a:lstStyle/>
            <a:p>
              <a:r>
                <a:rPr lang="en-US" sz="1400" b="1" dirty="0" smtClean="0">
                  <a:solidFill>
                    <a:prstClr val="black"/>
                  </a:solidFill>
                </a:rPr>
                <a:t>Input files (FASTA)</a:t>
              </a:r>
              <a:endParaRPr lang="en-US" sz="1400" b="1" dirty="0">
                <a:solidFill>
                  <a:prstClr val="black"/>
                </a:solidFill>
              </a:endParaRPr>
            </a:p>
          </p:txBody>
        </p:sp>
        <p:sp>
          <p:nvSpPr>
            <p:cNvPr id="43" name="TextBox 42"/>
            <p:cNvSpPr txBox="1"/>
            <p:nvPr/>
          </p:nvSpPr>
          <p:spPr>
            <a:xfrm>
              <a:off x="1371600" y="3657600"/>
              <a:ext cx="1067921" cy="307777"/>
            </a:xfrm>
            <a:prstGeom prst="rect">
              <a:avLst/>
            </a:prstGeom>
            <a:noFill/>
          </p:spPr>
          <p:txBody>
            <a:bodyPr wrap="none" rtlCol="0">
              <a:spAutoFit/>
            </a:bodyPr>
            <a:lstStyle/>
            <a:p>
              <a:r>
                <a:rPr lang="en-US" sz="1400" b="1" dirty="0" smtClean="0">
                  <a:solidFill>
                    <a:prstClr val="black"/>
                  </a:solidFill>
                </a:rPr>
                <a:t>Output files</a:t>
              </a:r>
              <a:endParaRPr lang="en-US" sz="1400" b="1" dirty="0">
                <a:solidFill>
                  <a:prstClr val="black"/>
                </a:solidFill>
              </a:endParaRPr>
            </a:p>
          </p:txBody>
        </p:sp>
        <p:sp>
          <p:nvSpPr>
            <p:cNvPr id="44" name="TextBox 43"/>
            <p:cNvSpPr txBox="1"/>
            <p:nvPr/>
          </p:nvSpPr>
          <p:spPr>
            <a:xfrm>
              <a:off x="685800" y="2514600"/>
              <a:ext cx="575799" cy="307777"/>
            </a:xfrm>
            <a:prstGeom prst="rect">
              <a:avLst/>
            </a:prstGeom>
            <a:noFill/>
          </p:spPr>
          <p:txBody>
            <a:bodyPr wrap="none" rtlCol="0">
              <a:spAutoFit/>
            </a:bodyPr>
            <a:lstStyle/>
            <a:p>
              <a:r>
                <a:rPr lang="en-US" sz="1400" b="1" dirty="0" smtClean="0">
                  <a:solidFill>
                    <a:prstClr val="black"/>
                  </a:solidFill>
                </a:rPr>
                <a:t>CAP3</a:t>
              </a:r>
              <a:endParaRPr lang="en-US" sz="1400" b="1" dirty="0">
                <a:solidFill>
                  <a:prstClr val="black"/>
                </a:solidFill>
              </a:endParaRPr>
            </a:p>
          </p:txBody>
        </p:sp>
        <p:sp>
          <p:nvSpPr>
            <p:cNvPr id="45" name="TextBox 44"/>
            <p:cNvSpPr txBox="1"/>
            <p:nvPr/>
          </p:nvSpPr>
          <p:spPr>
            <a:xfrm>
              <a:off x="1524000" y="2514600"/>
              <a:ext cx="575799" cy="307777"/>
            </a:xfrm>
            <a:prstGeom prst="rect">
              <a:avLst/>
            </a:prstGeom>
            <a:noFill/>
          </p:spPr>
          <p:txBody>
            <a:bodyPr wrap="none" rtlCol="0">
              <a:spAutoFit/>
            </a:bodyPr>
            <a:lstStyle/>
            <a:p>
              <a:r>
                <a:rPr lang="en-US" sz="1400" b="1" dirty="0" smtClean="0">
                  <a:solidFill>
                    <a:prstClr val="black"/>
                  </a:solidFill>
                </a:rPr>
                <a:t>CAP3</a:t>
              </a:r>
              <a:endParaRPr lang="en-US" sz="1400" b="1" dirty="0">
                <a:solidFill>
                  <a:prstClr val="black"/>
                </a:solidFill>
              </a:endParaRPr>
            </a:p>
          </p:txBody>
        </p:sp>
        <p:grpSp>
          <p:nvGrpSpPr>
            <p:cNvPr id="7" name="Group 28"/>
            <p:cNvGrpSpPr/>
            <p:nvPr/>
          </p:nvGrpSpPr>
          <p:grpSpPr>
            <a:xfrm>
              <a:off x="2667000" y="1600200"/>
              <a:ext cx="685800" cy="2057400"/>
              <a:chOff x="1371600" y="2133600"/>
              <a:chExt cx="685800" cy="2057400"/>
            </a:xfrm>
          </p:grpSpPr>
          <p:sp>
            <p:nvSpPr>
              <p:cNvPr id="48" name="Oval 47"/>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prstClr val="black"/>
                  </a:solidFill>
                </a:endParaRPr>
              </a:p>
            </p:txBody>
          </p:sp>
          <p:pic>
            <p:nvPicPr>
              <p:cNvPr id="49"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0"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1" name="Straight Arrow Connector 50"/>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2667000" y="2514600"/>
              <a:ext cx="575799" cy="307777"/>
            </a:xfrm>
            <a:prstGeom prst="rect">
              <a:avLst/>
            </a:prstGeom>
            <a:noFill/>
          </p:spPr>
          <p:txBody>
            <a:bodyPr wrap="none" rtlCol="0">
              <a:spAutoFit/>
            </a:bodyPr>
            <a:lstStyle/>
            <a:p>
              <a:r>
                <a:rPr lang="en-US" sz="1400" b="1" dirty="0" smtClean="0">
                  <a:solidFill>
                    <a:prstClr val="black"/>
                  </a:solidFill>
                </a:rPr>
                <a:t>CAP3</a:t>
              </a:r>
              <a:endParaRPr lang="en-US" sz="1400" b="1" dirty="0">
                <a:solidFill>
                  <a:prstClr val="black"/>
                </a:solidFill>
              </a:endParaRPr>
            </a:p>
          </p:txBody>
        </p:sp>
      </p:grpSp>
      <p:graphicFrame>
        <p:nvGraphicFramePr>
          <p:cNvPr id="65" name="Chart 64"/>
          <p:cNvGraphicFramePr/>
          <p:nvPr/>
        </p:nvGraphicFramePr>
        <p:xfrm>
          <a:off x="4876800" y="1828800"/>
          <a:ext cx="3733800" cy="3124200"/>
        </p:xfrm>
        <a:graphic>
          <a:graphicData uri="http://schemas.openxmlformats.org/drawingml/2006/chart">
            <c:chart xmlns:c="http://schemas.openxmlformats.org/drawingml/2006/chart" xmlns:r="http://schemas.openxmlformats.org/officeDocument/2006/relationships" r:id="rId5"/>
          </a:graphicData>
        </a:graphic>
      </p:graphicFrame>
      <p:sp>
        <p:nvSpPr>
          <p:cNvPr id="66" name="TextBox 1"/>
          <p:cNvSpPr txBox="1"/>
          <p:nvPr/>
        </p:nvSpPr>
        <p:spPr>
          <a:xfrm>
            <a:off x="6934200" y="2895600"/>
            <a:ext cx="100965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prstClr val="black"/>
                </a:solidFill>
              </a:rPr>
              <a:t>DryadLINQ</a:t>
            </a:r>
            <a:endParaRPr lang="en-US" sz="1200" b="1" dirty="0">
              <a:solidFill>
                <a:prstClr val="black"/>
              </a:solidFill>
            </a:endParaRPr>
          </a:p>
        </p:txBody>
      </p:sp>
      <p:sp>
        <p:nvSpPr>
          <p:cNvPr id="34" name="TextBox 33"/>
          <p:cNvSpPr txBox="1"/>
          <p:nvPr/>
        </p:nvSpPr>
        <p:spPr>
          <a:xfrm>
            <a:off x="609600" y="6096000"/>
            <a:ext cx="7687380" cy="553998"/>
          </a:xfrm>
          <a:prstGeom prst="rect">
            <a:avLst/>
          </a:prstGeom>
          <a:noFill/>
        </p:spPr>
        <p:txBody>
          <a:bodyPr wrap="square" rtlCol="0">
            <a:spAutoFit/>
          </a:bodyPr>
          <a:lstStyle/>
          <a:p>
            <a:r>
              <a:rPr lang="en-US" sz="1200" dirty="0" smtClean="0">
                <a:solidFill>
                  <a:srgbClr val="1F497D">
                    <a:lumMod val="50000"/>
                  </a:srgbClr>
                </a:solidFill>
              </a:rPr>
              <a:t> X. Huang, A. </a:t>
            </a:r>
            <a:r>
              <a:rPr lang="en-US" sz="1200" dirty="0" err="1" smtClean="0">
                <a:solidFill>
                  <a:srgbClr val="1F497D">
                    <a:lumMod val="50000"/>
                  </a:srgbClr>
                </a:solidFill>
              </a:rPr>
              <a:t>Madan</a:t>
            </a:r>
            <a:r>
              <a:rPr lang="en-US" sz="1200" dirty="0" smtClean="0">
                <a:solidFill>
                  <a:srgbClr val="1F497D">
                    <a:lumMod val="50000"/>
                  </a:srgbClr>
                </a:solidFill>
              </a:rPr>
              <a:t>, “CAP3: A DNA Sequence Assembly Program,” Genome Research, vol. 9, no. 9, pp. 868-877, 1999.</a:t>
            </a:r>
          </a:p>
          <a:p>
            <a:endParaRPr lang="en-US" dirty="0">
              <a:solidFill>
                <a:srgbClr val="1F497D">
                  <a:lumMod val="50000"/>
                </a:srgb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48200" y="1600200"/>
            <a:ext cx="4136105" cy="3429000"/>
            <a:chOff x="2503947" y="1714500"/>
            <a:chExt cx="4136105" cy="3429000"/>
          </a:xfrm>
        </p:grpSpPr>
        <p:sp>
          <p:nvSpPr>
            <p:cNvPr id="3" name="Rounded Rectangle 2"/>
            <p:cNvSpPr/>
            <p:nvPr/>
          </p:nvSpPr>
          <p:spPr>
            <a:xfrm>
              <a:off x="3646947" y="2705100"/>
              <a:ext cx="609600" cy="533400"/>
            </a:xfrm>
            <a:prstGeom prst="roundRect">
              <a:avLst/>
            </a:prstGeom>
          </p:spPr>
          <p:style>
            <a:lnRef idx="2">
              <a:schemeClr val="dk1"/>
            </a:lnRef>
            <a:fillRef idx="1">
              <a:schemeClr val="lt1"/>
            </a:fillRef>
            <a:effectRef idx="0">
              <a:schemeClr val="dk1"/>
            </a:effectRef>
            <a:fontRef idx="minor">
              <a:schemeClr val="dk1"/>
            </a:fontRef>
          </p:style>
          <p:txBody>
            <a:bodyPr lIns="0"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prstClr val="black"/>
                  </a:solidFill>
                </a:rPr>
                <a:t>Map()</a:t>
              </a:r>
            </a:p>
          </p:txBody>
        </p:sp>
        <p:sp>
          <p:nvSpPr>
            <p:cNvPr id="4" name="Rounded Rectangle 3"/>
            <p:cNvSpPr/>
            <p:nvPr/>
          </p:nvSpPr>
          <p:spPr>
            <a:xfrm>
              <a:off x="4942347" y="2705100"/>
              <a:ext cx="609600" cy="533400"/>
            </a:xfrm>
            <a:prstGeom prst="roundRect">
              <a:avLst/>
            </a:prstGeom>
          </p:spPr>
          <p:style>
            <a:lnRef idx="2">
              <a:schemeClr val="dk1"/>
            </a:lnRef>
            <a:fillRef idx="1">
              <a:schemeClr val="lt1"/>
            </a:fillRef>
            <a:effectRef idx="0">
              <a:schemeClr val="dk1"/>
            </a:effectRef>
            <a:fontRef idx="minor">
              <a:schemeClr val="dk1"/>
            </a:fontRef>
          </p:style>
          <p:txBody>
            <a:bodyPr lIns="0"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prstClr val="black"/>
                  </a:solidFill>
                </a:rPr>
                <a:t>Map()</a:t>
              </a:r>
            </a:p>
          </p:txBody>
        </p:sp>
        <p:cxnSp>
          <p:nvCxnSpPr>
            <p:cNvPr id="5" name="Straight Arrow Connector 4"/>
            <p:cNvCxnSpPr>
              <a:endCxn id="3" idx="0"/>
            </p:cNvCxnSpPr>
            <p:nvPr/>
          </p:nvCxnSpPr>
          <p:spPr>
            <a:xfrm rot="5400000">
              <a:off x="3532647" y="2286000"/>
              <a:ext cx="838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6" name="Straight Arrow Connector 5"/>
            <p:cNvCxnSpPr/>
            <p:nvPr/>
          </p:nvCxnSpPr>
          <p:spPr>
            <a:xfrm rot="5400000">
              <a:off x="4905041" y="2285206"/>
              <a:ext cx="838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7" name="Oval 6"/>
            <p:cNvSpPr/>
            <p:nvPr/>
          </p:nvSpPr>
          <p:spPr>
            <a:xfrm>
              <a:off x="4180347" y="3695700"/>
              <a:ext cx="914400" cy="533400"/>
            </a:xfrm>
            <a:prstGeom prst="ellipse">
              <a:avLst/>
            </a:prstGeom>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prstClr val="white">
                      <a:lumMod val="50000"/>
                    </a:prstClr>
                  </a:solidFill>
                </a:rPr>
                <a:t>Reduce</a:t>
              </a:r>
              <a:endParaRPr lang="en-US" sz="1200" dirty="0">
                <a:solidFill>
                  <a:prstClr val="white">
                    <a:lumMod val="50000"/>
                  </a:prstClr>
                </a:solidFill>
              </a:endParaRPr>
            </a:p>
          </p:txBody>
        </p:sp>
        <p:cxnSp>
          <p:nvCxnSpPr>
            <p:cNvPr id="8" name="Straight Arrow Connector 7"/>
            <p:cNvCxnSpPr>
              <a:stCxn id="3" idx="2"/>
              <a:endCxn id="7" idx="0"/>
            </p:cNvCxnSpPr>
            <p:nvPr/>
          </p:nvCxnSpPr>
          <p:spPr>
            <a:xfrm rot="16200000" flipH="1">
              <a:off x="4066047" y="3124200"/>
              <a:ext cx="457200" cy="685800"/>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cxnSp>
          <p:nvCxnSpPr>
            <p:cNvPr id="9" name="Straight Arrow Connector 8"/>
            <p:cNvCxnSpPr>
              <a:stCxn id="4" idx="2"/>
              <a:endCxn id="7" idx="0"/>
            </p:cNvCxnSpPr>
            <p:nvPr/>
          </p:nvCxnSpPr>
          <p:spPr>
            <a:xfrm rot="5400000">
              <a:off x="4713747" y="3162300"/>
              <a:ext cx="457200" cy="609600"/>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sp>
          <p:nvSpPr>
            <p:cNvPr id="10" name="Can 9"/>
            <p:cNvSpPr/>
            <p:nvPr/>
          </p:nvSpPr>
          <p:spPr>
            <a:xfrm>
              <a:off x="3723147" y="4686300"/>
              <a:ext cx="1828800" cy="457200"/>
            </a:xfrm>
            <a:prstGeom prst="can">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solidFill>
                    <a:prstClr val="black"/>
                  </a:solidFill>
                </a:rPr>
                <a:t>Results</a:t>
              </a:r>
              <a:endParaRPr lang="en-US" dirty="0">
                <a:solidFill>
                  <a:prstClr val="black"/>
                </a:solidFill>
              </a:endParaRPr>
            </a:p>
          </p:txBody>
        </p:sp>
        <p:cxnSp>
          <p:nvCxnSpPr>
            <p:cNvPr id="11" name="Straight Arrow Connector 10"/>
            <p:cNvCxnSpPr>
              <a:stCxn id="3" idx="2"/>
            </p:cNvCxnSpPr>
            <p:nvPr/>
          </p:nvCxnSpPr>
          <p:spPr>
            <a:xfrm rot="16200000" flipH="1">
              <a:off x="3342147" y="3848100"/>
              <a:ext cx="1447800" cy="2286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2" name="Straight Arrow Connector 11"/>
            <p:cNvCxnSpPr>
              <a:stCxn id="4" idx="2"/>
            </p:cNvCxnSpPr>
            <p:nvPr/>
          </p:nvCxnSpPr>
          <p:spPr>
            <a:xfrm rot="5400000">
              <a:off x="4447047" y="3886200"/>
              <a:ext cx="1447800" cy="1524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3" name="Straight Arrow Connector 12"/>
            <p:cNvCxnSpPr>
              <a:stCxn id="7" idx="4"/>
              <a:endCxn id="10" idx="1"/>
            </p:cNvCxnSpPr>
            <p:nvPr/>
          </p:nvCxnSpPr>
          <p:spPr>
            <a:xfrm rot="5400000">
              <a:off x="4408947" y="4457700"/>
              <a:ext cx="457200" cy="1588"/>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cxnSp>
          <p:nvCxnSpPr>
            <p:cNvPr id="14" name="Straight Connector 13"/>
            <p:cNvCxnSpPr/>
            <p:nvPr/>
          </p:nvCxnSpPr>
          <p:spPr>
            <a:xfrm>
              <a:off x="4332747" y="3009900"/>
              <a:ext cx="533400" cy="0"/>
            </a:xfrm>
            <a:prstGeom prst="line">
              <a:avLst/>
            </a:prstGeom>
            <a:ln>
              <a:prstDash val="sysDot"/>
            </a:ln>
          </p:spPr>
          <p:style>
            <a:lnRef idx="2">
              <a:schemeClr val="dk1"/>
            </a:lnRef>
            <a:fillRef idx="1">
              <a:schemeClr val="lt1"/>
            </a:fillRef>
            <a:effectRef idx="0">
              <a:schemeClr val="dk1"/>
            </a:effectRef>
            <a:fontRef idx="minor">
              <a:schemeClr val="dk1"/>
            </a:fontRef>
          </p:style>
        </p:cxnSp>
        <p:sp>
          <p:nvSpPr>
            <p:cNvPr id="15" name="Can 14"/>
            <p:cNvSpPr/>
            <p:nvPr/>
          </p:nvSpPr>
          <p:spPr>
            <a:xfrm>
              <a:off x="3570747" y="1714500"/>
              <a:ext cx="1981200" cy="457200"/>
            </a:xfrm>
            <a:prstGeom prst="can">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smtClean="0">
                <a:solidFill>
                  <a:prstClr val="black"/>
                </a:solidFill>
              </a:endParaRPr>
            </a:p>
          </p:txBody>
        </p:sp>
        <p:sp>
          <p:nvSpPr>
            <p:cNvPr id="16" name="Left Brace 15"/>
            <p:cNvSpPr/>
            <p:nvPr/>
          </p:nvSpPr>
          <p:spPr>
            <a:xfrm>
              <a:off x="3418347" y="3390900"/>
              <a:ext cx="228600" cy="1143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prstClr val="black"/>
                </a:solidFill>
              </a:endParaRPr>
            </a:p>
          </p:txBody>
        </p:sp>
        <p:sp>
          <p:nvSpPr>
            <p:cNvPr id="17" name="TextBox 30"/>
            <p:cNvSpPr txBox="1"/>
            <p:nvPr/>
          </p:nvSpPr>
          <p:spPr>
            <a:xfrm>
              <a:off x="2503947" y="3543300"/>
              <a:ext cx="9947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Optional</a:t>
              </a:r>
            </a:p>
            <a:p>
              <a:r>
                <a:rPr lang="en-US" dirty="0" smtClean="0">
                  <a:solidFill>
                    <a:prstClr val="black"/>
                  </a:solidFill>
                </a:rPr>
                <a:t>Reduce</a:t>
              </a:r>
            </a:p>
            <a:p>
              <a:pPr algn="ctr"/>
              <a:r>
                <a:rPr lang="en-US" dirty="0" smtClean="0">
                  <a:solidFill>
                    <a:prstClr val="black"/>
                  </a:solidFill>
                </a:rPr>
                <a:t>Phase</a:t>
              </a:r>
              <a:endParaRPr lang="en-US" dirty="0">
                <a:solidFill>
                  <a:prstClr val="black"/>
                </a:solidFill>
              </a:endParaRPr>
            </a:p>
          </p:txBody>
        </p:sp>
        <p:sp>
          <p:nvSpPr>
            <p:cNvPr id="18" name="Left Brace 17"/>
            <p:cNvSpPr/>
            <p:nvPr/>
          </p:nvSpPr>
          <p:spPr>
            <a:xfrm>
              <a:off x="3418347" y="4610100"/>
              <a:ext cx="228600" cy="5334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prstClr val="black"/>
                </a:solidFill>
              </a:endParaRPr>
            </a:p>
          </p:txBody>
        </p:sp>
        <p:sp>
          <p:nvSpPr>
            <p:cNvPr id="19" name="TextBox 33"/>
            <p:cNvSpPr txBox="1"/>
            <p:nvPr/>
          </p:nvSpPr>
          <p:spPr>
            <a:xfrm>
              <a:off x="2656347" y="4774168"/>
              <a:ext cx="6799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HDFS</a:t>
              </a:r>
              <a:endParaRPr lang="en-US" dirty="0">
                <a:solidFill>
                  <a:prstClr val="black"/>
                </a:solidFill>
              </a:endParaRPr>
            </a:p>
          </p:txBody>
        </p:sp>
        <p:sp>
          <p:nvSpPr>
            <p:cNvPr id="20" name="Left Brace 19"/>
            <p:cNvSpPr/>
            <p:nvPr/>
          </p:nvSpPr>
          <p:spPr>
            <a:xfrm>
              <a:off x="3265947" y="1714500"/>
              <a:ext cx="228600" cy="5334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prstClr val="black"/>
                </a:solidFill>
              </a:endParaRPr>
            </a:p>
          </p:txBody>
        </p:sp>
        <p:sp>
          <p:nvSpPr>
            <p:cNvPr id="21" name="TextBox 35"/>
            <p:cNvSpPr txBox="1"/>
            <p:nvPr/>
          </p:nvSpPr>
          <p:spPr>
            <a:xfrm>
              <a:off x="2586017" y="1790700"/>
              <a:ext cx="6799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HDFS</a:t>
              </a:r>
              <a:endParaRPr lang="en-US" dirty="0">
                <a:solidFill>
                  <a:prstClr val="black"/>
                </a:solidFill>
              </a:endParaRPr>
            </a:p>
          </p:txBody>
        </p:sp>
        <p:graphicFrame>
          <p:nvGraphicFramePr>
            <p:cNvPr id="22" name="Diagram 21"/>
            <p:cNvGraphicFramePr/>
            <p:nvPr/>
          </p:nvGraphicFramePr>
          <p:xfrm>
            <a:off x="3833343" y="2654300"/>
            <a:ext cx="685800"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p:cNvGraphicFramePr/>
            <p:nvPr/>
          </p:nvGraphicFramePr>
          <p:xfrm>
            <a:off x="5170947" y="2628900"/>
            <a:ext cx="685800" cy="889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4" name="Flowchart: Multidocument 23"/>
            <p:cNvSpPr/>
            <p:nvPr/>
          </p:nvSpPr>
          <p:spPr>
            <a:xfrm>
              <a:off x="41041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25" name="Flowchart: Multidocument 24"/>
            <p:cNvSpPr/>
            <p:nvPr/>
          </p:nvSpPr>
          <p:spPr>
            <a:xfrm>
              <a:off x="44470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26" name="Flowchart: Multidocument 25"/>
            <p:cNvSpPr/>
            <p:nvPr/>
          </p:nvSpPr>
          <p:spPr>
            <a:xfrm>
              <a:off x="47899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27" name="Rectangle 26"/>
            <p:cNvSpPr/>
            <p:nvPr/>
          </p:nvSpPr>
          <p:spPr>
            <a:xfrm>
              <a:off x="3799347" y="1790700"/>
              <a:ext cx="1523430"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prstClr val="black"/>
                  </a:solidFill>
                </a:rPr>
                <a:t>Input Data Set</a:t>
              </a:r>
            </a:p>
          </p:txBody>
        </p:sp>
        <p:sp>
          <p:nvSpPr>
            <p:cNvPr id="28" name="Flowchart: Multidocument 27"/>
            <p:cNvSpPr/>
            <p:nvPr/>
          </p:nvSpPr>
          <p:spPr>
            <a:xfrm>
              <a:off x="3875547" y="2247900"/>
              <a:ext cx="152400" cy="228600"/>
            </a:xfrm>
            <a:prstGeom prst="flowChartMultidocumen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29" name="Flowchart: Multidocument 28"/>
            <p:cNvSpPr/>
            <p:nvPr/>
          </p:nvSpPr>
          <p:spPr>
            <a:xfrm>
              <a:off x="5247147" y="2247900"/>
              <a:ext cx="152400" cy="228600"/>
            </a:xfrm>
            <a:prstGeom prst="flowChartMultidocumen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30" name="TextBox 50"/>
            <p:cNvSpPr txBox="1"/>
            <p:nvPr/>
          </p:nvSpPr>
          <p:spPr>
            <a:xfrm>
              <a:off x="5342306" y="2212687"/>
              <a:ext cx="790666" cy="29238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smtClean="0">
                  <a:solidFill>
                    <a:prstClr val="black"/>
                  </a:solidFill>
                </a:rPr>
                <a:t>Data File</a:t>
              </a:r>
            </a:p>
          </p:txBody>
        </p:sp>
        <p:sp>
          <p:nvSpPr>
            <p:cNvPr id="31" name="TextBox 51"/>
            <p:cNvSpPr txBox="1"/>
            <p:nvPr/>
          </p:nvSpPr>
          <p:spPr>
            <a:xfrm>
              <a:off x="5704347" y="2933700"/>
              <a:ext cx="935705" cy="29238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smtClean="0">
                  <a:solidFill>
                    <a:prstClr val="black"/>
                  </a:solidFill>
                </a:rPr>
                <a:t>Executable</a:t>
              </a:r>
            </a:p>
          </p:txBody>
        </p:sp>
      </p:grpSp>
      <p:pic>
        <p:nvPicPr>
          <p:cNvPr id="32" name="Picture 31" descr="C:\Users\thilina\Documents\papers\pubchem\classic_cloud_1.emf"/>
          <p:cNvPicPr/>
          <p:nvPr/>
        </p:nvPicPr>
        <p:blipFill>
          <a:blip r:embed="rId13" cstate="print"/>
          <a:srcRect/>
          <a:stretch>
            <a:fillRect/>
          </a:stretch>
        </p:blipFill>
        <p:spPr bwMode="auto">
          <a:xfrm>
            <a:off x="609600" y="1524000"/>
            <a:ext cx="3810000" cy="3581400"/>
          </a:xfrm>
          <a:prstGeom prst="rect">
            <a:avLst/>
          </a:prstGeom>
          <a:noFill/>
          <a:ln w="9525">
            <a:noFill/>
            <a:miter lim="800000"/>
            <a:headEnd/>
            <a:tailEnd/>
          </a:ln>
        </p:spPr>
      </p:pic>
      <p:sp>
        <p:nvSpPr>
          <p:cNvPr id="33" name="Title 1"/>
          <p:cNvSpPr txBox="1">
            <a:spLocks/>
          </p:cNvSpPr>
          <p:nvPr/>
        </p:nvSpPr>
        <p:spPr>
          <a:xfrm>
            <a:off x="685800" y="152400"/>
            <a:ext cx="8458200" cy="990600"/>
          </a:xfrm>
          <a:prstGeom prst="rect">
            <a:avLst/>
          </a:prstGeom>
        </p:spPr>
        <p:txBody>
          <a:bodyPr vert="horz" lIns="91435" tIns="45718" rIns="91435" bIns="45718" rtlCol="0" anchor="ctr">
            <a:normAutofit fontScale="97500"/>
          </a:bodyPr>
          <a:lstStyle/>
          <a:p>
            <a:pPr algn="ctr" defTabSz="914354">
              <a:spcBef>
                <a:spcPct val="0"/>
              </a:spcBef>
              <a:defRPr/>
            </a:pPr>
            <a:r>
              <a:rPr lang="en-US" sz="3200" dirty="0" smtClean="0">
                <a:solidFill>
                  <a:prstClr val="black"/>
                </a:solidFill>
              </a:rPr>
              <a:t>Architecture of EC2 and Azure Cloud for Cap3</a:t>
            </a:r>
            <a:endParaRPr lang="en-US" sz="3200" dirty="0">
              <a:solidFill>
                <a:prstClr val="black"/>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2562" name="Picture 2"/>
          <p:cNvPicPr>
            <a:picLocks noChangeAspect="1" noChangeArrowheads="1"/>
          </p:cNvPicPr>
          <p:nvPr/>
        </p:nvPicPr>
        <p:blipFill>
          <a:blip r:embed="rId3" cstate="print"/>
          <a:srcRect/>
          <a:stretch>
            <a:fillRect/>
          </a:stretch>
        </p:blipFill>
        <p:spPr bwMode="auto">
          <a:xfrm>
            <a:off x="0" y="49197"/>
            <a:ext cx="9144000" cy="6808803"/>
          </a:xfrm>
          <a:prstGeom prst="rect">
            <a:avLst/>
          </a:prstGeom>
          <a:noFill/>
          <a:ln w="9525">
            <a:noFill/>
            <a:miter lim="800000"/>
            <a:headEnd/>
            <a:tailEnd/>
          </a:ln>
        </p:spPr>
      </p:pic>
      <p:sp>
        <p:nvSpPr>
          <p:cNvPr id="4" name="TextBox 3"/>
          <p:cNvSpPr txBox="1"/>
          <p:nvPr/>
        </p:nvSpPr>
        <p:spPr>
          <a:xfrm>
            <a:off x="5638800" y="685800"/>
            <a:ext cx="3047437" cy="923330"/>
          </a:xfrm>
          <a:prstGeom prst="rect">
            <a:avLst/>
          </a:prstGeom>
          <a:noFill/>
        </p:spPr>
        <p:txBody>
          <a:bodyPr wrap="none" rtlCol="0">
            <a:spAutoFit/>
          </a:bodyPr>
          <a:lstStyle/>
          <a:p>
            <a:r>
              <a:rPr lang="en-US" dirty="0" smtClean="0"/>
              <a:t>Gartner 2009 Hype Curve</a:t>
            </a:r>
          </a:p>
          <a:p>
            <a:r>
              <a:rPr lang="en-US" dirty="0" smtClean="0">
                <a:solidFill>
                  <a:srgbClr val="FF0000"/>
                </a:solidFill>
              </a:rPr>
              <a:t>Clouds, Web2.0</a:t>
            </a:r>
          </a:p>
          <a:p>
            <a:r>
              <a:rPr lang="en-US" dirty="0" smtClean="0">
                <a:solidFill>
                  <a:srgbClr val="FF0000"/>
                </a:solidFill>
              </a:rPr>
              <a:t>Service Oriented Architectures</a:t>
            </a:r>
          </a:p>
        </p:txBody>
      </p:sp>
      <p:sp>
        <p:nvSpPr>
          <p:cNvPr id="5" name="5-Point Star 4"/>
          <p:cNvSpPr/>
          <p:nvPr/>
        </p:nvSpPr>
        <p:spPr>
          <a:xfrm>
            <a:off x="2286000" y="762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2514600" y="1295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6096000" y="2819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Cap3 Performance with different EC2 Instance Types</a:t>
            </a:r>
            <a:endParaRPr lang="en-US" dirty="0"/>
          </a:p>
        </p:txBody>
      </p:sp>
      <p:graphicFrame>
        <p:nvGraphicFramePr>
          <p:cNvPr id="5" name="Chart 4"/>
          <p:cNvGraphicFramePr/>
          <p:nvPr/>
        </p:nvGraphicFramePr>
        <p:xfrm>
          <a:off x="685800" y="1600200"/>
          <a:ext cx="79248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 to assemble </a:t>
            </a:r>
            <a:r>
              <a:rPr lang="en-US" dirty="0">
                <a:ea typeface="SimSun"/>
                <a:cs typeface="Times New Roman"/>
              </a:rPr>
              <a:t>to process 4096 FASTA files</a:t>
            </a:r>
            <a:endParaRPr lang="en-US" dirty="0"/>
          </a:p>
        </p:txBody>
      </p:sp>
      <p:sp>
        <p:nvSpPr>
          <p:cNvPr id="5" name="Content Placeholder 4"/>
          <p:cNvSpPr>
            <a:spLocks noGrp="1"/>
          </p:cNvSpPr>
          <p:nvPr>
            <p:ph idx="1"/>
          </p:nvPr>
        </p:nvSpPr>
        <p:spPr>
          <a:xfrm>
            <a:off x="457200" y="1600200"/>
            <a:ext cx="8229600" cy="5029200"/>
          </a:xfrm>
        </p:spPr>
        <p:txBody>
          <a:bodyPr>
            <a:normAutofit fontScale="77500" lnSpcReduction="20000"/>
          </a:bodyPr>
          <a:lstStyle/>
          <a:p>
            <a:r>
              <a:rPr lang="en-US" dirty="0" smtClean="0"/>
              <a:t>~ 1 GB / 1875968 reads (458 readsX4096)</a:t>
            </a:r>
          </a:p>
          <a:p>
            <a:pPr algn="just"/>
            <a:r>
              <a:rPr lang="en-US" b="1" baseline="0" dirty="0" smtClean="0">
                <a:solidFill>
                  <a:srgbClr val="000000"/>
                </a:solidFill>
              </a:rPr>
              <a:t>Amazon AWS total :</a:t>
            </a:r>
            <a:r>
              <a:rPr lang="en-US" b="1" baseline="0" dirty="0" smtClean="0"/>
              <a:t>11.19 $</a:t>
            </a:r>
            <a:endParaRPr lang="en-US" b="1" baseline="0" dirty="0" smtClean="0">
              <a:solidFill>
                <a:srgbClr val="000000"/>
              </a:solidFill>
            </a:endParaRPr>
          </a:p>
          <a:p>
            <a:pPr lvl="2" algn="just">
              <a:buNone/>
            </a:pPr>
            <a:r>
              <a:rPr lang="en-US" i="1" baseline="0" dirty="0" smtClean="0">
                <a:solidFill>
                  <a:srgbClr val="000000"/>
                </a:solidFill>
                <a:latin typeface="Times New Roman" pitchFamily="18" charset="0"/>
                <a:cs typeface="Times New Roman" pitchFamily="18" charset="0"/>
              </a:rPr>
              <a:t>Compute 1 hour X 16 HCXL (0.68$ * 16)	= 10.88 $</a:t>
            </a:r>
          </a:p>
          <a:p>
            <a:pPr lvl="2" algn="just">
              <a:buNone/>
            </a:pPr>
            <a:r>
              <a:rPr lang="en-US" i="1" baseline="0" dirty="0" smtClean="0">
                <a:solidFill>
                  <a:srgbClr val="000000"/>
                </a:solidFill>
                <a:latin typeface="Times New Roman" pitchFamily="18" charset="0"/>
                <a:cs typeface="Times New Roman" pitchFamily="18" charset="0"/>
              </a:rPr>
              <a:t>10000 SQS messages		 	= 0.01 $</a:t>
            </a:r>
          </a:p>
          <a:p>
            <a:pPr lvl="2" algn="just">
              <a:buNone/>
            </a:pPr>
            <a:r>
              <a:rPr lang="it-IT" i="1" baseline="0" dirty="0" smtClean="0">
                <a:solidFill>
                  <a:srgbClr val="000000"/>
                </a:solidFill>
                <a:latin typeface="Times New Roman" pitchFamily="18" charset="0"/>
                <a:cs typeface="Times New Roman" pitchFamily="18" charset="0"/>
              </a:rPr>
              <a:t>Storage per 1GB per month 		 	= 0.15 $</a:t>
            </a:r>
          </a:p>
          <a:p>
            <a:pPr lvl="2" algn="just">
              <a:buNone/>
            </a:pPr>
            <a:r>
              <a:rPr lang="en-US" i="1" baseline="0" dirty="0" smtClean="0">
                <a:solidFill>
                  <a:srgbClr val="000000"/>
                </a:solidFill>
                <a:latin typeface="Times New Roman" pitchFamily="18" charset="0"/>
                <a:cs typeface="Times New Roman" pitchFamily="18" charset="0"/>
              </a:rPr>
              <a:t>Data transfer out per 1 GB 			= 0.15 $</a:t>
            </a:r>
          </a:p>
          <a:p>
            <a:pPr algn="just"/>
            <a:r>
              <a:rPr lang="en-US" b="1" dirty="0" smtClean="0">
                <a:solidFill>
                  <a:srgbClr val="000000"/>
                </a:solidFill>
              </a:rPr>
              <a:t>Azure total : </a:t>
            </a:r>
            <a:r>
              <a:rPr lang="en-US" b="1" dirty="0" smtClean="0"/>
              <a:t>15.77 $</a:t>
            </a:r>
          </a:p>
          <a:p>
            <a:pPr lvl="2">
              <a:buNone/>
            </a:pPr>
            <a:r>
              <a:rPr lang="en-US" i="1" dirty="0">
                <a:latin typeface="Times New Roman" pitchFamily="18" charset="0"/>
                <a:cs typeface="Times New Roman" pitchFamily="18" charset="0"/>
              </a:rPr>
              <a:t>Compute 1 hour X 128 </a:t>
            </a:r>
            <a:r>
              <a:rPr lang="en-US" i="1" dirty="0" smtClean="0">
                <a:latin typeface="Times New Roman" pitchFamily="18" charset="0"/>
                <a:cs typeface="Times New Roman" pitchFamily="18" charset="0"/>
              </a:rPr>
              <a:t>small (0.12 </a:t>
            </a:r>
            <a:r>
              <a:rPr lang="en-US" i="1" dirty="0">
                <a:latin typeface="Times New Roman" pitchFamily="18" charset="0"/>
                <a:cs typeface="Times New Roman" pitchFamily="18" charset="0"/>
              </a:rPr>
              <a:t>$ * </a:t>
            </a:r>
            <a:r>
              <a:rPr lang="en-US" i="1" dirty="0" smtClean="0">
                <a:latin typeface="Times New Roman" pitchFamily="18" charset="0"/>
                <a:cs typeface="Times New Roman" pitchFamily="18" charset="0"/>
              </a:rPr>
              <a:t>128) 	= </a:t>
            </a:r>
            <a:r>
              <a:rPr lang="en-US" i="1" dirty="0">
                <a:latin typeface="Times New Roman" pitchFamily="18" charset="0"/>
                <a:cs typeface="Times New Roman" pitchFamily="18" charset="0"/>
              </a:rPr>
              <a:t>15.36 $</a:t>
            </a:r>
          </a:p>
          <a:p>
            <a:pPr lvl="2">
              <a:buNone/>
            </a:pPr>
            <a:r>
              <a:rPr lang="en-US" i="1" dirty="0">
                <a:latin typeface="Times New Roman" pitchFamily="18" charset="0"/>
                <a:cs typeface="Times New Roman" pitchFamily="18" charset="0"/>
              </a:rPr>
              <a:t>10000 Queue  messages 		 </a:t>
            </a:r>
            <a:r>
              <a:rPr lang="en-US" i="1" dirty="0" smtClean="0">
                <a:latin typeface="Times New Roman" pitchFamily="18" charset="0"/>
                <a:cs typeface="Times New Roman" pitchFamily="18" charset="0"/>
              </a:rPr>
              <a:t>	= </a:t>
            </a:r>
            <a:r>
              <a:rPr lang="en-US" i="1" dirty="0">
                <a:latin typeface="Times New Roman" pitchFamily="18" charset="0"/>
                <a:cs typeface="Times New Roman" pitchFamily="18" charset="0"/>
              </a:rPr>
              <a:t>0.01 $</a:t>
            </a:r>
          </a:p>
          <a:p>
            <a:pPr lvl="2">
              <a:buNone/>
            </a:pPr>
            <a:r>
              <a:rPr lang="en-US" i="1" dirty="0">
                <a:latin typeface="Times New Roman" pitchFamily="18" charset="0"/>
                <a:cs typeface="Times New Roman" pitchFamily="18" charset="0"/>
              </a:rPr>
              <a:t>Storage per 1GB per month 		 </a:t>
            </a:r>
            <a:r>
              <a:rPr lang="en-US" i="1" dirty="0" smtClean="0">
                <a:latin typeface="Times New Roman" pitchFamily="18" charset="0"/>
                <a:cs typeface="Times New Roman" pitchFamily="18" charset="0"/>
              </a:rPr>
              <a:t>	= </a:t>
            </a:r>
            <a:r>
              <a:rPr lang="en-US" i="1" dirty="0">
                <a:latin typeface="Times New Roman" pitchFamily="18" charset="0"/>
                <a:cs typeface="Times New Roman" pitchFamily="18" charset="0"/>
              </a:rPr>
              <a:t>0.15 $</a:t>
            </a:r>
          </a:p>
          <a:p>
            <a:pPr lvl="2">
              <a:buNone/>
            </a:pPr>
            <a:r>
              <a:rPr lang="en-US" i="1" dirty="0">
                <a:latin typeface="Times New Roman" pitchFamily="18" charset="0"/>
                <a:cs typeface="Times New Roman" pitchFamily="18" charset="0"/>
              </a:rPr>
              <a:t>Data transfer in/out per 1 GB 	 </a:t>
            </a:r>
            <a:r>
              <a:rPr lang="en-US" i="1" dirty="0" smtClean="0">
                <a:latin typeface="Times New Roman" pitchFamily="18" charset="0"/>
                <a:cs typeface="Times New Roman" pitchFamily="18" charset="0"/>
              </a:rPr>
              <a:t>	= </a:t>
            </a:r>
            <a:r>
              <a:rPr lang="en-US" i="1" dirty="0">
                <a:latin typeface="Times New Roman" pitchFamily="18" charset="0"/>
                <a:cs typeface="Times New Roman" pitchFamily="18" charset="0"/>
              </a:rPr>
              <a:t>0.10 $ + 0.15 </a:t>
            </a:r>
            <a:r>
              <a:rPr lang="en-US" i="1" dirty="0" smtClean="0">
                <a:latin typeface="Times New Roman" pitchFamily="18" charset="0"/>
                <a:cs typeface="Times New Roman" pitchFamily="18" charset="0"/>
              </a:rPr>
              <a:t>$</a:t>
            </a:r>
          </a:p>
          <a:p>
            <a:r>
              <a:rPr lang="en-US" b="1" dirty="0" smtClean="0"/>
              <a:t>Tempest (amortized)  : 9.43 $</a:t>
            </a:r>
          </a:p>
          <a:p>
            <a:pPr lvl="1"/>
            <a:r>
              <a:rPr lang="en-US" dirty="0" smtClean="0"/>
              <a:t>24 core X 32 nodes, 48 GB per node</a:t>
            </a:r>
          </a:p>
          <a:p>
            <a:pPr lvl="1"/>
            <a:r>
              <a:rPr lang="en-US" dirty="0" smtClean="0"/>
              <a:t>Assumptions : 70% utilization, write off over 3 years, include support</a:t>
            </a:r>
            <a:endParaRPr lang="en-US" i="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 y="0"/>
          <a:ext cx="9143998" cy="6978212"/>
        </p:xfrm>
        <a:graphic>
          <a:graphicData uri="http://schemas.openxmlformats.org/drawingml/2006/table">
            <a:tbl>
              <a:tblPr>
                <a:tableStyleId>{3C2FFA5D-87B4-456A-9821-1D502468CF0F}</a:tableStyleId>
              </a:tblPr>
              <a:tblGrid>
                <a:gridCol w="1778000"/>
                <a:gridCol w="2540000"/>
                <a:gridCol w="2455333"/>
                <a:gridCol w="2370665"/>
              </a:tblGrid>
              <a:tr h="427704">
                <a:tc>
                  <a:txBody>
                    <a:bodyPr/>
                    <a:lstStyle/>
                    <a:p>
                      <a:pPr marL="0" marR="0" algn="just">
                        <a:spcBef>
                          <a:spcPts val="0"/>
                        </a:spcBef>
                        <a:spcAft>
                          <a:spcPts val="400"/>
                        </a:spcAft>
                      </a:pP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2000" b="1" dirty="0"/>
                        <a:t>AWS/ Azure</a:t>
                      </a:r>
                      <a:endParaRPr lang="en-US" sz="2000" b="1" dirty="0">
                        <a:latin typeface="+mn-lt"/>
                        <a:ea typeface="Times New Roman"/>
                      </a:endParaRPr>
                    </a:p>
                  </a:txBody>
                  <a:tcPr marL="18214" marR="18214" marT="0" marB="0"/>
                </a:tc>
                <a:tc>
                  <a:txBody>
                    <a:bodyPr/>
                    <a:lstStyle/>
                    <a:p>
                      <a:pPr marL="0" marR="0" algn="ctr">
                        <a:spcBef>
                          <a:spcPts val="0"/>
                        </a:spcBef>
                        <a:spcAft>
                          <a:spcPts val="400"/>
                        </a:spcAft>
                      </a:pPr>
                      <a:r>
                        <a:rPr lang="en-US" sz="2000" b="1" dirty="0" err="1"/>
                        <a:t>Hadoop</a:t>
                      </a:r>
                      <a:endParaRPr lang="en-US" sz="2000" b="1" dirty="0">
                        <a:latin typeface="+mn-lt"/>
                        <a:ea typeface="Times New Roman"/>
                      </a:endParaRPr>
                    </a:p>
                  </a:txBody>
                  <a:tcPr marL="18214" marR="18214" marT="0" marB="0"/>
                </a:tc>
                <a:tc>
                  <a:txBody>
                    <a:bodyPr/>
                    <a:lstStyle/>
                    <a:p>
                      <a:pPr marL="0" marR="0" algn="ctr">
                        <a:spcBef>
                          <a:spcPts val="0"/>
                        </a:spcBef>
                        <a:spcAft>
                          <a:spcPts val="400"/>
                        </a:spcAft>
                      </a:pPr>
                      <a:r>
                        <a:rPr lang="en-US" sz="2000" b="1" dirty="0" err="1"/>
                        <a:t>DryadLINQ</a:t>
                      </a:r>
                      <a:endParaRPr lang="en-US" sz="2000" b="1" dirty="0">
                        <a:latin typeface="+mn-lt"/>
                        <a:ea typeface="Times New Roman"/>
                      </a:endParaRPr>
                    </a:p>
                  </a:txBody>
                  <a:tcPr marL="18214" marR="18214" marT="0" marB="0"/>
                </a:tc>
              </a:tr>
              <a:tr h="1026490">
                <a:tc>
                  <a:txBody>
                    <a:bodyPr/>
                    <a:lstStyle/>
                    <a:p>
                      <a:pPr marL="0" marR="0" algn="l">
                        <a:spcBef>
                          <a:spcPts val="0"/>
                        </a:spcBef>
                        <a:spcAft>
                          <a:spcPts val="400"/>
                        </a:spcAft>
                      </a:pPr>
                      <a:r>
                        <a:rPr lang="en-US" sz="1800" b="1" dirty="0"/>
                        <a:t>Programming patterns</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Independent job </a:t>
                      </a:r>
                      <a:r>
                        <a:rPr lang="en-US" sz="1800" dirty="0" smtClean="0"/>
                        <a:t>execution</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err="1" smtClean="0"/>
                        <a:t>MapReduce</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DAG execution, </a:t>
                      </a:r>
                      <a:r>
                        <a:rPr lang="en-US" sz="1800" dirty="0" err="1" smtClean="0"/>
                        <a:t>MapReduce</a:t>
                      </a:r>
                      <a:r>
                        <a:rPr lang="en-US" sz="1800" dirty="0" smtClean="0"/>
                        <a:t> </a:t>
                      </a:r>
                      <a:r>
                        <a:rPr lang="en-US" sz="1800" baseline="0" dirty="0" smtClean="0"/>
                        <a:t> + Other patterns</a:t>
                      </a:r>
                      <a:endParaRPr lang="en-US" sz="1800" dirty="0">
                        <a:latin typeface="+mn-lt"/>
                        <a:ea typeface="Times New Roman"/>
                      </a:endParaRPr>
                    </a:p>
                  </a:txBody>
                  <a:tcPr marL="18214" marR="18214" marT="0" marB="0"/>
                </a:tc>
              </a:tr>
              <a:tr h="684326">
                <a:tc>
                  <a:txBody>
                    <a:bodyPr/>
                    <a:lstStyle/>
                    <a:p>
                      <a:pPr marL="0" marR="0" algn="l">
                        <a:spcBef>
                          <a:spcPts val="0"/>
                        </a:spcBef>
                        <a:spcAft>
                          <a:spcPts val="400"/>
                        </a:spcAft>
                      </a:pPr>
                      <a:r>
                        <a:rPr lang="en-US" sz="1800" b="1" dirty="0"/>
                        <a:t>Fault Tolerance</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Task re-execution based on a time out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Re-execution of failed and slow tasks.</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a:t>Re-execution of failed and slow tasks.</a:t>
                      </a:r>
                      <a:endParaRPr lang="en-US" sz="1800">
                        <a:latin typeface="+mn-lt"/>
                        <a:ea typeface="Times New Roman"/>
                      </a:endParaRPr>
                    </a:p>
                  </a:txBody>
                  <a:tcPr marL="18214" marR="18214" marT="0" marB="0"/>
                </a:tc>
              </a:tr>
              <a:tr h="684326">
                <a:tc>
                  <a:txBody>
                    <a:bodyPr/>
                    <a:lstStyle/>
                    <a:p>
                      <a:pPr marL="0" marR="0" algn="l">
                        <a:spcBef>
                          <a:spcPts val="0"/>
                        </a:spcBef>
                        <a:spcAft>
                          <a:spcPts val="400"/>
                        </a:spcAft>
                      </a:pPr>
                      <a:r>
                        <a:rPr lang="en-US" sz="1800" b="1" dirty="0"/>
                        <a:t>Data </a:t>
                      </a:r>
                      <a:r>
                        <a:rPr lang="en-US" sz="1800" b="1" dirty="0" smtClean="0"/>
                        <a:t>Storage</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S3/Azure Storage.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HDFS parallel file system.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a:t>Local files </a:t>
                      </a:r>
                      <a:endParaRPr lang="en-US" sz="1800">
                        <a:latin typeface="+mn-lt"/>
                        <a:ea typeface="Times New Roman"/>
                      </a:endParaRPr>
                    </a:p>
                  </a:txBody>
                  <a:tcPr marL="18214" marR="18214" marT="0" marB="0"/>
                </a:tc>
              </a:tr>
              <a:tr h="940949">
                <a:tc>
                  <a:txBody>
                    <a:bodyPr/>
                    <a:lstStyle/>
                    <a:p>
                      <a:pPr marL="0" marR="0" algn="l">
                        <a:spcBef>
                          <a:spcPts val="0"/>
                        </a:spcBef>
                        <a:spcAft>
                          <a:spcPts val="400"/>
                        </a:spcAft>
                      </a:pPr>
                      <a:r>
                        <a:rPr lang="en-US" sz="1800" b="1" dirty="0" smtClean="0"/>
                        <a:t>Environments</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smtClean="0"/>
                        <a:t>EC2/Azure, </a:t>
                      </a:r>
                      <a:r>
                        <a:rPr lang="en-US" sz="1800" dirty="0"/>
                        <a:t>local compute resources</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Linux cluster, Amazon Elastic </a:t>
                      </a:r>
                      <a:r>
                        <a:rPr lang="en-US" sz="1800" dirty="0" err="1"/>
                        <a:t>MapReduce</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Windows HPCS cluster</a:t>
                      </a:r>
                      <a:endParaRPr lang="en-US" sz="1800" dirty="0">
                        <a:latin typeface="+mn-lt"/>
                        <a:ea typeface="Times New Roman"/>
                      </a:endParaRPr>
                    </a:p>
                  </a:txBody>
                  <a:tcPr marL="18214" marR="18214" marT="0" marB="0"/>
                </a:tc>
              </a:tr>
              <a:tr h="683368">
                <a:tc>
                  <a:txBody>
                    <a:bodyPr/>
                    <a:lstStyle/>
                    <a:p>
                      <a:pPr marL="0" marR="0" algn="l">
                        <a:spcBef>
                          <a:spcPts val="0"/>
                        </a:spcBef>
                        <a:spcAft>
                          <a:spcPts val="400"/>
                        </a:spcAft>
                      </a:pPr>
                      <a:r>
                        <a:rPr lang="en-US" sz="1800" b="1" dirty="0"/>
                        <a:t>Ease of Programming</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EC2 : **</a:t>
                      </a:r>
                    </a:p>
                    <a:p>
                      <a:pPr marL="0" marR="0" algn="ctr">
                        <a:spcBef>
                          <a:spcPts val="0"/>
                        </a:spcBef>
                        <a:spcAft>
                          <a:spcPts val="400"/>
                        </a:spcAft>
                      </a:pPr>
                      <a:r>
                        <a:rPr lang="en-US" sz="1800" dirty="0"/>
                        <a:t>Azure: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r>
              <a:tr h="683368">
                <a:tc>
                  <a:txBody>
                    <a:bodyPr/>
                    <a:lstStyle/>
                    <a:p>
                      <a:pPr marL="0" marR="0" algn="l">
                        <a:spcBef>
                          <a:spcPts val="0"/>
                        </a:spcBef>
                        <a:spcAft>
                          <a:spcPts val="400"/>
                        </a:spcAft>
                      </a:pPr>
                      <a:r>
                        <a:rPr lang="en-US" sz="1800" b="1" dirty="0"/>
                        <a:t>Ease of use</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EC2 : *** </a:t>
                      </a:r>
                    </a:p>
                    <a:p>
                      <a:pPr marL="0" marR="0" algn="ctr">
                        <a:spcBef>
                          <a:spcPts val="0"/>
                        </a:spcBef>
                        <a:spcAft>
                          <a:spcPts val="400"/>
                        </a:spcAft>
                      </a:pPr>
                      <a:r>
                        <a:rPr lang="en-US" sz="1800" dirty="0"/>
                        <a:t>Azure: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r>
              <a:tr h="1847681">
                <a:tc>
                  <a:txBody>
                    <a:bodyPr/>
                    <a:lstStyle/>
                    <a:p>
                      <a:pPr marL="0" marR="0" algn="l">
                        <a:spcBef>
                          <a:spcPts val="0"/>
                        </a:spcBef>
                        <a:spcAft>
                          <a:spcPts val="400"/>
                        </a:spcAft>
                      </a:pPr>
                      <a:r>
                        <a:rPr lang="en-US" sz="1800" b="1" dirty="0"/>
                        <a:t>Scheduling &amp; Load Balancing</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Dynamic scheduling through a global queue, </a:t>
                      </a:r>
                      <a:r>
                        <a:rPr lang="en-US" sz="1800" dirty="0" smtClean="0"/>
                        <a:t>Good</a:t>
                      </a:r>
                      <a:r>
                        <a:rPr lang="en-US" sz="1800" baseline="0" dirty="0" smtClean="0"/>
                        <a:t> </a:t>
                      </a:r>
                      <a:r>
                        <a:rPr lang="en-US" sz="1800" dirty="0" smtClean="0"/>
                        <a:t>natural </a:t>
                      </a:r>
                      <a:r>
                        <a:rPr lang="en-US" sz="1800" dirty="0"/>
                        <a:t>load balancing</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Data locality, rack aware dynamic task scheduling through a global </a:t>
                      </a:r>
                      <a:r>
                        <a:rPr lang="en-US" sz="1800" dirty="0" smtClean="0"/>
                        <a:t>queue, Good</a:t>
                      </a:r>
                      <a:r>
                        <a:rPr lang="en-US" sz="1800" baseline="0" dirty="0" smtClean="0"/>
                        <a:t> </a:t>
                      </a:r>
                      <a:r>
                        <a:rPr lang="en-US" sz="1800" dirty="0" smtClean="0"/>
                        <a:t> natural </a:t>
                      </a:r>
                      <a:r>
                        <a:rPr lang="en-US" sz="1800" dirty="0"/>
                        <a:t>load balancing</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Data locality, network topology aware scheduling. Static task partitions at the node level, suboptimal load balancing</a:t>
                      </a:r>
                      <a:endParaRPr lang="en-US" sz="1800" dirty="0">
                        <a:latin typeface="+mn-lt"/>
                        <a:ea typeface="Times New Roman"/>
                      </a:endParaRPr>
                    </a:p>
                  </a:txBody>
                  <a:tcPr marL="18214" marR="18214" marT="0" marB="0"/>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tgunarat\Documents\research\azure-mr\azuremr.png"/>
          <p:cNvPicPr/>
          <p:nvPr/>
        </p:nvPicPr>
        <p:blipFill>
          <a:blip r:embed="rId3" cstate="print"/>
          <a:stretch>
            <a:fillRect/>
          </a:stretch>
        </p:blipFill>
        <p:spPr bwMode="auto">
          <a:xfrm>
            <a:off x="11138" y="265664"/>
            <a:ext cx="9132862" cy="6592336"/>
          </a:xfrm>
          <a:prstGeom prst="rect">
            <a:avLst/>
          </a:prstGeom>
          <a:noFill/>
          <a:ln w="9525">
            <a:noFill/>
            <a:miter lim="800000"/>
            <a:headEnd/>
            <a:tailEnd/>
          </a:ln>
        </p:spPr>
      </p:pic>
      <p:sp>
        <p:nvSpPr>
          <p:cNvPr id="5" name="Title 4"/>
          <p:cNvSpPr>
            <a:spLocks noGrp="1"/>
          </p:cNvSpPr>
          <p:nvPr>
            <p:ph type="title"/>
          </p:nvPr>
        </p:nvSpPr>
        <p:spPr>
          <a:xfrm>
            <a:off x="0" y="0"/>
            <a:ext cx="4343400" cy="533400"/>
          </a:xfrm>
          <a:solidFill>
            <a:schemeClr val="bg1"/>
          </a:solidFill>
        </p:spPr>
        <p:txBody>
          <a:bodyPr>
            <a:normAutofit fontScale="90000"/>
          </a:bodyPr>
          <a:lstStyle/>
          <a:p>
            <a:r>
              <a:rPr lang="en-US" dirty="0" err="1" smtClean="0"/>
              <a:t>AzureMapReduce</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dirty="0" smtClean="0"/>
              <a:t>Early Results with </a:t>
            </a:r>
            <a:r>
              <a:rPr lang="en-US" dirty="0" err="1" smtClean="0"/>
              <a:t>AzureMapreduce</a:t>
            </a:r>
            <a:endParaRPr lang="en-US" dirty="0"/>
          </a:p>
        </p:txBody>
      </p:sp>
      <p:graphicFrame>
        <p:nvGraphicFramePr>
          <p:cNvPr id="4" name="Chart 3"/>
          <p:cNvGraphicFramePr/>
          <p:nvPr/>
        </p:nvGraphicFramePr>
        <p:xfrm>
          <a:off x="609600" y="1219200"/>
          <a:ext cx="79248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4800" y="6019800"/>
            <a:ext cx="8229689" cy="646331"/>
          </a:xfrm>
          <a:prstGeom prst="rect">
            <a:avLst/>
          </a:prstGeom>
          <a:noFill/>
        </p:spPr>
        <p:txBody>
          <a:bodyPr wrap="none" rtlCol="0">
            <a:spAutoFit/>
          </a:bodyPr>
          <a:lstStyle/>
          <a:p>
            <a:r>
              <a:rPr lang="en-US" dirty="0" smtClean="0"/>
              <a:t>Compare</a:t>
            </a:r>
          </a:p>
          <a:p>
            <a:r>
              <a:rPr lang="en-US" dirty="0" smtClean="0"/>
              <a:t>Hadoop - 4.44 ms Hadoop VM - 5.59 ms </a:t>
            </a:r>
            <a:r>
              <a:rPr lang="en-US" dirty="0" err="1" smtClean="0"/>
              <a:t>DryadLINQ</a:t>
            </a:r>
            <a:r>
              <a:rPr lang="en-US" dirty="0" smtClean="0"/>
              <a:t> - 5.45 ms Windows MPI - 5.55 ms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normAutofit fontScale="90000"/>
          </a:bodyPr>
          <a:lstStyle/>
          <a:p>
            <a:r>
              <a:rPr lang="en-US" dirty="0" smtClean="0"/>
              <a:t>Currently we cant make Amazon Elastic MapReduce run well</a:t>
            </a:r>
            <a:endParaRPr lang="en-US" dirty="0"/>
          </a:p>
        </p:txBody>
      </p:sp>
      <p:sp>
        <p:nvSpPr>
          <p:cNvPr id="4" name="Content Placeholder 3"/>
          <p:cNvSpPr>
            <a:spLocks noGrp="1"/>
          </p:cNvSpPr>
          <p:nvPr>
            <p:ph idx="1"/>
          </p:nvPr>
        </p:nvSpPr>
        <p:spPr>
          <a:xfrm>
            <a:off x="0" y="6096000"/>
            <a:ext cx="8991600" cy="685800"/>
          </a:xfrm>
        </p:spPr>
        <p:txBody>
          <a:bodyPr>
            <a:normAutofit fontScale="92500"/>
          </a:bodyPr>
          <a:lstStyle/>
          <a:p>
            <a:r>
              <a:rPr lang="en-US" dirty="0" smtClean="0"/>
              <a:t>Hadoop runs well on </a:t>
            </a:r>
            <a:r>
              <a:rPr lang="en-US" dirty="0" err="1" smtClean="0"/>
              <a:t>Xen</a:t>
            </a:r>
            <a:r>
              <a:rPr lang="en-US" dirty="0" smtClean="0"/>
              <a:t> FutureGrid Virtual Machines</a:t>
            </a:r>
            <a:endParaRPr lang="en-US" dirty="0"/>
          </a:p>
        </p:txBody>
      </p:sp>
      <p:pic>
        <p:nvPicPr>
          <p:cNvPr id="146434" name="Picture 2" descr="C:\Users\Geoffrey Fox\Desktop\cap3_emr_per_core_per_file.png"/>
          <p:cNvPicPr>
            <a:picLocks noChangeAspect="1" noChangeArrowheads="1"/>
          </p:cNvPicPr>
          <p:nvPr/>
        </p:nvPicPr>
        <p:blipFill>
          <a:blip r:embed="rId3" cstate="print"/>
          <a:srcRect/>
          <a:stretch>
            <a:fillRect/>
          </a:stretch>
        </p:blipFill>
        <p:spPr bwMode="auto">
          <a:xfrm>
            <a:off x="0" y="1219200"/>
            <a:ext cx="8863857" cy="47244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normAutofit fontScale="90000"/>
          </a:bodyPr>
          <a:lstStyle/>
          <a:p>
            <a:r>
              <a:rPr lang="en-US" dirty="0" smtClean="0"/>
              <a:t>Some Issues with </a:t>
            </a:r>
            <a:r>
              <a:rPr lang="en-US" dirty="0" err="1" smtClean="0"/>
              <a:t>AzureTwister</a:t>
            </a:r>
            <a:r>
              <a:rPr lang="en-US" dirty="0" smtClean="0"/>
              <a:t> and </a:t>
            </a:r>
            <a:r>
              <a:rPr lang="en-US" dirty="0" err="1" smtClean="0"/>
              <a:t>AzureMapReduce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Transporting data to Azure</a:t>
            </a:r>
            <a:r>
              <a:rPr lang="en-US" dirty="0" smtClean="0"/>
              <a:t>: Blobs (HTTP), Drives (</a:t>
            </a:r>
            <a:r>
              <a:rPr lang="en-US" dirty="0" err="1" smtClean="0"/>
              <a:t>GridFTP</a:t>
            </a:r>
            <a:r>
              <a:rPr lang="en-US" dirty="0" smtClean="0"/>
              <a:t> etc.), </a:t>
            </a:r>
            <a:r>
              <a:rPr lang="en-US" dirty="0" err="1" smtClean="0"/>
              <a:t>Fedex</a:t>
            </a:r>
            <a:r>
              <a:rPr lang="en-US" dirty="0" smtClean="0"/>
              <a:t> disks</a:t>
            </a:r>
          </a:p>
          <a:p>
            <a:r>
              <a:rPr lang="en-US" dirty="0" smtClean="0">
                <a:solidFill>
                  <a:srgbClr val="FF0000"/>
                </a:solidFill>
              </a:rPr>
              <a:t>Intermediate data Transfer</a:t>
            </a:r>
            <a:r>
              <a:rPr lang="en-US" dirty="0" smtClean="0"/>
              <a:t>: Blobs (current choice) versus Drives (should be faster but don’t seem to be)</a:t>
            </a:r>
          </a:p>
          <a:p>
            <a:r>
              <a:rPr lang="en-US" dirty="0" smtClean="0">
                <a:solidFill>
                  <a:srgbClr val="FF0000"/>
                </a:solidFill>
              </a:rPr>
              <a:t>Azure Table v Azure SQL</a:t>
            </a:r>
            <a:r>
              <a:rPr lang="en-US" dirty="0" smtClean="0"/>
              <a:t>: Handle all metadata</a:t>
            </a:r>
          </a:p>
          <a:p>
            <a:r>
              <a:rPr lang="en-US" dirty="0" smtClean="0">
                <a:solidFill>
                  <a:srgbClr val="FF0000"/>
                </a:solidFill>
              </a:rPr>
              <a:t>Messaging Queues</a:t>
            </a:r>
            <a:r>
              <a:rPr lang="en-US" dirty="0" smtClean="0"/>
              <a:t>: Use real publish-subscribe system in place of Azure Queues</a:t>
            </a:r>
          </a:p>
          <a:p>
            <a:r>
              <a:rPr lang="en-US" dirty="0" smtClean="0">
                <a:solidFill>
                  <a:srgbClr val="FF0000"/>
                </a:solidFill>
              </a:rPr>
              <a:t>Azure Affinity Groups</a:t>
            </a:r>
            <a:r>
              <a:rPr lang="en-US" dirty="0" smtClean="0"/>
              <a:t>: Could allow better data-compute and compute-compute affinity</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0"/>
          <a:ext cx="9144000" cy="6816661"/>
        </p:xfrm>
        <a:graphic>
          <a:graphicData uri="http://schemas.openxmlformats.org/drawingml/2006/table">
            <a:tbl>
              <a:tblPr/>
              <a:tblGrid>
                <a:gridCol w="1394850"/>
                <a:gridCol w="1809091"/>
                <a:gridCol w="1529740"/>
                <a:gridCol w="1627321"/>
                <a:gridCol w="1182799"/>
                <a:gridCol w="1600199"/>
              </a:tblGrid>
              <a:tr h="381000">
                <a:tc>
                  <a:txBody>
                    <a:bodyPr/>
                    <a:lstStyle/>
                    <a:p>
                      <a:pPr marL="0" marR="0">
                        <a:lnSpc>
                          <a:spcPct val="115000"/>
                        </a:lnSpc>
                        <a:spcBef>
                          <a:spcPts val="0"/>
                        </a:spcBef>
                        <a:spcAft>
                          <a:spcPts val="0"/>
                        </a:spcAft>
                      </a:pPr>
                      <a:endParaRPr lang="en-US" sz="1400" dirty="0">
                        <a:latin typeface="Arial"/>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Arial"/>
                          <a:ea typeface="Malgun Gothic"/>
                          <a:cs typeface="Times New Roman"/>
                        </a:rPr>
                        <a:t>Google </a:t>
                      </a:r>
                      <a:r>
                        <a:rPr lang="en-US" sz="1400" b="1" dirty="0" smtClean="0">
                          <a:latin typeface="Arial"/>
                          <a:ea typeface="Malgun Gothic"/>
                          <a:cs typeface="Times New Roman"/>
                        </a:rPr>
                        <a:t>MapReduce</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latin typeface="Arial"/>
                          <a:ea typeface="Malgun Gothic"/>
                          <a:cs typeface="Times New Roman"/>
                        </a:rPr>
                        <a:t>Apache </a:t>
                      </a:r>
                      <a:r>
                        <a:rPr lang="en-US" sz="1400" b="1" dirty="0" smtClean="0">
                          <a:latin typeface="Arial"/>
                          <a:ea typeface="Malgun Gothic"/>
                          <a:cs typeface="Times New Roman"/>
                        </a:rPr>
                        <a:t>Hadoop</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latin typeface="Arial"/>
                          <a:ea typeface="Malgun Gothic"/>
                          <a:cs typeface="Times New Roman"/>
                        </a:rPr>
                        <a:t>Microsoft </a:t>
                      </a:r>
                      <a:r>
                        <a:rPr lang="en-US" sz="1400" b="1" dirty="0" smtClean="0">
                          <a:latin typeface="Arial"/>
                          <a:ea typeface="Malgun Gothic"/>
                          <a:cs typeface="Times New Roman"/>
                        </a:rPr>
                        <a:t>Dryad</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smtClean="0">
                          <a:latin typeface="Arial"/>
                          <a:ea typeface="Malgun Gothic"/>
                          <a:cs typeface="Times New Roman"/>
                        </a:rPr>
                        <a:t>Twister</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latin typeface="Arial"/>
                          <a:ea typeface="Malgun Gothic"/>
                          <a:cs typeface="Times New Roman"/>
                        </a:rPr>
                        <a:t>Azure </a:t>
                      </a:r>
                      <a:r>
                        <a:rPr lang="en-US" sz="1400" b="1" dirty="0" smtClean="0">
                          <a:latin typeface="Arial"/>
                          <a:ea typeface="Malgun Gothic"/>
                          <a:cs typeface="Times New Roman"/>
                        </a:rPr>
                        <a:t>Twister</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62000">
                <a:tc>
                  <a:txBody>
                    <a:bodyPr/>
                    <a:lstStyle/>
                    <a:p>
                      <a:pPr marL="0" marR="0">
                        <a:lnSpc>
                          <a:spcPct val="115000"/>
                        </a:lnSpc>
                        <a:spcBef>
                          <a:spcPts val="0"/>
                        </a:spcBef>
                        <a:spcAft>
                          <a:spcPts val="0"/>
                        </a:spcAft>
                      </a:pPr>
                      <a:r>
                        <a:rPr lang="en-US" sz="1200" b="1" dirty="0">
                          <a:latin typeface="Arial"/>
                          <a:ea typeface="Malgun Gothic"/>
                          <a:cs typeface="Times New Roman"/>
                        </a:rPr>
                        <a:t>Programming Model</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smtClean="0">
                          <a:latin typeface="Arial"/>
                          <a:ea typeface="Malgun Gothic"/>
                          <a:cs typeface="Times New Roman"/>
                        </a:rPr>
                        <a:t>98</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MapReduce</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DAG execution, Extensible to MapReduce and other patterns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Iterative MapReduce</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MapReduce-- will extend to Iterative MapReduce</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marL="0" marR="0">
                        <a:lnSpc>
                          <a:spcPct val="115000"/>
                        </a:lnSpc>
                        <a:spcBef>
                          <a:spcPts val="0"/>
                        </a:spcBef>
                        <a:spcAft>
                          <a:spcPts val="0"/>
                        </a:spcAft>
                      </a:pPr>
                      <a:r>
                        <a:rPr lang="en-US" sz="1200" b="1" dirty="0">
                          <a:latin typeface="Arial"/>
                          <a:ea typeface="Malgun Gothic"/>
                          <a:cs typeface="Times New Roman"/>
                        </a:rPr>
                        <a:t>Data Handling</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latin typeface="Arial"/>
                          <a:ea typeface="Malgun Gothic"/>
                          <a:cs typeface="Times New Roman"/>
                        </a:rPr>
                        <a:t>GFS (Google File System)</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HDFS (Hadoop Distributed File System)</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Shared Directories &amp; local disks </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Local disks and data management tools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Azure Blob Storage </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3500">
                <a:tc>
                  <a:txBody>
                    <a:bodyPr/>
                    <a:lstStyle/>
                    <a:p>
                      <a:pPr marL="0" marR="0">
                        <a:lnSpc>
                          <a:spcPct val="115000"/>
                        </a:lnSpc>
                        <a:spcBef>
                          <a:spcPts val="0"/>
                        </a:spcBef>
                        <a:spcAft>
                          <a:spcPts val="0"/>
                        </a:spcAft>
                      </a:pPr>
                      <a:r>
                        <a:rPr lang="en-US" sz="1200" b="1" dirty="0">
                          <a:latin typeface="Arial"/>
                          <a:ea typeface="Malgun Gothic"/>
                          <a:cs typeface="Times New Roman"/>
                        </a:rPr>
                        <a:t>Scheduling</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a:latin typeface="Arial"/>
                          <a:ea typeface="Malgun Gothic"/>
                          <a:cs typeface="Times New Roman"/>
                        </a:rPr>
                        <a:t>Data Locality</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Data Locality; Rack aware, Dynamic task scheduling through global queue</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Data locality;</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Network</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topology based</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run time graph</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optimizations; Static task partitions</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Data Locality; Static task partitions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Dynamic task scheduling through global queue</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2999">
                <a:tc>
                  <a:txBody>
                    <a:bodyPr/>
                    <a:lstStyle/>
                    <a:p>
                      <a:pPr marL="0" marR="0">
                        <a:lnSpc>
                          <a:spcPct val="115000"/>
                        </a:lnSpc>
                        <a:spcBef>
                          <a:spcPts val="0"/>
                        </a:spcBef>
                        <a:spcAft>
                          <a:spcPts val="0"/>
                        </a:spcAft>
                      </a:pPr>
                      <a:r>
                        <a:rPr lang="en-US" sz="1200" b="1" dirty="0">
                          <a:latin typeface="Arial"/>
                          <a:ea typeface="Malgun Gothic"/>
                          <a:cs typeface="Times New Roman"/>
                        </a:rPr>
                        <a:t>Failure Handling</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latin typeface="Arial"/>
                          <a:ea typeface="Malgun Gothic"/>
                          <a:cs typeface="Times New Roman"/>
                        </a:rPr>
                        <a:t>Re-execution of failed tasks; Duplicate execution of slow tasks</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Re-execution of failed tasks; Duplicate execution of slow tasks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Re-execution of failed tasks; Duplicate execution of slow tasks</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Re-execution of Iterations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Re-execution of failed tasks; Duplicate execution of slow tasks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1">
                <a:tc>
                  <a:txBody>
                    <a:bodyPr/>
                    <a:lstStyle/>
                    <a:p>
                      <a:pPr marL="0" marR="0">
                        <a:lnSpc>
                          <a:spcPct val="115000"/>
                        </a:lnSpc>
                        <a:spcBef>
                          <a:spcPts val="0"/>
                        </a:spcBef>
                        <a:spcAft>
                          <a:spcPts val="0"/>
                        </a:spcAft>
                      </a:pPr>
                      <a:r>
                        <a:rPr lang="en-US" sz="1200" b="1" dirty="0">
                          <a:latin typeface="Arial"/>
                          <a:ea typeface="Malgun Gothic"/>
                          <a:cs typeface="Times New Roman"/>
                        </a:rPr>
                        <a:t>High Level Language Support</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err="1">
                          <a:latin typeface="Arial"/>
                          <a:ea typeface="Malgun Gothic"/>
                          <a:cs typeface="Times New Roman"/>
                        </a:rPr>
                        <a:t>Sawzall</a:t>
                      </a:r>
                      <a:r>
                        <a:rPr lang="en-US" sz="1200" dirty="0">
                          <a:latin typeface="Arial"/>
                          <a:ea typeface="Malgun Gothic"/>
                          <a:cs typeface="Times New Roman"/>
                        </a:rPr>
                        <a:t> </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Pig Latin </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err="1">
                          <a:latin typeface="Arial"/>
                          <a:ea typeface="Malgun Gothic"/>
                          <a:cs typeface="Times New Roman"/>
                        </a:rPr>
                        <a:t>DryadLINQ</a:t>
                      </a:r>
                      <a:r>
                        <a:rPr lang="en-US" sz="1200" dirty="0">
                          <a:latin typeface="Arial"/>
                          <a:ea typeface="Malgun Gothic"/>
                          <a:cs typeface="Times New Roman"/>
                        </a:rPr>
                        <a:t> </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err="1" smtClean="0">
                          <a:latin typeface="Arial"/>
                          <a:ea typeface="Malgun Gothic"/>
                          <a:cs typeface="Times New Roman"/>
                        </a:rPr>
                        <a:t>Pregel</a:t>
                      </a:r>
                      <a:r>
                        <a:rPr lang="en-US" sz="1200" dirty="0" smtClean="0">
                          <a:latin typeface="Arial"/>
                          <a:ea typeface="Malgun Gothic"/>
                          <a:cs typeface="Times New Roman"/>
                        </a:rPr>
                        <a:t> </a:t>
                      </a:r>
                      <a:r>
                        <a:rPr lang="en-US" sz="1200" dirty="0">
                          <a:latin typeface="Arial"/>
                          <a:ea typeface="Malgun Gothic"/>
                          <a:cs typeface="Times New Roman"/>
                        </a:rPr>
                        <a:t>has related features</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N/A</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4794">
                <a:tc>
                  <a:txBody>
                    <a:bodyPr/>
                    <a:lstStyle/>
                    <a:p>
                      <a:pPr marL="0" marR="0">
                        <a:lnSpc>
                          <a:spcPct val="115000"/>
                        </a:lnSpc>
                        <a:spcBef>
                          <a:spcPts val="0"/>
                        </a:spcBef>
                        <a:spcAft>
                          <a:spcPts val="0"/>
                        </a:spcAft>
                      </a:pPr>
                      <a:r>
                        <a:rPr lang="en-US" sz="1200" b="1" dirty="0">
                          <a:latin typeface="Arial"/>
                          <a:ea typeface="Malgun Gothic"/>
                          <a:cs typeface="Times New Roman"/>
                        </a:rPr>
                        <a:t>Environment</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a:latin typeface="Arial"/>
                          <a:ea typeface="Malgun Gothic"/>
                          <a:cs typeface="Times New Roman"/>
                        </a:rPr>
                        <a:t>Linux Cluster. </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Linux Clusters, Amazon Elastic Map Reduce on EC2</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Windows HPCS cluster</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Linux Cluster</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EC2</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Window Azure Compute, Windows Azure Local Development Fabric</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1">
                <a:tc>
                  <a:txBody>
                    <a:bodyPr/>
                    <a:lstStyle/>
                    <a:p>
                      <a:pPr marL="0" marR="0">
                        <a:lnSpc>
                          <a:spcPct val="115000"/>
                        </a:lnSpc>
                        <a:spcBef>
                          <a:spcPts val="0"/>
                        </a:spcBef>
                        <a:spcAft>
                          <a:spcPts val="0"/>
                        </a:spcAft>
                      </a:pPr>
                      <a:r>
                        <a:rPr lang="en-US" sz="1200" b="1" dirty="0">
                          <a:latin typeface="Arial"/>
                          <a:ea typeface="Malgun Gothic"/>
                          <a:cs typeface="Times New Roman"/>
                        </a:rPr>
                        <a:t>Intermediate data transfer</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latin typeface="Arial"/>
                          <a:ea typeface="Malgun Gothic"/>
                          <a:cs typeface="Times New Roman"/>
                        </a:rPr>
                        <a:t>File </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File, Http</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File, TCP pipes, shared-memory FIFOs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Publish/Subscribe messaging</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Files, TCP</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315200" cy="685800"/>
          </a:xfrm>
        </p:spPr>
        <p:txBody>
          <a:bodyPr>
            <a:normAutofit/>
          </a:bodyPr>
          <a:lstStyle/>
          <a:p>
            <a:r>
              <a:rPr lang="en-US" sz="2800" dirty="0" smtClean="0"/>
              <a:t>Parallel Data Analysis Algorithms on Multicore</a:t>
            </a:r>
            <a:endParaRPr lang="en-US" sz="2800" dirty="0"/>
          </a:p>
        </p:txBody>
      </p:sp>
      <p:sp>
        <p:nvSpPr>
          <p:cNvPr id="3" name="Content Placeholder 2"/>
          <p:cNvSpPr>
            <a:spLocks noGrp="1"/>
          </p:cNvSpPr>
          <p:nvPr>
            <p:ph idx="1"/>
          </p:nvPr>
        </p:nvSpPr>
        <p:spPr>
          <a:xfrm>
            <a:off x="533400" y="2133600"/>
            <a:ext cx="8229600" cy="3048000"/>
          </a:xfrm>
        </p:spPr>
        <p:txBody>
          <a:bodyPr>
            <a:normAutofit/>
          </a:bodyPr>
          <a:lstStyle/>
          <a:p>
            <a:pPr lvl="1">
              <a:lnSpc>
                <a:spcPct val="85000"/>
              </a:lnSpc>
              <a:spcBef>
                <a:spcPts val="1200"/>
              </a:spcBef>
              <a:buFont typeface="Wingdings" pitchFamily="2" charset="2"/>
              <a:buChar char="§"/>
            </a:pPr>
            <a:r>
              <a:rPr lang="en-US" sz="2200" dirty="0" smtClean="0">
                <a:solidFill>
                  <a:srgbClr val="C00000"/>
                </a:solidFill>
              </a:rPr>
              <a:t>Clustering</a:t>
            </a:r>
            <a:r>
              <a:rPr lang="en-US" sz="2200" dirty="0" smtClean="0"/>
              <a:t> with deterministic annealing (DA)</a:t>
            </a:r>
          </a:p>
          <a:p>
            <a:pPr lvl="1">
              <a:lnSpc>
                <a:spcPct val="85000"/>
              </a:lnSpc>
              <a:spcBef>
                <a:spcPts val="1200"/>
              </a:spcBef>
              <a:buFont typeface="Wingdings" pitchFamily="2" charset="2"/>
              <a:buChar char="§"/>
            </a:pPr>
            <a:r>
              <a:rPr lang="en-US" sz="2200" dirty="0" smtClean="0">
                <a:solidFill>
                  <a:srgbClr val="C00000"/>
                </a:solidFill>
              </a:rPr>
              <a:t>Dimension Reduction </a:t>
            </a:r>
            <a:r>
              <a:rPr lang="en-US" sz="2200" dirty="0" smtClean="0"/>
              <a:t>for visualization and analysis (MDS, GTM)</a:t>
            </a:r>
          </a:p>
          <a:p>
            <a:pPr lvl="1">
              <a:lnSpc>
                <a:spcPct val="85000"/>
              </a:lnSpc>
              <a:spcBef>
                <a:spcPts val="1200"/>
              </a:spcBef>
              <a:buFont typeface="Wingdings" pitchFamily="2" charset="2"/>
              <a:buChar char="§"/>
            </a:pPr>
            <a:r>
              <a:rPr lang="en-US" sz="2200" dirty="0" smtClean="0">
                <a:solidFill>
                  <a:srgbClr val="C00000"/>
                </a:solidFill>
              </a:rPr>
              <a:t>Matrix algebra</a:t>
            </a:r>
            <a:r>
              <a:rPr lang="en-US" sz="2200" dirty="0" smtClean="0">
                <a:solidFill>
                  <a:srgbClr val="ECD700"/>
                </a:solidFill>
              </a:rPr>
              <a:t> </a:t>
            </a:r>
            <a:r>
              <a:rPr lang="en-US" sz="2200" dirty="0" smtClean="0"/>
              <a:t>as needed </a:t>
            </a:r>
          </a:p>
          <a:p>
            <a:pPr lvl="2">
              <a:lnSpc>
                <a:spcPct val="85000"/>
              </a:lnSpc>
              <a:spcBef>
                <a:spcPts val="1200"/>
              </a:spcBef>
              <a:buFont typeface="Wingdings" pitchFamily="2" charset="2"/>
              <a:buChar char="§"/>
            </a:pPr>
            <a:r>
              <a:rPr lang="en-US" sz="2000" dirty="0" smtClean="0"/>
              <a:t>Matrix Multiplication</a:t>
            </a:r>
          </a:p>
          <a:p>
            <a:pPr lvl="2">
              <a:lnSpc>
                <a:spcPct val="85000"/>
              </a:lnSpc>
              <a:spcBef>
                <a:spcPts val="1200"/>
              </a:spcBef>
              <a:buFont typeface="Wingdings" pitchFamily="2" charset="2"/>
              <a:buChar char="§"/>
            </a:pPr>
            <a:r>
              <a:rPr lang="en-US" sz="2000" dirty="0" smtClean="0"/>
              <a:t>Equation Solving</a:t>
            </a:r>
          </a:p>
          <a:p>
            <a:pPr lvl="2">
              <a:lnSpc>
                <a:spcPct val="85000"/>
              </a:lnSpc>
              <a:spcBef>
                <a:spcPts val="1200"/>
              </a:spcBef>
              <a:buFont typeface="Wingdings" pitchFamily="2" charset="2"/>
              <a:buChar char="§"/>
            </a:pPr>
            <a:r>
              <a:rPr lang="en-US" sz="2000" dirty="0" smtClean="0"/>
              <a:t>Eigenvector/value Calculation</a:t>
            </a:r>
          </a:p>
          <a:p>
            <a:endParaRPr lang="en-US" dirty="0"/>
          </a:p>
        </p:txBody>
      </p:sp>
      <p:sp>
        <p:nvSpPr>
          <p:cNvPr id="5" name="TextBox 4"/>
          <p:cNvSpPr txBox="1"/>
          <p:nvPr/>
        </p:nvSpPr>
        <p:spPr>
          <a:xfrm>
            <a:off x="711931" y="1550313"/>
            <a:ext cx="6450869" cy="430887"/>
          </a:xfrm>
          <a:prstGeom prst="rect">
            <a:avLst/>
          </a:prstGeom>
          <a:noFill/>
        </p:spPr>
        <p:txBody>
          <a:bodyPr wrap="none" rtlCol="0">
            <a:spAutoFit/>
          </a:bodyPr>
          <a:lstStyle/>
          <a:p>
            <a:r>
              <a:rPr lang="en-US" sz="2200" dirty="0" smtClean="0"/>
              <a:t>Developing a suite of parallel data-analysis capabilities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1"/>
                                      </p:to>
                                    </p:set>
                                    <p:animEffect filter="image" prLst="opacity: 0.1">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2" end="2"/>
                                            </p:txEl>
                                          </p:spTgt>
                                        </p:tgtEl>
                                        <p:attrNameLst>
                                          <p:attrName>style.opacity</p:attrName>
                                        </p:attrNameLst>
                                      </p:cBhvr>
                                      <p:to>
                                        <p:strVal val="0.1"/>
                                      </p:to>
                                    </p:set>
                                    <p:animEffect filter="image" prLst="opacity: 0.1">
                                      <p:cBhvr rctx="IE">
                                        <p:cTn id="10" dur="indefinite"/>
                                        <p:tgtEl>
                                          <p:spTgt spid="3">
                                            <p:txEl>
                                              <p:pRg st="2" end="2"/>
                                            </p:txEl>
                                          </p:spTgt>
                                        </p:tgtEl>
                                      </p:cBhvr>
                                    </p:animEffect>
                                  </p:childTnLst>
                                </p:cTn>
                              </p:par>
                              <p:par>
                                <p:cTn id="11" presetID="9" presetClass="emph" presetSubtype="0" nodeType="withEffect">
                                  <p:stCondLst>
                                    <p:cond delay="0"/>
                                  </p:stCondLst>
                                  <p:childTnLst>
                                    <p:set>
                                      <p:cBhvr rctx="PPT">
                                        <p:cTn id="12" dur="indefinite"/>
                                        <p:tgtEl>
                                          <p:spTgt spid="3">
                                            <p:txEl>
                                              <p:pRg st="3" end="3"/>
                                            </p:txEl>
                                          </p:spTgt>
                                        </p:tgtEl>
                                        <p:attrNameLst>
                                          <p:attrName>style.opacity</p:attrName>
                                        </p:attrNameLst>
                                      </p:cBhvr>
                                      <p:to>
                                        <p:strVal val="0.1"/>
                                      </p:to>
                                    </p:set>
                                    <p:animEffect filter="image" prLst="opacity: 0.1">
                                      <p:cBhvr rctx="IE">
                                        <p:cTn id="13" dur="indefinite"/>
                                        <p:tgtEl>
                                          <p:spTgt spid="3">
                                            <p:txEl>
                                              <p:pRg st="3" end="3"/>
                                            </p:txEl>
                                          </p:spTgt>
                                        </p:tgtEl>
                                      </p:cBhvr>
                                    </p:animEffect>
                                  </p:childTnLst>
                                </p:cTn>
                              </p:par>
                              <p:par>
                                <p:cTn id="14" presetID="9" presetClass="emph" presetSubtype="0" nodeType="withEffect">
                                  <p:stCondLst>
                                    <p:cond delay="0"/>
                                  </p:stCondLst>
                                  <p:childTnLst>
                                    <p:set>
                                      <p:cBhvr rctx="PPT">
                                        <p:cTn id="15" dur="indefinite"/>
                                        <p:tgtEl>
                                          <p:spTgt spid="3">
                                            <p:txEl>
                                              <p:pRg st="4" end="4"/>
                                            </p:txEl>
                                          </p:spTgt>
                                        </p:tgtEl>
                                        <p:attrNameLst>
                                          <p:attrName>style.opacity</p:attrName>
                                        </p:attrNameLst>
                                      </p:cBhvr>
                                      <p:to>
                                        <p:strVal val="0.1"/>
                                      </p:to>
                                    </p:set>
                                    <p:animEffect filter="image" prLst="opacity: 0.1">
                                      <p:cBhvr rctx="IE">
                                        <p:cTn id="16" dur="indefinite"/>
                                        <p:tgtEl>
                                          <p:spTgt spid="3">
                                            <p:txEl>
                                              <p:pRg st="4" end="4"/>
                                            </p:txEl>
                                          </p:spTgt>
                                        </p:tgtEl>
                                      </p:cBhvr>
                                    </p:animEffect>
                                  </p:childTnLst>
                                </p:cTn>
                              </p:par>
                              <p:par>
                                <p:cTn id="17" presetID="9" presetClass="emph" presetSubtype="0" nodeType="withEffect">
                                  <p:stCondLst>
                                    <p:cond delay="0"/>
                                  </p:stCondLst>
                                  <p:childTnLst>
                                    <p:set>
                                      <p:cBhvr rctx="PPT">
                                        <p:cTn id="18" dur="indefinite"/>
                                        <p:tgtEl>
                                          <p:spTgt spid="3">
                                            <p:txEl>
                                              <p:pRg st="5" end="5"/>
                                            </p:txEl>
                                          </p:spTgt>
                                        </p:tgtEl>
                                        <p:attrNameLst>
                                          <p:attrName>style.opacity</p:attrName>
                                        </p:attrNameLst>
                                      </p:cBhvr>
                                      <p:to>
                                        <p:strVal val="0.1"/>
                                      </p:to>
                                    </p:set>
                                    <p:animEffect filter="image" prLst="opacity: 0.1">
                                      <p:cBhvr rctx="IE">
                                        <p:cTn id="19"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152400"/>
            <a:ext cx="9048750" cy="1143000"/>
          </a:xfrm>
        </p:spPr>
        <p:txBody>
          <a:bodyPr>
            <a:noAutofit/>
          </a:bodyPr>
          <a:lstStyle/>
          <a:p>
            <a:r>
              <a:rPr lang="en-US" sz="3200" dirty="0" smtClean="0"/>
              <a:t>High Performance </a:t>
            </a:r>
            <a:br>
              <a:rPr lang="en-US" sz="3200" dirty="0" smtClean="0"/>
            </a:br>
            <a:r>
              <a:rPr lang="en-US" sz="3200" dirty="0" smtClean="0"/>
              <a:t>Dimension Reduction and Visualization</a:t>
            </a:r>
            <a:endParaRPr lang="en-US" sz="3200" dirty="0"/>
          </a:p>
        </p:txBody>
      </p:sp>
      <p:sp>
        <p:nvSpPr>
          <p:cNvPr id="3" name="Content Placeholder 2"/>
          <p:cNvSpPr>
            <a:spLocks noGrp="1"/>
          </p:cNvSpPr>
          <p:nvPr>
            <p:ph idx="1"/>
          </p:nvPr>
        </p:nvSpPr>
        <p:spPr>
          <a:xfrm>
            <a:off x="457200" y="1447800"/>
            <a:ext cx="8153400" cy="5181599"/>
          </a:xfrm>
        </p:spPr>
        <p:txBody>
          <a:bodyPr>
            <a:noAutofit/>
          </a:bodyPr>
          <a:lstStyle/>
          <a:p>
            <a:r>
              <a:rPr lang="en-US" sz="2000" dirty="0" smtClean="0"/>
              <a:t>Need is pervasive</a:t>
            </a:r>
          </a:p>
          <a:p>
            <a:pPr lvl="1"/>
            <a:r>
              <a:rPr lang="en-US" sz="2000" dirty="0" smtClean="0"/>
              <a:t>Large and high dimensional data are everywhere: biology, physics, Internet, …</a:t>
            </a:r>
          </a:p>
          <a:p>
            <a:pPr lvl="1"/>
            <a:r>
              <a:rPr lang="en-US" sz="2000" dirty="0" smtClean="0"/>
              <a:t>Visualization can help data analysis</a:t>
            </a:r>
          </a:p>
          <a:p>
            <a:r>
              <a:rPr lang="en-US" sz="2000" dirty="0" smtClean="0"/>
              <a:t> Visualization of large datasets with high performance</a:t>
            </a:r>
          </a:p>
          <a:p>
            <a:pPr lvl="1"/>
            <a:r>
              <a:rPr lang="en-US" sz="2000" dirty="0" smtClean="0"/>
              <a:t>Map high-dimensional data into low dimensions (2D or 3D).</a:t>
            </a:r>
          </a:p>
          <a:p>
            <a:pPr lvl="1"/>
            <a:r>
              <a:rPr lang="en-US" sz="2000" dirty="0" smtClean="0"/>
              <a:t>Need Parallel programming for processing large data sets</a:t>
            </a:r>
          </a:p>
          <a:p>
            <a:pPr lvl="1">
              <a:lnSpc>
                <a:spcPct val="120000"/>
              </a:lnSpc>
              <a:spcBef>
                <a:spcPts val="0"/>
              </a:spcBef>
            </a:pPr>
            <a:r>
              <a:rPr lang="en-US" sz="2000" dirty="0" smtClean="0"/>
              <a:t>Developing high performance dimension reduction algorithms: </a:t>
            </a:r>
          </a:p>
          <a:p>
            <a:pPr lvl="2">
              <a:lnSpc>
                <a:spcPct val="120000"/>
              </a:lnSpc>
              <a:spcBef>
                <a:spcPts val="0"/>
              </a:spcBef>
            </a:pPr>
            <a:r>
              <a:rPr lang="en-US" sz="1600" dirty="0" smtClean="0"/>
              <a:t>MDS(Multi-dimensional Scaling),  used earlier in DNA sequencing application</a:t>
            </a:r>
          </a:p>
          <a:p>
            <a:pPr lvl="2">
              <a:lnSpc>
                <a:spcPct val="120000"/>
              </a:lnSpc>
              <a:spcBef>
                <a:spcPts val="0"/>
              </a:spcBef>
            </a:pPr>
            <a:r>
              <a:rPr lang="en-US" sz="1600" dirty="0" smtClean="0"/>
              <a:t>GTM(Generative Topographic Mapping)</a:t>
            </a:r>
          </a:p>
          <a:p>
            <a:pPr lvl="2">
              <a:lnSpc>
                <a:spcPct val="120000"/>
              </a:lnSpc>
              <a:spcBef>
                <a:spcPts val="0"/>
              </a:spcBef>
            </a:pPr>
            <a:r>
              <a:rPr lang="en-US" sz="1600" dirty="0" smtClean="0"/>
              <a:t>DA-MDS(Deterministic Annealing MDS) </a:t>
            </a:r>
          </a:p>
          <a:p>
            <a:pPr lvl="2">
              <a:lnSpc>
                <a:spcPct val="120000"/>
              </a:lnSpc>
              <a:spcBef>
                <a:spcPts val="0"/>
              </a:spcBef>
            </a:pPr>
            <a:r>
              <a:rPr lang="en-US" sz="1600" dirty="0" smtClean="0"/>
              <a:t>DA-GTM(Deterministic Annealing GTM) </a:t>
            </a:r>
          </a:p>
          <a:p>
            <a:pPr lvl="1">
              <a:lnSpc>
                <a:spcPct val="120000"/>
              </a:lnSpc>
              <a:spcBef>
                <a:spcPts val="0"/>
              </a:spcBef>
            </a:pPr>
            <a:r>
              <a:rPr lang="en-US" sz="2000" dirty="0" smtClean="0"/>
              <a:t>Interactive visualization tool </a:t>
            </a:r>
            <a:r>
              <a:rPr lang="en-US" sz="2000" dirty="0" err="1" smtClean="0">
                <a:solidFill>
                  <a:srgbClr val="990033"/>
                </a:solidFill>
              </a:rPr>
              <a:t>PlotViz</a:t>
            </a:r>
            <a:endParaRPr lang="en-US" sz="2000" dirty="0" smtClean="0">
              <a:solidFill>
                <a:srgbClr val="990033"/>
              </a:solidFill>
            </a:endParaRPr>
          </a:p>
          <a:p>
            <a:r>
              <a:rPr lang="en-US" sz="2000" dirty="0" smtClean="0"/>
              <a:t>We are supporting drug discovery by browsing 60 million compounds in </a:t>
            </a:r>
            <a:r>
              <a:rPr lang="en-US" sz="2000" dirty="0" err="1" smtClean="0"/>
              <a:t>PubChem</a:t>
            </a:r>
            <a:r>
              <a:rPr lang="en-US" sz="2000" dirty="0" smtClean="0"/>
              <a:t> database with 166 features</a:t>
            </a:r>
            <a:r>
              <a:rPr lang="en-US" sz="2400" dirty="0" smtClean="0"/>
              <a:t> </a:t>
            </a:r>
            <a:r>
              <a:rPr lang="en-US" sz="2000" dirty="0" smtClean="0"/>
              <a:t>each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76200"/>
            <a:ext cx="9144000" cy="838200"/>
          </a:xfrm>
        </p:spPr>
        <p:txBody>
          <a:bodyPr/>
          <a:lstStyle/>
          <a:p>
            <a:r>
              <a:rPr lang="en-US" sz="3600" dirty="0" smtClean="0"/>
              <a:t>Clouds as Cost Effective Data Centers</a:t>
            </a:r>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6FCC8C1C-C7DF-4071-8522-5AB5116975BF}"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5</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273410" name="Picture 2"/>
          <p:cNvPicPr>
            <a:picLocks noChangeAspect="1" noChangeArrowheads="1"/>
          </p:cNvPicPr>
          <p:nvPr/>
        </p:nvPicPr>
        <p:blipFill>
          <a:blip r:embed="rId3" cstate="print"/>
          <a:srcRect/>
          <a:stretch>
            <a:fillRect/>
          </a:stretch>
        </p:blipFill>
        <p:spPr bwMode="auto">
          <a:xfrm>
            <a:off x="6629400" y="3167825"/>
            <a:ext cx="2514600" cy="3690175"/>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rcRect/>
          <a:stretch>
            <a:fillRect/>
          </a:stretch>
        </p:blipFill>
        <p:spPr bwMode="auto">
          <a:xfrm>
            <a:off x="0" y="3153707"/>
            <a:ext cx="6400800" cy="3704293"/>
          </a:xfrm>
          <a:prstGeom prst="rect">
            <a:avLst/>
          </a:prstGeom>
          <a:noFill/>
          <a:ln w="9525">
            <a:noFill/>
            <a:miter lim="800000"/>
            <a:headEnd/>
            <a:tailEnd/>
          </a:ln>
          <a:effectLst/>
        </p:spPr>
      </p:pic>
      <p:sp>
        <p:nvSpPr>
          <p:cNvPr id="64515" name="Content Placeholder 2"/>
          <p:cNvSpPr>
            <a:spLocks noGrp="1"/>
          </p:cNvSpPr>
          <p:nvPr>
            <p:ph idx="1"/>
          </p:nvPr>
        </p:nvSpPr>
        <p:spPr>
          <a:xfrm>
            <a:off x="0" y="457200"/>
            <a:ext cx="8991600" cy="2590800"/>
          </a:xfrm>
        </p:spPr>
        <p:txBody>
          <a:bodyPr>
            <a:normAutofit lnSpcReduction="10000"/>
          </a:bodyPr>
          <a:lstStyle/>
          <a:p>
            <a:r>
              <a:rPr lang="en-US" sz="2400" dirty="0" smtClean="0"/>
              <a:t>             Builds giant data centers with 100,000’s of computers; ~ 200</a:t>
            </a:r>
            <a:br>
              <a:rPr lang="en-US" sz="2400" dirty="0" smtClean="0"/>
            </a:br>
            <a:r>
              <a:rPr lang="en-US" sz="2400" dirty="0" smtClean="0"/>
              <a:t>        -1000 to a shipping container with Internet access</a:t>
            </a:r>
          </a:p>
          <a:p>
            <a:r>
              <a:rPr lang="en-US" sz="2400" dirty="0" smtClean="0"/>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2400" dirty="0" err="1" smtClean="0"/>
              <a:t>Rackable</a:t>
            </a:r>
            <a:r>
              <a:rPr lang="en-US" sz="2400" dirty="0" smtClean="0"/>
              <a:t> Systems to date.”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8229600" cy="1143000"/>
          </a:xfrm>
        </p:spPr>
        <p:txBody>
          <a:bodyPr>
            <a:normAutofit/>
          </a:bodyPr>
          <a:lstStyle/>
          <a:p>
            <a:r>
              <a:rPr lang="en-US" sz="4000" dirty="0" smtClean="0"/>
              <a:t>Dimension Reduction Algorithms</a:t>
            </a:r>
            <a:endParaRPr lang="en-US" sz="4000" dirty="0"/>
          </a:p>
        </p:txBody>
      </p:sp>
      <p:sp>
        <p:nvSpPr>
          <p:cNvPr id="10" name="Content Placeholder 9"/>
          <p:cNvSpPr>
            <a:spLocks noGrp="1"/>
          </p:cNvSpPr>
          <p:nvPr>
            <p:ph sz="half" idx="1"/>
          </p:nvPr>
        </p:nvSpPr>
        <p:spPr>
          <a:xfrm>
            <a:off x="152400" y="1143000"/>
            <a:ext cx="4495800" cy="4525963"/>
          </a:xfrm>
        </p:spPr>
        <p:txBody>
          <a:bodyPr>
            <a:normAutofit lnSpcReduction="10000"/>
          </a:bodyPr>
          <a:lstStyle/>
          <a:p>
            <a:pPr marL="228600" indent="-228600"/>
            <a:r>
              <a:rPr lang="en-US" sz="2000" b="1" dirty="0" smtClean="0"/>
              <a:t>Multidimensional Scaling (MDS) [1]</a:t>
            </a:r>
          </a:p>
          <a:p>
            <a:pPr marL="512763" lvl="1" indent="-284163">
              <a:buFont typeface="Courier New" pitchFamily="49" charset="0"/>
              <a:buChar char="o"/>
            </a:pPr>
            <a:r>
              <a:rPr lang="en-US" sz="1600" dirty="0" smtClean="0"/>
              <a:t>Given the proximity information among points.</a:t>
            </a:r>
          </a:p>
          <a:p>
            <a:pPr marL="512763" lvl="1" indent="-284163">
              <a:buFont typeface="Courier New" pitchFamily="49" charset="0"/>
              <a:buChar char="o"/>
            </a:pPr>
            <a:r>
              <a:rPr lang="en-US" sz="1600" dirty="0" smtClean="0"/>
              <a:t>Optimization problem to find mapping in target dimension of the given data based on pairwise proximity information while minimize the objective function.</a:t>
            </a:r>
          </a:p>
          <a:p>
            <a:pPr marL="512763" lvl="1" indent="-284163">
              <a:buFont typeface="Courier New" pitchFamily="49" charset="0"/>
              <a:buChar char="o"/>
            </a:pPr>
            <a:r>
              <a:rPr lang="en-US" sz="1600" dirty="0" smtClean="0"/>
              <a:t>Objective functions: STRESS (1) or SSTRESS (2)</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pPr marL="512763" lvl="1" indent="-284163">
              <a:buFont typeface="Courier New" pitchFamily="49" charset="0"/>
              <a:buChar char="o"/>
            </a:pPr>
            <a:r>
              <a:rPr lang="en-US" sz="1600" dirty="0" smtClean="0"/>
              <a:t>Only needs pairwise distances </a:t>
            </a:r>
            <a:r>
              <a:rPr lang="en-US" sz="1600" dirty="0" smtClean="0">
                <a:sym typeface="Symbol"/>
              </a:rPr>
              <a:t></a:t>
            </a:r>
            <a:r>
              <a:rPr lang="en-US" sz="1600" i="1" baseline="-25000" dirty="0" err="1" smtClean="0">
                <a:sym typeface="Symbol"/>
              </a:rPr>
              <a:t>ij</a:t>
            </a:r>
            <a:r>
              <a:rPr lang="en-US" sz="1600" dirty="0" smtClean="0">
                <a:sym typeface="Symbol"/>
              </a:rPr>
              <a:t> </a:t>
            </a:r>
            <a:r>
              <a:rPr lang="en-US" sz="1600" dirty="0" smtClean="0"/>
              <a:t>between original points (typically not Euclidean)</a:t>
            </a:r>
          </a:p>
          <a:p>
            <a:pPr marL="512763" lvl="1" indent="-284163">
              <a:buFont typeface="Courier New" pitchFamily="49" charset="0"/>
              <a:buChar char="o"/>
            </a:pPr>
            <a:r>
              <a:rPr lang="en-US" sz="1600" dirty="0" err="1" smtClean="0"/>
              <a:t>d</a:t>
            </a:r>
            <a:r>
              <a:rPr lang="en-US" sz="1600" i="1" baseline="-25000" dirty="0" err="1" smtClean="0"/>
              <a:t>ij</a:t>
            </a:r>
            <a:r>
              <a:rPr lang="en-US" sz="1600" dirty="0" smtClean="0"/>
              <a:t>(</a:t>
            </a:r>
            <a:r>
              <a:rPr lang="en-US" sz="1600" b="1" dirty="0" smtClean="0"/>
              <a:t>X</a:t>
            </a:r>
            <a:r>
              <a:rPr lang="en-US" sz="1600" dirty="0" smtClean="0"/>
              <a:t>) is Euclidean distance between mapped (3D) points</a:t>
            </a:r>
          </a:p>
        </p:txBody>
      </p:sp>
      <p:sp>
        <p:nvSpPr>
          <p:cNvPr id="14" name="Content Placeholder 13"/>
          <p:cNvSpPr>
            <a:spLocks noGrp="1"/>
          </p:cNvSpPr>
          <p:nvPr>
            <p:ph sz="half" idx="2"/>
          </p:nvPr>
        </p:nvSpPr>
        <p:spPr>
          <a:xfrm>
            <a:off x="4419600" y="1143000"/>
            <a:ext cx="4724400" cy="4525963"/>
          </a:xfrm>
        </p:spPr>
        <p:txBody>
          <a:bodyPr>
            <a:normAutofit lnSpcReduction="10000"/>
          </a:bodyPr>
          <a:lstStyle/>
          <a:p>
            <a:pPr marL="228600" indent="-228600"/>
            <a:r>
              <a:rPr lang="en-US" sz="2000" b="1" dirty="0" smtClean="0"/>
              <a:t>Generative Topographic Mapping </a:t>
            </a:r>
            <a:br>
              <a:rPr lang="en-US" sz="2000" b="1" dirty="0" smtClean="0"/>
            </a:br>
            <a:r>
              <a:rPr lang="en-US" sz="2000" b="1" dirty="0" smtClean="0"/>
              <a:t>(GTM) [2]</a:t>
            </a:r>
          </a:p>
          <a:p>
            <a:pPr marL="569913" lvl="1" indent="-284163">
              <a:buFont typeface="Courier New" pitchFamily="49" charset="0"/>
              <a:buChar char="o"/>
            </a:pPr>
            <a:r>
              <a:rPr lang="en-US" sz="1600" dirty="0" smtClean="0"/>
              <a:t>Find optimal K-representations for the given data (in 3D), known as </a:t>
            </a:r>
            <a:br>
              <a:rPr lang="en-US" sz="1600" dirty="0" smtClean="0"/>
            </a:br>
            <a:r>
              <a:rPr lang="en-US" sz="1600" dirty="0" smtClean="0"/>
              <a:t>K-cluster problem (NP-hard)</a:t>
            </a:r>
          </a:p>
          <a:p>
            <a:pPr marL="569913" lvl="1" indent="-284163">
              <a:buFont typeface="Courier New" pitchFamily="49" charset="0"/>
              <a:buChar char="o"/>
            </a:pPr>
            <a:r>
              <a:rPr lang="en-US" sz="1600" dirty="0" smtClean="0"/>
              <a:t>Original algorithm use EM method for optimization</a:t>
            </a:r>
          </a:p>
          <a:p>
            <a:pPr marL="569913" lvl="1" indent="-284163">
              <a:buFont typeface="Courier New" pitchFamily="49" charset="0"/>
              <a:buChar char="o"/>
            </a:pPr>
            <a:r>
              <a:rPr lang="en-US" sz="1600" dirty="0" smtClean="0"/>
              <a:t>Deterministic Annealing algorithm can be used for finding a global solution</a:t>
            </a:r>
          </a:p>
          <a:p>
            <a:pPr marL="569913" lvl="1" indent="-284163">
              <a:buFont typeface="Courier New" pitchFamily="49" charset="0"/>
              <a:buChar char="o"/>
            </a:pPr>
            <a:r>
              <a:rPr lang="en-US" sz="1600" dirty="0" smtClean="0"/>
              <a:t>Objective functions is to maximize log-likelihood:</a:t>
            </a:r>
          </a:p>
          <a:p>
            <a:pPr>
              <a:buNone/>
            </a:pPr>
            <a:endParaRPr lang="en-US" dirty="0"/>
          </a:p>
        </p:txBody>
      </p:sp>
      <p:pic>
        <p:nvPicPr>
          <p:cNvPr id="12" name="Picture 11" descr="MDS_eqs.png"/>
          <p:cNvPicPr>
            <a:picLocks noChangeAspect="1"/>
          </p:cNvPicPr>
          <p:nvPr/>
        </p:nvPicPr>
        <p:blipFill>
          <a:blip r:embed="rId3" cstate="print"/>
          <a:stretch>
            <a:fillRect/>
          </a:stretch>
        </p:blipFill>
        <p:spPr>
          <a:xfrm>
            <a:off x="381000" y="3352800"/>
            <a:ext cx="4220449" cy="106680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4953000" y="4038600"/>
            <a:ext cx="3810000" cy="736914"/>
          </a:xfrm>
          <a:prstGeom prst="rect">
            <a:avLst/>
          </a:prstGeom>
          <a:noFill/>
          <a:ln w="9525">
            <a:noFill/>
            <a:miter lim="800000"/>
            <a:headEnd/>
            <a:tailEnd/>
          </a:ln>
        </p:spPr>
      </p:pic>
      <p:sp>
        <p:nvSpPr>
          <p:cNvPr id="7" name="TextBox 6"/>
          <p:cNvSpPr txBox="1"/>
          <p:nvPr/>
        </p:nvSpPr>
        <p:spPr>
          <a:xfrm>
            <a:off x="457200" y="5715000"/>
            <a:ext cx="8686800" cy="646331"/>
          </a:xfrm>
          <a:prstGeom prst="rect">
            <a:avLst/>
          </a:prstGeom>
          <a:noFill/>
        </p:spPr>
        <p:txBody>
          <a:bodyPr wrap="square" rtlCol="0">
            <a:spAutoFit/>
          </a:bodyPr>
          <a:lstStyle/>
          <a:p>
            <a:r>
              <a:rPr lang="en-US" sz="1200" dirty="0" smtClean="0">
                <a:solidFill>
                  <a:schemeClr val="tx2">
                    <a:lumMod val="75000"/>
                  </a:schemeClr>
                </a:solidFill>
              </a:rPr>
              <a:t>[1]</a:t>
            </a:r>
            <a:r>
              <a:rPr lang="en-US" sz="1200" dirty="0" smtClean="0"/>
              <a:t> I. Borg and P. J. </a:t>
            </a:r>
            <a:r>
              <a:rPr lang="en-US" sz="1200" dirty="0" err="1" smtClean="0"/>
              <a:t>Groenen</a:t>
            </a:r>
            <a:r>
              <a:rPr lang="en-US" sz="1200" dirty="0" smtClean="0"/>
              <a:t>. </a:t>
            </a:r>
            <a:r>
              <a:rPr lang="en-US" sz="1200" i="1" dirty="0" smtClean="0"/>
              <a:t>Modern Multidimensional Scaling: Theory and Applications. Springer, New </a:t>
            </a:r>
            <a:r>
              <a:rPr lang="en-US" sz="1200" dirty="0" smtClean="0"/>
              <a:t>York, NY, U.S.A., 2005.</a:t>
            </a:r>
          </a:p>
          <a:p>
            <a:r>
              <a:rPr lang="en-US" sz="1200" dirty="0" smtClean="0"/>
              <a:t>[2] C. Bishop, M. </a:t>
            </a:r>
            <a:r>
              <a:rPr lang="en-US" sz="1200" dirty="0" err="1" smtClean="0"/>
              <a:t>Svens´en</a:t>
            </a:r>
            <a:r>
              <a:rPr lang="en-US" sz="1200" dirty="0" smtClean="0"/>
              <a:t>, and C. Williams. GTM: The generative topographic mapping. </a:t>
            </a:r>
            <a:r>
              <a:rPr lang="en-US" sz="1200" i="1" dirty="0" smtClean="0"/>
              <a:t>Neural computation, </a:t>
            </a:r>
            <a:r>
              <a:rPr lang="en-US" sz="1200" dirty="0" smtClean="0"/>
              <a:t>10(1):215–234, 1998.</a:t>
            </a:r>
          </a:p>
          <a:p>
            <a:endParaRPr lang="en-US" sz="1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GTM vs. MDS</a:t>
            </a:r>
            <a:endParaRPr lang="en-US" dirty="0"/>
          </a:p>
        </p:txBody>
      </p:sp>
      <p:sp>
        <p:nvSpPr>
          <p:cNvPr id="17" name="Content Placeholder 16"/>
          <p:cNvSpPr>
            <a:spLocks noGrp="1"/>
          </p:cNvSpPr>
          <p:nvPr>
            <p:ph idx="1"/>
          </p:nvPr>
        </p:nvSpPr>
        <p:spPr>
          <a:xfrm>
            <a:off x="152400" y="5334000"/>
            <a:ext cx="8229600" cy="1325563"/>
          </a:xfrm>
        </p:spPr>
        <p:txBody>
          <a:bodyPr/>
          <a:lstStyle/>
          <a:p>
            <a:r>
              <a:rPr lang="en-US" dirty="0" smtClean="0"/>
              <a:t>MDS also soluble by viewing as nonlinear </a:t>
            </a:r>
            <a:r>
              <a:rPr lang="el-GR" dirty="0" smtClean="0"/>
              <a:t>χ</a:t>
            </a:r>
            <a:r>
              <a:rPr lang="en-US" baseline="30000" dirty="0" smtClean="0"/>
              <a:t>2</a:t>
            </a:r>
            <a:r>
              <a:rPr lang="en-US" dirty="0" smtClean="0"/>
              <a:t> with iterative linear equation solver </a:t>
            </a:r>
            <a:endParaRPr lang="en-US" dirty="0"/>
          </a:p>
        </p:txBody>
      </p:sp>
      <p:sp>
        <p:nvSpPr>
          <p:cNvPr id="5" name="Rectangle 4"/>
          <p:cNvSpPr/>
          <p:nvPr/>
        </p:nvSpPr>
        <p:spPr>
          <a:xfrm>
            <a:off x="1600201" y="1524000"/>
            <a:ext cx="31242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t>GTM</a:t>
            </a:r>
            <a:endParaRPr lang="en-US" sz="2000" dirty="0"/>
          </a:p>
        </p:txBody>
      </p:sp>
      <p:sp>
        <p:nvSpPr>
          <p:cNvPr id="6" name="Rectangle 5"/>
          <p:cNvSpPr/>
          <p:nvPr/>
        </p:nvSpPr>
        <p:spPr>
          <a:xfrm>
            <a:off x="4800598" y="1524000"/>
            <a:ext cx="4158441"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MDS (SMACOF)</a:t>
            </a:r>
            <a:endParaRPr lang="en-US" sz="2000" dirty="0"/>
          </a:p>
        </p:txBody>
      </p:sp>
      <p:sp>
        <p:nvSpPr>
          <p:cNvPr id="7" name="Rectangle 6"/>
          <p:cNvSpPr/>
          <p:nvPr/>
        </p:nvSpPr>
        <p:spPr>
          <a:xfrm>
            <a:off x="1600201" y="3276600"/>
            <a:ext cx="31242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Maximize Log-Likelihood</a:t>
            </a:r>
            <a:endParaRPr lang="en-US" sz="2000" dirty="0"/>
          </a:p>
        </p:txBody>
      </p:sp>
      <p:sp>
        <p:nvSpPr>
          <p:cNvPr id="8" name="Rectangle 7"/>
          <p:cNvSpPr/>
          <p:nvPr/>
        </p:nvSpPr>
        <p:spPr>
          <a:xfrm>
            <a:off x="4800600" y="3276600"/>
            <a:ext cx="4158441"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Minimize STRESS or SSTRESS</a:t>
            </a:r>
            <a:endParaRPr lang="en-US" sz="2000" dirty="0"/>
          </a:p>
        </p:txBody>
      </p:sp>
      <p:sp>
        <p:nvSpPr>
          <p:cNvPr id="9" name="Rectangle 8"/>
          <p:cNvSpPr/>
          <p:nvPr/>
        </p:nvSpPr>
        <p:spPr>
          <a:xfrm>
            <a:off x="254074" y="3276600"/>
            <a:ext cx="1269927" cy="609600"/>
          </a:xfrm>
          <a:prstGeom prst="rect">
            <a:avLst/>
          </a:prstGeom>
          <a:effectLst>
            <a:outerShdw blurRad="50800" dist="38100" dir="2700000" algn="b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Objective</a:t>
            </a:r>
            <a:br>
              <a:rPr lang="en-US" sz="1600" dirty="0" smtClean="0"/>
            </a:br>
            <a:r>
              <a:rPr lang="en-US" sz="1600" dirty="0" smtClean="0"/>
              <a:t>Function</a:t>
            </a:r>
            <a:endParaRPr lang="en-US" sz="1600" dirty="0"/>
          </a:p>
        </p:txBody>
      </p:sp>
      <p:sp>
        <p:nvSpPr>
          <p:cNvPr id="10" name="Rectangle 9"/>
          <p:cNvSpPr/>
          <p:nvPr/>
        </p:nvSpPr>
        <p:spPr>
          <a:xfrm>
            <a:off x="1607360" y="3962400"/>
            <a:ext cx="31242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O(KN) (K &lt;&lt; N)</a:t>
            </a:r>
            <a:endParaRPr lang="en-US" sz="2000" dirty="0"/>
          </a:p>
        </p:txBody>
      </p:sp>
      <p:sp>
        <p:nvSpPr>
          <p:cNvPr id="11" name="Rectangle 10"/>
          <p:cNvSpPr/>
          <p:nvPr/>
        </p:nvSpPr>
        <p:spPr>
          <a:xfrm>
            <a:off x="4807759" y="3962400"/>
            <a:ext cx="4158441"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O(N</a:t>
            </a:r>
            <a:r>
              <a:rPr lang="en-US" sz="2000" baseline="30000" dirty="0" smtClean="0"/>
              <a:t>2</a:t>
            </a:r>
            <a:r>
              <a:rPr lang="en-US" sz="2000" dirty="0" smtClean="0"/>
              <a:t>)</a:t>
            </a:r>
            <a:endParaRPr lang="en-US" sz="2000" dirty="0"/>
          </a:p>
        </p:txBody>
      </p:sp>
      <p:sp>
        <p:nvSpPr>
          <p:cNvPr id="12" name="Rectangle 11"/>
          <p:cNvSpPr/>
          <p:nvPr/>
        </p:nvSpPr>
        <p:spPr>
          <a:xfrm>
            <a:off x="261233" y="3962400"/>
            <a:ext cx="1269927" cy="609600"/>
          </a:xfrm>
          <a:prstGeom prst="rect">
            <a:avLst/>
          </a:prstGeom>
          <a:effectLst>
            <a:outerShdw blurRad="50800" dist="38100" dir="2700000" algn="b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Complexity</a:t>
            </a:r>
            <a:endParaRPr lang="en-US" sz="1600" dirty="0"/>
          </a:p>
        </p:txBody>
      </p:sp>
      <p:sp>
        <p:nvSpPr>
          <p:cNvPr id="13" name="Rectangle 12"/>
          <p:cNvSpPr/>
          <p:nvPr/>
        </p:nvSpPr>
        <p:spPr>
          <a:xfrm>
            <a:off x="1612827" y="2057400"/>
            <a:ext cx="7346212"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buFont typeface="Arial"/>
              <a:buChar char="•"/>
            </a:pPr>
            <a:r>
              <a:rPr lang="en-US" sz="2000" dirty="0" smtClean="0"/>
              <a:t> Non-linear dimension reduction</a:t>
            </a:r>
          </a:p>
          <a:p>
            <a:pPr>
              <a:buFont typeface="Arial"/>
              <a:buChar char="•"/>
            </a:pPr>
            <a:r>
              <a:rPr lang="en-US" sz="2000" dirty="0" smtClean="0"/>
              <a:t> Find an optimal configuration in a lower-dimension</a:t>
            </a:r>
          </a:p>
          <a:p>
            <a:pPr>
              <a:buFont typeface="Arial"/>
              <a:buChar char="•"/>
            </a:pPr>
            <a:r>
              <a:rPr lang="en-US" sz="2000" dirty="0" smtClean="0"/>
              <a:t> Iterative optimization method</a:t>
            </a:r>
            <a:endParaRPr lang="en-US" sz="2000" dirty="0"/>
          </a:p>
        </p:txBody>
      </p:sp>
      <p:sp>
        <p:nvSpPr>
          <p:cNvPr id="15" name="Rectangle 14"/>
          <p:cNvSpPr/>
          <p:nvPr/>
        </p:nvSpPr>
        <p:spPr>
          <a:xfrm>
            <a:off x="266700" y="2057400"/>
            <a:ext cx="1269927"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t>Purpose</a:t>
            </a:r>
            <a:endParaRPr lang="en-US" sz="1600" dirty="0"/>
          </a:p>
        </p:txBody>
      </p:sp>
      <p:sp>
        <p:nvSpPr>
          <p:cNvPr id="28" name="Rectangle 27"/>
          <p:cNvSpPr/>
          <p:nvPr/>
        </p:nvSpPr>
        <p:spPr>
          <a:xfrm>
            <a:off x="1600201" y="4648200"/>
            <a:ext cx="31242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EM</a:t>
            </a:r>
            <a:endParaRPr lang="en-US" sz="2000" dirty="0"/>
          </a:p>
        </p:txBody>
      </p:sp>
      <p:sp>
        <p:nvSpPr>
          <p:cNvPr id="29" name="Rectangle 28"/>
          <p:cNvSpPr/>
          <p:nvPr/>
        </p:nvSpPr>
        <p:spPr>
          <a:xfrm>
            <a:off x="4800600" y="4648200"/>
            <a:ext cx="4158441"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Iterative </a:t>
            </a:r>
            <a:r>
              <a:rPr lang="en-US" sz="2000" dirty="0" err="1" smtClean="0"/>
              <a:t>Majorization</a:t>
            </a:r>
            <a:r>
              <a:rPr lang="en-US" sz="2000" dirty="0" smtClean="0"/>
              <a:t> (EM-like)</a:t>
            </a:r>
            <a:endParaRPr lang="en-US" sz="2000" dirty="0"/>
          </a:p>
        </p:txBody>
      </p:sp>
      <p:sp>
        <p:nvSpPr>
          <p:cNvPr id="30" name="Rectangle 29"/>
          <p:cNvSpPr/>
          <p:nvPr/>
        </p:nvSpPr>
        <p:spPr>
          <a:xfrm>
            <a:off x="254074" y="4648200"/>
            <a:ext cx="1269927" cy="609600"/>
          </a:xfrm>
          <a:prstGeom prst="rect">
            <a:avLst/>
          </a:prstGeom>
          <a:effectLst>
            <a:outerShdw blurRad="50800" dist="38100" dir="2700000" algn="b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Optimization</a:t>
            </a:r>
          </a:p>
          <a:p>
            <a:pPr algn="ctr"/>
            <a:r>
              <a:rPr lang="en-US" sz="1600" dirty="0" smtClean="0"/>
              <a:t>Method</a:t>
            </a:r>
            <a:endParaRPr lang="en-US" sz="16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MDS and GTM Map (1)</a:t>
            </a:r>
            <a:endParaRPr lang="en-US" dirty="0"/>
          </a:p>
        </p:txBody>
      </p:sp>
      <p:sp>
        <p:nvSpPr>
          <p:cNvPr id="4" name="Slide Number Placeholder 3"/>
          <p:cNvSpPr>
            <a:spLocks noGrp="1"/>
          </p:cNvSpPr>
          <p:nvPr>
            <p:ph type="sldNum" sz="quarter" idx="12"/>
          </p:nvPr>
        </p:nvSpPr>
        <p:spPr/>
        <p:txBody>
          <a:bodyPr/>
          <a:lstStyle/>
          <a:p>
            <a:fld id="{52F0F68C-E4B4-0944-B06C-4EB1693564AD}" type="slidenum">
              <a:rPr lang="en-US" smtClean="0"/>
              <a:pPr/>
              <a:t>52</a:t>
            </a:fld>
            <a:endParaRPr lang="en-US"/>
          </a:p>
        </p:txBody>
      </p:sp>
      <p:pic>
        <p:nvPicPr>
          <p:cNvPr id="9" name="Picture 5"/>
          <p:cNvPicPr>
            <a:picLocks noChangeAspect="1" noChangeArrowheads="1"/>
          </p:cNvPicPr>
          <p:nvPr/>
        </p:nvPicPr>
        <p:blipFill>
          <a:blip r:embed="rId3" cstate="print"/>
          <a:srcRect/>
          <a:stretch>
            <a:fillRect/>
          </a:stretch>
        </p:blipFill>
        <p:spPr bwMode="auto">
          <a:xfrm>
            <a:off x="4549040" y="1295400"/>
            <a:ext cx="4594960" cy="4114800"/>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0" y="1295400"/>
            <a:ext cx="4594960" cy="4114800"/>
          </a:xfrm>
          <a:prstGeom prst="rect">
            <a:avLst/>
          </a:prstGeom>
          <a:noFill/>
          <a:ln w="9525">
            <a:noFill/>
            <a:miter lim="800000"/>
            <a:headEnd/>
            <a:tailEnd/>
          </a:ln>
        </p:spPr>
      </p:pic>
      <p:sp>
        <p:nvSpPr>
          <p:cNvPr id="11" name="Rectangle 8"/>
          <p:cNvSpPr>
            <a:spLocks noChangeArrowheads="1"/>
          </p:cNvSpPr>
          <p:nvPr/>
        </p:nvSpPr>
        <p:spPr bwMode="auto">
          <a:xfrm>
            <a:off x="457200" y="5562600"/>
            <a:ext cx="8229600" cy="923330"/>
          </a:xfrm>
          <a:prstGeom prst="rect">
            <a:avLst/>
          </a:prstGeom>
          <a:noFill/>
          <a:ln w="9525">
            <a:noFill/>
            <a:miter lim="800000"/>
            <a:headEnd/>
            <a:tailEnd/>
          </a:ln>
        </p:spPr>
        <p:txBody>
          <a:bodyPr wrap="square">
            <a:spAutoFit/>
          </a:bodyPr>
          <a:lstStyle/>
          <a:p>
            <a:r>
              <a:rPr lang="en-US" b="1" i="1" dirty="0" err="1" smtClean="0">
                <a:latin typeface="Calibri" pitchFamily="34" charset="0"/>
              </a:rPr>
              <a:t>PubChem</a:t>
            </a:r>
            <a:r>
              <a:rPr lang="en-US" b="1" i="1" dirty="0" smtClean="0">
                <a:latin typeface="Calibri" pitchFamily="34" charset="0"/>
              </a:rPr>
              <a:t> data with CTD visualization by using MDS (left) and GTM (right)</a:t>
            </a:r>
          </a:p>
          <a:p>
            <a:r>
              <a:rPr lang="en-US" dirty="0" smtClean="0">
                <a:latin typeface="Calibri" pitchFamily="34" charset="0"/>
              </a:rPr>
              <a:t>About 930,000 chemical compounds are visualized as a point in 3D space, annotated by the related genes in Comparative </a:t>
            </a:r>
            <a:r>
              <a:rPr lang="en-US" dirty="0" err="1" smtClean="0">
                <a:latin typeface="Calibri" pitchFamily="34" charset="0"/>
              </a:rPr>
              <a:t>Toxicogenomics</a:t>
            </a:r>
            <a:r>
              <a:rPr lang="en-US" dirty="0" smtClean="0">
                <a:latin typeface="Calibri" pitchFamily="34" charset="0"/>
              </a:rPr>
              <a:t> Database (CTD)</a:t>
            </a:r>
            <a:endParaRPr lang="en-US" dirty="0">
              <a:latin typeface="Calibri"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1143000" y="0"/>
            <a:ext cx="8120063" cy="69802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GTM3D_ctd_disease.mp4">
            <a:hlinkClick r:id="" action="ppaction://media"/>
          </p:cNvPr>
          <p:cNvPicPr>
            <a:picLocks noRot="1" noChangeAspect="1"/>
          </p:cNvPicPr>
          <p:nvPr>
            <a:videoFile r:link="rId1"/>
          </p:nvPr>
        </p:nvPicPr>
        <p:blipFill>
          <a:blip r:embed="rId4" cstate="print"/>
          <a:stretch>
            <a:fillRect/>
          </a:stretch>
        </p:blipFill>
        <p:spPr>
          <a:xfrm>
            <a:off x="774179" y="152400"/>
            <a:ext cx="7798841" cy="670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MDS and GTM Map (2)</a:t>
            </a:r>
            <a:endParaRPr lang="en-US" dirty="0"/>
          </a:p>
        </p:txBody>
      </p:sp>
      <p:sp>
        <p:nvSpPr>
          <p:cNvPr id="4" name="Slide Number Placeholder 3"/>
          <p:cNvSpPr>
            <a:spLocks noGrp="1"/>
          </p:cNvSpPr>
          <p:nvPr>
            <p:ph type="sldNum" sz="quarter" idx="12"/>
          </p:nvPr>
        </p:nvSpPr>
        <p:spPr/>
        <p:txBody>
          <a:bodyPr/>
          <a:lstStyle/>
          <a:p>
            <a:fld id="{52F0F68C-E4B4-0944-B06C-4EB1693564AD}" type="slidenum">
              <a:rPr lang="en-US" smtClean="0"/>
              <a:pPr/>
              <a:t>54</a:t>
            </a:fld>
            <a:endParaRPr lang="en-US"/>
          </a:p>
        </p:txBody>
      </p:sp>
      <p:pic>
        <p:nvPicPr>
          <p:cNvPr id="5" name="Picture 6"/>
          <p:cNvPicPr>
            <a:picLocks noChangeAspect="1" noChangeArrowheads="1"/>
          </p:cNvPicPr>
          <p:nvPr/>
        </p:nvPicPr>
        <p:blipFill>
          <a:blip r:embed="rId3" cstate="print"/>
          <a:srcRect/>
          <a:stretch>
            <a:fillRect/>
          </a:stretch>
        </p:blipFill>
        <p:spPr bwMode="auto">
          <a:xfrm>
            <a:off x="4572000" y="1295400"/>
            <a:ext cx="4114800" cy="41148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457200" y="1295400"/>
            <a:ext cx="4114800" cy="4114800"/>
          </a:xfrm>
          <a:prstGeom prst="rect">
            <a:avLst/>
          </a:prstGeom>
          <a:noFill/>
          <a:ln w="9525">
            <a:noFill/>
            <a:miter lim="800000"/>
            <a:headEnd/>
            <a:tailEnd/>
          </a:ln>
        </p:spPr>
      </p:pic>
      <p:sp>
        <p:nvSpPr>
          <p:cNvPr id="7" name="Rectangle 8"/>
          <p:cNvSpPr>
            <a:spLocks noChangeArrowheads="1"/>
          </p:cNvSpPr>
          <p:nvPr/>
        </p:nvSpPr>
        <p:spPr bwMode="auto">
          <a:xfrm>
            <a:off x="457200" y="5505271"/>
            <a:ext cx="8229600" cy="1200329"/>
          </a:xfrm>
          <a:prstGeom prst="rect">
            <a:avLst/>
          </a:prstGeom>
          <a:noFill/>
          <a:ln w="9525">
            <a:noFill/>
            <a:miter lim="800000"/>
            <a:headEnd/>
            <a:tailEnd/>
          </a:ln>
        </p:spPr>
        <p:txBody>
          <a:bodyPr wrap="square">
            <a:spAutoFit/>
          </a:bodyPr>
          <a:lstStyle/>
          <a:p>
            <a:r>
              <a:rPr lang="en-US" b="1" i="1" dirty="0" smtClean="0">
                <a:latin typeface="Calibri" pitchFamily="34" charset="0"/>
              </a:rPr>
              <a:t>Chemical compounds shown in literatures, visualized by MDS (left) and GTM (right)</a:t>
            </a:r>
          </a:p>
          <a:p>
            <a:r>
              <a:rPr lang="en-US" dirty="0" smtClean="0">
                <a:latin typeface="Calibri" pitchFamily="34" charset="0"/>
              </a:rPr>
              <a:t>Visualized 234,000 chemical compounds which may be related with a set of 5 genes of interest (ABCB1, CHRNB2, DRD2, ESR1, and F2) based on the dataset collected from major journal literatures which is also stored in Chem2Bio2RDF system.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Interpolation Method</a:t>
            </a:r>
            <a:endParaRPr lang="en-US" dirty="0"/>
          </a:p>
        </p:txBody>
      </p:sp>
      <p:sp>
        <p:nvSpPr>
          <p:cNvPr id="8" name="Content Placeholder 7"/>
          <p:cNvSpPr>
            <a:spLocks noGrp="1"/>
          </p:cNvSpPr>
          <p:nvPr>
            <p:ph idx="1"/>
          </p:nvPr>
        </p:nvSpPr>
        <p:spPr>
          <a:xfrm>
            <a:off x="457200" y="1219200"/>
            <a:ext cx="8458200" cy="2971800"/>
          </a:xfrm>
        </p:spPr>
        <p:txBody>
          <a:bodyPr>
            <a:normAutofit fontScale="77500" lnSpcReduction="20000"/>
          </a:bodyPr>
          <a:lstStyle/>
          <a:p>
            <a:r>
              <a:rPr lang="en-US" dirty="0" smtClean="0"/>
              <a:t>MDS and GTM are highly memory and time consuming process for large dataset such as millions of data points</a:t>
            </a:r>
          </a:p>
          <a:p>
            <a:r>
              <a:rPr lang="en-US" dirty="0" smtClean="0"/>
              <a:t>MDS requires O(N</a:t>
            </a:r>
            <a:r>
              <a:rPr lang="en-US" baseline="30000" dirty="0" smtClean="0"/>
              <a:t>2</a:t>
            </a:r>
            <a:r>
              <a:rPr lang="en-US" dirty="0" smtClean="0"/>
              <a:t>) and GTM does O(KN) (N is the number of data points and K is the number of latent variables)</a:t>
            </a:r>
          </a:p>
          <a:p>
            <a:r>
              <a:rPr lang="en-US" dirty="0" smtClean="0"/>
              <a:t>Training only for sampled data and interpolating for out-of-sample set can improve performance</a:t>
            </a:r>
          </a:p>
          <a:p>
            <a:r>
              <a:rPr lang="en-US" dirty="0" smtClean="0"/>
              <a:t>Interpolation is a pleasingly parallel application </a:t>
            </a:r>
            <a:r>
              <a:rPr lang="en-US" dirty="0" smtClean="0">
                <a:solidFill>
                  <a:srgbClr val="FF0000"/>
                </a:solidFill>
              </a:rPr>
              <a:t>suitable for MapReduce and Clouds</a:t>
            </a:r>
          </a:p>
          <a:p>
            <a:endParaRPr lang="en-US" dirty="0" smtClean="0"/>
          </a:p>
        </p:txBody>
      </p:sp>
      <p:sp>
        <p:nvSpPr>
          <p:cNvPr id="9" name="Rectangle 8"/>
          <p:cNvSpPr/>
          <p:nvPr/>
        </p:nvSpPr>
        <p:spPr>
          <a:xfrm>
            <a:off x="838200" y="4355068"/>
            <a:ext cx="16002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n </a:t>
            </a:r>
            <a:br>
              <a:rPr lang="en-US" dirty="0" smtClean="0"/>
            </a:br>
            <a:r>
              <a:rPr lang="en-US" dirty="0" smtClean="0"/>
              <a:t>in-sample</a:t>
            </a:r>
            <a:endParaRPr lang="en-US" dirty="0"/>
          </a:p>
        </p:txBody>
      </p:sp>
      <p:sp>
        <p:nvSpPr>
          <p:cNvPr id="11" name="Rectangle 10"/>
          <p:cNvSpPr/>
          <p:nvPr/>
        </p:nvSpPr>
        <p:spPr>
          <a:xfrm>
            <a:off x="838200" y="4964668"/>
            <a:ext cx="1600200"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N-n</a:t>
            </a:r>
          </a:p>
          <a:p>
            <a:pPr algn="ctr"/>
            <a:r>
              <a:rPr lang="en-US" dirty="0" smtClean="0"/>
              <a:t>out-of-sample</a:t>
            </a:r>
            <a:endParaRPr lang="en-US" dirty="0"/>
          </a:p>
        </p:txBody>
      </p:sp>
      <p:sp>
        <p:nvSpPr>
          <p:cNvPr id="12" name="TextBox 11"/>
          <p:cNvSpPr txBox="1"/>
          <p:nvPr/>
        </p:nvSpPr>
        <p:spPr>
          <a:xfrm>
            <a:off x="838200" y="5879068"/>
            <a:ext cx="1600200" cy="369332"/>
          </a:xfrm>
          <a:prstGeom prst="rect">
            <a:avLst/>
          </a:prstGeom>
          <a:noFill/>
        </p:spPr>
        <p:txBody>
          <a:bodyPr wrap="square" rtlCol="0">
            <a:spAutoFit/>
          </a:bodyPr>
          <a:lstStyle/>
          <a:p>
            <a:pPr algn="ctr"/>
            <a:r>
              <a:rPr lang="en-US" dirty="0" smtClean="0"/>
              <a:t>Total N data</a:t>
            </a:r>
            <a:endParaRPr lang="en-US" dirty="0"/>
          </a:p>
        </p:txBody>
      </p:sp>
      <p:sp>
        <p:nvSpPr>
          <p:cNvPr id="13" name="Rectangle 12"/>
          <p:cNvSpPr/>
          <p:nvPr/>
        </p:nvSpPr>
        <p:spPr>
          <a:xfrm>
            <a:off x="2895600" y="4420382"/>
            <a:ext cx="1447800" cy="47534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Training</a:t>
            </a:r>
          </a:p>
        </p:txBody>
      </p:sp>
      <p:sp>
        <p:nvSpPr>
          <p:cNvPr id="14" name="Rectangle 13"/>
          <p:cNvSpPr/>
          <p:nvPr/>
        </p:nvSpPr>
        <p:spPr>
          <a:xfrm>
            <a:off x="4572000" y="5146096"/>
            <a:ext cx="1447800" cy="55154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Interpolation</a:t>
            </a:r>
          </a:p>
        </p:txBody>
      </p:sp>
      <p:cxnSp>
        <p:nvCxnSpPr>
          <p:cNvPr id="16" name="Straight Arrow Connector 15"/>
          <p:cNvCxnSpPr>
            <a:stCxn id="9" idx="3"/>
            <a:endCxn id="13" idx="1"/>
          </p:cNvCxnSpPr>
          <p:nvPr/>
        </p:nvCxnSpPr>
        <p:spPr>
          <a:xfrm flipV="1">
            <a:off x="2438400" y="4658054"/>
            <a:ext cx="457200" cy="18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hape 26"/>
          <p:cNvCxnSpPr>
            <a:stCxn id="13" idx="3"/>
            <a:endCxn id="14" idx="0"/>
          </p:cNvCxnSpPr>
          <p:nvPr/>
        </p:nvCxnSpPr>
        <p:spPr>
          <a:xfrm>
            <a:off x="4343400" y="4658054"/>
            <a:ext cx="952500" cy="488042"/>
          </a:xfrm>
          <a:prstGeom prst="bentConnector2">
            <a:avLst/>
          </a:prstGeom>
          <a:ln w="38100">
            <a:prstDash val="sysDash"/>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a:stCxn id="11" idx="3"/>
            <a:endCxn id="14" idx="1"/>
          </p:cNvCxnSpPr>
          <p:nvPr/>
        </p:nvCxnSpPr>
        <p:spPr>
          <a:xfrm>
            <a:off x="2438400" y="5421868"/>
            <a:ext cx="2133600" cy="15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TextBox 36"/>
          <p:cNvSpPr txBox="1"/>
          <p:nvPr/>
        </p:nvSpPr>
        <p:spPr>
          <a:xfrm>
            <a:off x="4724400" y="4355068"/>
            <a:ext cx="1600200" cy="307777"/>
          </a:xfrm>
          <a:prstGeom prst="rect">
            <a:avLst/>
          </a:prstGeom>
          <a:noFill/>
        </p:spPr>
        <p:txBody>
          <a:bodyPr wrap="square" rtlCol="0">
            <a:spAutoFit/>
          </a:bodyPr>
          <a:lstStyle/>
          <a:p>
            <a:pPr algn="ctr"/>
            <a:r>
              <a:rPr lang="en-US" sz="1400" dirty="0" smtClean="0"/>
              <a:t>Trained data</a:t>
            </a:r>
            <a:endParaRPr lang="en-US" sz="1400" dirty="0"/>
          </a:p>
        </p:txBody>
      </p:sp>
      <p:cxnSp>
        <p:nvCxnSpPr>
          <p:cNvPr id="38" name="Straight Arrow Connector 37"/>
          <p:cNvCxnSpPr>
            <a:stCxn id="14" idx="3"/>
          </p:cNvCxnSpPr>
          <p:nvPr/>
        </p:nvCxnSpPr>
        <p:spPr>
          <a:xfrm>
            <a:off x="6019800" y="5421868"/>
            <a:ext cx="762000" cy="15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Rectangle 40"/>
          <p:cNvSpPr/>
          <p:nvPr/>
        </p:nvSpPr>
        <p:spPr>
          <a:xfrm>
            <a:off x="6781800" y="4964668"/>
            <a:ext cx="1600200"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Interpolated </a:t>
            </a:r>
          </a:p>
          <a:p>
            <a:pPr algn="ctr"/>
            <a:r>
              <a:rPr lang="en-US" dirty="0" smtClean="0"/>
              <a:t>MDS/GTM map</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44562"/>
          </a:xfrm>
        </p:spPr>
        <p:txBody>
          <a:bodyPr>
            <a:noAutofit/>
          </a:bodyPr>
          <a:lstStyle/>
          <a:p>
            <a:r>
              <a:rPr lang="en-US" sz="2800" dirty="0" smtClean="0"/>
              <a:t>Quality Comparison </a:t>
            </a:r>
            <a:br>
              <a:rPr lang="en-US" sz="2800" dirty="0" smtClean="0"/>
            </a:br>
            <a:r>
              <a:rPr lang="en-US" sz="2800" dirty="0" smtClean="0"/>
              <a:t>(O(N</a:t>
            </a:r>
            <a:r>
              <a:rPr lang="en-US" sz="2800" baseline="30000" dirty="0" smtClean="0"/>
              <a:t>2</a:t>
            </a:r>
            <a:r>
              <a:rPr lang="en-US" sz="2800" dirty="0" smtClean="0"/>
              <a:t>) Full vs. Interpolation)</a:t>
            </a:r>
            <a:endParaRPr lang="en-US" sz="2800" dirty="0"/>
          </a:p>
        </p:txBody>
      </p:sp>
      <p:sp>
        <p:nvSpPr>
          <p:cNvPr id="3" name="Text Placeholder 2"/>
          <p:cNvSpPr>
            <a:spLocks noGrp="1"/>
          </p:cNvSpPr>
          <p:nvPr>
            <p:ph type="body" idx="1"/>
          </p:nvPr>
        </p:nvSpPr>
        <p:spPr>
          <a:xfrm>
            <a:off x="457200" y="1085671"/>
            <a:ext cx="4040188" cy="446087"/>
          </a:xfrm>
        </p:spPr>
        <p:txBody>
          <a:bodyPr>
            <a:normAutofit lnSpcReduction="10000"/>
          </a:bodyPr>
          <a:lstStyle/>
          <a:p>
            <a:pPr algn="ctr"/>
            <a:r>
              <a:rPr lang="en-US" dirty="0" smtClean="0"/>
              <a:t>MDS</a:t>
            </a:r>
            <a:endParaRPr lang="en-US" dirty="0"/>
          </a:p>
        </p:txBody>
      </p:sp>
      <p:sp>
        <p:nvSpPr>
          <p:cNvPr id="4" name="Content Placeholder 3"/>
          <p:cNvSpPr>
            <a:spLocks noGrp="1"/>
          </p:cNvSpPr>
          <p:nvPr>
            <p:ph sz="half" idx="2"/>
          </p:nvPr>
        </p:nvSpPr>
        <p:spPr>
          <a:xfrm>
            <a:off x="457200" y="1828801"/>
            <a:ext cx="4040188" cy="4495800"/>
          </a:xfrm>
        </p:spPr>
        <p:txBody>
          <a:bodyPr>
            <a:normAutofit/>
          </a:bodyPr>
          <a:lstStyle/>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r>
              <a:rPr lang="en-US" sz="1400" dirty="0" smtClean="0"/>
              <a:t>Quality </a:t>
            </a:r>
            <a:r>
              <a:rPr lang="en-US" sz="1400" dirty="0"/>
              <a:t>comparison between </a:t>
            </a:r>
            <a:r>
              <a:rPr lang="en-US" sz="1400" dirty="0" smtClean="0"/>
              <a:t>Interpolated result </a:t>
            </a:r>
            <a:r>
              <a:rPr lang="en-US" sz="1400" dirty="0" err="1"/>
              <a:t>upto</a:t>
            </a:r>
            <a:r>
              <a:rPr lang="en-US" sz="1400" dirty="0"/>
              <a:t> 100k based on the sample </a:t>
            </a:r>
            <a:r>
              <a:rPr lang="en-US" sz="1400" dirty="0" smtClean="0"/>
              <a:t>data (12.5k, 25k, and 50k) </a:t>
            </a:r>
            <a:r>
              <a:rPr lang="en-US" sz="1400" dirty="0"/>
              <a:t>and </a:t>
            </a:r>
            <a:r>
              <a:rPr lang="en-US" sz="1400" dirty="0" smtClean="0"/>
              <a:t>original MDS result w/ 100k.</a:t>
            </a:r>
          </a:p>
          <a:p>
            <a:r>
              <a:rPr lang="en-US" sz="1400" dirty="0" smtClean="0"/>
              <a:t>STRESS: </a:t>
            </a:r>
          </a:p>
          <a:p>
            <a:endParaRPr lang="en-US" sz="1400" dirty="0"/>
          </a:p>
          <a:p>
            <a:pPr>
              <a:buNone/>
            </a:pP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w</a:t>
            </a:r>
            <a:r>
              <a:rPr lang="en-US" sz="1400" i="1" baseline="-25000" dirty="0" err="1" smtClean="0">
                <a:latin typeface="Times New Roman" pitchFamily="18" charset="0"/>
                <a:cs typeface="Times New Roman" pitchFamily="18" charset="0"/>
              </a:rPr>
              <a:t>ij</a:t>
            </a:r>
            <a:r>
              <a:rPr lang="en-US" sz="1400" i="1"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1</a:t>
            </a:r>
            <a:r>
              <a:rPr lang="en-US" sz="1400" i="1"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a:t>
            </a:r>
            <a:r>
              <a:rPr lang="el-GR" sz="1400" i="1" dirty="0" smtClean="0">
                <a:latin typeface="Times New Roman" pitchFamily="18" charset="0"/>
                <a:cs typeface="Times New Roman" pitchFamily="18" charset="0"/>
              </a:rPr>
              <a:t>δ</a:t>
            </a:r>
            <a:r>
              <a:rPr lang="en-US" sz="1400" i="1" baseline="-25000" dirty="0" smtClean="0">
                <a:latin typeface="Times New Roman" pitchFamily="18" charset="0"/>
                <a:cs typeface="Times New Roman" pitchFamily="18" charset="0"/>
              </a:rPr>
              <a:t>ij</a:t>
            </a:r>
            <a:r>
              <a:rPr lang="en-US" sz="1400" i="1" baseline="30000" dirty="0" smtClean="0">
                <a:latin typeface="Times New Roman" pitchFamily="18" charset="0"/>
                <a:cs typeface="Times New Roman" pitchFamily="18" charset="0"/>
              </a:rPr>
              <a:t>2</a:t>
            </a:r>
            <a:endParaRPr lang="en-US" sz="1400" i="1" baseline="30000" dirty="0">
              <a:latin typeface="Times New Roman" pitchFamily="18" charset="0"/>
              <a:cs typeface="Times New Roman" pitchFamily="18" charset="0"/>
            </a:endParaRPr>
          </a:p>
        </p:txBody>
      </p:sp>
      <p:pic>
        <p:nvPicPr>
          <p:cNvPr id="8" name="Picture 7" descr="MDS_quality_upto_100k.png"/>
          <p:cNvPicPr>
            <a:picLocks noChangeAspect="1"/>
          </p:cNvPicPr>
          <p:nvPr/>
        </p:nvPicPr>
        <p:blipFill>
          <a:blip r:embed="rId3" cstate="print"/>
          <a:stretch>
            <a:fillRect/>
          </a:stretch>
        </p:blipFill>
        <p:spPr>
          <a:xfrm>
            <a:off x="914400" y="1466671"/>
            <a:ext cx="3096057" cy="3072241"/>
          </a:xfrm>
          <a:prstGeom prst="rect">
            <a:avLst/>
          </a:prstGeom>
        </p:spPr>
      </p:pic>
      <p:pic>
        <p:nvPicPr>
          <p:cNvPr id="9" name="Picture 8" descr="STRESS_eq.png"/>
          <p:cNvPicPr>
            <a:picLocks noChangeAspect="1"/>
          </p:cNvPicPr>
          <p:nvPr/>
        </p:nvPicPr>
        <p:blipFill>
          <a:blip r:embed="rId4" cstate="print"/>
          <a:stretch>
            <a:fillRect/>
          </a:stretch>
        </p:blipFill>
        <p:spPr>
          <a:xfrm>
            <a:off x="1523999" y="5334000"/>
            <a:ext cx="2995725" cy="533400"/>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5105400" y="1466670"/>
            <a:ext cx="3429000" cy="3052237"/>
          </a:xfrm>
          <a:prstGeom prst="rect">
            <a:avLst/>
          </a:prstGeom>
          <a:noFill/>
          <a:ln w="9525">
            <a:noFill/>
            <a:miter lim="800000"/>
            <a:headEnd/>
            <a:tailEnd/>
          </a:ln>
        </p:spPr>
      </p:pic>
      <p:sp>
        <p:nvSpPr>
          <p:cNvPr id="10" name="Text Placeholder 9"/>
          <p:cNvSpPr>
            <a:spLocks noGrp="1"/>
          </p:cNvSpPr>
          <p:nvPr>
            <p:ph type="body" sz="quarter" idx="3"/>
          </p:nvPr>
        </p:nvSpPr>
        <p:spPr>
          <a:xfrm>
            <a:off x="4724400" y="1085671"/>
            <a:ext cx="4041775" cy="457200"/>
          </a:xfrm>
        </p:spPr>
        <p:txBody>
          <a:bodyPr>
            <a:normAutofit/>
          </a:bodyPr>
          <a:lstStyle/>
          <a:p>
            <a:pPr algn="ctr"/>
            <a:r>
              <a:rPr lang="en-US" dirty="0" smtClean="0"/>
              <a:t>GTM</a:t>
            </a:r>
            <a:endParaRPr lang="en-US" dirty="0"/>
          </a:p>
        </p:txBody>
      </p:sp>
      <p:sp>
        <p:nvSpPr>
          <p:cNvPr id="11" name="TextBox 10"/>
          <p:cNvSpPr txBox="1"/>
          <p:nvPr/>
        </p:nvSpPr>
        <p:spPr>
          <a:xfrm>
            <a:off x="5410200" y="4667071"/>
            <a:ext cx="3124200" cy="1200329"/>
          </a:xfrm>
          <a:prstGeom prst="rect">
            <a:avLst/>
          </a:prstGeom>
          <a:noFill/>
        </p:spPr>
        <p:txBody>
          <a:bodyPr wrap="square" rtlCol="0">
            <a:spAutoFit/>
          </a:bodyPr>
          <a:lstStyle/>
          <a:p>
            <a:r>
              <a:rPr lang="en-US" i="1" dirty="0" smtClean="0"/>
              <a:t>Interpolation result (blue) is getting close to the original (red) result as sample size is increasing.</a:t>
            </a:r>
          </a:p>
        </p:txBody>
      </p:sp>
      <p:sp>
        <p:nvSpPr>
          <p:cNvPr id="12" name="TextBox 11"/>
          <p:cNvSpPr txBox="1"/>
          <p:nvPr/>
        </p:nvSpPr>
        <p:spPr>
          <a:xfrm>
            <a:off x="4191000" y="1981200"/>
            <a:ext cx="756938" cy="276999"/>
          </a:xfrm>
          <a:prstGeom prst="rect">
            <a:avLst/>
          </a:prstGeom>
          <a:noFill/>
        </p:spPr>
        <p:txBody>
          <a:bodyPr wrap="none" rtlCol="0">
            <a:spAutoFit/>
          </a:bodyPr>
          <a:lstStyle/>
          <a:p>
            <a:pPr>
              <a:defRPr/>
            </a:pPr>
            <a:r>
              <a:rPr lang="en-US" sz="1200" dirty="0" smtClean="0"/>
              <a:t>16 nodes</a:t>
            </a:r>
            <a:endParaRPr lang="en-US" dirty="0"/>
          </a:p>
        </p:txBody>
      </p:sp>
      <p:sp>
        <p:nvSpPr>
          <p:cNvPr id="13" name="TextBox 12"/>
          <p:cNvSpPr txBox="1"/>
          <p:nvPr/>
        </p:nvSpPr>
        <p:spPr>
          <a:xfrm>
            <a:off x="685800" y="6324600"/>
            <a:ext cx="7391400" cy="400110"/>
          </a:xfrm>
          <a:prstGeom prst="rect">
            <a:avLst/>
          </a:prstGeom>
          <a:noFill/>
        </p:spPr>
        <p:txBody>
          <a:bodyPr wrap="square" rtlCol="0">
            <a:spAutoFit/>
          </a:bodyPr>
          <a:lstStyle/>
          <a:p>
            <a:r>
              <a:rPr lang="en-US" sz="2000" dirty="0" smtClean="0"/>
              <a:t>Time = C(250 n</a:t>
            </a:r>
            <a:r>
              <a:rPr lang="en-US" sz="2000" baseline="30000" dirty="0" smtClean="0"/>
              <a:t>2</a:t>
            </a:r>
            <a:r>
              <a:rPr lang="en-US" sz="2000" dirty="0" smtClean="0"/>
              <a:t> + </a:t>
            </a:r>
            <a:r>
              <a:rPr lang="en-US" sz="2000" dirty="0" err="1" smtClean="0"/>
              <a:t>nN</a:t>
            </a:r>
            <a:r>
              <a:rPr lang="en-US" sz="2000" baseline="-25000" dirty="0" err="1" smtClean="0"/>
              <a:t>I</a:t>
            </a:r>
            <a:r>
              <a:rPr lang="en-US" sz="2000" dirty="0" smtClean="0"/>
              <a:t>) where sample size n and N</a:t>
            </a:r>
            <a:r>
              <a:rPr lang="en-US" sz="2000" baseline="-25000" dirty="0" smtClean="0"/>
              <a:t>I</a:t>
            </a:r>
            <a:r>
              <a:rPr lang="en-US" sz="2000" dirty="0" smtClean="0"/>
              <a:t> points interpolated</a:t>
            </a:r>
            <a:endParaRPr lang="en-US"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FutureGrid Concepts</a:t>
            </a:r>
            <a:endParaRPr lang="en-US" dirty="0"/>
          </a:p>
        </p:txBody>
      </p:sp>
      <p:sp>
        <p:nvSpPr>
          <p:cNvPr id="3" name="Content Placeholder 2"/>
          <p:cNvSpPr>
            <a:spLocks noGrp="1"/>
          </p:cNvSpPr>
          <p:nvPr>
            <p:ph idx="1"/>
          </p:nvPr>
        </p:nvSpPr>
        <p:spPr>
          <a:xfrm>
            <a:off x="0" y="838200"/>
            <a:ext cx="9144000" cy="6019800"/>
          </a:xfrm>
        </p:spPr>
        <p:txBody>
          <a:bodyPr>
            <a:normAutofit fontScale="92500"/>
          </a:bodyPr>
          <a:lstStyle/>
          <a:p>
            <a:r>
              <a:rPr lang="en-US" sz="2800" dirty="0" smtClean="0"/>
              <a:t>       Support development of new applications and new middleware using Cloud, Grid and Parallel computing (Nimbus, Eucalyptus, </a:t>
            </a:r>
            <a:r>
              <a:rPr lang="en-US" sz="2800" dirty="0" err="1" smtClean="0"/>
              <a:t>Hadoop</a:t>
            </a:r>
            <a:r>
              <a:rPr lang="en-US" sz="2800" dirty="0" smtClean="0"/>
              <a:t>, </a:t>
            </a:r>
            <a:r>
              <a:rPr lang="en-US" sz="2800" dirty="0" err="1" smtClean="0"/>
              <a:t>Globus</a:t>
            </a:r>
            <a:r>
              <a:rPr lang="en-US" sz="2800" dirty="0" smtClean="0"/>
              <a:t>, Unicore, MPI, </a:t>
            </a:r>
            <a:r>
              <a:rPr lang="en-US" sz="2800" dirty="0" err="1" smtClean="0"/>
              <a:t>OpenMP</a:t>
            </a:r>
            <a:r>
              <a:rPr lang="en-US" sz="2800" dirty="0" smtClean="0"/>
              <a:t>. Linux, Windows …) looking at functionality, interoperability, performance </a:t>
            </a:r>
          </a:p>
          <a:p>
            <a:r>
              <a:rPr lang="en-US" sz="2800" dirty="0" smtClean="0"/>
              <a:t>Put the “science” back in the computer science of grid computing by enabling replicable experiments</a:t>
            </a:r>
          </a:p>
          <a:p>
            <a:r>
              <a:rPr lang="en-US" sz="2800" dirty="0" smtClean="0"/>
              <a:t>Open source software built around Moab/</a:t>
            </a:r>
            <a:r>
              <a:rPr lang="en-US" sz="2800" dirty="0" err="1" smtClean="0"/>
              <a:t>xCAT</a:t>
            </a:r>
            <a:r>
              <a:rPr lang="en-US" sz="2800" dirty="0" smtClean="0"/>
              <a:t> to support dynamic provisioning from Cloud to HPC environment, Linux to Windows ….. with monitoring, benchmarks and support of important existing middleware</a:t>
            </a:r>
          </a:p>
          <a:p>
            <a:r>
              <a:rPr lang="en-US" sz="2800" b="1" dirty="0" smtClean="0"/>
              <a:t>June 2010 </a:t>
            </a:r>
            <a:r>
              <a:rPr lang="en-US" sz="2800" dirty="0" smtClean="0"/>
              <a:t>Initial users; </a:t>
            </a:r>
            <a:r>
              <a:rPr lang="en-US" sz="2800" b="1" dirty="0" smtClean="0"/>
              <a:t>September 2010 </a:t>
            </a:r>
            <a:r>
              <a:rPr lang="en-US" sz="2800" dirty="0" smtClean="0"/>
              <a:t>All hardware (except IU shared memory system) accepted and major use starts; </a:t>
            </a:r>
            <a:r>
              <a:rPr lang="en-US" sz="2800" b="1" dirty="0" smtClean="0"/>
              <a:t>October 2011</a:t>
            </a:r>
            <a:r>
              <a:rPr lang="en-US" sz="2800" dirty="0" smtClean="0"/>
              <a:t> FutureGrid allocatable via TeraGrid process </a:t>
            </a:r>
          </a:p>
          <a:p>
            <a:pPr>
              <a:buNone/>
            </a:pPr>
            <a:endParaRPr lang="en-US"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FutureGrid: a Grid Testbed</a:t>
            </a:r>
            <a:endParaRPr lang="en-US" dirty="0"/>
          </a:p>
        </p:txBody>
      </p:sp>
      <p:sp>
        <p:nvSpPr>
          <p:cNvPr id="4" name="Content Placeholder 3"/>
          <p:cNvSpPr>
            <a:spLocks noGrp="1"/>
          </p:cNvSpPr>
          <p:nvPr>
            <p:ph idx="1"/>
          </p:nvPr>
        </p:nvSpPr>
        <p:spPr>
          <a:xfrm>
            <a:off x="0" y="685800"/>
            <a:ext cx="9144000" cy="1219200"/>
          </a:xfrm>
        </p:spPr>
        <p:txBody>
          <a:bodyPr>
            <a:normAutofit fontScale="77500" lnSpcReduction="20000"/>
          </a:bodyPr>
          <a:lstStyle/>
          <a:p>
            <a:r>
              <a:rPr lang="en-US" sz="2400" b="1" dirty="0" smtClean="0"/>
              <a:t>           IU</a:t>
            </a:r>
            <a:r>
              <a:rPr lang="en-US" sz="2400" dirty="0" smtClean="0"/>
              <a:t> Cray operational, </a:t>
            </a:r>
            <a:r>
              <a:rPr lang="en-US" sz="2400" b="1" dirty="0" smtClean="0"/>
              <a:t>IU</a:t>
            </a:r>
            <a:r>
              <a:rPr lang="en-US" sz="2400" dirty="0" smtClean="0"/>
              <a:t> IBM (iDataPlex) completed stability test May 6</a:t>
            </a:r>
          </a:p>
          <a:p>
            <a:r>
              <a:rPr lang="en-US" sz="2400" b="1" dirty="0" smtClean="0"/>
              <a:t>           UCSD</a:t>
            </a:r>
            <a:r>
              <a:rPr lang="en-US" sz="2400" dirty="0" smtClean="0"/>
              <a:t> IBM operational, </a:t>
            </a:r>
            <a:r>
              <a:rPr lang="en-US" sz="2400" b="1" dirty="0" smtClean="0"/>
              <a:t>UF</a:t>
            </a:r>
            <a:r>
              <a:rPr lang="en-US" sz="2400" dirty="0" smtClean="0"/>
              <a:t> IBM stability test completed June 12</a:t>
            </a:r>
          </a:p>
          <a:p>
            <a:r>
              <a:rPr lang="en-US" sz="2400" b="1" dirty="0" smtClean="0"/>
              <a:t>Network</a:t>
            </a:r>
            <a:r>
              <a:rPr lang="en-US" sz="2400" dirty="0" smtClean="0"/>
              <a:t>, </a:t>
            </a:r>
            <a:r>
              <a:rPr lang="en-US" sz="2400" b="1" dirty="0" smtClean="0"/>
              <a:t>NID</a:t>
            </a:r>
            <a:r>
              <a:rPr lang="en-US" sz="2400" dirty="0" smtClean="0"/>
              <a:t> and </a:t>
            </a:r>
            <a:r>
              <a:rPr lang="en-US" sz="2400" b="1" dirty="0" smtClean="0"/>
              <a:t>PU</a:t>
            </a:r>
            <a:r>
              <a:rPr lang="en-US" sz="2400" dirty="0" smtClean="0"/>
              <a:t> HTC system operational</a:t>
            </a:r>
          </a:p>
          <a:p>
            <a:r>
              <a:rPr lang="en-US" sz="2400" b="1" dirty="0" smtClean="0"/>
              <a:t>UC</a:t>
            </a:r>
            <a:r>
              <a:rPr lang="en-US" sz="2400" dirty="0" smtClean="0"/>
              <a:t> IBM stability test completed June 7; </a:t>
            </a:r>
            <a:r>
              <a:rPr lang="en-US" sz="2400" b="1" dirty="0" smtClean="0"/>
              <a:t>TACC</a:t>
            </a:r>
            <a:r>
              <a:rPr lang="en-US" sz="2400" dirty="0" smtClean="0"/>
              <a:t> Dell awaiting completion of installation</a:t>
            </a:r>
          </a:p>
          <a:p>
            <a:endParaRPr lang="en-US" sz="2400" dirty="0"/>
          </a:p>
        </p:txBody>
      </p:sp>
      <p:pic>
        <p:nvPicPr>
          <p:cNvPr id="6" name="Picture 5" descr="gtb network v15.png"/>
          <p:cNvPicPr>
            <a:picLocks noChangeAspect="1"/>
          </p:cNvPicPr>
          <p:nvPr/>
        </p:nvPicPr>
        <p:blipFill>
          <a:blip r:embed="rId3" cstate="print"/>
          <a:stretch>
            <a:fillRect/>
          </a:stretch>
        </p:blipFill>
        <p:spPr>
          <a:xfrm>
            <a:off x="0" y="2293826"/>
            <a:ext cx="9100728" cy="4564174"/>
          </a:xfrm>
          <a:prstGeom prst="rect">
            <a:avLst/>
          </a:prstGeom>
        </p:spPr>
      </p:pic>
      <p:sp>
        <p:nvSpPr>
          <p:cNvPr id="5" name="TextBox 4"/>
          <p:cNvSpPr txBox="1"/>
          <p:nvPr/>
        </p:nvSpPr>
        <p:spPr>
          <a:xfrm>
            <a:off x="6400800" y="5943600"/>
            <a:ext cx="2649700" cy="338554"/>
          </a:xfrm>
          <a:prstGeom prst="rect">
            <a:avLst/>
          </a:prstGeom>
          <a:noFill/>
        </p:spPr>
        <p:txBody>
          <a:bodyPr wrap="none" rtlCol="0">
            <a:spAutoFit/>
          </a:bodyPr>
          <a:lstStyle/>
          <a:p>
            <a:r>
              <a:rPr lang="en-US" sz="1600" b="1" dirty="0" smtClean="0"/>
              <a:t>NID</a:t>
            </a:r>
            <a:r>
              <a:rPr lang="en-US" sz="1400" dirty="0" smtClean="0"/>
              <a:t>: Network Impairment Device</a:t>
            </a:r>
            <a:endParaRPr lang="en-US" sz="1400" dirty="0"/>
          </a:p>
        </p:txBody>
      </p:sp>
      <p:grpSp>
        <p:nvGrpSpPr>
          <p:cNvPr id="3" name="Group 11"/>
          <p:cNvGrpSpPr/>
          <p:nvPr/>
        </p:nvGrpSpPr>
        <p:grpSpPr>
          <a:xfrm>
            <a:off x="152400" y="6172200"/>
            <a:ext cx="2820573" cy="646331"/>
            <a:chOff x="152400" y="6172200"/>
            <a:chExt cx="2820573" cy="646331"/>
          </a:xfrm>
        </p:grpSpPr>
        <p:sp>
          <p:nvSpPr>
            <p:cNvPr id="7" name="TextBox 6"/>
            <p:cNvSpPr txBox="1"/>
            <p:nvPr/>
          </p:nvSpPr>
          <p:spPr>
            <a:xfrm>
              <a:off x="838200" y="6172200"/>
              <a:ext cx="835485" cy="646331"/>
            </a:xfrm>
            <a:prstGeom prst="rect">
              <a:avLst/>
            </a:prstGeom>
            <a:noFill/>
          </p:spPr>
          <p:txBody>
            <a:bodyPr wrap="none" rtlCol="0">
              <a:spAutoFit/>
            </a:bodyPr>
            <a:lstStyle/>
            <a:p>
              <a:r>
                <a:rPr lang="en-US" dirty="0" smtClean="0"/>
                <a:t>Private</a:t>
              </a:r>
              <a:br>
                <a:rPr lang="en-US" dirty="0" smtClean="0"/>
              </a:br>
              <a:r>
                <a:rPr lang="en-US" dirty="0" smtClean="0"/>
                <a:t>Public</a:t>
              </a:r>
              <a:endParaRPr lang="en-US" dirty="0"/>
            </a:p>
          </p:txBody>
        </p:sp>
        <p:cxnSp>
          <p:nvCxnSpPr>
            <p:cNvPr id="9" name="Straight Connector 8"/>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6324600"/>
              <a:ext cx="1296573" cy="369332"/>
            </a:xfrm>
            <a:prstGeom prst="rect">
              <a:avLst/>
            </a:prstGeom>
            <a:noFill/>
          </p:spPr>
          <p:txBody>
            <a:bodyPr wrap="none" rtlCol="0">
              <a:spAutoFit/>
            </a:bodyPr>
            <a:lstStyle/>
            <a:p>
              <a:r>
                <a:rPr lang="en-US" dirty="0" smtClean="0"/>
                <a:t>FG Network</a:t>
              </a:r>
              <a:endParaRPr lang="en-US" dirty="0"/>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FutureGrid Partners</a:t>
            </a:r>
            <a:endParaRPr lang="en-US" dirty="0"/>
          </a:p>
        </p:txBody>
      </p:sp>
      <p:sp>
        <p:nvSpPr>
          <p:cNvPr id="5" name="Content Placeholder 4"/>
          <p:cNvSpPr>
            <a:spLocks noGrp="1"/>
          </p:cNvSpPr>
          <p:nvPr>
            <p:ph idx="1"/>
          </p:nvPr>
        </p:nvSpPr>
        <p:spPr>
          <a:xfrm>
            <a:off x="130629" y="905069"/>
            <a:ext cx="9013371" cy="5952931"/>
          </a:xfrm>
        </p:spPr>
        <p:txBody>
          <a:bodyPr>
            <a:normAutofit fontScale="77500" lnSpcReduction="20000"/>
          </a:bodyPr>
          <a:lstStyle/>
          <a:p>
            <a:r>
              <a:rPr lang="en-US" dirty="0" smtClean="0">
                <a:solidFill>
                  <a:srgbClr val="00B0F0"/>
                </a:solidFill>
              </a:rPr>
              <a:t>       Indiana University </a:t>
            </a:r>
            <a:r>
              <a:rPr lang="en-US" dirty="0" smtClean="0"/>
              <a:t>(Architecture, core software, Support)</a:t>
            </a:r>
          </a:p>
          <a:p>
            <a:r>
              <a:rPr lang="en-US" dirty="0" smtClean="0">
                <a:solidFill>
                  <a:srgbClr val="00B0F0"/>
                </a:solidFill>
              </a:rPr>
              <a:t>Purdue University </a:t>
            </a:r>
            <a:r>
              <a:rPr lang="en-US" dirty="0" smtClean="0"/>
              <a:t>(HTC Hardware)</a:t>
            </a:r>
          </a:p>
          <a:p>
            <a:r>
              <a:rPr lang="en-US" dirty="0" smtClean="0">
                <a:solidFill>
                  <a:srgbClr val="00B0F0"/>
                </a:solidFill>
              </a:rPr>
              <a:t>San Diego Supercomputer Center </a:t>
            </a:r>
            <a:r>
              <a:rPr lang="en-US" dirty="0" smtClean="0"/>
              <a:t>at University of California San Diego (INCA, Monitoring)</a:t>
            </a:r>
          </a:p>
          <a:p>
            <a:r>
              <a:rPr lang="en-US" dirty="0" smtClean="0">
                <a:solidFill>
                  <a:srgbClr val="00B0F0"/>
                </a:solidFill>
              </a:rPr>
              <a:t>University of Chicago</a:t>
            </a:r>
            <a:r>
              <a:rPr lang="en-US" dirty="0" smtClean="0"/>
              <a:t>/Argonne National Labs (Nimbus)</a:t>
            </a:r>
          </a:p>
          <a:p>
            <a:r>
              <a:rPr lang="en-US" dirty="0" smtClean="0">
                <a:solidFill>
                  <a:srgbClr val="00B0F0"/>
                </a:solidFill>
              </a:rPr>
              <a:t>University of Florida </a:t>
            </a:r>
            <a:r>
              <a:rPr lang="en-US" dirty="0" smtClean="0"/>
              <a:t>(</a:t>
            </a:r>
            <a:r>
              <a:rPr lang="en-US" dirty="0" err="1" smtClean="0"/>
              <a:t>ViNE</a:t>
            </a:r>
            <a:r>
              <a:rPr lang="en-US" dirty="0" smtClean="0"/>
              <a:t>, Education and Outreach)</a:t>
            </a:r>
          </a:p>
          <a:p>
            <a:r>
              <a:rPr lang="en-US" dirty="0" smtClean="0"/>
              <a:t>University of Southern California Information Sciences (Pegasus to manage experiments) </a:t>
            </a:r>
          </a:p>
          <a:p>
            <a:r>
              <a:rPr lang="en-US" dirty="0" smtClean="0"/>
              <a:t>University of Tennessee Knoxville (Benchmarking)</a:t>
            </a:r>
          </a:p>
          <a:p>
            <a:r>
              <a:rPr lang="en-US" dirty="0" smtClean="0">
                <a:solidFill>
                  <a:srgbClr val="00B0F0"/>
                </a:solidFill>
              </a:rPr>
              <a:t>University of Texas at Austin</a:t>
            </a:r>
            <a:r>
              <a:rPr lang="en-US" dirty="0" smtClean="0"/>
              <a:t>/Texas Advanced Computing Center (Portal)</a:t>
            </a:r>
          </a:p>
          <a:p>
            <a:r>
              <a:rPr lang="en-US" dirty="0" smtClean="0"/>
              <a:t>University of Virginia (OGF, Advisory Board and allocation)</a:t>
            </a:r>
          </a:p>
          <a:p>
            <a:r>
              <a:rPr lang="en-US" dirty="0" smtClean="0"/>
              <a:t>Center for Information Services and GWT-TUD from </a:t>
            </a:r>
            <a:r>
              <a:rPr lang="en-US" dirty="0" err="1" smtClean="0"/>
              <a:t>Technische</a:t>
            </a:r>
            <a:r>
              <a:rPr lang="en-US" dirty="0" smtClean="0"/>
              <a:t> </a:t>
            </a:r>
            <a:r>
              <a:rPr lang="en-US" dirty="0" err="1" smtClean="0"/>
              <a:t>Universtität</a:t>
            </a:r>
            <a:r>
              <a:rPr lang="en-US" dirty="0" smtClean="0"/>
              <a:t> Dresden. (VAMPIR)</a:t>
            </a:r>
            <a:br>
              <a:rPr lang="en-US" dirty="0" smtClean="0"/>
            </a:br>
            <a:endParaRPr lang="en-US" dirty="0" smtClean="0"/>
          </a:p>
          <a:p>
            <a:r>
              <a:rPr lang="en-US" dirty="0" smtClean="0">
                <a:solidFill>
                  <a:srgbClr val="00B0F0"/>
                </a:solidFill>
              </a:rPr>
              <a:t>Blue institutions </a:t>
            </a:r>
            <a:r>
              <a:rPr lang="en-US" dirty="0" smtClean="0"/>
              <a:t>have </a:t>
            </a:r>
            <a:r>
              <a:rPr lang="en-US" dirty="0" err="1" smtClean="0"/>
              <a:t>FutureGrid</a:t>
            </a:r>
            <a:r>
              <a:rPr lang="en-US" dirty="0" smtClean="0"/>
              <a:t> hardware</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solidFill>
                  <a:prstClr val="black">
                    <a:tint val="75000"/>
                  </a:prstClr>
                </a:solidFill>
              </a:rPr>
              <a:pPr/>
              <a:t>59</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Clouds hide Complexity</a:t>
            </a:r>
            <a:endParaRPr lang="en-US" dirty="0"/>
          </a:p>
        </p:txBody>
      </p:sp>
      <p:sp>
        <p:nvSpPr>
          <p:cNvPr id="3" name="Content Placeholder 2"/>
          <p:cNvSpPr>
            <a:spLocks noGrp="1"/>
          </p:cNvSpPr>
          <p:nvPr>
            <p:ph idx="1"/>
          </p:nvPr>
        </p:nvSpPr>
        <p:spPr>
          <a:xfrm>
            <a:off x="304800" y="990600"/>
            <a:ext cx="8610600" cy="2971800"/>
          </a:xfrm>
        </p:spPr>
        <p:txBody>
          <a:bodyPr>
            <a:normAutofit fontScale="92500"/>
          </a:bodyPr>
          <a:lstStyle/>
          <a:p>
            <a:r>
              <a:rPr lang="en-US" sz="2400" dirty="0" smtClean="0">
                <a:solidFill>
                  <a:srgbClr val="FF0000"/>
                </a:solidFill>
              </a:rPr>
              <a:t>SaaS</a:t>
            </a:r>
            <a:r>
              <a:rPr lang="en-US" sz="2400" dirty="0" smtClean="0"/>
              <a:t>: </a:t>
            </a:r>
            <a:r>
              <a:rPr lang="en-US" sz="2400" dirty="0" smtClean="0">
                <a:solidFill>
                  <a:srgbClr val="FF0000"/>
                </a:solidFill>
              </a:rPr>
              <a:t>Software</a:t>
            </a:r>
            <a:r>
              <a:rPr lang="en-US" sz="2400" dirty="0" smtClean="0"/>
              <a:t> as a </a:t>
            </a:r>
            <a:r>
              <a:rPr lang="en-US" sz="2400" dirty="0" smtClean="0">
                <a:solidFill>
                  <a:srgbClr val="FF0000"/>
                </a:solidFill>
              </a:rPr>
              <a:t>Service</a:t>
            </a:r>
          </a:p>
          <a:p>
            <a:r>
              <a:rPr lang="en-US" sz="2400" dirty="0" smtClean="0">
                <a:solidFill>
                  <a:srgbClr val="FF0000"/>
                </a:solidFill>
              </a:rPr>
              <a:t>IaaS</a:t>
            </a:r>
            <a:r>
              <a:rPr lang="en-US" sz="2400" dirty="0" smtClean="0"/>
              <a:t>: </a:t>
            </a:r>
            <a:r>
              <a:rPr lang="en-US" sz="2400" dirty="0" smtClean="0">
                <a:solidFill>
                  <a:srgbClr val="FF0000"/>
                </a:solidFill>
              </a:rPr>
              <a:t>Infrastructure</a:t>
            </a:r>
            <a:r>
              <a:rPr lang="en-US" sz="2400" dirty="0" smtClean="0"/>
              <a:t> as a </a:t>
            </a:r>
            <a:r>
              <a:rPr lang="en-US" sz="2400" dirty="0" smtClean="0">
                <a:solidFill>
                  <a:srgbClr val="FF0000"/>
                </a:solidFill>
              </a:rPr>
              <a:t>Service</a:t>
            </a:r>
            <a:r>
              <a:rPr lang="en-US" sz="2400" dirty="0" smtClean="0"/>
              <a:t> or </a:t>
            </a:r>
            <a:r>
              <a:rPr lang="en-US" sz="2400" dirty="0" smtClean="0">
                <a:solidFill>
                  <a:srgbClr val="FF0000"/>
                </a:solidFill>
              </a:rPr>
              <a:t>HaaS</a:t>
            </a:r>
            <a:r>
              <a:rPr lang="en-US" sz="2400" dirty="0" smtClean="0"/>
              <a:t>: </a:t>
            </a:r>
            <a:r>
              <a:rPr lang="en-US" sz="2400" dirty="0" smtClean="0">
                <a:solidFill>
                  <a:srgbClr val="FF0000"/>
                </a:solidFill>
              </a:rPr>
              <a:t>Hardware</a:t>
            </a:r>
            <a:r>
              <a:rPr lang="en-US" sz="2400" dirty="0" smtClean="0"/>
              <a:t> as a </a:t>
            </a:r>
            <a:r>
              <a:rPr lang="en-US" sz="2400" dirty="0" smtClean="0">
                <a:solidFill>
                  <a:srgbClr val="FF0000"/>
                </a:solidFill>
              </a:rPr>
              <a:t>Service </a:t>
            </a:r>
            <a:r>
              <a:rPr lang="en-US" sz="2400" dirty="0" smtClean="0"/>
              <a:t>– get your computer time with a credit card and with a Web </a:t>
            </a:r>
            <a:r>
              <a:rPr lang="en-US" sz="2400" dirty="0" err="1" smtClean="0"/>
              <a:t>interaface</a:t>
            </a:r>
            <a:endParaRPr lang="en-US" sz="2400" dirty="0" smtClean="0"/>
          </a:p>
          <a:p>
            <a:r>
              <a:rPr lang="en-US" sz="2400" dirty="0" smtClean="0">
                <a:solidFill>
                  <a:srgbClr val="FF0000"/>
                </a:solidFill>
              </a:rPr>
              <a:t>PaaS</a:t>
            </a:r>
            <a:r>
              <a:rPr lang="en-US" sz="2400" dirty="0" smtClean="0"/>
              <a:t>: </a:t>
            </a:r>
            <a:r>
              <a:rPr lang="en-US" sz="2400" dirty="0" smtClean="0">
                <a:solidFill>
                  <a:srgbClr val="FF0000"/>
                </a:solidFill>
              </a:rPr>
              <a:t>Platform</a:t>
            </a:r>
            <a:r>
              <a:rPr lang="en-US" sz="2400" dirty="0" smtClean="0"/>
              <a:t> as a </a:t>
            </a:r>
            <a:r>
              <a:rPr lang="en-US" sz="2400" dirty="0" smtClean="0">
                <a:solidFill>
                  <a:srgbClr val="FF0000"/>
                </a:solidFill>
              </a:rPr>
              <a:t>Service </a:t>
            </a:r>
            <a:r>
              <a:rPr lang="en-US" sz="2400" dirty="0" smtClean="0"/>
              <a:t>is </a:t>
            </a:r>
            <a:r>
              <a:rPr lang="en-US" sz="2400" dirty="0" smtClean="0">
                <a:solidFill>
                  <a:srgbClr val="FF0000"/>
                </a:solidFill>
              </a:rPr>
              <a:t>IaaS</a:t>
            </a:r>
            <a:r>
              <a:rPr lang="en-US" sz="2400" dirty="0" smtClean="0"/>
              <a:t> plus core software capabilities on which you build  </a:t>
            </a:r>
            <a:r>
              <a:rPr lang="en-US" sz="2400" dirty="0" smtClean="0">
                <a:solidFill>
                  <a:srgbClr val="FF0000"/>
                </a:solidFill>
              </a:rPr>
              <a:t>SaaS</a:t>
            </a:r>
          </a:p>
          <a:p>
            <a:r>
              <a:rPr lang="en-US" sz="2400" dirty="0" smtClean="0">
                <a:solidFill>
                  <a:srgbClr val="FF0000"/>
                </a:solidFill>
              </a:rPr>
              <a:t>Cyberinfrastructure</a:t>
            </a:r>
            <a:r>
              <a:rPr lang="en-US" sz="2400" dirty="0" smtClean="0">
                <a:solidFill>
                  <a:srgbClr val="FFFF00"/>
                </a:solidFill>
              </a:rPr>
              <a:t> </a:t>
            </a:r>
            <a:r>
              <a:rPr lang="en-US" sz="2400" dirty="0" smtClean="0"/>
              <a:t>is</a:t>
            </a:r>
            <a:r>
              <a:rPr lang="en-US" sz="2400" dirty="0" smtClean="0">
                <a:solidFill>
                  <a:srgbClr val="FFFF00"/>
                </a:solidFill>
              </a:rPr>
              <a:t> </a:t>
            </a:r>
            <a:r>
              <a:rPr lang="en-US" sz="2400" dirty="0" smtClean="0">
                <a:solidFill>
                  <a:srgbClr val="FF0000"/>
                </a:solidFill>
              </a:rPr>
              <a:t>“Research as a Service”</a:t>
            </a:r>
          </a:p>
          <a:p>
            <a:r>
              <a:rPr lang="en-US" sz="2400" dirty="0" err="1" smtClean="0">
                <a:solidFill>
                  <a:srgbClr val="FF0000"/>
                </a:solidFill>
              </a:rPr>
              <a:t>SensaaS</a:t>
            </a:r>
            <a:r>
              <a:rPr lang="en-US" sz="2400" dirty="0" smtClean="0"/>
              <a:t> is </a:t>
            </a:r>
            <a:r>
              <a:rPr lang="en-US" sz="2400" dirty="0" smtClean="0">
                <a:solidFill>
                  <a:srgbClr val="FF0000"/>
                </a:solidFill>
              </a:rPr>
              <a:t>Sensors (Instruments) </a:t>
            </a:r>
            <a:r>
              <a:rPr lang="en-US" sz="2400" dirty="0" smtClean="0"/>
              <a:t>as a </a:t>
            </a:r>
            <a:r>
              <a:rPr lang="en-US" sz="2400" dirty="0" smtClean="0">
                <a:solidFill>
                  <a:srgbClr val="FF0000"/>
                </a:solidFill>
              </a:rPr>
              <a:t>Service</a:t>
            </a:r>
          </a:p>
          <a:p>
            <a:endParaRPr lang="en-US" sz="2400" dirty="0"/>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91464232-CAAE-48C8-B8B7-230EFFAF9A01}"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6</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274435" name="Picture 3"/>
          <p:cNvPicPr>
            <a:picLocks noChangeAspect="1" noChangeArrowheads="1"/>
          </p:cNvPicPr>
          <p:nvPr/>
        </p:nvPicPr>
        <p:blipFill>
          <a:blip r:embed="rId3" cstate="print"/>
          <a:srcRect/>
          <a:stretch>
            <a:fillRect/>
          </a:stretch>
        </p:blipFill>
        <p:spPr bwMode="auto">
          <a:xfrm>
            <a:off x="4667250" y="3943350"/>
            <a:ext cx="4476750" cy="2914650"/>
          </a:xfrm>
          <a:prstGeom prst="rect">
            <a:avLst/>
          </a:prstGeom>
          <a:noFill/>
          <a:ln w="9525">
            <a:noFill/>
            <a:miter lim="800000"/>
            <a:headEnd/>
            <a:tailEnd/>
          </a:ln>
          <a:effectLst/>
        </p:spPr>
      </p:pic>
      <p:sp>
        <p:nvSpPr>
          <p:cNvPr id="7" name="TextBox 6"/>
          <p:cNvSpPr txBox="1"/>
          <p:nvPr/>
        </p:nvSpPr>
        <p:spPr>
          <a:xfrm>
            <a:off x="1" y="3962400"/>
            <a:ext cx="4648200" cy="2554545"/>
          </a:xfrm>
          <a:prstGeom prst="rect">
            <a:avLst/>
          </a:prstGeom>
          <a:noFill/>
        </p:spPr>
        <p:txBody>
          <a:bodyPr wrap="square" rtlCol="0">
            <a:spAutoFit/>
          </a:bodyPr>
          <a:lstStyle/>
          <a:p>
            <a:pPr algn="l"/>
            <a:r>
              <a:rPr lang="en-US" sz="2000" dirty="0" smtClean="0"/>
              <a:t>2 Google warehouses of computers on the banks of the Columbia River, in The </a:t>
            </a:r>
            <a:r>
              <a:rPr lang="en-US" sz="2000" dirty="0" err="1" smtClean="0"/>
              <a:t>Dalles</a:t>
            </a:r>
            <a:r>
              <a:rPr lang="en-US" sz="2000" dirty="0" smtClean="0"/>
              <a:t>, Oregon</a:t>
            </a:r>
          </a:p>
          <a:p>
            <a:pPr algn="l"/>
            <a:r>
              <a:rPr lang="en-US" sz="2000" dirty="0" smtClean="0"/>
              <a:t>Such centers use 20MW-200MW </a:t>
            </a:r>
          </a:p>
          <a:p>
            <a:pPr algn="l"/>
            <a:r>
              <a:rPr lang="en-US" sz="2000" dirty="0" smtClean="0"/>
              <a:t>(Future) each </a:t>
            </a:r>
          </a:p>
          <a:p>
            <a:pPr algn="l"/>
            <a:r>
              <a:rPr lang="en-US" sz="2000" dirty="0" smtClean="0"/>
              <a:t>150 watts </a:t>
            </a:r>
            <a:r>
              <a:rPr lang="en-US" sz="2000" smtClean="0"/>
              <a:t>per CPU</a:t>
            </a:r>
            <a:endParaRPr lang="en-US" sz="2000" dirty="0" smtClean="0"/>
          </a:p>
          <a:p>
            <a:pPr algn="l"/>
            <a:r>
              <a:rPr lang="en-US" sz="2000" dirty="0" smtClean="0"/>
              <a:t>Save money from large size, positioning with cheap power and access with Internet</a:t>
            </a:r>
            <a:endParaRPr lang="en-US"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Dynamic Provisioning</a:t>
            </a:r>
            <a:endParaRPr lang="en-US" dirty="0"/>
          </a:p>
        </p:txBody>
      </p:sp>
      <p:sp>
        <p:nvSpPr>
          <p:cNvPr id="4" name="Slide Number Placeholder 3"/>
          <p:cNvSpPr>
            <a:spLocks noGrp="1"/>
          </p:cNvSpPr>
          <p:nvPr>
            <p:ph type="sldNum" sz="quarter" idx="12"/>
          </p:nvPr>
        </p:nvSpPr>
        <p:spPr>
          <a:xfrm>
            <a:off x="6324600" y="6492875"/>
            <a:ext cx="2133600" cy="365125"/>
          </a:xfrm>
        </p:spPr>
        <p:txBody>
          <a:bodyPr/>
          <a:lstStyle/>
          <a:p>
            <a:fld id="{3990A9DD-81D6-F043-A7F1-9B91BC7564A7}" type="slidenum">
              <a:rPr lang="en-US" smtClean="0">
                <a:solidFill>
                  <a:prstClr val="black">
                    <a:tint val="75000"/>
                  </a:prstClr>
                </a:solidFill>
              </a:rPr>
              <a:pPr/>
              <a:t>60</a:t>
            </a:fld>
            <a:endParaRPr lang="en-US">
              <a:solidFill>
                <a:prstClr val="black">
                  <a:tint val="75000"/>
                </a:prstClr>
              </a:solidFill>
            </a:endParaRPr>
          </a:p>
        </p:txBody>
      </p:sp>
      <p:pic>
        <p:nvPicPr>
          <p:cNvPr id="5" name="Picture 2" descr="C:\Users\Geoffrey Fox\Desktop\dynamic-provisoning.png"/>
          <p:cNvPicPr>
            <a:picLocks noChangeAspect="1" noChangeArrowheads="1"/>
          </p:cNvPicPr>
          <p:nvPr/>
        </p:nvPicPr>
        <p:blipFill>
          <a:blip r:embed="rId3" cstate="print"/>
          <a:srcRect/>
          <a:stretch>
            <a:fillRect/>
          </a:stretch>
        </p:blipFill>
        <p:spPr bwMode="auto">
          <a:xfrm>
            <a:off x="762000" y="77788"/>
            <a:ext cx="7516813" cy="6780212"/>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fontScale="90000"/>
          </a:bodyPr>
          <a:lstStyle/>
          <a:p>
            <a:r>
              <a:rPr lang="en-US" dirty="0" smtClean="0"/>
              <a:t>FutureGrid Interaction with Commercial Clouds</a:t>
            </a:r>
            <a:endParaRPr lang="en-US" dirty="0"/>
          </a:p>
        </p:txBody>
      </p:sp>
      <p:sp>
        <p:nvSpPr>
          <p:cNvPr id="6" name="Content Placeholder 5"/>
          <p:cNvSpPr>
            <a:spLocks noGrp="1"/>
          </p:cNvSpPr>
          <p:nvPr>
            <p:ph idx="1"/>
          </p:nvPr>
        </p:nvSpPr>
        <p:spPr>
          <a:xfrm>
            <a:off x="0" y="1447800"/>
            <a:ext cx="9144000" cy="5410200"/>
          </a:xfrm>
        </p:spPr>
        <p:txBody>
          <a:bodyPr>
            <a:normAutofit fontScale="70000" lnSpcReduction="20000"/>
          </a:bodyPr>
          <a:lstStyle/>
          <a:p>
            <a:pPr marL="514350" indent="-514350">
              <a:buFont typeface="+mj-lt"/>
              <a:buAutoNum type="alphaLcPeriod"/>
            </a:pPr>
            <a:r>
              <a:rPr lang="en-US" dirty="0" smtClean="0"/>
              <a:t>We support experiments that link Commercial Clouds and FutureGrid experiments with one or more workflow environments and portal technology  installed to link components across these platforms</a:t>
            </a:r>
          </a:p>
          <a:p>
            <a:pPr marL="514350" indent="-514350" fontAlgn="t">
              <a:buFont typeface="+mj-lt"/>
              <a:buAutoNum type="alphaLcPeriod"/>
            </a:pPr>
            <a:r>
              <a:rPr lang="en-US" dirty="0" smtClean="0"/>
              <a:t>We support environments on FutureGrid that are similar to Commercial Clouds and natural for performance and functionality comparisons. </a:t>
            </a:r>
          </a:p>
          <a:p>
            <a:pPr marL="1028700" lvl="1" indent="-571500" fontAlgn="t">
              <a:buFont typeface="+mj-lt"/>
              <a:buAutoNum type="romanLcPeriod"/>
            </a:pPr>
            <a:r>
              <a:rPr lang="en-US" sz="3200" dirty="0" smtClean="0"/>
              <a:t>These can both be used to prepare for using Commercial Clouds and as the most likely starting point for porting to them (item c below). </a:t>
            </a:r>
          </a:p>
          <a:p>
            <a:pPr marL="1028700" lvl="1" indent="-571500" fontAlgn="t">
              <a:buFont typeface="+mj-lt"/>
              <a:buAutoNum type="romanLcPeriod"/>
            </a:pPr>
            <a:r>
              <a:rPr lang="en-US" sz="3200" dirty="0" smtClean="0"/>
              <a:t>One example would be support of MapReduce-like environments on FutureGrid including Hadoop on Linux and Dryad on Windows HPCS which are already part of FutureGrid portfolio of supported software.</a:t>
            </a:r>
          </a:p>
          <a:p>
            <a:pPr marL="514350" indent="-514350" fontAlgn="t">
              <a:buFont typeface="+mj-lt"/>
              <a:buAutoNum type="alphaLcPeriod"/>
            </a:pPr>
            <a:r>
              <a:rPr lang="en-US" dirty="0" smtClean="0"/>
              <a:t>We develop expertise and support porting to Commercial Clouds from other Windows or Linux environments</a:t>
            </a:r>
          </a:p>
          <a:p>
            <a:pPr marL="514350" indent="-514350" fontAlgn="t">
              <a:buFont typeface="+mj-lt"/>
              <a:buAutoNum type="alphaLcPeriod"/>
            </a:pPr>
            <a:r>
              <a:rPr lang="en-US" dirty="0" smtClean="0"/>
              <a:t>We support comparisons between and integration of multiple commercial Cloud environments -- especially Amazon and Azure in the immediate future </a:t>
            </a:r>
          </a:p>
          <a:p>
            <a:pPr marL="514350" indent="-514350" fontAlgn="t">
              <a:buFont typeface="+mj-lt"/>
              <a:buAutoNum type="alphaLcPeriod"/>
            </a:pPr>
            <a:r>
              <a:rPr lang="en-US" dirty="0" smtClean="0"/>
              <a:t>We develop tutorials and expertise to help users move to Commercial Clouds from other environments.</a:t>
            </a:r>
          </a:p>
          <a:p>
            <a:pPr marL="514350" indent="-514350">
              <a:buFont typeface="+mj-lt"/>
              <a:buAutoNum type="alphaLcPeriod"/>
            </a:pP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8229600" cy="1066800"/>
          </a:xfrm>
        </p:spPr>
        <p:txBody>
          <a:bodyPr>
            <a:normAutofit/>
          </a:bodyPr>
          <a:lstStyle/>
          <a:p>
            <a:r>
              <a:rPr lang="en-US" sz="4000" dirty="0" smtClean="0"/>
              <a:t>Dynamic Virtual Clusters</a:t>
            </a:r>
            <a:endParaRPr lang="en-US" sz="4000" dirty="0"/>
          </a:p>
        </p:txBody>
      </p:sp>
      <p:sp>
        <p:nvSpPr>
          <p:cNvPr id="78" name="Content Placeholder 2"/>
          <p:cNvSpPr>
            <a:spLocks noGrp="1"/>
          </p:cNvSpPr>
          <p:nvPr>
            <p:ph idx="1"/>
          </p:nvPr>
        </p:nvSpPr>
        <p:spPr>
          <a:xfrm>
            <a:off x="152400" y="5105400"/>
            <a:ext cx="8991600" cy="1143000"/>
          </a:xfrm>
        </p:spPr>
        <p:txBody>
          <a:bodyPr>
            <a:normAutofit/>
          </a:bodyPr>
          <a:lstStyle/>
          <a:p>
            <a:pPr marL="341313" lvl="0" indent="-165100"/>
            <a:r>
              <a:rPr lang="en-US" sz="1400" dirty="0" smtClean="0"/>
              <a:t>Switchable clusters on the same hardware (~5 minutes between different OS such as </a:t>
            </a:r>
            <a:r>
              <a:rPr lang="en-US" sz="1400" dirty="0" err="1" smtClean="0"/>
              <a:t>Linux+Xen</a:t>
            </a:r>
            <a:r>
              <a:rPr lang="en-US" sz="1400" dirty="0" smtClean="0"/>
              <a:t> to </a:t>
            </a:r>
            <a:r>
              <a:rPr lang="en-US" sz="1400" dirty="0" err="1" smtClean="0"/>
              <a:t>Windows+HPCS</a:t>
            </a:r>
            <a:r>
              <a:rPr lang="en-US" sz="1400" dirty="0" smtClean="0"/>
              <a:t>)</a:t>
            </a:r>
          </a:p>
          <a:p>
            <a:pPr marL="341313" lvl="0" indent="-165100"/>
            <a:r>
              <a:rPr lang="en-US" sz="1400" dirty="0" smtClean="0"/>
              <a:t>Support for virtual clusters</a:t>
            </a:r>
          </a:p>
          <a:p>
            <a:pPr marL="341313" indent="-165100"/>
            <a:r>
              <a:rPr lang="en-US" sz="1400" dirty="0" smtClean="0"/>
              <a:t>SW-G : Smith Waterman </a:t>
            </a:r>
            <a:r>
              <a:rPr lang="en-US" sz="1400" dirty="0" err="1" smtClean="0"/>
              <a:t>Gotoh</a:t>
            </a:r>
            <a:r>
              <a:rPr lang="en-US" sz="1400" dirty="0" smtClean="0"/>
              <a:t> Dissimilarity Computation  as an pleasingly parallel problem suitable for MapReduce style application</a:t>
            </a:r>
            <a:endParaRPr lang="en-US" sz="3400" dirty="0" smtClean="0"/>
          </a:p>
        </p:txBody>
      </p:sp>
      <p:grpSp>
        <p:nvGrpSpPr>
          <p:cNvPr id="3" name="Group 74"/>
          <p:cNvGrpSpPr/>
          <p:nvPr/>
        </p:nvGrpSpPr>
        <p:grpSpPr>
          <a:xfrm>
            <a:off x="4572000" y="1447800"/>
            <a:ext cx="3733800" cy="3530599"/>
            <a:chOff x="7467600" y="1524000"/>
            <a:chExt cx="6934200" cy="5510212"/>
          </a:xfrm>
        </p:grpSpPr>
        <p:grpSp>
          <p:nvGrpSpPr>
            <p:cNvPr id="7" name="Group 52"/>
            <p:cNvGrpSpPr/>
            <p:nvPr/>
          </p:nvGrpSpPr>
          <p:grpSpPr>
            <a:xfrm>
              <a:off x="7543800" y="3886200"/>
              <a:ext cx="609600" cy="1371600"/>
              <a:chOff x="1600200" y="1295400"/>
              <a:chExt cx="609600" cy="1371600"/>
            </a:xfrm>
          </p:grpSpPr>
          <p:sp>
            <p:nvSpPr>
              <p:cNvPr id="22" name="Rectangle 21"/>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3" name="Oval 22"/>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Oval 23"/>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Oval 24"/>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26" name="Down Arrow 25"/>
            <p:cNvSpPr/>
            <p:nvPr/>
          </p:nvSpPr>
          <p:spPr>
            <a:xfrm rot="10800000">
              <a:off x="77724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8" name="Group 51"/>
            <p:cNvGrpSpPr/>
            <p:nvPr/>
          </p:nvGrpSpPr>
          <p:grpSpPr>
            <a:xfrm>
              <a:off x="8001000" y="1600200"/>
              <a:ext cx="2467571" cy="1786438"/>
              <a:chOff x="2209800" y="2362200"/>
              <a:chExt cx="4191000" cy="2768979"/>
            </a:xfrm>
          </p:grpSpPr>
          <p:sp>
            <p:nvSpPr>
              <p:cNvPr id="28" name="Cloud"/>
              <p:cNvSpPr>
                <a:spLocks noChangeAspect="1" noEditPoints="1" noChangeArrowheads="1"/>
              </p:cNvSpPr>
              <p:nvPr/>
            </p:nvSpPr>
            <p:spPr bwMode="auto">
              <a:xfrm>
                <a:off x="2209800" y="2362200"/>
                <a:ext cx="4191000" cy="23622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29" name="TextBox 28"/>
              <p:cNvSpPr txBox="1"/>
              <p:nvPr/>
            </p:nvSpPr>
            <p:spPr>
              <a:xfrm>
                <a:off x="2986324" y="2674202"/>
                <a:ext cx="2884228" cy="2456977"/>
              </a:xfrm>
              <a:prstGeom prst="rect">
                <a:avLst/>
              </a:prstGeom>
              <a:noFill/>
            </p:spPr>
            <p:txBody>
              <a:bodyPr wrap="square" rtlCol="0">
                <a:spAutoFit/>
              </a:bodyPr>
              <a:lstStyle/>
              <a:p>
                <a:r>
                  <a:rPr lang="en-US" sz="1400" b="1" dirty="0" smtClean="0"/>
                  <a:t>Pub/Sub Broker Network</a:t>
                </a:r>
              </a:p>
              <a:p>
                <a:endParaRPr lang="en-US" dirty="0"/>
              </a:p>
            </p:txBody>
          </p:sp>
        </p:grpSp>
        <p:grpSp>
          <p:nvGrpSpPr>
            <p:cNvPr id="11" name="Group 49"/>
            <p:cNvGrpSpPr/>
            <p:nvPr/>
          </p:nvGrpSpPr>
          <p:grpSpPr>
            <a:xfrm>
              <a:off x="11658600" y="4495800"/>
              <a:ext cx="2590800" cy="1828800"/>
              <a:chOff x="5105400" y="5257801"/>
              <a:chExt cx="3124200" cy="2514600"/>
            </a:xfrm>
          </p:grpSpPr>
          <p:sp>
            <p:nvSpPr>
              <p:cNvPr id="31" name="Rectangle 30"/>
              <p:cNvSpPr/>
              <p:nvPr/>
            </p:nvSpPr>
            <p:spPr>
              <a:xfrm>
                <a:off x="5105400" y="5257801"/>
                <a:ext cx="3124200" cy="2514600"/>
              </a:xfrm>
              <a:prstGeom prst="rect">
                <a:avLst/>
              </a:prstGeom>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 name="Oval 31"/>
              <p:cNvSpPr/>
              <p:nvPr/>
            </p:nvSpPr>
            <p:spPr>
              <a:xfrm>
                <a:off x="5333999" y="5486402"/>
                <a:ext cx="2738077" cy="83820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50" b="1" dirty="0" smtClean="0"/>
                  <a:t>Summarizer</a:t>
                </a:r>
                <a:endParaRPr lang="en-US" sz="1050" b="1" dirty="0"/>
              </a:p>
            </p:txBody>
          </p:sp>
          <p:sp>
            <p:nvSpPr>
              <p:cNvPr id="33" name="Oval 32"/>
              <p:cNvSpPr/>
              <p:nvPr/>
            </p:nvSpPr>
            <p:spPr>
              <a:xfrm>
                <a:off x="5334000" y="6705601"/>
                <a:ext cx="2667000"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b="1" dirty="0" smtClean="0"/>
                  <a:t>Switcher</a:t>
                </a:r>
                <a:endParaRPr lang="en-US" sz="1050" b="1" dirty="0"/>
              </a:p>
            </p:txBody>
          </p:sp>
        </p:grpSp>
        <p:sp>
          <p:nvSpPr>
            <p:cNvPr id="34" name="Left-Right Arrow 33"/>
            <p:cNvSpPr/>
            <p:nvPr/>
          </p:nvSpPr>
          <p:spPr>
            <a:xfrm rot="3352647">
              <a:off x="10656961" y="3548602"/>
              <a:ext cx="1219506" cy="422187"/>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3" name="Group 39"/>
            <p:cNvGrpSpPr/>
            <p:nvPr/>
          </p:nvGrpSpPr>
          <p:grpSpPr>
            <a:xfrm>
              <a:off x="11658600" y="1524000"/>
              <a:ext cx="2743200" cy="2209800"/>
              <a:chOff x="8991600" y="3200400"/>
              <a:chExt cx="4495800" cy="2895600"/>
            </a:xfrm>
          </p:grpSpPr>
          <p:sp>
            <p:nvSpPr>
              <p:cNvPr id="36" name="Rectangle 35"/>
              <p:cNvSpPr/>
              <p:nvPr/>
            </p:nvSpPr>
            <p:spPr>
              <a:xfrm>
                <a:off x="8991600" y="3200400"/>
                <a:ext cx="4495800" cy="2895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37" name="Picture 3" descr="D:\academic\phd\Publications\SC09DocSymposium\monitor_small.jpg"/>
              <p:cNvPicPr>
                <a:picLocks noChangeAspect="1" noChangeArrowheads="1"/>
              </p:cNvPicPr>
              <p:nvPr/>
            </p:nvPicPr>
            <p:blipFill>
              <a:blip r:embed="rId3" cstate="print"/>
              <a:srcRect/>
              <a:stretch>
                <a:fillRect/>
              </a:stretch>
            </p:blipFill>
            <p:spPr bwMode="auto">
              <a:xfrm>
                <a:off x="9312729" y="3875676"/>
                <a:ext cx="3942744" cy="2025833"/>
              </a:xfrm>
              <a:prstGeom prst="rect">
                <a:avLst/>
              </a:prstGeom>
              <a:noFill/>
            </p:spPr>
          </p:pic>
          <p:sp>
            <p:nvSpPr>
              <p:cNvPr id="38" name="TextBox 37"/>
              <p:cNvSpPr txBox="1"/>
              <p:nvPr/>
            </p:nvSpPr>
            <p:spPr>
              <a:xfrm>
                <a:off x="9056856" y="3252342"/>
                <a:ext cx="3966695" cy="435556"/>
              </a:xfrm>
              <a:prstGeom prst="rect">
                <a:avLst/>
              </a:prstGeom>
              <a:noFill/>
            </p:spPr>
            <p:txBody>
              <a:bodyPr wrap="none" rtlCol="0">
                <a:spAutoFit/>
              </a:bodyPr>
              <a:lstStyle/>
              <a:p>
                <a:r>
                  <a:rPr lang="en-US" sz="1200" b="1" dirty="0" smtClean="0"/>
                  <a:t>Monitoring Interface</a:t>
                </a:r>
                <a:endParaRPr lang="en-US" sz="1200" b="1" dirty="0"/>
              </a:p>
            </p:txBody>
          </p:sp>
        </p:grpSp>
        <p:sp>
          <p:nvSpPr>
            <p:cNvPr id="39" name="Down Arrow 38"/>
            <p:cNvSpPr/>
            <p:nvPr/>
          </p:nvSpPr>
          <p:spPr>
            <a:xfrm rot="16200000">
              <a:off x="10782301" y="1638301"/>
              <a:ext cx="609600" cy="8382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6" name="Group 50"/>
            <p:cNvGrpSpPr/>
            <p:nvPr/>
          </p:nvGrpSpPr>
          <p:grpSpPr>
            <a:xfrm>
              <a:off x="7467600" y="5410200"/>
              <a:ext cx="3200400" cy="1624012"/>
              <a:chOff x="0" y="6553200"/>
              <a:chExt cx="4724400" cy="1624012"/>
            </a:xfrm>
          </p:grpSpPr>
          <p:sp>
            <p:nvSpPr>
              <p:cNvPr id="41" name="Rectangle 40"/>
              <p:cNvSpPr/>
              <p:nvPr/>
            </p:nvSpPr>
            <p:spPr>
              <a:xfrm>
                <a:off x="0" y="7239000"/>
                <a:ext cx="4724400" cy="9382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err="1" smtClean="0"/>
                  <a:t>iDataplex</a:t>
                </a:r>
                <a:r>
                  <a:rPr lang="en-US" sz="1400" b="1" dirty="0" smtClean="0"/>
                  <a:t> Bare-metal Nodes </a:t>
                </a:r>
              </a:p>
            </p:txBody>
          </p:sp>
          <p:sp>
            <p:nvSpPr>
              <p:cNvPr id="42" name="Rectangle 41"/>
              <p:cNvSpPr/>
              <p:nvPr/>
            </p:nvSpPr>
            <p:spPr>
              <a:xfrm>
                <a:off x="0" y="6553200"/>
                <a:ext cx="47244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t>XCAT Infrastructure</a:t>
                </a:r>
                <a:endParaRPr lang="en-US" sz="1400" b="1" dirty="0"/>
              </a:p>
            </p:txBody>
          </p:sp>
        </p:grpSp>
        <p:sp>
          <p:nvSpPr>
            <p:cNvPr id="43" name="Down Arrow 42"/>
            <p:cNvSpPr/>
            <p:nvPr/>
          </p:nvSpPr>
          <p:spPr>
            <a:xfrm rot="5400000">
              <a:off x="10820400" y="5486400"/>
              <a:ext cx="609600" cy="762000"/>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17" name="Group 53"/>
            <p:cNvGrpSpPr/>
            <p:nvPr/>
          </p:nvGrpSpPr>
          <p:grpSpPr>
            <a:xfrm>
              <a:off x="8382000" y="3886200"/>
              <a:ext cx="609600" cy="1371600"/>
              <a:chOff x="1600200" y="1295400"/>
              <a:chExt cx="609600" cy="1371600"/>
            </a:xfrm>
          </p:grpSpPr>
          <p:sp>
            <p:nvSpPr>
              <p:cNvPr id="45" name="Rectangle 4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6" name="Oval 4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7" name="Oval 4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8" name="Oval 4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18" name="Group 58"/>
            <p:cNvGrpSpPr/>
            <p:nvPr/>
          </p:nvGrpSpPr>
          <p:grpSpPr>
            <a:xfrm>
              <a:off x="9220200" y="3886200"/>
              <a:ext cx="609600" cy="1371600"/>
              <a:chOff x="1600200" y="1295400"/>
              <a:chExt cx="609600" cy="1371600"/>
            </a:xfrm>
          </p:grpSpPr>
          <p:sp>
            <p:nvSpPr>
              <p:cNvPr id="50" name="Rectangle 49"/>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1" name="Oval 50"/>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2" name="Oval 51"/>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3" name="Oval 52"/>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20" name="Group 63"/>
            <p:cNvGrpSpPr/>
            <p:nvPr/>
          </p:nvGrpSpPr>
          <p:grpSpPr>
            <a:xfrm>
              <a:off x="10058400" y="3886200"/>
              <a:ext cx="609600" cy="1371600"/>
              <a:chOff x="1600200" y="1295400"/>
              <a:chExt cx="609600" cy="1371600"/>
            </a:xfrm>
          </p:grpSpPr>
          <p:sp>
            <p:nvSpPr>
              <p:cNvPr id="55" name="Rectangle 5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6" name="Oval 5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7" name="Oval 5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8" name="Oval 5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69" name="TextBox 68"/>
            <p:cNvSpPr txBox="1"/>
            <p:nvPr/>
          </p:nvSpPr>
          <p:spPr>
            <a:xfrm>
              <a:off x="7609114" y="4298928"/>
              <a:ext cx="2971800" cy="720521"/>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200" b="1" dirty="0" smtClean="0"/>
                <a:t>Virtual/Physical Clusters</a:t>
              </a:r>
              <a:endParaRPr lang="en-US" sz="1200" b="1" dirty="0"/>
            </a:p>
          </p:txBody>
        </p:sp>
        <p:sp>
          <p:nvSpPr>
            <p:cNvPr id="70" name="Down Arrow 69"/>
            <p:cNvSpPr/>
            <p:nvPr/>
          </p:nvSpPr>
          <p:spPr>
            <a:xfrm rot="10800000">
              <a:off x="85344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1" name="Down Arrow 70"/>
            <p:cNvSpPr/>
            <p:nvPr/>
          </p:nvSpPr>
          <p:spPr>
            <a:xfrm rot="10800000">
              <a:off x="93726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2" name="Down Arrow 71"/>
            <p:cNvSpPr/>
            <p:nvPr/>
          </p:nvSpPr>
          <p:spPr>
            <a:xfrm rot="10800000">
              <a:off x="102108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76" name="TextBox 75"/>
          <p:cNvSpPr txBox="1"/>
          <p:nvPr/>
        </p:nvSpPr>
        <p:spPr>
          <a:xfrm>
            <a:off x="4495800" y="990600"/>
            <a:ext cx="3905250" cy="326243"/>
          </a:xfrm>
          <a:prstGeom prst="rect">
            <a:avLst/>
          </a:prstGeom>
          <a:noFill/>
        </p:spPr>
        <p:txBody>
          <a:bodyPr wrap="square" lIns="64008" tIns="32004" rIns="64008" bIns="32004" rtlCol="0">
            <a:spAutoFit/>
          </a:bodyPr>
          <a:lstStyle/>
          <a:p>
            <a:pPr lvl="0"/>
            <a:r>
              <a:rPr lang="en-US" sz="1700" b="1" dirty="0" smtClean="0">
                <a:solidFill>
                  <a:srgbClr val="00B0F0"/>
                </a:solidFill>
              </a:rPr>
              <a:t>Monitoring &amp; Control Infrastructure</a:t>
            </a:r>
            <a:endParaRPr lang="en-US" sz="1700" b="1" dirty="0">
              <a:solidFill>
                <a:schemeClr val="bg1"/>
              </a:solidFill>
            </a:endParaRPr>
          </a:p>
        </p:txBody>
      </p:sp>
      <p:grpSp>
        <p:nvGrpSpPr>
          <p:cNvPr id="21" name="Group 78"/>
          <p:cNvGrpSpPr/>
          <p:nvPr/>
        </p:nvGrpSpPr>
        <p:grpSpPr>
          <a:xfrm>
            <a:off x="409575" y="990600"/>
            <a:ext cx="3333750" cy="3962400"/>
            <a:chOff x="533400" y="2484120"/>
            <a:chExt cx="5334000" cy="4754880"/>
          </a:xfrm>
        </p:grpSpPr>
        <p:grpSp>
          <p:nvGrpSpPr>
            <p:cNvPr id="27" name="Group 19"/>
            <p:cNvGrpSpPr/>
            <p:nvPr/>
          </p:nvGrpSpPr>
          <p:grpSpPr>
            <a:xfrm>
              <a:off x="533400" y="3048000"/>
              <a:ext cx="5334000" cy="4191000"/>
              <a:chOff x="609600" y="2362200"/>
              <a:chExt cx="5334000" cy="4191000"/>
            </a:xfrm>
          </p:grpSpPr>
          <p:sp>
            <p:nvSpPr>
              <p:cNvPr id="4" name="Rectangle 3"/>
              <p:cNvSpPr/>
              <p:nvPr/>
            </p:nvSpPr>
            <p:spPr>
              <a:xfrm>
                <a:off x="609600" y="5715000"/>
                <a:ext cx="5334000" cy="838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iDataplex</a:t>
                </a:r>
                <a:r>
                  <a:rPr lang="en-US" dirty="0" smtClean="0"/>
                  <a:t> Bare-metal Nodes </a:t>
                </a:r>
              </a:p>
              <a:p>
                <a:pPr algn="ctr"/>
                <a:r>
                  <a:rPr lang="en-US" dirty="0" smtClean="0"/>
                  <a:t>(32 nodes)</a:t>
                </a:r>
                <a:endParaRPr lang="en-US" dirty="0"/>
              </a:p>
            </p:txBody>
          </p:sp>
          <p:sp>
            <p:nvSpPr>
              <p:cNvPr id="5" name="Rectangle 4"/>
              <p:cNvSpPr/>
              <p:nvPr/>
            </p:nvSpPr>
            <p:spPr>
              <a:xfrm>
                <a:off x="609600" y="5129212"/>
                <a:ext cx="5334000" cy="4333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XCAT Infrastructure</a:t>
                </a:r>
                <a:endParaRPr lang="en-US" dirty="0"/>
              </a:p>
            </p:txBody>
          </p:sp>
          <p:sp>
            <p:nvSpPr>
              <p:cNvPr id="6" name="Rectangle 5"/>
              <p:cNvSpPr/>
              <p:nvPr/>
            </p:nvSpPr>
            <p:spPr>
              <a:xfrm>
                <a:off x="609600" y="4138612"/>
                <a:ext cx="1676400" cy="89058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Linux </a:t>
                </a:r>
              </a:p>
              <a:p>
                <a:pPr algn="ctr"/>
                <a:r>
                  <a:rPr lang="en-US" sz="1400" b="1" dirty="0" smtClean="0"/>
                  <a:t>Bare-system</a:t>
                </a:r>
                <a:endParaRPr lang="en-US" sz="1400" b="1" dirty="0"/>
              </a:p>
            </p:txBody>
          </p:sp>
          <p:sp>
            <p:nvSpPr>
              <p:cNvPr id="9" name="Rectangle 8"/>
              <p:cNvSpPr/>
              <p:nvPr/>
            </p:nvSpPr>
            <p:spPr>
              <a:xfrm>
                <a:off x="2362200" y="4138612"/>
                <a:ext cx="1676400" cy="8905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Linux on Xen</a:t>
                </a:r>
                <a:endParaRPr lang="en-US" sz="1400" b="1" dirty="0"/>
              </a:p>
            </p:txBody>
          </p:sp>
          <p:sp>
            <p:nvSpPr>
              <p:cNvPr id="10" name="Rectangle 9"/>
              <p:cNvSpPr/>
              <p:nvPr/>
            </p:nvSpPr>
            <p:spPr>
              <a:xfrm>
                <a:off x="4114800" y="4138612"/>
                <a:ext cx="1828800" cy="8905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Windows Server 2008 Bare-system</a:t>
                </a:r>
                <a:endParaRPr lang="en-US" sz="1400" b="1" dirty="0"/>
              </a:p>
            </p:txBody>
          </p:sp>
          <p:sp>
            <p:nvSpPr>
              <p:cNvPr id="12" name="Rectangle 11"/>
              <p:cNvSpPr/>
              <p:nvPr/>
            </p:nvSpPr>
            <p:spPr>
              <a:xfrm>
                <a:off x="6096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4" name="Rectangle 13"/>
              <p:cNvSpPr/>
              <p:nvPr/>
            </p:nvSpPr>
            <p:spPr>
              <a:xfrm>
                <a:off x="23622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5" name="Rectangle 14"/>
              <p:cNvSpPr/>
              <p:nvPr/>
            </p:nvSpPr>
            <p:spPr>
              <a:xfrm>
                <a:off x="4114800" y="3148012"/>
                <a:ext cx="1828800" cy="8905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SW-G Using DryadLINQ</a:t>
                </a:r>
                <a:endParaRPr lang="en-US" sz="1400" b="1" dirty="0"/>
              </a:p>
            </p:txBody>
          </p:sp>
          <p:sp>
            <p:nvSpPr>
              <p:cNvPr id="19" name="Rectangle 18"/>
              <p:cNvSpPr/>
              <p:nvPr/>
            </p:nvSpPr>
            <p:spPr>
              <a:xfrm>
                <a:off x="609600" y="2362200"/>
                <a:ext cx="5334000" cy="6619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Monitoring Infrastructure</a:t>
                </a:r>
                <a:endParaRPr lang="en-US" dirty="0"/>
              </a:p>
            </p:txBody>
          </p:sp>
        </p:grpSp>
        <p:sp>
          <p:nvSpPr>
            <p:cNvPr id="77" name="TextBox 76"/>
            <p:cNvSpPr txBox="1"/>
            <p:nvPr/>
          </p:nvSpPr>
          <p:spPr>
            <a:xfrm>
              <a:off x="975360" y="2484120"/>
              <a:ext cx="4465320" cy="424732"/>
            </a:xfrm>
            <a:prstGeom prst="rect">
              <a:avLst/>
            </a:prstGeom>
            <a:noFill/>
          </p:spPr>
          <p:txBody>
            <a:bodyPr wrap="square" rtlCol="0">
              <a:spAutoFit/>
            </a:bodyPr>
            <a:lstStyle/>
            <a:p>
              <a:pPr lvl="0"/>
              <a:r>
                <a:rPr lang="en-US" sz="1700" b="1" dirty="0" smtClean="0">
                  <a:solidFill>
                    <a:srgbClr val="00B0F0"/>
                  </a:solidFill>
                </a:rPr>
                <a:t>Dynamic Cluster Architecture</a:t>
              </a:r>
              <a:endParaRPr lang="en-US" sz="1700" b="1" dirty="0">
                <a:solidFill>
                  <a:schemeClr val="bg1"/>
                </a:solidFill>
              </a:endParaRP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33400" y="0"/>
            <a:ext cx="8819938" cy="6858001"/>
          </a:xfrm>
          <a:prstGeom prst="rect">
            <a:avLst/>
          </a:prstGeom>
          <a:noFill/>
          <a:ln w="9525">
            <a:noFill/>
            <a:miter lim="800000"/>
            <a:headEnd/>
            <a:tailEnd/>
          </a:ln>
          <a:effectLst/>
        </p:spPr>
      </p:pic>
      <p:cxnSp>
        <p:nvCxnSpPr>
          <p:cNvPr id="21" name="Straight Connector 20"/>
          <p:cNvCxnSpPr/>
          <p:nvPr/>
        </p:nvCxnSpPr>
        <p:spPr>
          <a:xfrm rot="5400000" flipH="1" flipV="1">
            <a:off x="4572000" y="-1"/>
            <a:ext cx="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 and Clouds I</a:t>
            </a:r>
            <a:endParaRPr lang="en-US" dirty="0"/>
          </a:p>
        </p:txBody>
      </p:sp>
      <p:sp>
        <p:nvSpPr>
          <p:cNvPr id="3" name="Content Placeholder 2"/>
          <p:cNvSpPr>
            <a:spLocks noGrp="1"/>
          </p:cNvSpPr>
          <p:nvPr>
            <p:ph idx="1"/>
          </p:nvPr>
        </p:nvSpPr>
        <p:spPr>
          <a:xfrm>
            <a:off x="152400" y="1219200"/>
            <a:ext cx="8991600" cy="4953000"/>
          </a:xfrm>
        </p:spPr>
        <p:txBody>
          <a:bodyPr>
            <a:noAutofit/>
          </a:bodyPr>
          <a:lstStyle/>
          <a:p>
            <a:r>
              <a:rPr lang="en-US" sz="2400" dirty="0" smtClean="0"/>
              <a:t>Clouds are suitable for “Loosely coupled” data parallel applications</a:t>
            </a:r>
          </a:p>
          <a:p>
            <a:r>
              <a:rPr lang="en-US" sz="2400" dirty="0" smtClean="0"/>
              <a:t>Quantify “loosely coupled” and define appropriate programming model</a:t>
            </a:r>
          </a:p>
          <a:p>
            <a:r>
              <a:rPr lang="en-US" sz="2400" dirty="0" smtClean="0"/>
              <a:t>“Map Only” (really pleasingly parallel) certainly run well on clouds (subject to data affinity) with many programming paradigms</a:t>
            </a:r>
          </a:p>
          <a:p>
            <a:r>
              <a:rPr lang="en-US" sz="2400" dirty="0" smtClean="0"/>
              <a:t>Parallel FFT and adaptive mesh PDA solver probably pretty bad on clouds but suitable for classic MPI engines</a:t>
            </a:r>
          </a:p>
          <a:p>
            <a:r>
              <a:rPr lang="en-US" sz="2400" dirty="0" smtClean="0"/>
              <a:t>MapReduce and Twister are candidates for “appropriate programming model”</a:t>
            </a:r>
          </a:p>
          <a:p>
            <a:r>
              <a:rPr lang="en-US" sz="2400" dirty="0" smtClean="0"/>
              <a:t>1 or 2 iterations (MapReduce) and Iterative with large messages (Twister) are “loosely coupled” applications</a:t>
            </a:r>
          </a:p>
          <a:p>
            <a:r>
              <a:rPr lang="en-US" sz="2400" dirty="0" smtClean="0"/>
              <a:t>How important is compute-data affinity and concepts like HDFS</a:t>
            </a:r>
            <a:endParaRPr lang="en-US"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0"/>
            <a:ext cx="8229600" cy="838200"/>
          </a:xfrm>
        </p:spPr>
        <p:txBody>
          <a:bodyPr/>
          <a:lstStyle/>
          <a:p>
            <a:r>
              <a:rPr lang="en-US" dirty="0" smtClean="0"/>
              <a:t>Algorithms and Clouds II</a:t>
            </a:r>
            <a:endParaRPr lang="en-US" dirty="0"/>
          </a:p>
        </p:txBody>
      </p:sp>
      <p:sp>
        <p:nvSpPr>
          <p:cNvPr id="10" name="Content Placeholder 9"/>
          <p:cNvSpPr>
            <a:spLocks noGrp="1"/>
          </p:cNvSpPr>
          <p:nvPr>
            <p:ph idx="1"/>
          </p:nvPr>
        </p:nvSpPr>
        <p:spPr>
          <a:xfrm>
            <a:off x="228600" y="990600"/>
            <a:ext cx="8915400" cy="5562600"/>
          </a:xfrm>
        </p:spPr>
        <p:txBody>
          <a:bodyPr>
            <a:noAutofit/>
          </a:bodyPr>
          <a:lstStyle/>
          <a:p>
            <a:r>
              <a:rPr lang="en-US" sz="2400" dirty="0" smtClean="0"/>
              <a:t>Platforms: exploit Tables as in SHARD (Scalable, High-Performance, Robust and Distributed) Triple Store based on Hadoop</a:t>
            </a:r>
          </a:p>
          <a:p>
            <a:pPr lvl="1"/>
            <a:r>
              <a:rPr lang="en-US" sz="2000" dirty="0" smtClean="0"/>
              <a:t>What are needed features of tables</a:t>
            </a:r>
          </a:p>
          <a:p>
            <a:r>
              <a:rPr lang="en-US" sz="2400" dirty="0" smtClean="0"/>
              <a:t>Platforms: exploit MapReduce and its generalizations: are there other extensions that  preserve its robust and dynamic structure</a:t>
            </a:r>
          </a:p>
          <a:p>
            <a:pPr lvl="1"/>
            <a:r>
              <a:rPr lang="en-US" sz="2000" dirty="0" smtClean="0"/>
              <a:t>How important is the loose coupling of MapReduce</a:t>
            </a:r>
          </a:p>
          <a:p>
            <a:pPr lvl="1"/>
            <a:r>
              <a:rPr lang="en-US" sz="2000" dirty="0" smtClean="0"/>
              <a:t>Are there other paradigms supporting important application classes</a:t>
            </a:r>
          </a:p>
          <a:p>
            <a:r>
              <a:rPr lang="en-US" sz="2400" dirty="0" smtClean="0"/>
              <a:t>What are other platform features are useful</a:t>
            </a:r>
          </a:p>
          <a:p>
            <a:r>
              <a:rPr lang="en-US" sz="2400" dirty="0" smtClean="0"/>
              <a:t>Are “academic” private clouds interesting as they (currently) only have a few of Platform features of commercial clouds?</a:t>
            </a:r>
          </a:p>
          <a:p>
            <a:r>
              <a:rPr lang="en-US" sz="2400" dirty="0" smtClean="0"/>
              <a:t>Long history of search for latency tolerant algorithms for memory hierarchies </a:t>
            </a:r>
          </a:p>
          <a:p>
            <a:pPr lvl="1"/>
            <a:r>
              <a:rPr lang="en-US" sz="2000" dirty="0" smtClean="0"/>
              <a:t>Are there successes? Are they useful in clouds?</a:t>
            </a:r>
          </a:p>
          <a:p>
            <a:pPr lvl="1"/>
            <a:r>
              <a:rPr lang="en-US" sz="2000" dirty="0" smtClean="0"/>
              <a:t>In Twister, only support large complex messages</a:t>
            </a:r>
          </a:p>
          <a:p>
            <a:pPr lvl="1"/>
            <a:r>
              <a:rPr lang="en-US" sz="2000" dirty="0" smtClean="0"/>
              <a:t>What algorithms only need </a:t>
            </a:r>
            <a:r>
              <a:rPr lang="en-US" sz="2000" dirty="0" err="1" smtClean="0"/>
              <a:t>TwisterMPIReduce</a:t>
            </a:r>
            <a:endParaRPr lang="en-US" sz="2000" dirty="0" smtClean="0"/>
          </a:p>
          <a:p>
            <a:endParaRPr lang="en-US" sz="28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838200"/>
          </a:xfrm>
        </p:spPr>
        <p:txBody>
          <a:bodyPr/>
          <a:lstStyle/>
          <a:p>
            <a:r>
              <a:rPr lang="en-US" dirty="0" smtClean="0"/>
              <a:t>Algorithms and Clouds III</a:t>
            </a:r>
            <a:endParaRPr lang="en-US" dirty="0"/>
          </a:p>
        </p:txBody>
      </p:sp>
      <p:sp>
        <p:nvSpPr>
          <p:cNvPr id="3" name="Content Placeholder 2"/>
          <p:cNvSpPr>
            <a:spLocks noGrp="1"/>
          </p:cNvSpPr>
          <p:nvPr>
            <p:ph idx="1"/>
          </p:nvPr>
        </p:nvSpPr>
        <p:spPr>
          <a:xfrm>
            <a:off x="381000" y="1066800"/>
            <a:ext cx="8610600" cy="5410200"/>
          </a:xfrm>
        </p:spPr>
        <p:txBody>
          <a:bodyPr>
            <a:normAutofit/>
          </a:bodyPr>
          <a:lstStyle/>
          <a:p>
            <a:r>
              <a:rPr lang="en-US" sz="2400" dirty="0" smtClean="0"/>
              <a:t>Can cloud deployment algorithms be devised to support compute-compute and compute-data affinity</a:t>
            </a:r>
          </a:p>
          <a:p>
            <a:r>
              <a:rPr lang="en-US" sz="2400" dirty="0" smtClean="0"/>
              <a:t>What platform primitives are needed by datamining?</a:t>
            </a:r>
          </a:p>
          <a:p>
            <a:pPr lvl="1"/>
            <a:r>
              <a:rPr lang="en-US" sz="2000" dirty="0" smtClean="0"/>
              <a:t>Clearer for partial differential equation solution?</a:t>
            </a:r>
          </a:p>
          <a:p>
            <a:r>
              <a:rPr lang="en-US" sz="2400" dirty="0" smtClean="0"/>
              <a:t>Note clouds have greater impact on programming paradigms than Grids</a:t>
            </a:r>
          </a:p>
          <a:p>
            <a:r>
              <a:rPr lang="en-US" sz="2400" dirty="0" smtClean="0"/>
              <a:t>Workflow came from Grids and will remain important</a:t>
            </a:r>
          </a:p>
          <a:p>
            <a:pPr lvl="1"/>
            <a:r>
              <a:rPr lang="en-US" sz="2000" dirty="0" smtClean="0"/>
              <a:t>Workflow is coupling coarse grain functionally distinct components together while MapReduce is data parallel scalable parallelism</a:t>
            </a:r>
          </a:p>
          <a:p>
            <a:r>
              <a:rPr lang="en-US" sz="2400" dirty="0" smtClean="0"/>
              <a:t>Finding subsets of MPI and algorithms that can use them probably more important than making MPI more complicated</a:t>
            </a:r>
          </a:p>
          <a:p>
            <a:r>
              <a:rPr lang="en-US" sz="2400" dirty="0" smtClean="0"/>
              <a:t>Note MapReduce can use multicore directly – don’t need hybrid MPI </a:t>
            </a:r>
            <a:r>
              <a:rPr lang="en-US" sz="2400" dirty="0" err="1" smtClean="0"/>
              <a:t>OpenMP</a:t>
            </a:r>
            <a:r>
              <a:rPr lang="en-US" sz="2400" dirty="0" smtClean="0"/>
              <a:t> Programming models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685800"/>
          </a:xfrm>
        </p:spPr>
        <p:txBody>
          <a:bodyPr>
            <a:normAutofit fontScale="90000"/>
          </a:bodyPr>
          <a:lstStyle/>
          <a:p>
            <a:r>
              <a:rPr lang="en-US" dirty="0" smtClean="0"/>
              <a:t>Clouds MapReduce and </a:t>
            </a:r>
            <a:r>
              <a:rPr lang="en-US" dirty="0" err="1" smtClean="0"/>
              <a:t>eScience</a:t>
            </a:r>
            <a:r>
              <a:rPr lang="en-US" dirty="0" smtClean="0"/>
              <a:t> I</a:t>
            </a:r>
            <a:endParaRPr lang="en-US" dirty="0"/>
          </a:p>
        </p:txBody>
      </p:sp>
      <p:sp>
        <p:nvSpPr>
          <p:cNvPr id="3" name="Content Placeholder 2"/>
          <p:cNvSpPr>
            <a:spLocks noGrp="1"/>
          </p:cNvSpPr>
          <p:nvPr>
            <p:ph idx="1"/>
          </p:nvPr>
        </p:nvSpPr>
        <p:spPr>
          <a:xfrm>
            <a:off x="0" y="1143000"/>
            <a:ext cx="9144000" cy="5562600"/>
          </a:xfrm>
        </p:spPr>
        <p:txBody>
          <a:bodyPr>
            <a:normAutofit fontScale="70000" lnSpcReduction="20000"/>
          </a:bodyPr>
          <a:lstStyle/>
          <a:p>
            <a:pPr lvl="0"/>
            <a:r>
              <a:rPr lang="en-US" dirty="0" smtClean="0"/>
              <a:t>Clouds are the </a:t>
            </a:r>
            <a:r>
              <a:rPr lang="en-US" dirty="0" smtClean="0">
                <a:solidFill>
                  <a:srgbClr val="FF0000"/>
                </a:solidFill>
              </a:rPr>
              <a:t>largest scale computer centers </a:t>
            </a:r>
            <a:r>
              <a:rPr lang="en-US" dirty="0" smtClean="0"/>
              <a:t>ever</a:t>
            </a:r>
            <a:r>
              <a:rPr lang="en-US" dirty="0" smtClean="0">
                <a:solidFill>
                  <a:srgbClr val="FF0000"/>
                </a:solidFill>
              </a:rPr>
              <a:t> </a:t>
            </a:r>
            <a:r>
              <a:rPr lang="en-US" dirty="0" smtClean="0"/>
              <a:t>constructed and so they have the capacity to be important to large scale science problems as well as those at small scale.</a:t>
            </a:r>
          </a:p>
          <a:p>
            <a:pPr lvl="0"/>
            <a:r>
              <a:rPr lang="en-US" dirty="0" smtClean="0"/>
              <a:t>Clouds exploit the economies of this scale and so can be expected to be a cost effective approach to computing. Their architecture explicitly addresses the important </a:t>
            </a:r>
            <a:r>
              <a:rPr lang="en-US" dirty="0" smtClean="0">
                <a:solidFill>
                  <a:srgbClr val="FF0000"/>
                </a:solidFill>
              </a:rPr>
              <a:t>fault tolerance </a:t>
            </a:r>
            <a:r>
              <a:rPr lang="en-US" dirty="0" smtClean="0"/>
              <a:t>issue.</a:t>
            </a:r>
          </a:p>
          <a:p>
            <a:pPr lvl="0"/>
            <a:r>
              <a:rPr lang="en-US" dirty="0" smtClean="0"/>
              <a:t>Clouds are </a:t>
            </a:r>
            <a:r>
              <a:rPr lang="en-US" dirty="0" smtClean="0">
                <a:solidFill>
                  <a:srgbClr val="FF0000"/>
                </a:solidFill>
              </a:rPr>
              <a:t>commercially supported </a:t>
            </a:r>
            <a:r>
              <a:rPr lang="en-US" dirty="0" smtClean="0"/>
              <a:t>and so one can expect reasonably robust software without the sustainability difficulties seen from the academic software systems critical to much current Cyberinfrastructure.</a:t>
            </a:r>
          </a:p>
          <a:p>
            <a:pPr lvl="0"/>
            <a:r>
              <a:rPr lang="en-US" dirty="0" smtClean="0"/>
              <a:t>There are </a:t>
            </a:r>
            <a:r>
              <a:rPr lang="en-US" dirty="0" smtClean="0">
                <a:solidFill>
                  <a:srgbClr val="FF0000"/>
                </a:solidFill>
              </a:rPr>
              <a:t>3 major vendors </a:t>
            </a:r>
            <a:r>
              <a:rPr lang="en-US" dirty="0" smtClean="0"/>
              <a:t>of clouds (Amazon, Google, Microsoft) and many other infrastructure and software cloud technology vendors including Eucalyptus Systems that spun off UC Santa Barbara HPC research. This competition should ensure that clouds should develop in a healthy innovative fashion. Further attention is already being given to cloud standards</a:t>
            </a:r>
          </a:p>
          <a:p>
            <a:pPr lvl="0"/>
            <a:r>
              <a:rPr lang="en-US" dirty="0" smtClean="0"/>
              <a:t>There are many </a:t>
            </a:r>
            <a:r>
              <a:rPr lang="en-US" dirty="0" smtClean="0">
                <a:solidFill>
                  <a:srgbClr val="FF0000"/>
                </a:solidFill>
              </a:rPr>
              <a:t>Cloud research projects, conferences </a:t>
            </a:r>
            <a:r>
              <a:rPr lang="en-US" dirty="0" smtClean="0"/>
              <a:t>(Indianapolis December 2010) and other activities with research cloud infrastructure efforts including Nimbus, </a:t>
            </a:r>
            <a:r>
              <a:rPr lang="en-US" dirty="0" err="1" smtClean="0"/>
              <a:t>OpenNebula</a:t>
            </a:r>
            <a:r>
              <a:rPr lang="en-US" dirty="0" smtClean="0"/>
              <a:t>, Sector/Sphere and Eucalyptus.</a:t>
            </a:r>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685800"/>
          </a:xfrm>
        </p:spPr>
        <p:txBody>
          <a:bodyPr>
            <a:normAutofit fontScale="90000"/>
          </a:bodyPr>
          <a:lstStyle/>
          <a:p>
            <a:r>
              <a:rPr lang="en-US" dirty="0" smtClean="0"/>
              <a:t>Clouds MapReduce and </a:t>
            </a:r>
            <a:r>
              <a:rPr lang="en-US" dirty="0" err="1" smtClean="0"/>
              <a:t>eScience</a:t>
            </a:r>
            <a:r>
              <a:rPr lang="en-US" dirty="0" smtClean="0"/>
              <a:t> II</a:t>
            </a:r>
            <a:endParaRPr lang="en-US" dirty="0"/>
          </a:p>
        </p:txBody>
      </p:sp>
      <p:sp>
        <p:nvSpPr>
          <p:cNvPr id="3" name="Content Placeholder 2"/>
          <p:cNvSpPr>
            <a:spLocks noGrp="1"/>
          </p:cNvSpPr>
          <p:nvPr>
            <p:ph idx="1"/>
          </p:nvPr>
        </p:nvSpPr>
        <p:spPr>
          <a:xfrm>
            <a:off x="0" y="914400"/>
            <a:ext cx="9144000" cy="5943600"/>
          </a:xfrm>
        </p:spPr>
        <p:txBody>
          <a:bodyPr>
            <a:normAutofit fontScale="62500" lnSpcReduction="20000"/>
          </a:bodyPr>
          <a:lstStyle/>
          <a:p>
            <a:pPr lvl="0"/>
            <a:r>
              <a:rPr lang="en-US" dirty="0" smtClean="0"/>
              <a:t>        There are a growing number of academic and science cloud systems supporting users through NSF Programs for Google/IBM and Microsoft Azure systems. In NSF, </a:t>
            </a:r>
            <a:r>
              <a:rPr lang="en-US" dirty="0" smtClean="0">
                <a:solidFill>
                  <a:srgbClr val="FF0000"/>
                </a:solidFill>
              </a:rPr>
              <a:t>FutureGrid</a:t>
            </a:r>
            <a:r>
              <a:rPr lang="en-US" dirty="0" smtClean="0"/>
              <a:t> will offer a Cloud testbed and Magellan is a major DoE experimental cloud system. The EU framework 7 project VENUS-C is just starting.</a:t>
            </a:r>
          </a:p>
          <a:p>
            <a:pPr lvl="0"/>
            <a:r>
              <a:rPr lang="en-US" dirty="0" smtClean="0"/>
              <a:t>Clouds offer "</a:t>
            </a:r>
            <a:r>
              <a:rPr lang="en-US" dirty="0" smtClean="0">
                <a:solidFill>
                  <a:srgbClr val="FF0000"/>
                </a:solidFill>
              </a:rPr>
              <a:t>on-demand</a:t>
            </a:r>
            <a:r>
              <a:rPr lang="en-US" dirty="0" smtClean="0"/>
              <a:t>" and interactive computing that is more  attractive than batch systems to many users.</a:t>
            </a:r>
          </a:p>
          <a:p>
            <a:pPr lvl="0"/>
            <a:r>
              <a:rPr lang="en-US" dirty="0" smtClean="0">
                <a:solidFill>
                  <a:srgbClr val="FF0000"/>
                </a:solidFill>
              </a:rPr>
              <a:t>MapReduce attractive data intensive computing </a:t>
            </a:r>
            <a:r>
              <a:rPr lang="en-US" dirty="0" smtClean="0"/>
              <a:t>model supporting many data intensive applications</a:t>
            </a:r>
            <a:br>
              <a:rPr lang="en-US" dirty="0" smtClean="0"/>
            </a:br>
            <a:r>
              <a:rPr lang="en-US" dirty="0" smtClean="0"/>
              <a:t>				BUT</a:t>
            </a:r>
          </a:p>
          <a:p>
            <a:pPr lvl="0"/>
            <a:r>
              <a:rPr lang="en-US" dirty="0" smtClean="0"/>
              <a:t>The centralized computing model for clouds runs counter to the concept of "</a:t>
            </a:r>
            <a:r>
              <a:rPr lang="en-US" dirty="0" smtClean="0">
                <a:solidFill>
                  <a:srgbClr val="FF0000"/>
                </a:solidFill>
              </a:rPr>
              <a:t>bringing the computing to the data</a:t>
            </a:r>
            <a:r>
              <a:rPr lang="en-US" dirty="0" smtClean="0"/>
              <a:t>" and bringing the "data to a commercial cloud facility" may be slow and expensive.</a:t>
            </a:r>
          </a:p>
          <a:p>
            <a:pPr lvl="0"/>
            <a:r>
              <a:rPr lang="en-US" dirty="0" smtClean="0"/>
              <a:t>There are many </a:t>
            </a:r>
            <a:r>
              <a:rPr lang="en-US" dirty="0" smtClean="0">
                <a:solidFill>
                  <a:srgbClr val="FF0000"/>
                </a:solidFill>
              </a:rPr>
              <a:t>security, legal and privacy </a:t>
            </a:r>
            <a:r>
              <a:rPr lang="en-US" dirty="0" smtClean="0"/>
              <a:t>issues that often mimic those  Internet which are especially problematic in areas such health informatics and where proprietary information could be exposed.</a:t>
            </a:r>
          </a:p>
          <a:p>
            <a:pPr lvl="0"/>
            <a:r>
              <a:rPr lang="en-US" dirty="0" smtClean="0"/>
              <a:t>The virtualized networking currently used in the virtual machines in today’s commercial clouds and jitter from complex operating system functions increases synchronization/communication costs. </a:t>
            </a:r>
          </a:p>
          <a:p>
            <a:pPr lvl="1"/>
            <a:r>
              <a:rPr lang="en-US" sz="3200" dirty="0" smtClean="0"/>
              <a:t>This is especially serious in large scale parallel computing and  leads to </a:t>
            </a:r>
            <a:r>
              <a:rPr lang="en-US" sz="3200" dirty="0" smtClean="0">
                <a:solidFill>
                  <a:srgbClr val="FF0000"/>
                </a:solidFill>
              </a:rPr>
              <a:t>significant overheads in many MPI applications</a:t>
            </a:r>
            <a:r>
              <a:rPr lang="en-US" sz="3200" dirty="0" smtClean="0"/>
              <a:t>. Indeed the usual (and attractive) fault tolerance model for clouds runs counter to the tight synchronization needed in most MPI applications.</a:t>
            </a:r>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981200"/>
            <a:ext cx="4267200" cy="1064907"/>
          </a:xfrm>
          <a:prstGeom prst="rect">
            <a:avLst/>
          </a:prstGeom>
        </p:spPr>
        <p:txBody>
          <a:bodyPr wrap="square">
            <a:spAutoFit/>
          </a:bodyPr>
          <a:lstStyle/>
          <a:p>
            <a:pPr marL="342883" lvl="0" indent="-342883" algn="ctr" defTabSz="914354">
              <a:spcBef>
                <a:spcPct val="20000"/>
              </a:spcBef>
              <a:defRPr/>
            </a:pPr>
            <a:r>
              <a:rPr lang="en-US" sz="2000" b="1" i="1" dirty="0" smtClean="0">
                <a:solidFill>
                  <a:srgbClr val="0000CC"/>
                </a:solidFill>
                <a:latin typeface="Arial" pitchFamily="34" charset="0"/>
              </a:rPr>
              <a:t>S</a:t>
            </a:r>
            <a:r>
              <a:rPr lang="en-US" sz="2000" b="1" i="1" dirty="0" smtClean="0">
                <a:solidFill>
                  <a:srgbClr val="D20000"/>
                </a:solidFill>
                <a:latin typeface="Arial" pitchFamily="34" charset="0"/>
              </a:rPr>
              <a:t>A</a:t>
            </a:r>
            <a:r>
              <a:rPr lang="en-US" sz="2000" b="1" i="1" dirty="0" smtClean="0">
                <a:solidFill>
                  <a:srgbClr val="FFC000"/>
                </a:solidFill>
                <a:latin typeface="Arial" pitchFamily="34" charset="0"/>
              </a:rPr>
              <a:t>L</a:t>
            </a:r>
            <a:r>
              <a:rPr lang="en-US" sz="2000" b="1" i="1" dirty="0" smtClean="0">
                <a:solidFill>
                  <a:srgbClr val="0000CC"/>
                </a:solidFill>
                <a:latin typeface="Arial" pitchFamily="34" charset="0"/>
              </a:rPr>
              <a:t>S</a:t>
            </a:r>
            <a:r>
              <a:rPr lang="en-US" sz="2000" b="1" i="1" dirty="0" smtClean="0">
                <a:solidFill>
                  <a:srgbClr val="33CC33"/>
                </a:solidFill>
                <a:latin typeface="Arial" pitchFamily="34" charset="0"/>
              </a:rPr>
              <a:t>A</a:t>
            </a:r>
            <a:r>
              <a:rPr lang="en-US" sz="2000" dirty="0" smtClean="0"/>
              <a:t>  Group</a:t>
            </a:r>
          </a:p>
          <a:p>
            <a:pPr marL="342883" lvl="0" indent="-342883" algn="ctr" defTabSz="914354">
              <a:spcBef>
                <a:spcPct val="20000"/>
              </a:spcBef>
              <a:defRPr/>
            </a:pPr>
            <a:r>
              <a:rPr lang="en-US" dirty="0" smtClean="0">
                <a:hlinkClick r:id="rId3"/>
              </a:rPr>
              <a:t>http://salsahpc.indiana.edu</a:t>
            </a:r>
            <a:endParaRPr lang="en-US" dirty="0" smtClean="0"/>
          </a:p>
          <a:p>
            <a:pPr marL="342883" lvl="0" indent="-342883" algn="ctr" defTabSz="914354">
              <a:spcBef>
                <a:spcPct val="20000"/>
              </a:spcBef>
              <a:defRPr/>
            </a:pPr>
            <a:endParaRPr lang="en-US" dirty="0" smtClean="0"/>
          </a:p>
        </p:txBody>
      </p:sp>
      <p:sp>
        <p:nvSpPr>
          <p:cNvPr id="4" name="TextBox 3"/>
          <p:cNvSpPr txBox="1"/>
          <p:nvPr/>
        </p:nvSpPr>
        <p:spPr>
          <a:xfrm>
            <a:off x="1524000" y="1066800"/>
            <a:ext cx="6553200" cy="646331"/>
          </a:xfrm>
          <a:prstGeom prst="rect">
            <a:avLst/>
          </a:prstGeom>
          <a:noFill/>
        </p:spPr>
        <p:txBody>
          <a:bodyPr wrap="square" rtlCol="0">
            <a:spAutoFit/>
          </a:bodyPr>
          <a:lstStyle/>
          <a:p>
            <a:pPr marL="228600" indent="-228600"/>
            <a:r>
              <a:rPr lang="en-US" dirty="0" smtClean="0"/>
              <a:t>The term SALSA or </a:t>
            </a:r>
            <a:r>
              <a:rPr lang="en-US" i="1" dirty="0" smtClean="0"/>
              <a:t>Service Aggregated Linked Sequential Activities</a:t>
            </a:r>
            <a:r>
              <a:rPr lang="en-US" dirty="0" smtClean="0"/>
              <a:t>, is derived from Hoare’s Concurrent Sequential Processes  (CSP)</a:t>
            </a:r>
            <a:endParaRPr lang="en-US" dirty="0"/>
          </a:p>
        </p:txBody>
      </p:sp>
      <p:sp>
        <p:nvSpPr>
          <p:cNvPr id="5" name="TextBox 4"/>
          <p:cNvSpPr txBox="1"/>
          <p:nvPr/>
        </p:nvSpPr>
        <p:spPr>
          <a:xfrm>
            <a:off x="228600" y="2895600"/>
            <a:ext cx="8610600" cy="3034677"/>
          </a:xfrm>
          <a:prstGeom prst="rect">
            <a:avLst/>
          </a:prstGeom>
          <a:noFill/>
        </p:spPr>
        <p:txBody>
          <a:bodyPr wrap="square" rtlCol="0">
            <a:spAutoFit/>
          </a:bodyPr>
          <a:lstStyle/>
          <a:p>
            <a:pPr marL="342883" lvl="0" indent="-342883" algn="ctr" defTabSz="914354">
              <a:spcBef>
                <a:spcPct val="20000"/>
              </a:spcBef>
              <a:defRPr/>
            </a:pPr>
            <a:r>
              <a:rPr lang="en-US" sz="1200" dirty="0" smtClean="0">
                <a:latin typeface="Times New Roman" pitchFamily="18" charset="0"/>
                <a:cs typeface="Times New Roman" pitchFamily="18" charset="0"/>
              </a:rPr>
              <a:t>Group Leader: </a:t>
            </a:r>
            <a:r>
              <a:rPr lang="en-US" sz="1600" dirty="0" smtClean="0"/>
              <a:t>Judy </a:t>
            </a:r>
            <a:r>
              <a:rPr lang="en-US" sz="1600" dirty="0" err="1" smtClean="0"/>
              <a:t>Qiu</a:t>
            </a:r>
            <a:endParaRPr lang="en-US" sz="1600" dirty="0" smtClean="0"/>
          </a:p>
          <a:p>
            <a:pPr marL="342883" lvl="0" indent="-342883" algn="ctr" defTabSz="914354">
              <a:spcBef>
                <a:spcPct val="20000"/>
              </a:spcBef>
              <a:defRPr/>
            </a:pPr>
            <a:r>
              <a:rPr lang="en-US" sz="1200" dirty="0" smtClean="0">
                <a:latin typeface="Times New Roman" pitchFamily="18" charset="0"/>
                <a:cs typeface="Times New Roman" pitchFamily="18" charset="0"/>
              </a:rPr>
              <a:t>Staff : </a:t>
            </a:r>
            <a:r>
              <a:rPr lang="en-US" sz="1600" dirty="0" smtClean="0"/>
              <a:t>Adam Hughes</a:t>
            </a:r>
          </a:p>
          <a:p>
            <a:pPr marL="342883" lvl="0" indent="-342883" algn="ctr" defTabSz="914354">
              <a:spcBef>
                <a:spcPct val="20000"/>
              </a:spcBef>
              <a:defRPr/>
            </a:pPr>
            <a:r>
              <a:rPr lang="en-US" sz="1200" dirty="0" smtClean="0">
                <a:latin typeface="Times New Roman" pitchFamily="18" charset="0"/>
                <a:cs typeface="Times New Roman" pitchFamily="18" charset="0"/>
              </a:rPr>
              <a:t>CS PhD: </a:t>
            </a:r>
            <a:r>
              <a:rPr lang="en-US" sz="1600" dirty="0" err="1" smtClean="0"/>
              <a:t>Jaliya</a:t>
            </a:r>
            <a:r>
              <a:rPr lang="en-US" sz="1600" dirty="0" smtClean="0"/>
              <a:t> </a:t>
            </a:r>
            <a:r>
              <a:rPr lang="en-US" sz="1600" dirty="0" err="1" smtClean="0"/>
              <a:t>Ekanayake</a:t>
            </a:r>
            <a:r>
              <a:rPr lang="en-US" sz="1600" dirty="0" smtClean="0"/>
              <a:t>, </a:t>
            </a:r>
            <a:r>
              <a:rPr lang="en-US" sz="1600" dirty="0" err="1" smtClean="0"/>
              <a:t>Thilina</a:t>
            </a:r>
            <a:r>
              <a:rPr lang="en-US" sz="1600" dirty="0" smtClean="0"/>
              <a:t> </a:t>
            </a:r>
            <a:r>
              <a:rPr lang="en-US" sz="1600" dirty="0" err="1" smtClean="0"/>
              <a:t>Gunarathne</a:t>
            </a:r>
            <a:r>
              <a:rPr lang="en-US" sz="1600" dirty="0" smtClean="0"/>
              <a:t>, </a:t>
            </a:r>
            <a:r>
              <a:rPr lang="en-US" sz="1600" dirty="0" err="1" smtClean="0"/>
              <a:t>Jong</a:t>
            </a:r>
            <a:r>
              <a:rPr lang="en-US" sz="1600" dirty="0" smtClean="0"/>
              <a:t> </a:t>
            </a:r>
            <a:r>
              <a:rPr lang="en-US" sz="1600" dirty="0" err="1" smtClean="0"/>
              <a:t>Youl</a:t>
            </a:r>
            <a:r>
              <a:rPr lang="en-US" sz="1600" dirty="0" smtClean="0"/>
              <a:t> </a:t>
            </a:r>
            <a:r>
              <a:rPr lang="en-US" sz="1600" dirty="0" err="1" smtClean="0"/>
              <a:t>Choi</a:t>
            </a:r>
            <a:r>
              <a:rPr lang="en-US" sz="1600" dirty="0" smtClean="0"/>
              <a:t>, </a:t>
            </a:r>
            <a:r>
              <a:rPr lang="en-US" sz="1600" dirty="0" err="1" smtClean="0"/>
              <a:t>Seung-Hee</a:t>
            </a:r>
            <a:r>
              <a:rPr lang="en-US" sz="1600" dirty="0" smtClean="0"/>
              <a:t> </a:t>
            </a:r>
            <a:r>
              <a:rPr lang="en-US" sz="1600" dirty="0" err="1" smtClean="0"/>
              <a:t>Bae</a:t>
            </a:r>
            <a:r>
              <a:rPr lang="en-US" sz="1600" dirty="0" smtClean="0"/>
              <a:t>,  </a:t>
            </a:r>
          </a:p>
          <a:p>
            <a:pPr marL="342883" lvl="0" indent="-342883" algn="ctr" defTabSz="914354">
              <a:spcBef>
                <a:spcPct val="20000"/>
              </a:spcBef>
              <a:defRPr/>
            </a:pPr>
            <a:r>
              <a:rPr lang="en-US" sz="1600" dirty="0" smtClean="0"/>
              <a:t>Yang </a:t>
            </a:r>
            <a:r>
              <a:rPr lang="en-US" sz="1600" dirty="0" err="1" smtClean="0"/>
              <a:t>Ruan</a:t>
            </a:r>
            <a:r>
              <a:rPr lang="en-US" sz="1600" dirty="0" smtClean="0"/>
              <a:t>, </a:t>
            </a:r>
            <a:r>
              <a:rPr lang="en-US" sz="1600" dirty="0" err="1" smtClean="0"/>
              <a:t>Hui</a:t>
            </a:r>
            <a:r>
              <a:rPr lang="en-US" sz="1600" dirty="0" smtClean="0"/>
              <a:t> Li, </a:t>
            </a:r>
            <a:r>
              <a:rPr lang="en-US" sz="1600" dirty="0" err="1" smtClean="0"/>
              <a:t>Bingjing</a:t>
            </a:r>
            <a:r>
              <a:rPr lang="en-US" sz="1600" dirty="0" smtClean="0"/>
              <a:t> Zhang, </a:t>
            </a:r>
            <a:r>
              <a:rPr lang="en-US" sz="1600" dirty="0" err="1" smtClean="0"/>
              <a:t>Saliya</a:t>
            </a:r>
            <a:r>
              <a:rPr lang="en-US" sz="1600" dirty="0" smtClean="0"/>
              <a:t> </a:t>
            </a:r>
            <a:r>
              <a:rPr lang="en-US" sz="1600" dirty="0" err="1" smtClean="0"/>
              <a:t>Ekanayake</a:t>
            </a:r>
            <a:r>
              <a:rPr lang="en-US" sz="1600" dirty="0" smtClean="0"/>
              <a:t>,</a:t>
            </a:r>
          </a:p>
          <a:p>
            <a:pPr marL="342883" lvl="0" indent="-342883" algn="ctr" defTabSz="914354">
              <a:spcBef>
                <a:spcPct val="20000"/>
              </a:spcBef>
              <a:defRPr/>
            </a:pPr>
            <a:r>
              <a:rPr lang="en-US" sz="1200" dirty="0" smtClean="0">
                <a:latin typeface="Times New Roman" pitchFamily="18" charset="0"/>
                <a:cs typeface="Times New Roman" pitchFamily="18" charset="0"/>
              </a:rPr>
              <a:t>CS Masters: </a:t>
            </a:r>
            <a:r>
              <a:rPr lang="en-US" sz="1600" dirty="0" smtClean="0"/>
              <a:t>Stephen Wu </a:t>
            </a:r>
          </a:p>
          <a:p>
            <a:pPr marL="342883" indent="-342883" algn="ctr" defTabSz="914354">
              <a:spcBef>
                <a:spcPct val="20000"/>
              </a:spcBef>
              <a:defRPr/>
            </a:pPr>
            <a:r>
              <a:rPr lang="en-US" sz="1200" dirty="0" smtClean="0">
                <a:latin typeface="Times New Roman" pitchFamily="18" charset="0"/>
                <a:cs typeface="Times New Roman" pitchFamily="18" charset="0"/>
              </a:rPr>
              <a:t>Undergraduates: </a:t>
            </a:r>
            <a:r>
              <a:rPr lang="en-US" sz="1600" dirty="0" smtClean="0"/>
              <a:t>Zachary </a:t>
            </a:r>
            <a:r>
              <a:rPr lang="en-US" sz="1600" dirty="0" err="1" smtClean="0"/>
              <a:t>Adda</a:t>
            </a:r>
            <a:r>
              <a:rPr lang="en-US" sz="1600" dirty="0" smtClean="0"/>
              <a:t>, Jeremy </a:t>
            </a:r>
            <a:r>
              <a:rPr lang="en-US" sz="1600" dirty="0" err="1" smtClean="0"/>
              <a:t>Kasting</a:t>
            </a:r>
            <a:r>
              <a:rPr lang="en-US" sz="1600" dirty="0" smtClean="0"/>
              <a:t>, William Bowman </a:t>
            </a:r>
          </a:p>
          <a:p>
            <a:pPr marL="342883" indent="-342883" algn="ctr" defTabSz="914354">
              <a:spcBef>
                <a:spcPct val="20000"/>
              </a:spcBef>
              <a:defRPr/>
            </a:pPr>
            <a:endParaRPr lang="en-US" sz="1600" dirty="0" smtClean="0"/>
          </a:p>
          <a:p>
            <a:pPr marL="342883" indent="-342883" algn="ctr" defTabSz="914354">
              <a:spcBef>
                <a:spcPct val="20000"/>
              </a:spcBef>
              <a:defRPr/>
            </a:pPr>
            <a:endParaRPr lang="en-US" sz="1600" dirty="0" smtClean="0"/>
          </a:p>
          <a:p>
            <a:pPr marL="342883" indent="-342883" algn="ctr" defTabSz="914354">
              <a:spcBef>
                <a:spcPct val="20000"/>
              </a:spcBef>
              <a:defRPr/>
            </a:pPr>
            <a:r>
              <a:rPr lang="en-US" sz="1600" dirty="0" smtClean="0">
                <a:hlinkClick r:id="rId4"/>
              </a:rPr>
              <a:t>http://salsahpc.indiana.edu/content/cloud-materials</a:t>
            </a:r>
            <a:r>
              <a:rPr lang="en-US" sz="1600" dirty="0" smtClean="0"/>
              <a:t> Cloud Tutorial Material</a:t>
            </a:r>
          </a:p>
          <a:p>
            <a:pPr marL="342883" indent="-342883" defTabSz="914354">
              <a:spcBef>
                <a:spcPct val="20000"/>
              </a:spcBef>
              <a:defRPr/>
            </a:pPr>
            <a:endParaRPr lang="en-US" sz="1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Data Center Landscape</a:t>
            </a:r>
            <a:endParaRPr lang="en-US" dirty="0"/>
          </a:p>
        </p:txBody>
      </p:sp>
      <p:sp>
        <p:nvSpPr>
          <p:cNvPr id="3" name="Text Placeholder 2"/>
          <p:cNvSpPr>
            <a:spLocks noGrp="1"/>
          </p:cNvSpPr>
          <p:nvPr>
            <p:ph type="body" sz="quarter" idx="10"/>
          </p:nvPr>
        </p:nvSpPr>
        <p:spPr>
          <a:xfrm>
            <a:off x="76200" y="1371600"/>
            <a:ext cx="4750546" cy="4953481"/>
          </a:xfrm>
        </p:spPr>
        <p:txBody>
          <a:bodyPr/>
          <a:lstStyle/>
          <a:p>
            <a:pPr>
              <a:buNone/>
            </a:pPr>
            <a:r>
              <a:rPr lang="en-US" sz="2800" dirty="0" smtClean="0"/>
              <a:t>Range in size from “edge” facilities to </a:t>
            </a:r>
            <a:r>
              <a:rPr lang="en-US" sz="2800" dirty="0" err="1" smtClean="0"/>
              <a:t>megascale</a:t>
            </a:r>
            <a:r>
              <a:rPr lang="en-US" sz="2800" dirty="0" smtClean="0"/>
              <a:t>.</a:t>
            </a:r>
          </a:p>
          <a:p>
            <a:pPr>
              <a:buNone/>
            </a:pPr>
            <a:r>
              <a:rPr lang="en-US" sz="2800" dirty="0" smtClean="0"/>
              <a:t>Economies of scale</a:t>
            </a:r>
          </a:p>
          <a:p>
            <a:pPr marL="346075" lvl="1" indent="-234950">
              <a:buNone/>
            </a:pPr>
            <a:r>
              <a:rPr lang="en-US" sz="2400" dirty="0" smtClean="0"/>
              <a:t>Approximate costs for a small size center (1K servers) and a larger, 50K server center.</a:t>
            </a:r>
          </a:p>
        </p:txBody>
      </p:sp>
      <p:grpSp>
        <p:nvGrpSpPr>
          <p:cNvPr id="4" name="Group 9"/>
          <p:cNvGrpSpPr/>
          <p:nvPr/>
        </p:nvGrpSpPr>
        <p:grpSpPr>
          <a:xfrm>
            <a:off x="4854579" y="4531212"/>
            <a:ext cx="3908425" cy="2052025"/>
            <a:chOff x="1173163" y="1900238"/>
            <a:chExt cx="7002462" cy="3782297"/>
          </a:xfrm>
        </p:grpSpPr>
        <p:grpSp>
          <p:nvGrpSpPr>
            <p:cNvPr id="5" name="Group 9"/>
            <p:cNvGrpSpPr>
              <a:grpSpLocks noChangeAspect="1"/>
            </p:cNvGrpSpPr>
            <p:nvPr/>
          </p:nvGrpSpPr>
          <p:grpSpPr bwMode="auto">
            <a:xfrm>
              <a:off x="1173163" y="1900238"/>
              <a:ext cx="7002462" cy="3508375"/>
              <a:chOff x="395785" y="1122323"/>
              <a:chExt cx="9582912" cy="4801897"/>
            </a:xfrm>
          </p:grpSpPr>
          <p:sp>
            <p:nvSpPr>
              <p:cNvPr id="7" name="Rectangle 6"/>
              <p:cNvSpPr/>
              <p:nvPr/>
            </p:nvSpPr>
            <p:spPr bwMode="auto">
              <a:xfrm>
                <a:off x="395785" y="1132764"/>
                <a:ext cx="9582912" cy="4791456"/>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pic>
            <p:nvPicPr>
              <p:cNvPr id="8" name="Picture 2" descr="http://upload.wikimedia.org/wikipedia/commons/thumb/c/c5/AmFBfield.svg/300px-AmFBfield.svg.png"/>
              <p:cNvPicPr>
                <a:picLocks noChangeArrowheads="1"/>
              </p:cNvPicPr>
              <p:nvPr/>
            </p:nvPicPr>
            <p:blipFill>
              <a:blip r:embed="rId3" cstate="print"/>
              <a:srcRect l="10240" t="3310" r="9920" b="3310"/>
              <a:stretch>
                <a:fillRect/>
              </a:stretch>
            </p:blipFill>
            <p:spPr bwMode="auto">
              <a:xfrm>
                <a:off x="398871" y="1122323"/>
                <a:ext cx="2743200" cy="1463040"/>
              </a:xfrm>
              <a:prstGeom prst="rect">
                <a:avLst/>
              </a:prstGeom>
              <a:noFill/>
              <a:ln w="9525">
                <a:noFill/>
                <a:miter lim="800000"/>
                <a:headEnd/>
                <a:tailEnd/>
              </a:ln>
            </p:spPr>
          </p:pic>
        </p:grpSp>
        <p:sp>
          <p:nvSpPr>
            <p:cNvPr id="6" name="TextBox 5"/>
            <p:cNvSpPr txBox="1"/>
            <p:nvPr/>
          </p:nvSpPr>
          <p:spPr>
            <a:xfrm>
              <a:off x="2767523" y="3016251"/>
              <a:ext cx="5032420" cy="2666284"/>
            </a:xfrm>
            <a:prstGeom prst="rect">
              <a:avLst/>
            </a:prstGeom>
            <a:noFill/>
          </p:spPr>
          <p:txBody>
            <a:bodyPr wrap="none">
              <a:spAutoFit/>
            </a:bodyPr>
            <a:lstStyle/>
            <a:p>
              <a:pPr algn="ctr" defTabSz="457200">
                <a:defRPr/>
              </a:pPr>
              <a:r>
                <a:rPr lang="en-US" sz="2000" dirty="0">
                  <a:solidFill>
                    <a:prstClr val="black"/>
                  </a:solidFill>
                  <a:effectLst>
                    <a:outerShdw blurRad="38100" dist="38100" dir="2700000" algn="tl">
                      <a:srgbClr val="000000">
                        <a:alpha val="43137"/>
                      </a:srgbClr>
                    </a:outerShdw>
                  </a:effectLst>
                </a:rPr>
                <a:t>Each data center is </a:t>
              </a:r>
            </a:p>
            <a:p>
              <a:pPr algn="ctr" defTabSz="457200">
                <a:defRPr/>
              </a:pPr>
              <a:r>
                <a:rPr lang="en-US" sz="2000" b="1" dirty="0">
                  <a:solidFill>
                    <a:prstClr val="black"/>
                  </a:solidFill>
                  <a:effectLst>
                    <a:outerShdw blurRad="38100" dist="38100" dir="2700000" algn="tl">
                      <a:srgbClr val="000000">
                        <a:alpha val="43137"/>
                      </a:srgbClr>
                    </a:outerShdw>
                  </a:effectLst>
                </a:rPr>
                <a:t>11.5 times </a:t>
              </a:r>
            </a:p>
            <a:p>
              <a:pPr algn="ctr" defTabSz="457200">
                <a:defRPr/>
              </a:pPr>
              <a:r>
                <a:rPr lang="en-US" sz="2000" dirty="0">
                  <a:solidFill>
                    <a:prstClr val="black"/>
                  </a:solidFill>
                  <a:effectLst>
                    <a:outerShdw blurRad="38100" dist="38100" dir="2700000" algn="tl">
                      <a:srgbClr val="000000">
                        <a:alpha val="43137"/>
                      </a:srgbClr>
                    </a:outerShdw>
                  </a:effectLst>
                </a:rPr>
                <a:t>the size of a football field</a:t>
              </a:r>
            </a:p>
            <a:p>
              <a:pPr algn="ctr" defTabSz="457200">
                <a:defRPr/>
              </a:pPr>
              <a:endParaRPr lang="en-US" sz="2800" dirty="0" err="1">
                <a:solidFill>
                  <a:prstClr val="black"/>
                </a:solidFill>
                <a:effectLst>
                  <a:outerShdw blurRad="38100" dist="38100" dir="2700000" algn="tl">
                    <a:srgbClr val="000000">
                      <a:alpha val="43137"/>
                    </a:srgbClr>
                  </a:outerShdw>
                </a:effectLst>
              </a:endParaRPr>
            </a:p>
          </p:txBody>
        </p:sp>
      </p:grpSp>
      <p:pic>
        <p:nvPicPr>
          <p:cNvPr id="9" name="Picture 8" descr="datacenter3.jpg"/>
          <p:cNvPicPr>
            <a:picLocks noChangeAspect="1"/>
          </p:cNvPicPr>
          <p:nvPr/>
        </p:nvPicPr>
        <p:blipFill>
          <a:blip r:embed="rId4" cstate="print"/>
          <a:stretch>
            <a:fillRect/>
          </a:stretch>
        </p:blipFill>
        <p:spPr>
          <a:xfrm>
            <a:off x="4826749" y="1252475"/>
            <a:ext cx="3936255" cy="2956052"/>
          </a:xfrm>
          <a:prstGeom prst="rect">
            <a:avLst/>
          </a:prstGeom>
        </p:spPr>
      </p:pic>
      <p:graphicFrame>
        <p:nvGraphicFramePr>
          <p:cNvPr id="11" name="Table 10"/>
          <p:cNvGraphicFramePr>
            <a:graphicFrameLocks noGrp="1"/>
          </p:cNvGraphicFramePr>
          <p:nvPr/>
        </p:nvGraphicFramePr>
        <p:xfrm>
          <a:off x="228600" y="4038601"/>
          <a:ext cx="4419600" cy="2374716"/>
        </p:xfrm>
        <a:graphic>
          <a:graphicData uri="http://schemas.openxmlformats.org/drawingml/2006/table">
            <a:tbl>
              <a:tblPr firstRow="1" bandRow="1">
                <a:tableStyleId>{5C22544A-7EE6-4342-B048-85BDC9FD1C3A}</a:tableStyleId>
              </a:tblPr>
              <a:tblGrid>
                <a:gridCol w="1160145"/>
                <a:gridCol w="1160145"/>
                <a:gridCol w="1215390"/>
                <a:gridCol w="883920"/>
              </a:tblGrid>
              <a:tr h="671115">
                <a:tc>
                  <a:txBody>
                    <a:bodyPr/>
                    <a:lstStyle/>
                    <a:p>
                      <a:r>
                        <a:rPr lang="en-US" sz="1200" dirty="0" smtClean="0"/>
                        <a:t>Technology</a:t>
                      </a:r>
                      <a:endParaRPr lang="en-US" sz="1200" dirty="0"/>
                    </a:p>
                  </a:txBody>
                  <a:tcPr/>
                </a:tc>
                <a:tc>
                  <a:txBody>
                    <a:bodyPr/>
                    <a:lstStyle/>
                    <a:p>
                      <a:r>
                        <a:rPr lang="en-US" sz="1200" dirty="0" smtClean="0"/>
                        <a:t>Cost in small-sized</a:t>
                      </a:r>
                      <a:r>
                        <a:rPr lang="en-US" sz="1200" baseline="0" dirty="0" smtClean="0"/>
                        <a:t> Data Center</a:t>
                      </a:r>
                      <a:endParaRPr lang="en-US" sz="1200" dirty="0"/>
                    </a:p>
                  </a:txBody>
                  <a:tcPr/>
                </a:tc>
                <a:tc>
                  <a:txBody>
                    <a:bodyPr/>
                    <a:lstStyle/>
                    <a:p>
                      <a:r>
                        <a:rPr lang="en-US" sz="1200" dirty="0" smtClean="0"/>
                        <a:t>Cost in Large</a:t>
                      </a:r>
                      <a:r>
                        <a:rPr lang="en-US" sz="1200" baseline="0" dirty="0" smtClean="0"/>
                        <a:t> Data Center</a:t>
                      </a:r>
                      <a:endParaRPr lang="en-US" sz="1200" dirty="0"/>
                    </a:p>
                  </a:txBody>
                  <a:tcPr/>
                </a:tc>
                <a:tc>
                  <a:txBody>
                    <a:bodyPr/>
                    <a:lstStyle/>
                    <a:p>
                      <a:r>
                        <a:rPr lang="en-US" sz="1200" dirty="0" smtClean="0"/>
                        <a:t>Ratio</a:t>
                      </a:r>
                      <a:endParaRPr lang="en-US" sz="1200" dirty="0"/>
                    </a:p>
                  </a:txBody>
                  <a:tcPr/>
                </a:tc>
              </a:tr>
              <a:tr h="516243">
                <a:tc>
                  <a:txBody>
                    <a:bodyPr/>
                    <a:lstStyle/>
                    <a:p>
                      <a:r>
                        <a:rPr lang="en-US" sz="1200" dirty="0" smtClean="0"/>
                        <a:t>Network</a:t>
                      </a:r>
                      <a:endParaRPr lang="en-US" sz="1200" dirty="0"/>
                    </a:p>
                  </a:txBody>
                  <a:tcPr/>
                </a:tc>
                <a:tc>
                  <a:txBody>
                    <a:bodyPr/>
                    <a:lstStyle/>
                    <a:p>
                      <a:r>
                        <a:rPr lang="en-US" sz="1200" dirty="0" smtClean="0"/>
                        <a:t>$95 per Mbps/</a:t>
                      </a:r>
                    </a:p>
                    <a:p>
                      <a:r>
                        <a:rPr lang="en-US" sz="1200" dirty="0" smtClean="0"/>
                        <a:t>month</a:t>
                      </a:r>
                      <a:endParaRPr lang="en-US" sz="1200" dirty="0"/>
                    </a:p>
                  </a:txBody>
                  <a:tcPr/>
                </a:tc>
                <a:tc>
                  <a:txBody>
                    <a:bodyPr/>
                    <a:lstStyle/>
                    <a:p>
                      <a:r>
                        <a:rPr lang="en-US" sz="1200" dirty="0" smtClean="0"/>
                        <a:t>$13 per</a:t>
                      </a:r>
                      <a:r>
                        <a:rPr lang="en-US" sz="1200" baseline="0" dirty="0" smtClean="0"/>
                        <a:t> </a:t>
                      </a:r>
                      <a:r>
                        <a:rPr lang="en-US" sz="1200" dirty="0" smtClean="0"/>
                        <a:t>Mbps/</a:t>
                      </a:r>
                    </a:p>
                    <a:p>
                      <a:r>
                        <a:rPr lang="en-US" sz="1200" dirty="0" smtClean="0"/>
                        <a:t>month</a:t>
                      </a:r>
                      <a:endParaRPr lang="en-US" sz="1200" dirty="0"/>
                    </a:p>
                  </a:txBody>
                  <a:tcPr/>
                </a:tc>
                <a:tc>
                  <a:txBody>
                    <a:bodyPr/>
                    <a:lstStyle/>
                    <a:p>
                      <a:r>
                        <a:rPr lang="en-US" sz="1200" dirty="0" smtClean="0"/>
                        <a:t>   7.1</a:t>
                      </a:r>
                      <a:endParaRPr lang="en-US" sz="1200" dirty="0"/>
                    </a:p>
                  </a:txBody>
                  <a:tcPr/>
                </a:tc>
              </a:tr>
              <a:tr h="516243">
                <a:tc>
                  <a:txBody>
                    <a:bodyPr/>
                    <a:lstStyle/>
                    <a:p>
                      <a:r>
                        <a:rPr lang="en-US" sz="1200" dirty="0" smtClean="0"/>
                        <a:t>Storage</a:t>
                      </a:r>
                    </a:p>
                  </a:txBody>
                  <a:tcPr/>
                </a:tc>
                <a:tc>
                  <a:txBody>
                    <a:bodyPr/>
                    <a:lstStyle/>
                    <a:p>
                      <a:r>
                        <a:rPr lang="en-US" sz="1200" dirty="0" smtClean="0"/>
                        <a:t>$2.20 per GB/</a:t>
                      </a:r>
                    </a:p>
                    <a:p>
                      <a:r>
                        <a:rPr lang="en-US" sz="1200" dirty="0" smtClean="0"/>
                        <a:t>month</a:t>
                      </a:r>
                      <a:endParaRPr lang="en-US" sz="1200" dirty="0"/>
                    </a:p>
                  </a:txBody>
                  <a:tcPr/>
                </a:tc>
                <a:tc>
                  <a:txBody>
                    <a:bodyPr/>
                    <a:lstStyle/>
                    <a:p>
                      <a:r>
                        <a:rPr lang="en-US" sz="1200" dirty="0" smtClean="0"/>
                        <a:t>$0.40 per GB/</a:t>
                      </a:r>
                    </a:p>
                    <a:p>
                      <a:r>
                        <a:rPr lang="en-US" sz="1200" dirty="0" smtClean="0"/>
                        <a:t>month</a:t>
                      </a:r>
                      <a:endParaRPr lang="en-US" sz="1200" dirty="0"/>
                    </a:p>
                  </a:txBody>
                  <a:tcPr/>
                </a:tc>
                <a:tc>
                  <a:txBody>
                    <a:bodyPr/>
                    <a:lstStyle/>
                    <a:p>
                      <a:r>
                        <a:rPr lang="en-US" sz="1200" dirty="0" smtClean="0"/>
                        <a:t>   5.7</a:t>
                      </a:r>
                      <a:endParaRPr lang="en-US" sz="1200" dirty="0"/>
                    </a:p>
                  </a:txBody>
                  <a:tcPr/>
                </a:tc>
              </a:tr>
              <a:tr h="671115">
                <a:tc>
                  <a:txBody>
                    <a:bodyPr/>
                    <a:lstStyle/>
                    <a:p>
                      <a:r>
                        <a:rPr lang="en-US" sz="1200" dirty="0" smtClean="0"/>
                        <a:t>Administration</a:t>
                      </a:r>
                      <a:endParaRPr lang="en-US" sz="1200" dirty="0"/>
                    </a:p>
                  </a:txBody>
                  <a:tcPr/>
                </a:tc>
                <a:tc>
                  <a:txBody>
                    <a:bodyPr/>
                    <a:lstStyle/>
                    <a:p>
                      <a:r>
                        <a:rPr lang="en-US" sz="1200" dirty="0" smtClean="0"/>
                        <a:t>~140 servers/</a:t>
                      </a:r>
                    </a:p>
                    <a:p>
                      <a:r>
                        <a:rPr lang="en-US" sz="1200" dirty="0" smtClean="0"/>
                        <a:t>Administrator</a:t>
                      </a:r>
                      <a:endParaRPr lang="en-US" sz="1200" dirty="0"/>
                    </a:p>
                  </a:txBody>
                  <a:tcPr/>
                </a:tc>
                <a:tc>
                  <a:txBody>
                    <a:bodyPr/>
                    <a:lstStyle/>
                    <a:p>
                      <a:r>
                        <a:rPr lang="en-US" sz="1200" dirty="0" smtClean="0"/>
                        <a:t>&gt;1000 Servers/</a:t>
                      </a:r>
                    </a:p>
                    <a:p>
                      <a:r>
                        <a:rPr lang="en-US" sz="1200" dirty="0" smtClean="0"/>
                        <a:t>Administrator</a:t>
                      </a:r>
                      <a:endParaRPr lang="en-US" sz="1200" dirty="0"/>
                    </a:p>
                  </a:txBody>
                  <a:tcPr/>
                </a:tc>
                <a:tc>
                  <a:txBody>
                    <a:bodyPr/>
                    <a:lstStyle/>
                    <a:p>
                      <a:r>
                        <a:rPr lang="en-US" sz="1200" dirty="0" smtClean="0"/>
                        <a:t>   7.1</a:t>
                      </a:r>
                      <a:endParaRPr lang="en-US" sz="12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US" dirty="0" smtClean="0"/>
              <a:t>Clouds hide Complexity</a:t>
            </a:r>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91464232-CAAE-48C8-B8B7-230EFFAF9A01}" type="slidenum">
              <a:rPr lang="en-US" sz="1000" smtClean="0">
                <a:solidFill>
                  <a:srgbClr val="FFFFFF"/>
                </a:solidFill>
                <a:effectLst>
                  <a:outerShdw blurRad="38100" dist="38100" dir="2700000" algn="tl">
                    <a:srgbClr val="000000"/>
                  </a:outerShdw>
                </a:effectLst>
                <a:latin typeface="Verdana" pitchFamily="34" charset="0"/>
              </a:rPr>
              <a:pPr fontAlgn="base">
                <a:spcBef>
                  <a:spcPct val="0"/>
                </a:spcBef>
                <a:spcAft>
                  <a:spcPct val="0"/>
                </a:spcAft>
                <a:defRPr/>
              </a:pPr>
              <a:t>8</a:t>
            </a:fld>
            <a:endParaRPr lang="en-US" sz="1000" dirty="0">
              <a:solidFill>
                <a:srgbClr val="FFFFFF"/>
              </a:solidFill>
              <a:effectLst>
                <a:outerShdw blurRad="38100" dist="38100" dir="2700000" algn="tl">
                  <a:srgbClr val="000000"/>
                </a:outerShdw>
              </a:effectLst>
              <a:latin typeface="Verdana" pitchFamily="34" charset="0"/>
            </a:endParaRPr>
          </a:p>
        </p:txBody>
      </p:sp>
      <p:sp>
        <p:nvSpPr>
          <p:cNvPr id="11" name="Freeform 10"/>
          <p:cNvSpPr/>
          <p:nvPr/>
        </p:nvSpPr>
        <p:spPr>
          <a:xfrm>
            <a:off x="2362199" y="2272506"/>
            <a:ext cx="4572001" cy="900906"/>
          </a:xfrm>
          <a:custGeom>
            <a:avLst/>
            <a:gdLst>
              <a:gd name="connsiteX0" fmla="*/ 0 w 6091499"/>
              <a:gd name="connsiteY0" fmla="*/ 128191 h 1281906"/>
              <a:gd name="connsiteX1" fmla="*/ 37546 w 6091499"/>
              <a:gd name="connsiteY1" fmla="*/ 37546 h 1281906"/>
              <a:gd name="connsiteX2" fmla="*/ 128191 w 6091499"/>
              <a:gd name="connsiteY2" fmla="*/ 0 h 1281906"/>
              <a:gd name="connsiteX3" fmla="*/ 5963308 w 6091499"/>
              <a:gd name="connsiteY3" fmla="*/ 0 h 1281906"/>
              <a:gd name="connsiteX4" fmla="*/ 6053953 w 6091499"/>
              <a:gd name="connsiteY4" fmla="*/ 37546 h 1281906"/>
              <a:gd name="connsiteX5" fmla="*/ 6091499 w 6091499"/>
              <a:gd name="connsiteY5" fmla="*/ 128191 h 1281906"/>
              <a:gd name="connsiteX6" fmla="*/ 6091499 w 6091499"/>
              <a:gd name="connsiteY6" fmla="*/ 1153715 h 1281906"/>
              <a:gd name="connsiteX7" fmla="*/ 6053953 w 6091499"/>
              <a:gd name="connsiteY7" fmla="*/ 1244360 h 1281906"/>
              <a:gd name="connsiteX8" fmla="*/ 5963308 w 6091499"/>
              <a:gd name="connsiteY8" fmla="*/ 1281906 h 1281906"/>
              <a:gd name="connsiteX9" fmla="*/ 128191 w 6091499"/>
              <a:gd name="connsiteY9" fmla="*/ 1281906 h 1281906"/>
              <a:gd name="connsiteX10" fmla="*/ 37546 w 6091499"/>
              <a:gd name="connsiteY10" fmla="*/ 1244360 h 1281906"/>
              <a:gd name="connsiteX11" fmla="*/ 0 w 6091499"/>
              <a:gd name="connsiteY11" fmla="*/ 1153715 h 1281906"/>
              <a:gd name="connsiteX12" fmla="*/ 0 w 6091499"/>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1499" h="1281906">
                <a:moveTo>
                  <a:pt x="0" y="128191"/>
                </a:moveTo>
                <a:cubicBezTo>
                  <a:pt x="0" y="94193"/>
                  <a:pt x="13506" y="61587"/>
                  <a:pt x="37546" y="37546"/>
                </a:cubicBezTo>
                <a:cubicBezTo>
                  <a:pt x="61587" y="13506"/>
                  <a:pt x="94192" y="0"/>
                  <a:pt x="128191" y="0"/>
                </a:cubicBezTo>
                <a:lnTo>
                  <a:pt x="5963308" y="0"/>
                </a:lnTo>
                <a:cubicBezTo>
                  <a:pt x="5997306" y="0"/>
                  <a:pt x="6029912" y="13506"/>
                  <a:pt x="6053953" y="37546"/>
                </a:cubicBezTo>
                <a:cubicBezTo>
                  <a:pt x="6077993" y="61587"/>
                  <a:pt x="6091499" y="94192"/>
                  <a:pt x="6091499" y="128191"/>
                </a:cubicBezTo>
                <a:lnTo>
                  <a:pt x="6091499" y="1153715"/>
                </a:lnTo>
                <a:cubicBezTo>
                  <a:pt x="6091499" y="1187713"/>
                  <a:pt x="6077993" y="1220319"/>
                  <a:pt x="6053953" y="1244360"/>
                </a:cubicBezTo>
                <a:cubicBezTo>
                  <a:pt x="6029913" y="1268400"/>
                  <a:pt x="5997307" y="1281906"/>
                  <a:pt x="5963308"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48036" tIns="148036" rIns="148036" bIns="148036" numCol="1" spcCol="1270" anchor="ctr" anchorCtr="0">
            <a:noAutofit/>
          </a:bodyPr>
          <a:lstStyle/>
          <a:p>
            <a:pPr algn="ctr" defTabSz="1289050">
              <a:lnSpc>
                <a:spcPct val="90000"/>
              </a:lnSpc>
              <a:spcBef>
                <a:spcPct val="0"/>
              </a:spcBef>
              <a:spcAft>
                <a:spcPct val="35000"/>
              </a:spcAft>
            </a:pPr>
            <a:r>
              <a:rPr lang="en-US" sz="2000" dirty="0" err="1" smtClean="0">
                <a:solidFill>
                  <a:srgbClr val="0000FF"/>
                </a:solidFill>
              </a:rPr>
              <a:t>SaaS</a:t>
            </a:r>
            <a:r>
              <a:rPr lang="en-US" sz="2000" dirty="0" smtClean="0">
                <a:solidFill>
                  <a:prstClr val="black"/>
                </a:solidFill>
              </a:rPr>
              <a:t>: Software as a Service</a:t>
            </a:r>
          </a:p>
          <a:p>
            <a:pPr algn="ctr" defTabSz="1289050">
              <a:lnSpc>
                <a:spcPct val="90000"/>
              </a:lnSpc>
              <a:spcBef>
                <a:spcPct val="0"/>
              </a:spcBef>
              <a:spcAft>
                <a:spcPct val="35000"/>
              </a:spcAft>
            </a:pPr>
            <a:r>
              <a:rPr lang="en-US" sz="1600" dirty="0" smtClean="0">
                <a:solidFill>
                  <a:prstClr val="black"/>
                </a:solidFill>
              </a:rPr>
              <a:t>(e.g. CFD or Search documents/web are services)</a:t>
            </a:r>
            <a:endParaRPr lang="en-US" sz="1600" dirty="0">
              <a:solidFill>
                <a:prstClr val="black"/>
              </a:solidFill>
            </a:endParaRPr>
          </a:p>
        </p:txBody>
      </p:sp>
      <p:sp>
        <p:nvSpPr>
          <p:cNvPr id="12" name="Freeform 11"/>
          <p:cNvSpPr/>
          <p:nvPr/>
        </p:nvSpPr>
        <p:spPr>
          <a:xfrm>
            <a:off x="1371600" y="4329906"/>
            <a:ext cx="6400800" cy="914400"/>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algn="ctr" defTabSz="711200">
              <a:lnSpc>
                <a:spcPct val="90000"/>
              </a:lnSpc>
              <a:spcBef>
                <a:spcPct val="0"/>
              </a:spcBef>
              <a:spcAft>
                <a:spcPct val="35000"/>
              </a:spcAft>
            </a:pPr>
            <a:r>
              <a:rPr lang="en-US" sz="2000" dirty="0" err="1" smtClean="0">
                <a:solidFill>
                  <a:srgbClr val="0000FF"/>
                </a:solidFill>
              </a:rPr>
              <a:t>IaaS</a:t>
            </a:r>
            <a:r>
              <a:rPr lang="en-US" sz="1600" dirty="0" smtClean="0">
                <a:solidFill>
                  <a:srgbClr val="0000FF"/>
                </a:solidFill>
              </a:rPr>
              <a:t> </a:t>
            </a:r>
            <a:r>
              <a:rPr lang="en-US" sz="1600" dirty="0" smtClean="0">
                <a:solidFill>
                  <a:prstClr val="black"/>
                </a:solidFill>
              </a:rPr>
              <a:t>(</a:t>
            </a:r>
            <a:r>
              <a:rPr lang="en-US" sz="2000" dirty="0" err="1" smtClean="0">
                <a:solidFill>
                  <a:srgbClr val="0000FF"/>
                </a:solidFill>
              </a:rPr>
              <a:t>HaaS</a:t>
            </a:r>
            <a:r>
              <a:rPr lang="en-US" sz="1600" dirty="0" smtClean="0">
                <a:solidFill>
                  <a:prstClr val="black"/>
                </a:solidFill>
              </a:rPr>
              <a:t>): Infrastructure as a Service </a:t>
            </a:r>
          </a:p>
          <a:p>
            <a:pPr algn="ctr" defTabSz="711200">
              <a:lnSpc>
                <a:spcPct val="90000"/>
              </a:lnSpc>
              <a:spcBef>
                <a:spcPct val="0"/>
              </a:spcBef>
              <a:spcAft>
                <a:spcPct val="35000"/>
              </a:spcAft>
            </a:pPr>
            <a:r>
              <a:rPr lang="en-US" sz="1600" dirty="0" smtClean="0">
                <a:solidFill>
                  <a:prstClr val="black"/>
                </a:solidFill>
              </a:rPr>
              <a:t>(get computer time with a credit card and with a Web interface like EC2)</a:t>
            </a:r>
            <a:endParaRPr lang="en-US" sz="1600" dirty="0">
              <a:solidFill>
                <a:prstClr val="black"/>
              </a:solidFill>
            </a:endParaRPr>
          </a:p>
        </p:txBody>
      </p:sp>
      <p:sp>
        <p:nvSpPr>
          <p:cNvPr id="13" name="Freeform 12"/>
          <p:cNvSpPr/>
          <p:nvPr/>
        </p:nvSpPr>
        <p:spPr>
          <a:xfrm>
            <a:off x="1828800" y="3263106"/>
            <a:ext cx="5334000" cy="977106"/>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algn="ctr" defTabSz="711200">
              <a:lnSpc>
                <a:spcPct val="90000"/>
              </a:lnSpc>
              <a:spcBef>
                <a:spcPct val="0"/>
              </a:spcBef>
              <a:spcAft>
                <a:spcPct val="35000"/>
              </a:spcAft>
            </a:pPr>
            <a:r>
              <a:rPr lang="en-US" sz="2000" dirty="0" err="1" smtClean="0">
                <a:solidFill>
                  <a:srgbClr val="0000FF"/>
                </a:solidFill>
              </a:rPr>
              <a:t>PaaS</a:t>
            </a:r>
            <a:r>
              <a:rPr lang="en-US" sz="1600" dirty="0" smtClean="0">
                <a:solidFill>
                  <a:prstClr val="black"/>
                </a:solidFill>
              </a:rPr>
              <a:t>: Platform as a Service</a:t>
            </a:r>
          </a:p>
          <a:p>
            <a:pPr algn="ctr" defTabSz="711200">
              <a:lnSpc>
                <a:spcPct val="90000"/>
              </a:lnSpc>
              <a:spcBef>
                <a:spcPct val="0"/>
              </a:spcBef>
              <a:spcAft>
                <a:spcPct val="35000"/>
              </a:spcAft>
            </a:pPr>
            <a:r>
              <a:rPr lang="en-US" sz="1600" dirty="0" err="1" smtClean="0">
                <a:solidFill>
                  <a:prstClr val="black"/>
                </a:solidFill>
              </a:rPr>
              <a:t>IaaS</a:t>
            </a:r>
            <a:r>
              <a:rPr lang="en-US" sz="1600" dirty="0" smtClean="0">
                <a:solidFill>
                  <a:prstClr val="black"/>
                </a:solidFill>
              </a:rPr>
              <a:t> plus core software capabilities on which you build  </a:t>
            </a:r>
            <a:r>
              <a:rPr lang="en-US" sz="1600" dirty="0" err="1" smtClean="0">
                <a:solidFill>
                  <a:prstClr val="black"/>
                </a:solidFill>
              </a:rPr>
              <a:t>SaaS</a:t>
            </a:r>
            <a:endParaRPr lang="en-US" sz="1600" dirty="0" smtClean="0">
              <a:solidFill>
                <a:prstClr val="black"/>
              </a:solidFill>
            </a:endParaRPr>
          </a:p>
          <a:p>
            <a:pPr algn="ctr" defTabSz="711200">
              <a:lnSpc>
                <a:spcPct val="90000"/>
              </a:lnSpc>
              <a:spcBef>
                <a:spcPct val="0"/>
              </a:spcBef>
              <a:spcAft>
                <a:spcPct val="35000"/>
              </a:spcAft>
            </a:pPr>
            <a:r>
              <a:rPr lang="en-US" sz="1600" dirty="0" smtClean="0">
                <a:solidFill>
                  <a:prstClr val="black"/>
                </a:solidFill>
              </a:rPr>
              <a:t>(e.g. Azure is a </a:t>
            </a:r>
            <a:r>
              <a:rPr lang="en-US" sz="1600" dirty="0" err="1" smtClean="0">
                <a:solidFill>
                  <a:prstClr val="black"/>
                </a:solidFill>
              </a:rPr>
              <a:t>PaaS</a:t>
            </a:r>
            <a:r>
              <a:rPr lang="en-US" sz="1600" dirty="0" smtClean="0">
                <a:solidFill>
                  <a:prstClr val="black"/>
                </a:solidFill>
              </a:rPr>
              <a:t>; MapReduce is a Platform)</a:t>
            </a:r>
            <a:r>
              <a:rPr lang="en-US" sz="1600" dirty="0" smtClean="0">
                <a:solidFill>
                  <a:srgbClr val="FF0000"/>
                </a:solidFill>
              </a:rPr>
              <a:t> </a:t>
            </a:r>
            <a:endParaRPr lang="en-US" sz="1600" dirty="0">
              <a:solidFill>
                <a:prstClr val="black"/>
              </a:solidFill>
            </a:endParaRPr>
          </a:p>
        </p:txBody>
      </p:sp>
      <p:sp>
        <p:nvSpPr>
          <p:cNvPr id="15" name="Freeform 14"/>
          <p:cNvSpPr/>
          <p:nvPr/>
        </p:nvSpPr>
        <p:spPr>
          <a:xfrm>
            <a:off x="2819400" y="1371600"/>
            <a:ext cx="3657600" cy="824706"/>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algn="ctr"/>
            <a:r>
              <a:rPr lang="en-US" sz="2000" dirty="0" err="1" smtClean="0">
                <a:solidFill>
                  <a:srgbClr val="0000FF"/>
                </a:solidFill>
              </a:rPr>
              <a:t>Cyberinfrastructure</a:t>
            </a:r>
            <a:r>
              <a:rPr lang="en-US" sz="1600" dirty="0" smtClean="0">
                <a:solidFill>
                  <a:srgbClr val="FFFF00"/>
                </a:solidFill>
              </a:rPr>
              <a:t> </a:t>
            </a:r>
          </a:p>
          <a:p>
            <a:pPr algn="ctr"/>
            <a:r>
              <a:rPr lang="en-US" sz="1600" dirty="0" smtClean="0">
                <a:solidFill>
                  <a:prstClr val="black"/>
                </a:solidFill>
              </a:rPr>
              <a:t>Is “Research as a Service”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p:cNvPicPr>
            <a:picLocks noChangeAspect="1" noChangeArrowheads="1"/>
          </p:cNvPicPr>
          <p:nvPr/>
        </p:nvPicPr>
        <p:blipFill>
          <a:blip r:embed="rId3" cstate="print"/>
          <a:srcRect l="12384" t="14520" r="13426" b="2506"/>
          <a:stretch>
            <a:fillRect/>
          </a:stretch>
        </p:blipFill>
        <p:spPr bwMode="auto">
          <a:xfrm>
            <a:off x="1447800" y="1219200"/>
            <a:ext cx="6172200" cy="5334000"/>
          </a:xfrm>
          <a:prstGeom prst="rect">
            <a:avLst/>
          </a:prstGeom>
          <a:noFill/>
          <a:ln w="9525">
            <a:noFill/>
            <a:miter lim="800000"/>
            <a:headEnd/>
            <a:tailEnd/>
          </a:ln>
        </p:spPr>
      </p:pic>
      <p:grpSp>
        <p:nvGrpSpPr>
          <p:cNvPr id="2" name="Group 12"/>
          <p:cNvGrpSpPr/>
          <p:nvPr/>
        </p:nvGrpSpPr>
        <p:grpSpPr>
          <a:xfrm>
            <a:off x="0" y="1219200"/>
            <a:ext cx="9144000" cy="5334000"/>
            <a:chOff x="0" y="1295400"/>
            <a:chExt cx="9144000" cy="5181600"/>
          </a:xfrm>
        </p:grpSpPr>
        <p:pic>
          <p:nvPicPr>
            <p:cNvPr id="11" name="Picture 10" descr="clouds-0001.jpg"/>
            <p:cNvPicPr>
              <a:picLocks noChangeAspect="1"/>
            </p:cNvPicPr>
            <p:nvPr/>
          </p:nvPicPr>
          <p:blipFill>
            <a:blip r:embed="rId4" cstate="print"/>
            <a:stretch>
              <a:fillRect/>
            </a:stretch>
          </p:blipFill>
          <p:spPr>
            <a:xfrm>
              <a:off x="0" y="1295400"/>
              <a:ext cx="9144000" cy="5181600"/>
            </a:xfrm>
            <a:prstGeom prst="rect">
              <a:avLst/>
            </a:prstGeom>
          </p:spPr>
        </p:pic>
        <p:pic>
          <p:nvPicPr>
            <p:cNvPr id="4" name="Picture 3" descr="3tera.jpg"/>
            <p:cNvPicPr>
              <a:picLocks noChangeAspect="1"/>
            </p:cNvPicPr>
            <p:nvPr/>
          </p:nvPicPr>
          <p:blipFill>
            <a:blip r:embed="rId5" cstate="print"/>
            <a:stretch>
              <a:fillRect/>
            </a:stretch>
          </p:blipFill>
          <p:spPr>
            <a:xfrm>
              <a:off x="7391400" y="6096000"/>
              <a:ext cx="1688758" cy="381000"/>
            </a:xfrm>
            <a:prstGeom prst="rect">
              <a:avLst/>
            </a:prstGeom>
          </p:spPr>
        </p:pic>
        <p:pic>
          <p:nvPicPr>
            <p:cNvPr id="5" name="Picture 4" descr="AmazonEC2.jpg"/>
            <p:cNvPicPr>
              <a:picLocks noChangeAspect="1"/>
            </p:cNvPicPr>
            <p:nvPr/>
          </p:nvPicPr>
          <p:blipFill>
            <a:blip r:embed="rId6" cstate="print"/>
            <a:stretch>
              <a:fillRect/>
            </a:stretch>
          </p:blipFill>
          <p:spPr>
            <a:xfrm>
              <a:off x="3200400" y="2895600"/>
              <a:ext cx="2105799" cy="685800"/>
            </a:xfrm>
            <a:prstGeom prst="rect">
              <a:avLst/>
            </a:prstGeom>
          </p:spPr>
        </p:pic>
        <p:pic>
          <p:nvPicPr>
            <p:cNvPr id="6" name="Picture 5" descr="Azure.jpg"/>
            <p:cNvPicPr>
              <a:picLocks noChangeAspect="1"/>
            </p:cNvPicPr>
            <p:nvPr/>
          </p:nvPicPr>
          <p:blipFill>
            <a:blip r:embed="rId7" cstate="print"/>
            <a:stretch>
              <a:fillRect/>
            </a:stretch>
          </p:blipFill>
          <p:spPr>
            <a:xfrm>
              <a:off x="5116314" y="1600200"/>
              <a:ext cx="3951486" cy="381000"/>
            </a:xfrm>
            <a:prstGeom prst="rect">
              <a:avLst/>
            </a:prstGeom>
          </p:spPr>
        </p:pic>
        <p:pic>
          <p:nvPicPr>
            <p:cNvPr id="7" name="Picture 6" descr="b-hive.jpg"/>
            <p:cNvPicPr>
              <a:picLocks noChangeAspect="1"/>
            </p:cNvPicPr>
            <p:nvPr/>
          </p:nvPicPr>
          <p:blipFill>
            <a:blip r:embed="rId8" cstate="print"/>
            <a:stretch>
              <a:fillRect/>
            </a:stretch>
          </p:blipFill>
          <p:spPr>
            <a:xfrm>
              <a:off x="1828800" y="4648200"/>
              <a:ext cx="1416907" cy="219894"/>
            </a:xfrm>
            <a:prstGeom prst="rect">
              <a:avLst/>
            </a:prstGeom>
          </p:spPr>
        </p:pic>
        <p:pic>
          <p:nvPicPr>
            <p:cNvPr id="8" name="Picture 7" descr="engineyard.jpg"/>
            <p:cNvPicPr>
              <a:picLocks noChangeAspect="1"/>
            </p:cNvPicPr>
            <p:nvPr/>
          </p:nvPicPr>
          <p:blipFill>
            <a:blip r:embed="rId9" cstate="print"/>
            <a:stretch>
              <a:fillRect/>
            </a:stretch>
          </p:blipFill>
          <p:spPr>
            <a:xfrm>
              <a:off x="8184848" y="4267200"/>
              <a:ext cx="959152" cy="1179871"/>
            </a:xfrm>
            <a:prstGeom prst="rect">
              <a:avLst/>
            </a:prstGeom>
          </p:spPr>
        </p:pic>
        <p:pic>
          <p:nvPicPr>
            <p:cNvPr id="9" name="Picture 8" descr="Eucalyptus.jpg"/>
            <p:cNvPicPr>
              <a:picLocks noChangeAspect="1"/>
            </p:cNvPicPr>
            <p:nvPr/>
          </p:nvPicPr>
          <p:blipFill>
            <a:blip r:embed="rId10" cstate="print"/>
            <a:stretch>
              <a:fillRect/>
            </a:stretch>
          </p:blipFill>
          <p:spPr>
            <a:xfrm>
              <a:off x="0" y="1524000"/>
              <a:ext cx="1524000" cy="533400"/>
            </a:xfrm>
            <a:prstGeom prst="rect">
              <a:avLst/>
            </a:prstGeom>
          </p:spPr>
        </p:pic>
        <p:pic>
          <p:nvPicPr>
            <p:cNvPr id="10" name="Picture 9" descr="GoGrid.jpg"/>
            <p:cNvPicPr>
              <a:picLocks noChangeAspect="1"/>
            </p:cNvPicPr>
            <p:nvPr/>
          </p:nvPicPr>
          <p:blipFill>
            <a:blip r:embed="rId11" cstate="print"/>
            <a:stretch>
              <a:fillRect/>
            </a:stretch>
          </p:blipFill>
          <p:spPr>
            <a:xfrm>
              <a:off x="4419600" y="5562600"/>
              <a:ext cx="1977081" cy="255639"/>
            </a:xfrm>
            <a:prstGeom prst="rect">
              <a:avLst/>
            </a:prstGeom>
          </p:spPr>
        </p:pic>
      </p:grpSp>
      <p:sp>
        <p:nvSpPr>
          <p:cNvPr id="12" name="Title 1"/>
          <p:cNvSpPr txBox="1">
            <a:spLocks/>
          </p:cNvSpPr>
          <p:nvPr/>
        </p:nvSpPr>
        <p:spPr>
          <a:xfrm>
            <a:off x="990600" y="381000"/>
            <a:ext cx="6629400" cy="731838"/>
          </a:xfrm>
          <a:prstGeom prst="rect">
            <a:avLst/>
          </a:prstGeom>
        </p:spPr>
        <p:txBody>
          <a:bodyPr/>
          <a:lstStyle/>
          <a:p>
            <a:pPr algn="ctr">
              <a:spcBef>
                <a:spcPct val="0"/>
              </a:spcBef>
              <a:defRPr/>
            </a:pPr>
            <a:r>
              <a:rPr lang="en-US" sz="4400" dirty="0" smtClean="0">
                <a:solidFill>
                  <a:prstClr val="black"/>
                </a:solidFill>
              </a:rPr>
              <a:t>Commercial Cloud</a:t>
            </a:r>
            <a:endParaRPr lang="en-US" sz="4400" dirty="0">
              <a:solidFill>
                <a:prstClr val="black"/>
              </a:solidFill>
            </a:endParaRPr>
          </a:p>
        </p:txBody>
      </p:sp>
      <p:sp>
        <p:nvSpPr>
          <p:cNvPr id="14" name="TextBox 13"/>
          <p:cNvSpPr txBox="1"/>
          <p:nvPr/>
        </p:nvSpPr>
        <p:spPr>
          <a:xfrm>
            <a:off x="227660" y="2054423"/>
            <a:ext cx="839140" cy="307777"/>
          </a:xfrm>
          <a:prstGeom prst="rect">
            <a:avLst/>
          </a:prstGeom>
          <a:noFill/>
        </p:spPr>
        <p:txBody>
          <a:bodyPr wrap="none" rtlCol="0">
            <a:spAutoFit/>
          </a:bodyPr>
          <a:lstStyle/>
          <a:p>
            <a:r>
              <a:rPr lang="en-US" sz="1400" dirty="0" smtClean="0">
                <a:solidFill>
                  <a:prstClr val="black"/>
                </a:solidFill>
              </a:rPr>
              <a:t>Software</a:t>
            </a:r>
            <a:endParaRPr lang="en-US" sz="14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70338"/>
                                        </p:tgtEl>
                                      </p:cBhvr>
                                      <p:by x="25000" y="25000"/>
                                    </p:animScale>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20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3973</TotalTime>
  <Words>5690</Words>
  <Application>Microsoft Office PowerPoint</Application>
  <PresentationFormat>On-screen Show (4:3)</PresentationFormat>
  <Paragraphs>909</Paragraphs>
  <Slides>69</Slides>
  <Notes>69</Notes>
  <HiddenSlides>0</HiddenSlides>
  <MMClips>1</MMClips>
  <ScaleCrop>false</ScaleCrop>
  <HeadingPairs>
    <vt:vector size="4" baseType="variant">
      <vt:variant>
        <vt:lpstr>Theme</vt:lpstr>
      </vt:variant>
      <vt:variant>
        <vt:i4>2</vt:i4>
      </vt:variant>
      <vt:variant>
        <vt:lpstr>Slide Titles</vt:lpstr>
      </vt:variant>
      <vt:variant>
        <vt:i4>69</vt:i4>
      </vt:variant>
    </vt:vector>
  </HeadingPairs>
  <TitlesOfParts>
    <vt:vector size="71" baseType="lpstr">
      <vt:lpstr>3_Office Theme</vt:lpstr>
      <vt:lpstr>4_Office Theme</vt:lpstr>
      <vt:lpstr>Algorithms and Applications for Grids and Clouds</vt:lpstr>
      <vt:lpstr>Algorithms and Application for Grids and Clouds</vt:lpstr>
      <vt:lpstr>Important Trends</vt:lpstr>
      <vt:lpstr>Slide 4</vt:lpstr>
      <vt:lpstr>Clouds as Cost Effective Data Centers</vt:lpstr>
      <vt:lpstr>Clouds hide Complexity</vt:lpstr>
      <vt:lpstr>The Data Center Landscape</vt:lpstr>
      <vt:lpstr>Clouds hide Complexity</vt:lpstr>
      <vt:lpstr>Slide 9</vt:lpstr>
      <vt:lpstr>Philosophy of Clouds and Grids</vt:lpstr>
      <vt:lpstr>Cloud Computing: Infrastructure and Runtimes</vt:lpstr>
      <vt:lpstr>Slide 12</vt:lpstr>
      <vt:lpstr>MapReduce “File/Data Repository” Parallelism</vt:lpstr>
      <vt:lpstr>Grids and Clouds + and -</vt:lpstr>
      <vt:lpstr>MapReduce</vt:lpstr>
      <vt:lpstr>Hadoop &amp; Dryad</vt:lpstr>
      <vt:lpstr>High Energy Physics Data Analysis</vt:lpstr>
      <vt:lpstr>Reduce Phase of Particle Physics  “Find the Higgs” using Dryad</vt:lpstr>
      <vt:lpstr>Broad Architecture Components</vt:lpstr>
      <vt:lpstr>Application Classes </vt:lpstr>
      <vt:lpstr>Applications &amp; Different Interconnection Patterns</vt:lpstr>
      <vt:lpstr>Fault Tolerance and MapReduce</vt:lpstr>
      <vt:lpstr>DNA Sequencing Pipeline</vt:lpstr>
      <vt:lpstr>Alu and Metagenomics Workflow</vt:lpstr>
      <vt:lpstr>Biology MDS and Clustering Results</vt:lpstr>
      <vt:lpstr>All-Pairs Using DryadLINQ</vt:lpstr>
      <vt:lpstr>Hadoop/Dryad Comparison Inhomogeneous Data I</vt:lpstr>
      <vt:lpstr>Hadoop/Dryad Comparison Inhomogeneous Data II</vt:lpstr>
      <vt:lpstr>Hadoop VM Performance Degradation</vt:lpstr>
      <vt:lpstr>Twister(MapReduce++)</vt:lpstr>
      <vt:lpstr>Iterative Computations</vt:lpstr>
      <vt:lpstr>Slide 32</vt:lpstr>
      <vt:lpstr>TwisterMPIReduce</vt:lpstr>
      <vt:lpstr>Slide 34</vt:lpstr>
      <vt:lpstr>Slide 35</vt:lpstr>
      <vt:lpstr>Slide 36</vt:lpstr>
      <vt:lpstr>Sequence Assembly in the Clouds</vt:lpstr>
      <vt:lpstr>Slide 38</vt:lpstr>
      <vt:lpstr>Slide 39</vt:lpstr>
      <vt:lpstr>Cap3 Performance with different EC2 Instance Types</vt:lpstr>
      <vt:lpstr>Cost to assemble to process 4096 FASTA files</vt:lpstr>
      <vt:lpstr>Slide 42</vt:lpstr>
      <vt:lpstr>AzureMapReduce</vt:lpstr>
      <vt:lpstr>Early Results with AzureMapreduce</vt:lpstr>
      <vt:lpstr>Currently we cant make Amazon Elastic MapReduce run well</vt:lpstr>
      <vt:lpstr>Some Issues with AzureTwister and AzureMapReduce</vt:lpstr>
      <vt:lpstr>Slide 47</vt:lpstr>
      <vt:lpstr>Parallel Data Analysis Algorithms on Multicore</vt:lpstr>
      <vt:lpstr>High Performance  Dimension Reduction and Visualization</vt:lpstr>
      <vt:lpstr>Dimension Reduction Algorithms</vt:lpstr>
      <vt:lpstr>GTM vs. MDS</vt:lpstr>
      <vt:lpstr>MDS and GTM Map (1)</vt:lpstr>
      <vt:lpstr>Slide 53</vt:lpstr>
      <vt:lpstr>MDS and GTM Map (2)</vt:lpstr>
      <vt:lpstr>Interpolation Method</vt:lpstr>
      <vt:lpstr>Quality Comparison  (O(N2) Full vs. Interpolation)</vt:lpstr>
      <vt:lpstr>FutureGrid Concepts</vt:lpstr>
      <vt:lpstr>FutureGrid: a Grid Testbed</vt:lpstr>
      <vt:lpstr>FutureGrid Partners</vt:lpstr>
      <vt:lpstr>Dynamic Provisioning</vt:lpstr>
      <vt:lpstr>FutureGrid Interaction with Commercial Clouds</vt:lpstr>
      <vt:lpstr>Dynamic Virtual Clusters</vt:lpstr>
      <vt:lpstr>Slide 63</vt:lpstr>
      <vt:lpstr>Algorithms and Clouds I</vt:lpstr>
      <vt:lpstr>Algorithms and Clouds II</vt:lpstr>
      <vt:lpstr>Algorithms and Clouds III</vt:lpstr>
      <vt:lpstr>Clouds MapReduce and eScience I</vt:lpstr>
      <vt:lpstr>Clouds MapReduce and eScience II</vt:lpstr>
      <vt:lpstr>Slide 69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213</cp:revision>
  <dcterms:created xsi:type="dcterms:W3CDTF">2010-05-04T01:29:55Z</dcterms:created>
  <dcterms:modified xsi:type="dcterms:W3CDTF">2010-07-27T17:54:22Z</dcterms:modified>
</cp:coreProperties>
</file>