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9" r:id="rId1"/>
  </p:sldMasterIdLst>
  <p:notesMasterIdLst>
    <p:notesMasterId r:id="rId13"/>
  </p:notesMasterIdLst>
  <p:sldIdLst>
    <p:sldId id="605" r:id="rId2"/>
    <p:sldId id="633" r:id="rId3"/>
    <p:sldId id="634" r:id="rId4"/>
    <p:sldId id="635" r:id="rId5"/>
    <p:sldId id="636" r:id="rId6"/>
    <p:sldId id="637" r:id="rId7"/>
    <p:sldId id="638" r:id="rId8"/>
    <p:sldId id="639" r:id="rId9"/>
    <p:sldId id="640" r:id="rId10"/>
    <p:sldId id="641" r:id="rId11"/>
    <p:sldId id="642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5899D5"/>
    <a:srgbClr val="F9C545"/>
    <a:srgbClr val="EE7D31"/>
    <a:srgbClr val="00B14F"/>
    <a:srgbClr val="B30838"/>
    <a:srgbClr val="D6A300"/>
    <a:srgbClr val="0083E6"/>
    <a:srgbClr val="0033CC"/>
    <a:srgbClr val="F8F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6" autoAdjust="0"/>
    <p:restoredTop sz="94667"/>
  </p:normalViewPr>
  <p:slideViewPr>
    <p:cSldViewPr>
      <p:cViewPr varScale="1">
        <p:scale>
          <a:sx n="88" d="100"/>
          <a:sy n="88" d="100"/>
        </p:scale>
        <p:origin x="1302" y="84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35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</a:t>
            </a:r>
            <a:r>
              <a:rPr lang="en-US" baseline="0" dirty="0"/>
              <a:t> The gap between different data sizes follow O(N)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5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/>
              <a:t>Note the differences</a:t>
            </a:r>
            <a:r>
              <a:rPr lang="en-US" baseline="0" dirty="0"/>
              <a:t> in communication architectures</a:t>
            </a:r>
          </a:p>
          <a:p>
            <a:pPr marL="232943" indent="-232943">
              <a:buAutoNum type="arabicPeriod"/>
            </a:pPr>
            <a:r>
              <a:rPr lang="en-US" baseline="0" dirty="0"/>
              <a:t>Note times are in log scale</a:t>
            </a:r>
          </a:p>
          <a:p>
            <a:pPr marL="232943" indent="-232943">
              <a:buAutoNum type="arabicPeriod"/>
            </a:pPr>
            <a:r>
              <a:rPr lang="en-US" baseline="0" dirty="0"/>
              <a:t>Bars indicate compute only times, which is similar across these frameworks</a:t>
            </a:r>
          </a:p>
          <a:p>
            <a:pPr marL="232943" indent="-232943">
              <a:buAutoNum type="arabicPeriod"/>
            </a:pPr>
            <a:r>
              <a:rPr lang="en-US" baseline="0" dirty="0"/>
              <a:t>Overhead is dominated by communications in </a:t>
            </a:r>
            <a:r>
              <a:rPr lang="en-US" baseline="0" dirty="0" err="1"/>
              <a:t>Flink</a:t>
            </a:r>
            <a:r>
              <a:rPr lang="en-US" baseline="0" dirty="0"/>
              <a:t> and Spark</a:t>
            </a:r>
          </a:p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7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Note.</a:t>
            </a:r>
            <a:r>
              <a:rPr lang="en-US" baseline="0" dirty="0"/>
              <a:t> Linear increase in communication time when going from 100k to 200k with shared memory communication.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7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Note. 400K LRT-FJ CE could NOT be done due to</a:t>
            </a:r>
            <a:r>
              <a:rPr lang="en-US" baseline="0" dirty="0"/>
              <a:t> reaching memory limits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5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Note. 400K LRT-FJ CE could NOT be done due to</a:t>
            </a:r>
            <a:r>
              <a:rPr lang="en-US" baseline="0" dirty="0"/>
              <a:t> reaching memory limits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3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95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79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114300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376" y="39957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3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261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4"/>
            <a:ext cx="90678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160" y="6330042"/>
            <a:ext cx="656771" cy="293913"/>
          </a:xfrm>
          <a:prstGeom prst="rect">
            <a:avLst/>
          </a:prstGeom>
        </p:spPr>
        <p:txBody>
          <a:bodyPr anchor="ctr"/>
          <a:lstStyle>
            <a:lvl1pPr>
              <a:defRPr sz="2000" b="0">
                <a:solidFill>
                  <a:schemeClr val="bg2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33269" y="-42437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40716" y="6095999"/>
            <a:ext cx="1207883" cy="3692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1" kern="1200">
                <a:solidFill>
                  <a:schemeClr val="bg2"/>
                </a:solidFill>
                <a:latin typeface="Franklin Gothic Medium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82658" y="646524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Spidal.org</a:t>
            </a:r>
          </a:p>
        </p:txBody>
      </p:sp>
    </p:spTree>
    <p:extLst>
      <p:ext uri="{BB962C8B-B14F-4D97-AF65-F5344CB8AC3E}">
        <p14:creationId xmlns:p14="http://schemas.microsoft.com/office/powerpoint/2010/main" val="600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1" r:id="rId2"/>
    <p:sldLayoutId id="2147484250" r:id="rId3"/>
    <p:sldLayoutId id="2147484257" r:id="rId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33"/>
          <a:stretch/>
        </p:blipFill>
        <p:spPr>
          <a:xfrm>
            <a:off x="6474" y="0"/>
            <a:ext cx="913752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27" y="2155519"/>
            <a:ext cx="1027410" cy="489994"/>
          </a:xfrm>
          <a:prstGeom prst="rect">
            <a:avLst/>
          </a:prstGeom>
        </p:spPr>
      </p:pic>
      <p:pic>
        <p:nvPicPr>
          <p:cNvPr id="9" name="Picture 2" descr="https://lh3.googleusercontent.com/-QTh7oYlVSfs/AAAAAAAAAAI/AAAAAAAAAl8/PD6AyVW6Tqs/s0-c-k-no-ns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48" y="346052"/>
            <a:ext cx="847726" cy="8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3" t="21984" r="36829" b="19773"/>
          <a:stretch/>
        </p:blipFill>
        <p:spPr>
          <a:xfrm>
            <a:off x="7805088" y="2160095"/>
            <a:ext cx="952500" cy="970836"/>
          </a:xfrm>
          <a:prstGeom prst="rect">
            <a:avLst/>
          </a:prstGeom>
        </p:spPr>
      </p:pic>
      <p:pic>
        <p:nvPicPr>
          <p:cNvPr id="8" name="Picture 4" descr="Stony Brook 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68" y="5814846"/>
            <a:ext cx="1054710" cy="8705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8" t="17564" r="19740" b="18436"/>
          <a:stretch/>
        </p:blipFill>
        <p:spPr>
          <a:xfrm>
            <a:off x="7854202" y="355212"/>
            <a:ext cx="1138054" cy="838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18519" r="62088" b="21296"/>
          <a:stretch/>
        </p:blipFill>
        <p:spPr>
          <a:xfrm>
            <a:off x="7122934" y="5694801"/>
            <a:ext cx="1504841" cy="99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23353" y="4980401"/>
            <a:ext cx="208880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</a:rPr>
              <a:t>Software: MIDAS</a:t>
            </a:r>
            <a:br>
              <a:rPr lang="en-US" sz="1800" b="1" i="0" dirty="0">
                <a:solidFill>
                  <a:schemeClr val="bg1"/>
                </a:solidFill>
              </a:rPr>
            </a:br>
            <a:r>
              <a:rPr lang="en-US" sz="1800" b="1" i="0" dirty="0">
                <a:solidFill>
                  <a:schemeClr val="bg1"/>
                </a:solidFill>
              </a:rPr>
              <a:t>HPC-ABDS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4" y="0"/>
            <a:ext cx="4032126" cy="994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700" b="1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  <a:endParaRPr lang="en-US" sz="1700" b="1" dirty="0"/>
          </a:p>
        </p:txBody>
      </p:sp>
      <p:sp>
        <p:nvSpPr>
          <p:cNvPr id="6" name="Rectangle 5"/>
          <p:cNvSpPr/>
          <p:nvPr/>
        </p:nvSpPr>
        <p:spPr>
          <a:xfrm>
            <a:off x="-1772" y="5649958"/>
            <a:ext cx="266877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/>
              <a:t>SPIDAL Analytics Performance</a:t>
            </a:r>
            <a:endParaRPr lang="en-US" dirty="0"/>
          </a:p>
          <a:p>
            <a:r>
              <a:rPr lang="en-US" dirty="0"/>
              <a:t>February 2017</a:t>
            </a:r>
          </a:p>
        </p:txBody>
      </p:sp>
    </p:spTree>
    <p:extLst>
      <p:ext uri="{BB962C8B-B14F-4D97-AF65-F5344CB8AC3E}">
        <p14:creationId xmlns:p14="http://schemas.microsoft.com/office/powerpoint/2010/main" val="422344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5486400"/>
            <a:ext cx="912616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844210" cy="5250835"/>
          </a:xfrm>
        </p:spPr>
      </p:pic>
      <p:sp>
        <p:nvSpPr>
          <p:cNvPr id="23" name="TextBox 22"/>
          <p:cNvSpPr txBox="1"/>
          <p:nvPr/>
        </p:nvSpPr>
        <p:spPr>
          <a:xfrm>
            <a:off x="5107906" y="1312111"/>
            <a:ext cx="33106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Speedup compared to 1 process per node on 48 nodes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10518" y="2302711"/>
            <a:ext cx="184707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14F"/>
                </a:solidFill>
                <a:effectLst/>
                <a:uLnTx/>
                <a:uFillTx/>
              </a:rPr>
              <a:t>Best MPI; inter and intra node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3456" y="3826097"/>
            <a:ext cx="156509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MPI; inter/intra node; Java not optimized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84271" y="4648301"/>
            <a:ext cx="2338369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Best FJ Threads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intra node;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MPI inter node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5106" y="3598111"/>
            <a:ext cx="45202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rgbClr val="7030A0"/>
                </a:solidFill>
              </a:rPr>
              <a:t>BSP Threads are better than FJ and at best match Java MPI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0" y="114632"/>
            <a:ext cx="9126166" cy="75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i="0" u="none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kern="0" dirty="0"/>
              <a:t>DA-MDS Speedup with </a:t>
            </a:r>
            <a:r>
              <a:rPr lang="en-US" kern="0"/>
              <a:t>different optimizations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5415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486400"/>
            <a:ext cx="912616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58952"/>
          </a:xfrm>
        </p:spPr>
        <p:txBody>
          <a:bodyPr/>
          <a:lstStyle/>
          <a:p>
            <a:r>
              <a:rPr lang="en-US" dirty="0" err="1"/>
              <a:t>Unoptimized</a:t>
            </a:r>
            <a:r>
              <a:rPr lang="en-US" dirty="0"/>
              <a:t> </a:t>
            </a:r>
            <a:r>
              <a:rPr lang="en-US" dirty="0" err="1"/>
              <a:t>MDSasChisq</a:t>
            </a:r>
            <a:r>
              <a:rPr lang="en-US" dirty="0"/>
              <a:t> and DA-PWC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06" y="758952"/>
            <a:ext cx="4206240" cy="233045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25" y="3806518"/>
            <a:ext cx="4206240" cy="2361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58952"/>
            <a:ext cx="4206240" cy="23304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8200" y="3155320"/>
            <a:ext cx="3245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</a:t>
            </a:r>
            <a:r>
              <a:rPr lang="en-US" sz="1400" dirty="0" err="1"/>
              <a:t>MDSasChisq</a:t>
            </a:r>
            <a:r>
              <a:rPr lang="en-US" sz="1400" dirty="0"/>
              <a:t> performance on 32 of 24-core nodes</a:t>
            </a:r>
            <a:endParaRPr lang="en-US" sz="14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2270" y="3152007"/>
            <a:ext cx="3245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</a:t>
            </a:r>
            <a:r>
              <a:rPr lang="en-US" sz="1400" dirty="0" err="1"/>
              <a:t>MDSasChisq</a:t>
            </a:r>
            <a:r>
              <a:rPr lang="en-US" sz="1400" dirty="0"/>
              <a:t> speedup on 32 of 24-core nodes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79150" y="6193420"/>
            <a:ext cx="3245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DA-PWC performance on 32 of 24-core nodes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22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58952"/>
          </a:xfrm>
        </p:spPr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55" y="685800"/>
            <a:ext cx="4211345" cy="5181600"/>
          </a:xfrm>
        </p:spPr>
        <p:txBody>
          <a:bodyPr/>
          <a:lstStyle/>
          <a:p>
            <a:r>
              <a:rPr lang="en-US" sz="2400" b="1" dirty="0"/>
              <a:t>K-Means Clustering</a:t>
            </a:r>
          </a:p>
          <a:p>
            <a:pPr lvl="1"/>
            <a:r>
              <a:rPr lang="en-US" sz="2400" dirty="0"/>
              <a:t>MPI Java and C – LRT-FJ and LRT-BSP</a:t>
            </a:r>
          </a:p>
          <a:p>
            <a:pPr lvl="1"/>
            <a:r>
              <a:rPr lang="en-US" sz="2400" dirty="0" err="1"/>
              <a:t>Flink</a:t>
            </a:r>
            <a:r>
              <a:rPr lang="en-US" sz="2400" dirty="0"/>
              <a:t> K-Means</a:t>
            </a:r>
          </a:p>
          <a:p>
            <a:pPr lvl="1"/>
            <a:r>
              <a:rPr lang="en-US" sz="2400" dirty="0"/>
              <a:t>Spark K-Means</a:t>
            </a:r>
          </a:p>
          <a:p>
            <a:r>
              <a:rPr lang="en-US" sz="2400" b="1" dirty="0"/>
              <a:t>DA-MDS</a:t>
            </a:r>
          </a:p>
          <a:p>
            <a:pPr lvl="1"/>
            <a:r>
              <a:rPr lang="en-US" sz="2400" dirty="0"/>
              <a:t>MPI Java – LRT-FJ and LRT-BSP</a:t>
            </a:r>
          </a:p>
          <a:p>
            <a:r>
              <a:rPr lang="en-US" sz="2400" b="1" dirty="0"/>
              <a:t>DA-PWC</a:t>
            </a:r>
          </a:p>
          <a:p>
            <a:pPr lvl="1"/>
            <a:r>
              <a:rPr lang="en-US" sz="2400" dirty="0"/>
              <a:t>MPI Java – LRT-FJ</a:t>
            </a:r>
          </a:p>
          <a:p>
            <a:r>
              <a:rPr lang="en-US" sz="2400" b="1" dirty="0" err="1"/>
              <a:t>MDSasChisq</a:t>
            </a:r>
            <a:endParaRPr lang="en-US" sz="2400" b="1" dirty="0"/>
          </a:p>
          <a:p>
            <a:pPr lvl="1"/>
            <a:r>
              <a:rPr lang="en-US" sz="2400" dirty="0"/>
              <a:t>MPI Java – LRT-FJ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89755" y="685800"/>
            <a:ext cx="4393001" cy="37451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/>
            <a:r>
              <a:rPr lang="en-US" dirty="0"/>
              <a:t>HPC Cluster</a:t>
            </a:r>
          </a:p>
          <a:p>
            <a:pPr marL="420053" lvl="1" indent="-214313"/>
            <a:r>
              <a:rPr lang="en-US" sz="1800" b="1" dirty="0"/>
              <a:t>128 Intel Haswell nodes </a:t>
            </a:r>
            <a:r>
              <a:rPr lang="en-US" sz="1800" dirty="0"/>
              <a:t>with 2.3GHz nominal frequency</a:t>
            </a:r>
          </a:p>
          <a:p>
            <a:pPr marL="625793" lvl="2" indent="-214313"/>
            <a:r>
              <a:rPr lang="en-US" b="1" dirty="0"/>
              <a:t>96 nodes with 24 cores on 2 sockets </a:t>
            </a:r>
            <a:r>
              <a:rPr lang="en-US" dirty="0"/>
              <a:t>(12 cores each)</a:t>
            </a:r>
          </a:p>
          <a:p>
            <a:pPr marL="625793" lvl="2" indent="-214313"/>
            <a:r>
              <a:rPr lang="en-US" b="1" dirty="0"/>
              <a:t>32 nodes with 36 cores on 2 sockets </a:t>
            </a:r>
            <a:r>
              <a:rPr lang="en-US" dirty="0"/>
              <a:t>(18 cores each)</a:t>
            </a:r>
          </a:p>
          <a:p>
            <a:pPr marL="420053" lvl="1" indent="-214313"/>
            <a:r>
              <a:rPr lang="en-US" sz="1800" dirty="0"/>
              <a:t>128GB memory per node</a:t>
            </a:r>
          </a:p>
          <a:p>
            <a:pPr marL="420053" lvl="1" indent="-214313"/>
            <a:r>
              <a:rPr lang="en-US" sz="1800" dirty="0"/>
              <a:t>40Gbps </a:t>
            </a:r>
            <a:r>
              <a:rPr lang="en-US" sz="1800" dirty="0" err="1"/>
              <a:t>Infiniband</a:t>
            </a:r>
            <a:endParaRPr lang="en-US" sz="1800" dirty="0"/>
          </a:p>
          <a:p>
            <a:pPr marL="214313" indent="-214313"/>
            <a:r>
              <a:rPr lang="en-US" dirty="0"/>
              <a:t>Software</a:t>
            </a:r>
          </a:p>
          <a:p>
            <a:pPr marL="420053" lvl="1" indent="-214313"/>
            <a:r>
              <a:rPr lang="en-US" sz="1800" dirty="0"/>
              <a:t>RHEL 6.8</a:t>
            </a:r>
          </a:p>
          <a:p>
            <a:pPr marL="420053" lvl="1" indent="-214313"/>
            <a:r>
              <a:rPr lang="en-US" sz="1800" dirty="0"/>
              <a:t>Java 1.8</a:t>
            </a:r>
          </a:p>
          <a:p>
            <a:pPr marL="420053" lvl="1" indent="-214313"/>
            <a:r>
              <a:rPr lang="en-US" sz="1800" dirty="0" err="1"/>
              <a:t>OpenHFT</a:t>
            </a:r>
            <a:r>
              <a:rPr lang="en-US" sz="1800" dirty="0"/>
              <a:t> </a:t>
            </a:r>
            <a:r>
              <a:rPr lang="en-US" sz="1800" dirty="0" err="1"/>
              <a:t>JavaLang</a:t>
            </a:r>
            <a:r>
              <a:rPr lang="en-US" sz="1800" dirty="0"/>
              <a:t> 6.7.2</a:t>
            </a:r>
          </a:p>
          <a:p>
            <a:pPr marL="420053" lvl="1" indent="-214313"/>
            <a:r>
              <a:rPr lang="en-US" sz="1800" dirty="0"/>
              <a:t>Habanero Java 0.1.4</a:t>
            </a:r>
          </a:p>
          <a:p>
            <a:pPr marL="420053" lvl="1" indent="-214313"/>
            <a:r>
              <a:rPr lang="en-US" sz="1800" dirty="0" err="1"/>
              <a:t>OpenMPI</a:t>
            </a:r>
            <a:r>
              <a:rPr lang="en-US" sz="1800" dirty="0"/>
              <a:t> 1.10.1</a:t>
            </a:r>
          </a:p>
        </p:txBody>
      </p:sp>
    </p:spTree>
    <p:extLst>
      <p:ext uri="{BB962C8B-B14F-4D97-AF65-F5344CB8AC3E}">
        <p14:creationId xmlns:p14="http://schemas.microsoft.com/office/powerpoint/2010/main" val="171545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486400"/>
            <a:ext cx="912616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554384"/>
          </a:xfrm>
        </p:spPr>
        <p:txBody>
          <a:bodyPr/>
          <a:lstStyle/>
          <a:p>
            <a:r>
              <a:rPr lang="en-US" dirty="0"/>
              <a:t>K-Means Clustering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4384"/>
            <a:ext cx="4276680" cy="219456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83" y="554384"/>
            <a:ext cx="4276680" cy="2194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71951"/>
            <a:ext cx="4238448" cy="2194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79" y="3771951"/>
            <a:ext cx="4276680" cy="21945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7971" y="2779693"/>
            <a:ext cx="4276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Java K-Means LRT-BSP affinity CE vs NE performance for 1mil points with </a:t>
            </a:r>
            <a:r>
              <a:rPr lang="en-US" sz="1400" b="1" dirty="0">
                <a:latin typeface="+mj-lt"/>
              </a:rPr>
              <a:t>1k,10k,50k,100k</a:t>
            </a:r>
            <a:r>
              <a:rPr lang="en-US" sz="1400" dirty="0">
                <a:latin typeface="+mj-lt"/>
              </a:rPr>
              <a:t>, </a:t>
            </a:r>
            <a:r>
              <a:rPr lang="en-US" sz="1400" b="1" dirty="0">
                <a:latin typeface="+mj-lt"/>
              </a:rPr>
              <a:t>and 500k </a:t>
            </a:r>
            <a:r>
              <a:rPr lang="en-US" sz="1400" dirty="0">
                <a:latin typeface="+mj-lt"/>
              </a:rPr>
              <a:t>centers on 16 nodes over varying threads and processes.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23711" y="2745763"/>
            <a:ext cx="4276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5899D5"/>
                </a:solidFill>
              </a:rPr>
              <a:t>Java</a:t>
            </a:r>
            <a:r>
              <a:rPr lang="en-US" sz="1400" dirty="0"/>
              <a:t> vs </a:t>
            </a:r>
            <a:r>
              <a:rPr lang="en-US" sz="1400" b="1" dirty="0">
                <a:solidFill>
                  <a:srgbClr val="7030A0"/>
                </a:solidFill>
              </a:rPr>
              <a:t>C</a:t>
            </a:r>
            <a:r>
              <a:rPr lang="en-US" sz="1400" dirty="0"/>
              <a:t> K-Means LRT-BSP affinity CE performance for 1 mil points with </a:t>
            </a:r>
            <a:r>
              <a:rPr lang="en-US" sz="1400" b="1" dirty="0"/>
              <a:t>1k,10k,50k,100k,</a:t>
            </a:r>
            <a:r>
              <a:rPr lang="en-US" sz="1400" dirty="0"/>
              <a:t> </a:t>
            </a:r>
            <a:r>
              <a:rPr lang="en-US" sz="1400" b="1" dirty="0"/>
              <a:t>and 500k </a:t>
            </a:r>
            <a:r>
              <a:rPr lang="en-US" sz="1400" dirty="0"/>
              <a:t>centers on 16 nodes over varying threads and processes.</a:t>
            </a:r>
            <a:endParaRPr lang="en-US" sz="14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1" y="5960273"/>
            <a:ext cx="4238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Java K-Means 1 mil points with </a:t>
            </a:r>
            <a:r>
              <a:rPr lang="en-US" sz="1400" b="1" dirty="0"/>
              <a:t>1k,10k, and 100k </a:t>
            </a:r>
            <a:r>
              <a:rPr lang="en-US" sz="1400" dirty="0"/>
              <a:t>centers performance on 16 nodes for LRT-FJ and LRT-BSP over varying threads and processes. The affinity pattern is CE.</a:t>
            </a:r>
            <a:endParaRPr lang="en-US" sz="14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85480" y="5960273"/>
            <a:ext cx="4276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Java K-Means 1 mil points with </a:t>
            </a:r>
            <a:r>
              <a:rPr lang="en-US" sz="1400" b="1" dirty="0"/>
              <a:t>50k, and 500k </a:t>
            </a:r>
            <a:r>
              <a:rPr lang="en-US" sz="1400" dirty="0"/>
              <a:t>centers performance on 16 nodes for LRT-FJ and LRT-BSP over varying threads and processes. The affinity pattern is CE.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518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58952"/>
          </a:xfrm>
        </p:spPr>
        <p:txBody>
          <a:bodyPr/>
          <a:lstStyle/>
          <a:p>
            <a:r>
              <a:rPr lang="en-US" dirty="0"/>
              <a:t>K-Means Clustering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0789"/>
            <a:ext cx="4874759" cy="3839613"/>
          </a:xfrm>
        </p:spPr>
      </p:pic>
      <p:sp>
        <p:nvSpPr>
          <p:cNvPr id="8" name="Rectangle 7"/>
          <p:cNvSpPr/>
          <p:nvPr/>
        </p:nvSpPr>
        <p:spPr>
          <a:xfrm>
            <a:off x="228600" y="4658492"/>
            <a:ext cx="4874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Java and C K-Means 1 mil points with 100k centers performance on 16 nodes for LRT-FJ and LRT-BSP over varying intra-node parallelisms. The affinity pattern is CE.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13005" y="758952"/>
            <a:ext cx="4013161" cy="472744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0" dirty="0"/>
              <a:t>All-Procs.</a:t>
            </a:r>
          </a:p>
          <a:p>
            <a:pPr lvl="1"/>
            <a:r>
              <a:rPr lang="en-US" sz="1500" i="0" dirty="0"/>
              <a:t>#processes = total parallelism.</a:t>
            </a:r>
          </a:p>
          <a:p>
            <a:pPr lvl="1"/>
            <a:r>
              <a:rPr lang="en-US" sz="1500" i="0" dirty="0"/>
              <a:t>Each pinned to a separate core.</a:t>
            </a:r>
          </a:p>
          <a:p>
            <a:pPr lvl="1"/>
            <a:r>
              <a:rPr lang="en-US" sz="1500" i="0" dirty="0"/>
              <a:t>Balanced across the two sockets.</a:t>
            </a:r>
          </a:p>
          <a:p>
            <a:r>
              <a:rPr lang="en-US" sz="1800" i="0" dirty="0"/>
              <a:t>Threads internal.</a:t>
            </a:r>
          </a:p>
          <a:p>
            <a:pPr lvl="1"/>
            <a:r>
              <a:rPr lang="en-US" sz="1500" i="0" dirty="0"/>
              <a:t>1 process per node, pinned to T cores, where T = #threads.</a:t>
            </a:r>
          </a:p>
          <a:p>
            <a:pPr lvl="1"/>
            <a:r>
              <a:rPr lang="en-US" sz="1500" i="0" dirty="0"/>
              <a:t>Threads pinned to separate cores.</a:t>
            </a:r>
          </a:p>
          <a:p>
            <a:pPr lvl="1"/>
            <a:r>
              <a:rPr lang="en-US" sz="1500" i="0" dirty="0"/>
              <a:t>Threads balanced across the two sockets.</a:t>
            </a:r>
          </a:p>
          <a:p>
            <a:r>
              <a:rPr lang="en-US" sz="1800" i="0" dirty="0"/>
              <a:t>Hybrid</a:t>
            </a:r>
          </a:p>
          <a:p>
            <a:pPr lvl="1"/>
            <a:r>
              <a:rPr lang="en-US" sz="1500" i="0" dirty="0"/>
              <a:t>2 processes per node, pinned to T cores.</a:t>
            </a:r>
          </a:p>
          <a:p>
            <a:pPr lvl="1"/>
            <a:r>
              <a:rPr lang="en-US" sz="1500" i="0" dirty="0"/>
              <a:t>Total parallelism = Tx2  where T is 8 or 12.</a:t>
            </a:r>
          </a:p>
          <a:p>
            <a:pPr lvl="1"/>
            <a:r>
              <a:rPr lang="en-US" sz="1500" i="0" dirty="0"/>
              <a:t>Threads pinned to separate cores and balanced across the two sockets.</a:t>
            </a:r>
          </a:p>
          <a:p>
            <a:pPr lvl="1"/>
            <a:endParaRPr lang="en-US" sz="1500" i="0" dirty="0"/>
          </a:p>
        </p:txBody>
      </p:sp>
    </p:spTree>
    <p:extLst>
      <p:ext uri="{BB962C8B-B14F-4D97-AF65-F5344CB8AC3E}">
        <p14:creationId xmlns:p14="http://schemas.microsoft.com/office/powerpoint/2010/main" val="48515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5486400"/>
            <a:ext cx="912616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58952"/>
          </a:xfrm>
        </p:spPr>
        <p:txBody>
          <a:bodyPr/>
          <a:lstStyle/>
          <a:p>
            <a:r>
              <a:rPr lang="en-US" dirty="0"/>
              <a:t>K-Means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4293451"/>
          </a:xfrm>
        </p:spPr>
        <p:txBody>
          <a:bodyPr/>
          <a:lstStyle/>
          <a:p>
            <a:r>
              <a:rPr lang="en-US" dirty="0" err="1"/>
              <a:t>Flink</a:t>
            </a:r>
            <a:r>
              <a:rPr lang="en-US" dirty="0"/>
              <a:t> and Spark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61" y="60462"/>
            <a:ext cx="3669675" cy="2983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2" y="3385284"/>
            <a:ext cx="4088672" cy="2261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75846"/>
            <a:ext cx="4047385" cy="2265171"/>
          </a:xfrm>
          <a:prstGeom prst="rect">
            <a:avLst/>
          </a:prstGeom>
        </p:spPr>
      </p:pic>
      <p:grpSp>
        <p:nvGrpSpPr>
          <p:cNvPr id="12" name="Canvas 4"/>
          <p:cNvGrpSpPr/>
          <p:nvPr/>
        </p:nvGrpSpPr>
        <p:grpSpPr>
          <a:xfrm>
            <a:off x="75759" y="1133385"/>
            <a:ext cx="4626170" cy="1559113"/>
            <a:chOff x="0" y="0"/>
            <a:chExt cx="4777740" cy="17526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4777740" cy="1752600"/>
            </a:xfrm>
            <a:prstGeom prst="rect">
              <a:avLst/>
            </a:prstGeom>
            <a:solidFill>
              <a:schemeClr val="bg1"/>
            </a:solidFill>
          </p:spPr>
        </p:sp>
        <p:sp>
          <p:nvSpPr>
            <p:cNvPr id="14" name="Hexagon 13"/>
            <p:cNvSpPr/>
            <p:nvPr/>
          </p:nvSpPr>
          <p:spPr>
            <a:xfrm>
              <a:off x="1169997" y="609600"/>
              <a:ext cx="1100763" cy="640080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88" dirty="0">
                  <a:ea typeface="Calibri" panose="020F0502020204030204" pitchFamily="34" charset="0"/>
                  <a:cs typeface="Arial Unicode MS" panose="020B0604020202020204" pitchFamily="34" charset="-128"/>
                </a:rPr>
                <a:t>Map (nearest centroid calculation)</a:t>
              </a:r>
              <a:endParaRPr lang="en-US" sz="1050" dirty="0">
                <a:ea typeface="Calibri" panose="020F0502020204030204" pitchFamily="34" charset="0"/>
                <a:cs typeface="Arial Unicode MS" panose="020B0604020202020204" pitchFamily="34" charset="-128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>
              <a:off x="2781300" y="609600"/>
              <a:ext cx="914400" cy="640080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88">
                  <a:ea typeface="Calibri" panose="020F0502020204030204" pitchFamily="34" charset="0"/>
                  <a:cs typeface="Arial Unicode MS" panose="020B0604020202020204" pitchFamily="34" charset="-128"/>
                </a:rPr>
                <a:t>Reduce (update centroids)</a:t>
              </a:r>
              <a:endParaRPr lang="en-US" sz="1050">
                <a:ea typeface="Calibri" panose="020F0502020204030204" pitchFamily="34" charset="0"/>
                <a:cs typeface="Arial Unicode MS" panose="020B0604020202020204" pitchFamily="34" charset="-128"/>
              </a:endParaRPr>
            </a:p>
          </p:txBody>
        </p:sp>
        <p:cxnSp>
          <p:nvCxnSpPr>
            <p:cNvPr id="16" name="Straight Arrow Connector 15"/>
            <p:cNvCxnSpPr>
              <a:stCxn id="14" idx="0"/>
              <a:endCxn id="15" idx="3"/>
            </p:cNvCxnSpPr>
            <p:nvPr/>
          </p:nvCxnSpPr>
          <p:spPr>
            <a:xfrm>
              <a:off x="2270760" y="929641"/>
              <a:ext cx="5105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23" idx="2"/>
              <a:endCxn id="14" idx="1"/>
            </p:cNvCxnSpPr>
            <p:nvPr/>
          </p:nvCxnSpPr>
          <p:spPr>
            <a:xfrm rot="5400000">
              <a:off x="3215555" y="66427"/>
              <a:ext cx="91441" cy="2275066"/>
            </a:xfrm>
            <a:prstGeom prst="curvedConnector3">
              <a:avLst>
                <a:gd name="adj1" fmla="val 347464"/>
              </a:avLst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36153" y="0"/>
              <a:ext cx="668747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88">
                  <a:ea typeface="Calibri" panose="020F0502020204030204" pitchFamily="34" charset="0"/>
                  <a:cs typeface="Arial Unicode MS" panose="020B0604020202020204" pitchFamily="34" charset="-128"/>
                </a:rPr>
                <a:t>Data Set &lt;Points&gt;</a:t>
              </a:r>
              <a:endParaRPr lang="en-US" sz="1050">
                <a:ea typeface="Calibri" panose="020F0502020204030204" pitchFamily="34" charset="0"/>
                <a:cs typeface="Arial Unicode MS" panose="020B0604020202020204" pitchFamily="34" charset="-128"/>
              </a:endParaRPr>
            </a:p>
          </p:txBody>
        </p:sp>
        <p:cxnSp>
          <p:nvCxnSpPr>
            <p:cNvPr id="19" name="Straight Arrow Connector 18"/>
            <p:cNvCxnSpPr>
              <a:stCxn id="18" idx="3"/>
              <a:endCxn id="14" idx="4"/>
            </p:cNvCxnSpPr>
            <p:nvPr/>
          </p:nvCxnSpPr>
          <p:spPr>
            <a:xfrm>
              <a:off x="1104900" y="228601"/>
              <a:ext cx="212116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0" y="701040"/>
              <a:ext cx="845821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88">
                  <a:ea typeface="Calibri" panose="020F0502020204030204" pitchFamily="34" charset="0"/>
                  <a:cs typeface="Arial Unicode MS" panose="020B0604020202020204" pitchFamily="34" charset="-128"/>
                </a:rPr>
                <a:t>Data Set &lt;Initial Centroids&gt;</a:t>
              </a:r>
              <a:endParaRPr lang="en-US" sz="1050">
                <a:ea typeface="Calibri" panose="020F0502020204030204" pitchFamily="34" charset="0"/>
                <a:cs typeface="Arial Unicode MS" panose="020B0604020202020204" pitchFamily="34" charset="-128"/>
              </a:endParaRPr>
            </a:p>
          </p:txBody>
        </p:sp>
        <p:cxnSp>
          <p:nvCxnSpPr>
            <p:cNvPr id="21" name="Straight Arrow Connector 20"/>
            <p:cNvCxnSpPr>
              <a:stCxn id="20" idx="3"/>
              <a:endCxn id="14" idx="3"/>
            </p:cNvCxnSpPr>
            <p:nvPr/>
          </p:nvCxnSpPr>
          <p:spPr>
            <a:xfrm>
              <a:off x="845821" y="929640"/>
              <a:ext cx="32417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604260" y="891540"/>
              <a:ext cx="144780" cy="99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19877" y="701040"/>
              <a:ext cx="757863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88" dirty="0">
                  <a:ea typeface="Calibri" panose="020F0502020204030204" pitchFamily="34" charset="0"/>
                  <a:cs typeface="Arial Unicode MS" panose="020B0604020202020204" pitchFamily="34" charset="-128"/>
                </a:rPr>
                <a:t>Data Set &lt;Updated Centroids&gt;</a:t>
              </a:r>
              <a:endParaRPr lang="en-US" sz="1050" dirty="0">
                <a:ea typeface="Calibri" panose="020F0502020204030204" pitchFamily="34" charset="0"/>
                <a:cs typeface="Arial Unicode MS" panose="020B0604020202020204" pitchFamily="34" charset="-128"/>
              </a:endParaRPr>
            </a:p>
          </p:txBody>
        </p:sp>
        <p:cxnSp>
          <p:nvCxnSpPr>
            <p:cNvPr id="24" name="Straight Arrow Connector 23"/>
            <p:cNvCxnSpPr>
              <a:stCxn id="15" idx="0"/>
              <a:endCxn id="23" idx="1"/>
            </p:cNvCxnSpPr>
            <p:nvPr/>
          </p:nvCxnSpPr>
          <p:spPr>
            <a:xfrm>
              <a:off x="3695699" y="929640"/>
              <a:ext cx="3241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 Box 105"/>
            <p:cNvSpPr txBox="1"/>
            <p:nvPr/>
          </p:nvSpPr>
          <p:spPr>
            <a:xfrm>
              <a:off x="2947670" y="1470656"/>
              <a:ext cx="572770" cy="2362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50">
                  <a:ea typeface="Calibri" panose="020F0502020204030204" pitchFamily="34" charset="0"/>
                  <a:cs typeface="Arial Unicode MS" panose="020B0604020202020204" pitchFamily="34" charset="-128"/>
                </a:rPr>
                <a:t>Broadcast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910636" y="5621020"/>
            <a:ext cx="4013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K-Means total and compute times for 1 million 2D points and 1k,10,50k,100k, and 500k centroids for Spark, </a:t>
            </a:r>
            <a:r>
              <a:rPr lang="en-US" sz="1400" dirty="0" err="1"/>
              <a:t>Flink</a:t>
            </a:r>
            <a:r>
              <a:rPr lang="en-US" sz="1400" dirty="0"/>
              <a:t>, and MPI Java LRT-BSP CE. Run on 16 nodes as 24x1.</a:t>
            </a:r>
            <a:endParaRPr lang="en-US" sz="1400" dirty="0"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3462" y="5663028"/>
            <a:ext cx="40886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K-Means total and compute times for 100k 2D points and</a:t>
            </a:r>
          </a:p>
          <a:p>
            <a:r>
              <a:rPr lang="en-US" sz="1400" dirty="0"/>
              <a:t>1k,2k,4k,8k, and 16k centroids for Spark, </a:t>
            </a:r>
            <a:r>
              <a:rPr lang="en-US" sz="1400" dirty="0" err="1"/>
              <a:t>Flink</a:t>
            </a:r>
            <a:r>
              <a:rPr lang="en-US" sz="1400" dirty="0"/>
              <a:t>, and MPI Java LRT-BSP CE. Run on 1 node as 24x1.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77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486400"/>
            <a:ext cx="912616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58952"/>
          </a:xfrm>
        </p:spPr>
        <p:txBody>
          <a:bodyPr/>
          <a:lstStyle/>
          <a:p>
            <a:r>
              <a:rPr lang="en-US" dirty="0"/>
              <a:t>DA-MDS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18" y="807577"/>
            <a:ext cx="4206240" cy="227295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" y="3606253"/>
            <a:ext cx="4206240" cy="2332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0" y="3637420"/>
            <a:ext cx="4206240" cy="2274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" y="758952"/>
            <a:ext cx="4206240" cy="2317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5558" y="3129156"/>
            <a:ext cx="3725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DA-MDS</a:t>
            </a:r>
            <a:r>
              <a:rPr lang="en-US" sz="1400" b="1" dirty="0"/>
              <a:t> 50k </a:t>
            </a:r>
            <a:r>
              <a:rPr lang="en-US" sz="1400" dirty="0"/>
              <a:t>on 16 of </a:t>
            </a:r>
            <a:r>
              <a:rPr lang="en-US" sz="1400" b="1" dirty="0"/>
              <a:t>24-core nodes</a:t>
            </a:r>
            <a:endParaRPr lang="en-US" sz="14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5142" y="3129155"/>
            <a:ext cx="3939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DA-MDS </a:t>
            </a:r>
            <a:r>
              <a:rPr lang="en-US" sz="1400" b="1" dirty="0"/>
              <a:t>50k</a:t>
            </a:r>
            <a:r>
              <a:rPr lang="en-US" sz="1400" dirty="0"/>
              <a:t> on 16 of </a:t>
            </a:r>
            <a:r>
              <a:rPr lang="en-US" sz="1400" b="1" dirty="0"/>
              <a:t>36-core nodes</a:t>
            </a:r>
            <a:endParaRPr lang="en-US" sz="14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720" y="5969547"/>
            <a:ext cx="38273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DA-MDS </a:t>
            </a:r>
            <a:r>
              <a:rPr lang="en-US" sz="1400" b="1" dirty="0"/>
              <a:t>100k </a:t>
            </a:r>
            <a:r>
              <a:rPr lang="en-US" sz="1400" dirty="0"/>
              <a:t>on 16 of </a:t>
            </a:r>
            <a:r>
              <a:rPr lang="en-US" sz="1400" b="1" dirty="0"/>
              <a:t>24-core nodes</a:t>
            </a:r>
            <a:endParaRPr lang="en-US" sz="14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42732" y="5933897"/>
            <a:ext cx="3843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DA-MDS </a:t>
            </a:r>
            <a:r>
              <a:rPr lang="en-US" sz="1400" b="1" dirty="0"/>
              <a:t>100k</a:t>
            </a:r>
            <a:r>
              <a:rPr lang="en-US" sz="1400" dirty="0"/>
              <a:t> on 16 of </a:t>
            </a:r>
            <a:r>
              <a:rPr lang="en-US" sz="1400" b="1" dirty="0"/>
              <a:t>36-core nodes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74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486400"/>
            <a:ext cx="912616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618" y="4038600"/>
            <a:ext cx="3377169" cy="126313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72" y="758952"/>
            <a:ext cx="4206240" cy="227819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9" y="758952"/>
            <a:ext cx="4206240" cy="23324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3157509"/>
            <a:ext cx="3746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DA-MDS </a:t>
            </a:r>
            <a:r>
              <a:rPr lang="en-US" sz="1400" b="1" dirty="0"/>
              <a:t>200k</a:t>
            </a:r>
            <a:r>
              <a:rPr lang="en-US" sz="1400" dirty="0"/>
              <a:t> on 16 of </a:t>
            </a:r>
            <a:r>
              <a:rPr lang="en-US" sz="1400" b="1" dirty="0"/>
              <a:t>24-core nodes</a:t>
            </a:r>
            <a:endParaRPr lang="en-US" sz="14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26410" y="3157509"/>
            <a:ext cx="3746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DA-MDS </a:t>
            </a:r>
            <a:r>
              <a:rPr lang="en-US" sz="1400" b="1" dirty="0"/>
              <a:t>200k</a:t>
            </a:r>
            <a:r>
              <a:rPr lang="en-US" sz="1400" dirty="0"/>
              <a:t> on 16 of </a:t>
            </a:r>
            <a:r>
              <a:rPr lang="en-US" sz="1400" b="1" dirty="0"/>
              <a:t>36-core nodes</a:t>
            </a:r>
            <a:endParaRPr lang="en-US" sz="14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11" y="3465286"/>
            <a:ext cx="5584485" cy="313594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1000" y="6535861"/>
            <a:ext cx="513371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DA-MDS speedup comparison for LRT-FJ and LRT-BSP</a:t>
            </a:r>
            <a:endParaRPr lang="en-US" sz="14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7619" y="5353042"/>
            <a:ext cx="3357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Linux </a:t>
            </a:r>
            <a:r>
              <a:rPr lang="en-US" sz="1400" dirty="0">
                <a:latin typeface="Consolas" panose="020B0609020204030204" pitchFamily="49" charset="0"/>
              </a:rPr>
              <a:t>perf</a:t>
            </a:r>
            <a:r>
              <a:rPr lang="en-US" sz="1400" dirty="0"/>
              <a:t> statistics for DA-MDS run of 18x2 on 32 nodes. Affinity pattern is CE.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6202" y="4378404"/>
            <a:ext cx="67068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15x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74x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2.6x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0" y="0"/>
            <a:ext cx="9126166" cy="75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i="0" u="none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kern="0"/>
              <a:t>DA-MDS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596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46355" y="685800"/>
            <a:ext cx="851664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pitchFamily="-107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i="0" kern="0" dirty="0"/>
              <a:t>Performance with and without optimizations. The bottom row is communication performance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5486400"/>
            <a:ext cx="912616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23" y="1444750"/>
            <a:ext cx="4023360" cy="217463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0" y="4088783"/>
            <a:ext cx="4023360" cy="2238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19" y="4088783"/>
            <a:ext cx="4023360" cy="2250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0" y="1444751"/>
            <a:ext cx="4023360" cy="21409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2875" y="3662247"/>
            <a:ext cx="3837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DA-MDS 100k on 48 of 24-core nodes</a:t>
            </a:r>
            <a:endParaRPr lang="en-US" sz="14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7544" y="3657600"/>
            <a:ext cx="39325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DA-MDS 200k on 48 of 24-core nodes</a:t>
            </a:r>
            <a:endParaRPr lang="en-US" sz="14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0852" y="6354268"/>
            <a:ext cx="393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DA-MDS 100k communication on 48 of 24-core nodes</a:t>
            </a:r>
            <a:endParaRPr lang="en-US" sz="14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2542" y="6354268"/>
            <a:ext cx="3840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DA-MDS 200k communication on 48 of 24-core nodes</a:t>
            </a:r>
            <a:endParaRPr lang="en-US" sz="1400" dirty="0">
              <a:latin typeface="+mj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0"/>
            <a:ext cx="9126166" cy="75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i="0" u="none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kern="0"/>
              <a:t>DA-MDS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0117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5486400"/>
            <a:ext cx="912616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46355" y="685800"/>
            <a:ext cx="851664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pitchFamily="-107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i="0" kern="0" dirty="0"/>
              <a:t>Performance with and without optimizations</a:t>
            </a:r>
          </a:p>
          <a:p>
            <a:endParaRPr lang="en-US" sz="2400" i="0" kern="0" dirty="0"/>
          </a:p>
          <a:p>
            <a:endParaRPr lang="en-US" sz="2400" i="0" kern="0" dirty="0"/>
          </a:p>
          <a:p>
            <a:endParaRPr lang="en-US" sz="2400" i="0" kern="0" dirty="0"/>
          </a:p>
          <a:p>
            <a:endParaRPr lang="en-US" sz="2400" i="0" kern="0" dirty="0"/>
          </a:p>
          <a:p>
            <a:endParaRPr lang="en-US" sz="2400" i="0" kern="0" dirty="0"/>
          </a:p>
          <a:p>
            <a:r>
              <a:rPr lang="en-US" sz="2400" i="0" kern="0" dirty="0"/>
              <a:t>The best speedup with varying problem size and cores on 24-core and 36-core nodes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2" y="4191140"/>
            <a:ext cx="4169387" cy="234259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91" y="4191140"/>
            <a:ext cx="4157664" cy="2342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1" y="1094930"/>
            <a:ext cx="3719799" cy="22578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62347" y="1951826"/>
            <a:ext cx="2624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Java DA-MDS 400k on 48 of 24-core nodes</a:t>
            </a:r>
            <a:endParaRPr lang="en-US" sz="14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8711" y="6515407"/>
            <a:ext cx="4012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DA-MDS speedup with varying data sizes</a:t>
            </a:r>
            <a:endParaRPr lang="en-US" sz="14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3962" y="6515406"/>
            <a:ext cx="3693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Java DA-MDS speedup on 36-core nodes</a:t>
            </a:r>
            <a:endParaRPr lang="en-US" sz="140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0"/>
            <a:ext cx="9126166" cy="75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i="0" u="none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kern="0"/>
              <a:t>DA-MDS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90732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ThemeSPIDAL</Template>
  <TotalTime>36786</TotalTime>
  <Words>817</Words>
  <Application>Microsoft Office PowerPoint</Application>
  <PresentationFormat>On-screen Show (4:3)</PresentationFormat>
  <Paragraphs>111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Unicode MS</vt:lpstr>
      <vt:lpstr>ＭＳ Ｐゴシック</vt:lpstr>
      <vt:lpstr>Arial</vt:lpstr>
      <vt:lpstr>Calibri</vt:lpstr>
      <vt:lpstr>Consolas</vt:lpstr>
      <vt:lpstr>Franklin Gothic Medium</vt:lpstr>
      <vt:lpstr>Times New Roman</vt:lpstr>
      <vt:lpstr>Wingdings 2</vt:lpstr>
      <vt:lpstr>ThemeSPIDAL</vt:lpstr>
      <vt:lpstr>PowerPoint Presentation</vt:lpstr>
      <vt:lpstr>Performance Evaluation</vt:lpstr>
      <vt:lpstr>K-Means Clustering</vt:lpstr>
      <vt:lpstr>K-Means Clustering</vt:lpstr>
      <vt:lpstr>K-Means Clustering</vt:lpstr>
      <vt:lpstr>DA-MDS</vt:lpstr>
      <vt:lpstr>PowerPoint Presentation</vt:lpstr>
      <vt:lpstr>PowerPoint Presentation</vt:lpstr>
      <vt:lpstr>PowerPoint Presentation</vt:lpstr>
      <vt:lpstr>PowerPoint Presentation</vt:lpstr>
      <vt:lpstr>Unoptimized MDSasChisq and DA-PWC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704</cp:revision>
  <cp:lastPrinted>2009-05-27T19:00:23Z</cp:lastPrinted>
  <dcterms:created xsi:type="dcterms:W3CDTF">2011-04-26T20:44:01Z</dcterms:created>
  <dcterms:modified xsi:type="dcterms:W3CDTF">2017-02-15T12:21:20Z</dcterms:modified>
</cp:coreProperties>
</file>