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3" r:id="rId1"/>
  </p:sldMasterIdLst>
  <p:notesMasterIdLst>
    <p:notesMasterId r:id="rId24"/>
  </p:notesMasterIdLst>
  <p:sldIdLst>
    <p:sldId id="284" r:id="rId2"/>
    <p:sldId id="256" r:id="rId3"/>
    <p:sldId id="258" r:id="rId4"/>
    <p:sldId id="259" r:id="rId5"/>
    <p:sldId id="286" r:id="rId6"/>
    <p:sldId id="285" r:id="rId7"/>
    <p:sldId id="28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en-US"/>
    </a:defPPr>
    <a:lvl1pPr algn="l" rtl="0" eaLnBrk="0" fontAlgn="base" hangingPunct="0">
      <a:spcBef>
        <a:spcPct val="0"/>
      </a:spcBef>
      <a:spcAft>
        <a:spcPct val="0"/>
      </a:spcAft>
      <a:defRPr sz="3200" i="1" kern="1200">
        <a:solidFill>
          <a:schemeClr val="tx1"/>
        </a:solidFill>
        <a:latin typeface="Arial" panose="020B0604020202020204" pitchFamily="34" charset="0"/>
        <a:ea typeface="ＭＳ Ｐゴシック" panose="020B0600070205080204" pitchFamily="34" charset="-128"/>
        <a:cs typeface="+mn-cs"/>
      </a:defRPr>
    </a:lvl1pPr>
    <a:lvl2pPr marL="609585" algn="l" rtl="0" eaLnBrk="0" fontAlgn="base" hangingPunct="0">
      <a:spcBef>
        <a:spcPct val="0"/>
      </a:spcBef>
      <a:spcAft>
        <a:spcPct val="0"/>
      </a:spcAft>
      <a:defRPr sz="3200" i="1" kern="1200">
        <a:solidFill>
          <a:schemeClr val="tx1"/>
        </a:solidFill>
        <a:latin typeface="Arial" panose="020B0604020202020204" pitchFamily="34" charset="0"/>
        <a:ea typeface="ＭＳ Ｐゴシック" panose="020B0600070205080204" pitchFamily="34" charset="-128"/>
        <a:cs typeface="+mn-cs"/>
      </a:defRPr>
    </a:lvl2pPr>
    <a:lvl3pPr marL="1219170" algn="l" rtl="0" eaLnBrk="0" fontAlgn="base" hangingPunct="0">
      <a:spcBef>
        <a:spcPct val="0"/>
      </a:spcBef>
      <a:spcAft>
        <a:spcPct val="0"/>
      </a:spcAft>
      <a:defRPr sz="3200" i="1" kern="1200">
        <a:solidFill>
          <a:schemeClr val="tx1"/>
        </a:solidFill>
        <a:latin typeface="Arial" panose="020B0604020202020204" pitchFamily="34" charset="0"/>
        <a:ea typeface="ＭＳ Ｐゴシック" panose="020B0600070205080204" pitchFamily="34" charset="-128"/>
        <a:cs typeface="+mn-cs"/>
      </a:defRPr>
    </a:lvl3pPr>
    <a:lvl4pPr marL="1828754" algn="l" rtl="0" eaLnBrk="0" fontAlgn="base" hangingPunct="0">
      <a:spcBef>
        <a:spcPct val="0"/>
      </a:spcBef>
      <a:spcAft>
        <a:spcPct val="0"/>
      </a:spcAft>
      <a:defRPr sz="3200" i="1" kern="1200">
        <a:solidFill>
          <a:schemeClr val="tx1"/>
        </a:solidFill>
        <a:latin typeface="Arial" panose="020B0604020202020204" pitchFamily="34" charset="0"/>
        <a:ea typeface="ＭＳ Ｐゴシック" panose="020B0600070205080204" pitchFamily="34" charset="-128"/>
        <a:cs typeface="+mn-cs"/>
      </a:defRPr>
    </a:lvl4pPr>
    <a:lvl5pPr marL="2438339" algn="l" rtl="0" eaLnBrk="0" fontAlgn="base" hangingPunct="0">
      <a:spcBef>
        <a:spcPct val="0"/>
      </a:spcBef>
      <a:spcAft>
        <a:spcPct val="0"/>
      </a:spcAft>
      <a:defRPr sz="3200" i="1" kern="1200">
        <a:solidFill>
          <a:schemeClr val="tx1"/>
        </a:solidFill>
        <a:latin typeface="Arial" panose="020B0604020202020204" pitchFamily="34" charset="0"/>
        <a:ea typeface="ＭＳ Ｐゴシック" panose="020B0600070205080204" pitchFamily="34" charset="-128"/>
        <a:cs typeface="+mn-cs"/>
      </a:defRPr>
    </a:lvl5pPr>
    <a:lvl6pPr marL="3047924" algn="l" defTabSz="1219170" rtl="0" eaLnBrk="1" latinLnBrk="0" hangingPunct="1">
      <a:defRPr sz="3200" i="1" kern="1200">
        <a:solidFill>
          <a:schemeClr val="tx1"/>
        </a:solidFill>
        <a:latin typeface="Arial" panose="020B0604020202020204" pitchFamily="34" charset="0"/>
        <a:ea typeface="ＭＳ Ｐゴシック" panose="020B0600070205080204" pitchFamily="34" charset="-128"/>
        <a:cs typeface="+mn-cs"/>
      </a:defRPr>
    </a:lvl6pPr>
    <a:lvl7pPr marL="3657509" algn="l" defTabSz="1219170" rtl="0" eaLnBrk="1" latinLnBrk="0" hangingPunct="1">
      <a:defRPr sz="3200" i="1" kern="1200">
        <a:solidFill>
          <a:schemeClr val="tx1"/>
        </a:solidFill>
        <a:latin typeface="Arial" panose="020B0604020202020204" pitchFamily="34" charset="0"/>
        <a:ea typeface="ＭＳ Ｐゴシック" panose="020B0600070205080204" pitchFamily="34" charset="-128"/>
        <a:cs typeface="+mn-cs"/>
      </a:defRPr>
    </a:lvl7pPr>
    <a:lvl8pPr marL="4267093" algn="l" defTabSz="1219170" rtl="0" eaLnBrk="1" latinLnBrk="0" hangingPunct="1">
      <a:defRPr sz="3200" i="1" kern="1200">
        <a:solidFill>
          <a:schemeClr val="tx1"/>
        </a:solidFill>
        <a:latin typeface="Arial" panose="020B0604020202020204" pitchFamily="34" charset="0"/>
        <a:ea typeface="ＭＳ Ｐゴシック" panose="020B0600070205080204" pitchFamily="34" charset="-128"/>
        <a:cs typeface="+mn-cs"/>
      </a:defRPr>
    </a:lvl8pPr>
    <a:lvl9pPr marL="4876678" algn="l" defTabSz="1219170" rtl="0" eaLnBrk="1" latinLnBrk="0" hangingPunct="1">
      <a:defRPr sz="3200" i="1"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 Luckow" initials="" lastIdx="5" clrIdx="0"/>
  <p:cmAuthor id="1" name="Ioannis Paraskevakos" initials=""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08" autoAdjust="0"/>
    <p:restoredTop sz="87939" autoAdjust="0"/>
  </p:normalViewPr>
  <p:slideViewPr>
    <p:cSldViewPr snapToGrid="0">
      <p:cViewPr varScale="1">
        <p:scale>
          <a:sx n="81" d="100"/>
          <a:sy n="81" d="100"/>
        </p:scale>
        <p:origin x="183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defRPr sz="1100" b="0" i="0" u="none" strike="noStrike" cap="none">
                <a:solidFill>
                  <a:schemeClr val="dk1"/>
                </a:solidFill>
                <a:latin typeface="Arial"/>
                <a:ea typeface="Arial"/>
                <a:cs typeface="Arial"/>
                <a:sym typeface="Arial"/>
              </a:defRPr>
            </a:lvl1pPr>
            <a:lvl2pPr marL="457200" marR="0" lvl="1" indent="0" algn="l" rtl="0">
              <a:spcBef>
                <a:spcPts val="0"/>
              </a:spcBef>
              <a:defRPr sz="1100" b="0" i="0" u="none" strike="noStrike" cap="none">
                <a:solidFill>
                  <a:schemeClr val="dk1"/>
                </a:solidFill>
                <a:latin typeface="Arial"/>
                <a:ea typeface="Arial"/>
                <a:cs typeface="Arial"/>
                <a:sym typeface="Arial"/>
              </a:defRPr>
            </a:lvl2pPr>
            <a:lvl3pPr marL="914400" marR="0" lvl="2" indent="0" algn="l" rtl="0">
              <a:spcBef>
                <a:spcPts val="0"/>
              </a:spcBef>
              <a:defRPr sz="1100" b="0" i="0" u="none" strike="noStrike" cap="none">
                <a:solidFill>
                  <a:schemeClr val="dk1"/>
                </a:solidFill>
                <a:latin typeface="Arial"/>
                <a:ea typeface="Arial"/>
                <a:cs typeface="Arial"/>
                <a:sym typeface="Arial"/>
              </a:defRPr>
            </a:lvl3pPr>
            <a:lvl4pPr marL="1371600" marR="0" lvl="3" indent="0" algn="l" rtl="0">
              <a:spcBef>
                <a:spcPts val="0"/>
              </a:spcBef>
              <a:defRPr sz="1100" b="0" i="0" u="none" strike="noStrike" cap="none">
                <a:solidFill>
                  <a:schemeClr val="dk1"/>
                </a:solidFill>
                <a:latin typeface="Arial"/>
                <a:ea typeface="Arial"/>
                <a:cs typeface="Arial"/>
                <a:sym typeface="Arial"/>
              </a:defRPr>
            </a:lvl4pPr>
            <a:lvl5pPr marL="1828800" marR="0" lvl="4" indent="0" algn="l" rtl="0">
              <a:spcBef>
                <a:spcPts val="0"/>
              </a:spcBef>
              <a:defRPr sz="1100" b="0" i="0" u="none" strike="noStrike" cap="none">
                <a:solidFill>
                  <a:schemeClr val="dk1"/>
                </a:solidFill>
                <a:latin typeface="Arial"/>
                <a:ea typeface="Arial"/>
                <a:cs typeface="Arial"/>
                <a:sym typeface="Arial"/>
              </a:defRPr>
            </a:lvl5pPr>
            <a:lvl6pPr marL="2286000" marR="0" lvl="5" indent="0" algn="l" rtl="0">
              <a:spcBef>
                <a:spcPts val="0"/>
              </a:spcBef>
              <a:defRPr sz="1100" b="0" i="0" u="none" strike="noStrike" cap="none">
                <a:solidFill>
                  <a:schemeClr val="dk1"/>
                </a:solidFill>
                <a:latin typeface="Arial"/>
                <a:ea typeface="Arial"/>
                <a:cs typeface="Arial"/>
                <a:sym typeface="Arial"/>
              </a:defRPr>
            </a:lvl6pPr>
            <a:lvl7pPr marL="2743200" marR="0" lvl="6" indent="0" algn="l" rtl="0">
              <a:spcBef>
                <a:spcPts val="0"/>
              </a:spcBef>
              <a:defRPr sz="1100" b="0" i="0" u="none" strike="noStrike" cap="none">
                <a:solidFill>
                  <a:schemeClr val="dk1"/>
                </a:solidFill>
                <a:latin typeface="Arial"/>
                <a:ea typeface="Arial"/>
                <a:cs typeface="Arial"/>
                <a:sym typeface="Arial"/>
              </a:defRPr>
            </a:lvl7pPr>
            <a:lvl8pPr marL="3200400" marR="0" lvl="7" indent="0" algn="l" rtl="0">
              <a:spcBef>
                <a:spcPts val="0"/>
              </a:spcBef>
              <a:defRPr sz="1100" b="0" i="0" u="none" strike="noStrike" cap="none">
                <a:solidFill>
                  <a:schemeClr val="dk1"/>
                </a:solidFill>
                <a:latin typeface="Arial"/>
                <a:ea typeface="Arial"/>
                <a:cs typeface="Arial"/>
                <a:sym typeface="Arial"/>
              </a:defRPr>
            </a:lvl8pPr>
            <a:lvl9pPr marL="3657600" marR="0" lvl="8" indent="0" algn="l" rtl="0">
              <a:spcBef>
                <a:spcPts val="0"/>
              </a:spcBef>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Shape 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 name="Shape 4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7" name="Shape 13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43" name="Shape 1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
              <a:t>The Pilot-Jobs acquire a set of resources. As soon as those Pilot-Jobs are active the User application can start submitting the tasks. The submission can be done either based on which resource has enough resources to satisfy the tasks requirements or based on a more complicated policy that is defined by the user.</a:t>
            </a:r>
          </a:p>
          <a:p>
            <a:pPr marL="0" marR="0" lvl="0" indent="0" algn="l" rtl="0">
              <a:lnSpc>
                <a:spcPct val="100000"/>
              </a:lnSpc>
              <a:spcBef>
                <a:spcPts val="0"/>
              </a:spcBef>
              <a:spcAft>
                <a:spcPts val="0"/>
              </a:spcAft>
              <a:buClr>
                <a:schemeClr val="dk1"/>
              </a:buClr>
              <a:buSzPct val="25000"/>
              <a:buFont typeface="Arial"/>
              <a:buNone/>
            </a:pPr>
            <a:endParaRPr/>
          </a:p>
          <a:p>
            <a:pPr marL="0" marR="0" lvl="0" indent="0" algn="l" rtl="0">
              <a:lnSpc>
                <a:spcPct val="100000"/>
              </a:lnSpc>
              <a:spcBef>
                <a:spcPts val="0"/>
              </a:spcBef>
              <a:spcAft>
                <a:spcPts val="0"/>
              </a:spcAft>
              <a:buClr>
                <a:schemeClr val="dk1"/>
              </a:buClr>
              <a:buSzPct val="25000"/>
              <a:buFont typeface="Arial"/>
              <a:buNone/>
            </a:pPr>
            <a:endParaRPr/>
          </a:p>
        </p:txBody>
      </p:sp>
      <p:sp>
        <p:nvSpPr>
          <p:cNvPr id="149" name="Shape 1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97" name="Shape 19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 sz="1100" b="0" i="0" u="none" strike="noStrike" cap="none" dirty="0">
                <a:solidFill>
                  <a:schemeClr val="dk1"/>
                </a:solidFill>
                <a:latin typeface="Calibri"/>
                <a:ea typeface="Calibri"/>
                <a:cs typeface="Calibri"/>
                <a:sym typeface="Calibri"/>
              </a:rPr>
              <a:t>Pilot-jobs as a (A)RM because of limitations of the middleware and infrastructure. Different middleware; differenent limitations. Therefore different pilot jobs semantically and functionally.</a:t>
            </a:r>
          </a:p>
          <a:p>
            <a:pPr marL="0" marR="0" lvl="0" indent="0" algn="l" rtl="0">
              <a:spcBef>
                <a:spcPts val="0"/>
              </a:spcBef>
              <a:buClr>
                <a:schemeClr val="dk1"/>
              </a:buClr>
              <a:buSzPct val="25000"/>
              <a:buFont typeface="Arial"/>
              <a:buNone/>
            </a:pPr>
            <a:endParaRPr sz="1100" b="0" i="0" u="none" strike="noStrike" cap="none"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 sz="1100" b="0" i="0" u="none" strike="noStrike" cap="none" dirty="0">
                <a:solidFill>
                  <a:schemeClr val="dk1"/>
                </a:solidFill>
                <a:latin typeface="Calibri"/>
                <a:ea typeface="Calibri"/>
                <a:cs typeface="Calibri"/>
                <a:sym typeface="Calibri"/>
              </a:rPr>
              <a:t>Pilots tell you what to do (N x M) but not why or how?</a:t>
            </a:r>
          </a:p>
          <a:p>
            <a:pPr marL="0" marR="0" lvl="0" indent="0" algn="l" rtl="0">
              <a:spcBef>
                <a:spcPts val="0"/>
              </a:spcBef>
              <a:buClr>
                <a:schemeClr val="dk1"/>
              </a:buClr>
              <a:buSzPct val="25000"/>
              <a:buFont typeface="Arial"/>
              <a:buNone/>
            </a:pPr>
            <a:endParaRPr sz="1100" b="0" i="0" u="none" strike="noStrike" cap="none"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Arial"/>
              <a:buNone/>
            </a:pPr>
            <a:endParaRPr sz="1100" b="0" i="0" u="none" strike="noStrike" cap="none" dirty="0">
              <a:solidFill>
                <a:schemeClr val="dk1"/>
              </a:solidFill>
              <a:latin typeface="Calibri"/>
              <a:ea typeface="Calibri"/>
              <a:cs typeface="Calibri"/>
              <a:sym typeface="Calibri"/>
            </a:endParaRPr>
          </a:p>
        </p:txBody>
      </p:sp>
      <p:sp>
        <p:nvSpPr>
          <p:cNvPr id="198" name="Shape 198"/>
          <p:cNvSpPr txBox="1">
            <a:spLocks noGrp="1"/>
          </p:cNvSpPr>
          <p:nvPr>
            <p:ph type="sldNum" idx="12"/>
          </p:nvPr>
        </p:nvSpPr>
        <p:spPr>
          <a:xfrm>
            <a:off x="3884612" y="8685213"/>
            <a:ext cx="2971799"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 sz="1400" b="0" i="0" u="none" strike="noStrike" cap="none">
                <a:solidFill>
                  <a:srgbClr val="000000"/>
                </a:solidFill>
                <a:latin typeface="Arial"/>
                <a:ea typeface="Arial"/>
                <a:cs typeface="Arial"/>
                <a:sym typeface="Arial"/>
              </a:rPr>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r>
              <a:rPr lang="en" dirty="0"/>
              <a:t>A general overview of the RADICAL-Pilot architecture</a:t>
            </a:r>
          </a:p>
          <a:p>
            <a:pPr marL="0" marR="0" lvl="0" indent="0" algn="l" rtl="0">
              <a:spcBef>
                <a:spcPts val="0"/>
              </a:spcBef>
              <a:buClr>
                <a:schemeClr val="dk1"/>
              </a:buClr>
              <a:buSzPct val="25000"/>
              <a:buFont typeface="Arial"/>
              <a:buNone/>
            </a:pPr>
            <a:endParaRPr dirty="0"/>
          </a:p>
          <a:p>
            <a:pPr marL="0" marR="0" lvl="0" indent="0" algn="l" rtl="0">
              <a:spcBef>
                <a:spcPts val="0"/>
              </a:spcBef>
              <a:buClr>
                <a:schemeClr val="dk1"/>
              </a:buClr>
              <a:buSzPct val="25000"/>
              <a:buFont typeface="Arial"/>
              <a:buNone/>
            </a:pPr>
            <a:r>
              <a:rPr lang="en" dirty="0"/>
              <a:t>Pilot Description: Describes the resources (Resource, Nodes, Memory, Wall time) that the pilot will use</a:t>
            </a:r>
          </a:p>
          <a:p>
            <a:pPr marL="0" marR="0" lvl="0" indent="0" algn="l" rtl="0">
              <a:spcBef>
                <a:spcPts val="0"/>
              </a:spcBef>
              <a:buClr>
                <a:schemeClr val="dk1"/>
              </a:buClr>
              <a:buSzPct val="25000"/>
              <a:buFont typeface="Arial"/>
              <a:buNone/>
            </a:pPr>
            <a:r>
              <a:rPr lang="en" dirty="0"/>
              <a:t>Unit Description: Describes the task (Executable, Cores, Environment, etc)  that will be executed from the pilot.</a:t>
            </a:r>
          </a:p>
          <a:p>
            <a:pPr marL="0" marR="0" lvl="0" indent="0" algn="l" rtl="0">
              <a:spcBef>
                <a:spcPts val="0"/>
              </a:spcBef>
              <a:buClr>
                <a:schemeClr val="dk1"/>
              </a:buClr>
              <a:buSzPct val="25000"/>
              <a:buFont typeface="Arial"/>
              <a:buNone/>
            </a:pPr>
            <a:endParaRPr dirty="0"/>
          </a:p>
          <a:p>
            <a:pPr marL="0" marR="0" lvl="0" indent="0" algn="l" rtl="0">
              <a:spcBef>
                <a:spcPts val="0"/>
              </a:spcBef>
              <a:buClr>
                <a:schemeClr val="dk1"/>
              </a:buClr>
              <a:buSzPct val="25000"/>
              <a:buFont typeface="Arial"/>
              <a:buNone/>
            </a:pPr>
            <a:r>
              <a:rPr lang="en" dirty="0"/>
              <a:t>Pilot Manager and Pilot Launcher: The Pilot manager manages the communication between the application and the pilots, the pilot launcher launches the pilot to the resource that is defined in the pilot’s description.</a:t>
            </a:r>
          </a:p>
          <a:p>
            <a:pPr marL="0" marR="0" lvl="0" indent="0" algn="l" rtl="0">
              <a:spcBef>
                <a:spcPts val="0"/>
              </a:spcBef>
              <a:buClr>
                <a:schemeClr val="dk1"/>
              </a:buClr>
              <a:buSzPct val="25000"/>
              <a:buFont typeface="Arial"/>
              <a:buNone/>
            </a:pPr>
            <a:endParaRPr dirty="0"/>
          </a:p>
          <a:p>
            <a:pPr marL="0" marR="0" lvl="0" indent="0" algn="l" rtl="0">
              <a:spcBef>
                <a:spcPts val="0"/>
              </a:spcBef>
              <a:buClr>
                <a:schemeClr val="dk1"/>
              </a:buClr>
              <a:buSzPct val="25000"/>
              <a:buFont typeface="Arial"/>
              <a:buNone/>
            </a:pPr>
            <a:r>
              <a:rPr lang="en" dirty="0"/>
              <a:t>Unit Manager and Scheduler: The Unit Manager uses the Unit Manager Scheduler to schedule units in the various pilots.</a:t>
            </a:r>
          </a:p>
        </p:txBody>
      </p:sp>
      <p:sp>
        <p:nvSpPr>
          <p:cNvPr id="205" name="Shape 2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2" name="Shape 2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25000"/>
              <a:buFont typeface="Arial"/>
              <a:buNone/>
            </a:pPr>
            <a:r>
              <a:rPr lang="en" dirty="0"/>
              <a:t>A more detailed picture of the architecture, that also shows the internal modules of RADICAL-Pilot’s client and agent.</a:t>
            </a:r>
          </a:p>
          <a:p>
            <a:pPr lvl="0">
              <a:spcBef>
                <a:spcPts val="0"/>
              </a:spcBef>
              <a:buClr>
                <a:schemeClr val="dk1"/>
              </a:buClr>
              <a:buSzPct val="25000"/>
              <a:buFont typeface="Arial"/>
              <a:buNone/>
            </a:pPr>
            <a:endParaRPr dirty="0"/>
          </a:p>
          <a:p>
            <a:pPr lvl="0">
              <a:spcBef>
                <a:spcPts val="0"/>
              </a:spcBef>
              <a:buClr>
                <a:schemeClr val="dk1"/>
              </a:buClr>
              <a:buSzPct val="25000"/>
              <a:buFont typeface="Arial"/>
              <a:buNone/>
            </a:pPr>
            <a:r>
              <a:rPr lang="en" dirty="0"/>
              <a:t>LRMS Queue: Is the queue of the resource that the Pilot is submitted, e.g. the SLURM queue on Stampede. Under RP Pilot we have:</a:t>
            </a:r>
          </a:p>
          <a:p>
            <a:pPr marL="457200" lvl="0" indent="-228600" rtl="0">
              <a:spcBef>
                <a:spcPts val="0"/>
              </a:spcBef>
              <a:buClr>
                <a:schemeClr val="dk1"/>
              </a:buClr>
              <a:buAutoNum type="arabicPeriod"/>
            </a:pPr>
            <a:r>
              <a:rPr lang="en" dirty="0"/>
              <a:t>Task Spawner: It is responsible to start the execution of a task.</a:t>
            </a:r>
          </a:p>
          <a:p>
            <a:pPr marL="457200" lvl="0" indent="-228600" rtl="0">
              <a:spcBef>
                <a:spcPts val="0"/>
              </a:spcBef>
              <a:buClr>
                <a:schemeClr val="dk1"/>
              </a:buClr>
              <a:buAutoNum type="arabicPeriod"/>
            </a:pPr>
            <a:r>
              <a:rPr lang="en" dirty="0"/>
              <a:t>The Launch Method recognises the way a task will be executed, e.g. mpirun, ssh, spark-submit</a:t>
            </a:r>
          </a:p>
          <a:p>
            <a:pPr marL="457200" lvl="0" indent="-228600" rtl="0">
              <a:spcBef>
                <a:spcPts val="0"/>
              </a:spcBef>
              <a:buClr>
                <a:schemeClr val="dk1"/>
              </a:buClr>
              <a:buAutoNum type="arabicPeriod"/>
            </a:pPr>
            <a:r>
              <a:rPr lang="en" dirty="0"/>
              <a:t>LRMS * : This module recognises the resources that the Pilot has acquired (which exact nodes for example) and informs the Scheduler *</a:t>
            </a:r>
          </a:p>
          <a:p>
            <a:pPr marL="457200" lvl="0" indent="-228600" rtl="0">
              <a:spcBef>
                <a:spcPts val="0"/>
              </a:spcBef>
              <a:buClr>
                <a:schemeClr val="dk1"/>
              </a:buClr>
              <a:buAutoNum type="arabicPeriod"/>
            </a:pPr>
            <a:r>
              <a:rPr lang="en" dirty="0"/>
              <a:t>Scheduler *: Knows how many resources are free and how many are being used. It is also responsible to decide where a task will be executed.</a:t>
            </a:r>
          </a:p>
          <a:p>
            <a:pPr lvl="0">
              <a:spcBef>
                <a:spcPts val="0"/>
              </a:spcBef>
              <a:buNone/>
            </a:pPr>
            <a:endParaRPr lang="en-US" dirty="0"/>
          </a:p>
          <a:p>
            <a:r>
              <a:rPr lang="en-US" dirty="0"/>
              <a:t>In 3&amp;4, * </a:t>
            </a:r>
            <a:r>
              <a:rPr lang="en-US" sz="1100" b="0" i="0" u="none" strike="noStrike" kern="1200" cap="none" dirty="0">
                <a:solidFill>
                  <a:schemeClr val="dk1"/>
                </a:solidFill>
                <a:effectLst/>
                <a:latin typeface="Arial"/>
                <a:ea typeface="Arial"/>
                <a:cs typeface="Arial"/>
                <a:sym typeface="Arial"/>
              </a:rPr>
              <a:t> is used to distinguish the Resource manager and Scheduler that RADICAL-Pilot Agent has from the Resource manager and scheduler that an HPC machine has.</a:t>
            </a:r>
          </a:p>
          <a:p>
            <a:endParaRPr lang="en-US" sz="1100" b="0" i="0" u="none" strike="noStrike" kern="1200" cap="none" dirty="0">
              <a:solidFill>
                <a:schemeClr val="dk1"/>
              </a:solidFill>
              <a:effectLst/>
              <a:latin typeface="Arial"/>
              <a:ea typeface="Arial"/>
              <a:cs typeface="Arial"/>
              <a:sym typeface="Arial"/>
            </a:endParaRPr>
          </a:p>
          <a:p>
            <a:r>
              <a:rPr lang="en-US" sz="1100" b="0" i="0" u="none" strike="noStrike" kern="1200" cap="none" dirty="0">
                <a:solidFill>
                  <a:schemeClr val="dk1"/>
                </a:solidFill>
                <a:effectLst/>
                <a:latin typeface="Arial"/>
                <a:ea typeface="Arial"/>
                <a:cs typeface="Arial"/>
                <a:sym typeface="Arial"/>
              </a:rPr>
              <a:t>The RP Agent's resource manager is responsible to discover the resources, e.g. node names, number of cores, memory, the agent has acquired and the Scheduler schedules Units to those nodes.</a:t>
            </a:r>
          </a:p>
          <a:p>
            <a:pPr lvl="0">
              <a:spcBef>
                <a:spcPts val="0"/>
              </a:spcBef>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r>
              <a:rPr lang="en" dirty="0"/>
              <a:t>RADICAL-PIlot is a python implementation of the Pilot abstraction. RADICAL-Pilot has well defined models for the states of the Pilots and the states of the Unit (Compute Tasks). It allows a user application to scale up and out. It’s implementation allows RADICAL-Pilot to be used virtually to any system, since it is only dependency is Python.</a:t>
            </a:r>
          </a:p>
          <a:p>
            <a:pPr marL="0" marR="0" lvl="0" indent="0" algn="l" rtl="0">
              <a:spcBef>
                <a:spcPts val="0"/>
              </a:spcBef>
              <a:buClr>
                <a:schemeClr val="dk1"/>
              </a:buClr>
              <a:buSzPct val="25000"/>
              <a:buFont typeface="Arial"/>
              <a:buNone/>
            </a:pPr>
            <a:endParaRPr dirty="0"/>
          </a:p>
          <a:p>
            <a:pPr marL="0" marR="0" lvl="0" indent="0" algn="l" rtl="0">
              <a:spcBef>
                <a:spcPts val="0"/>
              </a:spcBef>
              <a:buClr>
                <a:schemeClr val="dk1"/>
              </a:buClr>
              <a:buSzPct val="25000"/>
              <a:buFont typeface="Arial"/>
              <a:buNone/>
            </a:pPr>
            <a:r>
              <a:rPr lang="en" dirty="0"/>
              <a:t>It’s architecture allows it to adapt to new resources by just adding a resource configuration file.</a:t>
            </a:r>
          </a:p>
          <a:p>
            <a:pPr marL="0" marR="0" lvl="0" indent="0" algn="l" rtl="0">
              <a:spcBef>
                <a:spcPts val="0"/>
              </a:spcBef>
              <a:buClr>
                <a:schemeClr val="dk1"/>
              </a:buClr>
              <a:buSzPct val="25000"/>
              <a:buFont typeface="Arial"/>
              <a:buNone/>
            </a:pPr>
            <a:endParaRPr dirty="0"/>
          </a:p>
          <a:p>
            <a:pPr marL="0" marR="0" lvl="0" indent="0" algn="l" rtl="0">
              <a:spcBef>
                <a:spcPts val="0"/>
              </a:spcBef>
              <a:buClr>
                <a:schemeClr val="dk1"/>
              </a:buClr>
              <a:buSzPct val="25000"/>
              <a:buFont typeface="Arial"/>
              <a:buNone/>
            </a:pPr>
            <a:endParaRPr dirty="0"/>
          </a:p>
        </p:txBody>
      </p:sp>
      <p:sp>
        <p:nvSpPr>
          <p:cNvPr id="219" name="Shape 2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6" name="Shape 2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The Pilot is responsible to start a Hadoop or Spark cluster in the resources that have been acquired. Specifically, the Pilot downloads Hadoop/Spark, setups the cluster, starts it and submits applications to it according to the resources it has available at any given time.</a:t>
            </a:r>
          </a:p>
          <a:p>
            <a:pPr lvl="0">
              <a:spcBef>
                <a:spcPts val="0"/>
              </a:spcBef>
              <a:buNone/>
            </a:pPr>
            <a:endParaRPr dirty="0"/>
          </a:p>
          <a:p>
            <a:pPr lvl="0" rtl="0">
              <a:spcBef>
                <a:spcPts val="0"/>
              </a:spcBef>
              <a:buNone/>
            </a:pPr>
            <a:r>
              <a:rPr lang="en" dirty="0"/>
              <a:t>During unit submission, the Pilot checks the resource requirements (e.g Cores, Memory) of the unit and if there are enough resources free, it submits the application to Hadoop or Spark through a yarn or spark-submit command. </a:t>
            </a:r>
          </a:p>
          <a:p>
            <a:pPr lvl="0" rtl="0">
              <a:spcBef>
                <a:spcPts val="0"/>
              </a:spcBef>
              <a:buNone/>
            </a:pPr>
            <a:endParaRPr lang="en" dirty="0"/>
          </a:p>
          <a:p>
            <a:pPr lvl="0" rtl="0">
              <a:spcBef>
                <a:spcPts val="0"/>
              </a:spcBef>
              <a:buNone/>
            </a:pPr>
            <a:r>
              <a:rPr lang="en-US" dirty="0"/>
              <a:t>MongoDB is used within RADICAL-Pilot to facilitate the communication between the components of RADICAL-Pilot components, i.e. the Application, the RP Client the </a:t>
            </a:r>
            <a:r>
              <a:rPr lang="en-US" dirty="0" err="1"/>
              <a:t>the</a:t>
            </a:r>
            <a:r>
              <a:rPr lang="en-US" dirty="0"/>
              <a:t> RP Agent.</a:t>
            </a:r>
          </a:p>
          <a:p>
            <a:pPr lvl="0" rtl="0">
              <a:spcBef>
                <a:spcPts val="0"/>
              </a:spcBef>
              <a:buNone/>
            </a:pPr>
            <a:endParaRPr lang="en-US" dirty="0"/>
          </a:p>
          <a:p>
            <a:pPr lvl="0" rtl="0">
              <a:spcBef>
                <a:spcPts val="0"/>
              </a:spcBef>
              <a:buNone/>
            </a:pPr>
            <a:r>
              <a:rPr lang="en-US" dirty="0"/>
              <a:t>- The Hadoop deployment includes HDFS, YARN and the MapReduce Libraries. In the case of Spark, the core distribution (incl. RDDs, </a:t>
            </a:r>
            <a:r>
              <a:rPr lang="en-US" dirty="0" err="1"/>
              <a:t>Dataframes</a:t>
            </a:r>
            <a:r>
              <a:rPr lang="en-US" dirty="0"/>
              <a:t>, </a:t>
            </a:r>
            <a:r>
              <a:rPr lang="en-US" dirty="0" err="1"/>
              <a:t>MLlib</a:t>
            </a:r>
            <a:r>
              <a:rPr lang="en-US" dirty="0"/>
              <a:t>, </a:t>
            </a:r>
            <a:r>
              <a:rPr lang="en-US" dirty="0" err="1"/>
              <a:t>PySpark</a:t>
            </a:r>
            <a:r>
              <a:rPr lang="en-US" dirty="0"/>
              <a:t> and </a:t>
            </a:r>
            <a:r>
              <a:rPr lang="en-US" dirty="0" err="1"/>
              <a:t>SparkR</a:t>
            </a:r>
            <a:r>
              <a:rPr lang="en-US" dirty="0"/>
              <a:t>) is deployed.</a:t>
            </a:r>
          </a:p>
          <a:p>
            <a:pPr lvl="0" rtl="0">
              <a:spcBef>
                <a:spcPts val="0"/>
              </a:spcBef>
              <a:buNone/>
            </a:pPr>
            <a:endParaRPr lang="en-US" dirty="0"/>
          </a:p>
          <a:p>
            <a:pPr lvl="0" rtl="0">
              <a:spcBef>
                <a:spcPts val="0"/>
              </a:spcBef>
              <a:buNone/>
            </a:pPr>
            <a:r>
              <a:rPr lang="en-US" dirty="0"/>
              <a:t>- Zookeeper is not needed for MapReduce and Spark. We do deploy Zookeeper in Streaming mode as Kafka requires it.</a:t>
            </a:r>
          </a:p>
          <a:p>
            <a:pPr lvl="0" rtl="0">
              <a:spcBef>
                <a:spcPts val="0"/>
              </a:spcBef>
              <a:buNone/>
            </a:pPr>
            <a:endParaRPr lang="en-US" dirty="0"/>
          </a:p>
          <a:p>
            <a:pPr lvl="0" rtl="0">
              <a:spcBef>
                <a:spcPts val="0"/>
              </a:spcBef>
              <a:buNone/>
            </a:pPr>
            <a:r>
              <a:rPr lang="en-US" dirty="0"/>
              <a:t>- Filesystem: For the molecular dynamics use cases, we primarily run Spark directly on top of </a:t>
            </a:r>
            <a:r>
              <a:rPr lang="en-US" dirty="0" err="1"/>
              <a:t>Lustre</a:t>
            </a:r>
            <a:r>
              <a:rPr lang="en-US" dirty="0"/>
              <a:t> or other HPC filesystems. HDFS is only beneficial for workloads with large volumes sequential reads. Deploying HDFS on top of HPC resources in user-space is possible, but not very practical. In many cases it is not faster as data needs to be copied first to HDFS which is a significant overhead.</a:t>
            </a:r>
          </a:p>
          <a:p>
            <a:pPr lvl="0" rtl="0">
              <a:spcBef>
                <a:spcPts val="0"/>
              </a:spcBef>
              <a:buNone/>
            </a:pPr>
            <a:endParaRPr lang="en-US" dirty="0"/>
          </a:p>
          <a:p>
            <a:pPr lvl="0" rtl="0">
              <a:spcBef>
                <a:spcPts val="0"/>
              </a:spcBef>
              <a:buNone/>
            </a:pPr>
            <a:r>
              <a:rPr lang="en-US" dirty="0"/>
              <a:t>- When HDFS is provided on the resource level (like the Wrangler native Hadoop nodes), we of course use it.</a:t>
            </a:r>
            <a:endParaRPr lang="en"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When the Pilot is launched it downloads and configures Spark. The node where the Agent is is selected as the master node of the Spark cluster and the rest of the nodes as its workers. As soon as it is launched, Spark applications can be submitted and executed. The Scheduler communicates with the Master Node to discover the available resources. If there are enough, the Task Spawner executes a spark-submit command. From that point on the execution is handled by the Spark cluster.</a:t>
            </a:r>
          </a:p>
        </p:txBody>
      </p:sp>
      <p:sp>
        <p:nvSpPr>
          <p:cNvPr id="233" name="Shape 2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67" name="Shape 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98" name="Shape 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0" name="Shape 11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16" name="Shape 1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9" name="Shape 12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1" y="-31283"/>
            <a:ext cx="9126167" cy="717083"/>
          </a:xfrm>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502689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5329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65837"/>
            <a:ext cx="9067800" cy="5153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p:cNvSpPr>
            <a:spLocks noGrp="1"/>
          </p:cNvSpPr>
          <p:nvPr>
            <p:ph type="title"/>
          </p:nvPr>
        </p:nvSpPr>
        <p:spPr>
          <a:xfrm>
            <a:off x="-10240" y="0"/>
            <a:ext cx="9126167" cy="838200"/>
          </a:xfrm>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3524504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5377" y="1143001"/>
            <a:ext cx="7886700" cy="2852737"/>
          </a:xfrm>
        </p:spPr>
        <p:txBody>
          <a:bodyPr anchor="b"/>
          <a:lstStyle>
            <a:lvl1pPr>
              <a:defRPr sz="4400"/>
            </a:lvl1pPr>
          </a:lstStyle>
          <a:p>
            <a:r>
              <a:rPr lang="en-US"/>
              <a:t>Click to edit Master title style</a:t>
            </a:r>
          </a:p>
        </p:txBody>
      </p:sp>
      <p:sp>
        <p:nvSpPr>
          <p:cNvPr id="3" name="Text Placeholder 2"/>
          <p:cNvSpPr>
            <a:spLocks noGrp="1"/>
          </p:cNvSpPr>
          <p:nvPr>
            <p:ph type="body" idx="1"/>
          </p:nvPr>
        </p:nvSpPr>
        <p:spPr>
          <a:xfrm>
            <a:off x="615377" y="3995737"/>
            <a:ext cx="78867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7111635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bwMode="auto">
          <a:xfrm>
            <a:off x="0" y="0"/>
            <a:ext cx="9144000" cy="6858000"/>
          </a:xfrm>
          <a:prstGeom prst="rect">
            <a:avLst/>
          </a:prstGeom>
          <a:solidFill>
            <a:srgbClr val="F8F3D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027" name="Rectangle 2"/>
          <p:cNvSpPr>
            <a:spLocks noGrp="1" noChangeArrowheads="1"/>
          </p:cNvSpPr>
          <p:nvPr>
            <p:ph type="title"/>
          </p:nvPr>
        </p:nvSpPr>
        <p:spPr bwMode="auto">
          <a:xfrm>
            <a:off x="1" y="0"/>
            <a:ext cx="912616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8" name="Rectangle 3"/>
          <p:cNvSpPr>
            <a:spLocks noGrp="1" noChangeArrowheads="1"/>
          </p:cNvSpPr>
          <p:nvPr>
            <p:ph type="body" idx="1"/>
          </p:nvPr>
        </p:nvSpPr>
        <p:spPr bwMode="auto">
          <a:xfrm>
            <a:off x="0" y="1336675"/>
            <a:ext cx="9067800" cy="4293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6" name="Slide Number Placeholder 5"/>
          <p:cNvSpPr>
            <a:spLocks noGrp="1"/>
          </p:cNvSpPr>
          <p:nvPr>
            <p:ph type="sldNum" sz="quarter" idx="4"/>
          </p:nvPr>
        </p:nvSpPr>
        <p:spPr>
          <a:xfrm>
            <a:off x="6813161" y="6330044"/>
            <a:ext cx="656771" cy="293913"/>
          </a:xfrm>
          <a:prstGeom prst="rect">
            <a:avLst/>
          </a:prstGeom>
        </p:spPr>
        <p:txBody>
          <a:bodyPr anchor="ctr"/>
          <a:lstStyle>
            <a:lvl1pPr>
              <a:defRPr sz="2000" b="0">
                <a:solidFill>
                  <a:schemeClr val="bg2"/>
                </a:solidFill>
                <a:latin typeface="Franklin Gothic Medium" pitchFamily="34" charset="0"/>
              </a:defRPr>
            </a:lvl1pPr>
          </a:lstStyle>
          <a:p>
            <a:fld id="{C4B85148-DB98-4269-ACE6-2DF49F9918C9}" type="slidenum">
              <a:rPr lang="en-US" smtClean="0"/>
              <a:pPr/>
              <a:t>‹#›</a:t>
            </a:fld>
            <a:endParaRPr lang="en-US" dirty="0"/>
          </a:p>
        </p:txBody>
      </p:sp>
      <p:pic>
        <p:nvPicPr>
          <p:cNvPr id="4" name="Picture 3"/>
          <p:cNvPicPr>
            <a:picLocks noChangeAspect="1"/>
          </p:cNvPicPr>
          <p:nvPr/>
        </p:nvPicPr>
        <p:blipFill rotWithShape="1">
          <a:blip r:embed="rId6">
            <a:extLst>
              <a:ext uri="{28A0092B-C50C-407E-A947-70E740481C1C}">
                <a14:useLocalDpi xmlns:a14="http://schemas.microsoft.com/office/drawing/2010/main" val="0"/>
              </a:ext>
            </a:extLst>
          </a:blip>
          <a:srcRect t="4000" r="79700" b="4572"/>
          <a:stretch/>
        </p:blipFill>
        <p:spPr>
          <a:xfrm>
            <a:off x="7772401" y="5630125"/>
            <a:ext cx="1353767" cy="1227875"/>
          </a:xfrm>
          <a:prstGeom prst="rect">
            <a:avLst/>
          </a:prstGeom>
        </p:spPr>
      </p:pic>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l="19772" t="28952" b="25334"/>
          <a:stretch/>
        </p:blipFill>
        <p:spPr>
          <a:xfrm>
            <a:off x="1" y="6096001"/>
            <a:ext cx="6640716" cy="762001"/>
          </a:xfrm>
          <a:prstGeom prst="rect">
            <a:avLst/>
          </a:prstGeom>
        </p:spPr>
      </p:pic>
      <p:sp>
        <p:nvSpPr>
          <p:cNvPr id="8" name="Rectangle 7"/>
          <p:cNvSpPr/>
          <p:nvPr userDrawn="1"/>
        </p:nvSpPr>
        <p:spPr bwMode="auto">
          <a:xfrm>
            <a:off x="-33269" y="-42437"/>
            <a:ext cx="9144000" cy="6858000"/>
          </a:xfrm>
          <a:prstGeom prst="rect">
            <a:avLst/>
          </a:prstGeom>
          <a:solidFill>
            <a:srgbClr val="F8F3D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dirty="0">
              <a:ln>
                <a:noFill/>
              </a:ln>
              <a:solidFill>
                <a:schemeClr val="tx1"/>
              </a:solidFill>
              <a:effectLst/>
              <a:latin typeface="Arial" charset="0"/>
              <a:ea typeface="ＭＳ Ｐゴシック" charset="-128"/>
            </a:endParaRPr>
          </a:p>
        </p:txBody>
      </p:sp>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t="4000" r="79700" b="4572"/>
          <a:stretch/>
        </p:blipFill>
        <p:spPr>
          <a:xfrm>
            <a:off x="7772401" y="5630125"/>
            <a:ext cx="1353767" cy="1227875"/>
          </a:xfrm>
          <a:prstGeom prst="rect">
            <a:avLst/>
          </a:prstGeom>
        </p:spPr>
      </p:pic>
      <p:pic>
        <p:nvPicPr>
          <p:cNvPr id="11" name="Picture 10"/>
          <p:cNvPicPr>
            <a:picLocks noChangeAspect="1"/>
          </p:cNvPicPr>
          <p:nvPr userDrawn="1"/>
        </p:nvPicPr>
        <p:blipFill rotWithShape="1">
          <a:blip r:embed="rId6">
            <a:extLst>
              <a:ext uri="{28A0092B-C50C-407E-A947-70E740481C1C}">
                <a14:useLocalDpi xmlns:a14="http://schemas.microsoft.com/office/drawing/2010/main" val="0"/>
              </a:ext>
            </a:extLst>
          </a:blip>
          <a:srcRect l="19772" t="28952" b="25334"/>
          <a:stretch/>
        </p:blipFill>
        <p:spPr>
          <a:xfrm>
            <a:off x="1" y="6096001"/>
            <a:ext cx="6640716" cy="762001"/>
          </a:xfrm>
          <a:prstGeom prst="rect">
            <a:avLst/>
          </a:prstGeom>
        </p:spPr>
      </p:pic>
      <p:sp>
        <p:nvSpPr>
          <p:cNvPr id="12" name="Slide Number Placeholder 5"/>
          <p:cNvSpPr txBox="1">
            <a:spLocks/>
          </p:cNvSpPr>
          <p:nvPr userDrawn="1"/>
        </p:nvSpPr>
        <p:spPr>
          <a:xfrm>
            <a:off x="6640717" y="6095999"/>
            <a:ext cx="1207883" cy="369240"/>
          </a:xfrm>
          <a:prstGeom prst="rect">
            <a:avLst/>
          </a:prstGeom>
          <a:solidFill>
            <a:schemeClr val="bg1"/>
          </a:solidFill>
        </p:spPr>
        <p:txBody>
          <a:bodyPr anchor="ctr" anchorCtr="0"/>
          <a:lstStyle>
            <a:defPPr>
              <a:defRPr lang="en-US"/>
            </a:defPPr>
            <a:lvl1pPr algn="l" rtl="0" eaLnBrk="0" fontAlgn="base" hangingPunct="0">
              <a:spcBef>
                <a:spcPct val="0"/>
              </a:spcBef>
              <a:spcAft>
                <a:spcPct val="0"/>
              </a:spcAft>
              <a:defRPr sz="2000" b="0" i="1" kern="1200">
                <a:solidFill>
                  <a:schemeClr val="bg2"/>
                </a:solidFill>
                <a:latin typeface="Franklin Gothic Medium"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9pPr>
          </a:lstStyle>
          <a:p>
            <a:fld id="{C4B85148-DB98-4269-ACE6-2DF49F9918C9}" type="slidenum">
              <a:rPr lang="en-US" sz="2000" smtClean="0"/>
              <a:pPr/>
              <a:t>‹#›</a:t>
            </a:fld>
            <a:endParaRPr lang="en-US" sz="2000" dirty="0"/>
          </a:p>
        </p:txBody>
      </p:sp>
      <p:sp>
        <p:nvSpPr>
          <p:cNvPr id="5" name="TextBox 4"/>
          <p:cNvSpPr txBox="1"/>
          <p:nvPr userDrawn="1"/>
        </p:nvSpPr>
        <p:spPr>
          <a:xfrm>
            <a:off x="6482659" y="6465240"/>
            <a:ext cx="1447800" cy="400110"/>
          </a:xfrm>
          <a:prstGeom prst="rect">
            <a:avLst/>
          </a:prstGeom>
          <a:solidFill>
            <a:schemeClr val="bg1"/>
          </a:solidFill>
        </p:spPr>
        <p:txBody>
          <a:bodyPr wrap="square" rtlCol="0">
            <a:spAutoFit/>
          </a:bodyPr>
          <a:lstStyle/>
          <a:p>
            <a:r>
              <a:rPr lang="en-US" sz="2000" dirty="0">
                <a:solidFill>
                  <a:schemeClr val="bg2"/>
                </a:solidFill>
              </a:rPr>
              <a:t>Spidal.org</a:t>
            </a:r>
          </a:p>
        </p:txBody>
      </p:sp>
    </p:spTree>
    <p:extLst>
      <p:ext uri="{BB962C8B-B14F-4D97-AF65-F5344CB8AC3E}">
        <p14:creationId xmlns:p14="http://schemas.microsoft.com/office/powerpoint/2010/main" val="133738956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Lst>
  <p:hf hdr="0" ftr="0" dt="0"/>
  <p:txStyles>
    <p:titleStyle>
      <a:lvl1pPr algn="l" rtl="0" eaLnBrk="1" fontAlgn="base" hangingPunct="1">
        <a:spcBef>
          <a:spcPct val="0"/>
        </a:spcBef>
        <a:spcAft>
          <a:spcPct val="0"/>
        </a:spcAft>
        <a:defRPr sz="3400" b="1" i="0" u="none">
          <a:solidFill>
            <a:srgbClr val="B30838"/>
          </a:solidFill>
          <a:latin typeface="+mj-lt"/>
          <a:ea typeface="+mj-ea"/>
          <a:cs typeface="ＭＳ Ｐゴシック" pitchFamily="-107" charset="-128"/>
        </a:defRPr>
      </a:lvl1pPr>
      <a:lvl2pPr algn="l" rtl="0" eaLnBrk="1" fontAlgn="base" hangingPunct="1">
        <a:spcBef>
          <a:spcPct val="0"/>
        </a:spcBef>
        <a:spcAft>
          <a:spcPct val="0"/>
        </a:spcAft>
        <a:defRPr sz="3400" b="1">
          <a:solidFill>
            <a:srgbClr val="B30838"/>
          </a:solidFill>
          <a:latin typeface="Arial" charset="0"/>
          <a:ea typeface="ＭＳ Ｐゴシック" charset="-128"/>
          <a:cs typeface="ＭＳ Ｐゴシック" pitchFamily="-107" charset="-128"/>
        </a:defRPr>
      </a:lvl2pPr>
      <a:lvl3pPr algn="l" rtl="0" eaLnBrk="1" fontAlgn="base" hangingPunct="1">
        <a:spcBef>
          <a:spcPct val="0"/>
        </a:spcBef>
        <a:spcAft>
          <a:spcPct val="0"/>
        </a:spcAft>
        <a:defRPr sz="3400" b="1">
          <a:solidFill>
            <a:srgbClr val="B30838"/>
          </a:solidFill>
          <a:latin typeface="Arial" charset="0"/>
          <a:ea typeface="ＭＳ Ｐゴシック" charset="-128"/>
          <a:cs typeface="ＭＳ Ｐゴシック" pitchFamily="-107" charset="-128"/>
        </a:defRPr>
      </a:lvl3pPr>
      <a:lvl4pPr algn="l" rtl="0" eaLnBrk="1" fontAlgn="base" hangingPunct="1">
        <a:spcBef>
          <a:spcPct val="0"/>
        </a:spcBef>
        <a:spcAft>
          <a:spcPct val="0"/>
        </a:spcAft>
        <a:defRPr sz="3400" b="1">
          <a:solidFill>
            <a:srgbClr val="B30838"/>
          </a:solidFill>
          <a:latin typeface="Arial" charset="0"/>
          <a:ea typeface="ＭＳ Ｐゴシック" charset="-128"/>
          <a:cs typeface="ＭＳ Ｐゴシック" pitchFamily="-107" charset="-128"/>
        </a:defRPr>
      </a:lvl4pPr>
      <a:lvl5pPr algn="l" rtl="0" eaLnBrk="1" fontAlgn="base" hangingPunct="1">
        <a:spcBef>
          <a:spcPct val="0"/>
        </a:spcBef>
        <a:spcAft>
          <a:spcPct val="0"/>
        </a:spcAft>
        <a:defRPr sz="3400" b="1">
          <a:solidFill>
            <a:srgbClr val="B30838"/>
          </a:solidFill>
          <a:latin typeface="Arial" charset="0"/>
          <a:ea typeface="ＭＳ Ｐゴシック" charset="-128"/>
          <a:cs typeface="ＭＳ Ｐゴシック" pitchFamily="-107" charset="-128"/>
        </a:defRPr>
      </a:lvl5pPr>
      <a:lvl6pPr marL="457189" algn="l" rtl="0" eaLnBrk="1" fontAlgn="base" hangingPunct="1">
        <a:spcBef>
          <a:spcPct val="0"/>
        </a:spcBef>
        <a:spcAft>
          <a:spcPct val="0"/>
        </a:spcAft>
        <a:defRPr sz="3400" b="1">
          <a:solidFill>
            <a:schemeClr val="accent1"/>
          </a:solidFill>
          <a:latin typeface="Arial" charset="0"/>
          <a:ea typeface="ＭＳ Ｐゴシック" charset="-128"/>
        </a:defRPr>
      </a:lvl6pPr>
      <a:lvl7pPr marL="914377" algn="l" rtl="0" eaLnBrk="1" fontAlgn="base" hangingPunct="1">
        <a:spcBef>
          <a:spcPct val="0"/>
        </a:spcBef>
        <a:spcAft>
          <a:spcPct val="0"/>
        </a:spcAft>
        <a:defRPr sz="3400" b="1">
          <a:solidFill>
            <a:schemeClr val="accent1"/>
          </a:solidFill>
          <a:latin typeface="Arial" charset="0"/>
          <a:ea typeface="ＭＳ Ｐゴシック" charset="-128"/>
        </a:defRPr>
      </a:lvl7pPr>
      <a:lvl8pPr marL="1371566" algn="l" rtl="0" eaLnBrk="1" fontAlgn="base" hangingPunct="1">
        <a:spcBef>
          <a:spcPct val="0"/>
        </a:spcBef>
        <a:spcAft>
          <a:spcPct val="0"/>
        </a:spcAft>
        <a:defRPr sz="3400" b="1">
          <a:solidFill>
            <a:schemeClr val="accent1"/>
          </a:solidFill>
          <a:latin typeface="Arial" charset="0"/>
          <a:ea typeface="ＭＳ Ｐゴシック" charset="-128"/>
        </a:defRPr>
      </a:lvl8pPr>
      <a:lvl9pPr marL="1828754" algn="l" rtl="0" eaLnBrk="1" fontAlgn="base" hangingPunct="1">
        <a:spcBef>
          <a:spcPct val="0"/>
        </a:spcBef>
        <a:spcAft>
          <a:spcPct val="0"/>
        </a:spcAft>
        <a:defRPr sz="3400" b="1">
          <a:solidFill>
            <a:schemeClr val="accent1"/>
          </a:solidFill>
          <a:latin typeface="Arial" charset="0"/>
          <a:ea typeface="ＭＳ Ｐゴシック" charset="-128"/>
        </a:defRPr>
      </a:lvl9pPr>
    </p:titleStyle>
    <p:bodyStyle>
      <a:lvl1pPr marL="342891" indent="-342891" algn="l" rtl="0" eaLnBrk="1" fontAlgn="base" hangingPunct="1">
        <a:spcBef>
          <a:spcPct val="20000"/>
        </a:spcBef>
        <a:spcAft>
          <a:spcPct val="0"/>
        </a:spcAft>
        <a:buChar char="•"/>
        <a:defRPr sz="2000">
          <a:solidFill>
            <a:schemeClr val="tx1"/>
          </a:solidFill>
          <a:latin typeface="+mn-lt"/>
          <a:ea typeface="+mn-ea"/>
          <a:cs typeface="ＭＳ Ｐゴシック" pitchFamily="-107" charset="-128"/>
        </a:defRPr>
      </a:lvl1pPr>
      <a:lvl2pPr marL="742932" indent="-285744" algn="l" rtl="0" eaLnBrk="1" fontAlgn="base" hangingPunct="1">
        <a:spcBef>
          <a:spcPct val="20000"/>
        </a:spcBef>
        <a:spcAft>
          <a:spcPct val="0"/>
        </a:spcAft>
        <a:buChar char="–"/>
        <a:defRPr sz="2000">
          <a:solidFill>
            <a:schemeClr val="tx1"/>
          </a:solidFill>
          <a:latin typeface="+mn-lt"/>
          <a:ea typeface="+mn-ea"/>
        </a:defRPr>
      </a:lvl2pPr>
      <a:lvl3pPr marL="1142971" indent="-228594" algn="l" rtl="0" eaLnBrk="1" fontAlgn="base" hangingPunct="1">
        <a:spcBef>
          <a:spcPct val="20000"/>
        </a:spcBef>
        <a:spcAft>
          <a:spcPct val="0"/>
        </a:spcAft>
        <a:buChar char="•"/>
        <a:defRPr sz="1600">
          <a:solidFill>
            <a:schemeClr val="tx1"/>
          </a:solidFill>
          <a:latin typeface="+mn-lt"/>
          <a:ea typeface="+mn-ea"/>
        </a:defRPr>
      </a:lvl3pPr>
      <a:lvl4pPr marL="1600160" indent="-228594" algn="l" rtl="0" eaLnBrk="1" fontAlgn="base" hangingPunct="1">
        <a:spcBef>
          <a:spcPct val="20000"/>
        </a:spcBef>
        <a:spcAft>
          <a:spcPct val="0"/>
        </a:spcAft>
        <a:buChar char="–"/>
        <a:defRPr sz="1600">
          <a:solidFill>
            <a:schemeClr val="tx1"/>
          </a:solidFill>
          <a:latin typeface="+mn-lt"/>
          <a:ea typeface="+mn-ea"/>
        </a:defRPr>
      </a:lvl4pPr>
      <a:lvl5pPr marL="2057349" indent="-228594" algn="l" rtl="0" eaLnBrk="1" fontAlgn="base" hangingPunct="1">
        <a:spcBef>
          <a:spcPct val="20000"/>
        </a:spcBef>
        <a:spcAft>
          <a:spcPct val="0"/>
        </a:spcAft>
        <a:buChar char="»"/>
        <a:defRPr sz="1600">
          <a:solidFill>
            <a:schemeClr val="tx1"/>
          </a:solidFill>
          <a:latin typeface="+mn-lt"/>
          <a:ea typeface="+mn-ea"/>
        </a:defRPr>
      </a:lvl5pPr>
      <a:lvl6pPr marL="2514537" indent="-228594" algn="l" rtl="0" eaLnBrk="1" fontAlgn="base" hangingPunct="1">
        <a:spcBef>
          <a:spcPct val="20000"/>
        </a:spcBef>
        <a:spcAft>
          <a:spcPct val="0"/>
        </a:spcAft>
        <a:buChar char="»"/>
        <a:defRPr sz="2000">
          <a:solidFill>
            <a:schemeClr val="tx1"/>
          </a:solidFill>
          <a:latin typeface="+mn-lt"/>
          <a:ea typeface="+mn-ea"/>
        </a:defRPr>
      </a:lvl6pPr>
      <a:lvl7pPr marL="2971726" indent="-228594" algn="l" rtl="0" eaLnBrk="1" fontAlgn="base" hangingPunct="1">
        <a:spcBef>
          <a:spcPct val="20000"/>
        </a:spcBef>
        <a:spcAft>
          <a:spcPct val="0"/>
        </a:spcAft>
        <a:buChar char="»"/>
        <a:defRPr sz="2000">
          <a:solidFill>
            <a:schemeClr val="tx1"/>
          </a:solidFill>
          <a:latin typeface="+mn-lt"/>
          <a:ea typeface="+mn-ea"/>
        </a:defRPr>
      </a:lvl7pPr>
      <a:lvl8pPr marL="3428914" indent="-228594" algn="l" rtl="0" eaLnBrk="1" fontAlgn="base" hangingPunct="1">
        <a:spcBef>
          <a:spcPct val="20000"/>
        </a:spcBef>
        <a:spcAft>
          <a:spcPct val="0"/>
        </a:spcAft>
        <a:buChar char="»"/>
        <a:defRPr sz="2000">
          <a:solidFill>
            <a:schemeClr val="tx1"/>
          </a:solidFill>
          <a:latin typeface="+mn-lt"/>
          <a:ea typeface="+mn-ea"/>
        </a:defRPr>
      </a:lvl8pPr>
      <a:lvl9pPr marL="3886103" indent="-228594"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github.com/radical-cybertools/MIDAS-tutorial/blob/master/pilot/Radical_Pilot.ipynb"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hyperlink" Target="https://github.com/radical-cybertools/MIDAS-tutorial/blob/master/pilot/Pilot-Hadoop.ipynb"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hyperlink" Target="https://github.com/radical-cybertools/MIDAS-tutorial/blob/master/pilot/Pilot-Spark.ipynb"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becksteinlab.github.io/SPIDAL-MDAnalysis-Midas-tutorial/"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hyperlink" Target="https://github.com/Becksteinlab/SPIDAL-MDAnalysis-Midas-tutorial" TargetMode="External"/><Relationship Id="rId4" Type="http://schemas.openxmlformats.org/officeDocument/2006/relationships/hyperlink" Target="https://github.com/radical-cybertools/MIDAS-tutoria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632" y="1"/>
            <a:ext cx="9137527" cy="6858000"/>
            <a:chOff x="31026" y="1"/>
            <a:chExt cx="9137526" cy="6858000"/>
          </a:xfrm>
        </p:grpSpPr>
        <p:pic>
          <p:nvPicPr>
            <p:cNvPr id="15" name="Picture 14"/>
            <p:cNvPicPr/>
            <p:nvPr/>
          </p:nvPicPr>
          <p:blipFill rotWithShape="1">
            <a:blip r:embed="rId2" cstate="print">
              <a:extLst>
                <a:ext uri="{28A0092B-C50C-407E-A947-70E740481C1C}">
                  <a14:useLocalDpi xmlns:a14="http://schemas.microsoft.com/office/drawing/2010/main" val="0"/>
                </a:ext>
              </a:extLst>
            </a:blip>
            <a:srcRect b="43133"/>
            <a:stretch/>
          </p:blipFill>
          <p:spPr>
            <a:xfrm>
              <a:off x="31026" y="1"/>
              <a:ext cx="9137526" cy="6858000"/>
            </a:xfrm>
            <a:prstGeom prst="rect">
              <a:avLst/>
            </a:prstGeom>
          </p:spPr>
        </p:pic>
        <p:pic>
          <p:nvPicPr>
            <p:cNvPr id="7" name="Picture 6"/>
            <p:cNvPicPr>
              <a:picLocks noChangeAspect="1"/>
            </p:cNvPicPr>
            <p:nvPr/>
          </p:nvPicPr>
          <p:blipFill>
            <a:blip r:embed="rId3"/>
            <a:stretch>
              <a:fillRect/>
            </a:stretch>
          </p:blipFill>
          <p:spPr>
            <a:xfrm>
              <a:off x="1019679" y="2155520"/>
              <a:ext cx="1027410" cy="489994"/>
            </a:xfrm>
            <a:prstGeom prst="rect">
              <a:avLst/>
            </a:prstGeom>
          </p:spPr>
        </p:pic>
        <p:pic>
          <p:nvPicPr>
            <p:cNvPr id="9" name="Picture 2" descr="https://lh3.googleusercontent.com/-QTh7oYlVSfs/AAAAAAAAAAI/AAAAAAAAAl8/PD6AyVW6Tqs/s0-c-k-no-ns/phot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346053"/>
              <a:ext cx="847726" cy="8477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51663" t="21984" r="36829" b="19773"/>
            <a:stretch/>
          </p:blipFill>
          <p:spPr>
            <a:xfrm>
              <a:off x="7829640" y="2160096"/>
              <a:ext cx="952500" cy="970836"/>
            </a:xfrm>
            <a:prstGeom prst="rect">
              <a:avLst/>
            </a:prstGeom>
          </p:spPr>
        </p:pic>
        <p:pic>
          <p:nvPicPr>
            <p:cNvPr id="8" name="Picture 4" descr="Stony Brook University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9120" y="5814847"/>
              <a:ext cx="1054710" cy="870555"/>
            </a:xfrm>
            <a:prstGeom prst="rect">
              <a:avLst/>
            </a:prstGeom>
            <a:solidFill>
              <a:schemeClr val="bg1"/>
            </a:solidFill>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62768" t="17564" r="19740" b="18436"/>
            <a:stretch/>
          </p:blipFill>
          <p:spPr>
            <a:xfrm>
              <a:off x="7878754" y="355213"/>
              <a:ext cx="1138054" cy="838566"/>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19500" t="18519" r="62088" b="21296"/>
            <a:stretch/>
          </p:blipFill>
          <p:spPr>
            <a:xfrm>
              <a:off x="7147486" y="5694802"/>
              <a:ext cx="1504841" cy="990600"/>
            </a:xfrm>
            <a:prstGeom prst="rect">
              <a:avLst/>
            </a:prstGeom>
          </p:spPr>
        </p:pic>
        <p:sp>
          <p:nvSpPr>
            <p:cNvPr id="13" name="TextBox 12"/>
            <p:cNvSpPr txBox="1"/>
            <p:nvPr/>
          </p:nvSpPr>
          <p:spPr>
            <a:xfrm>
              <a:off x="7047905" y="4980402"/>
              <a:ext cx="2088803" cy="646331"/>
            </a:xfrm>
            <a:prstGeom prst="rect">
              <a:avLst/>
            </a:prstGeom>
            <a:solidFill>
              <a:schemeClr val="tx1"/>
            </a:solidFill>
          </p:spPr>
          <p:txBody>
            <a:bodyPr wrap="square" rtlCol="0">
              <a:spAutoFit/>
            </a:bodyPr>
            <a:lstStyle/>
            <a:p>
              <a:pPr defTabSz="914377"/>
              <a:r>
                <a:rPr lang="en-US" sz="1800" b="1" i="0" dirty="0">
                  <a:solidFill>
                    <a:srgbClr val="FFFFFF"/>
                  </a:solidFill>
                </a:rPr>
                <a:t>Software: MIDAS</a:t>
              </a:r>
              <a:br>
                <a:rPr lang="en-US" sz="1800" b="1" i="0" dirty="0">
                  <a:solidFill>
                    <a:srgbClr val="FFFFFF"/>
                  </a:solidFill>
                </a:rPr>
              </a:br>
              <a:r>
                <a:rPr lang="en-US" sz="1800" b="1" i="0" dirty="0">
                  <a:solidFill>
                    <a:srgbClr val="FFFFFF"/>
                  </a:solidFill>
                </a:rPr>
                <a:t>HPC-ABDS</a:t>
              </a:r>
            </a:p>
          </p:txBody>
        </p:sp>
      </p:grpSp>
      <p:sp>
        <p:nvSpPr>
          <p:cNvPr id="23" name="Rectangle 22"/>
          <p:cNvSpPr/>
          <p:nvPr/>
        </p:nvSpPr>
        <p:spPr>
          <a:xfrm>
            <a:off x="6474" y="0"/>
            <a:ext cx="4032126" cy="994888"/>
          </a:xfrm>
          <a:prstGeom prst="rect">
            <a:avLst/>
          </a:prstGeom>
          <a:solidFill>
            <a:schemeClr val="bg1"/>
          </a:solidFill>
        </p:spPr>
        <p:txBody>
          <a:bodyPr wrap="square">
            <a:spAutoFit/>
          </a:bodyPr>
          <a:lstStyle/>
          <a:p>
            <a:pPr marL="0" marR="0" lvl="0" indent="0" algn="l" defTabSz="914400" rtl="0" eaLnBrk="0" fontAlgn="base" latinLnBrk="0" hangingPunct="0">
              <a:lnSpc>
                <a:spcPct val="115000"/>
              </a:lnSpc>
              <a:spcBef>
                <a:spcPts val="1800"/>
              </a:spcBef>
              <a:spcAft>
                <a:spcPts val="600"/>
              </a:spcAft>
              <a:buClrTx/>
              <a:buSzTx/>
              <a:buFontTx/>
              <a:buNone/>
              <a:tabLst/>
              <a:defRPr/>
            </a:pPr>
            <a:r>
              <a:rPr kumimoji="0" lang="en-US" sz="1700" b="1"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NSF 1443054: CIF21 DIBBs: Middleware and High Performance Analytics Libraries for Scalable Data Science</a:t>
            </a:r>
            <a:endParaRPr kumimoji="0" lang="en-US" sz="1700" b="1" i="1"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4" name="Rectangle 23"/>
          <p:cNvSpPr/>
          <p:nvPr/>
        </p:nvSpPr>
        <p:spPr>
          <a:xfrm>
            <a:off x="-11083" y="5288340"/>
            <a:ext cx="2678084" cy="1569660"/>
          </a:xfrm>
          <a:prstGeom prst="rect">
            <a:avLst/>
          </a:prstGeom>
          <a:solidFill>
            <a:schemeClr val="bg1"/>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MIDAS- Molecular Dynamics Analysis Tutorial</a:t>
            </a:r>
            <a:br>
              <a:rPr kumimoji="0" lang="en-US" sz="2400" b="0" i="1"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br>
            <a:r>
              <a:rPr kumimoji="0" lang="en-US" sz="2400" b="0" i="1"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February 2017</a:t>
            </a:r>
          </a:p>
        </p:txBody>
      </p:sp>
    </p:spTree>
    <p:extLst>
      <p:ext uri="{BB962C8B-B14F-4D97-AF65-F5344CB8AC3E}">
        <p14:creationId xmlns:p14="http://schemas.microsoft.com/office/powerpoint/2010/main" val="971781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3" name="Shape 113"/>
          <p:cNvSpPr txBox="1">
            <a:spLocks noGrp="1"/>
          </p:cNvSpPr>
          <p:nvPr>
            <p:ph idx="1"/>
          </p:nvPr>
        </p:nvSpPr>
        <p:spPr>
          <a:xfrm>
            <a:off x="18943" y="1839615"/>
            <a:ext cx="9067800" cy="3718038"/>
          </a:xfrm>
          <a:prstGeom prst="rect">
            <a:avLst/>
          </a:prstGeom>
          <a:noFill/>
          <a:ln>
            <a:noFill/>
          </a:ln>
        </p:spPr>
        <p:txBody>
          <a:bodyPr vert="horz" wrap="square" lIns="91425" tIns="91425" rIns="91425" bIns="91425" numCol="1" anchor="t" anchorCtr="0" compatLnSpc="1">
            <a:prstTxWarp prst="textNoShape">
              <a:avLst/>
            </a:prstTxWarp>
            <a:noAutofit/>
          </a:bodyPr>
          <a:lstStyle/>
          <a:p>
            <a:pPr marL="0" indent="0">
              <a:lnSpc>
                <a:spcPct val="115000"/>
              </a:lnSpc>
              <a:spcAft>
                <a:spcPts val="0"/>
              </a:spcAft>
              <a:buClr>
                <a:schemeClr val="dk1"/>
              </a:buClr>
              <a:buSzPct val="55000"/>
              <a:buNone/>
            </a:pPr>
            <a:r>
              <a:rPr lang="en" sz="2000" dirty="0">
                <a:solidFill>
                  <a:schemeClr val="dk1"/>
                </a:solidFill>
                <a:latin typeface="Arial"/>
                <a:ea typeface="Arial"/>
                <a:cs typeface="Arial"/>
                <a:sym typeface="Arial"/>
              </a:rPr>
              <a:t>The Pilot-Abstraction provides a well-defined resource management layer for MIDAS:</a:t>
            </a:r>
          </a:p>
          <a:p>
            <a:pPr marL="571486" indent="-342891">
              <a:lnSpc>
                <a:spcPct val="115000"/>
              </a:lnSpc>
              <a:spcAft>
                <a:spcPts val="0"/>
              </a:spcAft>
              <a:buClr>
                <a:schemeClr val="dk1"/>
              </a:buClr>
              <a:buSzPct val="100000"/>
              <a:buFont typeface="Arial"/>
              <a:buChar char="•"/>
            </a:pPr>
            <a:r>
              <a:rPr lang="en" sz="2000" dirty="0">
                <a:solidFill>
                  <a:schemeClr val="dk1"/>
                </a:solidFill>
                <a:latin typeface="Arial"/>
                <a:ea typeface="Arial"/>
                <a:cs typeface="Arial"/>
                <a:sym typeface="Arial"/>
              </a:rPr>
              <a:t>Application-level scheduling well suited for fine-grained data parallelism of data-intensive applications</a:t>
            </a:r>
          </a:p>
          <a:p>
            <a:pPr marL="571486" indent="-342891">
              <a:lnSpc>
                <a:spcPct val="115000"/>
              </a:lnSpc>
              <a:spcAft>
                <a:spcPts val="0"/>
              </a:spcAft>
              <a:buClr>
                <a:schemeClr val="dk1"/>
              </a:buClr>
              <a:buSzPct val="100000"/>
              <a:buFont typeface="Arial"/>
              <a:buChar char="•"/>
            </a:pPr>
            <a:r>
              <a:rPr lang="en" sz="2000" dirty="0">
                <a:solidFill>
                  <a:schemeClr val="dk1"/>
                </a:solidFill>
                <a:latin typeface="Arial"/>
                <a:ea typeface="Arial"/>
                <a:cs typeface="Arial"/>
                <a:sym typeface="Arial"/>
              </a:rPr>
              <a:t>Data-intensive applications more heterogeneous and thus, more demanding with respect to their resource management needs</a:t>
            </a:r>
          </a:p>
          <a:p>
            <a:pPr marL="571486" indent="-342891">
              <a:lnSpc>
                <a:spcPct val="115000"/>
              </a:lnSpc>
              <a:spcAft>
                <a:spcPts val="0"/>
              </a:spcAft>
              <a:buClr>
                <a:schemeClr val="dk1"/>
              </a:buClr>
              <a:buSzPct val="100000"/>
              <a:buFont typeface="Arial"/>
              <a:buChar char="•"/>
            </a:pPr>
            <a:r>
              <a:rPr lang="en" sz="2000" dirty="0">
                <a:solidFill>
                  <a:schemeClr val="dk1"/>
                </a:solidFill>
                <a:latin typeface="Arial"/>
                <a:ea typeface="Arial"/>
                <a:cs typeface="Arial"/>
                <a:sym typeface="Arial"/>
              </a:rPr>
              <a:t>Application-level scheduling enables the implementation of a data-aware resource manager for analytics applications</a:t>
            </a:r>
          </a:p>
          <a:p>
            <a:pPr marL="571486" indent="-342891">
              <a:lnSpc>
                <a:spcPct val="115000"/>
              </a:lnSpc>
              <a:spcAft>
                <a:spcPts val="0"/>
              </a:spcAft>
              <a:buClr>
                <a:schemeClr val="dk1"/>
              </a:buClr>
              <a:buSzPct val="100000"/>
              <a:buFont typeface="Arial"/>
              <a:buChar char="•"/>
            </a:pPr>
            <a:r>
              <a:rPr lang="en" sz="2000" dirty="0">
                <a:solidFill>
                  <a:schemeClr val="dk1"/>
                </a:solidFill>
                <a:latin typeface="Arial"/>
                <a:ea typeface="Arial"/>
                <a:cs typeface="Arial"/>
                <a:sym typeface="Arial"/>
              </a:rPr>
              <a:t>Interoperability Layer between Hadoop/ABDS and HPC</a:t>
            </a:r>
          </a:p>
          <a:p>
            <a:pPr marL="0" indent="0">
              <a:spcAft>
                <a:spcPts val="0"/>
              </a:spcAft>
              <a:buClr>
                <a:schemeClr val="dk2"/>
              </a:buClr>
              <a:buSzPct val="25000"/>
              <a:buNone/>
            </a:pPr>
            <a:endParaRPr sz="3200" dirty="0">
              <a:solidFill>
                <a:schemeClr val="dk2"/>
              </a:solidFill>
              <a:latin typeface="Arial"/>
              <a:ea typeface="Arial"/>
              <a:cs typeface="Arial"/>
              <a:sym typeface="Arial"/>
            </a:endParaRPr>
          </a:p>
        </p:txBody>
      </p:sp>
      <p:sp>
        <p:nvSpPr>
          <p:cNvPr id="112" name="Shape 112"/>
          <p:cNvSpPr txBox="1">
            <a:spLocks noGrp="1"/>
          </p:cNvSpPr>
          <p:nvPr>
            <p:ph type="title"/>
          </p:nvPr>
        </p:nvSpPr>
        <p:spPr>
          <a:xfrm>
            <a:off x="-39424" y="795647"/>
            <a:ext cx="9126167" cy="838200"/>
          </a:xfrm>
          <a:prstGeom prst="rect">
            <a:avLst/>
          </a:prstGeom>
          <a:noFill/>
          <a:ln>
            <a:noFill/>
          </a:ln>
        </p:spPr>
        <p:txBody>
          <a:bodyPr vert="horz" wrap="square" lIns="91425" tIns="45700" rIns="91425" bIns="45700" numCol="1" anchor="ctr" anchorCtr="0" compatLnSpc="1">
            <a:prstTxWarp prst="textNoShape">
              <a:avLst/>
            </a:prstTxWarp>
            <a:noAutofit/>
          </a:bodyPr>
          <a:lstStyle/>
          <a:p>
            <a:pPr>
              <a:spcAft>
                <a:spcPts val="0"/>
              </a:spcAft>
              <a:buClr>
                <a:schemeClr val="lt1"/>
              </a:buClr>
              <a:buSzPct val="25000"/>
            </a:pPr>
            <a:r>
              <a:rPr lang="en" sz="3600" dirty="0">
                <a:solidFill>
                  <a:srgbClr val="A50021"/>
                </a:solidFill>
                <a:latin typeface="Arial"/>
                <a:ea typeface="Arial"/>
                <a:cs typeface="Arial"/>
                <a:sym typeface="Arial"/>
              </a:rPr>
              <a:t>MIDAS: Pilot-based Middleware for Data-intensive Analysis and Science </a:t>
            </a:r>
            <a:r>
              <a:rPr lang="en-US" sz="3600" dirty="0">
                <a:solidFill>
                  <a:srgbClr val="A50021"/>
                </a:solidFill>
                <a:latin typeface="Arial"/>
                <a:ea typeface="Arial"/>
                <a:cs typeface="Arial"/>
                <a:sym typeface="Arial"/>
              </a:rPr>
              <a:t>III</a:t>
            </a:r>
            <a:endParaRPr lang="en" sz="3600" dirty="0">
              <a:solidFill>
                <a:srgbClr val="A50021"/>
              </a:solidFill>
              <a:latin typeface="Arial"/>
              <a:ea typeface="Arial"/>
              <a:cs typeface="Arial"/>
              <a:sym typeface="Arial"/>
            </a:endParaRP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prstGeom prst="rect">
            <a:avLst/>
          </a:prstGeom>
          <a:noFill/>
          <a:ln>
            <a:noFill/>
          </a:ln>
        </p:spPr>
        <p:txBody>
          <a:bodyPr vert="horz" wrap="square" lIns="91425" tIns="0" rIns="91425" bIns="0" numCol="1" anchor="b" anchorCtr="0" compatLnSpc="1">
            <a:prstTxWarp prst="textNoShape">
              <a:avLst/>
            </a:prstTxWarp>
            <a:noAutofit/>
          </a:bodyPr>
          <a:lstStyle/>
          <a:p>
            <a:pPr>
              <a:spcAft>
                <a:spcPts val="0"/>
              </a:spcAft>
              <a:buClr>
                <a:schemeClr val="lt1"/>
              </a:buClr>
              <a:buSzPct val="25000"/>
            </a:pPr>
            <a:r>
              <a:rPr lang="en" sz="3600" dirty="0">
                <a:solidFill>
                  <a:srgbClr val="A50021"/>
                </a:solidFill>
                <a:latin typeface="Arial"/>
                <a:ea typeface="Arial"/>
                <a:cs typeface="Arial"/>
                <a:sym typeface="Arial"/>
              </a:rPr>
              <a:t>Why Hadoop/Spark on HPC?</a:t>
            </a:r>
          </a:p>
        </p:txBody>
      </p:sp>
      <p:sp>
        <p:nvSpPr>
          <p:cNvPr id="119" name="Shape 119"/>
          <p:cNvSpPr txBox="1">
            <a:spLocks noGrp="1"/>
          </p:cNvSpPr>
          <p:nvPr>
            <p:ph type="body" idx="1"/>
          </p:nvPr>
        </p:nvSpPr>
        <p:spPr>
          <a:prstGeom prst="rect">
            <a:avLst/>
          </a:prstGeom>
          <a:noFill/>
          <a:ln>
            <a:noFill/>
          </a:ln>
        </p:spPr>
        <p:txBody>
          <a:bodyPr vert="horz" wrap="square" lIns="91425" tIns="91425" rIns="91425" bIns="91425" numCol="1" anchor="t" anchorCtr="0" compatLnSpc="1">
            <a:prstTxWarp prst="textNoShape">
              <a:avLst/>
            </a:prstTxWarp>
            <a:noAutofit/>
          </a:bodyPr>
          <a:lstStyle/>
          <a:p>
            <a:pPr marL="342891" indent="-342891">
              <a:spcAft>
                <a:spcPts val="0"/>
              </a:spcAft>
              <a:buClr>
                <a:schemeClr val="dk2"/>
              </a:buClr>
              <a:buSzPct val="100000"/>
              <a:buFont typeface="Arial"/>
              <a:buChar char="•"/>
            </a:pPr>
            <a:r>
              <a:rPr lang="en" sz="2400" dirty="0">
                <a:solidFill>
                  <a:schemeClr val="dk2"/>
                </a:solidFill>
                <a:latin typeface="Arial"/>
                <a:ea typeface="Arial"/>
                <a:cs typeface="Arial"/>
                <a:sym typeface="Arial"/>
              </a:rPr>
              <a:t>Data Parallelism/SQL/Machine Learning capabilities often need to be manually implemented on HPC</a:t>
            </a:r>
          </a:p>
          <a:p>
            <a:pPr marL="342891" indent="-342891">
              <a:spcAft>
                <a:spcPts val="0"/>
              </a:spcAft>
              <a:buClr>
                <a:schemeClr val="dk2"/>
              </a:buClr>
              <a:buSzPct val="100000"/>
              <a:buFont typeface="Arial"/>
              <a:buChar char="•"/>
            </a:pPr>
            <a:r>
              <a:rPr lang="en" sz="2400" dirty="0">
                <a:solidFill>
                  <a:schemeClr val="dk2"/>
                </a:solidFill>
                <a:latin typeface="Arial"/>
                <a:ea typeface="Arial"/>
                <a:cs typeface="Arial"/>
                <a:sym typeface="Arial"/>
              </a:rPr>
              <a:t>Code hidden behind executables (written in C/C++) – difficult to re-use and to implement complex data pipelines and applications</a:t>
            </a:r>
          </a:p>
          <a:p>
            <a:pPr marL="342891" indent="-342891">
              <a:spcAft>
                <a:spcPts val="0"/>
              </a:spcAft>
              <a:buClr>
                <a:schemeClr val="dk2"/>
              </a:buClr>
              <a:buSzPct val="100000"/>
              <a:buFont typeface="Arial"/>
              <a:buChar char="•"/>
            </a:pPr>
            <a:r>
              <a:rPr lang="en" sz="2400" dirty="0">
                <a:solidFill>
                  <a:schemeClr val="dk2"/>
                </a:solidFill>
                <a:latin typeface="Arial"/>
                <a:ea typeface="Arial"/>
                <a:cs typeface="Arial"/>
                <a:sym typeface="Arial"/>
              </a:rPr>
              <a:t>Powerful frameworks, such as </a:t>
            </a:r>
            <a:r>
              <a:rPr lang="en" sz="2400" b="1" dirty="0">
                <a:solidFill>
                  <a:schemeClr val="dk2"/>
                </a:solidFill>
                <a:latin typeface="Arial"/>
                <a:ea typeface="Arial"/>
                <a:cs typeface="Arial"/>
                <a:sym typeface="Arial"/>
              </a:rPr>
              <a:t>Spark</a:t>
            </a:r>
            <a:r>
              <a:rPr lang="en" sz="2400" dirty="0">
                <a:solidFill>
                  <a:schemeClr val="dk2"/>
                </a:solidFill>
                <a:latin typeface="Arial"/>
                <a:ea typeface="Arial"/>
                <a:cs typeface="Arial"/>
                <a:sym typeface="Arial"/>
              </a:rPr>
              <a:t>, provide Implicit parallelism, reusability, flexibility. However, they are difficult to use on HPC</a:t>
            </a:r>
          </a:p>
          <a:p>
            <a:pPr marL="0" indent="0">
              <a:spcAft>
                <a:spcPts val="0"/>
              </a:spcAft>
              <a:buClr>
                <a:schemeClr val="dk2"/>
              </a:buClr>
              <a:buSzPct val="25000"/>
              <a:buNone/>
            </a:pPr>
            <a:endParaRPr sz="2400" dirty="0">
              <a:solidFill>
                <a:schemeClr val="dk2"/>
              </a:solidFill>
              <a:latin typeface="Arial"/>
              <a:ea typeface="Arial"/>
              <a:cs typeface="Arial"/>
              <a:sym typeface="Arial"/>
            </a:endParaRP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prstGeom prst="rect">
            <a:avLst/>
          </a:prstGeom>
          <a:noFill/>
          <a:ln>
            <a:noFill/>
          </a:ln>
        </p:spPr>
        <p:txBody>
          <a:bodyPr vert="horz" wrap="square" lIns="91425" tIns="0" rIns="91425" bIns="0" numCol="1" anchor="b" anchorCtr="0" compatLnSpc="1">
            <a:prstTxWarp prst="textNoShape">
              <a:avLst/>
            </a:prstTxWarp>
            <a:noAutofit/>
          </a:bodyPr>
          <a:lstStyle/>
          <a:p>
            <a:pPr>
              <a:spcAft>
                <a:spcPts val="0"/>
              </a:spcAft>
              <a:buClr>
                <a:schemeClr val="lt1"/>
              </a:buClr>
              <a:buSzPct val="25000"/>
            </a:pPr>
            <a:r>
              <a:rPr lang="en" sz="3600" dirty="0">
                <a:solidFill>
                  <a:srgbClr val="A50021"/>
                </a:solidFill>
                <a:latin typeface="Arial"/>
                <a:ea typeface="Arial"/>
                <a:cs typeface="Arial"/>
                <a:sym typeface="Arial"/>
              </a:rPr>
              <a:t>HPC and Hadoop Ecosystem</a:t>
            </a:r>
          </a:p>
        </p:txBody>
      </p:sp>
      <p:pic>
        <p:nvPicPr>
          <p:cNvPr id="125" name="Shape 125" descr="layers_HPC_bigdata.pdf"/>
          <p:cNvPicPr preferRelativeResize="0">
            <a:picLocks noGrp="1" noChangeAspect="1"/>
          </p:cNvPicPr>
          <p:nvPr>
            <p:ph type="body" idx="4294967295"/>
          </p:nvPr>
        </p:nvPicPr>
        <p:blipFill rotWithShape="1">
          <a:blip r:embed="rId3">
            <a:alphaModFix/>
          </a:blip>
          <a:srcRect t="-13718" r="10505" b="-13717"/>
          <a:stretch/>
        </p:blipFill>
        <p:spPr>
          <a:xfrm>
            <a:off x="0" y="1198563"/>
            <a:ext cx="9144000" cy="5086350"/>
          </a:xfrm>
          <a:prstGeom prst="rect">
            <a:avLst/>
          </a:prstGeom>
          <a:noFill/>
          <a:ln>
            <a:noFill/>
          </a:ln>
        </p:spPr>
      </p:pic>
      <p:sp>
        <p:nvSpPr>
          <p:cNvPr id="126" name="Shape 126"/>
          <p:cNvSpPr txBox="1"/>
          <p:nvPr/>
        </p:nvSpPr>
        <p:spPr>
          <a:xfrm>
            <a:off x="8306381" y="1199278"/>
            <a:ext cx="184731" cy="307777"/>
          </a:xfrm>
          <a:prstGeom prst="rect">
            <a:avLst/>
          </a:prstGeom>
          <a:noFill/>
          <a:ln>
            <a:noFill/>
          </a:ln>
        </p:spPr>
        <p:txBody>
          <a:bodyPr lIns="91425" tIns="45700" rIns="91425" bIns="45700" anchor="t" anchorCtr="0">
            <a:noAutofit/>
          </a:bodyPr>
          <a:lstStyle/>
          <a:p>
            <a:pPr>
              <a:spcBef>
                <a:spcPts val="0"/>
              </a:spcBef>
              <a:spcAft>
                <a:spcPts val="0"/>
              </a:spcAft>
              <a:buClr>
                <a:srgbClr val="000000"/>
              </a:buClr>
            </a:pPr>
            <a:endParaRPr sz="1400" i="0">
              <a:solidFill>
                <a:srgbClr val="000000"/>
              </a:solidFill>
              <a:latin typeface="Arial"/>
              <a:ea typeface="Arial"/>
              <a:cs typeface="Arial"/>
              <a:sym typeface="Arial"/>
            </a:endParaRP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17833" y="257607"/>
            <a:ext cx="9126167" cy="717083"/>
          </a:xfrm>
          <a:prstGeom prst="rect">
            <a:avLst/>
          </a:prstGeom>
          <a:noFill/>
          <a:ln>
            <a:noFill/>
          </a:ln>
        </p:spPr>
        <p:txBody>
          <a:bodyPr vert="horz" wrap="square" lIns="91425" tIns="91425" rIns="91425" bIns="91425" numCol="1" anchor="t" anchorCtr="0" compatLnSpc="1">
            <a:prstTxWarp prst="textNoShape">
              <a:avLst/>
            </a:prstTxWarp>
            <a:noAutofit/>
          </a:bodyPr>
          <a:lstStyle/>
          <a:p>
            <a:pPr>
              <a:spcAft>
                <a:spcPts val="0"/>
              </a:spcAft>
              <a:buClr>
                <a:schemeClr val="lt1"/>
              </a:buClr>
              <a:buSzPct val="25000"/>
            </a:pPr>
            <a:r>
              <a:rPr lang="en" sz="3600" dirty="0">
                <a:solidFill>
                  <a:srgbClr val="A50021"/>
                </a:solidFill>
                <a:latin typeface="Arial"/>
                <a:ea typeface="Arial"/>
                <a:cs typeface="Arial"/>
                <a:sym typeface="Arial"/>
              </a:rPr>
              <a:t>HPC and ABDS Interoperability</a:t>
            </a:r>
          </a:p>
        </p:txBody>
      </p:sp>
      <p:grpSp>
        <p:nvGrpSpPr>
          <p:cNvPr id="2" name="Group 1"/>
          <p:cNvGrpSpPr/>
          <p:nvPr/>
        </p:nvGrpSpPr>
        <p:grpSpPr>
          <a:xfrm>
            <a:off x="22090" y="974690"/>
            <a:ext cx="9010095" cy="4561952"/>
            <a:chOff x="569775" y="1748901"/>
            <a:chExt cx="7150672" cy="3620497"/>
          </a:xfrm>
        </p:grpSpPr>
        <p:pic>
          <p:nvPicPr>
            <p:cNvPr id="132" name="Shape 132"/>
            <p:cNvPicPr preferRelativeResize="0"/>
            <p:nvPr/>
          </p:nvPicPr>
          <p:blipFill rotWithShape="1">
            <a:blip r:embed="rId3">
              <a:alphaModFix/>
            </a:blip>
            <a:srcRect/>
            <a:stretch/>
          </p:blipFill>
          <p:spPr>
            <a:xfrm>
              <a:off x="569775" y="1748901"/>
              <a:ext cx="7150672" cy="3620497"/>
            </a:xfrm>
            <a:prstGeom prst="rect">
              <a:avLst/>
            </a:prstGeom>
            <a:noFill/>
            <a:ln>
              <a:noFill/>
            </a:ln>
          </p:spPr>
        </p:pic>
        <p:sp>
          <p:nvSpPr>
            <p:cNvPr id="133" name="Shape 133"/>
            <p:cNvSpPr/>
            <p:nvPr/>
          </p:nvSpPr>
          <p:spPr>
            <a:xfrm>
              <a:off x="673101" y="1876401"/>
              <a:ext cx="3282951" cy="3365499"/>
            </a:xfrm>
            <a:prstGeom prst="rect">
              <a:avLst/>
            </a:prstGeom>
            <a:noFill/>
            <a:ln w="38100" cap="flat" cmpd="sng">
              <a:solidFill>
                <a:srgbClr val="C00000"/>
              </a:solidFill>
              <a:prstDash val="solid"/>
              <a:round/>
              <a:headEnd type="none" w="med" len="med"/>
              <a:tailEnd type="none" w="med" len="med"/>
            </a:ln>
          </p:spPr>
          <p:txBody>
            <a:bodyPr lIns="91425" tIns="45700" rIns="91425" bIns="45700" anchor="ctr" anchorCtr="0">
              <a:noAutofit/>
            </a:bodyPr>
            <a:lstStyle/>
            <a:p>
              <a:pPr algn="ctr">
                <a:spcBef>
                  <a:spcPts val="0"/>
                </a:spcBef>
                <a:spcAft>
                  <a:spcPts val="0"/>
                </a:spcAft>
                <a:buClr>
                  <a:srgbClr val="000000"/>
                </a:buClr>
              </a:pPr>
              <a:endParaRPr sz="1400" i="0">
                <a:solidFill>
                  <a:schemeClr val="lt1"/>
                </a:solidFill>
                <a:latin typeface="Arial"/>
                <a:ea typeface="Arial"/>
                <a:cs typeface="Arial"/>
                <a:sym typeface="Arial"/>
              </a:endParaRPr>
            </a:p>
          </p:txBody>
        </p:sp>
        <p:sp>
          <p:nvSpPr>
            <p:cNvPr id="134" name="Shape 134"/>
            <p:cNvSpPr/>
            <p:nvPr/>
          </p:nvSpPr>
          <p:spPr>
            <a:xfrm>
              <a:off x="3956052" y="1876401"/>
              <a:ext cx="3197785" cy="3365499"/>
            </a:xfrm>
            <a:prstGeom prst="rect">
              <a:avLst/>
            </a:prstGeom>
            <a:noFill/>
            <a:ln w="38100" cap="flat" cmpd="sng">
              <a:solidFill>
                <a:srgbClr val="C00000"/>
              </a:solidFill>
              <a:prstDash val="solid"/>
              <a:round/>
              <a:headEnd type="none" w="med" len="med"/>
              <a:tailEnd type="none" w="med" len="med"/>
            </a:ln>
          </p:spPr>
          <p:txBody>
            <a:bodyPr lIns="91425" tIns="45700" rIns="91425" bIns="45700" anchor="ctr" anchorCtr="0">
              <a:noAutofit/>
            </a:bodyPr>
            <a:lstStyle/>
            <a:p>
              <a:pPr algn="ctr">
                <a:spcBef>
                  <a:spcPts val="0"/>
                </a:spcBef>
                <a:spcAft>
                  <a:spcPts val="0"/>
                </a:spcAft>
                <a:buClr>
                  <a:srgbClr val="000000"/>
                </a:buClr>
              </a:pPr>
              <a:endParaRPr sz="1400" i="0">
                <a:solidFill>
                  <a:schemeClr val="lt1"/>
                </a:solidFill>
                <a:latin typeface="Arial"/>
                <a:ea typeface="Arial"/>
                <a:cs typeface="Arial"/>
                <a:sym typeface="Arial"/>
              </a:endParaRPr>
            </a:p>
          </p:txBody>
        </p:sp>
      </p:gr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prstGeom prst="rect">
            <a:avLst/>
          </a:prstGeom>
          <a:noFill/>
          <a:ln>
            <a:noFill/>
          </a:ln>
        </p:spPr>
        <p:txBody>
          <a:bodyPr vert="horz" wrap="square" lIns="91425" tIns="0" rIns="91425" bIns="0" numCol="1" anchor="b" anchorCtr="0" compatLnSpc="1">
            <a:prstTxWarp prst="textNoShape">
              <a:avLst/>
            </a:prstTxWarp>
            <a:noAutofit/>
          </a:bodyPr>
          <a:lstStyle/>
          <a:p>
            <a:pPr>
              <a:spcAft>
                <a:spcPts val="0"/>
              </a:spcAft>
              <a:buClr>
                <a:schemeClr val="lt1"/>
              </a:buClr>
              <a:buSzPct val="25000"/>
            </a:pPr>
            <a:r>
              <a:rPr lang="en" sz="4800">
                <a:solidFill>
                  <a:schemeClr val="lt1"/>
                </a:solidFill>
                <a:latin typeface="Arial"/>
                <a:ea typeface="Arial"/>
                <a:cs typeface="Arial"/>
                <a:sym typeface="Arial"/>
              </a:rPr>
              <a:t> </a:t>
            </a:r>
          </a:p>
        </p:txBody>
      </p:sp>
      <p:sp>
        <p:nvSpPr>
          <p:cNvPr id="140" name="Shape 140"/>
          <p:cNvSpPr txBox="1">
            <a:spLocks noGrp="1"/>
          </p:cNvSpPr>
          <p:nvPr>
            <p:ph type="body" idx="1"/>
          </p:nvPr>
        </p:nvSpPr>
        <p:spPr>
          <a:xfrm>
            <a:off x="615377" y="1819275"/>
            <a:ext cx="7886700" cy="1500187"/>
          </a:xfrm>
          <a:prstGeom prst="rect">
            <a:avLst/>
          </a:prstGeom>
          <a:noFill/>
          <a:ln>
            <a:noFill/>
          </a:ln>
        </p:spPr>
        <p:txBody>
          <a:bodyPr vert="horz" wrap="square" lIns="91425" tIns="91425" rIns="91425" bIns="91425" numCol="1" anchor="t" anchorCtr="0" compatLnSpc="1">
            <a:prstTxWarp prst="textNoShape">
              <a:avLst/>
            </a:prstTxWarp>
            <a:noAutofit/>
          </a:bodyPr>
          <a:lstStyle/>
          <a:p>
            <a:pPr>
              <a:spcAft>
                <a:spcPts val="0"/>
              </a:spcAft>
              <a:buClr>
                <a:schemeClr val="dk2"/>
              </a:buClr>
              <a:buSzPct val="25000"/>
            </a:pPr>
            <a:r>
              <a:rPr lang="en" sz="4000" b="1" dirty="0">
                <a:solidFill>
                  <a:srgbClr val="C00000"/>
                </a:solidFill>
              </a:rPr>
              <a:t>https://github.com/radical-cybertools/MIDAS-tutorial/wiki</a:t>
            </a:r>
          </a:p>
          <a:p>
            <a:pPr marL="0" indent="0">
              <a:spcAft>
                <a:spcPts val="0"/>
              </a:spcAft>
              <a:buClr>
                <a:schemeClr val="dk2"/>
              </a:buClr>
              <a:buSzPct val="25000"/>
              <a:buNone/>
            </a:pPr>
            <a:endParaRPr sz="4000" b="1" dirty="0">
              <a:solidFill>
                <a:srgbClr val="C00000"/>
              </a:solidFill>
              <a:latin typeface="Arial"/>
              <a:ea typeface="Arial"/>
              <a:cs typeface="Arial"/>
              <a:sym typeface="Arial"/>
            </a:endParaRPr>
          </a:p>
          <a:p>
            <a:pPr marL="0" indent="0">
              <a:spcAft>
                <a:spcPts val="0"/>
              </a:spcAft>
              <a:buClr>
                <a:schemeClr val="dk2"/>
              </a:buClr>
              <a:buSzPct val="25000"/>
              <a:buNone/>
            </a:pPr>
            <a:endParaRPr sz="4000" b="1" dirty="0">
              <a:solidFill>
                <a:srgbClr val="C00000"/>
              </a:solidFill>
              <a:latin typeface="Arial"/>
              <a:ea typeface="Arial"/>
              <a:cs typeface="Arial"/>
              <a:sym typeface="Arial"/>
            </a:endParaRPr>
          </a:p>
          <a:p>
            <a:pPr marL="0" indent="0">
              <a:spcAft>
                <a:spcPts val="0"/>
              </a:spcAft>
              <a:buClr>
                <a:schemeClr val="dk2"/>
              </a:buClr>
              <a:buSzPct val="25000"/>
              <a:buNone/>
            </a:pPr>
            <a:endParaRPr sz="4000" b="1" dirty="0">
              <a:solidFill>
                <a:srgbClr val="C00000"/>
              </a:solidFill>
              <a:latin typeface="Arial"/>
              <a:ea typeface="Arial"/>
              <a:cs typeface="Arial"/>
              <a:sym typeface="Arial"/>
            </a:endParaRPr>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prstGeom prst="rect">
            <a:avLst/>
          </a:prstGeom>
          <a:noFill/>
          <a:ln>
            <a:noFill/>
          </a:ln>
        </p:spPr>
        <p:txBody>
          <a:bodyPr vert="horz" wrap="square" lIns="91425" tIns="91425" rIns="91425" bIns="91425" numCol="1" anchor="b" anchorCtr="0" compatLnSpc="1">
            <a:prstTxWarp prst="textNoShape">
              <a:avLst/>
            </a:prstTxWarp>
            <a:noAutofit/>
          </a:bodyPr>
          <a:lstStyle/>
          <a:p>
            <a:pPr>
              <a:buSzPct val="25000"/>
            </a:pPr>
            <a:r>
              <a:rPr lang="en" sz="4800" dirty="0">
                <a:solidFill>
                  <a:srgbClr val="A50021"/>
                </a:solidFill>
              </a:rPr>
              <a:t>2. Pilot-Abstraction</a:t>
            </a:r>
          </a:p>
        </p:txBody>
      </p:sp>
      <p:sp>
        <p:nvSpPr>
          <p:cNvPr id="2" name="Text Placeholder 1"/>
          <p:cNvSpPr>
            <a:spLocks noGrp="1"/>
          </p:cNvSpPr>
          <p:nvPr>
            <p:ph type="body" idx="1"/>
          </p:nvPr>
        </p:nvSpPr>
        <p:spPr/>
        <p:txBody>
          <a:bodyPr/>
          <a:lstStyle/>
          <a:p>
            <a:endParaRPr lang="en-US"/>
          </a:p>
        </p:txBody>
      </p:sp>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prstGeom prst="rect">
            <a:avLst/>
          </a:prstGeom>
          <a:noFill/>
          <a:ln>
            <a:noFill/>
          </a:ln>
        </p:spPr>
        <p:txBody>
          <a:bodyPr vert="horz" wrap="square" lIns="91425" tIns="45700" rIns="91425" bIns="45700" numCol="1" anchor="t" anchorCtr="0" compatLnSpc="1">
            <a:prstTxWarp prst="textNoShape">
              <a:avLst/>
            </a:prstTxWarp>
            <a:noAutofit/>
          </a:bodyPr>
          <a:lstStyle/>
          <a:p>
            <a:pPr>
              <a:spcAft>
                <a:spcPts val="0"/>
              </a:spcAft>
              <a:buClr>
                <a:srgbClr val="000000"/>
              </a:buClr>
              <a:buSzPct val="25000"/>
            </a:pPr>
            <a:r>
              <a:rPr lang="en" sz="3600" dirty="0">
                <a:solidFill>
                  <a:srgbClr val="A50021"/>
                </a:solidFill>
                <a:latin typeface="Arial"/>
                <a:ea typeface="Arial"/>
                <a:cs typeface="Arial"/>
                <a:sym typeface="Arial"/>
              </a:rPr>
              <a:t>Introduction Pilot Abstraction</a:t>
            </a:r>
          </a:p>
        </p:txBody>
      </p:sp>
      <p:sp>
        <p:nvSpPr>
          <p:cNvPr id="152" name="Shape 152"/>
          <p:cNvSpPr txBox="1"/>
          <p:nvPr/>
        </p:nvSpPr>
        <p:spPr>
          <a:xfrm>
            <a:off x="40437" y="1137727"/>
            <a:ext cx="8778900" cy="1094451"/>
          </a:xfrm>
          <a:prstGeom prst="rect">
            <a:avLst/>
          </a:prstGeom>
          <a:noFill/>
          <a:ln>
            <a:noFill/>
          </a:ln>
        </p:spPr>
        <p:txBody>
          <a:bodyPr lIns="91425" tIns="45700" rIns="91425" bIns="45700" anchor="t" anchorCtr="0">
            <a:noAutofit/>
          </a:bodyPr>
          <a:lstStyle/>
          <a:p>
            <a:pPr>
              <a:spcBef>
                <a:spcPts val="0"/>
              </a:spcBef>
              <a:spcAft>
                <a:spcPts val="0"/>
              </a:spcAft>
              <a:buClr>
                <a:srgbClr val="000000"/>
              </a:buClr>
              <a:buSzPct val="25000"/>
            </a:pPr>
            <a:r>
              <a:rPr lang="en" sz="2400" i="0" dirty="0">
                <a:solidFill>
                  <a:srgbClr val="000000"/>
                </a:solidFill>
                <a:latin typeface="Arial"/>
                <a:ea typeface="Arial"/>
                <a:cs typeface="Arial"/>
                <a:sym typeface="Arial"/>
              </a:rPr>
              <a:t>Working definition</a:t>
            </a:r>
            <a:r>
              <a:rPr lang="en" sz="2400" i="0" dirty="0">
                <a:solidFill>
                  <a:schemeClr val="dk1"/>
                </a:solidFill>
                <a:latin typeface="Arial"/>
                <a:ea typeface="Arial"/>
                <a:cs typeface="Arial"/>
                <a:sym typeface="Arial"/>
              </a:rPr>
              <a:t>: </a:t>
            </a:r>
            <a:r>
              <a:rPr lang="en" sz="2000" i="0" dirty="0">
                <a:solidFill>
                  <a:srgbClr val="606060"/>
                </a:solidFill>
                <a:latin typeface="Arial"/>
                <a:ea typeface="Arial"/>
                <a:cs typeface="Arial"/>
                <a:sym typeface="Arial"/>
              </a:rPr>
              <a:t>A system that generalizes a placeholder job to provide multi-level scheduling to allow application-level control over the system scheduler via a scheduling overlay.</a:t>
            </a:r>
            <a:endParaRPr lang="en" sz="1800" i="0" dirty="0">
              <a:solidFill>
                <a:srgbClr val="606060"/>
              </a:solidFill>
              <a:latin typeface="Arial"/>
              <a:ea typeface="Arial"/>
              <a:cs typeface="Arial"/>
              <a:sym typeface="Arial"/>
            </a:endParaRPr>
          </a:p>
        </p:txBody>
      </p:sp>
      <p:sp>
        <p:nvSpPr>
          <p:cNvPr id="153" name="Shape 153"/>
          <p:cNvSpPr/>
          <p:nvPr/>
        </p:nvSpPr>
        <p:spPr>
          <a:xfrm>
            <a:off x="909638" y="4283717"/>
            <a:ext cx="7511999" cy="999000"/>
          </a:xfrm>
          <a:prstGeom prst="roundRect">
            <a:avLst>
              <a:gd name="adj" fmla="val 7690"/>
            </a:avLst>
          </a:prstGeom>
          <a:noFill/>
          <a:ln w="9525" cap="flat" cmpd="sng">
            <a:solidFill>
              <a:srgbClr val="5F5F5F"/>
            </a:solidFill>
            <a:prstDash val="solid"/>
            <a:miter/>
            <a:headEnd type="none" w="med" len="med"/>
            <a:tailEnd type="none" w="med" len="med"/>
          </a:ln>
        </p:spPr>
        <p:txBody>
          <a:bodyPr lIns="0" tIns="0" rIns="0" bIns="0" anchor="t" anchorCtr="0">
            <a:noAutofit/>
          </a:bodyPr>
          <a:lstStyle/>
          <a:p>
            <a:pPr algn="ctr">
              <a:spcBef>
                <a:spcPts val="0"/>
              </a:spcBef>
              <a:spcAft>
                <a:spcPts val="0"/>
              </a:spcAft>
              <a:buClr>
                <a:srgbClr val="000000"/>
              </a:buClr>
            </a:pPr>
            <a:endParaRPr sz="1400" i="0">
              <a:solidFill>
                <a:srgbClr val="FFFFFF"/>
              </a:solidFill>
              <a:latin typeface="Arial"/>
              <a:ea typeface="Arial"/>
              <a:cs typeface="Arial"/>
              <a:sym typeface="Arial"/>
            </a:endParaRPr>
          </a:p>
        </p:txBody>
      </p:sp>
      <p:sp>
        <p:nvSpPr>
          <p:cNvPr id="154" name="Shape 154"/>
          <p:cNvSpPr/>
          <p:nvPr/>
        </p:nvSpPr>
        <p:spPr>
          <a:xfrm>
            <a:off x="1011237" y="4489698"/>
            <a:ext cx="1542899" cy="678599"/>
          </a:xfrm>
          <a:prstGeom prst="rect">
            <a:avLst/>
          </a:prstGeom>
          <a:noFill/>
          <a:ln w="12700" cap="flat" cmpd="sng">
            <a:solidFill>
              <a:srgbClr val="5F5F5F"/>
            </a:solidFill>
            <a:prstDash val="solid"/>
            <a:miter/>
            <a:headEnd type="none" w="med" len="med"/>
            <a:tailEnd type="none" w="med" len="med"/>
          </a:ln>
        </p:spPr>
        <p:txBody>
          <a:bodyPr lIns="0" tIns="0" rIns="0" bIns="0" anchor="b" anchorCtr="0">
            <a:noAutofit/>
          </a:bodyPr>
          <a:lstStyle/>
          <a:p>
            <a:pPr algn="ctr">
              <a:spcBef>
                <a:spcPts val="0"/>
              </a:spcBef>
              <a:spcAft>
                <a:spcPts val="0"/>
              </a:spcAft>
              <a:buClr>
                <a:srgbClr val="000000"/>
              </a:buClr>
              <a:buSzPct val="25000"/>
            </a:pPr>
            <a:r>
              <a:rPr lang="en" sz="1400" i="0">
                <a:solidFill>
                  <a:srgbClr val="000000"/>
                </a:solidFill>
                <a:latin typeface="Arial"/>
                <a:ea typeface="Arial"/>
                <a:cs typeface="Arial"/>
                <a:sym typeface="Arial"/>
              </a:rPr>
              <a:t>Resource A</a:t>
            </a:r>
          </a:p>
        </p:txBody>
      </p:sp>
      <p:sp>
        <p:nvSpPr>
          <p:cNvPr id="155" name="Shape 155"/>
          <p:cNvSpPr/>
          <p:nvPr/>
        </p:nvSpPr>
        <p:spPr>
          <a:xfrm>
            <a:off x="2833689" y="4489698"/>
            <a:ext cx="1542899" cy="678599"/>
          </a:xfrm>
          <a:prstGeom prst="rect">
            <a:avLst/>
          </a:prstGeom>
          <a:noFill/>
          <a:ln w="19050" cap="flat" cmpd="sng">
            <a:solidFill>
              <a:srgbClr val="AAE98F"/>
            </a:solidFill>
            <a:prstDash val="solid"/>
            <a:miter/>
            <a:headEnd type="none" w="med" len="med"/>
            <a:tailEnd type="none" w="med" len="med"/>
          </a:ln>
        </p:spPr>
        <p:txBody>
          <a:bodyPr lIns="0" tIns="0" rIns="0" bIns="0" anchor="b" anchorCtr="0">
            <a:noAutofit/>
          </a:bodyPr>
          <a:lstStyle/>
          <a:p>
            <a:pPr algn="ctr">
              <a:spcBef>
                <a:spcPts val="0"/>
              </a:spcBef>
              <a:spcAft>
                <a:spcPts val="0"/>
              </a:spcAft>
              <a:buClr>
                <a:srgbClr val="000000"/>
              </a:buClr>
              <a:buSzPct val="25000"/>
            </a:pPr>
            <a:r>
              <a:rPr lang="en" sz="1400" i="0">
                <a:solidFill>
                  <a:srgbClr val="000000"/>
                </a:solidFill>
                <a:latin typeface="Arial"/>
                <a:ea typeface="Arial"/>
                <a:cs typeface="Arial"/>
                <a:sym typeface="Arial"/>
              </a:rPr>
              <a:t>Resource B</a:t>
            </a:r>
          </a:p>
        </p:txBody>
      </p:sp>
      <p:sp>
        <p:nvSpPr>
          <p:cNvPr id="156" name="Shape 156"/>
          <p:cNvSpPr/>
          <p:nvPr/>
        </p:nvSpPr>
        <p:spPr>
          <a:xfrm>
            <a:off x="4656137" y="4489698"/>
            <a:ext cx="1542899" cy="678599"/>
          </a:xfrm>
          <a:prstGeom prst="rect">
            <a:avLst/>
          </a:prstGeom>
          <a:noFill/>
          <a:ln w="12700" cap="flat" cmpd="sng">
            <a:solidFill>
              <a:srgbClr val="5F5F5F"/>
            </a:solidFill>
            <a:prstDash val="solid"/>
            <a:miter/>
            <a:headEnd type="none" w="med" len="med"/>
            <a:tailEnd type="none" w="med" len="med"/>
          </a:ln>
        </p:spPr>
        <p:txBody>
          <a:bodyPr lIns="0" tIns="0" rIns="0" bIns="0" anchor="b" anchorCtr="0">
            <a:noAutofit/>
          </a:bodyPr>
          <a:lstStyle/>
          <a:p>
            <a:pPr algn="ctr">
              <a:spcBef>
                <a:spcPts val="0"/>
              </a:spcBef>
              <a:spcAft>
                <a:spcPts val="0"/>
              </a:spcAft>
              <a:buClr>
                <a:srgbClr val="000000"/>
              </a:buClr>
              <a:buSzPct val="25000"/>
            </a:pPr>
            <a:r>
              <a:rPr lang="en" sz="1400" i="0">
                <a:solidFill>
                  <a:srgbClr val="000000"/>
                </a:solidFill>
                <a:latin typeface="Arial"/>
                <a:ea typeface="Arial"/>
                <a:cs typeface="Arial"/>
                <a:sym typeface="Arial"/>
              </a:rPr>
              <a:t>Resource C</a:t>
            </a:r>
          </a:p>
        </p:txBody>
      </p:sp>
      <p:sp>
        <p:nvSpPr>
          <p:cNvPr id="157" name="Shape 157"/>
          <p:cNvSpPr/>
          <p:nvPr/>
        </p:nvSpPr>
        <p:spPr>
          <a:xfrm>
            <a:off x="6478588" y="4489698"/>
            <a:ext cx="1542899" cy="678599"/>
          </a:xfrm>
          <a:prstGeom prst="rect">
            <a:avLst/>
          </a:prstGeom>
          <a:noFill/>
          <a:ln w="19050" cap="flat" cmpd="sng">
            <a:solidFill>
              <a:srgbClr val="AAE98F"/>
            </a:solidFill>
            <a:prstDash val="solid"/>
            <a:miter/>
            <a:headEnd type="none" w="med" len="med"/>
            <a:tailEnd type="none" w="med" len="med"/>
          </a:ln>
        </p:spPr>
        <p:txBody>
          <a:bodyPr lIns="0" tIns="0" rIns="0" bIns="0" anchor="b" anchorCtr="0">
            <a:noAutofit/>
          </a:bodyPr>
          <a:lstStyle/>
          <a:p>
            <a:pPr algn="ctr">
              <a:spcBef>
                <a:spcPts val="0"/>
              </a:spcBef>
              <a:spcAft>
                <a:spcPts val="0"/>
              </a:spcAft>
              <a:buClr>
                <a:srgbClr val="000000"/>
              </a:buClr>
              <a:buSzPct val="25000"/>
            </a:pPr>
            <a:r>
              <a:rPr lang="en" sz="1400" i="0">
                <a:solidFill>
                  <a:srgbClr val="000000"/>
                </a:solidFill>
                <a:latin typeface="Arial"/>
                <a:ea typeface="Arial"/>
                <a:cs typeface="Arial"/>
                <a:sym typeface="Arial"/>
              </a:rPr>
              <a:t>Resource D</a:t>
            </a:r>
          </a:p>
        </p:txBody>
      </p:sp>
      <p:sp>
        <p:nvSpPr>
          <p:cNvPr id="158" name="Shape 158"/>
          <p:cNvSpPr/>
          <p:nvPr/>
        </p:nvSpPr>
        <p:spPr>
          <a:xfrm>
            <a:off x="198438" y="3464568"/>
            <a:ext cx="8364599" cy="1928699"/>
          </a:xfrm>
          <a:prstGeom prst="roundRect">
            <a:avLst>
              <a:gd name="adj" fmla="val 4167"/>
            </a:avLst>
          </a:prstGeom>
          <a:noFill/>
          <a:ln w="9525" cap="rnd" cmpd="sng">
            <a:solidFill>
              <a:srgbClr val="5F5F5F"/>
            </a:solidFill>
            <a:prstDash val="solid"/>
            <a:miter/>
            <a:headEnd type="none" w="med" len="med"/>
            <a:tailEnd type="none" w="med" len="med"/>
          </a:ln>
        </p:spPr>
        <p:txBody>
          <a:bodyPr lIns="0" tIns="0" rIns="0" bIns="0" anchor="t" anchorCtr="0">
            <a:noAutofit/>
          </a:bodyPr>
          <a:lstStyle/>
          <a:p>
            <a:pPr algn="ctr">
              <a:spcBef>
                <a:spcPts val="0"/>
              </a:spcBef>
              <a:spcAft>
                <a:spcPts val="0"/>
              </a:spcAft>
              <a:buClr>
                <a:srgbClr val="000000"/>
              </a:buClr>
            </a:pPr>
            <a:endParaRPr sz="1400" i="0">
              <a:solidFill>
                <a:srgbClr val="FFFFFF"/>
              </a:solidFill>
              <a:latin typeface="Arial"/>
              <a:ea typeface="Arial"/>
              <a:cs typeface="Arial"/>
              <a:sym typeface="Arial"/>
            </a:endParaRPr>
          </a:p>
        </p:txBody>
      </p:sp>
      <p:sp>
        <p:nvSpPr>
          <p:cNvPr id="159" name="Shape 159"/>
          <p:cNvSpPr/>
          <p:nvPr/>
        </p:nvSpPr>
        <p:spPr>
          <a:xfrm>
            <a:off x="957263" y="2608509"/>
            <a:ext cx="3262199" cy="585899"/>
          </a:xfrm>
          <a:prstGeom prst="rect">
            <a:avLst/>
          </a:prstGeom>
          <a:noFill/>
          <a:ln w="19050" cap="flat" cmpd="sng">
            <a:solidFill>
              <a:srgbClr val="FFBF56"/>
            </a:solidFill>
            <a:prstDash val="solid"/>
            <a:miter/>
            <a:headEnd type="none" w="med" len="med"/>
            <a:tailEnd type="none" w="med" len="med"/>
          </a:ln>
        </p:spPr>
        <p:txBody>
          <a:bodyPr lIns="0" tIns="0" rIns="0" bIns="0" anchor="t" anchorCtr="0">
            <a:noAutofit/>
          </a:bodyPr>
          <a:lstStyle/>
          <a:p>
            <a:pPr algn="ctr">
              <a:spcBef>
                <a:spcPts val="0"/>
              </a:spcBef>
              <a:spcAft>
                <a:spcPts val="0"/>
              </a:spcAft>
              <a:buClr>
                <a:srgbClr val="000000"/>
              </a:buClr>
              <a:buSzPct val="25000"/>
            </a:pPr>
            <a:r>
              <a:rPr lang="en" sz="1400" i="0">
                <a:solidFill>
                  <a:srgbClr val="000000"/>
                </a:solidFill>
                <a:latin typeface="Arial"/>
                <a:ea typeface="Arial"/>
                <a:cs typeface="Arial"/>
                <a:sym typeface="Arial"/>
              </a:rPr>
              <a:t>User Application</a:t>
            </a:r>
          </a:p>
        </p:txBody>
      </p:sp>
      <p:sp>
        <p:nvSpPr>
          <p:cNvPr id="160" name="Shape 160"/>
          <p:cNvSpPr/>
          <p:nvPr/>
        </p:nvSpPr>
        <p:spPr>
          <a:xfrm>
            <a:off x="1038225" y="2883543"/>
            <a:ext cx="357299" cy="251100"/>
          </a:xfrm>
          <a:prstGeom prst="ellipse">
            <a:avLst/>
          </a:prstGeom>
          <a:solidFill>
            <a:srgbClr val="FFBF56">
              <a:alpha val="24705"/>
            </a:srgbClr>
          </a:solidFill>
          <a:ln w="19050" cap="flat" cmpd="sng">
            <a:solidFill>
              <a:srgbClr val="FFBF56"/>
            </a:solidFill>
            <a:prstDash val="solid"/>
            <a:round/>
            <a:headEnd type="none" w="med" len="med"/>
            <a:tailEnd type="none" w="med" len="med"/>
          </a:ln>
        </p:spPr>
        <p:txBody>
          <a:bodyPr lIns="0" tIns="0" rIns="0" bIns="0" anchor="t" anchorCtr="0">
            <a:noAutofit/>
          </a:bodyPr>
          <a:lstStyle/>
          <a:p>
            <a:pPr algn="ctr">
              <a:spcBef>
                <a:spcPts val="0"/>
              </a:spcBef>
              <a:spcAft>
                <a:spcPts val="0"/>
              </a:spcAft>
              <a:buClr>
                <a:srgbClr val="000000"/>
              </a:buClr>
            </a:pPr>
            <a:endParaRPr sz="1400" i="0">
              <a:solidFill>
                <a:srgbClr val="FFFFFF"/>
              </a:solidFill>
              <a:latin typeface="Arial"/>
              <a:ea typeface="Arial"/>
              <a:cs typeface="Arial"/>
              <a:sym typeface="Arial"/>
            </a:endParaRPr>
          </a:p>
        </p:txBody>
      </p:sp>
      <p:sp>
        <p:nvSpPr>
          <p:cNvPr id="161" name="Shape 161"/>
          <p:cNvSpPr/>
          <p:nvPr/>
        </p:nvSpPr>
        <p:spPr>
          <a:xfrm>
            <a:off x="1441451" y="2883543"/>
            <a:ext cx="357299" cy="251100"/>
          </a:xfrm>
          <a:prstGeom prst="ellipse">
            <a:avLst/>
          </a:prstGeom>
          <a:solidFill>
            <a:srgbClr val="FFBF56">
              <a:alpha val="24705"/>
            </a:srgbClr>
          </a:solidFill>
          <a:ln w="19050" cap="flat" cmpd="sng">
            <a:solidFill>
              <a:srgbClr val="FFBF56"/>
            </a:solidFill>
            <a:prstDash val="solid"/>
            <a:round/>
            <a:headEnd type="none" w="med" len="med"/>
            <a:tailEnd type="none" w="med" len="med"/>
          </a:ln>
        </p:spPr>
        <p:txBody>
          <a:bodyPr lIns="0" tIns="0" rIns="0" bIns="0" anchor="t" anchorCtr="0">
            <a:noAutofit/>
          </a:bodyPr>
          <a:lstStyle/>
          <a:p>
            <a:pPr algn="ctr">
              <a:spcBef>
                <a:spcPts val="0"/>
              </a:spcBef>
              <a:spcAft>
                <a:spcPts val="0"/>
              </a:spcAft>
              <a:buClr>
                <a:srgbClr val="000000"/>
              </a:buClr>
            </a:pPr>
            <a:endParaRPr sz="1400" i="0">
              <a:solidFill>
                <a:srgbClr val="FFFFFF"/>
              </a:solidFill>
              <a:latin typeface="Arial"/>
              <a:ea typeface="Arial"/>
              <a:cs typeface="Arial"/>
              <a:sym typeface="Arial"/>
            </a:endParaRPr>
          </a:p>
        </p:txBody>
      </p:sp>
      <p:sp>
        <p:nvSpPr>
          <p:cNvPr id="162" name="Shape 162"/>
          <p:cNvSpPr/>
          <p:nvPr/>
        </p:nvSpPr>
        <p:spPr>
          <a:xfrm>
            <a:off x="1844676" y="2883543"/>
            <a:ext cx="357299" cy="251100"/>
          </a:xfrm>
          <a:prstGeom prst="ellipse">
            <a:avLst/>
          </a:prstGeom>
          <a:solidFill>
            <a:srgbClr val="FFBF56">
              <a:alpha val="24705"/>
            </a:srgbClr>
          </a:solidFill>
          <a:ln w="19050" cap="flat" cmpd="sng">
            <a:solidFill>
              <a:srgbClr val="FFBF56"/>
            </a:solidFill>
            <a:prstDash val="solid"/>
            <a:round/>
            <a:headEnd type="none" w="med" len="med"/>
            <a:tailEnd type="none" w="med" len="med"/>
          </a:ln>
        </p:spPr>
        <p:txBody>
          <a:bodyPr lIns="0" tIns="0" rIns="0" bIns="0" anchor="t" anchorCtr="0">
            <a:noAutofit/>
          </a:bodyPr>
          <a:lstStyle/>
          <a:p>
            <a:pPr algn="ctr">
              <a:spcBef>
                <a:spcPts val="0"/>
              </a:spcBef>
              <a:spcAft>
                <a:spcPts val="0"/>
              </a:spcAft>
              <a:buClr>
                <a:srgbClr val="000000"/>
              </a:buClr>
            </a:pPr>
            <a:endParaRPr sz="1400" i="0">
              <a:solidFill>
                <a:srgbClr val="FFFFFF"/>
              </a:solidFill>
              <a:latin typeface="Arial"/>
              <a:ea typeface="Arial"/>
              <a:cs typeface="Arial"/>
              <a:sym typeface="Arial"/>
            </a:endParaRPr>
          </a:p>
        </p:txBody>
      </p:sp>
      <p:sp>
        <p:nvSpPr>
          <p:cNvPr id="163" name="Shape 163"/>
          <p:cNvSpPr/>
          <p:nvPr/>
        </p:nvSpPr>
        <p:spPr>
          <a:xfrm rot="-5400000">
            <a:off x="42273" y="4072725"/>
            <a:ext cx="958499" cy="554099"/>
          </a:xfrm>
          <a:prstGeom prst="rect">
            <a:avLst/>
          </a:prstGeom>
          <a:noFill/>
          <a:ln>
            <a:noFill/>
          </a:ln>
        </p:spPr>
        <p:txBody>
          <a:bodyPr lIns="0" tIns="0" rIns="0" bIns="0" anchor="ctr" anchorCtr="0">
            <a:noAutofit/>
          </a:bodyPr>
          <a:lstStyle/>
          <a:p>
            <a:pPr algn="ctr">
              <a:spcBef>
                <a:spcPts val="0"/>
              </a:spcBef>
              <a:spcAft>
                <a:spcPts val="0"/>
              </a:spcAft>
              <a:buClr>
                <a:srgbClr val="000000"/>
              </a:buClr>
              <a:buSzPct val="25000"/>
            </a:pPr>
            <a:r>
              <a:rPr lang="en" sz="1400" i="0">
                <a:solidFill>
                  <a:srgbClr val="000000"/>
                </a:solidFill>
                <a:latin typeface="Arial"/>
                <a:ea typeface="Arial"/>
                <a:cs typeface="Arial"/>
                <a:sym typeface="Arial"/>
              </a:rPr>
              <a:t>System Space</a:t>
            </a:r>
          </a:p>
        </p:txBody>
      </p:sp>
      <p:sp>
        <p:nvSpPr>
          <p:cNvPr id="164" name="Shape 164"/>
          <p:cNvSpPr/>
          <p:nvPr/>
        </p:nvSpPr>
        <p:spPr>
          <a:xfrm>
            <a:off x="198438" y="2494208"/>
            <a:ext cx="8364599" cy="809699"/>
          </a:xfrm>
          <a:prstGeom prst="roundRect">
            <a:avLst>
              <a:gd name="adj" fmla="val 8819"/>
            </a:avLst>
          </a:prstGeom>
          <a:noFill/>
          <a:ln w="9525" cap="rnd" cmpd="sng">
            <a:solidFill>
              <a:srgbClr val="5F5F5F"/>
            </a:solidFill>
            <a:prstDash val="solid"/>
            <a:miter/>
            <a:headEnd type="none" w="med" len="med"/>
            <a:tailEnd type="none" w="med" len="med"/>
          </a:ln>
        </p:spPr>
        <p:txBody>
          <a:bodyPr lIns="0" tIns="0" rIns="0" bIns="0" anchor="t" anchorCtr="0">
            <a:noAutofit/>
          </a:bodyPr>
          <a:lstStyle/>
          <a:p>
            <a:pPr algn="ctr">
              <a:spcBef>
                <a:spcPts val="0"/>
              </a:spcBef>
              <a:spcAft>
                <a:spcPts val="0"/>
              </a:spcAft>
              <a:buClr>
                <a:srgbClr val="000000"/>
              </a:buClr>
            </a:pPr>
            <a:endParaRPr sz="1400" i="0">
              <a:solidFill>
                <a:srgbClr val="FFFFFF"/>
              </a:solidFill>
              <a:latin typeface="Arial"/>
              <a:ea typeface="Arial"/>
              <a:cs typeface="Arial"/>
              <a:sym typeface="Arial"/>
            </a:endParaRPr>
          </a:p>
        </p:txBody>
      </p:sp>
      <p:sp>
        <p:nvSpPr>
          <p:cNvPr id="165" name="Shape 165"/>
          <p:cNvSpPr/>
          <p:nvPr/>
        </p:nvSpPr>
        <p:spPr>
          <a:xfrm rot="-5400000">
            <a:off x="125674" y="2592835"/>
            <a:ext cx="791700" cy="554099"/>
          </a:xfrm>
          <a:prstGeom prst="rect">
            <a:avLst/>
          </a:prstGeom>
          <a:noFill/>
          <a:ln>
            <a:noFill/>
          </a:ln>
        </p:spPr>
        <p:txBody>
          <a:bodyPr lIns="0" tIns="0" rIns="0" bIns="0" anchor="ctr" anchorCtr="0">
            <a:noAutofit/>
          </a:bodyPr>
          <a:lstStyle/>
          <a:p>
            <a:pPr algn="ctr">
              <a:spcBef>
                <a:spcPts val="0"/>
              </a:spcBef>
              <a:spcAft>
                <a:spcPts val="0"/>
              </a:spcAft>
              <a:buClr>
                <a:srgbClr val="000000"/>
              </a:buClr>
              <a:buSzPct val="25000"/>
            </a:pPr>
            <a:r>
              <a:rPr lang="en" sz="1400" i="0">
                <a:solidFill>
                  <a:srgbClr val="000000"/>
                </a:solidFill>
                <a:latin typeface="Arial"/>
                <a:ea typeface="Arial"/>
                <a:cs typeface="Arial"/>
                <a:sym typeface="Arial"/>
              </a:rPr>
              <a:t>User Space</a:t>
            </a:r>
          </a:p>
        </p:txBody>
      </p:sp>
      <p:sp>
        <p:nvSpPr>
          <p:cNvPr id="166" name="Shape 166"/>
          <p:cNvSpPr/>
          <p:nvPr/>
        </p:nvSpPr>
        <p:spPr>
          <a:xfrm>
            <a:off x="2106613" y="4615903"/>
            <a:ext cx="357299" cy="251100"/>
          </a:xfrm>
          <a:prstGeom prst="ellipse">
            <a:avLst/>
          </a:prstGeom>
          <a:solidFill>
            <a:schemeClr val="accent5">
              <a:alpha val="24705"/>
            </a:schemeClr>
          </a:solidFill>
          <a:ln w="19050" cap="flat" cmpd="sng">
            <a:solidFill>
              <a:schemeClr val="accent5"/>
            </a:solidFill>
            <a:prstDash val="solid"/>
            <a:round/>
            <a:headEnd type="none" w="med" len="med"/>
            <a:tailEnd type="none" w="med" len="med"/>
          </a:ln>
        </p:spPr>
        <p:txBody>
          <a:bodyPr lIns="0" tIns="0" rIns="0" bIns="0" anchor="t" anchorCtr="0">
            <a:noAutofit/>
          </a:bodyPr>
          <a:lstStyle/>
          <a:p>
            <a:pPr algn="ctr">
              <a:spcBef>
                <a:spcPts val="0"/>
              </a:spcBef>
              <a:spcAft>
                <a:spcPts val="0"/>
              </a:spcAft>
              <a:buClr>
                <a:srgbClr val="000000"/>
              </a:buClr>
            </a:pPr>
            <a:endParaRPr sz="1400" i="0">
              <a:solidFill>
                <a:srgbClr val="FFFFFF"/>
              </a:solidFill>
              <a:latin typeface="Arial"/>
              <a:ea typeface="Arial"/>
              <a:cs typeface="Arial"/>
              <a:sym typeface="Arial"/>
            </a:endParaRPr>
          </a:p>
        </p:txBody>
      </p:sp>
      <p:sp>
        <p:nvSpPr>
          <p:cNvPr id="167" name="Shape 167"/>
          <p:cNvSpPr/>
          <p:nvPr/>
        </p:nvSpPr>
        <p:spPr>
          <a:xfrm>
            <a:off x="5754688" y="4627809"/>
            <a:ext cx="357299" cy="251100"/>
          </a:xfrm>
          <a:prstGeom prst="ellipse">
            <a:avLst/>
          </a:prstGeom>
          <a:solidFill>
            <a:schemeClr val="accent5">
              <a:alpha val="24705"/>
            </a:schemeClr>
          </a:solidFill>
          <a:ln w="19050" cap="flat" cmpd="sng">
            <a:solidFill>
              <a:schemeClr val="accent5"/>
            </a:solidFill>
            <a:prstDash val="solid"/>
            <a:round/>
            <a:headEnd type="none" w="med" len="med"/>
            <a:tailEnd type="none" w="med" len="med"/>
          </a:ln>
        </p:spPr>
        <p:txBody>
          <a:bodyPr lIns="0" tIns="0" rIns="0" bIns="0" anchor="t" anchorCtr="0">
            <a:noAutofit/>
          </a:bodyPr>
          <a:lstStyle/>
          <a:p>
            <a:pPr algn="ctr">
              <a:spcBef>
                <a:spcPts val="0"/>
              </a:spcBef>
              <a:spcAft>
                <a:spcPts val="0"/>
              </a:spcAft>
              <a:buClr>
                <a:srgbClr val="000000"/>
              </a:buClr>
            </a:pPr>
            <a:endParaRPr sz="1400" i="0">
              <a:solidFill>
                <a:srgbClr val="FFFFFF"/>
              </a:solidFill>
              <a:latin typeface="Arial"/>
              <a:ea typeface="Arial"/>
              <a:cs typeface="Arial"/>
              <a:sym typeface="Arial"/>
            </a:endParaRPr>
          </a:p>
        </p:txBody>
      </p:sp>
      <p:sp>
        <p:nvSpPr>
          <p:cNvPr id="168" name="Shape 168"/>
          <p:cNvSpPr/>
          <p:nvPr/>
        </p:nvSpPr>
        <p:spPr>
          <a:xfrm>
            <a:off x="1749425" y="4615903"/>
            <a:ext cx="357299" cy="251100"/>
          </a:xfrm>
          <a:prstGeom prst="ellipse">
            <a:avLst/>
          </a:prstGeom>
          <a:solidFill>
            <a:schemeClr val="accent5">
              <a:alpha val="24705"/>
            </a:schemeClr>
          </a:solidFill>
          <a:ln w="19050" cap="flat" cmpd="sng">
            <a:solidFill>
              <a:schemeClr val="accent5"/>
            </a:solidFill>
            <a:prstDash val="solid"/>
            <a:round/>
            <a:headEnd type="none" w="med" len="med"/>
            <a:tailEnd type="none" w="med" len="med"/>
          </a:ln>
        </p:spPr>
        <p:txBody>
          <a:bodyPr lIns="0" tIns="0" rIns="0" bIns="0" anchor="t" anchorCtr="0">
            <a:noAutofit/>
          </a:bodyPr>
          <a:lstStyle/>
          <a:p>
            <a:pPr algn="ctr">
              <a:spcBef>
                <a:spcPts val="0"/>
              </a:spcBef>
              <a:spcAft>
                <a:spcPts val="0"/>
              </a:spcAft>
              <a:buClr>
                <a:srgbClr val="000000"/>
              </a:buClr>
            </a:pPr>
            <a:endParaRPr sz="1400" i="0">
              <a:solidFill>
                <a:srgbClr val="FFFFFF"/>
              </a:solidFill>
              <a:latin typeface="Arial"/>
              <a:ea typeface="Arial"/>
              <a:cs typeface="Arial"/>
              <a:sym typeface="Arial"/>
            </a:endParaRPr>
          </a:p>
        </p:txBody>
      </p:sp>
      <p:sp>
        <p:nvSpPr>
          <p:cNvPr id="169" name="Shape 169"/>
          <p:cNvSpPr/>
          <p:nvPr/>
        </p:nvSpPr>
        <p:spPr>
          <a:xfrm>
            <a:off x="1401763" y="4615903"/>
            <a:ext cx="357299" cy="251100"/>
          </a:xfrm>
          <a:prstGeom prst="ellipse">
            <a:avLst/>
          </a:prstGeom>
          <a:solidFill>
            <a:schemeClr val="accent5">
              <a:alpha val="24705"/>
            </a:schemeClr>
          </a:solidFill>
          <a:ln w="19050" cap="flat" cmpd="sng">
            <a:solidFill>
              <a:schemeClr val="accent5"/>
            </a:solidFill>
            <a:prstDash val="solid"/>
            <a:round/>
            <a:headEnd type="none" w="med" len="med"/>
            <a:tailEnd type="none" w="med" len="med"/>
          </a:ln>
        </p:spPr>
        <p:txBody>
          <a:bodyPr lIns="0" tIns="0" rIns="0" bIns="0" anchor="t" anchorCtr="0">
            <a:noAutofit/>
          </a:bodyPr>
          <a:lstStyle/>
          <a:p>
            <a:pPr algn="ctr">
              <a:spcBef>
                <a:spcPts val="0"/>
              </a:spcBef>
              <a:spcAft>
                <a:spcPts val="0"/>
              </a:spcAft>
              <a:buClr>
                <a:srgbClr val="000000"/>
              </a:buClr>
            </a:pPr>
            <a:endParaRPr sz="1400" i="0">
              <a:solidFill>
                <a:srgbClr val="FFFFFF"/>
              </a:solidFill>
              <a:latin typeface="Arial"/>
              <a:ea typeface="Arial"/>
              <a:cs typeface="Arial"/>
              <a:sym typeface="Arial"/>
            </a:endParaRPr>
          </a:p>
        </p:txBody>
      </p:sp>
      <p:sp>
        <p:nvSpPr>
          <p:cNvPr id="170" name="Shape 170"/>
          <p:cNvSpPr/>
          <p:nvPr/>
        </p:nvSpPr>
        <p:spPr>
          <a:xfrm>
            <a:off x="5391151" y="4627809"/>
            <a:ext cx="357299" cy="251100"/>
          </a:xfrm>
          <a:prstGeom prst="ellipse">
            <a:avLst/>
          </a:prstGeom>
          <a:solidFill>
            <a:schemeClr val="accent5">
              <a:alpha val="24705"/>
            </a:schemeClr>
          </a:solidFill>
          <a:ln w="19050" cap="flat" cmpd="sng">
            <a:solidFill>
              <a:schemeClr val="accent5"/>
            </a:solidFill>
            <a:prstDash val="solid"/>
            <a:round/>
            <a:headEnd type="none" w="med" len="med"/>
            <a:tailEnd type="none" w="med" len="med"/>
          </a:ln>
        </p:spPr>
        <p:txBody>
          <a:bodyPr lIns="0" tIns="0" rIns="0" bIns="0" anchor="t" anchorCtr="0">
            <a:noAutofit/>
          </a:bodyPr>
          <a:lstStyle/>
          <a:p>
            <a:pPr algn="ctr">
              <a:spcBef>
                <a:spcPts val="0"/>
              </a:spcBef>
              <a:spcAft>
                <a:spcPts val="0"/>
              </a:spcAft>
              <a:buClr>
                <a:srgbClr val="000000"/>
              </a:buClr>
            </a:pPr>
            <a:endParaRPr sz="1400" i="0">
              <a:solidFill>
                <a:srgbClr val="FFFFFF"/>
              </a:solidFill>
              <a:latin typeface="Arial"/>
              <a:ea typeface="Arial"/>
              <a:cs typeface="Arial"/>
              <a:sym typeface="Arial"/>
            </a:endParaRPr>
          </a:p>
        </p:txBody>
      </p:sp>
      <p:sp>
        <p:nvSpPr>
          <p:cNvPr id="171" name="Shape 171"/>
          <p:cNvSpPr/>
          <p:nvPr/>
        </p:nvSpPr>
        <p:spPr>
          <a:xfrm>
            <a:off x="3392487" y="3612207"/>
            <a:ext cx="2074800" cy="584700"/>
          </a:xfrm>
          <a:prstGeom prst="rect">
            <a:avLst/>
          </a:prstGeom>
          <a:noFill/>
          <a:ln w="12700" cap="flat" cmpd="sng">
            <a:solidFill>
              <a:schemeClr val="accent5">
                <a:alpha val="84705"/>
              </a:schemeClr>
            </a:solidFill>
            <a:prstDash val="solid"/>
            <a:miter/>
            <a:headEnd type="none" w="med" len="med"/>
            <a:tailEnd type="none" w="med" len="med"/>
          </a:ln>
        </p:spPr>
        <p:txBody>
          <a:bodyPr lIns="0" tIns="0" rIns="0" bIns="0" anchor="t" anchorCtr="0">
            <a:noAutofit/>
          </a:bodyPr>
          <a:lstStyle/>
          <a:p>
            <a:pPr algn="ctr">
              <a:spcBef>
                <a:spcPts val="0"/>
              </a:spcBef>
              <a:spcAft>
                <a:spcPts val="0"/>
              </a:spcAft>
              <a:buClr>
                <a:srgbClr val="000000"/>
              </a:buClr>
              <a:buSzPct val="25000"/>
            </a:pPr>
            <a:r>
              <a:rPr lang="en" sz="1400" i="0">
                <a:solidFill>
                  <a:srgbClr val="000000"/>
                </a:solidFill>
                <a:latin typeface="Arial"/>
                <a:ea typeface="Arial"/>
                <a:cs typeface="Arial"/>
                <a:sym typeface="Arial"/>
              </a:rPr>
              <a:t>Resource Manager</a:t>
            </a:r>
          </a:p>
        </p:txBody>
      </p:sp>
      <p:sp>
        <p:nvSpPr>
          <p:cNvPr id="172" name="Shape 172"/>
          <p:cNvSpPr/>
          <p:nvPr/>
        </p:nvSpPr>
        <p:spPr>
          <a:xfrm>
            <a:off x="3608388" y="3864618"/>
            <a:ext cx="357299" cy="251100"/>
          </a:xfrm>
          <a:prstGeom prst="ellipse">
            <a:avLst/>
          </a:prstGeom>
          <a:solidFill>
            <a:schemeClr val="accent5">
              <a:alpha val="24705"/>
            </a:schemeClr>
          </a:solidFill>
          <a:ln w="19050" cap="flat" cmpd="sng">
            <a:solidFill>
              <a:schemeClr val="accent5"/>
            </a:solidFill>
            <a:prstDash val="solid"/>
            <a:miter/>
            <a:headEnd type="none" w="med" len="med"/>
            <a:tailEnd type="none" w="med" len="med"/>
          </a:ln>
        </p:spPr>
        <p:txBody>
          <a:bodyPr lIns="0" tIns="0" rIns="0" bIns="0" anchor="t" anchorCtr="0">
            <a:noAutofit/>
          </a:bodyPr>
          <a:lstStyle/>
          <a:p>
            <a:pPr algn="ctr">
              <a:spcBef>
                <a:spcPts val="0"/>
              </a:spcBef>
              <a:spcAft>
                <a:spcPts val="0"/>
              </a:spcAft>
              <a:buClr>
                <a:srgbClr val="000000"/>
              </a:buClr>
            </a:pPr>
            <a:endParaRPr sz="1400" i="0">
              <a:solidFill>
                <a:srgbClr val="FFFFFF"/>
              </a:solidFill>
              <a:latin typeface="Arial"/>
              <a:ea typeface="Arial"/>
              <a:cs typeface="Arial"/>
              <a:sym typeface="Arial"/>
            </a:endParaRPr>
          </a:p>
        </p:txBody>
      </p:sp>
      <p:sp>
        <p:nvSpPr>
          <p:cNvPr id="173" name="Shape 173"/>
          <p:cNvSpPr/>
          <p:nvPr/>
        </p:nvSpPr>
        <p:spPr>
          <a:xfrm>
            <a:off x="4010026" y="3864618"/>
            <a:ext cx="355500" cy="251100"/>
          </a:xfrm>
          <a:prstGeom prst="ellipse">
            <a:avLst/>
          </a:prstGeom>
          <a:solidFill>
            <a:schemeClr val="accent5">
              <a:alpha val="24705"/>
            </a:schemeClr>
          </a:solidFill>
          <a:ln w="19050" cap="flat" cmpd="sng">
            <a:solidFill>
              <a:schemeClr val="accent5"/>
            </a:solidFill>
            <a:prstDash val="solid"/>
            <a:miter/>
            <a:headEnd type="none" w="med" len="med"/>
            <a:tailEnd type="none" w="med" len="med"/>
          </a:ln>
        </p:spPr>
        <p:txBody>
          <a:bodyPr lIns="0" tIns="0" rIns="0" bIns="0" anchor="t" anchorCtr="0">
            <a:noAutofit/>
          </a:bodyPr>
          <a:lstStyle/>
          <a:p>
            <a:pPr algn="ctr">
              <a:spcBef>
                <a:spcPts val="0"/>
              </a:spcBef>
              <a:spcAft>
                <a:spcPts val="0"/>
              </a:spcAft>
              <a:buClr>
                <a:srgbClr val="000000"/>
              </a:buClr>
            </a:pPr>
            <a:endParaRPr sz="1400" i="0">
              <a:solidFill>
                <a:srgbClr val="FFFFFF"/>
              </a:solidFill>
              <a:latin typeface="Arial"/>
              <a:ea typeface="Arial"/>
              <a:cs typeface="Arial"/>
              <a:sym typeface="Arial"/>
            </a:endParaRPr>
          </a:p>
        </p:txBody>
      </p:sp>
      <p:sp>
        <p:nvSpPr>
          <p:cNvPr id="174" name="Shape 174"/>
          <p:cNvSpPr/>
          <p:nvPr/>
        </p:nvSpPr>
        <p:spPr>
          <a:xfrm>
            <a:off x="4694237" y="2608509"/>
            <a:ext cx="2352600" cy="585899"/>
          </a:xfrm>
          <a:prstGeom prst="rect">
            <a:avLst/>
          </a:prstGeom>
          <a:noFill/>
          <a:ln w="19050" cap="flat" cmpd="sng">
            <a:solidFill>
              <a:srgbClr val="AAE98F"/>
            </a:solidFill>
            <a:prstDash val="solid"/>
            <a:miter/>
            <a:headEnd type="none" w="med" len="med"/>
            <a:tailEnd type="none" w="med" len="med"/>
          </a:ln>
        </p:spPr>
        <p:txBody>
          <a:bodyPr lIns="0" tIns="0" rIns="0" bIns="0" anchor="t" anchorCtr="0">
            <a:noAutofit/>
          </a:bodyPr>
          <a:lstStyle/>
          <a:p>
            <a:pPr algn="ctr">
              <a:spcBef>
                <a:spcPts val="0"/>
              </a:spcBef>
              <a:spcAft>
                <a:spcPts val="0"/>
              </a:spcAft>
              <a:buClr>
                <a:srgbClr val="000000"/>
              </a:buClr>
              <a:buSzPct val="25000"/>
            </a:pPr>
            <a:r>
              <a:rPr lang="en" sz="1400" i="0">
                <a:solidFill>
                  <a:srgbClr val="000000"/>
                </a:solidFill>
                <a:latin typeface="Arial"/>
                <a:ea typeface="Arial"/>
                <a:cs typeface="Arial"/>
                <a:sym typeface="Arial"/>
              </a:rPr>
              <a:t>Pilot-Job System</a:t>
            </a:r>
          </a:p>
        </p:txBody>
      </p:sp>
      <p:sp>
        <p:nvSpPr>
          <p:cNvPr id="175" name="Shape 175"/>
          <p:cNvSpPr/>
          <p:nvPr/>
        </p:nvSpPr>
        <p:spPr>
          <a:xfrm>
            <a:off x="4230687" y="2797817"/>
            <a:ext cx="425400" cy="197699"/>
          </a:xfrm>
          <a:prstGeom prst="leftRightArrow">
            <a:avLst>
              <a:gd name="adj1" fmla="val 25537"/>
              <a:gd name="adj2" fmla="val 51139"/>
            </a:avLst>
          </a:prstGeom>
          <a:noFill/>
          <a:ln w="19050" cap="flat" cmpd="sng">
            <a:solidFill>
              <a:srgbClr val="FFBF56"/>
            </a:solidFill>
            <a:prstDash val="solid"/>
            <a:miter/>
            <a:headEnd type="none" w="med" len="med"/>
            <a:tailEnd type="none" w="med" len="med"/>
          </a:ln>
        </p:spPr>
        <p:txBody>
          <a:bodyPr lIns="0" tIns="0" rIns="0" bIns="0" anchor="t" anchorCtr="0">
            <a:noAutofit/>
          </a:bodyPr>
          <a:lstStyle/>
          <a:p>
            <a:pPr algn="ctr">
              <a:spcBef>
                <a:spcPts val="0"/>
              </a:spcBef>
              <a:spcAft>
                <a:spcPts val="0"/>
              </a:spcAft>
              <a:buClr>
                <a:srgbClr val="000000"/>
              </a:buClr>
            </a:pPr>
            <a:endParaRPr sz="1400" i="0">
              <a:solidFill>
                <a:srgbClr val="FFFFFF"/>
              </a:solidFill>
              <a:latin typeface="Arial"/>
              <a:ea typeface="Arial"/>
              <a:cs typeface="Arial"/>
              <a:sym typeface="Arial"/>
            </a:endParaRPr>
          </a:p>
        </p:txBody>
      </p:sp>
      <p:sp>
        <p:nvSpPr>
          <p:cNvPr id="176" name="Shape 176"/>
          <p:cNvSpPr/>
          <p:nvPr/>
        </p:nvSpPr>
        <p:spPr>
          <a:xfrm>
            <a:off x="7478713" y="2608510"/>
            <a:ext cx="855664" cy="585791"/>
          </a:xfrm>
          <a:custGeom>
            <a:avLst/>
            <a:gdLst/>
            <a:ahLst/>
            <a:cxnLst/>
            <a:rect l="0" t="0" r="0" b="0"/>
            <a:pathLst>
              <a:path w="120000" h="120000" extrusionOk="0">
                <a:moveTo>
                  <a:pt x="23296" y="0"/>
                </a:moveTo>
                <a:cubicBezTo>
                  <a:pt x="10431" y="0"/>
                  <a:pt x="0" y="10744"/>
                  <a:pt x="0" y="24000"/>
                </a:cubicBezTo>
                <a:lnTo>
                  <a:pt x="0" y="48000"/>
                </a:lnTo>
                <a:lnTo>
                  <a:pt x="-58254" y="60000"/>
                </a:lnTo>
                <a:lnTo>
                  <a:pt x="0" y="72000"/>
                </a:lnTo>
                <a:lnTo>
                  <a:pt x="0" y="96000"/>
                </a:lnTo>
                <a:cubicBezTo>
                  <a:pt x="0" y="109255"/>
                  <a:pt x="10431" y="120000"/>
                  <a:pt x="23296" y="120000"/>
                </a:cubicBezTo>
                <a:lnTo>
                  <a:pt x="96694" y="120000"/>
                </a:lnTo>
                <a:cubicBezTo>
                  <a:pt x="109568" y="120000"/>
                  <a:pt x="120000" y="109255"/>
                  <a:pt x="120000" y="96000"/>
                </a:cubicBezTo>
                <a:lnTo>
                  <a:pt x="120000" y="24000"/>
                </a:lnTo>
                <a:cubicBezTo>
                  <a:pt x="120000" y="10744"/>
                  <a:pt x="109568" y="0"/>
                  <a:pt x="96694" y="0"/>
                </a:cubicBezTo>
                <a:lnTo>
                  <a:pt x="23296" y="0"/>
                </a:lnTo>
                <a:close/>
                <a:moveTo>
                  <a:pt x="23296" y="0"/>
                </a:moveTo>
              </a:path>
            </a:pathLst>
          </a:custGeom>
          <a:noFill/>
          <a:ln w="19050" cap="flat" cmpd="sng">
            <a:solidFill>
              <a:srgbClr val="AAE98F"/>
            </a:solidFill>
            <a:prstDash val="solid"/>
            <a:miter/>
            <a:headEnd type="none" w="med" len="med"/>
            <a:tailEnd type="none" w="med" len="med"/>
          </a:ln>
        </p:spPr>
        <p:txBody>
          <a:bodyPr lIns="0" tIns="0" rIns="0" bIns="0" anchor="ctr" anchorCtr="0">
            <a:noAutofit/>
          </a:bodyPr>
          <a:lstStyle/>
          <a:p>
            <a:pPr algn="ctr">
              <a:spcBef>
                <a:spcPts val="0"/>
              </a:spcBef>
              <a:spcAft>
                <a:spcPts val="0"/>
              </a:spcAft>
              <a:buClr>
                <a:srgbClr val="000000"/>
              </a:buClr>
              <a:buSzPct val="25000"/>
            </a:pPr>
            <a:endParaRPr lang="en" sz="1400" i="0" dirty="0">
              <a:solidFill>
                <a:srgbClr val="000000"/>
              </a:solidFill>
              <a:latin typeface="Arial"/>
              <a:ea typeface="Arial"/>
              <a:cs typeface="Arial"/>
              <a:sym typeface="Arial"/>
            </a:endParaRPr>
          </a:p>
          <a:p>
            <a:pPr algn="ctr">
              <a:spcBef>
                <a:spcPts val="0"/>
              </a:spcBef>
              <a:spcAft>
                <a:spcPts val="0"/>
              </a:spcAft>
              <a:buClr>
                <a:srgbClr val="000000"/>
              </a:buClr>
              <a:buSzPct val="25000"/>
            </a:pPr>
            <a:endParaRPr lang="en" sz="1400" i="0" dirty="0">
              <a:solidFill>
                <a:srgbClr val="000000"/>
              </a:solidFill>
              <a:latin typeface="Arial"/>
              <a:ea typeface="Arial"/>
              <a:cs typeface="Arial"/>
              <a:sym typeface="Arial"/>
            </a:endParaRPr>
          </a:p>
          <a:p>
            <a:pPr algn="ctr">
              <a:spcBef>
                <a:spcPts val="0"/>
              </a:spcBef>
              <a:spcAft>
                <a:spcPts val="0"/>
              </a:spcAft>
              <a:buClr>
                <a:srgbClr val="000000"/>
              </a:buClr>
              <a:buSzPct val="25000"/>
            </a:pPr>
            <a:endParaRPr lang="en" sz="1400" i="0" dirty="0">
              <a:solidFill>
                <a:srgbClr val="000000"/>
              </a:solidFill>
              <a:latin typeface="Arial"/>
              <a:ea typeface="Arial"/>
              <a:cs typeface="Arial"/>
              <a:sym typeface="Arial"/>
            </a:endParaRPr>
          </a:p>
          <a:p>
            <a:pPr algn="ctr">
              <a:spcBef>
                <a:spcPts val="0"/>
              </a:spcBef>
              <a:spcAft>
                <a:spcPts val="0"/>
              </a:spcAft>
              <a:buClr>
                <a:srgbClr val="000000"/>
              </a:buClr>
              <a:buSzPct val="25000"/>
            </a:pPr>
            <a:r>
              <a:rPr lang="en" sz="1400" i="0" dirty="0">
                <a:solidFill>
                  <a:srgbClr val="000000"/>
                </a:solidFill>
                <a:latin typeface="Arial"/>
                <a:ea typeface="Arial"/>
                <a:cs typeface="Arial"/>
                <a:sym typeface="Arial"/>
              </a:rPr>
              <a:t>                  Policies</a:t>
            </a:r>
          </a:p>
        </p:txBody>
      </p:sp>
      <p:sp>
        <p:nvSpPr>
          <p:cNvPr id="177" name="Shape 177"/>
          <p:cNvSpPr/>
          <p:nvPr/>
        </p:nvSpPr>
        <p:spPr>
          <a:xfrm>
            <a:off x="4889501" y="2870448"/>
            <a:ext cx="965100" cy="271499"/>
          </a:xfrm>
          <a:prstGeom prst="round2DiagRect">
            <a:avLst>
              <a:gd name="adj1" fmla="val 16667"/>
              <a:gd name="adj2" fmla="val 0"/>
            </a:avLst>
          </a:prstGeom>
          <a:solidFill>
            <a:schemeClr val="lt1"/>
          </a:solidFill>
          <a:ln w="19050" cap="flat" cmpd="sng">
            <a:solidFill>
              <a:srgbClr val="AAE98F"/>
            </a:solidFill>
            <a:prstDash val="solid"/>
            <a:round/>
            <a:headEnd type="none" w="med" len="med"/>
            <a:tailEnd type="none" w="med" len="med"/>
          </a:ln>
        </p:spPr>
        <p:txBody>
          <a:bodyPr lIns="0" tIns="0" rIns="0" bIns="0" anchor="ctr" anchorCtr="0">
            <a:noAutofit/>
          </a:bodyPr>
          <a:lstStyle/>
          <a:p>
            <a:pPr algn="ctr">
              <a:spcBef>
                <a:spcPts val="0"/>
              </a:spcBef>
              <a:spcAft>
                <a:spcPts val="0"/>
              </a:spcAft>
              <a:buClr>
                <a:srgbClr val="000000"/>
              </a:buClr>
              <a:buSzPct val="25000"/>
            </a:pPr>
            <a:r>
              <a:rPr lang="en" sz="1400" i="0">
                <a:solidFill>
                  <a:srgbClr val="000000"/>
                </a:solidFill>
                <a:latin typeface="Arial"/>
                <a:ea typeface="Arial"/>
                <a:cs typeface="Arial"/>
                <a:sym typeface="Arial"/>
              </a:rPr>
              <a:t>Pilot-Job</a:t>
            </a:r>
          </a:p>
        </p:txBody>
      </p:sp>
      <p:sp>
        <p:nvSpPr>
          <p:cNvPr id="178" name="Shape 178"/>
          <p:cNvSpPr/>
          <p:nvPr/>
        </p:nvSpPr>
        <p:spPr>
          <a:xfrm>
            <a:off x="5983287" y="2871637"/>
            <a:ext cx="965100" cy="271499"/>
          </a:xfrm>
          <a:prstGeom prst="round2DiagRect">
            <a:avLst>
              <a:gd name="adj1" fmla="val 16667"/>
              <a:gd name="adj2" fmla="val 0"/>
            </a:avLst>
          </a:prstGeom>
          <a:solidFill>
            <a:schemeClr val="lt1"/>
          </a:solidFill>
          <a:ln w="19050" cap="flat" cmpd="sng">
            <a:solidFill>
              <a:srgbClr val="AAE98F"/>
            </a:solidFill>
            <a:prstDash val="solid"/>
            <a:round/>
            <a:headEnd type="none" w="med" len="med"/>
            <a:tailEnd type="none" w="med" len="med"/>
          </a:ln>
        </p:spPr>
        <p:txBody>
          <a:bodyPr lIns="0" tIns="0" rIns="0" bIns="0" anchor="ctr" anchorCtr="0">
            <a:noAutofit/>
          </a:bodyPr>
          <a:lstStyle/>
          <a:p>
            <a:pPr algn="ctr">
              <a:spcBef>
                <a:spcPts val="0"/>
              </a:spcBef>
              <a:spcAft>
                <a:spcPts val="0"/>
              </a:spcAft>
              <a:buClr>
                <a:srgbClr val="000000"/>
              </a:buClr>
              <a:buSzPct val="25000"/>
            </a:pPr>
            <a:r>
              <a:rPr lang="en" sz="1400" i="0">
                <a:solidFill>
                  <a:srgbClr val="000000"/>
                </a:solidFill>
                <a:latin typeface="Arial"/>
                <a:ea typeface="Arial"/>
                <a:cs typeface="Arial"/>
                <a:sym typeface="Arial"/>
              </a:rPr>
              <a:t>Pilot-Job</a:t>
            </a:r>
          </a:p>
        </p:txBody>
      </p:sp>
      <p:cxnSp>
        <p:nvCxnSpPr>
          <p:cNvPr id="179" name="Shape 179"/>
          <p:cNvCxnSpPr/>
          <p:nvPr/>
        </p:nvCxnSpPr>
        <p:spPr>
          <a:xfrm flipH="1">
            <a:off x="4964050" y="3124049"/>
            <a:ext cx="1201799" cy="797699"/>
          </a:xfrm>
          <a:prstGeom prst="straightConnector1">
            <a:avLst/>
          </a:prstGeom>
          <a:noFill/>
          <a:ln w="38100" cap="flat" cmpd="sng">
            <a:solidFill>
              <a:srgbClr val="AAE98F"/>
            </a:solidFill>
            <a:prstDash val="solid"/>
            <a:miter/>
            <a:headEnd type="triangle" w="lg" len="lg"/>
            <a:tailEnd type="triangle" w="lg" len="lg"/>
          </a:ln>
        </p:spPr>
      </p:cxnSp>
      <p:sp>
        <p:nvSpPr>
          <p:cNvPr id="180" name="Shape 180"/>
          <p:cNvSpPr/>
          <p:nvPr/>
        </p:nvSpPr>
        <p:spPr>
          <a:xfrm>
            <a:off x="2246313" y="2877591"/>
            <a:ext cx="357299" cy="251100"/>
          </a:xfrm>
          <a:prstGeom prst="ellipse">
            <a:avLst/>
          </a:prstGeom>
          <a:solidFill>
            <a:srgbClr val="FFBF56">
              <a:alpha val="24705"/>
            </a:srgbClr>
          </a:solidFill>
          <a:ln w="19050" cap="flat" cmpd="sng">
            <a:solidFill>
              <a:srgbClr val="FFBF56"/>
            </a:solidFill>
            <a:prstDash val="solid"/>
            <a:round/>
            <a:headEnd type="none" w="med" len="med"/>
            <a:tailEnd type="none" w="med" len="med"/>
          </a:ln>
        </p:spPr>
        <p:txBody>
          <a:bodyPr lIns="0" tIns="0" rIns="0" bIns="0" anchor="t" anchorCtr="0">
            <a:noAutofit/>
          </a:bodyPr>
          <a:lstStyle/>
          <a:p>
            <a:pPr algn="ctr">
              <a:spcBef>
                <a:spcPts val="0"/>
              </a:spcBef>
              <a:spcAft>
                <a:spcPts val="0"/>
              </a:spcAft>
              <a:buClr>
                <a:srgbClr val="000000"/>
              </a:buClr>
            </a:pPr>
            <a:endParaRPr sz="1400" i="0">
              <a:solidFill>
                <a:srgbClr val="FFFFFF"/>
              </a:solidFill>
              <a:latin typeface="Arial"/>
              <a:ea typeface="Arial"/>
              <a:cs typeface="Arial"/>
              <a:sym typeface="Arial"/>
            </a:endParaRPr>
          </a:p>
        </p:txBody>
      </p:sp>
      <p:sp>
        <p:nvSpPr>
          <p:cNvPr id="181" name="Shape 181"/>
          <p:cNvSpPr/>
          <p:nvPr/>
        </p:nvSpPr>
        <p:spPr>
          <a:xfrm>
            <a:off x="2649539" y="2883543"/>
            <a:ext cx="357299" cy="251100"/>
          </a:xfrm>
          <a:prstGeom prst="ellipse">
            <a:avLst/>
          </a:prstGeom>
          <a:solidFill>
            <a:srgbClr val="FFBF56">
              <a:alpha val="24705"/>
            </a:srgbClr>
          </a:solidFill>
          <a:ln w="19050" cap="flat" cmpd="sng">
            <a:solidFill>
              <a:srgbClr val="FFBF56"/>
            </a:solidFill>
            <a:prstDash val="solid"/>
            <a:round/>
            <a:headEnd type="none" w="med" len="med"/>
            <a:tailEnd type="none" w="med" len="med"/>
          </a:ln>
        </p:spPr>
        <p:txBody>
          <a:bodyPr lIns="0" tIns="0" rIns="0" bIns="0" anchor="t" anchorCtr="0">
            <a:noAutofit/>
          </a:bodyPr>
          <a:lstStyle/>
          <a:p>
            <a:pPr algn="ctr">
              <a:spcBef>
                <a:spcPts val="0"/>
              </a:spcBef>
              <a:spcAft>
                <a:spcPts val="0"/>
              </a:spcAft>
              <a:buClr>
                <a:srgbClr val="000000"/>
              </a:buClr>
            </a:pPr>
            <a:endParaRPr sz="1400" i="0">
              <a:solidFill>
                <a:srgbClr val="FFFFFF"/>
              </a:solidFill>
              <a:latin typeface="Arial"/>
              <a:ea typeface="Arial"/>
              <a:cs typeface="Arial"/>
              <a:sym typeface="Arial"/>
            </a:endParaRPr>
          </a:p>
        </p:txBody>
      </p:sp>
      <p:sp>
        <p:nvSpPr>
          <p:cNvPr id="182" name="Shape 182"/>
          <p:cNvSpPr/>
          <p:nvPr/>
        </p:nvSpPr>
        <p:spPr>
          <a:xfrm>
            <a:off x="3052764" y="2883543"/>
            <a:ext cx="357299" cy="251100"/>
          </a:xfrm>
          <a:prstGeom prst="ellipse">
            <a:avLst/>
          </a:prstGeom>
          <a:solidFill>
            <a:srgbClr val="FFBF56">
              <a:alpha val="24705"/>
            </a:srgbClr>
          </a:solidFill>
          <a:ln w="19050" cap="flat" cmpd="sng">
            <a:solidFill>
              <a:srgbClr val="FFBF56"/>
            </a:solidFill>
            <a:prstDash val="solid"/>
            <a:round/>
            <a:headEnd type="none" w="med" len="med"/>
            <a:tailEnd type="none" w="med" len="med"/>
          </a:ln>
        </p:spPr>
        <p:txBody>
          <a:bodyPr lIns="0" tIns="0" rIns="0" bIns="0" anchor="t" anchorCtr="0">
            <a:noAutofit/>
          </a:bodyPr>
          <a:lstStyle/>
          <a:p>
            <a:pPr algn="ctr">
              <a:spcBef>
                <a:spcPts val="0"/>
              </a:spcBef>
              <a:spcAft>
                <a:spcPts val="0"/>
              </a:spcAft>
              <a:buClr>
                <a:srgbClr val="000000"/>
              </a:buClr>
            </a:pPr>
            <a:endParaRPr sz="1400" i="0">
              <a:solidFill>
                <a:srgbClr val="FFFFFF"/>
              </a:solidFill>
              <a:latin typeface="Arial"/>
              <a:ea typeface="Arial"/>
              <a:cs typeface="Arial"/>
              <a:sym typeface="Arial"/>
            </a:endParaRPr>
          </a:p>
        </p:txBody>
      </p:sp>
      <p:sp>
        <p:nvSpPr>
          <p:cNvPr id="183" name="Shape 183"/>
          <p:cNvSpPr/>
          <p:nvPr/>
        </p:nvSpPr>
        <p:spPr>
          <a:xfrm>
            <a:off x="3455988" y="2883543"/>
            <a:ext cx="357299" cy="251100"/>
          </a:xfrm>
          <a:prstGeom prst="ellipse">
            <a:avLst/>
          </a:prstGeom>
          <a:solidFill>
            <a:srgbClr val="FFBF56">
              <a:alpha val="24705"/>
            </a:srgbClr>
          </a:solidFill>
          <a:ln w="19050" cap="flat" cmpd="sng">
            <a:solidFill>
              <a:srgbClr val="FFBF56"/>
            </a:solidFill>
            <a:prstDash val="solid"/>
            <a:round/>
            <a:headEnd type="none" w="med" len="med"/>
            <a:tailEnd type="none" w="med" len="med"/>
          </a:ln>
        </p:spPr>
        <p:txBody>
          <a:bodyPr lIns="0" tIns="0" rIns="0" bIns="0" anchor="t" anchorCtr="0">
            <a:noAutofit/>
          </a:bodyPr>
          <a:lstStyle/>
          <a:p>
            <a:pPr algn="ctr">
              <a:spcBef>
                <a:spcPts val="0"/>
              </a:spcBef>
              <a:spcAft>
                <a:spcPts val="0"/>
              </a:spcAft>
              <a:buClr>
                <a:srgbClr val="000000"/>
              </a:buClr>
            </a:pPr>
            <a:endParaRPr sz="1400" i="0">
              <a:solidFill>
                <a:srgbClr val="FFFFFF"/>
              </a:solidFill>
              <a:latin typeface="Arial"/>
              <a:ea typeface="Arial"/>
              <a:cs typeface="Arial"/>
              <a:sym typeface="Arial"/>
            </a:endParaRPr>
          </a:p>
        </p:txBody>
      </p:sp>
      <p:cxnSp>
        <p:nvCxnSpPr>
          <p:cNvPr id="184" name="Shape 184"/>
          <p:cNvCxnSpPr/>
          <p:nvPr/>
        </p:nvCxnSpPr>
        <p:spPr>
          <a:xfrm flipH="1">
            <a:off x="4605250" y="3124051"/>
            <a:ext cx="493799" cy="831000"/>
          </a:xfrm>
          <a:prstGeom prst="straightConnector1">
            <a:avLst/>
          </a:prstGeom>
          <a:noFill/>
          <a:ln w="38100" cap="flat" cmpd="sng">
            <a:solidFill>
              <a:srgbClr val="AAE98F"/>
            </a:solidFill>
            <a:prstDash val="solid"/>
            <a:miter/>
            <a:headEnd type="triangle" w="lg" len="lg"/>
            <a:tailEnd type="triangle" w="lg" len="lg"/>
          </a:ln>
        </p:spPr>
      </p:cxnSp>
      <p:sp>
        <p:nvSpPr>
          <p:cNvPr id="185" name="Shape 185"/>
          <p:cNvSpPr/>
          <p:nvPr/>
        </p:nvSpPr>
        <p:spPr>
          <a:xfrm>
            <a:off x="4410076" y="3864618"/>
            <a:ext cx="357299" cy="251100"/>
          </a:xfrm>
          <a:prstGeom prst="ellipse">
            <a:avLst/>
          </a:prstGeom>
          <a:solidFill>
            <a:srgbClr val="92D050">
              <a:alpha val="24705"/>
            </a:srgbClr>
          </a:solidFill>
          <a:ln w="19050" cap="flat" cmpd="sng">
            <a:solidFill>
              <a:srgbClr val="AAE98F"/>
            </a:solidFill>
            <a:prstDash val="solid"/>
            <a:miter/>
            <a:headEnd type="none" w="med" len="med"/>
            <a:tailEnd type="none" w="med" len="med"/>
          </a:ln>
        </p:spPr>
        <p:txBody>
          <a:bodyPr lIns="0" tIns="0" rIns="0" bIns="0" anchor="t" anchorCtr="0">
            <a:noAutofit/>
          </a:bodyPr>
          <a:lstStyle/>
          <a:p>
            <a:pPr algn="ctr">
              <a:spcBef>
                <a:spcPts val="0"/>
              </a:spcBef>
              <a:spcAft>
                <a:spcPts val="0"/>
              </a:spcAft>
              <a:buClr>
                <a:srgbClr val="000000"/>
              </a:buClr>
            </a:pPr>
            <a:endParaRPr sz="1400" i="0">
              <a:solidFill>
                <a:srgbClr val="FFFFFF"/>
              </a:solidFill>
              <a:latin typeface="Arial"/>
              <a:ea typeface="Arial"/>
              <a:cs typeface="Arial"/>
              <a:sym typeface="Arial"/>
            </a:endParaRPr>
          </a:p>
        </p:txBody>
      </p:sp>
      <p:sp>
        <p:nvSpPr>
          <p:cNvPr id="186" name="Shape 186"/>
          <p:cNvSpPr/>
          <p:nvPr/>
        </p:nvSpPr>
        <p:spPr>
          <a:xfrm>
            <a:off x="4811713" y="3864618"/>
            <a:ext cx="357299" cy="251100"/>
          </a:xfrm>
          <a:prstGeom prst="ellipse">
            <a:avLst/>
          </a:prstGeom>
          <a:solidFill>
            <a:srgbClr val="92D050">
              <a:alpha val="24705"/>
            </a:srgbClr>
          </a:solidFill>
          <a:ln w="19050" cap="flat" cmpd="sng">
            <a:solidFill>
              <a:srgbClr val="AAE98F"/>
            </a:solidFill>
            <a:prstDash val="solid"/>
            <a:miter/>
            <a:headEnd type="none" w="med" len="med"/>
            <a:tailEnd type="none" w="med" len="med"/>
          </a:ln>
        </p:spPr>
        <p:txBody>
          <a:bodyPr lIns="0" tIns="0" rIns="0" bIns="0" anchor="t" anchorCtr="0">
            <a:noAutofit/>
          </a:bodyPr>
          <a:lstStyle/>
          <a:p>
            <a:pPr algn="ctr">
              <a:spcBef>
                <a:spcPts val="0"/>
              </a:spcBef>
              <a:spcAft>
                <a:spcPts val="0"/>
              </a:spcAft>
              <a:buClr>
                <a:srgbClr val="000000"/>
              </a:buClr>
            </a:pPr>
            <a:endParaRPr sz="1400" i="0">
              <a:solidFill>
                <a:srgbClr val="FFFFFF"/>
              </a:solidFill>
              <a:latin typeface="Arial"/>
              <a:ea typeface="Arial"/>
              <a:cs typeface="Arial"/>
              <a:sym typeface="Arial"/>
            </a:endParaRPr>
          </a:p>
        </p:txBody>
      </p:sp>
      <p:cxnSp>
        <p:nvCxnSpPr>
          <p:cNvPr id="187" name="Shape 187"/>
          <p:cNvCxnSpPr/>
          <p:nvPr/>
        </p:nvCxnSpPr>
        <p:spPr>
          <a:xfrm flipH="1">
            <a:off x="3563837" y="4038451"/>
            <a:ext cx="1016099" cy="672599"/>
          </a:xfrm>
          <a:prstGeom prst="straightConnector1">
            <a:avLst/>
          </a:prstGeom>
          <a:noFill/>
          <a:ln w="38100" cap="flat" cmpd="sng">
            <a:solidFill>
              <a:srgbClr val="AAE98F"/>
            </a:solidFill>
            <a:prstDash val="solid"/>
            <a:miter/>
            <a:headEnd type="triangle" w="lg" len="lg"/>
            <a:tailEnd type="triangle" w="lg" len="lg"/>
          </a:ln>
        </p:spPr>
      </p:cxnSp>
      <p:cxnSp>
        <p:nvCxnSpPr>
          <p:cNvPr id="188" name="Shape 188"/>
          <p:cNvCxnSpPr/>
          <p:nvPr/>
        </p:nvCxnSpPr>
        <p:spPr>
          <a:xfrm>
            <a:off x="4867277" y="4025353"/>
            <a:ext cx="1971599" cy="608400"/>
          </a:xfrm>
          <a:prstGeom prst="straightConnector1">
            <a:avLst/>
          </a:prstGeom>
          <a:noFill/>
          <a:ln w="38100" cap="flat" cmpd="sng">
            <a:solidFill>
              <a:srgbClr val="AAE98F"/>
            </a:solidFill>
            <a:prstDash val="solid"/>
            <a:miter/>
            <a:headEnd type="triangle" w="lg" len="lg"/>
            <a:tailEnd type="triangle" w="lg" len="lg"/>
          </a:ln>
        </p:spPr>
      </p:cxnSp>
      <p:sp>
        <p:nvSpPr>
          <p:cNvPr id="189" name="Shape 189"/>
          <p:cNvSpPr/>
          <p:nvPr/>
        </p:nvSpPr>
        <p:spPr>
          <a:xfrm>
            <a:off x="2905125" y="4542083"/>
            <a:ext cx="1422299" cy="428700"/>
          </a:xfrm>
          <a:prstGeom prst="round2DiagRect">
            <a:avLst>
              <a:gd name="adj1" fmla="val 16667"/>
              <a:gd name="adj2" fmla="val 0"/>
            </a:avLst>
          </a:prstGeom>
          <a:noFill/>
          <a:ln w="19050" cap="flat" cmpd="sng">
            <a:solidFill>
              <a:srgbClr val="92D050"/>
            </a:solidFill>
            <a:prstDash val="solid"/>
            <a:round/>
            <a:headEnd type="none" w="med" len="med"/>
            <a:tailEnd type="none" w="med" len="med"/>
          </a:ln>
        </p:spPr>
        <p:txBody>
          <a:bodyPr lIns="0" tIns="0" rIns="0" bIns="0" anchor="ctr" anchorCtr="0">
            <a:noAutofit/>
          </a:bodyPr>
          <a:lstStyle/>
          <a:p>
            <a:pPr algn="ctr">
              <a:spcBef>
                <a:spcPts val="0"/>
              </a:spcBef>
              <a:spcAft>
                <a:spcPts val="0"/>
              </a:spcAft>
              <a:buClr>
                <a:srgbClr val="000000"/>
              </a:buClr>
            </a:pPr>
            <a:endParaRPr sz="1400" i="0">
              <a:solidFill>
                <a:srgbClr val="000000"/>
              </a:solidFill>
              <a:latin typeface="Arial"/>
              <a:ea typeface="Arial"/>
              <a:cs typeface="Arial"/>
              <a:sym typeface="Arial"/>
            </a:endParaRPr>
          </a:p>
        </p:txBody>
      </p:sp>
      <p:sp>
        <p:nvSpPr>
          <p:cNvPr id="190" name="Shape 190"/>
          <p:cNvSpPr/>
          <p:nvPr/>
        </p:nvSpPr>
        <p:spPr>
          <a:xfrm>
            <a:off x="6538912" y="4534942"/>
            <a:ext cx="1422299" cy="428700"/>
          </a:xfrm>
          <a:prstGeom prst="round2DiagRect">
            <a:avLst>
              <a:gd name="adj1" fmla="val 16667"/>
              <a:gd name="adj2" fmla="val 0"/>
            </a:avLst>
          </a:prstGeom>
          <a:noFill/>
          <a:ln w="19050" cap="flat" cmpd="sng">
            <a:solidFill>
              <a:srgbClr val="92D050"/>
            </a:solidFill>
            <a:prstDash val="solid"/>
            <a:round/>
            <a:headEnd type="none" w="med" len="med"/>
            <a:tailEnd type="none" w="med" len="med"/>
          </a:ln>
        </p:spPr>
        <p:txBody>
          <a:bodyPr lIns="0" tIns="0" rIns="0" bIns="0" anchor="ctr" anchorCtr="0">
            <a:noAutofit/>
          </a:bodyPr>
          <a:lstStyle/>
          <a:p>
            <a:pPr algn="ctr">
              <a:spcBef>
                <a:spcPts val="0"/>
              </a:spcBef>
              <a:spcAft>
                <a:spcPts val="0"/>
              </a:spcAft>
              <a:buClr>
                <a:srgbClr val="000000"/>
              </a:buClr>
            </a:pPr>
            <a:endParaRPr sz="1400" i="0">
              <a:solidFill>
                <a:srgbClr val="000000"/>
              </a:solidFill>
              <a:latin typeface="Arial"/>
              <a:ea typeface="Arial"/>
              <a:cs typeface="Arial"/>
              <a:sym typeface="Arial"/>
            </a:endParaRPr>
          </a:p>
        </p:txBody>
      </p:sp>
      <p:cxnSp>
        <p:nvCxnSpPr>
          <p:cNvPr id="191" name="Shape 191"/>
          <p:cNvCxnSpPr/>
          <p:nvPr/>
        </p:nvCxnSpPr>
        <p:spPr>
          <a:xfrm>
            <a:off x="3679825" y="3034754"/>
            <a:ext cx="3975000" cy="1676399"/>
          </a:xfrm>
          <a:prstGeom prst="straightConnector1">
            <a:avLst/>
          </a:prstGeom>
          <a:noFill/>
          <a:ln w="38100" cap="flat" cmpd="sng">
            <a:solidFill>
              <a:srgbClr val="FFBF56"/>
            </a:solidFill>
            <a:prstDash val="solid"/>
            <a:miter/>
            <a:headEnd type="triangle" w="lg" len="lg"/>
            <a:tailEnd type="triangle" w="lg" len="lg"/>
          </a:ln>
        </p:spPr>
      </p:cxnSp>
      <p:cxnSp>
        <p:nvCxnSpPr>
          <p:cNvPr id="192" name="Shape 192"/>
          <p:cNvCxnSpPr/>
          <p:nvPr/>
        </p:nvCxnSpPr>
        <p:spPr>
          <a:xfrm>
            <a:off x="3194051" y="3000225"/>
            <a:ext cx="890700" cy="1710899"/>
          </a:xfrm>
          <a:prstGeom prst="straightConnector1">
            <a:avLst/>
          </a:prstGeom>
          <a:noFill/>
          <a:ln w="38100" cap="flat" cmpd="sng">
            <a:solidFill>
              <a:srgbClr val="FFBF56"/>
            </a:solidFill>
            <a:prstDash val="solid"/>
            <a:miter/>
            <a:headEnd type="triangle" w="lg" len="lg"/>
            <a:tailEnd type="triangle" w="lg" len="lg"/>
          </a:ln>
        </p:spPr>
      </p:cxnSp>
      <p:sp>
        <p:nvSpPr>
          <p:cNvPr id="193" name="Shape 193"/>
          <p:cNvSpPr/>
          <p:nvPr/>
        </p:nvSpPr>
        <p:spPr>
          <a:xfrm>
            <a:off x="7558089" y="4624238"/>
            <a:ext cx="357299" cy="251100"/>
          </a:xfrm>
          <a:prstGeom prst="ellipse">
            <a:avLst/>
          </a:prstGeom>
          <a:solidFill>
            <a:srgbClr val="FFBF56">
              <a:alpha val="24705"/>
            </a:srgbClr>
          </a:solidFill>
          <a:ln w="19050" cap="flat" cmpd="sng">
            <a:solidFill>
              <a:srgbClr val="FFBF56"/>
            </a:solidFill>
            <a:prstDash val="solid"/>
            <a:round/>
            <a:headEnd type="none" w="med" len="med"/>
            <a:tailEnd type="none" w="med" len="med"/>
          </a:ln>
        </p:spPr>
        <p:txBody>
          <a:bodyPr lIns="0" tIns="0" rIns="0" bIns="0" anchor="t" anchorCtr="0">
            <a:noAutofit/>
          </a:bodyPr>
          <a:lstStyle/>
          <a:p>
            <a:pPr algn="ctr">
              <a:spcBef>
                <a:spcPts val="0"/>
              </a:spcBef>
              <a:spcAft>
                <a:spcPts val="0"/>
              </a:spcAft>
              <a:buClr>
                <a:srgbClr val="000000"/>
              </a:buClr>
            </a:pPr>
            <a:endParaRPr sz="1400" i="0">
              <a:solidFill>
                <a:srgbClr val="FFFFFF"/>
              </a:solidFill>
              <a:latin typeface="Arial"/>
              <a:ea typeface="Arial"/>
              <a:cs typeface="Arial"/>
              <a:sym typeface="Arial"/>
            </a:endParaRPr>
          </a:p>
        </p:txBody>
      </p:sp>
      <p:sp>
        <p:nvSpPr>
          <p:cNvPr id="194" name="Shape 194"/>
          <p:cNvSpPr/>
          <p:nvPr/>
        </p:nvSpPr>
        <p:spPr>
          <a:xfrm>
            <a:off x="3856038" y="4624238"/>
            <a:ext cx="355500" cy="251100"/>
          </a:xfrm>
          <a:prstGeom prst="ellipse">
            <a:avLst/>
          </a:prstGeom>
          <a:solidFill>
            <a:srgbClr val="FFBF56">
              <a:alpha val="24705"/>
            </a:srgbClr>
          </a:solidFill>
          <a:ln w="19050" cap="flat" cmpd="sng">
            <a:solidFill>
              <a:srgbClr val="FFBF56"/>
            </a:solidFill>
            <a:prstDash val="solid"/>
            <a:round/>
            <a:headEnd type="none" w="med" len="med"/>
            <a:tailEnd type="none" w="med" len="med"/>
          </a:ln>
        </p:spPr>
        <p:txBody>
          <a:bodyPr lIns="0" tIns="0" rIns="0" bIns="0" anchor="t" anchorCtr="0">
            <a:noAutofit/>
          </a:bodyPr>
          <a:lstStyle/>
          <a:p>
            <a:pPr algn="ctr">
              <a:spcBef>
                <a:spcPts val="0"/>
              </a:spcBef>
              <a:spcAft>
                <a:spcPts val="0"/>
              </a:spcAft>
              <a:buClr>
                <a:srgbClr val="000000"/>
              </a:buClr>
            </a:pPr>
            <a:endParaRPr sz="1400" i="0">
              <a:solidFill>
                <a:srgbClr val="FFFFFF"/>
              </a:solidFill>
              <a:latin typeface="Arial"/>
              <a:ea typeface="Arial"/>
              <a:cs typeface="Arial"/>
              <a:sym typeface="Aria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7"/>
                                        </p:tgtEl>
                                        <p:attrNameLst>
                                          <p:attrName>style.visibility</p:attrName>
                                        </p:attrNameLst>
                                      </p:cBhvr>
                                      <p:to>
                                        <p:strVal val="visible"/>
                                      </p:to>
                                    </p:set>
                                    <p:animEffect transition="in" filter="fade">
                                      <p:cBhvr>
                                        <p:cTn id="7" dur="1"/>
                                        <p:tgtEl>
                                          <p:spTgt spid="177"/>
                                        </p:tgtEl>
                                      </p:cBhvr>
                                    </p:animEffect>
                                  </p:childTnLst>
                                </p:cTn>
                              </p:par>
                              <p:par>
                                <p:cTn id="8" presetID="10" presetClass="entr" presetSubtype="0" fill="hold" nodeType="withEffect">
                                  <p:stCondLst>
                                    <p:cond delay="0"/>
                                  </p:stCondLst>
                                  <p:childTnLst>
                                    <p:set>
                                      <p:cBhvr>
                                        <p:cTn id="9" dur="1" fill="hold">
                                          <p:stCondLst>
                                            <p:cond delay="0"/>
                                          </p:stCondLst>
                                        </p:cTn>
                                        <p:tgtEl>
                                          <p:spTgt spid="178"/>
                                        </p:tgtEl>
                                        <p:attrNameLst>
                                          <p:attrName>style.visibility</p:attrName>
                                        </p:attrNameLst>
                                      </p:cBhvr>
                                      <p:to>
                                        <p:strVal val="visible"/>
                                      </p:to>
                                    </p:set>
                                    <p:animEffect transition="in" filter="fade">
                                      <p:cBhvr>
                                        <p:cTn id="10" dur="1"/>
                                        <p:tgtEl>
                                          <p:spTgt spid="17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4"/>
                                        </p:tgtEl>
                                        <p:attrNameLst>
                                          <p:attrName>style.visibility</p:attrName>
                                        </p:attrNameLst>
                                      </p:cBhvr>
                                      <p:to>
                                        <p:strVal val="visible"/>
                                      </p:to>
                                    </p:set>
                                    <p:animEffect transition="in" filter="fade">
                                      <p:cBhvr>
                                        <p:cTn id="15" dur="1"/>
                                        <p:tgtEl>
                                          <p:spTgt spid="184"/>
                                        </p:tgtEl>
                                      </p:cBhvr>
                                    </p:animEffect>
                                  </p:childTnLst>
                                </p:cTn>
                              </p:par>
                              <p:par>
                                <p:cTn id="16" presetID="10" presetClass="entr" presetSubtype="0" fill="hold" nodeType="withEffect">
                                  <p:stCondLst>
                                    <p:cond delay="0"/>
                                  </p:stCondLst>
                                  <p:childTnLst>
                                    <p:set>
                                      <p:cBhvr>
                                        <p:cTn id="17" dur="1" fill="hold">
                                          <p:stCondLst>
                                            <p:cond delay="0"/>
                                          </p:stCondLst>
                                        </p:cTn>
                                        <p:tgtEl>
                                          <p:spTgt spid="179"/>
                                        </p:tgtEl>
                                        <p:attrNameLst>
                                          <p:attrName>style.visibility</p:attrName>
                                        </p:attrNameLst>
                                      </p:cBhvr>
                                      <p:to>
                                        <p:strVal val="visible"/>
                                      </p:to>
                                    </p:set>
                                    <p:animEffect transition="in" filter="fade">
                                      <p:cBhvr>
                                        <p:cTn id="18" dur="1"/>
                                        <p:tgtEl>
                                          <p:spTgt spid="17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1"/>
                                        <p:tgtEl>
                                          <p:spTgt spid="184"/>
                                        </p:tgtEl>
                                      </p:cBhvr>
                                    </p:animEffect>
                                    <p:set>
                                      <p:cBhvr>
                                        <p:cTn id="23" dur="1" fill="hold">
                                          <p:stCondLst>
                                            <p:cond delay="1"/>
                                          </p:stCondLst>
                                        </p:cTn>
                                        <p:tgtEl>
                                          <p:spTgt spid="184"/>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1"/>
                                        <p:tgtEl>
                                          <p:spTgt spid="179"/>
                                        </p:tgtEl>
                                      </p:cBhvr>
                                    </p:animEffect>
                                    <p:set>
                                      <p:cBhvr>
                                        <p:cTn id="26" dur="1" fill="hold">
                                          <p:stCondLst>
                                            <p:cond delay="1"/>
                                          </p:stCondLst>
                                        </p:cTn>
                                        <p:tgtEl>
                                          <p:spTgt spid="179"/>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1"/>
                                        <p:tgtEl>
                                          <p:spTgt spid="177"/>
                                        </p:tgtEl>
                                      </p:cBhvr>
                                    </p:animEffect>
                                    <p:set>
                                      <p:cBhvr>
                                        <p:cTn id="29" dur="1" fill="hold">
                                          <p:stCondLst>
                                            <p:cond delay="1"/>
                                          </p:stCondLst>
                                        </p:cTn>
                                        <p:tgtEl>
                                          <p:spTgt spid="177"/>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1"/>
                                        <p:tgtEl>
                                          <p:spTgt spid="178"/>
                                        </p:tgtEl>
                                      </p:cBhvr>
                                    </p:animEffect>
                                    <p:set>
                                      <p:cBhvr>
                                        <p:cTn id="32" dur="1" fill="hold">
                                          <p:stCondLst>
                                            <p:cond delay="1"/>
                                          </p:stCondLst>
                                        </p:cTn>
                                        <p:tgtEl>
                                          <p:spTgt spid="178"/>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185"/>
                                        </p:tgtEl>
                                        <p:attrNameLst>
                                          <p:attrName>style.visibility</p:attrName>
                                        </p:attrNameLst>
                                      </p:cBhvr>
                                      <p:to>
                                        <p:strVal val="visible"/>
                                      </p:to>
                                    </p:set>
                                    <p:animEffect transition="in" filter="fade">
                                      <p:cBhvr>
                                        <p:cTn id="35" dur="1"/>
                                        <p:tgtEl>
                                          <p:spTgt spid="185"/>
                                        </p:tgtEl>
                                      </p:cBhvr>
                                    </p:animEffect>
                                  </p:childTnLst>
                                </p:cTn>
                              </p:par>
                              <p:par>
                                <p:cTn id="36" presetID="10" presetClass="entr" presetSubtype="0" fill="hold" nodeType="withEffect">
                                  <p:stCondLst>
                                    <p:cond delay="0"/>
                                  </p:stCondLst>
                                  <p:childTnLst>
                                    <p:set>
                                      <p:cBhvr>
                                        <p:cTn id="37" dur="1" fill="hold">
                                          <p:stCondLst>
                                            <p:cond delay="0"/>
                                          </p:stCondLst>
                                        </p:cTn>
                                        <p:tgtEl>
                                          <p:spTgt spid="186"/>
                                        </p:tgtEl>
                                        <p:attrNameLst>
                                          <p:attrName>style.visibility</p:attrName>
                                        </p:attrNameLst>
                                      </p:cBhvr>
                                      <p:to>
                                        <p:strVal val="visible"/>
                                      </p:to>
                                    </p:set>
                                    <p:animEffect transition="in" filter="fade">
                                      <p:cBhvr>
                                        <p:cTn id="38" dur="1"/>
                                        <p:tgtEl>
                                          <p:spTgt spid="18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88"/>
                                        </p:tgtEl>
                                        <p:attrNameLst>
                                          <p:attrName>style.visibility</p:attrName>
                                        </p:attrNameLst>
                                      </p:cBhvr>
                                      <p:to>
                                        <p:strVal val="visible"/>
                                      </p:to>
                                    </p:set>
                                    <p:animEffect transition="in" filter="fade">
                                      <p:cBhvr>
                                        <p:cTn id="43" dur="1"/>
                                        <p:tgtEl>
                                          <p:spTgt spid="188"/>
                                        </p:tgtEl>
                                      </p:cBhvr>
                                    </p:animEffect>
                                  </p:childTnLst>
                                </p:cTn>
                              </p:par>
                              <p:par>
                                <p:cTn id="44" presetID="10" presetClass="entr" presetSubtype="0" fill="hold" nodeType="withEffect">
                                  <p:stCondLst>
                                    <p:cond delay="0"/>
                                  </p:stCondLst>
                                  <p:childTnLst>
                                    <p:set>
                                      <p:cBhvr>
                                        <p:cTn id="45" dur="1" fill="hold">
                                          <p:stCondLst>
                                            <p:cond delay="0"/>
                                          </p:stCondLst>
                                        </p:cTn>
                                        <p:tgtEl>
                                          <p:spTgt spid="187"/>
                                        </p:tgtEl>
                                        <p:attrNameLst>
                                          <p:attrName>style.visibility</p:attrName>
                                        </p:attrNameLst>
                                      </p:cBhvr>
                                      <p:to>
                                        <p:strVal val="visible"/>
                                      </p:to>
                                    </p:set>
                                    <p:animEffect transition="in" filter="fade">
                                      <p:cBhvr>
                                        <p:cTn id="46" dur="1"/>
                                        <p:tgtEl>
                                          <p:spTgt spid="18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1"/>
                                        <p:tgtEl>
                                          <p:spTgt spid="188"/>
                                        </p:tgtEl>
                                      </p:cBhvr>
                                    </p:animEffect>
                                    <p:set>
                                      <p:cBhvr>
                                        <p:cTn id="51" dur="1" fill="hold">
                                          <p:stCondLst>
                                            <p:cond delay="1"/>
                                          </p:stCondLst>
                                        </p:cTn>
                                        <p:tgtEl>
                                          <p:spTgt spid="188"/>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1"/>
                                        <p:tgtEl>
                                          <p:spTgt spid="187"/>
                                        </p:tgtEl>
                                      </p:cBhvr>
                                    </p:animEffect>
                                    <p:set>
                                      <p:cBhvr>
                                        <p:cTn id="54" dur="1" fill="hold">
                                          <p:stCondLst>
                                            <p:cond delay="1"/>
                                          </p:stCondLst>
                                        </p:cTn>
                                        <p:tgtEl>
                                          <p:spTgt spid="187"/>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1"/>
                                        <p:tgtEl>
                                          <p:spTgt spid="185"/>
                                        </p:tgtEl>
                                      </p:cBhvr>
                                    </p:animEffect>
                                    <p:set>
                                      <p:cBhvr>
                                        <p:cTn id="57" dur="1" fill="hold">
                                          <p:stCondLst>
                                            <p:cond delay="1"/>
                                          </p:stCondLst>
                                        </p:cTn>
                                        <p:tgtEl>
                                          <p:spTgt spid="185"/>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1"/>
                                        <p:tgtEl>
                                          <p:spTgt spid="186"/>
                                        </p:tgtEl>
                                      </p:cBhvr>
                                    </p:animEffect>
                                    <p:set>
                                      <p:cBhvr>
                                        <p:cTn id="60" dur="1" fill="hold">
                                          <p:stCondLst>
                                            <p:cond delay="1"/>
                                          </p:stCondLst>
                                        </p:cTn>
                                        <p:tgtEl>
                                          <p:spTgt spid="186"/>
                                        </p:tgtEl>
                                        <p:attrNameLst>
                                          <p:attrName>style.visibility</p:attrName>
                                        </p:attrNameLst>
                                      </p:cBhvr>
                                      <p:to>
                                        <p:strVal val="hidden"/>
                                      </p:to>
                                    </p:set>
                                  </p:childTnLst>
                                </p:cTn>
                              </p:par>
                              <p:par>
                                <p:cTn id="61" presetID="10" presetClass="entr" presetSubtype="0" fill="hold" nodeType="withEffect">
                                  <p:stCondLst>
                                    <p:cond delay="0"/>
                                  </p:stCondLst>
                                  <p:childTnLst>
                                    <p:set>
                                      <p:cBhvr>
                                        <p:cTn id="62" dur="1" fill="hold">
                                          <p:stCondLst>
                                            <p:cond delay="0"/>
                                          </p:stCondLst>
                                        </p:cTn>
                                        <p:tgtEl>
                                          <p:spTgt spid="189"/>
                                        </p:tgtEl>
                                        <p:attrNameLst>
                                          <p:attrName>style.visibility</p:attrName>
                                        </p:attrNameLst>
                                      </p:cBhvr>
                                      <p:to>
                                        <p:strVal val="visible"/>
                                      </p:to>
                                    </p:set>
                                    <p:animEffect transition="in" filter="fade">
                                      <p:cBhvr>
                                        <p:cTn id="63" dur="1"/>
                                        <p:tgtEl>
                                          <p:spTgt spid="189"/>
                                        </p:tgtEl>
                                      </p:cBhvr>
                                    </p:animEffect>
                                  </p:childTnLst>
                                </p:cTn>
                              </p:par>
                              <p:par>
                                <p:cTn id="64" presetID="10" presetClass="entr" presetSubtype="0" fill="hold" nodeType="withEffect">
                                  <p:stCondLst>
                                    <p:cond delay="0"/>
                                  </p:stCondLst>
                                  <p:childTnLst>
                                    <p:set>
                                      <p:cBhvr>
                                        <p:cTn id="65" dur="1" fill="hold">
                                          <p:stCondLst>
                                            <p:cond delay="0"/>
                                          </p:stCondLst>
                                        </p:cTn>
                                        <p:tgtEl>
                                          <p:spTgt spid="190"/>
                                        </p:tgtEl>
                                        <p:attrNameLst>
                                          <p:attrName>style.visibility</p:attrName>
                                        </p:attrNameLst>
                                      </p:cBhvr>
                                      <p:to>
                                        <p:strVal val="visible"/>
                                      </p:to>
                                    </p:set>
                                    <p:animEffect transition="in" filter="fade">
                                      <p:cBhvr>
                                        <p:cTn id="66" dur="1"/>
                                        <p:tgtEl>
                                          <p:spTgt spid="190"/>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192"/>
                                        </p:tgtEl>
                                        <p:attrNameLst>
                                          <p:attrName>style.visibility</p:attrName>
                                        </p:attrNameLst>
                                      </p:cBhvr>
                                      <p:to>
                                        <p:strVal val="visible"/>
                                      </p:to>
                                    </p:set>
                                    <p:animEffect transition="in" filter="fade">
                                      <p:cBhvr>
                                        <p:cTn id="71" dur="1"/>
                                        <p:tgtEl>
                                          <p:spTgt spid="192"/>
                                        </p:tgtEl>
                                      </p:cBhvr>
                                    </p:animEffect>
                                  </p:childTnLst>
                                </p:cTn>
                              </p:par>
                              <p:par>
                                <p:cTn id="72" presetID="10" presetClass="entr" presetSubtype="0" fill="hold" nodeType="withEffect">
                                  <p:stCondLst>
                                    <p:cond delay="0"/>
                                  </p:stCondLst>
                                  <p:childTnLst>
                                    <p:set>
                                      <p:cBhvr>
                                        <p:cTn id="73" dur="1" fill="hold">
                                          <p:stCondLst>
                                            <p:cond delay="0"/>
                                          </p:stCondLst>
                                        </p:cTn>
                                        <p:tgtEl>
                                          <p:spTgt spid="191"/>
                                        </p:tgtEl>
                                        <p:attrNameLst>
                                          <p:attrName>style.visibility</p:attrName>
                                        </p:attrNameLst>
                                      </p:cBhvr>
                                      <p:to>
                                        <p:strVal val="visible"/>
                                      </p:to>
                                    </p:set>
                                    <p:animEffect transition="in" filter="fade">
                                      <p:cBhvr>
                                        <p:cTn id="74" dur="1"/>
                                        <p:tgtEl>
                                          <p:spTgt spid="191"/>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1"/>
                                        <p:tgtEl>
                                          <p:spTgt spid="192"/>
                                        </p:tgtEl>
                                      </p:cBhvr>
                                    </p:animEffect>
                                    <p:set>
                                      <p:cBhvr>
                                        <p:cTn id="79" dur="1" fill="hold">
                                          <p:stCondLst>
                                            <p:cond delay="1"/>
                                          </p:stCondLst>
                                        </p:cTn>
                                        <p:tgtEl>
                                          <p:spTgt spid="192"/>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1"/>
                                        <p:tgtEl>
                                          <p:spTgt spid="191"/>
                                        </p:tgtEl>
                                      </p:cBhvr>
                                    </p:animEffect>
                                    <p:set>
                                      <p:cBhvr>
                                        <p:cTn id="82" dur="1" fill="hold">
                                          <p:stCondLst>
                                            <p:cond delay="1"/>
                                          </p:stCondLst>
                                        </p:cTn>
                                        <p:tgtEl>
                                          <p:spTgt spid="191"/>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1"/>
                                        <p:tgtEl>
                                          <p:spTgt spid="182"/>
                                        </p:tgtEl>
                                      </p:cBhvr>
                                    </p:animEffect>
                                    <p:set>
                                      <p:cBhvr>
                                        <p:cTn id="85" dur="1" fill="hold">
                                          <p:stCondLst>
                                            <p:cond delay="1"/>
                                          </p:stCondLst>
                                        </p:cTn>
                                        <p:tgtEl>
                                          <p:spTgt spid="182"/>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1"/>
                                        <p:tgtEl>
                                          <p:spTgt spid="183"/>
                                        </p:tgtEl>
                                      </p:cBhvr>
                                    </p:animEffect>
                                    <p:set>
                                      <p:cBhvr>
                                        <p:cTn id="88" dur="1" fill="hold">
                                          <p:stCondLst>
                                            <p:cond delay="1"/>
                                          </p:stCondLst>
                                        </p:cTn>
                                        <p:tgtEl>
                                          <p:spTgt spid="183"/>
                                        </p:tgtEl>
                                        <p:attrNameLst>
                                          <p:attrName>style.visibility</p:attrName>
                                        </p:attrNameLst>
                                      </p:cBhvr>
                                      <p:to>
                                        <p:strVal val="hidden"/>
                                      </p:to>
                                    </p:set>
                                  </p:childTnLst>
                                </p:cTn>
                              </p:par>
                              <p:par>
                                <p:cTn id="89" presetID="10" presetClass="entr" presetSubtype="0" fill="hold" nodeType="withEffect">
                                  <p:stCondLst>
                                    <p:cond delay="0"/>
                                  </p:stCondLst>
                                  <p:childTnLst>
                                    <p:set>
                                      <p:cBhvr>
                                        <p:cTn id="90" dur="1" fill="hold">
                                          <p:stCondLst>
                                            <p:cond delay="0"/>
                                          </p:stCondLst>
                                        </p:cTn>
                                        <p:tgtEl>
                                          <p:spTgt spid="194"/>
                                        </p:tgtEl>
                                        <p:attrNameLst>
                                          <p:attrName>style.visibility</p:attrName>
                                        </p:attrNameLst>
                                      </p:cBhvr>
                                      <p:to>
                                        <p:strVal val="visible"/>
                                      </p:to>
                                    </p:set>
                                    <p:animEffect transition="in" filter="fade">
                                      <p:cBhvr>
                                        <p:cTn id="91" dur="1"/>
                                        <p:tgtEl>
                                          <p:spTgt spid="194"/>
                                        </p:tgtEl>
                                      </p:cBhvr>
                                    </p:animEffect>
                                  </p:childTnLst>
                                </p:cTn>
                              </p:par>
                              <p:par>
                                <p:cTn id="92" presetID="10" presetClass="entr" presetSubtype="0" fill="hold" nodeType="withEffect">
                                  <p:stCondLst>
                                    <p:cond delay="0"/>
                                  </p:stCondLst>
                                  <p:childTnLst>
                                    <p:set>
                                      <p:cBhvr>
                                        <p:cTn id="93" dur="1" fill="hold">
                                          <p:stCondLst>
                                            <p:cond delay="0"/>
                                          </p:stCondLst>
                                        </p:cTn>
                                        <p:tgtEl>
                                          <p:spTgt spid="193"/>
                                        </p:tgtEl>
                                        <p:attrNameLst>
                                          <p:attrName>style.visibility</p:attrName>
                                        </p:attrNameLst>
                                      </p:cBhvr>
                                      <p:to>
                                        <p:strVal val="visible"/>
                                      </p:to>
                                    </p:set>
                                    <p:animEffect transition="in" filter="fade">
                                      <p:cBhvr>
                                        <p:cTn id="94" dur="1"/>
                                        <p:tgtEl>
                                          <p:spTgt spid="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Shape 201"/>
          <p:cNvSpPr txBox="1">
            <a:spLocks noGrp="1"/>
          </p:cNvSpPr>
          <p:nvPr>
            <p:ph idx="1"/>
          </p:nvPr>
        </p:nvSpPr>
        <p:spPr>
          <a:xfrm>
            <a:off x="-10240" y="1518980"/>
            <a:ext cx="9067800" cy="2684885"/>
          </a:xfrm>
          <a:prstGeom prst="rect">
            <a:avLst/>
          </a:prstGeom>
          <a:noFill/>
          <a:ln>
            <a:noFill/>
          </a:ln>
        </p:spPr>
        <p:txBody>
          <a:bodyPr vert="horz" wrap="square" lIns="91425" tIns="45700" rIns="91425" bIns="45700" numCol="1" anchor="t" anchorCtr="0" compatLnSpc="1">
            <a:prstTxWarp prst="textNoShape">
              <a:avLst/>
            </a:prstTxWarp>
            <a:noAutofit/>
          </a:bodyPr>
          <a:lstStyle/>
          <a:p>
            <a:pPr marL="227008" indent="-227008">
              <a:spcAft>
                <a:spcPts val="0"/>
              </a:spcAft>
              <a:buClr>
                <a:srgbClr val="0C0C0C"/>
              </a:buClr>
              <a:buSzPct val="100000"/>
              <a:buFont typeface="Arial"/>
              <a:buChar char="•"/>
            </a:pPr>
            <a:r>
              <a:rPr lang="en" dirty="0">
                <a:solidFill>
                  <a:srgbClr val="D7112E"/>
                </a:solidFill>
                <a:latin typeface="Arial"/>
                <a:ea typeface="Arial"/>
                <a:cs typeface="Arial"/>
                <a:sym typeface="Arial"/>
              </a:rPr>
              <a:t>Advantages</a:t>
            </a:r>
            <a:r>
              <a:rPr lang="en" dirty="0">
                <a:solidFill>
                  <a:srgbClr val="0C0C0C"/>
                </a:solidFill>
                <a:latin typeface="Arial"/>
                <a:ea typeface="Arial"/>
                <a:cs typeface="Arial"/>
                <a:sym typeface="Arial"/>
              </a:rPr>
              <a:t> of Pilot-Abstractions:</a:t>
            </a:r>
          </a:p>
          <a:p>
            <a:pPr marL="682608" lvl="1" indent="-225420">
              <a:spcBef>
                <a:spcPts val="360"/>
              </a:spcBef>
              <a:spcAft>
                <a:spcPts val="0"/>
              </a:spcAft>
              <a:buClr>
                <a:srgbClr val="0C0C0C"/>
              </a:buClr>
              <a:buSzPct val="100000"/>
              <a:buFont typeface="Arial"/>
              <a:buChar char="–"/>
            </a:pPr>
            <a:r>
              <a:rPr lang="en" b="1" dirty="0">
                <a:solidFill>
                  <a:srgbClr val="5F5F5F"/>
                </a:solidFill>
                <a:latin typeface="Arial"/>
                <a:ea typeface="Arial"/>
                <a:cs typeface="Arial"/>
                <a:sym typeface="Arial"/>
              </a:rPr>
              <a:t>The Perfect Pilot</a:t>
            </a:r>
            <a:r>
              <a:rPr lang="en" dirty="0">
                <a:solidFill>
                  <a:srgbClr val="5F5F5F"/>
                </a:solidFill>
                <a:latin typeface="Arial"/>
                <a:ea typeface="Arial"/>
                <a:cs typeface="Arial"/>
                <a:sym typeface="Arial"/>
              </a:rPr>
              <a:t>: Decouples workload from resource management</a:t>
            </a:r>
          </a:p>
          <a:p>
            <a:pPr marL="682608" lvl="1" indent="-225420">
              <a:spcBef>
                <a:spcPts val="360"/>
              </a:spcBef>
              <a:spcAft>
                <a:spcPts val="0"/>
              </a:spcAft>
              <a:buClr>
                <a:srgbClr val="0C0C0C"/>
              </a:buClr>
              <a:buSzPct val="100000"/>
              <a:buFont typeface="Arial"/>
              <a:buChar char="–"/>
            </a:pPr>
            <a:r>
              <a:rPr lang="en" b="1" dirty="0">
                <a:solidFill>
                  <a:srgbClr val="5F5F5F"/>
                </a:solidFill>
                <a:latin typeface="Arial"/>
                <a:ea typeface="Arial"/>
                <a:cs typeface="Arial"/>
                <a:sym typeface="Arial"/>
              </a:rPr>
              <a:t>Flexible Resource Management</a:t>
            </a:r>
          </a:p>
          <a:p>
            <a:pPr marL="1090586" lvl="2" indent="-176208">
              <a:spcBef>
                <a:spcPts val="360"/>
              </a:spcBef>
              <a:spcAft>
                <a:spcPts val="0"/>
              </a:spcAft>
              <a:buClr>
                <a:srgbClr val="0C0C0C"/>
              </a:buClr>
              <a:buSzPct val="100000"/>
              <a:buFont typeface="Arial"/>
              <a:buChar char="•"/>
            </a:pPr>
            <a:r>
              <a:rPr lang="en" sz="2000" dirty="0">
                <a:solidFill>
                  <a:srgbClr val="5F5F5F"/>
                </a:solidFill>
                <a:latin typeface="Arial"/>
                <a:ea typeface="Arial"/>
                <a:cs typeface="Arial"/>
                <a:sym typeface="Arial"/>
              </a:rPr>
              <a:t>Enables the fine-grained (ie “slicing and dicing”) </a:t>
            </a:r>
            <a:r>
              <a:rPr lang="en-US" sz="2000" dirty="0">
                <a:solidFill>
                  <a:srgbClr val="5F5F5F"/>
                </a:solidFill>
                <a:latin typeface="Arial"/>
                <a:ea typeface="Arial"/>
                <a:cs typeface="Arial"/>
                <a:sym typeface="Arial"/>
              </a:rPr>
              <a:t>management </a:t>
            </a:r>
            <a:r>
              <a:rPr lang="en" sz="2000" dirty="0">
                <a:solidFill>
                  <a:srgbClr val="5F5F5F"/>
                </a:solidFill>
                <a:latin typeface="Arial"/>
                <a:ea typeface="Arial"/>
                <a:cs typeface="Arial"/>
                <a:sym typeface="Arial"/>
              </a:rPr>
              <a:t>of resources </a:t>
            </a:r>
          </a:p>
          <a:p>
            <a:pPr marL="1090586" lvl="2" indent="-176208">
              <a:spcBef>
                <a:spcPts val="360"/>
              </a:spcBef>
              <a:spcAft>
                <a:spcPts val="0"/>
              </a:spcAft>
              <a:buClr>
                <a:srgbClr val="0C0C0C"/>
              </a:buClr>
              <a:buSzPct val="100000"/>
              <a:buFont typeface="Arial"/>
              <a:buChar char="•"/>
            </a:pPr>
            <a:r>
              <a:rPr lang="en" sz="2000" dirty="0">
                <a:solidFill>
                  <a:srgbClr val="5F5F5F"/>
                </a:solidFill>
                <a:latin typeface="Arial"/>
                <a:ea typeface="Arial"/>
                <a:cs typeface="Arial"/>
                <a:sym typeface="Arial"/>
              </a:rPr>
              <a:t>Tighter temporal control and other advantages of application-level Scheduling (avoid limitations of system-level only scheduling)</a:t>
            </a:r>
          </a:p>
          <a:p>
            <a:pPr marL="682608" lvl="1" indent="-225420">
              <a:spcBef>
                <a:spcPts val="360"/>
              </a:spcBef>
              <a:spcAft>
                <a:spcPts val="0"/>
              </a:spcAft>
              <a:buClr>
                <a:srgbClr val="0C0C0C"/>
              </a:buClr>
              <a:buSzPct val="100000"/>
              <a:buFont typeface="Arial"/>
              <a:buChar char="–"/>
            </a:pPr>
            <a:r>
              <a:rPr lang="en" dirty="0">
                <a:solidFill>
                  <a:srgbClr val="5F5F5F"/>
                </a:solidFill>
                <a:latin typeface="Arial"/>
                <a:ea typeface="Arial"/>
                <a:cs typeface="Arial"/>
                <a:sym typeface="Arial"/>
              </a:rPr>
              <a:t>Build higher-level frameworks without explicit resource management </a:t>
            </a:r>
          </a:p>
          <a:p>
            <a:pPr marL="1090586" lvl="2" indent="-61910">
              <a:spcBef>
                <a:spcPts val="360"/>
              </a:spcBef>
              <a:spcAft>
                <a:spcPts val="0"/>
              </a:spcAft>
              <a:buClr>
                <a:srgbClr val="0C0C0C"/>
              </a:buClr>
              <a:buSzPct val="25000"/>
              <a:buNone/>
            </a:pPr>
            <a:endParaRPr sz="2000" dirty="0">
              <a:solidFill>
                <a:srgbClr val="5F5F5F"/>
              </a:solidFill>
              <a:latin typeface="Arial"/>
              <a:ea typeface="Arial"/>
              <a:cs typeface="Arial"/>
              <a:sym typeface="Arial"/>
            </a:endParaRPr>
          </a:p>
        </p:txBody>
      </p:sp>
      <p:sp>
        <p:nvSpPr>
          <p:cNvPr id="200" name="Shape 200"/>
          <p:cNvSpPr txBox="1">
            <a:spLocks noGrp="1"/>
          </p:cNvSpPr>
          <p:nvPr>
            <p:ph type="title"/>
          </p:nvPr>
        </p:nvSpPr>
        <p:spPr>
          <a:xfrm>
            <a:off x="-68607" y="522514"/>
            <a:ext cx="9126167" cy="838200"/>
          </a:xfrm>
          <a:prstGeom prst="rect">
            <a:avLst/>
          </a:prstGeom>
          <a:noFill/>
          <a:ln>
            <a:noFill/>
          </a:ln>
        </p:spPr>
        <p:txBody>
          <a:bodyPr vert="horz" wrap="square" lIns="91425" tIns="45700" rIns="91425" bIns="45700" numCol="1" anchor="ctr" anchorCtr="0" compatLnSpc="1">
            <a:prstTxWarp prst="textNoShape">
              <a:avLst/>
            </a:prstTxWarp>
            <a:noAutofit/>
          </a:bodyPr>
          <a:lstStyle/>
          <a:p>
            <a:pPr>
              <a:spcAft>
                <a:spcPts val="0"/>
              </a:spcAft>
              <a:buClr>
                <a:schemeClr val="lt1"/>
              </a:buClr>
              <a:buSzPct val="25000"/>
            </a:pPr>
            <a:r>
              <a:rPr lang="en" sz="3600" dirty="0">
                <a:solidFill>
                  <a:srgbClr val="A50021"/>
                </a:solidFill>
                <a:latin typeface="Arial"/>
                <a:ea typeface="Arial"/>
                <a:cs typeface="Arial"/>
                <a:sym typeface="Arial"/>
              </a:rPr>
              <a:t>Introduction to Pilot-Abstraction</a:t>
            </a:r>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71542" y="817710"/>
            <a:ext cx="9126167" cy="717083"/>
          </a:xfrm>
          <a:prstGeom prst="rect">
            <a:avLst/>
          </a:prstGeom>
          <a:noFill/>
          <a:ln>
            <a:noFill/>
          </a:ln>
        </p:spPr>
        <p:txBody>
          <a:bodyPr vert="horz" wrap="square" lIns="91425" tIns="0" rIns="91425" bIns="0" numCol="1" anchor="b" anchorCtr="0" compatLnSpc="1">
            <a:prstTxWarp prst="textNoShape">
              <a:avLst/>
            </a:prstTxWarp>
            <a:noAutofit/>
          </a:bodyPr>
          <a:lstStyle/>
          <a:p>
            <a:pPr>
              <a:spcAft>
                <a:spcPts val="0"/>
              </a:spcAft>
              <a:buClr>
                <a:schemeClr val="lt1"/>
              </a:buClr>
              <a:buSzPct val="25000"/>
            </a:pPr>
            <a:r>
              <a:rPr lang="en" sz="3600" dirty="0">
                <a:solidFill>
                  <a:srgbClr val="A50021"/>
                </a:solidFill>
                <a:latin typeface="Arial"/>
                <a:ea typeface="Arial"/>
                <a:cs typeface="Arial"/>
                <a:sym typeface="Arial"/>
              </a:rPr>
              <a:t>RADICAL-Pilot: Architecture</a:t>
            </a:r>
          </a:p>
        </p:txBody>
      </p:sp>
      <p:pic>
        <p:nvPicPr>
          <p:cNvPr id="208" name="Shape 208"/>
          <p:cNvPicPr preferRelativeResize="0"/>
          <p:nvPr/>
        </p:nvPicPr>
        <p:blipFill rotWithShape="1">
          <a:blip r:embed="rId3">
            <a:alphaModFix/>
          </a:blip>
          <a:srcRect/>
          <a:stretch/>
        </p:blipFill>
        <p:spPr>
          <a:xfrm>
            <a:off x="4723226" y="2323799"/>
            <a:ext cx="4331399" cy="3222300"/>
          </a:xfrm>
          <a:prstGeom prst="rect">
            <a:avLst/>
          </a:prstGeom>
          <a:noFill/>
          <a:ln>
            <a:noFill/>
          </a:ln>
        </p:spPr>
      </p:pic>
      <p:sp>
        <p:nvSpPr>
          <p:cNvPr id="209" name="Shape 209"/>
          <p:cNvSpPr txBox="1"/>
          <p:nvPr/>
        </p:nvSpPr>
        <p:spPr>
          <a:xfrm>
            <a:off x="24624" y="1797795"/>
            <a:ext cx="4698600" cy="3550340"/>
          </a:xfrm>
          <a:prstGeom prst="rect">
            <a:avLst/>
          </a:prstGeom>
          <a:noFill/>
          <a:ln>
            <a:noFill/>
          </a:ln>
        </p:spPr>
        <p:txBody>
          <a:bodyPr lIns="91425" tIns="91425" rIns="91425" bIns="91425" anchor="t" anchorCtr="0">
            <a:noAutofit/>
          </a:bodyPr>
          <a:lstStyle/>
          <a:p>
            <a:pPr marL="571486" indent="-342891">
              <a:spcBef>
                <a:spcPts val="0"/>
              </a:spcBef>
              <a:buFont typeface="Arial" panose="020B0604020202020204" pitchFamily="34" charset="0"/>
              <a:buChar char="•"/>
            </a:pPr>
            <a:r>
              <a:rPr lang="de-DE" sz="1800" b="1" dirty="0" err="1"/>
              <a:t>Resource</a:t>
            </a:r>
            <a:r>
              <a:rPr lang="de-DE" sz="1800" b="1" dirty="0"/>
              <a:t>-</a:t>
            </a:r>
            <a:r>
              <a:rPr lang="en" sz="1800" b="1" dirty="0"/>
              <a:t>Level:</a:t>
            </a:r>
          </a:p>
          <a:p>
            <a:pPr marL="1028674" lvl="1" indent="-342891">
              <a:spcBef>
                <a:spcPts val="0"/>
              </a:spcBef>
              <a:buFont typeface="Arial" panose="020B0604020202020204" pitchFamily="34" charset="0"/>
              <a:buChar char="•"/>
            </a:pPr>
            <a:r>
              <a:rPr lang="en" sz="1800" dirty="0"/>
              <a:t>Pilot-Description: Describes the </a:t>
            </a:r>
            <a:r>
              <a:rPr lang="de-DE" sz="1800" dirty="0" err="1"/>
              <a:t>r</a:t>
            </a:r>
            <a:r>
              <a:rPr lang="en" sz="1800" dirty="0"/>
              <a:t>esource</a:t>
            </a:r>
            <a:r>
              <a:rPr lang="de-DE" sz="1800" dirty="0"/>
              <a:t> requirements</a:t>
            </a:r>
            <a:endParaRPr lang="en" sz="1800" dirty="0"/>
          </a:p>
          <a:p>
            <a:pPr marL="571486" indent="-342891">
              <a:spcBef>
                <a:spcPts val="0"/>
              </a:spcBef>
              <a:buFont typeface="Arial" panose="020B0604020202020204" pitchFamily="34" charset="0"/>
              <a:buChar char="•"/>
            </a:pPr>
            <a:r>
              <a:rPr lang="de-DE" sz="1800" b="1" dirty="0"/>
              <a:t>Application-</a:t>
            </a:r>
            <a:r>
              <a:rPr lang="en" sz="1800" b="1" dirty="0"/>
              <a:t>Level:</a:t>
            </a:r>
          </a:p>
          <a:p>
            <a:pPr marL="1028674" lvl="1" indent="-342891">
              <a:spcBef>
                <a:spcPts val="0"/>
              </a:spcBef>
              <a:buFont typeface="Arial" panose="020B0604020202020204" pitchFamily="34" charset="0"/>
              <a:buChar char="•"/>
            </a:pPr>
            <a:r>
              <a:rPr lang="en" sz="1800" dirty="0"/>
              <a:t>Unit-Description: Describes the compute task</a:t>
            </a:r>
          </a:p>
          <a:p>
            <a:pPr marL="571486" indent="-342891">
              <a:spcBef>
                <a:spcPts val="0"/>
              </a:spcBef>
              <a:buFont typeface="Arial" panose="020B0604020202020204" pitchFamily="34" charset="0"/>
              <a:buChar char="•"/>
            </a:pPr>
            <a:r>
              <a:rPr lang="en" sz="1800" b="1" dirty="0"/>
              <a:t>RADICAL-Pilot Client:</a:t>
            </a:r>
          </a:p>
          <a:p>
            <a:pPr marL="1028674" lvl="1" indent="-342891">
              <a:spcBef>
                <a:spcPts val="0"/>
              </a:spcBef>
              <a:buFont typeface="Arial" panose="020B0604020202020204" pitchFamily="34" charset="0"/>
              <a:buChar char="•"/>
            </a:pPr>
            <a:r>
              <a:rPr lang="en" sz="1800" dirty="0"/>
              <a:t>Pilot Manager &amp; Launcher: Are responsible to launch a Pilot to a resource</a:t>
            </a:r>
          </a:p>
          <a:p>
            <a:pPr marL="1028674" lvl="1" indent="-342891">
              <a:spcBef>
                <a:spcPts val="0"/>
              </a:spcBef>
              <a:buFont typeface="Arial" panose="020B0604020202020204" pitchFamily="34" charset="0"/>
              <a:buChar char="•"/>
            </a:pPr>
            <a:r>
              <a:rPr lang="en" sz="1800" dirty="0"/>
              <a:t>Unit Manager &amp; Scheduler : Manage and schedule unit to various pilots</a:t>
            </a:r>
          </a:p>
        </p:txBody>
      </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106878" y="75699"/>
            <a:ext cx="9126167" cy="717083"/>
          </a:xfrm>
          <a:prstGeom prst="rect">
            <a:avLst/>
          </a:prstGeom>
        </p:spPr>
        <p:txBody>
          <a:bodyPr vert="horz" wrap="square" lIns="91425" tIns="91425" rIns="91425" bIns="91425" numCol="1" anchor="b" anchorCtr="0" compatLnSpc="1">
            <a:prstTxWarp prst="textNoShape">
              <a:avLst/>
            </a:prstTxWarp>
            <a:noAutofit/>
          </a:bodyPr>
          <a:lstStyle/>
          <a:p>
            <a:pPr>
              <a:buClr>
                <a:schemeClr val="lt1"/>
              </a:buClr>
              <a:buSzPct val="25000"/>
            </a:pPr>
            <a:r>
              <a:rPr lang="en" sz="3600" dirty="0">
                <a:solidFill>
                  <a:srgbClr val="A50021"/>
                </a:solidFill>
              </a:rPr>
              <a:t>RADICAL-Pilot: Architecture</a:t>
            </a:r>
          </a:p>
        </p:txBody>
      </p:sp>
      <p:sp>
        <p:nvSpPr>
          <p:cNvPr id="215" name="Shape 215"/>
          <p:cNvSpPr txBox="1">
            <a:spLocks noGrp="1"/>
          </p:cNvSpPr>
          <p:nvPr>
            <p:ph type="body" idx="4294967295"/>
          </p:nvPr>
        </p:nvSpPr>
        <p:spPr>
          <a:xfrm>
            <a:off x="-106878" y="792782"/>
            <a:ext cx="3622675" cy="4687887"/>
          </a:xfrm>
          <a:prstGeom prst="rect">
            <a:avLst/>
          </a:prstGeom>
        </p:spPr>
        <p:txBody>
          <a:bodyPr vert="horz" wrap="square" lIns="91425" tIns="91425" rIns="91425" bIns="91425" numCol="1" anchor="t" anchorCtr="0" compatLnSpc="1">
            <a:prstTxWarp prst="textNoShape">
              <a:avLst/>
            </a:prstTxWarp>
            <a:noAutofit/>
          </a:bodyPr>
          <a:lstStyle/>
          <a:p>
            <a:pPr>
              <a:buNone/>
            </a:pPr>
            <a:r>
              <a:rPr lang="en" sz="1800" dirty="0">
                <a:solidFill>
                  <a:schemeClr val="dk1"/>
                </a:solidFill>
              </a:rPr>
              <a:t>Under RP Pilot we have:</a:t>
            </a:r>
          </a:p>
          <a:p>
            <a:r>
              <a:rPr lang="en" sz="1800" b="1" dirty="0">
                <a:solidFill>
                  <a:schemeClr val="dk1"/>
                </a:solidFill>
              </a:rPr>
              <a:t>Task Spawner: </a:t>
            </a:r>
            <a:r>
              <a:rPr lang="en" sz="1800" dirty="0">
                <a:solidFill>
                  <a:schemeClr val="dk1"/>
                </a:solidFill>
              </a:rPr>
              <a:t>It is responsible to start the execution of a task.</a:t>
            </a:r>
          </a:p>
          <a:p>
            <a:r>
              <a:rPr lang="en" sz="1800" b="1" dirty="0">
                <a:solidFill>
                  <a:schemeClr val="dk1"/>
                </a:solidFill>
              </a:rPr>
              <a:t>The Launch Method </a:t>
            </a:r>
            <a:r>
              <a:rPr lang="en" sz="1800" dirty="0">
                <a:solidFill>
                  <a:schemeClr val="dk1"/>
                </a:solidFill>
              </a:rPr>
              <a:t>recognises the way a task will be executed, e.g. mpirun, ssh, spark-submit</a:t>
            </a:r>
          </a:p>
          <a:p>
            <a:r>
              <a:rPr lang="en" sz="1800" b="1" dirty="0">
                <a:solidFill>
                  <a:schemeClr val="dk1"/>
                </a:solidFill>
              </a:rPr>
              <a:t>LRMS * : </a:t>
            </a:r>
            <a:r>
              <a:rPr lang="en" sz="1800" dirty="0">
                <a:solidFill>
                  <a:schemeClr val="dk1"/>
                </a:solidFill>
              </a:rPr>
              <a:t>This module recognises the resources that the Pilot has acquired (which exact nodes for example) and informs the Scheduler *</a:t>
            </a:r>
          </a:p>
          <a:p>
            <a:r>
              <a:rPr lang="en" sz="1800" b="1" dirty="0">
                <a:solidFill>
                  <a:schemeClr val="dk1"/>
                </a:solidFill>
              </a:rPr>
              <a:t>Scheduler *: </a:t>
            </a:r>
            <a:r>
              <a:rPr lang="en" sz="1800" dirty="0">
                <a:solidFill>
                  <a:schemeClr val="dk1"/>
                </a:solidFill>
              </a:rPr>
              <a:t>Knows how many resources are free and how many are being used. It is also responsible to decide where a task will be executed.</a:t>
            </a:r>
          </a:p>
        </p:txBody>
      </p:sp>
      <p:pic>
        <p:nvPicPr>
          <p:cNvPr id="216" name="Shape 216"/>
          <p:cNvPicPr preferRelativeResize="0"/>
          <p:nvPr/>
        </p:nvPicPr>
        <p:blipFill rotWithShape="1">
          <a:blip r:embed="rId3">
            <a:alphaModFix/>
          </a:blip>
          <a:srcRect/>
          <a:stretch/>
        </p:blipFill>
        <p:spPr>
          <a:xfrm>
            <a:off x="3696237" y="1914724"/>
            <a:ext cx="5449263" cy="322182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Shape 42"/>
          <p:cNvSpPr txBox="1">
            <a:spLocks noGrp="1"/>
          </p:cNvSpPr>
          <p:nvPr>
            <p:ph type="title"/>
          </p:nvPr>
        </p:nvSpPr>
        <p:spPr>
          <a:prstGeom prst="rect">
            <a:avLst/>
          </a:prstGeom>
        </p:spPr>
        <p:txBody>
          <a:bodyPr vert="horz" wrap="square" lIns="91425" tIns="91425" rIns="91425" bIns="91425" numCol="1" anchor="b" anchorCtr="0" compatLnSpc="1">
            <a:prstTxWarp prst="textNoShape">
              <a:avLst/>
            </a:prstTxWarp>
            <a:noAutofit/>
          </a:bodyPr>
          <a:lstStyle/>
          <a:p>
            <a:pPr algn="ctr"/>
            <a:r>
              <a:rPr lang="en" sz="3600" dirty="0">
                <a:solidFill>
                  <a:srgbClr val="C00000"/>
                </a:solidFill>
              </a:rPr>
              <a:t>MIDAS- Molecular Dynamics Analysis Tutorial</a:t>
            </a:r>
          </a:p>
        </p:txBody>
      </p:sp>
      <p:sp>
        <p:nvSpPr>
          <p:cNvPr id="43" name="Shape 43"/>
          <p:cNvSpPr txBox="1">
            <a:spLocks noGrp="1"/>
          </p:cNvSpPr>
          <p:nvPr>
            <p:ph type="body" idx="1"/>
          </p:nvPr>
        </p:nvSpPr>
        <p:spPr>
          <a:prstGeom prst="rect">
            <a:avLst/>
          </a:prstGeom>
        </p:spPr>
        <p:txBody>
          <a:bodyPr vert="horz" wrap="square" lIns="91425" tIns="91425" rIns="91425" bIns="91425" numCol="1" anchor="ctr" anchorCtr="0" compatLnSpc="1">
            <a:prstTxWarp prst="textNoShape">
              <a:avLst/>
            </a:prstTxWarp>
            <a:noAutofit/>
          </a:bodyPr>
          <a:lstStyle/>
          <a:p>
            <a:r>
              <a:rPr lang="en" dirty="0"/>
              <a:t>Ioannis Paraskevakos, Andre Luckow, Oliver Beckstein, Shantenu Jha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1" y="-31283"/>
            <a:ext cx="4406629" cy="717083"/>
          </a:xfrm>
          <a:prstGeom prst="rect">
            <a:avLst/>
          </a:prstGeom>
          <a:noFill/>
          <a:ln>
            <a:noFill/>
          </a:ln>
        </p:spPr>
        <p:txBody>
          <a:bodyPr vert="horz" wrap="square" lIns="91425" tIns="45700" rIns="91425" bIns="45700" numCol="1" anchor="ctr" anchorCtr="0" compatLnSpc="1">
            <a:prstTxWarp prst="textNoShape">
              <a:avLst/>
            </a:prstTxWarp>
            <a:noAutofit/>
          </a:bodyPr>
          <a:lstStyle/>
          <a:p>
            <a:pPr>
              <a:spcAft>
                <a:spcPts val="0"/>
              </a:spcAft>
              <a:buClr>
                <a:schemeClr val="lt1"/>
              </a:buClr>
              <a:buSzPct val="25000"/>
            </a:pPr>
            <a:r>
              <a:rPr lang="en" sz="3200" dirty="0">
                <a:solidFill>
                  <a:srgbClr val="A50021"/>
                </a:solidFill>
                <a:latin typeface="Arial"/>
                <a:ea typeface="Arial"/>
                <a:cs typeface="Arial"/>
                <a:sym typeface="Arial"/>
              </a:rPr>
              <a:t>RADICAL-Pilot:</a:t>
            </a:r>
          </a:p>
        </p:txBody>
      </p:sp>
      <p:sp>
        <p:nvSpPr>
          <p:cNvPr id="222" name="Shape 222"/>
          <p:cNvSpPr txBox="1">
            <a:spLocks noGrp="1"/>
          </p:cNvSpPr>
          <p:nvPr>
            <p:ph type="body" idx="4294967295"/>
          </p:nvPr>
        </p:nvSpPr>
        <p:spPr>
          <a:xfrm>
            <a:off x="0" y="1239838"/>
            <a:ext cx="3949700" cy="3465512"/>
          </a:xfrm>
          <a:prstGeom prst="rect">
            <a:avLst/>
          </a:prstGeom>
          <a:noFill/>
          <a:ln>
            <a:noFill/>
          </a:ln>
        </p:spPr>
        <p:txBody>
          <a:bodyPr vert="horz" wrap="square" lIns="91425" tIns="45700" rIns="91425" bIns="45700" numCol="1" anchor="t" anchorCtr="0" compatLnSpc="1">
            <a:prstTxWarp prst="textNoShape">
              <a:avLst/>
            </a:prstTxWarp>
            <a:noAutofit/>
          </a:bodyPr>
          <a:lstStyle/>
          <a:p>
            <a:pPr marL="227005" indent="-227005">
              <a:spcBef>
                <a:spcPts val="1200"/>
              </a:spcBef>
              <a:spcAft>
                <a:spcPts val="0"/>
              </a:spcAft>
              <a:buClr>
                <a:srgbClr val="000000"/>
              </a:buClr>
              <a:buSzPct val="100000"/>
              <a:buFont typeface="Arial"/>
              <a:buChar char="•"/>
            </a:pPr>
            <a:r>
              <a:rPr lang="en" sz="1700" dirty="0">
                <a:latin typeface="Arial"/>
                <a:ea typeface="Arial"/>
                <a:cs typeface="Arial"/>
                <a:sym typeface="Arial"/>
              </a:rPr>
              <a:t>Well defined state models (for pilots and units) </a:t>
            </a:r>
          </a:p>
          <a:p>
            <a:pPr marL="227006" indent="-227006">
              <a:spcBef>
                <a:spcPts val="1200"/>
              </a:spcBef>
              <a:spcAft>
                <a:spcPts val="0"/>
              </a:spcAft>
              <a:buClr>
                <a:srgbClr val="000000"/>
              </a:buClr>
              <a:buSzPct val="100000"/>
              <a:buFont typeface="Arial"/>
              <a:buChar char="•"/>
            </a:pPr>
            <a:r>
              <a:rPr lang="en" sz="1700" dirty="0">
                <a:latin typeface="Arial"/>
                <a:ea typeface="Arial"/>
                <a:cs typeface="Arial"/>
                <a:sym typeface="Arial"/>
              </a:rPr>
              <a:t>Scalability (up and out) and Portability (often contradictory design objectives!)</a:t>
            </a:r>
          </a:p>
          <a:p>
            <a:pPr marL="227006" indent="-227006">
              <a:spcBef>
                <a:spcPts val="1200"/>
              </a:spcBef>
              <a:spcAft>
                <a:spcPts val="0"/>
              </a:spcAft>
              <a:buClr>
                <a:srgbClr val="000000"/>
              </a:buClr>
              <a:buSzPct val="100000"/>
              <a:buFont typeface="Arial"/>
              <a:buChar char="•"/>
            </a:pPr>
            <a:r>
              <a:rPr lang="en" sz="1700" dirty="0">
                <a:latin typeface="Arial"/>
                <a:ea typeface="Arial"/>
                <a:cs typeface="Arial"/>
                <a:sym typeface="Arial"/>
              </a:rPr>
              <a:t>Supports research whilst supporting production scalable science!</a:t>
            </a:r>
          </a:p>
          <a:p>
            <a:pPr marL="682608" lvl="1" indent="-225420">
              <a:spcBef>
                <a:spcPts val="360"/>
              </a:spcBef>
              <a:spcAft>
                <a:spcPts val="0"/>
              </a:spcAft>
              <a:buClr>
                <a:srgbClr val="000000"/>
              </a:buClr>
              <a:buSzPct val="100000"/>
              <a:buFont typeface="Arial"/>
              <a:buChar char="–"/>
            </a:pPr>
            <a:r>
              <a:rPr lang="en" sz="1700" dirty="0">
                <a:latin typeface="Arial"/>
                <a:ea typeface="Arial"/>
                <a:cs typeface="Arial"/>
                <a:sym typeface="Arial"/>
              </a:rPr>
              <a:t>Pluggable schedulers; high degree of introspection, provenance.</a:t>
            </a:r>
          </a:p>
          <a:p>
            <a:pPr marL="227006" indent="-227006">
              <a:spcBef>
                <a:spcPts val="360"/>
              </a:spcBef>
              <a:spcAft>
                <a:spcPts val="0"/>
              </a:spcAft>
              <a:buClr>
                <a:srgbClr val="000000"/>
              </a:buClr>
              <a:buSzPct val="100000"/>
              <a:buFont typeface="Arial"/>
              <a:buChar char="•"/>
            </a:pPr>
            <a:r>
              <a:rPr lang="en" sz="1700" dirty="0">
                <a:latin typeface="Arial"/>
                <a:ea typeface="Arial"/>
                <a:cs typeface="Arial"/>
                <a:sym typeface="Arial"/>
              </a:rPr>
              <a:t>Modular Pilot agent adaptable for different architectures</a:t>
            </a:r>
          </a:p>
        </p:txBody>
      </p:sp>
      <p:sp>
        <p:nvSpPr>
          <p:cNvPr id="2" name="TextBox 1"/>
          <p:cNvSpPr txBox="1"/>
          <p:nvPr/>
        </p:nvSpPr>
        <p:spPr>
          <a:xfrm>
            <a:off x="0" y="5067753"/>
            <a:ext cx="9225602" cy="738664"/>
          </a:xfrm>
          <a:prstGeom prst="rect">
            <a:avLst/>
          </a:prstGeom>
          <a:noFill/>
        </p:spPr>
        <p:txBody>
          <a:bodyPr wrap="none" rtlCol="0">
            <a:spAutoFit/>
          </a:bodyPr>
          <a:lstStyle/>
          <a:p>
            <a:r>
              <a:rPr lang="en-US" sz="2400" dirty="0">
                <a:ea typeface="Arial"/>
                <a:cs typeface="Arial"/>
                <a:sym typeface="Arial"/>
              </a:rPr>
              <a:t>Tutorial: </a:t>
            </a:r>
            <a:br>
              <a:rPr lang="en-US" sz="1800" dirty="0">
                <a:ea typeface="Arial"/>
                <a:cs typeface="Arial"/>
                <a:sym typeface="Arial"/>
              </a:rPr>
            </a:br>
            <a:r>
              <a:rPr lang="en-US" sz="1800" dirty="0">
                <a:ea typeface="Arial"/>
                <a:cs typeface="Arial"/>
                <a:sym typeface="Arial"/>
                <a:hlinkClick r:id="rId3"/>
              </a:rPr>
              <a:t>https://github.com/radical-cybertools/MIDAS-tutorial/blob/master/pilot/Radical_Pilot.ipynb</a:t>
            </a:r>
            <a:endParaRPr lang="en-US" sz="1800" dirty="0">
              <a:ea typeface="Arial"/>
              <a:cs typeface="Arial"/>
              <a:sym typeface="Arial"/>
            </a:endParaRPr>
          </a:p>
        </p:txBody>
      </p:sp>
      <p:grpSp>
        <p:nvGrpSpPr>
          <p:cNvPr id="4" name="Group 3"/>
          <p:cNvGrpSpPr/>
          <p:nvPr/>
        </p:nvGrpSpPr>
        <p:grpSpPr>
          <a:xfrm>
            <a:off x="4406630" y="0"/>
            <a:ext cx="4737370" cy="5357432"/>
            <a:chOff x="4406630" y="0"/>
            <a:chExt cx="4737370" cy="5357432"/>
          </a:xfrm>
        </p:grpSpPr>
        <p:pic>
          <p:nvPicPr>
            <p:cNvPr id="223" name="Shape 223"/>
            <p:cNvPicPr preferRelativeResize="0"/>
            <p:nvPr/>
          </p:nvPicPr>
          <p:blipFill rotWithShape="1">
            <a:blip r:embed="rId4">
              <a:alphaModFix/>
            </a:blip>
            <a:srcRect/>
            <a:stretch/>
          </p:blipFill>
          <p:spPr>
            <a:xfrm>
              <a:off x="4406630" y="0"/>
              <a:ext cx="4737370" cy="5357432"/>
            </a:xfrm>
            <a:prstGeom prst="rect">
              <a:avLst/>
            </a:prstGeom>
            <a:noFill/>
            <a:ln>
              <a:noFill/>
            </a:ln>
          </p:spPr>
        </p:pic>
        <p:sp>
          <p:nvSpPr>
            <p:cNvPr id="3" name="TextBox 2"/>
            <p:cNvSpPr txBox="1"/>
            <p:nvPr/>
          </p:nvSpPr>
          <p:spPr>
            <a:xfrm flipH="1">
              <a:off x="5255311" y="636377"/>
              <a:ext cx="2619660" cy="584775"/>
            </a:xfrm>
            <a:prstGeom prst="rect">
              <a:avLst/>
            </a:prstGeom>
            <a:noFill/>
          </p:spPr>
          <p:txBody>
            <a:bodyPr wrap="square" rtlCol="0">
              <a:spAutoFit/>
            </a:bodyPr>
            <a:lstStyle/>
            <a:p>
              <a:r>
                <a:rPr lang="en-US" dirty="0"/>
                <a:t>Pilot States </a:t>
              </a:r>
            </a:p>
          </p:txBody>
        </p:sp>
        <p:sp>
          <p:nvSpPr>
            <p:cNvPr id="7" name="TextBox 6"/>
            <p:cNvSpPr txBox="1"/>
            <p:nvPr/>
          </p:nvSpPr>
          <p:spPr>
            <a:xfrm flipH="1">
              <a:off x="5145064" y="2972981"/>
              <a:ext cx="1187642" cy="830997"/>
            </a:xfrm>
            <a:prstGeom prst="rect">
              <a:avLst/>
            </a:prstGeom>
            <a:noFill/>
          </p:spPr>
          <p:txBody>
            <a:bodyPr wrap="square" rtlCol="0">
              <a:spAutoFit/>
            </a:bodyPr>
            <a:lstStyle/>
            <a:p>
              <a:r>
                <a:rPr lang="en-US" sz="2400" dirty="0"/>
                <a:t>Pilot</a:t>
              </a:r>
              <a:br>
                <a:rPr lang="en-US" sz="2400" dirty="0"/>
              </a:br>
              <a:r>
                <a:rPr lang="en-US" sz="2400" dirty="0"/>
                <a:t>Activity</a:t>
              </a:r>
            </a:p>
          </p:txBody>
        </p:sp>
        <p:sp>
          <p:nvSpPr>
            <p:cNvPr id="8" name="TextBox 7"/>
            <p:cNvSpPr txBox="1"/>
            <p:nvPr/>
          </p:nvSpPr>
          <p:spPr>
            <a:xfrm flipH="1">
              <a:off x="5145064" y="1692999"/>
              <a:ext cx="1187642" cy="707886"/>
            </a:xfrm>
            <a:prstGeom prst="rect">
              <a:avLst/>
            </a:prstGeom>
            <a:noFill/>
          </p:spPr>
          <p:txBody>
            <a:bodyPr wrap="square" rtlCol="0">
              <a:spAutoFit/>
            </a:bodyPr>
            <a:lstStyle/>
            <a:p>
              <a:r>
                <a:rPr lang="en-US" sz="2000" dirty="0"/>
                <a:t>Unit States</a:t>
              </a: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0" y="1372067"/>
            <a:ext cx="1996436" cy="717083"/>
          </a:xfrm>
          <a:prstGeom prst="rect">
            <a:avLst/>
          </a:prstGeom>
        </p:spPr>
        <p:txBody>
          <a:bodyPr vert="horz" wrap="square" lIns="91425" tIns="91425" rIns="91425" bIns="91425" numCol="1" anchor="b" anchorCtr="0" compatLnSpc="1">
            <a:prstTxWarp prst="textNoShape">
              <a:avLst/>
            </a:prstTxWarp>
            <a:noAutofit/>
          </a:bodyPr>
          <a:lstStyle/>
          <a:p>
            <a:r>
              <a:rPr lang="en" dirty="0">
                <a:solidFill>
                  <a:srgbClr val="A50021"/>
                </a:solidFill>
              </a:rPr>
              <a:t>Pilot-Hadoop</a:t>
            </a:r>
          </a:p>
        </p:txBody>
      </p:sp>
      <p:sp>
        <p:nvSpPr>
          <p:cNvPr id="229" name="Shape 229"/>
          <p:cNvSpPr txBox="1">
            <a:spLocks noGrp="1"/>
          </p:cNvSpPr>
          <p:nvPr>
            <p:ph type="body" idx="4294967295"/>
          </p:nvPr>
        </p:nvSpPr>
        <p:spPr>
          <a:xfrm>
            <a:off x="0" y="3425825"/>
            <a:ext cx="9037638" cy="1336675"/>
          </a:xfrm>
          <a:prstGeom prst="rect">
            <a:avLst/>
          </a:prstGeom>
        </p:spPr>
        <p:txBody>
          <a:bodyPr vert="horz" wrap="square" lIns="91425" tIns="91425" rIns="91425" bIns="91425" numCol="1" anchor="t" anchorCtr="0" compatLnSpc="1">
            <a:prstTxWarp prst="textNoShape">
              <a:avLst/>
            </a:prstTxWarp>
            <a:noAutofit/>
          </a:bodyPr>
          <a:lstStyle/>
          <a:p>
            <a:pPr marL="361942" indent="-285744">
              <a:buSzPct val="100000"/>
            </a:pPr>
            <a:r>
              <a:rPr lang="en" sz="2400" b="1" dirty="0"/>
              <a:t>Pilot-Hadoop</a:t>
            </a:r>
            <a:r>
              <a:rPr lang="en" sz="2400" dirty="0"/>
              <a:t> </a:t>
            </a:r>
            <a:r>
              <a:rPr lang="de-DE" sz="2400" dirty="0"/>
              <a:t>can manage </a:t>
            </a:r>
            <a:r>
              <a:rPr lang="en" sz="2400" dirty="0"/>
              <a:t>a Hadoop cluster on an HPC resource</a:t>
            </a:r>
          </a:p>
          <a:p>
            <a:pPr marL="361942" indent="-285744">
              <a:buSzPct val="100000"/>
            </a:pPr>
            <a:r>
              <a:rPr lang="en" sz="2400" dirty="0"/>
              <a:t>The Pilot’s agent is responsible to manage Hadoop resources</a:t>
            </a:r>
          </a:p>
          <a:p>
            <a:pPr marL="361942" indent="-285744">
              <a:buSzPct val="100000"/>
            </a:pPr>
            <a:r>
              <a:rPr lang="en" sz="2400" dirty="0"/>
              <a:t>Units are submitted to Hadoop’s RM YARN</a:t>
            </a:r>
          </a:p>
        </p:txBody>
      </p:sp>
      <p:pic>
        <p:nvPicPr>
          <p:cNvPr id="230" name="Shape 230" descr="rp-architecture-yarn.png"/>
          <p:cNvPicPr preferRelativeResize="0"/>
          <p:nvPr/>
        </p:nvPicPr>
        <p:blipFill rotWithShape="1">
          <a:blip r:embed="rId3">
            <a:alphaModFix/>
          </a:blip>
          <a:srcRect l="-746" t="14918" r="746" b="17843"/>
          <a:stretch/>
        </p:blipFill>
        <p:spPr>
          <a:xfrm>
            <a:off x="1787306" y="136360"/>
            <a:ext cx="7356694" cy="3289465"/>
          </a:xfrm>
          <a:prstGeom prst="rect">
            <a:avLst/>
          </a:prstGeom>
          <a:noFill/>
          <a:ln>
            <a:noFill/>
          </a:ln>
        </p:spPr>
      </p:pic>
      <p:sp>
        <p:nvSpPr>
          <p:cNvPr id="2" name="Rectangle 1"/>
          <p:cNvSpPr/>
          <p:nvPr/>
        </p:nvSpPr>
        <p:spPr>
          <a:xfrm>
            <a:off x="0" y="5210465"/>
            <a:ext cx="8792100" cy="923330"/>
          </a:xfrm>
          <a:prstGeom prst="rect">
            <a:avLst/>
          </a:prstGeom>
        </p:spPr>
        <p:txBody>
          <a:bodyPr wrap="square">
            <a:spAutoFit/>
          </a:bodyPr>
          <a:lstStyle/>
          <a:p>
            <a:r>
              <a:rPr lang="en-US" sz="1800" dirty="0"/>
              <a:t>Tutorial: </a:t>
            </a:r>
            <a:br>
              <a:rPr lang="en-US" sz="1800" dirty="0"/>
            </a:br>
            <a:r>
              <a:rPr lang="en-US" sz="1800" dirty="0">
                <a:hlinkClick r:id="rId4"/>
              </a:rPr>
              <a:t>https://github.com/radical-cybertools/MIDAS-tutorial/blob/master/pilot/Pilot-Hadoop.ipynb</a:t>
            </a:r>
            <a:endParaRPr lang="en-US" sz="1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6" name="Shape 236" descr="Spark Cluster - Agent Interaction-3.png"/>
          <p:cNvPicPr preferRelativeResize="0"/>
          <p:nvPr/>
        </p:nvPicPr>
        <p:blipFill>
          <a:blip r:embed="rId3">
            <a:alphaModFix/>
          </a:blip>
          <a:stretch>
            <a:fillRect/>
          </a:stretch>
        </p:blipFill>
        <p:spPr>
          <a:xfrm>
            <a:off x="0" y="0"/>
            <a:ext cx="9074613" cy="4517062"/>
          </a:xfrm>
          <a:prstGeom prst="rect">
            <a:avLst/>
          </a:prstGeom>
          <a:noFill/>
          <a:ln>
            <a:noFill/>
          </a:ln>
        </p:spPr>
      </p:pic>
      <p:sp>
        <p:nvSpPr>
          <p:cNvPr id="237" name="Shape 237"/>
          <p:cNvSpPr txBox="1"/>
          <p:nvPr/>
        </p:nvSpPr>
        <p:spPr>
          <a:xfrm>
            <a:off x="-29701" y="4311496"/>
            <a:ext cx="9074613" cy="943592"/>
          </a:xfrm>
          <a:prstGeom prst="rect">
            <a:avLst/>
          </a:prstGeom>
          <a:noFill/>
          <a:ln>
            <a:noFill/>
          </a:ln>
        </p:spPr>
        <p:txBody>
          <a:bodyPr lIns="91425" tIns="91425" rIns="91425" bIns="91425" anchor="t" anchorCtr="0">
            <a:noAutofit/>
          </a:bodyPr>
          <a:lstStyle/>
          <a:p>
            <a:pPr marL="406390" indent="-285744">
              <a:spcBef>
                <a:spcPts val="0"/>
              </a:spcBef>
              <a:buSzPct val="100000"/>
              <a:buFont typeface="Arial" panose="020B0604020202020204" pitchFamily="34" charset="0"/>
              <a:buChar char="•"/>
            </a:pPr>
            <a:r>
              <a:rPr lang="en" sz="2400" dirty="0"/>
              <a:t>Pilot downloads and configures a Spark cluster</a:t>
            </a:r>
          </a:p>
          <a:p>
            <a:pPr marL="406390" indent="-285744">
              <a:spcBef>
                <a:spcPts val="0"/>
              </a:spcBef>
              <a:buSzPct val="100000"/>
              <a:buFont typeface="Arial" panose="020B0604020202020204" pitchFamily="34" charset="0"/>
              <a:buChar char="•"/>
            </a:pPr>
            <a:r>
              <a:rPr lang="en" sz="2400" dirty="0"/>
              <a:t>The Master node is with the Pilot’s Agent</a:t>
            </a:r>
          </a:p>
          <a:p>
            <a:pPr marL="406390" indent="-285744">
              <a:spcBef>
                <a:spcPts val="0"/>
              </a:spcBef>
              <a:buSzPct val="100000"/>
              <a:buFont typeface="Arial" panose="020B0604020202020204" pitchFamily="34" charset="0"/>
              <a:buChar char="•"/>
            </a:pPr>
            <a:r>
              <a:rPr lang="en" sz="2400" dirty="0"/>
              <a:t>When Spark is launched, Spark applications can be submitted.</a:t>
            </a:r>
          </a:p>
        </p:txBody>
      </p:sp>
      <p:sp>
        <p:nvSpPr>
          <p:cNvPr id="2" name="Rectangle 1"/>
          <p:cNvSpPr/>
          <p:nvPr/>
        </p:nvSpPr>
        <p:spPr>
          <a:xfrm>
            <a:off x="34693" y="5505491"/>
            <a:ext cx="9144000" cy="646331"/>
          </a:xfrm>
          <a:prstGeom prst="rect">
            <a:avLst/>
          </a:prstGeom>
          <a:solidFill>
            <a:schemeClr val="bg1"/>
          </a:solidFill>
        </p:spPr>
        <p:txBody>
          <a:bodyPr wrap="square">
            <a:spAutoFit/>
          </a:bodyPr>
          <a:lstStyle/>
          <a:p>
            <a:r>
              <a:rPr lang="en-US" sz="1800" dirty="0"/>
              <a:t>Tutorial: </a:t>
            </a:r>
            <a:br>
              <a:rPr lang="en-US" sz="1800" dirty="0"/>
            </a:br>
            <a:r>
              <a:rPr lang="en-US" sz="1800" dirty="0">
                <a:hlinkClick r:id="rId4"/>
              </a:rPr>
              <a:t>https://github.com/radical-cybertools/MIDAS-tutorial/blob/master/pilot/Pilot-Spark.ipynb</a:t>
            </a:r>
            <a:endParaRPr lang="en-US" sz="1800" dirty="0"/>
          </a:p>
        </p:txBody>
      </p:sp>
      <p:sp>
        <p:nvSpPr>
          <p:cNvPr id="235" name="Shape 235"/>
          <p:cNvSpPr txBox="1">
            <a:spLocks noGrp="1"/>
          </p:cNvSpPr>
          <p:nvPr>
            <p:ph type="title"/>
          </p:nvPr>
        </p:nvSpPr>
        <p:spPr>
          <a:xfrm>
            <a:off x="0" y="265600"/>
            <a:ext cx="4548248" cy="717083"/>
          </a:xfrm>
          <a:prstGeom prst="rect">
            <a:avLst/>
          </a:prstGeom>
          <a:noFill/>
          <a:ln>
            <a:noFill/>
          </a:ln>
        </p:spPr>
        <p:txBody>
          <a:bodyPr vert="horz" wrap="square" lIns="91425" tIns="0" rIns="91425" bIns="0" numCol="1" anchor="b" anchorCtr="0" compatLnSpc="1">
            <a:prstTxWarp prst="textNoShape">
              <a:avLst/>
            </a:prstTxWarp>
            <a:noAutofit/>
          </a:bodyPr>
          <a:lstStyle/>
          <a:p>
            <a:pPr>
              <a:spcAft>
                <a:spcPts val="0"/>
              </a:spcAft>
              <a:buClr>
                <a:schemeClr val="lt1"/>
              </a:buClr>
              <a:buSzPct val="25000"/>
            </a:pPr>
            <a:r>
              <a:rPr lang="de-DE" sz="3600" dirty="0">
                <a:solidFill>
                  <a:srgbClr val="A50021"/>
                </a:solidFill>
                <a:latin typeface="Arial"/>
                <a:ea typeface="Arial"/>
                <a:cs typeface="Arial"/>
                <a:sym typeface="Arial"/>
              </a:rPr>
              <a:t>Pilot-Spark</a:t>
            </a:r>
            <a:endParaRPr lang="en" sz="3600" dirty="0">
              <a:solidFill>
                <a:srgbClr val="A50021"/>
              </a:solidFill>
              <a:latin typeface="Arial"/>
              <a:ea typeface="Arial"/>
              <a:cs typeface="Arial"/>
              <a:sym typeface="Arial"/>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Shape 64"/>
          <p:cNvSpPr txBox="1">
            <a:spLocks noGrp="1"/>
          </p:cNvSpPr>
          <p:nvPr>
            <p:ph idx="1"/>
          </p:nvPr>
        </p:nvSpPr>
        <p:spPr>
          <a:xfrm>
            <a:off x="0" y="2636322"/>
            <a:ext cx="9067800" cy="3383478"/>
          </a:xfrm>
          <a:prstGeom prst="rect">
            <a:avLst/>
          </a:prstGeom>
        </p:spPr>
        <p:txBody>
          <a:bodyPr vert="horz" wrap="square" lIns="91425" tIns="91425" rIns="91425" bIns="91425" numCol="1" anchor="t" anchorCtr="0" compatLnSpc="1">
            <a:prstTxWarp prst="textNoShape">
              <a:avLst/>
            </a:prstTxWarp>
            <a:noAutofit/>
          </a:bodyPr>
          <a:lstStyle/>
          <a:p>
            <a:pPr marL="457189" indent="-342891">
              <a:buSzPct val="100000"/>
              <a:buChar char="●"/>
            </a:pPr>
            <a:r>
              <a:rPr lang="en" sz="2000" u="sng" dirty="0">
                <a:solidFill>
                  <a:schemeClr val="hlink"/>
                </a:solidFill>
                <a:hlinkClick r:id="rId3"/>
              </a:rPr>
              <a:t>https://becksteinlab.github.io/SPIDAL-MDAnalysis-Midas-tutorial/</a:t>
            </a:r>
          </a:p>
          <a:p>
            <a:pPr marL="457189" indent="-342891">
              <a:buSzPct val="100000"/>
              <a:buChar char="●"/>
            </a:pPr>
            <a:r>
              <a:rPr lang="en" sz="2000" u="sng" dirty="0">
                <a:solidFill>
                  <a:schemeClr val="hlink"/>
                </a:solidFill>
                <a:hlinkClick r:id="rId4"/>
              </a:rPr>
              <a:t>https://github.com/radical-cybertools/MIDAS-tutorial</a:t>
            </a:r>
          </a:p>
          <a:p>
            <a:pPr marL="457189" indent="-342891">
              <a:buSzPct val="100000"/>
              <a:buChar char="●"/>
            </a:pPr>
            <a:r>
              <a:rPr lang="en" sz="2000" u="sng" dirty="0">
                <a:solidFill>
                  <a:schemeClr val="hlink"/>
                </a:solidFill>
                <a:hlinkClick r:id="rId5"/>
              </a:rPr>
              <a:t>https://github.com/Becksteinlab/SPIDAL-MDAnalysis-Midas-tutorial</a:t>
            </a:r>
            <a:r>
              <a:rPr lang="en" sz="2000" dirty="0"/>
              <a:t> </a:t>
            </a:r>
          </a:p>
          <a:p>
            <a:pPr>
              <a:buNone/>
            </a:pPr>
            <a:endParaRPr sz="2000" dirty="0"/>
          </a:p>
        </p:txBody>
      </p:sp>
      <p:sp>
        <p:nvSpPr>
          <p:cNvPr id="63" name="Shape 63"/>
          <p:cNvSpPr txBox="1">
            <a:spLocks noGrp="1"/>
          </p:cNvSpPr>
          <p:nvPr>
            <p:ph type="title"/>
          </p:nvPr>
        </p:nvSpPr>
        <p:spPr>
          <a:xfrm>
            <a:off x="-58367" y="807522"/>
            <a:ext cx="9126167" cy="838200"/>
          </a:xfrm>
          <a:prstGeom prst="rect">
            <a:avLst/>
          </a:prstGeom>
        </p:spPr>
        <p:txBody>
          <a:bodyPr vert="horz" wrap="square" lIns="91425" tIns="91425" rIns="91425" bIns="91425" numCol="1" anchor="b" anchorCtr="0" compatLnSpc="1">
            <a:prstTxWarp prst="textNoShape">
              <a:avLst/>
            </a:prstTxWarp>
            <a:noAutofit/>
          </a:bodyPr>
          <a:lstStyle/>
          <a:p>
            <a:r>
              <a:rPr lang="en" sz="3600" dirty="0"/>
              <a:t>Material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title"/>
          </p:nvPr>
        </p:nvSpPr>
        <p:spPr>
          <a:prstGeom prst="rect">
            <a:avLst/>
          </a:prstGeom>
          <a:noFill/>
          <a:ln>
            <a:noFill/>
          </a:ln>
        </p:spPr>
        <p:txBody>
          <a:bodyPr vert="horz" wrap="square" lIns="91425" tIns="91425" rIns="91425" bIns="91425" numCol="1" anchor="b" anchorCtr="0" compatLnSpc="1">
            <a:prstTxWarp prst="textNoShape">
              <a:avLst/>
            </a:prstTxWarp>
            <a:noAutofit/>
          </a:bodyPr>
          <a:lstStyle/>
          <a:p>
            <a:pPr>
              <a:buSzPct val="25000"/>
            </a:pPr>
            <a:r>
              <a:rPr lang="en" sz="4800" dirty="0">
                <a:solidFill>
                  <a:srgbClr val="A50021"/>
                </a:solidFill>
              </a:rPr>
              <a:t>1. Introduction</a:t>
            </a:r>
          </a:p>
        </p:txBody>
      </p:sp>
      <p:sp>
        <p:nvSpPr>
          <p:cNvPr id="2" name="Text Placeholder 1"/>
          <p:cNvSpPr>
            <a:spLocks noGrp="1"/>
          </p:cNvSpPr>
          <p:nvPr>
            <p:ph type="body" idx="1"/>
          </p:nvPr>
        </p:nvSpPr>
        <p:spPr/>
        <p:txBody>
          <a:bodyPr/>
          <a:lstStyle/>
          <a:p>
            <a:endParaRPr lang="en-US"/>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865837"/>
            <a:ext cx="9067800" cy="2114869"/>
          </a:xfrm>
        </p:spPr>
        <p:txBody>
          <a:bodyPr/>
          <a:lstStyle/>
          <a:p>
            <a:pPr marL="457200" indent="-228600">
              <a:spcBef>
                <a:spcPts val="0"/>
              </a:spcBef>
              <a:spcAft>
                <a:spcPts val="600"/>
              </a:spcAft>
              <a:buClr>
                <a:schemeClr val="dk1"/>
              </a:buClr>
              <a:buSzPct val="100000"/>
              <a:buFont typeface="Arial"/>
              <a:buChar char="●"/>
            </a:pPr>
            <a:r>
              <a:rPr lang="en-US" sz="1600" dirty="0">
                <a:solidFill>
                  <a:schemeClr val="dk1"/>
                </a:solidFill>
                <a:ea typeface="Arial"/>
                <a:cs typeface="Arial"/>
                <a:sym typeface="Arial"/>
              </a:rPr>
              <a:t>MIDAS is addressing integration of HPC with Big data</a:t>
            </a:r>
          </a:p>
          <a:p>
            <a:pPr marL="857241" lvl="1" indent="-228600">
              <a:spcBef>
                <a:spcPts val="0"/>
              </a:spcBef>
              <a:spcAft>
                <a:spcPts val="600"/>
              </a:spcAft>
              <a:buClr>
                <a:schemeClr val="dk1"/>
              </a:buClr>
              <a:buSzPct val="100000"/>
              <a:buFont typeface="Arial"/>
              <a:buChar char="●"/>
            </a:pPr>
            <a:r>
              <a:rPr lang="en-US" sz="1600" dirty="0">
                <a:solidFill>
                  <a:schemeClr val="dk1"/>
                </a:solidFill>
                <a:ea typeface="Arial"/>
                <a:cs typeface="Arial"/>
                <a:sym typeface="Arial"/>
              </a:rPr>
              <a:t>At multiple levels: Applications, Micro-Architectural (“near data computing” processors), Macro-Architectural (e.g. File Systems), Software Environment (e.g., Analytical Libraries).</a:t>
            </a:r>
          </a:p>
          <a:p>
            <a:pPr marL="857241" lvl="1" indent="-228600">
              <a:spcBef>
                <a:spcPts val="0"/>
              </a:spcBef>
              <a:spcAft>
                <a:spcPts val="600"/>
              </a:spcAft>
              <a:buClr>
                <a:schemeClr val="dk1"/>
              </a:buClr>
              <a:buSzPct val="100000"/>
              <a:buFont typeface="Arial"/>
              <a:buChar char="●"/>
            </a:pPr>
            <a:r>
              <a:rPr lang="en-US" sz="1600" dirty="0">
                <a:solidFill>
                  <a:schemeClr val="dk1"/>
                </a:solidFill>
                <a:ea typeface="Arial"/>
                <a:cs typeface="Arial"/>
                <a:sym typeface="Arial"/>
              </a:rPr>
              <a:t>Objective: Bring ABDS Capabilities to HPDC </a:t>
            </a:r>
          </a:p>
          <a:p>
            <a:pPr marL="457200" indent="-228600">
              <a:spcBef>
                <a:spcPts val="0"/>
              </a:spcBef>
              <a:spcAft>
                <a:spcPts val="600"/>
              </a:spcAft>
              <a:buClr>
                <a:schemeClr val="dk1"/>
              </a:buClr>
              <a:buSzPct val="100000"/>
              <a:buFont typeface="Arial"/>
              <a:buChar char="●"/>
            </a:pPr>
            <a:r>
              <a:rPr lang="en" sz="1600" dirty="0">
                <a:solidFill>
                  <a:schemeClr val="dk1"/>
                </a:solidFill>
                <a:ea typeface="Arial"/>
                <a:cs typeface="Arial"/>
                <a:sym typeface="Arial"/>
              </a:rPr>
              <a:t>HPC: Simple Functionality, Complex Stack, High Performance </a:t>
            </a:r>
          </a:p>
          <a:p>
            <a:pPr marL="457200" indent="-228600">
              <a:spcBef>
                <a:spcPts val="0"/>
              </a:spcBef>
              <a:spcAft>
                <a:spcPts val="600"/>
              </a:spcAft>
              <a:buClr>
                <a:schemeClr val="dk1"/>
              </a:buClr>
              <a:buSzPct val="100000"/>
              <a:buFont typeface="Arial"/>
              <a:buChar char="●"/>
            </a:pPr>
            <a:r>
              <a:rPr lang="en" sz="1600" dirty="0">
                <a:solidFill>
                  <a:schemeClr val="dk1"/>
                </a:solidFill>
                <a:ea typeface="Arial"/>
                <a:cs typeface="Arial"/>
                <a:sym typeface="Arial"/>
              </a:rPr>
              <a:t>ABDS: Advanced Functionality</a:t>
            </a:r>
          </a:p>
          <a:p>
            <a:endParaRPr lang="en-US" sz="1600" dirty="0"/>
          </a:p>
        </p:txBody>
      </p:sp>
      <p:sp>
        <p:nvSpPr>
          <p:cNvPr id="3" name="Title 2"/>
          <p:cNvSpPr>
            <a:spLocks noGrp="1"/>
          </p:cNvSpPr>
          <p:nvPr>
            <p:ph type="title"/>
          </p:nvPr>
        </p:nvSpPr>
        <p:spPr/>
        <p:txBody>
          <a:bodyPr/>
          <a:lstStyle/>
          <a:p>
            <a:r>
              <a:rPr lang="en-US" dirty="0"/>
              <a:t>The Convergence of HPC and “Data Intensive” Computing I</a:t>
            </a:r>
          </a:p>
        </p:txBody>
      </p:sp>
      <p:pic>
        <p:nvPicPr>
          <p:cNvPr id="5" name="Shape 75"/>
          <p:cNvPicPr preferRelativeResize="0"/>
          <p:nvPr/>
        </p:nvPicPr>
        <p:blipFill rotWithShape="1">
          <a:blip r:embed="rId2">
            <a:alphaModFix/>
          </a:blip>
          <a:srcRect t="-1182" b="-964"/>
          <a:stretch/>
        </p:blipFill>
        <p:spPr>
          <a:xfrm>
            <a:off x="0" y="2873829"/>
            <a:ext cx="9126167" cy="3984171"/>
          </a:xfrm>
          <a:prstGeom prst="rect">
            <a:avLst/>
          </a:prstGeom>
          <a:noFill/>
          <a:ln>
            <a:noFill/>
          </a:ln>
        </p:spPr>
      </p:pic>
    </p:spTree>
    <p:extLst>
      <p:ext uri="{BB962C8B-B14F-4D97-AF65-F5344CB8AC3E}">
        <p14:creationId xmlns:p14="http://schemas.microsoft.com/office/powerpoint/2010/main" val="3448733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228600">
              <a:spcBef>
                <a:spcPts val="0"/>
              </a:spcBef>
              <a:spcAft>
                <a:spcPts val="600"/>
              </a:spcAft>
              <a:buClr>
                <a:schemeClr val="dk1"/>
              </a:buClr>
              <a:buSzPct val="100000"/>
              <a:buFont typeface="Arial"/>
              <a:buChar char="●"/>
            </a:pPr>
            <a:r>
              <a:rPr lang="en-US" dirty="0">
                <a:solidFill>
                  <a:schemeClr val="dk1"/>
                </a:solidFill>
                <a:ea typeface="Arial"/>
                <a:cs typeface="Arial"/>
                <a:sym typeface="Arial"/>
              </a:rPr>
              <a:t>See paper “A Tale of Two Data-Intensive Paradigms: Data Intensive Applications, Abstractions and Architectures” http://arxiv.org/abs/1403.1528</a:t>
            </a:r>
          </a:p>
          <a:p>
            <a:pPr marL="457200" indent="-228600">
              <a:spcBef>
                <a:spcPts val="0"/>
              </a:spcBef>
              <a:spcAft>
                <a:spcPts val="0"/>
              </a:spcAft>
              <a:buClr>
                <a:schemeClr val="dk1"/>
              </a:buClr>
              <a:buSzPct val="100000"/>
              <a:buFont typeface="Arial"/>
              <a:buChar char="●"/>
            </a:pPr>
            <a:endParaRPr lang="en" dirty="0">
              <a:solidFill>
                <a:schemeClr val="dk1"/>
              </a:solidFill>
              <a:ea typeface="Arial"/>
              <a:cs typeface="Arial"/>
              <a:sym typeface="Arial"/>
            </a:endParaRPr>
          </a:p>
          <a:p>
            <a:endParaRPr lang="en-US" dirty="0"/>
          </a:p>
        </p:txBody>
      </p:sp>
      <p:sp>
        <p:nvSpPr>
          <p:cNvPr id="3" name="Title 2"/>
          <p:cNvSpPr>
            <a:spLocks noGrp="1"/>
          </p:cNvSpPr>
          <p:nvPr>
            <p:ph type="title"/>
          </p:nvPr>
        </p:nvSpPr>
        <p:spPr/>
        <p:txBody>
          <a:bodyPr/>
          <a:lstStyle/>
          <a:p>
            <a:r>
              <a:rPr lang="en-US" dirty="0"/>
              <a:t>The Convergence of HPC and “Data Intensive” Computing II</a:t>
            </a:r>
          </a:p>
        </p:txBody>
      </p:sp>
      <p:pic>
        <p:nvPicPr>
          <p:cNvPr id="6" name="Shape 76"/>
          <p:cNvPicPr preferRelativeResize="0"/>
          <p:nvPr/>
        </p:nvPicPr>
        <p:blipFill rotWithShape="1">
          <a:blip r:embed="rId2">
            <a:alphaModFix/>
          </a:blip>
          <a:srcRect t="-572" b="-2211"/>
          <a:stretch/>
        </p:blipFill>
        <p:spPr>
          <a:xfrm>
            <a:off x="-10240" y="2334985"/>
            <a:ext cx="9079426" cy="3026229"/>
          </a:xfrm>
          <a:prstGeom prst="rect">
            <a:avLst/>
          </a:prstGeom>
          <a:noFill/>
          <a:ln>
            <a:noFill/>
          </a:ln>
        </p:spPr>
      </p:pic>
    </p:spTree>
    <p:extLst>
      <p:ext uri="{BB962C8B-B14F-4D97-AF65-F5344CB8AC3E}">
        <p14:creationId xmlns:p14="http://schemas.microsoft.com/office/powerpoint/2010/main" val="2620557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43716" y="711458"/>
            <a:ext cx="3962573" cy="5380584"/>
          </a:xfrm>
        </p:spPr>
        <p:txBody>
          <a:bodyPr/>
          <a:lstStyle/>
          <a:p>
            <a:r>
              <a:rPr lang="en-US" dirty="0"/>
              <a:t>RADICAL-</a:t>
            </a:r>
            <a:r>
              <a:rPr lang="en-US" dirty="0" err="1"/>
              <a:t>Cybertools</a:t>
            </a:r>
            <a:r>
              <a:rPr lang="en-US" dirty="0"/>
              <a:t> provide:</a:t>
            </a:r>
          </a:p>
          <a:p>
            <a:pPr lvl="1"/>
            <a:r>
              <a:rPr lang="en-US" dirty="0"/>
              <a:t>Flexible execution and resource management</a:t>
            </a:r>
          </a:p>
          <a:p>
            <a:pPr lvl="2"/>
            <a:r>
              <a:rPr lang="en-US" sz="1400" dirty="0"/>
              <a:t>“Static” versus “Dynamic” resource execution</a:t>
            </a:r>
          </a:p>
          <a:p>
            <a:pPr lvl="2"/>
            <a:r>
              <a:rPr lang="en-US" sz="1400" dirty="0"/>
              <a:t>Pilot-Abstraction for “higher-level” resource management</a:t>
            </a:r>
          </a:p>
          <a:p>
            <a:pPr lvl="1"/>
            <a:r>
              <a:rPr lang="en-US" dirty="0"/>
              <a:t>Manage heterogeneity</a:t>
            </a:r>
          </a:p>
          <a:p>
            <a:pPr lvl="2"/>
            <a:r>
              <a:rPr lang="en-US" sz="1400" dirty="0"/>
              <a:t>Middleware variants (syntax)</a:t>
            </a:r>
          </a:p>
          <a:p>
            <a:pPr lvl="2"/>
            <a:r>
              <a:rPr lang="en-US" sz="1400" dirty="0"/>
              <a:t>Infrastructure utilization (semantics)</a:t>
            </a:r>
          </a:p>
          <a:p>
            <a:pPr lvl="2"/>
            <a:r>
              <a:rPr lang="en-US" sz="1400" dirty="0"/>
              <a:t>(some) Architectural features</a:t>
            </a:r>
          </a:p>
          <a:p>
            <a:pPr lvl="1"/>
            <a:r>
              <a:rPr lang="en-US" dirty="0"/>
              <a:t>Serve as building blocks upon which other components can be built</a:t>
            </a:r>
          </a:p>
          <a:p>
            <a:pPr lvl="2"/>
            <a:r>
              <a:rPr lang="en-US" sz="1400" dirty="0"/>
              <a:t>Application/Domain specific </a:t>
            </a:r>
            <a:r>
              <a:rPr lang="en-US" sz="1400" dirty="0" err="1"/>
              <a:t>Toolkits:Ensemble</a:t>
            </a:r>
            <a:r>
              <a:rPr lang="en-US" sz="1400" dirty="0"/>
              <a:t> Toolkit</a:t>
            </a:r>
          </a:p>
          <a:p>
            <a:pPr lvl="2"/>
            <a:r>
              <a:rPr lang="en-US" sz="1400" dirty="0"/>
              <a:t>Data-Intensive Applications Libraries (SPIDAL)</a:t>
            </a:r>
          </a:p>
        </p:txBody>
      </p:sp>
      <p:sp>
        <p:nvSpPr>
          <p:cNvPr id="2" name="Title 1"/>
          <p:cNvSpPr>
            <a:spLocks noGrp="1"/>
          </p:cNvSpPr>
          <p:nvPr>
            <p:ph type="title"/>
          </p:nvPr>
        </p:nvSpPr>
        <p:spPr/>
        <p:txBody>
          <a:bodyPr/>
          <a:lstStyle/>
          <a:p>
            <a:r>
              <a:rPr lang="en-US" sz="2800" dirty="0"/>
              <a:t>RADICAL-</a:t>
            </a:r>
            <a:r>
              <a:rPr lang="en-US" sz="2800" dirty="0" err="1"/>
              <a:t>Cybertools</a:t>
            </a:r>
            <a:r>
              <a:rPr lang="en-US" sz="2800" dirty="0"/>
              <a:t>: Abstraction based approach to HPC</a:t>
            </a:r>
          </a:p>
        </p:txBody>
      </p:sp>
      <p:pic>
        <p:nvPicPr>
          <p:cNvPr id="5" name="Shape 87"/>
          <p:cNvPicPr preferRelativeResize="0"/>
          <p:nvPr/>
        </p:nvPicPr>
        <p:blipFill rotWithShape="1">
          <a:blip r:embed="rId2">
            <a:alphaModFix/>
          </a:blip>
          <a:srcRect/>
          <a:stretch/>
        </p:blipFill>
        <p:spPr>
          <a:xfrm>
            <a:off x="3874799" y="-29735"/>
            <a:ext cx="4951019" cy="3919636"/>
          </a:xfrm>
          <a:prstGeom prst="rect">
            <a:avLst/>
          </a:prstGeom>
          <a:noFill/>
          <a:ln>
            <a:noFill/>
          </a:ln>
        </p:spPr>
      </p:pic>
      <p:sp>
        <p:nvSpPr>
          <p:cNvPr id="6" name="Shape 89"/>
          <p:cNvSpPr/>
          <p:nvPr/>
        </p:nvSpPr>
        <p:spPr>
          <a:xfrm>
            <a:off x="4242100" y="2981950"/>
            <a:ext cx="3874797" cy="2504450"/>
          </a:xfrm>
          <a:prstGeom prst="rect">
            <a:avLst/>
          </a:prstGeom>
          <a:noFill/>
          <a:ln>
            <a:noFill/>
          </a:ln>
        </p:spPr>
        <p:txBody>
          <a:bodyPr lIns="91425" tIns="45700" rIns="91425" bIns="45700" anchor="t" anchorCtr="0">
            <a:noAutofit/>
          </a:bodyPr>
          <a:lstStyle/>
          <a:p>
            <a:pPr marL="457189" indent="-228594">
              <a:spcBef>
                <a:spcPts val="0"/>
              </a:spcBef>
              <a:spcAft>
                <a:spcPts val="0"/>
              </a:spcAft>
              <a:buClr>
                <a:srgbClr val="000000"/>
              </a:buClr>
              <a:buSzPct val="25000"/>
            </a:pPr>
            <a:r>
              <a:rPr lang="en" sz="1867" i="0" dirty="0">
                <a:solidFill>
                  <a:srgbClr val="000000"/>
                </a:solidFill>
                <a:latin typeface="Arial"/>
                <a:ea typeface="Arial"/>
                <a:cs typeface="Arial"/>
                <a:sym typeface="Arial"/>
              </a:rPr>
              <a:t>Infrastructural abstractions:</a:t>
            </a:r>
          </a:p>
          <a:p>
            <a:pPr marL="514338" indent="-285744">
              <a:spcBef>
                <a:spcPts val="0"/>
              </a:spcBef>
              <a:spcAft>
                <a:spcPts val="0"/>
              </a:spcAft>
              <a:buClr>
                <a:srgbClr val="000000"/>
              </a:buClr>
              <a:buSzPct val="100000"/>
              <a:buFont typeface="Arial"/>
              <a:buChar char="•"/>
            </a:pPr>
            <a:r>
              <a:rPr lang="en" sz="1867" b="1" dirty="0">
                <a:solidFill>
                  <a:srgbClr val="000000"/>
                </a:solidFill>
                <a:latin typeface="Arial"/>
                <a:ea typeface="Arial"/>
                <a:cs typeface="Arial"/>
                <a:sym typeface="Arial"/>
              </a:rPr>
              <a:t>Pilot-Abstraction: </a:t>
            </a:r>
            <a:r>
              <a:rPr lang="en" sz="1867" i="0" dirty="0">
                <a:solidFill>
                  <a:srgbClr val="000000"/>
                </a:solidFill>
                <a:latin typeface="Arial"/>
                <a:ea typeface="Arial"/>
                <a:cs typeface="Arial"/>
                <a:sym typeface="Arial"/>
              </a:rPr>
              <a:t>General, Scalable HPDC resource management </a:t>
            </a:r>
          </a:p>
          <a:p>
            <a:pPr marL="514338" indent="-285744">
              <a:spcBef>
                <a:spcPts val="0"/>
              </a:spcBef>
              <a:spcAft>
                <a:spcPts val="0"/>
              </a:spcAft>
              <a:buClr>
                <a:srgbClr val="000000"/>
              </a:buClr>
              <a:buSzPct val="100000"/>
              <a:buFont typeface="Arial"/>
              <a:buChar char="•"/>
            </a:pPr>
            <a:r>
              <a:rPr lang="en" sz="1867" b="1" i="0" dirty="0">
                <a:solidFill>
                  <a:srgbClr val="000000"/>
                </a:solidFill>
                <a:latin typeface="Arial"/>
                <a:ea typeface="Arial"/>
                <a:cs typeface="Arial"/>
                <a:sym typeface="Arial"/>
              </a:rPr>
              <a:t>SAGA:</a:t>
            </a:r>
            <a:r>
              <a:rPr lang="en" sz="1867" i="0" dirty="0">
                <a:solidFill>
                  <a:srgbClr val="000000"/>
                </a:solidFill>
                <a:latin typeface="Arial"/>
                <a:ea typeface="Arial"/>
                <a:cs typeface="Arial"/>
                <a:sym typeface="Arial"/>
              </a:rPr>
              <a:t> Standardized API</a:t>
            </a:r>
          </a:p>
          <a:p>
            <a:pPr marL="514338" indent="-285744">
              <a:spcBef>
                <a:spcPts val="0"/>
              </a:spcBef>
              <a:spcAft>
                <a:spcPts val="0"/>
              </a:spcAft>
              <a:buClr>
                <a:srgbClr val="000000"/>
              </a:buClr>
              <a:buSzPct val="100000"/>
              <a:buFont typeface="Arial"/>
              <a:buChar char="•"/>
            </a:pPr>
            <a:r>
              <a:rPr lang="en" sz="1867" i="0" dirty="0">
                <a:solidFill>
                  <a:srgbClr val="000000"/>
                </a:solidFill>
                <a:latin typeface="Arial"/>
                <a:ea typeface="Arial"/>
                <a:cs typeface="Arial"/>
                <a:sym typeface="Arial"/>
              </a:rPr>
              <a:t>Execution Strategy</a:t>
            </a:r>
            <a:r>
              <a:rPr lang="en" sz="1867" b="1" i="0" dirty="0">
                <a:solidFill>
                  <a:srgbClr val="000000"/>
                </a:solidFill>
                <a:latin typeface="Arial"/>
                <a:ea typeface="Arial"/>
                <a:cs typeface="Arial"/>
                <a:sym typeface="Arial"/>
              </a:rPr>
              <a:t>: </a:t>
            </a:r>
            <a:r>
              <a:rPr lang="en" sz="1867" i="0" dirty="0">
                <a:solidFill>
                  <a:srgbClr val="000000"/>
                </a:solidFill>
                <a:latin typeface="Arial"/>
                <a:ea typeface="Arial"/>
                <a:cs typeface="Arial"/>
                <a:sym typeface="Arial"/>
              </a:rPr>
              <a:t>Decouple workload from execution management</a:t>
            </a:r>
          </a:p>
        </p:txBody>
      </p:sp>
    </p:spTree>
    <p:extLst>
      <p:ext uri="{BB962C8B-B14F-4D97-AF65-F5344CB8AC3E}">
        <p14:creationId xmlns:p14="http://schemas.microsoft.com/office/powerpoint/2010/main" val="1019341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1" name="Shape 101"/>
          <p:cNvSpPr txBox="1">
            <a:spLocks noGrp="1"/>
          </p:cNvSpPr>
          <p:nvPr>
            <p:ph idx="1"/>
          </p:nvPr>
        </p:nvSpPr>
        <p:spPr>
          <a:xfrm>
            <a:off x="0" y="2208810"/>
            <a:ext cx="9067800" cy="3810990"/>
          </a:xfrm>
          <a:prstGeom prst="rect">
            <a:avLst/>
          </a:prstGeom>
          <a:noFill/>
          <a:ln>
            <a:noFill/>
          </a:ln>
        </p:spPr>
        <p:txBody>
          <a:bodyPr vert="horz" wrap="square" lIns="91425" tIns="45700" rIns="91425" bIns="45700" numCol="1" anchor="t" anchorCtr="0" compatLnSpc="1">
            <a:prstTxWarp prst="textNoShape">
              <a:avLst/>
            </a:prstTxWarp>
            <a:noAutofit/>
          </a:bodyPr>
          <a:lstStyle/>
          <a:p>
            <a:pPr marL="571486" indent="-342891">
              <a:spcAft>
                <a:spcPts val="0"/>
              </a:spcAft>
              <a:buClr>
                <a:schemeClr val="dk1"/>
              </a:buClr>
              <a:buSzPct val="100000"/>
              <a:buFont typeface="Arial"/>
              <a:buChar char="•"/>
            </a:pPr>
            <a:r>
              <a:rPr lang="en" sz="2400" dirty="0">
                <a:solidFill>
                  <a:schemeClr val="dk1"/>
                </a:solidFill>
                <a:latin typeface="Arial"/>
                <a:ea typeface="Arial"/>
                <a:cs typeface="Arial"/>
                <a:sym typeface="Arial"/>
              </a:rPr>
              <a:t>Application is integrated deeply with Infrastructure.</a:t>
            </a:r>
          </a:p>
          <a:p>
            <a:pPr marL="871517" lvl="1" indent="-342891">
              <a:spcAft>
                <a:spcPts val="0"/>
              </a:spcAft>
              <a:buClr>
                <a:schemeClr val="dk1"/>
              </a:buClr>
              <a:buSzPct val="100000"/>
              <a:buFont typeface="Arial"/>
              <a:buChar char="•"/>
            </a:pPr>
            <a:r>
              <a:rPr lang="en" sz="2133" dirty="0">
                <a:solidFill>
                  <a:schemeClr val="dk1"/>
                </a:solidFill>
                <a:latin typeface="Arial"/>
                <a:ea typeface="Arial"/>
                <a:cs typeface="Arial"/>
                <a:sym typeface="Arial"/>
              </a:rPr>
              <a:t>Great for performance. But bad for extensibility &amp; flexibility.</a:t>
            </a:r>
          </a:p>
          <a:p>
            <a:pPr marL="571486" indent="-342891">
              <a:spcAft>
                <a:spcPts val="0"/>
              </a:spcAft>
              <a:buClr>
                <a:schemeClr val="dk1"/>
              </a:buClr>
              <a:buSzPct val="100000"/>
              <a:buFont typeface="Arial"/>
              <a:buChar char="•"/>
            </a:pPr>
            <a:r>
              <a:rPr lang="en" sz="2400" dirty="0">
                <a:solidFill>
                  <a:schemeClr val="dk1"/>
                </a:solidFill>
                <a:latin typeface="Arial"/>
                <a:ea typeface="Arial"/>
                <a:cs typeface="Arial"/>
                <a:sym typeface="Arial"/>
              </a:rPr>
              <a:t>Multiple levels of functionality, indirection and abstractions</a:t>
            </a:r>
          </a:p>
          <a:p>
            <a:pPr marL="871517" lvl="1" indent="-342891">
              <a:spcAft>
                <a:spcPts val="0"/>
              </a:spcAft>
              <a:buClr>
                <a:schemeClr val="dk1"/>
              </a:buClr>
              <a:buSzPct val="100000"/>
              <a:buFont typeface="Arial"/>
              <a:buChar char="•"/>
            </a:pPr>
            <a:r>
              <a:rPr lang="en" sz="2133" dirty="0">
                <a:solidFill>
                  <a:schemeClr val="dk1"/>
                </a:solidFill>
                <a:latin typeface="Arial"/>
                <a:ea typeface="Arial"/>
                <a:cs typeface="Arial"/>
                <a:sym typeface="Arial"/>
              </a:rPr>
              <a:t>Performance is often difficult.</a:t>
            </a:r>
          </a:p>
          <a:p>
            <a:pPr marL="571486" indent="-342891">
              <a:spcAft>
                <a:spcPts val="0"/>
              </a:spcAft>
              <a:buClr>
                <a:schemeClr val="dk1"/>
              </a:buClr>
              <a:buSzPct val="100000"/>
              <a:buFont typeface="Arial"/>
              <a:buChar char="•"/>
            </a:pPr>
            <a:r>
              <a:rPr lang="en" sz="2400" dirty="0">
                <a:solidFill>
                  <a:schemeClr val="dk1"/>
                </a:solidFill>
                <a:latin typeface="Arial"/>
                <a:ea typeface="Arial"/>
                <a:cs typeface="Arial"/>
                <a:sym typeface="Arial"/>
              </a:rPr>
              <a:t>Challenge: How to find “Sweet Spot”?  “Neck of hour glass” for multiple applications and infrastructure</a:t>
            </a:r>
          </a:p>
          <a:p>
            <a:pPr marL="0" indent="0">
              <a:spcAft>
                <a:spcPts val="0"/>
              </a:spcAft>
              <a:buClr>
                <a:schemeClr val="dk2"/>
              </a:buClr>
              <a:buSzPct val="25000"/>
              <a:buNone/>
            </a:pPr>
            <a:endParaRPr sz="2400" dirty="0">
              <a:solidFill>
                <a:srgbClr val="5F5F5F"/>
              </a:solidFill>
              <a:latin typeface="Arial"/>
              <a:ea typeface="Arial"/>
              <a:cs typeface="Arial"/>
              <a:sym typeface="Arial"/>
            </a:endParaRPr>
          </a:p>
        </p:txBody>
      </p:sp>
      <p:sp>
        <p:nvSpPr>
          <p:cNvPr id="100" name="Shape 100"/>
          <p:cNvSpPr txBox="1">
            <a:spLocks noGrp="1"/>
          </p:cNvSpPr>
          <p:nvPr>
            <p:ph type="title"/>
          </p:nvPr>
        </p:nvSpPr>
        <p:spPr>
          <a:xfrm>
            <a:off x="-58367" y="843148"/>
            <a:ext cx="9126167" cy="838200"/>
          </a:xfrm>
          <a:prstGeom prst="rect">
            <a:avLst/>
          </a:prstGeom>
          <a:noFill/>
          <a:ln>
            <a:noFill/>
          </a:ln>
        </p:spPr>
        <p:txBody>
          <a:bodyPr vert="horz" wrap="square" lIns="91425" tIns="45700" rIns="91425" bIns="45700" numCol="1" anchor="ctr" anchorCtr="0" compatLnSpc="1">
            <a:prstTxWarp prst="textNoShape">
              <a:avLst/>
            </a:prstTxWarp>
            <a:noAutofit/>
          </a:bodyPr>
          <a:lstStyle/>
          <a:p>
            <a:pPr>
              <a:spcAft>
                <a:spcPts val="0"/>
              </a:spcAft>
              <a:buClr>
                <a:schemeClr val="lt1"/>
              </a:buClr>
              <a:buSzPct val="25000"/>
            </a:pPr>
            <a:r>
              <a:rPr lang="en" sz="3600" dirty="0">
                <a:solidFill>
                  <a:srgbClr val="A50021"/>
                </a:solidFill>
                <a:latin typeface="Arial"/>
                <a:ea typeface="Arial"/>
                <a:cs typeface="Arial"/>
                <a:sym typeface="Arial"/>
              </a:rPr>
              <a:t>MIDAS: Pilot-based Middleware for Data-intensive Analysis and Science </a:t>
            </a:r>
            <a:r>
              <a:rPr lang="en-US" sz="3600" dirty="0">
                <a:solidFill>
                  <a:srgbClr val="A50021"/>
                </a:solidFill>
                <a:latin typeface="Arial"/>
                <a:ea typeface="Arial"/>
                <a:cs typeface="Arial"/>
                <a:sym typeface="Arial"/>
              </a:rPr>
              <a:t>I</a:t>
            </a:r>
            <a:endParaRPr lang="en" sz="3600" dirty="0">
              <a:solidFill>
                <a:srgbClr val="A50021"/>
              </a:solidFill>
              <a:latin typeface="Arial"/>
              <a:ea typeface="Arial"/>
              <a:cs typeface="Arial"/>
              <a:sym typeface="Arial"/>
            </a:endParaRP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idx="1"/>
          </p:nvPr>
        </p:nvSpPr>
        <p:spPr>
          <a:xfrm>
            <a:off x="0" y="1780238"/>
            <a:ext cx="9067800" cy="3765540"/>
          </a:xfrm>
          <a:prstGeom prst="rect">
            <a:avLst/>
          </a:prstGeom>
          <a:noFill/>
          <a:ln>
            <a:noFill/>
          </a:ln>
        </p:spPr>
        <p:txBody>
          <a:bodyPr vert="horz" wrap="square" lIns="91425" tIns="45700" rIns="91425" bIns="45700" numCol="1" anchor="t" anchorCtr="0" compatLnSpc="1">
            <a:prstTxWarp prst="textNoShape">
              <a:avLst/>
            </a:prstTxWarp>
            <a:noAutofit/>
          </a:bodyPr>
          <a:lstStyle/>
          <a:p>
            <a:pPr marL="228594" indent="0">
              <a:spcAft>
                <a:spcPts val="0"/>
              </a:spcAft>
              <a:buClr>
                <a:schemeClr val="dk1"/>
              </a:buClr>
              <a:buSzPct val="25000"/>
              <a:buNone/>
            </a:pPr>
            <a:r>
              <a:rPr lang="en" sz="2133" dirty="0">
                <a:solidFill>
                  <a:schemeClr val="dk1"/>
                </a:solidFill>
                <a:latin typeface="Arial"/>
                <a:ea typeface="Arial"/>
                <a:cs typeface="Arial"/>
                <a:sym typeface="Arial"/>
              </a:rPr>
              <a:t>MIDAS is the middleware for support analytical libraries, by providing</a:t>
            </a:r>
          </a:p>
          <a:p>
            <a:pPr marL="1028674" lvl="1" indent="-342891">
              <a:spcBef>
                <a:spcPts val="600"/>
              </a:spcBef>
              <a:spcAft>
                <a:spcPts val="0"/>
              </a:spcAft>
              <a:buClr>
                <a:schemeClr val="dk1"/>
              </a:buClr>
              <a:buSzPct val="100000"/>
              <a:buFont typeface="Arial"/>
              <a:buChar char="•"/>
            </a:pPr>
            <a:r>
              <a:rPr lang="en" sz="2133" i="1" dirty="0">
                <a:solidFill>
                  <a:schemeClr val="dk1"/>
                </a:solidFill>
                <a:latin typeface="Arial"/>
                <a:ea typeface="Arial"/>
                <a:cs typeface="Arial"/>
                <a:sym typeface="Arial"/>
              </a:rPr>
              <a:t>Resource management. </a:t>
            </a:r>
            <a:r>
              <a:rPr lang="en" sz="2133" i="1" dirty="0">
                <a:solidFill>
                  <a:srgbClr val="0C0C0C"/>
                </a:solidFill>
                <a:latin typeface="Arial"/>
                <a:ea typeface="Arial"/>
                <a:cs typeface="Arial"/>
                <a:sym typeface="Arial"/>
              </a:rPr>
              <a:t>Pilot-Hadoop for managing ABDS frameworks on HPC</a:t>
            </a:r>
          </a:p>
          <a:p>
            <a:pPr marL="1028674" lvl="1" indent="-342891">
              <a:spcBef>
                <a:spcPts val="600"/>
              </a:spcBef>
              <a:spcAft>
                <a:spcPts val="0"/>
              </a:spcAft>
              <a:buClr>
                <a:schemeClr val="dk1"/>
              </a:buClr>
              <a:buSzPct val="100000"/>
              <a:buFont typeface="Arial"/>
              <a:buChar char="•"/>
            </a:pPr>
            <a:r>
              <a:rPr lang="en" sz="2133" dirty="0">
                <a:solidFill>
                  <a:schemeClr val="dk1"/>
                </a:solidFill>
                <a:latin typeface="Arial"/>
                <a:ea typeface="Arial"/>
                <a:cs typeface="Arial"/>
                <a:sym typeface="Arial"/>
              </a:rPr>
              <a:t>Coordination and communication. </a:t>
            </a:r>
            <a:r>
              <a:rPr lang="en" sz="2133" dirty="0">
                <a:solidFill>
                  <a:srgbClr val="0C0C0C"/>
                </a:solidFill>
                <a:latin typeface="Arial"/>
                <a:ea typeface="Arial"/>
                <a:cs typeface="Arial"/>
                <a:sym typeface="Arial"/>
              </a:rPr>
              <a:t>Pilot</a:t>
            </a:r>
            <a:r>
              <a:rPr lang="en" sz="2133" dirty="0">
                <a:solidFill>
                  <a:srgbClr val="0C0C0C"/>
                </a:solidFill>
              </a:rPr>
              <a:t>-Spark</a:t>
            </a:r>
            <a:r>
              <a:rPr lang="en" sz="2133" dirty="0">
                <a:solidFill>
                  <a:srgbClr val="0C0C0C"/>
                </a:solidFill>
                <a:latin typeface="Arial"/>
                <a:ea typeface="Arial"/>
                <a:cs typeface="Arial"/>
                <a:sym typeface="Arial"/>
              </a:rPr>
              <a:t> for supporting iterative analytical algorithms</a:t>
            </a:r>
          </a:p>
          <a:p>
            <a:pPr marL="1028674" lvl="1" indent="-342891">
              <a:spcBef>
                <a:spcPts val="600"/>
              </a:spcBef>
              <a:spcAft>
                <a:spcPts val="0"/>
              </a:spcAft>
              <a:buClr>
                <a:srgbClr val="0C0C0C"/>
              </a:buClr>
              <a:buSzPct val="100000"/>
              <a:buFont typeface="Arial"/>
              <a:buChar char="•"/>
            </a:pPr>
            <a:r>
              <a:rPr lang="en" sz="2133" dirty="0">
                <a:solidFill>
                  <a:srgbClr val="0C0C0C"/>
                </a:solidFill>
                <a:latin typeface="Arial"/>
                <a:ea typeface="Arial"/>
                <a:cs typeface="Arial"/>
                <a:sym typeface="Arial"/>
              </a:rPr>
              <a:t>Address heterogeneity at the infrastructure level: File and storage abstractions.</a:t>
            </a:r>
          </a:p>
          <a:p>
            <a:pPr marL="1028674" lvl="1" indent="-342891">
              <a:spcBef>
                <a:spcPts val="600"/>
              </a:spcBef>
              <a:spcAft>
                <a:spcPts val="0"/>
              </a:spcAft>
              <a:buClr>
                <a:schemeClr val="dk1"/>
              </a:buClr>
              <a:buSzPct val="100000"/>
              <a:buFont typeface="Arial"/>
              <a:buChar char="•"/>
            </a:pPr>
            <a:r>
              <a:rPr lang="en" sz="2133" dirty="0">
                <a:solidFill>
                  <a:schemeClr val="dk1"/>
                </a:solidFill>
                <a:latin typeface="Arial"/>
                <a:ea typeface="Arial"/>
                <a:cs typeface="Arial"/>
                <a:sym typeface="Arial"/>
              </a:rPr>
              <a:t>Flexible and multi-level compute-data coupling.</a:t>
            </a:r>
          </a:p>
          <a:p>
            <a:pPr marL="228594" indent="0">
              <a:spcBef>
                <a:spcPts val="600"/>
              </a:spcBef>
              <a:spcAft>
                <a:spcPts val="0"/>
              </a:spcAft>
              <a:buClr>
                <a:schemeClr val="dk1"/>
              </a:buClr>
              <a:buSzPct val="25000"/>
              <a:buNone/>
            </a:pPr>
            <a:r>
              <a:rPr lang="en" sz="2133" dirty="0">
                <a:solidFill>
                  <a:schemeClr val="dk1"/>
                </a:solidFill>
                <a:latin typeface="Arial"/>
                <a:ea typeface="Arial"/>
                <a:cs typeface="Arial"/>
                <a:sym typeface="Arial"/>
              </a:rPr>
              <a:t>Must have a well-defined API and semantics that can then be used by application and SPIDAL library/layer.</a:t>
            </a:r>
          </a:p>
          <a:p>
            <a:pPr marL="0" indent="0">
              <a:spcBef>
                <a:spcPts val="600"/>
              </a:spcBef>
              <a:spcAft>
                <a:spcPts val="0"/>
              </a:spcAft>
              <a:buClr>
                <a:schemeClr val="dk2"/>
              </a:buClr>
              <a:buSzPct val="25000"/>
              <a:buNone/>
            </a:pPr>
            <a:endParaRPr sz="2133" dirty="0">
              <a:solidFill>
                <a:schemeClr val="dk1"/>
              </a:solidFill>
              <a:latin typeface="Arial"/>
              <a:ea typeface="Arial"/>
              <a:cs typeface="Arial"/>
              <a:sym typeface="Arial"/>
            </a:endParaRPr>
          </a:p>
          <a:p>
            <a:pPr marL="0" indent="0">
              <a:spcAft>
                <a:spcPts val="0"/>
              </a:spcAft>
              <a:buClr>
                <a:schemeClr val="dk2"/>
              </a:buClr>
              <a:buSzPct val="25000"/>
              <a:buNone/>
            </a:pPr>
            <a:endParaRPr sz="2133" dirty="0">
              <a:solidFill>
                <a:srgbClr val="5F5F5F"/>
              </a:solidFill>
              <a:latin typeface="Arial"/>
              <a:ea typeface="Arial"/>
              <a:cs typeface="Arial"/>
              <a:sym typeface="Arial"/>
            </a:endParaRPr>
          </a:p>
        </p:txBody>
      </p:sp>
      <p:sp>
        <p:nvSpPr>
          <p:cNvPr id="107" name="Shape 107"/>
          <p:cNvSpPr txBox="1">
            <a:spLocks noGrp="1"/>
          </p:cNvSpPr>
          <p:nvPr>
            <p:ph type="title"/>
          </p:nvPr>
        </p:nvSpPr>
        <p:spPr>
          <a:xfrm>
            <a:off x="0" y="736271"/>
            <a:ext cx="9126167" cy="838200"/>
          </a:xfrm>
          <a:prstGeom prst="rect">
            <a:avLst/>
          </a:prstGeom>
          <a:noFill/>
          <a:ln>
            <a:noFill/>
          </a:ln>
        </p:spPr>
        <p:txBody>
          <a:bodyPr vert="horz" wrap="square" lIns="91425" tIns="45700" rIns="91425" bIns="45700" numCol="1" anchor="ctr" anchorCtr="0" compatLnSpc="1">
            <a:prstTxWarp prst="textNoShape">
              <a:avLst/>
            </a:prstTxWarp>
            <a:noAutofit/>
          </a:bodyPr>
          <a:lstStyle/>
          <a:p>
            <a:pPr>
              <a:spcAft>
                <a:spcPts val="0"/>
              </a:spcAft>
              <a:buClr>
                <a:schemeClr val="lt1"/>
              </a:buClr>
              <a:buSzPct val="25000"/>
            </a:pPr>
            <a:r>
              <a:rPr lang="en" sz="3600" dirty="0">
                <a:solidFill>
                  <a:srgbClr val="A50021"/>
                </a:solidFill>
                <a:latin typeface="Arial"/>
                <a:ea typeface="Arial"/>
                <a:cs typeface="Arial"/>
                <a:sym typeface="Arial"/>
              </a:rPr>
              <a:t>MIDAS: Pilot-based Middleware for Data-intensive Analysis and Science </a:t>
            </a:r>
            <a:r>
              <a:rPr lang="en-US" sz="3600" dirty="0">
                <a:solidFill>
                  <a:srgbClr val="A50021"/>
                </a:solidFill>
                <a:latin typeface="Arial"/>
                <a:ea typeface="Arial"/>
                <a:cs typeface="Arial"/>
                <a:sym typeface="Arial"/>
              </a:rPr>
              <a:t>II</a:t>
            </a:r>
            <a:endParaRPr lang="en" sz="3600" dirty="0">
              <a:solidFill>
                <a:srgbClr val="A50021"/>
              </a:solidFill>
              <a:latin typeface="Arial"/>
              <a:ea typeface="Arial"/>
              <a:cs typeface="Arial"/>
              <a:sym typeface="Arial"/>
            </a:endParaRPr>
          </a:p>
        </p:txBody>
      </p:sp>
    </p:spTree>
  </p:cSld>
  <p:clrMapOvr>
    <a:masterClrMapping/>
  </p:clrMapOvr>
  <p:transition spd="slow">
    <p:fade/>
  </p:transition>
</p:sld>
</file>

<file path=ppt/theme/theme1.xml><?xml version="1.0" encoding="utf-8"?>
<a:theme xmlns:a="http://schemas.openxmlformats.org/drawingml/2006/main" name="ThemeSPIDAL">
  <a:themeElements>
    <a:clrScheme name="Custom 2">
      <a:dk1>
        <a:srgbClr val="000000"/>
      </a:dk1>
      <a:lt1>
        <a:srgbClr val="FFFFFF"/>
      </a:lt1>
      <a:dk2>
        <a:srgbClr val="F8F3D2"/>
      </a:dk2>
      <a:lt2>
        <a:srgbClr val="B0B2B4"/>
      </a:lt2>
      <a:accent1>
        <a:srgbClr val="8E0C33"/>
      </a:accent1>
      <a:accent2>
        <a:srgbClr val="6D6E70"/>
      </a:accent2>
      <a:accent3>
        <a:srgbClr val="FFFFFF"/>
      </a:accent3>
      <a:accent4>
        <a:srgbClr val="000000"/>
      </a:accent4>
      <a:accent5>
        <a:srgbClr val="BFAAAA"/>
      </a:accent5>
      <a:accent6>
        <a:srgbClr val="626365"/>
      </a:accent6>
      <a:hlink>
        <a:srgbClr val="8E0C33"/>
      </a:hlink>
      <a:folHlink>
        <a:srgbClr val="6D6E7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F8F3D2"/>
        </a:dk2>
        <a:lt2>
          <a:srgbClr val="B0B2B4"/>
        </a:lt2>
        <a:accent1>
          <a:srgbClr val="7D110C"/>
        </a:accent1>
        <a:accent2>
          <a:srgbClr val="6D6E70"/>
        </a:accent2>
        <a:accent3>
          <a:srgbClr val="FFFFFF"/>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9F3D3"/>
        </a:lt1>
        <a:dk2>
          <a:srgbClr val="F8F3D2"/>
        </a:dk2>
        <a:lt2>
          <a:srgbClr val="B0B2B4"/>
        </a:lt2>
        <a:accent1>
          <a:srgbClr val="7D110C"/>
        </a:accent1>
        <a:accent2>
          <a:srgbClr val="6D6E70"/>
        </a:accent2>
        <a:accent3>
          <a:srgbClr val="FBF8E6"/>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SPIDAL" id="{7C01B97D-DF9F-4123-89DC-28F1F97B60D5}" vid="{A1043A46-8E94-4D5C-8449-A0EFCB429226}"/>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2600</TotalTime>
  <Words>1763</Words>
  <Application>Microsoft Office PowerPoint</Application>
  <PresentationFormat>On-screen Show (4:3)</PresentationFormat>
  <Paragraphs>162</Paragraphs>
  <Slides>22</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MS PGothic</vt:lpstr>
      <vt:lpstr>Arial</vt:lpstr>
      <vt:lpstr>Calibri</vt:lpstr>
      <vt:lpstr>Franklin Gothic Medium</vt:lpstr>
      <vt:lpstr>Times New Roman</vt:lpstr>
      <vt:lpstr>ThemeSPIDAL</vt:lpstr>
      <vt:lpstr>PowerPoint Presentation</vt:lpstr>
      <vt:lpstr>MIDAS- Molecular Dynamics Analysis Tutorial</vt:lpstr>
      <vt:lpstr>Material</vt:lpstr>
      <vt:lpstr>1. Introduction</vt:lpstr>
      <vt:lpstr>The Convergence of HPC and “Data Intensive” Computing I</vt:lpstr>
      <vt:lpstr>The Convergence of HPC and “Data Intensive” Computing II</vt:lpstr>
      <vt:lpstr>RADICAL-Cybertools: Abstraction based approach to HPC</vt:lpstr>
      <vt:lpstr>MIDAS: Pilot-based Middleware for Data-intensive Analysis and Science I</vt:lpstr>
      <vt:lpstr>MIDAS: Pilot-based Middleware for Data-intensive Analysis and Science II</vt:lpstr>
      <vt:lpstr>MIDAS: Pilot-based Middleware for Data-intensive Analysis and Science III</vt:lpstr>
      <vt:lpstr>Why Hadoop/Spark on HPC?</vt:lpstr>
      <vt:lpstr>HPC and Hadoop Ecosystem</vt:lpstr>
      <vt:lpstr>HPC and ABDS Interoperability</vt:lpstr>
      <vt:lpstr> </vt:lpstr>
      <vt:lpstr>2. Pilot-Abstraction</vt:lpstr>
      <vt:lpstr>Introduction Pilot Abstraction</vt:lpstr>
      <vt:lpstr>Introduction to Pilot-Abstraction</vt:lpstr>
      <vt:lpstr>RADICAL-Pilot: Architecture</vt:lpstr>
      <vt:lpstr>RADICAL-Pilot: Architecture</vt:lpstr>
      <vt:lpstr>RADICAL-Pilot:</vt:lpstr>
      <vt:lpstr>Pilot-Hadoop</vt:lpstr>
      <vt:lpstr>Pilot-Spark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MIDAS- Molecular Dynamics Analysis Tutorial</dc:title>
  <cp:lastModifiedBy>Geoffrey Fox</cp:lastModifiedBy>
  <cp:revision>27</cp:revision>
  <dcterms:modified xsi:type="dcterms:W3CDTF">2017-02-15T11:52:50Z</dcterms:modified>
</cp:coreProperties>
</file>