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45"/>
  </p:notesMasterIdLst>
  <p:sldIdLst>
    <p:sldId id="605" r:id="rId2"/>
    <p:sldId id="623" r:id="rId3"/>
    <p:sldId id="615" r:id="rId4"/>
    <p:sldId id="616" r:id="rId5"/>
    <p:sldId id="617" r:id="rId6"/>
    <p:sldId id="618" r:id="rId7"/>
    <p:sldId id="632" r:id="rId8"/>
    <p:sldId id="656" r:id="rId9"/>
    <p:sldId id="657" r:id="rId10"/>
    <p:sldId id="658" r:id="rId11"/>
    <p:sldId id="659" r:id="rId12"/>
    <p:sldId id="660" r:id="rId13"/>
    <p:sldId id="661" r:id="rId14"/>
    <p:sldId id="624" r:id="rId15"/>
    <p:sldId id="631" r:id="rId16"/>
    <p:sldId id="628" r:id="rId17"/>
    <p:sldId id="629" r:id="rId18"/>
    <p:sldId id="630" r:id="rId19"/>
    <p:sldId id="635" r:id="rId20"/>
    <p:sldId id="633" r:id="rId21"/>
    <p:sldId id="627" r:id="rId22"/>
    <p:sldId id="626" r:id="rId23"/>
    <p:sldId id="634" r:id="rId24"/>
    <p:sldId id="636" r:id="rId25"/>
    <p:sldId id="638" r:id="rId26"/>
    <p:sldId id="639" r:id="rId27"/>
    <p:sldId id="640" r:id="rId28"/>
    <p:sldId id="641" r:id="rId29"/>
    <p:sldId id="675" r:id="rId30"/>
    <p:sldId id="676" r:id="rId31"/>
    <p:sldId id="677" r:id="rId32"/>
    <p:sldId id="663" r:id="rId33"/>
    <p:sldId id="664" r:id="rId34"/>
    <p:sldId id="665" r:id="rId35"/>
    <p:sldId id="666" r:id="rId36"/>
    <p:sldId id="667" r:id="rId37"/>
    <p:sldId id="668" r:id="rId38"/>
    <p:sldId id="669" r:id="rId39"/>
    <p:sldId id="670" r:id="rId40"/>
    <p:sldId id="671" r:id="rId41"/>
    <p:sldId id="672" r:id="rId42"/>
    <p:sldId id="673" r:id="rId43"/>
    <p:sldId id="674" r:id="rId44"/>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7478" autoAdjust="0"/>
  </p:normalViewPr>
  <p:slideViewPr>
    <p:cSldViewPr>
      <p:cViewPr varScale="1">
        <p:scale>
          <a:sx n="86" d="100"/>
          <a:sy n="86" d="100"/>
        </p:scale>
        <p:origin x="918" y="78"/>
      </p:cViewPr>
      <p:guideLst>
        <p:guide orient="horz" pos="656"/>
        <p:guide pos="240"/>
      </p:guideLst>
    </p:cSldViewPr>
  </p:slideViewPr>
  <p:outlineViewPr>
    <p:cViewPr>
      <p:scale>
        <a:sx n="33" d="100"/>
        <a:sy n="33" d="100"/>
      </p:scale>
      <p:origin x="0" y="-258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87FF6-2763-8544-A383-6D0F377528BE}" type="doc">
      <dgm:prSet loTypeId="urn:microsoft.com/office/officeart/2005/8/layout/radial1" loCatId="" qsTypeId="urn:microsoft.com/office/officeart/2005/8/quickstyle/simple4" qsCatId="simple" csTypeId="urn:microsoft.com/office/officeart/2005/8/colors/accent3_1" csCatId="accent3" phldr="1"/>
      <dgm:spPr/>
      <dgm:t>
        <a:bodyPr/>
        <a:lstStyle/>
        <a:p>
          <a:endParaRPr lang="en-US"/>
        </a:p>
      </dgm:t>
    </dgm:pt>
    <dgm:pt modelId="{8CCD4AA5-AEA7-4A46-8B5D-0470BF8BBBFB}">
      <dgm:prSet phldrT="[Text]"/>
      <dgm:spPr/>
      <dgm:t>
        <a:bodyPr/>
        <a:lstStyle/>
        <a:p>
          <a:r>
            <a:rPr lang="en-US" b="1"/>
            <a:t>Cloudmesh </a:t>
          </a:r>
        </a:p>
        <a:p>
          <a:r>
            <a:rPr lang="en-US" b="1"/>
            <a:t>Database</a:t>
          </a:r>
          <a:endParaRPr lang="en-US" b="1" dirty="0"/>
        </a:p>
      </dgm:t>
    </dgm:pt>
    <dgm:pt modelId="{43D265B7-45C6-2947-BE89-4E2D0197C979}" type="parTrans" cxnId="{43152313-4083-EE46-9ED1-E1B3CD8A47C1}">
      <dgm:prSet/>
      <dgm:spPr/>
      <dgm:t>
        <a:bodyPr/>
        <a:lstStyle/>
        <a:p>
          <a:endParaRPr lang="en-US"/>
        </a:p>
      </dgm:t>
    </dgm:pt>
    <dgm:pt modelId="{09A458EF-E4E2-8A47-8ECD-21A86863376F}" type="sibTrans" cxnId="{43152313-4083-EE46-9ED1-E1B3CD8A47C1}">
      <dgm:prSet/>
      <dgm:spPr/>
      <dgm:t>
        <a:bodyPr/>
        <a:lstStyle/>
        <a:p>
          <a:endParaRPr lang="en-US"/>
        </a:p>
      </dgm:t>
    </dgm:pt>
    <dgm:pt modelId="{1D6055D8-7257-2B4E-852C-E583A825E8D0}">
      <dgm:prSet phldrT="[Text]"/>
      <dgm:spPr/>
      <dgm:t>
        <a:bodyPr/>
        <a:lstStyle/>
        <a:p>
          <a:r>
            <a:rPr lang="en-US" b="1"/>
            <a:t>Cloudmesh API</a:t>
          </a:r>
          <a:endParaRPr lang="en-US" b="1" dirty="0"/>
        </a:p>
      </dgm:t>
    </dgm:pt>
    <dgm:pt modelId="{F5A5EC77-81AB-034A-AF5F-6B8FA4239627}" type="parTrans" cxnId="{D54A81BA-FCFE-2B49-A8D5-02EE25E3C668}">
      <dgm:prSet/>
      <dgm:spPr/>
      <dgm:t>
        <a:bodyPr/>
        <a:lstStyle/>
        <a:p>
          <a:endParaRPr lang="en-US" b="1">
            <a:solidFill>
              <a:schemeClr val="tx1"/>
            </a:solidFill>
          </a:endParaRPr>
        </a:p>
      </dgm:t>
    </dgm:pt>
    <dgm:pt modelId="{15CED490-D918-7644-834E-99282F2CE22C}" type="sibTrans" cxnId="{D54A81BA-FCFE-2B49-A8D5-02EE25E3C668}">
      <dgm:prSet/>
      <dgm:spPr/>
      <dgm:t>
        <a:bodyPr/>
        <a:lstStyle/>
        <a:p>
          <a:endParaRPr lang="en-US"/>
        </a:p>
      </dgm:t>
    </dgm:pt>
    <dgm:pt modelId="{756370E0-7ACF-C84E-893C-A5CE085381EF}">
      <dgm:prSet phldrT="[Text]"/>
      <dgm:spPr/>
      <dgm:t>
        <a:bodyPr/>
        <a:lstStyle/>
        <a:p>
          <a:r>
            <a:rPr lang="en-US" b="1"/>
            <a:t>Cloudmesh</a:t>
          </a:r>
        </a:p>
        <a:p>
          <a:r>
            <a:rPr lang="en-US" b="1"/>
            <a:t>Shell</a:t>
          </a:r>
          <a:endParaRPr lang="en-US" b="1" dirty="0"/>
        </a:p>
      </dgm:t>
    </dgm:pt>
    <dgm:pt modelId="{7B878616-5993-FA46-AD8F-51CFE5669D48}" type="parTrans" cxnId="{E1262846-4104-0848-B889-2009F490A54B}">
      <dgm:prSet/>
      <dgm:spPr/>
      <dgm:t>
        <a:bodyPr/>
        <a:lstStyle/>
        <a:p>
          <a:endParaRPr lang="en-US" b="1">
            <a:solidFill>
              <a:schemeClr val="tx1"/>
            </a:solidFill>
          </a:endParaRPr>
        </a:p>
      </dgm:t>
    </dgm:pt>
    <dgm:pt modelId="{E90252D8-3F11-C54E-9C09-72A593C04C98}" type="sibTrans" cxnId="{E1262846-4104-0848-B889-2009F490A54B}">
      <dgm:prSet/>
      <dgm:spPr/>
      <dgm:t>
        <a:bodyPr/>
        <a:lstStyle/>
        <a:p>
          <a:endParaRPr lang="en-US"/>
        </a:p>
      </dgm:t>
    </dgm:pt>
    <dgm:pt modelId="{9AE9E561-E04E-1E47-89D0-62F7F5BB79EA}">
      <dgm:prSet phldrT="[Text]"/>
      <dgm:spPr/>
      <dgm:t>
        <a:bodyPr/>
        <a:lstStyle/>
        <a:p>
          <a:r>
            <a:rPr lang="en-US" b="1"/>
            <a:t>Command Line</a:t>
          </a:r>
          <a:endParaRPr lang="en-US" b="1" dirty="0"/>
        </a:p>
      </dgm:t>
    </dgm:pt>
    <dgm:pt modelId="{5D6A15DE-7CFC-4A49-966B-27B5BCC04E45}" type="parTrans" cxnId="{0E73351B-BF86-8C4C-819E-4975C32EC1EA}">
      <dgm:prSet/>
      <dgm:spPr/>
      <dgm:t>
        <a:bodyPr/>
        <a:lstStyle/>
        <a:p>
          <a:endParaRPr lang="en-US" b="1">
            <a:solidFill>
              <a:schemeClr val="tx1"/>
            </a:solidFill>
          </a:endParaRPr>
        </a:p>
      </dgm:t>
    </dgm:pt>
    <dgm:pt modelId="{928C606E-76E6-DB49-A888-05F1FEB6DFF2}" type="sibTrans" cxnId="{0E73351B-BF86-8C4C-819E-4975C32EC1EA}">
      <dgm:prSet/>
      <dgm:spPr/>
      <dgm:t>
        <a:bodyPr/>
        <a:lstStyle/>
        <a:p>
          <a:endParaRPr lang="en-US"/>
        </a:p>
      </dgm:t>
    </dgm:pt>
    <dgm:pt modelId="{FDCB5583-8C4E-984C-B745-7C5F1A8DB098}">
      <dgm:prSet phldrT="[Text]"/>
      <dgm:spPr/>
      <dgm:t>
        <a:bodyPr/>
        <a:lstStyle/>
        <a:p>
          <a:r>
            <a:rPr lang="en-US" b="1"/>
            <a:t>Cloudmesh</a:t>
          </a:r>
        </a:p>
        <a:p>
          <a:r>
            <a:rPr lang="en-US" b="1"/>
            <a:t>Web</a:t>
          </a:r>
          <a:endParaRPr lang="en-US" b="1" dirty="0"/>
        </a:p>
      </dgm:t>
    </dgm:pt>
    <dgm:pt modelId="{5C2988F9-11EC-7D4E-A11D-737F186C014C}" type="parTrans" cxnId="{ECA46E4C-430F-434D-B1CE-B356603B85DD}">
      <dgm:prSet/>
      <dgm:spPr/>
      <dgm:t>
        <a:bodyPr/>
        <a:lstStyle/>
        <a:p>
          <a:endParaRPr lang="en-US" b="1">
            <a:solidFill>
              <a:schemeClr val="tx1"/>
            </a:solidFill>
          </a:endParaRPr>
        </a:p>
      </dgm:t>
    </dgm:pt>
    <dgm:pt modelId="{1AA912D0-E9D2-D549-8E0F-E4E8262A056D}" type="sibTrans" cxnId="{ECA46E4C-430F-434D-B1CE-B356603B85DD}">
      <dgm:prSet/>
      <dgm:spPr/>
      <dgm:t>
        <a:bodyPr/>
        <a:lstStyle/>
        <a:p>
          <a:endParaRPr lang="en-US"/>
        </a:p>
      </dgm:t>
    </dgm:pt>
    <dgm:pt modelId="{08879755-9A06-4E46-A4CE-6F2507C8FA13}">
      <dgm:prSet phldrT="[Text]"/>
      <dgm:spPr/>
      <dgm:t>
        <a:bodyPr/>
        <a:lstStyle/>
        <a:p>
          <a:r>
            <a:rPr lang="en-US" b="1"/>
            <a:t>Cloudmesh REST Services</a:t>
          </a:r>
          <a:endParaRPr lang="en-US" b="1" dirty="0"/>
        </a:p>
      </dgm:t>
    </dgm:pt>
    <dgm:pt modelId="{5D2A3CCD-C1E0-2641-8EFC-1B2B5EB77E4F}" type="parTrans" cxnId="{1AC7EA82-3D05-4643-9C9D-85FD0B780184}">
      <dgm:prSet/>
      <dgm:spPr/>
      <dgm:t>
        <a:bodyPr/>
        <a:lstStyle/>
        <a:p>
          <a:endParaRPr lang="en-US"/>
        </a:p>
      </dgm:t>
    </dgm:pt>
    <dgm:pt modelId="{8A2D4682-23A7-3646-AD20-C59FEB8B151D}" type="sibTrans" cxnId="{1AC7EA82-3D05-4643-9C9D-85FD0B780184}">
      <dgm:prSet/>
      <dgm:spPr/>
      <dgm:t>
        <a:bodyPr/>
        <a:lstStyle/>
        <a:p>
          <a:endParaRPr lang="en-US"/>
        </a:p>
      </dgm:t>
    </dgm:pt>
    <dgm:pt modelId="{E04546A0-D048-5F44-9567-4198520C7034}" type="pres">
      <dgm:prSet presAssocID="{6A587FF6-2763-8544-A383-6D0F377528BE}" presName="cycle" presStyleCnt="0">
        <dgm:presLayoutVars>
          <dgm:chMax val="1"/>
          <dgm:dir/>
          <dgm:animLvl val="ctr"/>
          <dgm:resizeHandles val="exact"/>
        </dgm:presLayoutVars>
      </dgm:prSet>
      <dgm:spPr/>
    </dgm:pt>
    <dgm:pt modelId="{CCE2EB79-B195-504C-A890-96709A34E74B}" type="pres">
      <dgm:prSet presAssocID="{8CCD4AA5-AEA7-4A46-8B5D-0470BF8BBBFB}" presName="centerShape" presStyleLbl="node0" presStyleIdx="0" presStyleCnt="1" custScaleX="130040" custScaleY="115653"/>
      <dgm:spPr/>
    </dgm:pt>
    <dgm:pt modelId="{704E6106-CEEA-F149-8F32-87C7CCAB2E02}" type="pres">
      <dgm:prSet presAssocID="{F5A5EC77-81AB-034A-AF5F-6B8FA4239627}" presName="Name9" presStyleLbl="parChTrans1D2" presStyleIdx="0" presStyleCnt="5"/>
      <dgm:spPr/>
    </dgm:pt>
    <dgm:pt modelId="{786EE89A-E8DF-654D-9BF8-CD0932581F5D}" type="pres">
      <dgm:prSet presAssocID="{F5A5EC77-81AB-034A-AF5F-6B8FA4239627}" presName="connTx" presStyleLbl="parChTrans1D2" presStyleIdx="0" presStyleCnt="5"/>
      <dgm:spPr/>
    </dgm:pt>
    <dgm:pt modelId="{D3ACD7E7-2B2A-DC4C-B16E-E7371E411BB3}" type="pres">
      <dgm:prSet presAssocID="{1D6055D8-7257-2B4E-852C-E583A825E8D0}" presName="node" presStyleLbl="node1" presStyleIdx="0" presStyleCnt="5">
        <dgm:presLayoutVars>
          <dgm:bulletEnabled val="1"/>
        </dgm:presLayoutVars>
      </dgm:prSet>
      <dgm:spPr/>
    </dgm:pt>
    <dgm:pt modelId="{DEAC4ED6-BD20-B04A-A470-B70A858D0E0C}" type="pres">
      <dgm:prSet presAssocID="{7B878616-5993-FA46-AD8F-51CFE5669D48}" presName="Name9" presStyleLbl="parChTrans1D2" presStyleIdx="1" presStyleCnt="5"/>
      <dgm:spPr/>
    </dgm:pt>
    <dgm:pt modelId="{4202F0E8-9DC9-8848-9BE0-F96C9C7CABC4}" type="pres">
      <dgm:prSet presAssocID="{7B878616-5993-FA46-AD8F-51CFE5669D48}" presName="connTx" presStyleLbl="parChTrans1D2" presStyleIdx="1" presStyleCnt="5"/>
      <dgm:spPr/>
    </dgm:pt>
    <dgm:pt modelId="{02608FBA-D557-8445-AEB4-7AD597828016}" type="pres">
      <dgm:prSet presAssocID="{756370E0-7ACF-C84E-893C-A5CE085381EF}" presName="node" presStyleLbl="node1" presStyleIdx="1" presStyleCnt="5">
        <dgm:presLayoutVars>
          <dgm:bulletEnabled val="1"/>
        </dgm:presLayoutVars>
      </dgm:prSet>
      <dgm:spPr/>
    </dgm:pt>
    <dgm:pt modelId="{3F961F53-6E88-0B4B-820B-3E145181C25B}" type="pres">
      <dgm:prSet presAssocID="{5D6A15DE-7CFC-4A49-966B-27B5BCC04E45}" presName="Name9" presStyleLbl="parChTrans1D2" presStyleIdx="2" presStyleCnt="5"/>
      <dgm:spPr/>
    </dgm:pt>
    <dgm:pt modelId="{70DAC058-0DF9-AD4A-A2F5-9077EA68FC2B}" type="pres">
      <dgm:prSet presAssocID="{5D6A15DE-7CFC-4A49-966B-27B5BCC04E45}" presName="connTx" presStyleLbl="parChTrans1D2" presStyleIdx="2" presStyleCnt="5"/>
      <dgm:spPr/>
    </dgm:pt>
    <dgm:pt modelId="{08EE2EE9-5D62-214C-B989-BFEC8DCC74B9}" type="pres">
      <dgm:prSet presAssocID="{9AE9E561-E04E-1E47-89D0-62F7F5BB79EA}" presName="node" presStyleLbl="node1" presStyleIdx="2" presStyleCnt="5">
        <dgm:presLayoutVars>
          <dgm:bulletEnabled val="1"/>
        </dgm:presLayoutVars>
      </dgm:prSet>
      <dgm:spPr/>
    </dgm:pt>
    <dgm:pt modelId="{27F0AA83-E940-124D-A538-4BDE227BAB47}" type="pres">
      <dgm:prSet presAssocID="{5C2988F9-11EC-7D4E-A11D-737F186C014C}" presName="Name9" presStyleLbl="parChTrans1D2" presStyleIdx="3" presStyleCnt="5"/>
      <dgm:spPr/>
    </dgm:pt>
    <dgm:pt modelId="{8B5698D8-446E-474D-B4F1-4AB09100F9F7}" type="pres">
      <dgm:prSet presAssocID="{5C2988F9-11EC-7D4E-A11D-737F186C014C}" presName="connTx" presStyleLbl="parChTrans1D2" presStyleIdx="3" presStyleCnt="5"/>
      <dgm:spPr/>
    </dgm:pt>
    <dgm:pt modelId="{4AA7CD5B-DCE2-9143-BE50-2A8AD0D88632}" type="pres">
      <dgm:prSet presAssocID="{FDCB5583-8C4E-984C-B745-7C5F1A8DB098}" presName="node" presStyleLbl="node1" presStyleIdx="3" presStyleCnt="5">
        <dgm:presLayoutVars>
          <dgm:bulletEnabled val="1"/>
        </dgm:presLayoutVars>
      </dgm:prSet>
      <dgm:spPr/>
    </dgm:pt>
    <dgm:pt modelId="{D31F9918-01AF-6F41-BD5E-ECAC2D1EAABC}" type="pres">
      <dgm:prSet presAssocID="{5D2A3CCD-C1E0-2641-8EFC-1B2B5EB77E4F}" presName="Name9" presStyleLbl="parChTrans1D2" presStyleIdx="4" presStyleCnt="5"/>
      <dgm:spPr/>
    </dgm:pt>
    <dgm:pt modelId="{5AC4D71D-646C-704D-9CEC-CCE4DDF5A857}" type="pres">
      <dgm:prSet presAssocID="{5D2A3CCD-C1E0-2641-8EFC-1B2B5EB77E4F}" presName="connTx" presStyleLbl="parChTrans1D2" presStyleIdx="4" presStyleCnt="5"/>
      <dgm:spPr/>
    </dgm:pt>
    <dgm:pt modelId="{0D453934-F182-854F-BCF5-5DC521A015E5}" type="pres">
      <dgm:prSet presAssocID="{08879755-9A06-4E46-A4CE-6F2507C8FA13}" presName="node" presStyleLbl="node1" presStyleIdx="4" presStyleCnt="5">
        <dgm:presLayoutVars>
          <dgm:bulletEnabled val="1"/>
        </dgm:presLayoutVars>
      </dgm:prSet>
      <dgm:spPr/>
    </dgm:pt>
  </dgm:ptLst>
  <dgm:cxnLst>
    <dgm:cxn modelId="{37C12CD8-DE9D-4F5E-95A8-F1896261D618}" type="presOf" srcId="{5D6A15DE-7CFC-4A49-966B-27B5BCC04E45}" destId="{70DAC058-0DF9-AD4A-A2F5-9077EA68FC2B}" srcOrd="1" destOrd="0" presId="urn:microsoft.com/office/officeart/2005/8/layout/radial1"/>
    <dgm:cxn modelId="{2B60DDB2-8AD7-4C07-AD5A-668E47996FAA}" type="presOf" srcId="{F5A5EC77-81AB-034A-AF5F-6B8FA4239627}" destId="{786EE89A-E8DF-654D-9BF8-CD0932581F5D}" srcOrd="1" destOrd="0" presId="urn:microsoft.com/office/officeart/2005/8/layout/radial1"/>
    <dgm:cxn modelId="{B732235C-3430-4BA5-8B60-18B3C1728F04}" type="presOf" srcId="{5D2A3CCD-C1E0-2641-8EFC-1B2B5EB77E4F}" destId="{5AC4D71D-646C-704D-9CEC-CCE4DDF5A857}" srcOrd="1" destOrd="0" presId="urn:microsoft.com/office/officeart/2005/8/layout/radial1"/>
    <dgm:cxn modelId="{1ADAE795-C125-4279-828C-93D44F124787}" type="presOf" srcId="{756370E0-7ACF-C84E-893C-A5CE085381EF}" destId="{02608FBA-D557-8445-AEB4-7AD597828016}" srcOrd="0" destOrd="0" presId="urn:microsoft.com/office/officeart/2005/8/layout/radial1"/>
    <dgm:cxn modelId="{1B286AB6-8C6D-4FC1-81D7-5352116C84A0}" type="presOf" srcId="{5C2988F9-11EC-7D4E-A11D-737F186C014C}" destId="{8B5698D8-446E-474D-B4F1-4AB09100F9F7}" srcOrd="1" destOrd="0" presId="urn:microsoft.com/office/officeart/2005/8/layout/radial1"/>
    <dgm:cxn modelId="{23E8FFE6-C727-4CE6-9294-F841CCF2AEC6}" type="presOf" srcId="{9AE9E561-E04E-1E47-89D0-62F7F5BB79EA}" destId="{08EE2EE9-5D62-214C-B989-BFEC8DCC74B9}" srcOrd="0" destOrd="0" presId="urn:microsoft.com/office/officeart/2005/8/layout/radial1"/>
    <dgm:cxn modelId="{1AC7EA82-3D05-4643-9C9D-85FD0B780184}" srcId="{8CCD4AA5-AEA7-4A46-8B5D-0470BF8BBBFB}" destId="{08879755-9A06-4E46-A4CE-6F2507C8FA13}" srcOrd="4" destOrd="0" parTransId="{5D2A3CCD-C1E0-2641-8EFC-1B2B5EB77E4F}" sibTransId="{8A2D4682-23A7-3646-AD20-C59FEB8B151D}"/>
    <dgm:cxn modelId="{ECA46E4C-430F-434D-B1CE-B356603B85DD}" srcId="{8CCD4AA5-AEA7-4A46-8B5D-0470BF8BBBFB}" destId="{FDCB5583-8C4E-984C-B745-7C5F1A8DB098}" srcOrd="3" destOrd="0" parTransId="{5C2988F9-11EC-7D4E-A11D-737F186C014C}" sibTransId="{1AA912D0-E9D2-D549-8E0F-E4E8262A056D}"/>
    <dgm:cxn modelId="{DA8D8AFD-FB33-4B81-A1C3-BCC7575DAB38}" type="presOf" srcId="{1D6055D8-7257-2B4E-852C-E583A825E8D0}" destId="{D3ACD7E7-2B2A-DC4C-B16E-E7371E411BB3}" srcOrd="0" destOrd="0" presId="urn:microsoft.com/office/officeart/2005/8/layout/radial1"/>
    <dgm:cxn modelId="{501A3957-38F0-4E8F-A4E0-8BDE8D477657}" type="presOf" srcId="{F5A5EC77-81AB-034A-AF5F-6B8FA4239627}" destId="{704E6106-CEEA-F149-8F32-87C7CCAB2E02}" srcOrd="0" destOrd="0" presId="urn:microsoft.com/office/officeart/2005/8/layout/radial1"/>
    <dgm:cxn modelId="{2778DC92-9BB6-4598-978E-DA23E5EEBC49}" type="presOf" srcId="{6A587FF6-2763-8544-A383-6D0F377528BE}" destId="{E04546A0-D048-5F44-9567-4198520C7034}" srcOrd="0" destOrd="0" presId="urn:microsoft.com/office/officeart/2005/8/layout/radial1"/>
    <dgm:cxn modelId="{EAB629CB-5CC3-4DD9-8016-4F6E82F5DA9D}" type="presOf" srcId="{FDCB5583-8C4E-984C-B745-7C5F1A8DB098}" destId="{4AA7CD5B-DCE2-9143-BE50-2A8AD0D88632}" srcOrd="0" destOrd="0" presId="urn:microsoft.com/office/officeart/2005/8/layout/radial1"/>
    <dgm:cxn modelId="{52DFBE67-1C45-41AD-93C2-B45B665FFA91}" type="presOf" srcId="{7B878616-5993-FA46-AD8F-51CFE5669D48}" destId="{DEAC4ED6-BD20-B04A-A470-B70A858D0E0C}" srcOrd="0" destOrd="0" presId="urn:microsoft.com/office/officeart/2005/8/layout/radial1"/>
    <dgm:cxn modelId="{D6920D75-DB03-45FC-AB87-0DFEC5D336D4}" type="presOf" srcId="{5D6A15DE-7CFC-4A49-966B-27B5BCC04E45}" destId="{3F961F53-6E88-0B4B-820B-3E145181C25B}" srcOrd="0" destOrd="0" presId="urn:microsoft.com/office/officeart/2005/8/layout/radial1"/>
    <dgm:cxn modelId="{B54D1CB2-4CB2-4133-8B47-4FC4C360A7FA}" type="presOf" srcId="{5C2988F9-11EC-7D4E-A11D-737F186C014C}" destId="{27F0AA83-E940-124D-A538-4BDE227BAB47}" srcOrd="0" destOrd="0" presId="urn:microsoft.com/office/officeart/2005/8/layout/radial1"/>
    <dgm:cxn modelId="{0E73351B-BF86-8C4C-819E-4975C32EC1EA}" srcId="{8CCD4AA5-AEA7-4A46-8B5D-0470BF8BBBFB}" destId="{9AE9E561-E04E-1E47-89D0-62F7F5BB79EA}" srcOrd="2" destOrd="0" parTransId="{5D6A15DE-7CFC-4A49-966B-27B5BCC04E45}" sibTransId="{928C606E-76E6-DB49-A888-05F1FEB6DFF2}"/>
    <dgm:cxn modelId="{BBE2A12B-A126-4AFB-923E-5F0CEA96FC2A}" type="presOf" srcId="{7B878616-5993-FA46-AD8F-51CFE5669D48}" destId="{4202F0E8-9DC9-8848-9BE0-F96C9C7CABC4}" srcOrd="1" destOrd="0" presId="urn:microsoft.com/office/officeart/2005/8/layout/radial1"/>
    <dgm:cxn modelId="{E1262846-4104-0848-B889-2009F490A54B}" srcId="{8CCD4AA5-AEA7-4A46-8B5D-0470BF8BBBFB}" destId="{756370E0-7ACF-C84E-893C-A5CE085381EF}" srcOrd="1" destOrd="0" parTransId="{7B878616-5993-FA46-AD8F-51CFE5669D48}" sibTransId="{E90252D8-3F11-C54E-9C09-72A593C04C98}"/>
    <dgm:cxn modelId="{26405DEE-391C-4899-A15F-B26A5B1EE128}" type="presOf" srcId="{8CCD4AA5-AEA7-4A46-8B5D-0470BF8BBBFB}" destId="{CCE2EB79-B195-504C-A890-96709A34E74B}" srcOrd="0" destOrd="0" presId="urn:microsoft.com/office/officeart/2005/8/layout/radial1"/>
    <dgm:cxn modelId="{4AD2F159-EF4E-4CE9-A2A5-7E80BE5DD7E8}" type="presOf" srcId="{08879755-9A06-4E46-A4CE-6F2507C8FA13}" destId="{0D453934-F182-854F-BCF5-5DC521A015E5}" srcOrd="0" destOrd="0" presId="urn:microsoft.com/office/officeart/2005/8/layout/radial1"/>
    <dgm:cxn modelId="{19848F46-D180-45CD-98EA-C5ABFA3CD645}" type="presOf" srcId="{5D2A3CCD-C1E0-2641-8EFC-1B2B5EB77E4F}" destId="{D31F9918-01AF-6F41-BD5E-ECAC2D1EAABC}" srcOrd="0" destOrd="0" presId="urn:microsoft.com/office/officeart/2005/8/layout/radial1"/>
    <dgm:cxn modelId="{D54A81BA-FCFE-2B49-A8D5-02EE25E3C668}" srcId="{8CCD4AA5-AEA7-4A46-8B5D-0470BF8BBBFB}" destId="{1D6055D8-7257-2B4E-852C-E583A825E8D0}" srcOrd="0" destOrd="0" parTransId="{F5A5EC77-81AB-034A-AF5F-6B8FA4239627}" sibTransId="{15CED490-D918-7644-834E-99282F2CE22C}"/>
    <dgm:cxn modelId="{43152313-4083-EE46-9ED1-E1B3CD8A47C1}" srcId="{6A587FF6-2763-8544-A383-6D0F377528BE}" destId="{8CCD4AA5-AEA7-4A46-8B5D-0470BF8BBBFB}" srcOrd="0" destOrd="0" parTransId="{43D265B7-45C6-2947-BE89-4E2D0197C979}" sibTransId="{09A458EF-E4E2-8A47-8ECD-21A86863376F}"/>
    <dgm:cxn modelId="{E11CB497-56D3-4698-83C1-D1B672FAE3A5}" type="presParOf" srcId="{E04546A0-D048-5F44-9567-4198520C7034}" destId="{CCE2EB79-B195-504C-A890-96709A34E74B}" srcOrd="0" destOrd="0" presId="urn:microsoft.com/office/officeart/2005/8/layout/radial1"/>
    <dgm:cxn modelId="{368F4C97-DB92-44A8-8EAE-2D1F4CCD98A5}" type="presParOf" srcId="{E04546A0-D048-5F44-9567-4198520C7034}" destId="{704E6106-CEEA-F149-8F32-87C7CCAB2E02}" srcOrd="1" destOrd="0" presId="urn:microsoft.com/office/officeart/2005/8/layout/radial1"/>
    <dgm:cxn modelId="{4AD30DB4-D66E-4872-B861-0D583421F82E}" type="presParOf" srcId="{704E6106-CEEA-F149-8F32-87C7CCAB2E02}" destId="{786EE89A-E8DF-654D-9BF8-CD0932581F5D}" srcOrd="0" destOrd="0" presId="urn:microsoft.com/office/officeart/2005/8/layout/radial1"/>
    <dgm:cxn modelId="{6764A4EF-D558-44A2-AA5C-087982D2C048}" type="presParOf" srcId="{E04546A0-D048-5F44-9567-4198520C7034}" destId="{D3ACD7E7-2B2A-DC4C-B16E-E7371E411BB3}" srcOrd="2" destOrd="0" presId="urn:microsoft.com/office/officeart/2005/8/layout/radial1"/>
    <dgm:cxn modelId="{9C21C573-DA3D-4DC6-9748-1A6BEC873A31}" type="presParOf" srcId="{E04546A0-D048-5F44-9567-4198520C7034}" destId="{DEAC4ED6-BD20-B04A-A470-B70A858D0E0C}" srcOrd="3" destOrd="0" presId="urn:microsoft.com/office/officeart/2005/8/layout/radial1"/>
    <dgm:cxn modelId="{C81ACDC1-ADE8-43C1-8BAE-5E69166890EB}" type="presParOf" srcId="{DEAC4ED6-BD20-B04A-A470-B70A858D0E0C}" destId="{4202F0E8-9DC9-8848-9BE0-F96C9C7CABC4}" srcOrd="0" destOrd="0" presId="urn:microsoft.com/office/officeart/2005/8/layout/radial1"/>
    <dgm:cxn modelId="{6B859DC9-A86F-4913-A0EB-B90578763C7E}" type="presParOf" srcId="{E04546A0-D048-5F44-9567-4198520C7034}" destId="{02608FBA-D557-8445-AEB4-7AD597828016}" srcOrd="4" destOrd="0" presId="urn:microsoft.com/office/officeart/2005/8/layout/radial1"/>
    <dgm:cxn modelId="{DE9CDF4D-E58B-4950-9D9D-D660E613AE98}" type="presParOf" srcId="{E04546A0-D048-5F44-9567-4198520C7034}" destId="{3F961F53-6E88-0B4B-820B-3E145181C25B}" srcOrd="5" destOrd="0" presId="urn:microsoft.com/office/officeart/2005/8/layout/radial1"/>
    <dgm:cxn modelId="{E891D45B-4A95-4B1E-92AD-ADC14C817012}" type="presParOf" srcId="{3F961F53-6E88-0B4B-820B-3E145181C25B}" destId="{70DAC058-0DF9-AD4A-A2F5-9077EA68FC2B}" srcOrd="0" destOrd="0" presId="urn:microsoft.com/office/officeart/2005/8/layout/radial1"/>
    <dgm:cxn modelId="{E6D5A3B3-3CC0-4830-A32E-405FA8B3B525}" type="presParOf" srcId="{E04546A0-D048-5F44-9567-4198520C7034}" destId="{08EE2EE9-5D62-214C-B989-BFEC8DCC74B9}" srcOrd="6" destOrd="0" presId="urn:microsoft.com/office/officeart/2005/8/layout/radial1"/>
    <dgm:cxn modelId="{10E6AAED-6F9E-434C-A6F9-A4DE4F3F66BB}" type="presParOf" srcId="{E04546A0-D048-5F44-9567-4198520C7034}" destId="{27F0AA83-E940-124D-A538-4BDE227BAB47}" srcOrd="7" destOrd="0" presId="urn:microsoft.com/office/officeart/2005/8/layout/radial1"/>
    <dgm:cxn modelId="{D7F14B01-4130-4692-95F4-DB69702D45C7}" type="presParOf" srcId="{27F0AA83-E940-124D-A538-4BDE227BAB47}" destId="{8B5698D8-446E-474D-B4F1-4AB09100F9F7}" srcOrd="0" destOrd="0" presId="urn:microsoft.com/office/officeart/2005/8/layout/radial1"/>
    <dgm:cxn modelId="{C2CC02DF-D674-42CD-A813-D3AED4C41083}" type="presParOf" srcId="{E04546A0-D048-5F44-9567-4198520C7034}" destId="{4AA7CD5B-DCE2-9143-BE50-2A8AD0D88632}" srcOrd="8" destOrd="0" presId="urn:microsoft.com/office/officeart/2005/8/layout/radial1"/>
    <dgm:cxn modelId="{47525303-9C65-4FA0-81BB-023F456EBCC2}" type="presParOf" srcId="{E04546A0-D048-5F44-9567-4198520C7034}" destId="{D31F9918-01AF-6F41-BD5E-ECAC2D1EAABC}" srcOrd="9" destOrd="0" presId="urn:microsoft.com/office/officeart/2005/8/layout/radial1"/>
    <dgm:cxn modelId="{D757A914-FDA4-4E92-B966-220E9FDF54C8}" type="presParOf" srcId="{D31F9918-01AF-6F41-BD5E-ECAC2D1EAABC}" destId="{5AC4D71D-646C-704D-9CEC-CCE4DDF5A857}" srcOrd="0" destOrd="0" presId="urn:microsoft.com/office/officeart/2005/8/layout/radial1"/>
    <dgm:cxn modelId="{F6673EDF-6358-4C04-BD0A-A215EBC36F95}" type="presParOf" srcId="{E04546A0-D048-5F44-9567-4198520C7034}" destId="{0D453934-F182-854F-BCF5-5DC521A015E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2EB79-B195-504C-A890-96709A34E74B}">
      <dsp:nvSpPr>
        <dsp:cNvPr id="0" name=""/>
        <dsp:cNvSpPr/>
      </dsp:nvSpPr>
      <dsp:spPr>
        <a:xfrm>
          <a:off x="1269997" y="1739900"/>
          <a:ext cx="1498604" cy="133280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Cloudmesh </a:t>
          </a:r>
        </a:p>
        <a:p>
          <a:pPr marL="0" lvl="0" indent="0" algn="ctr" defTabSz="622300">
            <a:lnSpc>
              <a:spcPct val="90000"/>
            </a:lnSpc>
            <a:spcBef>
              <a:spcPct val="0"/>
            </a:spcBef>
            <a:spcAft>
              <a:spcPct val="35000"/>
            </a:spcAft>
            <a:buNone/>
          </a:pPr>
          <a:r>
            <a:rPr lang="en-US" sz="1400" b="1" kern="1200"/>
            <a:t>Database</a:t>
          </a:r>
          <a:endParaRPr lang="en-US" sz="1400" b="1" kern="1200" dirty="0"/>
        </a:p>
      </dsp:txBody>
      <dsp:txXfrm>
        <a:off x="1489462" y="1935085"/>
        <a:ext cx="1059674" cy="942435"/>
      </dsp:txXfrm>
    </dsp:sp>
    <dsp:sp modelId="{704E6106-CEEA-F149-8F32-87C7CCAB2E02}">
      <dsp:nvSpPr>
        <dsp:cNvPr id="0" name=""/>
        <dsp:cNvSpPr/>
      </dsp:nvSpPr>
      <dsp:spPr>
        <a:xfrm rot="16200000">
          <a:off x="1890160" y="1585080"/>
          <a:ext cx="258278" cy="51363"/>
        </a:xfrm>
        <a:custGeom>
          <a:avLst/>
          <a:gdLst/>
          <a:ahLst/>
          <a:cxnLst/>
          <a:rect l="0" t="0" r="0" b="0"/>
          <a:pathLst>
            <a:path>
              <a:moveTo>
                <a:pt x="0" y="25681"/>
              </a:moveTo>
              <a:lnTo>
                <a:pt x="258278" y="2568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012843" y="1604304"/>
        <a:ext cx="12913" cy="12913"/>
      </dsp:txXfrm>
    </dsp:sp>
    <dsp:sp modelId="{D3ACD7E7-2B2A-DC4C-B16E-E7371E411BB3}">
      <dsp:nvSpPr>
        <dsp:cNvPr id="0" name=""/>
        <dsp:cNvSpPr/>
      </dsp:nvSpPr>
      <dsp:spPr>
        <a:xfrm>
          <a:off x="1443091" y="329204"/>
          <a:ext cx="1152417" cy="11524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Cloudmesh API</a:t>
          </a:r>
          <a:endParaRPr lang="en-US" sz="1100" b="1" kern="1200" dirty="0"/>
        </a:p>
      </dsp:txBody>
      <dsp:txXfrm>
        <a:off x="1611859" y="497972"/>
        <a:ext cx="814881" cy="814881"/>
      </dsp:txXfrm>
    </dsp:sp>
    <dsp:sp modelId="{DEAC4ED6-BD20-B04A-A470-B70A858D0E0C}">
      <dsp:nvSpPr>
        <dsp:cNvPr id="0" name=""/>
        <dsp:cNvSpPr/>
      </dsp:nvSpPr>
      <dsp:spPr>
        <a:xfrm rot="20520000">
          <a:off x="2718584" y="2123411"/>
          <a:ext cx="184658" cy="51363"/>
        </a:xfrm>
        <a:custGeom>
          <a:avLst/>
          <a:gdLst/>
          <a:ahLst/>
          <a:cxnLst/>
          <a:rect l="0" t="0" r="0" b="0"/>
          <a:pathLst>
            <a:path>
              <a:moveTo>
                <a:pt x="0" y="25681"/>
              </a:moveTo>
              <a:lnTo>
                <a:pt x="184658" y="2568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806297" y="2144476"/>
        <a:ext cx="9232" cy="9232"/>
      </dsp:txXfrm>
    </dsp:sp>
    <dsp:sp modelId="{02608FBA-D557-8445-AEB4-7AD597828016}">
      <dsp:nvSpPr>
        <dsp:cNvPr id="0" name=""/>
        <dsp:cNvSpPr/>
      </dsp:nvSpPr>
      <dsp:spPr>
        <a:xfrm>
          <a:off x="2870522" y="1366294"/>
          <a:ext cx="1152417" cy="11524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Cloudmesh</a:t>
          </a:r>
        </a:p>
        <a:p>
          <a:pPr marL="0" lvl="0" indent="0" algn="ctr" defTabSz="488950">
            <a:lnSpc>
              <a:spcPct val="90000"/>
            </a:lnSpc>
            <a:spcBef>
              <a:spcPct val="0"/>
            </a:spcBef>
            <a:spcAft>
              <a:spcPct val="35000"/>
            </a:spcAft>
            <a:buNone/>
          </a:pPr>
          <a:r>
            <a:rPr lang="en-US" sz="1100" b="1" kern="1200"/>
            <a:t>Shell</a:t>
          </a:r>
          <a:endParaRPr lang="en-US" sz="1100" b="1" kern="1200" dirty="0"/>
        </a:p>
      </dsp:txBody>
      <dsp:txXfrm>
        <a:off x="3039290" y="1535062"/>
        <a:ext cx="814881" cy="814881"/>
      </dsp:txXfrm>
    </dsp:sp>
    <dsp:sp modelId="{3F961F53-6E88-0B4B-820B-3E145181C25B}">
      <dsp:nvSpPr>
        <dsp:cNvPr id="0" name=""/>
        <dsp:cNvSpPr/>
      </dsp:nvSpPr>
      <dsp:spPr>
        <a:xfrm rot="3240000">
          <a:off x="2377973" y="3034524"/>
          <a:ext cx="232828" cy="51363"/>
        </a:xfrm>
        <a:custGeom>
          <a:avLst/>
          <a:gdLst/>
          <a:ahLst/>
          <a:cxnLst/>
          <a:rect l="0" t="0" r="0" b="0"/>
          <a:pathLst>
            <a:path>
              <a:moveTo>
                <a:pt x="0" y="25681"/>
              </a:moveTo>
              <a:lnTo>
                <a:pt x="232828" y="2568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488566" y="3054384"/>
        <a:ext cx="11641" cy="11641"/>
      </dsp:txXfrm>
    </dsp:sp>
    <dsp:sp modelId="{08EE2EE9-5D62-214C-B989-BFEC8DCC74B9}">
      <dsp:nvSpPr>
        <dsp:cNvPr id="0" name=""/>
        <dsp:cNvSpPr/>
      </dsp:nvSpPr>
      <dsp:spPr>
        <a:xfrm>
          <a:off x="2325292" y="3044340"/>
          <a:ext cx="1152417" cy="11524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Command Line</a:t>
          </a:r>
          <a:endParaRPr lang="en-US" sz="1100" b="1" kern="1200" dirty="0"/>
        </a:p>
      </dsp:txBody>
      <dsp:txXfrm>
        <a:off x="2494060" y="3213108"/>
        <a:ext cx="814881" cy="814881"/>
      </dsp:txXfrm>
    </dsp:sp>
    <dsp:sp modelId="{27F0AA83-E940-124D-A538-4BDE227BAB47}">
      <dsp:nvSpPr>
        <dsp:cNvPr id="0" name=""/>
        <dsp:cNvSpPr/>
      </dsp:nvSpPr>
      <dsp:spPr>
        <a:xfrm rot="7560000">
          <a:off x="1427798" y="3034524"/>
          <a:ext cx="232828" cy="51363"/>
        </a:xfrm>
        <a:custGeom>
          <a:avLst/>
          <a:gdLst/>
          <a:ahLst/>
          <a:cxnLst/>
          <a:rect l="0" t="0" r="0" b="0"/>
          <a:pathLst>
            <a:path>
              <a:moveTo>
                <a:pt x="0" y="25681"/>
              </a:moveTo>
              <a:lnTo>
                <a:pt x="232828" y="2568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rot="10800000">
        <a:off x="1538391" y="3054384"/>
        <a:ext cx="11641" cy="11641"/>
      </dsp:txXfrm>
    </dsp:sp>
    <dsp:sp modelId="{4AA7CD5B-DCE2-9143-BE50-2A8AD0D88632}">
      <dsp:nvSpPr>
        <dsp:cNvPr id="0" name=""/>
        <dsp:cNvSpPr/>
      </dsp:nvSpPr>
      <dsp:spPr>
        <a:xfrm>
          <a:off x="560890" y="3044340"/>
          <a:ext cx="1152417" cy="11524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Cloudmesh</a:t>
          </a:r>
        </a:p>
        <a:p>
          <a:pPr marL="0" lvl="0" indent="0" algn="ctr" defTabSz="488950">
            <a:lnSpc>
              <a:spcPct val="90000"/>
            </a:lnSpc>
            <a:spcBef>
              <a:spcPct val="0"/>
            </a:spcBef>
            <a:spcAft>
              <a:spcPct val="35000"/>
            </a:spcAft>
            <a:buNone/>
          </a:pPr>
          <a:r>
            <a:rPr lang="en-US" sz="1100" b="1" kern="1200"/>
            <a:t>Web</a:t>
          </a:r>
          <a:endParaRPr lang="en-US" sz="1100" b="1" kern="1200" dirty="0"/>
        </a:p>
      </dsp:txBody>
      <dsp:txXfrm>
        <a:off x="729658" y="3213108"/>
        <a:ext cx="814881" cy="814881"/>
      </dsp:txXfrm>
    </dsp:sp>
    <dsp:sp modelId="{D31F9918-01AF-6F41-BD5E-ECAC2D1EAABC}">
      <dsp:nvSpPr>
        <dsp:cNvPr id="0" name=""/>
        <dsp:cNvSpPr/>
      </dsp:nvSpPr>
      <dsp:spPr>
        <a:xfrm rot="11880000">
          <a:off x="1135356" y="2123411"/>
          <a:ext cx="184658" cy="51363"/>
        </a:xfrm>
        <a:custGeom>
          <a:avLst/>
          <a:gdLst/>
          <a:ahLst/>
          <a:cxnLst/>
          <a:rect l="0" t="0" r="0" b="0"/>
          <a:pathLst>
            <a:path>
              <a:moveTo>
                <a:pt x="0" y="25681"/>
              </a:moveTo>
              <a:lnTo>
                <a:pt x="184658" y="2568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223069" y="2144476"/>
        <a:ext cx="9232" cy="9232"/>
      </dsp:txXfrm>
    </dsp:sp>
    <dsp:sp modelId="{0D453934-F182-854F-BCF5-5DC521A015E5}">
      <dsp:nvSpPr>
        <dsp:cNvPr id="0" name=""/>
        <dsp:cNvSpPr/>
      </dsp:nvSpPr>
      <dsp:spPr>
        <a:xfrm>
          <a:off x="15659" y="1366294"/>
          <a:ext cx="1152417" cy="11524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Cloudmesh REST Services</a:t>
          </a:r>
          <a:endParaRPr lang="en-US" sz="1100" b="1" kern="1200" dirty="0"/>
        </a:p>
      </dsp:txBody>
      <dsp:txXfrm>
        <a:off x="184427" y="1535062"/>
        <a:ext cx="814881" cy="81488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a:t>
            </a:fld>
            <a:endParaRPr lang="en-US" altLang="en-US"/>
          </a:p>
        </p:txBody>
      </p:sp>
    </p:spTree>
    <p:extLst>
      <p:ext uri="{BB962C8B-B14F-4D97-AF65-F5344CB8AC3E}">
        <p14:creationId xmlns:p14="http://schemas.microsoft.com/office/powerpoint/2010/main" val="419988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a:t>
            </a:fld>
            <a:endParaRPr lang="en-US" altLang="en-US"/>
          </a:p>
        </p:txBody>
      </p:sp>
    </p:spTree>
    <p:extLst>
      <p:ext uri="{BB962C8B-B14F-4D97-AF65-F5344CB8AC3E}">
        <p14:creationId xmlns:p14="http://schemas.microsoft.com/office/powerpoint/2010/main" val="421507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a:pPr>
                <a:defRPr/>
              </a:pPr>
              <a:t>30</a:t>
            </a:fld>
            <a:endParaRPr lang="en-US" altLang="en-US"/>
          </a:p>
        </p:txBody>
      </p:sp>
    </p:spTree>
    <p:extLst>
      <p:ext uri="{BB962C8B-B14F-4D97-AF65-F5344CB8AC3E}">
        <p14:creationId xmlns:p14="http://schemas.microsoft.com/office/powerpoint/2010/main" val="82885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a:pPr>
                <a:defRPr/>
              </a:pPr>
              <a:t>31</a:t>
            </a:fld>
            <a:endParaRPr lang="en-US" altLang="en-US"/>
          </a:p>
        </p:txBody>
      </p:sp>
    </p:spTree>
    <p:extLst>
      <p:ext uri="{BB962C8B-B14F-4D97-AF65-F5344CB8AC3E}">
        <p14:creationId xmlns:p14="http://schemas.microsoft.com/office/powerpoint/2010/main" val="80416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2F176-4B68-41CB-92C1-C6CAD6E58505}" type="slidenum">
              <a:rPr lang="en-US" smtClean="0"/>
              <a:t>32</a:t>
            </a:fld>
            <a:endParaRPr lang="en-US"/>
          </a:p>
        </p:txBody>
      </p:sp>
    </p:spTree>
    <p:extLst>
      <p:ext uri="{BB962C8B-B14F-4D97-AF65-F5344CB8AC3E}">
        <p14:creationId xmlns:p14="http://schemas.microsoft.com/office/powerpoint/2010/main" val="404117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31282"/>
            <a:ext cx="9126166" cy="717082"/>
          </a:xfrm>
        </p:spPr>
        <p:txBody>
          <a:bodyPr/>
          <a:lstStyle/>
          <a:p>
            <a:r>
              <a:rPr lang="en-US"/>
              <a:t>Click to edit Master title style</a:t>
            </a: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838"/>
            <a:ext cx="9067800" cy="515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10240" y="0"/>
            <a:ext cx="9126166" cy="838200"/>
          </a:xfrm>
        </p:spPr>
        <p:txBody>
          <a:body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9932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8" name="Rectangle 7"/>
          <p:cNvSpPr/>
          <p:nvPr userDrawn="1"/>
        </p:nvSpPr>
        <p:spPr bwMode="auto">
          <a:xfrm>
            <a:off x="-33269" y="-42437"/>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charset="-128"/>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0" r:id="rId2"/>
    <p:sldLayoutId id="2147484257" r:id="rId3"/>
    <p:sldLayoutId id="2147484259" r:id="rId4"/>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galaxy.ansibl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cloudmesh/example-project-nist-fingerprint-matching" TargetMode="External"/><Relationship Id="rId2" Type="http://schemas.openxmlformats.org/officeDocument/2006/relationships/hyperlink" Target="https://github.com/lee212/ec2-provisioning-with-ansibl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aws.amazon.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github.com/lee212/ec2-provisioning-with-ansible/blob/master/boot-ec2-with-vpc.y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ansible/ansible-modules-core/blob/devel/cloud/amazon/ec2.py" TargetMode="External"/><Relationship Id="rId2" Type="http://schemas.openxmlformats.org/officeDocument/2006/relationships/hyperlink" Target="https://github.com/lee212/ec2-provisioning-with-ansible/blob/master/boot-ec2-with-vpc.y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www.nist.gov/itl/iad/ig/special_dbases.cfm" TargetMode="External"/><Relationship Id="rId3" Type="http://schemas.openxmlformats.org/officeDocument/2006/relationships/hyperlink" Target="http://www.nist.gov/srd/nistsd4.cfm" TargetMode="External"/><Relationship Id="rId7" Type="http://schemas.openxmlformats.org/officeDocument/2006/relationships/hyperlink" Target="https://www.nist.gov/srd/nist-special-database-14" TargetMode="External"/><Relationship Id="rId2" Type="http://schemas.openxmlformats.org/officeDocument/2006/relationships/hyperlink" Target="http://www.nist.gov/itl/iad/ig/nigos.cfm" TargetMode="External"/><Relationship Id="rId1" Type="http://schemas.openxmlformats.org/officeDocument/2006/relationships/slideLayout" Target="../slideLayouts/slideLayout2.xml"/><Relationship Id="rId6" Type="http://schemas.openxmlformats.org/officeDocument/2006/relationships/hyperlink" Target="https://www.nist.gov/srd/nist-special-database-4" TargetMode="External"/><Relationship Id="rId11" Type="http://schemas.openxmlformats.org/officeDocument/2006/relationships/hyperlink" Target="https://github.com/lee212/ec2-provisioning-with-ansible/blob/master/terminate.yml" TargetMode="External"/><Relationship Id="rId5" Type="http://schemas.openxmlformats.org/officeDocument/2006/relationships/hyperlink" Target="http://www.nist.gov/itl/iad/ig/nbis.cfm" TargetMode="External"/><Relationship Id="rId10" Type="http://schemas.openxmlformats.org/officeDocument/2006/relationships/hyperlink" Target="https://github.com/cloudmesh/example-project-nist-fingerprint-matching/blob/master/dataset.yml" TargetMode="External"/><Relationship Id="rId4" Type="http://schemas.openxmlformats.org/officeDocument/2006/relationships/hyperlink" Target="https://nbviewer.jupyter.org/github/cloudmesh/classes/blob/master/docs/source/notebooks/fingerprint_matching.ipynb" TargetMode="External"/><Relationship Id="rId9" Type="http://schemas.openxmlformats.org/officeDocument/2006/relationships/hyperlink" Target="https://github.com/cloudmesh/example-project-nist-fingerprint-matching/blob/master/software.y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futuresystems/pedestrian-and-face-detection" TargetMode="External"/><Relationship Id="rId2" Type="http://schemas.openxmlformats.org/officeDocument/2006/relationships/hyperlink" Target="https://github.com/lee212/simpleazu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ka.ms/devicelogin" TargetMode="External"/><Relationship Id="rId2" Type="http://schemas.openxmlformats.org/officeDocument/2006/relationships/hyperlink" Target="https://portal.azur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nbviewer.jupyter.org/github/lee212/simpleazure/blob/master/ipynb/Tutorial%20-%20Account%20Setup%20for%20Azure%20Resource%20Manager%20(ARM).ipyn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bviewer.jupyter.org/github/lee212/simpleazure/blob/master/ipynb/Tutorial%20-%20Modifying%20a%20Template%20in%20Python.ipynb"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lee212/simpleazure/blob/master/ipynb/files/101-vm-sshkey-for-3vms.json" TargetMode="External"/><Relationship Id="rId2" Type="http://schemas.openxmlformats.org/officeDocument/2006/relationships/hyperlink" Target="https://github.com/Azure/azure-resource-manager-schemas/blob/master/schemas/2015-08-01/Microsoft.Compute.jso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s://nbviewer.jupyter.org/github/cloudmesh/classes/blob/master/docs/source/notebooks/facedetection.ipynb" TargetMode="External"/><Relationship Id="rId2" Type="http://schemas.openxmlformats.org/officeDocument/2006/relationships/hyperlink" Target="http://pascal.inrialpes.fr/data/huma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loudmesh.github.io/client/" TargetMode="External"/><Relationship Id="rId2" Type="http://schemas.openxmlformats.org/officeDocument/2006/relationships/hyperlink" Target="mailto:laszewski@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e8-pzWn-7lz47-gIAra0VzCX6IkAypa8Cu5YG5MES_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iNN9KAsQ3G8?t=8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docs.ansible.com/ansible/list_of_all_modul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0" y="5643999"/>
            <a:ext cx="2602159" cy="1200329"/>
          </a:xfrm>
          <a:prstGeom prst="rect">
            <a:avLst/>
          </a:prstGeom>
          <a:solidFill>
            <a:schemeClr val="bg1"/>
          </a:solidFill>
        </p:spPr>
        <p:txBody>
          <a:bodyPr wrap="square">
            <a:spAutoFit/>
          </a:bodyPr>
          <a:lstStyle/>
          <a:p>
            <a:r>
              <a:rPr lang="en-US" dirty="0"/>
              <a:t>Software Defined Systems</a:t>
            </a:r>
          </a:p>
          <a:p>
            <a:r>
              <a:rPr lang="en-US" dirty="0"/>
              <a:t>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1</a:t>
            </a:fld>
            <a:endParaRPr lang="en-US" dirty="0"/>
          </a:p>
        </p:txBody>
      </p:sp>
    </p:spTree>
    <p:extLst>
      <p:ext uri="{BB962C8B-B14F-4D97-AF65-F5344CB8AC3E}">
        <p14:creationId xmlns:p14="http://schemas.microsoft.com/office/powerpoint/2010/main" val="422344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65838"/>
            <a:ext cx="9067800" cy="5153962"/>
          </a:xfrm>
        </p:spPr>
        <p:txBody>
          <a:bodyPr/>
          <a:lstStyle/>
          <a:p>
            <a:r>
              <a:rPr lang="en-US" dirty="0"/>
              <a:t>Re-Use existing Roles from Community</a:t>
            </a:r>
          </a:p>
          <a:p>
            <a:pPr lvl="1"/>
            <a:r>
              <a:rPr lang="en-US" sz="1800" dirty="0"/>
              <a:t>Ansible Hub (</a:t>
            </a:r>
            <a:r>
              <a:rPr lang="en-US" sz="1800" dirty="0">
                <a:hlinkClick r:id="rId2"/>
              </a:rPr>
              <a:t>https://galaxy.ansible.com/</a:t>
            </a:r>
            <a:r>
              <a:rPr lang="en-US" sz="1800" dirty="0"/>
              <a:t>) provides 10,066 community developed roles</a:t>
            </a:r>
          </a:p>
          <a:p>
            <a:pPr lvl="1"/>
            <a:r>
              <a:rPr lang="en-US" sz="1800" dirty="0"/>
              <a:t>Software installation can be completed by importing existing roles</a:t>
            </a:r>
          </a:p>
          <a:p>
            <a:pPr lvl="1"/>
            <a:r>
              <a:rPr lang="en-US" sz="1800" dirty="0"/>
              <a:t>Multiple roles can be combined to build a large software component or a system</a:t>
            </a:r>
          </a:p>
          <a:p>
            <a:pPr lvl="1"/>
            <a:r>
              <a:rPr lang="en-US" sz="1800" dirty="0"/>
              <a:t>Sharing roles may reduce having a duplicated code across multiple projects</a:t>
            </a:r>
          </a:p>
          <a:p>
            <a:pPr lvl="1"/>
            <a:r>
              <a:rPr lang="en-US" sz="1800" dirty="0"/>
              <a:t>Caveats</a:t>
            </a:r>
          </a:p>
          <a:p>
            <a:pPr lvl="2"/>
            <a:r>
              <a:rPr lang="en-US" sz="1400" dirty="0"/>
              <a:t>Some community roles may not suit for your system; authoring custom roles would be necessary to satisfy your requirements</a:t>
            </a:r>
          </a:p>
          <a:p>
            <a:pPr lvl="2"/>
            <a:r>
              <a:rPr lang="en-US" sz="1400" dirty="0"/>
              <a:t>Broken roles exist; run a few tests to verify community roles before use in production</a:t>
            </a:r>
          </a:p>
        </p:txBody>
      </p:sp>
      <p:sp>
        <p:nvSpPr>
          <p:cNvPr id="4" name="Title 3"/>
          <p:cNvSpPr>
            <a:spLocks noGrp="1"/>
          </p:cNvSpPr>
          <p:nvPr>
            <p:ph type="title"/>
          </p:nvPr>
        </p:nvSpPr>
        <p:spPr/>
        <p:txBody>
          <a:bodyPr/>
          <a:lstStyle/>
          <a:p>
            <a:r>
              <a:rPr lang="en-US" dirty="0"/>
              <a:t>Key Lessons How to Build Roles</a:t>
            </a:r>
          </a:p>
        </p:txBody>
      </p:sp>
    </p:spTree>
    <p:extLst>
      <p:ext uri="{BB962C8B-B14F-4D97-AF65-F5344CB8AC3E}">
        <p14:creationId xmlns:p14="http://schemas.microsoft.com/office/powerpoint/2010/main" val="74505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Software defined systems (SDS) describes applications by library of Ansible roles</a:t>
            </a:r>
          </a:p>
          <a:p>
            <a:r>
              <a:rPr lang="en-US" dirty="0"/>
              <a:t>SDS environment – for applications is defined by the roles, for example, NIST Pedestrian and Face Detection contains roles as in the following:</a:t>
            </a:r>
          </a:p>
          <a:p>
            <a:endParaRPr lang="en-US" dirty="0"/>
          </a:p>
          <a:p>
            <a:endParaRPr lang="en-US" dirty="0"/>
          </a:p>
          <a:p>
            <a:endParaRPr lang="en-US" dirty="0"/>
          </a:p>
          <a:p>
            <a:endParaRPr lang="en-US" dirty="0"/>
          </a:p>
          <a:p>
            <a:r>
              <a:rPr lang="en-US" dirty="0"/>
              <a:t>Library (compound) of the Ansible roles builds transparent, manageable, and dynamic SDS environment. Face Detection example is built with Apache Mesos, Spark and </a:t>
            </a:r>
            <a:r>
              <a:rPr lang="en-US" dirty="0" err="1"/>
              <a:t>OpenCV</a:t>
            </a:r>
            <a:r>
              <a:rPr lang="en-US" dirty="0"/>
              <a:t> with INRIA Person </a:t>
            </a:r>
            <a:r>
              <a:rPr lang="en-US" dirty="0" err="1"/>
              <a:t>DataSet</a:t>
            </a:r>
            <a:r>
              <a:rPr lang="en-US" dirty="0"/>
              <a:t> and Python Analytics code according to the defined roles.</a:t>
            </a:r>
          </a:p>
        </p:txBody>
      </p:sp>
      <p:sp>
        <p:nvSpPr>
          <p:cNvPr id="3" name="Title 2"/>
          <p:cNvSpPr>
            <a:spLocks noGrp="1"/>
          </p:cNvSpPr>
          <p:nvPr>
            <p:ph type="title"/>
          </p:nvPr>
        </p:nvSpPr>
        <p:spPr/>
        <p:txBody>
          <a:bodyPr/>
          <a:lstStyle/>
          <a:p>
            <a:r>
              <a:rPr lang="en-US" dirty="0"/>
              <a:t>Defining Library of Ansible Roles</a:t>
            </a:r>
          </a:p>
        </p:txBody>
      </p:sp>
      <p:graphicFrame>
        <p:nvGraphicFramePr>
          <p:cNvPr id="5" name="Table 4"/>
          <p:cNvGraphicFramePr>
            <a:graphicFrameLocks noGrp="1"/>
          </p:cNvGraphicFramePr>
          <p:nvPr>
            <p:extLst>
              <p:ext uri="{D42A27DB-BD31-4B8C-83A1-F6EECF244321}">
                <p14:modId xmlns:p14="http://schemas.microsoft.com/office/powerpoint/2010/main" val="2189560773"/>
              </p:ext>
            </p:extLst>
          </p:nvPr>
        </p:nvGraphicFramePr>
        <p:xfrm>
          <a:off x="457200" y="2309352"/>
          <a:ext cx="4724400" cy="1133467"/>
        </p:xfrm>
        <a:graphic>
          <a:graphicData uri="http://schemas.openxmlformats.org/drawingml/2006/table">
            <a:tbl>
              <a:tblPr/>
              <a:tblGrid>
                <a:gridCol w="4724400">
                  <a:extLst>
                    <a:ext uri="{9D8B030D-6E8A-4147-A177-3AD203B41FA5}">
                      <a16:colId xmlns:a16="http://schemas.microsoft.com/office/drawing/2014/main" val="20000"/>
                    </a:ext>
                  </a:extLst>
                </a:gridCol>
              </a:tblGrid>
              <a:tr h="230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333333"/>
                          </a:solidFill>
                          <a:effectLst/>
                          <a:latin typeface="Consolas" panose="020B0609020204030204" pitchFamily="49" charset="0"/>
                        </a:rPr>
                        <a:t>- </a:t>
                      </a:r>
                      <a:r>
                        <a:rPr lang="en-US" sz="1100" dirty="0">
                          <a:solidFill>
                            <a:srgbClr val="63A35C"/>
                          </a:solidFill>
                          <a:effectLst/>
                          <a:latin typeface="Consolas" panose="020B0609020204030204" pitchFamily="49" charset="0"/>
                        </a:rPr>
                        <a:t>include</a:t>
                      </a:r>
                      <a:r>
                        <a:rPr lang="en-US" sz="1100" dirty="0">
                          <a:solidFill>
                            <a:srgbClr val="333333"/>
                          </a:solidFill>
                          <a:effectLst/>
                          <a:latin typeface="Consolas" panose="020B0609020204030204" pitchFamily="49" charset="0"/>
                        </a:rPr>
                        <a:t>: </a:t>
                      </a:r>
                      <a:r>
                        <a:rPr lang="en-US" sz="1100" dirty="0">
                          <a:solidFill>
                            <a:srgbClr val="183691"/>
                          </a:solidFill>
                          <a:effectLst/>
                          <a:latin typeface="Consolas" panose="020B0609020204030204" pitchFamily="49" charset="0"/>
                        </a:rPr>
                        <a:t>mesos.yml</a:t>
                      </a:r>
                      <a:endParaRPr lang="en-US" sz="1100" dirty="0">
                        <a:solidFill>
                          <a:srgbClr val="333333"/>
                        </a:solidFill>
                        <a:effectLst/>
                        <a:latin typeface="Consolas" panose="020B0609020204030204" pitchFamily="49" charset="0"/>
                      </a:endParaRPr>
                    </a:p>
                  </a:txBody>
                  <a:tcPr marL="58030" marR="58030" marT="29015" marB="29015">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9425">
                <a:tc>
                  <a:txBody>
                    <a:bodyPr/>
                    <a:lstStyle/>
                    <a:p>
                      <a:pPr fontAlgn="t"/>
                      <a:r>
                        <a:rPr lang="en-US" sz="1100" dirty="0">
                          <a:solidFill>
                            <a:srgbClr val="333333"/>
                          </a:solidFill>
                          <a:effectLst/>
                          <a:latin typeface="Consolas" panose="020B0609020204030204" pitchFamily="49" charset="0"/>
                        </a:rPr>
                        <a:t>- </a:t>
                      </a:r>
                      <a:r>
                        <a:rPr lang="en-US" sz="1100" dirty="0">
                          <a:solidFill>
                            <a:srgbClr val="63A35C"/>
                          </a:solidFill>
                          <a:effectLst/>
                          <a:latin typeface="Consolas" panose="020B0609020204030204" pitchFamily="49" charset="0"/>
                        </a:rPr>
                        <a:t>include</a:t>
                      </a:r>
                      <a:r>
                        <a:rPr lang="en-US" sz="1100" dirty="0">
                          <a:solidFill>
                            <a:srgbClr val="333333"/>
                          </a:solidFill>
                          <a:effectLst/>
                          <a:latin typeface="Consolas" panose="020B0609020204030204" pitchFamily="49" charset="0"/>
                        </a:rPr>
                        <a:t>: </a:t>
                      </a:r>
                      <a:r>
                        <a:rPr lang="en-US" sz="1100" dirty="0">
                          <a:solidFill>
                            <a:srgbClr val="183691"/>
                          </a:solidFill>
                          <a:effectLst/>
                          <a:latin typeface="Consolas" panose="020B0609020204030204" pitchFamily="49" charset="0"/>
                        </a:rPr>
                        <a:t>spark-for-</a:t>
                      </a:r>
                      <a:r>
                        <a:rPr lang="en-US" sz="1100" dirty="0" err="1">
                          <a:solidFill>
                            <a:srgbClr val="183691"/>
                          </a:solidFill>
                          <a:effectLst/>
                          <a:latin typeface="Consolas" panose="020B0609020204030204" pitchFamily="49" charset="0"/>
                        </a:rPr>
                        <a:t>mesos.yml</a:t>
                      </a:r>
                      <a:endParaRPr lang="en-US" sz="1100" dirty="0">
                        <a:solidFill>
                          <a:srgbClr val="333333"/>
                        </a:solidFill>
                        <a:effectLst/>
                        <a:latin typeface="Consolas" panose="020B0609020204030204" pitchFamily="49" charset="0"/>
                      </a:endParaRPr>
                    </a:p>
                  </a:txBody>
                  <a:tcPr marL="60447" marR="60447" marT="29015" marB="29015">
                    <a:lnL>
                      <a:noFill/>
                    </a:lnL>
                    <a:lnR>
                      <a:noFill/>
                    </a:lnR>
                    <a:lnT w="12700" cmpd="sng">
                      <a:noFill/>
                      <a:prstDash val="soli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9425">
                <a:tc>
                  <a:txBody>
                    <a:bodyPr/>
                    <a:lstStyle/>
                    <a:p>
                      <a:pPr fontAlgn="t"/>
                      <a:r>
                        <a:rPr lang="en-US" sz="1100" dirty="0">
                          <a:solidFill>
                            <a:srgbClr val="333333"/>
                          </a:solidFill>
                          <a:effectLst/>
                          <a:latin typeface="Consolas" panose="020B0609020204030204" pitchFamily="49" charset="0"/>
                        </a:rPr>
                        <a:t>- </a:t>
                      </a:r>
                      <a:r>
                        <a:rPr lang="en-US" sz="1100" dirty="0">
                          <a:solidFill>
                            <a:srgbClr val="63A35C"/>
                          </a:solidFill>
                          <a:effectLst/>
                          <a:latin typeface="Consolas" panose="020B0609020204030204" pitchFamily="49" charset="0"/>
                        </a:rPr>
                        <a:t>include</a:t>
                      </a:r>
                      <a:r>
                        <a:rPr lang="en-US" sz="1100" dirty="0">
                          <a:solidFill>
                            <a:srgbClr val="333333"/>
                          </a:solidFill>
                          <a:effectLst/>
                          <a:latin typeface="Consolas" panose="020B0609020204030204" pitchFamily="49" charset="0"/>
                        </a:rPr>
                        <a:t>: </a:t>
                      </a:r>
                      <a:r>
                        <a:rPr lang="en-US" sz="1100" dirty="0">
                          <a:solidFill>
                            <a:srgbClr val="183691"/>
                          </a:solidFill>
                          <a:effectLst/>
                          <a:latin typeface="Consolas" panose="020B0609020204030204" pitchFamily="49" charset="0"/>
                        </a:rPr>
                        <a:t>opencv.yml</a:t>
                      </a:r>
                      <a:endParaRPr lang="en-US" sz="1100" dirty="0">
                        <a:solidFill>
                          <a:srgbClr val="333333"/>
                        </a:solidFill>
                        <a:effectLst/>
                        <a:latin typeface="Consolas" panose="020B0609020204030204" pitchFamily="49" charset="0"/>
                      </a:endParaRPr>
                    </a:p>
                  </a:txBody>
                  <a:tcPr marL="60447" marR="60447" marT="29015" marB="2901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9425">
                <a:tc>
                  <a:txBody>
                    <a:bodyPr/>
                    <a:lstStyle/>
                    <a:p>
                      <a:pPr fontAlgn="t"/>
                      <a:r>
                        <a:rPr lang="en-US" sz="1100" dirty="0">
                          <a:solidFill>
                            <a:srgbClr val="333333"/>
                          </a:solidFill>
                          <a:effectLst/>
                          <a:latin typeface="Consolas" panose="020B0609020204030204" pitchFamily="49" charset="0"/>
                        </a:rPr>
                        <a:t>- </a:t>
                      </a:r>
                      <a:r>
                        <a:rPr lang="en-US" sz="1100" dirty="0">
                          <a:solidFill>
                            <a:srgbClr val="63A35C"/>
                          </a:solidFill>
                          <a:effectLst/>
                          <a:latin typeface="Consolas" panose="020B0609020204030204" pitchFamily="49" charset="0"/>
                        </a:rPr>
                        <a:t>include</a:t>
                      </a:r>
                      <a:r>
                        <a:rPr lang="en-US" sz="1100" dirty="0">
                          <a:solidFill>
                            <a:srgbClr val="333333"/>
                          </a:solidFill>
                          <a:effectLst/>
                          <a:latin typeface="Consolas" panose="020B0609020204030204" pitchFamily="49" charset="0"/>
                        </a:rPr>
                        <a:t>: </a:t>
                      </a:r>
                      <a:r>
                        <a:rPr lang="en-US" sz="1100" dirty="0">
                          <a:solidFill>
                            <a:srgbClr val="183691"/>
                          </a:solidFill>
                          <a:effectLst/>
                          <a:latin typeface="Consolas" panose="020B0609020204030204" pitchFamily="49" charset="0"/>
                        </a:rPr>
                        <a:t>inria-dataset.yml</a:t>
                      </a:r>
                      <a:endParaRPr lang="en-US" sz="1100" dirty="0">
                        <a:solidFill>
                          <a:srgbClr val="333333"/>
                        </a:solidFill>
                        <a:effectLst/>
                        <a:latin typeface="Consolas" panose="020B0609020204030204" pitchFamily="49" charset="0"/>
                      </a:endParaRPr>
                    </a:p>
                  </a:txBody>
                  <a:tcPr marL="60447" marR="60447" marT="29015" marB="2901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9139">
                <a:tc>
                  <a:txBody>
                    <a:bodyPr/>
                    <a:lstStyle/>
                    <a:p>
                      <a:pPr fontAlgn="t"/>
                      <a:r>
                        <a:rPr lang="en-US" sz="1100" dirty="0">
                          <a:solidFill>
                            <a:srgbClr val="333333"/>
                          </a:solidFill>
                          <a:effectLst/>
                          <a:latin typeface="Consolas" panose="020B0609020204030204" pitchFamily="49" charset="0"/>
                        </a:rPr>
                        <a:t>- </a:t>
                      </a:r>
                      <a:r>
                        <a:rPr lang="en-US" sz="1100" dirty="0">
                          <a:solidFill>
                            <a:srgbClr val="63A35C"/>
                          </a:solidFill>
                          <a:effectLst/>
                          <a:latin typeface="Consolas" panose="020B0609020204030204" pitchFamily="49" charset="0"/>
                        </a:rPr>
                        <a:t>include</a:t>
                      </a:r>
                      <a:r>
                        <a:rPr lang="en-US" sz="1100" dirty="0">
                          <a:solidFill>
                            <a:srgbClr val="333333"/>
                          </a:solidFill>
                          <a:effectLst/>
                          <a:latin typeface="Consolas" panose="020B0609020204030204" pitchFamily="49" charset="0"/>
                        </a:rPr>
                        <a:t>: </a:t>
                      </a:r>
                      <a:r>
                        <a:rPr lang="en-US" sz="1100" dirty="0">
                          <a:solidFill>
                            <a:srgbClr val="183691"/>
                          </a:solidFill>
                          <a:effectLst/>
                          <a:latin typeface="Consolas" panose="020B0609020204030204" pitchFamily="49" charset="0"/>
                        </a:rPr>
                        <a:t>python-analytics-human-face-</a:t>
                      </a:r>
                      <a:r>
                        <a:rPr lang="en-US" sz="1100" dirty="0" err="1">
                          <a:solidFill>
                            <a:srgbClr val="183691"/>
                          </a:solidFill>
                          <a:effectLst/>
                          <a:latin typeface="Consolas" panose="020B0609020204030204" pitchFamily="49" charset="0"/>
                        </a:rPr>
                        <a:t>detection.yml</a:t>
                      </a:r>
                      <a:endParaRPr lang="en-US" sz="1100" dirty="0">
                        <a:solidFill>
                          <a:srgbClr val="333333"/>
                        </a:solidFill>
                        <a:effectLst/>
                        <a:latin typeface="Consolas" panose="020B0609020204030204" pitchFamily="49" charset="0"/>
                      </a:endParaRPr>
                    </a:p>
                  </a:txBody>
                  <a:tcPr marL="60447" marR="60447" marT="29015" marB="2901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3477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5838"/>
            <a:ext cx="8972449" cy="5153962"/>
          </a:xfrm>
        </p:spPr>
        <p:txBody>
          <a:bodyPr/>
          <a:lstStyle/>
          <a:p>
            <a:r>
              <a:rPr lang="en-US" dirty="0"/>
              <a:t>Virtual clusters is created on-demand based on the definition of roles</a:t>
            </a:r>
          </a:p>
          <a:p>
            <a:r>
              <a:rPr lang="en-US" dirty="0"/>
              <a:t>Preparing reasonable amount of computing capacity is doable compared to fixed number of traditional servers</a:t>
            </a:r>
          </a:p>
          <a:p>
            <a:r>
              <a:rPr lang="en-US" dirty="0"/>
              <a:t>Cloudmesh for virtual clusters </a:t>
            </a:r>
            <a:br>
              <a:rPr lang="en-US" dirty="0"/>
            </a:br>
            <a:r>
              <a:rPr lang="en-US" dirty="0"/>
              <a:t>in command line:</a:t>
            </a:r>
          </a:p>
          <a:p>
            <a:r>
              <a:rPr lang="en-US" dirty="0"/>
              <a:t>Amazon EC2 provisioning </a:t>
            </a:r>
            <a:br>
              <a:rPr lang="en-US" dirty="0"/>
            </a:br>
            <a:r>
              <a:rPr lang="en-US" dirty="0"/>
              <a:t>by Ansible (in YAML):</a:t>
            </a:r>
          </a:p>
          <a:p>
            <a:endParaRPr lang="en-US" dirty="0"/>
          </a:p>
          <a:p>
            <a:pPr marL="0" indent="0">
              <a:buNone/>
            </a:pPr>
            <a:br>
              <a:rPr lang="en-US" dirty="0"/>
            </a:br>
            <a:endParaRPr lang="en-US" dirty="0"/>
          </a:p>
          <a:p>
            <a:r>
              <a:rPr lang="en-US" dirty="0"/>
              <a:t>Azure provisioning by Python API </a:t>
            </a:r>
            <a:br>
              <a:rPr lang="en-US" dirty="0"/>
            </a:br>
            <a:r>
              <a:rPr lang="en-US" dirty="0"/>
              <a:t>(JSON):</a:t>
            </a:r>
          </a:p>
          <a:p>
            <a:endParaRPr lang="en-US" dirty="0"/>
          </a:p>
          <a:p>
            <a:endParaRPr lang="en-US" dirty="0"/>
          </a:p>
        </p:txBody>
      </p:sp>
      <p:sp>
        <p:nvSpPr>
          <p:cNvPr id="3" name="Title 2"/>
          <p:cNvSpPr>
            <a:spLocks noGrp="1"/>
          </p:cNvSpPr>
          <p:nvPr>
            <p:ph type="title"/>
          </p:nvPr>
        </p:nvSpPr>
        <p:spPr/>
        <p:txBody>
          <a:bodyPr/>
          <a:lstStyle/>
          <a:p>
            <a:r>
              <a:rPr lang="en-US" dirty="0"/>
              <a:t>Provisioning Virtual Clusters</a:t>
            </a:r>
          </a:p>
        </p:txBody>
      </p:sp>
      <p:sp>
        <p:nvSpPr>
          <p:cNvPr id="4" name="TextBox 3"/>
          <p:cNvSpPr txBox="1"/>
          <p:nvPr/>
        </p:nvSpPr>
        <p:spPr>
          <a:xfrm>
            <a:off x="4419599" y="1983267"/>
            <a:ext cx="4552849" cy="276999"/>
          </a:xfrm>
          <a:prstGeom prst="rect">
            <a:avLst/>
          </a:prstGeom>
          <a:solidFill>
            <a:schemeClr val="bg1"/>
          </a:solidFill>
        </p:spPr>
        <p:txBody>
          <a:bodyPr wrap="none" rtlCol="0">
            <a:spAutoFit/>
          </a:bodyPr>
          <a:lstStyle/>
          <a:p>
            <a:r>
              <a:rPr lang="en-US" sz="1200" dirty="0"/>
              <a:t>cm cluster create -n &lt;number of nodes&gt; -cloud &lt;cloud provider&gt;</a:t>
            </a:r>
          </a:p>
        </p:txBody>
      </p:sp>
      <p:sp>
        <p:nvSpPr>
          <p:cNvPr id="5" name="Rectangle 2"/>
          <p:cNvSpPr>
            <a:spLocks noChangeArrowheads="1"/>
          </p:cNvSpPr>
          <p:nvPr/>
        </p:nvSpPr>
        <p:spPr bwMode="auto">
          <a:xfrm>
            <a:off x="4419598" y="2701657"/>
            <a:ext cx="4552849" cy="1292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04040"/>
                </a:solidFill>
                <a:effectLst/>
                <a:latin typeface="Consolas" panose="020B0609020204030204" pitchFamily="49" charset="0"/>
              </a:rPr>
              <a:t>ec2: </a:t>
            </a:r>
          </a:p>
          <a:p>
            <a:pPr marR="0" lvl="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404040"/>
                </a:solidFill>
                <a:effectLst/>
                <a:latin typeface="Consolas" panose="020B0609020204030204" pitchFamily="49" charset="0"/>
              </a:rPr>
              <a:t>     instance_type: "{{ instance_size }}" </a:t>
            </a:r>
          </a:p>
          <a:p>
            <a:pPr marR="0" lvl="0" algn="l" defTabSz="914400" rtl="0" eaLnBrk="0" fontAlgn="base" latinLnBrk="0" hangingPunct="0">
              <a:lnSpc>
                <a:spcPct val="100000"/>
              </a:lnSpc>
              <a:spcBef>
                <a:spcPct val="0"/>
              </a:spcBef>
              <a:spcAft>
                <a:spcPct val="0"/>
              </a:spcAft>
              <a:buClrTx/>
              <a:buSzTx/>
              <a:tabLst/>
            </a:pPr>
            <a:r>
              <a:rPr lang="en-US" altLang="en-US" sz="1200" i="0" dirty="0">
                <a:solidFill>
                  <a:srgbClr val="404040"/>
                </a:solidFill>
                <a:latin typeface="Consolas" panose="020B0609020204030204" pitchFamily="49" charset="0"/>
              </a:rPr>
              <a:t>     </a:t>
            </a:r>
            <a:r>
              <a:rPr kumimoji="0" lang="en-US" altLang="en-US" sz="1200" b="0" i="0" u="none" strike="noStrike" cap="none" normalizeH="0" baseline="0" dirty="0">
                <a:ln>
                  <a:noFill/>
                </a:ln>
                <a:solidFill>
                  <a:srgbClr val="404040"/>
                </a:solidFill>
                <a:effectLst/>
                <a:latin typeface="Consolas" panose="020B0609020204030204" pitchFamily="49" charset="0"/>
              </a:rPr>
              <a:t>image: "{{ image }}" </a:t>
            </a:r>
          </a:p>
          <a:p>
            <a:pPr marR="0" lvl="0" algn="l" defTabSz="914400" rtl="0" eaLnBrk="0" fontAlgn="base" latinLnBrk="0" hangingPunct="0">
              <a:lnSpc>
                <a:spcPct val="100000"/>
              </a:lnSpc>
              <a:spcBef>
                <a:spcPct val="0"/>
              </a:spcBef>
              <a:spcAft>
                <a:spcPct val="0"/>
              </a:spcAft>
              <a:buClrTx/>
              <a:buSzTx/>
              <a:tabLst/>
            </a:pPr>
            <a:r>
              <a:rPr lang="en-US" altLang="en-US" sz="1200" i="0" dirty="0">
                <a:solidFill>
                  <a:srgbClr val="404040"/>
                </a:solidFill>
                <a:latin typeface="Consolas" panose="020B0609020204030204" pitchFamily="49" charset="0"/>
              </a:rPr>
              <a:t>     </a:t>
            </a:r>
            <a:r>
              <a:rPr kumimoji="0" lang="en-US" altLang="en-US" sz="1200" b="0" i="0" u="none" strike="noStrike" cap="none" normalizeH="0" baseline="0" dirty="0">
                <a:ln>
                  <a:noFill/>
                </a:ln>
                <a:solidFill>
                  <a:srgbClr val="404040"/>
                </a:solidFill>
                <a:effectLst/>
                <a:latin typeface="Consolas" panose="020B0609020204030204" pitchFamily="49" charset="0"/>
              </a:rPr>
              <a:t>region: "{{ region }}" </a:t>
            </a:r>
          </a:p>
          <a:p>
            <a:pPr marR="0" lvl="0" algn="l" defTabSz="914400" rtl="0" eaLnBrk="0" fontAlgn="base" latinLnBrk="0" hangingPunct="0">
              <a:lnSpc>
                <a:spcPct val="100000"/>
              </a:lnSpc>
              <a:spcBef>
                <a:spcPct val="0"/>
              </a:spcBef>
              <a:spcAft>
                <a:spcPct val="0"/>
              </a:spcAft>
              <a:buClrTx/>
              <a:buSzTx/>
              <a:tabLst/>
            </a:pPr>
            <a:r>
              <a:rPr lang="en-US" altLang="en-US" sz="1200" i="0" dirty="0">
                <a:solidFill>
                  <a:srgbClr val="404040"/>
                </a:solidFill>
                <a:latin typeface="Consolas" panose="020B0609020204030204" pitchFamily="49" charset="0"/>
              </a:rPr>
              <a:t>     </a:t>
            </a:r>
            <a:r>
              <a:rPr kumimoji="0" lang="en-US" altLang="en-US" sz="1200" b="0" i="0" u="none" strike="noStrike" cap="none" normalizeH="0" baseline="0" dirty="0">
                <a:ln>
                  <a:noFill/>
                </a:ln>
                <a:solidFill>
                  <a:srgbClr val="404040"/>
                </a:solidFill>
                <a:effectLst/>
                <a:latin typeface="Consolas" panose="020B0609020204030204" pitchFamily="49" charset="0"/>
              </a:rPr>
              <a:t>count: “{{</a:t>
            </a:r>
            <a:r>
              <a:rPr kumimoji="0" lang="en-US" altLang="en-US" sz="1200" b="0" i="0" u="none" strike="noStrike" cap="none" normalizeH="0" dirty="0">
                <a:ln>
                  <a:noFill/>
                </a:ln>
                <a:solidFill>
                  <a:srgbClr val="404040"/>
                </a:solidFill>
                <a:effectLst/>
                <a:latin typeface="Consolas" panose="020B0609020204030204" pitchFamily="49" charset="0"/>
              </a:rPr>
              <a:t> number_of_nodes }}”</a:t>
            </a:r>
            <a:endParaRPr kumimoji="0" lang="en-US" altLang="en-US" sz="1200" b="0" i="0" u="none" strike="noStrike" cap="none" normalizeH="0" baseline="0" dirty="0">
              <a:ln>
                <a:noFill/>
              </a:ln>
              <a:solidFill>
                <a:srgbClr val="404040"/>
              </a:solidFill>
              <a:effectLst/>
              <a:latin typeface="Consolas" panose="020B0609020204030204" pitchFamily="49"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dirty="0">
                <a:ln>
                  <a:noFill/>
                </a:ln>
                <a:solidFill>
                  <a:srgbClr val="404040"/>
                </a:solidFill>
                <a:effectLst/>
                <a:latin typeface="Consolas" panose="020B0609020204030204" pitchFamily="49" charset="0"/>
              </a:rPr>
              <a:t>     </a:t>
            </a:r>
            <a:r>
              <a:rPr kumimoji="0" lang="en-US" altLang="en-US" sz="1200" b="0" i="0" u="none" strike="noStrike" cap="none" normalizeH="0" baseline="0" dirty="0">
                <a:ln>
                  <a:noFill/>
                </a:ln>
                <a:solidFill>
                  <a:srgbClr val="404040"/>
                </a:solidFill>
                <a:effectLst/>
                <a:latin typeface="Consolas" panose="020B0609020204030204" pitchFamily="49" charset="0"/>
              </a:rPr>
              <a:t>group: [ 'default', "{{ security_group }}" ] </a:t>
            </a:r>
          </a:p>
          <a:p>
            <a:pPr lvl="0"/>
            <a:r>
              <a:rPr lang="en-US" altLang="en-US" sz="1200" i="0" dirty="0">
                <a:solidFill>
                  <a:srgbClr val="404040"/>
                </a:solidFill>
                <a:latin typeface="Consolas" panose="020B0609020204030204" pitchFamily="49" charset="0"/>
              </a:rPr>
              <a:t>     key_name: "{{ keypair }}"</a:t>
            </a:r>
            <a:endParaRPr kumimoji="0" lang="en-US" altLang="en-US" sz="1200" b="0" i="0" u="none" strike="noStrike" cap="none" normalizeH="0" baseline="0" dirty="0">
              <a:ln>
                <a:noFill/>
              </a:ln>
              <a:solidFill>
                <a:srgbClr val="404040"/>
              </a:solidFill>
              <a:effectLst/>
              <a:latin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63533392"/>
              </p:ext>
            </p:extLst>
          </p:nvPr>
        </p:nvGraphicFramePr>
        <p:xfrm>
          <a:off x="4419598" y="4435710"/>
          <a:ext cx="4552849" cy="1708154"/>
        </p:xfrm>
        <a:graphic>
          <a:graphicData uri="http://schemas.openxmlformats.org/drawingml/2006/table">
            <a:tbl>
              <a:tblPr/>
              <a:tblGrid>
                <a:gridCol w="4552849">
                  <a:extLst>
                    <a:ext uri="{9D8B030D-6E8A-4147-A177-3AD203B41FA5}">
                      <a16:colId xmlns:a16="http://schemas.microsoft.com/office/drawing/2014/main" val="20000"/>
                    </a:ext>
                  </a:extLst>
                </a:gridCol>
              </a:tblGrid>
              <a:tr h="1548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83691"/>
                          </a:solidFill>
                          <a:effectLst/>
                          <a:latin typeface="Consolas" panose="020B0609020204030204" pitchFamily="49" charset="0"/>
                        </a:rPr>
                        <a:t>"copy"</a:t>
                      </a:r>
                      <a:r>
                        <a:rPr lang="en-US" sz="1200" dirty="0">
                          <a:solidFill>
                            <a:srgbClr val="333333"/>
                          </a:solidFill>
                          <a:effectLst/>
                          <a:latin typeface="Consolas" panose="020B0609020204030204" pitchFamily="49" charset="0"/>
                        </a:rPr>
                        <a:t>: {</a:t>
                      </a:r>
                      <a:endParaRPr lang="en-US" sz="1200" dirty="0"/>
                    </a:p>
                    <a:p>
                      <a:pPr fontAlgn="t"/>
                      <a:r>
                        <a:rPr lang="en-US" sz="1200" dirty="0">
                          <a:solidFill>
                            <a:srgbClr val="183691"/>
                          </a:solidFill>
                          <a:effectLst/>
                          <a:latin typeface="Consolas" panose="020B0609020204030204" pitchFamily="49" charset="0"/>
                        </a:rPr>
                        <a:t>    "count"</a:t>
                      </a:r>
                      <a:r>
                        <a:rPr lang="en-US" sz="1200" dirty="0">
                          <a:solidFill>
                            <a:srgbClr val="333333"/>
                          </a:solidFill>
                          <a:effectLst/>
                          <a:latin typeface="Consolas" panose="020B0609020204030204" pitchFamily="49" charset="0"/>
                        </a:rPr>
                        <a:t>:</a:t>
                      </a:r>
                      <a:r>
                        <a:rPr lang="en-US" sz="1200" baseline="0" dirty="0">
                          <a:solidFill>
                            <a:srgbClr val="333333"/>
                          </a:solidFill>
                          <a:effectLst/>
                          <a:latin typeface="Consolas" panose="020B0609020204030204" pitchFamily="49" charset="0"/>
                        </a:rPr>
                        <a:t> </a:t>
                      </a:r>
                      <a:r>
                        <a:rPr lang="en-US" sz="1200" dirty="0">
                          <a:solidFill>
                            <a:srgbClr val="183691"/>
                          </a:solidFill>
                          <a:effectLst/>
                          <a:latin typeface="Consolas" panose="020B0609020204030204" pitchFamily="49" charset="0"/>
                        </a:rPr>
                        <a:t>"[parameters('</a:t>
                      </a:r>
                      <a:r>
                        <a:rPr lang="en-US" sz="1200" dirty="0" err="1">
                          <a:solidFill>
                            <a:srgbClr val="183691"/>
                          </a:solidFill>
                          <a:effectLst/>
                          <a:latin typeface="Consolas" panose="020B0609020204030204" pitchFamily="49" charset="0"/>
                        </a:rPr>
                        <a:t>numberOfInstances</a:t>
                      </a:r>
                      <a:r>
                        <a:rPr lang="en-US" sz="1200" dirty="0">
                          <a:solidFill>
                            <a:srgbClr val="183691"/>
                          </a:solidFill>
                          <a:effectLst/>
                          <a:latin typeface="Consolas" panose="020B0609020204030204" pitchFamily="49" charset="0"/>
                        </a:rPr>
                        <a:t>')]"</a:t>
                      </a:r>
                      <a:r>
                        <a:rPr lang="en-US" sz="1200" dirty="0">
                          <a:solidFill>
                            <a:srgbClr val="333333"/>
                          </a:solidFill>
                          <a:effectLst/>
                          <a:latin typeface="Consolas" panose="020B0609020204030204" pitchFamily="49" charset="0"/>
                        </a:rPr>
                        <a:t>, </a:t>
                      </a:r>
                    </a:p>
                    <a:p>
                      <a:pPr fontAlgn="t"/>
                      <a:r>
                        <a:rPr lang="en-US" sz="1200" dirty="0">
                          <a:solidFill>
                            <a:srgbClr val="183691"/>
                          </a:solidFill>
                          <a:effectLst/>
                          <a:latin typeface="Consolas" panose="020B0609020204030204" pitchFamily="49" charset="0"/>
                        </a:rPr>
                        <a:t>    "name"</a:t>
                      </a:r>
                      <a:r>
                        <a:rPr lang="en-US" sz="1200" dirty="0">
                          <a:solidFill>
                            <a:srgbClr val="333333"/>
                          </a:solidFill>
                          <a:effectLst/>
                          <a:latin typeface="Consolas" panose="020B0609020204030204" pitchFamily="49" charset="0"/>
                        </a:rPr>
                        <a:t>: </a:t>
                      </a:r>
                      <a:r>
                        <a:rPr lang="en-US" sz="1200" dirty="0">
                          <a:solidFill>
                            <a:srgbClr val="183691"/>
                          </a:solidFill>
                          <a:effectLst/>
                          <a:latin typeface="Consolas" panose="020B0609020204030204" pitchFamily="49" charset="0"/>
                        </a:rPr>
                        <a:t>"virtualMachine"</a:t>
                      </a:r>
                      <a:endParaRPr lang="en-US" sz="1200" dirty="0">
                        <a:solidFill>
                          <a:srgbClr val="333333"/>
                        </a:solidFill>
                        <a:effectLst/>
                        <a:latin typeface="Consolas" panose="020B0609020204030204" pitchFamily="49" charset="0"/>
                      </a:endParaRPr>
                    </a:p>
                    <a:p>
                      <a:pPr fontAlgn="t"/>
                      <a:r>
                        <a:rPr lang="en-US" sz="1200" dirty="0">
                          <a:solidFill>
                            <a:srgbClr val="333333"/>
                          </a:solidFill>
                          <a:effectLst/>
                          <a:latin typeface="Consolas" panose="020B0609020204030204" pitchFamily="49" charset="0"/>
                        </a:rPr>
                        <a:t>}, </a:t>
                      </a:r>
                    </a:p>
                    <a:p>
                      <a:pPr fontAlgn="t"/>
                      <a:r>
                        <a:rPr lang="en-US" sz="1200" dirty="0">
                          <a:solidFill>
                            <a:srgbClr val="183691"/>
                          </a:solidFill>
                          <a:effectLst/>
                          <a:latin typeface="Consolas" panose="020B0609020204030204" pitchFamily="49" charset="0"/>
                        </a:rPr>
                        <a:t>"type"</a:t>
                      </a:r>
                      <a:r>
                        <a:rPr lang="en-US" sz="1200" dirty="0">
                          <a:solidFill>
                            <a:srgbClr val="333333"/>
                          </a:solidFill>
                          <a:effectLst/>
                          <a:latin typeface="Consolas" panose="020B0609020204030204" pitchFamily="49" charset="0"/>
                        </a:rPr>
                        <a:t>: </a:t>
                      </a:r>
                      <a:r>
                        <a:rPr lang="en-US" sz="1200" dirty="0">
                          <a:solidFill>
                            <a:srgbClr val="183691"/>
                          </a:solidFill>
                          <a:effectLst/>
                          <a:latin typeface="Consolas" panose="020B0609020204030204" pitchFamily="49" charset="0"/>
                        </a:rPr>
                        <a:t>"Microsoft.Compute/</a:t>
                      </a:r>
                      <a:r>
                        <a:rPr lang="en-US" sz="1200" dirty="0" err="1">
                          <a:solidFill>
                            <a:srgbClr val="183691"/>
                          </a:solidFill>
                          <a:effectLst/>
                          <a:latin typeface="Consolas" panose="020B0609020204030204" pitchFamily="49" charset="0"/>
                        </a:rPr>
                        <a:t>virtualMachines</a:t>
                      </a:r>
                      <a:r>
                        <a:rPr lang="en-US" sz="1200" dirty="0">
                          <a:solidFill>
                            <a:srgbClr val="183691"/>
                          </a:solidFill>
                          <a:effectLst/>
                          <a:latin typeface="Consolas" panose="020B0609020204030204" pitchFamily="49" charset="0"/>
                        </a:rPr>
                        <a:t>"</a:t>
                      </a:r>
                      <a:r>
                        <a:rPr lang="en-US" sz="1200" dirty="0">
                          <a:solidFill>
                            <a:srgbClr val="333333"/>
                          </a:solidFill>
                          <a:effectLst/>
                          <a:latin typeface="Consolas" panose="020B0609020204030204" pitchFamily="49" charset="0"/>
                        </a:rPr>
                        <a:t>, </a:t>
                      </a:r>
                    </a:p>
                    <a:p>
                      <a:pPr fontAlgn="t"/>
                      <a:r>
                        <a:rPr lang="en-US" sz="1200" dirty="0">
                          <a:solidFill>
                            <a:srgbClr val="183691"/>
                          </a:solidFill>
                          <a:effectLst/>
                          <a:latin typeface="Consolas" panose="020B0609020204030204" pitchFamily="49" charset="0"/>
                        </a:rPr>
                        <a:t>"properties"</a:t>
                      </a:r>
                      <a:r>
                        <a:rPr lang="en-US" sz="1200" dirty="0">
                          <a:solidFill>
                            <a:srgbClr val="333333"/>
                          </a:solidFill>
                          <a:effectLst/>
                          <a:latin typeface="Consolas" panose="020B0609020204030204" pitchFamily="49" charset="0"/>
                        </a:rPr>
                        <a:t>: {</a:t>
                      </a:r>
                    </a:p>
                    <a:p>
                      <a:pPr fontAlgn="t"/>
                      <a:r>
                        <a:rPr lang="en-US" sz="1200" dirty="0">
                          <a:solidFill>
                            <a:srgbClr val="183691"/>
                          </a:solidFill>
                          <a:effectLst/>
                          <a:latin typeface="Consolas" panose="020B0609020204030204" pitchFamily="49" charset="0"/>
                        </a:rPr>
                        <a:t>    "hardwareProfile"</a:t>
                      </a:r>
                      <a:r>
                        <a:rPr lang="en-US" sz="1200" dirty="0">
                          <a:solidFill>
                            <a:srgbClr val="333333"/>
                          </a:solidFill>
                          <a:effectLst/>
                          <a:latin typeface="Consolas" panose="020B0609020204030204" pitchFamily="49" charset="0"/>
                        </a:rPr>
                        <a:t>: {</a:t>
                      </a:r>
                    </a:p>
                    <a:p>
                      <a:pPr fontAlgn="t"/>
                      <a:r>
                        <a:rPr lang="en-US" sz="1200" dirty="0">
                          <a:solidFill>
                            <a:srgbClr val="183691"/>
                          </a:solidFill>
                          <a:effectLst/>
                          <a:latin typeface="Consolas" panose="020B0609020204030204" pitchFamily="49" charset="0"/>
                        </a:rPr>
                        <a:t>        "vmSize"</a:t>
                      </a:r>
                      <a:r>
                        <a:rPr lang="en-US" sz="1200" dirty="0">
                          <a:solidFill>
                            <a:srgbClr val="333333"/>
                          </a:solidFill>
                          <a:effectLst/>
                          <a:latin typeface="Consolas" panose="020B0609020204030204" pitchFamily="49" charset="0"/>
                        </a:rPr>
                        <a:t>: </a:t>
                      </a:r>
                      <a:r>
                        <a:rPr lang="en-US" sz="1200" dirty="0">
                          <a:solidFill>
                            <a:srgbClr val="183691"/>
                          </a:solidFill>
                          <a:effectLst/>
                          <a:latin typeface="Consolas" panose="020B0609020204030204" pitchFamily="49" charset="0"/>
                        </a:rPr>
                        <a:t>"[variables('vmSize')]"</a:t>
                      </a:r>
                      <a:endParaRPr lang="en-US" sz="1200" dirty="0">
                        <a:solidFill>
                          <a:srgbClr val="333333"/>
                        </a:solidFill>
                        <a:effectLst/>
                        <a:latin typeface="Consolas" panose="020B0609020204030204" pitchFamily="49" charset="0"/>
                      </a:endParaRPr>
                    </a:p>
                    <a:p>
                      <a:pPr fontAlgn="t"/>
                      <a:r>
                        <a:rPr lang="en-US" sz="1200" dirty="0">
                          <a:solidFill>
                            <a:srgbClr val="333333"/>
                          </a:solidFill>
                          <a:effectLst/>
                          <a:latin typeface="Consolas" panose="020B0609020204030204" pitchFamily="49" charset="0"/>
                        </a:rPr>
                        <a:t>}, </a:t>
                      </a:r>
                    </a:p>
                  </a:txBody>
                  <a:tcPr marL="62235" marR="62235" marT="31117" marB="31117">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6593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Required roles for particular applications are ready to deploy toward virtual clusters</a:t>
            </a:r>
          </a:p>
          <a:p>
            <a:r>
              <a:rPr lang="en-US" dirty="0"/>
              <a:t>Cloudmesh for roles </a:t>
            </a:r>
            <a:br>
              <a:rPr lang="en-US" dirty="0"/>
            </a:br>
            <a:r>
              <a:rPr lang="en-US" dirty="0"/>
              <a:t>in command line:</a:t>
            </a:r>
            <a:br>
              <a:rPr lang="en-US" dirty="0"/>
            </a:br>
            <a:endParaRPr lang="en-US" dirty="0"/>
          </a:p>
          <a:p>
            <a:r>
              <a:rPr lang="en-US" dirty="0"/>
              <a:t>Ansible playbook </a:t>
            </a:r>
            <a:br>
              <a:rPr lang="en-US" dirty="0"/>
            </a:br>
            <a:r>
              <a:rPr lang="en-US" dirty="0"/>
              <a:t>in command line: </a:t>
            </a:r>
            <a:br>
              <a:rPr lang="en-US" dirty="0"/>
            </a:br>
            <a:endParaRPr lang="en-US" dirty="0"/>
          </a:p>
          <a:p>
            <a:r>
              <a:rPr lang="en-US" dirty="0"/>
              <a:t>Python library</a:t>
            </a:r>
            <a:br>
              <a:rPr lang="en-US" dirty="0"/>
            </a:br>
            <a:r>
              <a:rPr lang="en-US" dirty="0"/>
              <a:t>(Simple Azure):</a:t>
            </a:r>
          </a:p>
        </p:txBody>
      </p:sp>
      <p:sp>
        <p:nvSpPr>
          <p:cNvPr id="3" name="Title 2"/>
          <p:cNvSpPr>
            <a:spLocks noGrp="1"/>
          </p:cNvSpPr>
          <p:nvPr>
            <p:ph type="title"/>
          </p:nvPr>
        </p:nvSpPr>
        <p:spPr/>
        <p:txBody>
          <a:bodyPr/>
          <a:lstStyle/>
          <a:p>
            <a:r>
              <a:rPr lang="en-US" dirty="0"/>
              <a:t>Deploying Needed Roles</a:t>
            </a:r>
          </a:p>
        </p:txBody>
      </p:sp>
      <p:sp>
        <p:nvSpPr>
          <p:cNvPr id="4" name="TextBox 3"/>
          <p:cNvSpPr txBox="1"/>
          <p:nvPr/>
        </p:nvSpPr>
        <p:spPr>
          <a:xfrm>
            <a:off x="3346201" y="1752763"/>
            <a:ext cx="2555508" cy="276999"/>
          </a:xfrm>
          <a:prstGeom prst="rect">
            <a:avLst/>
          </a:prstGeom>
          <a:solidFill>
            <a:schemeClr val="bg1"/>
          </a:solidFill>
        </p:spPr>
        <p:txBody>
          <a:bodyPr wrap="none" rtlCol="0">
            <a:spAutoFit/>
          </a:bodyPr>
          <a:lstStyle/>
          <a:p>
            <a:r>
              <a:rPr lang="en-US" sz="1200" dirty="0"/>
              <a:t>cm hadoop start myHadoopCluster</a:t>
            </a:r>
          </a:p>
        </p:txBody>
      </p:sp>
      <p:sp>
        <p:nvSpPr>
          <p:cNvPr id="5" name="TextBox 4"/>
          <p:cNvSpPr txBox="1"/>
          <p:nvPr/>
        </p:nvSpPr>
        <p:spPr>
          <a:xfrm>
            <a:off x="3315570" y="2590800"/>
            <a:ext cx="4443845" cy="461665"/>
          </a:xfrm>
          <a:prstGeom prst="rect">
            <a:avLst/>
          </a:prstGeom>
          <a:solidFill>
            <a:schemeClr val="bg1"/>
          </a:solidFill>
        </p:spPr>
        <p:txBody>
          <a:bodyPr wrap="none" rtlCol="0">
            <a:spAutoFit/>
          </a:bodyPr>
          <a:lstStyle/>
          <a:p>
            <a:r>
              <a:rPr lang="en-US" sz="1200" i="0" dirty="0"/>
              <a:t>ansible-playbook</a:t>
            </a:r>
            <a:r>
              <a:rPr lang="en-US" sz="1200" dirty="0"/>
              <a:t> </a:t>
            </a:r>
            <a:r>
              <a:rPr lang="en-US" sz="1200" i="0" dirty="0"/>
              <a:t>example-project-</a:t>
            </a:r>
            <a:r>
              <a:rPr lang="en-US" sz="1200" i="0" dirty="0" err="1"/>
              <a:t>nist</a:t>
            </a:r>
            <a:r>
              <a:rPr lang="en-US" sz="1200" i="0" dirty="0"/>
              <a:t>-fingerprint-</a:t>
            </a:r>
            <a:r>
              <a:rPr lang="en-US" sz="1200" i="0" dirty="0" err="1"/>
              <a:t>matching.yml</a:t>
            </a:r>
            <a:endParaRPr lang="en-US" sz="1200" i="0" dirty="0"/>
          </a:p>
          <a:p>
            <a:r>
              <a:rPr lang="en-US" sz="1200" i="0" dirty="0"/>
              <a:t>ansible-playbook play-</a:t>
            </a:r>
            <a:r>
              <a:rPr lang="en-US" sz="1200" i="0" dirty="0" err="1"/>
              <a:t>hadoop.yml</a:t>
            </a:r>
            <a:endParaRPr lang="en-US" sz="1200" dirty="0"/>
          </a:p>
        </p:txBody>
      </p:sp>
      <p:sp>
        <p:nvSpPr>
          <p:cNvPr id="6" name="TextBox 5"/>
          <p:cNvSpPr txBox="1"/>
          <p:nvPr/>
        </p:nvSpPr>
        <p:spPr>
          <a:xfrm>
            <a:off x="3315570" y="3505200"/>
            <a:ext cx="5763116" cy="1569660"/>
          </a:xfrm>
          <a:prstGeom prst="rect">
            <a:avLst/>
          </a:prstGeom>
          <a:solidFill>
            <a:schemeClr val="bg1"/>
          </a:solidFill>
        </p:spPr>
        <p:txBody>
          <a:bodyPr wrap="none" rtlCol="0">
            <a:spAutoFit/>
          </a:bodyPr>
          <a:lstStyle/>
          <a:p>
            <a:pPr lvl="0">
              <a:spcBef>
                <a:spcPct val="30000"/>
              </a:spcBef>
            </a:pPr>
            <a:r>
              <a:rPr lang="en-US" altLang="en-US" sz="1200" b="1" i="0" dirty="0">
                <a:solidFill>
                  <a:srgbClr val="008000"/>
                </a:solidFill>
                <a:latin typeface="Courier New" panose="02070309020205020404" pitchFamily="49" charset="0"/>
                <a:cs typeface="Courier New" panose="02070309020205020404" pitchFamily="49" charset="0"/>
              </a:rPr>
              <a:t>from</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b="1" i="0" dirty="0">
                <a:solidFill>
                  <a:srgbClr val="0000FF"/>
                </a:solidFill>
                <a:latin typeface="Courier New" panose="02070309020205020404" pitchFamily="49" charset="0"/>
                <a:cs typeface="Courier New" panose="02070309020205020404" pitchFamily="49" charset="0"/>
              </a:rPr>
              <a:t>simpleazure</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b="1" i="0" dirty="0">
                <a:solidFill>
                  <a:srgbClr val="008000"/>
                </a:solidFill>
                <a:latin typeface="Courier New" panose="02070309020205020404" pitchFamily="49" charset="0"/>
                <a:cs typeface="Courier New" panose="02070309020205020404" pitchFamily="49" charset="0"/>
              </a:rPr>
              <a:t>import</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i="0" dirty="0">
                <a:latin typeface="Courier New" panose="02070309020205020404" pitchFamily="49" charset="0"/>
                <a:cs typeface="Courier New" panose="02070309020205020404" pitchFamily="49" charset="0"/>
              </a:rPr>
              <a:t>SimpleAzure</a:t>
            </a:r>
            <a:r>
              <a:rPr lang="en-US" altLang="en-US" sz="1200" i="0" dirty="0">
                <a:solidFill>
                  <a:srgbClr val="333333"/>
                </a:solidFill>
                <a:latin typeface="Courier New" panose="02070309020205020404" pitchFamily="49" charset="0"/>
                <a:cs typeface="Courier New" panose="02070309020205020404" pitchFamily="49" charset="0"/>
              </a:rPr>
              <a:t> </a:t>
            </a:r>
            <a:br>
              <a:rPr lang="en-US" altLang="en-US" sz="1200" i="0" dirty="0">
                <a:solidFill>
                  <a:srgbClr val="333333"/>
                </a:solidFill>
                <a:latin typeface="Courier New" panose="02070309020205020404" pitchFamily="49" charset="0"/>
                <a:cs typeface="Courier New" panose="02070309020205020404" pitchFamily="49" charset="0"/>
              </a:rPr>
            </a:br>
            <a:r>
              <a:rPr lang="en-US" altLang="en-US" sz="1200" b="1" i="0" dirty="0">
                <a:solidFill>
                  <a:srgbClr val="008000"/>
                </a:solidFill>
                <a:latin typeface="Courier New" panose="02070309020205020404" pitchFamily="49" charset="0"/>
                <a:cs typeface="Courier New" panose="02070309020205020404" pitchFamily="49" charset="0"/>
              </a:rPr>
              <a:t>from</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b="1" i="0" dirty="0">
                <a:solidFill>
                  <a:srgbClr val="0000FF"/>
                </a:solidFill>
                <a:latin typeface="Courier New" panose="02070309020205020404" pitchFamily="49" charset="0"/>
                <a:cs typeface="Courier New" panose="02070309020205020404" pitchFamily="49" charset="0"/>
              </a:rPr>
              <a:t>simpleazure.ansible_api</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b="1" i="0" dirty="0">
                <a:solidFill>
                  <a:srgbClr val="008000"/>
                </a:solidFill>
                <a:latin typeface="Courier New" panose="02070309020205020404" pitchFamily="49" charset="0"/>
                <a:cs typeface="Courier New" panose="02070309020205020404" pitchFamily="49" charset="0"/>
              </a:rPr>
              <a:t>import</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i="0" dirty="0">
                <a:latin typeface="Courier New" panose="02070309020205020404" pitchFamily="49" charset="0"/>
                <a:cs typeface="Courier New" panose="02070309020205020404" pitchFamily="49" charset="0"/>
              </a:rPr>
              <a:t>AnsibleAPI</a:t>
            </a:r>
            <a:r>
              <a:rPr lang="en-US" altLang="en-US" sz="1200" i="0" dirty="0">
                <a:solidFill>
                  <a:srgbClr val="333333"/>
                </a:solidFill>
                <a:latin typeface="Courier New" panose="02070309020205020404" pitchFamily="49" charset="0"/>
                <a:cs typeface="Courier New" panose="02070309020205020404" pitchFamily="49" charset="0"/>
              </a:rPr>
              <a:t> </a:t>
            </a:r>
            <a:br>
              <a:rPr lang="en-US" altLang="en-US" sz="1200" i="0" dirty="0">
                <a:solidFill>
                  <a:srgbClr val="333333"/>
                </a:solidFill>
                <a:latin typeface="Courier New" panose="02070309020205020404" pitchFamily="49" charset="0"/>
                <a:cs typeface="Courier New" panose="02070309020205020404" pitchFamily="49" charset="0"/>
              </a:rPr>
            </a:br>
            <a:r>
              <a:rPr lang="en-US" altLang="en-US" sz="1200" i="0" dirty="0">
                <a:latin typeface="Courier New" panose="02070309020205020404" pitchFamily="49" charset="0"/>
                <a:cs typeface="Courier New" panose="02070309020205020404" pitchFamily="49" charset="0"/>
              </a:rPr>
              <a:t>saz</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i="0" dirty="0">
                <a:solidFill>
                  <a:srgbClr val="666666"/>
                </a:solidFill>
                <a:latin typeface="Courier New" panose="02070309020205020404" pitchFamily="49" charset="0"/>
                <a:cs typeface="Courier New" panose="02070309020205020404" pitchFamily="49" charset="0"/>
              </a:rPr>
              <a:t>=</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i="0" dirty="0">
                <a:latin typeface="Courier New" panose="02070309020205020404" pitchFamily="49" charset="0"/>
                <a:cs typeface="Courier New" panose="02070309020205020404" pitchFamily="49" charset="0"/>
              </a:rPr>
              <a:t>SimpleAzure</a:t>
            </a:r>
            <a:r>
              <a:rPr lang="en-US" altLang="en-US" sz="1200" i="0" dirty="0">
                <a:solidFill>
                  <a:srgbClr val="333333"/>
                </a:solidFill>
                <a:latin typeface="Courier New" panose="02070309020205020404" pitchFamily="49" charset="0"/>
                <a:cs typeface="Courier New" panose="02070309020205020404" pitchFamily="49" charset="0"/>
              </a:rPr>
              <a:t>()</a:t>
            </a:r>
            <a:br>
              <a:rPr lang="en-US" altLang="en-US" sz="1200" i="0" dirty="0">
                <a:solidFill>
                  <a:srgbClr val="333333"/>
                </a:solidFill>
                <a:latin typeface="Courier New" panose="02070309020205020404" pitchFamily="49" charset="0"/>
                <a:cs typeface="Courier New" panose="02070309020205020404" pitchFamily="49" charset="0"/>
              </a:rPr>
            </a:br>
            <a:r>
              <a:rPr lang="en-US" altLang="en-US" sz="1200" i="0" dirty="0" err="1">
                <a:solidFill>
                  <a:srgbClr val="333333"/>
                </a:solidFill>
                <a:latin typeface="Courier New" panose="02070309020205020404" pitchFamily="49" charset="0"/>
                <a:cs typeface="Courier New" panose="02070309020205020404" pitchFamily="49" charset="0"/>
              </a:rPr>
              <a:t>ips</a:t>
            </a:r>
            <a:r>
              <a:rPr lang="en-US" altLang="en-US" sz="1200" i="0" dirty="0">
                <a:solidFill>
                  <a:srgbClr val="333333"/>
                </a:solidFill>
                <a:latin typeface="Courier New" panose="02070309020205020404" pitchFamily="49" charset="0"/>
                <a:cs typeface="Courier New" panose="02070309020205020404" pitchFamily="49" charset="0"/>
              </a:rPr>
              <a:t> = saz.arm.view_info()</a:t>
            </a:r>
            <a:br>
              <a:rPr lang="en-US" altLang="en-US" sz="1200" i="0" dirty="0">
                <a:solidFill>
                  <a:srgbClr val="333333"/>
                </a:solidFill>
                <a:latin typeface="Courier New" panose="02070309020205020404" pitchFamily="49" charset="0"/>
                <a:cs typeface="Courier New" panose="02070309020205020404" pitchFamily="49" charset="0"/>
              </a:rPr>
            </a:br>
            <a:r>
              <a:rPr lang="en-US" altLang="en-US" sz="1200" i="0" dirty="0">
                <a:latin typeface="Courier New" panose="02070309020205020404" pitchFamily="49" charset="0"/>
                <a:cs typeface="Courier New" panose="02070309020205020404" pitchFamily="49" charset="0"/>
              </a:rPr>
              <a:t>ansible_client</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i="0" dirty="0">
                <a:solidFill>
                  <a:srgbClr val="666666"/>
                </a:solidFill>
                <a:latin typeface="Courier New" panose="02070309020205020404" pitchFamily="49" charset="0"/>
                <a:cs typeface="Courier New" panose="02070309020205020404" pitchFamily="49" charset="0"/>
              </a:rPr>
              <a:t>=</a:t>
            </a:r>
            <a:r>
              <a:rPr lang="en-US" altLang="en-US" sz="1200" i="0" dirty="0">
                <a:solidFill>
                  <a:srgbClr val="333333"/>
                </a:solidFill>
                <a:latin typeface="Courier New" panose="02070309020205020404" pitchFamily="49" charset="0"/>
                <a:cs typeface="Courier New" panose="02070309020205020404" pitchFamily="49" charset="0"/>
              </a:rPr>
              <a:t> </a:t>
            </a:r>
            <a:r>
              <a:rPr lang="en-US" altLang="en-US" sz="1200" i="0" dirty="0">
                <a:latin typeface="Courier New" panose="02070309020205020404" pitchFamily="49" charset="0"/>
                <a:cs typeface="Courier New" panose="02070309020205020404" pitchFamily="49" charset="0"/>
              </a:rPr>
              <a:t>AnsibleAPI</a:t>
            </a:r>
            <a:r>
              <a:rPr lang="en-US" altLang="en-US" sz="1200" i="0" dirty="0">
                <a:solidFill>
                  <a:srgbClr val="333333"/>
                </a:solidFill>
                <a:latin typeface="Courier New" panose="02070309020205020404" pitchFamily="49" charset="0"/>
                <a:cs typeface="Courier New" panose="02070309020205020404" pitchFamily="49" charset="0"/>
              </a:rPr>
              <a:t>(</a:t>
            </a:r>
            <a:r>
              <a:rPr lang="en-US" altLang="en-US" sz="1200" i="0" dirty="0" err="1">
                <a:latin typeface="Courier New" panose="02070309020205020404" pitchFamily="49" charset="0"/>
                <a:cs typeface="Courier New" panose="02070309020205020404" pitchFamily="49" charset="0"/>
              </a:rPr>
              <a:t>ips</a:t>
            </a:r>
            <a:r>
              <a:rPr lang="en-US" altLang="en-US" sz="1200" i="0" dirty="0">
                <a:solidFill>
                  <a:srgbClr val="333333"/>
                </a:solidFill>
                <a:latin typeface="Courier New" panose="02070309020205020404" pitchFamily="49" charset="0"/>
                <a:cs typeface="Courier New" panose="02070309020205020404" pitchFamily="49" charset="0"/>
              </a:rPr>
              <a:t>)</a:t>
            </a:r>
            <a:r>
              <a:rPr lang="en-US" altLang="en-US" sz="1200" i="0" dirty="0">
                <a:latin typeface="Courier New" panose="02070309020205020404" pitchFamily="49" charset="0"/>
                <a:cs typeface="Courier New" panose="02070309020205020404" pitchFamily="49" charset="0"/>
              </a:rPr>
              <a:t> </a:t>
            </a:r>
            <a:br>
              <a:rPr lang="en-US" altLang="en-US" sz="1200" i="0" dirty="0">
                <a:latin typeface="Courier New" panose="02070309020205020404" pitchFamily="49" charset="0"/>
                <a:cs typeface="Courier New" panose="02070309020205020404" pitchFamily="49" charset="0"/>
              </a:rPr>
            </a:br>
            <a:r>
              <a:rPr lang="en-US" altLang="en-US" sz="1200" i="0" dirty="0">
                <a:latin typeface="Courier New" panose="02070309020205020404" pitchFamily="49" charset="0"/>
                <a:cs typeface="Courier New" panose="02070309020205020404" pitchFamily="49" charset="0"/>
              </a:rPr>
              <a:t>ansible_client.playbook(“https://github.com/futuresystems”+\</a:t>
            </a:r>
            <a:br>
              <a:rPr lang="en-US" altLang="en-US" sz="1200" i="0" dirty="0">
                <a:latin typeface="Courier New" panose="02070309020205020404" pitchFamily="49" charset="0"/>
                <a:cs typeface="Courier New" panose="02070309020205020404" pitchFamily="49" charset="0"/>
              </a:rPr>
            </a:br>
            <a:r>
              <a:rPr lang="en-US" altLang="en-US" sz="1200" i="0" dirty="0">
                <a:latin typeface="Courier New" panose="02070309020205020404" pitchFamily="49" charset="0"/>
                <a:cs typeface="Courier New" panose="02070309020205020404" pitchFamily="49" charset="0"/>
              </a:rPr>
              <a:t>            “/pedestrian-and-face-detection/</a:t>
            </a:r>
            <a:r>
              <a:rPr lang="en-US" altLang="en-US" sz="1200" i="0" dirty="0" err="1">
                <a:latin typeface="Courier New" panose="02070309020205020404" pitchFamily="49" charset="0"/>
                <a:cs typeface="Courier New" panose="02070309020205020404" pitchFamily="49" charset="0"/>
              </a:rPr>
              <a:t>site.yml</a:t>
            </a:r>
            <a:r>
              <a:rPr lang="en-US" altLang="en-US" sz="1200" i="0" dirty="0">
                <a:latin typeface="Courier New" panose="02070309020205020404" pitchFamily="49" charset="0"/>
                <a:cs typeface="Courier New" panose="02070309020205020404" pitchFamily="49" charset="0"/>
              </a:rPr>
              <a:t>") </a:t>
            </a:r>
            <a:br>
              <a:rPr lang="en-US" altLang="en-US" sz="1200" i="0" dirty="0">
                <a:latin typeface="Courier New" panose="02070309020205020404" pitchFamily="49" charset="0"/>
                <a:cs typeface="Courier New" panose="02070309020205020404" pitchFamily="49" charset="0"/>
              </a:rPr>
            </a:br>
            <a:r>
              <a:rPr lang="en-US" altLang="en-US" sz="1200" i="0" dirty="0" err="1">
                <a:latin typeface="Courier New" panose="02070309020205020404" pitchFamily="49" charset="0"/>
                <a:cs typeface="Courier New" panose="02070309020205020404" pitchFamily="49" charset="0"/>
              </a:rPr>
              <a:t>ansible_client.run</a:t>
            </a:r>
            <a:r>
              <a:rPr lang="en-US" altLang="en-US" sz="1200" i="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2801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Overview</a:t>
            </a:r>
          </a:p>
          <a:p>
            <a:pPr lvl="1"/>
            <a:r>
              <a:rPr lang="en-US" dirty="0"/>
              <a:t>The first tutorial builds Software Defined  Systems (SDS) on Amazon Cloud with NIST Fingerprint Matching. Ansible roles are used to 1) create virtual clusters on EC2, 2) deploy software stacks and download dataset, and 3) terminate computing resources. Each step is explained with command instructions to run.</a:t>
            </a:r>
            <a:br>
              <a:rPr lang="en-US" dirty="0"/>
            </a:br>
            <a:endParaRPr lang="en-US" dirty="0"/>
          </a:p>
          <a:p>
            <a:r>
              <a:rPr lang="en-US" dirty="0"/>
              <a:t>Schedule (Total estimated time: 17 minutes)</a:t>
            </a:r>
          </a:p>
          <a:p>
            <a:pPr lvl="1"/>
            <a:r>
              <a:rPr lang="en-US" sz="1600" dirty="0"/>
              <a:t>Task 1: Amazon Account Registration (3 minutes)</a:t>
            </a:r>
          </a:p>
          <a:p>
            <a:pPr lvl="1"/>
            <a:r>
              <a:rPr lang="en-US" sz="1600" dirty="0"/>
              <a:t>Task 2-0: Define Library of Ansible Roles (Use existing roles in this tutorial)</a:t>
            </a:r>
          </a:p>
          <a:p>
            <a:pPr lvl="1"/>
            <a:r>
              <a:rPr lang="en-US" sz="1600" dirty="0"/>
              <a:t>Task 2-1: Virtual Clusters Provisioning (5 minutes)</a:t>
            </a:r>
          </a:p>
          <a:p>
            <a:pPr lvl="1"/>
            <a:r>
              <a:rPr lang="en-US" sz="1600" dirty="0"/>
              <a:t>Task 2-2: Application Deployment using needed roles (5 minutes)</a:t>
            </a:r>
          </a:p>
          <a:p>
            <a:pPr lvl="1"/>
            <a:r>
              <a:rPr lang="en-US" sz="1600" dirty="0"/>
              <a:t>Task 2-3: Test Run (3 minutes)</a:t>
            </a:r>
          </a:p>
          <a:p>
            <a:pPr lvl="1"/>
            <a:r>
              <a:rPr lang="en-US" sz="1600" dirty="0"/>
              <a:t>Task 3: Lease termination (1 minute)</a:t>
            </a:r>
          </a:p>
        </p:txBody>
      </p:sp>
      <p:sp>
        <p:nvSpPr>
          <p:cNvPr id="3" name="Title 2"/>
          <p:cNvSpPr>
            <a:spLocks noGrp="1"/>
          </p:cNvSpPr>
          <p:nvPr>
            <p:ph type="title"/>
          </p:nvPr>
        </p:nvSpPr>
        <p:spPr/>
        <p:txBody>
          <a:bodyPr/>
          <a:lstStyle/>
          <a:p>
            <a:r>
              <a:rPr lang="en-US" dirty="0"/>
              <a:t>Example I: SDS on Amazon EC2</a:t>
            </a:r>
          </a:p>
        </p:txBody>
      </p:sp>
    </p:spTree>
    <p:extLst>
      <p:ext uri="{BB962C8B-B14F-4D97-AF65-F5344CB8AC3E}">
        <p14:creationId xmlns:p14="http://schemas.microsoft.com/office/powerpoint/2010/main" val="10878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Working code &amp; Ansible Role</a:t>
            </a:r>
          </a:p>
          <a:p>
            <a:pPr lvl="1"/>
            <a:r>
              <a:rPr lang="en-US" sz="1800" dirty="0"/>
              <a:t>EC2 Provisioning Ansible:  </a:t>
            </a:r>
            <a:r>
              <a:rPr lang="en-US" sz="1800" dirty="0">
                <a:hlinkClick r:id="rId2"/>
              </a:rPr>
              <a:t>https://github.com/lee212/ec2-provisioning-with-ansible</a:t>
            </a:r>
            <a:endParaRPr lang="en-US" sz="1800" dirty="0"/>
          </a:p>
          <a:p>
            <a:pPr lvl="1"/>
            <a:r>
              <a:rPr lang="en-US" sz="1800" dirty="0"/>
              <a:t>NIST Fingerprint matching: </a:t>
            </a:r>
            <a:r>
              <a:rPr lang="en-US" sz="1800" dirty="0">
                <a:hlinkClick r:id="rId3"/>
              </a:rPr>
              <a:t>https://github.com/cloudmesh/example-project-nist-fingerprint-matching</a:t>
            </a:r>
            <a:br>
              <a:rPr lang="en-US" dirty="0"/>
            </a:br>
            <a:endParaRPr lang="en-US" dirty="0"/>
          </a:p>
          <a:p>
            <a:r>
              <a:rPr lang="en-US" dirty="0"/>
              <a:t>Prerequisite</a:t>
            </a:r>
          </a:p>
          <a:p>
            <a:pPr lvl="1"/>
            <a:r>
              <a:rPr lang="en-US" dirty="0"/>
              <a:t>Ansible</a:t>
            </a:r>
          </a:p>
          <a:p>
            <a:pPr lvl="1"/>
            <a:r>
              <a:rPr lang="en-US" dirty="0"/>
              <a:t>Amazon account</a:t>
            </a:r>
            <a:br>
              <a:rPr lang="en-US" dirty="0"/>
            </a:br>
            <a:endParaRPr lang="en-US" dirty="0"/>
          </a:p>
          <a:p>
            <a:r>
              <a:rPr lang="en-US" dirty="0"/>
              <a:t>Roles Used (software components)</a:t>
            </a:r>
          </a:p>
          <a:p>
            <a:pPr lvl="1"/>
            <a:r>
              <a:rPr lang="en-US" sz="1600" dirty="0"/>
              <a:t>Hadoop: Resource/job scheduler role</a:t>
            </a:r>
          </a:p>
          <a:p>
            <a:pPr lvl="1"/>
            <a:r>
              <a:rPr lang="en-US" sz="1600" dirty="0"/>
              <a:t>Spark, HBase, Drill: Data processing role</a:t>
            </a:r>
          </a:p>
          <a:p>
            <a:pPr lvl="1"/>
            <a:r>
              <a:rPr lang="en-US" sz="1600" dirty="0"/>
              <a:t>Fingerprint Matching: Application role</a:t>
            </a:r>
          </a:p>
          <a:p>
            <a:pPr lvl="1"/>
            <a:r>
              <a:rPr lang="en-US" sz="1600" dirty="0"/>
              <a:t>NIST Special dataset: Dataset role</a:t>
            </a:r>
          </a:p>
        </p:txBody>
      </p:sp>
      <p:sp>
        <p:nvSpPr>
          <p:cNvPr id="3" name="Title 2"/>
          <p:cNvSpPr>
            <a:spLocks noGrp="1"/>
          </p:cNvSpPr>
          <p:nvPr>
            <p:ph type="title"/>
          </p:nvPr>
        </p:nvSpPr>
        <p:spPr/>
        <p:txBody>
          <a:bodyPr/>
          <a:lstStyle/>
          <a:p>
            <a:r>
              <a:rPr lang="en-US" dirty="0"/>
              <a:t>Example I: SDS on Amazon EC2</a:t>
            </a:r>
          </a:p>
        </p:txBody>
      </p:sp>
    </p:spTree>
    <p:extLst>
      <p:ext uri="{BB962C8B-B14F-4D97-AF65-F5344CB8AC3E}">
        <p14:creationId xmlns:p14="http://schemas.microsoft.com/office/powerpoint/2010/main" val="390625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I: SDS on Amazon EC2</a:t>
            </a:r>
          </a:p>
        </p:txBody>
      </p:sp>
      <p:sp>
        <p:nvSpPr>
          <p:cNvPr id="7" name="Shape 330"/>
          <p:cNvSpPr/>
          <p:nvPr/>
        </p:nvSpPr>
        <p:spPr>
          <a:xfrm>
            <a:off x="287421" y="5769461"/>
            <a:ext cx="7746300" cy="303600"/>
          </a:xfrm>
          <a:prstGeom prst="leftRightArrow">
            <a:avLst>
              <a:gd name="adj1" fmla="val 50000"/>
              <a:gd name="adj2" fmla="val 50000"/>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 sz="1200" dirty="0">
                <a:solidFill>
                  <a:schemeClr val="dk1"/>
                </a:solidFill>
              </a:rPr>
              <a:t>Virtual Clusters on EC2</a:t>
            </a:r>
          </a:p>
        </p:txBody>
      </p:sp>
      <p:sp>
        <p:nvSpPr>
          <p:cNvPr id="8" name="Shape 331"/>
          <p:cNvSpPr txBox="1">
            <a:spLocks noGrp="1"/>
          </p:cNvSpPr>
          <p:nvPr/>
        </p:nvSpPr>
        <p:spPr>
          <a:xfrm>
            <a:off x="354596" y="886487"/>
            <a:ext cx="8520600" cy="5727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lvl="0" rtl="0">
              <a:spcBef>
                <a:spcPts val="0"/>
              </a:spcBef>
              <a:buNone/>
            </a:pPr>
            <a:r>
              <a:rPr lang="en" dirty="0"/>
              <a:t>Fingerprint Matching Lifecycle on AWS</a:t>
            </a:r>
          </a:p>
        </p:txBody>
      </p:sp>
      <p:sp>
        <p:nvSpPr>
          <p:cNvPr id="9" name="Shape 332"/>
          <p:cNvSpPr/>
          <p:nvPr/>
        </p:nvSpPr>
        <p:spPr>
          <a:xfrm>
            <a:off x="2603909" y="2679958"/>
            <a:ext cx="1163700" cy="314100"/>
          </a:xfrm>
          <a:prstGeom prst="roundRect">
            <a:avLst>
              <a:gd name="adj" fmla="val 16667"/>
            </a:avLst>
          </a:prstGeom>
          <a:solidFill>
            <a:schemeClr val="lt2"/>
          </a:solidFill>
          <a:ln w="9525" cap="flat" cmpd="sng">
            <a:no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a:t>Launch EC2 Instances</a:t>
            </a:r>
          </a:p>
        </p:txBody>
      </p:sp>
      <p:sp>
        <p:nvSpPr>
          <p:cNvPr id="10" name="Shape 333"/>
          <p:cNvSpPr txBox="1"/>
          <p:nvPr/>
        </p:nvSpPr>
        <p:spPr>
          <a:xfrm>
            <a:off x="584546" y="1856787"/>
            <a:ext cx="1423200" cy="375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dirty="0"/>
              <a:t>Defining Library of Ansible Roles</a:t>
            </a:r>
          </a:p>
        </p:txBody>
      </p:sp>
      <p:cxnSp>
        <p:nvCxnSpPr>
          <p:cNvPr id="11" name="Shape 334"/>
          <p:cNvCxnSpPr/>
          <p:nvPr/>
        </p:nvCxnSpPr>
        <p:spPr>
          <a:xfrm>
            <a:off x="2188496" y="1788712"/>
            <a:ext cx="0" cy="2932800"/>
          </a:xfrm>
          <a:prstGeom prst="straightConnector1">
            <a:avLst/>
          </a:prstGeom>
          <a:noFill/>
          <a:ln w="9525" cap="flat" cmpd="sng">
            <a:solidFill>
              <a:schemeClr val="tx1"/>
            </a:solidFill>
            <a:prstDash val="solid"/>
            <a:round/>
            <a:headEnd type="none" w="lg" len="lg"/>
            <a:tailEnd type="none" w="lg" len="lg"/>
          </a:ln>
        </p:spPr>
      </p:cxnSp>
      <p:sp>
        <p:nvSpPr>
          <p:cNvPr id="12" name="Shape 335"/>
          <p:cNvSpPr txBox="1"/>
          <p:nvPr/>
        </p:nvSpPr>
        <p:spPr>
          <a:xfrm>
            <a:off x="2550396" y="1856787"/>
            <a:ext cx="1423200" cy="375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r>
              <a:rPr lang="en" dirty="0"/>
              <a:t>‘Amazon EC2 provisioning’ role</a:t>
            </a:r>
          </a:p>
        </p:txBody>
      </p:sp>
      <p:sp>
        <p:nvSpPr>
          <p:cNvPr id="13" name="Shape 336"/>
          <p:cNvSpPr txBox="1"/>
          <p:nvPr/>
        </p:nvSpPr>
        <p:spPr>
          <a:xfrm>
            <a:off x="4319421" y="1856787"/>
            <a:ext cx="1558200" cy="375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US" dirty="0">
                <a:solidFill>
                  <a:schemeClr val="dk1"/>
                </a:solidFill>
              </a:rPr>
              <a:t>Needed Roles</a:t>
            </a:r>
            <a:endParaRPr lang="en" dirty="0">
              <a:solidFill>
                <a:schemeClr val="dk1"/>
              </a:solidFill>
            </a:endParaRPr>
          </a:p>
        </p:txBody>
      </p:sp>
      <p:cxnSp>
        <p:nvCxnSpPr>
          <p:cNvPr id="14" name="Shape 337"/>
          <p:cNvCxnSpPr/>
          <p:nvPr/>
        </p:nvCxnSpPr>
        <p:spPr>
          <a:xfrm>
            <a:off x="4133546" y="1788712"/>
            <a:ext cx="0" cy="2924700"/>
          </a:xfrm>
          <a:prstGeom prst="straightConnector1">
            <a:avLst/>
          </a:prstGeom>
          <a:noFill/>
          <a:ln w="9525" cap="flat" cmpd="sng">
            <a:solidFill>
              <a:schemeClr val="tx1"/>
            </a:solidFill>
            <a:prstDash val="solid"/>
            <a:round/>
            <a:headEnd type="none" w="lg" len="lg"/>
            <a:tailEnd type="none" w="lg" len="lg"/>
          </a:ln>
        </p:spPr>
      </p:cxnSp>
      <p:cxnSp>
        <p:nvCxnSpPr>
          <p:cNvPr id="15" name="Shape 338"/>
          <p:cNvCxnSpPr/>
          <p:nvPr/>
        </p:nvCxnSpPr>
        <p:spPr>
          <a:xfrm>
            <a:off x="6044696" y="1792762"/>
            <a:ext cx="0" cy="2924700"/>
          </a:xfrm>
          <a:prstGeom prst="straightConnector1">
            <a:avLst/>
          </a:prstGeom>
          <a:noFill/>
          <a:ln w="9525" cap="flat" cmpd="sng">
            <a:solidFill>
              <a:schemeClr val="tx1"/>
            </a:solidFill>
            <a:prstDash val="solid"/>
            <a:round/>
            <a:headEnd type="none" w="lg" len="lg"/>
            <a:tailEnd type="none" w="lg" len="lg"/>
          </a:ln>
        </p:spPr>
      </p:cxnSp>
      <p:sp>
        <p:nvSpPr>
          <p:cNvPr id="16" name="Shape 339"/>
          <p:cNvSpPr/>
          <p:nvPr/>
        </p:nvSpPr>
        <p:spPr>
          <a:xfrm>
            <a:off x="6476521" y="2864637"/>
            <a:ext cx="1163700" cy="314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a:t>Save results</a:t>
            </a:r>
          </a:p>
        </p:txBody>
      </p:sp>
      <p:sp>
        <p:nvSpPr>
          <p:cNvPr id="17" name="Shape 340"/>
          <p:cNvSpPr/>
          <p:nvPr/>
        </p:nvSpPr>
        <p:spPr>
          <a:xfrm>
            <a:off x="6476521" y="3234262"/>
            <a:ext cx="1163700" cy="314100"/>
          </a:xfrm>
          <a:prstGeom prst="roundRect">
            <a:avLst>
              <a:gd name="adj" fmla="val 16667"/>
            </a:avLst>
          </a:prstGeom>
          <a:solidFill>
            <a:schemeClr val="lt2"/>
          </a:solidFill>
          <a:ln w="9525" cap="flat" cmpd="sng">
            <a:no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a:t>Terminate Instances</a:t>
            </a:r>
          </a:p>
        </p:txBody>
      </p:sp>
      <p:sp>
        <p:nvSpPr>
          <p:cNvPr id="18" name="Shape 341"/>
          <p:cNvSpPr txBox="1"/>
          <p:nvPr/>
        </p:nvSpPr>
        <p:spPr>
          <a:xfrm>
            <a:off x="6476521" y="1856787"/>
            <a:ext cx="1423200" cy="375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dirty="0"/>
              <a:t>‘Amazon EC2 Termination’ role</a:t>
            </a:r>
          </a:p>
        </p:txBody>
      </p:sp>
      <p:cxnSp>
        <p:nvCxnSpPr>
          <p:cNvPr id="19" name="Shape 342"/>
          <p:cNvCxnSpPr/>
          <p:nvPr/>
        </p:nvCxnSpPr>
        <p:spPr>
          <a:xfrm rot="10800000" flipH="1">
            <a:off x="1824446" y="3148887"/>
            <a:ext cx="597600" cy="2100"/>
          </a:xfrm>
          <a:prstGeom prst="straightConnector1">
            <a:avLst/>
          </a:prstGeom>
          <a:noFill/>
          <a:ln w="9525" cap="flat" cmpd="sng">
            <a:solidFill>
              <a:schemeClr val="dk2"/>
            </a:solidFill>
            <a:prstDash val="solid"/>
            <a:round/>
            <a:headEnd type="none" w="lg" len="lg"/>
            <a:tailEnd type="triangle" w="lg" len="lg"/>
          </a:ln>
        </p:spPr>
      </p:cxnSp>
      <p:sp>
        <p:nvSpPr>
          <p:cNvPr id="21" name="Shape 344"/>
          <p:cNvSpPr txBox="1"/>
          <p:nvPr/>
        </p:nvSpPr>
        <p:spPr>
          <a:xfrm>
            <a:off x="3769946" y="2915962"/>
            <a:ext cx="693300" cy="375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a:t>host groups (masters/workers)</a:t>
            </a:r>
          </a:p>
        </p:txBody>
      </p:sp>
      <p:cxnSp>
        <p:nvCxnSpPr>
          <p:cNvPr id="22" name="Shape 345"/>
          <p:cNvCxnSpPr/>
          <p:nvPr/>
        </p:nvCxnSpPr>
        <p:spPr>
          <a:xfrm>
            <a:off x="3846146" y="3150987"/>
            <a:ext cx="417900" cy="0"/>
          </a:xfrm>
          <a:prstGeom prst="straightConnector1">
            <a:avLst/>
          </a:prstGeom>
          <a:noFill/>
          <a:ln w="9525" cap="flat" cmpd="sng">
            <a:solidFill>
              <a:schemeClr val="tx1"/>
            </a:solidFill>
            <a:prstDash val="solid"/>
            <a:round/>
            <a:headEnd type="none" w="lg" len="lg"/>
            <a:tailEnd type="triangle" w="lg" len="lg"/>
          </a:ln>
        </p:spPr>
      </p:cxnSp>
      <p:sp>
        <p:nvSpPr>
          <p:cNvPr id="23" name="Shape 346"/>
          <p:cNvSpPr txBox="1"/>
          <p:nvPr/>
        </p:nvSpPr>
        <p:spPr>
          <a:xfrm>
            <a:off x="5682046" y="3063262"/>
            <a:ext cx="693300" cy="375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a:t>completed tasks in files</a:t>
            </a:r>
          </a:p>
        </p:txBody>
      </p:sp>
      <p:cxnSp>
        <p:nvCxnSpPr>
          <p:cNvPr id="24" name="Shape 347"/>
          <p:cNvCxnSpPr/>
          <p:nvPr/>
        </p:nvCxnSpPr>
        <p:spPr>
          <a:xfrm>
            <a:off x="5791646" y="3108712"/>
            <a:ext cx="508800" cy="0"/>
          </a:xfrm>
          <a:prstGeom prst="straightConnector1">
            <a:avLst/>
          </a:prstGeom>
          <a:noFill/>
          <a:ln w="9525" cap="flat" cmpd="sng">
            <a:solidFill>
              <a:schemeClr val="tx1"/>
            </a:solidFill>
            <a:prstDash val="solid"/>
            <a:round/>
            <a:headEnd type="none" w="lg" len="lg"/>
            <a:tailEnd type="triangle" w="lg" len="lg"/>
          </a:ln>
        </p:spPr>
      </p:cxnSp>
      <p:sp>
        <p:nvSpPr>
          <p:cNvPr id="25" name="Shape 348"/>
          <p:cNvSpPr/>
          <p:nvPr/>
        </p:nvSpPr>
        <p:spPr>
          <a:xfrm>
            <a:off x="2968397" y="3655468"/>
            <a:ext cx="328800" cy="341400"/>
          </a:xfrm>
          <a:prstGeom prst="upArrow">
            <a:avLst>
              <a:gd name="adj1" fmla="val 50000"/>
              <a:gd name="adj2" fmla="val 50000"/>
            </a:avLst>
          </a:prstGeom>
          <a:solidFill>
            <a:schemeClr val="tx1"/>
          </a:solidFill>
          <a:ln w="9525" cap="flat" cmpd="sng">
            <a:solidFill>
              <a:schemeClr val="tx1"/>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endParaRPr/>
          </a:p>
        </p:txBody>
      </p:sp>
      <p:sp>
        <p:nvSpPr>
          <p:cNvPr id="26" name="Shape 349"/>
          <p:cNvSpPr txBox="1"/>
          <p:nvPr/>
        </p:nvSpPr>
        <p:spPr>
          <a:xfrm>
            <a:off x="2109079" y="3926161"/>
            <a:ext cx="2098200" cy="341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r>
              <a:rPr lang="en" sz="1200" dirty="0"/>
              <a:t>Replace static inventory file</a:t>
            </a:r>
          </a:p>
        </p:txBody>
      </p:sp>
      <p:sp>
        <p:nvSpPr>
          <p:cNvPr id="27" name="Shape 350"/>
          <p:cNvSpPr txBox="1">
            <a:spLocks noGrp="1"/>
          </p:cNvSpPr>
          <p:nvPr/>
        </p:nvSpPr>
        <p:spPr>
          <a:xfrm>
            <a:off x="2159471" y="4206512"/>
            <a:ext cx="808800" cy="1470600"/>
          </a:xfrm>
          <a:prstGeom prst="rect">
            <a:avLst/>
          </a:prstGeom>
          <a:noFill/>
          <a:ln w="9525" cap="flat" cmpd="sng">
            <a:solidFill>
              <a:srgbClr val="000000"/>
            </a:solidFill>
            <a:prstDash val="dot"/>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lvl="0" rtl="0">
              <a:spcBef>
                <a:spcPts val="0"/>
              </a:spcBef>
              <a:spcAft>
                <a:spcPts val="0"/>
              </a:spcAft>
              <a:buNone/>
            </a:pPr>
            <a:r>
              <a:rPr lang="en" sz="900" dirty="0">
                <a:solidFill>
                  <a:schemeClr val="tx1"/>
                </a:solidFill>
                <a:latin typeface="Consolas"/>
                <a:ea typeface="Consolas"/>
                <a:cs typeface="Consolas"/>
                <a:sym typeface="Consolas"/>
              </a:rPr>
              <a:t>[masters]</a:t>
            </a:r>
          </a:p>
          <a:p>
            <a:pPr lvl="0" rtl="0">
              <a:spcBef>
                <a:spcPts val="0"/>
              </a:spcBef>
              <a:spcAft>
                <a:spcPts val="0"/>
              </a:spcAft>
              <a:buNone/>
            </a:pPr>
            <a:r>
              <a:rPr lang="en" sz="900" dirty="0">
                <a:solidFill>
                  <a:schemeClr val="tx1"/>
                </a:solidFill>
                <a:latin typeface="Consolas"/>
                <a:ea typeface="Consolas"/>
                <a:cs typeface="Consolas"/>
                <a:sym typeface="Consolas"/>
              </a:rPr>
              <a:t>10.0.0.1</a:t>
            </a:r>
          </a:p>
          <a:p>
            <a:pPr lvl="0" rtl="0">
              <a:spcBef>
                <a:spcPts val="0"/>
              </a:spcBef>
              <a:spcAft>
                <a:spcPts val="0"/>
              </a:spcAft>
              <a:buNone/>
            </a:pPr>
            <a:r>
              <a:rPr lang="en" sz="900" dirty="0">
                <a:solidFill>
                  <a:schemeClr val="tx1"/>
                </a:solidFill>
                <a:latin typeface="Consolas"/>
                <a:ea typeface="Consolas"/>
                <a:cs typeface="Consolas"/>
                <a:sym typeface="Consolas"/>
              </a:rPr>
              <a:t>10.0.0.2</a:t>
            </a:r>
          </a:p>
          <a:p>
            <a:pPr lvl="0" rtl="0">
              <a:spcBef>
                <a:spcPts val="0"/>
              </a:spcBef>
              <a:spcAft>
                <a:spcPts val="0"/>
              </a:spcAft>
              <a:buNone/>
            </a:pPr>
            <a:r>
              <a:rPr lang="en" sz="900" dirty="0">
                <a:solidFill>
                  <a:schemeClr val="tx1"/>
                </a:solidFill>
                <a:latin typeface="Consolas"/>
                <a:ea typeface="Consolas"/>
                <a:cs typeface="Consolas"/>
                <a:sym typeface="Consolas"/>
              </a:rPr>
              <a:t>10.0.0.3</a:t>
            </a:r>
          </a:p>
          <a:p>
            <a:pPr lvl="0" rtl="0">
              <a:spcBef>
                <a:spcPts val="0"/>
              </a:spcBef>
              <a:spcAft>
                <a:spcPts val="0"/>
              </a:spcAft>
              <a:buNone/>
            </a:pPr>
            <a:r>
              <a:rPr lang="en" sz="900" dirty="0">
                <a:solidFill>
                  <a:schemeClr val="tx1"/>
                </a:solidFill>
                <a:latin typeface="Consolas"/>
                <a:ea typeface="Consolas"/>
                <a:cs typeface="Consolas"/>
                <a:sym typeface="Consolas"/>
              </a:rPr>
              <a:t>[workers]</a:t>
            </a:r>
          </a:p>
          <a:p>
            <a:pPr lvl="0" rtl="0">
              <a:spcBef>
                <a:spcPts val="0"/>
              </a:spcBef>
              <a:spcAft>
                <a:spcPts val="0"/>
              </a:spcAft>
              <a:buNone/>
            </a:pPr>
            <a:r>
              <a:rPr lang="en" sz="900" dirty="0">
                <a:solidFill>
                  <a:schemeClr val="tx1"/>
                </a:solidFill>
                <a:latin typeface="Consolas"/>
                <a:ea typeface="Consolas"/>
                <a:cs typeface="Consolas"/>
                <a:sym typeface="Consolas"/>
              </a:rPr>
              <a:t>10.0.0.4</a:t>
            </a:r>
          </a:p>
          <a:p>
            <a:pPr lvl="0" rtl="0">
              <a:spcBef>
                <a:spcPts val="0"/>
              </a:spcBef>
              <a:spcAft>
                <a:spcPts val="0"/>
              </a:spcAft>
              <a:buNone/>
            </a:pPr>
            <a:r>
              <a:rPr lang="en" sz="900" dirty="0">
                <a:solidFill>
                  <a:schemeClr val="tx1"/>
                </a:solidFill>
                <a:latin typeface="Consolas"/>
                <a:ea typeface="Consolas"/>
                <a:cs typeface="Consolas"/>
                <a:sym typeface="Consolas"/>
              </a:rPr>
              <a:t>10.0.0.5</a:t>
            </a:r>
          </a:p>
          <a:p>
            <a:pPr lvl="0" rtl="0">
              <a:spcBef>
                <a:spcPts val="0"/>
              </a:spcBef>
              <a:spcAft>
                <a:spcPts val="0"/>
              </a:spcAft>
              <a:buNone/>
            </a:pPr>
            <a:r>
              <a:rPr lang="en" sz="900" dirty="0">
                <a:solidFill>
                  <a:schemeClr val="tx1"/>
                </a:solidFill>
                <a:latin typeface="Consolas"/>
                <a:ea typeface="Consolas"/>
                <a:cs typeface="Consolas"/>
                <a:sym typeface="Consolas"/>
              </a:rPr>
              <a:t>10.0.0.6</a:t>
            </a:r>
          </a:p>
        </p:txBody>
      </p:sp>
      <p:sp>
        <p:nvSpPr>
          <p:cNvPr id="28" name="Shape 351"/>
          <p:cNvSpPr txBox="1">
            <a:spLocks noGrp="1"/>
          </p:cNvSpPr>
          <p:nvPr/>
        </p:nvSpPr>
        <p:spPr>
          <a:xfrm>
            <a:off x="3095996" y="4213137"/>
            <a:ext cx="1203468" cy="1470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lvl="0" rtl="0">
              <a:lnSpc>
                <a:spcPct val="150000"/>
              </a:lnSpc>
              <a:spcBef>
                <a:spcPts val="0"/>
              </a:spcBef>
              <a:spcAft>
                <a:spcPts val="0"/>
              </a:spcAft>
              <a:buNone/>
            </a:pPr>
            <a:r>
              <a:rPr lang="en" sz="700" dirty="0">
                <a:solidFill>
                  <a:srgbClr val="DD1144"/>
                </a:solidFill>
                <a:latin typeface="Consolas"/>
                <a:ea typeface="Consolas"/>
                <a:cs typeface="Consolas"/>
                <a:sym typeface="Consolas"/>
              </a:rPr>
              <a:t>u'tag_masters_True'</a:t>
            </a:r>
            <a:r>
              <a:rPr lang="en" sz="700" dirty="0">
                <a:solidFill>
                  <a:srgbClr val="404040"/>
                </a:solidFill>
                <a:latin typeface="Consolas"/>
                <a:ea typeface="Consolas"/>
                <a:cs typeface="Consolas"/>
                <a:sym typeface="Consolas"/>
              </a:rPr>
              <a:t>: [</a:t>
            </a:r>
            <a:r>
              <a:rPr lang="en" sz="700" dirty="0">
                <a:solidFill>
                  <a:srgbClr val="DD1144"/>
                </a:solidFill>
                <a:latin typeface="Consolas"/>
                <a:ea typeface="Consolas"/>
                <a:cs typeface="Consolas"/>
                <a:sym typeface="Consolas"/>
              </a:rPr>
              <a:t>u'52.23.213.103',</a:t>
            </a:r>
            <a:r>
              <a:rPr lang="en" sz="700" dirty="0">
                <a:solidFill>
                  <a:srgbClr val="404040"/>
                </a:solidFill>
                <a:latin typeface="Consolas"/>
                <a:ea typeface="Consolas"/>
                <a:cs typeface="Consolas"/>
                <a:sym typeface="Consolas"/>
              </a:rPr>
              <a:t> </a:t>
            </a:r>
            <a:r>
              <a:rPr lang="en" sz="700" dirty="0">
                <a:solidFill>
                  <a:srgbClr val="DD1144"/>
                </a:solidFill>
                <a:latin typeface="Consolas"/>
                <a:ea typeface="Consolas"/>
                <a:cs typeface="Consolas"/>
                <a:sym typeface="Consolas"/>
              </a:rPr>
              <a:t>u'54.196.41.145'</a:t>
            </a:r>
            <a:r>
              <a:rPr lang="en" sz="700" dirty="0">
                <a:solidFill>
                  <a:srgbClr val="404040"/>
                </a:solidFill>
                <a:latin typeface="Consolas"/>
                <a:ea typeface="Consolas"/>
                <a:cs typeface="Consolas"/>
                <a:sym typeface="Consolas"/>
              </a:rPr>
              <a:t>,</a:t>
            </a:r>
            <a:r>
              <a:rPr lang="en" sz="700" dirty="0">
                <a:solidFill>
                  <a:srgbClr val="DD1144"/>
                </a:solidFill>
                <a:latin typeface="Consolas"/>
                <a:ea typeface="Consolas"/>
                <a:cs typeface="Consolas"/>
                <a:sym typeface="Consolas"/>
              </a:rPr>
              <a:t>u'54.209.137.235'</a:t>
            </a:r>
            <a:r>
              <a:rPr lang="en" sz="700" dirty="0">
                <a:solidFill>
                  <a:srgbClr val="404040"/>
                </a:solidFill>
                <a:latin typeface="Consolas"/>
                <a:ea typeface="Consolas"/>
                <a:cs typeface="Consolas"/>
                <a:sym typeface="Consolas"/>
              </a:rPr>
              <a:t>],</a:t>
            </a:r>
          </a:p>
          <a:p>
            <a:pPr lvl="0" rtl="0">
              <a:lnSpc>
                <a:spcPct val="150000"/>
              </a:lnSpc>
              <a:spcBef>
                <a:spcPts val="0"/>
              </a:spcBef>
              <a:spcAft>
                <a:spcPts val="0"/>
              </a:spcAft>
              <a:buNone/>
            </a:pPr>
            <a:r>
              <a:rPr lang="en" sz="700" dirty="0">
                <a:solidFill>
                  <a:srgbClr val="DD1144"/>
                </a:solidFill>
                <a:latin typeface="Consolas"/>
                <a:ea typeface="Consolas"/>
                <a:cs typeface="Consolas"/>
                <a:sym typeface="Consolas"/>
              </a:rPr>
              <a:t>u'tag_workers_True'</a:t>
            </a:r>
            <a:r>
              <a:rPr lang="en" sz="700" dirty="0">
                <a:solidFill>
                  <a:srgbClr val="404040"/>
                </a:solidFill>
                <a:latin typeface="Consolas"/>
                <a:ea typeface="Consolas"/>
                <a:cs typeface="Consolas"/>
                <a:sym typeface="Consolas"/>
              </a:rPr>
              <a:t>: [</a:t>
            </a:r>
            <a:r>
              <a:rPr lang="en" sz="700" dirty="0">
                <a:solidFill>
                  <a:srgbClr val="DD1144"/>
                </a:solidFill>
                <a:latin typeface="Consolas"/>
                <a:ea typeface="Consolas"/>
                <a:cs typeface="Consolas"/>
                <a:sym typeface="Consolas"/>
              </a:rPr>
              <a:t>u'52.23.213.104',</a:t>
            </a:r>
            <a:r>
              <a:rPr lang="en" sz="700" dirty="0">
                <a:solidFill>
                  <a:srgbClr val="404040"/>
                </a:solidFill>
                <a:latin typeface="Consolas"/>
                <a:ea typeface="Consolas"/>
                <a:cs typeface="Consolas"/>
                <a:sym typeface="Consolas"/>
              </a:rPr>
              <a:t> </a:t>
            </a:r>
            <a:r>
              <a:rPr lang="en" sz="700" dirty="0">
                <a:solidFill>
                  <a:srgbClr val="DD1144"/>
                </a:solidFill>
                <a:latin typeface="Consolas"/>
                <a:ea typeface="Consolas"/>
                <a:cs typeface="Consolas"/>
                <a:sym typeface="Consolas"/>
              </a:rPr>
              <a:t>u'54.196.41.146'</a:t>
            </a:r>
            <a:r>
              <a:rPr lang="en" sz="700" dirty="0">
                <a:solidFill>
                  <a:srgbClr val="404040"/>
                </a:solidFill>
                <a:latin typeface="Consolas"/>
                <a:ea typeface="Consolas"/>
                <a:cs typeface="Consolas"/>
                <a:sym typeface="Consolas"/>
              </a:rPr>
              <a:t>,</a:t>
            </a:r>
            <a:r>
              <a:rPr lang="en" sz="700" dirty="0">
                <a:solidFill>
                  <a:srgbClr val="DD1144"/>
                </a:solidFill>
                <a:latin typeface="Consolas"/>
                <a:ea typeface="Consolas"/>
                <a:cs typeface="Consolas"/>
                <a:sym typeface="Consolas"/>
              </a:rPr>
              <a:t>u'54.209.137.237'</a:t>
            </a:r>
            <a:r>
              <a:rPr lang="en" sz="700" dirty="0">
                <a:solidFill>
                  <a:srgbClr val="404040"/>
                </a:solidFill>
                <a:latin typeface="Consolas"/>
                <a:ea typeface="Consolas"/>
                <a:cs typeface="Consolas"/>
                <a:sym typeface="Consolas"/>
              </a:rPr>
              <a:t>], ...</a:t>
            </a:r>
          </a:p>
        </p:txBody>
      </p:sp>
      <p:sp>
        <p:nvSpPr>
          <p:cNvPr id="29" name="Shape 352"/>
          <p:cNvSpPr/>
          <p:nvPr/>
        </p:nvSpPr>
        <p:spPr>
          <a:xfrm>
            <a:off x="4417171" y="2342787"/>
            <a:ext cx="1163700" cy="314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dirty="0"/>
              <a:t>Role 1: install Hadoop</a:t>
            </a:r>
          </a:p>
        </p:txBody>
      </p:sp>
      <p:sp>
        <p:nvSpPr>
          <p:cNvPr id="30" name="Shape 353"/>
          <p:cNvSpPr/>
          <p:nvPr/>
        </p:nvSpPr>
        <p:spPr>
          <a:xfrm>
            <a:off x="4427022" y="3517778"/>
            <a:ext cx="1163700" cy="314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dirty="0"/>
              <a:t>Role 3: install H</a:t>
            </a:r>
            <a:r>
              <a:rPr lang="en-US" sz="900" dirty="0"/>
              <a:t>B</a:t>
            </a:r>
            <a:r>
              <a:rPr lang="en" sz="900" dirty="0"/>
              <a:t>ase, Drill</a:t>
            </a:r>
          </a:p>
        </p:txBody>
      </p:sp>
      <p:sp>
        <p:nvSpPr>
          <p:cNvPr id="31" name="Shape 354"/>
          <p:cNvSpPr/>
          <p:nvPr/>
        </p:nvSpPr>
        <p:spPr>
          <a:xfrm>
            <a:off x="4420947" y="2738157"/>
            <a:ext cx="1163700" cy="314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dirty="0"/>
              <a:t>Role 2: install spark</a:t>
            </a:r>
          </a:p>
        </p:txBody>
      </p:sp>
      <p:sp>
        <p:nvSpPr>
          <p:cNvPr id="33" name="Shape 356"/>
          <p:cNvSpPr txBox="1"/>
          <p:nvPr/>
        </p:nvSpPr>
        <p:spPr>
          <a:xfrm>
            <a:off x="4452635" y="2990315"/>
            <a:ext cx="1358999" cy="4953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800" dirty="0"/>
              <a:t>- execute spark dispatcher for cluster/batch mode</a:t>
            </a:r>
          </a:p>
        </p:txBody>
      </p:sp>
      <p:sp>
        <p:nvSpPr>
          <p:cNvPr id="34" name="Shape 357"/>
          <p:cNvSpPr/>
          <p:nvPr/>
        </p:nvSpPr>
        <p:spPr>
          <a:xfrm>
            <a:off x="4417171" y="3948338"/>
            <a:ext cx="1163700" cy="314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dirty="0"/>
              <a:t>Role 4: NIST Special Dataset</a:t>
            </a:r>
          </a:p>
        </p:txBody>
      </p:sp>
      <p:sp>
        <p:nvSpPr>
          <p:cNvPr id="35" name="Shape 358"/>
          <p:cNvSpPr/>
          <p:nvPr/>
        </p:nvSpPr>
        <p:spPr>
          <a:xfrm>
            <a:off x="4431853" y="4635494"/>
            <a:ext cx="1163700" cy="314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900" dirty="0"/>
              <a:t>Role 5: Fingerprint Matching analytics</a:t>
            </a:r>
          </a:p>
        </p:txBody>
      </p:sp>
      <p:sp>
        <p:nvSpPr>
          <p:cNvPr id="36" name="Shape 359"/>
          <p:cNvSpPr txBox="1"/>
          <p:nvPr/>
        </p:nvSpPr>
        <p:spPr>
          <a:xfrm>
            <a:off x="4319420" y="4273350"/>
            <a:ext cx="1423200" cy="4953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800" dirty="0"/>
              <a:t>- download Dataset</a:t>
            </a:r>
          </a:p>
          <a:p>
            <a:pPr lvl="0" rtl="0">
              <a:spcBef>
                <a:spcPts val="0"/>
              </a:spcBef>
              <a:buNone/>
            </a:pPr>
            <a:r>
              <a:rPr lang="en" sz="800" dirty="0"/>
              <a:t>- share with worker nodes</a:t>
            </a:r>
          </a:p>
        </p:txBody>
      </p:sp>
      <p:sp>
        <p:nvSpPr>
          <p:cNvPr id="37" name="Shape 360"/>
          <p:cNvSpPr txBox="1"/>
          <p:nvPr/>
        </p:nvSpPr>
        <p:spPr>
          <a:xfrm>
            <a:off x="4368446" y="4908759"/>
            <a:ext cx="1423200" cy="4953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800" dirty="0"/>
              <a:t>- </a:t>
            </a:r>
            <a:r>
              <a:rPr lang="en-US" sz="800" dirty="0"/>
              <a:t>R</a:t>
            </a:r>
            <a:r>
              <a:rPr lang="en" sz="800" dirty="0"/>
              <a:t>un software</a:t>
            </a:r>
          </a:p>
        </p:txBody>
      </p:sp>
      <p:cxnSp>
        <p:nvCxnSpPr>
          <p:cNvPr id="38" name="Shape 361"/>
          <p:cNvCxnSpPr/>
          <p:nvPr/>
        </p:nvCxnSpPr>
        <p:spPr>
          <a:xfrm rot="10800000" flipH="1">
            <a:off x="1824446" y="3148887"/>
            <a:ext cx="597600" cy="2100"/>
          </a:xfrm>
          <a:prstGeom prst="straightConnector1">
            <a:avLst/>
          </a:prstGeom>
          <a:noFill/>
          <a:ln w="9525" cap="flat" cmpd="sng">
            <a:solidFill>
              <a:schemeClr val="tx1"/>
            </a:solidFill>
            <a:prstDash val="solid"/>
            <a:round/>
            <a:headEnd type="none" w="lg" len="lg"/>
            <a:tailEnd type="triangle" w="lg" len="lg"/>
          </a:ln>
        </p:spPr>
      </p:cxnSp>
      <p:sp>
        <p:nvSpPr>
          <p:cNvPr id="39" name="Shape 362"/>
          <p:cNvSpPr txBox="1"/>
          <p:nvPr/>
        </p:nvSpPr>
        <p:spPr>
          <a:xfrm>
            <a:off x="2620321" y="3082487"/>
            <a:ext cx="1359000" cy="4953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800" dirty="0"/>
              <a:t>- allocate IPs</a:t>
            </a:r>
          </a:p>
          <a:p>
            <a:pPr lvl="0" rtl="0">
              <a:spcBef>
                <a:spcPts val="0"/>
              </a:spcBef>
              <a:buNone/>
            </a:pPr>
            <a:r>
              <a:rPr lang="en" sz="800" dirty="0"/>
              <a:t>- configure security groups</a:t>
            </a:r>
          </a:p>
        </p:txBody>
      </p:sp>
      <p:sp>
        <p:nvSpPr>
          <p:cNvPr id="42" name="Shape 365"/>
          <p:cNvSpPr txBox="1"/>
          <p:nvPr/>
        </p:nvSpPr>
        <p:spPr>
          <a:xfrm>
            <a:off x="6400320" y="3548349"/>
            <a:ext cx="1423200" cy="4953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 sz="800"/>
              <a:t>- return public IPs</a:t>
            </a:r>
          </a:p>
          <a:p>
            <a:pPr lvl="0" rtl="0">
              <a:spcBef>
                <a:spcPts val="0"/>
              </a:spcBef>
              <a:buNone/>
            </a:pPr>
            <a:r>
              <a:rPr lang="en" sz="800"/>
              <a:t>- remove security groups</a:t>
            </a:r>
          </a:p>
        </p:txBody>
      </p:sp>
      <p:cxnSp>
        <p:nvCxnSpPr>
          <p:cNvPr id="43" name="Shape 366"/>
          <p:cNvCxnSpPr/>
          <p:nvPr/>
        </p:nvCxnSpPr>
        <p:spPr>
          <a:xfrm>
            <a:off x="8077200" y="5437511"/>
            <a:ext cx="0" cy="663900"/>
          </a:xfrm>
          <a:prstGeom prst="straightConnector1">
            <a:avLst/>
          </a:prstGeom>
          <a:noFill/>
          <a:ln w="38100" cap="flat" cmpd="sng">
            <a:solidFill>
              <a:schemeClr val="tx1"/>
            </a:solidFill>
            <a:prstDash val="solid"/>
            <a:round/>
            <a:headEnd type="none" w="lg" len="lg"/>
            <a:tailEnd type="none" w="lg" len="lg"/>
          </a:ln>
        </p:spPr>
      </p:cxnSp>
      <p:cxnSp>
        <p:nvCxnSpPr>
          <p:cNvPr id="44" name="Shape 367"/>
          <p:cNvCxnSpPr/>
          <p:nvPr/>
        </p:nvCxnSpPr>
        <p:spPr>
          <a:xfrm>
            <a:off x="287421" y="5392544"/>
            <a:ext cx="0" cy="663900"/>
          </a:xfrm>
          <a:prstGeom prst="straightConnector1">
            <a:avLst/>
          </a:prstGeom>
          <a:noFill/>
          <a:ln w="38100" cap="flat" cmpd="sng">
            <a:solidFill>
              <a:schemeClr val="tx1"/>
            </a:solidFill>
            <a:prstDash val="solid"/>
            <a:round/>
            <a:headEnd type="none" w="lg" len="lg"/>
            <a:tailEnd type="none" w="lg" len="lg"/>
          </a:ln>
        </p:spPr>
      </p:cxnSp>
      <p:pic>
        <p:nvPicPr>
          <p:cNvPr id="1029" name="Picture 5" descr="Example fingerpr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404" y="3907868"/>
            <a:ext cx="2332354" cy="10864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29096955"/>
              </p:ext>
            </p:extLst>
          </p:nvPr>
        </p:nvGraphicFramePr>
        <p:xfrm>
          <a:off x="594252" y="2679467"/>
          <a:ext cx="1440020" cy="1072507"/>
        </p:xfrm>
        <a:graphic>
          <a:graphicData uri="http://schemas.openxmlformats.org/drawingml/2006/table">
            <a:tbl>
              <a:tblPr/>
              <a:tblGrid>
                <a:gridCol w="1440020">
                  <a:extLst>
                    <a:ext uri="{9D8B030D-6E8A-4147-A177-3AD203B41FA5}">
                      <a16:colId xmlns:a16="http://schemas.microsoft.com/office/drawing/2014/main" val="20000"/>
                    </a:ext>
                  </a:extLst>
                </a:gridCol>
              </a:tblGrid>
              <a:tr h="230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183691"/>
                          </a:solidFill>
                          <a:effectLst/>
                          <a:latin typeface="Consolas" panose="020B0609020204030204" pitchFamily="49" charset="0"/>
                        </a:rPr>
                        <a:t>mesos.yml</a:t>
                      </a:r>
                      <a:endParaRPr lang="en-US" sz="800" dirty="0">
                        <a:solidFill>
                          <a:srgbClr val="333333"/>
                        </a:solidFill>
                        <a:effectLst/>
                        <a:latin typeface="Consolas" panose="020B0609020204030204" pitchFamily="49" charset="0"/>
                      </a:endParaRPr>
                    </a:p>
                  </a:txBody>
                  <a:tcPr marL="58030" marR="58030" marT="29015" marB="29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9425">
                <a:tc>
                  <a:txBody>
                    <a:bodyPr/>
                    <a:lstStyle/>
                    <a:p>
                      <a:pPr fontAlgn="t"/>
                      <a:r>
                        <a:rPr lang="en-US" sz="800" dirty="0">
                          <a:solidFill>
                            <a:srgbClr val="183691"/>
                          </a:solidFill>
                          <a:effectLst/>
                          <a:latin typeface="Consolas" panose="020B0609020204030204" pitchFamily="49" charset="0"/>
                        </a:rPr>
                        <a:t>spark-for-mesos.yml</a:t>
                      </a:r>
                      <a:endParaRPr lang="en-US" sz="800" dirty="0">
                        <a:solidFill>
                          <a:srgbClr val="333333"/>
                        </a:solidFill>
                        <a:effectLst/>
                        <a:latin typeface="Consolas" panose="020B0609020204030204" pitchFamily="49" charset="0"/>
                      </a:endParaRPr>
                    </a:p>
                  </a:txBody>
                  <a:tcPr marL="60447" marR="60447" marT="29015" marB="29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9425">
                <a:tc>
                  <a:txBody>
                    <a:bodyPr/>
                    <a:lstStyle/>
                    <a:p>
                      <a:pPr fontAlgn="t"/>
                      <a:r>
                        <a:rPr lang="en-US" sz="800" dirty="0">
                          <a:solidFill>
                            <a:srgbClr val="183691"/>
                          </a:solidFill>
                          <a:effectLst/>
                          <a:latin typeface="Consolas" panose="020B0609020204030204" pitchFamily="49" charset="0"/>
                        </a:rPr>
                        <a:t>opencv.yml</a:t>
                      </a:r>
                      <a:endParaRPr lang="en-US" sz="800" dirty="0">
                        <a:solidFill>
                          <a:srgbClr val="333333"/>
                        </a:solidFill>
                        <a:effectLst/>
                        <a:latin typeface="Consolas" panose="020B0609020204030204" pitchFamily="49" charset="0"/>
                      </a:endParaRPr>
                    </a:p>
                  </a:txBody>
                  <a:tcPr marL="60447" marR="60447" marT="29015" marB="29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9425">
                <a:tc>
                  <a:txBody>
                    <a:bodyPr/>
                    <a:lstStyle/>
                    <a:p>
                      <a:pPr fontAlgn="t"/>
                      <a:r>
                        <a:rPr lang="en-US" sz="800" dirty="0">
                          <a:solidFill>
                            <a:srgbClr val="183691"/>
                          </a:solidFill>
                          <a:effectLst/>
                          <a:latin typeface="Consolas" panose="020B0609020204030204" pitchFamily="49" charset="0"/>
                        </a:rPr>
                        <a:t>inria-dataset.yml</a:t>
                      </a:r>
                      <a:endParaRPr lang="en-US" sz="800" dirty="0">
                        <a:solidFill>
                          <a:srgbClr val="333333"/>
                        </a:solidFill>
                        <a:effectLst/>
                        <a:latin typeface="Consolas" panose="020B0609020204030204" pitchFamily="49" charset="0"/>
                      </a:endParaRPr>
                    </a:p>
                  </a:txBody>
                  <a:tcPr marL="60447" marR="60447" marT="29015" marB="29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9139">
                <a:tc>
                  <a:txBody>
                    <a:bodyPr/>
                    <a:lstStyle/>
                    <a:p>
                      <a:pPr fontAlgn="t"/>
                      <a:r>
                        <a:rPr lang="en-US" sz="800" dirty="0">
                          <a:solidFill>
                            <a:srgbClr val="183691"/>
                          </a:solidFill>
                          <a:effectLst/>
                          <a:latin typeface="Consolas" panose="020B0609020204030204" pitchFamily="49" charset="0"/>
                        </a:rPr>
                        <a:t>python-analytics-human-face-</a:t>
                      </a:r>
                      <a:r>
                        <a:rPr lang="en-US" sz="800" dirty="0" err="1">
                          <a:solidFill>
                            <a:srgbClr val="183691"/>
                          </a:solidFill>
                          <a:effectLst/>
                          <a:latin typeface="Consolas" panose="020B0609020204030204" pitchFamily="49" charset="0"/>
                        </a:rPr>
                        <a:t>detection.yml</a:t>
                      </a:r>
                      <a:endParaRPr lang="en-US" sz="800" dirty="0">
                        <a:solidFill>
                          <a:srgbClr val="333333"/>
                        </a:solidFill>
                        <a:effectLst/>
                        <a:latin typeface="Consolas" panose="020B0609020204030204" pitchFamily="49" charset="0"/>
                      </a:endParaRPr>
                    </a:p>
                  </a:txBody>
                  <a:tcPr marL="60447" marR="60447" marT="29015" marB="29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04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Amazon Account Registration (3 minutes)</a:t>
            </a:r>
          </a:p>
          <a:p>
            <a:pPr lvl="1"/>
            <a:r>
              <a:rPr lang="en-US" sz="1800" dirty="0"/>
              <a:t>To communicate with Amazon Cloud, EC2 credentials are required i.e. ‘Access key ID’ and ‘Secret access key’ from the AWS website. This is one-time only task for first-time user.</a:t>
            </a:r>
          </a:p>
          <a:p>
            <a:endParaRPr lang="en-US" sz="1800" dirty="0"/>
          </a:p>
          <a:p>
            <a:r>
              <a:rPr lang="en-US" dirty="0"/>
              <a:t>Instructions</a:t>
            </a:r>
          </a:p>
          <a:p>
            <a:pPr lvl="1"/>
            <a:r>
              <a:rPr lang="en-US" dirty="0"/>
              <a:t>Open a web browser for </a:t>
            </a:r>
            <a:r>
              <a:rPr lang="en-US" dirty="0">
                <a:hlinkClick r:id="rId2"/>
              </a:rPr>
              <a:t>http://aws.amazon.com</a:t>
            </a:r>
            <a:endParaRPr lang="en-US" dirty="0"/>
          </a:p>
          <a:p>
            <a:pPr lvl="1"/>
            <a:r>
              <a:rPr lang="en-US" dirty="0"/>
              <a:t>Obtain Credentials</a:t>
            </a:r>
          </a:p>
          <a:p>
            <a:pPr lvl="2"/>
            <a:r>
              <a:rPr lang="en-US" dirty="0"/>
              <a:t>Navigate to</a:t>
            </a:r>
            <a:br>
              <a:rPr lang="en-US" dirty="0"/>
            </a:br>
            <a:r>
              <a:rPr lang="en-US" dirty="0"/>
              <a:t>My Account &gt; Security Credentials &gt; Get Started with (individual) IAM Users</a:t>
            </a:r>
          </a:p>
          <a:p>
            <a:pPr lvl="2"/>
            <a:r>
              <a:rPr lang="en-US" dirty="0"/>
              <a:t>Create a new user with ‘Programmatic access’ type</a:t>
            </a:r>
          </a:p>
          <a:p>
            <a:pPr lvl="2"/>
            <a:r>
              <a:rPr lang="en-US" dirty="0"/>
              <a:t>Create a new group to add user with ‘AmazonEC2FullAccess’</a:t>
            </a:r>
          </a:p>
          <a:p>
            <a:pPr lvl="2"/>
            <a:r>
              <a:rPr lang="en-US" dirty="0"/>
              <a:t>Complete and save </a:t>
            </a:r>
          </a:p>
          <a:p>
            <a:pPr lvl="3"/>
            <a:r>
              <a:rPr lang="en-US" dirty="0"/>
              <a:t>‘Access key ID’ (for example, AKIAIOSFODNN7EXAMPLE)</a:t>
            </a:r>
          </a:p>
          <a:p>
            <a:pPr lvl="3"/>
            <a:r>
              <a:rPr lang="en-US" dirty="0"/>
              <a:t>‘Secret access key’ (for example, </a:t>
            </a:r>
            <a:r>
              <a:rPr lang="en-US" dirty="0" err="1"/>
              <a:t>wJalrXUtnFEMI</a:t>
            </a:r>
            <a:r>
              <a:rPr lang="en-US" dirty="0"/>
              <a:t>/K7MDENG/</a:t>
            </a:r>
            <a:r>
              <a:rPr lang="en-US" dirty="0" err="1"/>
              <a:t>bPxRfiCYEXAMPLEKEY</a:t>
            </a:r>
            <a:r>
              <a:rPr lang="en-US" dirty="0"/>
              <a:t>)</a:t>
            </a:r>
          </a:p>
          <a:p>
            <a:pPr lvl="1"/>
            <a:endParaRPr lang="en-US" dirty="0"/>
          </a:p>
        </p:txBody>
      </p:sp>
      <p:sp>
        <p:nvSpPr>
          <p:cNvPr id="3" name="Title 2"/>
          <p:cNvSpPr>
            <a:spLocks noGrp="1"/>
          </p:cNvSpPr>
          <p:nvPr>
            <p:ph type="title"/>
          </p:nvPr>
        </p:nvSpPr>
        <p:spPr/>
        <p:txBody>
          <a:bodyPr/>
          <a:lstStyle/>
          <a:p>
            <a:r>
              <a:rPr lang="en-US" dirty="0"/>
              <a:t>Example I: SDS on Amazon EC2 (Task 1/3)</a:t>
            </a:r>
          </a:p>
        </p:txBody>
      </p:sp>
    </p:spTree>
    <p:extLst>
      <p:ext uri="{BB962C8B-B14F-4D97-AF65-F5344CB8AC3E}">
        <p14:creationId xmlns:p14="http://schemas.microsoft.com/office/powerpoint/2010/main" val="322280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Virtual Clusters on Amazon Cloud (5 minutes)</a:t>
            </a:r>
          </a:p>
          <a:p>
            <a:pPr lvl="1"/>
            <a:r>
              <a:rPr lang="en-US" sz="1800" dirty="0"/>
              <a:t>Prepare Ansible software to run Ansible scripts (roles) for virtual clusters on EC2. NIST Fingerprint matching will be deployed once systems are ready to use.</a:t>
            </a:r>
            <a:br>
              <a:rPr lang="en-US" sz="1800" dirty="0"/>
            </a:br>
            <a:endParaRPr lang="en-US" sz="1800" dirty="0"/>
          </a:p>
          <a:p>
            <a:r>
              <a:rPr lang="en-US" dirty="0"/>
              <a:t>Instructions</a:t>
            </a:r>
          </a:p>
          <a:p>
            <a:pPr lvl="1"/>
            <a:r>
              <a:rPr lang="en-US" sz="1800" dirty="0"/>
              <a:t>Download EC2 provisioning scripts</a:t>
            </a:r>
            <a:r>
              <a:rPr lang="en-US" dirty="0"/>
              <a:t>:</a:t>
            </a:r>
          </a:p>
          <a:p>
            <a:pPr lvl="2"/>
            <a:r>
              <a:rPr lang="en-US" dirty="0"/>
              <a:t>$ git clone https://github.com/lee212/ec2-provisioning-with-ansible.git </a:t>
            </a:r>
            <a:br>
              <a:rPr lang="en-US" dirty="0"/>
            </a:br>
            <a:r>
              <a:rPr lang="en-US" dirty="0"/>
              <a:t>$ cd ec2-provisioning-with-ansible</a:t>
            </a:r>
          </a:p>
          <a:p>
            <a:pPr lvl="1"/>
            <a:r>
              <a:rPr lang="en-US" sz="1800" dirty="0"/>
              <a:t>Provide AWS Credentials:</a:t>
            </a:r>
          </a:p>
          <a:p>
            <a:pPr lvl="2"/>
            <a:r>
              <a:rPr lang="en-US" dirty="0"/>
              <a:t>$ nano cred</a:t>
            </a:r>
            <a:br>
              <a:rPr lang="en-US" dirty="0"/>
            </a:br>
            <a:r>
              <a:rPr lang="en-US" dirty="0"/>
              <a:t>export AWS_ACCESS_KEY=1234567890 </a:t>
            </a:r>
            <a:br>
              <a:rPr lang="en-US" dirty="0"/>
            </a:br>
            <a:r>
              <a:rPr lang="en-US" dirty="0"/>
              <a:t>export AWS_SECRET_ACCESS_KEY=1234567890</a:t>
            </a:r>
            <a:br>
              <a:rPr lang="en-US" dirty="0"/>
            </a:br>
            <a:r>
              <a:rPr lang="en-US" dirty="0"/>
              <a:t>* replace 1234567890 with real keys</a:t>
            </a:r>
          </a:p>
          <a:p>
            <a:pPr lvl="2"/>
            <a:r>
              <a:rPr lang="en-US" dirty="0"/>
              <a:t>$ source cred</a:t>
            </a:r>
          </a:p>
          <a:p>
            <a:pPr lvl="1"/>
            <a:r>
              <a:rPr lang="en-US" dirty="0"/>
              <a:t>Start 3 Ubuntu VMs with virtual private network:</a:t>
            </a:r>
          </a:p>
          <a:p>
            <a:pPr lvl="2"/>
            <a:r>
              <a:rPr lang="en-US" dirty="0"/>
              <a:t>$ ansible-playbook  </a:t>
            </a:r>
            <a:r>
              <a:rPr lang="en-US" u="sng" dirty="0">
                <a:hlinkClick r:id="rId2" tooltip="boot-ec2-with-vpc.yml"/>
              </a:rPr>
              <a:t>boot-ec2-with-vpc.yml</a:t>
            </a:r>
            <a:endParaRPr lang="en-US" u="sng" dirty="0"/>
          </a:p>
        </p:txBody>
      </p:sp>
      <p:sp>
        <p:nvSpPr>
          <p:cNvPr id="3" name="Title 2"/>
          <p:cNvSpPr>
            <a:spLocks noGrp="1"/>
          </p:cNvSpPr>
          <p:nvPr>
            <p:ph type="title"/>
          </p:nvPr>
        </p:nvSpPr>
        <p:spPr/>
        <p:txBody>
          <a:bodyPr/>
          <a:lstStyle/>
          <a:p>
            <a:r>
              <a:rPr lang="en-US" dirty="0"/>
              <a:t>Example I: SDS on Amazon EC2 (2/3)</a:t>
            </a:r>
          </a:p>
        </p:txBody>
      </p:sp>
    </p:spTree>
    <p:extLst>
      <p:ext uri="{BB962C8B-B14F-4D97-AF65-F5344CB8AC3E}">
        <p14:creationId xmlns:p14="http://schemas.microsoft.com/office/powerpoint/2010/main" val="8920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65838"/>
            <a:ext cx="5791200" cy="5153962"/>
          </a:xfrm>
        </p:spPr>
        <p:txBody>
          <a:bodyPr/>
          <a:lstStyle/>
          <a:p>
            <a:r>
              <a:rPr lang="en-US" dirty="0"/>
              <a:t>Ansible Cloud Module for Amazon Cloud</a:t>
            </a:r>
          </a:p>
          <a:p>
            <a:pPr lvl="1"/>
            <a:r>
              <a:rPr lang="en-US" sz="1800" dirty="0"/>
              <a:t>In the previous slide, virtual clusters was provisioned by the Ansible script `</a:t>
            </a:r>
            <a:r>
              <a:rPr lang="en-US" sz="1800" dirty="0">
                <a:hlinkClick r:id="rId2" tooltip="boot-ec2-with-vpc.yml"/>
              </a:rPr>
              <a:t> boot-ec2-with-vpc.yml </a:t>
            </a:r>
            <a:r>
              <a:rPr lang="en-US" sz="1800" dirty="0"/>
              <a:t>` which uses ‘</a:t>
            </a:r>
            <a:r>
              <a:rPr lang="en-US" sz="1800" dirty="0">
                <a:hlinkClick r:id="rId3"/>
              </a:rPr>
              <a:t>ec2.py</a:t>
            </a:r>
            <a:r>
              <a:rPr lang="en-US" sz="1800" dirty="0"/>
              <a:t>’ cloud module. Here is an example of code snippets to start a single EC2 instance with Ubuntu 14.04 image:</a:t>
            </a:r>
          </a:p>
          <a:p>
            <a:pPr lvl="1"/>
            <a:endParaRPr lang="en-US" sz="1800" dirty="0"/>
          </a:p>
          <a:p>
            <a:pPr marL="457200" lvl="1" indent="0">
              <a:buNone/>
            </a:pPr>
            <a:endParaRPr lang="en-US" sz="1800" dirty="0"/>
          </a:p>
          <a:p>
            <a:r>
              <a:rPr lang="en-US" sz="1800" dirty="0"/>
              <a:t>Inventory Groups by Tags</a:t>
            </a:r>
          </a:p>
          <a:p>
            <a:pPr lvl="1"/>
            <a:r>
              <a:rPr lang="en-US" sz="1800" dirty="0"/>
              <a:t>Inventory group is used to classify servers, for example, Hadoop cluster consists of eight components including zookeeper and the instance tag is used to create inventory group dynamically. The following example shows instances with the tags for namenodes and </a:t>
            </a:r>
            <a:r>
              <a:rPr lang="en-US" sz="1800" dirty="0" err="1"/>
              <a:t>zookeepernodes</a:t>
            </a:r>
            <a:r>
              <a:rPr lang="en-US" sz="1800" dirty="0"/>
              <a:t>:</a:t>
            </a:r>
          </a:p>
        </p:txBody>
      </p:sp>
      <p:sp>
        <p:nvSpPr>
          <p:cNvPr id="3" name="Title 2"/>
          <p:cNvSpPr>
            <a:spLocks noGrp="1"/>
          </p:cNvSpPr>
          <p:nvPr>
            <p:ph type="title"/>
          </p:nvPr>
        </p:nvSpPr>
        <p:spPr/>
        <p:txBody>
          <a:bodyPr/>
          <a:lstStyle/>
          <a:p>
            <a:r>
              <a:rPr lang="en-US" dirty="0"/>
              <a:t>Example I: SDS on Amazon EC2 (2/3)</a:t>
            </a:r>
          </a:p>
        </p:txBody>
      </p:sp>
      <p:sp>
        <p:nvSpPr>
          <p:cNvPr id="4" name="Rectangle 1"/>
          <p:cNvSpPr>
            <a:spLocks noChangeArrowheads="1"/>
          </p:cNvSpPr>
          <p:nvPr/>
        </p:nvSpPr>
        <p:spPr bwMode="auto">
          <a:xfrm>
            <a:off x="5410200" y="990600"/>
            <a:ext cx="3513782"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404040"/>
                </a:solidFill>
                <a:effectLst/>
                <a:latin typeface="Consolas" panose="020B0609020204030204" pitchFamily="49" charset="0"/>
              </a:rPr>
              <a:t>ec2: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key_name: albert	# SSH registered key name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instance_type: t2.micro	# EC2 Instance size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image: ami-2d39803a	# Ubuntu 14.04 image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group: default	# security group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region: us-east-1	# EC2 Region</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5641776" y="3684008"/>
            <a:ext cx="3206006"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404040"/>
                </a:solidFill>
                <a:effectLst/>
                <a:latin typeface="Consolas" panose="020B0609020204030204" pitchFamily="49" charset="0"/>
              </a:rPr>
              <a:t>ec2: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key_name: "{{ keypair }}"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instance_type: "{{ instance_size }}"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image: "{{ image }}"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region: "{{ region }}"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exact_count: 3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count_tag: three-nodes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group: [ 'default', "{{ security_group }}" ]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instance_tags: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namenodes: </a:t>
            </a:r>
            <a:r>
              <a:rPr kumimoji="0" lang="en-US" altLang="en-US" sz="900" b="0" i="0" u="none" strike="noStrike" cap="none" normalizeH="0" baseline="0" dirty="0">
                <a:ln>
                  <a:noFill/>
                </a:ln>
                <a:solidFill>
                  <a:srgbClr val="00B050"/>
                </a:solidFill>
                <a:effectLst/>
                <a:latin typeface="Consolas" panose="020B0609020204030204" pitchFamily="49" charset="0"/>
              </a:rPr>
              <a:t>True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datanodes: </a:t>
            </a:r>
            <a:r>
              <a:rPr kumimoji="0" lang="en-US" altLang="en-US" sz="900" b="0" i="0" u="none" strike="noStrike" cap="none" normalizeH="0" baseline="0" dirty="0">
                <a:ln>
                  <a:noFill/>
                </a:ln>
                <a:solidFill>
                  <a:srgbClr val="C00000"/>
                </a:solidFill>
                <a:effectLst/>
                <a:latin typeface="Consolas" panose="020B0609020204030204" pitchFamily="49" charset="0"/>
              </a:rPr>
              <a:t>False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zookeepernodes: </a:t>
            </a:r>
            <a:r>
              <a:rPr kumimoji="0" lang="en-US" altLang="en-US" sz="900" b="0" i="0" u="none" strike="noStrike" cap="none" normalizeH="0" baseline="0" dirty="0">
                <a:ln>
                  <a:noFill/>
                </a:ln>
                <a:solidFill>
                  <a:srgbClr val="00B050"/>
                </a:solidFill>
                <a:effectLst/>
                <a:latin typeface="Consolas" panose="020B0609020204030204" pitchFamily="49" charset="0"/>
              </a:rPr>
              <a:t>True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historyservernodes: </a:t>
            </a:r>
            <a:r>
              <a:rPr kumimoji="0" lang="en-US" altLang="en-US" sz="900" b="0" i="0" u="none" strike="noStrike" cap="none" normalizeH="0" baseline="0" dirty="0">
                <a:ln>
                  <a:noFill/>
                </a:ln>
                <a:solidFill>
                  <a:srgbClr val="C00000"/>
                </a:solidFill>
                <a:effectLst/>
                <a:latin typeface="Consolas" panose="020B0609020204030204" pitchFamily="49" charset="0"/>
              </a:rPr>
              <a:t>False </a:t>
            </a:r>
          </a:p>
          <a:p>
            <a:pPr marR="0" lvl="0" algn="l" defTabSz="914400" rtl="0" eaLnBrk="0" fontAlgn="base" latinLnBrk="0" hangingPunct="0">
              <a:lnSpc>
                <a:spcPct val="100000"/>
              </a:lnSpc>
              <a:spcBef>
                <a:spcPct val="0"/>
              </a:spcBef>
              <a:spcAft>
                <a:spcPct val="0"/>
              </a:spcAft>
              <a:buClrTx/>
              <a:buSzTx/>
              <a:tabLst/>
            </a:pPr>
            <a:r>
              <a:rPr lang="en-US" altLang="en-US" sz="900" i="0" dirty="0">
                <a:solidFill>
                  <a:srgbClr val="404040"/>
                </a:solidFill>
                <a:latin typeface="Consolas" panose="020B0609020204030204" pitchFamily="49" charset="0"/>
              </a:rPr>
              <a:t>       </a:t>
            </a:r>
            <a:r>
              <a:rPr kumimoji="0" lang="en-US" altLang="en-US" sz="900" b="0" i="0" u="none" strike="noStrike" cap="none" normalizeH="0" baseline="0" dirty="0">
                <a:ln>
                  <a:noFill/>
                </a:ln>
                <a:solidFill>
                  <a:srgbClr val="404040"/>
                </a:solidFill>
                <a:effectLst/>
                <a:latin typeface="Consolas" panose="020B0609020204030204" pitchFamily="49" charset="0"/>
              </a:rPr>
              <a:t>frontendnodes: </a:t>
            </a:r>
            <a:r>
              <a:rPr kumimoji="0" lang="en-US" altLang="en-US" sz="900" b="0" i="0" u="none" strike="noStrike" cap="none" normalizeH="0" baseline="0" dirty="0">
                <a:ln>
                  <a:noFill/>
                </a:ln>
                <a:solidFill>
                  <a:srgbClr val="C00000"/>
                </a:solidFill>
                <a:effectLst/>
                <a:latin typeface="Consolas" panose="020B0609020204030204" pitchFamily="49" charset="0"/>
              </a:rPr>
              <a:t>False</a:t>
            </a:r>
            <a:r>
              <a:rPr kumimoji="0" lang="en-US" altLang="en-US" sz="400" b="0" i="0" u="none" strike="noStrike" cap="none" normalizeH="0" baseline="0" dirty="0">
                <a:ln>
                  <a:noFill/>
                </a:ln>
                <a:solidFill>
                  <a:srgbClr val="C00000"/>
                </a:solidFill>
                <a:effectLst/>
              </a:rPr>
              <a:t> </a:t>
            </a:r>
            <a:endParaRPr kumimoji="0" lang="en-US" altLang="en-US" sz="1800" b="0" i="0" u="none" strike="noStrike" cap="none" normalizeH="0" baseline="0" dirty="0">
              <a:ln>
                <a:noFill/>
              </a:ln>
              <a:solidFill>
                <a:srgbClr val="C00000"/>
              </a:solidFill>
              <a:effectLst/>
            </a:endParaRPr>
          </a:p>
        </p:txBody>
      </p:sp>
    </p:spTree>
    <p:extLst>
      <p:ext uri="{BB962C8B-B14F-4D97-AF65-F5344CB8AC3E}">
        <p14:creationId xmlns:p14="http://schemas.microsoft.com/office/powerpoint/2010/main" val="156103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1"/>
            <a:ext cx="7886700" cy="2286000"/>
          </a:xfrm>
        </p:spPr>
        <p:txBody>
          <a:bodyPr/>
          <a:lstStyle/>
          <a:p>
            <a:pPr algn="ctr"/>
            <a:r>
              <a:rPr lang="en-US" dirty="0"/>
              <a:t>Infrastructure Nexus</a:t>
            </a:r>
          </a:p>
        </p:txBody>
      </p:sp>
      <p:sp>
        <p:nvSpPr>
          <p:cNvPr id="3" name="Subtitle 2"/>
          <p:cNvSpPr>
            <a:spLocks noGrp="1"/>
          </p:cNvSpPr>
          <p:nvPr>
            <p:ph type="body" idx="1"/>
          </p:nvPr>
        </p:nvSpPr>
        <p:spPr>
          <a:xfrm>
            <a:off x="615376" y="3733800"/>
            <a:ext cx="7886700" cy="1500187"/>
          </a:xfrm>
        </p:spPr>
        <p:txBody>
          <a:bodyPr/>
          <a:lstStyle/>
          <a:p>
            <a:r>
              <a:rPr lang="en-US" sz="2400" dirty="0">
                <a:solidFill>
                  <a:schemeClr val="tx1"/>
                </a:solidFill>
              </a:rPr>
              <a:t>Software Defined Systems enable interoperability and reproducible computing</a:t>
            </a:r>
            <a:br>
              <a:rPr lang="en-US" sz="2400" dirty="0">
                <a:solidFill>
                  <a:schemeClr val="tx1"/>
                </a:solidFill>
              </a:rPr>
            </a:br>
            <a:r>
              <a:rPr lang="en-US" sz="2400" dirty="0">
                <a:solidFill>
                  <a:schemeClr val="tx1"/>
                </a:solidFill>
              </a:rPr>
              <a:t>DevOps</a:t>
            </a:r>
          </a:p>
          <a:p>
            <a:br>
              <a:rPr lang="en-US" sz="2400" dirty="0">
                <a:solidFill>
                  <a:schemeClr val="tx1"/>
                </a:solidFill>
              </a:rPr>
            </a:br>
            <a:r>
              <a:rPr lang="en-US" sz="2400" dirty="0">
                <a:solidFill>
                  <a:schemeClr val="tx1"/>
                </a:solidFill>
              </a:rPr>
              <a:t>Cloudmesh </a:t>
            </a:r>
            <a:r>
              <a:rPr lang="en-US" sz="2400" dirty="0" err="1">
                <a:solidFill>
                  <a:schemeClr val="tx1"/>
                </a:solidFill>
              </a:rPr>
              <a:t>HPCCloud</a:t>
            </a:r>
            <a:r>
              <a:rPr lang="en-US" sz="2400" dirty="0">
                <a:solidFill>
                  <a:schemeClr val="tx1"/>
                </a:solidFill>
              </a:rPr>
              <a:t> 2.0</a:t>
            </a:r>
          </a:p>
        </p:txBody>
      </p:sp>
    </p:spTree>
    <p:extLst>
      <p:ext uri="{BB962C8B-B14F-4D97-AF65-F5344CB8AC3E}">
        <p14:creationId xmlns:p14="http://schemas.microsoft.com/office/powerpoint/2010/main" val="333724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Deployment, Run and Termination (9 minutes)</a:t>
            </a:r>
          </a:p>
          <a:p>
            <a:pPr lvl="1"/>
            <a:r>
              <a:rPr lang="en-US" sz="1600" dirty="0"/>
              <a:t>NIST Fingerprint matching Software (MINDTCT and BOZORTH3 from </a:t>
            </a:r>
            <a:r>
              <a:rPr lang="en-US" sz="1600" dirty="0">
                <a:hlinkClick r:id="rId2"/>
              </a:rPr>
              <a:t>NBIS</a:t>
            </a:r>
            <a:r>
              <a:rPr lang="en-US" sz="1600" dirty="0"/>
              <a:t>) and </a:t>
            </a:r>
            <a:r>
              <a:rPr lang="en-US" sz="1600" dirty="0">
                <a:hlinkClick r:id="rId3"/>
              </a:rPr>
              <a:t>Special Database 4</a:t>
            </a:r>
            <a:r>
              <a:rPr lang="en-US" sz="1600" dirty="0"/>
              <a:t> will be prepared in this step. Leased cloud resources are also stopped and returned once all jobs are completed. IPython tutorial is available </a:t>
            </a:r>
            <a:r>
              <a:rPr lang="en-US" sz="1600" dirty="0">
                <a:hlinkClick r:id="rId4"/>
              </a:rPr>
              <a:t>here</a:t>
            </a:r>
            <a:r>
              <a:rPr lang="en-US" sz="1600" dirty="0"/>
              <a:t>.</a:t>
            </a:r>
          </a:p>
          <a:p>
            <a:pPr lvl="2"/>
            <a:r>
              <a:rPr lang="en-US" sz="1200" dirty="0"/>
              <a:t>MINDTCT: The NIST minutiae detector, which automatically locates and records ridge ending and bifurcations in a fingerprint image.</a:t>
            </a:r>
          </a:p>
          <a:p>
            <a:pPr lvl="2"/>
            <a:r>
              <a:rPr lang="en-US" sz="1200" dirty="0"/>
              <a:t>BOZORTH3: A NIST fingerprint matching algorithm, which is a minutiae based fingerprint-matching algorithm. (from </a:t>
            </a:r>
            <a:r>
              <a:rPr lang="en-US" sz="1200" dirty="0">
                <a:hlinkClick r:id="rId5"/>
              </a:rPr>
              <a:t>http://www.nist.gov/itl/iad/ig/nbis.cfm</a:t>
            </a:r>
            <a:r>
              <a:rPr lang="en-US" sz="1200" dirty="0"/>
              <a:t>)</a:t>
            </a:r>
          </a:p>
          <a:p>
            <a:pPr lvl="2"/>
            <a:r>
              <a:rPr lang="en-US" sz="1200" u="sng" dirty="0">
                <a:hlinkClick r:id="rId6"/>
              </a:rPr>
              <a:t>Special Database 4</a:t>
            </a:r>
            <a:r>
              <a:rPr lang="en-US" sz="1200" dirty="0"/>
              <a:t> - NIST 8-bit Gray Scale Images of Fingerprint Image Groups</a:t>
            </a:r>
            <a:endParaRPr lang="en-US" sz="1200" dirty="0">
              <a:hlinkClick r:id="rId7"/>
            </a:endParaRPr>
          </a:p>
          <a:p>
            <a:pPr lvl="2"/>
            <a:r>
              <a:rPr lang="en-US" sz="1200" dirty="0">
                <a:hlinkClick r:id="rId7"/>
              </a:rPr>
              <a:t>Special Database 14 </a:t>
            </a:r>
            <a:r>
              <a:rPr lang="en-US" sz="1200" dirty="0"/>
              <a:t>- NIST Mated Fingerprint Card Pairs 2 (from </a:t>
            </a:r>
            <a:r>
              <a:rPr lang="en-US" sz="1200" dirty="0">
                <a:hlinkClick r:id="rId8"/>
              </a:rPr>
              <a:t>NIST Biometric Special Databases</a:t>
            </a:r>
            <a:r>
              <a:rPr lang="en-US" sz="1200" dirty="0"/>
              <a:t>)</a:t>
            </a:r>
            <a:br>
              <a:rPr lang="en-US" sz="1400" dirty="0"/>
            </a:br>
            <a:endParaRPr lang="en-US" sz="1400" dirty="0"/>
          </a:p>
          <a:p>
            <a:r>
              <a:rPr lang="en-US" dirty="0"/>
              <a:t>Instructions</a:t>
            </a:r>
          </a:p>
          <a:p>
            <a:pPr lvl="1"/>
            <a:r>
              <a:rPr lang="en-US" sz="1800" dirty="0"/>
              <a:t>Install Software Stacks, Dataset, and Analytics (Hadoop, HBase, Spark, Drill, Fingerprint, NIST Special dataset):</a:t>
            </a:r>
          </a:p>
          <a:p>
            <a:pPr lvl="2"/>
            <a:r>
              <a:rPr lang="en-US" sz="1400" dirty="0"/>
              <a:t>$ ansible-playbook </a:t>
            </a:r>
            <a:r>
              <a:rPr lang="en-US" sz="1400" dirty="0">
                <a:hlinkClick r:id="rId9"/>
              </a:rPr>
              <a:t>software.yml</a:t>
            </a:r>
            <a:endParaRPr lang="en-US" sz="1400" dirty="0"/>
          </a:p>
          <a:p>
            <a:pPr lvl="2"/>
            <a:r>
              <a:rPr lang="en-US" sz="1400" dirty="0"/>
              <a:t>$ ansible-playbook </a:t>
            </a:r>
            <a:r>
              <a:rPr lang="en-US" sz="1400" dirty="0">
                <a:hlinkClick r:id="rId10"/>
              </a:rPr>
              <a:t>dataset.yml</a:t>
            </a:r>
            <a:endParaRPr lang="en-US" sz="1400" dirty="0"/>
          </a:p>
          <a:p>
            <a:pPr lvl="1"/>
            <a:r>
              <a:rPr lang="en-US" sz="1800" dirty="0"/>
              <a:t>End of the lease for AWS:</a:t>
            </a:r>
          </a:p>
          <a:p>
            <a:pPr lvl="2"/>
            <a:r>
              <a:rPr lang="en-US" sz="1400" dirty="0"/>
              <a:t>$ ansible-</a:t>
            </a:r>
            <a:r>
              <a:rPr lang="en-US" sz="1400" dirty="0" err="1"/>
              <a:t>platybook</a:t>
            </a:r>
            <a:r>
              <a:rPr lang="en-US" sz="1400" dirty="0"/>
              <a:t> </a:t>
            </a:r>
            <a:r>
              <a:rPr lang="en-US" sz="1400" u="sng" dirty="0">
                <a:hlinkClick r:id="rId11" tooltip="terminate.yml"/>
              </a:rPr>
              <a:t>terminate.yml</a:t>
            </a:r>
            <a:endParaRPr lang="en-US" sz="1400" dirty="0"/>
          </a:p>
          <a:p>
            <a:endParaRPr lang="en-US" dirty="0"/>
          </a:p>
        </p:txBody>
      </p:sp>
      <p:sp>
        <p:nvSpPr>
          <p:cNvPr id="3" name="Title 2"/>
          <p:cNvSpPr>
            <a:spLocks noGrp="1"/>
          </p:cNvSpPr>
          <p:nvPr>
            <p:ph type="title"/>
          </p:nvPr>
        </p:nvSpPr>
        <p:spPr/>
        <p:txBody>
          <a:bodyPr/>
          <a:lstStyle/>
          <a:p>
            <a:r>
              <a:rPr lang="en-US" dirty="0"/>
              <a:t>Example I: SDS on Amazon EC2 (3/3)</a:t>
            </a:r>
          </a:p>
        </p:txBody>
      </p:sp>
    </p:spTree>
    <p:extLst>
      <p:ext uri="{BB962C8B-B14F-4D97-AF65-F5344CB8AC3E}">
        <p14:creationId xmlns:p14="http://schemas.microsoft.com/office/powerpoint/2010/main" val="231212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Overview</a:t>
            </a:r>
          </a:p>
          <a:p>
            <a:pPr lvl="1"/>
            <a:r>
              <a:rPr lang="en-US" dirty="0"/>
              <a:t>In this tutorial, virtual clusters will be provisioned on Microsoft Azure using Azure Resource Manager (ARM) Templates for NIST Pedestrian and Face detection. Python library for ARM Template, Simple Azure, is used to construct SDS on Azure virtual machines.</a:t>
            </a:r>
          </a:p>
          <a:p>
            <a:pPr marL="457200" lvl="1" indent="0">
              <a:buNone/>
            </a:pPr>
            <a:endParaRPr lang="en-US" dirty="0"/>
          </a:p>
          <a:p>
            <a:r>
              <a:rPr lang="en-US" dirty="0"/>
              <a:t>Schedule (total estimated time: 26 minutes)</a:t>
            </a:r>
          </a:p>
          <a:p>
            <a:pPr lvl="1"/>
            <a:r>
              <a:rPr lang="en-US" dirty="0"/>
              <a:t>Task 1: Azure Account Registration (5 minutes)</a:t>
            </a:r>
          </a:p>
          <a:p>
            <a:pPr lvl="1"/>
            <a:r>
              <a:rPr lang="en-US" dirty="0"/>
              <a:t>Task 2-0: Define library of Ansible roles (Use existing roles)</a:t>
            </a:r>
          </a:p>
          <a:p>
            <a:pPr lvl="1"/>
            <a:r>
              <a:rPr lang="en-US" dirty="0"/>
              <a:t>Task 2: Virtual Clusters on Azure Cloud (5 minutes)</a:t>
            </a:r>
          </a:p>
          <a:p>
            <a:pPr lvl="1"/>
            <a:r>
              <a:rPr lang="en-US" dirty="0"/>
              <a:t>Task 3-1: Resource Scheduler Configuration (5 minutes)</a:t>
            </a:r>
          </a:p>
          <a:p>
            <a:pPr lvl="1"/>
            <a:r>
              <a:rPr lang="en-US" dirty="0"/>
              <a:t>Task 3-2: Application Deployment (5 minutes)</a:t>
            </a:r>
          </a:p>
          <a:p>
            <a:pPr lvl="1"/>
            <a:r>
              <a:rPr lang="en-US" dirty="0"/>
              <a:t>Task 3-3: Test Run (3 minutes)</a:t>
            </a:r>
          </a:p>
          <a:p>
            <a:pPr lvl="1"/>
            <a:r>
              <a:rPr lang="en-US" dirty="0"/>
              <a:t>Task 4: Lease termination (3 minutes)</a:t>
            </a:r>
          </a:p>
        </p:txBody>
      </p:sp>
      <p:sp>
        <p:nvSpPr>
          <p:cNvPr id="3" name="Title 2"/>
          <p:cNvSpPr>
            <a:spLocks noGrp="1"/>
          </p:cNvSpPr>
          <p:nvPr>
            <p:ph type="title"/>
          </p:nvPr>
        </p:nvSpPr>
        <p:spPr/>
        <p:txBody>
          <a:bodyPr/>
          <a:lstStyle/>
          <a:p>
            <a:r>
              <a:rPr lang="en-US" dirty="0"/>
              <a:t>Example II: SDS on Microsoft Azure</a:t>
            </a:r>
          </a:p>
        </p:txBody>
      </p:sp>
    </p:spTree>
    <p:extLst>
      <p:ext uri="{BB962C8B-B14F-4D97-AF65-F5344CB8AC3E}">
        <p14:creationId xmlns:p14="http://schemas.microsoft.com/office/powerpoint/2010/main" val="393155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Working code &amp; Ansible Role</a:t>
            </a:r>
          </a:p>
          <a:p>
            <a:pPr lvl="1"/>
            <a:r>
              <a:rPr lang="en-US" sz="1800" dirty="0"/>
              <a:t>Simple Azure: </a:t>
            </a:r>
            <a:r>
              <a:rPr lang="en-US" sz="1800" dirty="0">
                <a:hlinkClick r:id="rId2"/>
              </a:rPr>
              <a:t>https://github.com/lee212/simpleazure</a:t>
            </a:r>
            <a:endParaRPr lang="en-US" sz="1800" dirty="0"/>
          </a:p>
          <a:p>
            <a:pPr lvl="1"/>
            <a:r>
              <a:rPr lang="en-US" sz="1800" dirty="0"/>
              <a:t>Simple Azure Docker version: </a:t>
            </a:r>
            <a:r>
              <a:rPr lang="en-US" sz="1800" dirty="0" err="1"/>
              <a:t>docker</a:t>
            </a:r>
            <a:r>
              <a:rPr lang="en-US" sz="1800" dirty="0"/>
              <a:t> run -</a:t>
            </a:r>
            <a:r>
              <a:rPr lang="en-US" sz="1800" dirty="0" err="1"/>
              <a:t>i</a:t>
            </a:r>
            <a:r>
              <a:rPr lang="en-US" sz="1800" dirty="0"/>
              <a:t> -t lee212/</a:t>
            </a:r>
            <a:r>
              <a:rPr lang="en-US" sz="1800" dirty="0" err="1"/>
              <a:t>simpleazure</a:t>
            </a:r>
            <a:endParaRPr lang="en-US" sz="1800" dirty="0"/>
          </a:p>
          <a:p>
            <a:pPr lvl="1"/>
            <a:r>
              <a:rPr lang="en-US" sz="1800" dirty="0"/>
              <a:t>NIST Pedestrian and Face detection: </a:t>
            </a:r>
            <a:r>
              <a:rPr lang="en-US" sz="1800" dirty="0">
                <a:hlinkClick r:id="rId3"/>
              </a:rPr>
              <a:t>https://github.com/futuresystems/pedestrian-and-face-detection</a:t>
            </a:r>
            <a:br>
              <a:rPr lang="en-US" sz="1800" dirty="0"/>
            </a:br>
            <a:endParaRPr lang="en-US" dirty="0"/>
          </a:p>
          <a:p>
            <a:r>
              <a:rPr lang="en-US" dirty="0"/>
              <a:t>Prerequisite</a:t>
            </a:r>
          </a:p>
          <a:p>
            <a:pPr lvl="1"/>
            <a:r>
              <a:rPr lang="en-US" sz="1800" dirty="0"/>
              <a:t>Microsoft Azure Account</a:t>
            </a:r>
          </a:p>
          <a:p>
            <a:pPr lvl="1"/>
            <a:r>
              <a:rPr lang="en-US" sz="1800" dirty="0"/>
              <a:t>Simple Azure</a:t>
            </a:r>
            <a:br>
              <a:rPr lang="en-US" sz="1800" dirty="0"/>
            </a:br>
            <a:endParaRPr lang="en-US" sz="1800" dirty="0"/>
          </a:p>
          <a:p>
            <a:r>
              <a:rPr lang="en-US" dirty="0"/>
              <a:t>Roles Used (software components)</a:t>
            </a:r>
          </a:p>
          <a:p>
            <a:pPr lvl="1"/>
            <a:r>
              <a:rPr lang="en-US" dirty="0"/>
              <a:t>Mesos: Resource/job scheduler role</a:t>
            </a:r>
          </a:p>
          <a:p>
            <a:pPr lvl="1"/>
            <a:r>
              <a:rPr lang="en-US" dirty="0"/>
              <a:t>Spark: Data processing role</a:t>
            </a:r>
          </a:p>
          <a:p>
            <a:pPr lvl="1"/>
            <a:r>
              <a:rPr lang="en-US" dirty="0"/>
              <a:t>Pedestrian and Face Detection: Application role</a:t>
            </a:r>
          </a:p>
          <a:p>
            <a:pPr lvl="1"/>
            <a:r>
              <a:rPr lang="en-US" dirty="0"/>
              <a:t>INRIA Person Dataset: dataset role</a:t>
            </a:r>
          </a:p>
          <a:p>
            <a:pPr lvl="1"/>
            <a:endParaRPr lang="en-US" dirty="0"/>
          </a:p>
          <a:p>
            <a:endParaRPr lang="en-US" dirty="0"/>
          </a:p>
        </p:txBody>
      </p:sp>
      <p:sp>
        <p:nvSpPr>
          <p:cNvPr id="3" name="Title 2"/>
          <p:cNvSpPr>
            <a:spLocks noGrp="1"/>
          </p:cNvSpPr>
          <p:nvPr>
            <p:ph type="title"/>
          </p:nvPr>
        </p:nvSpPr>
        <p:spPr/>
        <p:txBody>
          <a:bodyPr/>
          <a:lstStyle/>
          <a:p>
            <a:r>
              <a:rPr lang="en-US" dirty="0"/>
              <a:t>Example II: SDS on Microsoft Azure</a:t>
            </a:r>
          </a:p>
        </p:txBody>
      </p:sp>
    </p:spTree>
    <p:extLst>
      <p:ext uri="{BB962C8B-B14F-4D97-AF65-F5344CB8AC3E}">
        <p14:creationId xmlns:p14="http://schemas.microsoft.com/office/powerpoint/2010/main" val="73816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Azure Account Registration (5 minutes)</a:t>
            </a:r>
          </a:p>
          <a:p>
            <a:pPr lvl="1"/>
            <a:r>
              <a:rPr lang="en-US" sz="1800" dirty="0"/>
              <a:t>Microsoft Azure CLI provides an easy step to configure azure account over Azure Web Portal (</a:t>
            </a:r>
            <a:r>
              <a:rPr lang="en-US" sz="1800" dirty="0">
                <a:hlinkClick r:id="rId2"/>
              </a:rPr>
              <a:t>https://portal.azure.com</a:t>
            </a:r>
            <a:r>
              <a:rPr lang="en-US" sz="1800" dirty="0"/>
              <a:t>). Four key strings are required: subscription id, tenant id, client id, and client secret. The following instructions explain how to get these. This is one-time task for first-time user.</a:t>
            </a:r>
            <a:br>
              <a:rPr lang="en-US" dirty="0"/>
            </a:br>
            <a:endParaRPr lang="en-US" dirty="0"/>
          </a:p>
          <a:p>
            <a:r>
              <a:rPr lang="en-US" dirty="0"/>
              <a:t>Instructions</a:t>
            </a:r>
          </a:p>
          <a:p>
            <a:pPr lvl="1"/>
            <a:r>
              <a:rPr lang="en-US" sz="1800" dirty="0"/>
              <a:t>Run Azure CLI to authenticate:</a:t>
            </a:r>
          </a:p>
          <a:p>
            <a:pPr lvl="2"/>
            <a:r>
              <a:rPr lang="en-US" sz="1400" dirty="0"/>
              <a:t>$ azure login</a:t>
            </a:r>
          </a:p>
          <a:p>
            <a:pPr lvl="2"/>
            <a:r>
              <a:rPr lang="en-US" sz="1400" dirty="0"/>
              <a:t>It asks to open a web browser at </a:t>
            </a:r>
            <a:r>
              <a:rPr lang="en-US" sz="1400" u="sng" dirty="0">
                <a:hlinkClick r:id="rId3"/>
              </a:rPr>
              <a:t>https://aka.ms/devicelogin</a:t>
            </a:r>
            <a:r>
              <a:rPr lang="en-US" sz="1400" dirty="0"/>
              <a:t> </a:t>
            </a:r>
          </a:p>
          <a:p>
            <a:pPr lvl="2"/>
            <a:r>
              <a:rPr lang="en-US" sz="1400" dirty="0"/>
              <a:t>Provide a code number to validate from screen</a:t>
            </a:r>
          </a:p>
          <a:p>
            <a:pPr lvl="2"/>
            <a:r>
              <a:rPr lang="en-US" sz="1400" dirty="0"/>
              <a:t>‘login command OK’ will be displayed if succeeded</a:t>
            </a:r>
          </a:p>
          <a:p>
            <a:pPr lvl="1"/>
            <a:r>
              <a:rPr lang="en-US" sz="1800" dirty="0"/>
              <a:t>Get Subscription ID and Tenant ID</a:t>
            </a:r>
          </a:p>
          <a:p>
            <a:pPr lvl="2"/>
            <a:r>
              <a:rPr lang="en-US" sz="1400" dirty="0"/>
              <a:t>$ azure account show</a:t>
            </a:r>
          </a:p>
          <a:p>
            <a:pPr lvl="2"/>
            <a:endParaRPr lang="en-US" sz="1400" dirty="0"/>
          </a:p>
          <a:p>
            <a:pPr lvl="1"/>
            <a:endParaRPr lang="en-US" sz="1800" dirty="0"/>
          </a:p>
          <a:p>
            <a:endParaRPr lang="en-US" sz="1800" dirty="0"/>
          </a:p>
          <a:p>
            <a:endParaRPr lang="en-US" sz="1800" dirty="0"/>
          </a:p>
        </p:txBody>
      </p:sp>
      <p:sp>
        <p:nvSpPr>
          <p:cNvPr id="3" name="Title 2"/>
          <p:cNvSpPr>
            <a:spLocks noGrp="1"/>
          </p:cNvSpPr>
          <p:nvPr>
            <p:ph type="title"/>
          </p:nvPr>
        </p:nvSpPr>
        <p:spPr/>
        <p:txBody>
          <a:bodyPr/>
          <a:lstStyle/>
          <a:p>
            <a:r>
              <a:rPr lang="en-US" dirty="0"/>
              <a:t>Example II: SDS on Microsoft Azure (1/4)</a:t>
            </a:r>
          </a:p>
        </p:txBody>
      </p:sp>
      <p:sp>
        <p:nvSpPr>
          <p:cNvPr id="4" name="Rectangle 1"/>
          <p:cNvSpPr>
            <a:spLocks noChangeArrowheads="1"/>
          </p:cNvSpPr>
          <p:nvPr/>
        </p:nvSpPr>
        <p:spPr bwMode="auto">
          <a:xfrm>
            <a:off x="1219200" y="5029200"/>
            <a:ext cx="6001643" cy="15388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info: Executing command account show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Name : Simple-Azure-Subscription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ID : </a:t>
            </a:r>
            <a:r>
              <a:rPr kumimoji="0" lang="en-US" altLang="en-US" sz="1000" b="0" i="0" u="none" strike="noStrike" cap="none" normalizeH="0" baseline="0" dirty="0">
                <a:ln>
                  <a:noFill/>
                </a:ln>
                <a:solidFill>
                  <a:srgbClr val="C00000"/>
                </a:solidFill>
                <a:effectLst/>
                <a:latin typeface="Courier New" panose="02070309020205020404" pitchFamily="49" charset="0"/>
                <a:cs typeface="Courier New" panose="02070309020205020404" pitchFamily="49" charset="0"/>
              </a:rPr>
              <a:t>5s3ag2s5-2aa1-4828-xxxx-9g8sw72w5w5g		# subscription</a:t>
            </a:r>
            <a:r>
              <a:rPr kumimoji="0" lang="en-US" altLang="en-US" sz="1000" b="0" i="0" u="none" strike="noStrike" cap="none" normalizeH="0" dirty="0">
                <a:ln>
                  <a:noFill/>
                </a:ln>
                <a:solidFill>
                  <a:srgbClr val="C00000"/>
                </a:solidFill>
                <a:effectLst/>
                <a:latin typeface="Courier New" panose="02070309020205020404" pitchFamily="49" charset="0"/>
                <a:cs typeface="Courier New" panose="02070309020205020404" pitchFamily="49" charset="0"/>
              </a:rPr>
              <a:t> id</a:t>
            </a:r>
            <a:endParaRPr kumimoji="0" lang="en-US" altLang="en-US" sz="1000" b="0" i="0" u="none" strike="noStrike" cap="none" normalizeH="0" baseline="0" dirty="0">
              <a:ln>
                <a:noFill/>
              </a:ln>
              <a:solidFill>
                <a:srgbClr val="C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State : Enabled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Tenant ID : </a:t>
            </a:r>
            <a:r>
              <a:rPr kumimoji="0" lang="en-US" altLang="en-US" sz="1000" b="0" i="0" u="none" strike="noStrike" cap="none" normalizeH="0" baseline="0" dirty="0">
                <a:ln>
                  <a:noFill/>
                </a:ln>
                <a:solidFill>
                  <a:srgbClr val="C00000"/>
                </a:solidFill>
                <a:effectLst/>
                <a:latin typeface="Courier New" panose="02070309020205020404" pitchFamily="49" charset="0"/>
                <a:cs typeface="Courier New" panose="02070309020205020404" pitchFamily="49" charset="0"/>
              </a:rPr>
              <a:t>5e39a20e-c55a-53de-xxxx-2503a55et6ta	#  tenant 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Is Default : true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Environment : AzureCloud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Has Certificate : No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Has Access Token : 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User name : hroe.lee@gmail.com</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09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t>Azure Account Registration (5 minutes)</a:t>
            </a:r>
          </a:p>
          <a:p>
            <a:pPr lvl="1"/>
            <a:r>
              <a:rPr lang="en-US" sz="1400" dirty="0"/>
              <a:t>Azure services are accessible through a service principal (SP) which will be configured in this step. It is similar to IAM User setup with service group on Amazon EC2. IPython tutorial is available </a:t>
            </a:r>
            <a:r>
              <a:rPr lang="en-US" sz="1400" dirty="0">
                <a:hlinkClick r:id="rId2"/>
              </a:rPr>
              <a:t>here</a:t>
            </a:r>
            <a:r>
              <a:rPr lang="en-US" sz="1400" dirty="0"/>
              <a:t>.</a:t>
            </a:r>
          </a:p>
          <a:p>
            <a:pPr marL="457200" lvl="1" indent="0">
              <a:buNone/>
            </a:pPr>
            <a:endParaRPr lang="en-US" sz="1400" dirty="0"/>
          </a:p>
          <a:p>
            <a:r>
              <a:rPr lang="en-US" sz="1600" dirty="0"/>
              <a:t>Instructions</a:t>
            </a:r>
          </a:p>
          <a:p>
            <a:pPr lvl="1"/>
            <a:r>
              <a:rPr lang="en-US" sz="1400" dirty="0"/>
              <a:t>Create a new service principal:</a:t>
            </a:r>
          </a:p>
          <a:p>
            <a:pPr lvl="2"/>
            <a:r>
              <a:rPr lang="en-US" sz="1100" dirty="0"/>
              <a:t>$ azure ad sp create --name tutorial</a:t>
            </a:r>
          </a:p>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pPr lvl="1"/>
            <a:r>
              <a:rPr lang="en-US" sz="1400" dirty="0"/>
              <a:t>Set a secret key for SP:</a:t>
            </a:r>
          </a:p>
          <a:p>
            <a:pPr lvl="2"/>
            <a:r>
              <a:rPr lang="en-US" sz="1100" dirty="0"/>
              <a:t>$ azure ad sp set -p $password $client_id (replace $</a:t>
            </a:r>
            <a:r>
              <a:rPr lang="en-US" sz="1100" dirty="0" err="1"/>
              <a:t>var</a:t>
            </a:r>
            <a:r>
              <a:rPr lang="en-US" sz="1100" dirty="0"/>
              <a:t> with actual value before execution) </a:t>
            </a:r>
          </a:p>
          <a:p>
            <a:pPr lvl="2"/>
            <a:r>
              <a:rPr lang="en-US" sz="1100" dirty="0"/>
              <a:t>‘info:    ad sp set command OK’ is expected if it ran successfully.</a:t>
            </a:r>
          </a:p>
          <a:p>
            <a:pPr lvl="1"/>
            <a:r>
              <a:rPr lang="en-US" sz="1400" dirty="0"/>
              <a:t>Assign a role to SP:</a:t>
            </a:r>
          </a:p>
          <a:p>
            <a:pPr lvl="2"/>
            <a:r>
              <a:rPr lang="en-US" sz="1100" dirty="0"/>
              <a:t>$ azure role assignment create --objectId $client_id -o Owner -c /subscriptions/$subscription_id</a:t>
            </a:r>
          </a:p>
          <a:p>
            <a:pPr lvl="2"/>
            <a:r>
              <a:rPr lang="en-US" sz="1100" dirty="0"/>
              <a:t>‘info:    role assignment create command OK’ is expected if it ran successfully.</a:t>
            </a:r>
          </a:p>
        </p:txBody>
      </p:sp>
      <p:sp>
        <p:nvSpPr>
          <p:cNvPr id="3" name="Title 2"/>
          <p:cNvSpPr>
            <a:spLocks noGrp="1"/>
          </p:cNvSpPr>
          <p:nvPr>
            <p:ph type="title"/>
          </p:nvPr>
        </p:nvSpPr>
        <p:spPr>
          <a:xfrm>
            <a:off x="-10240" y="0"/>
            <a:ext cx="9126166" cy="838200"/>
          </a:xfrm>
        </p:spPr>
        <p:txBody>
          <a:bodyPr/>
          <a:lstStyle/>
          <a:p>
            <a:r>
              <a:rPr lang="en-US" dirty="0"/>
              <a:t>Example II: SDS on Microsoft Azure (1/4)</a:t>
            </a:r>
          </a:p>
        </p:txBody>
      </p:sp>
      <p:sp>
        <p:nvSpPr>
          <p:cNvPr id="4" name="Rectangle 1"/>
          <p:cNvSpPr>
            <a:spLocks noChangeArrowheads="1"/>
          </p:cNvSpPr>
          <p:nvPr/>
        </p:nvSpPr>
        <p:spPr bwMode="auto">
          <a:xfrm>
            <a:off x="952500" y="2667000"/>
            <a:ext cx="7162800"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sz="1000" i="0" dirty="0">
                <a:solidFill>
                  <a:srgbClr val="000000"/>
                </a:solidFill>
                <a:latin typeface="Courier New" panose="02070309020205020404" pitchFamily="49" charset="0"/>
                <a:cs typeface="Courier New" panose="02070309020205020404" pitchFamily="49" charset="0"/>
              </a:rPr>
              <a:t>info:    Executing command ad sp create</a:t>
            </a:r>
          </a:p>
          <a:p>
            <a:pPr lvl="0"/>
            <a:r>
              <a:rPr lang="en-US" altLang="en-US" sz="1000" i="0" dirty="0">
                <a:solidFill>
                  <a:srgbClr val="000000"/>
                </a:solidFill>
                <a:latin typeface="Courier New" panose="02070309020205020404" pitchFamily="49" charset="0"/>
                <a:cs typeface="Courier New" panose="02070309020205020404" pitchFamily="49" charset="0"/>
              </a:rPr>
              <a:t>+</a:t>
            </a:r>
          </a:p>
          <a:p>
            <a:pPr lvl="0"/>
            <a:r>
              <a:rPr lang="en-US" altLang="en-US" sz="1000" i="0" dirty="0">
                <a:solidFill>
                  <a:srgbClr val="000000"/>
                </a:solidFill>
                <a:latin typeface="Courier New" panose="02070309020205020404" pitchFamily="49" charset="0"/>
                <a:cs typeface="Courier New" panose="02070309020205020404" pitchFamily="49" charset="0"/>
              </a:rPr>
              <a:t>+</a:t>
            </a:r>
          </a:p>
          <a:p>
            <a:pPr lvl="0"/>
            <a:r>
              <a:rPr lang="en-US" altLang="en-US" sz="1000" i="0" dirty="0">
                <a:solidFill>
                  <a:srgbClr val="000000"/>
                </a:solidFill>
                <a:latin typeface="Courier New" panose="02070309020205020404" pitchFamily="49" charset="0"/>
                <a:cs typeface="Courier New" panose="02070309020205020404" pitchFamily="49" charset="0"/>
              </a:rPr>
              <a:t>data:    Object Id:               5d79f365-26e0-4993-8fe7-7021b3fd373d</a:t>
            </a:r>
          </a:p>
          <a:p>
            <a:pPr lvl="0"/>
            <a:r>
              <a:rPr lang="en-US" altLang="en-US" sz="1000" i="0" dirty="0">
                <a:solidFill>
                  <a:srgbClr val="000000"/>
                </a:solidFill>
                <a:latin typeface="Courier New" panose="02070309020205020404" pitchFamily="49" charset="0"/>
                <a:cs typeface="Courier New" panose="02070309020205020404" pitchFamily="49" charset="0"/>
              </a:rPr>
              <a:t>data:    Display Name:            tutorial</a:t>
            </a:r>
          </a:p>
          <a:p>
            <a:pPr lvl="0"/>
            <a:r>
              <a:rPr lang="en-US" altLang="en-US" sz="1000" i="0" dirty="0">
                <a:solidFill>
                  <a:srgbClr val="000000"/>
                </a:solidFill>
                <a:latin typeface="Courier New" panose="02070309020205020404" pitchFamily="49" charset="0"/>
                <a:cs typeface="Courier New" panose="02070309020205020404" pitchFamily="49" charset="0"/>
              </a:rPr>
              <a:t>data:    Service Principal Names:</a:t>
            </a:r>
          </a:p>
          <a:p>
            <a:pPr lvl="0"/>
            <a:r>
              <a:rPr lang="en-US" altLang="en-US" sz="1000" i="0" dirty="0">
                <a:solidFill>
                  <a:srgbClr val="000000"/>
                </a:solidFill>
                <a:latin typeface="Courier New" panose="02070309020205020404" pitchFamily="49" charset="0"/>
                <a:cs typeface="Courier New" panose="02070309020205020404" pitchFamily="49" charset="0"/>
              </a:rPr>
              <a:t>data:                             </a:t>
            </a:r>
            <a:r>
              <a:rPr lang="en-US" altLang="en-US" sz="1000" i="0" dirty="0">
                <a:solidFill>
                  <a:srgbClr val="C00000"/>
                </a:solidFill>
                <a:latin typeface="Courier New" panose="02070309020205020404" pitchFamily="49" charset="0"/>
                <a:cs typeface="Courier New" panose="02070309020205020404" pitchFamily="49" charset="0"/>
              </a:rPr>
              <a:t>ca66450a-2532-4e8b-81b2-31722d36d808	# client id</a:t>
            </a:r>
          </a:p>
          <a:p>
            <a:pPr lvl="0"/>
            <a:r>
              <a:rPr lang="en-US" altLang="en-US" sz="1000" i="0" dirty="0">
                <a:solidFill>
                  <a:srgbClr val="000000"/>
                </a:solidFill>
                <a:latin typeface="Courier New" panose="02070309020205020404" pitchFamily="49" charset="0"/>
                <a:cs typeface="Courier New" panose="02070309020205020404" pitchFamily="49" charset="0"/>
              </a:rPr>
              <a:t>data:                             http://tutorial</a:t>
            </a:r>
          </a:p>
          <a:p>
            <a:pPr lvl="0"/>
            <a:r>
              <a:rPr lang="en-US" altLang="en-US" sz="1000" i="0" dirty="0">
                <a:solidFill>
                  <a:srgbClr val="000000"/>
                </a:solidFill>
                <a:latin typeface="Courier New" panose="02070309020205020404" pitchFamily="49" charset="0"/>
                <a:cs typeface="Courier New" panose="02070309020205020404" pitchFamily="49" charset="0"/>
              </a:rPr>
              <a:t>info:    ad sp create command OK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5966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65838"/>
            <a:ext cx="4876800" cy="5153962"/>
          </a:xfrm>
        </p:spPr>
        <p:txBody>
          <a:bodyPr/>
          <a:lstStyle/>
          <a:p>
            <a:r>
              <a:rPr lang="en-US" sz="1600" dirty="0"/>
              <a:t>Virtual Clusters on Azure Cloud (5 minutes)</a:t>
            </a:r>
          </a:p>
          <a:p>
            <a:pPr lvl="1"/>
            <a:r>
              <a:rPr lang="en-US" sz="1400" dirty="0"/>
              <a:t>Python library for Azure Template, Simple Azure, is used to provision virtual clusters from template which contains definition of infrastructure. IPython Notebook is </a:t>
            </a:r>
            <a:r>
              <a:rPr lang="en-US" sz="1400" dirty="0">
                <a:hlinkClick r:id="rId2"/>
              </a:rPr>
              <a:t>here</a:t>
            </a:r>
            <a:r>
              <a:rPr lang="en-US" sz="1400" dirty="0"/>
              <a:t>.</a:t>
            </a:r>
          </a:p>
          <a:p>
            <a:pPr lvl="1"/>
            <a:endParaRPr lang="en-US" sz="1400" dirty="0"/>
          </a:p>
          <a:p>
            <a:r>
              <a:rPr lang="en-US" sz="1600" dirty="0"/>
              <a:t>Instructions</a:t>
            </a:r>
            <a:endParaRPr lang="en-US" sz="1400" dirty="0"/>
          </a:p>
          <a:p>
            <a:pPr lvl="1"/>
            <a:r>
              <a:rPr lang="en-US" sz="1400" dirty="0"/>
              <a:t>Import Simple Azure:</a:t>
            </a:r>
          </a:p>
          <a:p>
            <a:pPr lvl="1"/>
            <a:endParaRPr lang="en-US" sz="1400" dirty="0"/>
          </a:p>
          <a:p>
            <a:pPr lvl="1"/>
            <a:endParaRPr lang="en-US" sz="1400" dirty="0"/>
          </a:p>
          <a:p>
            <a:pPr lvl="1"/>
            <a:endParaRPr lang="en-US" sz="1400" dirty="0"/>
          </a:p>
          <a:p>
            <a:pPr lvl="1"/>
            <a:endParaRPr lang="en-US" sz="1400" dirty="0"/>
          </a:p>
          <a:p>
            <a:pPr lvl="1"/>
            <a:r>
              <a:rPr lang="en-US" sz="1400" dirty="0"/>
              <a:t>Load pre-configured template for 3 VMs:</a:t>
            </a:r>
          </a:p>
          <a:p>
            <a:pPr lvl="2"/>
            <a:endParaRPr lang="en-US" sz="1100" dirty="0"/>
          </a:p>
          <a:p>
            <a:pPr lvl="1"/>
            <a:endParaRPr lang="en-US" sz="1100" dirty="0"/>
          </a:p>
          <a:p>
            <a:pPr lvl="1"/>
            <a:endParaRPr lang="en-US" sz="1100" dirty="0"/>
          </a:p>
          <a:p>
            <a:pPr lvl="1"/>
            <a:r>
              <a:rPr lang="en-US" sz="1400" dirty="0"/>
              <a:t>Provision virtual clusters with the template:</a:t>
            </a:r>
          </a:p>
        </p:txBody>
      </p:sp>
      <p:sp>
        <p:nvSpPr>
          <p:cNvPr id="3" name="Title 2"/>
          <p:cNvSpPr>
            <a:spLocks noGrp="1"/>
          </p:cNvSpPr>
          <p:nvPr>
            <p:ph type="title"/>
          </p:nvPr>
        </p:nvSpPr>
        <p:spPr/>
        <p:txBody>
          <a:bodyPr/>
          <a:lstStyle/>
          <a:p>
            <a:r>
              <a:rPr lang="en-US" dirty="0"/>
              <a:t>Example II: SDS on Microsoft Azure (2/4)</a:t>
            </a:r>
          </a:p>
        </p:txBody>
      </p:sp>
      <p:sp>
        <p:nvSpPr>
          <p:cNvPr id="5" name="Rectangle 1"/>
          <p:cNvSpPr>
            <a:spLocks noChangeArrowheads="1"/>
          </p:cNvSpPr>
          <p:nvPr/>
        </p:nvSpPr>
        <p:spPr bwMode="auto">
          <a:xfrm>
            <a:off x="609600" y="2895600"/>
            <a:ext cx="4038600" cy="969496"/>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30000"/>
              </a:spcBef>
              <a:spcAft>
                <a:spcPct val="0"/>
              </a:spcAft>
              <a:buClrTx/>
              <a:buSzTx/>
              <a:buFontTx/>
              <a:buNone/>
              <a:tabLst/>
            </a:pPr>
            <a:r>
              <a:rPr kumimoji="0" lang="en-US" altLang="en-US" sz="900" b="1"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from</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900" b="1" i="0" u="none" strike="noStrike" cap="none" normalizeH="0" baseline="0" dirty="0">
                <a:ln>
                  <a:noFill/>
                </a:ln>
                <a:solidFill>
                  <a:srgbClr val="0000FF"/>
                </a:solidFill>
                <a:effectLst/>
                <a:latin typeface="Courier New" panose="02070309020205020404" pitchFamily="49" charset="0"/>
                <a:cs typeface="Courier New" panose="02070309020205020404" pitchFamily="49" charset="0"/>
              </a:rPr>
              <a:t>simpleazure</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900" b="1"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import</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chemeClr val="tx1"/>
                </a:solidFill>
                <a:effectLst/>
              </a:rPr>
              <a:t>SimpleAzure</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lang="en-US" altLang="en-US" sz="900" b="1" i="0" dirty="0">
                <a:solidFill>
                  <a:srgbClr val="008000"/>
                </a:solidFill>
                <a:latin typeface="Courier New" panose="02070309020205020404" pitchFamily="49" charset="0"/>
                <a:cs typeface="Courier New" panose="02070309020205020404" pitchFamily="49" charset="0"/>
              </a:rPr>
              <a:t>import</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b="1" i="0" dirty="0">
                <a:solidFill>
                  <a:srgbClr val="0000FF"/>
                </a:solidFill>
                <a:latin typeface="Courier New" panose="02070309020205020404" pitchFamily="49" charset="0"/>
                <a:cs typeface="Courier New" panose="02070309020205020404" pitchFamily="49" charset="0"/>
              </a:rPr>
              <a:t>os</a:t>
            </a:r>
            <a:br>
              <a:rPr lang="en-US" altLang="en-US" sz="900" b="1" i="0" dirty="0">
                <a:solidFill>
                  <a:srgbClr val="0000FF"/>
                </a:solidFill>
                <a:latin typeface="Courier New" panose="02070309020205020404" pitchFamily="49" charset="0"/>
                <a:cs typeface="Courier New" panose="02070309020205020404" pitchFamily="49" charset="0"/>
              </a:rPr>
            </a:br>
            <a:r>
              <a:rPr lang="en-US" altLang="en-US" sz="900" i="0" dirty="0"/>
              <a:t>os</a:t>
            </a:r>
            <a:r>
              <a:rPr lang="en-US" altLang="en-US" sz="900" i="0" dirty="0">
                <a:solidFill>
                  <a:srgbClr val="666666"/>
                </a:solidFill>
              </a:rPr>
              <a:t>.</a:t>
            </a:r>
            <a:r>
              <a:rPr lang="en-US" altLang="en-US" sz="900" i="0" dirty="0"/>
              <a:t>environ</a:t>
            </a:r>
            <a:r>
              <a:rPr lang="en-US" altLang="en-US" sz="900" i="0" dirty="0">
                <a:solidFill>
                  <a:srgbClr val="333333"/>
                </a:solidFill>
                <a:latin typeface="Courier New" panose="02070309020205020404" pitchFamily="49" charset="0"/>
                <a:cs typeface="Courier New" panose="02070309020205020404" pitchFamily="49" charset="0"/>
              </a:rPr>
              <a:t>[</a:t>
            </a:r>
            <a:r>
              <a:rPr lang="en-US" altLang="en-US" sz="900" i="0" dirty="0">
                <a:solidFill>
                  <a:srgbClr val="BA2121"/>
                </a:solidFill>
                <a:latin typeface="Courier New" panose="02070309020205020404" pitchFamily="49" charset="0"/>
                <a:cs typeface="Courier New" panose="02070309020205020404" pitchFamily="49" charset="0"/>
              </a:rPr>
              <a:t>'AZURE_SUBSCRIPTION_ID'</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i="0" dirty="0">
                <a:solidFill>
                  <a:srgbClr val="666666"/>
                </a:solidFill>
              </a:rPr>
              <a:t>=</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i="0" dirty="0"/>
              <a:t>subscription_id</a:t>
            </a:r>
            <a:br>
              <a:rPr lang="en-US" altLang="en-US" sz="900" i="0" dirty="0">
                <a:solidFill>
                  <a:srgbClr val="333333"/>
                </a:solidFill>
                <a:latin typeface="Courier New" panose="02070309020205020404" pitchFamily="49" charset="0"/>
                <a:cs typeface="Courier New" panose="02070309020205020404" pitchFamily="49" charset="0"/>
              </a:rPr>
            </a:br>
            <a:r>
              <a:rPr lang="en-US" altLang="en-US" sz="900" i="0" dirty="0"/>
              <a:t>os</a:t>
            </a:r>
            <a:r>
              <a:rPr lang="en-US" altLang="en-US" sz="900" i="0" dirty="0">
                <a:solidFill>
                  <a:srgbClr val="666666"/>
                </a:solidFill>
              </a:rPr>
              <a:t>.</a:t>
            </a:r>
            <a:r>
              <a:rPr lang="en-US" altLang="en-US" sz="900" i="0" dirty="0"/>
              <a:t>environ</a:t>
            </a:r>
            <a:r>
              <a:rPr lang="en-US" altLang="en-US" sz="900" i="0" dirty="0">
                <a:solidFill>
                  <a:srgbClr val="333333"/>
                </a:solidFill>
                <a:latin typeface="Courier New" panose="02070309020205020404" pitchFamily="49" charset="0"/>
                <a:cs typeface="Courier New" panose="02070309020205020404" pitchFamily="49" charset="0"/>
              </a:rPr>
              <a:t>[</a:t>
            </a:r>
            <a:r>
              <a:rPr lang="en-US" altLang="en-US" sz="900" i="0" dirty="0">
                <a:solidFill>
                  <a:srgbClr val="BA2121"/>
                </a:solidFill>
                <a:latin typeface="Courier New" panose="02070309020205020404" pitchFamily="49" charset="0"/>
                <a:cs typeface="Courier New" panose="02070309020205020404" pitchFamily="49" charset="0"/>
              </a:rPr>
              <a:t>'AZURE_CLIENT_SECRET'</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i="0" dirty="0">
                <a:solidFill>
                  <a:srgbClr val="666666"/>
                </a:solidFill>
              </a:rPr>
              <a:t>=</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i="0" dirty="0"/>
              <a:t>client secret</a:t>
            </a:r>
            <a:br>
              <a:rPr lang="en-US" altLang="en-US" sz="900" i="0" dirty="0">
                <a:solidFill>
                  <a:srgbClr val="333333"/>
                </a:solidFill>
                <a:latin typeface="Courier New" panose="02070309020205020404" pitchFamily="49" charset="0"/>
                <a:cs typeface="Courier New" panose="02070309020205020404" pitchFamily="49" charset="0"/>
              </a:rPr>
            </a:br>
            <a:r>
              <a:rPr lang="en-US" altLang="en-US" sz="900" i="0" dirty="0"/>
              <a:t>os</a:t>
            </a:r>
            <a:r>
              <a:rPr lang="en-US" altLang="en-US" sz="900" i="0" dirty="0">
                <a:solidFill>
                  <a:srgbClr val="666666"/>
                </a:solidFill>
              </a:rPr>
              <a:t>.</a:t>
            </a:r>
            <a:r>
              <a:rPr lang="en-US" altLang="en-US" sz="900" i="0" dirty="0"/>
              <a:t>environ</a:t>
            </a:r>
            <a:r>
              <a:rPr lang="en-US" altLang="en-US" sz="900" i="0" dirty="0">
                <a:solidFill>
                  <a:srgbClr val="333333"/>
                </a:solidFill>
                <a:latin typeface="Courier New" panose="02070309020205020404" pitchFamily="49" charset="0"/>
                <a:cs typeface="Courier New" panose="02070309020205020404" pitchFamily="49" charset="0"/>
              </a:rPr>
              <a:t>[</a:t>
            </a:r>
            <a:r>
              <a:rPr lang="en-US" altLang="en-US" sz="900" i="0" dirty="0">
                <a:solidFill>
                  <a:srgbClr val="BA2121"/>
                </a:solidFill>
                <a:latin typeface="Courier New" panose="02070309020205020404" pitchFamily="49" charset="0"/>
                <a:cs typeface="Courier New" panose="02070309020205020404" pitchFamily="49" charset="0"/>
              </a:rPr>
              <a:t>'AZURE_TENANT_ID'</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i="0" dirty="0">
                <a:solidFill>
                  <a:srgbClr val="666666"/>
                </a:solidFill>
              </a:rPr>
              <a:t>=</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i="0" dirty="0"/>
              <a:t>tenant_id</a:t>
            </a:r>
            <a:br>
              <a:rPr lang="en-US" altLang="en-US" sz="900" i="0" dirty="0">
                <a:solidFill>
                  <a:srgbClr val="333333"/>
                </a:solidFill>
                <a:latin typeface="Courier New" panose="02070309020205020404" pitchFamily="49" charset="0"/>
                <a:cs typeface="Courier New" panose="02070309020205020404" pitchFamily="49" charset="0"/>
              </a:rPr>
            </a:br>
            <a:r>
              <a:rPr lang="en-US" altLang="en-US" sz="900" i="0" dirty="0"/>
              <a:t>os</a:t>
            </a:r>
            <a:r>
              <a:rPr lang="en-US" altLang="en-US" sz="900" i="0" dirty="0">
                <a:solidFill>
                  <a:srgbClr val="666666"/>
                </a:solidFill>
              </a:rPr>
              <a:t>.</a:t>
            </a:r>
            <a:r>
              <a:rPr lang="en-US" altLang="en-US" sz="900" i="0" dirty="0"/>
              <a:t>environ</a:t>
            </a:r>
            <a:r>
              <a:rPr lang="en-US" altLang="en-US" sz="900" i="0" dirty="0">
                <a:solidFill>
                  <a:srgbClr val="333333"/>
                </a:solidFill>
                <a:latin typeface="Courier New" panose="02070309020205020404" pitchFamily="49" charset="0"/>
                <a:cs typeface="Courier New" panose="02070309020205020404" pitchFamily="49" charset="0"/>
              </a:rPr>
              <a:t>[</a:t>
            </a:r>
            <a:r>
              <a:rPr lang="en-US" altLang="en-US" sz="900" i="0" dirty="0">
                <a:solidFill>
                  <a:srgbClr val="BA2121"/>
                </a:solidFill>
                <a:latin typeface="Courier New" panose="02070309020205020404" pitchFamily="49" charset="0"/>
                <a:cs typeface="Courier New" panose="02070309020205020404" pitchFamily="49" charset="0"/>
              </a:rPr>
              <a:t>'AZURE_CLIENT_ID'</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i="0" dirty="0">
                <a:solidFill>
                  <a:srgbClr val="666666"/>
                </a:solidFill>
              </a:rPr>
              <a:t>=</a:t>
            </a:r>
            <a:r>
              <a:rPr lang="en-US" altLang="en-US" sz="900" i="0" dirty="0">
                <a:solidFill>
                  <a:srgbClr val="333333"/>
                </a:solidFill>
                <a:latin typeface="Courier New" panose="02070309020205020404" pitchFamily="49" charset="0"/>
                <a:cs typeface="Courier New" panose="02070309020205020404" pitchFamily="49" charset="0"/>
              </a:rPr>
              <a:t> $</a:t>
            </a:r>
            <a:r>
              <a:rPr lang="en-US" altLang="en-US" sz="900" i="0" dirty="0"/>
              <a:t>client_id</a:t>
            </a:r>
            <a:br>
              <a:rPr lang="en-US" altLang="en-US" sz="900" i="0" dirty="0"/>
            </a:br>
            <a:r>
              <a:rPr lang="en-US" altLang="en-US" sz="900" i="0" dirty="0"/>
              <a:t>saz_obj = SimpleAzure()</a:t>
            </a:r>
          </a:p>
        </p:txBody>
      </p:sp>
      <p:sp>
        <p:nvSpPr>
          <p:cNvPr id="8" name="Rectangle 4"/>
          <p:cNvSpPr>
            <a:spLocks noChangeArrowheads="1"/>
          </p:cNvSpPr>
          <p:nvPr/>
        </p:nvSpPr>
        <p:spPr bwMode="auto">
          <a:xfrm>
            <a:off x="609600" y="4188613"/>
            <a:ext cx="3444854" cy="498598"/>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900" b="1"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from</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900" b="1" i="0" u="none" strike="noStrike" cap="none" normalizeH="0" baseline="0" dirty="0">
                <a:ln>
                  <a:noFill/>
                </a:ln>
                <a:solidFill>
                  <a:srgbClr val="0000FF"/>
                </a:solidFill>
                <a:effectLst/>
                <a:latin typeface="Courier New" panose="02070309020205020404" pitchFamily="49" charset="0"/>
                <a:cs typeface="Courier New" panose="02070309020205020404" pitchFamily="49" charset="0"/>
              </a:rPr>
              <a:t>simpleazure.template.template</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900" b="1"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import</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chemeClr val="tx1"/>
                </a:solidFill>
                <a:effectLst/>
              </a:rPr>
              <a:t>Template</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900" b="0" i="0" u="none" strike="noStrike" cap="none" normalizeH="0" baseline="0" dirty="0">
                <a:ln>
                  <a:noFill/>
                </a:ln>
                <a:solidFill>
                  <a:schemeClr val="tx1"/>
                </a:solidFill>
                <a:effectLst/>
              </a:rPr>
              <a:t>vclusters</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666666"/>
                </a:solidFill>
                <a:effectLst/>
              </a:rPr>
              <a:t>=</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chemeClr val="tx1"/>
                </a:solidFill>
                <a:effectLst/>
              </a:rPr>
              <a:t>Template</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900" i="0" dirty="0"/>
              <a:t>vclusters</a:t>
            </a:r>
            <a:r>
              <a:rPr kumimoji="0" lang="en-US" altLang="en-US" sz="900" b="0" i="0" u="none" strike="noStrike" cap="none" normalizeH="0" baseline="0" dirty="0">
                <a:ln>
                  <a:noFill/>
                </a:ln>
                <a:effectLst/>
              </a:rPr>
              <a:t>.read_template</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BA2121"/>
                </a:solidFill>
                <a:effectLst/>
                <a:latin typeface="Courier New" panose="02070309020205020404" pitchFamily="49" charset="0"/>
                <a:cs typeface="Courier New" panose="02070309020205020404" pitchFamily="49" charset="0"/>
              </a:rPr>
              <a:t>"3vms.json"</a:t>
            </a:r>
            <a:r>
              <a:rPr kumimoji="0" lang="en-US" altLang="en-US" sz="9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chemeClr val="tx1"/>
                </a:solidFill>
                <a:effectLst/>
              </a:rPr>
              <a:t> </a:t>
            </a:r>
          </a:p>
        </p:txBody>
      </p:sp>
      <p:sp>
        <p:nvSpPr>
          <p:cNvPr id="9" name="Rectangle 5"/>
          <p:cNvSpPr>
            <a:spLocks noChangeArrowheads="1"/>
          </p:cNvSpPr>
          <p:nvPr/>
        </p:nvSpPr>
        <p:spPr bwMode="auto">
          <a:xfrm>
            <a:off x="609600" y="5037493"/>
            <a:ext cx="1881925" cy="353943"/>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spcBef>
                <a:spcPct val="30000"/>
              </a:spcBef>
              <a:defRPr sz="1200">
                <a:solidFill>
                  <a:schemeClr val="tx1"/>
                </a:solidFill>
                <a:latin typeface="Arial" panose="020B0604020202020204" pitchFamily="34" charset="0"/>
              </a:defRPr>
            </a:lvl1pPr>
            <a:lvl2pPr>
              <a:spcBef>
                <a:spcPct val="30000"/>
              </a:spcBef>
              <a:defRPr sz="1200">
                <a:solidFill>
                  <a:schemeClr val="tx1"/>
                </a:solidFill>
                <a:latin typeface="Arial" panose="020B0604020202020204" pitchFamily="34" charset="0"/>
              </a:defRPr>
            </a:lvl2pPr>
            <a:lvl3pPr>
              <a:spcBef>
                <a:spcPct val="30000"/>
              </a:spcBef>
              <a:defRPr sz="1200">
                <a:solidFill>
                  <a:schemeClr val="tx1"/>
                </a:solidFill>
                <a:latin typeface="Arial" panose="020B0604020202020204" pitchFamily="34" charset="0"/>
              </a:defRPr>
            </a:lvl3pPr>
            <a:lvl4pPr>
              <a:spcBef>
                <a:spcPct val="30000"/>
              </a:spcBef>
              <a:defRPr sz="1200">
                <a:solidFill>
                  <a:schemeClr val="tx1"/>
                </a:solidFill>
                <a:latin typeface="Arial" panose="020B0604020202020204" pitchFamily="34" charset="0"/>
              </a:defRPr>
            </a:lvl4pPr>
            <a:lvl5pPr>
              <a:spcBef>
                <a:spcPct val="30000"/>
              </a:spcBef>
              <a:defRPr sz="1200">
                <a:solidFill>
                  <a:schemeClr val="tx1"/>
                </a:solidFill>
                <a:latin typeface="Arial" panose="020B0604020202020204" pitchFamily="34" charset="0"/>
              </a:defRPr>
            </a:lvl5pPr>
            <a:lvl6pPr eaLnBrk="0" fontAlgn="base" hangingPunct="0">
              <a:spcBef>
                <a:spcPct val="30000"/>
              </a:spcBef>
              <a:spcAft>
                <a:spcPct val="0"/>
              </a:spcAft>
              <a:defRPr sz="1200">
                <a:solidFill>
                  <a:schemeClr val="tx1"/>
                </a:solidFill>
                <a:latin typeface="Arial" panose="020B0604020202020204" pitchFamily="34" charset="0"/>
              </a:defRPr>
            </a:lvl6pPr>
            <a:lvl7pPr eaLnBrk="0" fontAlgn="base" hangingPunct="0">
              <a:spcBef>
                <a:spcPct val="30000"/>
              </a:spcBef>
              <a:spcAft>
                <a:spcPct val="0"/>
              </a:spcAft>
              <a:defRPr sz="1200">
                <a:solidFill>
                  <a:schemeClr val="tx1"/>
                </a:solidFill>
                <a:latin typeface="Arial" panose="020B0604020202020204" pitchFamily="34" charset="0"/>
              </a:defRPr>
            </a:lvl7pPr>
            <a:lvl8pPr eaLnBrk="0" fontAlgn="base" hangingPunct="0">
              <a:spcBef>
                <a:spcPct val="30000"/>
              </a:spcBef>
              <a:spcAft>
                <a:spcPct val="0"/>
              </a:spcAft>
              <a:defRPr sz="1200">
                <a:solidFill>
                  <a:schemeClr val="tx1"/>
                </a:solidFill>
                <a:latin typeface="Arial" panose="020B0604020202020204" pitchFamily="34" charset="0"/>
              </a:defRPr>
            </a:lvl8pPr>
            <a:lvl9pPr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000" b="0" i="0" u="none" strike="noStrike" cap="none" normalizeH="0" baseline="0" dirty="0" err="1">
                <a:ln>
                  <a:noFill/>
                </a:ln>
                <a:solidFill>
                  <a:schemeClr val="tx1"/>
                </a:solidFill>
                <a:effectLst/>
              </a:rPr>
              <a:t>saz</a:t>
            </a:r>
            <a:r>
              <a:rPr kumimoji="0" lang="en-US" altLang="en-US" sz="1000" b="0" i="0" u="none" strike="noStrike" cap="none" normalizeH="0" baseline="0" dirty="0" err="1">
                <a:ln>
                  <a:noFill/>
                </a:ln>
                <a:solidFill>
                  <a:srgbClr val="666666"/>
                </a:solidFill>
                <a:effectLst/>
              </a:rPr>
              <a:t>.</a:t>
            </a:r>
            <a:r>
              <a:rPr kumimoji="0" lang="en-US" altLang="en-US" sz="1000" b="0" i="0" u="none" strike="noStrike" cap="none" normalizeH="0" baseline="0" dirty="0" err="1">
                <a:ln>
                  <a:noFill/>
                </a:ln>
                <a:solidFill>
                  <a:schemeClr val="tx1"/>
                </a:solidFill>
                <a:effectLst/>
              </a:rPr>
              <a:t>arm</a:t>
            </a:r>
            <a:r>
              <a:rPr kumimoji="0" lang="en-US" altLang="en-US" sz="1000" b="0" i="0" u="none" strike="noStrike" cap="none" normalizeH="0" baseline="0" dirty="0" err="1">
                <a:ln>
                  <a:noFill/>
                </a:ln>
                <a:solidFill>
                  <a:srgbClr val="666666"/>
                </a:solidFill>
                <a:effectLst/>
              </a:rPr>
              <a:t>.</a:t>
            </a:r>
            <a:r>
              <a:rPr kumimoji="0" lang="en-US" altLang="en-US" sz="1000" b="0" i="0" u="none" strike="noStrike" cap="none" normalizeH="0" baseline="0" dirty="0" err="1">
                <a:ln>
                  <a:noFill/>
                </a:ln>
                <a:solidFill>
                  <a:schemeClr val="tx1"/>
                </a:solidFill>
                <a:effectLst/>
              </a:rPr>
              <a:t>load_template</a:t>
            </a:r>
            <a:r>
              <a:rPr kumimoji="0" lang="en-US" altLang="en-US" sz="1000" b="0" i="0" u="none" strike="noStrike" cap="none" normalizeH="0" baseline="0" dirty="0">
                <a:ln>
                  <a:noFill/>
                </a:ln>
                <a:solidFill>
                  <a:schemeClr val="tx1"/>
                </a:solidFill>
                <a:effectLst/>
              </a:rPr>
              <a:t>(vclusters)</a:t>
            </a:r>
          </a:p>
          <a:p>
            <a:pPr lvl="0"/>
            <a:r>
              <a:rPr lang="en-US" altLang="en-US" sz="1000" i="0" dirty="0"/>
              <a:t>saz.arm.deploy()</a:t>
            </a:r>
            <a:r>
              <a:rPr kumimoji="0" lang="en-US" altLang="en-US" sz="1000" b="0" i="0" u="none" strike="noStrike" cap="none" normalizeH="0" baseline="0" dirty="0">
                <a:ln>
                  <a:noFill/>
                </a:ln>
                <a:solidFill>
                  <a:schemeClr val="tx1"/>
                </a:solidFill>
                <a:effectLst/>
              </a:rPr>
              <a:t> </a:t>
            </a:r>
          </a:p>
        </p:txBody>
      </p:sp>
      <p:pic>
        <p:nvPicPr>
          <p:cNvPr id="10248" name="Picture 8" descr="alt Screenshot of deployed re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213829"/>
            <a:ext cx="4062024" cy="4160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27033" y="5391436"/>
            <a:ext cx="3913957" cy="276999"/>
          </a:xfrm>
          <a:prstGeom prst="rect">
            <a:avLst/>
          </a:prstGeom>
          <a:noFill/>
        </p:spPr>
        <p:txBody>
          <a:bodyPr wrap="none" rtlCol="0">
            <a:spAutoFit/>
          </a:bodyPr>
          <a:lstStyle/>
          <a:p>
            <a:r>
              <a:rPr lang="en-US" sz="1200" dirty="0"/>
              <a:t>Screenshot of deployed virtual clusters on Azure Cloud</a:t>
            </a:r>
          </a:p>
        </p:txBody>
      </p:sp>
    </p:spTree>
    <p:extLst>
      <p:ext uri="{BB962C8B-B14F-4D97-AF65-F5344CB8AC3E}">
        <p14:creationId xmlns:p14="http://schemas.microsoft.com/office/powerpoint/2010/main" val="335871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65838"/>
            <a:ext cx="6705600" cy="5153962"/>
          </a:xfrm>
        </p:spPr>
        <p:txBody>
          <a:bodyPr/>
          <a:lstStyle/>
          <a:p>
            <a:r>
              <a:rPr lang="en-US" sz="1800" dirty="0"/>
              <a:t>Virtual Machine Template in Azure Resources</a:t>
            </a:r>
          </a:p>
          <a:p>
            <a:pPr lvl="1"/>
            <a:r>
              <a:rPr lang="en-US" sz="1600" dirty="0"/>
              <a:t>Azure defines a virtual machine (“Microsoft.Compute/</a:t>
            </a:r>
            <a:r>
              <a:rPr lang="en-US" sz="1600" dirty="0" err="1"/>
              <a:t>virtualMachines</a:t>
            </a:r>
            <a:r>
              <a:rPr lang="en-US" sz="1600" dirty="0"/>
              <a:t>”, see </a:t>
            </a:r>
            <a:r>
              <a:rPr lang="en-US" sz="1600" dirty="0">
                <a:hlinkClick r:id="rId2"/>
              </a:rPr>
              <a:t>spec</a:t>
            </a:r>
            <a:r>
              <a:rPr lang="en-US" sz="1600" dirty="0"/>
              <a:t>) with required hardware profiles in Templates. It includes storage, network, server and operating system profiles. The example in the previous slide (</a:t>
            </a:r>
            <a:r>
              <a:rPr lang="en-US" sz="1600" dirty="0">
                <a:hlinkClick r:id="rId3"/>
              </a:rPr>
              <a:t>3vms.json</a:t>
            </a:r>
            <a:r>
              <a:rPr lang="en-US" sz="1600" dirty="0"/>
              <a:t>) deploys three VMs with the same profiles and additional resources for ssh key properties and public IP address properties. The code snippet of a single virtual machine template is provided below, it is written in a JSON format.</a:t>
            </a:r>
          </a:p>
          <a:p>
            <a:pPr lvl="1"/>
            <a:endParaRPr lang="en-US" sz="1600" dirty="0"/>
          </a:p>
          <a:p>
            <a:pPr lvl="2"/>
            <a:endParaRPr lang="en-US" sz="1200" dirty="0"/>
          </a:p>
          <a:p>
            <a:pPr lvl="1"/>
            <a:endParaRPr lang="en-US" sz="1200" dirty="0"/>
          </a:p>
          <a:p>
            <a:pPr lvl="2"/>
            <a:endParaRPr lang="en-US" sz="1200" dirty="0"/>
          </a:p>
          <a:p>
            <a:pPr lvl="1"/>
            <a:endParaRPr lang="en-US" sz="1600" dirty="0"/>
          </a:p>
          <a:p>
            <a:endParaRPr lang="en-US" sz="1600" dirty="0"/>
          </a:p>
          <a:p>
            <a:endParaRPr lang="en-US" sz="1600" dirty="0"/>
          </a:p>
        </p:txBody>
      </p:sp>
      <p:sp>
        <p:nvSpPr>
          <p:cNvPr id="3" name="Title 2"/>
          <p:cNvSpPr>
            <a:spLocks noGrp="1"/>
          </p:cNvSpPr>
          <p:nvPr>
            <p:ph type="title"/>
          </p:nvPr>
        </p:nvSpPr>
        <p:spPr/>
        <p:txBody>
          <a:bodyPr/>
          <a:lstStyle/>
          <a:p>
            <a:r>
              <a:rPr lang="en-US" dirty="0"/>
              <a:t>Example II: SDS on Microsoft Azure (2/4)</a:t>
            </a:r>
          </a:p>
        </p:txBody>
      </p:sp>
      <p:sp>
        <p:nvSpPr>
          <p:cNvPr id="4" name="Rectangle 1"/>
          <p:cNvSpPr>
            <a:spLocks noChangeArrowheads="1"/>
          </p:cNvSpPr>
          <p:nvPr/>
        </p:nvSpPr>
        <p:spPr bwMode="auto">
          <a:xfrm>
            <a:off x="152400" y="3585225"/>
            <a:ext cx="8471871"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04040"/>
                </a:solidFill>
                <a:effectLst/>
                <a:latin typeface="Consolas" panose="020B0609020204030204" pitchFamily="49" charset="0"/>
              </a:rPr>
              <a:t>{ "apiVersion": "2015-08-01",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"type": "Microsoft.Compute/</a:t>
            </a:r>
            <a:r>
              <a:rPr kumimoji="0" lang="en-US" altLang="en-US" sz="800" b="0" i="0" u="none" strike="noStrike" cap="none" normalizeH="0" baseline="0" dirty="0" err="1">
                <a:ln>
                  <a:noFill/>
                </a:ln>
                <a:solidFill>
                  <a:srgbClr val="404040"/>
                </a:solidFill>
                <a:effectLst/>
                <a:latin typeface="Consolas" panose="020B0609020204030204" pitchFamily="49" charset="0"/>
              </a:rPr>
              <a:t>virtualMachines</a:t>
            </a:r>
            <a:r>
              <a:rPr kumimoji="0" lang="en-US" altLang="en-US" sz="800" b="0" i="0" u="none" strike="noStrike" cap="none" normalizeH="0" baseline="0" dirty="0">
                <a:ln>
                  <a:noFill/>
                </a:ln>
                <a:solidFill>
                  <a:srgbClr val="40404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"name": “tutorial",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"location": “eastus",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"properties":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a:t>
            </a:r>
            <a:r>
              <a:rPr kumimoji="0" lang="en-US" altLang="en-US" sz="800" b="1" i="0" u="none" strike="noStrike" cap="none" normalizeH="0" baseline="0" dirty="0">
                <a:ln>
                  <a:noFill/>
                </a:ln>
                <a:solidFill>
                  <a:srgbClr val="00B050"/>
                </a:solidFill>
                <a:effectLst/>
                <a:latin typeface="Consolas" panose="020B0609020204030204" pitchFamily="49" charset="0"/>
              </a:rPr>
              <a:t>hardwareProfile</a:t>
            </a:r>
            <a:r>
              <a:rPr kumimoji="0" lang="en-US" altLang="en-US" sz="800" b="0" i="0" u="none" strike="noStrike" cap="none" normalizeH="0" baseline="0" dirty="0">
                <a:ln>
                  <a:noFill/>
                </a:ln>
                <a:solidFill>
                  <a:srgbClr val="404040"/>
                </a:solidFill>
                <a:effectLst/>
                <a:latin typeface="Consolas" panose="020B0609020204030204" pitchFamily="49" charset="0"/>
              </a:rPr>
              <a:t>": { "vmSize": "Standard_DS2"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a:t>
            </a:r>
            <a:r>
              <a:rPr kumimoji="0" lang="en-US" altLang="en-US" sz="800" b="1" i="0" u="none" strike="noStrike" cap="none" normalizeH="0" baseline="0" dirty="0">
                <a:ln>
                  <a:noFill/>
                </a:ln>
                <a:solidFill>
                  <a:srgbClr val="00B050"/>
                </a:solidFill>
                <a:effectLst/>
                <a:latin typeface="Consolas" panose="020B0609020204030204" pitchFamily="49" charset="0"/>
              </a:rPr>
              <a:t>osProfile</a:t>
            </a:r>
            <a:r>
              <a:rPr kumimoji="0" lang="en-US" altLang="en-US" sz="800" b="0" i="0" u="none" strike="noStrike" cap="none" normalizeH="0" baseline="0" dirty="0">
                <a:ln>
                  <a:noFill/>
                </a:ln>
                <a:solidFill>
                  <a:srgbClr val="404040"/>
                </a:solidFill>
                <a:effectLst/>
                <a:latin typeface="Consolas" panose="020B0609020204030204" pitchFamily="49" charset="0"/>
              </a:rPr>
              <a:t>": { "computerName": “tutorial",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"adminUsername": "ubuntu",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"linuxConfiguration": { "disablePasswordAuthentication": "true", "ssh": { "publicKeys": [ { "keyData": "GEN-SSH-PUB-KEY" } ] }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04040"/>
                </a:solidFill>
                <a:effectLst/>
                <a:latin typeface="Consolas" panose="020B0609020204030204" pitchFamily="49" charset="0"/>
              </a:rPr>
              <a:t>    "</a:t>
            </a:r>
            <a:r>
              <a:rPr kumimoji="0" lang="en-US" altLang="en-US" sz="800" b="1" i="0" u="none" strike="noStrike" cap="none" normalizeH="0" baseline="0" dirty="0">
                <a:ln>
                  <a:noFill/>
                </a:ln>
                <a:solidFill>
                  <a:srgbClr val="00B050"/>
                </a:solidFill>
                <a:effectLst/>
                <a:latin typeface="Consolas" panose="020B0609020204030204" pitchFamily="49" charset="0"/>
              </a:rPr>
              <a:t>storageProfile</a:t>
            </a:r>
            <a:r>
              <a:rPr kumimoji="0" lang="en-US" altLang="en-US" sz="800" b="0" i="0" u="none" strike="noStrike" cap="none" normalizeH="0" baseline="0" dirty="0">
                <a:ln>
                  <a:noFill/>
                </a:ln>
                <a:solidFill>
                  <a:srgbClr val="404040"/>
                </a:solidFill>
                <a:effectLst/>
                <a:latin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"imageReference":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"publisher": "Canonical",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"offer": "UbuntuServer",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"sku": "14.04-LTS",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"version": "latest"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"osDisk":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"name": "osdisk",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"vhd": { "uri": "[variables('</a:t>
            </a:r>
            <a:r>
              <a:rPr kumimoji="0" lang="en-US" altLang="en-US" sz="800" b="0" i="0" u="none" strike="noStrike" cap="none" normalizeH="0" baseline="0" dirty="0" err="1">
                <a:ln>
                  <a:noFill/>
                </a:ln>
                <a:solidFill>
                  <a:srgbClr val="404040"/>
                </a:solidFill>
                <a:effectLst/>
                <a:latin typeface="Consolas" panose="020B0609020204030204" pitchFamily="49" charset="0"/>
              </a:rPr>
              <a:t>storage_uri</a:t>
            </a:r>
            <a:r>
              <a:rPr kumimoji="0" lang="en-US" altLang="en-US" sz="800" b="0" i="0" u="none" strike="noStrike" cap="none" normalizeH="0" baseline="0" dirty="0">
                <a:ln>
                  <a:noFill/>
                </a:ln>
                <a:solidFill>
                  <a:srgbClr val="404040"/>
                </a:solidFill>
                <a:effectLst/>
                <a:latin typeface="Consolas" panose="020B0609020204030204" pitchFamily="49" charset="0"/>
              </a:rPr>
              <a:t>')]" }, "createOption": "FromImage"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a:t>
            </a:r>
            <a:r>
              <a:rPr kumimoji="0" lang="en-US" altLang="en-US" sz="800" b="1" i="0" u="none" strike="noStrike" cap="none" normalizeH="0" baseline="0" dirty="0">
                <a:ln>
                  <a:noFill/>
                </a:ln>
                <a:solidFill>
                  <a:srgbClr val="00B050"/>
                </a:solidFill>
                <a:effectLst/>
                <a:latin typeface="Consolas" panose="020B0609020204030204" pitchFamily="49" charset="0"/>
              </a:rPr>
              <a:t>networkProfile</a:t>
            </a:r>
            <a:r>
              <a:rPr kumimoji="0" lang="en-US" altLang="en-US" sz="800" b="0" i="0" u="none" strike="noStrike" cap="none" normalizeH="0" baseline="0" dirty="0">
                <a:ln>
                  <a:noFill/>
                </a:ln>
                <a:solidFill>
                  <a:srgbClr val="404040"/>
                </a:solidFill>
                <a:effectLst/>
                <a:latin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0" dirty="0">
                <a:solidFill>
                  <a:srgbClr val="404040"/>
                </a:solidFill>
                <a:latin typeface="Consolas" panose="020B0609020204030204" pitchFamily="49" charset="0"/>
              </a:rPr>
              <a:t>       </a:t>
            </a:r>
            <a:r>
              <a:rPr kumimoji="0" lang="en-US" altLang="en-US" sz="800" b="0" i="0" u="none" strike="noStrike" cap="none" normalizeH="0" baseline="0" dirty="0">
                <a:ln>
                  <a:noFill/>
                </a:ln>
                <a:solidFill>
                  <a:srgbClr val="404040"/>
                </a:solidFill>
                <a:effectLst/>
                <a:latin typeface="Consolas" panose="020B0609020204030204" pitchFamily="49" charset="0"/>
              </a:rPr>
              <a:t>{ "id": "[resourceId('</a:t>
            </a:r>
            <a:r>
              <a:rPr kumimoji="0" lang="en-US" altLang="en-US" sz="800" b="0" i="0" u="none" strike="noStrike" cap="none" normalizeH="0" baseline="0" dirty="0" err="1">
                <a:ln>
                  <a:noFill/>
                </a:ln>
                <a:solidFill>
                  <a:srgbClr val="404040"/>
                </a:solidFill>
                <a:effectLst/>
                <a:latin typeface="Consolas" panose="020B0609020204030204" pitchFamily="49" charset="0"/>
              </a:rPr>
              <a:t>Microsoft.Network</a:t>
            </a:r>
            <a:r>
              <a:rPr kumimoji="0" lang="en-US" altLang="en-US" sz="800" b="0" i="0" u="none" strike="noStrike" cap="none" normalizeH="0" baseline="0" dirty="0">
                <a:ln>
                  <a:noFill/>
                </a:ln>
                <a:solidFill>
                  <a:srgbClr val="404040"/>
                </a:solidFill>
                <a:effectLst/>
                <a:latin typeface="Consolas" panose="020B0609020204030204" pitchFamily="49" charset="0"/>
              </a:rPr>
              <a:t>/</a:t>
            </a:r>
            <a:r>
              <a:rPr kumimoji="0" lang="en-US" altLang="en-US" sz="800" b="0" i="0" u="none" strike="noStrike" cap="none" normalizeH="0" baseline="0" dirty="0" err="1">
                <a:ln>
                  <a:noFill/>
                </a:ln>
                <a:solidFill>
                  <a:srgbClr val="404040"/>
                </a:solidFill>
                <a:effectLst/>
                <a:latin typeface="Consolas" panose="020B0609020204030204" pitchFamily="49" charset="0"/>
              </a:rPr>
              <a:t>networkInterfaces</a:t>
            </a:r>
            <a:r>
              <a:rPr kumimoji="0" lang="en-US" altLang="en-US" sz="800" b="0" i="0" u="none" strike="noStrike" cap="none" normalizeH="0" baseline="0" dirty="0">
                <a:ln>
                  <a:noFill/>
                </a:ln>
                <a:solidFill>
                  <a:srgbClr val="404040"/>
                </a:solidFill>
                <a:effectLst/>
                <a:latin typeface="Consolas" panose="020B0609020204030204" pitchFamily="49" charset="0"/>
              </a:rPr>
              <a:t>', variables('</a:t>
            </a:r>
            <a:r>
              <a:rPr kumimoji="0" lang="en-US" altLang="en-US" sz="800" b="0" i="0" u="none" strike="noStrike" cap="none" normalizeH="0" baseline="0" dirty="0" err="1">
                <a:ln>
                  <a:noFill/>
                </a:ln>
                <a:solidFill>
                  <a:srgbClr val="404040"/>
                </a:solidFill>
                <a:effectLst/>
                <a:latin typeface="Consolas" panose="020B0609020204030204" pitchFamily="49" charset="0"/>
              </a:rPr>
              <a:t>nicName</a:t>
            </a:r>
            <a:r>
              <a:rPr kumimoji="0" lang="en-US" altLang="en-US" sz="800" b="0" i="0" u="none" strike="noStrike" cap="none" normalizeH="0" baseline="0" dirty="0">
                <a:ln>
                  <a:noFill/>
                </a:ln>
                <a:solidFill>
                  <a:srgbClr val="404040"/>
                </a:solidFill>
                <a:effectLst/>
                <a:latin typeface="Consolas" panose="020B0609020204030204" pitchFamily="49" charset="0"/>
              </a:rPr>
              <a:t>'))]" } } } }</a:t>
            </a:r>
            <a:r>
              <a:rPr kumimoji="0" lang="en-US" altLang="en-US" sz="3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4"/>
          <a:stretch>
            <a:fillRect/>
          </a:stretch>
        </p:blipFill>
        <p:spPr>
          <a:xfrm>
            <a:off x="6934200" y="914400"/>
            <a:ext cx="1646473" cy="2614612"/>
          </a:xfrm>
          <a:prstGeom prst="rect">
            <a:avLst/>
          </a:prstGeom>
        </p:spPr>
      </p:pic>
      <p:sp>
        <p:nvSpPr>
          <p:cNvPr id="12" name="TextBox 11"/>
          <p:cNvSpPr txBox="1"/>
          <p:nvPr/>
        </p:nvSpPr>
        <p:spPr>
          <a:xfrm>
            <a:off x="6603113" y="3478254"/>
            <a:ext cx="2308645" cy="253916"/>
          </a:xfrm>
          <a:prstGeom prst="rect">
            <a:avLst/>
          </a:prstGeom>
          <a:noFill/>
        </p:spPr>
        <p:txBody>
          <a:bodyPr wrap="none" rtlCol="0">
            <a:spAutoFit/>
          </a:bodyPr>
          <a:lstStyle/>
          <a:p>
            <a:r>
              <a:rPr lang="en-US" sz="1050" dirty="0"/>
              <a:t>Visualized 101-vm-sshkey template</a:t>
            </a:r>
          </a:p>
        </p:txBody>
      </p:sp>
    </p:spTree>
    <p:extLst>
      <p:ext uri="{BB962C8B-B14F-4D97-AF65-F5344CB8AC3E}">
        <p14:creationId xmlns:p14="http://schemas.microsoft.com/office/powerpoint/2010/main" val="152379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NIST Pedestrian and Face Detection</a:t>
            </a:r>
          </a:p>
          <a:p>
            <a:pPr lvl="1"/>
            <a:r>
              <a:rPr lang="en-US" sz="1600" dirty="0"/>
              <a:t>Histograms of Oriented Gradients (HOG) for Human Detection and Haar Cascades for Face Detection from OpenCV are used with </a:t>
            </a:r>
            <a:r>
              <a:rPr lang="en-US" sz="1600" dirty="0">
                <a:hlinkClick r:id="rId2"/>
              </a:rPr>
              <a:t>INRIA Person Dataset</a:t>
            </a:r>
            <a:r>
              <a:rPr lang="en-US" sz="1600" dirty="0"/>
              <a:t>. We deploy Apache Spark on Mesos clusters to train and apply detection models from OpenCV using Python API. IPython tutorial is available </a:t>
            </a:r>
            <a:r>
              <a:rPr lang="en-US" sz="1600" dirty="0">
                <a:hlinkClick r:id="rId3"/>
              </a:rPr>
              <a:t>here</a:t>
            </a:r>
            <a:r>
              <a:rPr lang="en-US" sz="1600" dirty="0"/>
              <a:t>.</a:t>
            </a:r>
          </a:p>
          <a:p>
            <a:pPr lvl="1"/>
            <a:endParaRPr lang="en-US" sz="1600" dirty="0"/>
          </a:p>
          <a:p>
            <a:r>
              <a:rPr lang="en-US" sz="1800" dirty="0"/>
              <a:t>Instructions</a:t>
            </a:r>
          </a:p>
          <a:p>
            <a:pPr lvl="1"/>
            <a:r>
              <a:rPr lang="en-US" sz="1600" dirty="0"/>
              <a:t>Load Ansible API:</a:t>
            </a:r>
          </a:p>
          <a:p>
            <a:pPr lvl="2"/>
            <a:endParaRPr lang="en-US" sz="1200" dirty="0"/>
          </a:p>
          <a:p>
            <a:pPr lvl="1"/>
            <a:endParaRPr lang="en-US" sz="1600" dirty="0"/>
          </a:p>
          <a:p>
            <a:pPr marL="457200" lvl="1" indent="0">
              <a:buNone/>
            </a:pPr>
            <a:endParaRPr lang="en-US" sz="1600" dirty="0"/>
          </a:p>
          <a:p>
            <a:pPr lvl="1"/>
            <a:r>
              <a:rPr lang="en-US" sz="1600" dirty="0"/>
              <a:t>Download Ansible Roles for NIST Pedestrian and Face Detection:</a:t>
            </a:r>
          </a:p>
          <a:p>
            <a:pPr lvl="1"/>
            <a:endParaRPr lang="en-US" sz="1600" dirty="0"/>
          </a:p>
          <a:p>
            <a:pPr lvl="1"/>
            <a:endParaRPr lang="en-US" sz="1600" dirty="0"/>
          </a:p>
          <a:p>
            <a:pPr lvl="1"/>
            <a:r>
              <a:rPr lang="en-US" sz="1600" dirty="0"/>
              <a:t>Deploy Software, Application and Dataset by ansible:</a:t>
            </a:r>
          </a:p>
        </p:txBody>
      </p:sp>
      <p:sp>
        <p:nvSpPr>
          <p:cNvPr id="3" name="Title 2"/>
          <p:cNvSpPr>
            <a:spLocks noGrp="1"/>
          </p:cNvSpPr>
          <p:nvPr>
            <p:ph type="title"/>
          </p:nvPr>
        </p:nvSpPr>
        <p:spPr/>
        <p:txBody>
          <a:bodyPr/>
          <a:lstStyle/>
          <a:p>
            <a:r>
              <a:rPr lang="en-US" dirty="0"/>
              <a:t>Example II: SDS on Microsoft Azure (3/4)</a:t>
            </a:r>
          </a:p>
        </p:txBody>
      </p:sp>
      <p:sp>
        <p:nvSpPr>
          <p:cNvPr id="5" name="Rectangle 1"/>
          <p:cNvSpPr>
            <a:spLocks noChangeArrowheads="1"/>
          </p:cNvSpPr>
          <p:nvPr/>
        </p:nvSpPr>
        <p:spPr bwMode="auto">
          <a:xfrm>
            <a:off x="807743" y="3124200"/>
            <a:ext cx="3470502" cy="769441"/>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000" b="1"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from</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1" i="0" u="none" strike="noStrike" cap="none" normalizeH="0" baseline="0" dirty="0">
                <a:ln>
                  <a:noFill/>
                </a:ln>
                <a:solidFill>
                  <a:srgbClr val="0000FF"/>
                </a:solidFill>
                <a:effectLst/>
                <a:latin typeface="Courier New" panose="02070309020205020404" pitchFamily="49" charset="0"/>
                <a:cs typeface="Courier New" panose="02070309020205020404" pitchFamily="49" charset="0"/>
              </a:rPr>
              <a:t>simpleazure</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1"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import</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tx1"/>
                </a:solidFill>
                <a:effectLst/>
              </a:rPr>
              <a:t>SimpleAzure</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lang="en-US" altLang="en-US" sz="1000" b="1" i="0" dirty="0">
                <a:solidFill>
                  <a:srgbClr val="008000"/>
                </a:solidFill>
                <a:latin typeface="Courier New" panose="02070309020205020404" pitchFamily="49" charset="0"/>
                <a:cs typeface="Courier New" panose="02070309020205020404" pitchFamily="49" charset="0"/>
              </a:rPr>
              <a:t>from</a:t>
            </a:r>
            <a:r>
              <a:rPr lang="en-US" altLang="en-US" sz="1000" i="0" dirty="0">
                <a:solidFill>
                  <a:srgbClr val="333333"/>
                </a:solidFill>
                <a:latin typeface="Courier New" panose="02070309020205020404" pitchFamily="49" charset="0"/>
                <a:cs typeface="Courier New" panose="02070309020205020404" pitchFamily="49" charset="0"/>
              </a:rPr>
              <a:t> </a:t>
            </a:r>
            <a:r>
              <a:rPr lang="en-US" altLang="en-US" sz="1000" b="1" i="0" dirty="0">
                <a:solidFill>
                  <a:srgbClr val="0000FF"/>
                </a:solidFill>
                <a:latin typeface="Courier New" panose="02070309020205020404" pitchFamily="49" charset="0"/>
                <a:cs typeface="Courier New" panose="02070309020205020404" pitchFamily="49" charset="0"/>
              </a:rPr>
              <a:t>simpleazure.ansible_api</a:t>
            </a:r>
            <a:r>
              <a:rPr lang="en-US" altLang="en-US" sz="1000" i="0" dirty="0">
                <a:solidFill>
                  <a:srgbClr val="333333"/>
                </a:solidFill>
                <a:latin typeface="Courier New" panose="02070309020205020404" pitchFamily="49" charset="0"/>
                <a:cs typeface="Courier New" panose="02070309020205020404" pitchFamily="49" charset="0"/>
              </a:rPr>
              <a:t> </a:t>
            </a:r>
            <a:r>
              <a:rPr lang="en-US" altLang="en-US" sz="1000" b="1" i="0" dirty="0">
                <a:solidFill>
                  <a:srgbClr val="008000"/>
                </a:solidFill>
                <a:latin typeface="Courier New" panose="02070309020205020404" pitchFamily="49" charset="0"/>
                <a:cs typeface="Courier New" panose="02070309020205020404" pitchFamily="49" charset="0"/>
              </a:rPr>
              <a:t>import</a:t>
            </a:r>
            <a:r>
              <a:rPr lang="en-US" altLang="en-US" sz="1000" i="0" dirty="0">
                <a:solidFill>
                  <a:srgbClr val="333333"/>
                </a:solidFill>
                <a:latin typeface="Courier New" panose="02070309020205020404" pitchFamily="49" charset="0"/>
                <a:cs typeface="Courier New" panose="02070309020205020404" pitchFamily="49" charset="0"/>
              </a:rPr>
              <a:t> </a:t>
            </a:r>
            <a:r>
              <a:rPr lang="en-US" altLang="en-US" sz="1000" i="0" dirty="0"/>
              <a:t>AnsibleAPI</a:t>
            </a:r>
            <a:r>
              <a:rPr lang="en-US" altLang="en-US" sz="1000" i="0" dirty="0">
                <a:solidFill>
                  <a:srgbClr val="333333"/>
                </a:solidFill>
                <a:latin typeface="Courier New" panose="02070309020205020404" pitchFamily="49" charset="0"/>
                <a:cs typeface="Courier New" panose="02070309020205020404" pitchFamily="49" charset="0"/>
              </a:rPr>
              <a:t> </a:t>
            </a:r>
            <a:br>
              <a:rPr lang="en-US" altLang="en-US" sz="1000" i="0" dirty="0">
                <a:solidFill>
                  <a:srgbClr val="333333"/>
                </a:solidFill>
                <a:latin typeface="Courier New" panose="02070309020205020404" pitchFamily="49" charset="0"/>
                <a:cs typeface="Courier New" panose="02070309020205020404" pitchFamily="49" charset="0"/>
              </a:rPr>
            </a:br>
            <a:r>
              <a:rPr kumimoji="0" lang="en-US" altLang="en-US" sz="1000" b="0" i="0" u="none" strike="noStrike" cap="none" normalizeH="0" baseline="0" dirty="0">
                <a:ln>
                  <a:noFill/>
                </a:ln>
                <a:solidFill>
                  <a:schemeClr val="tx1"/>
                </a:solidFill>
                <a:effectLst/>
              </a:rPr>
              <a:t>saz</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rgbClr val="666666"/>
                </a:solidFill>
                <a:effectLst/>
              </a:rPr>
              <a:t>=</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tx1"/>
                </a:solidFill>
                <a:effectLst/>
              </a:rPr>
              <a:t>SimpleAzure</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lang="en-US" altLang="en-US" sz="1000" i="0" dirty="0">
                <a:solidFill>
                  <a:srgbClr val="333333"/>
                </a:solidFill>
                <a:latin typeface="+mj-lt"/>
                <a:cs typeface="Courier New" panose="02070309020205020404" pitchFamily="49" charset="0"/>
              </a:rPr>
              <a:t>ips = saz.arm.view_info()</a:t>
            </a:r>
            <a:br>
              <a:rPr lang="en-US" altLang="en-US" sz="1000" i="0" dirty="0">
                <a:solidFill>
                  <a:srgbClr val="333333"/>
                </a:solidFill>
                <a:latin typeface="Courier New" panose="02070309020205020404" pitchFamily="49" charset="0"/>
                <a:cs typeface="Courier New" panose="02070309020205020404" pitchFamily="49" charset="0"/>
              </a:rPr>
            </a:br>
            <a:r>
              <a:rPr lang="en-US" altLang="en-US" sz="1000" i="0" dirty="0"/>
              <a:t>ansible_client</a:t>
            </a:r>
            <a:r>
              <a:rPr lang="en-US" altLang="en-US" sz="1000" i="0" dirty="0">
                <a:solidFill>
                  <a:srgbClr val="333333"/>
                </a:solidFill>
                <a:latin typeface="Courier New" panose="02070309020205020404" pitchFamily="49" charset="0"/>
                <a:cs typeface="Courier New" panose="02070309020205020404" pitchFamily="49" charset="0"/>
              </a:rPr>
              <a:t> </a:t>
            </a:r>
            <a:r>
              <a:rPr lang="en-US" altLang="en-US" sz="1000" i="0" dirty="0">
                <a:solidFill>
                  <a:srgbClr val="666666"/>
                </a:solidFill>
              </a:rPr>
              <a:t>=</a:t>
            </a:r>
            <a:r>
              <a:rPr lang="en-US" altLang="en-US" sz="1000" i="0" dirty="0">
                <a:solidFill>
                  <a:srgbClr val="333333"/>
                </a:solidFill>
                <a:latin typeface="Courier New" panose="02070309020205020404" pitchFamily="49" charset="0"/>
                <a:cs typeface="Courier New" panose="02070309020205020404" pitchFamily="49" charset="0"/>
              </a:rPr>
              <a:t> </a:t>
            </a:r>
            <a:r>
              <a:rPr lang="en-US" altLang="en-US" sz="1000" i="0" dirty="0"/>
              <a:t>AnsibleAPI</a:t>
            </a:r>
            <a:r>
              <a:rPr lang="en-US" altLang="en-US" sz="1000" i="0" dirty="0">
                <a:solidFill>
                  <a:srgbClr val="333333"/>
                </a:solidFill>
                <a:latin typeface="Courier New" panose="02070309020205020404" pitchFamily="49" charset="0"/>
                <a:cs typeface="Courier New" panose="02070309020205020404" pitchFamily="49" charset="0"/>
              </a:rPr>
              <a:t>(</a:t>
            </a:r>
            <a:r>
              <a:rPr lang="en-US" altLang="en-US" sz="1000" i="0" dirty="0"/>
              <a:t>ips</a:t>
            </a:r>
            <a:r>
              <a:rPr lang="en-US" altLang="en-US" sz="1000" i="0" dirty="0">
                <a:solidFill>
                  <a:srgbClr val="333333"/>
                </a:solidFill>
                <a:latin typeface="Courier New" panose="02070309020205020404" pitchFamily="49" charset="0"/>
                <a:cs typeface="Courier New" panose="02070309020205020404" pitchFamily="49" charset="0"/>
              </a:rPr>
              <a:t>)</a:t>
            </a:r>
            <a:r>
              <a:rPr lang="en-US" altLang="en-US" sz="1000" i="0" dirty="0"/>
              <a:t> </a:t>
            </a:r>
          </a:p>
        </p:txBody>
      </p:sp>
      <p:sp>
        <p:nvSpPr>
          <p:cNvPr id="9" name="Rectangle 5"/>
          <p:cNvSpPr>
            <a:spLocks noChangeArrowheads="1"/>
          </p:cNvSpPr>
          <p:nvPr/>
        </p:nvSpPr>
        <p:spPr bwMode="auto">
          <a:xfrm>
            <a:off x="807743" y="4224051"/>
            <a:ext cx="6189195" cy="615553"/>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000" b="1"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from</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1" i="0" u="none" strike="noStrike" cap="none" normalizeH="0" baseline="0" dirty="0">
                <a:ln>
                  <a:noFill/>
                </a:ln>
                <a:solidFill>
                  <a:srgbClr val="0000FF"/>
                </a:solidFill>
                <a:effectLst/>
                <a:latin typeface="Courier New" panose="02070309020205020404" pitchFamily="49" charset="0"/>
                <a:cs typeface="Courier New" panose="02070309020205020404" pitchFamily="49" charset="0"/>
              </a:rPr>
              <a:t>simpleazure.github_cli</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1"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import</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tx1"/>
                </a:solidFill>
                <a:effectLst/>
              </a:rPr>
              <a:t>GithubCLI</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1000" b="0" i="0" u="none" strike="noStrike" cap="none" normalizeH="0" baseline="0" dirty="0">
                <a:ln>
                  <a:noFill/>
                </a:ln>
                <a:solidFill>
                  <a:schemeClr val="tx1"/>
                </a:solidFill>
                <a:effectLst/>
              </a:rPr>
              <a:t>git_client</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rgbClr val="666666"/>
                </a:solidFill>
                <a:effectLst/>
              </a:rPr>
              <a:t>=</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tx1"/>
                </a:solidFill>
                <a:effectLst/>
              </a:rPr>
              <a:t>GithubCLI</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1000" b="0" i="0" u="none" strike="noStrike" cap="none" normalizeH="0" baseline="0" dirty="0" err="1">
                <a:ln>
                  <a:noFill/>
                </a:ln>
                <a:solidFill>
                  <a:schemeClr val="tx1"/>
                </a:solidFill>
                <a:effectLst/>
              </a:rPr>
              <a:t>git_client</a:t>
            </a:r>
            <a:r>
              <a:rPr kumimoji="0" lang="en-US" altLang="en-US" sz="1000" b="0" i="0" u="none" strike="noStrike" cap="none" normalizeH="0" baseline="0" dirty="0" err="1">
                <a:ln>
                  <a:noFill/>
                </a:ln>
                <a:solidFill>
                  <a:srgbClr val="666666"/>
                </a:solidFill>
                <a:effectLst/>
              </a:rPr>
              <a:t>.</a:t>
            </a:r>
            <a:r>
              <a:rPr kumimoji="0" lang="en-US" altLang="en-US" sz="1000" b="0" i="0" u="none" strike="noStrike" cap="none" normalizeH="0" baseline="0" dirty="0" err="1">
                <a:ln>
                  <a:noFill/>
                </a:ln>
                <a:solidFill>
                  <a:schemeClr val="tx1"/>
                </a:solidFill>
                <a:effectLst/>
              </a:rPr>
              <a:t>set_repo</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1000" b="0" i="0" u="none" strike="noStrike" cap="none" normalizeH="0" baseline="0" dirty="0">
                <a:ln>
                  <a:noFill/>
                </a:ln>
                <a:solidFill>
                  <a:srgbClr val="BA2121"/>
                </a:solidFill>
                <a:effectLst/>
                <a:latin typeface="Courier New" panose="02070309020205020404" pitchFamily="49" charset="0"/>
                <a:cs typeface="Courier New" panose="02070309020205020404" pitchFamily="49" charset="0"/>
              </a:rPr>
              <a:t>'https://github.com/futuresystems/pedestrian-and-face-detection'</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1000" b="0" i="0" u="none" strike="noStrike" cap="none" normalizeH="0" baseline="0" dirty="0">
                <a:ln>
                  <a:noFill/>
                </a:ln>
                <a:solidFill>
                  <a:schemeClr val="tx1"/>
                </a:solidFill>
                <a:effectLst/>
              </a:rPr>
              <a:t>git_client</a:t>
            </a:r>
            <a:r>
              <a:rPr kumimoji="0" lang="en-US" altLang="en-US" sz="1000" b="0" i="0" u="none" strike="noStrike" cap="none" normalizeH="0" baseline="0" dirty="0">
                <a:ln>
                  <a:noFill/>
                </a:ln>
                <a:solidFill>
                  <a:srgbClr val="666666"/>
                </a:solidFill>
                <a:effectLst/>
              </a:rPr>
              <a:t>.</a:t>
            </a:r>
            <a:r>
              <a:rPr kumimoji="0" lang="en-US" altLang="en-US" sz="1000" b="0" i="0" u="none" strike="noStrike" cap="none" normalizeH="0" baseline="0" dirty="0">
                <a:ln>
                  <a:noFill/>
                </a:ln>
                <a:solidFill>
                  <a:schemeClr val="tx1"/>
                </a:solidFill>
                <a:effectLst/>
              </a:rPr>
              <a:t>clone</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1000" b="0" i="0" u="none" strike="noStrike" cap="none" normalizeH="0" baseline="0" dirty="0">
                <a:ln>
                  <a:noFill/>
                </a:ln>
                <a:solidFill>
                  <a:schemeClr val="tx1"/>
                </a:solidFill>
                <a:effectLst/>
              </a:rPr>
              <a:t> </a:t>
            </a:r>
          </a:p>
        </p:txBody>
      </p:sp>
      <p:sp>
        <p:nvSpPr>
          <p:cNvPr id="10" name="Rectangle 6"/>
          <p:cNvSpPr>
            <a:spLocks noChangeArrowheads="1"/>
          </p:cNvSpPr>
          <p:nvPr/>
        </p:nvSpPr>
        <p:spPr bwMode="auto">
          <a:xfrm>
            <a:off x="807743" y="5170014"/>
            <a:ext cx="3409588" cy="307777"/>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spcBef>
                <a:spcPct val="30000"/>
              </a:spcBef>
              <a:defRPr sz="1200">
                <a:solidFill>
                  <a:schemeClr val="tx1"/>
                </a:solidFill>
                <a:latin typeface="Arial" panose="020B0604020202020204" pitchFamily="34" charset="0"/>
              </a:defRPr>
            </a:lvl1pPr>
            <a:lvl2pPr>
              <a:spcBef>
                <a:spcPct val="30000"/>
              </a:spcBef>
              <a:defRPr sz="1200">
                <a:solidFill>
                  <a:schemeClr val="tx1"/>
                </a:solidFill>
                <a:latin typeface="Arial" panose="020B0604020202020204" pitchFamily="34" charset="0"/>
              </a:defRPr>
            </a:lvl2pPr>
            <a:lvl3pPr>
              <a:spcBef>
                <a:spcPct val="30000"/>
              </a:spcBef>
              <a:defRPr sz="1200">
                <a:solidFill>
                  <a:schemeClr val="tx1"/>
                </a:solidFill>
                <a:latin typeface="Arial" panose="020B0604020202020204" pitchFamily="34" charset="0"/>
              </a:defRPr>
            </a:lvl3pPr>
            <a:lvl4pPr>
              <a:spcBef>
                <a:spcPct val="30000"/>
              </a:spcBef>
              <a:defRPr sz="1200">
                <a:solidFill>
                  <a:schemeClr val="tx1"/>
                </a:solidFill>
                <a:latin typeface="Arial" panose="020B0604020202020204" pitchFamily="34" charset="0"/>
              </a:defRPr>
            </a:lvl4pPr>
            <a:lvl5pPr>
              <a:spcBef>
                <a:spcPct val="30000"/>
              </a:spcBef>
              <a:defRPr sz="1200">
                <a:solidFill>
                  <a:schemeClr val="tx1"/>
                </a:solidFill>
                <a:latin typeface="Arial" panose="020B0604020202020204" pitchFamily="34" charset="0"/>
              </a:defRPr>
            </a:lvl5pPr>
            <a:lvl6pPr eaLnBrk="0" fontAlgn="base" hangingPunct="0">
              <a:spcBef>
                <a:spcPct val="30000"/>
              </a:spcBef>
              <a:spcAft>
                <a:spcPct val="0"/>
              </a:spcAft>
              <a:defRPr sz="1200">
                <a:solidFill>
                  <a:schemeClr val="tx1"/>
                </a:solidFill>
                <a:latin typeface="Arial" panose="020B0604020202020204" pitchFamily="34" charset="0"/>
              </a:defRPr>
            </a:lvl6pPr>
            <a:lvl7pPr eaLnBrk="0" fontAlgn="base" hangingPunct="0">
              <a:spcBef>
                <a:spcPct val="30000"/>
              </a:spcBef>
              <a:spcAft>
                <a:spcPct val="0"/>
              </a:spcAft>
              <a:defRPr sz="1200">
                <a:solidFill>
                  <a:schemeClr val="tx1"/>
                </a:solidFill>
                <a:latin typeface="Arial" panose="020B0604020202020204" pitchFamily="34" charset="0"/>
              </a:defRPr>
            </a:lvl7pPr>
            <a:lvl8pPr eaLnBrk="0" fontAlgn="base" hangingPunct="0">
              <a:spcBef>
                <a:spcPct val="30000"/>
              </a:spcBef>
              <a:spcAft>
                <a:spcPct val="0"/>
              </a:spcAft>
              <a:defRPr sz="1200">
                <a:solidFill>
                  <a:schemeClr val="tx1"/>
                </a:solidFill>
                <a:latin typeface="Arial" panose="020B0604020202020204" pitchFamily="34" charset="0"/>
              </a:defRPr>
            </a:lvl8pPr>
            <a:lvl9pPr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000" b="0" i="0" u="none" strike="noStrike" cap="none" normalizeH="0" baseline="0" dirty="0">
                <a:ln>
                  <a:noFill/>
                </a:ln>
                <a:solidFill>
                  <a:schemeClr val="tx1"/>
                </a:solidFill>
                <a:effectLst/>
              </a:rPr>
              <a:t>ansible_client</a:t>
            </a:r>
            <a:r>
              <a:rPr kumimoji="0" lang="en-US" altLang="en-US" sz="1000" b="0" i="0" u="none" strike="noStrike" cap="none" normalizeH="0" baseline="0" dirty="0">
                <a:ln>
                  <a:noFill/>
                </a:ln>
                <a:solidFill>
                  <a:srgbClr val="666666"/>
                </a:solidFill>
                <a:effectLst/>
              </a:rPr>
              <a:t>.</a:t>
            </a:r>
            <a:r>
              <a:rPr kumimoji="0" lang="en-US" altLang="en-US" sz="1000" b="0" i="0" u="none" strike="noStrike" cap="none" normalizeH="0" baseline="0" dirty="0">
                <a:ln>
                  <a:noFill/>
                </a:ln>
                <a:solidFill>
                  <a:schemeClr val="tx1"/>
                </a:solidFill>
                <a:effectLst/>
              </a:rPr>
              <a:t>playbook</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1000" b="0" i="0" u="none" strike="noStrike" cap="none" normalizeH="0" baseline="0" dirty="0" err="1">
                <a:ln>
                  <a:noFill/>
                </a:ln>
                <a:solidFill>
                  <a:schemeClr val="tx1"/>
                </a:solidFill>
                <a:effectLst/>
              </a:rPr>
              <a:t>git_client</a:t>
            </a:r>
            <a:r>
              <a:rPr kumimoji="0" lang="en-US" altLang="en-US" sz="1000" b="0" i="0" u="none" strike="noStrike" cap="none" normalizeH="0" baseline="0" dirty="0" err="1">
                <a:ln>
                  <a:noFill/>
                </a:ln>
                <a:solidFill>
                  <a:srgbClr val="666666"/>
                </a:solidFill>
                <a:effectLst/>
              </a:rPr>
              <a:t>.</a:t>
            </a:r>
            <a:r>
              <a:rPr kumimoji="0" lang="en-US" altLang="en-US" sz="1000" b="0" i="0" u="none" strike="noStrike" cap="none" normalizeH="0" baseline="0" dirty="0" err="1">
                <a:ln>
                  <a:noFill/>
                </a:ln>
                <a:solidFill>
                  <a:schemeClr val="tx1"/>
                </a:solidFill>
                <a:effectLst/>
              </a:rPr>
              <a:t>path</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rgbClr val="666666"/>
                </a:solidFill>
                <a:effectLst/>
              </a:rPr>
              <a:t>+</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rgbClr val="BA2121"/>
                </a:solidFill>
                <a:effectLst/>
                <a:latin typeface="Courier New" panose="02070309020205020404" pitchFamily="49" charset="0"/>
                <a:cs typeface="Courier New" panose="02070309020205020404" pitchFamily="49" charset="0"/>
              </a:rPr>
              <a:t>"/site.yml"</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1000" b="0" i="0" u="none" strike="noStrike" cap="none" normalizeH="0" baseline="0" dirty="0">
                <a:ln>
                  <a:noFill/>
                </a:ln>
                <a:solidFill>
                  <a:schemeClr val="tx1"/>
                </a:solidFill>
                <a:effectLst/>
              </a:rPr>
              <a:t>ansible_client</a:t>
            </a:r>
            <a:r>
              <a:rPr kumimoji="0" lang="en-US" altLang="en-US" sz="1000" b="0" i="0" u="none" strike="noStrike" cap="none" normalizeH="0" baseline="0" dirty="0">
                <a:ln>
                  <a:noFill/>
                </a:ln>
                <a:solidFill>
                  <a:srgbClr val="666666"/>
                </a:solidFill>
                <a:effectLst/>
              </a:rPr>
              <a:t>.</a:t>
            </a:r>
            <a:r>
              <a:rPr kumimoji="0" lang="en-US" altLang="en-US" sz="1000" b="0" i="0" u="none" strike="noStrike" cap="none" normalizeH="0" baseline="0" dirty="0">
                <a:ln>
                  <a:noFill/>
                </a:ln>
                <a:solidFill>
                  <a:schemeClr val="tx1"/>
                </a:solidFill>
                <a:effectLst/>
              </a:rPr>
              <a:t>run</a:t>
            </a:r>
            <a:r>
              <a:rPr kumimoji="0" lang="en-US" altLang="en-US" sz="10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10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2086599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t>Termination</a:t>
            </a:r>
          </a:p>
          <a:p>
            <a:pPr lvl="1"/>
            <a:r>
              <a:rPr lang="en-US" sz="1400" dirty="0"/>
              <a:t>Virtual clusters running on Azure use at least six resources: </a:t>
            </a:r>
          </a:p>
          <a:p>
            <a:pPr lvl="2"/>
            <a:r>
              <a:rPr lang="en-US" sz="1100" dirty="0"/>
              <a:t>Microsoft.Compute/</a:t>
            </a:r>
            <a:r>
              <a:rPr lang="en-US" sz="1100" dirty="0" err="1"/>
              <a:t>virtualMachines</a:t>
            </a:r>
            <a:endParaRPr lang="en-US" sz="1100" dirty="0"/>
          </a:p>
          <a:p>
            <a:pPr lvl="2"/>
            <a:r>
              <a:rPr lang="en-US" sz="1100" dirty="0"/>
              <a:t>Microsoft.Network/</a:t>
            </a:r>
            <a:r>
              <a:rPr lang="en-US" sz="1100" dirty="0" err="1"/>
              <a:t>networkInterfaces</a:t>
            </a:r>
            <a:endParaRPr lang="en-US" sz="1100" dirty="0"/>
          </a:p>
          <a:p>
            <a:pPr lvl="2"/>
            <a:r>
              <a:rPr lang="en-US" sz="1100" dirty="0"/>
              <a:t>Microsoft.Network/</a:t>
            </a:r>
            <a:r>
              <a:rPr lang="en-US" sz="1100" dirty="0" err="1"/>
              <a:t>networkSecurityGroups</a:t>
            </a:r>
            <a:endParaRPr lang="en-US" sz="1100" dirty="0"/>
          </a:p>
          <a:p>
            <a:pPr lvl="2"/>
            <a:r>
              <a:rPr lang="en-US" sz="1100" dirty="0"/>
              <a:t>Microsoft.Network/</a:t>
            </a:r>
            <a:r>
              <a:rPr lang="en-US" sz="1100" dirty="0" err="1"/>
              <a:t>publicIPAddresses</a:t>
            </a:r>
            <a:endParaRPr lang="en-US" sz="1100" dirty="0"/>
          </a:p>
          <a:p>
            <a:pPr lvl="2"/>
            <a:r>
              <a:rPr lang="en-US" sz="1100" dirty="0"/>
              <a:t>Microsoft.Network/</a:t>
            </a:r>
            <a:r>
              <a:rPr lang="en-US" sz="1100" dirty="0" err="1"/>
              <a:t>virtualNetworks</a:t>
            </a:r>
            <a:endParaRPr lang="en-US" sz="1100" dirty="0"/>
          </a:p>
          <a:p>
            <a:pPr lvl="2"/>
            <a:r>
              <a:rPr lang="en-US" sz="1100" dirty="0"/>
              <a:t>Microsoft.Storage/</a:t>
            </a:r>
            <a:r>
              <a:rPr lang="en-US" sz="1100" dirty="0" err="1"/>
              <a:t>storageAccounts</a:t>
            </a:r>
            <a:endParaRPr lang="en-US" sz="1100" dirty="0"/>
          </a:p>
          <a:p>
            <a:pPr lvl="1"/>
            <a:r>
              <a:rPr lang="en-US" sz="1400" dirty="0"/>
              <a:t>Deleting a resource group where deployments are made stops all services and deletes resources in the group.</a:t>
            </a:r>
            <a:br>
              <a:rPr lang="en-US" sz="1400" dirty="0"/>
            </a:br>
            <a:endParaRPr lang="en-US" sz="1400" dirty="0"/>
          </a:p>
          <a:p>
            <a:r>
              <a:rPr lang="en-US" sz="1600" dirty="0"/>
              <a:t>Instructions</a:t>
            </a:r>
          </a:p>
          <a:p>
            <a:pPr lvl="1"/>
            <a:r>
              <a:rPr lang="en-US" sz="1600" dirty="0"/>
              <a:t>To delete a deployment only:</a:t>
            </a:r>
          </a:p>
          <a:p>
            <a:pPr lvl="2"/>
            <a:r>
              <a:rPr lang="en-US" sz="1200" dirty="0"/>
              <a:t>&gt;&gt;&gt; saz.arm.terminate_deployment()</a:t>
            </a:r>
          </a:p>
          <a:p>
            <a:pPr lvl="1"/>
            <a:r>
              <a:rPr lang="en-US" sz="1600" dirty="0"/>
              <a:t>To delete a resource group:</a:t>
            </a:r>
          </a:p>
          <a:p>
            <a:pPr lvl="2"/>
            <a:r>
              <a:rPr lang="en-US" sz="1200" dirty="0"/>
              <a:t>&gt;&gt;&gt; saz.arm.remove_resource_group()</a:t>
            </a:r>
          </a:p>
          <a:p>
            <a:pPr lvl="1"/>
            <a:r>
              <a:rPr lang="en-US" sz="1400" dirty="0"/>
              <a:t>Deployment name or resource group name can be specified as a parameter, if you want to clean up other resources as well.</a:t>
            </a:r>
            <a:endParaRPr lang="en-US" sz="1050" dirty="0"/>
          </a:p>
        </p:txBody>
      </p:sp>
      <p:sp>
        <p:nvSpPr>
          <p:cNvPr id="3" name="Title 2"/>
          <p:cNvSpPr>
            <a:spLocks noGrp="1"/>
          </p:cNvSpPr>
          <p:nvPr>
            <p:ph type="title"/>
          </p:nvPr>
        </p:nvSpPr>
        <p:spPr/>
        <p:txBody>
          <a:bodyPr/>
          <a:lstStyle/>
          <a:p>
            <a:r>
              <a:rPr lang="en-US" dirty="0"/>
              <a:t>Example II: SDS on Microsoft Azure (4/4)</a:t>
            </a:r>
          </a:p>
        </p:txBody>
      </p:sp>
    </p:spTree>
    <p:extLst>
      <p:ext uri="{BB962C8B-B14F-4D97-AF65-F5344CB8AC3E}">
        <p14:creationId xmlns:p14="http://schemas.microsoft.com/office/powerpoint/2010/main" val="246546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4305"/>
            <a:ext cx="9220200" cy="2166937"/>
          </a:xfrm>
        </p:spPr>
        <p:txBody>
          <a:bodyPr>
            <a:noAutofit/>
          </a:bodyPr>
          <a:lstStyle/>
          <a:p>
            <a:pPr algn="ctr"/>
            <a:r>
              <a:rPr lang="en-US" sz="4400" dirty="0" err="1"/>
              <a:t>MultiCloud</a:t>
            </a:r>
            <a:r>
              <a:rPr lang="en-US" sz="4400" dirty="0"/>
              <a:t> and Virtual Cluster </a:t>
            </a:r>
            <a:br>
              <a:rPr lang="en-US" sz="4400" dirty="0"/>
            </a:br>
            <a:r>
              <a:rPr lang="en-US" sz="4400" dirty="0"/>
              <a:t>Management with Cloudmesh Client</a:t>
            </a:r>
          </a:p>
        </p:txBody>
      </p:sp>
      <p:sp>
        <p:nvSpPr>
          <p:cNvPr id="7" name="Subtitle 6"/>
          <p:cNvSpPr>
            <a:spLocks noGrp="1"/>
          </p:cNvSpPr>
          <p:nvPr>
            <p:ph type="body" idx="1"/>
          </p:nvPr>
        </p:nvSpPr>
        <p:spPr>
          <a:xfrm>
            <a:off x="612814" y="3369760"/>
            <a:ext cx="7886700" cy="2066924"/>
          </a:xfrm>
        </p:spPr>
        <p:txBody>
          <a:bodyPr>
            <a:noAutofit/>
          </a:bodyPr>
          <a:lstStyle/>
          <a:p>
            <a:pPr algn="ctr"/>
            <a:r>
              <a:rPr lang="en-US" sz="2000" dirty="0">
                <a:solidFill>
                  <a:schemeClr val="tx1"/>
                </a:solidFill>
              </a:rPr>
              <a:t>Gregor von </a:t>
            </a:r>
            <a:r>
              <a:rPr lang="en-US" sz="2000" dirty="0" err="1">
                <a:solidFill>
                  <a:schemeClr val="tx1"/>
                </a:solidFill>
              </a:rPr>
              <a:t>Laszewski</a:t>
            </a:r>
            <a:r>
              <a:rPr lang="en-US" sz="2000" dirty="0">
                <a:solidFill>
                  <a:schemeClr val="tx1"/>
                </a:solidFill>
              </a:rPr>
              <a:t> and Geoffrey C. Fox</a:t>
            </a:r>
          </a:p>
          <a:p>
            <a:pPr algn="ctr"/>
            <a:endParaRPr lang="en-US" sz="2000" dirty="0">
              <a:solidFill>
                <a:schemeClr val="tx1"/>
              </a:solidFill>
            </a:endParaRPr>
          </a:p>
          <a:p>
            <a:pPr algn="ctr"/>
            <a:r>
              <a:rPr lang="en-US" sz="2000" dirty="0">
                <a:solidFill>
                  <a:schemeClr val="tx1"/>
                </a:solidFill>
              </a:rPr>
              <a:t>Ass. Dir. CGL</a:t>
            </a:r>
          </a:p>
          <a:p>
            <a:pPr algn="ctr"/>
            <a:r>
              <a:rPr lang="en-US" sz="2000" dirty="0">
                <a:solidFill>
                  <a:schemeClr val="tx1"/>
                </a:solidFill>
              </a:rPr>
              <a:t>Adj. Assoc. Professor in the </a:t>
            </a:r>
          </a:p>
          <a:p>
            <a:pPr algn="ctr"/>
            <a:r>
              <a:rPr lang="en-US" sz="2000" dirty="0">
                <a:solidFill>
                  <a:schemeClr val="tx1"/>
                </a:solidFill>
              </a:rPr>
              <a:t>Department of Intelligent Systems Engineering</a:t>
            </a:r>
          </a:p>
          <a:p>
            <a:pPr algn="ctr"/>
            <a:r>
              <a:rPr lang="en-US" sz="2000" dirty="0">
                <a:solidFill>
                  <a:schemeClr val="tx1"/>
                </a:solidFill>
              </a:rPr>
              <a:t>Indiana University</a:t>
            </a:r>
          </a:p>
          <a:p>
            <a:pPr algn="ctr"/>
            <a:r>
              <a:rPr lang="en-US" sz="2000" dirty="0">
                <a:solidFill>
                  <a:schemeClr val="tx1"/>
                </a:solidFill>
                <a:hlinkClick r:id="rId2"/>
              </a:rPr>
              <a:t>laszewski@gmail.com</a:t>
            </a:r>
            <a:r>
              <a:rPr lang="en-US" sz="2000" dirty="0">
                <a:solidFill>
                  <a:schemeClr val="tx1"/>
                </a:solidFill>
              </a:rPr>
              <a:t> </a:t>
            </a:r>
          </a:p>
          <a:p>
            <a:pPr algn="ctr"/>
            <a:endParaRPr lang="en-US" sz="2000" dirty="0">
              <a:solidFill>
                <a:schemeClr val="tx1"/>
              </a:solidFill>
            </a:endParaRPr>
          </a:p>
          <a:p>
            <a:pPr algn="ctr"/>
            <a:endParaRPr lang="en-US" sz="2000" dirty="0">
              <a:solidFill>
                <a:schemeClr val="tx1"/>
              </a:solidFill>
            </a:endParaRPr>
          </a:p>
        </p:txBody>
      </p:sp>
      <p:sp>
        <p:nvSpPr>
          <p:cNvPr id="9" name="Footer Placeholder 8"/>
          <p:cNvSpPr>
            <a:spLocks noGrp="1"/>
          </p:cNvSpPr>
          <p:nvPr>
            <p:ph type="ftr" sz="quarter" idx="4294967295"/>
          </p:nvPr>
        </p:nvSpPr>
        <p:spPr>
          <a:xfrm>
            <a:off x="571500" y="2726822"/>
            <a:ext cx="7620000" cy="1676400"/>
          </a:xfrm>
          <a:prstGeom prst="rect">
            <a:avLst/>
          </a:prstGeom>
        </p:spPr>
        <p:txBody>
          <a:bodyPr/>
          <a:lstStyle/>
          <a:p>
            <a:pPr algn="ctr"/>
            <a:r>
              <a:rPr lang="en-US" dirty="0">
                <a:hlinkClick r:id="rId3"/>
              </a:rPr>
              <a:t>http://cloudmesh.github.io/client/</a:t>
            </a:r>
            <a:r>
              <a:rPr lang="en-US" dirty="0"/>
              <a:t> </a:t>
            </a:r>
          </a:p>
        </p:txBody>
      </p:sp>
      <p:sp>
        <p:nvSpPr>
          <p:cNvPr id="10" name="Slide Number Placeholder 9"/>
          <p:cNvSpPr>
            <a:spLocks noGrp="1"/>
          </p:cNvSpPr>
          <p:nvPr>
            <p:ph type="sldNum" sz="quarter" idx="4294967295"/>
          </p:nvPr>
        </p:nvSpPr>
        <p:spPr>
          <a:xfrm>
            <a:off x="8488363" y="6329363"/>
            <a:ext cx="655637" cy="295275"/>
          </a:xfrm>
        </p:spPr>
        <p:txBody>
          <a:bodyPr/>
          <a:lstStyle/>
          <a:p>
            <a:fld id="{FA84A37A-AFC2-4A01-80A1-FC20F2C0D5BB}" type="slidenum">
              <a:rPr lang="en-US" smtClean="0"/>
              <a:pPr/>
              <a:t>29</a:t>
            </a:fld>
            <a:endParaRPr lang="en-US" dirty="0"/>
          </a:p>
        </p:txBody>
      </p:sp>
    </p:spTree>
    <p:extLst>
      <p:ext uri="{BB962C8B-B14F-4D97-AF65-F5344CB8AC3E}">
        <p14:creationId xmlns:p14="http://schemas.microsoft.com/office/powerpoint/2010/main" val="308664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6" y="-3018"/>
            <a:ext cx="8783893" cy="688818"/>
          </a:xfrm>
        </p:spPr>
        <p:txBody>
          <a:bodyPr/>
          <a:lstStyle/>
          <a:p>
            <a:r>
              <a:rPr lang="en-US" dirty="0" err="1"/>
              <a:t>HPCCloud</a:t>
            </a:r>
            <a:r>
              <a:rPr lang="en-US" dirty="0"/>
              <a:t> 2.0 Software Defined Systems</a:t>
            </a:r>
          </a:p>
        </p:txBody>
      </p:sp>
      <p:sp>
        <p:nvSpPr>
          <p:cNvPr id="3" name="Content Placeholder 2"/>
          <p:cNvSpPr>
            <a:spLocks noGrp="1"/>
          </p:cNvSpPr>
          <p:nvPr>
            <p:ph idx="1"/>
          </p:nvPr>
        </p:nvSpPr>
        <p:spPr>
          <a:xfrm>
            <a:off x="0" y="533400"/>
            <a:ext cx="9054220" cy="5562600"/>
          </a:xfrm>
        </p:spPr>
        <p:txBody>
          <a:bodyPr/>
          <a:lstStyle/>
          <a:p>
            <a:r>
              <a:rPr lang="en-US" sz="1800" dirty="0"/>
              <a:t>Significant advantages in specifying job software with scripts such as Chef, Puppet, Ansible – “</a:t>
            </a:r>
            <a:r>
              <a:rPr lang="en-US" sz="1800" b="1" dirty="0"/>
              <a:t>Software Defined Systems</a:t>
            </a:r>
            <a:r>
              <a:rPr lang="en-US" sz="1800" dirty="0"/>
              <a:t>” (SDS)</a:t>
            </a:r>
          </a:p>
          <a:p>
            <a:pPr lvl="1"/>
            <a:r>
              <a:rPr lang="en-US" sz="1800" dirty="0"/>
              <a:t>Choose Ansible as Python based</a:t>
            </a:r>
          </a:p>
          <a:p>
            <a:r>
              <a:rPr lang="en-US" sz="1800" dirty="0"/>
              <a:t>Less voluminous than machine images; easier to ensure latest version; easy to recreate image on demand after crashes</a:t>
            </a:r>
          </a:p>
          <a:p>
            <a:r>
              <a:rPr lang="en-US" sz="1800" dirty="0"/>
              <a:t>In work with NIST, we looked at </a:t>
            </a:r>
            <a:r>
              <a:rPr lang="en-US" sz="1800" b="1" dirty="0"/>
              <a:t>87 applications  </a:t>
            </a:r>
            <a:r>
              <a:rPr lang="en-US" sz="1800" dirty="0"/>
              <a:t>from two of our “big data on cloud” classes and from NIST itself (6)</a:t>
            </a:r>
          </a:p>
          <a:p>
            <a:r>
              <a:rPr lang="en-US" sz="1800" dirty="0"/>
              <a:t>The 6 NIST use cases need 27 </a:t>
            </a:r>
            <a:r>
              <a:rPr lang="en-US" sz="1800" b="1" dirty="0"/>
              <a:t>Ansible roles </a:t>
            </a:r>
            <a:r>
              <a:rPr lang="en-US" sz="1800" dirty="0"/>
              <a:t>(distinct software subsystems) and full set of 87 needed 62 separate roles (average 4.75 roles per use case)</a:t>
            </a:r>
          </a:p>
          <a:p>
            <a:r>
              <a:rPr lang="en-US" sz="1400" dirty="0">
                <a:hlinkClick r:id="rId3"/>
              </a:rPr>
              <a:t>https://docs.google.com/spreadsheets/d/1e8-pzWn-7lz47-gIAra0VzCX6IkAypa8Cu5YG5MES_4</a:t>
            </a:r>
            <a:endParaRPr lang="en-US" sz="1400" dirty="0"/>
          </a:p>
          <a:p>
            <a:r>
              <a:rPr lang="en-US" sz="1800" dirty="0"/>
              <a:t>With </a:t>
            </a:r>
            <a:r>
              <a:rPr lang="en-US" sz="1800" b="1" dirty="0"/>
              <a:t>NIST Public Big Data g</a:t>
            </a:r>
            <a:r>
              <a:rPr lang="en-US" sz="1800" dirty="0"/>
              <a:t>roup, looking at mapping SDS to system architecture</a:t>
            </a:r>
          </a:p>
          <a:p>
            <a:r>
              <a:rPr lang="en-US" sz="1800" dirty="0"/>
              <a:t>Preparing Ansible specifications of many subsystems and use cases</a:t>
            </a:r>
          </a:p>
          <a:p>
            <a:r>
              <a:rPr lang="en-US" sz="1800" dirty="0"/>
              <a:t>Note many public Ansible roles (Ansible Galaxy collection) do NOT expose full functionality of software and/or have errors</a:t>
            </a:r>
          </a:p>
          <a:p>
            <a:r>
              <a:rPr lang="en-US" sz="1800" dirty="0"/>
              <a:t>Microservices, </a:t>
            </a:r>
            <a:r>
              <a:rPr lang="en-US" sz="1800" dirty="0" err="1"/>
              <a:t>HPCCloud</a:t>
            </a:r>
            <a:r>
              <a:rPr lang="en-US" sz="1800" dirty="0"/>
              <a:t> 3.0 and </a:t>
            </a:r>
            <a:r>
              <a:rPr lang="en-US" sz="1800" b="1" dirty="0" err="1"/>
              <a:t>serverless</a:t>
            </a:r>
            <a:r>
              <a:rPr lang="en-US" sz="1800" b="1" dirty="0"/>
              <a:t> computing </a:t>
            </a:r>
            <a:r>
              <a:rPr lang="en-US" sz="1800" dirty="0"/>
              <a:t>build on SDS </a:t>
            </a:r>
            <a:r>
              <a:rPr lang="en-US" sz="1800" dirty="0">
                <a:hlinkClick r:id="rId4"/>
              </a:rPr>
              <a:t>https://youtu.be/iNN9KAsQ3G8?t=8m</a:t>
            </a:r>
            <a:r>
              <a:rPr lang="en-US" sz="1800" dirty="0"/>
              <a:t>  Amin </a:t>
            </a:r>
            <a:r>
              <a:rPr lang="en-US" sz="1800" dirty="0" err="1"/>
              <a:t>Vahdat</a:t>
            </a:r>
            <a:r>
              <a:rPr lang="en-US" sz="1800" dirty="0"/>
              <a:t> (Google)</a:t>
            </a:r>
          </a:p>
          <a:p>
            <a:pPr lvl="1"/>
            <a:r>
              <a:rPr lang="en-US" sz="1800" dirty="0"/>
              <a:t> Amazon Lambda, Google Cloud Functions, Microsoft Azure Functions, </a:t>
            </a:r>
            <a:br>
              <a:rPr lang="en-US" sz="1800" dirty="0"/>
            </a:br>
            <a:r>
              <a:rPr lang="en-US" sz="1800" dirty="0"/>
              <a:t>	   IBM </a:t>
            </a:r>
            <a:r>
              <a:rPr lang="en-US" sz="1800" dirty="0" err="1"/>
              <a:t>OpenWhisk</a:t>
            </a:r>
            <a:r>
              <a:rPr lang="en-US" sz="1800" dirty="0"/>
              <a:t>; WOSC2017 workshop June 2017</a:t>
            </a:r>
          </a:p>
        </p:txBody>
      </p:sp>
    </p:spTree>
    <p:extLst>
      <p:ext uri="{BB962C8B-B14F-4D97-AF65-F5344CB8AC3E}">
        <p14:creationId xmlns:p14="http://schemas.microsoft.com/office/powerpoint/2010/main" val="3152561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Previous section shows a lot of detail is needed to achieve deployment of a software stack on resources.</a:t>
            </a:r>
          </a:p>
          <a:p>
            <a:r>
              <a:rPr lang="en-US" dirty="0"/>
              <a:t>In the next section we show our vision on how to make that simpler for the users.</a:t>
            </a:r>
          </a:p>
          <a:p>
            <a:r>
              <a:rPr lang="en-US" dirty="0"/>
              <a:t>We demonstrate this on OpenStack clouds, but will be working towards the integration of AWS and Azure as part of the PhD thesis of a student</a:t>
            </a:r>
          </a:p>
          <a:p>
            <a:r>
              <a:rPr lang="en-US" dirty="0"/>
              <a:t>The result will be (example given for </a:t>
            </a:r>
            <a:r>
              <a:rPr lang="en-US" dirty="0" err="1"/>
              <a:t>hadoop</a:t>
            </a:r>
            <a:r>
              <a:rPr lang="en-US" dirty="0"/>
              <a:t>)</a:t>
            </a:r>
          </a:p>
          <a:p>
            <a:endParaRPr lang="en-US" dirty="0"/>
          </a:p>
          <a:p>
            <a:endParaRPr lang="en-US" dirty="0"/>
          </a:p>
        </p:txBody>
      </p:sp>
      <p:sp>
        <p:nvSpPr>
          <p:cNvPr id="4" name="Title 3"/>
          <p:cNvSpPr>
            <a:spLocks noGrp="1"/>
          </p:cNvSpPr>
          <p:nvPr>
            <p:ph type="title"/>
          </p:nvPr>
        </p:nvSpPr>
        <p:spPr/>
        <p:txBody>
          <a:bodyPr/>
          <a:lstStyle/>
          <a:p>
            <a:r>
              <a:rPr lang="en-US" dirty="0" err="1"/>
              <a:t>MultiClouds</a:t>
            </a:r>
            <a:endParaRPr lang="en-US" dirty="0"/>
          </a:p>
        </p:txBody>
      </p:sp>
      <p:sp>
        <p:nvSpPr>
          <p:cNvPr id="8" name="Rectangle: Rounded Corners 7"/>
          <p:cNvSpPr/>
          <p:nvPr/>
        </p:nvSpPr>
        <p:spPr bwMode="auto">
          <a:xfrm>
            <a:off x="4249927" y="3429000"/>
            <a:ext cx="1453632" cy="9144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0" lang="en-US" sz="1600" b="0" i="1" u="none" strike="noStrike" cap="none" normalizeH="0" baseline="0" dirty="0">
                <a:ln>
                  <a:noFill/>
                </a:ln>
                <a:effectLst/>
                <a:latin typeface="Arial" charset="0"/>
                <a:ea typeface="ＭＳ Ｐゴシック" charset="-128"/>
              </a:rPr>
              <a:t>Run Experiment</a:t>
            </a:r>
          </a:p>
        </p:txBody>
      </p:sp>
      <p:cxnSp>
        <p:nvCxnSpPr>
          <p:cNvPr id="10" name="Straight Arrow Connector 9"/>
          <p:cNvCxnSpPr/>
          <p:nvPr/>
        </p:nvCxnSpPr>
        <p:spPr bwMode="auto">
          <a:xfrm flipV="1">
            <a:off x="1867681" y="3886200"/>
            <a:ext cx="512844" cy="3057"/>
          </a:xfrm>
          <a:prstGeom prst="straightConnector1">
            <a:avLst/>
          </a:prstGeom>
          <a:solidFill>
            <a:schemeClr val="accent1"/>
          </a:solidFill>
          <a:ln w="9525" cap="flat" cmpd="sng" algn="ctr">
            <a:solidFill>
              <a:schemeClr val="tx1"/>
            </a:solidFill>
            <a:prstDash val="solid"/>
            <a:round/>
            <a:headEnd type="none"/>
            <a:tailEnd type="arrow"/>
          </a:ln>
          <a:effectLst/>
        </p:spPr>
      </p:cxnSp>
      <p:cxnSp>
        <p:nvCxnSpPr>
          <p:cNvPr id="11" name="Straight Arrow Connector 10"/>
          <p:cNvCxnSpPr/>
          <p:nvPr/>
        </p:nvCxnSpPr>
        <p:spPr bwMode="auto">
          <a:xfrm flipV="1">
            <a:off x="3744891" y="3829050"/>
            <a:ext cx="512844" cy="3057"/>
          </a:xfrm>
          <a:prstGeom prst="straightConnector1">
            <a:avLst/>
          </a:prstGeom>
          <a:solidFill>
            <a:schemeClr val="accent1"/>
          </a:solidFill>
          <a:ln w="9525" cap="flat" cmpd="sng" algn="ctr">
            <a:solidFill>
              <a:schemeClr val="tx1"/>
            </a:solidFill>
            <a:prstDash val="solid"/>
            <a:round/>
            <a:headEnd type="none"/>
            <a:tailEnd type="arrow"/>
          </a:ln>
          <a:effectLst/>
        </p:spPr>
      </p:cxnSp>
      <p:sp>
        <p:nvSpPr>
          <p:cNvPr id="6" name="Rectangle: Rounded Corners 5"/>
          <p:cNvSpPr/>
          <p:nvPr/>
        </p:nvSpPr>
        <p:spPr bwMode="auto">
          <a:xfrm>
            <a:off x="2382246" y="3429000"/>
            <a:ext cx="1453632" cy="9144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effectLst/>
                <a:latin typeface="Arial" charset="0"/>
                <a:ea typeface="ＭＳ Ｐゴシック" charset="-128"/>
              </a:rPr>
              <a:t>Deploy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effectLst/>
                <a:latin typeface="Arial" charset="0"/>
                <a:ea typeface="ＭＳ Ｐゴシック" charset="-128"/>
              </a:rPr>
              <a:t>Stack</a:t>
            </a:r>
          </a:p>
        </p:txBody>
      </p:sp>
      <p:sp>
        <p:nvSpPr>
          <p:cNvPr id="5" name="Rectangle: Rounded Corners 4"/>
          <p:cNvSpPr/>
          <p:nvPr/>
        </p:nvSpPr>
        <p:spPr bwMode="auto">
          <a:xfrm>
            <a:off x="419275" y="3429000"/>
            <a:ext cx="1453632" cy="9144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effectLst/>
                <a:latin typeface="Arial" charset="0"/>
                <a:ea typeface="ＭＳ Ｐゴシック" charset="-128"/>
              </a:rPr>
              <a:t>Start Virtual Cluster</a:t>
            </a:r>
          </a:p>
        </p:txBody>
      </p:sp>
      <p:sp>
        <p:nvSpPr>
          <p:cNvPr id="12" name="TextBox 11"/>
          <p:cNvSpPr txBox="1"/>
          <p:nvPr/>
        </p:nvSpPr>
        <p:spPr>
          <a:xfrm>
            <a:off x="209638" y="4524375"/>
            <a:ext cx="1745047" cy="307975"/>
          </a:xfrm>
          <a:prstGeom prst="rect">
            <a:avLst/>
          </a:prstGeom>
        </p:spPr>
        <p:txBody>
          <a:bodyPr rtlCol="0">
            <a:spAutoFit/>
          </a:bodyPr>
          <a:lstStyle/>
          <a:p>
            <a:pPr algn="ctr"/>
            <a:r>
              <a:rPr lang="en-US" sz="1400" dirty="0"/>
              <a:t>cm cluster –n 10</a:t>
            </a:r>
          </a:p>
        </p:txBody>
      </p:sp>
      <p:sp>
        <p:nvSpPr>
          <p:cNvPr id="13" name="TextBox 12"/>
          <p:cNvSpPr txBox="1"/>
          <p:nvPr/>
        </p:nvSpPr>
        <p:spPr>
          <a:xfrm>
            <a:off x="2182137" y="4524375"/>
            <a:ext cx="1745047" cy="307777"/>
          </a:xfrm>
          <a:prstGeom prst="rect">
            <a:avLst/>
          </a:prstGeom>
        </p:spPr>
        <p:txBody>
          <a:bodyPr rtlCol="0">
            <a:spAutoFit/>
          </a:bodyPr>
          <a:lstStyle/>
          <a:p>
            <a:pPr algn="ctr"/>
            <a:r>
              <a:rPr lang="en-US" sz="1400" dirty="0"/>
              <a:t>cm </a:t>
            </a:r>
            <a:r>
              <a:rPr lang="en-US" sz="1400" dirty="0" err="1"/>
              <a:t>hadoop</a:t>
            </a:r>
            <a:r>
              <a:rPr lang="en-US" sz="1400" dirty="0"/>
              <a:t> </a:t>
            </a:r>
          </a:p>
        </p:txBody>
      </p:sp>
      <p:sp>
        <p:nvSpPr>
          <p:cNvPr id="14" name="TextBox 13"/>
          <p:cNvSpPr txBox="1"/>
          <p:nvPr/>
        </p:nvSpPr>
        <p:spPr>
          <a:xfrm>
            <a:off x="4154637" y="4524375"/>
            <a:ext cx="1745047" cy="523220"/>
          </a:xfrm>
          <a:prstGeom prst="rect">
            <a:avLst/>
          </a:prstGeom>
        </p:spPr>
        <p:txBody>
          <a:bodyPr rtlCol="0">
            <a:spAutoFit/>
          </a:bodyPr>
          <a:lstStyle/>
          <a:p>
            <a:pPr algn="ctr"/>
            <a:r>
              <a:rPr lang="en-US" sz="1400" dirty="0"/>
              <a:t>Run experiment on </a:t>
            </a:r>
            <a:r>
              <a:rPr lang="en-US" sz="1400" dirty="0" err="1"/>
              <a:t>hadoop</a:t>
            </a:r>
            <a:r>
              <a:rPr lang="en-US" sz="1400" dirty="0"/>
              <a:t> cluster</a:t>
            </a:r>
          </a:p>
        </p:txBody>
      </p:sp>
      <p:sp>
        <p:nvSpPr>
          <p:cNvPr id="15" name="TextBox 14"/>
          <p:cNvSpPr txBox="1"/>
          <p:nvPr/>
        </p:nvSpPr>
        <p:spPr>
          <a:xfrm>
            <a:off x="139700" y="5133975"/>
            <a:ext cx="2008282" cy="738664"/>
          </a:xfrm>
          <a:prstGeom prst="rect">
            <a:avLst/>
          </a:prstGeom>
        </p:spPr>
        <p:txBody>
          <a:bodyPr rtlCol="0">
            <a:spAutoFit/>
          </a:bodyPr>
          <a:lstStyle/>
          <a:p>
            <a:pPr algn="ctr"/>
            <a:r>
              <a:rPr lang="en-US" sz="1400" dirty="0"/>
              <a:t>Abstracts : compute resources into a virtual cluster</a:t>
            </a:r>
          </a:p>
        </p:txBody>
      </p:sp>
      <p:sp>
        <p:nvSpPr>
          <p:cNvPr id="16" name="TextBox 15"/>
          <p:cNvSpPr txBox="1"/>
          <p:nvPr/>
        </p:nvSpPr>
        <p:spPr>
          <a:xfrm>
            <a:off x="2315543" y="4921725"/>
            <a:ext cx="1745047" cy="1169551"/>
          </a:xfrm>
          <a:prstGeom prst="rect">
            <a:avLst/>
          </a:prstGeom>
        </p:spPr>
        <p:txBody>
          <a:bodyPr rtlCol="0">
            <a:spAutoFit/>
          </a:bodyPr>
          <a:lstStyle/>
          <a:p>
            <a:pPr algn="ctr"/>
            <a:r>
              <a:rPr lang="en-US" sz="1400" dirty="0"/>
              <a:t>Abstracts deployment technologies: </a:t>
            </a:r>
          </a:p>
          <a:p>
            <a:pPr algn="ctr"/>
            <a:r>
              <a:rPr lang="en-US" sz="1400" dirty="0"/>
              <a:t>Ansible, chef, puppet, ...</a:t>
            </a:r>
          </a:p>
        </p:txBody>
      </p:sp>
    </p:spTree>
    <p:extLst>
      <p:ext uri="{BB962C8B-B14F-4D97-AF65-F5344CB8AC3E}">
        <p14:creationId xmlns:p14="http://schemas.microsoft.com/office/powerpoint/2010/main" val="378649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65188"/>
            <a:ext cx="9067800" cy="4802016"/>
          </a:xfrm>
        </p:spPr>
        <p:txBody>
          <a:bodyPr/>
          <a:lstStyle/>
          <a:p>
            <a:r>
              <a:rPr lang="en-US" dirty="0"/>
              <a:t>Our </a:t>
            </a:r>
            <a:r>
              <a:rPr lang="en-US" dirty="0" err="1"/>
              <a:t>MultiCloud</a:t>
            </a:r>
            <a:r>
              <a:rPr lang="en-US" dirty="0"/>
              <a:t> effort focusses on</a:t>
            </a:r>
          </a:p>
          <a:p>
            <a:endParaRPr lang="en-US" dirty="0"/>
          </a:p>
          <a:p>
            <a:pPr lvl="1"/>
            <a:r>
              <a:rPr lang="en-US" dirty="0"/>
              <a:t>Abstraction for virtual clusters</a:t>
            </a:r>
          </a:p>
          <a:p>
            <a:pPr lvl="2"/>
            <a:r>
              <a:rPr lang="en-US" dirty="0"/>
              <a:t>Virtual clusters on clouds</a:t>
            </a:r>
          </a:p>
          <a:p>
            <a:pPr lvl="2"/>
            <a:r>
              <a:rPr lang="en-US" dirty="0"/>
              <a:t>Virtual clusters on container frameworks</a:t>
            </a:r>
          </a:p>
          <a:p>
            <a:pPr lvl="2"/>
            <a:r>
              <a:rPr lang="en-US" dirty="0"/>
              <a:t>Setting up a security context between compute resources in a virtual cluster</a:t>
            </a:r>
          </a:p>
          <a:p>
            <a:pPr lvl="1"/>
            <a:r>
              <a:rPr lang="en-US" dirty="0"/>
              <a:t>Abstraction for software stack deployment</a:t>
            </a:r>
          </a:p>
          <a:p>
            <a:pPr lvl="2"/>
            <a:r>
              <a:rPr lang="en-US" dirty="0"/>
              <a:t>Lots of software stacks have been developed for a variety of frameworks</a:t>
            </a:r>
          </a:p>
          <a:p>
            <a:pPr lvl="2"/>
            <a:r>
              <a:rPr lang="en-US" dirty="0"/>
              <a:t>Reuse of ansible, (puppet, chef) for stack deployment</a:t>
            </a:r>
          </a:p>
          <a:p>
            <a:pPr lvl="3"/>
            <a:r>
              <a:rPr lang="en-US" dirty="0"/>
              <a:t>We focus on ansible at this time</a:t>
            </a:r>
          </a:p>
          <a:p>
            <a:pPr lvl="1"/>
            <a:r>
              <a:rPr lang="en-US" dirty="0"/>
              <a:t>(Future) Execution Abstraction</a:t>
            </a:r>
          </a:p>
          <a:p>
            <a:pPr lvl="2"/>
            <a:r>
              <a:rPr lang="en-US" dirty="0"/>
              <a:t>Execution abstraction is focused on repeatable experiments that include</a:t>
            </a:r>
          </a:p>
          <a:p>
            <a:pPr lvl="2"/>
            <a:r>
              <a:rPr lang="en-US" dirty="0"/>
              <a:t>A) virtual cluster management</a:t>
            </a:r>
          </a:p>
          <a:p>
            <a:pPr lvl="2"/>
            <a:r>
              <a:rPr lang="en-US" dirty="0"/>
              <a:t>B) software stack deployment</a:t>
            </a:r>
          </a:p>
          <a:p>
            <a:pPr lvl="2"/>
            <a:r>
              <a:rPr lang="en-US" dirty="0"/>
              <a:t>C) repeatable experiments on data</a:t>
            </a:r>
          </a:p>
          <a:p>
            <a:pPr lvl="2"/>
            <a:endParaRPr lang="en-US" dirty="0"/>
          </a:p>
        </p:txBody>
      </p:sp>
      <p:sp>
        <p:nvSpPr>
          <p:cNvPr id="3" name="Title 2"/>
          <p:cNvSpPr>
            <a:spLocks noGrp="1"/>
          </p:cNvSpPr>
          <p:nvPr>
            <p:ph type="title"/>
          </p:nvPr>
        </p:nvSpPr>
        <p:spPr/>
        <p:txBody>
          <a:bodyPr/>
          <a:lstStyle/>
          <a:p>
            <a:r>
              <a:rPr lang="en-US" dirty="0"/>
              <a:t>Outlook</a:t>
            </a:r>
          </a:p>
        </p:txBody>
      </p:sp>
    </p:spTree>
    <p:extLst>
      <p:ext uri="{BB962C8B-B14F-4D97-AF65-F5344CB8AC3E}">
        <p14:creationId xmlns:p14="http://schemas.microsoft.com/office/powerpoint/2010/main" val="2549682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9" y="-32194"/>
            <a:ext cx="9126166" cy="717082"/>
          </a:xfrm>
        </p:spPr>
        <p:txBody>
          <a:bodyPr/>
          <a:lstStyle/>
          <a:p>
            <a:r>
              <a:rPr lang="en-US" dirty="0"/>
              <a:t>Federated Clouds</a:t>
            </a:r>
          </a:p>
        </p:txBody>
      </p:sp>
      <p:sp>
        <p:nvSpPr>
          <p:cNvPr id="11" name="Text Placeholder 10"/>
          <p:cNvSpPr>
            <a:spLocks noGrp="1"/>
          </p:cNvSpPr>
          <p:nvPr>
            <p:ph type="body" idx="4294967295"/>
          </p:nvPr>
        </p:nvSpPr>
        <p:spPr>
          <a:xfrm>
            <a:off x="341312" y="1203207"/>
            <a:ext cx="4041775" cy="639762"/>
          </a:xfrm>
        </p:spPr>
        <p:txBody>
          <a:bodyPr/>
          <a:lstStyle/>
          <a:p>
            <a:r>
              <a:rPr lang="en-US" sz="2400" dirty="0"/>
              <a:t>Capacity Federation</a:t>
            </a:r>
          </a:p>
        </p:txBody>
      </p:sp>
      <p:sp>
        <p:nvSpPr>
          <p:cNvPr id="13" name="Text Placeholder 12"/>
          <p:cNvSpPr>
            <a:spLocks noGrp="1"/>
          </p:cNvSpPr>
          <p:nvPr>
            <p:ph type="body" sz="quarter" idx="4294967295"/>
          </p:nvPr>
        </p:nvSpPr>
        <p:spPr>
          <a:xfrm>
            <a:off x="4821950" y="1222803"/>
            <a:ext cx="4041775" cy="639762"/>
          </a:xfrm>
        </p:spPr>
        <p:txBody>
          <a:bodyPr/>
          <a:lstStyle/>
          <a:p>
            <a:r>
              <a:rPr lang="en-US" sz="2400" dirty="0"/>
              <a:t>Technology Federation</a:t>
            </a:r>
          </a:p>
        </p:txBody>
      </p:sp>
      <p:sp>
        <p:nvSpPr>
          <p:cNvPr id="7" name="Cloud 6"/>
          <p:cNvSpPr/>
          <p:nvPr/>
        </p:nvSpPr>
        <p:spPr>
          <a:xfrm>
            <a:off x="7010400" y="2006600"/>
            <a:ext cx="1473200" cy="6223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AWS</a:t>
            </a:r>
          </a:p>
        </p:txBody>
      </p:sp>
      <p:sp>
        <p:nvSpPr>
          <p:cNvPr id="8" name="Cloud 7"/>
          <p:cNvSpPr/>
          <p:nvPr/>
        </p:nvSpPr>
        <p:spPr>
          <a:xfrm>
            <a:off x="4737100" y="2006600"/>
            <a:ext cx="1663700" cy="6223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Azure</a:t>
            </a:r>
          </a:p>
        </p:txBody>
      </p:sp>
      <p:sp>
        <p:nvSpPr>
          <p:cNvPr id="9" name="Cloud 8"/>
          <p:cNvSpPr/>
          <p:nvPr/>
        </p:nvSpPr>
        <p:spPr>
          <a:xfrm>
            <a:off x="4927599" y="4191000"/>
            <a:ext cx="1689101" cy="8128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Open</a:t>
            </a:r>
            <a:br>
              <a:rPr lang="en-US" dirty="0"/>
            </a:br>
            <a:r>
              <a:rPr lang="en-US" dirty="0"/>
              <a:t>Stack</a:t>
            </a:r>
          </a:p>
        </p:txBody>
      </p:sp>
      <p:sp>
        <p:nvSpPr>
          <p:cNvPr id="10" name="Cloud 9"/>
          <p:cNvSpPr/>
          <p:nvPr/>
        </p:nvSpPr>
        <p:spPr>
          <a:xfrm>
            <a:off x="7010400" y="4191000"/>
            <a:ext cx="1473200" cy="6223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HPC</a:t>
            </a:r>
          </a:p>
        </p:txBody>
      </p:sp>
      <p:sp>
        <p:nvSpPr>
          <p:cNvPr id="15" name="Cloud 14"/>
          <p:cNvSpPr/>
          <p:nvPr/>
        </p:nvSpPr>
        <p:spPr>
          <a:xfrm>
            <a:off x="5835650" y="2857500"/>
            <a:ext cx="1917700" cy="9779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Multi Cloud</a:t>
            </a:r>
          </a:p>
        </p:txBody>
      </p:sp>
      <p:cxnSp>
        <p:nvCxnSpPr>
          <p:cNvPr id="17" name="Straight Arrow Connector 16"/>
          <p:cNvCxnSpPr>
            <a:stCxn id="7" idx="1"/>
          </p:cNvCxnSpPr>
          <p:nvPr/>
        </p:nvCxnSpPr>
        <p:spPr>
          <a:xfrm flipH="1">
            <a:off x="7480300" y="2628237"/>
            <a:ext cx="266700" cy="2292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1"/>
          </p:cNvCxnSpPr>
          <p:nvPr/>
        </p:nvCxnSpPr>
        <p:spPr>
          <a:xfrm>
            <a:off x="5568950" y="2628237"/>
            <a:ext cx="501650" cy="3308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3"/>
          </p:cNvCxnSpPr>
          <p:nvPr/>
        </p:nvCxnSpPr>
        <p:spPr>
          <a:xfrm flipV="1">
            <a:off x="5772150" y="3835401"/>
            <a:ext cx="412750" cy="40207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7327900" y="3733800"/>
            <a:ext cx="419100" cy="457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 name="Cloud 23"/>
          <p:cNvSpPr/>
          <p:nvPr/>
        </p:nvSpPr>
        <p:spPr>
          <a:xfrm>
            <a:off x="2768600" y="2158337"/>
            <a:ext cx="1473200" cy="6223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AWS</a:t>
            </a:r>
          </a:p>
        </p:txBody>
      </p:sp>
      <p:sp>
        <p:nvSpPr>
          <p:cNvPr id="25" name="Cloud 24"/>
          <p:cNvSpPr/>
          <p:nvPr/>
        </p:nvSpPr>
        <p:spPr>
          <a:xfrm>
            <a:off x="685800" y="2158337"/>
            <a:ext cx="1587500" cy="6223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Azure</a:t>
            </a:r>
          </a:p>
        </p:txBody>
      </p:sp>
      <p:sp>
        <p:nvSpPr>
          <p:cNvPr id="26" name="Cloud 25"/>
          <p:cNvSpPr/>
          <p:nvPr/>
        </p:nvSpPr>
        <p:spPr>
          <a:xfrm>
            <a:off x="1206500" y="4653887"/>
            <a:ext cx="1562100" cy="6223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Rackspace</a:t>
            </a:r>
          </a:p>
        </p:txBody>
      </p:sp>
      <p:sp>
        <p:nvSpPr>
          <p:cNvPr id="27" name="Cloud 26"/>
          <p:cNvSpPr/>
          <p:nvPr/>
        </p:nvSpPr>
        <p:spPr>
          <a:xfrm>
            <a:off x="2768600" y="4342736"/>
            <a:ext cx="1549400" cy="82166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Own</a:t>
            </a:r>
          </a:p>
          <a:p>
            <a:pPr algn="ctr"/>
            <a:r>
              <a:rPr lang="en-US" dirty="0"/>
              <a:t>Cloud</a:t>
            </a:r>
          </a:p>
        </p:txBody>
      </p:sp>
      <p:sp>
        <p:nvSpPr>
          <p:cNvPr id="28" name="Cloud 27"/>
          <p:cNvSpPr/>
          <p:nvPr/>
        </p:nvSpPr>
        <p:spPr>
          <a:xfrm>
            <a:off x="2127250" y="3009237"/>
            <a:ext cx="1917700" cy="9779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Multi Cloud</a:t>
            </a:r>
          </a:p>
        </p:txBody>
      </p:sp>
      <p:cxnSp>
        <p:nvCxnSpPr>
          <p:cNvPr id="29" name="Straight Arrow Connector 28"/>
          <p:cNvCxnSpPr>
            <a:stCxn id="24" idx="1"/>
          </p:cNvCxnSpPr>
          <p:nvPr/>
        </p:nvCxnSpPr>
        <p:spPr>
          <a:xfrm flipH="1">
            <a:off x="3238500" y="2779974"/>
            <a:ext cx="266700" cy="2292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33" idx="0"/>
            <a:endCxn id="28" idx="2"/>
          </p:cNvCxnSpPr>
          <p:nvPr/>
        </p:nvCxnSpPr>
        <p:spPr>
          <a:xfrm>
            <a:off x="1478433" y="3320387"/>
            <a:ext cx="654765" cy="177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6" idx="3"/>
          </p:cNvCxnSpPr>
          <p:nvPr/>
        </p:nvCxnSpPr>
        <p:spPr>
          <a:xfrm flipV="1">
            <a:off x="1987550" y="3987138"/>
            <a:ext cx="692150" cy="70233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3086100" y="3885537"/>
            <a:ext cx="419100" cy="457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 name="Cloud 32"/>
          <p:cNvSpPr/>
          <p:nvPr/>
        </p:nvSpPr>
        <p:spPr>
          <a:xfrm>
            <a:off x="139700" y="3009237"/>
            <a:ext cx="1339850" cy="6223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Future</a:t>
            </a:r>
            <a:br>
              <a:rPr lang="en-US" sz="1400" dirty="0"/>
            </a:br>
            <a:r>
              <a:rPr lang="en-US" sz="1400" dirty="0"/>
              <a:t>Systems</a:t>
            </a:r>
          </a:p>
        </p:txBody>
      </p:sp>
      <p:cxnSp>
        <p:nvCxnSpPr>
          <p:cNvPr id="34" name="Straight Arrow Connector 33"/>
          <p:cNvCxnSpPr>
            <a:stCxn id="25" idx="1"/>
          </p:cNvCxnSpPr>
          <p:nvPr/>
        </p:nvCxnSpPr>
        <p:spPr>
          <a:xfrm>
            <a:off x="1479550" y="2779974"/>
            <a:ext cx="882650" cy="3696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5" name="Cloud 44"/>
          <p:cNvSpPr/>
          <p:nvPr/>
        </p:nvSpPr>
        <p:spPr>
          <a:xfrm>
            <a:off x="138630" y="3948374"/>
            <a:ext cx="1542533" cy="6223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Chameleon</a:t>
            </a:r>
            <a:br>
              <a:rPr lang="en-US" sz="1200" dirty="0"/>
            </a:br>
            <a:r>
              <a:rPr lang="en-US" sz="1200" dirty="0"/>
              <a:t>Cloud</a:t>
            </a:r>
          </a:p>
        </p:txBody>
      </p:sp>
      <p:cxnSp>
        <p:nvCxnSpPr>
          <p:cNvPr id="46" name="Straight Arrow Connector 45"/>
          <p:cNvCxnSpPr>
            <a:stCxn id="45" idx="0"/>
          </p:cNvCxnSpPr>
          <p:nvPr/>
        </p:nvCxnSpPr>
        <p:spPr>
          <a:xfrm flipV="1">
            <a:off x="1679878" y="3835400"/>
            <a:ext cx="593422" cy="4241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9" name="Cloud 48"/>
          <p:cNvSpPr/>
          <p:nvPr/>
        </p:nvSpPr>
        <p:spPr>
          <a:xfrm>
            <a:off x="3767136" y="3847437"/>
            <a:ext cx="944563" cy="368300"/>
          </a:xfrm>
          <a:prstGeom prst="cloud">
            <a:avLst/>
          </a:prstGeom>
          <a:gradFill flip="none" rotWithShape="1">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cxnSp>
        <p:nvCxnSpPr>
          <p:cNvPr id="50" name="Straight Arrow Connector 49"/>
          <p:cNvCxnSpPr/>
          <p:nvPr/>
        </p:nvCxnSpPr>
        <p:spPr>
          <a:xfrm flipH="1" flipV="1">
            <a:off x="4044950" y="3498187"/>
            <a:ext cx="196850" cy="2864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01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Federated Clouds?</a:t>
            </a:r>
          </a:p>
        </p:txBody>
      </p:sp>
      <p:sp>
        <p:nvSpPr>
          <p:cNvPr id="6" name="Text Placeholder 5"/>
          <p:cNvSpPr>
            <a:spLocks noGrp="1"/>
          </p:cNvSpPr>
          <p:nvPr>
            <p:ph type="body" idx="1"/>
          </p:nvPr>
        </p:nvSpPr>
        <p:spPr>
          <a:xfrm>
            <a:off x="457200" y="1066800"/>
            <a:ext cx="4040188" cy="639762"/>
          </a:xfrm>
        </p:spPr>
        <p:txBody>
          <a:bodyPr/>
          <a:lstStyle/>
          <a:p>
            <a:r>
              <a:rPr lang="en-US" dirty="0"/>
              <a:t>Motivation</a:t>
            </a:r>
          </a:p>
        </p:txBody>
      </p:sp>
      <p:sp>
        <p:nvSpPr>
          <p:cNvPr id="5" name="Content Placeholder 4"/>
          <p:cNvSpPr>
            <a:spLocks noGrp="1"/>
          </p:cNvSpPr>
          <p:nvPr>
            <p:ph sz="half" idx="2"/>
          </p:nvPr>
        </p:nvSpPr>
        <p:spPr>
          <a:xfrm>
            <a:off x="457200" y="1706562"/>
            <a:ext cx="4040188" cy="3951288"/>
          </a:xfrm>
        </p:spPr>
        <p:txBody>
          <a:bodyPr/>
          <a:lstStyle/>
          <a:p>
            <a:r>
              <a:rPr lang="en-US" dirty="0"/>
              <a:t>Price</a:t>
            </a:r>
          </a:p>
          <a:p>
            <a:r>
              <a:rPr lang="en-US" dirty="0"/>
              <a:t>Availability</a:t>
            </a:r>
          </a:p>
          <a:p>
            <a:pPr lvl="1"/>
            <a:r>
              <a:rPr lang="en-US" dirty="0"/>
              <a:t>Fault Tolerance</a:t>
            </a:r>
          </a:p>
          <a:p>
            <a:r>
              <a:rPr lang="en-US" dirty="0"/>
              <a:t>Capacity</a:t>
            </a:r>
          </a:p>
          <a:p>
            <a:pPr lvl="1"/>
            <a:r>
              <a:rPr lang="en-US" dirty="0"/>
              <a:t>Resource Limitations</a:t>
            </a:r>
          </a:p>
          <a:p>
            <a:r>
              <a:rPr lang="en-US" dirty="0"/>
              <a:t>Features within the cloud</a:t>
            </a:r>
          </a:p>
          <a:p>
            <a:pPr lvl="1"/>
            <a:r>
              <a:rPr lang="en-US" dirty="0"/>
              <a:t>Hybrid Clouds</a:t>
            </a:r>
          </a:p>
          <a:p>
            <a:r>
              <a:rPr lang="en-US" dirty="0"/>
              <a:t>Independence:</a:t>
            </a:r>
          </a:p>
          <a:p>
            <a:pPr lvl="1"/>
            <a:r>
              <a:rPr lang="en-US" dirty="0"/>
              <a:t>Avoid vender lock in</a:t>
            </a:r>
          </a:p>
          <a:p>
            <a:endParaRPr lang="en-US" dirty="0"/>
          </a:p>
        </p:txBody>
      </p:sp>
      <p:sp>
        <p:nvSpPr>
          <p:cNvPr id="7" name="Text Placeholder 6"/>
          <p:cNvSpPr>
            <a:spLocks noGrp="1"/>
          </p:cNvSpPr>
          <p:nvPr>
            <p:ph type="body" sz="quarter" idx="3"/>
          </p:nvPr>
        </p:nvSpPr>
        <p:spPr>
          <a:xfrm>
            <a:off x="4645025" y="1066800"/>
            <a:ext cx="4041775" cy="639762"/>
          </a:xfrm>
        </p:spPr>
        <p:txBody>
          <a:bodyPr/>
          <a:lstStyle/>
          <a:p>
            <a:r>
              <a:rPr lang="en-US" dirty="0"/>
              <a:t>Requirements</a:t>
            </a:r>
          </a:p>
        </p:txBody>
      </p:sp>
      <p:sp>
        <p:nvSpPr>
          <p:cNvPr id="8" name="Content Placeholder 7"/>
          <p:cNvSpPr>
            <a:spLocks noGrp="1"/>
          </p:cNvSpPr>
          <p:nvPr>
            <p:ph sz="quarter" idx="4"/>
          </p:nvPr>
        </p:nvSpPr>
        <p:spPr>
          <a:xfrm>
            <a:off x="4645025" y="1706562"/>
            <a:ext cx="4041775" cy="3951288"/>
          </a:xfrm>
        </p:spPr>
        <p:txBody>
          <a:bodyPr/>
          <a:lstStyle/>
          <a:p>
            <a:r>
              <a:rPr lang="en-US" dirty="0"/>
              <a:t>Accessible</a:t>
            </a:r>
          </a:p>
          <a:p>
            <a:r>
              <a:rPr lang="en-US" dirty="0"/>
              <a:t>Ease of use</a:t>
            </a:r>
          </a:p>
          <a:p>
            <a:r>
              <a:rPr lang="en-US" dirty="0"/>
              <a:t>Integrated</a:t>
            </a:r>
          </a:p>
          <a:p>
            <a:r>
              <a:rPr lang="en-US" dirty="0"/>
              <a:t>Flexible</a:t>
            </a:r>
          </a:p>
          <a:p>
            <a:r>
              <a:rPr lang="en-US" dirty="0"/>
              <a:t>Support multiple user community types</a:t>
            </a:r>
          </a:p>
          <a:p>
            <a:pPr lvl="1"/>
            <a:r>
              <a:rPr lang="en-US" dirty="0" err="1"/>
              <a:t>Enduser</a:t>
            </a:r>
            <a:endParaRPr lang="en-US" dirty="0"/>
          </a:p>
          <a:p>
            <a:pPr lvl="1"/>
            <a:r>
              <a:rPr lang="en-US" dirty="0"/>
              <a:t>Administrator</a:t>
            </a:r>
          </a:p>
          <a:p>
            <a:pPr lvl="1"/>
            <a:r>
              <a:rPr lang="en-US" dirty="0"/>
              <a:t>Developers</a:t>
            </a:r>
          </a:p>
          <a:p>
            <a:endParaRPr lang="en-US" dirty="0"/>
          </a:p>
          <a:p>
            <a:endParaRPr lang="en-US" dirty="0"/>
          </a:p>
        </p:txBody>
      </p:sp>
    </p:spTree>
    <p:extLst>
      <p:ext uri="{BB962C8B-B14F-4D97-AF65-F5344CB8AC3E}">
        <p14:creationId xmlns:p14="http://schemas.microsoft.com/office/powerpoint/2010/main" val="2131612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876800" y="838200"/>
            <a:ext cx="4267200" cy="326278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 name="Content Placeholder 1"/>
          <p:cNvSpPr>
            <a:spLocks noGrp="1"/>
          </p:cNvSpPr>
          <p:nvPr>
            <p:ph idx="1"/>
          </p:nvPr>
        </p:nvSpPr>
        <p:spPr>
          <a:xfrm>
            <a:off x="-10240" y="685800"/>
            <a:ext cx="4953000" cy="5153962"/>
          </a:xfrm>
        </p:spPr>
        <p:txBody>
          <a:bodyPr/>
          <a:lstStyle/>
          <a:p>
            <a:r>
              <a:rPr lang="en-US" dirty="0"/>
              <a:t>Layered Architecture </a:t>
            </a:r>
          </a:p>
          <a:p>
            <a:pPr lvl="1"/>
            <a:r>
              <a:rPr lang="en-US" dirty="0"/>
              <a:t>Manageable</a:t>
            </a:r>
          </a:p>
          <a:p>
            <a:pPr lvl="1"/>
            <a:r>
              <a:rPr lang="en-US" dirty="0"/>
              <a:t>Expandable</a:t>
            </a:r>
          </a:p>
          <a:p>
            <a:pPr lvl="1"/>
            <a:r>
              <a:rPr lang="en-US" dirty="0"/>
              <a:t>Flexible</a:t>
            </a:r>
          </a:p>
          <a:p>
            <a:pPr lvl="1"/>
            <a:r>
              <a:rPr lang="en-US" dirty="0"/>
              <a:t>Focus on functionality</a:t>
            </a:r>
          </a:p>
          <a:p>
            <a:r>
              <a:rPr lang="en-US" dirty="0"/>
              <a:t>Access Interface</a:t>
            </a:r>
          </a:p>
          <a:p>
            <a:pPr lvl="1"/>
            <a:r>
              <a:rPr lang="en-US" dirty="0"/>
              <a:t>Command shell </a:t>
            </a:r>
          </a:p>
          <a:p>
            <a:pPr lvl="1"/>
            <a:r>
              <a:rPr lang="en-US" dirty="0"/>
              <a:t>Command line  (integrated in shell)</a:t>
            </a:r>
          </a:p>
          <a:p>
            <a:pPr lvl="1"/>
            <a:r>
              <a:rPr lang="en-US" dirty="0"/>
              <a:t>Portal (less need for that as we need scriptable environment, portals are too inflexible)</a:t>
            </a:r>
          </a:p>
          <a:p>
            <a:r>
              <a:rPr lang="en-US" dirty="0"/>
              <a:t>Integration</a:t>
            </a:r>
          </a:p>
          <a:p>
            <a:pPr lvl="1"/>
            <a:r>
              <a:rPr lang="en-US" dirty="0"/>
              <a:t>IaaS: OpenStack </a:t>
            </a:r>
            <a:r>
              <a:rPr lang="mr-IN" dirty="0"/>
              <a:t>–</a:t>
            </a:r>
            <a:r>
              <a:rPr lang="en-US" dirty="0"/>
              <a:t> AWS </a:t>
            </a:r>
            <a:r>
              <a:rPr lang="mr-IN" dirty="0"/>
              <a:t>–</a:t>
            </a:r>
            <a:r>
              <a:rPr lang="en-US" dirty="0"/>
              <a:t> Azure</a:t>
            </a:r>
          </a:p>
          <a:p>
            <a:pPr lvl="1"/>
            <a:r>
              <a:rPr lang="en-US" dirty="0"/>
              <a:t>HPC: simple experiment management</a:t>
            </a:r>
          </a:p>
          <a:p>
            <a:pPr lvl="1"/>
            <a:endParaRPr lang="en-US" dirty="0"/>
          </a:p>
        </p:txBody>
      </p:sp>
      <p:sp>
        <p:nvSpPr>
          <p:cNvPr id="3" name="Title 2"/>
          <p:cNvSpPr>
            <a:spLocks noGrp="1"/>
          </p:cNvSpPr>
          <p:nvPr>
            <p:ph type="title"/>
          </p:nvPr>
        </p:nvSpPr>
        <p:spPr/>
        <p:txBody>
          <a:bodyPr/>
          <a:lstStyle/>
          <a:p>
            <a:r>
              <a:rPr lang="en-US" dirty="0"/>
              <a:t>Cloudmesh Client Architecture</a:t>
            </a:r>
          </a:p>
        </p:txBody>
      </p:sp>
      <p:pic>
        <p:nvPicPr>
          <p:cNvPr id="5" name="Picture 4"/>
          <p:cNvPicPr>
            <a:picLocks noChangeAspect="1"/>
          </p:cNvPicPr>
          <p:nvPr/>
        </p:nvPicPr>
        <p:blipFill>
          <a:blip r:embed="rId2"/>
          <a:stretch>
            <a:fillRect/>
          </a:stretch>
        </p:blipFill>
        <p:spPr>
          <a:xfrm>
            <a:off x="5048794" y="1219200"/>
            <a:ext cx="4019006" cy="2680295"/>
          </a:xfrm>
          <a:prstGeom prst="rect">
            <a:avLst/>
          </a:prstGeom>
        </p:spPr>
      </p:pic>
      <p:cxnSp>
        <p:nvCxnSpPr>
          <p:cNvPr id="7" name="Straight Arrow Connector 6"/>
          <p:cNvCxnSpPr/>
          <p:nvPr/>
        </p:nvCxnSpPr>
        <p:spPr bwMode="auto">
          <a:xfrm flipH="1">
            <a:off x="2571643" y="990600"/>
            <a:ext cx="2477151" cy="249264"/>
          </a:xfrm>
          <a:prstGeom prst="straightConnector1">
            <a:avLst/>
          </a:prstGeom>
          <a:solidFill>
            <a:schemeClr val="accent1"/>
          </a:solidFill>
          <a:ln w="127000" cap="flat" cmpd="sng" algn="ctr">
            <a:solidFill>
              <a:schemeClr val="accent1"/>
            </a:solidFill>
            <a:prstDash val="solid"/>
            <a:round/>
            <a:headEnd type="none" w="med" len="med"/>
            <a:tailEnd type="triangle"/>
          </a:ln>
          <a:effectLst/>
        </p:spPr>
      </p:cxnSp>
      <p:cxnSp>
        <p:nvCxnSpPr>
          <p:cNvPr id="8" name="Straight Arrow Connector 7"/>
          <p:cNvCxnSpPr/>
          <p:nvPr/>
        </p:nvCxnSpPr>
        <p:spPr bwMode="auto">
          <a:xfrm flipH="1">
            <a:off x="2949936" y="1524000"/>
            <a:ext cx="2098858" cy="1357781"/>
          </a:xfrm>
          <a:prstGeom prst="straightConnector1">
            <a:avLst/>
          </a:prstGeom>
          <a:solidFill>
            <a:schemeClr val="accent1"/>
          </a:solidFill>
          <a:ln w="127000" cap="flat" cmpd="sng" algn="ctr">
            <a:solidFill>
              <a:schemeClr val="accent1"/>
            </a:solidFill>
            <a:prstDash val="solid"/>
            <a:round/>
            <a:headEnd type="none" w="med" len="med"/>
            <a:tailEnd type="triangle"/>
          </a:ln>
          <a:effectLst/>
        </p:spPr>
      </p:cxnSp>
      <p:cxnSp>
        <p:nvCxnSpPr>
          <p:cNvPr id="12" name="Straight Arrow Connector 11"/>
          <p:cNvCxnSpPr>
            <a:stCxn id="5" idx="1"/>
          </p:cNvCxnSpPr>
          <p:nvPr/>
        </p:nvCxnSpPr>
        <p:spPr bwMode="auto">
          <a:xfrm flipH="1">
            <a:off x="4572000" y="2559348"/>
            <a:ext cx="476794" cy="2393652"/>
          </a:xfrm>
          <a:prstGeom prst="straightConnector1">
            <a:avLst/>
          </a:prstGeom>
          <a:solidFill>
            <a:schemeClr val="accent1"/>
          </a:solidFill>
          <a:ln w="12700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371107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r>
              <a:rPr lang="en-US" dirty="0"/>
              <a:t>Multi Cloud Management</a:t>
            </a:r>
          </a:p>
          <a:p>
            <a:pPr lvl="1"/>
            <a:r>
              <a:rPr lang="en-US" dirty="0"/>
              <a:t>Capability</a:t>
            </a:r>
          </a:p>
          <a:p>
            <a:pPr lvl="1"/>
            <a:r>
              <a:rPr lang="en-US" dirty="0"/>
              <a:t>Capacity</a:t>
            </a:r>
          </a:p>
          <a:p>
            <a:pPr lvl="1"/>
            <a:r>
              <a:rPr lang="en-US" dirty="0"/>
              <a:t>Heterogeneity: OpenStack, AWS, Azure, XSEDE comet, </a:t>
            </a:r>
            <a:r>
              <a:rPr lang="mr-IN" dirty="0"/>
              <a:t>…</a:t>
            </a:r>
            <a:endParaRPr lang="en-US" dirty="0"/>
          </a:p>
          <a:p>
            <a:r>
              <a:rPr lang="en-US" dirty="0"/>
              <a:t>Delivers  software-defined systems on</a:t>
            </a:r>
          </a:p>
          <a:p>
            <a:pPr lvl="1"/>
            <a:r>
              <a:rPr lang="en-US" dirty="0"/>
              <a:t>Virtualized infrastructure</a:t>
            </a:r>
          </a:p>
          <a:p>
            <a:pPr lvl="1"/>
            <a:r>
              <a:rPr lang="en-US" dirty="0"/>
              <a:t>Bare-metal infrastructure</a:t>
            </a:r>
          </a:p>
          <a:p>
            <a:r>
              <a:rPr lang="en-US" dirty="0"/>
              <a:t>Delivers Software defined Platforms</a:t>
            </a:r>
          </a:p>
          <a:p>
            <a:pPr lvl="1"/>
            <a:r>
              <a:rPr lang="en-US" dirty="0"/>
              <a:t>Applications</a:t>
            </a:r>
          </a:p>
          <a:p>
            <a:pPr lvl="1"/>
            <a:r>
              <a:rPr lang="en-US" dirty="0"/>
              <a:t>Systems and platform software </a:t>
            </a:r>
          </a:p>
          <a:p>
            <a:pPr lvl="1"/>
            <a:r>
              <a:rPr lang="en-US" dirty="0" err="1"/>
              <a:t>Testbeds</a:t>
            </a:r>
            <a:endParaRPr lang="en-US" dirty="0"/>
          </a:p>
          <a:p>
            <a:r>
              <a:rPr lang="en-US" dirty="0"/>
              <a:t>Delivers Integrative capabilities</a:t>
            </a:r>
          </a:p>
          <a:p>
            <a:pPr lvl="1"/>
            <a:r>
              <a:rPr lang="en-US" dirty="0"/>
              <a:t>Add your own cloud</a:t>
            </a:r>
          </a:p>
          <a:p>
            <a:pPr lvl="1"/>
            <a:r>
              <a:rPr lang="en-US" dirty="0"/>
              <a:t>Add other clouds</a:t>
            </a:r>
          </a:p>
          <a:p>
            <a:pPr lvl="1"/>
            <a:r>
              <a:rPr lang="en-US" dirty="0"/>
              <a:t>Have an abstraction for integration</a:t>
            </a:r>
          </a:p>
        </p:txBody>
      </p:sp>
      <p:sp>
        <p:nvSpPr>
          <p:cNvPr id="2" name="Title 1"/>
          <p:cNvSpPr>
            <a:spLocks noGrp="1"/>
          </p:cNvSpPr>
          <p:nvPr>
            <p:ph type="title"/>
          </p:nvPr>
        </p:nvSpPr>
        <p:spPr/>
        <p:txBody>
          <a:bodyPr/>
          <a:lstStyle/>
          <a:p>
            <a:r>
              <a:rPr lang="en-US" dirty="0"/>
              <a:t>Cloudmesh Design Addresses</a:t>
            </a:r>
          </a:p>
        </p:txBody>
      </p:sp>
    </p:spTree>
    <p:extLst>
      <p:ext uri="{BB962C8B-B14F-4D97-AF65-F5344CB8AC3E}">
        <p14:creationId xmlns:p14="http://schemas.microsoft.com/office/powerpoint/2010/main" val="3487212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Cloudmesh</a:t>
            </a:r>
            <a:r>
              <a:rPr lang="en-US" dirty="0"/>
              <a:t> Access Interfaces</a:t>
            </a:r>
          </a:p>
        </p:txBody>
      </p:sp>
      <p:sp>
        <p:nvSpPr>
          <p:cNvPr id="3" name="Text Placeholder 2"/>
          <p:cNvSpPr>
            <a:spLocks noGrp="1"/>
          </p:cNvSpPr>
          <p:nvPr>
            <p:ph type="body" idx="1"/>
          </p:nvPr>
        </p:nvSpPr>
        <p:spPr/>
        <p:txBody>
          <a:bodyPr/>
          <a:lstStyle/>
          <a:p>
            <a:r>
              <a:rPr lang="en-US" dirty="0"/>
              <a:t>Motivation</a:t>
            </a:r>
          </a:p>
        </p:txBody>
      </p:sp>
      <p:sp>
        <p:nvSpPr>
          <p:cNvPr id="4" name="Content Placeholder 3"/>
          <p:cNvSpPr>
            <a:spLocks noGrp="1"/>
          </p:cNvSpPr>
          <p:nvPr>
            <p:ph sz="half" idx="2"/>
          </p:nvPr>
        </p:nvSpPr>
        <p:spPr/>
        <p:txBody>
          <a:bodyPr>
            <a:normAutofit lnSpcReduction="10000"/>
          </a:bodyPr>
          <a:lstStyle/>
          <a:p>
            <a:r>
              <a:rPr lang="en-US" dirty="0"/>
              <a:t>Scripting</a:t>
            </a:r>
          </a:p>
          <a:p>
            <a:r>
              <a:rPr lang="en-US" dirty="0"/>
              <a:t>Experiment management</a:t>
            </a:r>
          </a:p>
          <a:p>
            <a:r>
              <a:rPr lang="en-US" dirty="0"/>
              <a:t>Command shell </a:t>
            </a:r>
          </a:p>
          <a:p>
            <a:pPr lvl="1"/>
            <a:r>
              <a:rPr lang="en-US" dirty="0"/>
              <a:t>Includes command line</a:t>
            </a:r>
          </a:p>
          <a:p>
            <a:pPr lvl="1"/>
            <a:r>
              <a:rPr lang="en-US" dirty="0"/>
              <a:t>State preserving between calls</a:t>
            </a:r>
          </a:p>
          <a:p>
            <a:r>
              <a:rPr lang="en-US" dirty="0"/>
              <a:t>REST interface under development</a:t>
            </a:r>
          </a:p>
          <a:p>
            <a:r>
              <a:rPr lang="en-US" dirty="0"/>
              <a:t>Contributes to NIST Big Data WG </a:t>
            </a:r>
          </a:p>
        </p:txBody>
      </p:sp>
      <p:sp>
        <p:nvSpPr>
          <p:cNvPr id="5" name="Text Placeholder 4"/>
          <p:cNvSpPr>
            <a:spLocks noGrp="1"/>
          </p:cNvSpPr>
          <p:nvPr>
            <p:ph type="body" sz="quarter" idx="3"/>
          </p:nvPr>
        </p:nvSpPr>
        <p:spPr/>
        <p:txBody>
          <a:bodyPr/>
          <a:lstStyle/>
          <a:p>
            <a:r>
              <a:rPr lang="en-US" dirty="0" err="1"/>
              <a:t>Cloudmesh</a:t>
            </a:r>
            <a:r>
              <a:rPr lang="en-US" dirty="0"/>
              <a:t> Shell</a:t>
            </a:r>
          </a:p>
        </p:txBody>
      </p:sp>
      <p:sp>
        <p:nvSpPr>
          <p:cNvPr id="6" name="Content Placeholder 5"/>
          <p:cNvSpPr>
            <a:spLocks noGrp="1"/>
          </p:cNvSpPr>
          <p:nvPr>
            <p:ph sz="quarter" idx="4"/>
          </p:nvPr>
        </p:nvSpPr>
        <p:spPr/>
        <p:txBody>
          <a:bodyPr>
            <a:normAutofit fontScale="62500" lnSpcReduction="20000"/>
          </a:bodyPr>
          <a:lstStyle/>
          <a:p>
            <a:pPr marL="0" indent="0">
              <a:buNone/>
            </a:pPr>
            <a:r>
              <a:rPr lang="en-US" dirty="0"/>
              <a:t>$ cm cloud list</a:t>
            </a:r>
          </a:p>
          <a:p>
            <a:pPr marL="0" indent="0">
              <a:buNone/>
            </a:pPr>
            <a:endParaRPr lang="en-US" dirty="0">
              <a:latin typeface="Courier New"/>
              <a:cs typeface="Courier New"/>
            </a:endParaRPr>
          </a:p>
          <a:p>
            <a:pPr marL="0" indent="0">
              <a:buNone/>
            </a:pPr>
            <a:r>
              <a:rPr lang="en-US" dirty="0">
                <a:latin typeface="Courier New"/>
                <a:cs typeface="Courier New"/>
              </a:rPr>
              <a:t>+-------------------+--------+</a:t>
            </a:r>
          </a:p>
          <a:p>
            <a:pPr marL="0" indent="0">
              <a:buNone/>
            </a:pPr>
            <a:r>
              <a:rPr lang="en-US" dirty="0">
                <a:latin typeface="Courier New"/>
                <a:cs typeface="Courier New"/>
              </a:rPr>
              <a:t>| cloud             | active |</a:t>
            </a:r>
          </a:p>
          <a:p>
            <a:pPr marL="0" indent="0">
              <a:buNone/>
            </a:pPr>
            <a:r>
              <a:rPr lang="en-US" dirty="0">
                <a:latin typeface="Courier New"/>
                <a:cs typeface="Courier New"/>
              </a:rPr>
              <a:t>+-------------------+--------+</a:t>
            </a:r>
          </a:p>
          <a:p>
            <a:pPr marL="0" indent="0">
              <a:buNone/>
            </a:pPr>
            <a:r>
              <a:rPr lang="hu-HU" dirty="0">
                <a:latin typeface="Courier New"/>
                <a:cs typeface="Courier New"/>
              </a:rPr>
              <a:t>| </a:t>
            </a:r>
            <a:r>
              <a:rPr lang="hu-HU" dirty="0" err="1">
                <a:latin typeface="Courier New"/>
                <a:cs typeface="Courier New"/>
              </a:rPr>
              <a:t>chameleon</a:t>
            </a:r>
            <a:r>
              <a:rPr lang="hu-HU" dirty="0">
                <a:latin typeface="Courier New"/>
                <a:cs typeface="Courier New"/>
              </a:rPr>
              <a:t>         |        |</a:t>
            </a:r>
          </a:p>
          <a:p>
            <a:pPr marL="0" indent="0">
              <a:buNone/>
            </a:pPr>
            <a:r>
              <a:rPr lang="hu-HU" dirty="0">
                <a:latin typeface="Courier New"/>
                <a:cs typeface="Courier New"/>
              </a:rPr>
              <a:t>| </a:t>
            </a:r>
            <a:r>
              <a:rPr lang="hu-HU" dirty="0" err="1">
                <a:latin typeface="Courier New"/>
                <a:cs typeface="Courier New"/>
              </a:rPr>
              <a:t>jetstream</a:t>
            </a:r>
            <a:r>
              <a:rPr lang="hu-HU" dirty="0">
                <a:latin typeface="Courier New"/>
                <a:cs typeface="Courier New"/>
              </a:rPr>
              <a:t>         |        |</a:t>
            </a:r>
          </a:p>
          <a:p>
            <a:pPr marL="0" indent="0">
              <a:buNone/>
            </a:pPr>
            <a:r>
              <a:rPr lang="pl-PL" dirty="0">
                <a:latin typeface="Courier New"/>
                <a:cs typeface="Courier New"/>
              </a:rPr>
              <a:t>| </a:t>
            </a:r>
            <a:r>
              <a:rPr lang="pl-PL" dirty="0" err="1">
                <a:latin typeface="Courier New"/>
                <a:cs typeface="Courier New"/>
              </a:rPr>
              <a:t>aws</a:t>
            </a:r>
            <a:r>
              <a:rPr lang="pl-PL" dirty="0">
                <a:latin typeface="Courier New"/>
                <a:cs typeface="Courier New"/>
              </a:rPr>
              <a:t>               |        |</a:t>
            </a:r>
          </a:p>
          <a:p>
            <a:pPr marL="0" indent="0">
              <a:buNone/>
            </a:pPr>
            <a:r>
              <a:rPr lang="hu-HU" dirty="0">
                <a:latin typeface="Courier New"/>
                <a:cs typeface="Courier New"/>
              </a:rPr>
              <a:t>| azure             |        |</a:t>
            </a:r>
          </a:p>
          <a:p>
            <a:pPr marL="0" indent="0">
              <a:buNone/>
            </a:pPr>
            <a:r>
              <a:rPr lang="sv-SE" dirty="0">
                <a:latin typeface="Courier New"/>
                <a:cs typeface="Courier New"/>
              </a:rPr>
              <a:t>| </a:t>
            </a:r>
            <a:r>
              <a:rPr lang="sv-SE" dirty="0" err="1">
                <a:latin typeface="Courier New"/>
                <a:cs typeface="Courier New"/>
              </a:rPr>
              <a:t>dreamhost</a:t>
            </a:r>
            <a:r>
              <a:rPr lang="sv-SE" dirty="0">
                <a:latin typeface="Courier New"/>
                <a:cs typeface="Courier New"/>
              </a:rPr>
              <a:t>         |        |</a:t>
            </a:r>
          </a:p>
          <a:p>
            <a:pPr marL="0" indent="0">
              <a:buNone/>
            </a:pPr>
            <a:r>
              <a:rPr lang="sv-SE" dirty="0">
                <a:latin typeface="Courier New"/>
                <a:cs typeface="Courier New"/>
              </a:rPr>
              <a:t>| </a:t>
            </a:r>
            <a:r>
              <a:rPr lang="sv-SE" dirty="0" err="1">
                <a:latin typeface="Courier New"/>
                <a:cs typeface="Courier New"/>
              </a:rPr>
              <a:t>comet</a:t>
            </a:r>
            <a:r>
              <a:rPr lang="sv-SE" dirty="0">
                <a:latin typeface="Courier New"/>
                <a:cs typeface="Courier New"/>
              </a:rPr>
              <a:t>             |        |</a:t>
            </a:r>
          </a:p>
          <a:p>
            <a:pPr marL="0" indent="0">
              <a:buNone/>
            </a:pPr>
            <a:r>
              <a:rPr lang="es-ES_tradnl" dirty="0">
                <a:latin typeface="Courier New"/>
                <a:cs typeface="Courier New"/>
              </a:rPr>
              <a:t>| </a:t>
            </a:r>
            <a:r>
              <a:rPr lang="es-ES_tradnl" dirty="0" err="1">
                <a:latin typeface="Courier New"/>
                <a:cs typeface="Courier New"/>
              </a:rPr>
              <a:t>futuresystems</a:t>
            </a:r>
            <a:r>
              <a:rPr lang="es-ES_tradnl" dirty="0">
                <a:latin typeface="Courier New"/>
                <a:cs typeface="Courier New"/>
              </a:rPr>
              <a:t>     | True   |</a:t>
            </a:r>
          </a:p>
          <a:p>
            <a:pPr marL="0" indent="0">
              <a:buNone/>
            </a:pPr>
            <a:r>
              <a:rPr lang="es-ES_tradnl" dirty="0">
                <a:latin typeface="Courier New"/>
                <a:cs typeface="Courier New"/>
              </a:rPr>
              <a:t>+-------------------+--------+</a:t>
            </a:r>
            <a:endParaRPr lang="en-US" dirty="0">
              <a:latin typeface="Courier New"/>
              <a:cs typeface="Courier New"/>
            </a:endParaRPr>
          </a:p>
        </p:txBody>
      </p:sp>
    </p:spTree>
    <p:extLst>
      <p:ext uri="{BB962C8B-B14F-4D97-AF65-F5344CB8AC3E}">
        <p14:creationId xmlns:p14="http://schemas.microsoft.com/office/powerpoint/2010/main" val="2981678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5410200" y="865838"/>
            <a:ext cx="3657600" cy="5153962"/>
          </a:xfrm>
        </p:spPr>
        <p:txBody>
          <a:bodyPr>
            <a:normAutofit/>
          </a:bodyPr>
          <a:lstStyle/>
          <a:p>
            <a:r>
              <a:rPr lang="en-US" sz="2400" dirty="0"/>
              <a:t>Integrated State Management across access interface components</a:t>
            </a:r>
          </a:p>
          <a:p>
            <a:r>
              <a:rPr lang="en-US" sz="2400" dirty="0"/>
              <a:t>E.g. you start a VM in the </a:t>
            </a:r>
            <a:r>
              <a:rPr lang="en-US" sz="2400" dirty="0" err="1"/>
              <a:t>commandline</a:t>
            </a:r>
            <a:r>
              <a:rPr lang="en-US" sz="2400" dirty="0"/>
              <a:t>, you can see it in the Web interface</a:t>
            </a:r>
          </a:p>
          <a:p>
            <a:r>
              <a:rPr lang="en-US" sz="2400" dirty="0"/>
              <a:t>Communication through database its state</a:t>
            </a:r>
          </a:p>
          <a:p>
            <a:pPr marL="0" indent="0">
              <a:buNone/>
            </a:pPr>
            <a:endParaRPr lang="en-US" sz="2400" dirty="0"/>
          </a:p>
        </p:txBody>
      </p:sp>
      <p:sp>
        <p:nvSpPr>
          <p:cNvPr id="2" name="Title 1"/>
          <p:cNvSpPr>
            <a:spLocks noGrp="1"/>
          </p:cNvSpPr>
          <p:nvPr>
            <p:ph type="title"/>
          </p:nvPr>
        </p:nvSpPr>
        <p:spPr/>
        <p:txBody>
          <a:bodyPr>
            <a:normAutofit/>
          </a:bodyPr>
          <a:lstStyle/>
          <a:p>
            <a:r>
              <a:rPr lang="en-US" dirty="0"/>
              <a:t>Integrated Access Interfaces</a:t>
            </a:r>
          </a:p>
        </p:txBody>
      </p:sp>
      <p:graphicFrame>
        <p:nvGraphicFramePr>
          <p:cNvPr id="7" name="Content Placeholder 14"/>
          <p:cNvGraphicFramePr>
            <a:graphicFrameLocks/>
          </p:cNvGraphicFramePr>
          <p:nvPr>
            <p:extLst/>
          </p:nvPr>
        </p:nvGraphicFramePr>
        <p:xfrm>
          <a:off x="550742" y="10668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770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Simple system integration</a:t>
            </a:r>
          </a:p>
          <a:p>
            <a:pPr lvl="1"/>
            <a:r>
              <a:rPr lang="en-US" dirty="0"/>
              <a:t>pip install </a:t>
            </a:r>
            <a:r>
              <a:rPr lang="en-US" dirty="0" err="1"/>
              <a:t>cloudmesh_client</a:t>
            </a:r>
            <a:endParaRPr lang="en-US" dirty="0"/>
          </a:p>
          <a:p>
            <a:pPr lvl="1"/>
            <a:endParaRPr lang="en-US" dirty="0"/>
          </a:p>
          <a:p>
            <a:r>
              <a:rPr lang="en-US" dirty="0"/>
              <a:t>Simple configuration</a:t>
            </a:r>
          </a:p>
          <a:p>
            <a:pPr lvl="1"/>
            <a:r>
              <a:rPr lang="en-US" dirty="0"/>
              <a:t>Add new clouds by editing the ~/.cloudmesh/</a:t>
            </a:r>
            <a:r>
              <a:rPr lang="en-US" dirty="0" err="1"/>
              <a:t>cloudmesh.yaml</a:t>
            </a:r>
            <a:r>
              <a:rPr lang="en-US" dirty="0"/>
              <a:t> file</a:t>
            </a:r>
          </a:p>
          <a:p>
            <a:pPr lvl="1"/>
            <a:r>
              <a:rPr lang="en-US" dirty="0"/>
              <a:t>Templates are provided for many clouds so you do have to only do a few things such as adding username</a:t>
            </a:r>
          </a:p>
          <a:p>
            <a:pPr lvl="1"/>
            <a:r>
              <a:rPr lang="en-US" dirty="0"/>
              <a:t>Use predefined commands such as </a:t>
            </a:r>
            <a:br>
              <a:rPr lang="en-US" dirty="0"/>
            </a:br>
            <a:br>
              <a:rPr lang="en-US" dirty="0"/>
            </a:br>
            <a:r>
              <a:rPr lang="en-US" dirty="0"/>
              <a:t>      $ cm register remote</a:t>
            </a:r>
            <a:br>
              <a:rPr lang="en-US" dirty="0"/>
            </a:br>
            <a:br>
              <a:rPr lang="en-US" dirty="0"/>
            </a:br>
            <a:r>
              <a:rPr lang="en-US" dirty="0"/>
              <a:t>which fetches the information form FutureSystems (f you have a future systems account)</a:t>
            </a:r>
          </a:p>
          <a:p>
            <a:pPr lvl="1"/>
            <a:endParaRPr lang="en-US" dirty="0"/>
          </a:p>
        </p:txBody>
      </p:sp>
      <p:sp>
        <p:nvSpPr>
          <p:cNvPr id="7" name="Title 6"/>
          <p:cNvSpPr>
            <a:spLocks noGrp="1"/>
          </p:cNvSpPr>
          <p:nvPr>
            <p:ph type="title"/>
          </p:nvPr>
        </p:nvSpPr>
        <p:spPr/>
        <p:txBody>
          <a:bodyPr/>
          <a:lstStyle/>
          <a:p>
            <a:r>
              <a:rPr lang="en-US" dirty="0"/>
              <a:t>Installation</a:t>
            </a:r>
          </a:p>
        </p:txBody>
      </p:sp>
    </p:spTree>
    <p:extLst>
      <p:ext uri="{BB962C8B-B14F-4D97-AF65-F5344CB8AC3E}">
        <p14:creationId xmlns:p14="http://schemas.microsoft.com/office/powerpoint/2010/main" val="3362149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Cloudmesh</a:t>
            </a:r>
            <a:r>
              <a:rPr lang="en-US" dirty="0"/>
              <a:t> Shell</a:t>
            </a:r>
          </a:p>
        </p:txBody>
      </p:sp>
      <p:sp>
        <p:nvSpPr>
          <p:cNvPr id="3" name="Content Placeholder 2"/>
          <p:cNvSpPr>
            <a:spLocks noGrp="1"/>
          </p:cNvSpPr>
          <p:nvPr>
            <p:ph idx="4294967295"/>
          </p:nvPr>
        </p:nvSpPr>
        <p:spPr>
          <a:xfrm>
            <a:off x="0" y="865188"/>
            <a:ext cx="9067800" cy="5154612"/>
          </a:xfrm>
        </p:spPr>
        <p:txBody>
          <a:bodyPr>
            <a:normAutofit fontScale="70000" lnSpcReduction="20000"/>
          </a:bodyPr>
          <a:lstStyle/>
          <a:p>
            <a:pPr marL="0" indent="0">
              <a:buNone/>
            </a:pPr>
            <a:r>
              <a:rPr lang="en-US" b="1" dirty="0">
                <a:latin typeface="Courier New"/>
                <a:cs typeface="Courier New"/>
              </a:rPr>
              <a:t>$ cm</a:t>
            </a:r>
            <a:endParaRPr lang="en-US" dirty="0">
              <a:latin typeface="Courier New"/>
              <a:cs typeface="Courier New"/>
            </a:endParaRPr>
          </a:p>
          <a:p>
            <a:pPr marL="0" indent="0">
              <a:buNone/>
            </a:pPr>
            <a:r>
              <a:rPr lang="en-US" dirty="0">
                <a:latin typeface="Courier New"/>
                <a:cs typeface="Courier New"/>
              </a:rPr>
              <a:t>======================================================</a:t>
            </a:r>
          </a:p>
          <a:p>
            <a:pPr marL="0" indent="0">
              <a:buNone/>
            </a:pPr>
            <a:r>
              <a:rPr lang="en-US" dirty="0">
                <a:latin typeface="Courier New"/>
                <a:cs typeface="Courier New"/>
              </a:rPr>
              <a:t> / ___| | ___  _   _  __| |_ __ ___   ___  ___| |__</a:t>
            </a:r>
          </a:p>
          <a:p>
            <a:pPr marL="0" indent="0">
              <a:buNone/>
            </a:pPr>
            <a:r>
              <a:rPr lang="fr-FR" dirty="0">
                <a:latin typeface="Courier New"/>
                <a:cs typeface="Courier New"/>
              </a:rPr>
              <a:t>| |   | |/ _ \| | | |/ _` | '_ ` _ \ / _ \/ __| '_ \</a:t>
            </a:r>
          </a:p>
          <a:p>
            <a:pPr marL="0" indent="0">
              <a:buNone/>
            </a:pPr>
            <a:r>
              <a:rPr lang="fr-FR" dirty="0">
                <a:latin typeface="Courier New"/>
                <a:cs typeface="Courier New"/>
              </a:rPr>
              <a:t>| |___| | (_) | |_| | (_| | | | | | |  __/\__ \ | | |</a:t>
            </a:r>
          </a:p>
          <a:p>
            <a:pPr marL="0" indent="0">
              <a:buNone/>
            </a:pPr>
            <a:r>
              <a:rPr lang="fr-FR" dirty="0">
                <a:latin typeface="Courier New"/>
                <a:cs typeface="Courier New"/>
              </a:rPr>
              <a:t>\____|_|\___/ \__,_|\__,_|_| |_| |_|\___||___/_| |_|</a:t>
            </a:r>
          </a:p>
          <a:p>
            <a:pPr marL="0" indent="0">
              <a:buNone/>
            </a:pPr>
            <a:r>
              <a:rPr lang="fr-FR" dirty="0">
                <a:latin typeface="Courier New"/>
                <a:cs typeface="Courier New"/>
              </a:rPr>
              <a:t>======================================================</a:t>
            </a:r>
            <a:endParaRPr lang="es-ES_tradnl" dirty="0">
              <a:latin typeface="Courier New"/>
              <a:cs typeface="Courier New"/>
            </a:endParaRPr>
          </a:p>
          <a:p>
            <a:pPr marL="0" indent="0">
              <a:buNone/>
            </a:pPr>
            <a:endParaRPr lang="es-ES_tradnl" b="1" dirty="0">
              <a:latin typeface="Courier New"/>
              <a:cs typeface="Courier New"/>
            </a:endParaRPr>
          </a:p>
          <a:p>
            <a:pPr marL="0" indent="0">
              <a:buNone/>
            </a:pPr>
            <a:r>
              <a:rPr lang="es-ES_tradnl" b="1" dirty="0">
                <a:latin typeface="Courier New"/>
                <a:cs typeface="Courier New"/>
              </a:rPr>
              <a:t>cm&gt; default </a:t>
            </a:r>
            <a:r>
              <a:rPr lang="es-ES_tradnl" b="1" dirty="0" err="1">
                <a:latin typeface="Courier New"/>
                <a:cs typeface="Courier New"/>
              </a:rPr>
              <a:t>cloud</a:t>
            </a:r>
            <a:r>
              <a:rPr lang="es-ES_tradnl" b="1" dirty="0">
                <a:latin typeface="Courier New"/>
                <a:cs typeface="Courier New"/>
              </a:rPr>
              <a:t>=india</a:t>
            </a:r>
            <a:endParaRPr lang="es-ES_tradnl" dirty="0">
              <a:latin typeface="Courier New"/>
              <a:cs typeface="Courier New"/>
            </a:endParaRPr>
          </a:p>
          <a:p>
            <a:pPr marL="0" indent="0">
              <a:buNone/>
            </a:pPr>
            <a:r>
              <a:rPr lang="es-ES_tradnl" b="1" dirty="0">
                <a:latin typeface="Courier New"/>
                <a:cs typeface="Courier New"/>
              </a:rPr>
              <a:t>cm&gt; </a:t>
            </a:r>
            <a:r>
              <a:rPr lang="es-ES_tradnl" b="1" dirty="0" err="1">
                <a:latin typeface="Courier New"/>
                <a:cs typeface="Courier New"/>
              </a:rPr>
              <a:t>flavor</a:t>
            </a:r>
            <a:r>
              <a:rPr lang="es-ES_tradnl" b="1" dirty="0">
                <a:latin typeface="Courier New"/>
                <a:cs typeface="Courier New"/>
              </a:rPr>
              <a:t> </a:t>
            </a:r>
            <a:r>
              <a:rPr lang="es-ES_tradnl" b="1" dirty="0" err="1">
                <a:latin typeface="Courier New"/>
                <a:cs typeface="Courier New"/>
              </a:rPr>
              <a:t>list</a:t>
            </a:r>
            <a:endParaRPr lang="es-ES_tradnl" b="1" dirty="0">
              <a:latin typeface="Courier New"/>
              <a:cs typeface="Courier New"/>
            </a:endParaRPr>
          </a:p>
          <a:p>
            <a:pPr marL="0" indent="0">
              <a:buNone/>
            </a:pPr>
            <a:r>
              <a:rPr lang="en-US" dirty="0">
                <a:latin typeface="Courier New"/>
                <a:cs typeface="Courier New"/>
              </a:rPr>
              <a:t>+--------+------+--------------+---------+-------+--------+----------------------+</a:t>
            </a:r>
          </a:p>
          <a:p>
            <a:pPr marL="0" indent="0">
              <a:buNone/>
            </a:pPr>
            <a:r>
              <a:rPr lang="en-US" dirty="0">
                <a:latin typeface="Courier New"/>
                <a:cs typeface="Courier New"/>
              </a:rPr>
              <a:t>| CLOUD  |   id | name         |   </a:t>
            </a:r>
            <a:r>
              <a:rPr lang="en-US" dirty="0" err="1">
                <a:latin typeface="Courier New"/>
                <a:cs typeface="Courier New"/>
              </a:rPr>
              <a:t>vcpus</a:t>
            </a:r>
            <a:r>
              <a:rPr lang="en-US" dirty="0">
                <a:latin typeface="Courier New"/>
                <a:cs typeface="Courier New"/>
              </a:rPr>
              <a:t> |   ram |   disk | </a:t>
            </a:r>
            <a:r>
              <a:rPr lang="en-US" dirty="0" err="1">
                <a:latin typeface="Courier New"/>
                <a:cs typeface="Courier New"/>
              </a:rPr>
              <a:t>cm_refresh</a:t>
            </a:r>
            <a:r>
              <a:rPr lang="en-US" dirty="0">
                <a:latin typeface="Courier New"/>
                <a:cs typeface="Courier New"/>
              </a:rPr>
              <a:t>           |</a:t>
            </a:r>
          </a:p>
          <a:p>
            <a:pPr marL="0" indent="0">
              <a:buNone/>
            </a:pPr>
            <a:r>
              <a:rPr lang="en-US" dirty="0">
                <a:latin typeface="Courier New"/>
                <a:cs typeface="Courier New"/>
              </a:rPr>
              <a:t>|--------+------+--------------+---------+-------+--------+----------------------|</a:t>
            </a:r>
          </a:p>
          <a:p>
            <a:pPr marL="0" indent="0">
              <a:buNone/>
            </a:pPr>
            <a:r>
              <a:rPr lang="cs-CZ" dirty="0">
                <a:latin typeface="Courier New"/>
                <a:cs typeface="Courier New"/>
              </a:rPr>
              <a:t>| india  |    1 | m1.tiny      |       1 |   512 |      0 | 2014-08-26T01-15-20Z |</a:t>
            </a:r>
          </a:p>
          <a:p>
            <a:pPr marL="0" indent="0">
              <a:buNone/>
            </a:pPr>
            <a:r>
              <a:rPr lang="ro-RO" dirty="0">
                <a:latin typeface="Courier New"/>
                <a:cs typeface="Courier New"/>
              </a:rPr>
              <a:t>| </a:t>
            </a:r>
            <a:r>
              <a:rPr lang="ro-RO" dirty="0" err="1">
                <a:latin typeface="Courier New"/>
                <a:cs typeface="Courier New"/>
              </a:rPr>
              <a:t>india</a:t>
            </a:r>
            <a:r>
              <a:rPr lang="ro-RO" dirty="0">
                <a:latin typeface="Courier New"/>
                <a:cs typeface="Courier New"/>
              </a:rPr>
              <a:t>  |    3 | m1.medium    |       2 |  4096 |     40 | 2014-08-26T01-15-20Z |</a:t>
            </a:r>
          </a:p>
          <a:p>
            <a:pPr marL="0" indent="0">
              <a:buNone/>
            </a:pPr>
            <a:r>
              <a:rPr lang="en-US" dirty="0">
                <a:latin typeface="Courier New"/>
                <a:cs typeface="Courier New"/>
              </a:rPr>
              <a:t>| </a:t>
            </a:r>
            <a:r>
              <a:rPr lang="en-US" dirty="0" err="1">
                <a:latin typeface="Courier New"/>
                <a:cs typeface="Courier New"/>
              </a:rPr>
              <a:t>india</a:t>
            </a:r>
            <a:r>
              <a:rPr lang="en-US" dirty="0">
                <a:latin typeface="Courier New"/>
                <a:cs typeface="Courier New"/>
              </a:rPr>
              <a:t>  |    2 | m1.small     |       1 |  2048 |     20 | 2014-08-26T01-15-20Z |</a:t>
            </a:r>
          </a:p>
          <a:p>
            <a:pPr marL="0" indent="0">
              <a:buNone/>
            </a:pPr>
            <a:r>
              <a:rPr lang="en-US" dirty="0">
                <a:latin typeface="Courier New"/>
                <a:cs typeface="Courier New"/>
              </a:rPr>
              <a:t>| </a:t>
            </a:r>
            <a:r>
              <a:rPr lang="en-US" dirty="0" err="1">
                <a:latin typeface="Courier New"/>
                <a:cs typeface="Courier New"/>
              </a:rPr>
              <a:t>india</a:t>
            </a:r>
            <a:r>
              <a:rPr lang="en-US" dirty="0">
                <a:latin typeface="Courier New"/>
                <a:cs typeface="Courier New"/>
              </a:rPr>
              <a:t>  |    4 | m1.large     |       4 |  8192 |     40 | 2014-08-26T01-15-20Z |</a:t>
            </a:r>
          </a:p>
          <a:p>
            <a:pPr marL="0" indent="0">
              <a:buNone/>
            </a:pPr>
            <a:r>
              <a:rPr lang="ro-RO" dirty="0">
                <a:latin typeface="Courier New"/>
                <a:cs typeface="Courier New"/>
              </a:rPr>
              <a:t>| </a:t>
            </a:r>
            <a:r>
              <a:rPr lang="ro-RO" dirty="0" err="1">
                <a:latin typeface="Courier New"/>
                <a:cs typeface="Courier New"/>
              </a:rPr>
              <a:t>india</a:t>
            </a:r>
            <a:r>
              <a:rPr lang="ro-RO" dirty="0">
                <a:latin typeface="Courier New"/>
                <a:cs typeface="Courier New"/>
              </a:rPr>
              <a:t>  |    7 | m1.memmedium |       1 |  4096 |     20 | 2014-08-26T01-15-20Z |</a:t>
            </a:r>
          </a:p>
          <a:p>
            <a:pPr marL="0" indent="0">
              <a:buNone/>
            </a:pPr>
            <a:r>
              <a:rPr lang="en-US" dirty="0">
                <a:latin typeface="Courier New"/>
                <a:cs typeface="Courier New"/>
              </a:rPr>
              <a:t>| </a:t>
            </a:r>
            <a:r>
              <a:rPr lang="en-US" dirty="0" err="1">
                <a:latin typeface="Courier New"/>
                <a:cs typeface="Courier New"/>
              </a:rPr>
              <a:t>india</a:t>
            </a:r>
            <a:r>
              <a:rPr lang="en-US" dirty="0">
                <a:latin typeface="Courier New"/>
                <a:cs typeface="Courier New"/>
              </a:rPr>
              <a:t>  |    6 | m1.memlarge  |       1 |  8192 |     20 | 2014-08-26T01-15-20Z |</a:t>
            </a:r>
          </a:p>
          <a:p>
            <a:pPr marL="0" indent="0">
              <a:buNone/>
            </a:pPr>
            <a:r>
              <a:rPr lang="en-US" dirty="0">
                <a:latin typeface="Courier New"/>
                <a:cs typeface="Courier New"/>
              </a:rPr>
              <a:t>+--------+------+--------------+---------+-------+--------+----------------------+</a:t>
            </a:r>
          </a:p>
        </p:txBody>
      </p:sp>
    </p:spTree>
    <p:extLst>
      <p:ext uri="{BB962C8B-B14F-4D97-AF65-F5344CB8AC3E}">
        <p14:creationId xmlns:p14="http://schemas.microsoft.com/office/powerpoint/2010/main" val="84083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lgn="ctr"/>
            <a:r>
              <a:rPr lang="en-US" sz="2800" dirty="0"/>
              <a:t>27 Ansible Roles and Re-use in 6 NIST use cases</a:t>
            </a:r>
          </a:p>
        </p:txBody>
      </p:sp>
      <p:graphicFrame>
        <p:nvGraphicFramePr>
          <p:cNvPr id="6" name="Table 5"/>
          <p:cNvGraphicFramePr>
            <a:graphicFrameLocks noGrp="1"/>
          </p:cNvGraphicFramePr>
          <p:nvPr>
            <p:extLst/>
          </p:nvPr>
        </p:nvGraphicFramePr>
        <p:xfrm>
          <a:off x="914400" y="533400"/>
          <a:ext cx="7585864" cy="5493963"/>
        </p:xfrm>
        <a:graphic>
          <a:graphicData uri="http://schemas.openxmlformats.org/drawingml/2006/table">
            <a:tbl>
              <a:tblPr/>
              <a:tblGrid>
                <a:gridCol w="224944">
                  <a:extLst>
                    <a:ext uri="{9D8B030D-6E8A-4147-A177-3AD203B41FA5}">
                      <a16:colId xmlns:a16="http://schemas.microsoft.com/office/drawing/2014/main" val="2065594103"/>
                    </a:ext>
                  </a:extLst>
                </a:gridCol>
                <a:gridCol w="1188720">
                  <a:extLst>
                    <a:ext uri="{9D8B030D-6E8A-4147-A177-3AD203B41FA5}">
                      <a16:colId xmlns:a16="http://schemas.microsoft.com/office/drawing/2014/main" val="363803126"/>
                    </a:ext>
                  </a:extLst>
                </a:gridCol>
                <a:gridCol w="228600">
                  <a:extLst>
                    <a:ext uri="{9D8B030D-6E8A-4147-A177-3AD203B41FA5}">
                      <a16:colId xmlns:a16="http://schemas.microsoft.com/office/drawing/2014/main" val="1968261979"/>
                    </a:ext>
                  </a:extLst>
                </a:gridCol>
                <a:gridCol w="228600">
                  <a:extLst>
                    <a:ext uri="{9D8B030D-6E8A-4147-A177-3AD203B41FA5}">
                      <a16:colId xmlns:a16="http://schemas.microsoft.com/office/drawing/2014/main" val="457253892"/>
                    </a:ext>
                  </a:extLst>
                </a:gridCol>
                <a:gridCol w="228600">
                  <a:extLst>
                    <a:ext uri="{9D8B030D-6E8A-4147-A177-3AD203B41FA5}">
                      <a16:colId xmlns:a16="http://schemas.microsoft.com/office/drawing/2014/main" val="2354771714"/>
                    </a:ext>
                  </a:extLst>
                </a:gridCol>
                <a:gridCol w="228600">
                  <a:extLst>
                    <a:ext uri="{9D8B030D-6E8A-4147-A177-3AD203B41FA5}">
                      <a16:colId xmlns:a16="http://schemas.microsoft.com/office/drawing/2014/main" val="3986870440"/>
                    </a:ext>
                  </a:extLst>
                </a:gridCol>
                <a:gridCol w="228600">
                  <a:extLst>
                    <a:ext uri="{9D8B030D-6E8A-4147-A177-3AD203B41FA5}">
                      <a16:colId xmlns:a16="http://schemas.microsoft.com/office/drawing/2014/main" val="1034462492"/>
                    </a:ext>
                  </a:extLst>
                </a:gridCol>
                <a:gridCol w="228600">
                  <a:extLst>
                    <a:ext uri="{9D8B030D-6E8A-4147-A177-3AD203B41FA5}">
                      <a16:colId xmlns:a16="http://schemas.microsoft.com/office/drawing/2014/main" val="2497691541"/>
                    </a:ext>
                  </a:extLst>
                </a:gridCol>
                <a:gridCol w="228600">
                  <a:extLst>
                    <a:ext uri="{9D8B030D-6E8A-4147-A177-3AD203B41FA5}">
                      <a16:colId xmlns:a16="http://schemas.microsoft.com/office/drawing/2014/main" val="1805184569"/>
                    </a:ext>
                  </a:extLst>
                </a:gridCol>
                <a:gridCol w="228600">
                  <a:extLst>
                    <a:ext uri="{9D8B030D-6E8A-4147-A177-3AD203B41FA5}">
                      <a16:colId xmlns:a16="http://schemas.microsoft.com/office/drawing/2014/main" val="4268597597"/>
                    </a:ext>
                  </a:extLst>
                </a:gridCol>
                <a:gridCol w="228600">
                  <a:extLst>
                    <a:ext uri="{9D8B030D-6E8A-4147-A177-3AD203B41FA5}">
                      <a16:colId xmlns:a16="http://schemas.microsoft.com/office/drawing/2014/main" val="2456850571"/>
                    </a:ext>
                  </a:extLst>
                </a:gridCol>
                <a:gridCol w="228600">
                  <a:extLst>
                    <a:ext uri="{9D8B030D-6E8A-4147-A177-3AD203B41FA5}">
                      <a16:colId xmlns:a16="http://schemas.microsoft.com/office/drawing/2014/main" val="857108355"/>
                    </a:ext>
                  </a:extLst>
                </a:gridCol>
                <a:gridCol w="228600">
                  <a:extLst>
                    <a:ext uri="{9D8B030D-6E8A-4147-A177-3AD203B41FA5}">
                      <a16:colId xmlns:a16="http://schemas.microsoft.com/office/drawing/2014/main" val="1977807900"/>
                    </a:ext>
                  </a:extLst>
                </a:gridCol>
                <a:gridCol w="228600">
                  <a:extLst>
                    <a:ext uri="{9D8B030D-6E8A-4147-A177-3AD203B41FA5}">
                      <a16:colId xmlns:a16="http://schemas.microsoft.com/office/drawing/2014/main" val="41135546"/>
                    </a:ext>
                  </a:extLst>
                </a:gridCol>
                <a:gridCol w="228600">
                  <a:extLst>
                    <a:ext uri="{9D8B030D-6E8A-4147-A177-3AD203B41FA5}">
                      <a16:colId xmlns:a16="http://schemas.microsoft.com/office/drawing/2014/main" val="3301843499"/>
                    </a:ext>
                  </a:extLst>
                </a:gridCol>
                <a:gridCol w="228600">
                  <a:extLst>
                    <a:ext uri="{9D8B030D-6E8A-4147-A177-3AD203B41FA5}">
                      <a16:colId xmlns:a16="http://schemas.microsoft.com/office/drawing/2014/main" val="352608705"/>
                    </a:ext>
                  </a:extLst>
                </a:gridCol>
                <a:gridCol w="228600">
                  <a:extLst>
                    <a:ext uri="{9D8B030D-6E8A-4147-A177-3AD203B41FA5}">
                      <a16:colId xmlns:a16="http://schemas.microsoft.com/office/drawing/2014/main" val="929604926"/>
                    </a:ext>
                  </a:extLst>
                </a:gridCol>
                <a:gridCol w="228600">
                  <a:extLst>
                    <a:ext uri="{9D8B030D-6E8A-4147-A177-3AD203B41FA5}">
                      <a16:colId xmlns:a16="http://schemas.microsoft.com/office/drawing/2014/main" val="1982377118"/>
                    </a:ext>
                  </a:extLst>
                </a:gridCol>
                <a:gridCol w="228600">
                  <a:extLst>
                    <a:ext uri="{9D8B030D-6E8A-4147-A177-3AD203B41FA5}">
                      <a16:colId xmlns:a16="http://schemas.microsoft.com/office/drawing/2014/main" val="759850317"/>
                    </a:ext>
                  </a:extLst>
                </a:gridCol>
                <a:gridCol w="228600">
                  <a:extLst>
                    <a:ext uri="{9D8B030D-6E8A-4147-A177-3AD203B41FA5}">
                      <a16:colId xmlns:a16="http://schemas.microsoft.com/office/drawing/2014/main" val="1354612369"/>
                    </a:ext>
                  </a:extLst>
                </a:gridCol>
                <a:gridCol w="228600">
                  <a:extLst>
                    <a:ext uri="{9D8B030D-6E8A-4147-A177-3AD203B41FA5}">
                      <a16:colId xmlns:a16="http://schemas.microsoft.com/office/drawing/2014/main" val="1612874759"/>
                    </a:ext>
                  </a:extLst>
                </a:gridCol>
                <a:gridCol w="228600">
                  <a:extLst>
                    <a:ext uri="{9D8B030D-6E8A-4147-A177-3AD203B41FA5}">
                      <a16:colId xmlns:a16="http://schemas.microsoft.com/office/drawing/2014/main" val="1906933339"/>
                    </a:ext>
                  </a:extLst>
                </a:gridCol>
                <a:gridCol w="228600">
                  <a:extLst>
                    <a:ext uri="{9D8B030D-6E8A-4147-A177-3AD203B41FA5}">
                      <a16:colId xmlns:a16="http://schemas.microsoft.com/office/drawing/2014/main" val="2604072208"/>
                    </a:ext>
                  </a:extLst>
                </a:gridCol>
                <a:gridCol w="228600">
                  <a:extLst>
                    <a:ext uri="{9D8B030D-6E8A-4147-A177-3AD203B41FA5}">
                      <a16:colId xmlns:a16="http://schemas.microsoft.com/office/drawing/2014/main" val="2855072405"/>
                    </a:ext>
                  </a:extLst>
                </a:gridCol>
                <a:gridCol w="228600">
                  <a:extLst>
                    <a:ext uri="{9D8B030D-6E8A-4147-A177-3AD203B41FA5}">
                      <a16:colId xmlns:a16="http://schemas.microsoft.com/office/drawing/2014/main" val="798228291"/>
                    </a:ext>
                  </a:extLst>
                </a:gridCol>
                <a:gridCol w="228600">
                  <a:extLst>
                    <a:ext uri="{9D8B030D-6E8A-4147-A177-3AD203B41FA5}">
                      <a16:colId xmlns:a16="http://schemas.microsoft.com/office/drawing/2014/main" val="1123405541"/>
                    </a:ext>
                  </a:extLst>
                </a:gridCol>
                <a:gridCol w="228600">
                  <a:extLst>
                    <a:ext uri="{9D8B030D-6E8A-4147-A177-3AD203B41FA5}">
                      <a16:colId xmlns:a16="http://schemas.microsoft.com/office/drawing/2014/main" val="615890104"/>
                    </a:ext>
                  </a:extLst>
                </a:gridCol>
                <a:gridCol w="228600">
                  <a:extLst>
                    <a:ext uri="{9D8B030D-6E8A-4147-A177-3AD203B41FA5}">
                      <a16:colId xmlns:a16="http://schemas.microsoft.com/office/drawing/2014/main" val="3527438378"/>
                    </a:ext>
                  </a:extLst>
                </a:gridCol>
                <a:gridCol w="228600">
                  <a:extLst>
                    <a:ext uri="{9D8B030D-6E8A-4147-A177-3AD203B41FA5}">
                      <a16:colId xmlns:a16="http://schemas.microsoft.com/office/drawing/2014/main" val="3346585715"/>
                    </a:ext>
                  </a:extLst>
                </a:gridCol>
              </a:tblGrid>
              <a:tr h="1122276">
                <a:tc>
                  <a:txBody>
                    <a:bodyPr/>
                    <a:lstStyle/>
                    <a:p>
                      <a:pPr algn="ctr" rtl="0" fontAlgn="b"/>
                      <a:r>
                        <a:rPr lang="en-US" sz="1050" dirty="0">
                          <a:solidFill>
                            <a:srgbClr val="000000"/>
                          </a:solidFill>
                          <a:effectLst/>
                          <a:latin typeface="+mn-lt"/>
                        </a:rPr>
                        <a:t>ID</a:t>
                      </a:r>
                    </a:p>
                  </a:txBody>
                  <a:tcPr marL="6279" marR="627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6 NIST Use Cass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Hadoop</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err="1">
                          <a:solidFill>
                            <a:srgbClr val="000000"/>
                          </a:solidFill>
                          <a:effectLst/>
                          <a:latin typeface="+mn-lt"/>
                        </a:rPr>
                        <a:t>Mesos</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Spark</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Storm</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Pig</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Hive</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Drill</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HDFS</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HBase</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Mysql</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MongoDB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RethinkDB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Mahout</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D3, Tableau</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nltk</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MLlib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Lucene/Solr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OpenCV</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Python</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Java</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maven</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Ganglia</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Nagios</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spark </a:t>
                      </a:r>
                      <a:r>
                        <a:rPr lang="en-US" sz="1050" dirty="0" err="1">
                          <a:solidFill>
                            <a:srgbClr val="000000"/>
                          </a:solidFill>
                          <a:effectLst/>
                          <a:latin typeface="+mn-lt"/>
                        </a:rPr>
                        <a:t>supervisord</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zookeeper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err="1">
                          <a:solidFill>
                            <a:srgbClr val="000000"/>
                          </a:solidFill>
                          <a:effectLst/>
                          <a:latin typeface="+mn-lt"/>
                        </a:rPr>
                        <a:t>AlchemyAPI</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extLst>
                  <a:ext uri="{0D108BD9-81ED-4DB2-BD59-A6C34878D82A}">
                    <a16:rowId xmlns:a16="http://schemas.microsoft.com/office/drawing/2014/main" val="3480611803"/>
                  </a:ext>
                </a:extLst>
              </a:tr>
              <a:tr h="557365">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NIST Fingerprint Matching</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67548954"/>
                  </a:ext>
                </a:extLst>
              </a:tr>
              <a:tr h="557365">
                <a:tc>
                  <a:txBody>
                    <a:bodyPr/>
                    <a:lstStyle/>
                    <a:p>
                      <a:pPr algn="ctr" rtl="0" fontAlgn="b"/>
                      <a:r>
                        <a:rPr lang="en-US" sz="1050" dirty="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Human and Face Detection</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solidFill>
                          <a:srgbClr val="000000"/>
                        </a:solidFill>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94433637"/>
                  </a:ext>
                </a:extLst>
              </a:tr>
              <a:tr h="371577">
                <a:tc>
                  <a:txBody>
                    <a:bodyPr/>
                    <a:lstStyle/>
                    <a:p>
                      <a:pPr algn="ctr" rtl="0" fontAlgn="b"/>
                      <a:r>
                        <a:rPr lang="en-US" sz="1050" dirty="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Twitter Analysis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41199886"/>
                  </a:ext>
                </a:extLst>
              </a:tr>
              <a:tr h="841707">
                <a:tc>
                  <a:txBody>
                    <a:bodyPr/>
                    <a:lstStyle/>
                    <a:p>
                      <a:pPr algn="ctr" rtl="0" fontAlgn="b"/>
                      <a:r>
                        <a:rPr lang="en-US" sz="1050" dirty="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Analytics for Healthcare Data/Health Informatics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solidFill>
                          <a:srgbClr val="000000"/>
                        </a:solidFill>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9717774"/>
                  </a:ext>
                </a:extLst>
              </a:tr>
              <a:tr h="1114731">
                <a:tc>
                  <a:txBody>
                    <a:bodyPr/>
                    <a:lstStyle/>
                    <a:p>
                      <a:pPr algn="ctr" rtl="0" fontAlgn="b"/>
                      <a:r>
                        <a:rPr lang="en-US" sz="1050" dirty="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Spatial Big Data/Spatial Statistics/Geographic Information Systems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5741984"/>
                  </a:ext>
                </a:extLst>
              </a:tr>
              <a:tr h="743154">
                <a:tc>
                  <a:txBody>
                    <a:bodyPr/>
                    <a:lstStyle/>
                    <a:p>
                      <a:pPr algn="ctr" rtl="0" fontAlgn="b"/>
                      <a:r>
                        <a:rPr lang="en-US" sz="1050" dirty="0">
                          <a:solidFill>
                            <a:srgbClr val="000000"/>
                          </a:solidFill>
                          <a:effectLst/>
                          <a:latin typeface="+mn-lt"/>
                        </a:rPr>
                        <a:t>6</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Data Warehousing and Data Mining</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22142303"/>
                  </a:ext>
                </a:extLst>
              </a:tr>
              <a:tr h="185788">
                <a:tc gridSpan="2">
                  <a:txBody>
                    <a:bodyPr/>
                    <a:lstStyle/>
                    <a:p>
                      <a:pPr algn="ctr" rtl="0" fontAlgn="b"/>
                      <a:r>
                        <a:rPr lang="en-US" sz="1050" dirty="0">
                          <a:solidFill>
                            <a:srgbClr val="000000"/>
                          </a:solidFill>
                          <a:effectLst/>
                          <a:latin typeface="+mn-lt"/>
                        </a:rPr>
                        <a:t>count</a:t>
                      </a:r>
                    </a:p>
                  </a:txBody>
                  <a:tcPr marL="6279" marR="6279"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0</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0</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extLst>
                  <a:ext uri="{0D108BD9-81ED-4DB2-BD59-A6C34878D82A}">
                    <a16:rowId xmlns:a16="http://schemas.microsoft.com/office/drawing/2014/main" val="3659899721"/>
                  </a:ext>
                </a:extLst>
              </a:tr>
            </a:tbl>
          </a:graphicData>
        </a:graphic>
      </p:graphicFrame>
    </p:spTree>
    <p:extLst>
      <p:ext uri="{BB962C8B-B14F-4D97-AF65-F5344CB8AC3E}">
        <p14:creationId xmlns:p14="http://schemas.microsoft.com/office/powerpoint/2010/main" val="127335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s-IS" dirty="0"/>
              <a:t>cluster help</a:t>
            </a:r>
          </a:p>
          <a:p>
            <a:r>
              <a:rPr lang="is-IS" sz="1600" dirty="0"/>
              <a:t>Could not execute the command.</a:t>
            </a:r>
          </a:p>
          <a:p>
            <a:r>
              <a:rPr lang="is-IS" sz="1600" dirty="0"/>
              <a:t>Usage:</a:t>
            </a:r>
          </a:p>
          <a:p>
            <a:r>
              <a:rPr lang="is-IS" sz="1600" dirty="0"/>
              <a:t>      cluster list [--format=FORMAT]</a:t>
            </a:r>
          </a:p>
          <a:p>
            <a:r>
              <a:rPr lang="is-IS" sz="1600" dirty="0"/>
              <a:t>      cluster list NAME  [--format=FORMAT] [--column=COLUMN]- -short]</a:t>
            </a:r>
          </a:p>
          <a:p>
            <a:r>
              <a:rPr lang="is-IS" sz="1600" dirty="0"/>
              <a:t>      cluster create NAME</a:t>
            </a:r>
          </a:p>
          <a:p>
            <a:r>
              <a:rPr lang="is-IS" sz="1600" dirty="0"/>
              <a:t>         [--count=COUNT]</a:t>
            </a:r>
          </a:p>
          <a:p>
            <a:r>
              <a:rPr lang="is-IS" sz="1600" dirty="0"/>
              <a:t>         [--login=USERNAME]   [--cloud=CLOUD]   [--image=IMAGE]   [--flavor=FLAVOR] [--add]</a:t>
            </a:r>
          </a:p>
          <a:p>
            <a:r>
              <a:rPr lang="is-IS" sz="1600" dirty="0"/>
              <a:t>      cluster delete NAME</a:t>
            </a:r>
          </a:p>
          <a:p>
            <a:r>
              <a:rPr lang="is-IS" sz="1600" dirty="0"/>
              <a:t>      cluster setup NAME [--username]</a:t>
            </a:r>
          </a:p>
          <a:p>
            <a:r>
              <a:rPr lang="is-IS" sz="1600" dirty="0"/>
              <a:t>      cluster inventory NAME</a:t>
            </a:r>
          </a:p>
          <a:p>
            <a:r>
              <a:rPr lang="is-IS" sz="1600" dirty="0"/>
              <a:t>  Description:</a:t>
            </a:r>
          </a:p>
          <a:p>
            <a:r>
              <a:rPr lang="is-IS" sz="1600" dirty="0"/>
              <a:t>      with the help of the cluster command you can create a number</a:t>
            </a:r>
          </a:p>
          <a:p>
            <a:r>
              <a:rPr lang="is-IS" sz="1600" dirty="0"/>
              <a:t>      of virtual machines that are integrated in a named virtual cluster.</a:t>
            </a:r>
          </a:p>
          <a:p>
            <a:r>
              <a:rPr lang="is-IS" sz="1600" dirty="0"/>
              <a:t>      You will be able to login between the nodes of the virtual cluster</a:t>
            </a:r>
          </a:p>
          <a:p>
            <a:r>
              <a:rPr lang="is-IS" sz="1600" dirty="0"/>
              <a:t>      while using public keys.</a:t>
            </a:r>
          </a:p>
          <a:p>
            <a:r>
              <a:rPr lang="mr-IN" sz="1200" dirty="0"/>
              <a:t>…</a:t>
            </a:r>
            <a:r>
              <a:rPr lang="en-US" sz="1200" dirty="0"/>
              <a:t>. </a:t>
            </a:r>
          </a:p>
        </p:txBody>
      </p:sp>
      <p:sp>
        <p:nvSpPr>
          <p:cNvPr id="3" name="Title 2"/>
          <p:cNvSpPr>
            <a:spLocks noGrp="1"/>
          </p:cNvSpPr>
          <p:nvPr>
            <p:ph type="title"/>
          </p:nvPr>
        </p:nvSpPr>
        <p:spPr/>
        <p:txBody>
          <a:bodyPr/>
          <a:lstStyle/>
          <a:p>
            <a:r>
              <a:rPr lang="en-US" dirty="0"/>
              <a:t>Cloudmesh Shell help</a:t>
            </a:r>
          </a:p>
        </p:txBody>
      </p:sp>
    </p:spTree>
    <p:extLst>
      <p:ext uri="{BB962C8B-B14F-4D97-AF65-F5344CB8AC3E}">
        <p14:creationId xmlns:p14="http://schemas.microsoft.com/office/powerpoint/2010/main" val="3917808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cm default=</a:t>
            </a:r>
            <a:r>
              <a:rPr lang="en-US" dirty="0" err="1"/>
              <a:t>india</a:t>
            </a:r>
            <a:endParaRPr lang="en-US" dirty="0"/>
          </a:p>
          <a:p>
            <a:r>
              <a:rPr lang="en-US" dirty="0"/>
              <a:t>cm boot </a:t>
            </a:r>
          </a:p>
          <a:p>
            <a:pPr lvl="1"/>
            <a:r>
              <a:rPr lang="en-US" dirty="0"/>
              <a:t>Boots a </a:t>
            </a:r>
            <a:r>
              <a:rPr lang="en-US" dirty="0" err="1"/>
              <a:t>vm</a:t>
            </a:r>
            <a:r>
              <a:rPr lang="en-US" dirty="0"/>
              <a:t> on </a:t>
            </a:r>
            <a:r>
              <a:rPr lang="en-US" dirty="0" err="1"/>
              <a:t>futuresystems</a:t>
            </a:r>
            <a:r>
              <a:rPr lang="en-US" dirty="0"/>
              <a:t> cloud called </a:t>
            </a:r>
            <a:r>
              <a:rPr lang="en-US" dirty="0" err="1"/>
              <a:t>india</a:t>
            </a:r>
            <a:endParaRPr lang="en-US" dirty="0"/>
          </a:p>
          <a:p>
            <a:pPr lvl="1"/>
            <a:endParaRPr lang="en-US" dirty="0"/>
          </a:p>
          <a:p>
            <a:r>
              <a:rPr lang="en-US" dirty="0"/>
              <a:t>cm default=chameleon</a:t>
            </a:r>
          </a:p>
          <a:p>
            <a:r>
              <a:rPr lang="en-US" dirty="0"/>
              <a:t>cm boot </a:t>
            </a:r>
          </a:p>
          <a:p>
            <a:pPr lvl="1"/>
            <a:r>
              <a:rPr lang="en-US" dirty="0"/>
              <a:t>Boots a </a:t>
            </a:r>
            <a:r>
              <a:rPr lang="en-US" dirty="0" err="1"/>
              <a:t>vm</a:t>
            </a:r>
            <a:r>
              <a:rPr lang="en-US" dirty="0"/>
              <a:t> on chameleon</a:t>
            </a:r>
          </a:p>
          <a:p>
            <a:pPr lvl="1"/>
            <a:endParaRPr lang="en-US" dirty="0"/>
          </a:p>
          <a:p>
            <a:r>
              <a:rPr lang="en-US" dirty="0"/>
              <a:t>cm cluster create </a:t>
            </a:r>
            <a:r>
              <a:rPr lang="mr-IN" dirty="0"/>
              <a:t>–</a:t>
            </a:r>
            <a:r>
              <a:rPr lang="en-US" dirty="0"/>
              <a:t>count=10</a:t>
            </a:r>
          </a:p>
          <a:p>
            <a:pPr lvl="1"/>
            <a:r>
              <a:rPr lang="en-US" dirty="0"/>
              <a:t>Creates a virtual cluster with 10 </a:t>
            </a:r>
            <a:r>
              <a:rPr lang="en-US" dirty="0" err="1"/>
              <a:t>vms</a:t>
            </a:r>
            <a:endParaRPr lang="en-US" dirty="0"/>
          </a:p>
          <a:p>
            <a:pPr lvl="1"/>
            <a:endParaRPr lang="en-US" dirty="0"/>
          </a:p>
          <a:p>
            <a:r>
              <a:rPr lang="en-US" dirty="0"/>
              <a:t>cm cluster inventory</a:t>
            </a:r>
          </a:p>
          <a:p>
            <a:pPr lvl="1"/>
            <a:r>
              <a:rPr lang="en-US" dirty="0"/>
              <a:t>List the </a:t>
            </a:r>
            <a:r>
              <a:rPr lang="en-US" dirty="0" err="1"/>
              <a:t>ip</a:t>
            </a:r>
            <a:r>
              <a:rPr lang="en-US" dirty="0"/>
              <a:t> addresses that can be reused by </a:t>
            </a:r>
            <a:r>
              <a:rPr lang="en-US" dirty="0" err="1"/>
              <a:t>ansible</a:t>
            </a:r>
            <a:endParaRPr lang="en-US" dirty="0"/>
          </a:p>
          <a:p>
            <a:endParaRPr lang="en-US" dirty="0"/>
          </a:p>
          <a:p>
            <a:endParaRPr lang="en-US" dirty="0"/>
          </a:p>
        </p:txBody>
      </p:sp>
      <p:sp>
        <p:nvSpPr>
          <p:cNvPr id="3" name="Title 2"/>
          <p:cNvSpPr>
            <a:spLocks noGrp="1"/>
          </p:cNvSpPr>
          <p:nvPr>
            <p:ph type="title"/>
          </p:nvPr>
        </p:nvSpPr>
        <p:spPr/>
        <p:txBody>
          <a:bodyPr/>
          <a:lstStyle/>
          <a:p>
            <a:r>
              <a:rPr lang="en-US" dirty="0" err="1"/>
              <a:t>MultiCloud</a:t>
            </a:r>
            <a:r>
              <a:rPr lang="en-US" dirty="0"/>
              <a:t> interaction is simple</a:t>
            </a:r>
          </a:p>
        </p:txBody>
      </p:sp>
    </p:spTree>
    <p:extLst>
      <p:ext uri="{BB962C8B-B14F-4D97-AF65-F5344CB8AC3E}">
        <p14:creationId xmlns:p14="http://schemas.microsoft.com/office/powerpoint/2010/main" val="2040193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Create a virtual cluster</a:t>
            </a:r>
          </a:p>
          <a:p>
            <a:r>
              <a:rPr lang="en-US" dirty="0"/>
              <a:t>Install </a:t>
            </a:r>
            <a:r>
              <a:rPr lang="en-US" dirty="0" err="1"/>
              <a:t>hadoop</a:t>
            </a:r>
            <a:r>
              <a:rPr lang="en-US" dirty="0"/>
              <a:t> on it</a:t>
            </a:r>
          </a:p>
          <a:p>
            <a:endParaRPr lang="en-US" dirty="0"/>
          </a:p>
          <a:p>
            <a:r>
              <a:rPr lang="en-US" dirty="0"/>
              <a:t>cm  </a:t>
            </a:r>
            <a:r>
              <a:rPr lang="en-US" dirty="0" err="1"/>
              <a:t>hadoop</a:t>
            </a:r>
            <a:r>
              <a:rPr lang="en-US" dirty="0"/>
              <a:t> start </a:t>
            </a:r>
            <a:r>
              <a:rPr lang="en-US" dirty="0" err="1"/>
              <a:t>myHadoopCluster</a:t>
            </a:r>
            <a:endParaRPr lang="en-US" dirty="0"/>
          </a:p>
          <a:p>
            <a:endParaRPr lang="en-US" dirty="0"/>
          </a:p>
          <a:p>
            <a:r>
              <a:rPr lang="en-US" dirty="0"/>
              <a:t>You can than interact with that cluster</a:t>
            </a:r>
          </a:p>
          <a:p>
            <a:r>
              <a:rPr lang="en-US" dirty="0"/>
              <a:t>Important is that this is deployed by the user.</a:t>
            </a:r>
          </a:p>
        </p:txBody>
      </p:sp>
      <p:sp>
        <p:nvSpPr>
          <p:cNvPr id="3" name="Title 2"/>
          <p:cNvSpPr>
            <a:spLocks noGrp="1"/>
          </p:cNvSpPr>
          <p:nvPr>
            <p:ph type="title"/>
          </p:nvPr>
        </p:nvSpPr>
        <p:spPr/>
        <p:txBody>
          <a:bodyPr/>
          <a:lstStyle/>
          <a:p>
            <a:r>
              <a:rPr lang="en-US" dirty="0"/>
              <a:t>Starting </a:t>
            </a:r>
            <a:r>
              <a:rPr lang="en-US" dirty="0" err="1"/>
              <a:t>hadoop</a:t>
            </a:r>
            <a:endParaRPr lang="en-US" dirty="0"/>
          </a:p>
        </p:txBody>
      </p:sp>
    </p:spTree>
    <p:extLst>
      <p:ext uri="{BB962C8B-B14F-4D97-AF65-F5344CB8AC3E}">
        <p14:creationId xmlns:p14="http://schemas.microsoft.com/office/powerpoint/2010/main" val="1453135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9067800" cy="4572000"/>
          </a:xfrm>
        </p:spPr>
        <p:txBody>
          <a:bodyPr/>
          <a:lstStyle/>
          <a:p>
            <a:r>
              <a:rPr lang="en-US" dirty="0"/>
              <a:t>Easy to switch between clouds</a:t>
            </a:r>
          </a:p>
          <a:p>
            <a:r>
              <a:rPr lang="en-US" dirty="0"/>
              <a:t>Allows integration with existing DevOps frameworks (</a:t>
            </a:r>
            <a:r>
              <a:rPr lang="en-US" dirty="0" err="1"/>
              <a:t>ansible</a:t>
            </a:r>
            <a:r>
              <a:rPr lang="en-US" dirty="0"/>
              <a:t>)</a:t>
            </a:r>
          </a:p>
          <a:p>
            <a:r>
              <a:rPr lang="en-US" dirty="0"/>
              <a:t>Allows deployment of virtual clusters</a:t>
            </a:r>
          </a:p>
          <a:p>
            <a:r>
              <a:rPr lang="en-US" dirty="0"/>
              <a:t>Allows deployment of software stack on virtual clusters</a:t>
            </a:r>
          </a:p>
          <a:p>
            <a:r>
              <a:rPr lang="en-US" dirty="0"/>
              <a:t>Extensible</a:t>
            </a:r>
          </a:p>
          <a:p>
            <a:endParaRPr lang="en-US" dirty="0"/>
          </a:p>
          <a:p>
            <a:endParaRPr lang="en-US" dirty="0"/>
          </a:p>
          <a:p>
            <a:endParaRPr lang="en-US" dirty="0"/>
          </a:p>
        </p:txBody>
      </p:sp>
      <p:sp>
        <p:nvSpPr>
          <p:cNvPr id="3" name="Title 2"/>
          <p:cNvSpPr>
            <a:spLocks noGrp="1"/>
          </p:cNvSpPr>
          <p:nvPr>
            <p:ph type="title"/>
          </p:nvPr>
        </p:nvSpPr>
        <p:spPr>
          <a:xfrm>
            <a:off x="-10240" y="0"/>
            <a:ext cx="9126166" cy="1371600"/>
          </a:xfrm>
        </p:spPr>
        <p:txBody>
          <a:bodyPr/>
          <a:lstStyle/>
          <a:p>
            <a:r>
              <a:rPr lang="en-US" dirty="0"/>
              <a:t>Summary </a:t>
            </a:r>
            <a:r>
              <a:rPr lang="en-US" dirty="0" err="1"/>
              <a:t>MultiCloud</a:t>
            </a:r>
            <a:r>
              <a:rPr lang="en-US" dirty="0"/>
              <a:t> Management with Cloudmesh client</a:t>
            </a:r>
          </a:p>
        </p:txBody>
      </p:sp>
    </p:spTree>
    <p:extLst>
      <p:ext uri="{BB962C8B-B14F-4D97-AF65-F5344CB8AC3E}">
        <p14:creationId xmlns:p14="http://schemas.microsoft.com/office/powerpoint/2010/main" val="172825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1"/>
            <a:ext cx="9144000" cy="740979"/>
          </a:xfrm>
        </p:spPr>
        <p:txBody>
          <a:bodyPr/>
          <a:lstStyle/>
          <a:p>
            <a:pPr algn="ctr"/>
            <a:r>
              <a:rPr lang="en-US" dirty="0"/>
              <a:t>Cloudmesh </a:t>
            </a:r>
            <a:r>
              <a:rPr lang="en-US" dirty="0" err="1"/>
              <a:t>HPCCloud</a:t>
            </a:r>
            <a:r>
              <a:rPr lang="en-US" dirty="0"/>
              <a:t> 2.0 DevOps Tool</a:t>
            </a:r>
          </a:p>
        </p:txBody>
      </p:sp>
      <p:sp>
        <p:nvSpPr>
          <p:cNvPr id="3" name="Content Placeholder 2"/>
          <p:cNvSpPr>
            <a:spLocks noGrp="1"/>
          </p:cNvSpPr>
          <p:nvPr>
            <p:ph idx="1"/>
          </p:nvPr>
        </p:nvSpPr>
        <p:spPr>
          <a:xfrm>
            <a:off x="0" y="609600"/>
            <a:ext cx="9144000" cy="5410200"/>
          </a:xfrm>
        </p:spPr>
        <p:txBody>
          <a:bodyPr>
            <a:noAutofit/>
          </a:bodyPr>
          <a:lstStyle/>
          <a:p>
            <a:pPr>
              <a:spcBef>
                <a:spcPts val="0"/>
              </a:spcBef>
            </a:pPr>
            <a:r>
              <a:rPr lang="en-US" sz="2100" b="1" dirty="0"/>
              <a:t>Model: </a:t>
            </a:r>
            <a:r>
              <a:rPr lang="en-US" sz="2100" dirty="0"/>
              <a:t>Define software configuration with tools like Ansible (Chef, Puppet); instantiate on a virtual cluster</a:t>
            </a:r>
          </a:p>
          <a:p>
            <a:pPr>
              <a:spcBef>
                <a:spcPts val="0"/>
              </a:spcBef>
            </a:pPr>
            <a:r>
              <a:rPr lang="en-US" sz="2100" b="1" dirty="0"/>
              <a:t>Save scripts not virtual machines </a:t>
            </a:r>
            <a:r>
              <a:rPr lang="en-US" sz="2100" dirty="0"/>
              <a:t>and let script build applications</a:t>
            </a:r>
          </a:p>
          <a:p>
            <a:pPr>
              <a:spcBef>
                <a:spcPts val="0"/>
              </a:spcBef>
            </a:pPr>
            <a:r>
              <a:rPr lang="en-US" sz="2100" b="1" dirty="0"/>
              <a:t>Cloudmesh</a:t>
            </a:r>
            <a:r>
              <a:rPr lang="en-US" sz="2100" dirty="0"/>
              <a:t> is an easy-to-use command line program/shell and portal to interface with heterogeneous infrastructures taking script as input</a:t>
            </a:r>
          </a:p>
          <a:p>
            <a:pPr lvl="1">
              <a:spcBef>
                <a:spcPts val="0"/>
              </a:spcBef>
            </a:pPr>
            <a:r>
              <a:rPr lang="en-US" sz="2100" dirty="0"/>
              <a:t>It first defines virtual cluster and then instantiates script on it</a:t>
            </a:r>
          </a:p>
          <a:p>
            <a:pPr lvl="1">
              <a:spcBef>
                <a:spcPts val="0"/>
              </a:spcBef>
            </a:pPr>
            <a:r>
              <a:rPr lang="en-US" sz="2100" dirty="0"/>
              <a:t>It has several common Ansible defined software built in</a:t>
            </a:r>
          </a:p>
          <a:p>
            <a:pPr>
              <a:spcBef>
                <a:spcPts val="0"/>
              </a:spcBef>
            </a:pPr>
            <a:r>
              <a:rPr lang="en-US" sz="2100" dirty="0"/>
              <a:t>Supports OpenStack, AWS, Azure, SDSC Comet, virtualbox, libcloud supported clouds as well as classic HPC and Docker infrastructures</a:t>
            </a:r>
          </a:p>
          <a:p>
            <a:pPr lvl="1">
              <a:spcBef>
                <a:spcPts val="0"/>
              </a:spcBef>
            </a:pPr>
            <a:r>
              <a:rPr lang="en-US" sz="2100" dirty="0"/>
              <a:t>Has an abstraction layer that makes it possible to integrate other IaaS frameworks</a:t>
            </a:r>
          </a:p>
          <a:p>
            <a:pPr>
              <a:spcBef>
                <a:spcPts val="0"/>
              </a:spcBef>
            </a:pPr>
            <a:r>
              <a:rPr lang="en-US" sz="2100" dirty="0"/>
              <a:t>Managing VMs across different IaaS providers is easier</a:t>
            </a:r>
          </a:p>
          <a:p>
            <a:pPr>
              <a:spcBef>
                <a:spcPts val="0"/>
              </a:spcBef>
            </a:pPr>
            <a:r>
              <a:rPr lang="en-US" sz="2100" dirty="0"/>
              <a:t>Demonstrated interaction with various cloud providers:</a:t>
            </a:r>
          </a:p>
          <a:p>
            <a:pPr lvl="1">
              <a:spcBef>
                <a:spcPts val="0"/>
              </a:spcBef>
            </a:pPr>
            <a:r>
              <a:rPr lang="en-US" sz="2100" dirty="0"/>
              <a:t>FutureSystems, Chameleon Cloud, Jetstream, </a:t>
            </a:r>
            <a:r>
              <a:rPr lang="en-US" sz="2100" dirty="0" err="1"/>
              <a:t>CloudLab</a:t>
            </a:r>
            <a:r>
              <a:rPr lang="en-US" sz="2100" dirty="0"/>
              <a:t>, </a:t>
            </a:r>
            <a:r>
              <a:rPr lang="en-US" sz="2100" dirty="0" err="1"/>
              <a:t>Cybera</a:t>
            </a:r>
            <a:r>
              <a:rPr lang="en-US" sz="2100" dirty="0"/>
              <a:t>, AWS, Azure, virtualbox</a:t>
            </a:r>
          </a:p>
          <a:p>
            <a:pPr>
              <a:spcBef>
                <a:spcPts val="0"/>
              </a:spcBef>
            </a:pPr>
            <a:r>
              <a:rPr lang="en-US" sz="2100" b="1" dirty="0"/>
              <a:t>Status: </a:t>
            </a:r>
            <a:r>
              <a:rPr lang="en-US" sz="2100" dirty="0"/>
              <a:t>AWS, and Azure, VirtualBox, Docker need improvements; we focus currently on SDSC Comet and NSF resources that use OpenStack</a:t>
            </a:r>
          </a:p>
        </p:txBody>
      </p:sp>
      <p:sp>
        <p:nvSpPr>
          <p:cNvPr id="5" name="TextBox 4"/>
          <p:cNvSpPr txBox="1"/>
          <p:nvPr/>
        </p:nvSpPr>
        <p:spPr>
          <a:xfrm>
            <a:off x="1524000" y="6198087"/>
            <a:ext cx="6710491" cy="461665"/>
          </a:xfrm>
          <a:prstGeom prst="rect">
            <a:avLst/>
          </a:prstGeom>
          <a:solidFill>
            <a:schemeClr val="tx1"/>
          </a:solidFill>
        </p:spPr>
        <p:txBody>
          <a:bodyPr wrap="none" rtlCol="0">
            <a:spAutoFit/>
          </a:bodyPr>
          <a:lstStyle/>
          <a:p>
            <a:r>
              <a:rPr lang="en-US" b="1" dirty="0">
                <a:solidFill>
                  <a:schemeClr val="tx2"/>
                </a:solidFill>
              </a:rPr>
              <a:t>Interoperability Layer to build </a:t>
            </a:r>
            <a:r>
              <a:rPr lang="en-US" b="1" dirty="0" err="1">
                <a:solidFill>
                  <a:schemeClr val="tx2"/>
                </a:solidFill>
              </a:rPr>
              <a:t>HPCCloud</a:t>
            </a:r>
            <a:r>
              <a:rPr lang="en-US" b="1" dirty="0">
                <a:solidFill>
                  <a:schemeClr val="tx2"/>
                </a:solidFill>
              </a:rPr>
              <a:t> 2.0 </a:t>
            </a:r>
          </a:p>
        </p:txBody>
      </p:sp>
    </p:spTree>
    <p:extLst>
      <p:ext uri="{BB962C8B-B14F-4D97-AF65-F5344CB8AC3E}">
        <p14:creationId xmlns:p14="http://schemas.microsoft.com/office/powerpoint/2010/main" val="37460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994" y="0"/>
            <a:ext cx="4339046" cy="793180"/>
          </a:xfrm>
        </p:spPr>
        <p:txBody>
          <a:bodyPr/>
          <a:lstStyle/>
          <a:p>
            <a:pPr algn="ctr"/>
            <a:r>
              <a:rPr lang="en-US" sz="2800" dirty="0"/>
              <a:t>Cloudmesh Architecture</a:t>
            </a:r>
          </a:p>
        </p:txBody>
      </p:sp>
      <p:sp>
        <p:nvSpPr>
          <p:cNvPr id="3" name="Content Placeholder 2"/>
          <p:cNvSpPr>
            <a:spLocks noGrp="1"/>
          </p:cNvSpPr>
          <p:nvPr>
            <p:ph idx="1"/>
          </p:nvPr>
        </p:nvSpPr>
        <p:spPr>
          <a:xfrm>
            <a:off x="0" y="3538083"/>
            <a:ext cx="9144000" cy="949325"/>
          </a:xfrm>
        </p:spPr>
        <p:txBody>
          <a:bodyPr/>
          <a:lstStyle/>
          <a:p>
            <a:r>
              <a:rPr lang="en-US" sz="1600" dirty="0"/>
              <a:t>We define a basic virtual cluster which is a set of instances with a common security context</a:t>
            </a:r>
          </a:p>
          <a:p>
            <a:r>
              <a:rPr lang="en-US" sz="1600" dirty="0"/>
              <a:t>We then add basic tools including languages Python Java etc.</a:t>
            </a:r>
          </a:p>
          <a:p>
            <a:r>
              <a:rPr lang="en-US" sz="1600" dirty="0"/>
              <a:t>Then add management tools such as Yarn, </a:t>
            </a:r>
            <a:r>
              <a:rPr lang="en-US" sz="1600" dirty="0" err="1"/>
              <a:t>Mesos</a:t>
            </a:r>
            <a:r>
              <a:rPr lang="en-US" sz="1600" dirty="0"/>
              <a:t>, Storm, </a:t>
            </a:r>
            <a:r>
              <a:rPr lang="en-US" sz="1600" dirty="0" err="1"/>
              <a:t>Slurm</a:t>
            </a:r>
            <a:r>
              <a:rPr lang="en-US" sz="1600" dirty="0"/>
              <a:t> </a:t>
            </a:r>
            <a:r>
              <a:rPr lang="en-US" sz="1600" dirty="0" err="1"/>
              <a:t>etc</a:t>
            </a:r>
            <a:r>
              <a:rPr lang="en-US" sz="1600" dirty="0"/>
              <a:t> …..</a:t>
            </a:r>
          </a:p>
          <a:p>
            <a:r>
              <a:rPr lang="en-US" sz="1600" dirty="0"/>
              <a:t>Then add roles for different HPC-ABDS PaaS subsystems such as Hbase, Spark</a:t>
            </a:r>
          </a:p>
          <a:p>
            <a:pPr lvl="1"/>
            <a:r>
              <a:rPr lang="en-US" sz="1600" dirty="0"/>
              <a:t>There will be dependencies e.g. Storm role uses Zookeeper</a:t>
            </a:r>
          </a:p>
          <a:p>
            <a:r>
              <a:rPr lang="en-US" sz="1600" dirty="0"/>
              <a:t>Any one project picks some of HPC-ABDS PaaS Ansible roles and adds &gt;=1 SaaS that are specific to their project and for example read project data and perform project analytics</a:t>
            </a:r>
          </a:p>
          <a:p>
            <a:r>
              <a:rPr lang="en-US" sz="1600" dirty="0"/>
              <a:t>E.g. there will be an OpenCV role used in Image processing applications</a:t>
            </a:r>
          </a:p>
        </p:txBody>
      </p:sp>
      <p:pic>
        <p:nvPicPr>
          <p:cNvPr id="6" name="Picture 5"/>
          <p:cNvPicPr>
            <a:picLocks noChangeAspect="1"/>
          </p:cNvPicPr>
          <p:nvPr/>
        </p:nvPicPr>
        <p:blipFill>
          <a:blip r:embed="rId2"/>
          <a:stretch>
            <a:fillRect/>
          </a:stretch>
        </p:blipFill>
        <p:spPr>
          <a:xfrm>
            <a:off x="5029200" y="715482"/>
            <a:ext cx="4019006" cy="2680295"/>
          </a:xfrm>
          <a:prstGeom prst="rect">
            <a:avLst/>
          </a:prstGeom>
        </p:spPr>
      </p:pic>
      <p:pic>
        <p:nvPicPr>
          <p:cNvPr id="7" name="Picture 6"/>
          <p:cNvPicPr>
            <a:picLocks noChangeAspect="1"/>
          </p:cNvPicPr>
          <p:nvPr/>
        </p:nvPicPr>
        <p:blipFill>
          <a:blip r:embed="rId3"/>
          <a:stretch>
            <a:fillRect/>
          </a:stretch>
        </p:blipFill>
        <p:spPr>
          <a:xfrm>
            <a:off x="1172391" y="52919"/>
            <a:ext cx="3429000" cy="3452428"/>
          </a:xfrm>
          <a:prstGeom prst="rect">
            <a:avLst/>
          </a:prstGeom>
        </p:spPr>
      </p:pic>
      <p:sp>
        <p:nvSpPr>
          <p:cNvPr id="8" name="TextBox 7"/>
          <p:cNvSpPr txBox="1"/>
          <p:nvPr/>
        </p:nvSpPr>
        <p:spPr>
          <a:xfrm flipH="1">
            <a:off x="102324" y="2646047"/>
            <a:ext cx="3002281" cy="830997"/>
          </a:xfrm>
          <a:prstGeom prst="rect">
            <a:avLst/>
          </a:prstGeom>
          <a:solidFill>
            <a:schemeClr val="tx2">
              <a:lumMod val="90000"/>
            </a:schemeClr>
          </a:solidFill>
        </p:spPr>
        <p:txBody>
          <a:bodyPr wrap="square" rtlCol="0">
            <a:spAutoFit/>
          </a:bodyPr>
          <a:lstStyle/>
          <a:p>
            <a:r>
              <a:rPr lang="en-US" dirty="0"/>
              <a:t>Software Engineering Process</a:t>
            </a:r>
          </a:p>
        </p:txBody>
      </p:sp>
    </p:spTree>
    <p:extLst>
      <p:ext uri="{BB962C8B-B14F-4D97-AF65-F5344CB8AC3E}">
        <p14:creationId xmlns:p14="http://schemas.microsoft.com/office/powerpoint/2010/main" val="13314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Tutorial</a:t>
            </a:r>
          </a:p>
        </p:txBody>
      </p:sp>
      <p:sp>
        <p:nvSpPr>
          <p:cNvPr id="5" name="Text Placeholder 4"/>
          <p:cNvSpPr>
            <a:spLocks noGrp="1"/>
          </p:cNvSpPr>
          <p:nvPr>
            <p:ph type="body" idx="1"/>
          </p:nvPr>
        </p:nvSpPr>
        <p:spPr/>
        <p:txBody>
          <a:bodyPr/>
          <a:lstStyle/>
          <a:p>
            <a:r>
              <a:rPr lang="en-US" dirty="0"/>
              <a:t>SDS on AWS and Azure</a:t>
            </a:r>
          </a:p>
        </p:txBody>
      </p:sp>
    </p:spTree>
    <p:extLst>
      <p:ext uri="{BB962C8B-B14F-4D97-AF65-F5344CB8AC3E}">
        <p14:creationId xmlns:p14="http://schemas.microsoft.com/office/powerpoint/2010/main" val="86590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Understand YAML Syntax with Declarative models (desired state)</a:t>
            </a:r>
          </a:p>
          <a:p>
            <a:pPr lvl="1"/>
            <a:r>
              <a:rPr lang="en-US" sz="1800" dirty="0"/>
              <a:t>Ansible roles for software deployment use documents in YAML format</a:t>
            </a:r>
          </a:p>
          <a:p>
            <a:pPr lvl="1"/>
            <a:r>
              <a:rPr lang="en-US" sz="1800" dirty="0"/>
              <a:t>Desired final state is achieved no matter what current states are</a:t>
            </a:r>
            <a:br>
              <a:rPr lang="en-US" sz="1800" dirty="0"/>
            </a:br>
            <a:br>
              <a:rPr lang="en-US" sz="1800" dirty="0"/>
            </a:br>
            <a:br>
              <a:rPr lang="en-US" sz="1800" dirty="0"/>
            </a:br>
            <a:br>
              <a:rPr lang="en-US" sz="1800" dirty="0"/>
            </a:br>
            <a:endParaRPr lang="en-US" dirty="0"/>
          </a:p>
          <a:p>
            <a:r>
              <a:rPr lang="en-US" dirty="0"/>
              <a:t>Become familiar with Modules</a:t>
            </a:r>
          </a:p>
          <a:p>
            <a:pPr lvl="1"/>
            <a:r>
              <a:rPr lang="en-US" sz="1600" dirty="0"/>
              <a:t>Ansible modules complete tasks with desired state defined in the roles toward target hosts (servers)</a:t>
            </a:r>
          </a:p>
          <a:p>
            <a:pPr lvl="1"/>
            <a:r>
              <a:rPr lang="en-US" sz="1600" dirty="0">
                <a:hlinkClick r:id="rId2"/>
              </a:rPr>
              <a:t>927 modules</a:t>
            </a:r>
            <a:r>
              <a:rPr lang="en-US" sz="1600" dirty="0"/>
              <a:t> are currently offered ranging from basic system management e.g. files, network, monitoring, storages to virtual systems e.g. cloud platforms – aws/azure/</a:t>
            </a:r>
            <a:r>
              <a:rPr lang="en-US" sz="1600" dirty="0" err="1"/>
              <a:t>gce</a:t>
            </a:r>
            <a:r>
              <a:rPr lang="en-US" sz="1600" dirty="0"/>
              <a:t>, and cluster resource manager e.g. consul, kubernetes</a:t>
            </a:r>
          </a:p>
          <a:p>
            <a:r>
              <a:rPr lang="en-US" dirty="0"/>
              <a:t>Construct Roles with Levels</a:t>
            </a:r>
          </a:p>
          <a:p>
            <a:pPr lvl="1"/>
            <a:r>
              <a:rPr lang="en-US" sz="1600" dirty="0"/>
              <a:t>Top level role may contain multiple small roles to finish software deployment as a single unit</a:t>
            </a:r>
          </a:p>
          <a:p>
            <a:pPr lvl="1"/>
            <a:r>
              <a:rPr lang="en-US" sz="1600" dirty="0"/>
              <a:t>Independent roles can be shared in other top level roles</a:t>
            </a:r>
          </a:p>
          <a:p>
            <a:pPr lvl="1"/>
            <a:endParaRPr lang="en-US" dirty="0"/>
          </a:p>
          <a:p>
            <a:endParaRPr lang="en-US" dirty="0"/>
          </a:p>
        </p:txBody>
      </p:sp>
      <p:sp>
        <p:nvSpPr>
          <p:cNvPr id="4" name="Title 3"/>
          <p:cNvSpPr>
            <a:spLocks noGrp="1"/>
          </p:cNvSpPr>
          <p:nvPr>
            <p:ph type="title"/>
          </p:nvPr>
        </p:nvSpPr>
        <p:spPr/>
        <p:txBody>
          <a:bodyPr/>
          <a:lstStyle/>
          <a:p>
            <a:r>
              <a:rPr lang="en-US" dirty="0"/>
              <a:t>Key Lessons How to Build Roles</a:t>
            </a:r>
          </a:p>
        </p:txBody>
      </p:sp>
      <p:sp>
        <p:nvSpPr>
          <p:cNvPr id="6" name="TextBox 5"/>
          <p:cNvSpPr txBox="1"/>
          <p:nvPr/>
        </p:nvSpPr>
        <p:spPr>
          <a:xfrm>
            <a:off x="838200" y="1905000"/>
            <a:ext cx="5178021" cy="1169551"/>
          </a:xfrm>
          <a:prstGeom prst="rect">
            <a:avLst/>
          </a:prstGeom>
          <a:solidFill>
            <a:schemeClr val="bg1"/>
          </a:solidFill>
        </p:spPr>
        <p:txBody>
          <a:bodyPr wrap="none" rtlCol="0">
            <a:spAutoFit/>
          </a:bodyPr>
          <a:lstStyle/>
          <a:p>
            <a:r>
              <a:rPr lang="en-US" sz="1400" dirty="0"/>
              <a:t>hosts: clusters</a:t>
            </a:r>
          </a:p>
          <a:p>
            <a:r>
              <a:rPr lang="en-US" sz="1400" dirty="0"/>
              <a:t>name: example of apt-get package installation towards clusters</a:t>
            </a:r>
          </a:p>
          <a:p>
            <a:r>
              <a:rPr lang="en-US" sz="1400" dirty="0"/>
              <a:t>tasks:</a:t>
            </a:r>
          </a:p>
          <a:p>
            <a:r>
              <a:rPr lang="en-US" sz="1400" dirty="0"/>
              <a:t>  - apt: name=build-essential </a:t>
            </a:r>
          </a:p>
          <a:p>
            <a:r>
              <a:rPr lang="en-US" sz="1400" dirty="0"/>
              <a:t>           state=present </a:t>
            </a:r>
            <a:r>
              <a:rPr lang="en-US" sz="1400" dirty="0" err="1"/>
              <a:t>update_cache</a:t>
            </a:r>
            <a:r>
              <a:rPr lang="en-US" sz="1400" dirty="0"/>
              <a:t>=yes </a:t>
            </a:r>
          </a:p>
        </p:txBody>
      </p:sp>
    </p:spTree>
    <p:extLst>
      <p:ext uri="{BB962C8B-B14F-4D97-AF65-F5344CB8AC3E}">
        <p14:creationId xmlns:p14="http://schemas.microsoft.com/office/powerpoint/2010/main" val="282469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Use Variables with Templating Language</a:t>
            </a:r>
          </a:p>
          <a:p>
            <a:pPr lvl="1"/>
            <a:r>
              <a:rPr lang="en-US" sz="1800" dirty="0"/>
              <a:t>Ansible runs with Jinja2 templating for dynamic variables in roles</a:t>
            </a:r>
          </a:p>
          <a:p>
            <a:pPr lvl="1"/>
            <a:r>
              <a:rPr lang="en-US" sz="1800" dirty="0"/>
              <a:t>The example below shows efficiency of writing roles by template variables</a:t>
            </a:r>
          </a:p>
        </p:txBody>
      </p:sp>
      <p:sp>
        <p:nvSpPr>
          <p:cNvPr id="4" name="Title 3"/>
          <p:cNvSpPr>
            <a:spLocks noGrp="1"/>
          </p:cNvSpPr>
          <p:nvPr>
            <p:ph type="title"/>
          </p:nvPr>
        </p:nvSpPr>
        <p:spPr/>
        <p:txBody>
          <a:bodyPr/>
          <a:lstStyle/>
          <a:p>
            <a:r>
              <a:rPr lang="en-US" dirty="0"/>
              <a:t>Key Lessons How to Build Roles</a:t>
            </a:r>
          </a:p>
        </p:txBody>
      </p:sp>
      <p:sp>
        <p:nvSpPr>
          <p:cNvPr id="7" name="TextBox 6"/>
          <p:cNvSpPr txBox="1"/>
          <p:nvPr/>
        </p:nvSpPr>
        <p:spPr>
          <a:xfrm>
            <a:off x="609600" y="1905000"/>
            <a:ext cx="3544560" cy="4401205"/>
          </a:xfrm>
          <a:prstGeom prst="rect">
            <a:avLst/>
          </a:prstGeom>
          <a:solidFill>
            <a:schemeClr val="bg1"/>
          </a:solidFill>
        </p:spPr>
        <p:txBody>
          <a:bodyPr wrap="none" rtlCol="0">
            <a:spAutoFit/>
          </a:bodyPr>
          <a:lstStyle/>
          <a:p>
            <a:r>
              <a:rPr lang="en-US" sz="1400" dirty="0"/>
              <a:t>- name: required packages</a:t>
            </a:r>
          </a:p>
          <a:p>
            <a:r>
              <a:rPr lang="en-US" sz="1400" dirty="0"/>
              <a:t>  apt: name=</a:t>
            </a:r>
            <a:r>
              <a:rPr lang="en-US" sz="1400" dirty="0" err="1"/>
              <a:t>cmake</a:t>
            </a:r>
            <a:r>
              <a:rPr lang="en-US" sz="1400" dirty="0"/>
              <a:t> state=present</a:t>
            </a:r>
          </a:p>
          <a:p>
            <a:endParaRPr lang="en-US" sz="1400" dirty="0"/>
          </a:p>
          <a:p>
            <a:r>
              <a:rPr lang="en-US" sz="1400" dirty="0"/>
              <a:t>- name: required packages</a:t>
            </a:r>
          </a:p>
          <a:p>
            <a:r>
              <a:rPr lang="en-US" sz="1400" dirty="0"/>
              <a:t>  apt: name=</a:t>
            </a:r>
            <a:r>
              <a:rPr lang="en-US" sz="1400" dirty="0" err="1"/>
              <a:t>git</a:t>
            </a:r>
            <a:r>
              <a:rPr lang="en-US" sz="1400" dirty="0"/>
              <a:t> state=present</a:t>
            </a:r>
          </a:p>
          <a:p>
            <a:endParaRPr lang="en-US" sz="1400" dirty="0"/>
          </a:p>
          <a:p>
            <a:r>
              <a:rPr lang="en-US" sz="1400" dirty="0"/>
              <a:t>- name: required packages</a:t>
            </a:r>
          </a:p>
          <a:p>
            <a:r>
              <a:rPr lang="en-US" sz="1400" dirty="0"/>
              <a:t>  apt: name=libgtk2.0-dev state=present</a:t>
            </a:r>
          </a:p>
          <a:p>
            <a:endParaRPr lang="en-US" sz="1400" dirty="0"/>
          </a:p>
          <a:p>
            <a:r>
              <a:rPr lang="en-US" sz="1400" dirty="0"/>
              <a:t>- name: required packages</a:t>
            </a:r>
          </a:p>
          <a:p>
            <a:r>
              <a:rPr lang="en-US" sz="1400" dirty="0"/>
              <a:t>  apt: name=</a:t>
            </a:r>
            <a:r>
              <a:rPr lang="en-US" sz="1400" dirty="0" err="1"/>
              <a:t>pkg-config</a:t>
            </a:r>
            <a:r>
              <a:rPr lang="en-US" sz="1400" dirty="0"/>
              <a:t> state=present</a:t>
            </a:r>
          </a:p>
          <a:p>
            <a:endParaRPr lang="en-US" sz="1400" dirty="0"/>
          </a:p>
          <a:p>
            <a:r>
              <a:rPr lang="en-US" sz="1400" dirty="0"/>
              <a:t>- name: required packages</a:t>
            </a:r>
          </a:p>
          <a:p>
            <a:r>
              <a:rPr lang="en-US" sz="1400" dirty="0"/>
              <a:t>  apt: name=</a:t>
            </a:r>
            <a:r>
              <a:rPr lang="en-US" sz="1400" dirty="0" err="1"/>
              <a:t>libavcodec</a:t>
            </a:r>
            <a:r>
              <a:rPr lang="en-US" sz="1400" dirty="0"/>
              <a:t>-dev state=present</a:t>
            </a:r>
          </a:p>
          <a:p>
            <a:endParaRPr lang="en-US" sz="1400" dirty="0"/>
          </a:p>
          <a:p>
            <a:r>
              <a:rPr lang="en-US" sz="1400" dirty="0"/>
              <a:t>- name: required packages</a:t>
            </a:r>
          </a:p>
          <a:p>
            <a:r>
              <a:rPr lang="en-US" sz="1400" dirty="0"/>
              <a:t>  apt: name=</a:t>
            </a:r>
            <a:r>
              <a:rPr lang="en-US" sz="1400" dirty="0" err="1"/>
              <a:t>libavformat</a:t>
            </a:r>
            <a:r>
              <a:rPr lang="en-US" sz="1400" dirty="0"/>
              <a:t>-dev state=present</a:t>
            </a:r>
          </a:p>
          <a:p>
            <a:endParaRPr lang="en-US" sz="1400" dirty="0"/>
          </a:p>
          <a:p>
            <a:r>
              <a:rPr lang="en-US" sz="1400" dirty="0"/>
              <a:t>- name: required packages</a:t>
            </a:r>
          </a:p>
          <a:p>
            <a:r>
              <a:rPr lang="en-US" sz="1400" dirty="0"/>
              <a:t>  apt: name=</a:t>
            </a:r>
            <a:r>
              <a:rPr lang="en-US" sz="1400" dirty="0" err="1"/>
              <a:t>libswscale</a:t>
            </a:r>
            <a:r>
              <a:rPr lang="en-US" sz="1400" dirty="0"/>
              <a:t>-dev state=present</a:t>
            </a:r>
          </a:p>
        </p:txBody>
      </p:sp>
      <p:sp>
        <p:nvSpPr>
          <p:cNvPr id="8" name="TextBox 7"/>
          <p:cNvSpPr txBox="1"/>
          <p:nvPr/>
        </p:nvSpPr>
        <p:spPr>
          <a:xfrm>
            <a:off x="4648200" y="1905000"/>
            <a:ext cx="2996333" cy="2246769"/>
          </a:xfrm>
          <a:prstGeom prst="rect">
            <a:avLst/>
          </a:prstGeom>
          <a:solidFill>
            <a:schemeClr val="bg1"/>
          </a:solidFill>
        </p:spPr>
        <p:txBody>
          <a:bodyPr wrap="none" rtlCol="0">
            <a:spAutoFit/>
          </a:bodyPr>
          <a:lstStyle/>
          <a:p>
            <a:r>
              <a:rPr lang="en-US" sz="1400" dirty="0"/>
              <a:t>- name: required packages</a:t>
            </a:r>
          </a:p>
          <a:p>
            <a:r>
              <a:rPr lang="en-US" sz="1400" dirty="0"/>
              <a:t>  apt: name={{ item }} state=present</a:t>
            </a:r>
          </a:p>
          <a:p>
            <a:r>
              <a:rPr lang="en-US" sz="1400" dirty="0"/>
              <a:t>  with_items:</a:t>
            </a:r>
          </a:p>
          <a:p>
            <a:r>
              <a:rPr lang="en-US" sz="1400" dirty="0"/>
              <a:t>  - cmake</a:t>
            </a:r>
          </a:p>
          <a:p>
            <a:r>
              <a:rPr lang="en-US" sz="1400" dirty="0"/>
              <a:t>  - git</a:t>
            </a:r>
          </a:p>
          <a:p>
            <a:r>
              <a:rPr lang="en-US" sz="1400" dirty="0"/>
              <a:t>  - libgtk2.0-dev</a:t>
            </a:r>
          </a:p>
          <a:p>
            <a:r>
              <a:rPr lang="en-US" sz="1400" dirty="0"/>
              <a:t>  - pkg-config</a:t>
            </a:r>
          </a:p>
          <a:p>
            <a:r>
              <a:rPr lang="en-US" sz="1400" dirty="0"/>
              <a:t>  - </a:t>
            </a:r>
            <a:r>
              <a:rPr lang="en-US" sz="1400" dirty="0" err="1"/>
              <a:t>libavcodec</a:t>
            </a:r>
            <a:r>
              <a:rPr lang="en-US" sz="1400" dirty="0"/>
              <a:t>-dev</a:t>
            </a:r>
          </a:p>
          <a:p>
            <a:r>
              <a:rPr lang="en-US" sz="1400" dirty="0"/>
              <a:t>  - </a:t>
            </a:r>
            <a:r>
              <a:rPr lang="en-US" sz="1400" dirty="0" err="1"/>
              <a:t>libavformat</a:t>
            </a:r>
            <a:r>
              <a:rPr lang="en-US" sz="1400" dirty="0"/>
              <a:t>-dev</a:t>
            </a:r>
          </a:p>
          <a:p>
            <a:r>
              <a:rPr lang="en-US" sz="1400" dirty="0"/>
              <a:t>  - </a:t>
            </a:r>
            <a:r>
              <a:rPr lang="en-US" sz="1400" dirty="0" err="1"/>
              <a:t>libswscale</a:t>
            </a:r>
            <a:r>
              <a:rPr lang="en-US" sz="1400" dirty="0"/>
              <a:t>-dev</a:t>
            </a:r>
          </a:p>
        </p:txBody>
      </p:sp>
      <p:sp>
        <p:nvSpPr>
          <p:cNvPr id="9" name="TextBox 8"/>
          <p:cNvSpPr txBox="1"/>
          <p:nvPr/>
        </p:nvSpPr>
        <p:spPr>
          <a:xfrm>
            <a:off x="4552843" y="4800600"/>
            <a:ext cx="4038599" cy="1015663"/>
          </a:xfrm>
          <a:prstGeom prst="rect">
            <a:avLst/>
          </a:prstGeom>
          <a:noFill/>
        </p:spPr>
        <p:txBody>
          <a:bodyPr wrap="square" rtlCol="0">
            <a:spAutoFit/>
          </a:bodyPr>
          <a:lstStyle/>
          <a:p>
            <a:r>
              <a:rPr lang="en-US" sz="2000" dirty="0"/>
              <a:t>There are more advantages of using variables</a:t>
            </a:r>
          </a:p>
          <a:p>
            <a:r>
              <a:rPr lang="en-US" sz="2000" dirty="0"/>
              <a:t>: applying filters, plugins and tests</a:t>
            </a:r>
          </a:p>
        </p:txBody>
      </p:sp>
    </p:spTree>
    <p:extLst>
      <p:ext uri="{BB962C8B-B14F-4D97-AF65-F5344CB8AC3E}">
        <p14:creationId xmlns:p14="http://schemas.microsoft.com/office/powerpoint/2010/main" val="3527259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ThemeSPIDAL</Template>
  <TotalTime>32445</TotalTime>
  <Words>4014</Words>
  <Application>Microsoft Office PowerPoint</Application>
  <PresentationFormat>On-screen Show (4:3)</PresentationFormat>
  <Paragraphs>787</Paragraphs>
  <Slides>43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Arial</vt:lpstr>
      <vt:lpstr>Consolas</vt:lpstr>
      <vt:lpstr>Courier New</vt:lpstr>
      <vt:lpstr>Franklin Gothic Medium</vt:lpstr>
      <vt:lpstr>Times New Roman</vt:lpstr>
      <vt:lpstr>ThemeSPIDAL</vt:lpstr>
      <vt:lpstr>PowerPoint Presentation</vt:lpstr>
      <vt:lpstr>Infrastructure Nexus</vt:lpstr>
      <vt:lpstr>HPCCloud 2.0 Software Defined Systems</vt:lpstr>
      <vt:lpstr>27 Ansible Roles and Re-use in 6 NIST use cases</vt:lpstr>
      <vt:lpstr>Cloudmesh HPCCloud 2.0 DevOps Tool</vt:lpstr>
      <vt:lpstr>Cloudmesh Architecture</vt:lpstr>
      <vt:lpstr>Tutorial</vt:lpstr>
      <vt:lpstr>Key Lessons How to Build Roles</vt:lpstr>
      <vt:lpstr>Key Lessons How to Build Roles</vt:lpstr>
      <vt:lpstr>Key Lessons How to Build Roles</vt:lpstr>
      <vt:lpstr>Defining Library of Ansible Roles</vt:lpstr>
      <vt:lpstr>Provisioning Virtual Clusters</vt:lpstr>
      <vt:lpstr>Deploying Needed Roles</vt:lpstr>
      <vt:lpstr>Example I: SDS on Amazon EC2</vt:lpstr>
      <vt:lpstr>Example I: SDS on Amazon EC2</vt:lpstr>
      <vt:lpstr>Example I: SDS on Amazon EC2</vt:lpstr>
      <vt:lpstr>Example I: SDS on Amazon EC2 (Task 1/3)</vt:lpstr>
      <vt:lpstr>Example I: SDS on Amazon EC2 (2/3)</vt:lpstr>
      <vt:lpstr>Example I: SDS on Amazon EC2 (2/3)</vt:lpstr>
      <vt:lpstr>Example I: SDS on Amazon EC2 (3/3)</vt:lpstr>
      <vt:lpstr>Example II: SDS on Microsoft Azure</vt:lpstr>
      <vt:lpstr>Example II: SDS on Microsoft Azure</vt:lpstr>
      <vt:lpstr>Example II: SDS on Microsoft Azure (1/4)</vt:lpstr>
      <vt:lpstr>Example II: SDS on Microsoft Azure (1/4)</vt:lpstr>
      <vt:lpstr>Example II: SDS on Microsoft Azure (2/4)</vt:lpstr>
      <vt:lpstr>Example II: SDS on Microsoft Azure (2/4)</vt:lpstr>
      <vt:lpstr>Example II: SDS on Microsoft Azure (3/4)</vt:lpstr>
      <vt:lpstr>Example II: SDS on Microsoft Azure (4/4)</vt:lpstr>
      <vt:lpstr>MultiCloud and Virtual Cluster  Management with Cloudmesh Client</vt:lpstr>
      <vt:lpstr>MultiClouds</vt:lpstr>
      <vt:lpstr>Outlook</vt:lpstr>
      <vt:lpstr>Federated Clouds</vt:lpstr>
      <vt:lpstr>Why Federated Clouds?</vt:lpstr>
      <vt:lpstr>Cloudmesh Client Architecture</vt:lpstr>
      <vt:lpstr>Cloudmesh Design Addresses</vt:lpstr>
      <vt:lpstr>Cloudmesh Access Interfaces</vt:lpstr>
      <vt:lpstr>Integrated Access Interfaces</vt:lpstr>
      <vt:lpstr>Installation</vt:lpstr>
      <vt:lpstr>Cloudmesh Shell</vt:lpstr>
      <vt:lpstr>Cloudmesh Shell help</vt:lpstr>
      <vt:lpstr>MultiCloud interaction is simple</vt:lpstr>
      <vt:lpstr>Starting hadoop</vt:lpstr>
      <vt:lpstr>Summary MultiCloud Management with Cloudmesh client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744</cp:revision>
  <cp:lastPrinted>2009-05-27T19:00:23Z</cp:lastPrinted>
  <dcterms:created xsi:type="dcterms:W3CDTF">2011-04-26T20:44:01Z</dcterms:created>
  <dcterms:modified xsi:type="dcterms:W3CDTF">2017-02-13T06:51:58Z</dcterms:modified>
</cp:coreProperties>
</file>