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86"/>
  </p:notesMasterIdLst>
  <p:handoutMasterIdLst>
    <p:handoutMasterId r:id="rId87"/>
  </p:handoutMasterIdLst>
  <p:sldIdLst>
    <p:sldId id="623" r:id="rId2"/>
    <p:sldId id="713" r:id="rId3"/>
    <p:sldId id="662" r:id="rId4"/>
    <p:sldId id="624" r:id="rId5"/>
    <p:sldId id="663" r:id="rId6"/>
    <p:sldId id="664" r:id="rId7"/>
    <p:sldId id="665" r:id="rId8"/>
    <p:sldId id="672" r:id="rId9"/>
    <p:sldId id="668" r:id="rId10"/>
    <p:sldId id="669" r:id="rId11"/>
    <p:sldId id="670" r:id="rId12"/>
    <p:sldId id="671" r:id="rId13"/>
    <p:sldId id="661" r:id="rId14"/>
    <p:sldId id="741" r:id="rId15"/>
    <p:sldId id="666" r:id="rId16"/>
    <p:sldId id="625" r:id="rId17"/>
    <p:sldId id="730" r:id="rId18"/>
    <p:sldId id="626" r:id="rId19"/>
    <p:sldId id="627" r:id="rId20"/>
    <p:sldId id="628" r:id="rId21"/>
    <p:sldId id="729" r:id="rId22"/>
    <p:sldId id="629" r:id="rId23"/>
    <p:sldId id="710" r:id="rId24"/>
    <p:sldId id="731" r:id="rId25"/>
    <p:sldId id="739" r:id="rId26"/>
    <p:sldId id="740" r:id="rId27"/>
    <p:sldId id="734" r:id="rId28"/>
    <p:sldId id="742" r:id="rId29"/>
    <p:sldId id="743" r:id="rId30"/>
    <p:sldId id="744" r:id="rId31"/>
    <p:sldId id="745" r:id="rId32"/>
    <p:sldId id="630" r:id="rId33"/>
    <p:sldId id="712" r:id="rId34"/>
    <p:sldId id="638" r:id="rId35"/>
    <p:sldId id="699" r:id="rId36"/>
    <p:sldId id="711" r:id="rId37"/>
    <p:sldId id="644" r:id="rId38"/>
    <p:sldId id="645" r:id="rId39"/>
    <p:sldId id="653" r:id="rId40"/>
    <p:sldId id="719" r:id="rId41"/>
    <p:sldId id="654" r:id="rId42"/>
    <p:sldId id="724" r:id="rId43"/>
    <p:sldId id="647" r:id="rId44"/>
    <p:sldId id="720" r:id="rId45"/>
    <p:sldId id="721" r:id="rId46"/>
    <p:sldId id="722" r:id="rId47"/>
    <p:sldId id="723" r:id="rId48"/>
    <p:sldId id="725" r:id="rId49"/>
    <p:sldId id="649" r:id="rId50"/>
    <p:sldId id="655" r:id="rId51"/>
    <p:sldId id="656" r:id="rId52"/>
    <p:sldId id="657" r:id="rId53"/>
    <p:sldId id="673" r:id="rId54"/>
    <p:sldId id="674" r:id="rId55"/>
    <p:sldId id="726" r:id="rId56"/>
    <p:sldId id="727" r:id="rId57"/>
    <p:sldId id="709" r:id="rId58"/>
    <p:sldId id="706" r:id="rId59"/>
    <p:sldId id="702" r:id="rId60"/>
    <p:sldId id="703" r:id="rId61"/>
    <p:sldId id="704" r:id="rId62"/>
    <p:sldId id="705" r:id="rId63"/>
    <p:sldId id="676" r:id="rId64"/>
    <p:sldId id="678" r:id="rId65"/>
    <p:sldId id="679" r:id="rId66"/>
    <p:sldId id="680" r:id="rId67"/>
    <p:sldId id="681" r:id="rId68"/>
    <p:sldId id="682" r:id="rId69"/>
    <p:sldId id="683" r:id="rId70"/>
    <p:sldId id="686" r:id="rId71"/>
    <p:sldId id="687" r:id="rId72"/>
    <p:sldId id="736" r:id="rId73"/>
    <p:sldId id="737" r:id="rId74"/>
    <p:sldId id="735" r:id="rId75"/>
    <p:sldId id="708" r:id="rId76"/>
    <p:sldId id="707" r:id="rId77"/>
    <p:sldId id="728" r:id="rId78"/>
    <p:sldId id="732" r:id="rId79"/>
    <p:sldId id="714" r:id="rId80"/>
    <p:sldId id="667" r:id="rId81"/>
    <p:sldId id="738" r:id="rId82"/>
    <p:sldId id="715" r:id="rId83"/>
    <p:sldId id="716" r:id="rId84"/>
    <p:sldId id="733" r:id="rId85"/>
  </p:sldIdLst>
  <p:sldSz cx="9144000" cy="6858000" type="screen4x3"/>
  <p:notesSz cx="6858000" cy="9144000"/>
  <p:custDataLst>
    <p:tags r:id="rId88"/>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B9E"/>
    <a:srgbClr val="B30838"/>
    <a:srgbClr val="D6A300"/>
    <a:srgbClr val="0083E6"/>
    <a:srgbClr val="0033CC"/>
    <a:srgbClr val="F8F3D2"/>
    <a:srgbClr val="6D6E70"/>
    <a:srgbClr val="7D110C"/>
    <a:srgbClr val="598EDD"/>
    <a:srgbClr val="A9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8" autoAdjust="0"/>
    <p:restoredTop sz="94652" autoAdjust="0"/>
  </p:normalViewPr>
  <p:slideViewPr>
    <p:cSldViewPr>
      <p:cViewPr varScale="1">
        <p:scale>
          <a:sx n="87" d="100"/>
          <a:sy n="87" d="100"/>
        </p:scale>
        <p:origin x="96" y="278"/>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32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research_committee\LDA\LDA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search_committee\LDA\LDA_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5315911597999"/>
          <c:y val="4.1785375118708397E-2"/>
          <c:w val="0.77941775394017798"/>
          <c:h val="0.73766965471310197"/>
        </c:manualLayout>
      </c:layout>
      <c:scatterChart>
        <c:scatterStyle val="lineMarker"/>
        <c:varyColors val="0"/>
        <c:ser>
          <c:idx val="0"/>
          <c:order val="0"/>
          <c:tx>
            <c:strRef>
              <c:f>Summary!$A$26</c:f>
              <c:strCache>
                <c:ptCount val="1"/>
                <c:pt idx="0">
                  <c:v>Execution Time (hours)</c:v>
                </c:pt>
              </c:strCache>
            </c:strRef>
          </c:tx>
          <c:spPr>
            <a:ln w="25400" cap="rnd">
              <a:solidFill>
                <a:schemeClr val="accent1"/>
              </a:solidFill>
              <a:round/>
            </a:ln>
            <a:effectLst/>
          </c:spPr>
          <c:marker>
            <c:symbol val="circle"/>
            <c:size val="7"/>
            <c:spPr>
              <a:solidFill>
                <a:schemeClr val="accent1"/>
              </a:solidFill>
              <a:ln w="9525">
                <a:solidFill>
                  <a:schemeClr val="accent1"/>
                </a:solidFill>
              </a:ln>
              <a:effectLst/>
            </c:spPr>
          </c:marker>
          <c:xVal>
            <c:numRef>
              <c:f>Summary!$A$29:$A$33</c:f>
              <c:numCache>
                <c:formatCode>General</c:formatCode>
                <c:ptCount val="5"/>
                <c:pt idx="0">
                  <c:v>25</c:v>
                </c:pt>
                <c:pt idx="1">
                  <c:v>50</c:v>
                </c:pt>
                <c:pt idx="2">
                  <c:v>75</c:v>
                </c:pt>
                <c:pt idx="3">
                  <c:v>100</c:v>
                </c:pt>
                <c:pt idx="4">
                  <c:v>125</c:v>
                </c:pt>
              </c:numCache>
            </c:numRef>
          </c:xVal>
          <c:yVal>
            <c:numRef>
              <c:f>Summary!$B$29:$B$33</c:f>
              <c:numCache>
                <c:formatCode>General</c:formatCode>
                <c:ptCount val="5"/>
                <c:pt idx="0">
                  <c:v>21.258725833333308</c:v>
                </c:pt>
                <c:pt idx="1">
                  <c:v>11.66768805555556</c:v>
                </c:pt>
                <c:pt idx="2">
                  <c:v>7.7845363888888857</c:v>
                </c:pt>
                <c:pt idx="3">
                  <c:v>6.4860188888888901</c:v>
                </c:pt>
                <c:pt idx="4">
                  <c:v>5.9587075</c:v>
                </c:pt>
              </c:numCache>
            </c:numRef>
          </c:yVal>
          <c:smooth val="0"/>
          <c:extLst>
            <c:ext xmlns:c16="http://schemas.microsoft.com/office/drawing/2014/chart" uri="{C3380CC4-5D6E-409C-BE32-E72D297353CC}">
              <c16:uniqueId val="{00000000-B87F-42B2-9526-DEF831F163BE}"/>
            </c:ext>
          </c:extLst>
        </c:ser>
        <c:dLbls>
          <c:showLegendKey val="0"/>
          <c:showVal val="0"/>
          <c:showCatName val="0"/>
          <c:showSerName val="0"/>
          <c:showPercent val="0"/>
          <c:showBubbleSize val="0"/>
        </c:dLbls>
        <c:axId val="142658944"/>
        <c:axId val="142697984"/>
      </c:scatterChart>
      <c:scatterChart>
        <c:scatterStyle val="lineMarker"/>
        <c:varyColors val="0"/>
        <c:ser>
          <c:idx val="1"/>
          <c:order val="1"/>
          <c:tx>
            <c:strRef>
              <c:f>Summary!$G$26</c:f>
              <c:strCache>
                <c:ptCount val="1"/>
                <c:pt idx="0">
                  <c:v>Parallel Efficiency</c:v>
                </c:pt>
              </c:strCache>
            </c:strRef>
          </c:tx>
          <c:spPr>
            <a:ln w="25400" cap="rnd">
              <a:solidFill>
                <a:schemeClr val="accent2"/>
              </a:solidFill>
              <a:round/>
            </a:ln>
            <a:effectLst/>
          </c:spPr>
          <c:marker>
            <c:symbol val="circle"/>
            <c:size val="7"/>
            <c:spPr>
              <a:solidFill>
                <a:schemeClr val="accent2"/>
              </a:solidFill>
              <a:ln w="9525">
                <a:solidFill>
                  <a:schemeClr val="accent2"/>
                </a:solidFill>
              </a:ln>
              <a:effectLst/>
            </c:spPr>
          </c:marker>
          <c:dPt>
            <c:idx val="1"/>
            <c:bubble3D val="0"/>
            <c:spPr>
              <a:ln w="25400" cap="rnd">
                <a:solidFill>
                  <a:schemeClr val="accent2"/>
                </a:solidFill>
                <a:prstDash val="dash"/>
                <a:round/>
              </a:ln>
              <a:effectLst/>
            </c:spPr>
            <c:extLst>
              <c:ext xmlns:c16="http://schemas.microsoft.com/office/drawing/2014/chart" uri="{C3380CC4-5D6E-409C-BE32-E72D297353CC}">
                <c16:uniqueId val="{00000002-B87F-42B2-9526-DEF831F163BE}"/>
              </c:ext>
            </c:extLst>
          </c:dPt>
          <c:xVal>
            <c:numRef>
              <c:f>Summary!$A$28:$A$33</c:f>
              <c:numCache>
                <c:formatCode>General</c:formatCode>
                <c:ptCount val="6"/>
                <c:pt idx="0">
                  <c:v>1</c:v>
                </c:pt>
                <c:pt idx="1">
                  <c:v>25</c:v>
                </c:pt>
                <c:pt idx="2">
                  <c:v>50</c:v>
                </c:pt>
                <c:pt idx="3">
                  <c:v>75</c:v>
                </c:pt>
                <c:pt idx="4">
                  <c:v>100</c:v>
                </c:pt>
                <c:pt idx="5">
                  <c:v>125</c:v>
                </c:pt>
              </c:numCache>
            </c:numRef>
          </c:xVal>
          <c:yVal>
            <c:numRef>
              <c:f>Summary!$D$28:$D$33</c:f>
              <c:numCache>
                <c:formatCode>General</c:formatCode>
                <c:ptCount val="6"/>
                <c:pt idx="0">
                  <c:v>1</c:v>
                </c:pt>
                <c:pt idx="1">
                  <c:v>1</c:v>
                </c:pt>
                <c:pt idx="2">
                  <c:v>0.91100849337547296</c:v>
                </c:pt>
                <c:pt idx="3">
                  <c:v>0.91029723421408404</c:v>
                </c:pt>
                <c:pt idx="4">
                  <c:v>0.81940579412092696</c:v>
                </c:pt>
                <c:pt idx="5">
                  <c:v>0.71353480040204398</c:v>
                </c:pt>
              </c:numCache>
            </c:numRef>
          </c:yVal>
          <c:smooth val="0"/>
          <c:extLst>
            <c:ext xmlns:c16="http://schemas.microsoft.com/office/drawing/2014/chart" uri="{C3380CC4-5D6E-409C-BE32-E72D297353CC}">
              <c16:uniqueId val="{00000003-B87F-42B2-9526-DEF831F163BE}"/>
            </c:ext>
          </c:extLst>
        </c:ser>
        <c:dLbls>
          <c:showLegendKey val="0"/>
          <c:showVal val="0"/>
          <c:showCatName val="0"/>
          <c:showSerName val="0"/>
          <c:showPercent val="0"/>
          <c:showBubbleSize val="0"/>
        </c:dLbls>
        <c:axId val="142738944"/>
        <c:axId val="142699904"/>
      </c:scatterChart>
      <c:valAx>
        <c:axId val="142658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sz="1000"/>
                </a:pPr>
                <a:r>
                  <a:rPr lang="en-US" sz="1000"/>
                  <a:t>Nodes</a:t>
                </a:r>
              </a:p>
            </c:rich>
          </c:tx>
          <c:layout>
            <c:manualLayout>
              <c:xMode val="edge"/>
              <c:yMode val="edge"/>
              <c:x val="0.44752773656916101"/>
              <c:y val="0.855052629788814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pPr>
            <a:endParaRPr lang="en-US"/>
          </a:p>
        </c:txPr>
        <c:crossAx val="142697984"/>
        <c:crosses val="autoZero"/>
        <c:crossBetween val="midCat"/>
      </c:valAx>
      <c:valAx>
        <c:axId val="142697984"/>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000"/>
                </a:pPr>
                <a:r>
                  <a:rPr lang="en-US" sz="1000"/>
                  <a:t>Execution Time (hours)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800"/>
            </a:pPr>
            <a:endParaRPr lang="en-US"/>
          </a:p>
        </c:txPr>
        <c:crossAx val="142658944"/>
        <c:crosses val="autoZero"/>
        <c:crossBetween val="midCat"/>
      </c:valAx>
      <c:valAx>
        <c:axId val="142699904"/>
        <c:scaling>
          <c:orientation val="minMax"/>
        </c:scaling>
        <c:delete val="0"/>
        <c:axPos val="r"/>
        <c:title>
          <c:tx>
            <c:rich>
              <a:bodyPr rot="5400000"/>
              <a:lstStyle/>
              <a:p>
                <a:pPr>
                  <a:defRPr sz="800"/>
                </a:pPr>
                <a:r>
                  <a:rPr lang="en-US" sz="800"/>
                  <a:t>Parallel Efficiency</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sz="800"/>
            </a:pPr>
            <a:endParaRPr lang="en-US"/>
          </a:p>
        </c:txPr>
        <c:crossAx val="142738944"/>
        <c:crosses val="max"/>
        <c:crossBetween val="midCat"/>
        <c:majorUnit val="0.1"/>
      </c:valAx>
      <c:valAx>
        <c:axId val="142738944"/>
        <c:scaling>
          <c:orientation val="minMax"/>
        </c:scaling>
        <c:delete val="1"/>
        <c:axPos val="b"/>
        <c:numFmt formatCode="General" sourceLinked="1"/>
        <c:majorTickMark val="out"/>
        <c:minorTickMark val="none"/>
        <c:tickLblPos val="nextTo"/>
        <c:crossAx val="142699904"/>
        <c:crosses val="autoZero"/>
        <c:crossBetween val="midCat"/>
      </c:valAx>
      <c:spPr>
        <a:noFill/>
        <a:ln>
          <a:noFill/>
        </a:ln>
        <a:effectLst/>
      </c:spPr>
    </c:plotArea>
    <c:legend>
      <c:legendPos val="b"/>
      <c:layout>
        <c:manualLayout>
          <c:xMode val="edge"/>
          <c:yMode val="edge"/>
          <c:x val="1.8744975718614901E-2"/>
          <c:y val="0.90148064802136696"/>
          <c:w val="0.94479655622757297"/>
          <c:h val="8.1007497004369697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04195671193305E-2"/>
          <c:y val="4.6661739446579399E-2"/>
          <c:w val="0.79324178680563495"/>
          <c:h val="0.71168275184622354"/>
        </c:manualLayout>
      </c:layout>
      <c:scatterChart>
        <c:scatterStyle val="lineMarker"/>
        <c:varyColors val="0"/>
        <c:ser>
          <c:idx val="0"/>
          <c:order val="0"/>
          <c:tx>
            <c:strRef>
              <c:f>Summary!$A$26</c:f>
              <c:strCache>
                <c:ptCount val="1"/>
                <c:pt idx="0">
                  <c:v>Execution Time (hours)</c:v>
                </c:pt>
              </c:strCache>
            </c:strRef>
          </c:tx>
          <c:spPr>
            <a:ln w="25400" cap="rnd">
              <a:solidFill>
                <a:schemeClr val="accent1"/>
              </a:solidFill>
              <a:round/>
            </a:ln>
            <a:effectLst/>
          </c:spPr>
          <c:marker>
            <c:symbol val="circle"/>
            <c:size val="7"/>
            <c:spPr>
              <a:solidFill>
                <a:schemeClr val="accent1"/>
              </a:solidFill>
              <a:ln w="9525">
                <a:solidFill>
                  <a:schemeClr val="accent1"/>
                </a:solidFill>
              </a:ln>
              <a:effectLst/>
            </c:spPr>
          </c:marker>
          <c:xVal>
            <c:numRef>
              <c:f>Summary!$G$29:$G$33</c:f>
              <c:numCache>
                <c:formatCode>General</c:formatCode>
                <c:ptCount val="5"/>
                <c:pt idx="0">
                  <c:v>10</c:v>
                </c:pt>
                <c:pt idx="1">
                  <c:v>15</c:v>
                </c:pt>
                <c:pt idx="2">
                  <c:v>20</c:v>
                </c:pt>
                <c:pt idx="3">
                  <c:v>25</c:v>
                </c:pt>
                <c:pt idx="4">
                  <c:v>30</c:v>
                </c:pt>
              </c:numCache>
            </c:numRef>
          </c:xVal>
          <c:yVal>
            <c:numRef>
              <c:f>Summary!$H$29:$H$33</c:f>
              <c:numCache>
                <c:formatCode>General</c:formatCode>
                <c:ptCount val="5"/>
                <c:pt idx="0">
                  <c:v>19.212878611111119</c:v>
                </c:pt>
                <c:pt idx="1">
                  <c:v>14.00901416666667</c:v>
                </c:pt>
                <c:pt idx="2">
                  <c:v>10.60979083333333</c:v>
                </c:pt>
                <c:pt idx="3">
                  <c:v>8.430642777777777</c:v>
                </c:pt>
                <c:pt idx="4">
                  <c:v>7.3704905555555547</c:v>
                </c:pt>
              </c:numCache>
            </c:numRef>
          </c:yVal>
          <c:smooth val="0"/>
          <c:extLst>
            <c:ext xmlns:c16="http://schemas.microsoft.com/office/drawing/2014/chart" uri="{C3380CC4-5D6E-409C-BE32-E72D297353CC}">
              <c16:uniqueId val="{00000000-97D6-4A4C-928D-2AFBF0A3B220}"/>
            </c:ext>
          </c:extLst>
        </c:ser>
        <c:dLbls>
          <c:showLegendKey val="0"/>
          <c:showVal val="0"/>
          <c:showCatName val="0"/>
          <c:showSerName val="0"/>
          <c:showPercent val="0"/>
          <c:showBubbleSize val="0"/>
        </c:dLbls>
        <c:axId val="142799616"/>
        <c:axId val="142801536"/>
      </c:scatterChart>
      <c:scatterChart>
        <c:scatterStyle val="lineMarker"/>
        <c:varyColors val="0"/>
        <c:ser>
          <c:idx val="1"/>
          <c:order val="1"/>
          <c:tx>
            <c:strRef>
              <c:f>Summary!$G$26</c:f>
              <c:strCache>
                <c:ptCount val="1"/>
                <c:pt idx="0">
                  <c:v>Parallel Efficiency</c:v>
                </c:pt>
              </c:strCache>
            </c:strRef>
          </c:tx>
          <c:spPr>
            <a:ln w="25400" cap="rnd">
              <a:solidFill>
                <a:schemeClr val="accent2"/>
              </a:solidFill>
              <a:round/>
            </a:ln>
            <a:effectLst/>
          </c:spPr>
          <c:marker>
            <c:symbol val="circle"/>
            <c:size val="7"/>
            <c:spPr>
              <a:solidFill>
                <a:schemeClr val="accent2"/>
              </a:solidFill>
              <a:ln w="9525">
                <a:solidFill>
                  <a:schemeClr val="accent2"/>
                </a:solidFill>
              </a:ln>
              <a:effectLst/>
            </c:spPr>
          </c:marker>
          <c:dPt>
            <c:idx val="1"/>
            <c:bubble3D val="0"/>
            <c:spPr>
              <a:ln w="25400" cap="rnd">
                <a:solidFill>
                  <a:schemeClr val="accent2"/>
                </a:solidFill>
                <a:prstDash val="dash"/>
                <a:round/>
              </a:ln>
              <a:effectLst/>
            </c:spPr>
            <c:extLst>
              <c:ext xmlns:c16="http://schemas.microsoft.com/office/drawing/2014/chart" uri="{C3380CC4-5D6E-409C-BE32-E72D297353CC}">
                <c16:uniqueId val="{00000002-97D6-4A4C-928D-2AFBF0A3B220}"/>
              </c:ext>
            </c:extLst>
          </c:dPt>
          <c:xVal>
            <c:numRef>
              <c:f>Summary!$G$28:$G$33</c:f>
              <c:numCache>
                <c:formatCode>General</c:formatCode>
                <c:ptCount val="6"/>
                <c:pt idx="0">
                  <c:v>1</c:v>
                </c:pt>
                <c:pt idx="1">
                  <c:v>10</c:v>
                </c:pt>
                <c:pt idx="2">
                  <c:v>15</c:v>
                </c:pt>
                <c:pt idx="3">
                  <c:v>20</c:v>
                </c:pt>
                <c:pt idx="4">
                  <c:v>25</c:v>
                </c:pt>
                <c:pt idx="5">
                  <c:v>30</c:v>
                </c:pt>
              </c:numCache>
            </c:numRef>
          </c:xVal>
          <c:yVal>
            <c:numRef>
              <c:f>Summary!$J$28:$J$33</c:f>
              <c:numCache>
                <c:formatCode>General</c:formatCode>
                <c:ptCount val="6"/>
                <c:pt idx="0">
                  <c:v>1</c:v>
                </c:pt>
                <c:pt idx="1">
                  <c:v>1</c:v>
                </c:pt>
                <c:pt idx="2">
                  <c:v>0.91431028538879999</c:v>
                </c:pt>
                <c:pt idx="3">
                  <c:v>0.90543154492494804</c:v>
                </c:pt>
                <c:pt idx="4">
                  <c:v>0.91157360678377197</c:v>
                </c:pt>
                <c:pt idx="5">
                  <c:v>0.86890998938233399</c:v>
                </c:pt>
              </c:numCache>
            </c:numRef>
          </c:yVal>
          <c:smooth val="0"/>
          <c:extLst>
            <c:ext xmlns:c16="http://schemas.microsoft.com/office/drawing/2014/chart" uri="{C3380CC4-5D6E-409C-BE32-E72D297353CC}">
              <c16:uniqueId val="{00000003-97D6-4A4C-928D-2AFBF0A3B220}"/>
            </c:ext>
          </c:extLst>
        </c:ser>
        <c:dLbls>
          <c:showLegendKey val="0"/>
          <c:showVal val="0"/>
          <c:showCatName val="0"/>
          <c:showSerName val="0"/>
          <c:showPercent val="0"/>
          <c:showBubbleSize val="0"/>
        </c:dLbls>
        <c:axId val="142809728"/>
        <c:axId val="142807808"/>
      </c:scatterChart>
      <c:valAx>
        <c:axId val="1427996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sz="1000"/>
                </a:pPr>
                <a:r>
                  <a:rPr lang="en-US" sz="1000"/>
                  <a:t>Nodes</a:t>
                </a:r>
              </a:p>
            </c:rich>
          </c:tx>
          <c:layout>
            <c:manualLayout>
              <c:xMode val="edge"/>
              <c:yMode val="edge"/>
              <c:x val="0.45643716636869702"/>
              <c:y val="0.843180649262365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000"/>
            </a:pPr>
            <a:endParaRPr lang="en-US"/>
          </a:p>
        </c:txPr>
        <c:crossAx val="142801536"/>
        <c:crosses val="autoZero"/>
        <c:crossBetween val="midCat"/>
      </c:valAx>
      <c:valAx>
        <c:axId val="1428015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000"/>
                </a:pPr>
                <a:r>
                  <a:rPr lang="en-US" sz="1000"/>
                  <a:t>Execution Time (hours)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800"/>
            </a:pPr>
            <a:endParaRPr lang="en-US"/>
          </a:p>
        </c:txPr>
        <c:crossAx val="142799616"/>
        <c:crosses val="autoZero"/>
        <c:crossBetween val="midCat"/>
      </c:valAx>
      <c:valAx>
        <c:axId val="142807808"/>
        <c:scaling>
          <c:orientation val="minMax"/>
          <c:min val="0"/>
        </c:scaling>
        <c:delete val="0"/>
        <c:axPos val="r"/>
        <c:title>
          <c:tx>
            <c:rich>
              <a:bodyPr rot="5400000"/>
              <a:lstStyle/>
              <a:p>
                <a:pPr>
                  <a:defRPr sz="800"/>
                </a:pPr>
                <a:r>
                  <a:rPr lang="en-US" sz="800"/>
                  <a:t>Parallel Efficiency</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sz="800"/>
            </a:pPr>
            <a:endParaRPr lang="en-US"/>
          </a:p>
        </c:txPr>
        <c:crossAx val="142809728"/>
        <c:crosses val="max"/>
        <c:crossBetween val="midCat"/>
        <c:majorUnit val="0.1"/>
      </c:valAx>
      <c:valAx>
        <c:axId val="142809728"/>
        <c:scaling>
          <c:orientation val="minMax"/>
        </c:scaling>
        <c:delete val="1"/>
        <c:axPos val="b"/>
        <c:numFmt formatCode="General" sourceLinked="1"/>
        <c:majorTickMark val="out"/>
        <c:minorTickMark val="none"/>
        <c:tickLblPos val="nextTo"/>
        <c:crossAx val="142807808"/>
        <c:crosses val="autoZero"/>
        <c:crossBetween val="midCat"/>
      </c:valAx>
      <c:spPr>
        <a:noFill/>
        <a:ln>
          <a:noFill/>
        </a:ln>
        <a:effectLst/>
      </c:spPr>
    </c:plotArea>
    <c:legend>
      <c:legendPos val="b"/>
      <c:layout>
        <c:manualLayout>
          <c:xMode val="edge"/>
          <c:yMode val="edge"/>
          <c:x val="3.9678953174331497E-2"/>
          <c:y val="0.90148064802136696"/>
          <c:w val="0.931914108562517"/>
          <c:h val="8.1007497004369697E-2"/>
        </c:manualLayout>
      </c:layout>
      <c:overlay val="0"/>
      <c:spPr>
        <a:noFill/>
        <a:ln>
          <a:noFill/>
        </a:ln>
        <a:effectLst/>
      </c:spPr>
      <c:txPr>
        <a:bodyPr rot="0" vert="horz"/>
        <a:lstStyle/>
        <a:p>
          <a:pPr>
            <a:defRPr sz="1000"/>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FDAD5-CF1F-4D76-B31D-BFBA536B9127}" type="datetimeFigureOut">
              <a:rPr lang="en-US" smtClean="0"/>
              <a:t>1/20/2018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330CB-8703-4D35-8B19-4A8736A3E1A2}" type="slidenum">
              <a:rPr lang="en-US" smtClean="0"/>
              <a:t>‹#›</a:t>
            </a:fld>
            <a:endParaRPr lang="en-US"/>
          </a:p>
        </p:txBody>
      </p:sp>
    </p:spTree>
    <p:extLst>
      <p:ext uri="{BB962C8B-B14F-4D97-AF65-F5344CB8AC3E}">
        <p14:creationId xmlns:p14="http://schemas.microsoft.com/office/powerpoint/2010/main" val="122323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40</a:t>
            </a:fld>
            <a:endParaRPr lang="en-US" altLang="en-US"/>
          </a:p>
        </p:txBody>
      </p:sp>
    </p:spTree>
    <p:extLst>
      <p:ext uri="{BB962C8B-B14F-4D97-AF65-F5344CB8AC3E}">
        <p14:creationId xmlns:p14="http://schemas.microsoft.com/office/powerpoint/2010/main" val="398799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45</a:t>
            </a:fld>
            <a:endParaRPr lang="en-US"/>
          </a:p>
        </p:txBody>
      </p:sp>
    </p:spTree>
    <p:extLst>
      <p:ext uri="{BB962C8B-B14F-4D97-AF65-F5344CB8AC3E}">
        <p14:creationId xmlns:p14="http://schemas.microsoft.com/office/powerpoint/2010/main" val="201229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46</a:t>
            </a:fld>
            <a:endParaRPr lang="en-US"/>
          </a:p>
        </p:txBody>
      </p:sp>
    </p:spTree>
    <p:extLst>
      <p:ext uri="{BB962C8B-B14F-4D97-AF65-F5344CB8AC3E}">
        <p14:creationId xmlns:p14="http://schemas.microsoft.com/office/powerpoint/2010/main" val="353112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47</a:t>
            </a:fld>
            <a:endParaRPr lang="en-US"/>
          </a:p>
        </p:txBody>
      </p:sp>
    </p:spTree>
    <p:extLst>
      <p:ext uri="{BB962C8B-B14F-4D97-AF65-F5344CB8AC3E}">
        <p14:creationId xmlns:p14="http://schemas.microsoft.com/office/powerpoint/2010/main" val="333651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50</a:t>
            </a:fld>
            <a:endParaRPr lang="en-US" altLang="en-US"/>
          </a:p>
        </p:txBody>
      </p:sp>
    </p:spTree>
    <p:extLst>
      <p:ext uri="{BB962C8B-B14F-4D97-AF65-F5344CB8AC3E}">
        <p14:creationId xmlns:p14="http://schemas.microsoft.com/office/powerpoint/2010/main" val="123384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868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9126166" cy="717082"/>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8"/>
            <a:ext cx="9067800" cy="515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6" cy="8382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44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github.com/DSC-SPIDAL/WebPViz" TargetMode="External"/><Relationship Id="rId3" Type="http://schemas.openxmlformats.org/officeDocument/2006/relationships/hyperlink" Target="https://github.com/DSC-SPIDAL/dapwc" TargetMode="External"/><Relationship Id="rId7" Type="http://schemas.openxmlformats.org/officeDocument/2006/relationships/hyperlink" Target="https://spidal-gw.dsc.soic.indiana.edu/" TargetMode="External"/><Relationship Id="rId2" Type="http://schemas.openxmlformats.org/officeDocument/2006/relationships/hyperlink" Target="https://github.com/DSC-SPIDAL" TargetMode="External"/><Relationship Id="rId1" Type="http://schemas.openxmlformats.org/officeDocument/2006/relationships/slideLayout" Target="../slideLayouts/slideLayout3.xml"/><Relationship Id="rId6" Type="http://schemas.openxmlformats.org/officeDocument/2006/relationships/hyperlink" Target="https://github.com/DSC-SPIDAL/Harp" TargetMode="External"/><Relationship Id="rId5" Type="http://schemas.openxmlformats.org/officeDocument/2006/relationships/hyperlink" Target="https://github.com/DSC-SPIDAL/KMeans" TargetMode="External"/><Relationship Id="rId4" Type="http://schemas.openxmlformats.org/officeDocument/2006/relationships/hyperlink" Target="https://github.com/DSC-SPIDAL/dav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ieeexplore.ieee.org/document/6683892/" TargetMode="External"/><Relationship Id="rId7" Type="http://schemas.openxmlformats.org/officeDocument/2006/relationships/hyperlink" Target="http://hpc-abds.org/kaleidoscope/" TargetMode="External"/><Relationship Id="rId2" Type="http://schemas.openxmlformats.org/officeDocument/2006/relationships/hyperlink" Target="https://www.gitbook.com/book/esaliya/global-machine-learning-with-dsc-spidal/details" TargetMode="External"/><Relationship Id="rId1" Type="http://schemas.openxmlformats.org/officeDocument/2006/relationships/slideLayout" Target="../slideLayouts/slideLayout3.xml"/><Relationship Id="rId6" Type="http://schemas.openxmlformats.org/officeDocument/2006/relationships/hyperlink" Target="http://dsc.soic.indiana.edu/publications/tsmap3d.pdf" TargetMode="External"/><Relationship Id="rId5" Type="http://schemas.openxmlformats.org/officeDocument/2006/relationships/hyperlink" Target="http://ieeexplore.ieee.org/document/7092922/" TargetMode="External"/><Relationship Id="rId4" Type="http://schemas.openxmlformats.org/officeDocument/2006/relationships/hyperlink" Target="http://dl.acm.org/citation.cfm?id=297297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pidal-gw.dsc.soic.indiana.edu/public/resultsets/1273112137" TargetMode="External"/><Relationship Id="rId7" Type="http://schemas.openxmlformats.org/officeDocument/2006/relationships/hyperlink" Target="https://github.com/DSC-SPIDAL/Harp" TargetMode="External"/><Relationship Id="rId2" Type="http://schemas.openxmlformats.org/officeDocument/2006/relationships/hyperlink" Target="https://dsc-spidal.github.io/tutorials/" TargetMode="External"/><Relationship Id="rId1" Type="http://schemas.openxmlformats.org/officeDocument/2006/relationships/slideLayout" Target="../slideLayouts/slideLayout3.xml"/><Relationship Id="rId6" Type="http://schemas.openxmlformats.org/officeDocument/2006/relationships/hyperlink" Target="https://spidal-gw.dsc.soic.indiana.edu/public/resultsets/1678860580" TargetMode="External"/><Relationship Id="rId5" Type="http://schemas.openxmlformats.org/officeDocument/2006/relationships/hyperlink" Target="https://spidal-gw.dsc.soic.indiana.edu/public/resultsets/1657429765" TargetMode="External"/><Relationship Id="rId4" Type="http://schemas.openxmlformats.org/officeDocument/2006/relationships/hyperlink" Target="https://spidal-gw.dsc.soic.indiana.edu/public/groupdashboard/Anna_GeneSeq"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sc-spidal.github.io/" TargetMode="External"/><Relationship Id="rId2" Type="http://schemas.openxmlformats.org/officeDocument/2006/relationships/hyperlink" Target="https://spidal-gw.dsc.soic.indiana.edu/public/resultsets/1678860580"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DSC-SPIDAL" TargetMode="External"/><Relationship Id="rId2" Type="http://schemas.openxmlformats.org/officeDocument/2006/relationships/hyperlink" Target="https://github.com/radical-cybertools/radical.pilot/tree/master" TargetMode="External"/><Relationship Id="rId1" Type="http://schemas.openxmlformats.org/officeDocument/2006/relationships/slideLayout" Target="../slideLayouts/slideLayout3.xml"/><Relationship Id="rId4" Type="http://schemas.openxmlformats.org/officeDocument/2006/relationships/hyperlink" Target="https://becksteinlab.github.io/SPIDAL-MDAnalysis-Midas-tutorial/index.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dx.doi.org/10.1002/jcc.21787" TargetMode="External"/><Relationship Id="rId3" Type="http://schemas.openxmlformats.org/officeDocument/2006/relationships/hyperlink" Target="https://github.com/MDAnalysis/mdanalysis" TargetMode="External"/><Relationship Id="rId7" Type="http://schemas.openxmlformats.org/officeDocument/2006/relationships/hyperlink" Target="http://conference.scipy.org/proceedings/scipy2016/oliver_beckstein.html" TargetMode="External"/><Relationship Id="rId2" Type="http://schemas.openxmlformats.org/officeDocument/2006/relationships/hyperlink" Target="http://mdanalysis.org/" TargetMode="External"/><Relationship Id="rId1" Type="http://schemas.openxmlformats.org/officeDocument/2006/relationships/slideLayout" Target="../slideLayouts/slideLayout3.xml"/><Relationship Id="rId6" Type="http://schemas.openxmlformats.org/officeDocument/2006/relationships/hyperlink" Target="http://mdanalysis.org/MDAnalysisTutorial/" TargetMode="External"/><Relationship Id="rId5" Type="http://schemas.openxmlformats.org/officeDocument/2006/relationships/hyperlink" Target="http://devdocs.mdanalysis.org/" TargetMode="External"/><Relationship Id="rId10" Type="http://schemas.openxmlformats.org/officeDocument/2006/relationships/hyperlink" Target="http://mdsynthesis.readthedocs.org/" TargetMode="External"/><Relationship Id="rId4" Type="http://schemas.openxmlformats.org/officeDocument/2006/relationships/hyperlink" Target="http://docs.mdanalysis.org/" TargetMode="External"/><Relationship Id="rId9" Type="http://schemas.openxmlformats.org/officeDocument/2006/relationships/hyperlink" Target="https://github.com/datreant/MDSynthesi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gitbook.com/book/esaliya/global-machine-learning-with-dsc-spidal/details"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0" y="6052524"/>
            <a:ext cx="2298343" cy="830997"/>
          </a:xfrm>
          <a:prstGeom prst="rect">
            <a:avLst/>
          </a:prstGeom>
          <a:solidFill>
            <a:schemeClr val="bg1"/>
          </a:solidFill>
        </p:spPr>
        <p:txBody>
          <a:bodyPr wrap="square">
            <a:spAutoFit/>
          </a:bodyPr>
          <a:lstStyle/>
          <a:p>
            <a:r>
              <a:rPr lang="en-US" dirty="0"/>
              <a:t>Tutorial</a:t>
            </a:r>
            <a:br>
              <a:rPr lang="en-US" dirty="0"/>
            </a:br>
            <a:r>
              <a:rPr lang="en-US" dirty="0"/>
              <a:t>February 2017</a:t>
            </a:r>
          </a:p>
        </p:txBody>
      </p:sp>
    </p:spTree>
    <p:extLst>
      <p:ext uri="{BB962C8B-B14F-4D97-AF65-F5344CB8AC3E}">
        <p14:creationId xmlns:p14="http://schemas.microsoft.com/office/powerpoint/2010/main" val="137824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067800" cy="4724400"/>
          </a:xfrm>
        </p:spPr>
        <p:txBody>
          <a:bodyPr/>
          <a:lstStyle/>
          <a:p>
            <a:r>
              <a:rPr lang="en-US" b="1" dirty="0"/>
              <a:t>Qualitative Aspects of Approach</a:t>
            </a:r>
          </a:p>
          <a:p>
            <a:pPr lvl="1"/>
            <a:r>
              <a:rPr lang="en-US" dirty="0"/>
              <a:t>Need for Interdisciplinary Collaboration</a:t>
            </a:r>
          </a:p>
          <a:p>
            <a:pPr lvl="1"/>
            <a:r>
              <a:rPr lang="en-US" dirty="0"/>
              <a:t>Trade-off between Performance and Productivity</a:t>
            </a:r>
          </a:p>
          <a:p>
            <a:pPr lvl="1"/>
            <a:r>
              <a:rPr lang="en-US" dirty="0"/>
              <a:t>What about software sustainability? Should we do all with Apache?</a:t>
            </a:r>
          </a:p>
          <a:p>
            <a:pPr lvl="1"/>
            <a:r>
              <a:rPr lang="en-US" dirty="0"/>
              <a:t>Academic v. Industry; who is leading?</a:t>
            </a:r>
          </a:p>
          <a:p>
            <a:r>
              <a:rPr lang="en-US" b="1" dirty="0"/>
              <a:t>Many choices in all parts of System</a:t>
            </a:r>
          </a:p>
          <a:p>
            <a:pPr lvl="1"/>
            <a:r>
              <a:rPr lang="en-US" dirty="0"/>
              <a:t>Virtualization: HPC v Docker v OpenStack (</a:t>
            </a:r>
            <a:r>
              <a:rPr lang="en-US" dirty="0" err="1"/>
              <a:t>OpenNebula</a:t>
            </a:r>
            <a:r>
              <a:rPr lang="en-US" dirty="0"/>
              <a:t>)</a:t>
            </a:r>
          </a:p>
          <a:p>
            <a:pPr lvl="1"/>
            <a:r>
              <a:rPr lang="en-US" dirty="0"/>
              <a:t>Apache Beam v. Kepler for orchestration and lots of other HPC v “Apache” or “Apache v Apache” choices e.g. Beam v. Crunch v. </a:t>
            </a:r>
            <a:r>
              <a:rPr lang="en-US" dirty="0" err="1"/>
              <a:t>NiFi</a:t>
            </a:r>
            <a:endParaRPr lang="en-US" dirty="0"/>
          </a:p>
          <a:p>
            <a:pPr lvl="1"/>
            <a:r>
              <a:rPr lang="en-US" dirty="0"/>
              <a:t>What Language should be used: Python/R/Matlab, C++, Java …</a:t>
            </a:r>
          </a:p>
          <a:p>
            <a:pPr lvl="1"/>
            <a:r>
              <a:rPr lang="en-US" dirty="0"/>
              <a:t>350 Software systems in HPC-ABDS collection with lots of choice</a:t>
            </a:r>
          </a:p>
          <a:p>
            <a:pPr lvl="1"/>
            <a:r>
              <a:rPr lang="en-US" dirty="0"/>
              <a:t>HPC simulation stack well defined and highly optimized; user makes few choices </a:t>
            </a:r>
          </a:p>
          <a:p>
            <a:pPr lvl="1"/>
            <a:endParaRPr lang="en-US" dirty="0"/>
          </a:p>
          <a:p>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dirty="0"/>
              <a:t>Some confusing issues; Missing Requirements; Missing Consensus II</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6910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What is the appropriate hardware?</a:t>
            </a:r>
          </a:p>
          <a:p>
            <a:pPr lvl="1"/>
            <a:r>
              <a:rPr lang="en-US" dirty="0"/>
              <a:t>Depends on answers to “what are requirements” and software choices</a:t>
            </a:r>
          </a:p>
          <a:p>
            <a:pPr lvl="1"/>
            <a:r>
              <a:rPr lang="en-US" dirty="0"/>
              <a:t>What is flexible cost effective hardware; at universities? In public clouds? </a:t>
            </a:r>
          </a:p>
          <a:p>
            <a:pPr lvl="1"/>
            <a:r>
              <a:rPr lang="en-US" dirty="0"/>
              <a:t>HPC v. HTC (high throughput) v. Cloud</a:t>
            </a:r>
          </a:p>
          <a:p>
            <a:pPr lvl="1"/>
            <a:r>
              <a:rPr lang="en-US" dirty="0"/>
              <a:t>Value of GPU’s and other innovative node hardware</a:t>
            </a:r>
          </a:p>
          <a:p>
            <a:r>
              <a:rPr lang="en-US" b="1" dirty="0"/>
              <a:t>Miscellaneous Issues</a:t>
            </a:r>
          </a:p>
          <a:p>
            <a:pPr lvl="1"/>
            <a:r>
              <a:rPr lang="en-US" dirty="0"/>
              <a:t>Big Data Performance analysis often rudimentary (compared to HPC)</a:t>
            </a:r>
          </a:p>
          <a:p>
            <a:pPr lvl="1"/>
            <a:r>
              <a:rPr lang="en-US" dirty="0"/>
              <a:t>What is the Big Data Stack?</a:t>
            </a:r>
          </a:p>
          <a:p>
            <a:pPr lvl="1"/>
            <a:r>
              <a:rPr lang="en-US" dirty="0"/>
              <a:t>Trade-off between “integrated systems” versus using a collection of independent components</a:t>
            </a:r>
          </a:p>
          <a:p>
            <a:pPr lvl="1"/>
            <a:r>
              <a:rPr lang="en-US" dirty="0"/>
              <a:t>What are parallelization challenges? Library of “hand optimized” code versus automatic parallelization and domain specific libraries</a:t>
            </a:r>
          </a:p>
          <a:p>
            <a:pPr lvl="1"/>
            <a:r>
              <a:rPr lang="en-US" dirty="0"/>
              <a:t>Can DevOps be used more systematically to promote interoperability</a:t>
            </a:r>
          </a:p>
          <a:p>
            <a:pPr lvl="1"/>
            <a:r>
              <a:rPr lang="en-US" dirty="0"/>
              <a:t>Orchestration v. Management; TOSCA v. BPEL (Heat v. Beam)</a:t>
            </a:r>
          </a:p>
          <a:p>
            <a:endParaRPr lang="en-US" dirty="0"/>
          </a:p>
          <a:p>
            <a:endParaRPr lang="en-US" dirty="0"/>
          </a:p>
        </p:txBody>
      </p:sp>
      <p:sp>
        <p:nvSpPr>
          <p:cNvPr id="2" name="Title 1"/>
          <p:cNvSpPr>
            <a:spLocks noGrp="1"/>
          </p:cNvSpPr>
          <p:nvPr>
            <p:ph type="title"/>
          </p:nvPr>
        </p:nvSpPr>
        <p:spPr/>
        <p:txBody>
          <a:bodyPr/>
          <a:lstStyle/>
          <a:p>
            <a:r>
              <a:rPr lang="en-US" dirty="0"/>
              <a:t>Some confusing issues; Missing Requirements; Missing Consensus III</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3163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067800" cy="4800600"/>
          </a:xfrm>
        </p:spPr>
        <p:txBody>
          <a:bodyPr/>
          <a:lstStyle/>
          <a:p>
            <a:r>
              <a:rPr lang="en-US" b="1" dirty="0"/>
              <a:t>Status of field</a:t>
            </a:r>
          </a:p>
          <a:p>
            <a:pPr lvl="1"/>
            <a:r>
              <a:rPr lang="en-US" dirty="0"/>
              <a:t>What problems need to be solved?</a:t>
            </a:r>
          </a:p>
          <a:p>
            <a:pPr lvl="1"/>
            <a:r>
              <a:rPr lang="en-US" dirty="0"/>
              <a:t>What is pretty universally agreed?</a:t>
            </a:r>
          </a:p>
          <a:p>
            <a:pPr lvl="1"/>
            <a:r>
              <a:rPr lang="en-US" dirty="0"/>
              <a:t>What is understood (by some) but not broadly agreed?</a:t>
            </a:r>
          </a:p>
          <a:p>
            <a:pPr lvl="1"/>
            <a:r>
              <a:rPr lang="en-US" dirty="0"/>
              <a:t>What is  not understood and needs substantial more work?</a:t>
            </a:r>
          </a:p>
          <a:p>
            <a:pPr lvl="1"/>
            <a:r>
              <a:rPr lang="en-US" dirty="0"/>
              <a:t>Is there an interesting Big Data Exascale Convergence?</a:t>
            </a:r>
          </a:p>
          <a:p>
            <a:pPr lvl="1"/>
            <a:r>
              <a:rPr lang="en-US" dirty="0"/>
              <a:t>Role of Data Science? Curriculum of Data Science?</a:t>
            </a:r>
          </a:p>
          <a:p>
            <a:pPr lvl="1"/>
            <a:r>
              <a:rPr lang="en-US" dirty="0"/>
              <a:t>Role of Benchmarks</a:t>
            </a:r>
          </a:p>
          <a:p>
            <a:endParaRPr lang="en-US" dirty="0"/>
          </a:p>
          <a:p>
            <a:endParaRPr lang="en-US" dirty="0"/>
          </a:p>
        </p:txBody>
      </p:sp>
      <p:sp>
        <p:nvSpPr>
          <p:cNvPr id="2" name="Title 1"/>
          <p:cNvSpPr>
            <a:spLocks noGrp="1"/>
          </p:cNvSpPr>
          <p:nvPr>
            <p:ph type="title"/>
          </p:nvPr>
        </p:nvSpPr>
        <p:spPr/>
        <p:txBody>
          <a:bodyPr/>
          <a:lstStyle/>
          <a:p>
            <a:r>
              <a:rPr lang="en-US" dirty="0"/>
              <a:t>Some confusing issues; Missing Requirements; Missing Consensus IV</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6579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60" y="5673380"/>
            <a:ext cx="2221159" cy="1200329"/>
          </a:xfrm>
          <a:prstGeom prst="rect">
            <a:avLst/>
          </a:prstGeom>
          <a:solidFill>
            <a:schemeClr val="bg1"/>
          </a:solidFill>
        </p:spPr>
        <p:txBody>
          <a:bodyPr wrap="square">
            <a:spAutoFit/>
          </a:bodyPr>
          <a:lstStyle/>
          <a:p>
            <a:r>
              <a:rPr lang="en-US" dirty="0"/>
              <a:t>Big Data </a:t>
            </a:r>
            <a:br>
              <a:rPr lang="en-US" dirty="0"/>
            </a:br>
            <a:r>
              <a:rPr lang="en-US" dirty="0"/>
              <a:t>Use Cases 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13</a:t>
            </a:fld>
            <a:endParaRPr lang="en-US" dirty="0"/>
          </a:p>
        </p:txBody>
      </p:sp>
      <p:sp>
        <p:nvSpPr>
          <p:cNvPr id="16" name="Rectangle 15"/>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422344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27018" y="5288340"/>
            <a:ext cx="2221159" cy="1569660"/>
          </a:xfrm>
          <a:prstGeom prst="rect">
            <a:avLst/>
          </a:prstGeom>
          <a:solidFill>
            <a:schemeClr val="bg1"/>
          </a:solidFill>
        </p:spPr>
        <p:txBody>
          <a:bodyPr wrap="square">
            <a:spAutoFit/>
          </a:bodyPr>
          <a:lstStyle/>
          <a:p>
            <a:r>
              <a:rPr lang="en-US" dirty="0"/>
              <a:t>Big Data </a:t>
            </a:r>
            <a:br>
              <a:rPr lang="en-US" dirty="0"/>
            </a:br>
            <a:r>
              <a:rPr lang="en-US" dirty="0"/>
              <a:t>Use Case Examples 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14</a:t>
            </a:fld>
            <a:endParaRPr lang="en-US" dirty="0"/>
          </a:p>
        </p:txBody>
      </p:sp>
      <p:sp>
        <p:nvSpPr>
          <p:cNvPr id="16" name="Rectangle 15"/>
          <p:cNvSpPr/>
          <p:nvPr/>
        </p:nvSpPr>
        <p:spPr>
          <a:xfrm>
            <a:off x="-39281" y="4378944"/>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66467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414" y="838200"/>
            <a:ext cx="8528624" cy="2852737"/>
          </a:xfrm>
        </p:spPr>
        <p:txBody>
          <a:bodyPr/>
          <a:lstStyle/>
          <a:p>
            <a:r>
              <a:rPr lang="en-US" sz="4800" dirty="0"/>
              <a:t>Examples of HPC Analytics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76615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0167" y="0"/>
            <a:ext cx="8382000" cy="611642"/>
          </a:xfrm>
        </p:spPr>
        <p:txBody>
          <a:bodyPr/>
          <a:lstStyle/>
          <a:p>
            <a:pPr algn="ctr"/>
            <a:r>
              <a:rPr lang="en-US" dirty="0"/>
              <a:t>Clustering and Visualization</a:t>
            </a:r>
          </a:p>
        </p:txBody>
      </p:sp>
      <p:sp>
        <p:nvSpPr>
          <p:cNvPr id="7" name="Content Placeholder 6"/>
          <p:cNvSpPr>
            <a:spLocks noGrp="1"/>
          </p:cNvSpPr>
          <p:nvPr>
            <p:ph idx="1"/>
          </p:nvPr>
        </p:nvSpPr>
        <p:spPr>
          <a:xfrm>
            <a:off x="0" y="533400"/>
            <a:ext cx="9063440" cy="5334000"/>
          </a:xfrm>
        </p:spPr>
        <p:txBody>
          <a:bodyPr/>
          <a:lstStyle/>
          <a:p>
            <a:r>
              <a:rPr lang="en-US" b="1" dirty="0"/>
              <a:t>The SPIDAL Library </a:t>
            </a:r>
            <a:r>
              <a:rPr lang="en-US" dirty="0"/>
              <a:t>includes several clustering algorithms with sophisticated features</a:t>
            </a:r>
          </a:p>
          <a:p>
            <a:pPr lvl="1"/>
            <a:r>
              <a:rPr lang="en-US" dirty="0"/>
              <a:t>Deterministic Annealing</a:t>
            </a:r>
          </a:p>
          <a:p>
            <a:pPr lvl="1"/>
            <a:r>
              <a:rPr lang="en-US" dirty="0"/>
              <a:t>Radius cutoff in cluster membership</a:t>
            </a:r>
          </a:p>
          <a:p>
            <a:pPr lvl="1"/>
            <a:r>
              <a:rPr lang="en-US" dirty="0" err="1"/>
              <a:t>Elkans</a:t>
            </a:r>
            <a:r>
              <a:rPr lang="en-US" dirty="0"/>
              <a:t> algorithm using triangle inequality</a:t>
            </a:r>
          </a:p>
          <a:p>
            <a:r>
              <a:rPr lang="en-US" dirty="0"/>
              <a:t>They also cover two important cases</a:t>
            </a:r>
          </a:p>
          <a:p>
            <a:pPr lvl="1"/>
            <a:r>
              <a:rPr lang="en-US" dirty="0"/>
              <a:t>Points are </a:t>
            </a:r>
            <a:r>
              <a:rPr lang="en-US" b="1" dirty="0"/>
              <a:t>vectors </a:t>
            </a:r>
            <a:r>
              <a:rPr lang="en-US" dirty="0"/>
              <a:t>– algorithm O(N) for N points</a:t>
            </a:r>
          </a:p>
          <a:p>
            <a:pPr lvl="1"/>
            <a:r>
              <a:rPr lang="en-US" dirty="0"/>
              <a:t>Points </a:t>
            </a:r>
            <a:r>
              <a:rPr lang="en-US" b="1" dirty="0"/>
              <a:t>not vectors </a:t>
            </a:r>
            <a:r>
              <a:rPr lang="en-US" dirty="0"/>
              <a:t>– all we know is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between each pair of points </a:t>
            </a:r>
            <a:r>
              <a:rPr lang="en-US" i="1" dirty="0" err="1"/>
              <a:t>i</a:t>
            </a:r>
            <a:r>
              <a:rPr lang="en-US" dirty="0"/>
              <a:t> and </a:t>
            </a:r>
            <a:r>
              <a:rPr lang="en-US" i="1" dirty="0"/>
              <a:t>j</a:t>
            </a:r>
            <a:r>
              <a:rPr lang="en-US" dirty="0"/>
              <a:t>. algorithm O(N</a:t>
            </a:r>
            <a:r>
              <a:rPr lang="en-US" baseline="30000" dirty="0"/>
              <a:t>2</a:t>
            </a:r>
            <a:r>
              <a:rPr lang="en-US" dirty="0"/>
              <a:t>) for N points</a:t>
            </a:r>
          </a:p>
          <a:p>
            <a:r>
              <a:rPr lang="en-US" dirty="0"/>
              <a:t>We find </a:t>
            </a:r>
            <a:r>
              <a:rPr lang="en-US" b="1" dirty="0"/>
              <a:t>visualization</a:t>
            </a:r>
            <a:r>
              <a:rPr lang="en-US" dirty="0"/>
              <a:t> important to judge quality of clustering</a:t>
            </a:r>
          </a:p>
          <a:p>
            <a:r>
              <a:rPr lang="en-US" dirty="0"/>
              <a:t>As data typically not 2D or 3D, we use </a:t>
            </a:r>
            <a:r>
              <a:rPr lang="en-US" b="1" dirty="0"/>
              <a:t>dimension reduction </a:t>
            </a:r>
            <a:r>
              <a:rPr lang="en-US" dirty="0"/>
              <a:t>to project data so we can then view it</a:t>
            </a:r>
          </a:p>
          <a:p>
            <a:r>
              <a:rPr lang="en-US" dirty="0"/>
              <a:t>Have a browser viewer</a:t>
            </a:r>
            <a:r>
              <a:rPr lang="en-US" b="1" dirty="0"/>
              <a:t> </a:t>
            </a:r>
            <a:r>
              <a:rPr lang="en-US" b="1" dirty="0" err="1"/>
              <a:t>WebPlotViz</a:t>
            </a:r>
            <a:r>
              <a:rPr lang="en-US" b="1" dirty="0"/>
              <a:t> </a:t>
            </a:r>
            <a:r>
              <a:rPr lang="en-US" dirty="0"/>
              <a:t>that replaces an older Windows system</a:t>
            </a:r>
          </a:p>
          <a:p>
            <a:r>
              <a:rPr lang="en-US" dirty="0"/>
              <a:t>Clustering and Dimension Reduction are modest HPC applications</a:t>
            </a:r>
          </a:p>
          <a:p>
            <a:r>
              <a:rPr lang="en-US" dirty="0"/>
              <a:t>Calculating distance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is similar compute load but pleasingly parallel</a:t>
            </a:r>
          </a:p>
          <a:p>
            <a:pPr lvl="1"/>
            <a:endParaRPr lang="en-US" dirty="0"/>
          </a:p>
          <a:p>
            <a:pPr lvl="1"/>
            <a:endParaRPr lang="en-US" dirty="0"/>
          </a:p>
        </p:txBody>
      </p:sp>
      <p:sp>
        <p:nvSpPr>
          <p:cNvPr id="2" name="TextBox 1"/>
          <p:cNvSpPr txBox="1"/>
          <p:nvPr/>
        </p:nvSpPr>
        <p:spPr>
          <a:xfrm>
            <a:off x="382344" y="6149818"/>
            <a:ext cx="7941598" cy="461665"/>
          </a:xfrm>
          <a:prstGeom prst="rect">
            <a:avLst/>
          </a:prstGeom>
          <a:solidFill>
            <a:schemeClr val="bg1"/>
          </a:solidFill>
        </p:spPr>
        <p:txBody>
          <a:bodyPr wrap="none" rtlCol="0">
            <a:spAutoFit/>
          </a:bodyPr>
          <a:lstStyle/>
          <a:p>
            <a:r>
              <a:rPr lang="en-US" b="1" i="0" dirty="0">
                <a:solidFill>
                  <a:srgbClr val="C00000"/>
                </a:solidFill>
              </a:rPr>
              <a:t>All examples require HPC but largest size ~600 cores</a:t>
            </a:r>
          </a:p>
        </p:txBody>
      </p:sp>
    </p:spTree>
    <p:extLst>
      <p:ext uri="{BB962C8B-B14F-4D97-AF65-F5344CB8AC3E}">
        <p14:creationId xmlns:p14="http://schemas.microsoft.com/office/powerpoint/2010/main" val="32120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 y="873981"/>
            <a:ext cx="9067800" cy="4759326"/>
          </a:xfrm>
        </p:spPr>
        <p:txBody>
          <a:bodyPr/>
          <a:lstStyle/>
          <a:p>
            <a:r>
              <a:rPr lang="en-US" dirty="0"/>
              <a:t>Input data</a:t>
            </a:r>
          </a:p>
          <a:p>
            <a:pPr lvl="1"/>
            <a:r>
              <a:rPr lang="en-US" dirty="0"/>
              <a:t>~7 million gene sequences in FASTA format.</a:t>
            </a:r>
          </a:p>
          <a:p>
            <a:r>
              <a:rPr lang="en-US" dirty="0"/>
              <a:t>Pre-processing</a:t>
            </a:r>
          </a:p>
          <a:p>
            <a:pPr lvl="1"/>
            <a:r>
              <a:rPr lang="en-US" dirty="0"/>
              <a:t>Input data filtered to locate unique sequences that appear multiple occasions in the input data, resulting in 170K gene sequences. </a:t>
            </a:r>
          </a:p>
          <a:p>
            <a:pPr lvl="1"/>
            <a:r>
              <a:rPr lang="en-US" dirty="0"/>
              <a:t>Smith–Waterman algorithm is applied to generate distance matrix for 170K gene sequences.</a:t>
            </a:r>
          </a:p>
          <a:p>
            <a:r>
              <a:rPr lang="en-US" dirty="0"/>
              <a:t>Clustering data with DAPWC</a:t>
            </a:r>
          </a:p>
          <a:p>
            <a:pPr lvl="1"/>
            <a:r>
              <a:rPr lang="en-US" dirty="0"/>
              <a:t>Run DAPWC iteratively to produce clean clustering for the data. Initial step of DAPWC is done with 8 clusters. Resulting clusters are visualized and further clustered using DAPWC with appropriate number of clusters that are determined through visualizing in </a:t>
            </a:r>
            <a:r>
              <a:rPr lang="en-US" dirty="0" err="1"/>
              <a:t>WebPlotViz</a:t>
            </a:r>
            <a:r>
              <a:rPr lang="en-US" dirty="0"/>
              <a:t>. </a:t>
            </a:r>
          </a:p>
          <a:p>
            <a:pPr lvl="1"/>
            <a:r>
              <a:rPr lang="en-US" dirty="0"/>
              <a:t>Resulting clusters are gathered and merged to produce the final clustering result. </a:t>
            </a:r>
          </a:p>
          <a:p>
            <a:pPr lvl="1"/>
            <a:endParaRPr lang="en-US" dirty="0"/>
          </a:p>
        </p:txBody>
      </p:sp>
      <p:sp>
        <p:nvSpPr>
          <p:cNvPr id="3" name="Title 2"/>
          <p:cNvSpPr>
            <a:spLocks noGrp="1"/>
          </p:cNvSpPr>
          <p:nvPr>
            <p:ph type="title"/>
          </p:nvPr>
        </p:nvSpPr>
        <p:spPr/>
        <p:txBody>
          <a:bodyPr/>
          <a:lstStyle/>
          <a:p>
            <a:r>
              <a:rPr lang="en-US" dirty="0"/>
              <a:t>Fungal Sequences</a:t>
            </a:r>
          </a:p>
        </p:txBody>
      </p:sp>
    </p:spTree>
    <p:extLst>
      <p:ext uri="{BB962C8B-B14F-4D97-AF65-F5344CB8AC3E}">
        <p14:creationId xmlns:p14="http://schemas.microsoft.com/office/powerpoint/2010/main" val="123190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4" y="0"/>
            <a:ext cx="8151436"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382" y="0"/>
            <a:ext cx="754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48" y="0"/>
            <a:ext cx="8925834"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382" y="0"/>
            <a:ext cx="7920000" cy="6858000"/>
          </a:xfrm>
          <a:prstGeom prst="rect">
            <a:avLst/>
          </a:prstGeom>
        </p:spPr>
      </p:pic>
      <p:sp>
        <p:nvSpPr>
          <p:cNvPr id="11" name="TextBox 10"/>
          <p:cNvSpPr txBox="1"/>
          <p:nvPr/>
        </p:nvSpPr>
        <p:spPr>
          <a:xfrm flipH="1">
            <a:off x="39173" y="-40640"/>
            <a:ext cx="2133600" cy="830997"/>
          </a:xfrm>
          <a:prstGeom prst="rect">
            <a:avLst/>
          </a:prstGeom>
          <a:solidFill>
            <a:schemeClr val="bg1"/>
          </a:solidFill>
        </p:spPr>
        <p:txBody>
          <a:bodyPr wrap="square" rtlCol="0">
            <a:spAutoFit/>
          </a:bodyPr>
          <a:lstStyle/>
          <a:p>
            <a:r>
              <a:rPr lang="en-US" dirty="0"/>
              <a:t>170K Fungi sequences</a:t>
            </a:r>
          </a:p>
        </p:txBody>
      </p:sp>
    </p:spTree>
    <p:extLst>
      <p:ext uri="{BB962C8B-B14F-4D97-AF65-F5344CB8AC3E}">
        <p14:creationId xmlns:p14="http://schemas.microsoft.com/office/powerpoint/2010/main" val="30659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2D Vector Clustering with cutoff at 3 </a:t>
            </a:r>
            <a:r>
              <a:rPr lang="el-GR" dirty="0">
                <a:latin typeface="Century Gothic" panose="020B0502020202020204" pitchFamily="34" charset="0"/>
              </a:rPr>
              <a:t>σ</a:t>
            </a:r>
            <a:endParaRPr lang="en-US" dirty="0"/>
          </a:p>
        </p:txBody>
      </p:sp>
      <p:sp>
        <p:nvSpPr>
          <p:cNvPr id="20" name="TextBox 19"/>
          <p:cNvSpPr txBox="1"/>
          <p:nvPr/>
        </p:nvSpPr>
        <p:spPr>
          <a:xfrm>
            <a:off x="0" y="1248593"/>
            <a:ext cx="9191072" cy="646331"/>
          </a:xfrm>
          <a:prstGeom prst="rect">
            <a:avLst/>
          </a:prstGeom>
          <a:solidFill>
            <a:schemeClr val="tx1"/>
          </a:solidFill>
        </p:spPr>
        <p:txBody>
          <a:bodyPr wrap="square" rtlCol="0">
            <a:spAutoFit/>
          </a:bodyPr>
          <a:lstStyle/>
          <a:p>
            <a:r>
              <a:rPr lang="en-US" sz="1800" i="0" dirty="0">
                <a:solidFill>
                  <a:schemeClr val="bg1"/>
                </a:solidFill>
              </a:rPr>
              <a:t>LCMS Mass Spectrometer Peak Clustering. Charge 2 Sample with 10.9 million points and 420,000 clusters visualized in </a:t>
            </a:r>
            <a:r>
              <a:rPr lang="en-US" sz="1800" i="0" dirty="0" err="1">
                <a:solidFill>
                  <a:schemeClr val="bg1"/>
                </a:solidFill>
              </a:rPr>
              <a:t>WebPlotViz</a:t>
            </a:r>
            <a:endParaRPr lang="en-US" sz="1800" i="0" dirty="0">
              <a:solidFill>
                <a:schemeClr val="bg1"/>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833" r="26667"/>
          <a:stretch/>
        </p:blipFill>
        <p:spPr>
          <a:xfrm>
            <a:off x="0" y="1911088"/>
            <a:ext cx="9135702" cy="4978294"/>
          </a:xfrm>
          <a:prstGeom prst="rect">
            <a:avLst/>
          </a:prstGeom>
        </p:spPr>
      </p:pic>
      <p:sp>
        <p:nvSpPr>
          <p:cNvPr id="23" name="TextBox 22"/>
          <p:cNvSpPr txBox="1"/>
          <p:nvPr/>
        </p:nvSpPr>
        <p:spPr>
          <a:xfrm>
            <a:off x="196158" y="631429"/>
            <a:ext cx="8752113" cy="461665"/>
          </a:xfrm>
          <a:prstGeom prst="rect">
            <a:avLst/>
          </a:prstGeom>
          <a:noFill/>
        </p:spPr>
        <p:txBody>
          <a:bodyPr wrap="square" rtlCol="0">
            <a:spAutoFit/>
          </a:bodyPr>
          <a:lstStyle/>
          <a:p>
            <a:r>
              <a:rPr lang="en-US" dirty="0"/>
              <a:t>Orange Star – outside all clusters; yellow circle cluster centers</a:t>
            </a:r>
          </a:p>
        </p:txBody>
      </p:sp>
      <p:grpSp>
        <p:nvGrpSpPr>
          <p:cNvPr id="8" name="Group 7"/>
          <p:cNvGrpSpPr/>
          <p:nvPr/>
        </p:nvGrpSpPr>
        <p:grpSpPr>
          <a:xfrm>
            <a:off x="-61638" y="1885688"/>
            <a:ext cx="9144000" cy="4972312"/>
            <a:chOff x="16596" y="1885688"/>
            <a:chExt cx="9144000" cy="4972312"/>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6" y="3118152"/>
              <a:ext cx="9144000" cy="3739848"/>
            </a:xfrm>
            <a:prstGeom prst="rect">
              <a:avLst/>
            </a:prstGeom>
          </p:spPr>
        </p:pic>
        <p:sp>
          <p:nvSpPr>
            <p:cNvPr id="7" name="Rectangle 6"/>
            <p:cNvSpPr/>
            <p:nvPr/>
          </p:nvSpPr>
          <p:spPr bwMode="auto">
            <a:xfrm>
              <a:off x="16596" y="1885688"/>
              <a:ext cx="9135702" cy="12324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97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7886700" cy="2090737"/>
          </a:xfrm>
        </p:spPr>
        <p:txBody>
          <a:bodyPr>
            <a:normAutofit/>
          </a:bodyPr>
          <a:lstStyle/>
          <a:p>
            <a:pPr algn="ctr"/>
            <a:r>
              <a:rPr lang="en-US" sz="3200" dirty="0"/>
              <a:t>SPIDAL Project</a:t>
            </a:r>
            <a:br>
              <a:rPr lang="en-US" sz="3200" dirty="0"/>
            </a:br>
            <a:r>
              <a:rPr lang="en-US" sz="3200" dirty="0" err="1"/>
              <a:t>Datanet</a:t>
            </a:r>
            <a:r>
              <a:rPr lang="en-US" sz="3200" dirty="0"/>
              <a:t>: CIF21 DIBBs: Middleware and High Performance Analytics Libraries for Scalable Data Science</a:t>
            </a:r>
            <a:endParaRPr lang="en-US" b="1" dirty="0"/>
          </a:p>
        </p:txBody>
      </p:sp>
      <p:sp>
        <p:nvSpPr>
          <p:cNvPr id="2" name="Subtitle 1"/>
          <p:cNvSpPr>
            <a:spLocks noGrp="1"/>
          </p:cNvSpPr>
          <p:nvPr>
            <p:ph type="body" idx="1"/>
          </p:nvPr>
        </p:nvSpPr>
        <p:spPr>
          <a:xfrm>
            <a:off x="152400" y="2090737"/>
            <a:ext cx="8991600" cy="1500187"/>
          </a:xfrm>
        </p:spPr>
        <p:txBody>
          <a:bodyPr/>
          <a:lstStyle/>
          <a:p>
            <a:pPr marL="342900" indent="-342900" algn="l">
              <a:buFont typeface="Arial" panose="020B0604020202020204" pitchFamily="34" charset="0"/>
              <a:buChar char="•"/>
            </a:pPr>
            <a:r>
              <a:rPr lang="en-US" sz="2400" dirty="0">
                <a:solidFill>
                  <a:schemeClr val="tx1"/>
                </a:solidFill>
              </a:rPr>
              <a:t>NSF14-43054 started October 1, 2014 </a:t>
            </a:r>
          </a:p>
          <a:p>
            <a:pPr marL="342900" indent="-342900" algn="l">
              <a:buFont typeface="Arial" panose="020B0604020202020204" pitchFamily="34" charset="0"/>
              <a:buChar char="•"/>
            </a:pPr>
            <a:r>
              <a:rPr lang="en-US" sz="2400" dirty="0">
                <a:solidFill>
                  <a:schemeClr val="tx1"/>
                </a:solidFill>
              </a:rPr>
              <a:t>Indiana University (Fox, </a:t>
            </a:r>
            <a:r>
              <a:rPr lang="en-US" sz="2400" dirty="0" err="1">
                <a:solidFill>
                  <a:schemeClr val="tx1"/>
                </a:solidFill>
              </a:rPr>
              <a:t>Qiu</a:t>
            </a:r>
            <a:r>
              <a:rPr lang="en-US" sz="2400" dirty="0">
                <a:solidFill>
                  <a:schemeClr val="tx1"/>
                </a:solidFill>
              </a:rPr>
              <a:t>, Crandall, von </a:t>
            </a:r>
            <a:r>
              <a:rPr lang="en-US" sz="2400" dirty="0" err="1">
                <a:solidFill>
                  <a:schemeClr val="tx1"/>
                </a:solidFill>
              </a:rPr>
              <a:t>Laszewski</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Rutgers (</a:t>
            </a:r>
            <a:r>
              <a:rPr lang="en-US" sz="2400" dirty="0" err="1">
                <a:solidFill>
                  <a:schemeClr val="tx1"/>
                </a:solidFill>
              </a:rPr>
              <a:t>Jha</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Virginia Tech (</a:t>
            </a:r>
            <a:r>
              <a:rPr lang="en-US" sz="2400" dirty="0" err="1">
                <a:solidFill>
                  <a:schemeClr val="tx1"/>
                </a:solidFill>
              </a:rPr>
              <a:t>Marathe</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Kansas (Paden)</a:t>
            </a:r>
          </a:p>
          <a:p>
            <a:pPr marL="342900" indent="-342900" algn="l">
              <a:buFont typeface="Arial" panose="020B0604020202020204" pitchFamily="34" charset="0"/>
              <a:buChar char="•"/>
            </a:pPr>
            <a:r>
              <a:rPr lang="en-US" sz="2400" dirty="0">
                <a:solidFill>
                  <a:schemeClr val="tx1"/>
                </a:solidFill>
              </a:rPr>
              <a:t>Stony Brook (Wang)</a:t>
            </a:r>
          </a:p>
          <a:p>
            <a:pPr marL="342900" indent="-342900" algn="l">
              <a:buFont typeface="Arial" panose="020B0604020202020204" pitchFamily="34" charset="0"/>
              <a:buChar char="•"/>
            </a:pPr>
            <a:r>
              <a:rPr lang="en-US" sz="2400" dirty="0">
                <a:solidFill>
                  <a:schemeClr val="tx1"/>
                </a:solidFill>
              </a:rPr>
              <a:t>Arizona State (</a:t>
            </a:r>
            <a:r>
              <a:rPr lang="en-US" sz="2400" dirty="0" err="1">
                <a:solidFill>
                  <a:schemeClr val="tx1"/>
                </a:solidFill>
              </a:rPr>
              <a:t>Beckstein</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Utah (Cheatham)</a:t>
            </a:r>
          </a:p>
          <a:p>
            <a:pPr marL="342900" indent="-342900" algn="l">
              <a:buFont typeface="Arial" panose="020B0604020202020204" pitchFamily="34" charset="0"/>
              <a:buChar char="•"/>
            </a:pPr>
            <a:r>
              <a:rPr lang="en-US" sz="2400" dirty="0">
                <a:solidFill>
                  <a:schemeClr val="tx1"/>
                </a:solidFill>
              </a:rPr>
              <a:t>A</a:t>
            </a:r>
            <a:r>
              <a:rPr lang="en-US" sz="2400" b="1" dirty="0">
                <a:solidFill>
                  <a:schemeClr val="tx1"/>
                </a:solidFill>
              </a:rPr>
              <a:t> co-design </a:t>
            </a:r>
            <a:r>
              <a:rPr lang="en-US" sz="2400" dirty="0">
                <a:solidFill>
                  <a:schemeClr val="tx1"/>
                </a:solidFill>
              </a:rPr>
              <a:t>project: Software, algorithms, applications</a:t>
            </a:r>
          </a:p>
          <a:p>
            <a:pPr algn="l"/>
            <a:endParaRPr lang="en-US" sz="2400" b="1" dirty="0">
              <a:solidFill>
                <a:schemeClr val="tx1"/>
              </a:solidFill>
            </a:endParaRPr>
          </a:p>
        </p:txBody>
      </p:sp>
    </p:spTree>
    <p:extLst>
      <p:ext uri="{BB962C8B-B14F-4D97-AF65-F5344CB8AC3E}">
        <p14:creationId xmlns:p14="http://schemas.microsoft.com/office/powerpoint/2010/main" val="207199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1" y="55989"/>
            <a:ext cx="9126166" cy="717082"/>
          </a:xfrm>
        </p:spPr>
        <p:txBody>
          <a:bodyPr>
            <a:noAutofit/>
          </a:bodyPr>
          <a:lstStyle/>
          <a:p>
            <a:r>
              <a:rPr lang="en-US" sz="2800" dirty="0"/>
              <a:t>Relative Changes in Stock Values using one day values</a:t>
            </a:r>
          </a:p>
        </p:txBody>
      </p:sp>
      <p:sp>
        <p:nvSpPr>
          <p:cNvPr id="18" name="Date Placeholder 2"/>
          <p:cNvSpPr txBox="1">
            <a:spLocks/>
          </p:cNvSpPr>
          <p:nvPr/>
        </p:nvSpPr>
        <p:spPr>
          <a:xfrm>
            <a:off x="5715000" y="6274796"/>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398B3E-B74F-4582-A4A4-3AE16323AAE4}" type="datetime1">
              <a:rPr lang="en-US" smtClean="0"/>
              <a:pPr/>
              <a:t>1/20/2018</a:t>
            </a:fld>
            <a:endParaRPr lang="en-US"/>
          </a:p>
        </p:txBody>
      </p:sp>
      <p:sp>
        <p:nvSpPr>
          <p:cNvPr id="19" name="Slide Number Placeholder 3"/>
          <p:cNvSpPr txBox="1">
            <a:spLocks/>
          </p:cNvSpPr>
          <p:nvPr/>
        </p:nvSpPr>
        <p:spPr>
          <a:xfrm>
            <a:off x="8358414" y="6282483"/>
            <a:ext cx="656771" cy="300062"/>
          </a:xfrm>
          <a:prstGeom prst="rect">
            <a:avLst/>
          </a:prstGeom>
        </p:spPr>
        <p:txBody>
          <a:bodyPr/>
          <a:lstStyle>
            <a:defPPr>
              <a:defRPr lang="en-US"/>
            </a:defPPr>
            <a:lvl1pPr marL="0" algn="l" defTabSz="457200" rtl="0" eaLnBrk="1" latinLnBrk="0" hangingPunct="1">
              <a:defRPr sz="2000" b="0" i="1"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03DF6-46F5-4637-8175-331CACCBFD4C}" type="slidenum">
              <a:rPr lang="en-US" smtClean="0"/>
              <a:pPr/>
              <a:t>20</a:t>
            </a:fld>
            <a:endParaRPr lang="en-US"/>
          </a:p>
        </p:txBody>
      </p:sp>
      <p:grpSp>
        <p:nvGrpSpPr>
          <p:cNvPr id="4" name="Group 3">
            <a:extLst>
              <a:ext uri="{FF2B5EF4-FFF2-40B4-BE49-F238E27FC236}">
                <a16:creationId xmlns:a16="http://schemas.microsoft.com/office/drawing/2014/main" id="{915D6073-E236-4F83-9B01-1CCAD1F954F8}"/>
              </a:ext>
            </a:extLst>
          </p:cNvPr>
          <p:cNvGrpSpPr/>
          <p:nvPr/>
        </p:nvGrpSpPr>
        <p:grpSpPr>
          <a:xfrm>
            <a:off x="0" y="859360"/>
            <a:ext cx="9144000" cy="6036740"/>
            <a:chOff x="0" y="859360"/>
            <a:chExt cx="9144000" cy="6036740"/>
          </a:xfrm>
        </p:grpSpPr>
        <p:pic>
          <p:nvPicPr>
            <p:cNvPr id="5" name="Picture 4"/>
            <p:cNvPicPr>
              <a:picLocks noChangeAspect="1"/>
            </p:cNvPicPr>
            <p:nvPr/>
          </p:nvPicPr>
          <p:blipFill rotWithShape="1">
            <a:blip r:embed="rId2"/>
            <a:srcRect l="10001" r="22166"/>
            <a:stretch/>
          </p:blipFill>
          <p:spPr>
            <a:xfrm>
              <a:off x="0" y="859360"/>
              <a:ext cx="9144000" cy="6036740"/>
            </a:xfrm>
            <a:prstGeom prst="rect">
              <a:avLst/>
            </a:prstGeom>
          </p:spPr>
        </p:pic>
        <p:sp>
          <p:nvSpPr>
            <p:cNvPr id="6" name="TextBox 5"/>
            <p:cNvSpPr txBox="1"/>
            <p:nvPr/>
          </p:nvSpPr>
          <p:spPr>
            <a:xfrm>
              <a:off x="7665190" y="1620685"/>
              <a:ext cx="857927" cy="300082"/>
            </a:xfrm>
            <a:prstGeom prst="rect">
              <a:avLst/>
            </a:prstGeom>
            <a:noFill/>
          </p:spPr>
          <p:txBody>
            <a:bodyPr wrap="none" rtlCol="0">
              <a:spAutoFit/>
            </a:bodyPr>
            <a:lstStyle/>
            <a:p>
              <a:r>
                <a:rPr lang="en-US" sz="1350" b="1" dirty="0">
                  <a:solidFill>
                    <a:srgbClr val="FF99FF"/>
                  </a:solidFill>
                </a:rPr>
                <a:t>Mid Cap</a:t>
              </a:r>
            </a:p>
          </p:txBody>
        </p:sp>
        <p:sp>
          <p:nvSpPr>
            <p:cNvPr id="7" name="Oval 6"/>
            <p:cNvSpPr>
              <a:spLocks noChangeAspect="1"/>
            </p:cNvSpPr>
            <p:nvPr/>
          </p:nvSpPr>
          <p:spPr bwMode="auto">
            <a:xfrm>
              <a:off x="7988287" y="1932198"/>
              <a:ext cx="182880" cy="182880"/>
            </a:xfrm>
            <a:prstGeom prst="ellipse">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 name="TextBox 7"/>
            <p:cNvSpPr txBox="1"/>
            <p:nvPr/>
          </p:nvSpPr>
          <p:spPr>
            <a:xfrm>
              <a:off x="6010807" y="3535688"/>
              <a:ext cx="771365" cy="300082"/>
            </a:xfrm>
            <a:prstGeom prst="rect">
              <a:avLst/>
            </a:prstGeom>
            <a:noFill/>
          </p:spPr>
          <p:txBody>
            <a:bodyPr wrap="none" rtlCol="0">
              <a:spAutoFit/>
            </a:bodyPr>
            <a:lstStyle/>
            <a:p>
              <a:r>
                <a:rPr lang="en-US" sz="1350" b="1" dirty="0">
                  <a:solidFill>
                    <a:srgbClr val="FFFF00"/>
                  </a:solidFill>
                </a:rPr>
                <a:t>Energy</a:t>
              </a:r>
            </a:p>
          </p:txBody>
        </p:sp>
        <p:sp>
          <p:nvSpPr>
            <p:cNvPr id="9" name="Oval 8"/>
            <p:cNvSpPr>
              <a:spLocks noChangeAspect="1"/>
            </p:cNvSpPr>
            <p:nvPr/>
          </p:nvSpPr>
          <p:spPr bwMode="auto">
            <a:xfrm>
              <a:off x="6614160" y="3854870"/>
              <a:ext cx="182880" cy="18288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 name="Oval 9"/>
            <p:cNvSpPr>
              <a:spLocks noChangeAspect="1"/>
            </p:cNvSpPr>
            <p:nvPr/>
          </p:nvSpPr>
          <p:spPr bwMode="auto">
            <a:xfrm>
              <a:off x="6156273" y="2137228"/>
              <a:ext cx="182880" cy="182880"/>
            </a:xfrm>
            <a:prstGeom prst="ellipse">
              <a:avLst/>
            </a:prstGeom>
            <a:solidFill>
              <a:srgbClr val="B0FE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 name="Oval 10"/>
            <p:cNvSpPr>
              <a:spLocks noChangeAspect="1"/>
            </p:cNvSpPr>
            <p:nvPr/>
          </p:nvSpPr>
          <p:spPr bwMode="auto">
            <a:xfrm>
              <a:off x="6606540" y="1939818"/>
              <a:ext cx="182880" cy="182880"/>
            </a:xfrm>
            <a:prstGeom prst="ellipse">
              <a:avLst/>
            </a:prstGeom>
            <a:solidFill>
              <a:srgbClr val="00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 name="TextBox 11"/>
            <p:cNvSpPr txBox="1"/>
            <p:nvPr/>
          </p:nvSpPr>
          <p:spPr>
            <a:xfrm>
              <a:off x="6442456" y="1635967"/>
              <a:ext cx="1032764" cy="276999"/>
            </a:xfrm>
            <a:prstGeom prst="rect">
              <a:avLst/>
            </a:prstGeom>
            <a:noFill/>
          </p:spPr>
          <p:txBody>
            <a:bodyPr wrap="square" rtlCol="0">
              <a:spAutoFit/>
            </a:bodyPr>
            <a:lstStyle/>
            <a:p>
              <a:r>
                <a:rPr lang="en-US" sz="1200" b="1" dirty="0">
                  <a:solidFill>
                    <a:srgbClr val="00FF00"/>
                  </a:solidFill>
                </a:rPr>
                <a:t>S&amp;P </a:t>
              </a:r>
            </a:p>
          </p:txBody>
        </p:sp>
        <p:sp>
          <p:nvSpPr>
            <p:cNvPr id="13" name="TextBox 12"/>
            <p:cNvSpPr txBox="1"/>
            <p:nvPr/>
          </p:nvSpPr>
          <p:spPr>
            <a:xfrm>
              <a:off x="6339153" y="2053395"/>
              <a:ext cx="1032764" cy="276999"/>
            </a:xfrm>
            <a:prstGeom prst="rect">
              <a:avLst/>
            </a:prstGeom>
            <a:noFill/>
          </p:spPr>
          <p:txBody>
            <a:bodyPr wrap="square" rtlCol="0">
              <a:spAutoFit/>
            </a:bodyPr>
            <a:lstStyle/>
            <a:p>
              <a:r>
                <a:rPr lang="en-US" sz="1200" b="1" dirty="0">
                  <a:solidFill>
                    <a:srgbClr val="B0FEC4"/>
                  </a:solidFill>
                </a:rPr>
                <a:t>Dow Jones</a:t>
              </a:r>
              <a:endParaRPr lang="en-US" sz="1200" b="1" dirty="0">
                <a:solidFill>
                  <a:schemeClr val="accent1">
                    <a:lumMod val="20000"/>
                    <a:lumOff val="80000"/>
                  </a:schemeClr>
                </a:solidFill>
              </a:endParaRPr>
            </a:p>
          </p:txBody>
        </p:sp>
        <p:sp>
          <p:nvSpPr>
            <p:cNvPr id="16" name="TextBox 15"/>
            <p:cNvSpPr txBox="1"/>
            <p:nvPr/>
          </p:nvSpPr>
          <p:spPr>
            <a:xfrm>
              <a:off x="2587764" y="2404548"/>
              <a:ext cx="838691" cy="300082"/>
            </a:xfrm>
            <a:prstGeom prst="rect">
              <a:avLst/>
            </a:prstGeom>
            <a:noFill/>
          </p:spPr>
          <p:txBody>
            <a:bodyPr wrap="none" rtlCol="0">
              <a:spAutoFit/>
            </a:bodyPr>
            <a:lstStyle/>
            <a:p>
              <a:r>
                <a:rPr lang="en-US" sz="1350" b="1" dirty="0">
                  <a:solidFill>
                    <a:srgbClr val="00FFFF"/>
                  </a:solidFill>
                </a:rPr>
                <a:t>Finance</a:t>
              </a:r>
            </a:p>
          </p:txBody>
        </p:sp>
        <p:sp>
          <p:nvSpPr>
            <p:cNvPr id="17" name="Oval 16"/>
            <p:cNvSpPr>
              <a:spLocks noChangeAspect="1"/>
            </p:cNvSpPr>
            <p:nvPr/>
          </p:nvSpPr>
          <p:spPr bwMode="auto">
            <a:xfrm>
              <a:off x="3643200" y="2267388"/>
              <a:ext cx="182880" cy="182880"/>
            </a:xfrm>
            <a:prstGeom prst="ellipse">
              <a:avLst/>
            </a:prstGeom>
            <a:solidFill>
              <a:srgbClr val="00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TextBox 31"/>
            <p:cNvSpPr txBox="1"/>
            <p:nvPr/>
          </p:nvSpPr>
          <p:spPr>
            <a:xfrm>
              <a:off x="3526711" y="2583027"/>
              <a:ext cx="950901" cy="461665"/>
            </a:xfrm>
            <a:prstGeom prst="rect">
              <a:avLst/>
            </a:prstGeom>
            <a:noFill/>
          </p:spPr>
          <p:txBody>
            <a:bodyPr wrap="none" rtlCol="0">
              <a:spAutoFit/>
            </a:bodyPr>
            <a:lstStyle/>
            <a:p>
              <a:r>
                <a:rPr lang="en-US" sz="1200" dirty="0">
                  <a:solidFill>
                    <a:schemeClr val="bg1"/>
                  </a:solidFill>
                </a:rPr>
                <a:t>Origin</a:t>
              </a:r>
            </a:p>
            <a:p>
              <a:r>
                <a:rPr lang="en-US" sz="1200" dirty="0">
                  <a:solidFill>
                    <a:schemeClr val="bg1"/>
                  </a:solidFill>
                </a:rPr>
                <a:t>0% change</a:t>
              </a:r>
            </a:p>
          </p:txBody>
        </p:sp>
        <p:sp>
          <p:nvSpPr>
            <p:cNvPr id="33" name="TextBox 32"/>
            <p:cNvSpPr txBox="1"/>
            <p:nvPr/>
          </p:nvSpPr>
          <p:spPr>
            <a:xfrm>
              <a:off x="8523117" y="2201707"/>
              <a:ext cx="580608" cy="276999"/>
            </a:xfrm>
            <a:prstGeom prst="rect">
              <a:avLst/>
            </a:prstGeom>
            <a:noFill/>
          </p:spPr>
          <p:txBody>
            <a:bodyPr wrap="none" rtlCol="0">
              <a:spAutoFit/>
            </a:bodyPr>
            <a:lstStyle/>
            <a:p>
              <a:r>
                <a:rPr lang="en-US" sz="1200" dirty="0">
                  <a:solidFill>
                    <a:srgbClr val="99CCFF"/>
                  </a:solidFill>
                </a:rPr>
                <a:t>+10%</a:t>
              </a:r>
            </a:p>
          </p:txBody>
        </p:sp>
      </p:grpSp>
    </p:spTree>
    <p:extLst>
      <p:ext uri="{BB962C8B-B14F-4D97-AF65-F5344CB8AC3E}">
        <p14:creationId xmlns:p14="http://schemas.microsoft.com/office/powerpoint/2010/main" val="167280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Input data </a:t>
            </a:r>
          </a:p>
          <a:p>
            <a:pPr lvl="1"/>
            <a:r>
              <a:rPr lang="en-US" dirty="0"/>
              <a:t>Large number of data files (~1800) that describe 11 images using 96 properties for each data point. Around 3.95 million data points in total.</a:t>
            </a:r>
          </a:p>
          <a:p>
            <a:r>
              <a:rPr lang="en-US" dirty="0"/>
              <a:t>Pre-processing</a:t>
            </a:r>
          </a:p>
          <a:p>
            <a:pPr lvl="1"/>
            <a:r>
              <a:rPr lang="en-US" dirty="0"/>
              <a:t>Create single data files by subsampling and collating data points from data files. Data files can be created for a specific image or a collection of images.</a:t>
            </a:r>
          </a:p>
          <a:p>
            <a:pPr lvl="1"/>
            <a:r>
              <a:rPr lang="en-US" dirty="0"/>
              <a:t>Calculate distance matrix using generated data files</a:t>
            </a:r>
          </a:p>
          <a:p>
            <a:r>
              <a:rPr lang="en-US" dirty="0"/>
              <a:t>Dimension reduction with DAMDS</a:t>
            </a:r>
          </a:p>
          <a:p>
            <a:pPr lvl="1"/>
            <a:r>
              <a:rPr lang="en-US" dirty="0"/>
              <a:t>DAMDS is applied to produce 3D data points which are visualized using </a:t>
            </a:r>
            <a:r>
              <a:rPr lang="en-US" dirty="0" err="1"/>
              <a:t>WebPlotViz</a:t>
            </a:r>
            <a:endParaRPr lang="en-US" dirty="0"/>
          </a:p>
          <a:p>
            <a:pPr lvl="1"/>
            <a:endParaRPr lang="en-US" dirty="0"/>
          </a:p>
        </p:txBody>
      </p:sp>
      <p:sp>
        <p:nvSpPr>
          <p:cNvPr id="3" name="Title 2"/>
          <p:cNvSpPr>
            <a:spLocks noGrp="1"/>
          </p:cNvSpPr>
          <p:nvPr>
            <p:ph type="title"/>
          </p:nvPr>
        </p:nvSpPr>
        <p:spPr/>
        <p:txBody>
          <a:bodyPr/>
          <a:lstStyle/>
          <a:p>
            <a:r>
              <a:rPr lang="en-US" dirty="0"/>
              <a:t>Pathology Image Data</a:t>
            </a:r>
          </a:p>
        </p:txBody>
      </p:sp>
    </p:spTree>
    <p:extLst>
      <p:ext uri="{BB962C8B-B14F-4D97-AF65-F5344CB8AC3E}">
        <p14:creationId xmlns:p14="http://schemas.microsoft.com/office/powerpoint/2010/main" val="156002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4" y="2506353"/>
            <a:ext cx="2662825" cy="717082"/>
          </a:xfrm>
        </p:spPr>
        <p:txBody>
          <a:bodyPr>
            <a:normAutofit fontScale="90000"/>
          </a:bodyPr>
          <a:lstStyle/>
          <a:p>
            <a:r>
              <a:rPr lang="en-US" dirty="0"/>
              <a:t>Pathology Image Features (cells)</a:t>
            </a:r>
            <a:br>
              <a:rPr lang="en-US" dirty="0"/>
            </a:br>
            <a:br>
              <a:rPr lang="en-US" dirty="0"/>
            </a:br>
            <a:r>
              <a:rPr lang="en-US" b="0" dirty="0">
                <a:solidFill>
                  <a:schemeClr val="tx1"/>
                </a:solidFill>
              </a:rPr>
              <a:t>11 Images</a:t>
            </a:r>
            <a:br>
              <a:rPr lang="en-US" b="0" dirty="0">
                <a:solidFill>
                  <a:schemeClr val="tx1"/>
                </a:solidFill>
              </a:rPr>
            </a:br>
            <a:r>
              <a:rPr lang="en-US" b="0" dirty="0">
                <a:solidFill>
                  <a:schemeClr val="tx1"/>
                </a:solidFill>
              </a:rPr>
              <a:t>20,000 features per image.</a:t>
            </a:r>
            <a:br>
              <a:rPr lang="en-US" b="0" dirty="0">
                <a:solidFill>
                  <a:schemeClr val="tx1"/>
                </a:solidFill>
              </a:rPr>
            </a:br>
            <a:r>
              <a:rPr lang="en-US" b="0" dirty="0">
                <a:solidFill>
                  <a:schemeClr val="tx1"/>
                </a:solidFill>
              </a:rPr>
              <a:t>96 properties per feature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393" y="-27709"/>
            <a:ext cx="6490607"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825" y="25400"/>
            <a:ext cx="6481175" cy="65604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688" y="-32327"/>
            <a:ext cx="6461743" cy="65115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299" y="0"/>
            <a:ext cx="6094927" cy="6858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4069" y="25399"/>
            <a:ext cx="6189931" cy="6804891"/>
          </a:xfrm>
          <a:prstGeom prst="rect">
            <a:avLst/>
          </a:prstGeom>
        </p:spPr>
      </p:pic>
    </p:spTree>
    <p:extLst>
      <p:ext uri="{BB962C8B-B14F-4D97-AF65-F5344CB8AC3E}">
        <p14:creationId xmlns:p14="http://schemas.microsoft.com/office/powerpoint/2010/main" val="60211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9016" y="5657671"/>
            <a:ext cx="2279328" cy="1200329"/>
          </a:xfrm>
          <a:prstGeom prst="rect">
            <a:avLst/>
          </a:prstGeom>
          <a:solidFill>
            <a:schemeClr val="bg1"/>
          </a:solidFill>
        </p:spPr>
        <p:txBody>
          <a:bodyPr wrap="square">
            <a:spAutoFit/>
          </a:bodyPr>
          <a:lstStyle/>
          <a:p>
            <a:r>
              <a:rPr lang="en-US" dirty="0"/>
              <a:t>DA Algorithms</a:t>
            </a:r>
          </a:p>
          <a:p>
            <a:r>
              <a:rPr lang="en-US" dirty="0"/>
              <a:t>Analytics </a:t>
            </a:r>
          </a:p>
          <a:p>
            <a:r>
              <a:rPr lang="en-US" dirty="0"/>
              <a:t>February 2017</a:t>
            </a:r>
          </a:p>
        </p:txBody>
      </p:sp>
      <p:sp>
        <p:nvSpPr>
          <p:cNvPr id="14" name="Rectangle 13"/>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349329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31391" y="6027003"/>
            <a:ext cx="2329733" cy="830997"/>
          </a:xfrm>
          <a:prstGeom prst="rect">
            <a:avLst/>
          </a:prstGeom>
          <a:solidFill>
            <a:schemeClr val="bg1"/>
          </a:solidFill>
        </p:spPr>
        <p:txBody>
          <a:bodyPr wrap="square">
            <a:spAutoFit/>
          </a:bodyPr>
          <a:lstStyle/>
          <a:p>
            <a:r>
              <a:rPr lang="en-US" dirty="0"/>
              <a:t>WebPlotViz: February 2017</a:t>
            </a:r>
          </a:p>
        </p:txBody>
      </p:sp>
      <p:sp>
        <p:nvSpPr>
          <p:cNvPr id="14" name="Rectangle 13"/>
          <p:cNvSpPr/>
          <p:nvPr/>
        </p:nvSpPr>
        <p:spPr>
          <a:xfrm>
            <a:off x="9787" y="5088032"/>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47491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067800" cy="5715000"/>
          </a:xfrm>
        </p:spPr>
        <p:txBody>
          <a:bodyPr/>
          <a:lstStyle/>
          <a:p>
            <a:pPr>
              <a:spcBef>
                <a:spcPts val="0"/>
              </a:spcBef>
            </a:pPr>
            <a:r>
              <a:rPr lang="en-US" sz="2400" dirty="0"/>
              <a:t>High Performance Algorithm Implementations in Java and MPI</a:t>
            </a:r>
          </a:p>
          <a:p>
            <a:pPr lvl="1">
              <a:spcBef>
                <a:spcPts val="0"/>
              </a:spcBef>
            </a:pPr>
            <a:r>
              <a:rPr lang="en-US" sz="2400" dirty="0"/>
              <a:t>DA-MDS </a:t>
            </a:r>
            <a:r>
              <a:rPr lang="en-US" sz="2400" dirty="0">
                <a:hlinkClick r:id="rId2"/>
              </a:rPr>
              <a:t>https://github.com/DSC-SPIDAL</a:t>
            </a:r>
            <a:endParaRPr lang="en-US" sz="2400" dirty="0"/>
          </a:p>
          <a:p>
            <a:pPr lvl="2">
              <a:spcBef>
                <a:spcPts val="0"/>
              </a:spcBef>
            </a:pPr>
            <a:r>
              <a:rPr lang="en-US" dirty="0"/>
              <a:t>Use the </a:t>
            </a:r>
            <a:r>
              <a:rPr lang="en-US" b="1" dirty="0"/>
              <a:t>master-</a:t>
            </a:r>
            <a:r>
              <a:rPr lang="en-US" b="1" dirty="0" err="1"/>
              <a:t>lrt</a:t>
            </a:r>
            <a:r>
              <a:rPr lang="en-US" b="1" dirty="0"/>
              <a:t>-spin </a:t>
            </a:r>
            <a:r>
              <a:rPr lang="en-US" dirty="0"/>
              <a:t>branch</a:t>
            </a:r>
          </a:p>
          <a:p>
            <a:pPr lvl="1">
              <a:spcBef>
                <a:spcPts val="0"/>
              </a:spcBef>
            </a:pPr>
            <a:r>
              <a:rPr lang="en-US" sz="2400" dirty="0"/>
              <a:t>DA-PWC </a:t>
            </a:r>
            <a:r>
              <a:rPr lang="en-US" sz="2400" dirty="0">
                <a:hlinkClick r:id="rId3"/>
              </a:rPr>
              <a:t>https://github.com/DSC-SPIDAL/dapwc</a:t>
            </a:r>
            <a:r>
              <a:rPr lang="en-US" sz="2400" dirty="0"/>
              <a:t> </a:t>
            </a:r>
          </a:p>
          <a:p>
            <a:pPr lvl="2">
              <a:spcBef>
                <a:spcPts val="0"/>
              </a:spcBef>
            </a:pPr>
            <a:r>
              <a:rPr lang="en-US" dirty="0"/>
              <a:t>Use the </a:t>
            </a:r>
            <a:r>
              <a:rPr lang="en-US" b="1" dirty="0"/>
              <a:t>master </a:t>
            </a:r>
            <a:r>
              <a:rPr lang="en-US" dirty="0"/>
              <a:t>branch</a:t>
            </a:r>
          </a:p>
          <a:p>
            <a:pPr lvl="1">
              <a:spcBef>
                <a:spcPts val="0"/>
              </a:spcBef>
            </a:pPr>
            <a:r>
              <a:rPr lang="en-US" sz="2400" dirty="0"/>
              <a:t>DA-VS </a:t>
            </a:r>
            <a:r>
              <a:rPr lang="en-US" sz="2400" dirty="0">
                <a:hlinkClick r:id="rId4"/>
              </a:rPr>
              <a:t>https://github.com/DSC-SPIDAL/davs</a:t>
            </a:r>
            <a:endParaRPr lang="en-US" sz="2400" dirty="0"/>
          </a:p>
          <a:p>
            <a:pPr lvl="2">
              <a:spcBef>
                <a:spcPts val="0"/>
              </a:spcBef>
            </a:pPr>
            <a:r>
              <a:rPr lang="en-US" dirty="0"/>
              <a:t>Use the </a:t>
            </a:r>
            <a:r>
              <a:rPr lang="en-US" b="1" dirty="0"/>
              <a:t>master</a:t>
            </a:r>
            <a:r>
              <a:rPr lang="en-US" dirty="0"/>
              <a:t> branch</a:t>
            </a:r>
          </a:p>
          <a:p>
            <a:pPr lvl="1">
              <a:spcBef>
                <a:spcPts val="0"/>
              </a:spcBef>
            </a:pPr>
            <a:r>
              <a:rPr lang="en-US" sz="2400" dirty="0"/>
              <a:t>K-Means </a:t>
            </a:r>
            <a:r>
              <a:rPr lang="en-US" sz="2400" dirty="0">
                <a:hlinkClick r:id="rId5"/>
              </a:rPr>
              <a:t>https://github.com/DSC-SPIDAL/KMeans</a:t>
            </a:r>
            <a:r>
              <a:rPr lang="en-US" sz="2400" dirty="0"/>
              <a:t> </a:t>
            </a:r>
          </a:p>
          <a:p>
            <a:pPr lvl="2">
              <a:spcBef>
                <a:spcPts val="0"/>
              </a:spcBef>
            </a:pPr>
            <a:r>
              <a:rPr lang="en-US" dirty="0"/>
              <a:t>Use the </a:t>
            </a:r>
            <a:r>
              <a:rPr lang="en-US" b="1" dirty="0" err="1"/>
              <a:t>lrt</a:t>
            </a:r>
            <a:r>
              <a:rPr lang="en-US" dirty="0"/>
              <a:t> branch</a:t>
            </a:r>
          </a:p>
          <a:p>
            <a:pPr lvl="2">
              <a:spcBef>
                <a:spcPts val="0"/>
              </a:spcBef>
            </a:pPr>
            <a:r>
              <a:rPr lang="en-US" dirty="0"/>
              <a:t>If you want to use a C implementation use </a:t>
            </a:r>
            <a:r>
              <a:rPr lang="en-US" b="1" dirty="0" err="1"/>
              <a:t>lrt</a:t>
            </a:r>
            <a:r>
              <a:rPr lang="en-US" b="1" dirty="0"/>
              <a:t> </a:t>
            </a:r>
            <a:r>
              <a:rPr lang="en-US" dirty="0"/>
              <a:t>in https://</a:t>
            </a:r>
            <a:r>
              <a:rPr lang="en-US" dirty="0" err="1"/>
              <a:t>github.com</a:t>
            </a:r>
            <a:r>
              <a:rPr lang="en-US" dirty="0"/>
              <a:t>/DSC-SPIDAL/</a:t>
            </a:r>
            <a:r>
              <a:rPr lang="en-US" dirty="0" err="1"/>
              <a:t>KMeansC</a:t>
            </a:r>
            <a:endParaRPr lang="en-US" dirty="0"/>
          </a:p>
          <a:p>
            <a:pPr>
              <a:spcBef>
                <a:spcPts val="0"/>
              </a:spcBef>
            </a:pPr>
            <a:r>
              <a:rPr lang="en-US" sz="2400" dirty="0"/>
              <a:t>Frameworks</a:t>
            </a:r>
          </a:p>
          <a:p>
            <a:pPr lvl="1">
              <a:spcBef>
                <a:spcPts val="0"/>
              </a:spcBef>
            </a:pPr>
            <a:r>
              <a:rPr lang="en-US" sz="2400" dirty="0"/>
              <a:t>Harp </a:t>
            </a:r>
            <a:r>
              <a:rPr lang="en-US" sz="2400" dirty="0">
                <a:hlinkClick r:id="rId6"/>
              </a:rPr>
              <a:t>https://github.com/DSC-SPIDAL/Harp</a:t>
            </a:r>
            <a:r>
              <a:rPr lang="en-US" sz="2400" dirty="0"/>
              <a:t> </a:t>
            </a:r>
          </a:p>
          <a:p>
            <a:pPr>
              <a:spcBef>
                <a:spcPts val="0"/>
              </a:spcBef>
            </a:pPr>
            <a:r>
              <a:rPr lang="en-US" sz="2400" dirty="0"/>
              <a:t>Tools</a:t>
            </a:r>
          </a:p>
          <a:p>
            <a:pPr lvl="1">
              <a:spcBef>
                <a:spcPts val="0"/>
              </a:spcBef>
            </a:pPr>
            <a:r>
              <a:rPr lang="en-US" sz="2400" dirty="0" err="1"/>
              <a:t>WebPviz</a:t>
            </a:r>
            <a:r>
              <a:rPr lang="en-US" sz="2400" dirty="0"/>
              <a:t> </a:t>
            </a:r>
            <a:r>
              <a:rPr lang="en-US" sz="2400" dirty="0">
                <a:hlinkClick r:id="rId7"/>
              </a:rPr>
              <a:t>https://spidal-gw.dsc.soic.indiana.edu</a:t>
            </a:r>
            <a:r>
              <a:rPr lang="en-US" sz="2400" dirty="0"/>
              <a:t> </a:t>
            </a:r>
          </a:p>
          <a:p>
            <a:pPr lvl="2">
              <a:spcBef>
                <a:spcPts val="0"/>
              </a:spcBef>
            </a:pPr>
            <a:r>
              <a:rPr lang="en-US" dirty="0"/>
              <a:t>Code </a:t>
            </a:r>
            <a:r>
              <a:rPr lang="en-US" dirty="0">
                <a:hlinkClick r:id="rId8"/>
              </a:rPr>
              <a:t>https://github.com/DSC-SPIDAL/WebPViz</a:t>
            </a:r>
            <a:r>
              <a:rPr lang="en-US" dirty="0"/>
              <a:t> </a:t>
            </a:r>
          </a:p>
          <a:p>
            <a:pPr>
              <a:spcBef>
                <a:spcPts val="0"/>
              </a:spcBef>
            </a:pPr>
            <a:endParaRPr lang="en-US" sz="2400"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0" y="0"/>
            <a:ext cx="9126166" cy="762000"/>
          </a:xfrm>
        </p:spPr>
        <p:txBody>
          <a:bodyPr/>
          <a:lstStyle/>
          <a:p>
            <a:r>
              <a:rPr lang="en-US" dirty="0"/>
              <a:t>What’s in DSC-SPIDAL</a:t>
            </a:r>
          </a:p>
        </p:txBody>
      </p:sp>
    </p:spTree>
    <p:extLst>
      <p:ext uri="{BB962C8B-B14F-4D97-AF65-F5344CB8AC3E}">
        <p14:creationId xmlns:p14="http://schemas.microsoft.com/office/powerpoint/2010/main" val="48949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067800" cy="5715000"/>
          </a:xfrm>
        </p:spPr>
        <p:txBody>
          <a:bodyPr/>
          <a:lstStyle/>
          <a:p>
            <a:pPr>
              <a:spcBef>
                <a:spcPts val="0"/>
              </a:spcBef>
            </a:pPr>
            <a:r>
              <a:rPr lang="en-US" sz="2400" dirty="0"/>
              <a:t>All these can be accessed through </a:t>
            </a:r>
            <a:r>
              <a:rPr lang="en-US" sz="2400" dirty="0" err="1"/>
              <a:t>Github</a:t>
            </a:r>
            <a:r>
              <a:rPr lang="en-US" sz="2400" dirty="0"/>
              <a:t> freely.</a:t>
            </a:r>
          </a:p>
          <a:p>
            <a:pPr lvl="1">
              <a:spcBef>
                <a:spcPts val="0"/>
              </a:spcBef>
            </a:pPr>
            <a:r>
              <a:rPr lang="en-US" sz="2400" dirty="0"/>
              <a:t>If you want to contribute to code, you’ll need to send either a </a:t>
            </a:r>
            <a:r>
              <a:rPr lang="en-US" sz="2400" b="1" dirty="0" err="1"/>
              <a:t>Git</a:t>
            </a:r>
            <a:r>
              <a:rPr lang="en-US" sz="2400" b="1" dirty="0"/>
              <a:t> pull request </a:t>
            </a:r>
            <a:r>
              <a:rPr lang="en-US" sz="2400" dirty="0"/>
              <a:t>or </a:t>
            </a:r>
            <a:r>
              <a:rPr lang="en-US" sz="2400" b="1" dirty="0"/>
              <a:t>send an email </a:t>
            </a:r>
            <a:r>
              <a:rPr lang="en-US" sz="2400" dirty="0"/>
              <a:t>to add you as a contributor.</a:t>
            </a:r>
          </a:p>
          <a:p>
            <a:pPr lvl="2">
              <a:spcBef>
                <a:spcPts val="0"/>
              </a:spcBef>
            </a:pPr>
            <a:r>
              <a:rPr lang="en-US" dirty="0"/>
              <a:t>Of course, </a:t>
            </a:r>
            <a:r>
              <a:rPr lang="en-US" b="1" dirty="0"/>
              <a:t>you can fork </a:t>
            </a:r>
            <a:r>
              <a:rPr lang="en-US" dirty="0"/>
              <a:t>these repositories and do changes.</a:t>
            </a:r>
          </a:p>
          <a:p>
            <a:pPr>
              <a:spcBef>
                <a:spcPts val="0"/>
              </a:spcBef>
            </a:pPr>
            <a:r>
              <a:rPr lang="en-US" sz="2400" dirty="0"/>
              <a:t>All these repositories come with build instructions.</a:t>
            </a:r>
          </a:p>
          <a:p>
            <a:pPr lvl="1">
              <a:spcBef>
                <a:spcPts val="0"/>
              </a:spcBef>
            </a:pPr>
            <a:r>
              <a:rPr lang="en-US" sz="2400" dirty="0"/>
              <a:t>For algorithms section you can also visit the </a:t>
            </a:r>
            <a:r>
              <a:rPr lang="en-US" sz="2400" dirty="0">
                <a:hlinkClick r:id="rId2"/>
              </a:rPr>
              <a:t>DSC-SPIDAL cookbook</a:t>
            </a:r>
            <a:endParaRPr lang="en-US" sz="2400" dirty="0"/>
          </a:p>
          <a:p>
            <a:pPr>
              <a:spcBef>
                <a:spcPts val="0"/>
              </a:spcBef>
            </a:pPr>
            <a:r>
              <a:rPr lang="en-US" sz="2400" dirty="0"/>
              <a:t>You can cite the following papers</a:t>
            </a:r>
          </a:p>
          <a:p>
            <a:pPr lvl="1">
              <a:spcBef>
                <a:spcPts val="0"/>
              </a:spcBef>
            </a:pPr>
            <a:r>
              <a:rPr lang="en-US" sz="2400" dirty="0"/>
              <a:t>Algorithms </a:t>
            </a:r>
            <a:r>
              <a:rPr lang="en-US" dirty="0"/>
              <a:t>DA-MDS [</a:t>
            </a:r>
            <a:r>
              <a:rPr lang="en-US" dirty="0">
                <a:hlinkClick r:id="rId3"/>
              </a:rPr>
              <a:t>1</a:t>
            </a:r>
            <a:r>
              <a:rPr lang="en-US" dirty="0"/>
              <a:t>] and [</a:t>
            </a:r>
            <a:r>
              <a:rPr lang="en-US" dirty="0">
                <a:hlinkClick r:id="rId4"/>
              </a:rPr>
              <a:t>2</a:t>
            </a:r>
            <a:r>
              <a:rPr lang="en-US" dirty="0"/>
              <a:t>]</a:t>
            </a:r>
          </a:p>
          <a:p>
            <a:pPr lvl="1">
              <a:spcBef>
                <a:spcPts val="0"/>
              </a:spcBef>
            </a:pPr>
            <a:r>
              <a:rPr lang="en-US" dirty="0"/>
              <a:t>Frameworks Harp [</a:t>
            </a:r>
            <a:r>
              <a:rPr lang="en-US" dirty="0">
                <a:hlinkClick r:id="rId5"/>
              </a:rPr>
              <a:t>3</a:t>
            </a:r>
            <a:r>
              <a:rPr lang="en-US" dirty="0"/>
              <a:t>]</a:t>
            </a:r>
          </a:p>
          <a:p>
            <a:pPr lvl="1">
              <a:spcBef>
                <a:spcPts val="0"/>
              </a:spcBef>
            </a:pPr>
            <a:r>
              <a:rPr lang="en-US" dirty="0"/>
              <a:t>Tools </a:t>
            </a:r>
            <a:r>
              <a:rPr lang="en-US" dirty="0" err="1"/>
              <a:t>WebPviz</a:t>
            </a:r>
            <a:r>
              <a:rPr lang="en-US" dirty="0"/>
              <a:t> [</a:t>
            </a:r>
            <a:r>
              <a:rPr lang="en-US" dirty="0">
                <a:hlinkClick r:id="rId6"/>
              </a:rPr>
              <a:t>4</a:t>
            </a:r>
            <a:r>
              <a:rPr lang="en-US" dirty="0"/>
              <a:t>]</a:t>
            </a:r>
          </a:p>
          <a:p>
            <a:pPr>
              <a:spcBef>
                <a:spcPts val="0"/>
              </a:spcBef>
            </a:pPr>
            <a:r>
              <a:rPr lang="en-US" sz="2400" dirty="0"/>
              <a:t>See </a:t>
            </a:r>
            <a:r>
              <a:rPr lang="en-US" sz="2400" dirty="0">
                <a:hlinkClick r:id="rId7"/>
              </a:rPr>
              <a:t>http://hpc-abds.org/kaleidoscope/</a:t>
            </a:r>
            <a:r>
              <a:rPr lang="en-US" sz="2400" dirty="0"/>
              <a:t> for full list of papers</a:t>
            </a:r>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0" y="0"/>
            <a:ext cx="9126166" cy="762000"/>
          </a:xfrm>
        </p:spPr>
        <p:txBody>
          <a:bodyPr/>
          <a:lstStyle/>
          <a:p>
            <a:r>
              <a:rPr lang="en-US" dirty="0"/>
              <a:t>Access, Build, and Cite</a:t>
            </a:r>
          </a:p>
        </p:txBody>
      </p:sp>
    </p:spTree>
    <p:extLst>
      <p:ext uri="{BB962C8B-B14F-4D97-AF65-F5344CB8AC3E}">
        <p14:creationId xmlns:p14="http://schemas.microsoft.com/office/powerpoint/2010/main" val="7023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0" y="0"/>
            <a:ext cx="9126166" cy="609600"/>
          </a:xfrm>
        </p:spPr>
        <p:txBody>
          <a:bodyPr/>
          <a:lstStyle/>
          <a:p>
            <a:r>
              <a:rPr lang="en-US" dirty="0"/>
              <a:t>Tutorials on using SPIDAL</a:t>
            </a:r>
          </a:p>
        </p:txBody>
      </p:sp>
      <p:sp>
        <p:nvSpPr>
          <p:cNvPr id="3" name="Content Placeholder 2"/>
          <p:cNvSpPr>
            <a:spLocks noGrp="1"/>
          </p:cNvSpPr>
          <p:nvPr>
            <p:ph idx="1"/>
          </p:nvPr>
        </p:nvSpPr>
        <p:spPr>
          <a:xfrm>
            <a:off x="-10240" y="595393"/>
            <a:ext cx="9067800" cy="5153962"/>
          </a:xfrm>
        </p:spPr>
        <p:txBody>
          <a:bodyPr/>
          <a:lstStyle/>
          <a:p>
            <a:r>
              <a:rPr lang="en-US" sz="2400" dirty="0"/>
              <a:t>DAMDS, Clustering, </a:t>
            </a:r>
            <a:r>
              <a:rPr lang="en-US" sz="2400" dirty="0" err="1"/>
              <a:t>WebPlotviz</a:t>
            </a:r>
            <a:r>
              <a:rPr lang="en-US" sz="2400" dirty="0"/>
              <a:t> </a:t>
            </a:r>
            <a:r>
              <a:rPr lang="en-US" sz="2400" dirty="0">
                <a:hlinkClick r:id="rId2"/>
              </a:rPr>
              <a:t>https://dsc-spidal.github.io/tutorials/</a:t>
            </a:r>
            <a:endParaRPr lang="en-US" sz="2400" dirty="0"/>
          </a:p>
          <a:p>
            <a:r>
              <a:rPr lang="en-US" sz="2400" dirty="0"/>
              <a:t>Active </a:t>
            </a:r>
            <a:r>
              <a:rPr lang="en-US" sz="2400" dirty="0" err="1"/>
              <a:t>WebPlotViz</a:t>
            </a:r>
            <a:r>
              <a:rPr lang="en-US" sz="2400" dirty="0"/>
              <a:t> for clustering plus DAMDS on fungi</a:t>
            </a:r>
          </a:p>
          <a:p>
            <a:pPr lvl="1"/>
            <a:r>
              <a:rPr lang="en-US" sz="2400" dirty="0">
                <a:hlinkClick r:id="rId3"/>
              </a:rPr>
              <a:t>https://spidal-gw.dsc.soic.indiana.edu/public/resultsets/1273112137</a:t>
            </a:r>
            <a:endParaRPr lang="en-US" sz="2400" dirty="0"/>
          </a:p>
          <a:p>
            <a:pPr lvl="1"/>
            <a:r>
              <a:rPr lang="en-US" sz="2400" dirty="0"/>
              <a:t>  </a:t>
            </a:r>
            <a:r>
              <a:rPr lang="en-US" sz="2400" dirty="0">
                <a:hlinkClick r:id="rId4"/>
              </a:rPr>
              <a:t>https://spidal-gw.dsc.soic.indiana.edu/public/groupdashboard/Anna_GeneSeq</a:t>
            </a:r>
            <a:endParaRPr lang="en-US" sz="2400" dirty="0"/>
          </a:p>
          <a:p>
            <a:r>
              <a:rPr lang="en-US" sz="2400" dirty="0"/>
              <a:t>Active </a:t>
            </a:r>
            <a:r>
              <a:rPr lang="en-US" sz="2400" dirty="0" err="1"/>
              <a:t>WebPlotViz</a:t>
            </a:r>
            <a:r>
              <a:rPr lang="en-US" sz="2400" dirty="0"/>
              <a:t> for 2D Proteomics </a:t>
            </a:r>
            <a:r>
              <a:rPr lang="en-US" sz="2400" dirty="0">
                <a:hlinkClick r:id="rId5"/>
              </a:rPr>
              <a:t>https://spidal-gw.dsc.soic.indiana.edu/public/resultsets/1657429765</a:t>
            </a:r>
            <a:endParaRPr lang="en-US" sz="2400" dirty="0"/>
          </a:p>
          <a:p>
            <a:r>
              <a:rPr lang="en-US" sz="2400" dirty="0"/>
              <a:t>Active </a:t>
            </a:r>
            <a:r>
              <a:rPr lang="en-US" sz="2400" dirty="0" err="1"/>
              <a:t>WebPlotViz</a:t>
            </a:r>
            <a:r>
              <a:rPr lang="en-US" sz="2400" dirty="0"/>
              <a:t> for Pathology Images </a:t>
            </a:r>
            <a:r>
              <a:rPr lang="en-US" sz="2400" dirty="0">
                <a:hlinkClick r:id="rId6"/>
              </a:rPr>
              <a:t>https://spidal-gw.dsc.soic.indiana.edu/public/resultsets/1678860580</a:t>
            </a:r>
            <a:r>
              <a:rPr lang="en-US" sz="2400" dirty="0"/>
              <a:t> </a:t>
            </a:r>
          </a:p>
          <a:p>
            <a:r>
              <a:rPr lang="en-US" sz="2400" dirty="0"/>
              <a:t>Harp </a:t>
            </a:r>
            <a:r>
              <a:rPr lang="en-US" sz="2400" dirty="0">
                <a:hlinkClick r:id="rId7"/>
              </a:rPr>
              <a:t>https://github.com/DSC-SPIDAL/Harp</a:t>
            </a:r>
            <a:r>
              <a:rPr lang="en-US" sz="2400" dirty="0"/>
              <a:t> </a:t>
            </a:r>
          </a:p>
          <a:p>
            <a:r>
              <a:rPr lang="en-US" sz="2400" dirty="0"/>
              <a:t>  </a:t>
            </a:r>
          </a:p>
          <a:p>
            <a:pPr lvl="1"/>
            <a:endParaRPr lang="en-US" sz="2400" dirty="0"/>
          </a:p>
        </p:txBody>
      </p:sp>
    </p:spTree>
    <p:extLst>
      <p:ext uri="{BB962C8B-B14F-4D97-AF65-F5344CB8AC3E}">
        <p14:creationId xmlns:p14="http://schemas.microsoft.com/office/powerpoint/2010/main" val="65549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74" y="381000"/>
            <a:ext cx="9144000" cy="5715000"/>
          </a:xfrm>
        </p:spPr>
        <p:txBody>
          <a:bodyPr/>
          <a:lstStyle/>
          <a:p>
            <a:r>
              <a:rPr lang="en-US" sz="1400" b="1" dirty="0"/>
              <a:t>Operating System</a:t>
            </a:r>
          </a:p>
          <a:p>
            <a:r>
              <a:rPr lang="en-US" sz="1400" dirty="0"/>
              <a:t>SPDIAL is extensively tested and known to work on,</a:t>
            </a:r>
          </a:p>
          <a:p>
            <a:pPr lvl="1"/>
            <a:r>
              <a:rPr lang="en-US" sz="1400" dirty="0"/>
              <a:t>Red Hat Enterprise Linux Server release 6.7 (Santiago)</a:t>
            </a:r>
          </a:p>
          <a:p>
            <a:pPr lvl="1"/>
            <a:r>
              <a:rPr lang="en-US" sz="1400" dirty="0"/>
              <a:t>Red Hat Enterprise Linux Server release 5.10 (</a:t>
            </a:r>
            <a:r>
              <a:rPr lang="en-US" sz="1400" dirty="0" err="1"/>
              <a:t>Tikanga</a:t>
            </a:r>
            <a:r>
              <a:rPr lang="en-US" sz="1400" dirty="0"/>
              <a:t>)</a:t>
            </a:r>
          </a:p>
          <a:p>
            <a:pPr lvl="1"/>
            <a:r>
              <a:rPr lang="en-US" sz="1400" dirty="0"/>
              <a:t>Ubuntu 14.04 LTS</a:t>
            </a:r>
          </a:p>
          <a:p>
            <a:pPr lvl="1"/>
            <a:r>
              <a:rPr lang="en-US" sz="1400" dirty="0"/>
              <a:t>This may work in Windows systems depending on the ability to setup </a:t>
            </a:r>
            <a:r>
              <a:rPr lang="en-US" sz="1400" dirty="0" err="1"/>
              <a:t>OpenMPI</a:t>
            </a:r>
            <a:r>
              <a:rPr lang="en-US" sz="1400" dirty="0"/>
              <a:t> properly, however, this has not been tested and we recommend choosing a Linux based operating system instead.</a:t>
            </a:r>
          </a:p>
          <a:p>
            <a:r>
              <a:rPr lang="en-US" sz="1400" b="1" dirty="0"/>
              <a:t>Java</a:t>
            </a:r>
          </a:p>
          <a:p>
            <a:pPr lvl="1"/>
            <a:r>
              <a:rPr lang="en-US" sz="1400" dirty="0"/>
              <a:t>Download Oracle JDK 8 from http://www.oracle.com/technetwork/java/javase/downloads/index.html</a:t>
            </a:r>
          </a:p>
          <a:p>
            <a:pPr lvl="1"/>
            <a:r>
              <a:rPr lang="en-US" sz="1400" dirty="0"/>
              <a:t>Extract the archive to a folder named jdk1.8.0</a:t>
            </a:r>
          </a:p>
          <a:p>
            <a:pPr lvl="1"/>
            <a:r>
              <a:rPr lang="en-US" sz="1400" dirty="0"/>
              <a:t>Set the following environment variables.</a:t>
            </a:r>
          </a:p>
          <a:p>
            <a:pPr lvl="2"/>
            <a:r>
              <a:rPr lang="en-US" sz="900" i="1" dirty="0"/>
              <a:t>JAVA_HOME=&lt;path-to-jdk1.8.0-directory&gt;</a:t>
            </a:r>
          </a:p>
          <a:p>
            <a:pPr lvl="2"/>
            <a:r>
              <a:rPr lang="en-US" sz="900" i="1" dirty="0"/>
              <a:t>PATH=$JAVA_HOME/bin:$PATH</a:t>
            </a:r>
          </a:p>
          <a:p>
            <a:pPr lvl="2"/>
            <a:r>
              <a:rPr lang="en-US" sz="900" i="1" dirty="0"/>
              <a:t>export JAVA_HOME PATH</a:t>
            </a:r>
          </a:p>
          <a:p>
            <a:r>
              <a:rPr lang="en-US" sz="1400" b="1" dirty="0"/>
              <a:t>Apache Maven</a:t>
            </a:r>
          </a:p>
          <a:p>
            <a:r>
              <a:rPr lang="en-US" sz="1400" dirty="0"/>
              <a:t>Download latest Maven release from http://maven.apache.org/download.cgi</a:t>
            </a:r>
          </a:p>
          <a:p>
            <a:r>
              <a:rPr lang="en-US" sz="1400" dirty="0"/>
              <a:t>Extract it to some folder and set the following environment variables.</a:t>
            </a:r>
          </a:p>
          <a:p>
            <a:pPr lvl="1"/>
            <a:r>
              <a:rPr lang="en-US" sz="1400" dirty="0"/>
              <a:t>MVN_HOME=&lt;path-to-Maven-folder&gt;</a:t>
            </a:r>
          </a:p>
          <a:p>
            <a:pPr lvl="1"/>
            <a:r>
              <a:rPr lang="en-US" sz="1400" dirty="0"/>
              <a:t>$PATH=$MVN_HOME/bin:$PATH</a:t>
            </a:r>
          </a:p>
          <a:p>
            <a:pPr lvl="1"/>
            <a:r>
              <a:rPr lang="en-US" sz="1400" dirty="0"/>
              <a:t>export MVN_HOME PATH</a:t>
            </a:r>
          </a:p>
          <a:p>
            <a:r>
              <a:rPr lang="en-US" sz="1400" b="1" dirty="0" err="1"/>
              <a:t>OpenMPI</a:t>
            </a:r>
            <a:endParaRPr lang="en-US" sz="1400" b="1" dirty="0"/>
          </a:p>
          <a:p>
            <a:r>
              <a:rPr lang="en-US" sz="1400" dirty="0"/>
              <a:t>We recommend using </a:t>
            </a:r>
            <a:r>
              <a:rPr lang="en-US" sz="1400" dirty="0" err="1"/>
              <a:t>OpenMPI</a:t>
            </a:r>
            <a:r>
              <a:rPr lang="en-US" sz="1400" dirty="0"/>
              <a:t> 1.10.1 although it work with the previous 1.8 versions. Note, if using a version other than 1.10.1 please remember to set Maven dependency appropriately in the pom.xml</a:t>
            </a:r>
          </a:p>
        </p:txBody>
      </p:sp>
      <p:sp>
        <p:nvSpPr>
          <p:cNvPr id="3" name="Title 2"/>
          <p:cNvSpPr>
            <a:spLocks noGrp="1"/>
          </p:cNvSpPr>
          <p:nvPr>
            <p:ph type="title"/>
          </p:nvPr>
        </p:nvSpPr>
        <p:spPr>
          <a:xfrm>
            <a:off x="13252" y="0"/>
            <a:ext cx="9126166" cy="381000"/>
          </a:xfrm>
        </p:spPr>
        <p:txBody>
          <a:bodyPr/>
          <a:lstStyle/>
          <a:p>
            <a:r>
              <a:rPr lang="en-US" dirty="0"/>
              <a:t>SPIDAL Tutorials - Prerequisites</a:t>
            </a:r>
          </a:p>
        </p:txBody>
      </p:sp>
      <p:sp>
        <p:nvSpPr>
          <p:cNvPr id="5" name="Rectangle 4"/>
          <p:cNvSpPr/>
          <p:nvPr/>
        </p:nvSpPr>
        <p:spPr>
          <a:xfrm>
            <a:off x="5410200" y="407504"/>
            <a:ext cx="3505200" cy="1200329"/>
          </a:xfrm>
          <a:prstGeom prst="rect">
            <a:avLst/>
          </a:prstGeom>
          <a:ln>
            <a:solidFill>
              <a:schemeClr val="tx1"/>
            </a:solidFill>
          </a:ln>
        </p:spPr>
        <p:txBody>
          <a:bodyPr wrap="square">
            <a:spAutoFit/>
          </a:bodyPr>
          <a:lstStyle/>
          <a:p>
            <a:r>
              <a:rPr lang="en-US" dirty="0"/>
              <a:t>https://dsc-spidal.github.io/tutorials/post/install_ompi.md/</a:t>
            </a:r>
          </a:p>
        </p:txBody>
      </p:sp>
    </p:spTree>
    <p:extLst>
      <p:ext uri="{BB962C8B-B14F-4D97-AF65-F5344CB8AC3E}">
        <p14:creationId xmlns:p14="http://schemas.microsoft.com/office/powerpoint/2010/main" val="1736499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33400"/>
            <a:ext cx="9115926" cy="5334000"/>
          </a:xfrm>
        </p:spPr>
        <p:txBody>
          <a:bodyPr/>
          <a:lstStyle/>
          <a:p>
            <a:r>
              <a:rPr lang="en-US" sz="1600" b="1" dirty="0"/>
              <a:t>Common</a:t>
            </a:r>
          </a:p>
          <a:p>
            <a:pPr lvl="1"/>
            <a:r>
              <a:rPr lang="en-US" sz="1600" dirty="0"/>
              <a:t>SPIDAL libraries depend on the common project in DSC-SPIDAL </a:t>
            </a:r>
            <a:r>
              <a:rPr lang="en-US" sz="1600" dirty="0" err="1"/>
              <a:t>github</a:t>
            </a:r>
            <a:r>
              <a:rPr lang="en-US" sz="1600" dirty="0"/>
              <a:t>. We need to build it first.</a:t>
            </a:r>
          </a:p>
          <a:p>
            <a:pPr lvl="1"/>
            <a:r>
              <a:rPr lang="en-US" sz="1600" dirty="0"/>
              <a:t> </a:t>
            </a:r>
            <a:r>
              <a:rPr lang="en-US" sz="1600" dirty="0" err="1"/>
              <a:t>git</a:t>
            </a:r>
            <a:r>
              <a:rPr lang="en-US" sz="1600" dirty="0"/>
              <a:t> clone https://github.com/DSC-SPIDAL/common.git</a:t>
            </a:r>
          </a:p>
          <a:p>
            <a:pPr lvl="1"/>
            <a:r>
              <a:rPr lang="en-US" sz="1600" dirty="0"/>
              <a:t> cd common</a:t>
            </a:r>
          </a:p>
          <a:p>
            <a:pPr lvl="1"/>
            <a:r>
              <a:rPr lang="en-US" sz="1600" dirty="0"/>
              <a:t> </a:t>
            </a:r>
            <a:r>
              <a:rPr lang="en-US" sz="1600" dirty="0" err="1"/>
              <a:t>mvn</a:t>
            </a:r>
            <a:r>
              <a:rPr lang="en-US" sz="1600" dirty="0"/>
              <a:t> install</a:t>
            </a:r>
          </a:p>
          <a:p>
            <a:r>
              <a:rPr lang="en-US" sz="1600" b="1" dirty="0"/>
              <a:t>DA-MDS</a:t>
            </a:r>
            <a:r>
              <a:rPr lang="en-US" sz="1600" dirty="0"/>
              <a:t> is the </a:t>
            </a:r>
            <a:r>
              <a:rPr lang="en-US" sz="1600" b="1" dirty="0"/>
              <a:t>deterministic annealing implementation of Multidimensional Scaling algorithm</a:t>
            </a:r>
            <a:r>
              <a:rPr lang="en-US" sz="1600" dirty="0"/>
              <a:t>. The project can be built from the source.</a:t>
            </a:r>
          </a:p>
          <a:p>
            <a:pPr lvl="1"/>
            <a:r>
              <a:rPr lang="en-US" sz="1600" dirty="0"/>
              <a:t> </a:t>
            </a:r>
            <a:r>
              <a:rPr lang="en-US" sz="1600" dirty="0" err="1"/>
              <a:t>git</a:t>
            </a:r>
            <a:r>
              <a:rPr lang="en-US" sz="1600" dirty="0"/>
              <a:t> clone https://github.com/DSC-SPIDAL/damds.git</a:t>
            </a:r>
          </a:p>
          <a:p>
            <a:pPr lvl="1"/>
            <a:r>
              <a:rPr lang="en-US" sz="1600" dirty="0"/>
              <a:t> cd </a:t>
            </a:r>
            <a:r>
              <a:rPr lang="en-US" sz="1600" dirty="0" err="1"/>
              <a:t>damds</a:t>
            </a:r>
            <a:r>
              <a:rPr lang="en-US" sz="1600" dirty="0"/>
              <a:t>; </a:t>
            </a:r>
            <a:r>
              <a:rPr lang="en-US" sz="1600" dirty="0" err="1"/>
              <a:t>mvn</a:t>
            </a:r>
            <a:r>
              <a:rPr lang="en-US" sz="1600" dirty="0"/>
              <a:t> install</a:t>
            </a:r>
          </a:p>
          <a:p>
            <a:pPr lvl="1"/>
            <a:r>
              <a:rPr lang="en-US" sz="1600" dirty="0"/>
              <a:t>After building it will create a Jar file inside the target directory.</a:t>
            </a:r>
          </a:p>
          <a:p>
            <a:r>
              <a:rPr lang="en-US" sz="1600" b="1" dirty="0"/>
              <a:t>DAPWC Deterministic Annealing Pairwise Clustering </a:t>
            </a:r>
            <a:r>
              <a:rPr lang="en-US" sz="1600" dirty="0"/>
              <a:t>is a scalable and parallel clustering program that operates on non vector space points</a:t>
            </a:r>
          </a:p>
          <a:p>
            <a:pPr lvl="1"/>
            <a:r>
              <a:rPr lang="en-US" sz="1600" dirty="0"/>
              <a:t> </a:t>
            </a:r>
            <a:r>
              <a:rPr lang="en-US" sz="1600" dirty="0" err="1"/>
              <a:t>git</a:t>
            </a:r>
            <a:r>
              <a:rPr lang="en-US" sz="1600" dirty="0"/>
              <a:t> clone https://github.com/DSC-SPIDAL/dapwc.git</a:t>
            </a:r>
          </a:p>
          <a:p>
            <a:pPr lvl="1"/>
            <a:r>
              <a:rPr lang="en-US" sz="1600" dirty="0"/>
              <a:t> cd </a:t>
            </a:r>
            <a:r>
              <a:rPr lang="en-US" sz="1600" dirty="0" err="1"/>
              <a:t>dapwc</a:t>
            </a:r>
            <a:endParaRPr lang="en-US" sz="1600" dirty="0"/>
          </a:p>
          <a:p>
            <a:pPr lvl="1"/>
            <a:r>
              <a:rPr lang="en-US" sz="1600" dirty="0"/>
              <a:t> </a:t>
            </a:r>
            <a:r>
              <a:rPr lang="en-US" sz="1600" dirty="0" err="1"/>
              <a:t>mvn</a:t>
            </a:r>
            <a:r>
              <a:rPr lang="en-US" sz="1600" dirty="0"/>
              <a:t> install</a:t>
            </a:r>
          </a:p>
          <a:p>
            <a:r>
              <a:rPr lang="en-US" sz="1600" dirty="0"/>
              <a:t>After building it will create a Jar file inside the target directory.</a:t>
            </a:r>
          </a:p>
          <a:p>
            <a:r>
              <a:rPr lang="en-US" sz="1600" dirty="0"/>
              <a:t>Examples are given running on</a:t>
            </a:r>
            <a:r>
              <a:rPr lang="en-US" sz="1600" b="1" dirty="0"/>
              <a:t> </a:t>
            </a:r>
            <a:r>
              <a:rPr lang="en-US" sz="1600" b="1" dirty="0" err="1"/>
              <a:t>Slurm</a:t>
            </a:r>
            <a:r>
              <a:rPr lang="en-US" sz="1600" b="1" dirty="0"/>
              <a:t> </a:t>
            </a:r>
            <a:r>
              <a:rPr lang="en-US" sz="1600" dirty="0"/>
              <a:t>on cluster or on a local machine</a:t>
            </a:r>
          </a:p>
          <a:p>
            <a:r>
              <a:rPr lang="en-US" sz="1600" dirty="0"/>
              <a:t>The link to </a:t>
            </a:r>
            <a:r>
              <a:rPr lang="en-US" sz="1600" b="1" dirty="0" err="1"/>
              <a:t>WebPlotViz</a:t>
            </a:r>
            <a:r>
              <a:rPr lang="en-US" sz="1600" dirty="0"/>
              <a:t> is described</a:t>
            </a:r>
          </a:p>
        </p:txBody>
      </p:sp>
      <p:sp>
        <p:nvSpPr>
          <p:cNvPr id="4" name="Title 2"/>
          <p:cNvSpPr>
            <a:spLocks noGrp="1"/>
          </p:cNvSpPr>
          <p:nvPr>
            <p:ph type="title"/>
          </p:nvPr>
        </p:nvSpPr>
        <p:spPr>
          <a:xfrm>
            <a:off x="-10240" y="0"/>
            <a:ext cx="9126166" cy="609600"/>
          </a:xfrm>
        </p:spPr>
        <p:txBody>
          <a:bodyPr/>
          <a:lstStyle/>
          <a:p>
            <a:r>
              <a:rPr lang="en-US" sz="3200" dirty="0"/>
              <a:t>SPIDAL Tutorials - Installing SPIDAL Software</a:t>
            </a:r>
          </a:p>
        </p:txBody>
      </p:sp>
      <p:sp>
        <p:nvSpPr>
          <p:cNvPr id="5" name="Rectangle 4"/>
          <p:cNvSpPr/>
          <p:nvPr/>
        </p:nvSpPr>
        <p:spPr>
          <a:xfrm>
            <a:off x="-10240" y="6027003"/>
            <a:ext cx="6487240" cy="830997"/>
          </a:xfrm>
          <a:prstGeom prst="rect">
            <a:avLst/>
          </a:prstGeom>
          <a:solidFill>
            <a:schemeClr val="bg1"/>
          </a:solidFill>
          <a:ln>
            <a:solidFill>
              <a:schemeClr val="tx1"/>
            </a:solidFill>
          </a:ln>
        </p:spPr>
        <p:txBody>
          <a:bodyPr wrap="square">
            <a:spAutoFit/>
          </a:bodyPr>
          <a:lstStyle/>
          <a:p>
            <a:r>
              <a:rPr lang="en-US" dirty="0"/>
              <a:t>https://dsc-spidal.github.io/tutorials/post/install_spidal/</a:t>
            </a:r>
          </a:p>
        </p:txBody>
      </p:sp>
    </p:spTree>
    <p:extLst>
      <p:ext uri="{BB962C8B-B14F-4D97-AF65-F5344CB8AC3E}">
        <p14:creationId xmlns:p14="http://schemas.microsoft.com/office/powerpoint/2010/main" val="12324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54581" y="6019800"/>
            <a:ext cx="2668098" cy="830997"/>
          </a:xfrm>
          <a:prstGeom prst="rect">
            <a:avLst/>
          </a:prstGeom>
          <a:solidFill>
            <a:schemeClr val="bg1"/>
          </a:solidFill>
        </p:spPr>
        <p:txBody>
          <a:bodyPr wrap="square">
            <a:spAutoFit/>
          </a:bodyPr>
          <a:lstStyle/>
          <a:p>
            <a:r>
              <a:rPr lang="en-US" dirty="0"/>
              <a:t>Tutorial Overview</a:t>
            </a:r>
          </a:p>
          <a:p>
            <a:r>
              <a:rPr lang="en-US" dirty="0"/>
              <a:t>February 2017</a:t>
            </a:r>
          </a:p>
        </p:txBody>
      </p:sp>
      <p:sp>
        <p:nvSpPr>
          <p:cNvPr id="14" name="Rectangle 13"/>
          <p:cNvSpPr/>
          <p:nvPr/>
        </p:nvSpPr>
        <p:spPr>
          <a:xfrm>
            <a:off x="24938" y="5096470"/>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376735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3" y="1132586"/>
            <a:ext cx="9067800" cy="4925362"/>
          </a:xfrm>
        </p:spPr>
        <p:txBody>
          <a:bodyPr/>
          <a:lstStyle/>
          <a:p>
            <a:r>
              <a:rPr lang="en-US" dirty="0"/>
              <a:t>Instructions are given for 8-step workflow</a:t>
            </a:r>
          </a:p>
          <a:p>
            <a:r>
              <a:rPr lang="en-US" dirty="0"/>
              <a:t>Process raw data to find Unique sequences that appear more than once ( 170K resulting sequences )</a:t>
            </a:r>
          </a:p>
          <a:p>
            <a:r>
              <a:rPr lang="en-US" dirty="0"/>
              <a:t>Run Smith–Waterman algorithm to generate distance matrix</a:t>
            </a:r>
          </a:p>
          <a:p>
            <a:r>
              <a:rPr lang="en-US" dirty="0"/>
              <a:t>Run MDS to </a:t>
            </a:r>
            <a:r>
              <a:rPr lang="en-US" dirty="0" err="1"/>
              <a:t>genereate</a:t>
            </a:r>
            <a:r>
              <a:rPr lang="en-US" dirty="0"/>
              <a:t> 3D data points for the data using the distance matrix</a:t>
            </a:r>
          </a:p>
          <a:p>
            <a:r>
              <a:rPr lang="en-US" dirty="0"/>
              <a:t>Run DAPWC with a low number of target clusters ( 8 clusters were used in this case ).</a:t>
            </a:r>
          </a:p>
          <a:p>
            <a:r>
              <a:rPr lang="en-US" dirty="0"/>
              <a:t>Visualize the resulting 8 clusters to estimate number of sub clusters in each one. If 2 or more of the 8 clusters seem to be more proper when merged, they can be merged before the next iteration</a:t>
            </a:r>
          </a:p>
          <a:p>
            <a:r>
              <a:rPr lang="en-US" dirty="0"/>
              <a:t>Run DAPWC for each of the 8 clusters separately, specifying the appropriate number of clusters for each one.</a:t>
            </a:r>
          </a:p>
          <a:p>
            <a:r>
              <a:rPr lang="en-US" dirty="0"/>
              <a:t>Visualize the new clusters and merge them where needed</a:t>
            </a:r>
          </a:p>
          <a:p>
            <a:r>
              <a:rPr lang="en-US" dirty="0"/>
              <a:t>Collect all the clusters into a single file for the final cluster result.</a:t>
            </a:r>
          </a:p>
          <a:p>
            <a:endParaRPr lang="en-US" dirty="0"/>
          </a:p>
        </p:txBody>
      </p:sp>
      <p:sp>
        <p:nvSpPr>
          <p:cNvPr id="3" name="Title 2"/>
          <p:cNvSpPr>
            <a:spLocks noGrp="1"/>
          </p:cNvSpPr>
          <p:nvPr>
            <p:ph type="title"/>
          </p:nvPr>
        </p:nvSpPr>
        <p:spPr>
          <a:xfrm>
            <a:off x="-49933" y="67155"/>
            <a:ext cx="9126166" cy="838200"/>
          </a:xfrm>
        </p:spPr>
        <p:txBody>
          <a:bodyPr/>
          <a:lstStyle/>
          <a:p>
            <a:r>
              <a:rPr lang="en-US" dirty="0"/>
              <a:t>SPIDAL Tutorial: Visual Clustering of Sequence Data</a:t>
            </a:r>
          </a:p>
        </p:txBody>
      </p:sp>
      <p:sp>
        <p:nvSpPr>
          <p:cNvPr id="4" name="Rectangle 3"/>
          <p:cNvSpPr/>
          <p:nvPr/>
        </p:nvSpPr>
        <p:spPr>
          <a:xfrm>
            <a:off x="76200" y="6057948"/>
            <a:ext cx="6440214" cy="646331"/>
          </a:xfrm>
          <a:prstGeom prst="rect">
            <a:avLst/>
          </a:prstGeom>
          <a:solidFill>
            <a:schemeClr val="bg1"/>
          </a:solidFill>
        </p:spPr>
        <p:txBody>
          <a:bodyPr wrap="square">
            <a:spAutoFit/>
          </a:bodyPr>
          <a:lstStyle/>
          <a:p>
            <a:r>
              <a:rPr lang="en-US" sz="1800" dirty="0"/>
              <a:t>https://dsc-spidal.github.io/tutorials/post/fungi_gene_sequence_example/</a:t>
            </a:r>
          </a:p>
        </p:txBody>
      </p:sp>
    </p:spTree>
    <p:extLst>
      <p:ext uri="{BB962C8B-B14F-4D97-AF65-F5344CB8AC3E}">
        <p14:creationId xmlns:p14="http://schemas.microsoft.com/office/powerpoint/2010/main" val="190327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3" y="1132586"/>
            <a:ext cx="9067800" cy="4925362"/>
          </a:xfrm>
        </p:spPr>
        <p:txBody>
          <a:bodyPr/>
          <a:lstStyle/>
          <a:p>
            <a:r>
              <a:rPr lang="en-US" dirty="0"/>
              <a:t>The data consist of several pathology images that are described using 96 features. There are 11 images in the dataset totaling </a:t>
            </a:r>
            <a:r>
              <a:rPr lang="en-US" dirty="0" err="1"/>
              <a:t>upto</a:t>
            </a:r>
            <a:r>
              <a:rPr lang="en-US" dirty="0"/>
              <a:t> around 4 million data points. </a:t>
            </a:r>
          </a:p>
          <a:p>
            <a:r>
              <a:rPr lang="en-US" dirty="0"/>
              <a:t>The example will only use a very small subset of the complete data set. The visualization listed below is a result of a larger run which contained ~220K data points in total. 220K data points where selected by 20K random row samples extracted from each image. The plot is clustered by image. Each of the 11 clusters correspond to a single image, With distance matrix outliers set to 3*sigma</a:t>
            </a:r>
          </a:p>
          <a:p>
            <a:r>
              <a:rPr lang="en-US" dirty="0"/>
              <a:t>Visualization using </a:t>
            </a:r>
            <a:r>
              <a:rPr lang="en-US" dirty="0" err="1"/>
              <a:t>WebPlotViz</a:t>
            </a:r>
            <a:r>
              <a:rPr lang="en-US" dirty="0"/>
              <a:t> - </a:t>
            </a:r>
            <a:r>
              <a:rPr lang="en-US" dirty="0">
                <a:hlinkClick r:id="rId2"/>
              </a:rPr>
              <a:t>https://spidal-gw.dsc.soic.indiana.edu/public/resultsets/1678860580</a:t>
            </a:r>
            <a:endParaRPr lang="en-US" dirty="0"/>
          </a:p>
          <a:p>
            <a:r>
              <a:rPr lang="en-US" dirty="0"/>
              <a:t>Detailed instructions are given</a:t>
            </a:r>
          </a:p>
        </p:txBody>
      </p:sp>
      <p:sp>
        <p:nvSpPr>
          <p:cNvPr id="3" name="Title 2"/>
          <p:cNvSpPr>
            <a:spLocks noGrp="1"/>
          </p:cNvSpPr>
          <p:nvPr>
            <p:ph type="title"/>
          </p:nvPr>
        </p:nvSpPr>
        <p:spPr>
          <a:xfrm>
            <a:off x="-39423" y="-76200"/>
            <a:ext cx="9126166" cy="838200"/>
          </a:xfrm>
        </p:spPr>
        <p:txBody>
          <a:bodyPr/>
          <a:lstStyle/>
          <a:p>
            <a:r>
              <a:rPr lang="en-US" dirty="0"/>
              <a:t>SPIDAL Tutorial: Pathology Image Data</a:t>
            </a:r>
          </a:p>
        </p:txBody>
      </p:sp>
      <p:sp>
        <p:nvSpPr>
          <p:cNvPr id="4" name="Rectangle 3"/>
          <p:cNvSpPr/>
          <p:nvPr/>
        </p:nvSpPr>
        <p:spPr>
          <a:xfrm>
            <a:off x="37336" y="6105368"/>
            <a:ext cx="6440214" cy="707886"/>
          </a:xfrm>
          <a:prstGeom prst="rect">
            <a:avLst/>
          </a:prstGeom>
          <a:solidFill>
            <a:schemeClr val="bg1"/>
          </a:solidFill>
        </p:spPr>
        <p:txBody>
          <a:bodyPr wrap="square">
            <a:spAutoFit/>
          </a:bodyPr>
          <a:lstStyle/>
          <a:p>
            <a:r>
              <a:rPr lang="en-US" sz="2000" dirty="0">
                <a:hlinkClick r:id="rId3"/>
              </a:rPr>
              <a:t>https://dsc-spidal.github.io</a:t>
            </a:r>
            <a:br>
              <a:rPr lang="en-US" sz="2000" dirty="0"/>
            </a:br>
            <a:r>
              <a:rPr lang="en-US" sz="2000" dirty="0"/>
              <a:t>/tutorials/post/pathology_image_data_example/</a:t>
            </a:r>
          </a:p>
        </p:txBody>
      </p:sp>
    </p:spTree>
    <p:extLst>
      <p:ext uri="{BB962C8B-B14F-4D97-AF65-F5344CB8AC3E}">
        <p14:creationId xmlns:p14="http://schemas.microsoft.com/office/powerpoint/2010/main" val="1738882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7" y="1447800"/>
            <a:ext cx="7886700" cy="2852737"/>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body" idx="1"/>
          </p:nvPr>
        </p:nvSpPr>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Tree>
    <p:extLst>
      <p:ext uri="{BB962C8B-B14F-4D97-AF65-F5344CB8AC3E}">
        <p14:creationId xmlns:p14="http://schemas.microsoft.com/office/powerpoint/2010/main" val="345955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4157" y="5662936"/>
            <a:ext cx="2269264" cy="1200329"/>
          </a:xfrm>
          <a:prstGeom prst="rect">
            <a:avLst/>
          </a:prstGeom>
          <a:solidFill>
            <a:schemeClr val="bg1"/>
          </a:solidFill>
        </p:spPr>
        <p:txBody>
          <a:bodyPr wrap="square">
            <a:spAutoFit/>
          </a:bodyPr>
          <a:lstStyle/>
          <a:p>
            <a:r>
              <a:rPr lang="en-US" dirty="0"/>
              <a:t>General</a:t>
            </a:r>
            <a:br>
              <a:rPr lang="en-US" dirty="0"/>
            </a:br>
            <a:r>
              <a:rPr lang="en-US" dirty="0"/>
              <a:t>HPC-ABDS</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33</a:t>
            </a:fld>
            <a:endParaRPr lang="en-US" dirty="0"/>
          </a:p>
        </p:txBody>
      </p:sp>
      <p:sp>
        <p:nvSpPr>
          <p:cNvPr id="16" name="Rectangle 15"/>
          <p:cNvSpPr/>
          <p:nvPr/>
        </p:nvSpPr>
        <p:spPr>
          <a:xfrm>
            <a:off x="-23553" y="4675660"/>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510943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0"/>
            <a:ext cx="7886700" cy="2852737"/>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722429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6474" y="0"/>
            <a:ext cx="9137526" cy="6858000"/>
          </a:xfrm>
          <a:prstGeom prst="rect">
            <a:avLst/>
          </a:prstGeom>
        </p:spPr>
      </p:pic>
      <p:pic>
        <p:nvPicPr>
          <p:cNvPr id="7" name="Picture 6"/>
          <p:cNvPicPr>
            <a:picLocks noChangeAspect="1"/>
          </p:cNvPicPr>
          <p:nvPr/>
        </p:nvPicPr>
        <p:blipFill>
          <a:blip r:embed="rId3"/>
          <a:stretch>
            <a:fillRect/>
          </a:stretch>
        </p:blipFill>
        <p:spPr>
          <a:xfrm>
            <a:off x="995127" y="2155519"/>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9648" y="346052"/>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05088" y="2160095"/>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568" y="5814846"/>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54202" y="355212"/>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22934" y="5694801"/>
            <a:ext cx="1504841" cy="990600"/>
          </a:xfrm>
          <a:prstGeom prst="rect">
            <a:avLst/>
          </a:prstGeom>
        </p:spPr>
      </p:pic>
      <p:sp>
        <p:nvSpPr>
          <p:cNvPr id="13" name="TextBox 12"/>
          <p:cNvSpPr txBox="1"/>
          <p:nvPr/>
        </p:nvSpPr>
        <p:spPr>
          <a:xfrm>
            <a:off x="7023353" y="4980401"/>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14" name="Rectangle 13"/>
          <p:cNvSpPr/>
          <p:nvPr/>
        </p:nvSpPr>
        <p:spPr>
          <a:xfrm>
            <a:off x="6474" y="4623502"/>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
        <p:nvSpPr>
          <p:cNvPr id="16" name="Rectangle 15"/>
          <p:cNvSpPr/>
          <p:nvPr/>
        </p:nvSpPr>
        <p:spPr>
          <a:xfrm>
            <a:off x="-1772" y="5649958"/>
            <a:ext cx="2221159" cy="1200329"/>
          </a:xfrm>
          <a:prstGeom prst="rect">
            <a:avLst/>
          </a:prstGeom>
          <a:solidFill>
            <a:schemeClr val="bg1"/>
          </a:solidFill>
        </p:spPr>
        <p:txBody>
          <a:bodyPr wrap="square">
            <a:spAutoFit/>
          </a:bodyPr>
          <a:lstStyle/>
          <a:p>
            <a:r>
              <a:rPr lang="en-US" dirty="0"/>
              <a:t>SPIDAL Java</a:t>
            </a:r>
          </a:p>
          <a:p>
            <a:r>
              <a:rPr lang="en-US" dirty="0"/>
              <a:t>Optimized</a:t>
            </a:r>
          </a:p>
          <a:p>
            <a:r>
              <a:rPr lang="en-US" dirty="0"/>
              <a:t>February 2017</a:t>
            </a:r>
          </a:p>
        </p:txBody>
      </p:sp>
    </p:spTree>
    <p:extLst>
      <p:ext uri="{BB962C8B-B14F-4D97-AF65-F5344CB8AC3E}">
        <p14:creationId xmlns:p14="http://schemas.microsoft.com/office/powerpoint/2010/main" val="348107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9016" y="5657671"/>
            <a:ext cx="2279328" cy="1200329"/>
          </a:xfrm>
          <a:prstGeom prst="rect">
            <a:avLst/>
          </a:prstGeom>
          <a:solidFill>
            <a:schemeClr val="bg1"/>
          </a:solidFill>
        </p:spPr>
        <p:txBody>
          <a:bodyPr wrap="square">
            <a:spAutoFit/>
          </a:bodyPr>
          <a:lstStyle/>
          <a:p>
            <a:r>
              <a:rPr lang="en-US"/>
              <a:t>Performance</a:t>
            </a:r>
            <a:endParaRPr lang="en-US" dirty="0"/>
          </a:p>
          <a:p>
            <a:r>
              <a:rPr lang="en-US" dirty="0"/>
              <a:t>Analytics </a:t>
            </a:r>
          </a:p>
          <a:p>
            <a:r>
              <a:rPr lang="en-US" dirty="0"/>
              <a:t>February 2017</a:t>
            </a:r>
          </a:p>
        </p:txBody>
      </p:sp>
      <p:sp>
        <p:nvSpPr>
          <p:cNvPr id="14" name="Rectangle 13"/>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607148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a:br>
            <a:r>
              <a:rPr lang="en-US" sz="3600" b="1"/>
              <a:t>Introduction</a:t>
            </a:r>
            <a:br>
              <a:rPr lang="en-US" sz="3600" b="1"/>
            </a:br>
            <a:r>
              <a:rPr lang="en-US" sz="3600" b="1"/>
              <a:t>DataFlow</a:t>
            </a:r>
            <a:r>
              <a:rPr lang="en-US" sz="3600" b="1" dirty="0"/>
              <a:t> and In-place Runtime</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42583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 y="-32657"/>
            <a:ext cx="9144000" cy="425669"/>
          </a:xfrm>
        </p:spPr>
        <p:txBody>
          <a:bodyPr/>
          <a:lstStyle/>
          <a:p>
            <a:pPr algn="ctr"/>
            <a:r>
              <a:rPr lang="en-US" dirty="0"/>
              <a:t>HPC-ABDS Parallel Computing</a:t>
            </a:r>
          </a:p>
        </p:txBody>
      </p:sp>
      <p:sp>
        <p:nvSpPr>
          <p:cNvPr id="3" name="Content Placeholder 2"/>
          <p:cNvSpPr>
            <a:spLocks noGrp="1"/>
          </p:cNvSpPr>
          <p:nvPr>
            <p:ph idx="1"/>
          </p:nvPr>
        </p:nvSpPr>
        <p:spPr>
          <a:xfrm>
            <a:off x="0" y="3048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in use-case (Ogres) section</a:t>
            </a:r>
          </a:p>
          <a:p>
            <a:r>
              <a:rPr lang="en-US" dirty="0"/>
              <a:t>Interesting </a:t>
            </a:r>
            <a:r>
              <a:rPr lang="en-US" b="1" dirty="0"/>
              <a:t>Fault Tolerance </a:t>
            </a:r>
            <a:r>
              <a:rPr lang="en-US" dirty="0"/>
              <a:t>issues highlighted by Hadoop-MPI comparisons – not discussed here!</a:t>
            </a:r>
          </a:p>
        </p:txBody>
      </p:sp>
    </p:spTree>
    <p:extLst>
      <p:ext uri="{BB962C8B-B14F-4D97-AF65-F5344CB8AC3E}">
        <p14:creationId xmlns:p14="http://schemas.microsoft.com/office/powerpoint/2010/main" val="209837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65"/>
          <p:cNvSpPr>
            <a:spLocks noGrp="1"/>
          </p:cNvSpPr>
          <p:nvPr>
            <p:ph idx="1"/>
          </p:nvPr>
        </p:nvSpPr>
        <p:spPr>
          <a:xfrm>
            <a:off x="6195216" y="564913"/>
            <a:ext cx="2971800" cy="5153962"/>
          </a:xfrm>
        </p:spPr>
        <p:txBody>
          <a:bodyPr/>
          <a:lstStyle/>
          <a:p>
            <a:r>
              <a:rPr lang="en-US" dirty="0"/>
              <a:t>Separate Map and Reduce Tasks</a:t>
            </a:r>
          </a:p>
          <a:p>
            <a:r>
              <a:rPr lang="en-US" dirty="0"/>
              <a:t>MPI only has one sets of tasks for map and reduce</a:t>
            </a:r>
          </a:p>
          <a:p>
            <a:r>
              <a:rPr lang="en-US" dirty="0"/>
              <a:t>MPI gets efficiency by using shared memory intra-node (of 24 cores)</a:t>
            </a:r>
          </a:p>
          <a:p>
            <a:r>
              <a:rPr lang="en-US" dirty="0"/>
              <a:t>MPI achieves </a:t>
            </a:r>
            <a:r>
              <a:rPr lang="en-US" dirty="0" err="1"/>
              <a:t>AllReduce</a:t>
            </a:r>
            <a:r>
              <a:rPr lang="en-US" dirty="0"/>
              <a:t> by interleaving multiple binary trees</a:t>
            </a:r>
          </a:p>
          <a:p>
            <a:r>
              <a:rPr lang="en-US" dirty="0"/>
              <a:t>Switching tasks is expensive! (see later)</a:t>
            </a:r>
          </a:p>
        </p:txBody>
      </p:sp>
      <p:sp>
        <p:nvSpPr>
          <p:cNvPr id="65" name="Title 64"/>
          <p:cNvSpPr>
            <a:spLocks noGrp="1"/>
          </p:cNvSpPr>
          <p:nvPr>
            <p:ph type="title"/>
          </p:nvPr>
        </p:nvSpPr>
        <p:spPr/>
        <p:txBody>
          <a:bodyPr/>
          <a:lstStyle/>
          <a:p>
            <a:r>
              <a:rPr lang="en-US" sz="2400" dirty="0"/>
              <a:t>General Reduction in Hadoop, Spark, </a:t>
            </a:r>
            <a:r>
              <a:rPr lang="en-US" sz="2400" dirty="0" err="1"/>
              <a:t>Flink</a:t>
            </a:r>
            <a:br>
              <a:rPr lang="en-US" sz="2400" dirty="0"/>
            </a:br>
            <a:endParaRPr lang="en-US" sz="2400" dirty="0"/>
          </a:p>
        </p:txBody>
      </p:sp>
      <p:sp>
        <p:nvSpPr>
          <p:cNvPr id="51" name="TextBox 50"/>
          <p:cNvSpPr txBox="1"/>
          <p:nvPr/>
        </p:nvSpPr>
        <p:spPr>
          <a:xfrm>
            <a:off x="1504758" y="544860"/>
            <a:ext cx="2175459"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Map Tasks</a:t>
            </a:r>
          </a:p>
        </p:txBody>
      </p:sp>
      <p:grpSp>
        <p:nvGrpSpPr>
          <p:cNvPr id="64" name="Group 63"/>
          <p:cNvGrpSpPr/>
          <p:nvPr/>
        </p:nvGrpSpPr>
        <p:grpSpPr>
          <a:xfrm>
            <a:off x="381000" y="1143000"/>
            <a:ext cx="5906872" cy="4336690"/>
            <a:chOff x="1713128" y="1091745"/>
            <a:chExt cx="5906872" cy="4336690"/>
          </a:xfrm>
        </p:grpSpPr>
        <p:sp>
          <p:nvSpPr>
            <p:cNvPr id="42" name="Oval 41"/>
            <p:cNvSpPr/>
            <p:nvPr/>
          </p:nvSpPr>
          <p:spPr>
            <a:xfrm>
              <a:off x="1713128" y="1091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Oval 42"/>
            <p:cNvSpPr/>
            <p:nvPr/>
          </p:nvSpPr>
          <p:spPr>
            <a:xfrm>
              <a:off x="1713128" y="259355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Oval 43"/>
            <p:cNvSpPr/>
            <p:nvPr/>
          </p:nvSpPr>
          <p:spPr>
            <a:xfrm>
              <a:off x="1713128" y="4095357"/>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Oval 44"/>
            <p:cNvSpPr/>
            <p:nvPr/>
          </p:nvSpPr>
          <p:spPr>
            <a:xfrm>
              <a:off x="3832929" y="3181711"/>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46" name="Straight Arrow Connector 45"/>
            <p:cNvCxnSpPr>
              <a:stCxn id="42" idx="6"/>
              <a:endCxn id="45" idx="2"/>
            </p:cNvCxnSpPr>
            <p:nvPr/>
          </p:nvCxnSpPr>
          <p:spPr>
            <a:xfrm>
              <a:off x="2449974" y="1460168"/>
              <a:ext cx="1382955" cy="2089966"/>
            </a:xfrm>
            <a:prstGeom prst="straightConnector1">
              <a:avLst/>
            </a:prstGeom>
            <a:noFill/>
            <a:ln w="19050" cap="flat" cmpd="sng" algn="ctr">
              <a:solidFill>
                <a:srgbClr val="5B9BD5"/>
              </a:solidFill>
              <a:prstDash val="solid"/>
              <a:miter lim="800000"/>
              <a:tailEnd type="triangle"/>
            </a:ln>
            <a:effectLst/>
          </p:spPr>
        </p:cxnSp>
        <p:cxnSp>
          <p:nvCxnSpPr>
            <p:cNvPr id="47" name="Straight Arrow Connector 46"/>
            <p:cNvCxnSpPr>
              <a:stCxn id="43" idx="6"/>
              <a:endCxn id="45" idx="2"/>
            </p:cNvCxnSpPr>
            <p:nvPr/>
          </p:nvCxnSpPr>
          <p:spPr>
            <a:xfrm>
              <a:off x="2449974" y="2961974"/>
              <a:ext cx="1382955" cy="588160"/>
            </a:xfrm>
            <a:prstGeom prst="straightConnector1">
              <a:avLst/>
            </a:prstGeom>
            <a:noFill/>
            <a:ln w="19050" cap="flat" cmpd="sng" algn="ctr">
              <a:solidFill>
                <a:srgbClr val="5B9BD5"/>
              </a:solidFill>
              <a:prstDash val="solid"/>
              <a:miter lim="800000"/>
              <a:tailEnd type="triangle"/>
            </a:ln>
            <a:effectLst/>
          </p:spPr>
        </p:cxnSp>
        <p:cxnSp>
          <p:nvCxnSpPr>
            <p:cNvPr id="48" name="Straight Arrow Connector 47"/>
            <p:cNvCxnSpPr>
              <a:stCxn id="44" idx="6"/>
              <a:endCxn id="45" idx="2"/>
            </p:cNvCxnSpPr>
            <p:nvPr/>
          </p:nvCxnSpPr>
          <p:spPr>
            <a:xfrm flipV="1">
              <a:off x="2449974" y="3550134"/>
              <a:ext cx="1382955" cy="913646"/>
            </a:xfrm>
            <a:prstGeom prst="straightConnector1">
              <a:avLst/>
            </a:prstGeom>
            <a:noFill/>
            <a:ln w="19050" cap="flat" cmpd="sng" algn="ctr">
              <a:solidFill>
                <a:srgbClr val="5B9BD5"/>
              </a:solidFill>
              <a:prstDash val="solid"/>
              <a:miter lim="800000"/>
              <a:tailEnd type="triangle"/>
            </a:ln>
            <a:effectLst/>
          </p:spPr>
        </p:cxnSp>
        <p:cxnSp>
          <p:nvCxnSpPr>
            <p:cNvPr id="49" name="Straight Connector 48"/>
            <p:cNvCxnSpPr>
              <a:stCxn id="44" idx="0"/>
              <a:endCxn id="43" idx="4"/>
            </p:cNvCxnSpPr>
            <p:nvPr/>
          </p:nvCxnSpPr>
          <p:spPr>
            <a:xfrm flipV="1">
              <a:off x="2081551" y="3330397"/>
              <a:ext cx="0" cy="764960"/>
            </a:xfrm>
            <a:prstGeom prst="line">
              <a:avLst/>
            </a:prstGeom>
            <a:noFill/>
            <a:ln w="6350" cap="flat" cmpd="sng" algn="ctr">
              <a:solidFill>
                <a:srgbClr val="5B9BD5"/>
              </a:solidFill>
              <a:prstDash val="dash"/>
              <a:miter lim="800000"/>
            </a:ln>
            <a:effectLst/>
          </p:spPr>
        </p:cxnSp>
        <p:cxnSp>
          <p:nvCxnSpPr>
            <p:cNvPr id="50" name="Straight Connector 49"/>
            <p:cNvCxnSpPr/>
            <p:nvPr/>
          </p:nvCxnSpPr>
          <p:spPr>
            <a:xfrm flipV="1">
              <a:off x="2081551" y="1828591"/>
              <a:ext cx="0" cy="764960"/>
            </a:xfrm>
            <a:prstGeom prst="line">
              <a:avLst/>
            </a:prstGeom>
            <a:noFill/>
            <a:ln w="6350" cap="flat" cmpd="sng" algn="ctr">
              <a:solidFill>
                <a:srgbClr val="5B9BD5"/>
              </a:solidFill>
              <a:prstDash val="dash"/>
              <a:miter lim="800000"/>
            </a:ln>
            <a:effectLst/>
          </p:spPr>
        </p:cxnSp>
        <p:sp>
          <p:nvSpPr>
            <p:cNvPr id="52" name="TextBox 51"/>
            <p:cNvSpPr txBox="1"/>
            <p:nvPr/>
          </p:nvSpPr>
          <p:spPr>
            <a:xfrm>
              <a:off x="3475350" y="1375959"/>
              <a:ext cx="2087250" cy="461665"/>
            </a:xfrm>
            <a:prstGeom prst="rect">
              <a:avLst/>
            </a:prstGeom>
            <a:noFill/>
          </p:spPr>
          <p:txBody>
            <a:bodyPr wrap="square" rtlCol="0">
              <a:spAutoFit/>
            </a:bodyPr>
            <a:lstStyle/>
            <a:p>
              <a:pPr eaLnBrk="1" fontAlgn="auto" hangingPunct="1">
                <a:spcBef>
                  <a:spcPts val="0"/>
                </a:spcBef>
                <a:spcAft>
                  <a:spcPts val="0"/>
                </a:spcAft>
              </a:pPr>
              <a:r>
                <a:rPr lang="en-US" b="1" i="0" dirty="0">
                  <a:solidFill>
                    <a:prstClr val="black"/>
                  </a:solidFill>
                  <a:latin typeface="Calibri" panose="020F0502020204030204"/>
                  <a:ea typeface="+mn-ea"/>
                </a:rPr>
                <a:t>Reduce Tasks</a:t>
              </a:r>
            </a:p>
          </p:txBody>
        </p:sp>
        <p:sp>
          <p:nvSpPr>
            <p:cNvPr id="54" name="Oval 53"/>
            <p:cNvSpPr/>
            <p:nvPr/>
          </p:nvSpPr>
          <p:spPr>
            <a:xfrm>
              <a:off x="3837623" y="2002745"/>
              <a:ext cx="736846" cy="736846"/>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55" name="Straight Arrow Connector 54"/>
            <p:cNvCxnSpPr>
              <a:stCxn id="42" idx="6"/>
              <a:endCxn id="54" idx="2"/>
            </p:cNvCxnSpPr>
            <p:nvPr/>
          </p:nvCxnSpPr>
          <p:spPr>
            <a:xfrm>
              <a:off x="2449974" y="1460168"/>
              <a:ext cx="1387649" cy="911000"/>
            </a:xfrm>
            <a:prstGeom prst="straightConnector1">
              <a:avLst/>
            </a:prstGeom>
            <a:noFill/>
            <a:ln w="19050" cap="flat" cmpd="sng" algn="ctr">
              <a:solidFill>
                <a:srgbClr val="5B9BD5"/>
              </a:solidFill>
              <a:prstDash val="solid"/>
              <a:miter lim="800000"/>
              <a:tailEnd type="triangle"/>
            </a:ln>
            <a:effectLst/>
          </p:spPr>
        </p:cxnSp>
        <p:cxnSp>
          <p:nvCxnSpPr>
            <p:cNvPr id="56" name="Straight Arrow Connector 55"/>
            <p:cNvCxnSpPr>
              <a:stCxn id="43" idx="6"/>
              <a:endCxn id="54" idx="2"/>
            </p:cNvCxnSpPr>
            <p:nvPr/>
          </p:nvCxnSpPr>
          <p:spPr>
            <a:xfrm flipV="1">
              <a:off x="2449974" y="2371168"/>
              <a:ext cx="1387649" cy="590806"/>
            </a:xfrm>
            <a:prstGeom prst="straightConnector1">
              <a:avLst/>
            </a:prstGeom>
            <a:noFill/>
            <a:ln w="19050" cap="flat" cmpd="sng" algn="ctr">
              <a:solidFill>
                <a:srgbClr val="5B9BD5"/>
              </a:solidFill>
              <a:prstDash val="solid"/>
              <a:miter lim="800000"/>
              <a:tailEnd type="triangle"/>
            </a:ln>
            <a:effectLst/>
          </p:spPr>
        </p:cxnSp>
        <p:cxnSp>
          <p:nvCxnSpPr>
            <p:cNvPr id="57" name="Straight Arrow Connector 56"/>
            <p:cNvCxnSpPr>
              <a:stCxn id="44" idx="6"/>
              <a:endCxn id="54" idx="2"/>
            </p:cNvCxnSpPr>
            <p:nvPr/>
          </p:nvCxnSpPr>
          <p:spPr>
            <a:xfrm flipV="1">
              <a:off x="2449974" y="2371168"/>
              <a:ext cx="1387649" cy="2092612"/>
            </a:xfrm>
            <a:prstGeom prst="straightConnector1">
              <a:avLst/>
            </a:prstGeom>
            <a:noFill/>
            <a:ln w="19050" cap="flat" cmpd="sng" algn="ctr">
              <a:solidFill>
                <a:srgbClr val="5B9BD5"/>
              </a:solidFill>
              <a:prstDash val="solid"/>
              <a:miter lim="800000"/>
              <a:tailEnd type="triangle"/>
            </a:ln>
            <a:effectLst/>
          </p:spPr>
        </p:cxnSp>
        <p:sp>
          <p:nvSpPr>
            <p:cNvPr id="58" name="TextBox 57"/>
            <p:cNvSpPr txBox="1"/>
            <p:nvPr/>
          </p:nvSpPr>
          <p:spPr>
            <a:xfrm>
              <a:off x="2521100" y="4412772"/>
              <a:ext cx="1418702" cy="1015663"/>
            </a:xfrm>
            <a:prstGeom prst="rect">
              <a:avLst/>
            </a:prstGeom>
            <a:noFill/>
          </p:spPr>
          <p:txBody>
            <a:bodyPr wrap="square" rtlCol="0">
              <a:spAutoFit/>
            </a:bodyPr>
            <a:lstStyle/>
            <a:p>
              <a:pPr eaLnBrk="1" fontAlgn="auto" hangingPunct="1">
                <a:spcBef>
                  <a:spcPts val="0"/>
                </a:spcBef>
                <a:spcAft>
                  <a:spcPts val="0"/>
                </a:spcAft>
              </a:pPr>
              <a:r>
                <a:rPr lang="en-US" sz="2000" i="0" dirty="0">
                  <a:solidFill>
                    <a:prstClr val="black"/>
                  </a:solidFill>
                  <a:latin typeface="Calibri" panose="020F0502020204030204"/>
                  <a:ea typeface="+mn-ea"/>
                </a:rPr>
                <a:t>Output partitioned with Key</a:t>
              </a:r>
            </a:p>
          </p:txBody>
        </p:sp>
        <p:sp>
          <p:nvSpPr>
            <p:cNvPr id="59" name="TextBox 58"/>
            <p:cNvSpPr txBox="1"/>
            <p:nvPr/>
          </p:nvSpPr>
          <p:spPr>
            <a:xfrm>
              <a:off x="4876800" y="2399866"/>
              <a:ext cx="2743200" cy="1938992"/>
            </a:xfrm>
            <a:prstGeom prst="rect">
              <a:avLst/>
            </a:prstGeom>
            <a:noFill/>
          </p:spPr>
          <p:txBody>
            <a:bodyPr wrap="square" rtlCol="0">
              <a:spAutoFit/>
            </a:bodyPr>
            <a:lstStyle/>
            <a:p>
              <a:r>
                <a:rPr lang="en-US" b="1" i="0" dirty="0">
                  <a:latin typeface="Calibri" panose="020F0502020204030204" pitchFamily="34" charset="0"/>
                </a:rPr>
                <a:t>Follow by Broadcast for </a:t>
              </a:r>
              <a:r>
                <a:rPr lang="en-US" b="1" i="0" dirty="0" err="1">
                  <a:latin typeface="Calibri" panose="020F0502020204030204" pitchFamily="34" charset="0"/>
                </a:rPr>
                <a:t>AllReduce</a:t>
              </a:r>
              <a:r>
                <a:rPr lang="en-US" b="1" i="0" dirty="0">
                  <a:latin typeface="Calibri" panose="020F0502020204030204" pitchFamily="34" charset="0"/>
                </a:rPr>
                <a:t> which is what most iterative algorithms use</a:t>
              </a:r>
            </a:p>
          </p:txBody>
        </p:sp>
      </p:grpSp>
    </p:spTree>
    <p:extLst>
      <p:ext uri="{BB962C8B-B14F-4D97-AF65-F5344CB8AC3E}">
        <p14:creationId xmlns:p14="http://schemas.microsoft.com/office/powerpoint/2010/main" val="203861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414" y="838200"/>
            <a:ext cx="8528624" cy="2852737"/>
          </a:xfrm>
        </p:spPr>
        <p:txBody>
          <a:bodyPr/>
          <a:lstStyle/>
          <a:p>
            <a:r>
              <a:rPr lang="en-US" sz="4800" dirty="0"/>
              <a:t>Rationale for HPC Big Data Convergence</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358489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163793"/>
            <a:ext cx="9143999" cy="753134"/>
          </a:xfrm>
        </p:spPr>
        <p:txBody>
          <a:bodyPr/>
          <a:lstStyle/>
          <a:p>
            <a:pPr algn="ctr"/>
            <a:r>
              <a:rPr lang="en-US" dirty="0"/>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310118"/>
            <a:ext cx="5562600" cy="4522743"/>
          </a:xfrm>
          <a:prstGeom prst="rect">
            <a:avLst/>
          </a:prstGeom>
        </p:spPr>
      </p:pic>
      <p:sp>
        <p:nvSpPr>
          <p:cNvPr id="6" name="Rectangle 5"/>
          <p:cNvSpPr/>
          <p:nvPr/>
        </p:nvSpPr>
        <p:spPr>
          <a:xfrm>
            <a:off x="152400" y="1177898"/>
            <a:ext cx="5691285" cy="461665"/>
          </a:xfrm>
          <a:prstGeom prst="rect">
            <a:avLst/>
          </a:prstGeom>
        </p:spPr>
        <p:txBody>
          <a:bodyPr wrap="square">
            <a:spAutoFit/>
          </a:bodyPr>
          <a:lstStyle/>
          <a:p>
            <a:endParaRPr lang="en-US" dirty="0"/>
          </a:p>
        </p:txBody>
      </p:sp>
      <p:sp>
        <p:nvSpPr>
          <p:cNvPr id="7" name="TextBox 6"/>
          <p:cNvSpPr txBox="1"/>
          <p:nvPr/>
        </p:nvSpPr>
        <p:spPr>
          <a:xfrm>
            <a:off x="11723" y="1085513"/>
            <a:ext cx="9143999" cy="1200329"/>
          </a:xfrm>
          <a:prstGeom prst="rect">
            <a:avLst/>
          </a:prstGeom>
          <a:noFill/>
        </p:spPr>
        <p:txBody>
          <a:bodyPr wrap="square" rtlCol="0">
            <a:spAutoFit/>
          </a:bodyPr>
          <a:lstStyle/>
          <a:p>
            <a:r>
              <a:rPr lang="en-US" dirty="0"/>
              <a:t>Hadoop writes to disk and is slowest; Spark and Flink spawn many processes and do not support </a:t>
            </a:r>
            <a:r>
              <a:rPr lang="en-US" dirty="0" err="1"/>
              <a:t>allreduce</a:t>
            </a:r>
            <a:r>
              <a:rPr lang="en-US" dirty="0"/>
              <a:t> directly; MPI does in-place combined reduce/broadcast</a:t>
            </a:r>
          </a:p>
        </p:txBody>
      </p:sp>
    </p:spTree>
    <p:extLst>
      <p:ext uri="{BB962C8B-B14F-4D97-AF65-F5344CB8AC3E}">
        <p14:creationId xmlns:p14="http://schemas.microsoft.com/office/powerpoint/2010/main" val="308121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pPr algn="ctr"/>
            <a:r>
              <a:rPr lang="en-US" sz="3200" dirty="0"/>
              <a:t>Illustration of In-Place </a:t>
            </a:r>
            <a:r>
              <a:rPr lang="en-US" sz="3200" dirty="0" err="1"/>
              <a:t>AllReduce</a:t>
            </a:r>
            <a:r>
              <a:rPr lang="en-US" sz="3200" dirty="0"/>
              <a:t> in MPI</a:t>
            </a:r>
          </a:p>
        </p:txBody>
      </p:sp>
      <p:pic>
        <p:nvPicPr>
          <p:cNvPr id="69" name="Picture 2" descr="http://cs.umw.edu/~finlayson/class/fall14/cpsc425/notes/images/all-reduc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3364"/>
            <a:ext cx="9144000" cy="565022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552399" y="5364962"/>
            <a:ext cx="184731" cy="461665"/>
          </a:xfrm>
          <a:prstGeom prst="rect">
            <a:avLst/>
          </a:prstGeom>
          <a:noFill/>
        </p:spPr>
        <p:txBody>
          <a:bodyPr wrap="none" rtlCol="0">
            <a:spAutoFit/>
          </a:bodyPr>
          <a:lstStyle/>
          <a:p>
            <a:endParaRPr lang="en-US" b="1" i="0" dirty="0"/>
          </a:p>
        </p:txBody>
      </p:sp>
    </p:spTree>
    <p:extLst>
      <p:ext uri="{BB962C8B-B14F-4D97-AF65-F5344CB8AC3E}">
        <p14:creationId xmlns:p14="http://schemas.microsoft.com/office/powerpoint/2010/main" val="112567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dirty="0"/>
            </a:br>
            <a:r>
              <a:rPr lang="en-US" sz="3600" b="1" dirty="0"/>
              <a:t>Spark Flink MPI Comparison</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860359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47603" y="685800"/>
            <a:ext cx="9207026" cy="6100718"/>
          </a:xfrm>
          <a:prstGeom prst="rect">
            <a:avLst/>
          </a:prstGeom>
        </p:spPr>
      </p:pic>
    </p:spTree>
    <p:extLst>
      <p:ext uri="{BB962C8B-B14F-4D97-AF65-F5344CB8AC3E}">
        <p14:creationId xmlns:p14="http://schemas.microsoft.com/office/powerpoint/2010/main" val="2890834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401138"/>
            <a:ext cx="3503494" cy="237945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42" y="1415792"/>
            <a:ext cx="3983641" cy="2393498"/>
          </a:xfrm>
          <a:prstGeom prst="rect">
            <a:avLst/>
          </a:prstGeom>
        </p:spPr>
      </p:pic>
      <p:sp>
        <p:nvSpPr>
          <p:cNvPr id="4" name="Rectangle 3"/>
          <p:cNvSpPr/>
          <p:nvPr/>
        </p:nvSpPr>
        <p:spPr>
          <a:xfrm>
            <a:off x="751738" y="3915028"/>
            <a:ext cx="3639047" cy="430887"/>
          </a:xfrm>
          <a:prstGeom prst="rect">
            <a:avLst/>
          </a:prstGeom>
        </p:spPr>
        <p:txBody>
          <a:bodyPr wrap="square">
            <a:spAutoFit/>
          </a:bodyPr>
          <a:lstStyle/>
          <a:p>
            <a:r>
              <a:rPr lang="en-US" sz="1100" dirty="0"/>
              <a:t>MDS execution time on 16 nodes with 20 processes in each node with varying number of points</a:t>
            </a:r>
          </a:p>
        </p:txBody>
      </p:sp>
      <p:sp>
        <p:nvSpPr>
          <p:cNvPr id="5" name="Rectangle 4"/>
          <p:cNvSpPr/>
          <p:nvPr/>
        </p:nvSpPr>
        <p:spPr>
          <a:xfrm>
            <a:off x="5410200" y="3886200"/>
            <a:ext cx="3487972" cy="430887"/>
          </a:xfrm>
          <a:prstGeom prst="rect">
            <a:avLst/>
          </a:prstGeom>
        </p:spPr>
        <p:txBody>
          <a:bodyPr wrap="square">
            <a:spAutoFit/>
          </a:bodyPr>
          <a:lstStyle/>
          <a:p>
            <a:r>
              <a:rPr lang="en-US" sz="1050" dirty="0"/>
              <a:t>MDS execution time with 32000 points on varying number of nodes. Each node runs 20 parallel tasks</a:t>
            </a:r>
          </a:p>
        </p:txBody>
      </p:sp>
      <p:sp>
        <p:nvSpPr>
          <p:cNvPr id="6" name="Title 1"/>
          <p:cNvSpPr txBox="1">
            <a:spLocks/>
          </p:cNvSpPr>
          <p:nvPr/>
        </p:nvSpPr>
        <p:spPr>
          <a:xfrm>
            <a:off x="0" y="-31282"/>
            <a:ext cx="9126166" cy="717082"/>
          </a:xfrm>
          <a:prstGeom prst="rect">
            <a:avLst/>
          </a:prstGeom>
        </p:spPr>
        <p:txBody>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kern="0" dirty="0"/>
              <a:t>MDS Results with </a:t>
            </a:r>
            <a:r>
              <a:rPr lang="en-US" kern="0" dirty="0" err="1"/>
              <a:t>Flink</a:t>
            </a:r>
            <a:r>
              <a:rPr lang="en-US" kern="0" dirty="0"/>
              <a:t>, Spark and MPI</a:t>
            </a:r>
          </a:p>
        </p:txBody>
      </p:sp>
      <p:sp>
        <p:nvSpPr>
          <p:cNvPr id="9" name="TextBox 8"/>
          <p:cNvSpPr txBox="1"/>
          <p:nvPr/>
        </p:nvSpPr>
        <p:spPr>
          <a:xfrm>
            <a:off x="914400" y="4539282"/>
            <a:ext cx="7684476" cy="923330"/>
          </a:xfrm>
          <a:prstGeom prst="rect">
            <a:avLst/>
          </a:prstGeom>
          <a:noFill/>
        </p:spPr>
        <p:txBody>
          <a:bodyPr wrap="square" rtlCol="0">
            <a:spAutoFit/>
          </a:bodyPr>
          <a:lstStyle/>
          <a:p>
            <a:r>
              <a:rPr lang="en-US" sz="1800" dirty="0"/>
              <a:t>MDS performed poorly on </a:t>
            </a:r>
            <a:r>
              <a:rPr lang="en-US" sz="1800" dirty="0" err="1"/>
              <a:t>Flink</a:t>
            </a:r>
            <a:r>
              <a:rPr lang="en-US" sz="1800" dirty="0"/>
              <a:t> due to its lack of support for nested iterations. In </a:t>
            </a:r>
            <a:r>
              <a:rPr lang="en-US" sz="1800" dirty="0" err="1"/>
              <a:t>Flink</a:t>
            </a:r>
            <a:r>
              <a:rPr lang="en-US" sz="1800" dirty="0"/>
              <a:t> and Spark the algorithm doesn’t scale with the number of nodes.</a:t>
            </a:r>
          </a:p>
        </p:txBody>
      </p:sp>
    </p:spTree>
    <p:extLst>
      <p:ext uri="{BB962C8B-B14F-4D97-AF65-F5344CB8AC3E}">
        <p14:creationId xmlns:p14="http://schemas.microsoft.com/office/powerpoint/2010/main" val="359460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 in Spark, Flink, MPI</a:t>
            </a:r>
          </a:p>
        </p:txBody>
      </p:sp>
      <p:grpSp>
        <p:nvGrpSpPr>
          <p:cNvPr id="4" name="Group 3"/>
          <p:cNvGrpSpPr/>
          <p:nvPr/>
        </p:nvGrpSpPr>
        <p:grpSpPr>
          <a:xfrm>
            <a:off x="2057400" y="864322"/>
            <a:ext cx="4572000" cy="1380352"/>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2" y="899244"/>
              <a:ext cx="3475264" cy="634544"/>
            </a:xfrm>
            <a:prstGeom prst="rect">
              <a:avLst/>
            </a:prstGeom>
            <a:noFill/>
          </p:spPr>
          <p:txBody>
            <a:bodyPr wrap="none" rtlCol="0">
              <a:spAutoFit/>
            </a:bodyPr>
            <a:lstStyle/>
            <a:p>
              <a:r>
                <a:rPr lang="en-US" sz="1200" dirty="0"/>
                <a:t>Dataflow for K-means</a:t>
              </a:r>
            </a:p>
          </p:txBody>
        </p:sp>
      </p:gr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35" y="2423196"/>
            <a:ext cx="4077294" cy="267774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217" y="2438400"/>
            <a:ext cx="3851081" cy="2711803"/>
          </a:xfrm>
          <a:prstGeom prst="rect">
            <a:avLst/>
          </a:prstGeom>
        </p:spPr>
      </p:pic>
      <p:sp>
        <p:nvSpPr>
          <p:cNvPr id="28" name="Rectangle 27"/>
          <p:cNvSpPr/>
          <p:nvPr/>
        </p:nvSpPr>
        <p:spPr>
          <a:xfrm>
            <a:off x="412923" y="5271576"/>
            <a:ext cx="4075706" cy="553998"/>
          </a:xfrm>
          <a:prstGeom prst="rect">
            <a:avLst/>
          </a:prstGeom>
        </p:spPr>
        <p:txBody>
          <a:bodyPr wrap="square">
            <a:spAutoFit/>
          </a:bodyPr>
          <a:lstStyle/>
          <a:p>
            <a:r>
              <a:rPr lang="en-US" sz="1000" dirty="0"/>
              <a:t>K-Means execution time on 16 nodes with 20 parallel tasks in each node with 10 million points and varying number of centroids. Each point has 100 attributes.</a:t>
            </a:r>
          </a:p>
        </p:txBody>
      </p:sp>
      <p:sp>
        <p:nvSpPr>
          <p:cNvPr id="29" name="Rectangle 28"/>
          <p:cNvSpPr/>
          <p:nvPr/>
        </p:nvSpPr>
        <p:spPr>
          <a:xfrm>
            <a:off x="4735766" y="5250183"/>
            <a:ext cx="4402372" cy="577081"/>
          </a:xfrm>
          <a:prstGeom prst="rect">
            <a:avLst/>
          </a:prstGeom>
        </p:spPr>
        <p:txBody>
          <a:bodyPr wrap="square">
            <a:spAutoFit/>
          </a:bodyPr>
          <a:lstStyle/>
          <a:p>
            <a:r>
              <a:rPr lang="en-US" sz="1050" dirty="0"/>
              <a:t>K-Means execution time on varying number of nodes with 20 processes in each node with 10 million points and 16000 centroids. Each point has 100 attributes.</a:t>
            </a:r>
          </a:p>
        </p:txBody>
      </p:sp>
    </p:spTree>
    <p:extLst>
      <p:ext uri="{BB962C8B-B14F-4D97-AF65-F5344CB8AC3E}">
        <p14:creationId xmlns:p14="http://schemas.microsoft.com/office/powerpoint/2010/main" val="678838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82" y="1025069"/>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021968"/>
            <a:ext cx="3785170" cy="2706028"/>
          </a:xfrm>
          <a:prstGeom prst="rect">
            <a:avLst/>
          </a:prstGeom>
        </p:spPr>
      </p:pic>
      <p:sp>
        <p:nvSpPr>
          <p:cNvPr id="32" name="Rectangle 31"/>
          <p:cNvSpPr/>
          <p:nvPr/>
        </p:nvSpPr>
        <p:spPr>
          <a:xfrm>
            <a:off x="636880" y="3810000"/>
            <a:ext cx="3901384" cy="600164"/>
          </a:xfrm>
          <a:prstGeom prst="rect">
            <a:avLst/>
          </a:prstGeom>
        </p:spPr>
        <p:txBody>
          <a:bodyPr wrap="square">
            <a:spAutoFit/>
          </a:bodyPr>
          <a:lstStyle/>
          <a:p>
            <a:r>
              <a:rPr lang="en-US" sz="1100" dirty="0"/>
              <a:t>K-Means execution time on 8 nodes with 20 processes in each node with 1 million points and varying number of centroids. Each point has 2 attributes.</a:t>
            </a:r>
          </a:p>
        </p:txBody>
      </p:sp>
      <p:sp>
        <p:nvSpPr>
          <p:cNvPr id="33" name="Rectangle 32"/>
          <p:cNvSpPr/>
          <p:nvPr/>
        </p:nvSpPr>
        <p:spPr>
          <a:xfrm>
            <a:off x="4954547" y="3775623"/>
            <a:ext cx="3810000" cy="577081"/>
          </a:xfrm>
          <a:prstGeom prst="rect">
            <a:avLst/>
          </a:prstGeom>
        </p:spPr>
        <p:txBody>
          <a:bodyPr wrap="square">
            <a:spAutoFit/>
          </a:bodyPr>
          <a:lstStyle/>
          <a:p>
            <a:r>
              <a:rPr lang="en-US" sz="1050" dirty="0"/>
              <a:t>K-Means execution time on varying number of nodes with 20 processes in each node with 1 million points and 64000 centroids. Each point has 2 attributes.</a:t>
            </a:r>
          </a:p>
        </p:txBody>
      </p:sp>
      <p:sp>
        <p:nvSpPr>
          <p:cNvPr id="34" name="TextBox 33"/>
          <p:cNvSpPr txBox="1"/>
          <p:nvPr/>
        </p:nvSpPr>
        <p:spPr>
          <a:xfrm>
            <a:off x="838200" y="4492168"/>
            <a:ext cx="7684476" cy="1477328"/>
          </a:xfrm>
          <a:prstGeom prst="rect">
            <a:avLst/>
          </a:prstGeom>
          <a:noFill/>
        </p:spPr>
        <p:txBody>
          <a:bodyPr wrap="square" rtlCol="0">
            <a:spAutoFit/>
          </a:bodyPr>
          <a:lstStyle/>
          <a:p>
            <a:r>
              <a:rPr lang="en-US" sz="1800"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spTree>
    <p:extLst>
      <p:ext uri="{BB962C8B-B14F-4D97-AF65-F5344CB8AC3E}">
        <p14:creationId xmlns:p14="http://schemas.microsoft.com/office/powerpoint/2010/main" val="1342790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Sorting 1Tb of records</a:t>
            </a:r>
          </a:p>
        </p:txBody>
      </p:sp>
      <p:sp>
        <p:nvSpPr>
          <p:cNvPr id="34" name="TextBox 33"/>
          <p:cNvSpPr txBox="1"/>
          <p:nvPr/>
        </p:nvSpPr>
        <p:spPr>
          <a:xfrm>
            <a:off x="378259" y="4167251"/>
            <a:ext cx="4184824" cy="923330"/>
          </a:xfrm>
          <a:prstGeom prst="rect">
            <a:avLst/>
          </a:prstGeom>
          <a:noFill/>
        </p:spPr>
        <p:txBody>
          <a:bodyPr wrap="square" rtlCol="0">
            <a:spAutoFit/>
          </a:bodyPr>
          <a:lstStyle/>
          <a:p>
            <a:r>
              <a:rPr lang="en-US" sz="1800" dirty="0"/>
              <a:t>All three platforms worked relatively well because of the bulk nature of the data transfer. </a:t>
            </a: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79825"/>
            <a:ext cx="3521177" cy="28470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089" y="1109133"/>
            <a:ext cx="2057400" cy="882821"/>
          </a:xfrm>
          <a:prstGeom prst="rect">
            <a:avLst/>
          </a:prstGeom>
        </p:spPr>
      </p:pic>
      <p:sp>
        <p:nvSpPr>
          <p:cNvPr id="10" name="TextBox 9"/>
          <p:cNvSpPr txBox="1"/>
          <p:nvPr/>
        </p:nvSpPr>
        <p:spPr>
          <a:xfrm>
            <a:off x="5370011" y="2078602"/>
            <a:ext cx="3007555" cy="276999"/>
          </a:xfrm>
          <a:prstGeom prst="rect">
            <a:avLst/>
          </a:prstGeom>
          <a:noFill/>
        </p:spPr>
        <p:txBody>
          <a:bodyPr wrap="none" rtlCol="0">
            <a:spAutoFit/>
          </a:bodyPr>
          <a:lstStyle/>
          <a:p>
            <a:r>
              <a:rPr lang="en-US" sz="1200" dirty="0"/>
              <a:t>MPI Shuffling using a ring communication</a:t>
            </a:r>
          </a:p>
        </p:txBody>
      </p:sp>
      <p:sp>
        <p:nvSpPr>
          <p:cNvPr id="11" name="TextBox 10"/>
          <p:cNvSpPr txBox="1"/>
          <p:nvPr/>
        </p:nvSpPr>
        <p:spPr>
          <a:xfrm>
            <a:off x="1752600" y="3772713"/>
            <a:ext cx="1774451" cy="276999"/>
          </a:xfrm>
          <a:prstGeom prst="rect">
            <a:avLst/>
          </a:prstGeom>
          <a:noFill/>
        </p:spPr>
        <p:txBody>
          <a:bodyPr wrap="square" rtlCol="0">
            <a:spAutoFit/>
          </a:bodyPr>
          <a:lstStyle/>
          <a:p>
            <a:r>
              <a:rPr lang="en-US" sz="1200" dirty="0" err="1"/>
              <a:t>Terasort</a:t>
            </a:r>
            <a:r>
              <a:rPr lang="en-US" sz="1200" dirty="0"/>
              <a:t> flow</a:t>
            </a:r>
          </a:p>
        </p:txBody>
      </p:sp>
      <p:pic>
        <p:nvPicPr>
          <p:cNvPr id="12"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586" y="2552870"/>
            <a:ext cx="3782613" cy="2486578"/>
          </a:xfrm>
          <a:prstGeom prst="rect">
            <a:avLst/>
          </a:prstGeom>
        </p:spPr>
      </p:pic>
      <p:sp>
        <p:nvSpPr>
          <p:cNvPr id="13" name="Rectangle 12"/>
          <p:cNvSpPr/>
          <p:nvPr/>
        </p:nvSpPr>
        <p:spPr>
          <a:xfrm>
            <a:off x="4191000" y="5156987"/>
            <a:ext cx="4876800" cy="738664"/>
          </a:xfrm>
          <a:prstGeom prst="rect">
            <a:avLst/>
          </a:prstGeom>
        </p:spPr>
        <p:txBody>
          <a:bodyPr wrap="square">
            <a:spAutoFit/>
          </a:bodyPr>
          <a:lstStyle/>
          <a:p>
            <a:r>
              <a:rPr lang="en-US" sz="1050" dirty="0" err="1"/>
              <a:t>Terasort</a:t>
            </a:r>
            <a:r>
              <a:rPr lang="en-US" sz="1050" dirty="0"/>
              <a:t> execution time in 64 and 32 nodes. Only MPI shows the sorting time and communication time as other two frameworks doesn't provide a viable method to accurately measure them. Sorting time includes data save time. MPI-IB - MPI with </a:t>
            </a:r>
            <a:r>
              <a:rPr lang="en-US" sz="1050" dirty="0" err="1"/>
              <a:t>Infiniband</a:t>
            </a:r>
            <a:endParaRPr lang="en-US" sz="1050" dirty="0"/>
          </a:p>
        </p:txBody>
      </p:sp>
    </p:spTree>
    <p:extLst>
      <p:ext uri="{BB962C8B-B14F-4D97-AF65-F5344CB8AC3E}">
        <p14:creationId xmlns:p14="http://schemas.microsoft.com/office/powerpoint/2010/main" val="3448319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b="1" dirty="0"/>
              <a:t>HPC-ABDS </a:t>
            </a:r>
            <a:br>
              <a:rPr lang="en-US" sz="3600" b="1" dirty="0"/>
            </a:br>
            <a:r>
              <a:rPr lang="en-US" sz="3600" b="1" dirty="0"/>
              <a:t>General Summary</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882074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20352" cy="56388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pPr lvl="1"/>
            <a:r>
              <a:rPr lang="en-US" sz="2200" dirty="0"/>
              <a:t>Synchronization important as parallel computing</a:t>
            </a:r>
          </a:p>
          <a:p>
            <a:r>
              <a:rPr lang="en-US" sz="2200" b="1" dirty="0"/>
              <a:t>Dataflow</a:t>
            </a:r>
            <a:r>
              <a:rPr lang="en-US" sz="2200" dirty="0"/>
              <a:t> typical of distributed or Grid computing workflow paradigms</a:t>
            </a:r>
          </a:p>
          <a:p>
            <a:pPr lvl="1"/>
            <a:r>
              <a:rPr lang="en-US" sz="2200" dirty="0"/>
              <a:t>Data sometimes and model parameters certainly transmitted </a:t>
            </a:r>
          </a:p>
          <a:p>
            <a:pPr lvl="1"/>
            <a:r>
              <a:rPr lang="en-US" sz="2200" dirty="0"/>
              <a:t>If used in workflow, large amount of computing (&gt;&gt; communication) and no performance constraints from synchronization</a:t>
            </a:r>
          </a:p>
          <a:p>
            <a:pPr lvl="1"/>
            <a:r>
              <a:rPr lang="en-US" sz="2200" dirty="0"/>
              <a:t>Caching in iterative MapReduce avoids data communication and in fact systems like </a:t>
            </a:r>
            <a:r>
              <a:rPr lang="en-US" sz="2200" dirty="0" err="1"/>
              <a:t>TensorFlow</a:t>
            </a:r>
            <a:r>
              <a:rPr lang="en-US" sz="2200" dirty="0"/>
              <a:t>, Spark or Flink are called dataflow but usually implement </a:t>
            </a:r>
            <a:r>
              <a:rPr lang="en-US" sz="2200" b="1" dirty="0"/>
              <a:t>“model-parameter” flow</a:t>
            </a:r>
          </a:p>
          <a:p>
            <a:r>
              <a:rPr lang="en-US" sz="2200" b="1" dirty="0"/>
              <a:t>HPC-ABDS Plan: </a:t>
            </a:r>
            <a:r>
              <a:rPr lang="en-US" sz="2200" dirty="0"/>
              <a:t>Add in-place implementations to ABDS when best performance keeping ABDS Interface as in next slide</a:t>
            </a:r>
          </a:p>
          <a:p>
            <a:endParaRPr lang="en-US" sz="2200" b="1" dirty="0"/>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a:t>
            </a:r>
          </a:p>
        </p:txBody>
      </p:sp>
    </p:spTree>
    <p:extLst>
      <p:ext uri="{BB962C8B-B14F-4D97-AF65-F5344CB8AC3E}">
        <p14:creationId xmlns:p14="http://schemas.microsoft.com/office/powerpoint/2010/main" val="280217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838200"/>
            <a:ext cx="9067800" cy="5153962"/>
          </a:xfrm>
        </p:spPr>
        <p:txBody>
          <a:bodyPr/>
          <a:lstStyle/>
          <a:p>
            <a:r>
              <a:rPr lang="en-US" sz="2400" b="1" dirty="0"/>
              <a:t>Cloud 1.0</a:t>
            </a:r>
            <a:r>
              <a:rPr lang="en-US" sz="2400" dirty="0"/>
              <a:t>: IaaS PaaS </a:t>
            </a:r>
          </a:p>
          <a:p>
            <a:r>
              <a:rPr lang="en-US" sz="2400" b="1" dirty="0"/>
              <a:t>Cloud 2.0</a:t>
            </a:r>
            <a:r>
              <a:rPr lang="en-US" sz="2400" dirty="0"/>
              <a:t>: DevOps</a:t>
            </a:r>
          </a:p>
          <a:p>
            <a:r>
              <a:rPr lang="en-US" sz="2400" b="1" dirty="0"/>
              <a:t>Cloud 3.0</a:t>
            </a:r>
            <a:r>
              <a:rPr lang="en-US" sz="2400" dirty="0"/>
              <a:t>: Amin </a:t>
            </a:r>
            <a:r>
              <a:rPr lang="en-US" sz="2400" dirty="0" err="1"/>
              <a:t>Vahdat</a:t>
            </a:r>
            <a:r>
              <a:rPr lang="en-US" sz="2400" dirty="0"/>
              <a:t> from Google; Insight (Solution) as a Service from IBM; </a:t>
            </a:r>
            <a:r>
              <a:rPr lang="en-US" sz="2400" dirty="0" err="1"/>
              <a:t>serverless</a:t>
            </a:r>
            <a:r>
              <a:rPr lang="en-US" sz="2400" dirty="0"/>
              <a:t> computing</a:t>
            </a:r>
          </a:p>
          <a:p>
            <a:endParaRPr lang="en-US" sz="2400" dirty="0"/>
          </a:p>
          <a:p>
            <a:r>
              <a:rPr lang="en-US" sz="2400" b="1" dirty="0"/>
              <a:t>HPC 1.0 </a:t>
            </a:r>
            <a:r>
              <a:rPr lang="en-US" sz="2400" dirty="0"/>
              <a:t>and </a:t>
            </a:r>
            <a:r>
              <a:rPr lang="en-US" sz="2400" b="1" dirty="0"/>
              <a:t>Cloud 1.0 </a:t>
            </a:r>
            <a:r>
              <a:rPr lang="en-US" sz="2400" dirty="0"/>
              <a:t>separate ecosystems</a:t>
            </a:r>
          </a:p>
          <a:p>
            <a:r>
              <a:rPr lang="en-US" sz="2400" b="1" dirty="0" err="1"/>
              <a:t>HPCCloud</a:t>
            </a:r>
            <a:r>
              <a:rPr lang="en-US" sz="2400" dirty="0"/>
              <a:t> or </a:t>
            </a:r>
            <a:r>
              <a:rPr lang="en-US" sz="2400" b="1" dirty="0"/>
              <a:t>HPC-ABDS</a:t>
            </a:r>
            <a:r>
              <a:rPr lang="en-US" sz="2400" dirty="0"/>
              <a:t>: Take performance of HPC and functionality of Cloud (Big Data) systems</a:t>
            </a:r>
          </a:p>
          <a:p>
            <a:r>
              <a:rPr lang="en-US" sz="2400" b="1" dirty="0" err="1"/>
              <a:t>HPCCloud</a:t>
            </a:r>
            <a:r>
              <a:rPr lang="en-US" sz="2400" b="1" dirty="0"/>
              <a:t> 2.0 </a:t>
            </a:r>
            <a:r>
              <a:rPr lang="en-US" sz="2400" dirty="0"/>
              <a:t>Use DevOps to invoke HPC or Cloud software on VM, Docker, HPC infrastructure</a:t>
            </a:r>
          </a:p>
          <a:p>
            <a:r>
              <a:rPr lang="en-US" sz="2400" b="1" dirty="0" err="1"/>
              <a:t>HPCCloud</a:t>
            </a:r>
            <a:r>
              <a:rPr lang="en-US" sz="2400" b="1" dirty="0"/>
              <a:t> 3.0 </a:t>
            </a:r>
            <a:r>
              <a:rPr lang="en-US" sz="2400" dirty="0"/>
              <a:t>Automate Solution as a Service using HPC-ABDS on “correct” infrastructure</a:t>
            </a:r>
          </a:p>
          <a:p>
            <a:endParaRPr lang="en-US" sz="2400" dirty="0"/>
          </a:p>
        </p:txBody>
      </p:sp>
      <p:sp>
        <p:nvSpPr>
          <p:cNvPr id="2" name="Title 1"/>
          <p:cNvSpPr>
            <a:spLocks noGrp="1"/>
          </p:cNvSpPr>
          <p:nvPr>
            <p:ph type="title"/>
          </p:nvPr>
        </p:nvSpPr>
        <p:spPr/>
        <p:txBody>
          <a:bodyPr/>
          <a:lstStyle/>
          <a:p>
            <a:pPr algn="ctr"/>
            <a:r>
              <a:rPr lang="en-US" dirty="0"/>
              <a:t>HPC and/or Cloud 1.0 2.0 3.0</a:t>
            </a:r>
          </a:p>
        </p:txBody>
      </p:sp>
      <p:sp>
        <p:nvSpPr>
          <p:cNvPr id="4" name="Slide Number Placeholder 3"/>
          <p:cNvSpPr>
            <a:spLocks noGrp="1"/>
          </p:cNvSpPr>
          <p:nvPr>
            <p:ph type="sldNum" sz="quarter" idx="4294967295"/>
          </p:nvPr>
        </p:nvSpPr>
        <p:spPr>
          <a:xfrm>
            <a:off x="8488363" y="6291263"/>
            <a:ext cx="655637" cy="295275"/>
          </a:xfrm>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69132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738638"/>
            <a:ext cx="9067800" cy="1279904"/>
          </a:xfrm>
        </p:spPr>
        <p:txBody>
          <a:bodyPr/>
          <a:lstStyle/>
          <a:p>
            <a:r>
              <a:rPr lang="en-US" sz="2400" dirty="0"/>
              <a:t>Programs are broken up into parts</a:t>
            </a:r>
          </a:p>
          <a:p>
            <a:pPr lvl="1"/>
            <a:r>
              <a:rPr lang="en-US" sz="2400" dirty="0"/>
              <a:t>Functionally (coarse grain)</a:t>
            </a:r>
          </a:p>
          <a:p>
            <a:pPr lvl="1"/>
            <a:r>
              <a:rPr lang="en-US" sz="2400" dirty="0"/>
              <a:t>Data/model parameter decomposition (fine grain)</a:t>
            </a:r>
          </a:p>
        </p:txBody>
      </p:sp>
      <p:sp>
        <p:nvSpPr>
          <p:cNvPr id="2" name="Title 1"/>
          <p:cNvSpPr>
            <a:spLocks noGrp="1"/>
          </p:cNvSpPr>
          <p:nvPr>
            <p:ph type="title"/>
          </p:nvPr>
        </p:nvSpPr>
        <p:spPr/>
        <p:txBody>
          <a:bodyPr/>
          <a:lstStyle/>
          <a:p>
            <a:pPr algn="ctr"/>
            <a:r>
              <a:rPr lang="en-US" dirty="0"/>
              <a:t>Programming Model I</a:t>
            </a:r>
          </a:p>
        </p:txBody>
      </p:sp>
      <p:grpSp>
        <p:nvGrpSpPr>
          <p:cNvPr id="142" name="Group 141"/>
          <p:cNvGrpSpPr/>
          <p:nvPr/>
        </p:nvGrpSpPr>
        <p:grpSpPr>
          <a:xfrm>
            <a:off x="3372280" y="2126923"/>
            <a:ext cx="3044301" cy="3978803"/>
            <a:chOff x="825930" y="1594443"/>
            <a:chExt cx="3044301" cy="3978803"/>
          </a:xfrm>
        </p:grpSpPr>
        <p:grpSp>
          <p:nvGrpSpPr>
            <p:cNvPr id="15" name="Group 14"/>
            <p:cNvGrpSpPr/>
            <p:nvPr/>
          </p:nvGrpSpPr>
          <p:grpSpPr>
            <a:xfrm>
              <a:off x="825930" y="1594443"/>
              <a:ext cx="228600" cy="2895600"/>
              <a:chOff x="3733800" y="2133600"/>
              <a:chExt cx="228600" cy="2895600"/>
            </a:xfrm>
          </p:grpSpPr>
          <p:sp>
            <p:nvSpPr>
              <p:cNvPr id="16" name="Rectangle 1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7" name="Rectangle 1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8" name="Rectangle 1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9" name="Rectangle 1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0" name="Rectangle 1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1" name="Rectangle 2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2" name="Rectangle 2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3" name="Rectangle 2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34" name="Straight Arrow Connector 33"/>
            <p:cNvCxnSpPr/>
            <p:nvPr/>
          </p:nvCxnSpPr>
          <p:spPr bwMode="auto">
            <a:xfrm>
              <a:off x="940230"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71" name="Group 70"/>
            <p:cNvGrpSpPr/>
            <p:nvPr/>
          </p:nvGrpSpPr>
          <p:grpSpPr>
            <a:xfrm>
              <a:off x="3441907" y="1594443"/>
              <a:ext cx="228600" cy="2895600"/>
              <a:chOff x="3733800" y="2133600"/>
              <a:chExt cx="228600" cy="2895600"/>
            </a:xfrm>
          </p:grpSpPr>
          <p:sp>
            <p:nvSpPr>
              <p:cNvPr id="73" name="Rectangle 72"/>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4" name="Rectangle 73"/>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5" name="Rectangle 74"/>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6" name="Rectangle 75"/>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7" name="Rectangle 76"/>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8" name="Rectangle 77"/>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79" name="Rectangle 78"/>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0" name="Rectangle 79"/>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72" name="Straight Arrow Connector 71"/>
            <p:cNvCxnSpPr/>
            <p:nvPr/>
          </p:nvCxnSpPr>
          <p:spPr bwMode="auto">
            <a:xfrm>
              <a:off x="3556207"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92" name="Group 91"/>
            <p:cNvGrpSpPr/>
            <p:nvPr/>
          </p:nvGrpSpPr>
          <p:grpSpPr>
            <a:xfrm>
              <a:off x="1255383" y="1720849"/>
              <a:ext cx="677683" cy="2642788"/>
              <a:chOff x="1109553" y="1856100"/>
              <a:chExt cx="677683" cy="2642788"/>
            </a:xfrm>
          </p:grpSpPr>
          <p:cxnSp>
            <p:nvCxnSpPr>
              <p:cNvPr id="81" name="Straight Arrow Connector 80"/>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4" name="Straight Arrow Connector 83"/>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Arrow Connector 84"/>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Arrow Connector 87"/>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Straight Arrow Connector 89"/>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1" name="Straight Arrow Connector 90"/>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94" name="Group 93"/>
            <p:cNvGrpSpPr/>
            <p:nvPr/>
          </p:nvGrpSpPr>
          <p:grpSpPr>
            <a:xfrm>
              <a:off x="2133919" y="1594443"/>
              <a:ext cx="228600" cy="2895600"/>
              <a:chOff x="3733800" y="2133600"/>
              <a:chExt cx="228600" cy="2895600"/>
            </a:xfrm>
          </p:grpSpPr>
          <p:sp>
            <p:nvSpPr>
              <p:cNvPr id="96" name="Rectangle 95"/>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7" name="Rectangle 96"/>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8" name="Rectangle 97"/>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9" name="Rectangle 98"/>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0" name="Rectangle 99"/>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1" name="Rectangle 100"/>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 name="Rectangle 101"/>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3" name="Rectangle 102"/>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95" name="Straight Arrow Connector 94"/>
            <p:cNvCxnSpPr/>
            <p:nvPr/>
          </p:nvCxnSpPr>
          <p:spPr bwMode="auto">
            <a:xfrm>
              <a:off x="2248219" y="1675804"/>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nvGrpSpPr>
            <p:cNvPr id="104" name="Group 103"/>
            <p:cNvGrpSpPr/>
            <p:nvPr/>
          </p:nvGrpSpPr>
          <p:grpSpPr>
            <a:xfrm>
              <a:off x="2563372" y="1720849"/>
              <a:ext cx="677683" cy="2642788"/>
              <a:chOff x="1109553" y="1856100"/>
              <a:chExt cx="677683" cy="2642788"/>
            </a:xfrm>
          </p:grpSpPr>
          <p:cxnSp>
            <p:nvCxnSpPr>
              <p:cNvPr id="105" name="Straight Arrow Connector 104"/>
              <p:cNvCxnSpPr/>
              <p:nvPr/>
            </p:nvCxnSpPr>
            <p:spPr bwMode="auto">
              <a:xfrm>
                <a:off x="1109553" y="1856100"/>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6" name="Straight Arrow Connector 105"/>
              <p:cNvCxnSpPr/>
              <p:nvPr/>
            </p:nvCxnSpPr>
            <p:spPr bwMode="auto">
              <a:xfrm>
                <a:off x="1109553" y="2186449"/>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7" name="Straight Arrow Connector 106"/>
              <p:cNvCxnSpPr/>
              <p:nvPr/>
            </p:nvCxnSpPr>
            <p:spPr bwMode="auto">
              <a:xfrm>
                <a:off x="1109553" y="251679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Straight Arrow Connector 107"/>
              <p:cNvCxnSpPr/>
              <p:nvPr/>
            </p:nvCxnSpPr>
            <p:spPr bwMode="auto">
              <a:xfrm>
                <a:off x="1109553" y="2847147"/>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Straight Arrow Connector 108"/>
              <p:cNvCxnSpPr/>
              <p:nvPr/>
            </p:nvCxnSpPr>
            <p:spPr bwMode="auto">
              <a:xfrm>
                <a:off x="1109553" y="3177496"/>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0" name="Straight Arrow Connector 109"/>
              <p:cNvCxnSpPr/>
              <p:nvPr/>
            </p:nvCxnSpPr>
            <p:spPr bwMode="auto">
              <a:xfrm>
                <a:off x="1109553" y="3507845"/>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1" name="Straight Arrow Connector 110"/>
              <p:cNvCxnSpPr/>
              <p:nvPr/>
            </p:nvCxnSpPr>
            <p:spPr bwMode="auto">
              <a:xfrm>
                <a:off x="1109553" y="3838194"/>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2" name="Straight Arrow Connector 111"/>
              <p:cNvCxnSpPr/>
              <p:nvPr/>
            </p:nvCxnSpPr>
            <p:spPr bwMode="auto">
              <a:xfrm>
                <a:off x="1109553" y="4168543"/>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3" name="Straight Arrow Connector 112"/>
              <p:cNvCxnSpPr/>
              <p:nvPr/>
            </p:nvCxnSpPr>
            <p:spPr bwMode="auto">
              <a:xfrm>
                <a:off x="1109553" y="4498888"/>
                <a:ext cx="677683" cy="0"/>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36" name="Group 135"/>
            <p:cNvGrpSpPr/>
            <p:nvPr/>
          </p:nvGrpSpPr>
          <p:grpSpPr>
            <a:xfrm>
              <a:off x="924205" y="4658209"/>
              <a:ext cx="2648026" cy="355454"/>
              <a:chOff x="1449129" y="4353639"/>
              <a:chExt cx="2648026" cy="355454"/>
            </a:xfrm>
          </p:grpSpPr>
          <p:cxnSp>
            <p:nvCxnSpPr>
              <p:cNvPr id="127" name="Straight Arrow Connector 126"/>
              <p:cNvCxnSpPr/>
              <p:nvPr/>
            </p:nvCxnSpPr>
            <p:spPr bwMode="auto">
              <a:xfrm flipV="1">
                <a:off x="1449129" y="4707499"/>
                <a:ext cx="2648026" cy="1594"/>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0" name="Straight Arrow Connector 129"/>
              <p:cNvCxnSpPr/>
              <p:nvPr/>
            </p:nvCxnSpPr>
            <p:spPr bwMode="auto">
              <a:xfrm flipH="1">
                <a:off x="1478017" y="4353639"/>
                <a:ext cx="0" cy="353860"/>
              </a:xfrm>
              <a:prstGeom prst="straightConnector1">
                <a:avLst/>
              </a:prstGeom>
              <a:ln w="38100" cap="flat" cmpd="sng" algn="ctr">
                <a:solidFill>
                  <a:srgbClr val="00B05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Arrow Connector 132"/>
              <p:cNvCxnSpPr/>
              <p:nvPr/>
            </p:nvCxnSpPr>
            <p:spPr bwMode="auto">
              <a:xfrm flipH="1">
                <a:off x="4065106" y="4353639"/>
                <a:ext cx="0" cy="35386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5" name="Straight Arrow Connector 134"/>
              <p:cNvCxnSpPr/>
              <p:nvPr/>
            </p:nvCxnSpPr>
            <p:spPr bwMode="auto">
              <a:xfrm flipH="1">
                <a:off x="2771561" y="4353639"/>
                <a:ext cx="0" cy="353860"/>
              </a:xfrm>
              <a:prstGeom prst="straightConnector1">
                <a:avLst/>
              </a:prstGeom>
              <a:ln w="38100" cap="flat" cmpd="sng" algn="ctr">
                <a:solidFill>
                  <a:srgbClr val="00B050"/>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grpSp>
        <p:sp>
          <p:nvSpPr>
            <p:cNvPr id="138" name="TextBox 137"/>
            <p:cNvSpPr txBox="1"/>
            <p:nvPr/>
          </p:nvSpPr>
          <p:spPr>
            <a:xfrm>
              <a:off x="924205" y="5111581"/>
              <a:ext cx="2946026" cy="461665"/>
            </a:xfrm>
            <a:prstGeom prst="rect">
              <a:avLst/>
            </a:prstGeom>
            <a:noFill/>
          </p:spPr>
          <p:txBody>
            <a:bodyPr wrap="square" rtlCol="0">
              <a:spAutoFit/>
            </a:bodyPr>
            <a:lstStyle/>
            <a:p>
              <a:r>
                <a:rPr lang="en-US" b="1" i="0" dirty="0">
                  <a:solidFill>
                    <a:srgbClr val="00B050"/>
                  </a:solidFill>
                </a:rPr>
                <a:t>Possible Iteration</a:t>
              </a:r>
            </a:p>
          </p:txBody>
        </p:sp>
      </p:grpSp>
      <p:grpSp>
        <p:nvGrpSpPr>
          <p:cNvPr id="145" name="Group 144"/>
          <p:cNvGrpSpPr/>
          <p:nvPr/>
        </p:nvGrpSpPr>
        <p:grpSpPr>
          <a:xfrm>
            <a:off x="1257813" y="2706625"/>
            <a:ext cx="1496832" cy="3318112"/>
            <a:chOff x="6295028" y="456071"/>
            <a:chExt cx="1496832" cy="3318112"/>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314204" y="3312518"/>
              <a:ext cx="1458480" cy="461665"/>
            </a:xfrm>
            <a:prstGeom prst="rect">
              <a:avLst/>
            </a:prstGeom>
            <a:noFill/>
          </p:spPr>
          <p:txBody>
            <a:bodyPr wrap="square" rtlCol="0">
              <a:spAutoFit/>
            </a:bodyPr>
            <a:lstStyle/>
            <a:p>
              <a:r>
                <a:rPr lang="en-US" b="1" i="0" dirty="0">
                  <a:solidFill>
                    <a:srgbClr val="0070C0"/>
                  </a:solidFill>
                </a:rPr>
                <a:t>Dataflow</a:t>
              </a:r>
            </a:p>
          </p:txBody>
        </p:sp>
      </p:grpSp>
      <p:grpSp>
        <p:nvGrpSpPr>
          <p:cNvPr id="144" name="Group 143"/>
          <p:cNvGrpSpPr/>
          <p:nvPr/>
        </p:nvGrpSpPr>
        <p:grpSpPr>
          <a:xfrm>
            <a:off x="174886" y="2478025"/>
            <a:ext cx="818112" cy="3505590"/>
            <a:chOff x="4269055" y="1066235"/>
            <a:chExt cx="818112" cy="3505590"/>
          </a:xfrm>
        </p:grpSpPr>
        <p:grpSp>
          <p:nvGrpSpPr>
            <p:cNvPr id="140" name="Group 139"/>
            <p:cNvGrpSpPr/>
            <p:nvPr/>
          </p:nvGrpSpPr>
          <p:grpSpPr>
            <a:xfrm>
              <a:off x="4563811" y="1066235"/>
              <a:ext cx="228600" cy="2895600"/>
              <a:chOff x="5494187" y="426180"/>
              <a:chExt cx="228600" cy="2895600"/>
            </a:xfrm>
          </p:grpSpPr>
          <p:grpSp>
            <p:nvGrpSpPr>
              <p:cNvPr id="116" name="Group 115"/>
              <p:cNvGrpSpPr/>
              <p:nvPr/>
            </p:nvGrpSpPr>
            <p:grpSpPr>
              <a:xfrm>
                <a:off x="5494187" y="426180"/>
                <a:ext cx="228600" cy="2895600"/>
                <a:chOff x="3733800" y="2133600"/>
                <a:chExt cx="228600" cy="2895600"/>
              </a:xfrm>
            </p:grpSpPr>
            <p:sp>
              <p:nvSpPr>
                <p:cNvPr id="118" name="Rectangle 117"/>
                <p:cNvSpPr/>
                <p:nvPr/>
              </p:nvSpPr>
              <p:spPr bwMode="auto">
                <a:xfrm>
                  <a:off x="3733800" y="2133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9" name="Rectangle 118"/>
                <p:cNvSpPr/>
                <p:nvPr/>
              </p:nvSpPr>
              <p:spPr bwMode="auto">
                <a:xfrm>
                  <a:off x="3733800" y="2514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0" name="Rectangle 119"/>
                <p:cNvSpPr/>
                <p:nvPr/>
              </p:nvSpPr>
              <p:spPr bwMode="auto">
                <a:xfrm>
                  <a:off x="3733800" y="2895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1" name="Rectangle 120"/>
                <p:cNvSpPr/>
                <p:nvPr/>
              </p:nvSpPr>
              <p:spPr bwMode="auto">
                <a:xfrm>
                  <a:off x="3733800" y="3276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2" name="Rectangle 121"/>
                <p:cNvSpPr/>
                <p:nvPr/>
              </p:nvSpPr>
              <p:spPr bwMode="auto">
                <a:xfrm>
                  <a:off x="3733800" y="4038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3" name="Rectangle 122"/>
                <p:cNvSpPr/>
                <p:nvPr/>
              </p:nvSpPr>
              <p:spPr bwMode="auto">
                <a:xfrm>
                  <a:off x="3733800" y="3657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4" name="Rectangle 123"/>
                <p:cNvSpPr/>
                <p:nvPr/>
              </p:nvSpPr>
              <p:spPr bwMode="auto">
                <a:xfrm>
                  <a:off x="3733800" y="4419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5" name="Rectangle 124"/>
                <p:cNvSpPr/>
                <p:nvPr/>
              </p:nvSpPr>
              <p:spPr bwMode="auto">
                <a:xfrm>
                  <a:off x="3733800" y="480060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cxnSp>
            <p:nvCxnSpPr>
              <p:cNvPr id="117" name="Straight Arrow Connector 116"/>
              <p:cNvCxnSpPr/>
              <p:nvPr/>
            </p:nvCxnSpPr>
            <p:spPr bwMode="auto">
              <a:xfrm>
                <a:off x="5608487" y="507541"/>
                <a:ext cx="0" cy="2814239"/>
              </a:xfrm>
              <a:prstGeom prst="straightConnector1">
                <a:avLst/>
              </a:prstGeom>
              <a:ln w="38100" cap="flat" cmpd="sng" algn="ctr">
                <a:solidFill>
                  <a:srgbClr val="FFC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143" name="TextBox 142"/>
            <p:cNvSpPr txBox="1"/>
            <p:nvPr/>
          </p:nvSpPr>
          <p:spPr>
            <a:xfrm>
              <a:off x="4269055" y="4110160"/>
              <a:ext cx="818112" cy="461665"/>
            </a:xfrm>
            <a:prstGeom prst="rect">
              <a:avLst/>
            </a:prstGeom>
            <a:noFill/>
          </p:spPr>
          <p:txBody>
            <a:bodyPr wrap="square" rtlCol="0">
              <a:spAutoFit/>
            </a:bodyPr>
            <a:lstStyle/>
            <a:p>
              <a:r>
                <a:rPr lang="en-US" b="1" i="0" dirty="0">
                  <a:solidFill>
                    <a:srgbClr val="FFC000"/>
                  </a:solidFill>
                </a:rPr>
                <a:t>MPI</a:t>
              </a:r>
            </a:p>
          </p:txBody>
        </p:sp>
      </p:grpSp>
      <p:sp>
        <p:nvSpPr>
          <p:cNvPr id="146" name="TextBox 145"/>
          <p:cNvSpPr txBox="1"/>
          <p:nvPr/>
        </p:nvSpPr>
        <p:spPr>
          <a:xfrm>
            <a:off x="6331157" y="2019056"/>
            <a:ext cx="2771890" cy="3416320"/>
          </a:xfrm>
          <a:prstGeom prst="rect">
            <a:avLst/>
          </a:prstGeom>
          <a:noFill/>
        </p:spPr>
        <p:txBody>
          <a:bodyPr wrap="square" rtlCol="0">
            <a:spAutoFit/>
          </a:bodyPr>
          <a:lstStyle/>
          <a:p>
            <a:pPr marL="342900" indent="-342900">
              <a:buFont typeface="Arial" panose="020B0604020202020204" pitchFamily="34" charset="0"/>
              <a:buChar char="•"/>
            </a:pPr>
            <a:r>
              <a:rPr lang="en-US" i="0" dirty="0"/>
              <a:t>Fine grain needs low latency or minimal data copying</a:t>
            </a:r>
          </a:p>
          <a:p>
            <a:pPr marL="342900" indent="-342900">
              <a:buFont typeface="Arial" panose="020B0604020202020204" pitchFamily="34" charset="0"/>
              <a:buChar char="•"/>
            </a:pPr>
            <a:r>
              <a:rPr lang="en-US" i="0" dirty="0"/>
              <a:t>Coarse grain has lower communication /</a:t>
            </a:r>
            <a:br>
              <a:rPr lang="en-US" i="0" dirty="0"/>
            </a:br>
            <a:r>
              <a:rPr lang="en-US" i="0" dirty="0"/>
              <a:t>compute cost </a:t>
            </a:r>
          </a:p>
        </p:txBody>
      </p:sp>
    </p:spTree>
    <p:extLst>
      <p:ext uri="{BB962C8B-B14F-4D97-AF65-F5344CB8AC3E}">
        <p14:creationId xmlns:p14="http://schemas.microsoft.com/office/powerpoint/2010/main" val="3475214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9067800" cy="5153962"/>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r>
              <a:rPr lang="en-US" sz="2200" b="1" dirty="0"/>
              <a:t>Dataflow</a:t>
            </a:r>
            <a:r>
              <a:rPr lang="en-US" sz="2200" dirty="0"/>
              <a:t> typical of distributed or Grid computing paradigms</a:t>
            </a:r>
          </a:p>
          <a:p>
            <a:pPr lvl="1"/>
            <a:r>
              <a:rPr lang="en-US" sz="2200" dirty="0"/>
              <a:t>Data sometimes and model parameters certainly transmitted </a:t>
            </a:r>
          </a:p>
          <a:p>
            <a:pPr lvl="1"/>
            <a:r>
              <a:rPr lang="en-US" sz="2200" dirty="0"/>
              <a:t>Caching in iterative MapReduce avoids data communication and in fact systems like </a:t>
            </a:r>
            <a:r>
              <a:rPr lang="en-US" sz="2200" dirty="0" err="1"/>
              <a:t>TensorFlow</a:t>
            </a:r>
            <a:r>
              <a:rPr lang="en-US" sz="2200" dirty="0"/>
              <a:t>, Spark or </a:t>
            </a:r>
            <a:r>
              <a:rPr lang="en-US" sz="2200" dirty="0" err="1"/>
              <a:t>Flink</a:t>
            </a:r>
            <a:r>
              <a:rPr lang="en-US" sz="2200" dirty="0"/>
              <a:t> are called dataflow but usually implement </a:t>
            </a:r>
            <a:r>
              <a:rPr lang="en-US" sz="2200" b="1" dirty="0"/>
              <a:t>“model-parameter” flow</a:t>
            </a:r>
          </a:p>
          <a:p>
            <a:r>
              <a:rPr lang="en-US" sz="2200" dirty="0"/>
              <a:t>Different </a:t>
            </a:r>
            <a:r>
              <a:rPr lang="en-US" sz="2200" b="1" dirty="0"/>
              <a:t>Communication/Compute ratios </a:t>
            </a:r>
            <a:r>
              <a:rPr lang="en-US" sz="2200" dirty="0"/>
              <a:t>seen in different cases with ratio (measuring overhead) larger when grain size smaller. Compare</a:t>
            </a:r>
          </a:p>
          <a:p>
            <a:pPr lvl="1"/>
            <a:r>
              <a:rPr lang="en-US" sz="2200" b="1" dirty="0"/>
              <a:t>Intra-job reduction such as </a:t>
            </a:r>
            <a:r>
              <a:rPr lang="en-US" sz="2200" b="1" dirty="0" err="1"/>
              <a:t>Kmeans</a:t>
            </a:r>
            <a:r>
              <a:rPr lang="en-US" sz="2200" dirty="0"/>
              <a:t> clustering accumulation of center changes at end of each iteration and </a:t>
            </a:r>
          </a:p>
          <a:p>
            <a:pPr lvl="1"/>
            <a:r>
              <a:rPr lang="en-US" sz="2200" b="1" dirty="0"/>
              <a:t>Inter-Job</a:t>
            </a:r>
            <a:r>
              <a:rPr lang="en-US" sz="2200" dirty="0"/>
              <a:t> Reduction as at end of a </a:t>
            </a:r>
            <a:r>
              <a:rPr lang="en-US" sz="2200" b="1" dirty="0"/>
              <a:t>query</a:t>
            </a:r>
            <a:r>
              <a:rPr lang="en-US" sz="2200" dirty="0"/>
              <a:t> or word count operation</a:t>
            </a:r>
          </a:p>
        </p:txBody>
      </p:sp>
      <p:sp>
        <p:nvSpPr>
          <p:cNvPr id="6" name="Title 1"/>
          <p:cNvSpPr>
            <a:spLocks noGrp="1"/>
          </p:cNvSpPr>
          <p:nvPr>
            <p:ph type="title"/>
          </p:nvPr>
        </p:nvSpPr>
        <p:spPr/>
        <p:txBody>
          <a:bodyPr/>
          <a:lstStyle/>
          <a:p>
            <a:pPr algn="ctr"/>
            <a:r>
              <a:rPr lang="en-US" dirty="0"/>
              <a:t>Programming Model II</a:t>
            </a:r>
          </a:p>
        </p:txBody>
      </p:sp>
    </p:spTree>
    <p:extLst>
      <p:ext uri="{BB962C8B-B14F-4D97-AF65-F5344CB8AC3E}">
        <p14:creationId xmlns:p14="http://schemas.microsoft.com/office/powerpoint/2010/main" val="2326467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067800" cy="5153962"/>
          </a:xfrm>
        </p:spPr>
        <p:txBody>
          <a:bodyPr/>
          <a:lstStyle/>
          <a:p>
            <a:r>
              <a:rPr lang="en-US" sz="2200" dirty="0"/>
              <a:t>Need to distinguish</a:t>
            </a:r>
          </a:p>
          <a:p>
            <a:pPr lvl="1"/>
            <a:r>
              <a:rPr lang="en-US" sz="2200" b="1" dirty="0"/>
              <a:t>Grain size </a:t>
            </a:r>
            <a:r>
              <a:rPr lang="en-US" sz="2200" dirty="0"/>
              <a:t>and </a:t>
            </a:r>
            <a:r>
              <a:rPr lang="en-US" sz="2200" b="1" dirty="0"/>
              <a:t>Communication/Compute ratio </a:t>
            </a:r>
            <a:r>
              <a:rPr lang="en-US" sz="2200" dirty="0"/>
              <a:t>(characteristic of problem or component (iteration) of problem)</a:t>
            </a:r>
          </a:p>
          <a:p>
            <a:pPr lvl="1"/>
            <a:r>
              <a:rPr lang="en-US" sz="2200" b="1" dirty="0" err="1"/>
              <a:t>DataFlow</a:t>
            </a:r>
            <a:r>
              <a:rPr lang="en-US" sz="2200" b="1" dirty="0"/>
              <a:t> </a:t>
            </a:r>
            <a:r>
              <a:rPr lang="en-US" sz="2200" dirty="0"/>
              <a:t>versus </a:t>
            </a:r>
            <a:r>
              <a:rPr lang="en-US" sz="2200" b="1" dirty="0"/>
              <a:t>“Model-parameter” Flow </a:t>
            </a:r>
            <a:r>
              <a:rPr lang="en-US" sz="2200" dirty="0"/>
              <a:t>(characteristic of algorithm)</a:t>
            </a:r>
          </a:p>
          <a:p>
            <a:pPr lvl="1"/>
            <a:r>
              <a:rPr lang="en-US" sz="2200" b="1" dirty="0"/>
              <a:t>In-Place </a:t>
            </a:r>
            <a:r>
              <a:rPr lang="en-US" sz="2200" dirty="0"/>
              <a:t>versus </a:t>
            </a:r>
            <a:r>
              <a:rPr lang="en-US" sz="2200" b="1" dirty="0"/>
              <a:t>Flow </a:t>
            </a:r>
            <a:r>
              <a:rPr lang="en-US" sz="2200" dirty="0"/>
              <a:t>Software implementations</a:t>
            </a:r>
          </a:p>
          <a:p>
            <a:r>
              <a:rPr lang="en-US" sz="2200" dirty="0"/>
              <a:t>Inefficient to use same mechanism independent of characteristics</a:t>
            </a:r>
          </a:p>
          <a:p>
            <a:r>
              <a:rPr lang="en-US" sz="2200" dirty="0"/>
              <a:t>Classic Dataflow is approach of Spark and </a:t>
            </a:r>
            <a:r>
              <a:rPr lang="en-US" sz="2200" dirty="0" err="1"/>
              <a:t>Flink</a:t>
            </a:r>
            <a:r>
              <a:rPr lang="en-US" sz="2200" dirty="0"/>
              <a:t> so need to add parallel in-place computing as done by </a:t>
            </a:r>
            <a:r>
              <a:rPr lang="en-US" sz="2200" b="1" dirty="0"/>
              <a:t>Harp for Hadoop</a:t>
            </a:r>
          </a:p>
          <a:p>
            <a:pPr lvl="1"/>
            <a:r>
              <a:rPr lang="en-US" sz="2200" b="1" dirty="0" err="1"/>
              <a:t>TensorFlow</a:t>
            </a:r>
            <a:r>
              <a:rPr lang="en-US" sz="2200" b="1" dirty="0"/>
              <a:t> </a:t>
            </a:r>
            <a:r>
              <a:rPr lang="en-US" sz="2200" dirty="0"/>
              <a:t>uses In-Place technology</a:t>
            </a:r>
          </a:p>
          <a:p>
            <a:r>
              <a:rPr lang="en-US" sz="2200" dirty="0"/>
              <a:t>Note parallel machine learning (GML not LML) ca</a:t>
            </a:r>
            <a:r>
              <a:rPr lang="en-US" sz="2200" b="1" dirty="0"/>
              <a:t>n benefit from HPC style interconnects </a:t>
            </a:r>
            <a:r>
              <a:rPr lang="en-US" sz="2200" dirty="0"/>
              <a:t>and </a:t>
            </a:r>
            <a:r>
              <a:rPr lang="en-US" sz="2200" b="1" dirty="0"/>
              <a:t>architectures </a:t>
            </a:r>
            <a:r>
              <a:rPr lang="en-US" sz="2200" dirty="0"/>
              <a:t>as seen in GPU-based deep learning </a:t>
            </a:r>
          </a:p>
          <a:p>
            <a:pPr lvl="1"/>
            <a:r>
              <a:rPr lang="en-US" sz="2200" dirty="0"/>
              <a:t>So commodity clouds not necessarily best</a:t>
            </a:r>
          </a:p>
        </p:txBody>
      </p:sp>
      <p:sp>
        <p:nvSpPr>
          <p:cNvPr id="6" name="Title 1"/>
          <p:cNvSpPr>
            <a:spLocks noGrp="1"/>
          </p:cNvSpPr>
          <p:nvPr>
            <p:ph type="title"/>
          </p:nvPr>
        </p:nvSpPr>
        <p:spPr/>
        <p:txBody>
          <a:bodyPr/>
          <a:lstStyle/>
          <a:p>
            <a:pPr algn="ctr"/>
            <a:r>
              <a:rPr lang="en-US" dirty="0"/>
              <a:t>Programming Model Summary</a:t>
            </a:r>
          </a:p>
        </p:txBody>
      </p:sp>
    </p:spTree>
    <p:extLst>
      <p:ext uri="{BB962C8B-B14F-4D97-AF65-F5344CB8AC3E}">
        <p14:creationId xmlns:p14="http://schemas.microsoft.com/office/powerpoint/2010/main" val="1759816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MIDAS</a:t>
            </a:r>
          </a:p>
        </p:txBody>
      </p:sp>
      <p:sp>
        <p:nvSpPr>
          <p:cNvPr id="6" name="Text Placeholder 5"/>
          <p:cNvSpPr>
            <a:spLocks noGrp="1"/>
          </p:cNvSpPr>
          <p:nvPr>
            <p:ph type="body" idx="1"/>
          </p:nvPr>
        </p:nvSpPr>
        <p:spPr/>
        <p:txBody>
          <a:bodyPr/>
          <a:lstStyle/>
          <a:p>
            <a:r>
              <a:rPr lang="en-US" dirty="0"/>
              <a:t>This is applied to biomolecular simulations</a:t>
            </a:r>
            <a:br>
              <a:rPr lang="en-US" dirty="0"/>
            </a:br>
            <a:r>
              <a:rPr lang="en-US" dirty="0"/>
              <a:t>Harp software links are given at start with DSC-SPIDAL </a:t>
            </a:r>
            <a:r>
              <a:rPr lang="en-US" dirty="0" err="1"/>
              <a:t>Github</a:t>
            </a:r>
            <a:endParaRPr lang="en-US" dirty="0"/>
          </a:p>
        </p:txBody>
      </p:sp>
    </p:spTree>
    <p:extLst>
      <p:ext uri="{BB962C8B-B14F-4D97-AF65-F5344CB8AC3E}">
        <p14:creationId xmlns:p14="http://schemas.microsoft.com/office/powerpoint/2010/main" val="53431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92343" y="1506277"/>
            <a:ext cx="8759314" cy="4235400"/>
          </a:xfrm>
          <a:prstGeom prst="rect">
            <a:avLst/>
          </a:prstGeom>
          <a:noFill/>
          <a:ln>
            <a:noFill/>
          </a:ln>
        </p:spPr>
      </p:pic>
      <p:sp>
        <p:nvSpPr>
          <p:cNvPr id="89" name="Shape 89"/>
          <p:cNvSpPr txBox="1">
            <a:spLocks noGrp="1"/>
          </p:cNvSpPr>
          <p:nvPr>
            <p:ph type="title"/>
          </p:nvPr>
        </p:nvSpPr>
        <p:spPr>
          <a:prstGeom prst="rect">
            <a:avLst/>
          </a:prstGeom>
          <a:noFill/>
          <a:ln>
            <a:noFill/>
          </a:ln>
        </p:spPr>
        <p:txBody>
          <a:bodyPr vert="horz" wrap="square" lIns="91425" tIns="91425" rIns="91425" bIns="91425" numCol="1" anchor="t" anchorCtr="0" compatLnSpc="1">
            <a:prstTxWarp prst="textNoShape">
              <a:avLst/>
            </a:prstTxWarp>
            <a:noAutofit/>
          </a:bodyPr>
          <a:lstStyle/>
          <a:p>
            <a:pPr algn="ctr">
              <a:buSzPct val="25000"/>
            </a:pPr>
            <a:r>
              <a:rPr lang="en" sz="3200" dirty="0"/>
              <a:t>Pilot-Hadoop/Spark Architecture</a:t>
            </a:r>
          </a:p>
        </p:txBody>
      </p:sp>
      <p:sp>
        <p:nvSpPr>
          <p:cNvPr id="90" name="Shape 90"/>
          <p:cNvSpPr/>
          <p:nvPr/>
        </p:nvSpPr>
        <p:spPr>
          <a:xfrm>
            <a:off x="6914246" y="5749560"/>
            <a:ext cx="2300629" cy="276998"/>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pPr>
            <a:r>
              <a:rPr lang="en" sz="1200" i="0">
                <a:solidFill>
                  <a:srgbClr val="000000"/>
                </a:solidFill>
                <a:latin typeface="Arial"/>
                <a:ea typeface="Arial"/>
                <a:cs typeface="Arial"/>
                <a:sym typeface="Arial"/>
              </a:rPr>
              <a:t>http://arxiv.org/abs/1602.00345</a:t>
            </a:r>
          </a:p>
        </p:txBody>
      </p:sp>
      <p:sp>
        <p:nvSpPr>
          <p:cNvPr id="6" name="TextBox 5"/>
          <p:cNvSpPr txBox="1"/>
          <p:nvPr/>
        </p:nvSpPr>
        <p:spPr>
          <a:xfrm>
            <a:off x="2362200" y="961103"/>
            <a:ext cx="4131259" cy="461665"/>
          </a:xfrm>
          <a:prstGeom prst="rect">
            <a:avLst/>
          </a:prstGeom>
          <a:solidFill>
            <a:schemeClr val="tx1"/>
          </a:solidFill>
        </p:spPr>
        <p:txBody>
          <a:bodyPr wrap="none" rtlCol="0">
            <a:spAutoFit/>
          </a:bodyPr>
          <a:lstStyle/>
          <a:p>
            <a:r>
              <a:rPr lang="en-US" b="1" dirty="0">
                <a:solidFill>
                  <a:schemeClr val="tx2"/>
                </a:solidFill>
              </a:rPr>
              <a:t>HPC into Scheduling Layer</a:t>
            </a:r>
          </a:p>
        </p:txBody>
      </p:sp>
    </p:spTree>
    <p:extLst>
      <p:ext uri="{BB962C8B-B14F-4D97-AF65-F5344CB8AC3E}">
        <p14:creationId xmlns:p14="http://schemas.microsoft.com/office/powerpoint/2010/main" val="12285418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067800" cy="5715000"/>
          </a:xfrm>
        </p:spPr>
        <p:txBody>
          <a:bodyPr/>
          <a:lstStyle/>
          <a:p>
            <a:pPr>
              <a:spcBef>
                <a:spcPts val="0"/>
              </a:spcBef>
            </a:pPr>
            <a:r>
              <a:rPr lang="en-US" sz="2400" dirty="0"/>
              <a:t>Infrastructure Component to bring ABDS to HPC.</a:t>
            </a:r>
          </a:p>
          <a:p>
            <a:pPr lvl="1">
              <a:spcBef>
                <a:spcPts val="0"/>
              </a:spcBef>
            </a:pPr>
            <a:r>
              <a:rPr lang="en-US" sz="2400" dirty="0"/>
              <a:t>Slides covering RADICAL-Pilot, Pilot-YARN, Pilot-Spark</a:t>
            </a:r>
            <a:endParaRPr lang="en-US" sz="2400" dirty="0">
              <a:hlinkClick r:id="" action="ppaction://noaction"/>
            </a:endParaRPr>
          </a:p>
          <a:p>
            <a:pPr lvl="1">
              <a:spcBef>
                <a:spcPts val="0"/>
              </a:spcBef>
            </a:pPr>
            <a:r>
              <a:rPr lang="en-US" sz="2400" dirty="0">
                <a:hlinkClick r:id="" action="ppaction://noaction"/>
              </a:rPr>
              <a:t>https://github.com/radical-cybertools/MIDAS-tutorial/blob/master/TutorialOverview.ipynb</a:t>
            </a:r>
          </a:p>
          <a:p>
            <a:pPr lvl="1">
              <a:spcBef>
                <a:spcPts val="0"/>
              </a:spcBef>
            </a:pPr>
            <a:r>
              <a:rPr lang="en-US" sz="2400" dirty="0"/>
              <a:t>Framework</a:t>
            </a:r>
          </a:p>
          <a:p>
            <a:pPr lvl="2">
              <a:spcBef>
                <a:spcPts val="0"/>
              </a:spcBef>
            </a:pPr>
            <a:r>
              <a:rPr lang="en-US" sz="2000" dirty="0">
                <a:hlinkClick r:id="rId2"/>
              </a:rPr>
              <a:t>https://github.com/radical-cybertools/radical.pilot/tree/master</a:t>
            </a:r>
            <a:endParaRPr lang="en-US" sz="2400" dirty="0">
              <a:hlinkClick r:id="rId3"/>
            </a:endParaRPr>
          </a:p>
          <a:p>
            <a:pPr>
              <a:spcBef>
                <a:spcPts val="0"/>
              </a:spcBef>
            </a:pPr>
            <a:r>
              <a:rPr lang="en-US" sz="2400" dirty="0"/>
              <a:t>Biomolecular Simulations</a:t>
            </a:r>
            <a:endParaRPr lang="en-US" sz="2400" dirty="0">
              <a:hlinkClick r:id="rId3"/>
            </a:endParaRPr>
          </a:p>
          <a:p>
            <a:pPr lvl="1">
              <a:spcBef>
                <a:spcPts val="0"/>
              </a:spcBef>
            </a:pPr>
            <a:r>
              <a:rPr lang="en-US" sz="2400" dirty="0"/>
              <a:t>Slides</a:t>
            </a:r>
          </a:p>
          <a:p>
            <a:pPr lvl="1">
              <a:spcBef>
                <a:spcPts val="0"/>
              </a:spcBef>
            </a:pPr>
            <a:r>
              <a:rPr lang="en-US" sz="2400" dirty="0">
                <a:hlinkClick r:id="rId4"/>
              </a:rPr>
              <a:t>https://</a:t>
            </a:r>
            <a:r>
              <a:rPr lang="en-US" sz="2400" dirty="0" err="1">
                <a:hlinkClick r:id="rId4"/>
              </a:rPr>
              <a:t>becksteinlab.github.io</a:t>
            </a:r>
            <a:r>
              <a:rPr lang="en-US" sz="2400" dirty="0">
                <a:hlinkClick r:id="rId4"/>
              </a:rPr>
              <a:t>/SPIDAL-</a:t>
            </a:r>
            <a:r>
              <a:rPr lang="en-US" sz="2400" dirty="0" err="1">
                <a:hlinkClick r:id="rId4"/>
              </a:rPr>
              <a:t>MDAnalysis</a:t>
            </a:r>
            <a:r>
              <a:rPr lang="en-US" sz="2400" dirty="0">
                <a:hlinkClick r:id="rId4"/>
              </a:rPr>
              <a:t>-Midas-tutorial/</a:t>
            </a:r>
            <a:r>
              <a:rPr lang="en-US" sz="2400" dirty="0" err="1">
                <a:hlinkClick r:id="rId4"/>
              </a:rPr>
              <a:t>index.html</a:t>
            </a:r>
            <a:endParaRPr lang="en-US" sz="2400" dirty="0"/>
          </a:p>
          <a:p>
            <a:pPr lvl="1">
              <a:spcBef>
                <a:spcPts val="0"/>
              </a:spcBef>
            </a:pPr>
            <a:endParaRPr lang="en-US" sz="2400" dirty="0"/>
          </a:p>
          <a:p>
            <a:pPr>
              <a:spcBef>
                <a:spcPts val="0"/>
              </a:spcBef>
            </a:pPr>
            <a:r>
              <a:rPr lang="en-US" sz="2400" dirty="0"/>
              <a:t>Linked </a:t>
            </a:r>
            <a:r>
              <a:rPr lang="en-US" sz="2400" dirty="0" err="1"/>
              <a:t>Ipython</a:t>
            </a:r>
            <a:r>
              <a:rPr lang="en-US" sz="2400" dirty="0"/>
              <a:t> notebooks are “passive”. If you’d like to play with them on your cluster/resources please contact us.</a:t>
            </a:r>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0" y="0"/>
            <a:ext cx="9126166" cy="762000"/>
          </a:xfrm>
        </p:spPr>
        <p:txBody>
          <a:bodyPr/>
          <a:lstStyle/>
          <a:p>
            <a:r>
              <a:rPr lang="en-US" dirty="0"/>
              <a:t>What’s in MIDAS-tutorial</a:t>
            </a:r>
          </a:p>
        </p:txBody>
      </p:sp>
    </p:spTree>
    <p:extLst>
      <p:ext uri="{BB962C8B-B14F-4D97-AF65-F5344CB8AC3E}">
        <p14:creationId xmlns:p14="http://schemas.microsoft.com/office/powerpoint/2010/main" val="2166733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067800" cy="5486400"/>
          </a:xfrm>
        </p:spPr>
        <p:txBody>
          <a:bodyPr/>
          <a:lstStyle/>
          <a:p>
            <a:pPr>
              <a:spcBef>
                <a:spcPts val="0"/>
              </a:spcBef>
            </a:pPr>
            <a:r>
              <a:rPr lang="en-US" sz="2400" dirty="0"/>
              <a:t>Libraries</a:t>
            </a:r>
          </a:p>
          <a:p>
            <a:pPr lvl="1">
              <a:spcBef>
                <a:spcPts val="0"/>
              </a:spcBef>
            </a:pPr>
            <a:r>
              <a:rPr lang="en-US" sz="2400" b="1" dirty="0"/>
              <a:t>MDAnalysis</a:t>
            </a:r>
            <a:r>
              <a:rPr lang="en-US" sz="2400" dirty="0"/>
              <a:t> </a:t>
            </a:r>
            <a:r>
              <a:rPr lang="en-US" sz="2400" dirty="0">
                <a:hlinkClick r:id="rId2"/>
              </a:rPr>
              <a:t>http://mdanalysis.org</a:t>
            </a:r>
            <a:r>
              <a:rPr lang="en-US" sz="2400" dirty="0"/>
              <a:t> : </a:t>
            </a:r>
          </a:p>
          <a:p>
            <a:pPr lvl="2">
              <a:spcBef>
                <a:spcPts val="0"/>
              </a:spcBef>
            </a:pPr>
            <a:r>
              <a:rPr lang="en-US" dirty="0">
                <a:hlinkClick r:id="rId3"/>
              </a:rPr>
              <a:t>https://github.com/MDAnalysis/mdanalysis</a:t>
            </a:r>
            <a:r>
              <a:rPr lang="en-US" dirty="0"/>
              <a:t> : use the </a:t>
            </a:r>
            <a:r>
              <a:rPr lang="en-US" b="1" dirty="0"/>
              <a:t>master </a:t>
            </a:r>
            <a:r>
              <a:rPr lang="en-US" dirty="0"/>
              <a:t>branch for releases (</a:t>
            </a:r>
            <a:r>
              <a:rPr lang="en-US" b="1" dirty="0"/>
              <a:t>develop</a:t>
            </a:r>
            <a:r>
              <a:rPr lang="en-US" dirty="0"/>
              <a:t> for bleeding edge)</a:t>
            </a:r>
          </a:p>
          <a:p>
            <a:pPr lvl="2">
              <a:spcBef>
                <a:spcPts val="0"/>
              </a:spcBef>
            </a:pPr>
            <a:r>
              <a:rPr lang="en-US" dirty="0"/>
              <a:t>Releases available as </a:t>
            </a:r>
            <a:r>
              <a:rPr lang="en-US" b="1" dirty="0" err="1"/>
              <a:t>conda</a:t>
            </a:r>
            <a:r>
              <a:rPr lang="en-US" dirty="0"/>
              <a:t> packages (</a:t>
            </a:r>
            <a:r>
              <a:rPr lang="en-US" dirty="0" err="1"/>
              <a:t>conda</a:t>
            </a:r>
            <a:r>
              <a:rPr lang="en-US" dirty="0"/>
              <a:t>-forge) and on </a:t>
            </a:r>
            <a:r>
              <a:rPr lang="en-US" dirty="0" err="1"/>
              <a:t>PyPi</a:t>
            </a:r>
            <a:r>
              <a:rPr lang="en-US" dirty="0"/>
              <a:t> (</a:t>
            </a:r>
            <a:r>
              <a:rPr lang="en-US" dirty="0">
                <a:latin typeface="Courier"/>
                <a:cs typeface="Courier"/>
              </a:rPr>
              <a:t>pip install </a:t>
            </a:r>
            <a:r>
              <a:rPr lang="en-US" dirty="0" err="1">
                <a:latin typeface="Courier"/>
                <a:cs typeface="Courier"/>
              </a:rPr>
              <a:t>mdanalysis</a:t>
            </a:r>
            <a:r>
              <a:rPr lang="en-US" dirty="0"/>
              <a:t>)</a:t>
            </a:r>
          </a:p>
          <a:p>
            <a:pPr lvl="2">
              <a:spcBef>
                <a:spcPts val="0"/>
              </a:spcBef>
            </a:pPr>
            <a:r>
              <a:rPr lang="en-US" dirty="0"/>
              <a:t>Documentation: </a:t>
            </a:r>
            <a:r>
              <a:rPr lang="en-US" dirty="0">
                <a:hlinkClick r:id="rId4"/>
              </a:rPr>
              <a:t>http://docs.mdanalysis.org</a:t>
            </a:r>
            <a:r>
              <a:rPr lang="en-US" dirty="0"/>
              <a:t> (or </a:t>
            </a:r>
            <a:r>
              <a:rPr lang="en-US" dirty="0">
                <a:hlinkClick r:id="rId5"/>
              </a:rPr>
              <a:t>http://devdocs.mdanalysis.org</a:t>
            </a:r>
            <a:r>
              <a:rPr lang="en-US" dirty="0"/>
              <a:t> for bleeding edge)</a:t>
            </a:r>
          </a:p>
          <a:p>
            <a:pPr lvl="2">
              <a:spcBef>
                <a:spcPts val="0"/>
              </a:spcBef>
            </a:pPr>
            <a:r>
              <a:rPr lang="en-US" dirty="0"/>
              <a:t>Introductory tutorial: </a:t>
            </a:r>
            <a:r>
              <a:rPr lang="en-US" dirty="0">
                <a:hlinkClick r:id="rId6"/>
              </a:rPr>
              <a:t>http://mdanalysis.org/MDAnalysisTutorial/</a:t>
            </a:r>
            <a:endParaRPr lang="en-US" dirty="0"/>
          </a:p>
          <a:p>
            <a:pPr lvl="2">
              <a:spcBef>
                <a:spcPts val="0"/>
              </a:spcBef>
            </a:pPr>
            <a:r>
              <a:rPr lang="en-US" dirty="0"/>
              <a:t>Citations: </a:t>
            </a:r>
          </a:p>
          <a:p>
            <a:pPr lvl="3">
              <a:spcBef>
                <a:spcPts val="0"/>
              </a:spcBef>
            </a:pPr>
            <a:r>
              <a:rPr lang="en-US" sz="1000" dirty="0"/>
              <a:t>R. J. </a:t>
            </a:r>
            <a:r>
              <a:rPr lang="en-US" sz="1000" dirty="0" err="1"/>
              <a:t>Gowers</a:t>
            </a:r>
            <a:r>
              <a:rPr lang="en-US" sz="1000" dirty="0"/>
              <a:t>, M. </a:t>
            </a:r>
            <a:r>
              <a:rPr lang="en-US" sz="1000" dirty="0" err="1"/>
              <a:t>Linke</a:t>
            </a:r>
            <a:r>
              <a:rPr lang="en-US" sz="1000" dirty="0"/>
              <a:t>, J. </a:t>
            </a:r>
            <a:r>
              <a:rPr lang="en-US" sz="1000" dirty="0" err="1"/>
              <a:t>Barnoud</a:t>
            </a:r>
            <a:r>
              <a:rPr lang="en-US" sz="1000" dirty="0"/>
              <a:t>, T. J. E. Reddy, M. N. </a:t>
            </a:r>
            <a:r>
              <a:rPr lang="en-US" sz="1000" dirty="0" err="1"/>
              <a:t>Melo</a:t>
            </a:r>
            <a:r>
              <a:rPr lang="en-US" sz="1000" dirty="0"/>
              <a:t>, S. L. </a:t>
            </a:r>
            <a:r>
              <a:rPr lang="en-US" sz="1000" dirty="0" err="1"/>
              <a:t>Seyler</a:t>
            </a:r>
            <a:r>
              <a:rPr lang="en-US" sz="1000" dirty="0"/>
              <a:t>, D. L. Dotson, J. </a:t>
            </a:r>
            <a:r>
              <a:rPr lang="en-US" sz="1000" dirty="0" err="1"/>
              <a:t>Domanski</a:t>
            </a:r>
            <a:r>
              <a:rPr lang="en-US" sz="1000" dirty="0"/>
              <a:t>, S. </a:t>
            </a:r>
            <a:r>
              <a:rPr lang="en-US" sz="1000" dirty="0" err="1"/>
              <a:t>Buchoux</a:t>
            </a:r>
            <a:r>
              <a:rPr lang="en-US" sz="1000" dirty="0"/>
              <a:t>, I. M. Kenney, and O. Beckstein. </a:t>
            </a:r>
            <a:r>
              <a:rPr lang="en-US" sz="1000" dirty="0">
                <a:hlinkClick r:id="rId7"/>
              </a:rPr>
              <a:t>MDAnalysis: A Python package for the rapid analysis of molecular dynamics simulations</a:t>
            </a:r>
            <a:r>
              <a:rPr lang="en-US" sz="1000" dirty="0"/>
              <a:t>. In S. </a:t>
            </a:r>
            <a:r>
              <a:rPr lang="en-US" sz="1000" dirty="0" err="1"/>
              <a:t>Benthall</a:t>
            </a:r>
            <a:r>
              <a:rPr lang="en-US" sz="1000" dirty="0"/>
              <a:t> and S. </a:t>
            </a:r>
            <a:r>
              <a:rPr lang="en-US" sz="1000" dirty="0" err="1"/>
              <a:t>Rostrup</a:t>
            </a:r>
            <a:r>
              <a:rPr lang="en-US" sz="1000" dirty="0"/>
              <a:t>, editors, </a:t>
            </a:r>
            <a:r>
              <a:rPr lang="en-US" sz="1000" i="1" dirty="0"/>
              <a:t>Proceedings of the 15th Python in Science Conference</a:t>
            </a:r>
            <a:r>
              <a:rPr lang="en-US" sz="1000" dirty="0"/>
              <a:t>, pages 102-109, Austin, TX, 2016. SciPy.</a:t>
            </a:r>
          </a:p>
          <a:p>
            <a:pPr lvl="3">
              <a:spcBef>
                <a:spcPts val="0"/>
              </a:spcBef>
            </a:pPr>
            <a:r>
              <a:rPr lang="en-US" sz="1000" dirty="0"/>
              <a:t>N. Michaud-</a:t>
            </a:r>
            <a:r>
              <a:rPr lang="en-US" sz="1000" dirty="0" err="1"/>
              <a:t>Agrawal</a:t>
            </a:r>
            <a:r>
              <a:rPr lang="en-US" sz="1000" dirty="0"/>
              <a:t>, E. J. Denning, T. B. Woolf, and O. Beckstein. MDAnalysis: A Toolkit for the Analysis of Molecular Dynamics Simulations. </a:t>
            </a:r>
            <a:r>
              <a:rPr lang="en-US" sz="1000" i="1" dirty="0"/>
              <a:t>J. </a:t>
            </a:r>
            <a:r>
              <a:rPr lang="en-US" sz="1000" i="1" dirty="0" err="1"/>
              <a:t>Comput</a:t>
            </a:r>
            <a:r>
              <a:rPr lang="en-US" sz="1000" i="1" dirty="0"/>
              <a:t>. Chem.</a:t>
            </a:r>
            <a:r>
              <a:rPr lang="en-US" sz="1000" dirty="0"/>
              <a:t> </a:t>
            </a:r>
            <a:r>
              <a:rPr lang="en-US" sz="1000" b="1" dirty="0"/>
              <a:t>32</a:t>
            </a:r>
            <a:r>
              <a:rPr lang="en-US" sz="1000" dirty="0"/>
              <a:t> (2011), 2319-2327, doi:</a:t>
            </a:r>
            <a:r>
              <a:rPr lang="en-US" sz="1000" dirty="0">
                <a:hlinkClick r:id="rId8"/>
              </a:rPr>
              <a:t>10.1002/jcc.21787</a:t>
            </a:r>
            <a:r>
              <a:rPr lang="en-US" sz="1000" dirty="0"/>
              <a:t>. </a:t>
            </a:r>
          </a:p>
          <a:p>
            <a:pPr lvl="1">
              <a:spcBef>
                <a:spcPts val="0"/>
              </a:spcBef>
            </a:pPr>
            <a:r>
              <a:rPr lang="en-US" sz="2400" b="1" dirty="0" err="1"/>
              <a:t>MDSynthesis</a:t>
            </a:r>
            <a:r>
              <a:rPr lang="en-US" sz="2400"/>
              <a:t>  – </a:t>
            </a:r>
            <a:r>
              <a:rPr lang="en-US" sz="2400" dirty="0"/>
              <a:t>a logistics and persistence engine for the analysis of molecular dynamics trajectories</a:t>
            </a:r>
          </a:p>
          <a:p>
            <a:pPr lvl="2">
              <a:spcBef>
                <a:spcPts val="0"/>
              </a:spcBef>
            </a:pPr>
            <a:r>
              <a:rPr lang="en-US" dirty="0">
                <a:hlinkClick r:id="rId9"/>
              </a:rPr>
              <a:t>https://github.com/datreant/MDSynthesis</a:t>
            </a:r>
            <a:r>
              <a:rPr lang="en-US" dirty="0"/>
              <a:t> : use the </a:t>
            </a:r>
            <a:r>
              <a:rPr lang="en-US" b="1" dirty="0"/>
              <a:t>master </a:t>
            </a:r>
            <a:r>
              <a:rPr lang="en-US" dirty="0"/>
              <a:t>branch</a:t>
            </a:r>
          </a:p>
          <a:p>
            <a:pPr lvl="2">
              <a:spcBef>
                <a:spcPts val="0"/>
              </a:spcBef>
            </a:pPr>
            <a:r>
              <a:rPr lang="en-US" dirty="0"/>
              <a:t>Releases available from </a:t>
            </a:r>
            <a:r>
              <a:rPr lang="en-US" dirty="0" err="1"/>
              <a:t>PyPi</a:t>
            </a:r>
            <a:r>
              <a:rPr lang="en-US" dirty="0"/>
              <a:t> (</a:t>
            </a:r>
            <a:r>
              <a:rPr lang="en-US" dirty="0">
                <a:latin typeface="Courier"/>
                <a:cs typeface="Courier"/>
              </a:rPr>
              <a:t>pip install </a:t>
            </a:r>
            <a:r>
              <a:rPr lang="en-US" dirty="0" err="1">
                <a:latin typeface="Courier"/>
                <a:cs typeface="Courier"/>
              </a:rPr>
              <a:t>mdsynthesis</a:t>
            </a:r>
            <a:r>
              <a:rPr lang="en-US" dirty="0"/>
              <a:t>) </a:t>
            </a:r>
          </a:p>
          <a:p>
            <a:pPr lvl="2">
              <a:spcBef>
                <a:spcPts val="0"/>
              </a:spcBef>
            </a:pPr>
            <a:r>
              <a:rPr lang="en-US" dirty="0"/>
              <a:t>Documentation: </a:t>
            </a:r>
            <a:r>
              <a:rPr lang="en-US" dirty="0">
                <a:hlinkClick r:id="rId10"/>
              </a:rPr>
              <a:t>http://mdsynthesis.readthedocs.org</a:t>
            </a:r>
            <a:endParaRPr lang="en-US" dirty="0"/>
          </a:p>
          <a:p>
            <a:pPr lvl="2">
              <a:spcBef>
                <a:spcPts val="0"/>
              </a:spcBef>
            </a:pPr>
            <a:r>
              <a:rPr lang="en-US" dirty="0"/>
              <a:t>Citation: </a:t>
            </a:r>
            <a:r>
              <a:rPr lang="en-US" baseline="30000" dirty="0"/>
              <a:t>D. L. Dotson, S. L. </a:t>
            </a:r>
            <a:r>
              <a:rPr lang="en-US" baseline="30000" dirty="0" err="1"/>
              <a:t>Seyler</a:t>
            </a:r>
            <a:r>
              <a:rPr lang="en-US" baseline="30000" dirty="0"/>
              <a:t>, M. </a:t>
            </a:r>
            <a:r>
              <a:rPr lang="en-US" baseline="30000" dirty="0" err="1"/>
              <a:t>Linke</a:t>
            </a:r>
            <a:r>
              <a:rPr lang="en-US" baseline="30000" dirty="0"/>
              <a:t>, R. J. </a:t>
            </a:r>
            <a:r>
              <a:rPr lang="en-US" baseline="30000" dirty="0" err="1"/>
              <a:t>Gowers</a:t>
            </a:r>
            <a:r>
              <a:rPr lang="en-US" baseline="30000" dirty="0"/>
              <a:t>, and O. Beckstein. </a:t>
            </a:r>
            <a:r>
              <a:rPr lang="en-US" baseline="30000" dirty="0" err="1"/>
              <a:t>datreant</a:t>
            </a:r>
            <a:r>
              <a:rPr lang="en-US" baseline="30000" dirty="0"/>
              <a:t>: persistent, Python trees for heterogeneous data. In S. </a:t>
            </a:r>
            <a:r>
              <a:rPr lang="en-US" baseline="30000" dirty="0" err="1"/>
              <a:t>Benthall</a:t>
            </a:r>
            <a:r>
              <a:rPr lang="en-US" baseline="30000" dirty="0"/>
              <a:t> and S. </a:t>
            </a:r>
            <a:r>
              <a:rPr lang="en-US" baseline="30000" dirty="0" err="1"/>
              <a:t>Rostrup</a:t>
            </a:r>
            <a:r>
              <a:rPr lang="en-US" baseline="30000" dirty="0"/>
              <a:t>, editors, </a:t>
            </a:r>
            <a:r>
              <a:rPr lang="en-US" i="1" baseline="30000" dirty="0"/>
              <a:t>Proceedings of the 15th Python in Science Conference</a:t>
            </a:r>
            <a:r>
              <a:rPr lang="en-US" baseline="30000" dirty="0"/>
              <a:t>, pages 51 – 56, Austin, TX, 2016.</a:t>
            </a:r>
            <a:endParaRPr lang="en-US" dirty="0"/>
          </a:p>
          <a:p>
            <a:pPr>
              <a:spcBef>
                <a:spcPts val="0"/>
              </a:spcBef>
            </a:pPr>
            <a:endParaRPr lang="en-US" sz="2400" dirty="0"/>
          </a:p>
          <a:p>
            <a:pPr>
              <a:spcBef>
                <a:spcPts val="0"/>
              </a:spcBef>
            </a:pPr>
            <a:endParaRPr lang="en-US" sz="2400" dirty="0"/>
          </a:p>
        </p:txBody>
      </p:sp>
      <p:sp>
        <p:nvSpPr>
          <p:cNvPr id="3" name="Title 2"/>
          <p:cNvSpPr>
            <a:spLocks noGrp="1"/>
          </p:cNvSpPr>
          <p:nvPr>
            <p:ph type="title"/>
          </p:nvPr>
        </p:nvSpPr>
        <p:spPr>
          <a:xfrm>
            <a:off x="0" y="0"/>
            <a:ext cx="9126166" cy="762000"/>
          </a:xfrm>
        </p:spPr>
        <p:txBody>
          <a:bodyPr/>
          <a:lstStyle/>
          <a:p>
            <a:r>
              <a:rPr lang="en-US" dirty="0"/>
              <a:t>Analysis of </a:t>
            </a:r>
            <a:r>
              <a:rPr lang="en-US" dirty="0" err="1"/>
              <a:t>Biomolecular</a:t>
            </a:r>
            <a:r>
              <a:rPr lang="en-US" dirty="0"/>
              <a:t> Simulations</a:t>
            </a:r>
          </a:p>
        </p:txBody>
      </p:sp>
    </p:spTree>
    <p:extLst>
      <p:ext uri="{BB962C8B-B14F-4D97-AF65-F5344CB8AC3E}">
        <p14:creationId xmlns:p14="http://schemas.microsoft.com/office/powerpoint/2010/main" val="3895618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083" y="5288340"/>
            <a:ext cx="2678084" cy="1569660"/>
          </a:xfrm>
          <a:prstGeom prst="rect">
            <a:avLst/>
          </a:prstGeom>
          <a:solidFill>
            <a:schemeClr val="bg1"/>
          </a:solidFill>
        </p:spPr>
        <p:txBody>
          <a:bodyPr wrap="square">
            <a:spAutoFit/>
          </a:bodyPr>
          <a:lstStyle/>
          <a:p>
            <a:r>
              <a:rPr lang="en-US" dirty="0"/>
              <a:t>MIDAS- Molecular Dynamics Analysis Tutorial</a:t>
            </a:r>
            <a:br>
              <a:rPr lang="en-US" dirty="0"/>
            </a:br>
            <a:r>
              <a:rPr lang="en-US" dirty="0"/>
              <a:t>February 2017</a:t>
            </a:r>
          </a:p>
        </p:txBody>
      </p:sp>
      <p:sp>
        <p:nvSpPr>
          <p:cNvPr id="16" name="Rectangle 15"/>
          <p:cNvSpPr/>
          <p:nvPr/>
        </p:nvSpPr>
        <p:spPr>
          <a:xfrm>
            <a:off x="6474" y="4495800"/>
            <a:ext cx="2711320"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12700">
                  <a:solidFill>
                    <a:srgbClr val="F8F3D2">
                      <a:lumMod val="75000"/>
                    </a:srgbClr>
                  </a:solidFill>
                  <a:prstDash val="solid"/>
                </a:ln>
                <a:pattFill prst="dkUpDiag">
                  <a:fgClr>
                    <a:srgbClr val="F8F3D2"/>
                  </a:fgClr>
                  <a:bgClr>
                    <a:srgbClr val="F8F3D2">
                      <a:lumMod val="20000"/>
                      <a:lumOff val="80000"/>
                    </a:srgbClr>
                  </a:bgClr>
                </a:pattFill>
                <a:effectLst>
                  <a:outerShdw dist="38100" dir="2640000" algn="bl" rotWithShape="0">
                    <a:srgbClr val="F8F3D2">
                      <a:lumMod val="75000"/>
                    </a:srgbClr>
                  </a:outerShdw>
                </a:effectLst>
                <a:uLnTx/>
                <a:uFillTx/>
              </a:rPr>
              <a:t>INSERT</a:t>
            </a:r>
          </a:p>
        </p:txBody>
      </p:sp>
    </p:spTree>
    <p:extLst>
      <p:ext uri="{BB962C8B-B14F-4D97-AF65-F5344CB8AC3E}">
        <p14:creationId xmlns:p14="http://schemas.microsoft.com/office/powerpoint/2010/main" val="97178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59" y="5673380"/>
            <a:ext cx="2309702" cy="1200329"/>
          </a:xfrm>
          <a:prstGeom prst="rect">
            <a:avLst/>
          </a:prstGeom>
          <a:solidFill>
            <a:schemeClr val="bg1"/>
          </a:solidFill>
        </p:spPr>
        <p:txBody>
          <a:bodyPr wrap="square">
            <a:spAutoFit/>
          </a:bodyPr>
          <a:lstStyle/>
          <a:p>
            <a:r>
              <a:rPr lang="en-US" dirty="0"/>
              <a:t>Harp HPC for Big Data</a:t>
            </a:r>
          </a:p>
          <a:p>
            <a:r>
              <a:rPr lang="en-US" dirty="0"/>
              <a:t>February 2017</a:t>
            </a:r>
          </a:p>
        </p:txBody>
      </p:sp>
      <p:sp>
        <p:nvSpPr>
          <p:cNvPr id="16" name="Rectangle 15"/>
          <p:cNvSpPr/>
          <p:nvPr/>
        </p:nvSpPr>
        <p:spPr>
          <a:xfrm>
            <a:off x="6474" y="4623502"/>
            <a:ext cx="2711320"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12700">
                  <a:solidFill>
                    <a:srgbClr val="F8F3D2">
                      <a:lumMod val="75000"/>
                    </a:srgbClr>
                  </a:solidFill>
                  <a:prstDash val="solid"/>
                </a:ln>
                <a:pattFill prst="dkUpDiag">
                  <a:fgClr>
                    <a:srgbClr val="F8F3D2"/>
                  </a:fgClr>
                  <a:bgClr>
                    <a:srgbClr val="F8F3D2">
                      <a:lumMod val="20000"/>
                      <a:lumOff val="80000"/>
                    </a:srgbClr>
                  </a:bgClr>
                </a:pattFill>
                <a:effectLst>
                  <a:outerShdw dist="38100" dir="2640000" algn="bl" rotWithShape="0">
                    <a:srgbClr val="F8F3D2">
                      <a:lumMod val="75000"/>
                    </a:srgbClr>
                  </a:outerShdw>
                </a:effectLst>
                <a:uLnTx/>
                <a:uFillTx/>
              </a:rPr>
              <a:t>INSERT</a:t>
            </a:r>
          </a:p>
        </p:txBody>
      </p:sp>
    </p:spTree>
    <p:extLst>
      <p:ext uri="{BB962C8B-B14F-4D97-AF65-F5344CB8AC3E}">
        <p14:creationId xmlns:p14="http://schemas.microsoft.com/office/powerpoint/2010/main" val="3441132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Streaming Applications and Technology</a:t>
            </a:r>
            <a:endParaRPr lang="en-US" sz="36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4456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609600"/>
            <a:ext cx="9067800" cy="5153962"/>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 as </a:t>
            </a:r>
            <a:r>
              <a:rPr lang="en-US" sz="1800" b="1" dirty="0" err="1"/>
              <a:t>HPCCloud</a:t>
            </a:r>
            <a:r>
              <a:rPr lang="en-US" sz="1800" b="1" dirty="0"/>
              <a:t> 3.0</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2" name="Title 1"/>
          <p:cNvSpPr>
            <a:spLocks noGrp="1"/>
          </p:cNvSpPr>
          <p:nvPr>
            <p:ph type="title"/>
          </p:nvPr>
        </p:nvSpPr>
        <p:spPr>
          <a:xfrm>
            <a:off x="-10240" y="0"/>
            <a:ext cx="9126166" cy="609600"/>
          </a:xfrm>
        </p:spPr>
        <p:txBody>
          <a:bodyPr/>
          <a:lstStyle/>
          <a:p>
            <a:pPr algn="ctr"/>
            <a:r>
              <a:rPr lang="en-US" sz="3200" dirty="0"/>
              <a:t>Why Connect (“Converge”) Big Data and HPC</a:t>
            </a:r>
          </a:p>
        </p:txBody>
      </p:sp>
    </p:spTree>
    <p:extLst>
      <p:ext uri="{BB962C8B-B14F-4D97-AF65-F5344CB8AC3E}">
        <p14:creationId xmlns:p14="http://schemas.microsoft.com/office/powerpoint/2010/main" val="174124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574"/>
            <a:ext cx="9144000" cy="1143000"/>
          </a:xfrm>
        </p:spPr>
        <p:txBody>
          <a:bodyPr/>
          <a:lstStyle/>
          <a:p>
            <a:pPr algn="ctr"/>
            <a:r>
              <a:rPr lang="en-US" sz="3200" dirty="0"/>
              <a:t>Adding HPC to Storm &amp; Heron for Streaming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6173" y="2362201"/>
            <a:ext cx="1419490" cy="150039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40" y="2417127"/>
            <a:ext cx="2358526" cy="1463177"/>
          </a:xfrm>
          <a:prstGeom prst="rect">
            <a:avLst/>
          </a:prstGeom>
        </p:spPr>
      </p:pic>
      <p:sp>
        <p:nvSpPr>
          <p:cNvPr id="6" name="TextBox 5"/>
          <p:cNvSpPr txBox="1"/>
          <p:nvPr/>
        </p:nvSpPr>
        <p:spPr>
          <a:xfrm>
            <a:off x="2614864" y="3904958"/>
            <a:ext cx="1751969" cy="923330"/>
          </a:xfrm>
          <a:prstGeom prst="rect">
            <a:avLst/>
          </a:prstGeom>
          <a:noFill/>
        </p:spPr>
        <p:txBody>
          <a:bodyPr wrap="square" rtlCol="0">
            <a:spAutoFit/>
          </a:bodyPr>
          <a:lstStyle/>
          <a:p>
            <a:pPr algn="ctr"/>
            <a:r>
              <a:rPr lang="en-US" sz="1800" dirty="0"/>
              <a:t>Robot with a Laser Range Finder</a:t>
            </a:r>
          </a:p>
        </p:txBody>
      </p:sp>
      <p:sp>
        <p:nvSpPr>
          <p:cNvPr id="7" name="TextBox 6"/>
          <p:cNvSpPr txBox="1"/>
          <p:nvPr/>
        </p:nvSpPr>
        <p:spPr>
          <a:xfrm>
            <a:off x="179240" y="4016058"/>
            <a:ext cx="1736373" cy="646331"/>
          </a:xfrm>
          <a:prstGeom prst="rect">
            <a:avLst/>
          </a:prstGeom>
          <a:noFill/>
        </p:spPr>
        <p:txBody>
          <a:bodyPr wrap="none" rtlCol="0">
            <a:spAutoFit/>
          </a:bodyPr>
          <a:lstStyle/>
          <a:p>
            <a:r>
              <a:rPr lang="en-US" sz="1800" dirty="0"/>
              <a:t>Map Built from </a:t>
            </a:r>
            <a:br>
              <a:rPr lang="en-US" sz="1800" dirty="0"/>
            </a:br>
            <a:r>
              <a:rPr lang="en-US" sz="1800" dirty="0"/>
              <a:t>Robot data</a:t>
            </a:r>
          </a:p>
        </p:txBody>
      </p:sp>
      <p:sp>
        <p:nvSpPr>
          <p:cNvPr id="8" name="TextBox 7"/>
          <p:cNvSpPr txBox="1"/>
          <p:nvPr/>
        </p:nvSpPr>
        <p:spPr>
          <a:xfrm>
            <a:off x="1450474" y="1274127"/>
            <a:ext cx="3119572" cy="461665"/>
          </a:xfrm>
          <a:prstGeom prst="rect">
            <a:avLst/>
          </a:prstGeom>
          <a:noFill/>
        </p:spPr>
        <p:txBody>
          <a:bodyPr wrap="none" rtlCol="0">
            <a:spAutoFit/>
          </a:bodyPr>
          <a:lstStyle/>
          <a:p>
            <a:r>
              <a:rPr lang="en-US" dirty="0"/>
              <a:t>Robotics Applications</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78" y="2464793"/>
            <a:ext cx="2047363" cy="1365460"/>
          </a:xfrm>
          <a:prstGeom prst="rect">
            <a:avLst/>
          </a:prstGeom>
        </p:spPr>
      </p:pic>
      <p:sp>
        <p:nvSpPr>
          <p:cNvPr id="10" name="TextBox 9"/>
          <p:cNvSpPr txBox="1"/>
          <p:nvPr/>
        </p:nvSpPr>
        <p:spPr>
          <a:xfrm>
            <a:off x="4297863" y="3904958"/>
            <a:ext cx="2116333" cy="923330"/>
          </a:xfrm>
          <a:prstGeom prst="rect">
            <a:avLst/>
          </a:prstGeom>
          <a:noFill/>
        </p:spPr>
        <p:txBody>
          <a:bodyPr wrap="square" rtlCol="0">
            <a:spAutoFit/>
          </a:bodyPr>
          <a:lstStyle/>
          <a:p>
            <a:pPr algn="ctr"/>
            <a:r>
              <a:rPr lang="en-US" sz="1800" dirty="0"/>
              <a:t>Robots need to avoid collisions when they move</a:t>
            </a:r>
          </a:p>
        </p:txBody>
      </p:sp>
      <p:sp>
        <p:nvSpPr>
          <p:cNvPr id="11" name="Rectangle 10"/>
          <p:cNvSpPr/>
          <p:nvPr/>
        </p:nvSpPr>
        <p:spPr>
          <a:xfrm>
            <a:off x="4523935" y="1809557"/>
            <a:ext cx="1890261" cy="646331"/>
          </a:xfrm>
          <a:prstGeom prst="rect">
            <a:avLst/>
          </a:prstGeom>
        </p:spPr>
        <p:txBody>
          <a:bodyPr wrap="none">
            <a:spAutoFit/>
          </a:bodyPr>
          <a:lstStyle/>
          <a:p>
            <a:r>
              <a:rPr lang="en-US" sz="1800" dirty="0"/>
              <a:t>N-Body Collision</a:t>
            </a:r>
            <a:br>
              <a:rPr lang="en-US" sz="1800" dirty="0"/>
            </a:br>
            <a:r>
              <a:rPr lang="en-US" sz="1800" dirty="0"/>
              <a:t>Avoidance</a:t>
            </a:r>
          </a:p>
        </p:txBody>
      </p:sp>
      <p:sp>
        <p:nvSpPr>
          <p:cNvPr id="12" name="Rectangle 11"/>
          <p:cNvSpPr/>
          <p:nvPr/>
        </p:nvSpPr>
        <p:spPr>
          <a:xfrm>
            <a:off x="245104" y="1783632"/>
            <a:ext cx="4262705" cy="369332"/>
          </a:xfrm>
          <a:prstGeom prst="rect">
            <a:avLst/>
          </a:prstGeom>
        </p:spPr>
        <p:txBody>
          <a:bodyPr wrap="none">
            <a:spAutoFit/>
          </a:bodyPr>
          <a:lstStyle/>
          <a:p>
            <a:r>
              <a:rPr lang="en-US" sz="1800" dirty="0"/>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2099" y="2438045"/>
            <a:ext cx="2484277" cy="1317450"/>
          </a:xfrm>
          <a:prstGeom prst="rect">
            <a:avLst/>
          </a:prstGeom>
        </p:spPr>
      </p:pic>
      <p:sp>
        <p:nvSpPr>
          <p:cNvPr id="13" name="TextBox 12"/>
          <p:cNvSpPr txBox="1"/>
          <p:nvPr/>
        </p:nvSpPr>
        <p:spPr>
          <a:xfrm>
            <a:off x="6717435" y="1420347"/>
            <a:ext cx="2278942" cy="923330"/>
          </a:xfrm>
          <a:prstGeom prst="rect">
            <a:avLst/>
          </a:prstGeom>
          <a:noFill/>
        </p:spPr>
        <p:txBody>
          <a:bodyPr wrap="square" rtlCol="0">
            <a:spAutoFit/>
          </a:bodyPr>
          <a:lstStyle/>
          <a:p>
            <a:r>
              <a:rPr lang="en-US" sz="1800" dirty="0"/>
              <a:t>Time series data visualization in real time</a:t>
            </a:r>
          </a:p>
        </p:txBody>
      </p:sp>
      <p:sp>
        <p:nvSpPr>
          <p:cNvPr id="16" name="TextBox 15"/>
          <p:cNvSpPr txBox="1"/>
          <p:nvPr/>
        </p:nvSpPr>
        <p:spPr>
          <a:xfrm>
            <a:off x="6549499" y="4016058"/>
            <a:ext cx="2446877" cy="1477328"/>
          </a:xfrm>
          <a:prstGeom prst="rect">
            <a:avLst/>
          </a:prstGeom>
          <a:noFill/>
        </p:spPr>
        <p:txBody>
          <a:bodyPr wrap="square" rtlCol="0">
            <a:spAutoFit/>
          </a:bodyPr>
          <a:lstStyle/>
          <a:p>
            <a:r>
              <a:rPr lang="en-US" sz="1800" dirty="0"/>
              <a:t>Map High dimensional data to 3D visualizer</a:t>
            </a:r>
          </a:p>
          <a:p>
            <a:r>
              <a:rPr lang="en-US" sz="1800" dirty="0"/>
              <a:t>Apply to Stock market data tracking 6000 stocks</a:t>
            </a:r>
          </a:p>
        </p:txBody>
      </p:sp>
    </p:spTree>
    <p:extLst>
      <p:ext uri="{BB962C8B-B14F-4D97-AF65-F5344CB8AC3E}">
        <p14:creationId xmlns:p14="http://schemas.microsoft.com/office/powerpoint/2010/main" val="2138530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Pipeline</a:t>
            </a:r>
          </a:p>
        </p:txBody>
      </p:sp>
      <p:sp>
        <p:nvSpPr>
          <p:cNvPr id="2" name="TextBox 1"/>
          <p:cNvSpPr txBox="1"/>
          <p:nvPr/>
        </p:nvSpPr>
        <p:spPr>
          <a:xfrm>
            <a:off x="402938" y="5258897"/>
            <a:ext cx="3171922" cy="707886"/>
          </a:xfrm>
          <a:prstGeom prst="rect">
            <a:avLst/>
          </a:prstGeom>
          <a:noFill/>
        </p:spPr>
        <p:txBody>
          <a:bodyPr wrap="square" rtlCol="0">
            <a:spAutoFit/>
          </a:bodyPr>
          <a:lstStyle/>
          <a:p>
            <a:pPr algn="ctr"/>
            <a:r>
              <a:rPr lang="en-US" sz="2000" dirty="0"/>
              <a:t>Hosted on HPC and OpenStack cloud</a:t>
            </a:r>
          </a:p>
        </p:txBody>
      </p:sp>
      <p:sp>
        <p:nvSpPr>
          <p:cNvPr id="8" name="TextBox 7"/>
          <p:cNvSpPr txBox="1"/>
          <p:nvPr/>
        </p:nvSpPr>
        <p:spPr>
          <a:xfrm>
            <a:off x="645444" y="4123958"/>
            <a:ext cx="2829090" cy="1015663"/>
          </a:xfrm>
          <a:prstGeom prst="rect">
            <a:avLst/>
          </a:prstGeom>
          <a:noFill/>
        </p:spPr>
        <p:txBody>
          <a:bodyPr wrap="square" rtlCol="0">
            <a:spAutoFit/>
          </a:bodyPr>
          <a:lstStyle/>
          <a:p>
            <a:r>
              <a:rPr lang="en-US" sz="2000" dirty="0"/>
              <a:t>End to end delays without any processing is less than 10ms</a:t>
            </a:r>
          </a:p>
        </p:txBody>
      </p:sp>
      <p:sp>
        <p:nvSpPr>
          <p:cNvPr id="66" name="Rectangle 65"/>
          <p:cNvSpPr/>
          <p:nvPr/>
        </p:nvSpPr>
        <p:spPr>
          <a:xfrm>
            <a:off x="3026653"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1896165" y="1389306"/>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Flowchart: Direct Access Storage 67"/>
          <p:cNvSpPr/>
          <p:nvPr/>
        </p:nvSpPr>
        <p:spPr>
          <a:xfrm>
            <a:off x="3095663"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Flowchart: Direct Access Storage 68"/>
          <p:cNvSpPr/>
          <p:nvPr/>
        </p:nvSpPr>
        <p:spPr>
          <a:xfrm>
            <a:off x="3091349"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0" name="Straight Arrow Connector 69"/>
          <p:cNvCxnSpPr/>
          <p:nvPr/>
        </p:nvCxnSpPr>
        <p:spPr>
          <a:xfrm>
            <a:off x="2261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55499"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5551" y="3167217"/>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73" name="Straight Arrow Connector 72"/>
          <p:cNvCxnSpPr/>
          <p:nvPr/>
        </p:nvCxnSpPr>
        <p:spPr>
          <a:xfrm>
            <a:off x="1342923"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362777" y="2693590"/>
            <a:ext cx="1000787" cy="369332"/>
          </a:xfrm>
          <a:prstGeom prst="rect">
            <a:avLst/>
          </a:prstGeom>
          <a:noFill/>
        </p:spPr>
        <p:txBody>
          <a:bodyPr wrap="none" rtlCol="0">
            <a:spAutoFit/>
          </a:bodyPr>
          <a:lstStyle/>
          <a:p>
            <a:r>
              <a:rPr lang="en-US" dirty="0"/>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3" y="1623626"/>
            <a:ext cx="1325590" cy="994192"/>
          </a:xfrm>
          <a:prstGeom prst="rect">
            <a:avLst/>
          </a:prstGeom>
        </p:spPr>
      </p:pic>
      <p:sp>
        <p:nvSpPr>
          <p:cNvPr id="76" name="Rectangle 75"/>
          <p:cNvSpPr/>
          <p:nvPr/>
        </p:nvSpPr>
        <p:spPr>
          <a:xfrm>
            <a:off x="4959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7" name="Group 76"/>
          <p:cNvGrpSpPr/>
          <p:nvPr/>
        </p:nvGrpSpPr>
        <p:grpSpPr>
          <a:xfrm>
            <a:off x="5128994"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99" name="TextBox 98"/>
              <p:cNvSpPr txBox="1"/>
              <p:nvPr/>
            </p:nvSpPr>
            <p:spPr>
              <a:xfrm>
                <a:off x="6522895" y="2521858"/>
                <a:ext cx="696862" cy="646331"/>
              </a:xfrm>
              <a:prstGeom prst="rect">
                <a:avLst/>
              </a:prstGeom>
              <a:noFill/>
            </p:spPr>
            <p:txBody>
              <a:bodyPr wrap="square" rtlCol="0">
                <a:spAutoFit/>
              </a:bodyPr>
              <a:lstStyle/>
              <a:p>
                <a:r>
                  <a:rPr lang="en-US" sz="900" dirty="0"/>
                  <a:t>Sending to </a:t>
                </a:r>
              </a:p>
              <a:p>
                <a:r>
                  <a:rPr lang="en-US" sz="900" dirty="0"/>
                  <a:t>Persisting </a:t>
                </a:r>
              </a:p>
              <a:p>
                <a:r>
                  <a:rPr lang="en-US" sz="900" dirty="0"/>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r>
                  <a:rPr lang="en-US" sz="1000" dirty="0"/>
                  <a:t>Streaming </a:t>
                </a:r>
              </a:p>
              <a:p>
                <a:r>
                  <a:rPr lang="en-US" sz="1000" dirty="0"/>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109" name="TextBox 108"/>
          <p:cNvSpPr txBox="1"/>
          <p:nvPr/>
        </p:nvSpPr>
        <p:spPr>
          <a:xfrm>
            <a:off x="8122026" y="1473203"/>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110" name="TextBox 109"/>
          <p:cNvSpPr txBox="1"/>
          <p:nvPr/>
        </p:nvSpPr>
        <p:spPr>
          <a:xfrm>
            <a:off x="5565768" y="3436165"/>
            <a:ext cx="2190408" cy="369332"/>
          </a:xfrm>
          <a:prstGeom prst="rect">
            <a:avLst/>
          </a:prstGeom>
          <a:noFill/>
        </p:spPr>
        <p:txBody>
          <a:bodyPr wrap="none" rtlCol="0">
            <a:spAutoFit/>
          </a:bodyPr>
          <a:lstStyle/>
          <a:p>
            <a:r>
              <a:rPr lang="en-US" dirty="0"/>
              <a:t>Streaming Workflows</a:t>
            </a:r>
          </a:p>
        </p:txBody>
      </p:sp>
      <p:sp>
        <p:nvSpPr>
          <p:cNvPr id="111" name="TextBox 110"/>
          <p:cNvSpPr txBox="1"/>
          <p:nvPr/>
        </p:nvSpPr>
        <p:spPr>
          <a:xfrm>
            <a:off x="5339785" y="3898503"/>
            <a:ext cx="3659976" cy="461665"/>
          </a:xfrm>
          <a:prstGeom prst="rect">
            <a:avLst/>
          </a:prstGeom>
          <a:noFill/>
        </p:spPr>
        <p:txBody>
          <a:bodyPr wrap="none" rtlCol="0">
            <a:spAutoFit/>
          </a:bodyPr>
          <a:lstStyle/>
          <a:p>
            <a:r>
              <a:rPr lang="en-US" dirty="0"/>
              <a:t>Apache Heron and Storm</a:t>
            </a:r>
          </a:p>
        </p:txBody>
      </p:sp>
      <p:cxnSp>
        <p:nvCxnSpPr>
          <p:cNvPr id="112" name="Straight Arrow Connector 111"/>
          <p:cNvCxnSpPr/>
          <p:nvPr/>
        </p:nvCxnSpPr>
        <p:spPr>
          <a:xfrm flipH="1">
            <a:off x="1342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2261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3946621"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84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2284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969534"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876800" y="4669470"/>
            <a:ext cx="3699669" cy="1323439"/>
          </a:xfrm>
          <a:prstGeom prst="rect">
            <a:avLst/>
          </a:prstGeom>
          <a:noFill/>
        </p:spPr>
        <p:txBody>
          <a:bodyPr wrap="square" rtlCol="0">
            <a:spAutoFit/>
          </a:bodyPr>
          <a:lstStyle/>
          <a:p>
            <a:pPr algn="ctr"/>
            <a:r>
              <a:rPr lang="en-US" sz="2000" dirty="0"/>
              <a:t>Storm does not support “real parallel processing” within bolts – add optimized inter-bolt communication</a:t>
            </a:r>
          </a:p>
        </p:txBody>
      </p:sp>
    </p:spTree>
    <p:extLst>
      <p:ext uri="{BB962C8B-B14F-4D97-AF65-F5344CB8AC3E}">
        <p14:creationId xmlns:p14="http://schemas.microsoft.com/office/powerpoint/2010/main" val="832876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 y="0"/>
            <a:ext cx="9126166" cy="1146136"/>
          </a:xfrm>
          <a:solidFill>
            <a:schemeClr val="bg1"/>
          </a:solidFill>
        </p:spPr>
        <p:txBody>
          <a:bodyPr/>
          <a:lstStyle/>
          <a:p>
            <a:r>
              <a:rPr lang="en-US" dirty="0"/>
              <a:t>Improvement of Storm (Heron) using HPC communication algorithms</a:t>
            </a:r>
          </a:p>
        </p:txBody>
      </p:sp>
      <p:grpSp>
        <p:nvGrpSpPr>
          <p:cNvPr id="14" name="Group 13"/>
          <p:cNvGrpSpPr/>
          <p:nvPr/>
        </p:nvGrpSpPr>
        <p:grpSpPr>
          <a:xfrm>
            <a:off x="217712" y="1716545"/>
            <a:ext cx="8106230" cy="5141455"/>
            <a:chOff x="217712" y="1716545"/>
            <a:chExt cx="8106230" cy="5141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67" r="5832" b="5027"/>
            <a:stretch/>
          </p:blipFill>
          <p:spPr>
            <a:xfrm>
              <a:off x="217712" y="1716545"/>
              <a:ext cx="8106230" cy="5141455"/>
            </a:xfrm>
            <a:prstGeom prst="rect">
              <a:avLst/>
            </a:prstGeom>
          </p:spPr>
        </p:pic>
        <p:sp>
          <p:nvSpPr>
            <p:cNvPr id="9" name="TextBox 8"/>
            <p:cNvSpPr txBox="1"/>
            <p:nvPr/>
          </p:nvSpPr>
          <p:spPr>
            <a:xfrm>
              <a:off x="1272533" y="2286563"/>
              <a:ext cx="2142766" cy="461665"/>
            </a:xfrm>
            <a:prstGeom prst="rect">
              <a:avLst/>
            </a:prstGeom>
            <a:noFill/>
          </p:spPr>
          <p:txBody>
            <a:bodyPr wrap="none" rtlCol="0">
              <a:spAutoFit/>
            </a:bodyPr>
            <a:lstStyle/>
            <a:p>
              <a:r>
                <a:rPr lang="en-US" b="1" i="0" dirty="0"/>
                <a:t>Original Time</a:t>
              </a:r>
            </a:p>
          </p:txBody>
        </p:sp>
        <p:sp>
          <p:nvSpPr>
            <p:cNvPr id="10" name="TextBox 9"/>
            <p:cNvSpPr txBox="1"/>
            <p:nvPr/>
          </p:nvSpPr>
          <p:spPr>
            <a:xfrm>
              <a:off x="5618231" y="2286564"/>
              <a:ext cx="2250937" cy="461665"/>
            </a:xfrm>
            <a:prstGeom prst="rect">
              <a:avLst/>
            </a:prstGeom>
            <a:noFill/>
          </p:spPr>
          <p:txBody>
            <a:bodyPr wrap="none" rtlCol="0">
              <a:spAutoFit/>
            </a:bodyPr>
            <a:lstStyle/>
            <a:p>
              <a:r>
                <a:rPr lang="en-US" b="1" i="0" dirty="0"/>
                <a:t>Speedup Ring</a:t>
              </a:r>
            </a:p>
          </p:txBody>
        </p:sp>
        <p:sp>
          <p:nvSpPr>
            <p:cNvPr id="11" name="TextBox 10"/>
            <p:cNvSpPr txBox="1"/>
            <p:nvPr/>
          </p:nvSpPr>
          <p:spPr>
            <a:xfrm>
              <a:off x="5163458" y="6124191"/>
              <a:ext cx="2201885" cy="461665"/>
            </a:xfrm>
            <a:prstGeom prst="rect">
              <a:avLst/>
            </a:prstGeom>
            <a:noFill/>
          </p:spPr>
          <p:txBody>
            <a:bodyPr wrap="none" rtlCol="0">
              <a:spAutoFit/>
            </a:bodyPr>
            <a:lstStyle/>
            <a:p>
              <a:r>
                <a:rPr lang="en-US" b="1" i="0" dirty="0"/>
                <a:t>Speedup Tree</a:t>
              </a:r>
            </a:p>
          </p:txBody>
        </p:sp>
        <p:sp>
          <p:nvSpPr>
            <p:cNvPr id="12" name="TextBox 11"/>
            <p:cNvSpPr txBox="1"/>
            <p:nvPr/>
          </p:nvSpPr>
          <p:spPr>
            <a:xfrm>
              <a:off x="970347" y="6065018"/>
              <a:ext cx="2526654" cy="461665"/>
            </a:xfrm>
            <a:prstGeom prst="rect">
              <a:avLst/>
            </a:prstGeom>
            <a:noFill/>
          </p:spPr>
          <p:txBody>
            <a:bodyPr wrap="none" rtlCol="0">
              <a:spAutoFit/>
            </a:bodyPr>
            <a:lstStyle/>
            <a:p>
              <a:r>
                <a:rPr lang="en-US" b="1" i="0" dirty="0"/>
                <a:t>Speedup Binary</a:t>
              </a:r>
            </a:p>
          </p:txBody>
        </p:sp>
      </p:grpSp>
      <p:sp>
        <p:nvSpPr>
          <p:cNvPr id="8" name="Rectangle 7"/>
          <p:cNvSpPr/>
          <p:nvPr/>
        </p:nvSpPr>
        <p:spPr>
          <a:xfrm>
            <a:off x="2" y="1146136"/>
            <a:ext cx="9143998" cy="830997"/>
          </a:xfrm>
          <a:prstGeom prst="rect">
            <a:avLst/>
          </a:prstGeom>
          <a:solidFill>
            <a:schemeClr val="bg1"/>
          </a:solidFill>
        </p:spPr>
        <p:txBody>
          <a:bodyPr wrap="square">
            <a:spAutoFit/>
          </a:bodyPr>
          <a:lstStyle/>
          <a:p>
            <a:r>
              <a:rPr lang="en-US" sz="1600" dirty="0"/>
              <a:t>Latency of binary tree, flat tree and bi-directional ring implementations compared to serial implementation. Different lines show varying # of parallel tasks with either TCP communications and shared memory communications(SHM).</a:t>
            </a:r>
          </a:p>
        </p:txBody>
      </p:sp>
    </p:spTree>
    <p:extLst>
      <p:ext uri="{BB962C8B-B14F-4D97-AF65-F5344CB8AC3E}">
        <p14:creationId xmlns:p14="http://schemas.microsoft.com/office/powerpoint/2010/main" val="3099336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SPIDAL Algorithms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825481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7238"/>
            <a:ext cx="3178175" cy="457200"/>
          </a:xfrm>
        </p:spPr>
        <p:txBody>
          <a:bodyPr>
            <a:noAutofit/>
          </a:bodyPr>
          <a:lstStyle/>
          <a:p>
            <a:r>
              <a:rPr lang="en-US" sz="1600" b="1" dirty="0"/>
              <a:t>Harp LDA on Big Red II Supercomputer (Cray)</a:t>
            </a:r>
          </a:p>
        </p:txBody>
      </p:sp>
      <p:graphicFrame>
        <p:nvGraphicFramePr>
          <p:cNvPr id="4" name="Content Placeholder 3"/>
          <p:cNvGraphicFramePr>
            <a:graphicFrameLocks noGrp="1"/>
          </p:cNvGraphicFramePr>
          <p:nvPr>
            <p:ph idx="4294967295"/>
            <p:extLst/>
          </p:nvPr>
        </p:nvGraphicFramePr>
        <p:xfrm>
          <a:off x="0" y="1614488"/>
          <a:ext cx="4191000" cy="2873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nvPr>
        </p:nvGraphicFramePr>
        <p:xfrm>
          <a:off x="4458128" y="1170308"/>
          <a:ext cx="4419600" cy="294411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834307" y="667594"/>
            <a:ext cx="3505200" cy="424036"/>
          </a:xfrm>
          <a:prstGeom prst="rect">
            <a:avLst/>
          </a:prstGeom>
        </p:spPr>
        <p:txBody>
          <a:bodyPr vert="horz" lIns="91308" tIns="45660" rIns="91308" bIns="456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1600" b="1" i="0" dirty="0">
                <a:solidFill>
                  <a:srgbClr val="B30838"/>
                </a:solidFill>
                <a:cs typeface="ＭＳ Ｐゴシック" pitchFamily="-107" charset="-128"/>
              </a:rPr>
              <a:t>Harp LDA on Juliet (Intel Haswell)</a:t>
            </a:r>
          </a:p>
        </p:txBody>
      </p:sp>
      <p:sp>
        <p:nvSpPr>
          <p:cNvPr id="7" name="Content Placeholder 4"/>
          <p:cNvSpPr txBox="1">
            <a:spLocks/>
          </p:cNvSpPr>
          <p:nvPr/>
        </p:nvSpPr>
        <p:spPr>
          <a:xfrm>
            <a:off x="936889" y="4974866"/>
            <a:ext cx="3008172" cy="1982708"/>
          </a:xfrm>
          <a:prstGeom prst="rect">
            <a:avLst/>
          </a:prstGeom>
        </p:spPr>
        <p:txBody>
          <a:bodyPr vert="horz" lIns="91308" tIns="45660" rIns="91308" bIns="456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prstClr val="black"/>
              </a:solidFill>
            </a:endParaRPr>
          </a:p>
        </p:txBody>
      </p:sp>
      <p:sp>
        <p:nvSpPr>
          <p:cNvPr id="8" name="Content Placeholder 4"/>
          <p:cNvSpPr txBox="1">
            <a:spLocks/>
          </p:cNvSpPr>
          <p:nvPr/>
        </p:nvSpPr>
        <p:spPr>
          <a:xfrm>
            <a:off x="4358688" y="4224752"/>
            <a:ext cx="4618480" cy="1871248"/>
          </a:xfrm>
          <a:prstGeom prst="rect">
            <a:avLst/>
          </a:prstGeom>
        </p:spPr>
        <p:txBody>
          <a:bodyPr vert="horz" lIns="91308" tIns="45660" rIns="91308" bIns="456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a:buFont typeface="Arial" pitchFamily="34" charset="0"/>
              <a:buChar char="•"/>
            </a:pPr>
            <a:r>
              <a:rPr lang="en-US" sz="1600" b="1" i="0" dirty="0">
                <a:solidFill>
                  <a:prstClr val="black"/>
                </a:solidFill>
              </a:rPr>
              <a:t>Big Red II: </a:t>
            </a:r>
            <a:r>
              <a:rPr lang="en-US" sz="1600" i="0" dirty="0">
                <a:solidFill>
                  <a:prstClr val="black"/>
                </a:solidFill>
              </a:rPr>
              <a:t>tested on 25, 50, 75, 100 and 125 nodes; each node uses 32 parallel threads; Gemini interconnect </a:t>
            </a:r>
          </a:p>
          <a:p>
            <a:pPr marL="171450" lvl="1" indent="-171450">
              <a:buFont typeface="Arial" pitchFamily="34" charset="0"/>
              <a:buChar char="•"/>
            </a:pPr>
            <a:r>
              <a:rPr lang="en-US" sz="1600" b="1" i="0" dirty="0">
                <a:solidFill>
                  <a:prstClr val="black"/>
                </a:solidFill>
              </a:rPr>
              <a:t>Juliet: </a:t>
            </a:r>
            <a:r>
              <a:rPr lang="en-US" sz="1600" i="0" dirty="0">
                <a:solidFill>
                  <a:prstClr val="black"/>
                </a:solidFill>
              </a:rPr>
              <a:t>tested on 10, 15, 20, 25, 30 nodes; each node uses 64 parallel threads on 36 core Intel </a:t>
            </a:r>
            <a:r>
              <a:rPr lang="en-US" sz="1600" i="0" dirty="0" err="1">
                <a:solidFill>
                  <a:prstClr val="black"/>
                </a:solidFill>
              </a:rPr>
              <a:t>Haswell</a:t>
            </a:r>
            <a:r>
              <a:rPr lang="en-US" sz="1600" i="0" dirty="0">
                <a:solidFill>
                  <a:prstClr val="black"/>
                </a:solidFill>
              </a:rPr>
              <a:t> nodes (each with 2 chips); </a:t>
            </a:r>
            <a:r>
              <a:rPr lang="en-US" sz="1600" i="0" dirty="0" err="1">
                <a:solidFill>
                  <a:prstClr val="black"/>
                </a:solidFill>
              </a:rPr>
              <a:t>Infiniband</a:t>
            </a:r>
            <a:r>
              <a:rPr lang="en-US" sz="1600" i="0" dirty="0">
                <a:solidFill>
                  <a:prstClr val="black"/>
                </a:solidFill>
              </a:rPr>
              <a:t> interconnect</a:t>
            </a:r>
          </a:p>
        </p:txBody>
      </p:sp>
      <p:sp>
        <p:nvSpPr>
          <p:cNvPr id="9" name="Title 3"/>
          <p:cNvSpPr txBox="1">
            <a:spLocks/>
          </p:cNvSpPr>
          <p:nvPr/>
        </p:nvSpPr>
        <p:spPr>
          <a:xfrm>
            <a:off x="381000" y="143523"/>
            <a:ext cx="4663927" cy="422528"/>
          </a:xfrm>
          <a:prstGeom prst="rect">
            <a:avLst/>
          </a:prstGeom>
        </p:spPr>
        <p:txBody>
          <a:bodyPr vert="horz" lIns="91308" tIns="45660" rIns="91308" bIns="456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2800" b="1" i="0" kern="0" dirty="0">
                <a:solidFill>
                  <a:srgbClr val="B30838"/>
                </a:solidFill>
                <a:latin typeface="+mn-lt"/>
                <a:ea typeface="+mn-ea"/>
                <a:cs typeface="Times New Roman" pitchFamily="18" charset="0"/>
              </a:rPr>
              <a:t>Harp LDA Scaling Tests</a:t>
            </a:r>
          </a:p>
        </p:txBody>
      </p:sp>
      <p:sp>
        <p:nvSpPr>
          <p:cNvPr id="10" name="TextBox 9"/>
          <p:cNvSpPr txBox="1"/>
          <p:nvPr/>
        </p:nvSpPr>
        <p:spPr>
          <a:xfrm>
            <a:off x="103530" y="4656374"/>
            <a:ext cx="4163670" cy="1077097"/>
          </a:xfrm>
          <a:prstGeom prst="rect">
            <a:avLst/>
          </a:prstGeom>
          <a:noFill/>
        </p:spPr>
        <p:txBody>
          <a:bodyPr wrap="square" lIns="91308" tIns="45660" rIns="91308" bIns="45660" rtlCol="0">
            <a:spAutoFit/>
          </a:bodyPr>
          <a:lstStyle/>
          <a:p>
            <a:r>
              <a:rPr lang="en-US" sz="1600" i="0" dirty="0"/>
              <a:t>Corpus: 3,775,554 Wikipedia documents, Vocabulary: 1 million words; </a:t>
            </a:r>
          </a:p>
          <a:p>
            <a:r>
              <a:rPr lang="en-US" sz="1600" i="0" dirty="0"/>
              <a:t>Topics: 10k topics; alpha: 0.01; beta: 0.01; iteration: 200</a:t>
            </a:r>
          </a:p>
        </p:txBody>
      </p:sp>
    </p:spTree>
    <p:extLst>
      <p:ext uri="{BB962C8B-B14F-4D97-AF65-F5344CB8AC3E}">
        <p14:creationId xmlns:p14="http://schemas.microsoft.com/office/powerpoint/2010/main" val="4293542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067800" cy="3429000"/>
          </a:xfrm>
        </p:spPr>
        <p:txBody>
          <a:bodyPr/>
          <a:lstStyle/>
          <a:p>
            <a:r>
              <a:rPr lang="en-US" dirty="0"/>
              <a:t>Finding patterns in graphs is very important</a:t>
            </a:r>
          </a:p>
          <a:p>
            <a:pPr lvl="1"/>
            <a:r>
              <a:rPr lang="en-US" dirty="0"/>
              <a:t>Counting the number of </a:t>
            </a:r>
            <a:r>
              <a:rPr lang="en-US" dirty="0" err="1"/>
              <a:t>embeddings</a:t>
            </a:r>
            <a:r>
              <a:rPr lang="en-US" dirty="0"/>
              <a:t> of a given labeled/unlabeled template subgraph</a:t>
            </a:r>
          </a:p>
          <a:p>
            <a:pPr lvl="1"/>
            <a:r>
              <a:rPr lang="en-US" dirty="0"/>
              <a:t>Finding the most frequent subgraphs/motifs efficiently from a given set of candidate templates</a:t>
            </a:r>
          </a:p>
          <a:p>
            <a:pPr lvl="1"/>
            <a:r>
              <a:rPr lang="en-US" dirty="0"/>
              <a:t>Computing the </a:t>
            </a:r>
            <a:r>
              <a:rPr lang="en-US" dirty="0" err="1"/>
              <a:t>graphlet</a:t>
            </a:r>
            <a:r>
              <a:rPr lang="en-US" dirty="0"/>
              <a:t> frequency distribution.</a:t>
            </a:r>
          </a:p>
          <a:p>
            <a:r>
              <a:rPr lang="en-US" dirty="0"/>
              <a:t>Reworking existing parallel VT algorithm </a:t>
            </a:r>
            <a:r>
              <a:rPr lang="en-US" dirty="0" err="1"/>
              <a:t>Sahad</a:t>
            </a:r>
            <a:r>
              <a:rPr lang="en-US" dirty="0"/>
              <a:t> with MIDAS middleware giving </a:t>
            </a:r>
            <a:r>
              <a:rPr lang="en-US" dirty="0" err="1"/>
              <a:t>HarpSahad</a:t>
            </a:r>
            <a:r>
              <a:rPr lang="en-US" dirty="0"/>
              <a:t> which runs 5 (Google) to 9 (Miami) times faster than original Hadoop version</a:t>
            </a:r>
          </a:p>
          <a:p>
            <a:r>
              <a:rPr lang="en-US" b="1" dirty="0"/>
              <a:t>Work in progress</a:t>
            </a:r>
          </a:p>
          <a:p>
            <a:pPr marL="571500" indent="-514350">
              <a:buFont typeface="+mj-lt"/>
              <a:buAutoNum type="romanLcPeriod"/>
            </a:pPr>
            <a:endParaRPr lang="en-US" dirty="0"/>
          </a:p>
        </p:txBody>
      </p:sp>
      <p:sp>
        <p:nvSpPr>
          <p:cNvPr id="2" name="Title 1"/>
          <p:cNvSpPr>
            <a:spLocks noGrp="1"/>
          </p:cNvSpPr>
          <p:nvPr>
            <p:ph type="title"/>
          </p:nvPr>
        </p:nvSpPr>
        <p:spPr/>
        <p:txBody>
          <a:bodyPr/>
          <a:lstStyle/>
          <a:p>
            <a:r>
              <a:rPr lang="en-US" dirty="0"/>
              <a:t>SPIDAL Algorithms – Subgraph mining</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8894" y="4191000"/>
            <a:ext cx="4229100" cy="271843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6088647" y="4314662"/>
            <a:ext cx="2794000" cy="63055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367179309"/>
              </p:ext>
            </p:extLst>
          </p:nvPr>
        </p:nvGraphicFramePr>
        <p:xfrm>
          <a:off x="4206248" y="5593715"/>
          <a:ext cx="4937752" cy="1315720"/>
        </p:xfrm>
        <a:graphic>
          <a:graphicData uri="http://schemas.openxmlformats.org/drawingml/2006/table">
            <a:tbl>
              <a:tblPr firstRow="1" firstCol="1" bandRow="1">
                <a:tableStyleId>{5C22544A-7EE6-4342-B048-85BDC9FD1C3A}</a:tableStyleId>
              </a:tblPr>
              <a:tblGrid>
                <a:gridCol w="1467960">
                  <a:extLst>
                    <a:ext uri="{9D8B030D-6E8A-4147-A177-3AD203B41FA5}">
                      <a16:colId xmlns:a16="http://schemas.microsoft.com/office/drawing/2014/main" val="3046815679"/>
                    </a:ext>
                  </a:extLst>
                </a:gridCol>
                <a:gridCol w="1259992">
                  <a:extLst>
                    <a:ext uri="{9D8B030D-6E8A-4147-A177-3AD203B41FA5}">
                      <a16:colId xmlns:a16="http://schemas.microsoft.com/office/drawing/2014/main" val="2729308263"/>
                    </a:ext>
                  </a:extLst>
                </a:gridCol>
                <a:gridCol w="1258777">
                  <a:extLst>
                    <a:ext uri="{9D8B030D-6E8A-4147-A177-3AD203B41FA5}">
                      <a16:colId xmlns:a16="http://schemas.microsoft.com/office/drawing/2014/main" val="3575745983"/>
                    </a:ext>
                  </a:extLst>
                </a:gridCol>
                <a:gridCol w="951023">
                  <a:extLst>
                    <a:ext uri="{9D8B030D-6E8A-4147-A177-3AD203B41FA5}">
                      <a16:colId xmlns:a16="http://schemas.microsoft.com/office/drawing/2014/main" val="1979505182"/>
                    </a:ext>
                  </a:extLst>
                </a:gridCol>
              </a:tblGrid>
              <a:tr h="0">
                <a:tc>
                  <a:txBody>
                    <a:bodyPr/>
                    <a:lstStyle/>
                    <a:p>
                      <a:pPr marL="0" marR="0" algn="ctr">
                        <a:spcBef>
                          <a:spcPts val="0"/>
                        </a:spcBef>
                        <a:spcAft>
                          <a:spcPts val="0"/>
                        </a:spcAft>
                      </a:pPr>
                      <a:r>
                        <a:rPr lang="en-US" sz="1600">
                          <a:effectLst/>
                        </a:rPr>
                        <a:t>Network</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No. Of Nodes </a:t>
                      </a:r>
                    </a:p>
                    <a:p>
                      <a:pPr marL="0" marR="0" algn="ctr">
                        <a:spcBef>
                          <a:spcPts val="0"/>
                        </a:spcBef>
                        <a:spcAft>
                          <a:spcPts val="0"/>
                        </a:spcAft>
                      </a:pPr>
                      <a:r>
                        <a:rPr lang="en-US" sz="1600">
                          <a:effectLst/>
                        </a:rPr>
                        <a:t>(in million)</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No. Of Edges </a:t>
                      </a:r>
                    </a:p>
                    <a:p>
                      <a:pPr marL="0" marR="0" algn="ctr">
                        <a:spcBef>
                          <a:spcPts val="0"/>
                        </a:spcBef>
                        <a:spcAft>
                          <a:spcPts val="0"/>
                        </a:spcAft>
                      </a:pPr>
                      <a:r>
                        <a:rPr lang="en-US" sz="1600">
                          <a:effectLst/>
                        </a:rPr>
                        <a:t>(in million)</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Size </a:t>
                      </a:r>
                    </a:p>
                    <a:p>
                      <a:pPr marL="0" marR="0" algn="ctr">
                        <a:spcBef>
                          <a:spcPts val="0"/>
                        </a:spcBef>
                        <a:spcAft>
                          <a:spcPts val="0"/>
                        </a:spcAft>
                      </a:pPr>
                      <a:r>
                        <a:rPr lang="en-US" sz="1600">
                          <a:effectLst/>
                        </a:rPr>
                        <a:t>(MB)</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711785729"/>
                  </a:ext>
                </a:extLst>
              </a:tr>
              <a:tr h="292100">
                <a:tc>
                  <a:txBody>
                    <a:bodyPr/>
                    <a:lstStyle/>
                    <a:p>
                      <a:pPr marL="0" marR="0" algn="ctr">
                        <a:spcBef>
                          <a:spcPts val="0"/>
                        </a:spcBef>
                        <a:spcAft>
                          <a:spcPts val="0"/>
                        </a:spcAft>
                      </a:pPr>
                      <a:r>
                        <a:rPr lang="en-US" sz="1600">
                          <a:effectLst/>
                        </a:rPr>
                        <a:t>Web-google</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0.9</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4.3</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65</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488816951"/>
                  </a:ext>
                </a:extLst>
              </a:tr>
              <a:tr h="292100">
                <a:tc>
                  <a:txBody>
                    <a:bodyPr/>
                    <a:lstStyle/>
                    <a:p>
                      <a:pPr marL="0" marR="0" algn="ctr">
                        <a:spcBef>
                          <a:spcPts val="0"/>
                        </a:spcBef>
                        <a:spcAft>
                          <a:spcPts val="0"/>
                        </a:spcAft>
                      </a:pPr>
                      <a:r>
                        <a:rPr lang="en-US" sz="1600">
                          <a:effectLst/>
                        </a:rPr>
                        <a:t>Miami</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2.1</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51.2</a:t>
                      </a:r>
                      <a:endParaRPr lang="en-US" sz="16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740</a:t>
                      </a:r>
                      <a:endParaRPr lang="en-US" sz="16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999646772"/>
                  </a:ext>
                </a:extLst>
              </a:tr>
            </a:tbl>
          </a:graphicData>
        </a:graphic>
      </p:graphicFrame>
      <p:sp>
        <p:nvSpPr>
          <p:cNvPr id="9" name="TextBox 8"/>
          <p:cNvSpPr txBox="1"/>
          <p:nvPr/>
        </p:nvSpPr>
        <p:spPr>
          <a:xfrm>
            <a:off x="4267200" y="4335027"/>
            <a:ext cx="1600200" cy="1200329"/>
          </a:xfrm>
          <a:prstGeom prst="rect">
            <a:avLst/>
          </a:prstGeom>
          <a:noFill/>
        </p:spPr>
        <p:txBody>
          <a:bodyPr wrap="square" rtlCol="0">
            <a:spAutoFit/>
          </a:bodyPr>
          <a:lstStyle/>
          <a:p>
            <a:r>
              <a:rPr lang="en-US" i="0" dirty="0"/>
              <a:t>Templates</a:t>
            </a:r>
          </a:p>
          <a:p>
            <a:endParaRPr lang="en-US" i="0" dirty="0"/>
          </a:p>
          <a:p>
            <a:r>
              <a:rPr lang="en-US" i="0" dirty="0"/>
              <a:t>Datasets:</a:t>
            </a:r>
          </a:p>
        </p:txBody>
      </p:sp>
    </p:spTree>
    <p:extLst>
      <p:ext uri="{BB962C8B-B14F-4D97-AF65-F5344CB8AC3E}">
        <p14:creationId xmlns:p14="http://schemas.microsoft.com/office/powerpoint/2010/main" val="165373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9067800" cy="5153962"/>
          </a:xfrm>
        </p:spPr>
        <p:txBody>
          <a:bodyPr/>
          <a:lstStyle/>
          <a:p>
            <a:r>
              <a:rPr lang="en-US" dirty="0"/>
              <a:t>Random graphs, important and needed with particular degree distribution and clustering coefficients. </a:t>
            </a:r>
          </a:p>
          <a:p>
            <a:pPr lvl="1"/>
            <a:r>
              <a:rPr lang="en-US" sz="1800" dirty="0"/>
              <a:t>Preferential attachment (PA) model, Chung-Lu (CL), stochastic </a:t>
            </a:r>
            <a:r>
              <a:rPr lang="en-US" sz="1800" dirty="0" err="1"/>
              <a:t>Kronecker</a:t>
            </a:r>
            <a:r>
              <a:rPr lang="en-US" sz="1800" dirty="0"/>
              <a:t>, stochastic block model (SBM), and block two–level </a:t>
            </a:r>
            <a:r>
              <a:rPr lang="en-US" sz="1800" dirty="0" err="1"/>
              <a:t>Erdos-Renyi</a:t>
            </a:r>
            <a:r>
              <a:rPr lang="en-US" sz="1800" dirty="0"/>
              <a:t> (BTER)</a:t>
            </a:r>
          </a:p>
          <a:p>
            <a:pPr lvl="1"/>
            <a:r>
              <a:rPr lang="en-US" sz="1800" dirty="0"/>
              <a:t>Generative algorithms for these models are mostly sequential and take a prohibitively long time to generate large-scale graphs. </a:t>
            </a:r>
          </a:p>
          <a:p>
            <a:r>
              <a:rPr lang="en-US" sz="1800" dirty="0"/>
              <a:t>SPIDAL working on developing efficient parallel algorithms for generating random graphs using different models with new DG method with low memory and high performance, almost optimal load balancing and excellent scaling.</a:t>
            </a:r>
          </a:p>
          <a:p>
            <a:pPr lvl="1"/>
            <a:r>
              <a:rPr lang="en-US" sz="1800" dirty="0"/>
              <a:t>Algorithms are about 3-4 times faster than the previous ones. </a:t>
            </a:r>
          </a:p>
          <a:p>
            <a:pPr lvl="1"/>
            <a:r>
              <a:rPr lang="en-US" sz="1800" dirty="0"/>
              <a:t>Generate a network with 250 billion edges in 12 seconds using 1024 processors.</a:t>
            </a:r>
          </a:p>
          <a:p>
            <a:r>
              <a:rPr lang="en-US" sz="1800" dirty="0"/>
              <a:t>Needs to be packaged for SPIDAL using MIDAS (currently MPI)</a:t>
            </a:r>
          </a:p>
        </p:txBody>
      </p:sp>
      <p:sp>
        <p:nvSpPr>
          <p:cNvPr id="2" name="Title 1"/>
          <p:cNvSpPr>
            <a:spLocks noGrp="1"/>
          </p:cNvSpPr>
          <p:nvPr>
            <p:ph type="title"/>
          </p:nvPr>
        </p:nvSpPr>
        <p:spPr>
          <a:xfrm>
            <a:off x="-10240" y="0"/>
            <a:ext cx="9126166" cy="555596"/>
          </a:xfrm>
        </p:spPr>
        <p:txBody>
          <a:bodyPr/>
          <a:lstStyle/>
          <a:p>
            <a:r>
              <a:rPr lang="en-US" sz="2800" dirty="0"/>
              <a:t>SPIDAL Algorithms – Random Graph Generation</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2382" y="4563113"/>
            <a:ext cx="3456408" cy="230427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70184" y="4828141"/>
            <a:ext cx="5773816" cy="2175641"/>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2734913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 y="685800"/>
            <a:ext cx="9067800" cy="5153962"/>
          </a:xfrm>
        </p:spPr>
        <p:txBody>
          <a:bodyPr/>
          <a:lstStyle/>
          <a:p>
            <a:r>
              <a:rPr lang="en-US" dirty="0"/>
              <a:t>Triangle counting; important special case of subgraph mining and specialized programs can outperform general program</a:t>
            </a:r>
          </a:p>
          <a:p>
            <a:r>
              <a:rPr lang="en-US" dirty="0"/>
              <a:t>Previous work used Hadoop but MPI based PATRIC is much faster</a:t>
            </a:r>
          </a:p>
          <a:p>
            <a:r>
              <a:rPr lang="en-US" dirty="0"/>
              <a:t>SPIDAL version uses much more efficient decomposition (non-overlapping graph decomposition) – a factor of 25 lower memory than PATRIC</a:t>
            </a:r>
          </a:p>
          <a:p>
            <a:r>
              <a:rPr lang="en-US" dirty="0"/>
              <a:t>Next graph problem – Community detection</a:t>
            </a:r>
          </a:p>
          <a:p>
            <a:endParaRPr lang="en-US" dirty="0"/>
          </a:p>
        </p:txBody>
      </p:sp>
      <p:sp>
        <p:nvSpPr>
          <p:cNvPr id="2" name="Title 1"/>
          <p:cNvSpPr>
            <a:spLocks noGrp="1"/>
          </p:cNvSpPr>
          <p:nvPr>
            <p:ph type="title"/>
          </p:nvPr>
        </p:nvSpPr>
        <p:spPr/>
        <p:txBody>
          <a:bodyPr/>
          <a:lstStyle/>
          <a:p>
            <a:r>
              <a:rPr lang="en-US" dirty="0"/>
              <a:t>SPIDAL Algorithms – Triangle Counting</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581399" y="2590800"/>
            <a:ext cx="5070927" cy="3505200"/>
          </a:xfrm>
          <a:prstGeom prst="rect">
            <a:avLst/>
          </a:prstGeom>
        </p:spPr>
      </p:pic>
      <p:sp>
        <p:nvSpPr>
          <p:cNvPr id="7" name="TextBox 6"/>
          <p:cNvSpPr txBox="1"/>
          <p:nvPr/>
        </p:nvSpPr>
        <p:spPr>
          <a:xfrm>
            <a:off x="7391400" y="4950958"/>
            <a:ext cx="1341119" cy="461665"/>
          </a:xfrm>
          <a:prstGeom prst="rect">
            <a:avLst/>
          </a:prstGeom>
          <a:noFill/>
        </p:spPr>
        <p:txBody>
          <a:bodyPr wrap="square" rtlCol="0">
            <a:spAutoFit/>
          </a:bodyPr>
          <a:lstStyle/>
          <a:p>
            <a:r>
              <a:rPr lang="en-US" b="1" i="0" dirty="0"/>
              <a:t>SPIDAL</a:t>
            </a:r>
          </a:p>
        </p:txBody>
      </p:sp>
      <p:sp>
        <p:nvSpPr>
          <p:cNvPr id="9" name="TextBox 8"/>
          <p:cNvSpPr txBox="1"/>
          <p:nvPr/>
        </p:nvSpPr>
        <p:spPr>
          <a:xfrm>
            <a:off x="533400" y="3733800"/>
            <a:ext cx="2602045" cy="1938992"/>
          </a:xfrm>
          <a:prstGeom prst="rect">
            <a:avLst/>
          </a:prstGeom>
          <a:noFill/>
        </p:spPr>
        <p:txBody>
          <a:bodyPr wrap="square" rtlCol="0">
            <a:spAutoFit/>
          </a:bodyPr>
          <a:lstStyle/>
          <a:p>
            <a:r>
              <a:rPr lang="en-US" b="1" i="0" dirty="0"/>
              <a:t>MPI version complete. Need to package for SPIDAL and add MIDAS -- Harp</a:t>
            </a:r>
          </a:p>
        </p:txBody>
      </p:sp>
    </p:spTree>
    <p:extLst>
      <p:ext uri="{BB962C8B-B14F-4D97-AF65-F5344CB8AC3E}">
        <p14:creationId xmlns:p14="http://schemas.microsoft.com/office/powerpoint/2010/main" val="1883914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533400"/>
            <a:ext cx="9067800" cy="5153962"/>
          </a:xfrm>
        </p:spPr>
        <p:txBody>
          <a:bodyPr/>
          <a:lstStyle/>
          <a:p>
            <a:r>
              <a:rPr lang="en-US" dirty="0"/>
              <a:t>Several parallel core machine learning algorithms; need to add SPIDAL Java optimizations to complete parallel codes except MPI MDS</a:t>
            </a:r>
          </a:p>
          <a:p>
            <a:pPr lvl="1"/>
            <a:r>
              <a:rPr lang="en-US" sz="1600" u="sng" dirty="0">
                <a:hlinkClick r:id="rId2"/>
              </a:rPr>
              <a:t>https://www.gitbook.com/book/esaliya/global-machine-learning-with-dsc-spidal/details</a:t>
            </a:r>
            <a:endParaRPr lang="en-US" sz="1600" dirty="0"/>
          </a:p>
          <a:p>
            <a:r>
              <a:rPr lang="en-US" b="1" dirty="0"/>
              <a:t>O(N</a:t>
            </a:r>
            <a:r>
              <a:rPr lang="en-US" b="1" baseline="30000" dirty="0"/>
              <a:t>2</a:t>
            </a:r>
            <a:r>
              <a:rPr lang="en-US" b="1" dirty="0"/>
              <a:t>) distance matrices </a:t>
            </a:r>
            <a:r>
              <a:rPr lang="en-US" dirty="0"/>
              <a:t>calculation with Hadoop parallelism and various options (storage </a:t>
            </a:r>
            <a:r>
              <a:rPr lang="en-US" dirty="0" err="1"/>
              <a:t>MongoDB</a:t>
            </a:r>
            <a:r>
              <a:rPr lang="en-US" dirty="0"/>
              <a:t> vs. distributed files), normalization, packing to save memory  usage, exploiting symmetry</a:t>
            </a:r>
            <a:endParaRPr lang="en-US" b="1" dirty="0"/>
          </a:p>
          <a:p>
            <a:r>
              <a:rPr lang="en-US" b="1" dirty="0"/>
              <a:t>WDA-SMACOF (DA-MDS): Multidimensional scaling MDS </a:t>
            </a:r>
            <a:r>
              <a:rPr lang="en-US" dirty="0"/>
              <a:t>is optimal nonlinear dimension reduction  enhanced by SMACOF, deterministic annealing and Conjugate gradient for non-uniform weights. Used in many applications</a:t>
            </a:r>
          </a:p>
          <a:p>
            <a:pPr lvl="1"/>
            <a:r>
              <a:rPr lang="en-US" dirty="0"/>
              <a:t>MPI (shared memory) and MIDAS (Harp) versions</a:t>
            </a:r>
          </a:p>
          <a:p>
            <a:r>
              <a:rPr lang="en-US" b="1" dirty="0"/>
              <a:t>MDS Alignment </a:t>
            </a:r>
            <a:r>
              <a:rPr lang="en-US" dirty="0"/>
              <a:t>to optimally align related point sets, as in MDS time series</a:t>
            </a:r>
          </a:p>
          <a:p>
            <a:r>
              <a:rPr lang="en-US" b="1" dirty="0" err="1"/>
              <a:t>WebPlotViz</a:t>
            </a:r>
            <a:r>
              <a:rPr lang="en-US" b="1" dirty="0"/>
              <a:t> </a:t>
            </a:r>
            <a:r>
              <a:rPr lang="en-US" dirty="0"/>
              <a:t>data management (MongoDB) and browser visualization for 3D point sets including time series. Available as source or SaaS</a:t>
            </a:r>
          </a:p>
          <a:p>
            <a:r>
              <a:rPr lang="en-US" b="1" dirty="0"/>
              <a:t>MDS as </a:t>
            </a:r>
            <a:r>
              <a:rPr lang="en-US" b="1" dirty="0">
                <a:sym typeface="Symbol" panose="05050102010706020507" pitchFamily="18" charset="2"/>
              </a:rPr>
              <a:t></a:t>
            </a:r>
            <a:r>
              <a:rPr lang="en-US" b="1" baseline="30000" dirty="0">
                <a:sym typeface="Symbol" panose="05050102010706020507" pitchFamily="18" charset="2"/>
              </a:rPr>
              <a:t>2</a:t>
            </a:r>
            <a:r>
              <a:rPr lang="en-US" b="1" dirty="0">
                <a:sym typeface="Symbol" panose="05050102010706020507" pitchFamily="18" charset="2"/>
              </a:rPr>
              <a:t> using </a:t>
            </a:r>
            <a:r>
              <a:rPr lang="en-US" b="1" dirty="0" err="1">
                <a:sym typeface="Symbol" panose="05050102010706020507" pitchFamily="18" charset="2"/>
              </a:rPr>
              <a:t>Manxcat</a:t>
            </a:r>
            <a:r>
              <a:rPr lang="en-US" b="1" dirty="0">
                <a:sym typeface="Symbol" panose="05050102010706020507" pitchFamily="18" charset="2"/>
              </a:rPr>
              <a:t>. </a:t>
            </a:r>
            <a:r>
              <a:rPr lang="en-US" dirty="0">
                <a:sym typeface="Symbol" panose="05050102010706020507" pitchFamily="18" charset="2"/>
              </a:rPr>
              <a:t>Alternative more general but less reliable solution of MDS. Latest version of WDA-SMACOF usually preferable</a:t>
            </a:r>
          </a:p>
          <a:p>
            <a:r>
              <a:rPr lang="en-US" dirty="0">
                <a:sym typeface="Symbol" panose="05050102010706020507" pitchFamily="18" charset="2"/>
              </a:rPr>
              <a:t>Other </a:t>
            </a:r>
            <a:r>
              <a:rPr lang="en-US" b="1" dirty="0">
                <a:sym typeface="Symbol" panose="05050102010706020507" pitchFamily="18" charset="2"/>
              </a:rPr>
              <a:t>Dimension Reduction</a:t>
            </a:r>
            <a:r>
              <a:rPr lang="en-US" dirty="0">
                <a:sym typeface="Symbol" panose="05050102010706020507" pitchFamily="18" charset="2"/>
              </a:rPr>
              <a:t>: SVD, PCA, GTM to do</a:t>
            </a:r>
            <a:endParaRPr lang="en-US" dirty="0"/>
          </a:p>
        </p:txBody>
      </p:sp>
      <p:sp>
        <p:nvSpPr>
          <p:cNvPr id="2" name="Title 1"/>
          <p:cNvSpPr>
            <a:spLocks noGrp="1"/>
          </p:cNvSpPr>
          <p:nvPr>
            <p:ph type="title"/>
          </p:nvPr>
        </p:nvSpPr>
        <p:spPr>
          <a:xfrm>
            <a:off x="-10240" y="0"/>
            <a:ext cx="9126166" cy="685800"/>
          </a:xfrm>
        </p:spPr>
        <p:txBody>
          <a:bodyPr/>
          <a:lstStyle/>
          <a:p>
            <a:r>
              <a:rPr lang="en-US" dirty="0"/>
              <a:t>SPIDAL Algorithms – Core I</a:t>
            </a:r>
          </a:p>
        </p:txBody>
      </p:sp>
    </p:spTree>
    <p:extLst>
      <p:ext uri="{BB962C8B-B14F-4D97-AF65-F5344CB8AC3E}">
        <p14:creationId xmlns:p14="http://schemas.microsoft.com/office/powerpoint/2010/main" val="3216128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0" y="555596"/>
            <a:ext cx="9067800" cy="5153962"/>
          </a:xfrm>
        </p:spPr>
        <p:txBody>
          <a:bodyPr/>
          <a:lstStyle/>
          <a:p>
            <a:r>
              <a:rPr lang="en-US" sz="1800" b="1" dirty="0"/>
              <a:t>Latent Dirichlet Allocation LDA </a:t>
            </a:r>
            <a:r>
              <a:rPr lang="en-US" sz="1800" dirty="0"/>
              <a:t>for topic finding in text collections; new algorithm with MIDAS runtime outperforming current best practice</a:t>
            </a:r>
          </a:p>
          <a:p>
            <a:r>
              <a:rPr lang="en-US" sz="1800" b="1" dirty="0"/>
              <a:t>DA-PWC Deterministic Annealing Pairwise Clustering</a:t>
            </a:r>
            <a:r>
              <a:rPr lang="en-US" sz="1800" dirty="0"/>
              <a:t> for case where points aren’t in a vector space; used extensively to cluster DNA and proteomic sequences; improved algorithm over other published. Parallelism good but needs SPIDAL Java</a:t>
            </a:r>
          </a:p>
          <a:p>
            <a:r>
              <a:rPr lang="en-US" sz="1800" b="1" dirty="0"/>
              <a:t>DAVS Deterministic Annealing Clustering for vectors</a:t>
            </a:r>
            <a:r>
              <a:rPr lang="en-US" sz="1800" dirty="0"/>
              <a:t>; includes specification of errors and limit on cluster sizes. Gives very accurate answers for cases where distinct clustering exists. Being upgraded for new LC-MS proteomics data with one million clusters in 27 million size data set</a:t>
            </a:r>
          </a:p>
          <a:p>
            <a:r>
              <a:rPr lang="en-US" sz="1800" b="1" dirty="0"/>
              <a:t>K-means basic vector clustering</a:t>
            </a:r>
            <a:r>
              <a:rPr lang="en-US" sz="1800" dirty="0"/>
              <a:t>: fast and adequate where clusters aren’t needed accurately</a:t>
            </a:r>
          </a:p>
          <a:p>
            <a:r>
              <a:rPr lang="en-US" sz="1800" b="1" dirty="0"/>
              <a:t>Elkan’s improved K-means vector clustering</a:t>
            </a:r>
            <a:r>
              <a:rPr lang="en-US" sz="1800" dirty="0"/>
              <a:t>: for high dimensional spaces; uses triangle inequality to avoid expensive distance </a:t>
            </a:r>
            <a:r>
              <a:rPr lang="en-US" sz="1800" dirty="0" err="1"/>
              <a:t>calcs</a:t>
            </a:r>
            <a:endParaRPr lang="en-US" sz="1800" dirty="0"/>
          </a:p>
          <a:p>
            <a:r>
              <a:rPr lang="en-US" sz="1800" b="1" dirty="0"/>
              <a:t>Future work </a:t>
            </a:r>
            <a:r>
              <a:rPr lang="en-US" sz="1800" dirty="0"/>
              <a:t>– </a:t>
            </a:r>
            <a:r>
              <a:rPr lang="en-US" sz="1800" b="1" dirty="0"/>
              <a:t>Classification</a:t>
            </a:r>
            <a:r>
              <a:rPr lang="en-US" sz="1800" dirty="0"/>
              <a:t>: logistic regression, Random Forest, SVM, (deep learning); Collaborative Filtering, TF-IDF search and Spark </a:t>
            </a:r>
            <a:r>
              <a:rPr lang="en-US" sz="1800" b="1" dirty="0" err="1"/>
              <a:t>MLlib</a:t>
            </a:r>
            <a:r>
              <a:rPr lang="en-US" sz="1800" dirty="0"/>
              <a:t> algorithms</a:t>
            </a:r>
          </a:p>
          <a:p>
            <a:r>
              <a:rPr lang="en-US" sz="1800" b="1" dirty="0"/>
              <a:t>Harp-</a:t>
            </a:r>
            <a:r>
              <a:rPr lang="en-US" sz="1800" b="1" dirty="0" err="1"/>
              <a:t>DaaL</a:t>
            </a:r>
            <a:r>
              <a:rPr lang="en-US" sz="1800" b="1" dirty="0"/>
              <a:t> </a:t>
            </a:r>
            <a:r>
              <a:rPr lang="en-US" sz="1800" dirty="0"/>
              <a:t>extends Intel DAAL’s local batch mode to multi-node distributed modes</a:t>
            </a:r>
          </a:p>
          <a:p>
            <a:pPr lvl="1"/>
            <a:r>
              <a:rPr lang="en-US" sz="1800" dirty="0"/>
              <a:t>Leveraging Harp’s benefits of communication for iterative compute models</a:t>
            </a:r>
          </a:p>
          <a:p>
            <a:endParaRPr lang="en-US" sz="1800" b="1" dirty="0"/>
          </a:p>
        </p:txBody>
      </p:sp>
      <p:sp>
        <p:nvSpPr>
          <p:cNvPr id="2" name="Title 1"/>
          <p:cNvSpPr>
            <a:spLocks noGrp="1"/>
          </p:cNvSpPr>
          <p:nvPr>
            <p:ph type="title"/>
          </p:nvPr>
        </p:nvSpPr>
        <p:spPr>
          <a:xfrm>
            <a:off x="-10240" y="0"/>
            <a:ext cx="9126166" cy="555596"/>
          </a:xfrm>
        </p:spPr>
        <p:txBody>
          <a:bodyPr/>
          <a:lstStyle/>
          <a:p>
            <a:r>
              <a:rPr lang="en-US" dirty="0"/>
              <a:t>SPIDAL Algorithms – Core II</a:t>
            </a:r>
          </a:p>
        </p:txBody>
      </p:sp>
    </p:spTree>
    <p:extLst>
      <p:ext uri="{BB962C8B-B14F-4D97-AF65-F5344CB8AC3E}">
        <p14:creationId xmlns:p14="http://schemas.microsoft.com/office/powerpoint/2010/main" val="80711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067800" cy="5153962"/>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a:t>
            </a:r>
            <a:r>
              <a:rPr lang="en-US" sz="2400" b="1" dirty="0" err="1"/>
              <a:t>HPCCloud</a:t>
            </a:r>
            <a:r>
              <a:rPr lang="en-US" sz="2400" b="1" dirty="0"/>
              <a:t> 2.0</a:t>
            </a:r>
            <a:r>
              <a:rPr lang="en-US" sz="2400" dirty="0"/>
              <a:t>)</a:t>
            </a:r>
            <a:r>
              <a:rPr lang="en-US" sz="2400" b="1" dirty="0"/>
              <a:t> </a:t>
            </a:r>
            <a:r>
              <a:rPr lang="en-US" sz="2400" dirty="0"/>
              <a:t>to automate deployment of software defined systems on hardware designed for functionality and performance e.g. appropriate disks, interconnect, memory</a:t>
            </a:r>
          </a:p>
          <a:p>
            <a:r>
              <a:rPr lang="en-US" sz="2400" dirty="0"/>
              <a:t>Deliver </a:t>
            </a:r>
            <a:r>
              <a:rPr lang="en-US" sz="2400" b="1" dirty="0"/>
              <a:t>Solutions (wisdom) as a Service </a:t>
            </a:r>
            <a:r>
              <a:rPr lang="en-US" sz="2400" b="1" dirty="0" err="1"/>
              <a:t>HPCCloud</a:t>
            </a:r>
            <a:r>
              <a:rPr lang="en-US" sz="2400" b="1" dirty="0"/>
              <a:t> 3.0</a:t>
            </a:r>
            <a:endParaRPr lang="en-US" sz="2400" dirty="0"/>
          </a:p>
        </p:txBody>
      </p:sp>
      <p:sp>
        <p:nvSpPr>
          <p:cNvPr id="2" name="Title 1"/>
          <p:cNvSpPr>
            <a:spLocks noGrp="1"/>
          </p:cNvSpPr>
          <p:nvPr>
            <p:ph type="title"/>
          </p:nvPr>
        </p:nvSpPr>
        <p:spPr/>
        <p:txBody>
          <a:bodyPr/>
          <a:lstStyle/>
          <a:p>
            <a:pPr algn="ctr"/>
            <a:r>
              <a:rPr lang="en-US" sz="2800" dirty="0"/>
              <a:t>Convergence Points (Nexus) for</a:t>
            </a:r>
            <a:br>
              <a:rPr lang="en-US" sz="2800" dirty="0"/>
            </a:br>
            <a:r>
              <a:rPr lang="en-US" sz="2800" dirty="0"/>
              <a:t>HPC-Cloud-Big Data-Simulation</a:t>
            </a:r>
          </a:p>
        </p:txBody>
      </p:sp>
    </p:spTree>
    <p:extLst>
      <p:ext uri="{BB962C8B-B14F-4D97-AF65-F5344CB8AC3E}">
        <p14:creationId xmlns:p14="http://schemas.microsoft.com/office/powerpoint/2010/main" val="3532985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Image and Optimization Algorithms</a:t>
            </a:r>
          </a:p>
        </p:txBody>
      </p:sp>
      <p:sp>
        <p:nvSpPr>
          <p:cNvPr id="3" name="Subtitl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1510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900" dirty="0"/>
              <a:t>Both Pathology/Remote sensing working on 2D moving to 3D images</a:t>
            </a:r>
            <a:endParaRPr lang="en-US" sz="1900" dirty="0">
              <a:solidFill>
                <a:srgbClr val="FF0000"/>
              </a:solidFill>
            </a:endParaRPr>
          </a:p>
          <a:p>
            <a:r>
              <a:rPr lang="en-US" sz="1900" dirty="0"/>
              <a:t>Each pathology image could have 10 billion pixels, and we may extract a million spatial objects per image and 100 million features (dozens to 100 features per object) per image. We often tile the image into 4K x 4K tiles for processing. We develop buffering-based tiling to handle boundary-crossing objects. For each typical study, we may have hundreds to thousands of pathology images</a:t>
            </a:r>
          </a:p>
          <a:p>
            <a:r>
              <a:rPr lang="en-US" sz="1900" dirty="0"/>
              <a:t>Remote sensing aimed at radar images of ice and snow sheets; as data from aircraft flying in a line, we can stack radar 2D images to get 3D</a:t>
            </a:r>
          </a:p>
          <a:p>
            <a:r>
              <a:rPr lang="en-US" sz="1900" dirty="0"/>
              <a:t>2D problems need modest parallelism “intra-image” but often need parallelism over images </a:t>
            </a:r>
          </a:p>
          <a:p>
            <a:r>
              <a:rPr lang="en-US" sz="1900" dirty="0"/>
              <a:t>3D problems need parallelism for an individual image</a:t>
            </a:r>
          </a:p>
          <a:p>
            <a:r>
              <a:rPr lang="en-US" sz="1900" dirty="0"/>
              <a:t>Use Optimization algorithms to  support applications (e.g. Markov Chain, Integer Programming, Bayesian Maximum a posteriori, </a:t>
            </a:r>
            <a:r>
              <a:rPr lang="en-US" sz="1900" dirty="0" err="1"/>
              <a:t>variational</a:t>
            </a:r>
            <a:r>
              <a:rPr lang="en-US" sz="1900" dirty="0"/>
              <a:t> level set, Euler-Lagrange Equation)</a:t>
            </a:r>
          </a:p>
          <a:p>
            <a:r>
              <a:rPr lang="en-US" sz="1900" dirty="0"/>
              <a:t>Classification (deep learning convolution neural network, SVM, random forest, etc.) will be important</a:t>
            </a:r>
            <a:br>
              <a:rPr lang="en-US" sz="1900" dirty="0"/>
            </a:br>
            <a:endParaRPr lang="en-US" sz="1900" dirty="0"/>
          </a:p>
          <a:p>
            <a:endParaRPr lang="en-US" sz="1900" dirty="0"/>
          </a:p>
        </p:txBody>
      </p:sp>
      <p:sp>
        <p:nvSpPr>
          <p:cNvPr id="2" name="Title 1"/>
          <p:cNvSpPr>
            <a:spLocks noGrp="1"/>
          </p:cNvSpPr>
          <p:nvPr>
            <p:ph type="title"/>
          </p:nvPr>
        </p:nvSpPr>
        <p:spPr/>
        <p:txBody>
          <a:bodyPr/>
          <a:lstStyle/>
          <a:p>
            <a:pPr algn="ctr"/>
            <a:r>
              <a:rPr lang="en-US" sz="3200" dirty="0"/>
              <a:t>Imaging Applications: Remote Sensing,  Pathology, Spatial  Systems </a:t>
            </a:r>
          </a:p>
        </p:txBody>
      </p:sp>
    </p:spTree>
    <p:extLst>
      <p:ext uri="{BB962C8B-B14F-4D97-AF65-F5344CB8AC3E}">
        <p14:creationId xmlns:p14="http://schemas.microsoft.com/office/powerpoint/2010/main" val="1828422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7620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16" name="Rectangle 15"/>
          <p:cNvSpPr/>
          <p:nvPr/>
        </p:nvSpPr>
        <p:spPr>
          <a:xfrm>
            <a:off x="-62374" y="5701607"/>
            <a:ext cx="2816587" cy="1200329"/>
          </a:xfrm>
          <a:prstGeom prst="rect">
            <a:avLst/>
          </a:prstGeom>
          <a:solidFill>
            <a:schemeClr val="bg1"/>
          </a:solidFill>
        </p:spPr>
        <p:txBody>
          <a:bodyPr wrap="square">
            <a:spAutoFit/>
          </a:bodyPr>
          <a:lstStyle/>
          <a:p>
            <a:r>
              <a:rPr lang="en-US" dirty="0"/>
              <a:t>Image &amp; Model Fitting Abstractions</a:t>
            </a:r>
            <a:br>
              <a:rPr lang="en-US" dirty="0"/>
            </a:br>
            <a:r>
              <a:rPr lang="en-US" dirty="0"/>
              <a:t>February 2017</a:t>
            </a:r>
          </a:p>
        </p:txBody>
      </p:sp>
      <p:sp>
        <p:nvSpPr>
          <p:cNvPr id="14" name="Rectangle 13"/>
          <p:cNvSpPr/>
          <p:nvPr/>
        </p:nvSpPr>
        <p:spPr>
          <a:xfrm>
            <a:off x="-9740" y="482371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898749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Applications</a:t>
            </a:r>
          </a:p>
        </p:txBody>
      </p:sp>
      <p:sp>
        <p:nvSpPr>
          <p:cNvPr id="3" name="Subtitle 2"/>
          <p:cNvSpPr>
            <a:spLocks noGrp="1"/>
          </p:cNvSpPr>
          <p:nvPr>
            <p:ph type="body" idx="1"/>
          </p:nvPr>
        </p:nvSpPr>
        <p:spPr/>
        <p:txBody>
          <a:bodyPr/>
          <a:lstStyle/>
          <a:p>
            <a:r>
              <a:rPr lang="en-US" dirty="0"/>
              <a:t>And image algorithms</a:t>
            </a:r>
          </a:p>
        </p:txBody>
      </p:sp>
    </p:spTree>
    <p:extLst>
      <p:ext uri="{BB962C8B-B14F-4D97-AF65-F5344CB8AC3E}">
        <p14:creationId xmlns:p14="http://schemas.microsoft.com/office/powerpoint/2010/main" val="2667995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89378"/>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16" name="Rectangle 15"/>
          <p:cNvSpPr/>
          <p:nvPr/>
        </p:nvSpPr>
        <p:spPr>
          <a:xfrm>
            <a:off x="-9740" y="5747049"/>
            <a:ext cx="2219540" cy="1200328"/>
          </a:xfrm>
          <a:prstGeom prst="rect">
            <a:avLst/>
          </a:prstGeom>
          <a:solidFill>
            <a:schemeClr val="bg1"/>
          </a:solidFill>
        </p:spPr>
        <p:txBody>
          <a:bodyPr wrap="square">
            <a:spAutoFit/>
          </a:bodyPr>
          <a:lstStyle/>
          <a:p>
            <a:r>
              <a:rPr lang="en-US" dirty="0"/>
              <a:t>Polar Science Applications</a:t>
            </a:r>
            <a:br>
              <a:rPr lang="en-US" dirty="0"/>
            </a:br>
            <a:r>
              <a:rPr lang="en-US" dirty="0"/>
              <a:t>February 2017</a:t>
            </a:r>
          </a:p>
        </p:txBody>
      </p:sp>
      <p:sp>
        <p:nvSpPr>
          <p:cNvPr id="14" name="Rectangle 13"/>
          <p:cNvSpPr/>
          <p:nvPr/>
        </p:nvSpPr>
        <p:spPr>
          <a:xfrm>
            <a:off x="-9740" y="482371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2214551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err="1"/>
              <a:t>Fsoftwareddddddddd</a:t>
            </a:r>
            <a:endParaRPr lang="en-US" dirty="0"/>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60" y="5673380"/>
            <a:ext cx="2373560" cy="1200329"/>
          </a:xfrm>
          <a:prstGeom prst="rect">
            <a:avLst/>
          </a:prstGeom>
          <a:solidFill>
            <a:schemeClr val="bg1"/>
          </a:solidFill>
        </p:spPr>
        <p:txBody>
          <a:bodyPr wrap="square">
            <a:spAutoFit/>
          </a:bodyPr>
          <a:lstStyle/>
          <a:p>
            <a:r>
              <a:rPr lang="en-US" dirty="0"/>
              <a:t>Pathology</a:t>
            </a:r>
            <a:br>
              <a:rPr lang="en-US" dirty="0"/>
            </a:br>
            <a:r>
              <a:rPr lang="en-US" dirty="0"/>
              <a:t>Spatial Analysis</a:t>
            </a:r>
            <a:br>
              <a:rPr lang="en-US" dirty="0"/>
            </a:br>
            <a:r>
              <a:rPr lang="en-US" dirty="0"/>
              <a:t>February 2017</a:t>
            </a:r>
          </a:p>
        </p:txBody>
      </p:sp>
      <p:sp>
        <p:nvSpPr>
          <p:cNvPr id="14" name="Rectangle 13"/>
          <p:cNvSpPr/>
          <p:nvPr/>
        </p:nvSpPr>
        <p:spPr>
          <a:xfrm>
            <a:off x="-11359" y="4731476"/>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2513919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2776" y="6027003"/>
            <a:ext cx="2221159" cy="830997"/>
          </a:xfrm>
          <a:prstGeom prst="rect">
            <a:avLst/>
          </a:prstGeom>
          <a:solidFill>
            <a:schemeClr val="bg1"/>
          </a:solidFill>
        </p:spPr>
        <p:txBody>
          <a:bodyPr wrap="square">
            <a:spAutoFit/>
          </a:bodyPr>
          <a:lstStyle/>
          <a:p>
            <a:r>
              <a:rPr lang="en-US" dirty="0"/>
              <a:t>Public Health</a:t>
            </a:r>
            <a:br>
              <a:rPr lang="en-US" dirty="0"/>
            </a:br>
            <a:r>
              <a:rPr lang="en-US" dirty="0"/>
              <a:t>February 2017</a:t>
            </a:r>
          </a:p>
        </p:txBody>
      </p:sp>
      <p:sp>
        <p:nvSpPr>
          <p:cNvPr id="14" name="Rectangle 13"/>
          <p:cNvSpPr/>
          <p:nvPr/>
        </p:nvSpPr>
        <p:spPr>
          <a:xfrm>
            <a:off x="-54581" y="5096470"/>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851731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Biomolecular Simulations Tutorial</a:t>
            </a:r>
          </a:p>
        </p:txBody>
      </p:sp>
      <p:sp>
        <p:nvSpPr>
          <p:cNvPr id="3" name="Text Placeholder 2"/>
          <p:cNvSpPr>
            <a:spLocks noGrp="1"/>
          </p:cNvSpPr>
          <p:nvPr>
            <p:ph type="body" idx="1"/>
          </p:nvPr>
        </p:nvSpPr>
        <p:spPr/>
        <p:txBody>
          <a:bodyPr/>
          <a:lstStyle/>
          <a:p>
            <a:r>
              <a:rPr lang="en-US" dirty="0"/>
              <a:t>Can be found combined with MIDAS tutorial earlier</a:t>
            </a:r>
          </a:p>
        </p:txBody>
      </p:sp>
    </p:spTree>
    <p:extLst>
      <p:ext uri="{BB962C8B-B14F-4D97-AF65-F5344CB8AC3E}">
        <p14:creationId xmlns:p14="http://schemas.microsoft.com/office/powerpoint/2010/main" val="24858049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19726" y="-31282"/>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8138" y="5272284"/>
            <a:ext cx="2329733" cy="1569660"/>
          </a:xfrm>
          <a:prstGeom prst="rect">
            <a:avLst/>
          </a:prstGeom>
          <a:solidFill>
            <a:schemeClr val="bg1"/>
          </a:solidFill>
        </p:spPr>
        <p:txBody>
          <a:bodyPr wrap="square">
            <a:spAutoFit/>
          </a:bodyPr>
          <a:lstStyle/>
          <a:p>
            <a:r>
              <a:rPr lang="en-US" dirty="0" err="1"/>
              <a:t>MDAnalysis</a:t>
            </a:r>
            <a:endParaRPr lang="en-US" dirty="0"/>
          </a:p>
          <a:p>
            <a:r>
              <a:rPr lang="en-US" dirty="0"/>
              <a:t>Biomolecular Simulations February 2017</a:t>
            </a:r>
          </a:p>
        </p:txBody>
      </p:sp>
      <p:sp>
        <p:nvSpPr>
          <p:cNvPr id="14" name="Rectangle 13"/>
          <p:cNvSpPr/>
          <p:nvPr/>
        </p:nvSpPr>
        <p:spPr>
          <a:xfrm>
            <a:off x="-22294" y="4348954"/>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098587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Futures</a:t>
            </a:r>
          </a:p>
        </p:txBody>
      </p:sp>
      <p:sp>
        <p:nvSpPr>
          <p:cNvPr id="3" name="Subtitle 2"/>
          <p:cNvSpPr>
            <a:spLocks noGrp="1"/>
          </p:cNvSpPr>
          <p:nvPr>
            <p:ph type="body" idx="1"/>
          </p:nvPr>
        </p:nvSpPr>
        <p:spPr/>
        <p:txBody>
          <a:bodyPr/>
          <a:lstStyle/>
          <a:p>
            <a:r>
              <a:rPr lang="en-US" dirty="0"/>
              <a:t>Orchestration</a:t>
            </a:r>
          </a:p>
        </p:txBody>
      </p:sp>
    </p:spTree>
    <p:extLst>
      <p:ext uri="{BB962C8B-B14F-4D97-AF65-F5344CB8AC3E}">
        <p14:creationId xmlns:p14="http://schemas.microsoft.com/office/powerpoint/2010/main" val="110933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414" y="838200"/>
            <a:ext cx="8528624" cy="2852737"/>
          </a:xfrm>
        </p:spPr>
        <p:txBody>
          <a:bodyPr/>
          <a:lstStyle/>
          <a:p>
            <a:r>
              <a:rPr lang="en-US" sz="4800" dirty="0"/>
              <a:t>Some Cosmic Issues in HPC – Big Data areas and their linkage</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034581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59" y="5673380"/>
            <a:ext cx="2309702" cy="1200329"/>
          </a:xfrm>
          <a:prstGeom prst="rect">
            <a:avLst/>
          </a:prstGeom>
          <a:solidFill>
            <a:schemeClr val="bg1"/>
          </a:solidFill>
        </p:spPr>
        <p:txBody>
          <a:bodyPr wrap="square">
            <a:spAutoFit/>
          </a:bodyPr>
          <a:lstStyle/>
          <a:p>
            <a:r>
              <a:rPr lang="en-US" dirty="0"/>
              <a:t>HPC Cloud</a:t>
            </a:r>
            <a:br>
              <a:rPr lang="en-US" dirty="0"/>
            </a:br>
            <a:r>
              <a:rPr lang="en-US" dirty="0"/>
              <a:t>Convergence</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80</a:t>
            </a:fld>
            <a:endParaRPr lang="en-US" dirty="0"/>
          </a:p>
        </p:txBody>
      </p:sp>
      <p:sp>
        <p:nvSpPr>
          <p:cNvPr id="16" name="Rectangle 15"/>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0345945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59" y="5673380"/>
            <a:ext cx="2668098" cy="1200329"/>
          </a:xfrm>
          <a:prstGeom prst="rect">
            <a:avLst/>
          </a:prstGeom>
          <a:solidFill>
            <a:schemeClr val="bg1"/>
          </a:solidFill>
        </p:spPr>
        <p:txBody>
          <a:bodyPr wrap="square">
            <a:spAutoFit/>
          </a:bodyPr>
          <a:lstStyle/>
          <a:p>
            <a:r>
              <a:rPr lang="en-US" dirty="0"/>
              <a:t>Software Defined Systems</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81</a:t>
            </a:fld>
            <a:endParaRPr lang="en-US" dirty="0"/>
          </a:p>
        </p:txBody>
      </p:sp>
      <p:sp>
        <p:nvSpPr>
          <p:cNvPr id="16" name="Rectangle 15"/>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2439384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32" y="73304"/>
            <a:ext cx="8229600" cy="751274"/>
          </a:xfrm>
        </p:spPr>
        <p:txBody>
          <a:bodyPr>
            <a:normAutofit/>
          </a:bodyPr>
          <a:lstStyle/>
          <a:p>
            <a:r>
              <a:rPr lang="en-US" b="1" dirty="0"/>
              <a:t>Analytics and the DIKW Pipeline</a:t>
            </a:r>
          </a:p>
        </p:txBody>
      </p:sp>
      <p:sp>
        <p:nvSpPr>
          <p:cNvPr id="3" name="Content Placeholder 2"/>
          <p:cNvSpPr>
            <a:spLocks noGrp="1"/>
          </p:cNvSpPr>
          <p:nvPr>
            <p:ph idx="1"/>
          </p:nvPr>
        </p:nvSpPr>
        <p:spPr>
          <a:xfrm>
            <a:off x="0" y="762000"/>
            <a:ext cx="9144000" cy="6033422"/>
          </a:xfrm>
        </p:spPr>
        <p:txBody>
          <a:bodyPr>
            <a:normAutofit/>
          </a:bodyPr>
          <a:lstStyle/>
          <a:p>
            <a:r>
              <a:rPr lang="en-US" sz="1800" dirty="0"/>
              <a:t>Data goes through a pipeline (Big Data is also Big Wisdom etc.)</a:t>
            </a:r>
            <a:br>
              <a:rPr lang="en-US" sz="1800" dirty="0"/>
            </a:br>
            <a:br>
              <a:rPr lang="en-US" sz="1800" dirty="0"/>
            </a:br>
            <a:r>
              <a:rPr lang="en-US" sz="1800" b="1" dirty="0">
                <a:solidFill>
                  <a:srgbClr val="FF0000"/>
                </a:solidFill>
              </a:rPr>
              <a:t>Raw data </a:t>
            </a:r>
            <a:r>
              <a:rPr lang="en-US" sz="1800" b="1" dirty="0">
                <a:solidFill>
                  <a:srgbClr val="FF0000"/>
                </a:solidFill>
                <a:sym typeface="Wingdings" panose="05000000000000000000" pitchFamily="2" charset="2"/>
              </a:rPr>
              <a:t> Data  Information  Knowledge  Wisdom  Decisions</a:t>
            </a:r>
          </a:p>
          <a:p>
            <a:endParaRPr lang="en-US" sz="1800" dirty="0">
              <a:sym typeface="Wingdings" panose="05000000000000000000" pitchFamily="2" charset="2"/>
            </a:endParaRPr>
          </a:p>
          <a:p>
            <a:endParaRPr lang="en-US" sz="1800" dirty="0">
              <a:sym typeface="Wingdings" panose="05000000000000000000" pitchFamily="2" charset="2"/>
            </a:endParaRPr>
          </a:p>
          <a:p>
            <a:endParaRPr lang="en-US" sz="1800" dirty="0">
              <a:sym typeface="Wingdings" panose="05000000000000000000" pitchFamily="2" charset="2"/>
            </a:endParaRPr>
          </a:p>
          <a:p>
            <a:endParaRPr lang="en-US" sz="1800" dirty="0">
              <a:sym typeface="Wingdings" panose="05000000000000000000" pitchFamily="2" charset="2"/>
            </a:endParaRPr>
          </a:p>
          <a:p>
            <a:endParaRPr lang="en-US" sz="1800" dirty="0">
              <a:sym typeface="Wingdings" panose="05000000000000000000" pitchFamily="2" charset="2"/>
            </a:endParaRPr>
          </a:p>
          <a:p>
            <a:r>
              <a:rPr lang="en-US" sz="1800" dirty="0">
                <a:sym typeface="Wingdings" panose="05000000000000000000" pitchFamily="2" charset="2"/>
              </a:rPr>
              <a:t>Each link enabled by a filter which is “business logic” or “analytics”</a:t>
            </a:r>
          </a:p>
          <a:p>
            <a:pPr lvl="1"/>
            <a:r>
              <a:rPr lang="en-US" sz="1800" dirty="0">
                <a:sym typeface="Wingdings" panose="05000000000000000000" pitchFamily="2" charset="2"/>
              </a:rPr>
              <a:t>All filters are Analytics</a:t>
            </a:r>
          </a:p>
          <a:p>
            <a:r>
              <a:rPr lang="en-US" sz="1800" dirty="0">
                <a:sym typeface="Wingdings" panose="05000000000000000000" pitchFamily="2" charset="2"/>
              </a:rPr>
              <a:t>However I am most interested in filters that involve “sophisticated analytics” which require non trivial parallel algorithms</a:t>
            </a:r>
          </a:p>
          <a:p>
            <a:pPr lvl="1"/>
            <a:r>
              <a:rPr lang="en-US" sz="1800" dirty="0">
                <a:sym typeface="Wingdings" panose="05000000000000000000" pitchFamily="2" charset="2"/>
              </a:rPr>
              <a:t>Improve state of art in both algorithm quality and (parallel) performance</a:t>
            </a:r>
          </a:p>
          <a:p>
            <a:r>
              <a:rPr lang="en-US" sz="1800" dirty="0">
                <a:sym typeface="Wingdings" panose="05000000000000000000" pitchFamily="2" charset="2"/>
              </a:rPr>
              <a:t>See Apache Crunch or Google Cloud Dataflow supporting pipelined analytics </a:t>
            </a:r>
          </a:p>
          <a:p>
            <a:pPr lvl="1"/>
            <a:r>
              <a:rPr lang="en-US" sz="1800" dirty="0">
                <a:sym typeface="Wingdings" panose="05000000000000000000" pitchFamily="2" charset="2"/>
              </a:rPr>
              <a:t>And Pegasus, </a:t>
            </a:r>
            <a:r>
              <a:rPr lang="en-US" sz="1800" dirty="0" err="1">
                <a:sym typeface="Wingdings" panose="05000000000000000000" pitchFamily="2" charset="2"/>
              </a:rPr>
              <a:t>Taverna</a:t>
            </a:r>
            <a:r>
              <a:rPr lang="en-US" sz="1800" dirty="0">
                <a:sym typeface="Wingdings" panose="05000000000000000000" pitchFamily="2" charset="2"/>
              </a:rPr>
              <a:t>, Kepler from Grid community</a:t>
            </a:r>
          </a:p>
          <a:p>
            <a:endParaRPr lang="en-US" sz="1800" dirty="0">
              <a:sym typeface="Wingdings" panose="05000000000000000000" pitchFamily="2" charset="2"/>
            </a:endParaRPr>
          </a:p>
          <a:p>
            <a:endParaRPr lang="en-US" sz="1800" dirty="0"/>
          </a:p>
        </p:txBody>
      </p:sp>
      <p:grpSp>
        <p:nvGrpSpPr>
          <p:cNvPr id="22" name="Group 21"/>
          <p:cNvGrpSpPr/>
          <p:nvPr/>
        </p:nvGrpSpPr>
        <p:grpSpPr>
          <a:xfrm>
            <a:off x="1037065" y="2424845"/>
            <a:ext cx="5285676" cy="735313"/>
            <a:chOff x="1087244" y="2592978"/>
            <a:chExt cx="5285676" cy="735313"/>
          </a:xfrm>
        </p:grpSpPr>
        <p:grpSp>
          <p:nvGrpSpPr>
            <p:cNvPr id="10" name="Group 9"/>
            <p:cNvGrpSpPr/>
            <p:nvPr/>
          </p:nvGrpSpPr>
          <p:grpSpPr>
            <a:xfrm>
              <a:off x="1923586" y="2793033"/>
              <a:ext cx="3755171" cy="535258"/>
              <a:chOff x="1984917" y="3589588"/>
              <a:chExt cx="3755171" cy="535258"/>
            </a:xfrm>
          </p:grpSpPr>
          <p:sp>
            <p:nvSpPr>
              <p:cNvPr id="4" name="Oval 3"/>
              <p:cNvSpPr/>
              <p:nvPr/>
            </p:nvSpPr>
            <p:spPr>
              <a:xfrm>
                <a:off x="2681867" y="3589588"/>
                <a:ext cx="2366845"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More Analytics </a:t>
                </a:r>
              </a:p>
            </p:txBody>
          </p:sp>
          <p:cxnSp>
            <p:nvCxnSpPr>
              <p:cNvPr id="6" name="Straight Arrow Connector 5"/>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48712" y="3857217"/>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912111" y="2592978"/>
              <a:ext cx="146080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Knowledge</a:t>
              </a:r>
            </a:p>
          </p:txBody>
        </p:sp>
        <p:sp>
          <p:nvSpPr>
            <p:cNvPr id="13" name="TextBox 12"/>
            <p:cNvSpPr txBox="1"/>
            <p:nvPr/>
          </p:nvSpPr>
          <p:spPr>
            <a:xfrm>
              <a:off x="1087244" y="2594152"/>
              <a:ext cx="146080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Information</a:t>
              </a:r>
            </a:p>
          </p:txBody>
        </p:sp>
      </p:grpSp>
      <p:grpSp>
        <p:nvGrpSpPr>
          <p:cNvPr id="15" name="Group 14"/>
          <p:cNvGrpSpPr/>
          <p:nvPr/>
        </p:nvGrpSpPr>
        <p:grpSpPr>
          <a:xfrm>
            <a:off x="1837165" y="1622386"/>
            <a:ext cx="4084131" cy="769503"/>
            <a:chOff x="1580685" y="3361307"/>
            <a:chExt cx="4084131" cy="769503"/>
          </a:xfrm>
        </p:grpSpPr>
        <p:grpSp>
          <p:nvGrpSpPr>
            <p:cNvPr id="16" name="Group 15"/>
            <p:cNvGrpSpPr/>
            <p:nvPr/>
          </p:nvGrpSpPr>
          <p:grpSpPr>
            <a:xfrm>
              <a:off x="1984917" y="3595552"/>
              <a:ext cx="2877014" cy="535258"/>
              <a:chOff x="1984917" y="3595552"/>
              <a:chExt cx="2877014" cy="535258"/>
            </a:xfrm>
          </p:grpSpPr>
          <p:sp>
            <p:nvSpPr>
              <p:cNvPr id="19" name="Oval 18"/>
              <p:cNvSpPr/>
              <p:nvPr/>
            </p:nvSpPr>
            <p:spPr>
              <a:xfrm>
                <a:off x="2676292" y="3595552"/>
                <a:ext cx="1494263"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Analytics</a:t>
                </a:r>
              </a:p>
            </p:txBody>
          </p:sp>
          <p:cxnSp>
            <p:nvCxnSpPr>
              <p:cNvPr id="20" name="Straight Arrow Connector 19"/>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70555"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04007" y="3361307"/>
              <a:ext cx="146080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Information</a:t>
              </a:r>
            </a:p>
          </p:txBody>
        </p:sp>
        <p:sp>
          <p:nvSpPr>
            <p:cNvPr id="18" name="TextBox 17"/>
            <p:cNvSpPr txBox="1"/>
            <p:nvPr/>
          </p:nvSpPr>
          <p:spPr>
            <a:xfrm>
              <a:off x="1580685" y="3378078"/>
              <a:ext cx="730405"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Data</a:t>
              </a:r>
            </a:p>
          </p:txBody>
        </p:sp>
      </p:grpSp>
    </p:spTree>
    <p:extLst>
      <p:ext uri="{BB962C8B-B14F-4D97-AF65-F5344CB8AC3E}">
        <p14:creationId xmlns:p14="http://schemas.microsoft.com/office/powerpoint/2010/main" val="1545654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99696" y="220717"/>
            <a:ext cx="315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965" y="135610"/>
            <a:ext cx="9126166" cy="717082"/>
          </a:xfrm>
        </p:spPr>
        <p:txBody>
          <a:bodyPr>
            <a:normAutofit fontScale="90000"/>
          </a:bodyPr>
          <a:lstStyle/>
          <a:p>
            <a:pPr algn="ctr"/>
            <a:r>
              <a:rPr lang="en-US" b="1" dirty="0">
                <a:latin typeface="Calibri" panose="020F0502020204030204" pitchFamily="34" charset="0"/>
              </a:rPr>
              <a:t>Cloud DIKW based on HPC-ABDS to integrate streaming and batch Big Data </a:t>
            </a:r>
          </a:p>
        </p:txBody>
      </p:sp>
      <p:grpSp>
        <p:nvGrpSpPr>
          <p:cNvPr id="76" name="Group 75"/>
          <p:cNvGrpSpPr/>
          <p:nvPr/>
        </p:nvGrpSpPr>
        <p:grpSpPr>
          <a:xfrm>
            <a:off x="64230" y="1295400"/>
            <a:ext cx="9003570" cy="4696586"/>
            <a:chOff x="6034" y="1010300"/>
            <a:chExt cx="9003570" cy="4696586"/>
          </a:xfrm>
        </p:grpSpPr>
        <p:cxnSp>
          <p:nvCxnSpPr>
            <p:cNvPr id="77" name="Straight Arrow Connector 76"/>
            <p:cNvCxnSpPr/>
            <p:nvPr/>
          </p:nvCxnSpPr>
          <p:spPr>
            <a:xfrm>
              <a:off x="583032" y="1255708"/>
              <a:ext cx="7956916" cy="0"/>
            </a:xfrm>
            <a:prstGeom prst="straightConnector1">
              <a:avLst/>
            </a:prstGeom>
            <a:noFill/>
            <a:ln w="38100" cap="flat" cmpd="sng" algn="ctr">
              <a:solidFill>
                <a:sysClr val="windowText" lastClr="000000"/>
              </a:solidFill>
              <a:prstDash val="solid"/>
              <a:tailEnd type="triangle"/>
            </a:ln>
            <a:effectLst/>
          </p:spPr>
        </p:cxnSp>
        <p:sp>
          <p:nvSpPr>
            <p:cNvPr id="78" name="TextBox 77"/>
            <p:cNvSpPr txBox="1"/>
            <p:nvPr/>
          </p:nvSpPr>
          <p:spPr>
            <a:xfrm>
              <a:off x="3575565" y="5337554"/>
              <a:ext cx="1850763"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Internet of Things</a:t>
              </a:r>
            </a:p>
          </p:txBody>
        </p:sp>
        <p:grpSp>
          <p:nvGrpSpPr>
            <p:cNvPr id="79" name="Group 78"/>
            <p:cNvGrpSpPr/>
            <p:nvPr/>
          </p:nvGrpSpPr>
          <p:grpSpPr>
            <a:xfrm flipV="1">
              <a:off x="729186" y="4793909"/>
              <a:ext cx="7739699" cy="390154"/>
              <a:chOff x="936006" y="4186008"/>
              <a:chExt cx="7739699" cy="390154"/>
            </a:xfrm>
          </p:grpSpPr>
          <p:cxnSp>
            <p:nvCxnSpPr>
              <p:cNvPr id="124" name="Straight Arrow Connector 123"/>
              <p:cNvCxnSpPr/>
              <p:nvPr/>
            </p:nvCxnSpPr>
            <p:spPr>
              <a:xfrm>
                <a:off x="93600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5" name="Straight Arrow Connector 124"/>
              <p:cNvCxnSpPr/>
              <p:nvPr/>
            </p:nvCxnSpPr>
            <p:spPr>
              <a:xfrm>
                <a:off x="184655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6" name="Straight Arrow Connector 125"/>
              <p:cNvCxnSpPr/>
              <p:nvPr/>
            </p:nvCxnSpPr>
            <p:spPr>
              <a:xfrm>
                <a:off x="275711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7" name="Straight Arrow Connector 126"/>
              <p:cNvCxnSpPr/>
              <p:nvPr/>
            </p:nvCxnSpPr>
            <p:spPr>
              <a:xfrm>
                <a:off x="366766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8" name="Straight Arrow Connector 127"/>
              <p:cNvCxnSpPr/>
              <p:nvPr/>
            </p:nvCxnSpPr>
            <p:spPr>
              <a:xfrm>
                <a:off x="457821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29" name="Straight Arrow Connector 128"/>
              <p:cNvCxnSpPr/>
              <p:nvPr/>
            </p:nvCxnSpPr>
            <p:spPr>
              <a:xfrm>
                <a:off x="548876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0" name="Straight Arrow Connector 129"/>
              <p:cNvCxnSpPr/>
              <p:nvPr/>
            </p:nvCxnSpPr>
            <p:spPr>
              <a:xfrm>
                <a:off x="139128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1" name="Straight Arrow Connector 130"/>
              <p:cNvCxnSpPr/>
              <p:nvPr/>
            </p:nvCxnSpPr>
            <p:spPr>
              <a:xfrm>
                <a:off x="230183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2" name="Straight Arrow Connector 131"/>
              <p:cNvCxnSpPr/>
              <p:nvPr/>
            </p:nvCxnSpPr>
            <p:spPr>
              <a:xfrm>
                <a:off x="321238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3" name="Straight Arrow Connector 132"/>
              <p:cNvCxnSpPr/>
              <p:nvPr/>
            </p:nvCxnSpPr>
            <p:spPr>
              <a:xfrm>
                <a:off x="412293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4" name="Straight Arrow Connector 133"/>
              <p:cNvCxnSpPr/>
              <p:nvPr/>
            </p:nvCxnSpPr>
            <p:spPr>
              <a:xfrm>
                <a:off x="503349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5" name="Straight Arrow Connector 134"/>
              <p:cNvCxnSpPr/>
              <p:nvPr/>
            </p:nvCxnSpPr>
            <p:spPr>
              <a:xfrm>
                <a:off x="594404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6" name="Straight Arrow Connector 135"/>
              <p:cNvCxnSpPr/>
              <p:nvPr/>
            </p:nvCxnSpPr>
            <p:spPr>
              <a:xfrm>
                <a:off x="6399318"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7" name="Straight Arrow Connector 136"/>
              <p:cNvCxnSpPr/>
              <p:nvPr/>
            </p:nvCxnSpPr>
            <p:spPr>
              <a:xfrm>
                <a:off x="6854594"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8" name="Straight Arrow Connector 137"/>
              <p:cNvCxnSpPr/>
              <p:nvPr/>
            </p:nvCxnSpPr>
            <p:spPr>
              <a:xfrm>
                <a:off x="7309870"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39" name="Straight Arrow Connector 138"/>
              <p:cNvCxnSpPr/>
              <p:nvPr/>
            </p:nvCxnSpPr>
            <p:spPr>
              <a:xfrm>
                <a:off x="7765146"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40" name="Straight Arrow Connector 139"/>
              <p:cNvCxnSpPr/>
              <p:nvPr/>
            </p:nvCxnSpPr>
            <p:spPr>
              <a:xfrm>
                <a:off x="8220422" y="4186008"/>
                <a:ext cx="0" cy="390154"/>
              </a:xfrm>
              <a:prstGeom prst="straightConnector1">
                <a:avLst/>
              </a:prstGeom>
              <a:noFill/>
              <a:ln w="38100" cap="flat" cmpd="sng" algn="ctr">
                <a:solidFill>
                  <a:sysClr val="windowText" lastClr="000000"/>
                </a:solidFill>
                <a:prstDash val="solid"/>
                <a:tailEnd type="triangle"/>
              </a:ln>
              <a:effectLst/>
            </p:spPr>
          </p:cxnSp>
          <p:cxnSp>
            <p:nvCxnSpPr>
              <p:cNvPr id="141" name="Straight Arrow Connector 140"/>
              <p:cNvCxnSpPr/>
              <p:nvPr/>
            </p:nvCxnSpPr>
            <p:spPr>
              <a:xfrm>
                <a:off x="8675705" y="4186008"/>
                <a:ext cx="0" cy="390154"/>
              </a:xfrm>
              <a:prstGeom prst="straightConnector1">
                <a:avLst/>
              </a:prstGeom>
              <a:noFill/>
              <a:ln w="38100" cap="flat" cmpd="sng" algn="ctr">
                <a:solidFill>
                  <a:sysClr val="windowText" lastClr="000000"/>
                </a:solidFill>
                <a:prstDash val="solid"/>
                <a:tailEnd type="triangle"/>
              </a:ln>
              <a:effectLst/>
            </p:spPr>
          </p:cxnSp>
        </p:grpSp>
        <p:grpSp>
          <p:nvGrpSpPr>
            <p:cNvPr id="80" name="Group 79"/>
            <p:cNvGrpSpPr/>
            <p:nvPr/>
          </p:nvGrpSpPr>
          <p:grpSpPr>
            <a:xfrm>
              <a:off x="608799" y="3851903"/>
              <a:ext cx="7905383" cy="340555"/>
              <a:chOff x="561252" y="1607946"/>
              <a:chExt cx="7905383" cy="340555"/>
            </a:xfrm>
          </p:grpSpPr>
          <p:sp>
            <p:nvSpPr>
              <p:cNvPr id="118" name="Rounded Rectangle 58"/>
              <p:cNvSpPr/>
              <p:nvPr/>
            </p:nvSpPr>
            <p:spPr>
              <a:xfrm>
                <a:off x="5612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sp>
            <p:nvSpPr>
              <p:cNvPr id="119" name="Rounded Rectangle 59"/>
              <p:cNvSpPr/>
              <p:nvPr/>
            </p:nvSpPr>
            <p:spPr>
              <a:xfrm>
                <a:off x="19839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sp>
            <p:nvSpPr>
              <p:cNvPr id="120" name="Rounded Rectangle 60"/>
              <p:cNvSpPr/>
              <p:nvPr/>
            </p:nvSpPr>
            <p:spPr>
              <a:xfrm>
                <a:off x="34066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sp>
            <p:nvSpPr>
              <p:cNvPr id="121" name="Rounded Rectangle 61"/>
              <p:cNvSpPr/>
              <p:nvPr/>
            </p:nvSpPr>
            <p:spPr>
              <a:xfrm>
                <a:off x="48293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sp>
            <p:nvSpPr>
              <p:cNvPr id="122" name="Rounded Rectangle 62"/>
              <p:cNvSpPr/>
              <p:nvPr/>
            </p:nvSpPr>
            <p:spPr>
              <a:xfrm>
                <a:off x="62520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sp>
            <p:nvSpPr>
              <p:cNvPr id="123" name="Rounded Rectangle 63"/>
              <p:cNvSpPr/>
              <p:nvPr/>
            </p:nvSpPr>
            <p:spPr>
              <a:xfrm>
                <a:off x="7674752" y="1607946"/>
                <a:ext cx="791883" cy="340555"/>
              </a:xfrm>
              <a:prstGeom prst="roundRect">
                <a:avLst/>
              </a:prstGeom>
              <a:solidFill>
                <a:srgbClr val="8064A2">
                  <a:lumMod val="75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Storm</a:t>
                </a:r>
              </a:p>
            </p:txBody>
          </p:sp>
        </p:grpSp>
        <p:sp>
          <p:nvSpPr>
            <p:cNvPr id="81" name="Rectangle 80"/>
            <p:cNvSpPr/>
            <p:nvPr/>
          </p:nvSpPr>
          <p:spPr>
            <a:xfrm>
              <a:off x="800249" y="1483441"/>
              <a:ext cx="7634595" cy="451944"/>
            </a:xfrm>
            <a:prstGeom prst="rect">
              <a:avLst/>
            </a:prstGeom>
            <a:no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Archival  Storage – NOSQL like </a:t>
              </a:r>
              <a:r>
                <a:rPr kumimoji="0" lang="en-US" sz="1800" b="0" i="0" u="none" strike="noStrike" kern="0" cap="none" spc="0" normalizeH="0" baseline="0" noProof="0" dirty="0" err="1">
                  <a:ln>
                    <a:noFill/>
                  </a:ln>
                  <a:solidFill>
                    <a:prstClr val="black"/>
                  </a:solidFill>
                  <a:effectLst/>
                  <a:uLnTx/>
                  <a:uFillTx/>
                  <a:latin typeface="Calibri"/>
                  <a:ea typeface="+mn-ea"/>
                  <a:cs typeface="+mn-cs"/>
                </a:rPr>
                <a:t>Hbase</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Rectangle 81"/>
            <p:cNvSpPr/>
            <p:nvPr/>
          </p:nvSpPr>
          <p:spPr>
            <a:xfrm>
              <a:off x="744193" y="3323856"/>
              <a:ext cx="7634595" cy="4050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Streaming Processing (Iterative </a:t>
              </a:r>
              <a:r>
                <a:rPr kumimoji="0" lang="en-US" sz="1800" b="0" i="0" u="none" strike="noStrike" kern="0" cap="none" spc="0" normalizeH="0" baseline="0" noProof="0" dirty="0" err="1">
                  <a:ln>
                    <a:noFill/>
                  </a:ln>
                  <a:solidFill>
                    <a:prstClr val="black"/>
                  </a:solidFill>
                  <a:effectLst/>
                  <a:uLnTx/>
                  <a:uFillTx/>
                  <a:latin typeface="Calibri"/>
                  <a:ea typeface="+mn-ea"/>
                  <a:cs typeface="+mn-cs"/>
                </a:rPr>
                <a:t>MapReduce</a:t>
              </a:r>
              <a:r>
                <a:rPr kumimoji="0" lang="en-US" sz="1800" b="0" i="0" u="none" strike="noStrike" kern="0" cap="none" spc="0" normalizeH="0" baseline="0" noProof="0" dirty="0">
                  <a:ln>
                    <a:noFill/>
                  </a:ln>
                  <a:solidFill>
                    <a:prstClr val="black"/>
                  </a:solidFill>
                  <a:effectLst/>
                  <a:uLnTx/>
                  <a:uFillTx/>
                  <a:latin typeface="Calibri"/>
                  <a:ea typeface="+mn-ea"/>
                  <a:cs typeface="+mn-cs"/>
                </a:rPr>
                <a:t>)</a:t>
              </a:r>
            </a:p>
          </p:txBody>
        </p:sp>
        <p:sp>
          <p:nvSpPr>
            <p:cNvPr id="83" name="Rectangle 82"/>
            <p:cNvSpPr/>
            <p:nvPr/>
          </p:nvSpPr>
          <p:spPr>
            <a:xfrm>
              <a:off x="744193" y="2019391"/>
              <a:ext cx="7634595" cy="405052"/>
            </a:xfrm>
            <a:prstGeom prst="rect">
              <a:avLst/>
            </a:prstGeom>
            <a:noFill/>
            <a:ln w="190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Batch Processing (Iterative </a:t>
              </a:r>
              <a:r>
                <a:rPr kumimoji="0" lang="en-US" sz="1800" b="0" i="0" u="none" strike="noStrike" kern="0" cap="none" spc="0" normalizeH="0" baseline="0" noProof="0" dirty="0" err="1">
                  <a:ln>
                    <a:noFill/>
                  </a:ln>
                  <a:solidFill>
                    <a:prstClr val="black"/>
                  </a:solidFill>
                  <a:effectLst/>
                  <a:uLnTx/>
                  <a:uFillTx/>
                  <a:latin typeface="Calibri"/>
                  <a:ea typeface="+mn-ea"/>
                  <a:cs typeface="+mn-cs"/>
                </a:rPr>
                <a:t>MapReduce</a:t>
              </a:r>
              <a:r>
                <a:rPr kumimoji="0" lang="en-US" sz="1800" b="0" i="0" u="none" strike="noStrike" kern="0" cap="none" spc="0" normalizeH="0" baseline="0" noProof="0" dirty="0">
                  <a:ln>
                    <a:noFill/>
                  </a:ln>
                  <a:solidFill>
                    <a:prstClr val="black"/>
                  </a:solidFill>
                  <a:effectLst/>
                  <a:uLnTx/>
                  <a:uFillTx/>
                  <a:latin typeface="Calibri"/>
                  <a:ea typeface="+mn-ea"/>
                  <a:cs typeface="+mn-cs"/>
                </a:rPr>
                <a:t>)</a:t>
              </a:r>
            </a:p>
          </p:txBody>
        </p:sp>
        <p:sp>
          <p:nvSpPr>
            <p:cNvPr id="84" name="Curved Right Arrow 68"/>
            <p:cNvSpPr/>
            <p:nvPr/>
          </p:nvSpPr>
          <p:spPr>
            <a:xfrm flipV="1">
              <a:off x="76307" y="1618593"/>
              <a:ext cx="506725" cy="2427890"/>
            </a:xfrm>
            <a:prstGeom prst="curvedRightArrow">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Curved Right Arrow 69"/>
            <p:cNvSpPr/>
            <p:nvPr/>
          </p:nvSpPr>
          <p:spPr>
            <a:xfrm flipH="1" flipV="1">
              <a:off x="8539947" y="1583615"/>
              <a:ext cx="469657" cy="2462868"/>
            </a:xfrm>
            <a:prstGeom prst="curvedRightArrow">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nvGrpSpPr>
            <p:cNvPr id="86" name="Group 85"/>
            <p:cNvGrpSpPr/>
            <p:nvPr/>
          </p:nvGrpSpPr>
          <p:grpSpPr>
            <a:xfrm>
              <a:off x="446413" y="2359450"/>
              <a:ext cx="8230155" cy="994101"/>
              <a:chOff x="456923" y="2317409"/>
              <a:chExt cx="8230155" cy="994101"/>
            </a:xfrm>
          </p:grpSpPr>
          <p:grpSp>
            <p:nvGrpSpPr>
              <p:cNvPr id="109" name="Group 108"/>
              <p:cNvGrpSpPr/>
              <p:nvPr/>
            </p:nvGrpSpPr>
            <p:grpSpPr>
              <a:xfrm>
                <a:off x="456923" y="2628751"/>
                <a:ext cx="8230155" cy="399380"/>
                <a:chOff x="456923" y="2628751"/>
                <a:chExt cx="8230155" cy="399380"/>
              </a:xfrm>
            </p:grpSpPr>
            <p:sp>
              <p:nvSpPr>
                <p:cNvPr id="112" name="Oval 111"/>
                <p:cNvSpPr/>
                <p:nvPr/>
              </p:nvSpPr>
              <p:spPr>
                <a:xfrm>
                  <a:off x="456923" y="2628789"/>
                  <a:ext cx="1021563" cy="399304"/>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Raw Data</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3" name="Oval 112"/>
                <p:cNvSpPr/>
                <p:nvPr/>
              </p:nvSpPr>
              <p:spPr>
                <a:xfrm>
                  <a:off x="2816419" y="2632705"/>
                  <a:ext cx="1450427" cy="391473"/>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sym typeface="Wingdings" pitchFamily="2" charset="2"/>
                    </a:rPr>
                    <a:t>Information</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4" name="Oval 113"/>
                <p:cNvSpPr/>
                <p:nvPr/>
              </p:nvSpPr>
              <p:spPr>
                <a:xfrm>
                  <a:off x="6076699" y="2628751"/>
                  <a:ext cx="1123920" cy="399380"/>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Wisdom</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Oval 114"/>
                <p:cNvSpPr/>
                <p:nvPr/>
              </p:nvSpPr>
              <p:spPr>
                <a:xfrm>
                  <a:off x="4511457" y="2643241"/>
                  <a:ext cx="1320631" cy="370400"/>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Knowledge</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6" name="Oval 115"/>
                <p:cNvSpPr/>
                <p:nvPr/>
              </p:nvSpPr>
              <p:spPr>
                <a:xfrm>
                  <a:off x="1723097" y="2670877"/>
                  <a:ext cx="848711" cy="315129"/>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Data</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17" name="Oval 116"/>
                <p:cNvSpPr/>
                <p:nvPr/>
              </p:nvSpPr>
              <p:spPr>
                <a:xfrm>
                  <a:off x="7445230" y="2628752"/>
                  <a:ext cx="1241848" cy="399379"/>
                </a:xfrm>
                <a:prstGeom prst="ellipse">
                  <a:avLst/>
                </a:prstGeom>
                <a:solidFill>
                  <a:sysClr val="window" lastClr="FFFFFF"/>
                </a:solidFill>
                <a:ln w="28575" cap="flat" cmpd="sng" algn="ctr">
                  <a:solidFill>
                    <a:sysClr val="windowText" lastClr="000000"/>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Decisions</a:t>
                  </a:r>
                </a:p>
              </p:txBody>
            </p:sp>
          </p:grpSp>
          <p:sp>
            <p:nvSpPr>
              <p:cNvPr id="110" name="Rectangle 109"/>
              <p:cNvSpPr/>
              <p:nvPr/>
            </p:nvSpPr>
            <p:spPr>
              <a:xfrm>
                <a:off x="3871885" y="2317409"/>
                <a:ext cx="1150956" cy="400110"/>
              </a:xfrm>
              <a:prstGeom prst="rect">
                <a:avLst/>
              </a:prstGeom>
              <a:noFill/>
              <a:ln>
                <a:noFill/>
              </a:ln>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9525">
                      <a:solidFill>
                        <a:prstClr val="black"/>
                      </a:solidFill>
                      <a:prstDash val="solid"/>
                    </a:ln>
                    <a:solidFill>
                      <a:prstClr val="black"/>
                    </a:solidFill>
                    <a:effectLst/>
                    <a:uLnTx/>
                    <a:uFillTx/>
                    <a:latin typeface="Calibri"/>
                    <a:ea typeface="+mn-ea"/>
                  </a:rPr>
                  <a:t>Analytics</a:t>
                </a:r>
                <a:endParaRPr kumimoji="0" lang="en-US" sz="1800" b="1" i="0" u="none" strike="noStrike" kern="0" cap="none" spc="0" normalizeH="0" baseline="0" noProof="0" dirty="0">
                  <a:ln w="9525">
                    <a:solidFill>
                      <a:prstClr val="black"/>
                    </a:solidFill>
                    <a:prstDash val="solid"/>
                  </a:ln>
                  <a:solidFill>
                    <a:prstClr val="black"/>
                  </a:solidFill>
                  <a:effectLst/>
                  <a:uLnTx/>
                  <a:uFillTx/>
                  <a:latin typeface="Calibri"/>
                  <a:ea typeface="+mn-ea"/>
                </a:endParaRPr>
              </a:p>
            </p:txBody>
          </p:sp>
          <p:sp>
            <p:nvSpPr>
              <p:cNvPr id="111" name="Rectangle 110"/>
              <p:cNvSpPr/>
              <p:nvPr/>
            </p:nvSpPr>
            <p:spPr>
              <a:xfrm>
                <a:off x="3890954" y="2911400"/>
                <a:ext cx="1150956" cy="400110"/>
              </a:xfrm>
              <a:prstGeom prst="rect">
                <a:avLst/>
              </a:prstGeom>
              <a:noFill/>
              <a:ln>
                <a:noFill/>
              </a:ln>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9525">
                      <a:solidFill>
                        <a:prstClr val="black"/>
                      </a:solidFill>
                      <a:prstDash val="solid"/>
                    </a:ln>
                    <a:solidFill>
                      <a:prstClr val="black"/>
                    </a:solidFill>
                    <a:effectLst/>
                    <a:uLnTx/>
                    <a:uFillTx/>
                    <a:latin typeface="Calibri"/>
                    <a:ea typeface="+mn-ea"/>
                  </a:rPr>
                  <a:t>Analytics</a:t>
                </a:r>
                <a:endParaRPr kumimoji="0" lang="en-US" sz="1800" b="1" i="0" u="none" strike="noStrike" kern="0" cap="none" spc="0" normalizeH="0" baseline="0" noProof="0" dirty="0">
                  <a:ln w="9525">
                    <a:solidFill>
                      <a:prstClr val="black"/>
                    </a:solidFill>
                    <a:prstDash val="solid"/>
                  </a:ln>
                  <a:solidFill>
                    <a:prstClr val="black"/>
                  </a:solidFill>
                  <a:effectLst/>
                  <a:uLnTx/>
                  <a:uFillTx/>
                  <a:latin typeface="Calibri"/>
                  <a:ea typeface="+mn-ea"/>
                </a:endParaRPr>
              </a:p>
            </p:txBody>
          </p:sp>
        </p:grpSp>
        <p:grpSp>
          <p:nvGrpSpPr>
            <p:cNvPr id="87" name="Group 86"/>
            <p:cNvGrpSpPr/>
            <p:nvPr/>
          </p:nvGrpSpPr>
          <p:grpSpPr>
            <a:xfrm>
              <a:off x="6034" y="4367461"/>
              <a:ext cx="8533914" cy="369332"/>
              <a:chOff x="39023" y="1188160"/>
              <a:chExt cx="8533914" cy="369332"/>
            </a:xfrm>
          </p:grpSpPr>
          <p:grpSp>
            <p:nvGrpSpPr>
              <p:cNvPr id="89" name="Group 88"/>
              <p:cNvGrpSpPr/>
              <p:nvPr/>
            </p:nvGrpSpPr>
            <p:grpSpPr>
              <a:xfrm>
                <a:off x="728134" y="1249844"/>
                <a:ext cx="7844803" cy="211273"/>
                <a:chOff x="728134" y="2626940"/>
                <a:chExt cx="7844803" cy="211273"/>
              </a:xfrm>
            </p:grpSpPr>
            <p:sp>
              <p:nvSpPr>
                <p:cNvPr id="91" name="Oval 90"/>
                <p:cNvSpPr/>
                <p:nvPr/>
              </p:nvSpPr>
              <p:spPr>
                <a:xfrm>
                  <a:off x="72813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Oval 91"/>
                <p:cNvSpPr/>
                <p:nvPr/>
              </p:nvSpPr>
              <p:spPr>
                <a:xfrm>
                  <a:off x="117722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162632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207541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252451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Oval 95"/>
                <p:cNvSpPr/>
                <p:nvPr/>
              </p:nvSpPr>
              <p:spPr>
                <a:xfrm>
                  <a:off x="297360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342269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Oval 97"/>
                <p:cNvSpPr/>
                <p:nvPr/>
              </p:nvSpPr>
              <p:spPr>
                <a:xfrm>
                  <a:off x="387179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Oval 98"/>
                <p:cNvSpPr/>
                <p:nvPr/>
              </p:nvSpPr>
              <p:spPr>
                <a:xfrm>
                  <a:off x="432088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Oval 99"/>
                <p:cNvSpPr/>
                <p:nvPr/>
              </p:nvSpPr>
              <p:spPr>
                <a:xfrm>
                  <a:off x="476998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521907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566816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3" name="Oval 102"/>
                <p:cNvSpPr/>
                <p:nvPr/>
              </p:nvSpPr>
              <p:spPr>
                <a:xfrm>
                  <a:off x="6117262"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6566356"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7015450"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7464544"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Oval 106"/>
                <p:cNvSpPr/>
                <p:nvPr/>
              </p:nvSpPr>
              <p:spPr>
                <a:xfrm>
                  <a:off x="7913638"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8362729" y="2626940"/>
                  <a:ext cx="210208" cy="211273"/>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0" name="TextBox 89"/>
              <p:cNvSpPr txBox="1"/>
              <p:nvPr/>
            </p:nvSpPr>
            <p:spPr>
              <a:xfrm>
                <a:off x="39023" y="1188160"/>
                <a:ext cx="966931"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rPr>
                  <a:t>Pub-Sub</a:t>
                </a:r>
              </a:p>
            </p:txBody>
          </p:sp>
        </p:grpSp>
        <p:sp>
          <p:nvSpPr>
            <p:cNvPr id="88" name="TextBox 87"/>
            <p:cNvSpPr txBox="1"/>
            <p:nvPr/>
          </p:nvSpPr>
          <p:spPr>
            <a:xfrm>
              <a:off x="2334855" y="1010300"/>
              <a:ext cx="4453270"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rPr>
                <a:t>System Orchestration / Dataflow / Workflow</a:t>
              </a:r>
            </a:p>
          </p:txBody>
        </p:sp>
      </p:grpSp>
    </p:spTree>
    <p:extLst>
      <p:ext uri="{BB962C8B-B14F-4D97-AF65-F5344CB8AC3E}">
        <p14:creationId xmlns:p14="http://schemas.microsoft.com/office/powerpoint/2010/main" val="27981299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59" y="5673380"/>
            <a:ext cx="2144960" cy="1200329"/>
          </a:xfrm>
          <a:prstGeom prst="rect">
            <a:avLst/>
          </a:prstGeom>
          <a:solidFill>
            <a:schemeClr val="bg1"/>
          </a:solidFill>
        </p:spPr>
        <p:txBody>
          <a:bodyPr wrap="square">
            <a:spAutoFit/>
          </a:bodyPr>
          <a:lstStyle/>
          <a:p>
            <a:r>
              <a:rPr lang="en-US" dirty="0"/>
              <a:t>Status and Challenges: January 2017</a:t>
            </a:r>
          </a:p>
        </p:txBody>
      </p:sp>
      <p:sp>
        <p:nvSpPr>
          <p:cNvPr id="14" name="Rectangle 13"/>
          <p:cNvSpPr/>
          <p:nvPr/>
        </p:nvSpPr>
        <p:spPr>
          <a:xfrm>
            <a:off x="-54581" y="4705028"/>
            <a:ext cx="271132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INSERT</a:t>
            </a:r>
          </a:p>
        </p:txBody>
      </p:sp>
    </p:spTree>
    <p:extLst>
      <p:ext uri="{BB962C8B-B14F-4D97-AF65-F5344CB8AC3E}">
        <p14:creationId xmlns:p14="http://schemas.microsoft.com/office/powerpoint/2010/main" val="139479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067800" cy="4953000"/>
          </a:xfrm>
        </p:spPr>
        <p:txBody>
          <a:bodyPr/>
          <a:lstStyle/>
          <a:p>
            <a:r>
              <a:rPr lang="en-US" b="1" dirty="0"/>
              <a:t>Different Problem Types</a:t>
            </a:r>
          </a:p>
          <a:p>
            <a:pPr lvl="1"/>
            <a:r>
              <a:rPr lang="en-US" dirty="0"/>
              <a:t>Data Management v. Data Analytics</a:t>
            </a:r>
          </a:p>
          <a:p>
            <a:pPr lvl="1"/>
            <a:r>
              <a:rPr lang="en-US" dirty="0"/>
              <a:t>Every problem has Data &amp; Model; which is Big/Important?</a:t>
            </a:r>
          </a:p>
          <a:p>
            <a:pPr lvl="1"/>
            <a:r>
              <a:rPr lang="en-US" dirty="0"/>
              <a:t>Streaming v Batch; Interactive v Batch</a:t>
            </a:r>
          </a:p>
          <a:p>
            <a:pPr lvl="1"/>
            <a:r>
              <a:rPr lang="en-US" dirty="0"/>
              <a:t>Science Requirements v. Commercial Requirements; are they similar?; what are important problems ; how big are they and are they </a:t>
            </a:r>
            <a:r>
              <a:rPr lang="en-US" b="1" dirty="0"/>
              <a:t>global</a:t>
            </a:r>
            <a:r>
              <a:rPr lang="en-US" dirty="0"/>
              <a:t> or </a:t>
            </a:r>
            <a:r>
              <a:rPr lang="en-US" b="1" dirty="0"/>
              <a:t>locally </a:t>
            </a:r>
            <a:r>
              <a:rPr lang="en-US" dirty="0"/>
              <a:t>parallel?</a:t>
            </a:r>
          </a:p>
          <a:p>
            <a:r>
              <a:rPr lang="en-US" b="1" dirty="0"/>
              <a:t>Broad Execution Issues</a:t>
            </a:r>
          </a:p>
          <a:p>
            <a:pPr lvl="1"/>
            <a:r>
              <a:rPr lang="en-US" dirty="0"/>
              <a:t>Pleasingly Parallel (Local Machine Learning) v. Global Machine Learning</a:t>
            </a:r>
          </a:p>
          <a:p>
            <a:pPr lvl="1"/>
            <a:r>
              <a:rPr lang="en-US" dirty="0"/>
              <a:t>Fine grain v. Coarse Grain parallelism; workflow (dataflow with directed graph) v. parallel computing (tight synchronization and ~BSP))</a:t>
            </a:r>
          </a:p>
          <a:p>
            <a:pPr lvl="1"/>
            <a:r>
              <a:rPr lang="en-US" dirty="0"/>
              <a:t>Threads v Processes</a:t>
            </a:r>
          </a:p>
          <a:p>
            <a:pPr lvl="1"/>
            <a:r>
              <a:rPr lang="en-US" dirty="0"/>
              <a:t>Objects v files; HDFS v </a:t>
            </a:r>
            <a:r>
              <a:rPr lang="en-US" dirty="0" err="1"/>
              <a:t>Lustre</a:t>
            </a:r>
            <a:endParaRPr lang="en-US" dirty="0"/>
          </a:p>
        </p:txBody>
      </p:sp>
      <p:sp>
        <p:nvSpPr>
          <p:cNvPr id="2" name="Title 1"/>
          <p:cNvSpPr>
            <a:spLocks noGrp="1"/>
          </p:cNvSpPr>
          <p:nvPr>
            <p:ph type="title"/>
          </p:nvPr>
        </p:nvSpPr>
        <p:spPr/>
        <p:txBody>
          <a:bodyPr/>
          <a:lstStyle/>
          <a:p>
            <a:r>
              <a:rPr lang="en-US" dirty="0"/>
              <a:t>Some Confusing Issues; Missing Requirements; Missing Consensus I</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8375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ThemeSPIDAL</Template>
  <TotalTime>33954</TotalTime>
  <Words>5696</Words>
  <Application>Microsoft Office PowerPoint</Application>
  <PresentationFormat>On-screen Show (4:3)</PresentationFormat>
  <Paragraphs>632</Paragraphs>
  <Slides>84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Arial Unicode MS</vt:lpstr>
      <vt:lpstr>MS Mincho</vt:lpstr>
      <vt:lpstr>ＭＳ Ｐゴシック</vt:lpstr>
      <vt:lpstr>Arial</vt:lpstr>
      <vt:lpstr>Calibri</vt:lpstr>
      <vt:lpstr>Cambria</vt:lpstr>
      <vt:lpstr>Century Gothic</vt:lpstr>
      <vt:lpstr>Courier</vt:lpstr>
      <vt:lpstr>Franklin Gothic Medium</vt:lpstr>
      <vt:lpstr>Symbol</vt:lpstr>
      <vt:lpstr>Times New Roman</vt:lpstr>
      <vt:lpstr>Wingdings</vt:lpstr>
      <vt:lpstr>ThemeSPIDAL</vt:lpstr>
      <vt:lpstr>PowerPoint Presentation</vt:lpstr>
      <vt:lpstr>SPIDAL Project Datanet: CIF21 DIBBs: Middleware and High Performance Analytics Libraries for Scalable Data Science</vt:lpstr>
      <vt:lpstr>PowerPoint Presentation</vt:lpstr>
      <vt:lpstr>Rationale for HPC Big Data Convergence</vt:lpstr>
      <vt:lpstr>HPC and/or Cloud 1.0 2.0 3.0</vt:lpstr>
      <vt:lpstr>Why Connect (“Converge”) Big Data and HPC</vt:lpstr>
      <vt:lpstr>Convergence Points (Nexus) for HPC-Cloud-Big Data-Simulation</vt:lpstr>
      <vt:lpstr>Some Cosmic Issues in HPC – Big Data areas and their linkage</vt:lpstr>
      <vt:lpstr>Some Confusing Issues; Missing Requirements; Missing Consensus I</vt:lpstr>
      <vt:lpstr>Some confusing issues; Missing Requirements; Missing Consensus II</vt:lpstr>
      <vt:lpstr>Some confusing issues; Missing Requirements; Missing Consensus III</vt:lpstr>
      <vt:lpstr>Some confusing issues; Missing Requirements; Missing Consensus IV</vt:lpstr>
      <vt:lpstr>PowerPoint Presentation</vt:lpstr>
      <vt:lpstr>PowerPoint Presentation</vt:lpstr>
      <vt:lpstr>Examples of HPC Analytics</vt:lpstr>
      <vt:lpstr>Clustering and Visualization</vt:lpstr>
      <vt:lpstr>Fungal Sequences</vt:lpstr>
      <vt:lpstr>PowerPoint Presentation</vt:lpstr>
      <vt:lpstr>2D Vector Clustering with cutoff at 3 σ</vt:lpstr>
      <vt:lpstr>Relative Changes in Stock Values using one day values</vt:lpstr>
      <vt:lpstr>Pathology Image Data</vt:lpstr>
      <vt:lpstr>Pathology Image Features (cells)  11 Images 20,000 features per image. 96 properties per feature</vt:lpstr>
      <vt:lpstr>PowerPoint Presentation</vt:lpstr>
      <vt:lpstr>PowerPoint Presentation</vt:lpstr>
      <vt:lpstr>What’s in DSC-SPIDAL</vt:lpstr>
      <vt:lpstr>Access, Build, and Cite</vt:lpstr>
      <vt:lpstr>Tutorials on using SPIDAL</vt:lpstr>
      <vt:lpstr>SPIDAL Tutorials - Prerequisites</vt:lpstr>
      <vt:lpstr>SPIDAL Tutorials - Installing SPIDAL Software</vt:lpstr>
      <vt:lpstr>SPIDAL Tutorial: Visual Clustering of Sequence Data</vt:lpstr>
      <vt:lpstr>SPIDAL Tutorial: Pathology Image Data</vt:lpstr>
      <vt:lpstr>Software Nexus  Application Layer On Big Data Software Components for Programming and Data Processing On HPC for runtime On IaaS and DevOps Hardware and Systems </vt:lpstr>
      <vt:lpstr>PowerPoint Presentation</vt:lpstr>
      <vt:lpstr>Java Grande  Revisited on 3 data analytics codes Clustering Multidimensional Scaling Latent Dirichlet Allocation  all sophisticated algorithms  </vt:lpstr>
      <vt:lpstr>PowerPoint Presentation</vt:lpstr>
      <vt:lpstr>PowerPoint Presentation</vt:lpstr>
      <vt:lpstr>HPC-ABDS  Introduction DataFlow and In-place Runtime  </vt:lpstr>
      <vt:lpstr>HPC-ABDS Parallel Computing</vt:lpstr>
      <vt:lpstr>General Reduction in Hadoop, Spark, Flink </vt:lpstr>
      <vt:lpstr>HPC Runtime versus ABDS distributed Computing Model on Data Analytics</vt:lpstr>
      <vt:lpstr>Illustration of In-Place AllReduce in MPI</vt:lpstr>
      <vt:lpstr>HPC-ABDS  Spark Flink MPI Comparison  </vt:lpstr>
      <vt:lpstr>Flink MDS Dataflow Graph</vt:lpstr>
      <vt:lpstr>PowerPoint Presentation</vt:lpstr>
      <vt:lpstr>K-Means Clustering in Spark, Flink, MPI</vt:lpstr>
      <vt:lpstr>K-Means Clustering in Spark, Flink, MPI</vt:lpstr>
      <vt:lpstr>Sorting 1Tb of records</vt:lpstr>
      <vt:lpstr>HPC-ABDS  General Summary DataFlow and In-place Runtime  </vt:lpstr>
      <vt:lpstr>HPC-ABDS Parallel Computing </vt:lpstr>
      <vt:lpstr>Programming Model I</vt:lpstr>
      <vt:lpstr>Programming Model II</vt:lpstr>
      <vt:lpstr>Programming Model Summary</vt:lpstr>
      <vt:lpstr>MIDAS</vt:lpstr>
      <vt:lpstr>Pilot-Hadoop/Spark Architecture</vt:lpstr>
      <vt:lpstr>What’s in MIDAS-tutorial</vt:lpstr>
      <vt:lpstr>Analysis of Biomolecular Simulations</vt:lpstr>
      <vt:lpstr>PowerPoint Presentation</vt:lpstr>
      <vt:lpstr>PowerPoint Presentation</vt:lpstr>
      <vt:lpstr>Streaming Applications and Technology</vt:lpstr>
      <vt:lpstr>Adding HPC to Storm &amp; Heron for Streaming</vt:lpstr>
      <vt:lpstr>Data Pipeline</vt:lpstr>
      <vt:lpstr>Improvement of Storm (Heron) using HPC communication algorithms</vt:lpstr>
      <vt:lpstr>SPIDAL Algorithms</vt:lpstr>
      <vt:lpstr>Harp LDA on Big Red II Supercomputer (Cray)</vt:lpstr>
      <vt:lpstr>SPIDAL Algorithms – Subgraph mining</vt:lpstr>
      <vt:lpstr>SPIDAL Algorithms – Random Graph Generation</vt:lpstr>
      <vt:lpstr>SPIDAL Algorithms – Triangle Counting</vt:lpstr>
      <vt:lpstr>SPIDAL Algorithms – Core I</vt:lpstr>
      <vt:lpstr>SPIDAL Algorithms – Core II</vt:lpstr>
      <vt:lpstr>Image and Optimization Algorithms</vt:lpstr>
      <vt:lpstr>Imaging Applications: Remote Sensing,  Pathology, Spatial  Systems </vt:lpstr>
      <vt:lpstr>PowerPoint Presentation</vt:lpstr>
      <vt:lpstr>Applications</vt:lpstr>
      <vt:lpstr>PowerPoint Presentation</vt:lpstr>
      <vt:lpstr>Fsoftwareddddddddd</vt:lpstr>
      <vt:lpstr>PowerPoint Presentation</vt:lpstr>
      <vt:lpstr>Biomolecular Simulations Tutorial</vt:lpstr>
      <vt:lpstr>PowerPoint Presentation</vt:lpstr>
      <vt:lpstr>Futures</vt:lpstr>
      <vt:lpstr>PowerPoint Presentation</vt:lpstr>
      <vt:lpstr>PowerPoint Presentation</vt:lpstr>
      <vt:lpstr>Analytics and the DIKW Pipeline</vt:lpstr>
      <vt:lpstr>Cloud DIKW based on HPC-ABDS to integrate streaming and batch Big Data </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719</cp:revision>
  <cp:lastPrinted>2009-05-27T19:00:23Z</cp:lastPrinted>
  <dcterms:created xsi:type="dcterms:W3CDTF">2011-04-26T20:44:01Z</dcterms:created>
  <dcterms:modified xsi:type="dcterms:W3CDTF">2018-01-21T18:29:58Z</dcterms:modified>
</cp:coreProperties>
</file>