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249" r:id="rId1"/>
  </p:sldMasterIdLst>
  <p:notesMasterIdLst>
    <p:notesMasterId r:id="rId89"/>
  </p:notesMasterIdLst>
  <p:sldIdLst>
    <p:sldId id="605" r:id="rId2"/>
    <p:sldId id="680" r:id="rId3"/>
    <p:sldId id="681" r:id="rId4"/>
    <p:sldId id="682" r:id="rId5"/>
    <p:sldId id="683" r:id="rId6"/>
    <p:sldId id="677" r:id="rId7"/>
    <p:sldId id="625" r:id="rId8"/>
    <p:sldId id="713" r:id="rId9"/>
    <p:sldId id="714" r:id="rId10"/>
    <p:sldId id="715" r:id="rId11"/>
    <p:sldId id="716" r:id="rId12"/>
    <p:sldId id="664" r:id="rId13"/>
    <p:sldId id="766" r:id="rId14"/>
    <p:sldId id="684" r:id="rId15"/>
    <p:sldId id="685" r:id="rId16"/>
    <p:sldId id="686" r:id="rId17"/>
    <p:sldId id="687" r:id="rId18"/>
    <p:sldId id="688" r:id="rId19"/>
    <p:sldId id="689" r:id="rId20"/>
    <p:sldId id="690" r:id="rId21"/>
    <p:sldId id="691" r:id="rId22"/>
    <p:sldId id="692" r:id="rId23"/>
    <p:sldId id="693" r:id="rId24"/>
    <p:sldId id="698" r:id="rId25"/>
    <p:sldId id="699" r:id="rId26"/>
    <p:sldId id="694" r:id="rId27"/>
    <p:sldId id="695" r:id="rId28"/>
    <p:sldId id="696" r:id="rId29"/>
    <p:sldId id="697" r:id="rId30"/>
    <p:sldId id="700" r:id="rId31"/>
    <p:sldId id="701" r:id="rId32"/>
    <p:sldId id="702" r:id="rId33"/>
    <p:sldId id="703" r:id="rId34"/>
    <p:sldId id="704" r:id="rId35"/>
    <p:sldId id="705" r:id="rId36"/>
    <p:sldId id="706" r:id="rId37"/>
    <p:sldId id="707" r:id="rId38"/>
    <p:sldId id="708" r:id="rId39"/>
    <p:sldId id="709" r:id="rId40"/>
    <p:sldId id="710" r:id="rId41"/>
    <p:sldId id="711" r:id="rId42"/>
    <p:sldId id="717" r:id="rId43"/>
    <p:sldId id="718" r:id="rId44"/>
    <p:sldId id="719" r:id="rId45"/>
    <p:sldId id="720" r:id="rId46"/>
    <p:sldId id="721" r:id="rId47"/>
    <p:sldId id="722" r:id="rId48"/>
    <p:sldId id="723" r:id="rId49"/>
    <p:sldId id="724" r:id="rId50"/>
    <p:sldId id="725" r:id="rId51"/>
    <p:sldId id="726" r:id="rId52"/>
    <p:sldId id="727" r:id="rId53"/>
    <p:sldId id="728" r:id="rId54"/>
    <p:sldId id="729" r:id="rId55"/>
    <p:sldId id="730" r:id="rId56"/>
    <p:sldId id="731" r:id="rId57"/>
    <p:sldId id="732" r:id="rId58"/>
    <p:sldId id="733" r:id="rId59"/>
    <p:sldId id="734" r:id="rId60"/>
    <p:sldId id="735" r:id="rId61"/>
    <p:sldId id="736" r:id="rId62"/>
    <p:sldId id="737" r:id="rId63"/>
    <p:sldId id="738" r:id="rId64"/>
    <p:sldId id="739" r:id="rId65"/>
    <p:sldId id="740" r:id="rId66"/>
    <p:sldId id="741" r:id="rId67"/>
    <p:sldId id="743" r:id="rId68"/>
    <p:sldId id="744" r:id="rId69"/>
    <p:sldId id="745" r:id="rId70"/>
    <p:sldId id="746" r:id="rId71"/>
    <p:sldId id="747" r:id="rId72"/>
    <p:sldId id="748" r:id="rId73"/>
    <p:sldId id="749" r:id="rId74"/>
    <p:sldId id="750" r:id="rId75"/>
    <p:sldId id="751" r:id="rId76"/>
    <p:sldId id="752" r:id="rId77"/>
    <p:sldId id="753" r:id="rId78"/>
    <p:sldId id="755" r:id="rId79"/>
    <p:sldId id="756" r:id="rId80"/>
    <p:sldId id="758" r:id="rId81"/>
    <p:sldId id="759" r:id="rId82"/>
    <p:sldId id="760" r:id="rId83"/>
    <p:sldId id="761" r:id="rId84"/>
    <p:sldId id="762" r:id="rId85"/>
    <p:sldId id="763" r:id="rId86"/>
    <p:sldId id="764" r:id="rId87"/>
    <p:sldId id="765" r:id="rId88"/>
  </p:sldIdLst>
  <p:sldSz cx="9144000" cy="6858000" type="screen4x3"/>
  <p:notesSz cx="6858000" cy="9144000"/>
  <p:custDataLst>
    <p:tags r:id="rId90"/>
  </p:custDataLst>
  <p:defaultTextStyle>
    <a:defPPr>
      <a:defRPr lang="en-US"/>
    </a:defPPr>
    <a:lvl1pPr algn="l" rtl="0" eaLnBrk="0" fontAlgn="base" hangingPunct="0">
      <a:spcBef>
        <a:spcPct val="0"/>
      </a:spcBef>
      <a:spcAft>
        <a:spcPct val="0"/>
      </a:spcAft>
      <a:defRPr sz="2400" i="1"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i="1"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i="1"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i="1"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i="1"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i="1"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i="1"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i="1"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i="1"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656">
          <p15:clr>
            <a:srgbClr val="A4A3A4"/>
          </p15:clr>
        </p15:guide>
        <p15:guide id="2" pos="2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0838"/>
    <a:srgbClr val="D6A300"/>
    <a:srgbClr val="0083E6"/>
    <a:srgbClr val="0033CC"/>
    <a:srgbClr val="F8F3D2"/>
    <a:srgbClr val="6D6E70"/>
    <a:srgbClr val="7D110C"/>
    <a:srgbClr val="598EDD"/>
    <a:srgbClr val="A9C9FF"/>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28" autoAdjust="0"/>
    <p:restoredTop sz="94660"/>
  </p:normalViewPr>
  <p:slideViewPr>
    <p:cSldViewPr>
      <p:cViewPr varScale="1">
        <p:scale>
          <a:sx n="116" d="100"/>
          <a:sy n="116" d="100"/>
        </p:scale>
        <p:origin x="84" y="332"/>
      </p:cViewPr>
      <p:guideLst>
        <p:guide orient="horz" pos="656"/>
        <p:guide pos="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6" d="100"/>
          <a:sy n="66" d="100"/>
        </p:scale>
        <p:origin x="1668575090" y="2036290405"/>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gs" Target="tags/tag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7B51F0-CEF3-4085-B706-39CF6AE9FF08}" type="doc">
      <dgm:prSet loTypeId="urn:microsoft.com/office/officeart/2005/8/layout/hierarchy3" loCatId="hierarchy" qsTypeId="urn:microsoft.com/office/officeart/2005/8/quickstyle/simple4" qsCatId="simple" csTypeId="urn:microsoft.com/office/officeart/2005/8/colors/colorful2" csCatId="colorful" phldr="1"/>
      <dgm:spPr/>
      <dgm:t>
        <a:bodyPr/>
        <a:lstStyle/>
        <a:p>
          <a:endParaRPr lang="en-US"/>
        </a:p>
      </dgm:t>
    </dgm:pt>
    <dgm:pt modelId="{970E0A52-F769-4DAD-BB0A-2654D6717A87}">
      <dgm:prSet/>
      <dgm:spPr>
        <a:xfrm>
          <a:off x="1502" y="26151"/>
          <a:ext cx="1726567" cy="863283"/>
        </a:xfrm>
        <a:prstGeom prst="roundRect">
          <a:avLst>
            <a:gd name="adj" fmla="val 10000"/>
          </a:avLst>
        </a:prstGeom>
        <a:gradFill rotWithShape="0">
          <a:gsLst>
            <a:gs pos="0">
              <a:srgbClr val="C0504D">
                <a:hueOff val="0"/>
                <a:satOff val="0"/>
                <a:lumOff val="0"/>
                <a:alphaOff val="0"/>
                <a:tint val="100000"/>
                <a:shade val="100000"/>
                <a:satMod val="130000"/>
              </a:srgbClr>
            </a:gs>
            <a:gs pos="100000">
              <a:srgbClr val="C0504D">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pPr rtl="0">
            <a:buNone/>
          </a:pPr>
          <a:r>
            <a:rPr lang="en-US" b="1" dirty="0">
              <a:solidFill>
                <a:sysClr val="windowText" lastClr="000000"/>
              </a:solidFill>
              <a:latin typeface="Calibri"/>
              <a:ea typeface="+mn-ea"/>
              <a:cs typeface="+mn-cs"/>
            </a:rPr>
            <a:t>Infrastructure security</a:t>
          </a:r>
        </a:p>
      </dgm:t>
    </dgm:pt>
    <dgm:pt modelId="{5A9D2856-914E-49FE-A022-49B5C296F1A1}" type="parTrans" cxnId="{87E020A3-7416-4B6F-AE6B-A8F4232C3832}">
      <dgm:prSet/>
      <dgm:spPr/>
      <dgm:t>
        <a:bodyPr/>
        <a:lstStyle/>
        <a:p>
          <a:endParaRPr lang="en-US"/>
        </a:p>
      </dgm:t>
    </dgm:pt>
    <dgm:pt modelId="{80C8E3DA-6CD9-4BFC-AE58-A4E43B90A5A2}" type="sibTrans" cxnId="{87E020A3-7416-4B6F-AE6B-A8F4232C3832}">
      <dgm:prSet/>
      <dgm:spPr/>
      <dgm:t>
        <a:bodyPr/>
        <a:lstStyle/>
        <a:p>
          <a:endParaRPr lang="en-US"/>
        </a:p>
      </dgm:t>
    </dgm:pt>
    <dgm:pt modelId="{56A76203-9565-4324-AC58-E40454A1A19C}">
      <dgm:prSet custT="1"/>
      <dgm:spPr>
        <a:xfrm>
          <a:off x="346815" y="1105255"/>
          <a:ext cx="1381253" cy="1157551"/>
        </a:xfrm>
        <a:prstGeom prst="roundRect">
          <a:avLst>
            <a:gd name="adj" fmla="val 10000"/>
          </a:avLst>
        </a:prstGeom>
        <a:solidFill>
          <a:sysClr val="window" lastClr="FFFFFF">
            <a:alpha val="90000"/>
            <a:hueOff val="0"/>
            <a:satOff val="0"/>
            <a:lumOff val="0"/>
            <a:alphaOff val="0"/>
          </a:sysClr>
        </a:solidFill>
        <a:ln w="9525" cap="flat" cmpd="sng" algn="ctr">
          <a:solidFill>
            <a:srgbClr val="C0504D">
              <a:hueOff val="0"/>
              <a:satOff val="0"/>
              <a:lumOff val="0"/>
              <a:alphaOff val="0"/>
            </a:srgbClr>
          </a:solidFill>
          <a:prstDash val="solid"/>
        </a:ln>
        <a:effectLst/>
      </dgm:spPr>
      <dgm:t>
        <a:bodyPr/>
        <a:lstStyle/>
        <a:p>
          <a:pPr rtl="0">
            <a:buNone/>
          </a:pPr>
          <a:r>
            <a:rPr lang="en-US" sz="1400" b="1" dirty="0">
              <a:solidFill>
                <a:sysClr val="windowText" lastClr="000000">
                  <a:hueOff val="0"/>
                  <a:satOff val="0"/>
                  <a:lumOff val="0"/>
                  <a:alphaOff val="0"/>
                </a:sysClr>
              </a:solidFill>
              <a:latin typeface="Calibri"/>
              <a:ea typeface="+mn-ea"/>
              <a:cs typeface="+mn-cs"/>
            </a:rPr>
            <a:t>Secure Computations in Distributed Programming Frameworks</a:t>
          </a:r>
        </a:p>
      </dgm:t>
    </dgm:pt>
    <dgm:pt modelId="{78329A67-4880-4B75-BC97-E5302A6E5FCC}" type="parTrans" cxnId="{0C38433D-63FE-4990-AC81-A0F68BB3700E}">
      <dgm:prSet/>
      <dgm:spPr>
        <a:xfrm>
          <a:off x="174158" y="889434"/>
          <a:ext cx="172656" cy="794596"/>
        </a:xfrm>
        <a:custGeom>
          <a:avLst/>
          <a:gdLst/>
          <a:ahLst/>
          <a:cxnLst/>
          <a:rect l="0" t="0" r="0" b="0"/>
          <a:pathLst>
            <a:path>
              <a:moveTo>
                <a:pt x="0" y="0"/>
              </a:moveTo>
              <a:lnTo>
                <a:pt x="0" y="794596"/>
              </a:lnTo>
              <a:lnTo>
                <a:pt x="172656" y="794596"/>
              </a:lnTo>
            </a:path>
          </a:pathLst>
        </a:custGeom>
        <a:noFill/>
        <a:ln w="9525" cap="flat" cmpd="sng" algn="ctr">
          <a:solidFill>
            <a:srgbClr val="9BBB59">
              <a:hueOff val="0"/>
              <a:satOff val="0"/>
              <a:lumOff val="0"/>
              <a:alphaOff val="0"/>
            </a:srgbClr>
          </a:solidFill>
          <a:prstDash val="solid"/>
        </a:ln>
        <a:effectLst/>
      </dgm:spPr>
      <dgm:t>
        <a:bodyPr/>
        <a:lstStyle/>
        <a:p>
          <a:endParaRPr lang="en-US" b="1"/>
        </a:p>
      </dgm:t>
    </dgm:pt>
    <dgm:pt modelId="{EF4EE4DC-11A4-4E2D-B68B-F92333EE2BB5}" type="sibTrans" cxnId="{0C38433D-63FE-4990-AC81-A0F68BB3700E}">
      <dgm:prSet/>
      <dgm:spPr/>
      <dgm:t>
        <a:bodyPr/>
        <a:lstStyle/>
        <a:p>
          <a:endParaRPr lang="en-US"/>
        </a:p>
      </dgm:t>
    </dgm:pt>
    <dgm:pt modelId="{F36A230A-26E3-4CF6-9D5D-06BEE2D43107}">
      <dgm:prSet custT="1"/>
      <dgm:spPr>
        <a:xfrm>
          <a:off x="346815" y="2478627"/>
          <a:ext cx="1381253" cy="863283"/>
        </a:xfrm>
        <a:prstGeom prst="roundRect">
          <a:avLst>
            <a:gd name="adj" fmla="val 10000"/>
          </a:avLst>
        </a:prstGeom>
        <a:solidFill>
          <a:sysClr val="window" lastClr="FFFFFF">
            <a:alpha val="90000"/>
            <a:hueOff val="0"/>
            <a:satOff val="0"/>
            <a:lumOff val="0"/>
            <a:alphaOff val="0"/>
          </a:sysClr>
        </a:solidFill>
        <a:ln w="9525" cap="flat" cmpd="sng" algn="ctr">
          <a:solidFill>
            <a:srgbClr val="C0504D">
              <a:hueOff val="520169"/>
              <a:satOff val="-649"/>
              <a:lumOff val="153"/>
              <a:alphaOff val="0"/>
            </a:srgbClr>
          </a:solidFill>
          <a:prstDash val="solid"/>
        </a:ln>
        <a:effectLst/>
      </dgm:spPr>
      <dgm:t>
        <a:bodyPr/>
        <a:lstStyle/>
        <a:p>
          <a:pPr rtl="0">
            <a:buNone/>
          </a:pPr>
          <a:r>
            <a:rPr lang="en-US" sz="1400" b="1" dirty="0">
              <a:solidFill>
                <a:sysClr val="windowText" lastClr="000000">
                  <a:hueOff val="0"/>
                  <a:satOff val="0"/>
                  <a:lumOff val="0"/>
                  <a:alphaOff val="0"/>
                </a:sysClr>
              </a:solidFill>
              <a:latin typeface="Calibri"/>
              <a:ea typeface="+mn-ea"/>
              <a:cs typeface="+mn-cs"/>
            </a:rPr>
            <a:t>Security Best Practices for Non-Relational Data Stores</a:t>
          </a:r>
        </a:p>
      </dgm:t>
    </dgm:pt>
    <dgm:pt modelId="{BCCF6D9C-8594-466D-ADEE-4B01F8F98028}" type="parTrans" cxnId="{E30E516C-E9EC-4204-856B-778CB6CE58B6}">
      <dgm:prSet/>
      <dgm:spPr>
        <a:xfrm>
          <a:off x="174158" y="889434"/>
          <a:ext cx="172656" cy="2020835"/>
        </a:xfrm>
        <a:custGeom>
          <a:avLst/>
          <a:gdLst/>
          <a:ahLst/>
          <a:cxnLst/>
          <a:rect l="0" t="0" r="0" b="0"/>
          <a:pathLst>
            <a:path>
              <a:moveTo>
                <a:pt x="0" y="0"/>
              </a:moveTo>
              <a:lnTo>
                <a:pt x="0" y="2020835"/>
              </a:lnTo>
              <a:lnTo>
                <a:pt x="172656" y="2020835"/>
              </a:lnTo>
            </a:path>
          </a:pathLst>
        </a:custGeom>
        <a:noFill/>
        <a:ln w="9525" cap="flat" cmpd="sng" algn="ctr">
          <a:solidFill>
            <a:srgbClr val="9BBB59">
              <a:hueOff val="0"/>
              <a:satOff val="0"/>
              <a:lumOff val="0"/>
              <a:alphaOff val="0"/>
            </a:srgbClr>
          </a:solidFill>
          <a:prstDash val="solid"/>
        </a:ln>
        <a:effectLst/>
      </dgm:spPr>
      <dgm:t>
        <a:bodyPr/>
        <a:lstStyle/>
        <a:p>
          <a:endParaRPr lang="en-US" b="1"/>
        </a:p>
      </dgm:t>
    </dgm:pt>
    <dgm:pt modelId="{E5E5A828-FA35-4034-B182-36F66822CE86}" type="sibTrans" cxnId="{E30E516C-E9EC-4204-856B-778CB6CE58B6}">
      <dgm:prSet/>
      <dgm:spPr/>
      <dgm:t>
        <a:bodyPr/>
        <a:lstStyle/>
        <a:p>
          <a:endParaRPr lang="en-US"/>
        </a:p>
      </dgm:t>
    </dgm:pt>
    <dgm:pt modelId="{88B54244-EC5B-402F-B249-6C26E6022C26}">
      <dgm:prSet/>
      <dgm:spPr>
        <a:xfrm>
          <a:off x="2159711" y="26151"/>
          <a:ext cx="1726567" cy="863283"/>
        </a:xfrm>
        <a:prstGeom prst="roundRect">
          <a:avLst>
            <a:gd name="adj" fmla="val 10000"/>
          </a:avLst>
        </a:prstGeom>
        <a:gradFill rotWithShape="0">
          <a:gsLst>
            <a:gs pos="0">
              <a:srgbClr val="C0504D">
                <a:hueOff val="1560506"/>
                <a:satOff val="-1946"/>
                <a:lumOff val="458"/>
                <a:alphaOff val="0"/>
                <a:tint val="100000"/>
                <a:shade val="100000"/>
                <a:satMod val="130000"/>
              </a:srgbClr>
            </a:gs>
            <a:gs pos="100000">
              <a:srgbClr val="C0504D">
                <a:hueOff val="1560506"/>
                <a:satOff val="-1946"/>
                <a:lumOff val="458"/>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pPr rtl="0">
            <a:buNone/>
          </a:pPr>
          <a:r>
            <a:rPr lang="en-US" b="1" dirty="0">
              <a:solidFill>
                <a:sysClr val="windowText" lastClr="000000"/>
              </a:solidFill>
              <a:latin typeface="Calibri"/>
              <a:ea typeface="+mn-ea"/>
              <a:cs typeface="+mn-cs"/>
            </a:rPr>
            <a:t>Data Privacy</a:t>
          </a:r>
        </a:p>
      </dgm:t>
    </dgm:pt>
    <dgm:pt modelId="{33F99099-98A5-47CA-8D67-A09B0B23B9AF}" type="parTrans" cxnId="{13A7C09D-64F3-4AE7-BF75-E34982D65249}">
      <dgm:prSet/>
      <dgm:spPr/>
      <dgm:t>
        <a:bodyPr/>
        <a:lstStyle/>
        <a:p>
          <a:endParaRPr lang="en-US"/>
        </a:p>
      </dgm:t>
    </dgm:pt>
    <dgm:pt modelId="{DA5C27B5-3A00-4FBA-8BA2-C754A50D6641}" type="sibTrans" cxnId="{13A7C09D-64F3-4AE7-BF75-E34982D65249}">
      <dgm:prSet/>
      <dgm:spPr/>
      <dgm:t>
        <a:bodyPr/>
        <a:lstStyle/>
        <a:p>
          <a:endParaRPr lang="en-US"/>
        </a:p>
      </dgm:t>
    </dgm:pt>
    <dgm:pt modelId="{1F502335-C30A-4A99-B0C6-9EE4FA6947FC}">
      <dgm:prSet custT="1"/>
      <dgm:spPr>
        <a:xfrm>
          <a:off x="2505025" y="1105255"/>
          <a:ext cx="1381253" cy="863283"/>
        </a:xfrm>
        <a:prstGeom prst="roundRect">
          <a:avLst>
            <a:gd name="adj" fmla="val 10000"/>
          </a:avLst>
        </a:prstGeom>
        <a:solidFill>
          <a:sysClr val="window" lastClr="FFFFFF">
            <a:alpha val="90000"/>
            <a:hueOff val="0"/>
            <a:satOff val="0"/>
            <a:lumOff val="0"/>
            <a:alphaOff val="0"/>
          </a:sysClr>
        </a:solidFill>
        <a:ln w="9525" cap="flat" cmpd="sng" algn="ctr">
          <a:solidFill>
            <a:srgbClr val="C0504D">
              <a:hueOff val="1040338"/>
              <a:satOff val="-1298"/>
              <a:lumOff val="305"/>
              <a:alphaOff val="0"/>
            </a:srgbClr>
          </a:solidFill>
          <a:prstDash val="solid"/>
        </a:ln>
        <a:effectLst/>
      </dgm:spPr>
      <dgm:t>
        <a:bodyPr/>
        <a:lstStyle/>
        <a:p>
          <a:pPr rtl="0">
            <a:buNone/>
          </a:pPr>
          <a:r>
            <a:rPr lang="en-US" sz="1400" b="1" dirty="0">
              <a:solidFill>
                <a:sysClr val="windowText" lastClr="000000">
                  <a:hueOff val="0"/>
                  <a:satOff val="0"/>
                  <a:lumOff val="0"/>
                  <a:alphaOff val="0"/>
                </a:sysClr>
              </a:solidFill>
              <a:latin typeface="Calibri"/>
              <a:ea typeface="+mn-ea"/>
              <a:cs typeface="+mn-cs"/>
            </a:rPr>
            <a:t>Privacy Preserving Data Mining and Analytics</a:t>
          </a:r>
        </a:p>
      </dgm:t>
    </dgm:pt>
    <dgm:pt modelId="{9C8533F8-6569-4E92-A26A-F148AB4C8260}" type="parTrans" cxnId="{78FF5307-E47A-44FB-A61E-4D023816CD33}">
      <dgm:prSet/>
      <dgm:spPr>
        <a:xfrm>
          <a:off x="2332368" y="889434"/>
          <a:ext cx="172656" cy="647462"/>
        </a:xfrm>
        <a:custGeom>
          <a:avLst/>
          <a:gdLst/>
          <a:ahLst/>
          <a:cxnLst/>
          <a:rect l="0" t="0" r="0" b="0"/>
          <a:pathLst>
            <a:path>
              <a:moveTo>
                <a:pt x="0" y="0"/>
              </a:moveTo>
              <a:lnTo>
                <a:pt x="0" y="647462"/>
              </a:lnTo>
              <a:lnTo>
                <a:pt x="172656" y="647462"/>
              </a:lnTo>
            </a:path>
          </a:pathLst>
        </a:custGeom>
        <a:noFill/>
        <a:ln w="9525" cap="flat" cmpd="sng" algn="ctr">
          <a:solidFill>
            <a:srgbClr val="9BBB59">
              <a:hueOff val="0"/>
              <a:satOff val="0"/>
              <a:lumOff val="0"/>
              <a:alphaOff val="0"/>
            </a:srgbClr>
          </a:solidFill>
          <a:prstDash val="solid"/>
        </a:ln>
        <a:effectLst/>
      </dgm:spPr>
      <dgm:t>
        <a:bodyPr/>
        <a:lstStyle/>
        <a:p>
          <a:endParaRPr lang="en-US" b="1"/>
        </a:p>
      </dgm:t>
    </dgm:pt>
    <dgm:pt modelId="{D4E1D25A-27BD-4B39-A981-8739675C1680}" type="sibTrans" cxnId="{78FF5307-E47A-44FB-A61E-4D023816CD33}">
      <dgm:prSet/>
      <dgm:spPr/>
      <dgm:t>
        <a:bodyPr/>
        <a:lstStyle/>
        <a:p>
          <a:endParaRPr lang="en-US"/>
        </a:p>
      </dgm:t>
    </dgm:pt>
    <dgm:pt modelId="{EDCFA464-EBB2-4EE5-A12C-A86D217F2C85}">
      <dgm:prSet custT="1"/>
      <dgm:spPr>
        <a:xfrm>
          <a:off x="2505025" y="2184360"/>
          <a:ext cx="1381253" cy="863283"/>
        </a:xfrm>
        <a:prstGeom prst="roundRect">
          <a:avLst>
            <a:gd name="adj" fmla="val 10000"/>
          </a:avLst>
        </a:prstGeom>
        <a:solidFill>
          <a:sysClr val="window" lastClr="FFFFFF">
            <a:alpha val="90000"/>
            <a:hueOff val="0"/>
            <a:satOff val="0"/>
            <a:lumOff val="0"/>
            <a:alphaOff val="0"/>
          </a:sysClr>
        </a:solidFill>
        <a:ln w="9525" cap="flat" cmpd="sng" algn="ctr">
          <a:solidFill>
            <a:srgbClr val="C0504D">
              <a:hueOff val="1560506"/>
              <a:satOff val="-1946"/>
              <a:lumOff val="458"/>
              <a:alphaOff val="0"/>
            </a:srgbClr>
          </a:solidFill>
          <a:prstDash val="solid"/>
        </a:ln>
        <a:effectLst/>
      </dgm:spPr>
      <dgm:t>
        <a:bodyPr/>
        <a:lstStyle/>
        <a:p>
          <a:pPr rtl="0">
            <a:buNone/>
          </a:pPr>
          <a:r>
            <a:rPr lang="en-US" sz="1400" b="1" dirty="0">
              <a:solidFill>
                <a:sysClr val="windowText" lastClr="000000">
                  <a:hueOff val="0"/>
                  <a:satOff val="0"/>
                  <a:lumOff val="0"/>
                  <a:alphaOff val="0"/>
                </a:sysClr>
              </a:solidFill>
              <a:latin typeface="Calibri"/>
              <a:ea typeface="+mn-ea"/>
              <a:cs typeface="+mn-cs"/>
            </a:rPr>
            <a:t>Cryptographically Enforced Data Centric Security</a:t>
          </a:r>
        </a:p>
      </dgm:t>
    </dgm:pt>
    <dgm:pt modelId="{CAD96507-6877-4C81-B65B-2D9AA14F2ECB}" type="parTrans" cxnId="{1DFE8AF0-3DE1-4548-899D-62BE030B54CC}">
      <dgm:prSet/>
      <dgm:spPr>
        <a:xfrm>
          <a:off x="2332368" y="889434"/>
          <a:ext cx="172656" cy="1726567"/>
        </a:xfrm>
        <a:custGeom>
          <a:avLst/>
          <a:gdLst/>
          <a:ahLst/>
          <a:cxnLst/>
          <a:rect l="0" t="0" r="0" b="0"/>
          <a:pathLst>
            <a:path>
              <a:moveTo>
                <a:pt x="0" y="0"/>
              </a:moveTo>
              <a:lnTo>
                <a:pt x="0" y="1726567"/>
              </a:lnTo>
              <a:lnTo>
                <a:pt x="172656" y="1726567"/>
              </a:lnTo>
            </a:path>
          </a:pathLst>
        </a:custGeom>
        <a:noFill/>
        <a:ln w="9525" cap="flat" cmpd="sng" algn="ctr">
          <a:solidFill>
            <a:srgbClr val="9BBB59">
              <a:hueOff val="0"/>
              <a:satOff val="0"/>
              <a:lumOff val="0"/>
              <a:alphaOff val="0"/>
            </a:srgbClr>
          </a:solidFill>
          <a:prstDash val="solid"/>
        </a:ln>
        <a:effectLst/>
      </dgm:spPr>
      <dgm:t>
        <a:bodyPr/>
        <a:lstStyle/>
        <a:p>
          <a:endParaRPr lang="en-US" b="1"/>
        </a:p>
      </dgm:t>
    </dgm:pt>
    <dgm:pt modelId="{1FD872B8-3DFA-4908-B650-2E759196EFBB}" type="sibTrans" cxnId="{1DFE8AF0-3DE1-4548-899D-62BE030B54CC}">
      <dgm:prSet/>
      <dgm:spPr/>
      <dgm:t>
        <a:bodyPr/>
        <a:lstStyle/>
        <a:p>
          <a:endParaRPr lang="en-US"/>
        </a:p>
      </dgm:t>
    </dgm:pt>
    <dgm:pt modelId="{EC376011-B4D7-45D3-B969-66CA1A9DAEB3}">
      <dgm:prSet custT="1"/>
      <dgm:spPr>
        <a:xfrm>
          <a:off x="2505025" y="3263465"/>
          <a:ext cx="1381253" cy="863283"/>
        </a:xfrm>
        <a:prstGeom prst="roundRect">
          <a:avLst>
            <a:gd name="adj" fmla="val 10000"/>
          </a:avLst>
        </a:prstGeom>
        <a:solidFill>
          <a:sysClr val="window" lastClr="FFFFFF">
            <a:alpha val="90000"/>
            <a:hueOff val="0"/>
            <a:satOff val="0"/>
            <a:lumOff val="0"/>
            <a:alphaOff val="0"/>
          </a:sysClr>
        </a:solidFill>
        <a:ln w="9525" cap="flat" cmpd="sng" algn="ctr">
          <a:solidFill>
            <a:srgbClr val="C0504D">
              <a:hueOff val="2080675"/>
              <a:satOff val="-2595"/>
              <a:lumOff val="610"/>
              <a:alphaOff val="0"/>
            </a:srgbClr>
          </a:solidFill>
          <a:prstDash val="solid"/>
        </a:ln>
        <a:effectLst/>
      </dgm:spPr>
      <dgm:t>
        <a:bodyPr/>
        <a:lstStyle/>
        <a:p>
          <a:pPr rtl="0">
            <a:buNone/>
          </a:pPr>
          <a:r>
            <a:rPr lang="en-US" sz="1400" b="1" dirty="0">
              <a:solidFill>
                <a:sysClr val="windowText" lastClr="000000">
                  <a:hueOff val="0"/>
                  <a:satOff val="0"/>
                  <a:lumOff val="0"/>
                  <a:alphaOff val="0"/>
                </a:sysClr>
              </a:solidFill>
              <a:latin typeface="Calibri"/>
              <a:ea typeface="+mn-ea"/>
              <a:cs typeface="+mn-cs"/>
            </a:rPr>
            <a:t>Granular Access Control</a:t>
          </a:r>
        </a:p>
      </dgm:t>
    </dgm:pt>
    <dgm:pt modelId="{6870F2A4-8148-4ECE-A2C1-A522FA88D785}" type="parTrans" cxnId="{C9BF6695-3448-46F8-8913-472A9C5FC130}">
      <dgm:prSet/>
      <dgm:spPr>
        <a:xfrm>
          <a:off x="2332368" y="889434"/>
          <a:ext cx="172656" cy="2805672"/>
        </a:xfrm>
        <a:custGeom>
          <a:avLst/>
          <a:gdLst/>
          <a:ahLst/>
          <a:cxnLst/>
          <a:rect l="0" t="0" r="0" b="0"/>
          <a:pathLst>
            <a:path>
              <a:moveTo>
                <a:pt x="0" y="0"/>
              </a:moveTo>
              <a:lnTo>
                <a:pt x="0" y="2805672"/>
              </a:lnTo>
              <a:lnTo>
                <a:pt x="172656" y="2805672"/>
              </a:lnTo>
            </a:path>
          </a:pathLst>
        </a:custGeom>
        <a:noFill/>
        <a:ln w="9525" cap="flat" cmpd="sng" algn="ctr">
          <a:solidFill>
            <a:srgbClr val="9BBB59">
              <a:hueOff val="0"/>
              <a:satOff val="0"/>
              <a:lumOff val="0"/>
              <a:alphaOff val="0"/>
            </a:srgbClr>
          </a:solidFill>
          <a:prstDash val="solid"/>
        </a:ln>
        <a:effectLst/>
      </dgm:spPr>
      <dgm:t>
        <a:bodyPr/>
        <a:lstStyle/>
        <a:p>
          <a:endParaRPr lang="en-US" b="1"/>
        </a:p>
      </dgm:t>
    </dgm:pt>
    <dgm:pt modelId="{74F186B1-17A6-40F9-938E-1BAAB6AAA8E9}" type="sibTrans" cxnId="{C9BF6695-3448-46F8-8913-472A9C5FC130}">
      <dgm:prSet/>
      <dgm:spPr/>
      <dgm:t>
        <a:bodyPr/>
        <a:lstStyle/>
        <a:p>
          <a:endParaRPr lang="en-US"/>
        </a:p>
      </dgm:t>
    </dgm:pt>
    <dgm:pt modelId="{23E0F508-3D5F-41E2-80DC-9EE59A1E40EB}">
      <dgm:prSet/>
      <dgm:spPr>
        <a:xfrm>
          <a:off x="4317920" y="26151"/>
          <a:ext cx="1726567" cy="863283"/>
        </a:xfrm>
        <a:prstGeom prst="roundRect">
          <a:avLst>
            <a:gd name="adj" fmla="val 10000"/>
          </a:avLst>
        </a:prstGeom>
        <a:gradFill rotWithShape="0">
          <a:gsLst>
            <a:gs pos="0">
              <a:srgbClr val="C0504D">
                <a:hueOff val="3121013"/>
                <a:satOff val="-3893"/>
                <a:lumOff val="915"/>
                <a:alphaOff val="0"/>
                <a:tint val="100000"/>
                <a:shade val="100000"/>
                <a:satMod val="130000"/>
              </a:srgbClr>
            </a:gs>
            <a:gs pos="100000">
              <a:srgbClr val="C0504D">
                <a:hueOff val="3121013"/>
                <a:satOff val="-3893"/>
                <a:lumOff val="915"/>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pPr rtl="0">
            <a:buNone/>
          </a:pPr>
          <a:r>
            <a:rPr lang="en-US" b="1" dirty="0">
              <a:solidFill>
                <a:sysClr val="windowText" lastClr="000000"/>
              </a:solidFill>
              <a:latin typeface="Calibri"/>
              <a:ea typeface="+mn-ea"/>
              <a:cs typeface="+mn-cs"/>
            </a:rPr>
            <a:t>Data Management</a:t>
          </a:r>
        </a:p>
      </dgm:t>
    </dgm:pt>
    <dgm:pt modelId="{D3832246-B99B-4FDB-B648-2AC42721D54D}" type="parTrans" cxnId="{63FED2B8-F203-45DD-AE4C-9FE416238DD7}">
      <dgm:prSet/>
      <dgm:spPr/>
      <dgm:t>
        <a:bodyPr/>
        <a:lstStyle/>
        <a:p>
          <a:endParaRPr lang="en-US"/>
        </a:p>
      </dgm:t>
    </dgm:pt>
    <dgm:pt modelId="{712CCB34-13E3-468B-8DE5-DB2F4847798A}" type="sibTrans" cxnId="{63FED2B8-F203-45DD-AE4C-9FE416238DD7}">
      <dgm:prSet/>
      <dgm:spPr/>
      <dgm:t>
        <a:bodyPr/>
        <a:lstStyle/>
        <a:p>
          <a:endParaRPr lang="en-US"/>
        </a:p>
      </dgm:t>
    </dgm:pt>
    <dgm:pt modelId="{50A01836-E6EB-43C7-94B8-EF5CBE2FF369}">
      <dgm:prSet custT="1"/>
      <dgm:spPr>
        <a:xfrm>
          <a:off x="4663234" y="1105255"/>
          <a:ext cx="1381253" cy="863283"/>
        </a:xfrm>
        <a:prstGeom prst="roundRect">
          <a:avLst>
            <a:gd name="adj" fmla="val 10000"/>
          </a:avLst>
        </a:prstGeom>
        <a:solidFill>
          <a:sysClr val="window" lastClr="FFFFFF">
            <a:alpha val="90000"/>
            <a:hueOff val="0"/>
            <a:satOff val="0"/>
            <a:lumOff val="0"/>
            <a:alphaOff val="0"/>
          </a:sysClr>
        </a:solidFill>
        <a:ln w="9525" cap="flat" cmpd="sng" algn="ctr">
          <a:solidFill>
            <a:srgbClr val="C0504D">
              <a:hueOff val="2600844"/>
              <a:satOff val="-3244"/>
              <a:lumOff val="763"/>
              <a:alphaOff val="0"/>
            </a:srgbClr>
          </a:solidFill>
          <a:prstDash val="solid"/>
        </a:ln>
        <a:effectLst/>
      </dgm:spPr>
      <dgm:t>
        <a:bodyPr/>
        <a:lstStyle/>
        <a:p>
          <a:pPr rtl="0">
            <a:buNone/>
          </a:pPr>
          <a:r>
            <a:rPr lang="en-US" sz="1400" b="1" dirty="0">
              <a:solidFill>
                <a:sysClr val="windowText" lastClr="000000">
                  <a:hueOff val="0"/>
                  <a:satOff val="0"/>
                  <a:lumOff val="0"/>
                  <a:alphaOff val="0"/>
                </a:sysClr>
              </a:solidFill>
              <a:latin typeface="Calibri"/>
              <a:ea typeface="+mn-ea"/>
              <a:cs typeface="+mn-cs"/>
            </a:rPr>
            <a:t>Secure Data Storage and Transaction Logs</a:t>
          </a:r>
        </a:p>
      </dgm:t>
    </dgm:pt>
    <dgm:pt modelId="{72F38B86-E305-42AD-B52C-E934CD06FA8D}" type="parTrans" cxnId="{7212A05A-1109-42AB-A6F3-39DEFCFF56E2}">
      <dgm:prSet/>
      <dgm:spPr>
        <a:xfrm>
          <a:off x="4490577" y="889434"/>
          <a:ext cx="172656" cy="647462"/>
        </a:xfrm>
        <a:custGeom>
          <a:avLst/>
          <a:gdLst/>
          <a:ahLst/>
          <a:cxnLst/>
          <a:rect l="0" t="0" r="0" b="0"/>
          <a:pathLst>
            <a:path>
              <a:moveTo>
                <a:pt x="0" y="0"/>
              </a:moveTo>
              <a:lnTo>
                <a:pt x="0" y="647462"/>
              </a:lnTo>
              <a:lnTo>
                <a:pt x="172656" y="647462"/>
              </a:lnTo>
            </a:path>
          </a:pathLst>
        </a:custGeom>
        <a:noFill/>
        <a:ln w="9525" cap="flat" cmpd="sng" algn="ctr">
          <a:solidFill>
            <a:srgbClr val="9BBB59">
              <a:hueOff val="0"/>
              <a:satOff val="0"/>
              <a:lumOff val="0"/>
              <a:alphaOff val="0"/>
            </a:srgbClr>
          </a:solidFill>
          <a:prstDash val="solid"/>
        </a:ln>
        <a:effectLst/>
      </dgm:spPr>
      <dgm:t>
        <a:bodyPr/>
        <a:lstStyle/>
        <a:p>
          <a:endParaRPr lang="en-US" b="1"/>
        </a:p>
      </dgm:t>
    </dgm:pt>
    <dgm:pt modelId="{82E86D84-124B-4938-9EB6-28AF7D339D5C}" type="sibTrans" cxnId="{7212A05A-1109-42AB-A6F3-39DEFCFF56E2}">
      <dgm:prSet/>
      <dgm:spPr/>
      <dgm:t>
        <a:bodyPr/>
        <a:lstStyle/>
        <a:p>
          <a:endParaRPr lang="en-US"/>
        </a:p>
      </dgm:t>
    </dgm:pt>
    <dgm:pt modelId="{37CE5151-1C20-4112-B86D-1D2858023930}">
      <dgm:prSet custT="1"/>
      <dgm:spPr>
        <a:xfrm>
          <a:off x="4663234" y="2184360"/>
          <a:ext cx="1381253" cy="863283"/>
        </a:xfrm>
        <a:prstGeom prst="roundRect">
          <a:avLst>
            <a:gd name="adj" fmla="val 10000"/>
          </a:avLst>
        </a:prstGeom>
        <a:solidFill>
          <a:sysClr val="window" lastClr="FFFFFF">
            <a:alpha val="90000"/>
            <a:hueOff val="0"/>
            <a:satOff val="0"/>
            <a:lumOff val="0"/>
            <a:alphaOff val="0"/>
          </a:sysClr>
        </a:solidFill>
        <a:ln w="9525" cap="flat" cmpd="sng" algn="ctr">
          <a:solidFill>
            <a:srgbClr val="C0504D">
              <a:hueOff val="3121013"/>
              <a:satOff val="-3893"/>
              <a:lumOff val="915"/>
              <a:alphaOff val="0"/>
            </a:srgbClr>
          </a:solidFill>
          <a:prstDash val="solid"/>
        </a:ln>
        <a:effectLst/>
      </dgm:spPr>
      <dgm:t>
        <a:bodyPr/>
        <a:lstStyle/>
        <a:p>
          <a:pPr rtl="0">
            <a:buNone/>
          </a:pPr>
          <a:r>
            <a:rPr lang="en-US" sz="1400" b="1" dirty="0">
              <a:solidFill>
                <a:sysClr val="windowText" lastClr="000000">
                  <a:hueOff val="0"/>
                  <a:satOff val="0"/>
                  <a:lumOff val="0"/>
                  <a:alphaOff val="0"/>
                </a:sysClr>
              </a:solidFill>
              <a:latin typeface="Calibri"/>
              <a:ea typeface="+mn-ea"/>
              <a:cs typeface="+mn-cs"/>
            </a:rPr>
            <a:t>Granular Audits</a:t>
          </a:r>
        </a:p>
      </dgm:t>
    </dgm:pt>
    <dgm:pt modelId="{B8ABA3B6-3BF9-4F39-B9E1-BD81E8932933}" type="parTrans" cxnId="{D2340C10-1AD0-45A4-8675-7B1BB6E39043}">
      <dgm:prSet/>
      <dgm:spPr>
        <a:xfrm>
          <a:off x="4490577" y="889434"/>
          <a:ext cx="172656" cy="1726567"/>
        </a:xfrm>
        <a:custGeom>
          <a:avLst/>
          <a:gdLst/>
          <a:ahLst/>
          <a:cxnLst/>
          <a:rect l="0" t="0" r="0" b="0"/>
          <a:pathLst>
            <a:path>
              <a:moveTo>
                <a:pt x="0" y="0"/>
              </a:moveTo>
              <a:lnTo>
                <a:pt x="0" y="1726567"/>
              </a:lnTo>
              <a:lnTo>
                <a:pt x="172656" y="1726567"/>
              </a:lnTo>
            </a:path>
          </a:pathLst>
        </a:custGeom>
        <a:noFill/>
        <a:ln w="9525" cap="flat" cmpd="sng" algn="ctr">
          <a:solidFill>
            <a:srgbClr val="9BBB59">
              <a:hueOff val="0"/>
              <a:satOff val="0"/>
              <a:lumOff val="0"/>
              <a:alphaOff val="0"/>
            </a:srgbClr>
          </a:solidFill>
          <a:prstDash val="solid"/>
        </a:ln>
        <a:effectLst/>
      </dgm:spPr>
      <dgm:t>
        <a:bodyPr/>
        <a:lstStyle/>
        <a:p>
          <a:endParaRPr lang="en-US" b="1"/>
        </a:p>
      </dgm:t>
    </dgm:pt>
    <dgm:pt modelId="{1E807A0B-7319-4E3F-ABC3-25CBCBFAE0F5}" type="sibTrans" cxnId="{D2340C10-1AD0-45A4-8675-7B1BB6E39043}">
      <dgm:prSet/>
      <dgm:spPr/>
      <dgm:t>
        <a:bodyPr/>
        <a:lstStyle/>
        <a:p>
          <a:endParaRPr lang="en-US"/>
        </a:p>
      </dgm:t>
    </dgm:pt>
    <dgm:pt modelId="{2CEA38D9-25A0-43A0-9444-CB3F6D8A73F1}">
      <dgm:prSet custT="1"/>
      <dgm:spPr>
        <a:xfrm>
          <a:off x="4663234" y="3263465"/>
          <a:ext cx="1381253" cy="863283"/>
        </a:xfrm>
        <a:prstGeom prst="roundRect">
          <a:avLst>
            <a:gd name="adj" fmla="val 10000"/>
          </a:avLst>
        </a:prstGeom>
        <a:solidFill>
          <a:sysClr val="window" lastClr="FFFFFF">
            <a:alpha val="90000"/>
            <a:hueOff val="0"/>
            <a:satOff val="0"/>
            <a:lumOff val="0"/>
            <a:alphaOff val="0"/>
          </a:sysClr>
        </a:solidFill>
        <a:ln w="9525" cap="flat" cmpd="sng" algn="ctr">
          <a:solidFill>
            <a:srgbClr val="C0504D">
              <a:hueOff val="3641181"/>
              <a:satOff val="-4541"/>
              <a:lumOff val="1068"/>
              <a:alphaOff val="0"/>
            </a:srgbClr>
          </a:solidFill>
          <a:prstDash val="solid"/>
        </a:ln>
        <a:effectLst/>
      </dgm:spPr>
      <dgm:t>
        <a:bodyPr/>
        <a:lstStyle/>
        <a:p>
          <a:pPr rtl="0">
            <a:buNone/>
          </a:pPr>
          <a:r>
            <a:rPr lang="en-US" sz="1400" b="1" dirty="0">
              <a:solidFill>
                <a:sysClr val="windowText" lastClr="000000">
                  <a:hueOff val="0"/>
                  <a:satOff val="0"/>
                  <a:lumOff val="0"/>
                  <a:alphaOff val="0"/>
                </a:sysClr>
              </a:solidFill>
              <a:latin typeface="Calibri"/>
              <a:ea typeface="+mn-ea"/>
              <a:cs typeface="+mn-cs"/>
            </a:rPr>
            <a:t>Data Provenance</a:t>
          </a:r>
        </a:p>
      </dgm:t>
    </dgm:pt>
    <dgm:pt modelId="{4848842D-9652-4A13-9B42-09C5AA973E04}" type="parTrans" cxnId="{4173DA93-C0E2-42A5-8A63-38B9E4C2BCFF}">
      <dgm:prSet/>
      <dgm:spPr>
        <a:xfrm>
          <a:off x="4490577" y="889434"/>
          <a:ext cx="172656" cy="2805672"/>
        </a:xfrm>
        <a:custGeom>
          <a:avLst/>
          <a:gdLst/>
          <a:ahLst/>
          <a:cxnLst/>
          <a:rect l="0" t="0" r="0" b="0"/>
          <a:pathLst>
            <a:path>
              <a:moveTo>
                <a:pt x="0" y="0"/>
              </a:moveTo>
              <a:lnTo>
                <a:pt x="0" y="2805672"/>
              </a:lnTo>
              <a:lnTo>
                <a:pt x="172656" y="2805672"/>
              </a:lnTo>
            </a:path>
          </a:pathLst>
        </a:custGeom>
        <a:noFill/>
        <a:ln w="9525" cap="flat" cmpd="sng" algn="ctr">
          <a:solidFill>
            <a:srgbClr val="9BBB59">
              <a:hueOff val="0"/>
              <a:satOff val="0"/>
              <a:lumOff val="0"/>
              <a:alphaOff val="0"/>
            </a:srgbClr>
          </a:solidFill>
          <a:prstDash val="solid"/>
        </a:ln>
        <a:effectLst/>
      </dgm:spPr>
      <dgm:t>
        <a:bodyPr/>
        <a:lstStyle/>
        <a:p>
          <a:endParaRPr lang="en-US" b="1"/>
        </a:p>
      </dgm:t>
    </dgm:pt>
    <dgm:pt modelId="{A0677807-2AD1-4293-ACF5-BC457EA1AC03}" type="sibTrans" cxnId="{4173DA93-C0E2-42A5-8A63-38B9E4C2BCFF}">
      <dgm:prSet/>
      <dgm:spPr/>
      <dgm:t>
        <a:bodyPr/>
        <a:lstStyle/>
        <a:p>
          <a:endParaRPr lang="en-US"/>
        </a:p>
      </dgm:t>
    </dgm:pt>
    <dgm:pt modelId="{BF329172-2A23-4A5B-B3C6-26A0353762A3}">
      <dgm:prSet/>
      <dgm:spPr>
        <a:xfrm>
          <a:off x="6476130" y="26151"/>
          <a:ext cx="1726567" cy="863283"/>
        </a:xfrm>
        <a:prstGeom prst="roundRect">
          <a:avLst>
            <a:gd name="adj" fmla="val 10000"/>
          </a:avLst>
        </a:prstGeom>
        <a:gradFill rotWithShape="0">
          <a:gsLst>
            <a:gs pos="0">
              <a:srgbClr val="C0504D">
                <a:hueOff val="4681519"/>
                <a:satOff val="-5839"/>
                <a:lumOff val="1373"/>
                <a:alphaOff val="0"/>
                <a:tint val="100000"/>
                <a:shade val="100000"/>
                <a:satMod val="130000"/>
              </a:srgbClr>
            </a:gs>
            <a:gs pos="100000">
              <a:srgbClr val="C0504D">
                <a:hueOff val="4681519"/>
                <a:satOff val="-5839"/>
                <a:lumOff val="1373"/>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pPr rtl="0">
            <a:buNone/>
          </a:pPr>
          <a:r>
            <a:rPr lang="en-US" b="1" dirty="0">
              <a:solidFill>
                <a:sysClr val="windowText" lastClr="000000"/>
              </a:solidFill>
              <a:latin typeface="Calibri"/>
              <a:ea typeface="+mn-ea"/>
              <a:cs typeface="+mn-cs"/>
            </a:rPr>
            <a:t>Integrity and Reactive Security</a:t>
          </a:r>
        </a:p>
      </dgm:t>
    </dgm:pt>
    <dgm:pt modelId="{ECFB57E4-1E0F-40F5-B774-1078F2FF45D1}" type="parTrans" cxnId="{A839FA05-A551-4F6B-8501-A330B6834D38}">
      <dgm:prSet/>
      <dgm:spPr/>
      <dgm:t>
        <a:bodyPr/>
        <a:lstStyle/>
        <a:p>
          <a:endParaRPr lang="en-US"/>
        </a:p>
      </dgm:t>
    </dgm:pt>
    <dgm:pt modelId="{908C926D-A844-44B4-972C-819B043AEED2}" type="sibTrans" cxnId="{A839FA05-A551-4F6B-8501-A330B6834D38}">
      <dgm:prSet/>
      <dgm:spPr/>
      <dgm:t>
        <a:bodyPr/>
        <a:lstStyle/>
        <a:p>
          <a:endParaRPr lang="en-US"/>
        </a:p>
      </dgm:t>
    </dgm:pt>
    <dgm:pt modelId="{8ECACD06-693F-4E9A-A917-5F3F7059F55F}">
      <dgm:prSet custT="1"/>
      <dgm:spPr>
        <a:xfrm>
          <a:off x="6821443" y="1105255"/>
          <a:ext cx="1381253" cy="863283"/>
        </a:xfrm>
        <a:prstGeom prst="roundRect">
          <a:avLst>
            <a:gd name="adj" fmla="val 10000"/>
          </a:avLst>
        </a:prstGeom>
        <a:solidFill>
          <a:sysClr val="window" lastClr="FFFFFF">
            <a:alpha val="90000"/>
            <a:hueOff val="0"/>
            <a:satOff val="0"/>
            <a:lumOff val="0"/>
            <a:alphaOff val="0"/>
          </a:sysClr>
        </a:solidFill>
        <a:ln w="9525" cap="flat" cmpd="sng" algn="ctr">
          <a:solidFill>
            <a:srgbClr val="C0504D">
              <a:hueOff val="4161350"/>
              <a:satOff val="-5190"/>
              <a:lumOff val="1220"/>
              <a:alphaOff val="0"/>
            </a:srgbClr>
          </a:solidFill>
          <a:prstDash val="solid"/>
        </a:ln>
        <a:effectLst/>
      </dgm:spPr>
      <dgm:t>
        <a:bodyPr/>
        <a:lstStyle/>
        <a:p>
          <a:pPr rtl="0">
            <a:buNone/>
          </a:pPr>
          <a:r>
            <a:rPr lang="en-US" sz="1400" b="1" dirty="0">
              <a:solidFill>
                <a:sysClr val="windowText" lastClr="000000">
                  <a:hueOff val="0"/>
                  <a:satOff val="0"/>
                  <a:lumOff val="0"/>
                  <a:alphaOff val="0"/>
                </a:sysClr>
              </a:solidFill>
              <a:latin typeface="Calibri"/>
              <a:ea typeface="+mn-ea"/>
              <a:cs typeface="+mn-cs"/>
            </a:rPr>
            <a:t>End-point validation and filtering</a:t>
          </a:r>
        </a:p>
      </dgm:t>
    </dgm:pt>
    <dgm:pt modelId="{2D7661E4-C0E5-4376-A29F-1380E94A700F}" type="parTrans" cxnId="{68ABF072-C69C-460D-AC00-18DCA77981DB}">
      <dgm:prSet/>
      <dgm:spPr>
        <a:xfrm>
          <a:off x="6648787" y="889434"/>
          <a:ext cx="172656" cy="647462"/>
        </a:xfrm>
        <a:custGeom>
          <a:avLst/>
          <a:gdLst/>
          <a:ahLst/>
          <a:cxnLst/>
          <a:rect l="0" t="0" r="0" b="0"/>
          <a:pathLst>
            <a:path>
              <a:moveTo>
                <a:pt x="0" y="0"/>
              </a:moveTo>
              <a:lnTo>
                <a:pt x="0" y="647462"/>
              </a:lnTo>
              <a:lnTo>
                <a:pt x="172656" y="647462"/>
              </a:lnTo>
            </a:path>
          </a:pathLst>
        </a:custGeom>
        <a:noFill/>
        <a:ln w="9525" cap="flat" cmpd="sng" algn="ctr">
          <a:solidFill>
            <a:srgbClr val="9BBB59">
              <a:hueOff val="0"/>
              <a:satOff val="0"/>
              <a:lumOff val="0"/>
              <a:alphaOff val="0"/>
            </a:srgbClr>
          </a:solidFill>
          <a:prstDash val="solid"/>
        </a:ln>
        <a:effectLst/>
      </dgm:spPr>
      <dgm:t>
        <a:bodyPr/>
        <a:lstStyle/>
        <a:p>
          <a:endParaRPr lang="en-US" b="1"/>
        </a:p>
      </dgm:t>
    </dgm:pt>
    <dgm:pt modelId="{02D98DCA-BBF0-4023-9D3B-8EF6965EAE21}" type="sibTrans" cxnId="{68ABF072-C69C-460D-AC00-18DCA77981DB}">
      <dgm:prSet/>
      <dgm:spPr/>
      <dgm:t>
        <a:bodyPr/>
        <a:lstStyle/>
        <a:p>
          <a:endParaRPr lang="en-US"/>
        </a:p>
      </dgm:t>
    </dgm:pt>
    <dgm:pt modelId="{C8DCBFA7-585E-4FBF-AEB6-637D731B0C8B}">
      <dgm:prSet custT="1"/>
      <dgm:spPr>
        <a:xfrm>
          <a:off x="6821443" y="2184360"/>
          <a:ext cx="1381253" cy="863283"/>
        </a:xfrm>
        <a:prstGeom prst="roundRect">
          <a:avLst>
            <a:gd name="adj" fmla="val 10000"/>
          </a:avLst>
        </a:prstGeom>
        <a:solidFill>
          <a:sysClr val="window" lastClr="FFFFFF">
            <a:alpha val="90000"/>
            <a:hueOff val="0"/>
            <a:satOff val="0"/>
            <a:lumOff val="0"/>
            <a:alphaOff val="0"/>
          </a:sysClr>
        </a:solidFill>
        <a:ln w="9525" cap="flat" cmpd="sng" algn="ctr">
          <a:solidFill>
            <a:srgbClr val="C0504D">
              <a:hueOff val="4681519"/>
              <a:satOff val="-5839"/>
              <a:lumOff val="1373"/>
              <a:alphaOff val="0"/>
            </a:srgbClr>
          </a:solidFill>
          <a:prstDash val="solid"/>
        </a:ln>
        <a:effectLst/>
      </dgm:spPr>
      <dgm:t>
        <a:bodyPr/>
        <a:lstStyle/>
        <a:p>
          <a:pPr rtl="0">
            <a:buNone/>
          </a:pPr>
          <a:r>
            <a:rPr lang="en-US" sz="1400" b="1" dirty="0">
              <a:solidFill>
                <a:sysClr val="windowText" lastClr="000000">
                  <a:hueOff val="0"/>
                  <a:satOff val="0"/>
                  <a:lumOff val="0"/>
                  <a:alphaOff val="0"/>
                </a:sysClr>
              </a:solidFill>
              <a:latin typeface="Calibri"/>
              <a:ea typeface="+mn-ea"/>
              <a:cs typeface="+mn-cs"/>
            </a:rPr>
            <a:t>Real time Security Monitoring</a:t>
          </a:r>
        </a:p>
      </dgm:t>
    </dgm:pt>
    <dgm:pt modelId="{716D7425-BE14-4F94-BB74-AC242B24D240}" type="parTrans" cxnId="{3266DD23-D9B9-41ED-8571-5F5018031DA5}">
      <dgm:prSet/>
      <dgm:spPr>
        <a:xfrm>
          <a:off x="6648787" y="889434"/>
          <a:ext cx="172656" cy="1726567"/>
        </a:xfrm>
        <a:custGeom>
          <a:avLst/>
          <a:gdLst/>
          <a:ahLst/>
          <a:cxnLst/>
          <a:rect l="0" t="0" r="0" b="0"/>
          <a:pathLst>
            <a:path>
              <a:moveTo>
                <a:pt x="0" y="0"/>
              </a:moveTo>
              <a:lnTo>
                <a:pt x="0" y="1726567"/>
              </a:lnTo>
              <a:lnTo>
                <a:pt x="172656" y="1726567"/>
              </a:lnTo>
            </a:path>
          </a:pathLst>
        </a:custGeom>
        <a:noFill/>
        <a:ln w="9525" cap="flat" cmpd="sng" algn="ctr">
          <a:solidFill>
            <a:srgbClr val="9BBB59">
              <a:hueOff val="0"/>
              <a:satOff val="0"/>
              <a:lumOff val="0"/>
              <a:alphaOff val="0"/>
            </a:srgbClr>
          </a:solidFill>
          <a:prstDash val="solid"/>
        </a:ln>
        <a:effectLst/>
      </dgm:spPr>
      <dgm:t>
        <a:bodyPr/>
        <a:lstStyle/>
        <a:p>
          <a:endParaRPr lang="en-US" b="1"/>
        </a:p>
      </dgm:t>
    </dgm:pt>
    <dgm:pt modelId="{B608DB0A-2B42-444E-A5AE-30987EB0B3A7}" type="sibTrans" cxnId="{3266DD23-D9B9-41ED-8571-5F5018031DA5}">
      <dgm:prSet/>
      <dgm:spPr/>
      <dgm:t>
        <a:bodyPr/>
        <a:lstStyle/>
        <a:p>
          <a:endParaRPr lang="en-US"/>
        </a:p>
      </dgm:t>
    </dgm:pt>
    <dgm:pt modelId="{F6478861-9692-4F58-85B9-453C424F8066}" type="pres">
      <dgm:prSet presAssocID="{C17B51F0-CEF3-4085-B706-39CF6AE9FF08}" presName="diagram" presStyleCnt="0">
        <dgm:presLayoutVars>
          <dgm:chPref val="1"/>
          <dgm:dir/>
          <dgm:animOne val="branch"/>
          <dgm:animLvl val="lvl"/>
          <dgm:resizeHandles/>
        </dgm:presLayoutVars>
      </dgm:prSet>
      <dgm:spPr/>
    </dgm:pt>
    <dgm:pt modelId="{D2527416-C1F6-45AF-9A3E-C8ABD20006A2}" type="pres">
      <dgm:prSet presAssocID="{970E0A52-F769-4DAD-BB0A-2654D6717A87}" presName="root" presStyleCnt="0"/>
      <dgm:spPr/>
    </dgm:pt>
    <dgm:pt modelId="{AB5F3DA7-543F-4620-81F2-A6FB07436CF5}" type="pres">
      <dgm:prSet presAssocID="{970E0A52-F769-4DAD-BB0A-2654D6717A87}" presName="rootComposite" presStyleCnt="0"/>
      <dgm:spPr/>
    </dgm:pt>
    <dgm:pt modelId="{B48E436F-6296-4757-8D9B-EB4A50EA4707}" type="pres">
      <dgm:prSet presAssocID="{970E0A52-F769-4DAD-BB0A-2654D6717A87}" presName="rootText" presStyleLbl="node1" presStyleIdx="0" presStyleCnt="4"/>
      <dgm:spPr/>
    </dgm:pt>
    <dgm:pt modelId="{38E9E568-1D09-4AD1-8C80-C46CD4D732DD}" type="pres">
      <dgm:prSet presAssocID="{970E0A52-F769-4DAD-BB0A-2654D6717A87}" presName="rootConnector" presStyleLbl="node1" presStyleIdx="0" presStyleCnt="4"/>
      <dgm:spPr/>
    </dgm:pt>
    <dgm:pt modelId="{EE8A1DBB-2645-420E-ADE0-9FAEBA0B5BCC}" type="pres">
      <dgm:prSet presAssocID="{970E0A52-F769-4DAD-BB0A-2654D6717A87}" presName="childShape" presStyleCnt="0"/>
      <dgm:spPr/>
    </dgm:pt>
    <dgm:pt modelId="{C801CC0E-0F03-4738-9315-5D4DA8F1CB38}" type="pres">
      <dgm:prSet presAssocID="{78329A67-4880-4B75-BC97-E5302A6E5FCC}" presName="Name13" presStyleLbl="parChTrans1D2" presStyleIdx="0" presStyleCnt="10"/>
      <dgm:spPr/>
    </dgm:pt>
    <dgm:pt modelId="{282C61E0-3C7B-42E2-B365-7E28CFC24155}" type="pres">
      <dgm:prSet presAssocID="{56A76203-9565-4324-AC58-E40454A1A19C}" presName="childText" presStyleLbl="bgAcc1" presStyleIdx="0" presStyleCnt="10" custScaleY="134087">
        <dgm:presLayoutVars>
          <dgm:bulletEnabled val="1"/>
        </dgm:presLayoutVars>
      </dgm:prSet>
      <dgm:spPr/>
    </dgm:pt>
    <dgm:pt modelId="{D7FC5D8F-BC81-43B0-B959-22257CC46001}" type="pres">
      <dgm:prSet presAssocID="{BCCF6D9C-8594-466D-ADEE-4B01F8F98028}" presName="Name13" presStyleLbl="parChTrans1D2" presStyleIdx="1" presStyleCnt="10"/>
      <dgm:spPr/>
    </dgm:pt>
    <dgm:pt modelId="{3AA3E6A7-40A6-4CB3-BFBD-E39D7E3026CE}" type="pres">
      <dgm:prSet presAssocID="{F36A230A-26E3-4CF6-9D5D-06BEE2D43107}" presName="childText" presStyleLbl="bgAcc1" presStyleIdx="1" presStyleCnt="10">
        <dgm:presLayoutVars>
          <dgm:bulletEnabled val="1"/>
        </dgm:presLayoutVars>
      </dgm:prSet>
      <dgm:spPr/>
    </dgm:pt>
    <dgm:pt modelId="{8A839A8A-3BF0-404B-A115-3943AA13DACB}" type="pres">
      <dgm:prSet presAssocID="{88B54244-EC5B-402F-B249-6C26E6022C26}" presName="root" presStyleCnt="0"/>
      <dgm:spPr/>
    </dgm:pt>
    <dgm:pt modelId="{FB9046DC-25A1-4CCA-A3F5-33FA15E5AD09}" type="pres">
      <dgm:prSet presAssocID="{88B54244-EC5B-402F-B249-6C26E6022C26}" presName="rootComposite" presStyleCnt="0"/>
      <dgm:spPr/>
    </dgm:pt>
    <dgm:pt modelId="{96A67018-76D3-480F-9B7B-150A8ED39B2E}" type="pres">
      <dgm:prSet presAssocID="{88B54244-EC5B-402F-B249-6C26E6022C26}" presName="rootText" presStyleLbl="node1" presStyleIdx="1" presStyleCnt="4"/>
      <dgm:spPr/>
    </dgm:pt>
    <dgm:pt modelId="{7D6FE562-832E-471F-953D-9F127062E637}" type="pres">
      <dgm:prSet presAssocID="{88B54244-EC5B-402F-B249-6C26E6022C26}" presName="rootConnector" presStyleLbl="node1" presStyleIdx="1" presStyleCnt="4"/>
      <dgm:spPr/>
    </dgm:pt>
    <dgm:pt modelId="{0A1B84E7-22C1-4D09-8FAA-42207C4D6F01}" type="pres">
      <dgm:prSet presAssocID="{88B54244-EC5B-402F-B249-6C26E6022C26}" presName="childShape" presStyleCnt="0"/>
      <dgm:spPr/>
    </dgm:pt>
    <dgm:pt modelId="{6A93E816-EBC3-409B-BC82-F80D1E01D0FE}" type="pres">
      <dgm:prSet presAssocID="{9C8533F8-6569-4E92-A26A-F148AB4C8260}" presName="Name13" presStyleLbl="parChTrans1D2" presStyleIdx="2" presStyleCnt="10"/>
      <dgm:spPr/>
    </dgm:pt>
    <dgm:pt modelId="{CDCA0D25-32CE-4C75-B320-5176E6C211CD}" type="pres">
      <dgm:prSet presAssocID="{1F502335-C30A-4A99-B0C6-9EE4FA6947FC}" presName="childText" presStyleLbl="bgAcc1" presStyleIdx="2" presStyleCnt="10">
        <dgm:presLayoutVars>
          <dgm:bulletEnabled val="1"/>
        </dgm:presLayoutVars>
      </dgm:prSet>
      <dgm:spPr/>
    </dgm:pt>
    <dgm:pt modelId="{E4E184A4-C951-49F4-BF54-E3A1680676B6}" type="pres">
      <dgm:prSet presAssocID="{CAD96507-6877-4C81-B65B-2D9AA14F2ECB}" presName="Name13" presStyleLbl="parChTrans1D2" presStyleIdx="3" presStyleCnt="10"/>
      <dgm:spPr/>
    </dgm:pt>
    <dgm:pt modelId="{B83E7F32-32E4-4C81-ADF2-DCD4186ECDC4}" type="pres">
      <dgm:prSet presAssocID="{EDCFA464-EBB2-4EE5-A12C-A86D217F2C85}" presName="childText" presStyleLbl="bgAcc1" presStyleIdx="3" presStyleCnt="10">
        <dgm:presLayoutVars>
          <dgm:bulletEnabled val="1"/>
        </dgm:presLayoutVars>
      </dgm:prSet>
      <dgm:spPr/>
    </dgm:pt>
    <dgm:pt modelId="{37B24D81-8F11-4B5E-95DD-0A64AA0E7224}" type="pres">
      <dgm:prSet presAssocID="{6870F2A4-8148-4ECE-A2C1-A522FA88D785}" presName="Name13" presStyleLbl="parChTrans1D2" presStyleIdx="4" presStyleCnt="10"/>
      <dgm:spPr/>
    </dgm:pt>
    <dgm:pt modelId="{933456EE-7AC4-4D6D-9AC2-60D0DC3BB234}" type="pres">
      <dgm:prSet presAssocID="{EC376011-B4D7-45D3-B969-66CA1A9DAEB3}" presName="childText" presStyleLbl="bgAcc1" presStyleIdx="4" presStyleCnt="10">
        <dgm:presLayoutVars>
          <dgm:bulletEnabled val="1"/>
        </dgm:presLayoutVars>
      </dgm:prSet>
      <dgm:spPr/>
    </dgm:pt>
    <dgm:pt modelId="{70592137-D656-4499-BE1F-2929A1ED23C4}" type="pres">
      <dgm:prSet presAssocID="{23E0F508-3D5F-41E2-80DC-9EE59A1E40EB}" presName="root" presStyleCnt="0"/>
      <dgm:spPr/>
    </dgm:pt>
    <dgm:pt modelId="{A1DAF631-5353-43D6-8314-90FF896C8530}" type="pres">
      <dgm:prSet presAssocID="{23E0F508-3D5F-41E2-80DC-9EE59A1E40EB}" presName="rootComposite" presStyleCnt="0"/>
      <dgm:spPr/>
    </dgm:pt>
    <dgm:pt modelId="{5C5DC175-802B-4922-8A31-1E145BF9B4A9}" type="pres">
      <dgm:prSet presAssocID="{23E0F508-3D5F-41E2-80DC-9EE59A1E40EB}" presName="rootText" presStyleLbl="node1" presStyleIdx="2" presStyleCnt="4"/>
      <dgm:spPr/>
    </dgm:pt>
    <dgm:pt modelId="{C40AC9D1-ADBF-44F0-8A39-8BE5141BC993}" type="pres">
      <dgm:prSet presAssocID="{23E0F508-3D5F-41E2-80DC-9EE59A1E40EB}" presName="rootConnector" presStyleLbl="node1" presStyleIdx="2" presStyleCnt="4"/>
      <dgm:spPr/>
    </dgm:pt>
    <dgm:pt modelId="{9289429C-F466-4D1F-A672-59E850B0255E}" type="pres">
      <dgm:prSet presAssocID="{23E0F508-3D5F-41E2-80DC-9EE59A1E40EB}" presName="childShape" presStyleCnt="0"/>
      <dgm:spPr/>
    </dgm:pt>
    <dgm:pt modelId="{73AA25E5-05BE-4B26-9D0D-F3354ED73497}" type="pres">
      <dgm:prSet presAssocID="{72F38B86-E305-42AD-B52C-E934CD06FA8D}" presName="Name13" presStyleLbl="parChTrans1D2" presStyleIdx="5" presStyleCnt="10"/>
      <dgm:spPr/>
    </dgm:pt>
    <dgm:pt modelId="{75605BE4-B71E-4154-B896-644045BC4CA2}" type="pres">
      <dgm:prSet presAssocID="{50A01836-E6EB-43C7-94B8-EF5CBE2FF369}" presName="childText" presStyleLbl="bgAcc1" presStyleIdx="5" presStyleCnt="10">
        <dgm:presLayoutVars>
          <dgm:bulletEnabled val="1"/>
        </dgm:presLayoutVars>
      </dgm:prSet>
      <dgm:spPr/>
    </dgm:pt>
    <dgm:pt modelId="{6116E226-CBCC-4B49-B443-9F3E7C3C9EE9}" type="pres">
      <dgm:prSet presAssocID="{B8ABA3B6-3BF9-4F39-B9E1-BD81E8932933}" presName="Name13" presStyleLbl="parChTrans1D2" presStyleIdx="6" presStyleCnt="10"/>
      <dgm:spPr/>
    </dgm:pt>
    <dgm:pt modelId="{1A3D6FFA-B41F-4522-B4F7-15C7CD0EFB33}" type="pres">
      <dgm:prSet presAssocID="{37CE5151-1C20-4112-B86D-1D2858023930}" presName="childText" presStyleLbl="bgAcc1" presStyleIdx="6" presStyleCnt="10">
        <dgm:presLayoutVars>
          <dgm:bulletEnabled val="1"/>
        </dgm:presLayoutVars>
      </dgm:prSet>
      <dgm:spPr/>
    </dgm:pt>
    <dgm:pt modelId="{07A45C6A-63B5-42B3-B9CC-7FFD2E5B3118}" type="pres">
      <dgm:prSet presAssocID="{4848842D-9652-4A13-9B42-09C5AA973E04}" presName="Name13" presStyleLbl="parChTrans1D2" presStyleIdx="7" presStyleCnt="10"/>
      <dgm:spPr/>
    </dgm:pt>
    <dgm:pt modelId="{B31C790E-6FA0-4831-A813-15038F8009BC}" type="pres">
      <dgm:prSet presAssocID="{2CEA38D9-25A0-43A0-9444-CB3F6D8A73F1}" presName="childText" presStyleLbl="bgAcc1" presStyleIdx="7" presStyleCnt="10">
        <dgm:presLayoutVars>
          <dgm:bulletEnabled val="1"/>
        </dgm:presLayoutVars>
      </dgm:prSet>
      <dgm:spPr/>
    </dgm:pt>
    <dgm:pt modelId="{B07F57B5-1511-4685-9497-F439935878AC}" type="pres">
      <dgm:prSet presAssocID="{BF329172-2A23-4A5B-B3C6-26A0353762A3}" presName="root" presStyleCnt="0"/>
      <dgm:spPr/>
    </dgm:pt>
    <dgm:pt modelId="{8C68E8CB-3CF7-429F-BC57-A6E55CDA2F2B}" type="pres">
      <dgm:prSet presAssocID="{BF329172-2A23-4A5B-B3C6-26A0353762A3}" presName="rootComposite" presStyleCnt="0"/>
      <dgm:spPr/>
    </dgm:pt>
    <dgm:pt modelId="{351F2F36-D6AD-4230-A606-DBD8DAB5180E}" type="pres">
      <dgm:prSet presAssocID="{BF329172-2A23-4A5B-B3C6-26A0353762A3}" presName="rootText" presStyleLbl="node1" presStyleIdx="3" presStyleCnt="4"/>
      <dgm:spPr/>
    </dgm:pt>
    <dgm:pt modelId="{8B1D4946-E09C-4C02-8CC0-045BA55F6D25}" type="pres">
      <dgm:prSet presAssocID="{BF329172-2A23-4A5B-B3C6-26A0353762A3}" presName="rootConnector" presStyleLbl="node1" presStyleIdx="3" presStyleCnt="4"/>
      <dgm:spPr/>
    </dgm:pt>
    <dgm:pt modelId="{0CD66FD2-CE47-4094-AA09-8A7F6EC2031E}" type="pres">
      <dgm:prSet presAssocID="{BF329172-2A23-4A5B-B3C6-26A0353762A3}" presName="childShape" presStyleCnt="0"/>
      <dgm:spPr/>
    </dgm:pt>
    <dgm:pt modelId="{B52175B0-4C4E-450D-98F5-43EFE59DE68B}" type="pres">
      <dgm:prSet presAssocID="{2D7661E4-C0E5-4376-A29F-1380E94A700F}" presName="Name13" presStyleLbl="parChTrans1D2" presStyleIdx="8" presStyleCnt="10"/>
      <dgm:spPr/>
    </dgm:pt>
    <dgm:pt modelId="{E995D1FB-5D97-4318-A9D4-345FA08F939A}" type="pres">
      <dgm:prSet presAssocID="{8ECACD06-693F-4E9A-A917-5F3F7059F55F}" presName="childText" presStyleLbl="bgAcc1" presStyleIdx="8" presStyleCnt="10">
        <dgm:presLayoutVars>
          <dgm:bulletEnabled val="1"/>
        </dgm:presLayoutVars>
      </dgm:prSet>
      <dgm:spPr/>
    </dgm:pt>
    <dgm:pt modelId="{F58270A1-1C4D-4810-9FC0-3584BCC723C3}" type="pres">
      <dgm:prSet presAssocID="{716D7425-BE14-4F94-BB74-AC242B24D240}" presName="Name13" presStyleLbl="parChTrans1D2" presStyleIdx="9" presStyleCnt="10"/>
      <dgm:spPr/>
    </dgm:pt>
    <dgm:pt modelId="{63028D3A-AA0F-4E6F-B6FB-C8E95150E373}" type="pres">
      <dgm:prSet presAssocID="{C8DCBFA7-585E-4FBF-AEB6-637D731B0C8B}" presName="childText" presStyleLbl="bgAcc1" presStyleIdx="9" presStyleCnt="10">
        <dgm:presLayoutVars>
          <dgm:bulletEnabled val="1"/>
        </dgm:presLayoutVars>
      </dgm:prSet>
      <dgm:spPr/>
    </dgm:pt>
  </dgm:ptLst>
  <dgm:cxnLst>
    <dgm:cxn modelId="{0C38433D-63FE-4990-AC81-A0F68BB3700E}" srcId="{970E0A52-F769-4DAD-BB0A-2654D6717A87}" destId="{56A76203-9565-4324-AC58-E40454A1A19C}" srcOrd="0" destOrd="0" parTransId="{78329A67-4880-4B75-BC97-E5302A6E5FCC}" sibTransId="{EF4EE4DC-11A4-4E2D-B68B-F92333EE2BB5}"/>
    <dgm:cxn modelId="{F7A30734-8A71-4B71-8905-4263426B6931}" type="presOf" srcId="{EC376011-B4D7-45D3-B969-66CA1A9DAEB3}" destId="{933456EE-7AC4-4D6D-9AC2-60D0DC3BB234}" srcOrd="0" destOrd="0" presId="urn:microsoft.com/office/officeart/2005/8/layout/hierarchy3"/>
    <dgm:cxn modelId="{072B7379-71E5-4DFC-889C-592F2D80EF2C}" type="presOf" srcId="{23E0F508-3D5F-41E2-80DC-9EE59A1E40EB}" destId="{C40AC9D1-ADBF-44F0-8A39-8BE5141BC993}" srcOrd="1" destOrd="0" presId="urn:microsoft.com/office/officeart/2005/8/layout/hierarchy3"/>
    <dgm:cxn modelId="{7364C488-CA66-4103-B9E7-87258828AD1F}" type="presOf" srcId="{C17B51F0-CEF3-4085-B706-39CF6AE9FF08}" destId="{F6478861-9692-4F58-85B9-453C424F8066}" srcOrd="0" destOrd="0" presId="urn:microsoft.com/office/officeart/2005/8/layout/hierarchy3"/>
    <dgm:cxn modelId="{68ABF072-C69C-460D-AC00-18DCA77981DB}" srcId="{BF329172-2A23-4A5B-B3C6-26A0353762A3}" destId="{8ECACD06-693F-4E9A-A917-5F3F7059F55F}" srcOrd="0" destOrd="0" parTransId="{2D7661E4-C0E5-4376-A29F-1380E94A700F}" sibTransId="{02D98DCA-BBF0-4023-9D3B-8EF6965EAE21}"/>
    <dgm:cxn modelId="{71D33D85-1C69-4F27-AEA0-66CCF948ECAD}" type="presOf" srcId="{8ECACD06-693F-4E9A-A917-5F3F7059F55F}" destId="{E995D1FB-5D97-4318-A9D4-345FA08F939A}" srcOrd="0" destOrd="0" presId="urn:microsoft.com/office/officeart/2005/8/layout/hierarchy3"/>
    <dgm:cxn modelId="{A76021CE-6E53-49BF-964B-4DE7CCA1D9F8}" type="presOf" srcId="{2CEA38D9-25A0-43A0-9444-CB3F6D8A73F1}" destId="{B31C790E-6FA0-4831-A813-15038F8009BC}" srcOrd="0" destOrd="0" presId="urn:microsoft.com/office/officeart/2005/8/layout/hierarchy3"/>
    <dgm:cxn modelId="{3266DD23-D9B9-41ED-8571-5F5018031DA5}" srcId="{BF329172-2A23-4A5B-B3C6-26A0353762A3}" destId="{C8DCBFA7-585E-4FBF-AEB6-637D731B0C8B}" srcOrd="1" destOrd="0" parTransId="{716D7425-BE14-4F94-BB74-AC242B24D240}" sibTransId="{B608DB0A-2B42-444E-A5AE-30987EB0B3A7}"/>
    <dgm:cxn modelId="{B4C59065-B8B3-438F-B062-1B1C551597A1}" type="presOf" srcId="{BF329172-2A23-4A5B-B3C6-26A0353762A3}" destId="{8B1D4946-E09C-4C02-8CC0-045BA55F6D25}" srcOrd="1" destOrd="0" presId="urn:microsoft.com/office/officeart/2005/8/layout/hierarchy3"/>
    <dgm:cxn modelId="{9C935588-FC05-4CC6-B321-9B4862EB9416}" type="presOf" srcId="{56A76203-9565-4324-AC58-E40454A1A19C}" destId="{282C61E0-3C7B-42E2-B365-7E28CFC24155}" srcOrd="0" destOrd="0" presId="urn:microsoft.com/office/officeart/2005/8/layout/hierarchy3"/>
    <dgm:cxn modelId="{4E900D73-E30A-4EF9-BD5F-80BC5160F13A}" type="presOf" srcId="{50A01836-E6EB-43C7-94B8-EF5CBE2FF369}" destId="{75605BE4-B71E-4154-B896-644045BC4CA2}" srcOrd="0" destOrd="0" presId="urn:microsoft.com/office/officeart/2005/8/layout/hierarchy3"/>
    <dgm:cxn modelId="{7212A05A-1109-42AB-A6F3-39DEFCFF56E2}" srcId="{23E0F508-3D5F-41E2-80DC-9EE59A1E40EB}" destId="{50A01836-E6EB-43C7-94B8-EF5CBE2FF369}" srcOrd="0" destOrd="0" parTransId="{72F38B86-E305-42AD-B52C-E934CD06FA8D}" sibTransId="{82E86D84-124B-4938-9EB6-28AF7D339D5C}"/>
    <dgm:cxn modelId="{D476AE9C-E570-44FD-9991-3A1FF20417CD}" type="presOf" srcId="{23E0F508-3D5F-41E2-80DC-9EE59A1E40EB}" destId="{5C5DC175-802B-4922-8A31-1E145BF9B4A9}" srcOrd="0" destOrd="0" presId="urn:microsoft.com/office/officeart/2005/8/layout/hierarchy3"/>
    <dgm:cxn modelId="{63FED2B8-F203-45DD-AE4C-9FE416238DD7}" srcId="{C17B51F0-CEF3-4085-B706-39CF6AE9FF08}" destId="{23E0F508-3D5F-41E2-80DC-9EE59A1E40EB}" srcOrd="2" destOrd="0" parTransId="{D3832246-B99B-4FDB-B648-2AC42721D54D}" sibTransId="{712CCB34-13E3-468B-8DE5-DB2F4847798A}"/>
    <dgm:cxn modelId="{41ED4235-2FCB-476E-B497-E3550D2B7B8A}" type="presOf" srcId="{6870F2A4-8148-4ECE-A2C1-A522FA88D785}" destId="{37B24D81-8F11-4B5E-95DD-0A64AA0E7224}" srcOrd="0" destOrd="0" presId="urn:microsoft.com/office/officeart/2005/8/layout/hierarchy3"/>
    <dgm:cxn modelId="{D19185B9-A865-471E-8C7B-9578A354CF66}" type="presOf" srcId="{F36A230A-26E3-4CF6-9D5D-06BEE2D43107}" destId="{3AA3E6A7-40A6-4CB3-BFBD-E39D7E3026CE}" srcOrd="0" destOrd="0" presId="urn:microsoft.com/office/officeart/2005/8/layout/hierarchy3"/>
    <dgm:cxn modelId="{FEFE1805-2941-4C57-B11F-66F8D8C16431}" type="presOf" srcId="{BCCF6D9C-8594-466D-ADEE-4B01F8F98028}" destId="{D7FC5D8F-BC81-43B0-B959-22257CC46001}" srcOrd="0" destOrd="0" presId="urn:microsoft.com/office/officeart/2005/8/layout/hierarchy3"/>
    <dgm:cxn modelId="{87E020A3-7416-4B6F-AE6B-A8F4232C3832}" srcId="{C17B51F0-CEF3-4085-B706-39CF6AE9FF08}" destId="{970E0A52-F769-4DAD-BB0A-2654D6717A87}" srcOrd="0" destOrd="0" parTransId="{5A9D2856-914E-49FE-A022-49B5C296F1A1}" sibTransId="{80C8E3DA-6CD9-4BFC-AE58-A4E43B90A5A2}"/>
    <dgm:cxn modelId="{D2340C10-1AD0-45A4-8675-7B1BB6E39043}" srcId="{23E0F508-3D5F-41E2-80DC-9EE59A1E40EB}" destId="{37CE5151-1C20-4112-B86D-1D2858023930}" srcOrd="1" destOrd="0" parTransId="{B8ABA3B6-3BF9-4F39-B9E1-BD81E8932933}" sibTransId="{1E807A0B-7319-4E3F-ABC3-25CBCBFAE0F5}"/>
    <dgm:cxn modelId="{4173DA93-C0E2-42A5-8A63-38B9E4C2BCFF}" srcId="{23E0F508-3D5F-41E2-80DC-9EE59A1E40EB}" destId="{2CEA38D9-25A0-43A0-9444-CB3F6D8A73F1}" srcOrd="2" destOrd="0" parTransId="{4848842D-9652-4A13-9B42-09C5AA973E04}" sibTransId="{A0677807-2AD1-4293-ACF5-BC457EA1AC03}"/>
    <dgm:cxn modelId="{79C0CB5A-96A6-4EDF-96A6-5568DD2BEDD7}" type="presOf" srcId="{72F38B86-E305-42AD-B52C-E934CD06FA8D}" destId="{73AA25E5-05BE-4B26-9D0D-F3354ED73497}" srcOrd="0" destOrd="0" presId="urn:microsoft.com/office/officeart/2005/8/layout/hierarchy3"/>
    <dgm:cxn modelId="{5A43209E-2162-4D3F-997E-E95121C3FA78}" type="presOf" srcId="{970E0A52-F769-4DAD-BB0A-2654D6717A87}" destId="{38E9E568-1D09-4AD1-8C80-C46CD4D732DD}" srcOrd="1" destOrd="0" presId="urn:microsoft.com/office/officeart/2005/8/layout/hierarchy3"/>
    <dgm:cxn modelId="{7BF21295-777F-4236-BA7D-E023053F31FB}" type="presOf" srcId="{9C8533F8-6569-4E92-A26A-F148AB4C8260}" destId="{6A93E816-EBC3-409B-BC82-F80D1E01D0FE}" srcOrd="0" destOrd="0" presId="urn:microsoft.com/office/officeart/2005/8/layout/hierarchy3"/>
    <dgm:cxn modelId="{90B69A3B-157B-40DE-BEBF-1D2CB6256B6E}" type="presOf" srcId="{1F502335-C30A-4A99-B0C6-9EE4FA6947FC}" destId="{CDCA0D25-32CE-4C75-B320-5176E6C211CD}" srcOrd="0" destOrd="0" presId="urn:microsoft.com/office/officeart/2005/8/layout/hierarchy3"/>
    <dgm:cxn modelId="{5A3124BA-5ADE-4B9A-B4C6-A62C3D6975CC}" type="presOf" srcId="{2D7661E4-C0E5-4376-A29F-1380E94A700F}" destId="{B52175B0-4C4E-450D-98F5-43EFE59DE68B}" srcOrd="0" destOrd="0" presId="urn:microsoft.com/office/officeart/2005/8/layout/hierarchy3"/>
    <dgm:cxn modelId="{B9C05DC1-4BB0-416E-BF6F-997CA7F21C76}" type="presOf" srcId="{B8ABA3B6-3BF9-4F39-B9E1-BD81E8932933}" destId="{6116E226-CBCC-4B49-B443-9F3E7C3C9EE9}" srcOrd="0" destOrd="0" presId="urn:microsoft.com/office/officeart/2005/8/layout/hierarchy3"/>
    <dgm:cxn modelId="{98BF6EEB-1143-47C8-83D8-82A1EDED29A2}" type="presOf" srcId="{C8DCBFA7-585E-4FBF-AEB6-637D731B0C8B}" destId="{63028D3A-AA0F-4E6F-B6FB-C8E95150E373}" srcOrd="0" destOrd="0" presId="urn:microsoft.com/office/officeart/2005/8/layout/hierarchy3"/>
    <dgm:cxn modelId="{CC5EB64F-F2DD-4007-9648-397B786EAEDF}" type="presOf" srcId="{BF329172-2A23-4A5B-B3C6-26A0353762A3}" destId="{351F2F36-D6AD-4230-A606-DBD8DAB5180E}" srcOrd="0" destOrd="0" presId="urn:microsoft.com/office/officeart/2005/8/layout/hierarchy3"/>
    <dgm:cxn modelId="{1DFE8AF0-3DE1-4548-899D-62BE030B54CC}" srcId="{88B54244-EC5B-402F-B249-6C26E6022C26}" destId="{EDCFA464-EBB2-4EE5-A12C-A86D217F2C85}" srcOrd="1" destOrd="0" parTransId="{CAD96507-6877-4C81-B65B-2D9AA14F2ECB}" sibTransId="{1FD872B8-3DFA-4908-B650-2E759196EFBB}"/>
    <dgm:cxn modelId="{13A7C09D-64F3-4AE7-BF75-E34982D65249}" srcId="{C17B51F0-CEF3-4085-B706-39CF6AE9FF08}" destId="{88B54244-EC5B-402F-B249-6C26E6022C26}" srcOrd="1" destOrd="0" parTransId="{33F99099-98A5-47CA-8D67-A09B0B23B9AF}" sibTransId="{DA5C27B5-3A00-4FBA-8BA2-C754A50D6641}"/>
    <dgm:cxn modelId="{2D9FD670-E2E0-4163-BFA2-FF141181E91D}" type="presOf" srcId="{CAD96507-6877-4C81-B65B-2D9AA14F2ECB}" destId="{E4E184A4-C951-49F4-BF54-E3A1680676B6}" srcOrd="0" destOrd="0" presId="urn:microsoft.com/office/officeart/2005/8/layout/hierarchy3"/>
    <dgm:cxn modelId="{E09718CE-BA67-4CCB-B9B4-97B0961F4E0E}" type="presOf" srcId="{4848842D-9652-4A13-9B42-09C5AA973E04}" destId="{07A45C6A-63B5-42B3-B9CC-7FFD2E5B3118}" srcOrd="0" destOrd="0" presId="urn:microsoft.com/office/officeart/2005/8/layout/hierarchy3"/>
    <dgm:cxn modelId="{37C5CC97-FFEF-4390-B574-00135EACBF82}" type="presOf" srcId="{88B54244-EC5B-402F-B249-6C26E6022C26}" destId="{7D6FE562-832E-471F-953D-9F127062E637}" srcOrd="1" destOrd="0" presId="urn:microsoft.com/office/officeart/2005/8/layout/hierarchy3"/>
    <dgm:cxn modelId="{6CBB1950-7B85-49DC-804F-8CECC75C294A}" type="presOf" srcId="{78329A67-4880-4B75-BC97-E5302A6E5FCC}" destId="{C801CC0E-0F03-4738-9315-5D4DA8F1CB38}" srcOrd="0" destOrd="0" presId="urn:microsoft.com/office/officeart/2005/8/layout/hierarchy3"/>
    <dgm:cxn modelId="{74338228-9055-473F-8A23-F529D4F91295}" type="presOf" srcId="{EDCFA464-EBB2-4EE5-A12C-A86D217F2C85}" destId="{B83E7F32-32E4-4C81-ADF2-DCD4186ECDC4}" srcOrd="0" destOrd="0" presId="urn:microsoft.com/office/officeart/2005/8/layout/hierarchy3"/>
    <dgm:cxn modelId="{C9BF6695-3448-46F8-8913-472A9C5FC130}" srcId="{88B54244-EC5B-402F-B249-6C26E6022C26}" destId="{EC376011-B4D7-45D3-B969-66CA1A9DAEB3}" srcOrd="2" destOrd="0" parTransId="{6870F2A4-8148-4ECE-A2C1-A522FA88D785}" sibTransId="{74F186B1-17A6-40F9-938E-1BAAB6AAA8E9}"/>
    <dgm:cxn modelId="{DE0B9FC7-CA23-4469-BDF0-C964613D3F51}" type="presOf" srcId="{970E0A52-F769-4DAD-BB0A-2654D6717A87}" destId="{B48E436F-6296-4757-8D9B-EB4A50EA4707}" srcOrd="0" destOrd="0" presId="urn:microsoft.com/office/officeart/2005/8/layout/hierarchy3"/>
    <dgm:cxn modelId="{78FF5307-E47A-44FB-A61E-4D023816CD33}" srcId="{88B54244-EC5B-402F-B249-6C26E6022C26}" destId="{1F502335-C30A-4A99-B0C6-9EE4FA6947FC}" srcOrd="0" destOrd="0" parTransId="{9C8533F8-6569-4E92-A26A-F148AB4C8260}" sibTransId="{D4E1D25A-27BD-4B39-A981-8739675C1680}"/>
    <dgm:cxn modelId="{48B40487-6303-4C31-95DF-0B5AB80BE06E}" type="presOf" srcId="{88B54244-EC5B-402F-B249-6C26E6022C26}" destId="{96A67018-76D3-480F-9B7B-150A8ED39B2E}" srcOrd="0" destOrd="0" presId="urn:microsoft.com/office/officeart/2005/8/layout/hierarchy3"/>
    <dgm:cxn modelId="{ED345EF9-90B8-4914-9683-2C541DDD0EA9}" type="presOf" srcId="{37CE5151-1C20-4112-B86D-1D2858023930}" destId="{1A3D6FFA-B41F-4522-B4F7-15C7CD0EFB33}" srcOrd="0" destOrd="0" presId="urn:microsoft.com/office/officeart/2005/8/layout/hierarchy3"/>
    <dgm:cxn modelId="{E30E516C-E9EC-4204-856B-778CB6CE58B6}" srcId="{970E0A52-F769-4DAD-BB0A-2654D6717A87}" destId="{F36A230A-26E3-4CF6-9D5D-06BEE2D43107}" srcOrd="1" destOrd="0" parTransId="{BCCF6D9C-8594-466D-ADEE-4B01F8F98028}" sibTransId="{E5E5A828-FA35-4034-B182-36F66822CE86}"/>
    <dgm:cxn modelId="{A839FA05-A551-4F6B-8501-A330B6834D38}" srcId="{C17B51F0-CEF3-4085-B706-39CF6AE9FF08}" destId="{BF329172-2A23-4A5B-B3C6-26A0353762A3}" srcOrd="3" destOrd="0" parTransId="{ECFB57E4-1E0F-40F5-B774-1078F2FF45D1}" sibTransId="{908C926D-A844-44B4-972C-819B043AEED2}"/>
    <dgm:cxn modelId="{26F2EE8E-D24D-4C96-B4C9-C0F4E379B67F}" type="presOf" srcId="{716D7425-BE14-4F94-BB74-AC242B24D240}" destId="{F58270A1-1C4D-4810-9FC0-3584BCC723C3}" srcOrd="0" destOrd="0" presId="urn:microsoft.com/office/officeart/2005/8/layout/hierarchy3"/>
    <dgm:cxn modelId="{41467F3A-38B8-4E4C-8632-80DFA5E1B4D7}" type="presParOf" srcId="{F6478861-9692-4F58-85B9-453C424F8066}" destId="{D2527416-C1F6-45AF-9A3E-C8ABD20006A2}" srcOrd="0" destOrd="0" presId="urn:microsoft.com/office/officeart/2005/8/layout/hierarchy3"/>
    <dgm:cxn modelId="{152129BA-8C93-4518-849B-2AD9F8A91FCE}" type="presParOf" srcId="{D2527416-C1F6-45AF-9A3E-C8ABD20006A2}" destId="{AB5F3DA7-543F-4620-81F2-A6FB07436CF5}" srcOrd="0" destOrd="0" presId="urn:microsoft.com/office/officeart/2005/8/layout/hierarchy3"/>
    <dgm:cxn modelId="{86F56D1D-4D08-4F76-9212-241918E5C20B}" type="presParOf" srcId="{AB5F3DA7-543F-4620-81F2-A6FB07436CF5}" destId="{B48E436F-6296-4757-8D9B-EB4A50EA4707}" srcOrd="0" destOrd="0" presId="urn:microsoft.com/office/officeart/2005/8/layout/hierarchy3"/>
    <dgm:cxn modelId="{4A0EE21A-C95F-4648-8850-3CD474BA6FF4}" type="presParOf" srcId="{AB5F3DA7-543F-4620-81F2-A6FB07436CF5}" destId="{38E9E568-1D09-4AD1-8C80-C46CD4D732DD}" srcOrd="1" destOrd="0" presId="urn:microsoft.com/office/officeart/2005/8/layout/hierarchy3"/>
    <dgm:cxn modelId="{9A4A6BB1-2AA3-4688-A310-FA0B08341A22}" type="presParOf" srcId="{D2527416-C1F6-45AF-9A3E-C8ABD20006A2}" destId="{EE8A1DBB-2645-420E-ADE0-9FAEBA0B5BCC}" srcOrd="1" destOrd="0" presId="urn:microsoft.com/office/officeart/2005/8/layout/hierarchy3"/>
    <dgm:cxn modelId="{ABC44E4D-D70C-448A-9487-BB8B816DDA85}" type="presParOf" srcId="{EE8A1DBB-2645-420E-ADE0-9FAEBA0B5BCC}" destId="{C801CC0E-0F03-4738-9315-5D4DA8F1CB38}" srcOrd="0" destOrd="0" presId="urn:microsoft.com/office/officeart/2005/8/layout/hierarchy3"/>
    <dgm:cxn modelId="{7B2DE4D8-C47C-4247-8463-B15033D6F491}" type="presParOf" srcId="{EE8A1DBB-2645-420E-ADE0-9FAEBA0B5BCC}" destId="{282C61E0-3C7B-42E2-B365-7E28CFC24155}" srcOrd="1" destOrd="0" presId="urn:microsoft.com/office/officeart/2005/8/layout/hierarchy3"/>
    <dgm:cxn modelId="{F664F9DE-B665-4576-B815-DD7F869682C2}" type="presParOf" srcId="{EE8A1DBB-2645-420E-ADE0-9FAEBA0B5BCC}" destId="{D7FC5D8F-BC81-43B0-B959-22257CC46001}" srcOrd="2" destOrd="0" presId="urn:microsoft.com/office/officeart/2005/8/layout/hierarchy3"/>
    <dgm:cxn modelId="{DD24130E-172D-4B55-836A-398CAF94AD81}" type="presParOf" srcId="{EE8A1DBB-2645-420E-ADE0-9FAEBA0B5BCC}" destId="{3AA3E6A7-40A6-4CB3-BFBD-E39D7E3026CE}" srcOrd="3" destOrd="0" presId="urn:microsoft.com/office/officeart/2005/8/layout/hierarchy3"/>
    <dgm:cxn modelId="{69722F60-3190-4E64-B46E-88653A0044AB}" type="presParOf" srcId="{F6478861-9692-4F58-85B9-453C424F8066}" destId="{8A839A8A-3BF0-404B-A115-3943AA13DACB}" srcOrd="1" destOrd="0" presId="urn:microsoft.com/office/officeart/2005/8/layout/hierarchy3"/>
    <dgm:cxn modelId="{B2A3F04E-B2B3-4520-A355-20315815604F}" type="presParOf" srcId="{8A839A8A-3BF0-404B-A115-3943AA13DACB}" destId="{FB9046DC-25A1-4CCA-A3F5-33FA15E5AD09}" srcOrd="0" destOrd="0" presId="urn:microsoft.com/office/officeart/2005/8/layout/hierarchy3"/>
    <dgm:cxn modelId="{C946657D-E890-4BBD-849C-37A39BEB9EA3}" type="presParOf" srcId="{FB9046DC-25A1-4CCA-A3F5-33FA15E5AD09}" destId="{96A67018-76D3-480F-9B7B-150A8ED39B2E}" srcOrd="0" destOrd="0" presId="urn:microsoft.com/office/officeart/2005/8/layout/hierarchy3"/>
    <dgm:cxn modelId="{95252D75-061E-4FCB-89E1-B2144F9A2DA1}" type="presParOf" srcId="{FB9046DC-25A1-4CCA-A3F5-33FA15E5AD09}" destId="{7D6FE562-832E-471F-953D-9F127062E637}" srcOrd="1" destOrd="0" presId="urn:microsoft.com/office/officeart/2005/8/layout/hierarchy3"/>
    <dgm:cxn modelId="{7BA0A930-F847-4348-83F8-B5B68FC4CAC7}" type="presParOf" srcId="{8A839A8A-3BF0-404B-A115-3943AA13DACB}" destId="{0A1B84E7-22C1-4D09-8FAA-42207C4D6F01}" srcOrd="1" destOrd="0" presId="urn:microsoft.com/office/officeart/2005/8/layout/hierarchy3"/>
    <dgm:cxn modelId="{1412950F-275B-4CD0-9902-9394CA6A6CD5}" type="presParOf" srcId="{0A1B84E7-22C1-4D09-8FAA-42207C4D6F01}" destId="{6A93E816-EBC3-409B-BC82-F80D1E01D0FE}" srcOrd="0" destOrd="0" presId="urn:microsoft.com/office/officeart/2005/8/layout/hierarchy3"/>
    <dgm:cxn modelId="{AD66E0BC-F068-430E-AD88-2C97D0605F79}" type="presParOf" srcId="{0A1B84E7-22C1-4D09-8FAA-42207C4D6F01}" destId="{CDCA0D25-32CE-4C75-B320-5176E6C211CD}" srcOrd="1" destOrd="0" presId="urn:microsoft.com/office/officeart/2005/8/layout/hierarchy3"/>
    <dgm:cxn modelId="{706DA056-72C3-4F50-A0CB-C718F93D76EB}" type="presParOf" srcId="{0A1B84E7-22C1-4D09-8FAA-42207C4D6F01}" destId="{E4E184A4-C951-49F4-BF54-E3A1680676B6}" srcOrd="2" destOrd="0" presId="urn:microsoft.com/office/officeart/2005/8/layout/hierarchy3"/>
    <dgm:cxn modelId="{5CF09D1A-3BB7-4B41-AA3A-B04D02B41842}" type="presParOf" srcId="{0A1B84E7-22C1-4D09-8FAA-42207C4D6F01}" destId="{B83E7F32-32E4-4C81-ADF2-DCD4186ECDC4}" srcOrd="3" destOrd="0" presId="urn:microsoft.com/office/officeart/2005/8/layout/hierarchy3"/>
    <dgm:cxn modelId="{9891D81E-8E4A-4813-AA50-501E7F03AE09}" type="presParOf" srcId="{0A1B84E7-22C1-4D09-8FAA-42207C4D6F01}" destId="{37B24D81-8F11-4B5E-95DD-0A64AA0E7224}" srcOrd="4" destOrd="0" presId="urn:microsoft.com/office/officeart/2005/8/layout/hierarchy3"/>
    <dgm:cxn modelId="{7CE2F5D8-8587-423E-A072-4AA98ECF74F5}" type="presParOf" srcId="{0A1B84E7-22C1-4D09-8FAA-42207C4D6F01}" destId="{933456EE-7AC4-4D6D-9AC2-60D0DC3BB234}" srcOrd="5" destOrd="0" presId="urn:microsoft.com/office/officeart/2005/8/layout/hierarchy3"/>
    <dgm:cxn modelId="{40E0FF55-52F6-4DAC-B3FC-1D7C77F44734}" type="presParOf" srcId="{F6478861-9692-4F58-85B9-453C424F8066}" destId="{70592137-D656-4499-BE1F-2929A1ED23C4}" srcOrd="2" destOrd="0" presId="urn:microsoft.com/office/officeart/2005/8/layout/hierarchy3"/>
    <dgm:cxn modelId="{0F883239-4A14-4D7B-B8FD-B1DF7E5FD5B0}" type="presParOf" srcId="{70592137-D656-4499-BE1F-2929A1ED23C4}" destId="{A1DAF631-5353-43D6-8314-90FF896C8530}" srcOrd="0" destOrd="0" presId="urn:microsoft.com/office/officeart/2005/8/layout/hierarchy3"/>
    <dgm:cxn modelId="{773E6799-2BDE-4154-B809-D2A1E5605A16}" type="presParOf" srcId="{A1DAF631-5353-43D6-8314-90FF896C8530}" destId="{5C5DC175-802B-4922-8A31-1E145BF9B4A9}" srcOrd="0" destOrd="0" presId="urn:microsoft.com/office/officeart/2005/8/layout/hierarchy3"/>
    <dgm:cxn modelId="{9D2F594B-A195-4262-BA2B-E5747D65D91C}" type="presParOf" srcId="{A1DAF631-5353-43D6-8314-90FF896C8530}" destId="{C40AC9D1-ADBF-44F0-8A39-8BE5141BC993}" srcOrd="1" destOrd="0" presId="urn:microsoft.com/office/officeart/2005/8/layout/hierarchy3"/>
    <dgm:cxn modelId="{640416F3-2D41-4301-9894-86A380EA9CA6}" type="presParOf" srcId="{70592137-D656-4499-BE1F-2929A1ED23C4}" destId="{9289429C-F466-4D1F-A672-59E850B0255E}" srcOrd="1" destOrd="0" presId="urn:microsoft.com/office/officeart/2005/8/layout/hierarchy3"/>
    <dgm:cxn modelId="{4D6EE822-7D8B-4DEB-B62B-04343940F92E}" type="presParOf" srcId="{9289429C-F466-4D1F-A672-59E850B0255E}" destId="{73AA25E5-05BE-4B26-9D0D-F3354ED73497}" srcOrd="0" destOrd="0" presId="urn:microsoft.com/office/officeart/2005/8/layout/hierarchy3"/>
    <dgm:cxn modelId="{9A00702F-5685-4588-AFB3-706DDEAD60C8}" type="presParOf" srcId="{9289429C-F466-4D1F-A672-59E850B0255E}" destId="{75605BE4-B71E-4154-B896-644045BC4CA2}" srcOrd="1" destOrd="0" presId="urn:microsoft.com/office/officeart/2005/8/layout/hierarchy3"/>
    <dgm:cxn modelId="{17F0248C-EFC7-412A-A2C2-18BA27ED6E73}" type="presParOf" srcId="{9289429C-F466-4D1F-A672-59E850B0255E}" destId="{6116E226-CBCC-4B49-B443-9F3E7C3C9EE9}" srcOrd="2" destOrd="0" presId="urn:microsoft.com/office/officeart/2005/8/layout/hierarchy3"/>
    <dgm:cxn modelId="{9F88009C-0D37-430E-B556-AE898F33E86C}" type="presParOf" srcId="{9289429C-F466-4D1F-A672-59E850B0255E}" destId="{1A3D6FFA-B41F-4522-B4F7-15C7CD0EFB33}" srcOrd="3" destOrd="0" presId="urn:microsoft.com/office/officeart/2005/8/layout/hierarchy3"/>
    <dgm:cxn modelId="{C17FFA69-7312-4D7C-A743-8483FF1749CD}" type="presParOf" srcId="{9289429C-F466-4D1F-A672-59E850B0255E}" destId="{07A45C6A-63B5-42B3-B9CC-7FFD2E5B3118}" srcOrd="4" destOrd="0" presId="urn:microsoft.com/office/officeart/2005/8/layout/hierarchy3"/>
    <dgm:cxn modelId="{7DE9931F-2F49-464B-B5BD-34483F4A05E3}" type="presParOf" srcId="{9289429C-F466-4D1F-A672-59E850B0255E}" destId="{B31C790E-6FA0-4831-A813-15038F8009BC}" srcOrd="5" destOrd="0" presId="urn:microsoft.com/office/officeart/2005/8/layout/hierarchy3"/>
    <dgm:cxn modelId="{42049745-4282-4A82-A12C-17BD20F8901D}" type="presParOf" srcId="{F6478861-9692-4F58-85B9-453C424F8066}" destId="{B07F57B5-1511-4685-9497-F439935878AC}" srcOrd="3" destOrd="0" presId="urn:microsoft.com/office/officeart/2005/8/layout/hierarchy3"/>
    <dgm:cxn modelId="{987A3F39-3DC0-4538-85F4-B7548E9D096A}" type="presParOf" srcId="{B07F57B5-1511-4685-9497-F439935878AC}" destId="{8C68E8CB-3CF7-429F-BC57-A6E55CDA2F2B}" srcOrd="0" destOrd="0" presId="urn:microsoft.com/office/officeart/2005/8/layout/hierarchy3"/>
    <dgm:cxn modelId="{2EECE79E-B9BA-4E7D-A0BD-D226B14EDF01}" type="presParOf" srcId="{8C68E8CB-3CF7-429F-BC57-A6E55CDA2F2B}" destId="{351F2F36-D6AD-4230-A606-DBD8DAB5180E}" srcOrd="0" destOrd="0" presId="urn:microsoft.com/office/officeart/2005/8/layout/hierarchy3"/>
    <dgm:cxn modelId="{B12FB6A1-82C0-47F7-B223-4B518207BCF0}" type="presParOf" srcId="{8C68E8CB-3CF7-429F-BC57-A6E55CDA2F2B}" destId="{8B1D4946-E09C-4C02-8CC0-045BA55F6D25}" srcOrd="1" destOrd="0" presId="urn:microsoft.com/office/officeart/2005/8/layout/hierarchy3"/>
    <dgm:cxn modelId="{D8C7E273-3D71-40E7-A832-B6A61FF3DF43}" type="presParOf" srcId="{B07F57B5-1511-4685-9497-F439935878AC}" destId="{0CD66FD2-CE47-4094-AA09-8A7F6EC2031E}" srcOrd="1" destOrd="0" presId="urn:microsoft.com/office/officeart/2005/8/layout/hierarchy3"/>
    <dgm:cxn modelId="{0862489E-692E-45E9-B58C-0F4E9240963B}" type="presParOf" srcId="{0CD66FD2-CE47-4094-AA09-8A7F6EC2031E}" destId="{B52175B0-4C4E-450D-98F5-43EFE59DE68B}" srcOrd="0" destOrd="0" presId="urn:microsoft.com/office/officeart/2005/8/layout/hierarchy3"/>
    <dgm:cxn modelId="{C20A2ACF-FF9D-4D60-8D82-A60172A1743B}" type="presParOf" srcId="{0CD66FD2-CE47-4094-AA09-8A7F6EC2031E}" destId="{E995D1FB-5D97-4318-A9D4-345FA08F939A}" srcOrd="1" destOrd="0" presId="urn:microsoft.com/office/officeart/2005/8/layout/hierarchy3"/>
    <dgm:cxn modelId="{2F511EA2-DE5F-4100-8AF2-F7C184EEB05D}" type="presParOf" srcId="{0CD66FD2-CE47-4094-AA09-8A7F6EC2031E}" destId="{F58270A1-1C4D-4810-9FC0-3584BCC723C3}" srcOrd="2" destOrd="0" presId="urn:microsoft.com/office/officeart/2005/8/layout/hierarchy3"/>
    <dgm:cxn modelId="{F879007D-0DF0-4876-A8D4-7723B206E253}" type="presParOf" srcId="{0CD66FD2-CE47-4094-AA09-8A7F6EC2031E}" destId="{63028D3A-AA0F-4E6F-B6FB-C8E95150E373}"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8E436F-6296-4757-8D9B-EB4A50EA4707}">
      <dsp:nvSpPr>
        <dsp:cNvPr id="0" name=""/>
        <dsp:cNvSpPr/>
      </dsp:nvSpPr>
      <dsp:spPr>
        <a:xfrm>
          <a:off x="1502" y="26151"/>
          <a:ext cx="1726567" cy="863283"/>
        </a:xfrm>
        <a:prstGeom prst="roundRect">
          <a:avLst>
            <a:gd name="adj" fmla="val 10000"/>
          </a:avLst>
        </a:prstGeom>
        <a:gradFill rotWithShape="0">
          <a:gsLst>
            <a:gs pos="0">
              <a:srgbClr val="C0504D">
                <a:hueOff val="0"/>
                <a:satOff val="0"/>
                <a:lumOff val="0"/>
                <a:alphaOff val="0"/>
                <a:tint val="100000"/>
                <a:shade val="100000"/>
                <a:satMod val="130000"/>
              </a:srgbClr>
            </a:gs>
            <a:gs pos="100000">
              <a:srgbClr val="C0504D">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b="1" kern="1200" dirty="0">
              <a:solidFill>
                <a:sysClr val="windowText" lastClr="000000"/>
              </a:solidFill>
              <a:latin typeface="Calibri"/>
              <a:ea typeface="+mn-ea"/>
              <a:cs typeface="+mn-cs"/>
            </a:rPr>
            <a:t>Infrastructure security</a:t>
          </a:r>
        </a:p>
      </dsp:txBody>
      <dsp:txXfrm>
        <a:off x="26787" y="51436"/>
        <a:ext cx="1675997" cy="812713"/>
      </dsp:txXfrm>
    </dsp:sp>
    <dsp:sp modelId="{C801CC0E-0F03-4738-9315-5D4DA8F1CB38}">
      <dsp:nvSpPr>
        <dsp:cNvPr id="0" name=""/>
        <dsp:cNvSpPr/>
      </dsp:nvSpPr>
      <dsp:spPr>
        <a:xfrm>
          <a:off x="174158" y="889434"/>
          <a:ext cx="172656" cy="794596"/>
        </a:xfrm>
        <a:custGeom>
          <a:avLst/>
          <a:gdLst/>
          <a:ahLst/>
          <a:cxnLst/>
          <a:rect l="0" t="0" r="0" b="0"/>
          <a:pathLst>
            <a:path>
              <a:moveTo>
                <a:pt x="0" y="0"/>
              </a:moveTo>
              <a:lnTo>
                <a:pt x="0" y="794596"/>
              </a:lnTo>
              <a:lnTo>
                <a:pt x="172656" y="794596"/>
              </a:lnTo>
            </a:path>
          </a:pathLst>
        </a:custGeom>
        <a:noFill/>
        <a:ln w="9525" cap="flat" cmpd="sng" algn="ctr">
          <a:solidFill>
            <a:srgbClr val="9BBB59">
              <a:hueOff val="0"/>
              <a:satOff val="0"/>
              <a:lumOff val="0"/>
              <a:alphaOff val="0"/>
            </a:srgbClr>
          </a:solidFill>
          <a:prstDash val="solid"/>
        </a:ln>
        <a:effectLst/>
      </dsp:spPr>
      <dsp:style>
        <a:lnRef idx="1">
          <a:scrgbClr r="0" g="0" b="0"/>
        </a:lnRef>
        <a:fillRef idx="0">
          <a:scrgbClr r="0" g="0" b="0"/>
        </a:fillRef>
        <a:effectRef idx="0">
          <a:scrgbClr r="0" g="0" b="0"/>
        </a:effectRef>
        <a:fontRef idx="minor"/>
      </dsp:style>
    </dsp:sp>
    <dsp:sp modelId="{282C61E0-3C7B-42E2-B365-7E28CFC24155}">
      <dsp:nvSpPr>
        <dsp:cNvPr id="0" name=""/>
        <dsp:cNvSpPr/>
      </dsp:nvSpPr>
      <dsp:spPr>
        <a:xfrm>
          <a:off x="346815" y="1105255"/>
          <a:ext cx="1381253" cy="1157551"/>
        </a:xfrm>
        <a:prstGeom prst="roundRect">
          <a:avLst>
            <a:gd name="adj" fmla="val 10000"/>
          </a:avLst>
        </a:prstGeom>
        <a:solidFill>
          <a:sysClr val="window" lastClr="FFFFFF">
            <a:alpha val="90000"/>
            <a:hueOff val="0"/>
            <a:satOff val="0"/>
            <a:lumOff val="0"/>
            <a:alphaOff val="0"/>
          </a:sysClr>
        </a:solidFill>
        <a:ln w="9525" cap="flat" cmpd="sng" algn="ctr">
          <a:solidFill>
            <a:srgbClr val="C0504D">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b="1" kern="1200" dirty="0">
              <a:solidFill>
                <a:sysClr val="windowText" lastClr="000000">
                  <a:hueOff val="0"/>
                  <a:satOff val="0"/>
                  <a:lumOff val="0"/>
                  <a:alphaOff val="0"/>
                </a:sysClr>
              </a:solidFill>
              <a:latin typeface="Calibri"/>
              <a:ea typeface="+mn-ea"/>
              <a:cs typeface="+mn-cs"/>
            </a:rPr>
            <a:t>Secure Computations in Distributed Programming Frameworks</a:t>
          </a:r>
        </a:p>
      </dsp:txBody>
      <dsp:txXfrm>
        <a:off x="380719" y="1139159"/>
        <a:ext cx="1313445" cy="1089743"/>
      </dsp:txXfrm>
    </dsp:sp>
    <dsp:sp modelId="{D7FC5D8F-BC81-43B0-B959-22257CC46001}">
      <dsp:nvSpPr>
        <dsp:cNvPr id="0" name=""/>
        <dsp:cNvSpPr/>
      </dsp:nvSpPr>
      <dsp:spPr>
        <a:xfrm>
          <a:off x="174158" y="889434"/>
          <a:ext cx="172656" cy="2020835"/>
        </a:xfrm>
        <a:custGeom>
          <a:avLst/>
          <a:gdLst/>
          <a:ahLst/>
          <a:cxnLst/>
          <a:rect l="0" t="0" r="0" b="0"/>
          <a:pathLst>
            <a:path>
              <a:moveTo>
                <a:pt x="0" y="0"/>
              </a:moveTo>
              <a:lnTo>
                <a:pt x="0" y="2020835"/>
              </a:lnTo>
              <a:lnTo>
                <a:pt x="172656" y="2020835"/>
              </a:lnTo>
            </a:path>
          </a:pathLst>
        </a:custGeom>
        <a:noFill/>
        <a:ln w="9525" cap="flat" cmpd="sng" algn="ctr">
          <a:solidFill>
            <a:srgbClr val="9BBB59">
              <a:hueOff val="0"/>
              <a:satOff val="0"/>
              <a:lumOff val="0"/>
              <a:alphaOff val="0"/>
            </a:srgbClr>
          </a:solidFill>
          <a:prstDash val="solid"/>
        </a:ln>
        <a:effectLst/>
      </dsp:spPr>
      <dsp:style>
        <a:lnRef idx="1">
          <a:scrgbClr r="0" g="0" b="0"/>
        </a:lnRef>
        <a:fillRef idx="0">
          <a:scrgbClr r="0" g="0" b="0"/>
        </a:fillRef>
        <a:effectRef idx="0">
          <a:scrgbClr r="0" g="0" b="0"/>
        </a:effectRef>
        <a:fontRef idx="minor"/>
      </dsp:style>
    </dsp:sp>
    <dsp:sp modelId="{3AA3E6A7-40A6-4CB3-BFBD-E39D7E3026CE}">
      <dsp:nvSpPr>
        <dsp:cNvPr id="0" name=""/>
        <dsp:cNvSpPr/>
      </dsp:nvSpPr>
      <dsp:spPr>
        <a:xfrm>
          <a:off x="346815" y="2478627"/>
          <a:ext cx="1381253" cy="863283"/>
        </a:xfrm>
        <a:prstGeom prst="roundRect">
          <a:avLst>
            <a:gd name="adj" fmla="val 10000"/>
          </a:avLst>
        </a:prstGeom>
        <a:solidFill>
          <a:sysClr val="window" lastClr="FFFFFF">
            <a:alpha val="90000"/>
            <a:hueOff val="0"/>
            <a:satOff val="0"/>
            <a:lumOff val="0"/>
            <a:alphaOff val="0"/>
          </a:sysClr>
        </a:solidFill>
        <a:ln w="9525" cap="flat" cmpd="sng" algn="ctr">
          <a:solidFill>
            <a:srgbClr val="C0504D">
              <a:hueOff val="520169"/>
              <a:satOff val="-649"/>
              <a:lumOff val="153"/>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b="1" kern="1200" dirty="0">
              <a:solidFill>
                <a:sysClr val="windowText" lastClr="000000">
                  <a:hueOff val="0"/>
                  <a:satOff val="0"/>
                  <a:lumOff val="0"/>
                  <a:alphaOff val="0"/>
                </a:sysClr>
              </a:solidFill>
              <a:latin typeface="Calibri"/>
              <a:ea typeface="+mn-ea"/>
              <a:cs typeface="+mn-cs"/>
            </a:rPr>
            <a:t>Security Best Practices for Non-Relational Data Stores</a:t>
          </a:r>
        </a:p>
      </dsp:txBody>
      <dsp:txXfrm>
        <a:off x="372100" y="2503912"/>
        <a:ext cx="1330683" cy="812713"/>
      </dsp:txXfrm>
    </dsp:sp>
    <dsp:sp modelId="{96A67018-76D3-480F-9B7B-150A8ED39B2E}">
      <dsp:nvSpPr>
        <dsp:cNvPr id="0" name=""/>
        <dsp:cNvSpPr/>
      </dsp:nvSpPr>
      <dsp:spPr>
        <a:xfrm>
          <a:off x="2159711" y="26151"/>
          <a:ext cx="1726567" cy="863283"/>
        </a:xfrm>
        <a:prstGeom prst="roundRect">
          <a:avLst>
            <a:gd name="adj" fmla="val 10000"/>
          </a:avLst>
        </a:prstGeom>
        <a:gradFill rotWithShape="0">
          <a:gsLst>
            <a:gs pos="0">
              <a:srgbClr val="C0504D">
                <a:hueOff val="1560506"/>
                <a:satOff val="-1946"/>
                <a:lumOff val="458"/>
                <a:alphaOff val="0"/>
                <a:tint val="100000"/>
                <a:shade val="100000"/>
                <a:satMod val="130000"/>
              </a:srgbClr>
            </a:gs>
            <a:gs pos="100000">
              <a:srgbClr val="C0504D">
                <a:hueOff val="1560506"/>
                <a:satOff val="-1946"/>
                <a:lumOff val="458"/>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b="1" kern="1200" dirty="0">
              <a:solidFill>
                <a:sysClr val="windowText" lastClr="000000"/>
              </a:solidFill>
              <a:latin typeface="Calibri"/>
              <a:ea typeface="+mn-ea"/>
              <a:cs typeface="+mn-cs"/>
            </a:rPr>
            <a:t>Data Privacy</a:t>
          </a:r>
        </a:p>
      </dsp:txBody>
      <dsp:txXfrm>
        <a:off x="2184996" y="51436"/>
        <a:ext cx="1675997" cy="812713"/>
      </dsp:txXfrm>
    </dsp:sp>
    <dsp:sp modelId="{6A93E816-EBC3-409B-BC82-F80D1E01D0FE}">
      <dsp:nvSpPr>
        <dsp:cNvPr id="0" name=""/>
        <dsp:cNvSpPr/>
      </dsp:nvSpPr>
      <dsp:spPr>
        <a:xfrm>
          <a:off x="2332368" y="889434"/>
          <a:ext cx="172656" cy="647462"/>
        </a:xfrm>
        <a:custGeom>
          <a:avLst/>
          <a:gdLst/>
          <a:ahLst/>
          <a:cxnLst/>
          <a:rect l="0" t="0" r="0" b="0"/>
          <a:pathLst>
            <a:path>
              <a:moveTo>
                <a:pt x="0" y="0"/>
              </a:moveTo>
              <a:lnTo>
                <a:pt x="0" y="647462"/>
              </a:lnTo>
              <a:lnTo>
                <a:pt x="172656" y="647462"/>
              </a:lnTo>
            </a:path>
          </a:pathLst>
        </a:custGeom>
        <a:noFill/>
        <a:ln w="9525" cap="flat" cmpd="sng" algn="ctr">
          <a:solidFill>
            <a:srgbClr val="9BBB59">
              <a:hueOff val="0"/>
              <a:satOff val="0"/>
              <a:lumOff val="0"/>
              <a:alphaOff val="0"/>
            </a:srgbClr>
          </a:solidFill>
          <a:prstDash val="solid"/>
        </a:ln>
        <a:effectLst/>
      </dsp:spPr>
      <dsp:style>
        <a:lnRef idx="1">
          <a:scrgbClr r="0" g="0" b="0"/>
        </a:lnRef>
        <a:fillRef idx="0">
          <a:scrgbClr r="0" g="0" b="0"/>
        </a:fillRef>
        <a:effectRef idx="0">
          <a:scrgbClr r="0" g="0" b="0"/>
        </a:effectRef>
        <a:fontRef idx="minor"/>
      </dsp:style>
    </dsp:sp>
    <dsp:sp modelId="{CDCA0D25-32CE-4C75-B320-5176E6C211CD}">
      <dsp:nvSpPr>
        <dsp:cNvPr id="0" name=""/>
        <dsp:cNvSpPr/>
      </dsp:nvSpPr>
      <dsp:spPr>
        <a:xfrm>
          <a:off x="2505025" y="1105255"/>
          <a:ext cx="1381253" cy="863283"/>
        </a:xfrm>
        <a:prstGeom prst="roundRect">
          <a:avLst>
            <a:gd name="adj" fmla="val 10000"/>
          </a:avLst>
        </a:prstGeom>
        <a:solidFill>
          <a:sysClr val="window" lastClr="FFFFFF">
            <a:alpha val="90000"/>
            <a:hueOff val="0"/>
            <a:satOff val="0"/>
            <a:lumOff val="0"/>
            <a:alphaOff val="0"/>
          </a:sysClr>
        </a:solidFill>
        <a:ln w="9525" cap="flat" cmpd="sng" algn="ctr">
          <a:solidFill>
            <a:srgbClr val="C0504D">
              <a:hueOff val="1040338"/>
              <a:satOff val="-1298"/>
              <a:lumOff val="305"/>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b="1" kern="1200" dirty="0">
              <a:solidFill>
                <a:sysClr val="windowText" lastClr="000000">
                  <a:hueOff val="0"/>
                  <a:satOff val="0"/>
                  <a:lumOff val="0"/>
                  <a:alphaOff val="0"/>
                </a:sysClr>
              </a:solidFill>
              <a:latin typeface="Calibri"/>
              <a:ea typeface="+mn-ea"/>
              <a:cs typeface="+mn-cs"/>
            </a:rPr>
            <a:t>Privacy Preserving Data Mining and Analytics</a:t>
          </a:r>
        </a:p>
      </dsp:txBody>
      <dsp:txXfrm>
        <a:off x="2530310" y="1130540"/>
        <a:ext cx="1330683" cy="812713"/>
      </dsp:txXfrm>
    </dsp:sp>
    <dsp:sp modelId="{E4E184A4-C951-49F4-BF54-E3A1680676B6}">
      <dsp:nvSpPr>
        <dsp:cNvPr id="0" name=""/>
        <dsp:cNvSpPr/>
      </dsp:nvSpPr>
      <dsp:spPr>
        <a:xfrm>
          <a:off x="2332368" y="889434"/>
          <a:ext cx="172656" cy="1726567"/>
        </a:xfrm>
        <a:custGeom>
          <a:avLst/>
          <a:gdLst/>
          <a:ahLst/>
          <a:cxnLst/>
          <a:rect l="0" t="0" r="0" b="0"/>
          <a:pathLst>
            <a:path>
              <a:moveTo>
                <a:pt x="0" y="0"/>
              </a:moveTo>
              <a:lnTo>
                <a:pt x="0" y="1726567"/>
              </a:lnTo>
              <a:lnTo>
                <a:pt x="172656" y="1726567"/>
              </a:lnTo>
            </a:path>
          </a:pathLst>
        </a:custGeom>
        <a:noFill/>
        <a:ln w="9525" cap="flat" cmpd="sng" algn="ctr">
          <a:solidFill>
            <a:srgbClr val="9BBB59">
              <a:hueOff val="0"/>
              <a:satOff val="0"/>
              <a:lumOff val="0"/>
              <a:alphaOff val="0"/>
            </a:srgbClr>
          </a:solidFill>
          <a:prstDash val="solid"/>
        </a:ln>
        <a:effectLst/>
      </dsp:spPr>
      <dsp:style>
        <a:lnRef idx="1">
          <a:scrgbClr r="0" g="0" b="0"/>
        </a:lnRef>
        <a:fillRef idx="0">
          <a:scrgbClr r="0" g="0" b="0"/>
        </a:fillRef>
        <a:effectRef idx="0">
          <a:scrgbClr r="0" g="0" b="0"/>
        </a:effectRef>
        <a:fontRef idx="minor"/>
      </dsp:style>
    </dsp:sp>
    <dsp:sp modelId="{B83E7F32-32E4-4C81-ADF2-DCD4186ECDC4}">
      <dsp:nvSpPr>
        <dsp:cNvPr id="0" name=""/>
        <dsp:cNvSpPr/>
      </dsp:nvSpPr>
      <dsp:spPr>
        <a:xfrm>
          <a:off x="2505025" y="2184360"/>
          <a:ext cx="1381253" cy="863283"/>
        </a:xfrm>
        <a:prstGeom prst="roundRect">
          <a:avLst>
            <a:gd name="adj" fmla="val 10000"/>
          </a:avLst>
        </a:prstGeom>
        <a:solidFill>
          <a:sysClr val="window" lastClr="FFFFFF">
            <a:alpha val="90000"/>
            <a:hueOff val="0"/>
            <a:satOff val="0"/>
            <a:lumOff val="0"/>
            <a:alphaOff val="0"/>
          </a:sysClr>
        </a:solidFill>
        <a:ln w="9525" cap="flat" cmpd="sng" algn="ctr">
          <a:solidFill>
            <a:srgbClr val="C0504D">
              <a:hueOff val="1560506"/>
              <a:satOff val="-1946"/>
              <a:lumOff val="458"/>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b="1" kern="1200" dirty="0">
              <a:solidFill>
                <a:sysClr val="windowText" lastClr="000000">
                  <a:hueOff val="0"/>
                  <a:satOff val="0"/>
                  <a:lumOff val="0"/>
                  <a:alphaOff val="0"/>
                </a:sysClr>
              </a:solidFill>
              <a:latin typeface="Calibri"/>
              <a:ea typeface="+mn-ea"/>
              <a:cs typeface="+mn-cs"/>
            </a:rPr>
            <a:t>Cryptographically Enforced Data Centric Security</a:t>
          </a:r>
        </a:p>
      </dsp:txBody>
      <dsp:txXfrm>
        <a:off x="2530310" y="2209645"/>
        <a:ext cx="1330683" cy="812713"/>
      </dsp:txXfrm>
    </dsp:sp>
    <dsp:sp modelId="{37B24D81-8F11-4B5E-95DD-0A64AA0E7224}">
      <dsp:nvSpPr>
        <dsp:cNvPr id="0" name=""/>
        <dsp:cNvSpPr/>
      </dsp:nvSpPr>
      <dsp:spPr>
        <a:xfrm>
          <a:off x="2332368" y="889434"/>
          <a:ext cx="172656" cy="2805672"/>
        </a:xfrm>
        <a:custGeom>
          <a:avLst/>
          <a:gdLst/>
          <a:ahLst/>
          <a:cxnLst/>
          <a:rect l="0" t="0" r="0" b="0"/>
          <a:pathLst>
            <a:path>
              <a:moveTo>
                <a:pt x="0" y="0"/>
              </a:moveTo>
              <a:lnTo>
                <a:pt x="0" y="2805672"/>
              </a:lnTo>
              <a:lnTo>
                <a:pt x="172656" y="2805672"/>
              </a:lnTo>
            </a:path>
          </a:pathLst>
        </a:custGeom>
        <a:noFill/>
        <a:ln w="9525" cap="flat" cmpd="sng" algn="ctr">
          <a:solidFill>
            <a:srgbClr val="9BBB59">
              <a:hueOff val="0"/>
              <a:satOff val="0"/>
              <a:lumOff val="0"/>
              <a:alphaOff val="0"/>
            </a:srgbClr>
          </a:solidFill>
          <a:prstDash val="solid"/>
        </a:ln>
        <a:effectLst/>
      </dsp:spPr>
      <dsp:style>
        <a:lnRef idx="1">
          <a:scrgbClr r="0" g="0" b="0"/>
        </a:lnRef>
        <a:fillRef idx="0">
          <a:scrgbClr r="0" g="0" b="0"/>
        </a:fillRef>
        <a:effectRef idx="0">
          <a:scrgbClr r="0" g="0" b="0"/>
        </a:effectRef>
        <a:fontRef idx="minor"/>
      </dsp:style>
    </dsp:sp>
    <dsp:sp modelId="{933456EE-7AC4-4D6D-9AC2-60D0DC3BB234}">
      <dsp:nvSpPr>
        <dsp:cNvPr id="0" name=""/>
        <dsp:cNvSpPr/>
      </dsp:nvSpPr>
      <dsp:spPr>
        <a:xfrm>
          <a:off x="2505025" y="3263465"/>
          <a:ext cx="1381253" cy="863283"/>
        </a:xfrm>
        <a:prstGeom prst="roundRect">
          <a:avLst>
            <a:gd name="adj" fmla="val 10000"/>
          </a:avLst>
        </a:prstGeom>
        <a:solidFill>
          <a:sysClr val="window" lastClr="FFFFFF">
            <a:alpha val="90000"/>
            <a:hueOff val="0"/>
            <a:satOff val="0"/>
            <a:lumOff val="0"/>
            <a:alphaOff val="0"/>
          </a:sysClr>
        </a:solidFill>
        <a:ln w="9525" cap="flat" cmpd="sng" algn="ctr">
          <a:solidFill>
            <a:srgbClr val="C0504D">
              <a:hueOff val="2080675"/>
              <a:satOff val="-2595"/>
              <a:lumOff val="61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b="1" kern="1200" dirty="0">
              <a:solidFill>
                <a:sysClr val="windowText" lastClr="000000">
                  <a:hueOff val="0"/>
                  <a:satOff val="0"/>
                  <a:lumOff val="0"/>
                  <a:alphaOff val="0"/>
                </a:sysClr>
              </a:solidFill>
              <a:latin typeface="Calibri"/>
              <a:ea typeface="+mn-ea"/>
              <a:cs typeface="+mn-cs"/>
            </a:rPr>
            <a:t>Granular Access Control</a:t>
          </a:r>
        </a:p>
      </dsp:txBody>
      <dsp:txXfrm>
        <a:off x="2530310" y="3288750"/>
        <a:ext cx="1330683" cy="812713"/>
      </dsp:txXfrm>
    </dsp:sp>
    <dsp:sp modelId="{5C5DC175-802B-4922-8A31-1E145BF9B4A9}">
      <dsp:nvSpPr>
        <dsp:cNvPr id="0" name=""/>
        <dsp:cNvSpPr/>
      </dsp:nvSpPr>
      <dsp:spPr>
        <a:xfrm>
          <a:off x="4317920" y="26151"/>
          <a:ext cx="1726567" cy="863283"/>
        </a:xfrm>
        <a:prstGeom prst="roundRect">
          <a:avLst>
            <a:gd name="adj" fmla="val 10000"/>
          </a:avLst>
        </a:prstGeom>
        <a:gradFill rotWithShape="0">
          <a:gsLst>
            <a:gs pos="0">
              <a:srgbClr val="C0504D">
                <a:hueOff val="3121013"/>
                <a:satOff val="-3893"/>
                <a:lumOff val="915"/>
                <a:alphaOff val="0"/>
                <a:tint val="100000"/>
                <a:shade val="100000"/>
                <a:satMod val="130000"/>
              </a:srgbClr>
            </a:gs>
            <a:gs pos="100000">
              <a:srgbClr val="C0504D">
                <a:hueOff val="3121013"/>
                <a:satOff val="-3893"/>
                <a:lumOff val="915"/>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b="1" kern="1200" dirty="0">
              <a:solidFill>
                <a:sysClr val="windowText" lastClr="000000"/>
              </a:solidFill>
              <a:latin typeface="Calibri"/>
              <a:ea typeface="+mn-ea"/>
              <a:cs typeface="+mn-cs"/>
            </a:rPr>
            <a:t>Data Management</a:t>
          </a:r>
        </a:p>
      </dsp:txBody>
      <dsp:txXfrm>
        <a:off x="4343205" y="51436"/>
        <a:ext cx="1675997" cy="812713"/>
      </dsp:txXfrm>
    </dsp:sp>
    <dsp:sp modelId="{73AA25E5-05BE-4B26-9D0D-F3354ED73497}">
      <dsp:nvSpPr>
        <dsp:cNvPr id="0" name=""/>
        <dsp:cNvSpPr/>
      </dsp:nvSpPr>
      <dsp:spPr>
        <a:xfrm>
          <a:off x="4490577" y="889434"/>
          <a:ext cx="172656" cy="647462"/>
        </a:xfrm>
        <a:custGeom>
          <a:avLst/>
          <a:gdLst/>
          <a:ahLst/>
          <a:cxnLst/>
          <a:rect l="0" t="0" r="0" b="0"/>
          <a:pathLst>
            <a:path>
              <a:moveTo>
                <a:pt x="0" y="0"/>
              </a:moveTo>
              <a:lnTo>
                <a:pt x="0" y="647462"/>
              </a:lnTo>
              <a:lnTo>
                <a:pt x="172656" y="647462"/>
              </a:lnTo>
            </a:path>
          </a:pathLst>
        </a:custGeom>
        <a:noFill/>
        <a:ln w="9525" cap="flat" cmpd="sng" algn="ctr">
          <a:solidFill>
            <a:srgbClr val="9BBB59">
              <a:hueOff val="0"/>
              <a:satOff val="0"/>
              <a:lumOff val="0"/>
              <a:alphaOff val="0"/>
            </a:srgbClr>
          </a:solidFill>
          <a:prstDash val="solid"/>
        </a:ln>
        <a:effectLst/>
      </dsp:spPr>
      <dsp:style>
        <a:lnRef idx="1">
          <a:scrgbClr r="0" g="0" b="0"/>
        </a:lnRef>
        <a:fillRef idx="0">
          <a:scrgbClr r="0" g="0" b="0"/>
        </a:fillRef>
        <a:effectRef idx="0">
          <a:scrgbClr r="0" g="0" b="0"/>
        </a:effectRef>
        <a:fontRef idx="minor"/>
      </dsp:style>
    </dsp:sp>
    <dsp:sp modelId="{75605BE4-B71E-4154-B896-644045BC4CA2}">
      <dsp:nvSpPr>
        <dsp:cNvPr id="0" name=""/>
        <dsp:cNvSpPr/>
      </dsp:nvSpPr>
      <dsp:spPr>
        <a:xfrm>
          <a:off x="4663234" y="1105255"/>
          <a:ext cx="1381253" cy="863283"/>
        </a:xfrm>
        <a:prstGeom prst="roundRect">
          <a:avLst>
            <a:gd name="adj" fmla="val 10000"/>
          </a:avLst>
        </a:prstGeom>
        <a:solidFill>
          <a:sysClr val="window" lastClr="FFFFFF">
            <a:alpha val="90000"/>
            <a:hueOff val="0"/>
            <a:satOff val="0"/>
            <a:lumOff val="0"/>
            <a:alphaOff val="0"/>
          </a:sysClr>
        </a:solidFill>
        <a:ln w="9525" cap="flat" cmpd="sng" algn="ctr">
          <a:solidFill>
            <a:srgbClr val="C0504D">
              <a:hueOff val="2600844"/>
              <a:satOff val="-3244"/>
              <a:lumOff val="763"/>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b="1" kern="1200" dirty="0">
              <a:solidFill>
                <a:sysClr val="windowText" lastClr="000000">
                  <a:hueOff val="0"/>
                  <a:satOff val="0"/>
                  <a:lumOff val="0"/>
                  <a:alphaOff val="0"/>
                </a:sysClr>
              </a:solidFill>
              <a:latin typeface="Calibri"/>
              <a:ea typeface="+mn-ea"/>
              <a:cs typeface="+mn-cs"/>
            </a:rPr>
            <a:t>Secure Data Storage and Transaction Logs</a:t>
          </a:r>
        </a:p>
      </dsp:txBody>
      <dsp:txXfrm>
        <a:off x="4688519" y="1130540"/>
        <a:ext cx="1330683" cy="812713"/>
      </dsp:txXfrm>
    </dsp:sp>
    <dsp:sp modelId="{6116E226-CBCC-4B49-B443-9F3E7C3C9EE9}">
      <dsp:nvSpPr>
        <dsp:cNvPr id="0" name=""/>
        <dsp:cNvSpPr/>
      </dsp:nvSpPr>
      <dsp:spPr>
        <a:xfrm>
          <a:off x="4490577" y="889434"/>
          <a:ext cx="172656" cy="1726567"/>
        </a:xfrm>
        <a:custGeom>
          <a:avLst/>
          <a:gdLst/>
          <a:ahLst/>
          <a:cxnLst/>
          <a:rect l="0" t="0" r="0" b="0"/>
          <a:pathLst>
            <a:path>
              <a:moveTo>
                <a:pt x="0" y="0"/>
              </a:moveTo>
              <a:lnTo>
                <a:pt x="0" y="1726567"/>
              </a:lnTo>
              <a:lnTo>
                <a:pt x="172656" y="1726567"/>
              </a:lnTo>
            </a:path>
          </a:pathLst>
        </a:custGeom>
        <a:noFill/>
        <a:ln w="9525" cap="flat" cmpd="sng" algn="ctr">
          <a:solidFill>
            <a:srgbClr val="9BBB59">
              <a:hueOff val="0"/>
              <a:satOff val="0"/>
              <a:lumOff val="0"/>
              <a:alphaOff val="0"/>
            </a:srgbClr>
          </a:solidFill>
          <a:prstDash val="solid"/>
        </a:ln>
        <a:effectLst/>
      </dsp:spPr>
      <dsp:style>
        <a:lnRef idx="1">
          <a:scrgbClr r="0" g="0" b="0"/>
        </a:lnRef>
        <a:fillRef idx="0">
          <a:scrgbClr r="0" g="0" b="0"/>
        </a:fillRef>
        <a:effectRef idx="0">
          <a:scrgbClr r="0" g="0" b="0"/>
        </a:effectRef>
        <a:fontRef idx="minor"/>
      </dsp:style>
    </dsp:sp>
    <dsp:sp modelId="{1A3D6FFA-B41F-4522-B4F7-15C7CD0EFB33}">
      <dsp:nvSpPr>
        <dsp:cNvPr id="0" name=""/>
        <dsp:cNvSpPr/>
      </dsp:nvSpPr>
      <dsp:spPr>
        <a:xfrm>
          <a:off x="4663234" y="2184360"/>
          <a:ext cx="1381253" cy="863283"/>
        </a:xfrm>
        <a:prstGeom prst="roundRect">
          <a:avLst>
            <a:gd name="adj" fmla="val 10000"/>
          </a:avLst>
        </a:prstGeom>
        <a:solidFill>
          <a:sysClr val="window" lastClr="FFFFFF">
            <a:alpha val="90000"/>
            <a:hueOff val="0"/>
            <a:satOff val="0"/>
            <a:lumOff val="0"/>
            <a:alphaOff val="0"/>
          </a:sysClr>
        </a:solidFill>
        <a:ln w="9525" cap="flat" cmpd="sng" algn="ctr">
          <a:solidFill>
            <a:srgbClr val="C0504D">
              <a:hueOff val="3121013"/>
              <a:satOff val="-3893"/>
              <a:lumOff val="915"/>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b="1" kern="1200" dirty="0">
              <a:solidFill>
                <a:sysClr val="windowText" lastClr="000000">
                  <a:hueOff val="0"/>
                  <a:satOff val="0"/>
                  <a:lumOff val="0"/>
                  <a:alphaOff val="0"/>
                </a:sysClr>
              </a:solidFill>
              <a:latin typeface="Calibri"/>
              <a:ea typeface="+mn-ea"/>
              <a:cs typeface="+mn-cs"/>
            </a:rPr>
            <a:t>Granular Audits</a:t>
          </a:r>
        </a:p>
      </dsp:txBody>
      <dsp:txXfrm>
        <a:off x="4688519" y="2209645"/>
        <a:ext cx="1330683" cy="812713"/>
      </dsp:txXfrm>
    </dsp:sp>
    <dsp:sp modelId="{07A45C6A-63B5-42B3-B9CC-7FFD2E5B3118}">
      <dsp:nvSpPr>
        <dsp:cNvPr id="0" name=""/>
        <dsp:cNvSpPr/>
      </dsp:nvSpPr>
      <dsp:spPr>
        <a:xfrm>
          <a:off x="4490577" y="889434"/>
          <a:ext cx="172656" cy="2805672"/>
        </a:xfrm>
        <a:custGeom>
          <a:avLst/>
          <a:gdLst/>
          <a:ahLst/>
          <a:cxnLst/>
          <a:rect l="0" t="0" r="0" b="0"/>
          <a:pathLst>
            <a:path>
              <a:moveTo>
                <a:pt x="0" y="0"/>
              </a:moveTo>
              <a:lnTo>
                <a:pt x="0" y="2805672"/>
              </a:lnTo>
              <a:lnTo>
                <a:pt x="172656" y="2805672"/>
              </a:lnTo>
            </a:path>
          </a:pathLst>
        </a:custGeom>
        <a:noFill/>
        <a:ln w="9525" cap="flat" cmpd="sng" algn="ctr">
          <a:solidFill>
            <a:srgbClr val="9BBB59">
              <a:hueOff val="0"/>
              <a:satOff val="0"/>
              <a:lumOff val="0"/>
              <a:alphaOff val="0"/>
            </a:srgbClr>
          </a:solidFill>
          <a:prstDash val="solid"/>
        </a:ln>
        <a:effectLst/>
      </dsp:spPr>
      <dsp:style>
        <a:lnRef idx="1">
          <a:scrgbClr r="0" g="0" b="0"/>
        </a:lnRef>
        <a:fillRef idx="0">
          <a:scrgbClr r="0" g="0" b="0"/>
        </a:fillRef>
        <a:effectRef idx="0">
          <a:scrgbClr r="0" g="0" b="0"/>
        </a:effectRef>
        <a:fontRef idx="minor"/>
      </dsp:style>
    </dsp:sp>
    <dsp:sp modelId="{B31C790E-6FA0-4831-A813-15038F8009BC}">
      <dsp:nvSpPr>
        <dsp:cNvPr id="0" name=""/>
        <dsp:cNvSpPr/>
      </dsp:nvSpPr>
      <dsp:spPr>
        <a:xfrm>
          <a:off x="4663234" y="3263465"/>
          <a:ext cx="1381253" cy="863283"/>
        </a:xfrm>
        <a:prstGeom prst="roundRect">
          <a:avLst>
            <a:gd name="adj" fmla="val 10000"/>
          </a:avLst>
        </a:prstGeom>
        <a:solidFill>
          <a:sysClr val="window" lastClr="FFFFFF">
            <a:alpha val="90000"/>
            <a:hueOff val="0"/>
            <a:satOff val="0"/>
            <a:lumOff val="0"/>
            <a:alphaOff val="0"/>
          </a:sysClr>
        </a:solidFill>
        <a:ln w="9525" cap="flat" cmpd="sng" algn="ctr">
          <a:solidFill>
            <a:srgbClr val="C0504D">
              <a:hueOff val="3641181"/>
              <a:satOff val="-4541"/>
              <a:lumOff val="1068"/>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b="1" kern="1200" dirty="0">
              <a:solidFill>
                <a:sysClr val="windowText" lastClr="000000">
                  <a:hueOff val="0"/>
                  <a:satOff val="0"/>
                  <a:lumOff val="0"/>
                  <a:alphaOff val="0"/>
                </a:sysClr>
              </a:solidFill>
              <a:latin typeface="Calibri"/>
              <a:ea typeface="+mn-ea"/>
              <a:cs typeface="+mn-cs"/>
            </a:rPr>
            <a:t>Data Provenance</a:t>
          </a:r>
        </a:p>
      </dsp:txBody>
      <dsp:txXfrm>
        <a:off x="4688519" y="3288750"/>
        <a:ext cx="1330683" cy="812713"/>
      </dsp:txXfrm>
    </dsp:sp>
    <dsp:sp modelId="{351F2F36-D6AD-4230-A606-DBD8DAB5180E}">
      <dsp:nvSpPr>
        <dsp:cNvPr id="0" name=""/>
        <dsp:cNvSpPr/>
      </dsp:nvSpPr>
      <dsp:spPr>
        <a:xfrm>
          <a:off x="6476130" y="26151"/>
          <a:ext cx="1726567" cy="863283"/>
        </a:xfrm>
        <a:prstGeom prst="roundRect">
          <a:avLst>
            <a:gd name="adj" fmla="val 10000"/>
          </a:avLst>
        </a:prstGeom>
        <a:gradFill rotWithShape="0">
          <a:gsLst>
            <a:gs pos="0">
              <a:srgbClr val="C0504D">
                <a:hueOff val="4681519"/>
                <a:satOff val="-5839"/>
                <a:lumOff val="1373"/>
                <a:alphaOff val="0"/>
                <a:tint val="100000"/>
                <a:shade val="100000"/>
                <a:satMod val="130000"/>
              </a:srgbClr>
            </a:gs>
            <a:gs pos="100000">
              <a:srgbClr val="C0504D">
                <a:hueOff val="4681519"/>
                <a:satOff val="-5839"/>
                <a:lumOff val="1373"/>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b="1" kern="1200" dirty="0">
              <a:solidFill>
                <a:sysClr val="windowText" lastClr="000000"/>
              </a:solidFill>
              <a:latin typeface="Calibri"/>
              <a:ea typeface="+mn-ea"/>
              <a:cs typeface="+mn-cs"/>
            </a:rPr>
            <a:t>Integrity and Reactive Security</a:t>
          </a:r>
        </a:p>
      </dsp:txBody>
      <dsp:txXfrm>
        <a:off x="6501415" y="51436"/>
        <a:ext cx="1675997" cy="812713"/>
      </dsp:txXfrm>
    </dsp:sp>
    <dsp:sp modelId="{B52175B0-4C4E-450D-98F5-43EFE59DE68B}">
      <dsp:nvSpPr>
        <dsp:cNvPr id="0" name=""/>
        <dsp:cNvSpPr/>
      </dsp:nvSpPr>
      <dsp:spPr>
        <a:xfrm>
          <a:off x="6648787" y="889434"/>
          <a:ext cx="172656" cy="647462"/>
        </a:xfrm>
        <a:custGeom>
          <a:avLst/>
          <a:gdLst/>
          <a:ahLst/>
          <a:cxnLst/>
          <a:rect l="0" t="0" r="0" b="0"/>
          <a:pathLst>
            <a:path>
              <a:moveTo>
                <a:pt x="0" y="0"/>
              </a:moveTo>
              <a:lnTo>
                <a:pt x="0" y="647462"/>
              </a:lnTo>
              <a:lnTo>
                <a:pt x="172656" y="647462"/>
              </a:lnTo>
            </a:path>
          </a:pathLst>
        </a:custGeom>
        <a:noFill/>
        <a:ln w="9525" cap="flat" cmpd="sng" algn="ctr">
          <a:solidFill>
            <a:srgbClr val="9BBB59">
              <a:hueOff val="0"/>
              <a:satOff val="0"/>
              <a:lumOff val="0"/>
              <a:alphaOff val="0"/>
            </a:srgbClr>
          </a:solidFill>
          <a:prstDash val="solid"/>
        </a:ln>
        <a:effectLst/>
      </dsp:spPr>
      <dsp:style>
        <a:lnRef idx="1">
          <a:scrgbClr r="0" g="0" b="0"/>
        </a:lnRef>
        <a:fillRef idx="0">
          <a:scrgbClr r="0" g="0" b="0"/>
        </a:fillRef>
        <a:effectRef idx="0">
          <a:scrgbClr r="0" g="0" b="0"/>
        </a:effectRef>
        <a:fontRef idx="minor"/>
      </dsp:style>
    </dsp:sp>
    <dsp:sp modelId="{E995D1FB-5D97-4318-A9D4-345FA08F939A}">
      <dsp:nvSpPr>
        <dsp:cNvPr id="0" name=""/>
        <dsp:cNvSpPr/>
      </dsp:nvSpPr>
      <dsp:spPr>
        <a:xfrm>
          <a:off x="6821443" y="1105255"/>
          <a:ext cx="1381253" cy="863283"/>
        </a:xfrm>
        <a:prstGeom prst="roundRect">
          <a:avLst>
            <a:gd name="adj" fmla="val 10000"/>
          </a:avLst>
        </a:prstGeom>
        <a:solidFill>
          <a:sysClr val="window" lastClr="FFFFFF">
            <a:alpha val="90000"/>
            <a:hueOff val="0"/>
            <a:satOff val="0"/>
            <a:lumOff val="0"/>
            <a:alphaOff val="0"/>
          </a:sysClr>
        </a:solidFill>
        <a:ln w="9525" cap="flat" cmpd="sng" algn="ctr">
          <a:solidFill>
            <a:srgbClr val="C0504D">
              <a:hueOff val="4161350"/>
              <a:satOff val="-5190"/>
              <a:lumOff val="122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b="1" kern="1200" dirty="0">
              <a:solidFill>
                <a:sysClr val="windowText" lastClr="000000">
                  <a:hueOff val="0"/>
                  <a:satOff val="0"/>
                  <a:lumOff val="0"/>
                  <a:alphaOff val="0"/>
                </a:sysClr>
              </a:solidFill>
              <a:latin typeface="Calibri"/>
              <a:ea typeface="+mn-ea"/>
              <a:cs typeface="+mn-cs"/>
            </a:rPr>
            <a:t>End-point validation and filtering</a:t>
          </a:r>
        </a:p>
      </dsp:txBody>
      <dsp:txXfrm>
        <a:off x="6846728" y="1130540"/>
        <a:ext cx="1330683" cy="812713"/>
      </dsp:txXfrm>
    </dsp:sp>
    <dsp:sp modelId="{F58270A1-1C4D-4810-9FC0-3584BCC723C3}">
      <dsp:nvSpPr>
        <dsp:cNvPr id="0" name=""/>
        <dsp:cNvSpPr/>
      </dsp:nvSpPr>
      <dsp:spPr>
        <a:xfrm>
          <a:off x="6648787" y="889434"/>
          <a:ext cx="172656" cy="1726567"/>
        </a:xfrm>
        <a:custGeom>
          <a:avLst/>
          <a:gdLst/>
          <a:ahLst/>
          <a:cxnLst/>
          <a:rect l="0" t="0" r="0" b="0"/>
          <a:pathLst>
            <a:path>
              <a:moveTo>
                <a:pt x="0" y="0"/>
              </a:moveTo>
              <a:lnTo>
                <a:pt x="0" y="1726567"/>
              </a:lnTo>
              <a:lnTo>
                <a:pt x="172656" y="1726567"/>
              </a:lnTo>
            </a:path>
          </a:pathLst>
        </a:custGeom>
        <a:noFill/>
        <a:ln w="9525" cap="flat" cmpd="sng" algn="ctr">
          <a:solidFill>
            <a:srgbClr val="9BBB59">
              <a:hueOff val="0"/>
              <a:satOff val="0"/>
              <a:lumOff val="0"/>
              <a:alphaOff val="0"/>
            </a:srgbClr>
          </a:solidFill>
          <a:prstDash val="solid"/>
        </a:ln>
        <a:effectLst/>
      </dsp:spPr>
      <dsp:style>
        <a:lnRef idx="1">
          <a:scrgbClr r="0" g="0" b="0"/>
        </a:lnRef>
        <a:fillRef idx="0">
          <a:scrgbClr r="0" g="0" b="0"/>
        </a:fillRef>
        <a:effectRef idx="0">
          <a:scrgbClr r="0" g="0" b="0"/>
        </a:effectRef>
        <a:fontRef idx="minor"/>
      </dsp:style>
    </dsp:sp>
    <dsp:sp modelId="{63028D3A-AA0F-4E6F-B6FB-C8E95150E373}">
      <dsp:nvSpPr>
        <dsp:cNvPr id="0" name=""/>
        <dsp:cNvSpPr/>
      </dsp:nvSpPr>
      <dsp:spPr>
        <a:xfrm>
          <a:off x="6821443" y="2184360"/>
          <a:ext cx="1381253" cy="863283"/>
        </a:xfrm>
        <a:prstGeom prst="roundRect">
          <a:avLst>
            <a:gd name="adj" fmla="val 10000"/>
          </a:avLst>
        </a:prstGeom>
        <a:solidFill>
          <a:sysClr val="window" lastClr="FFFFFF">
            <a:alpha val="90000"/>
            <a:hueOff val="0"/>
            <a:satOff val="0"/>
            <a:lumOff val="0"/>
            <a:alphaOff val="0"/>
          </a:sysClr>
        </a:solidFill>
        <a:ln w="9525" cap="flat" cmpd="sng" algn="ctr">
          <a:solidFill>
            <a:srgbClr val="C0504D">
              <a:hueOff val="4681519"/>
              <a:satOff val="-5839"/>
              <a:lumOff val="1373"/>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rtl="0">
            <a:lnSpc>
              <a:spcPct val="90000"/>
            </a:lnSpc>
            <a:spcBef>
              <a:spcPct val="0"/>
            </a:spcBef>
            <a:spcAft>
              <a:spcPct val="35000"/>
            </a:spcAft>
            <a:buNone/>
          </a:pPr>
          <a:r>
            <a:rPr lang="en-US" sz="1400" b="1" kern="1200" dirty="0">
              <a:solidFill>
                <a:sysClr val="windowText" lastClr="000000">
                  <a:hueOff val="0"/>
                  <a:satOff val="0"/>
                  <a:lumOff val="0"/>
                  <a:alphaOff val="0"/>
                </a:sysClr>
              </a:solidFill>
              <a:latin typeface="Calibri"/>
              <a:ea typeface="+mn-ea"/>
              <a:cs typeface="+mn-cs"/>
            </a:rPr>
            <a:t>Real time Security Monitoring</a:t>
          </a:r>
        </a:p>
      </dsp:txBody>
      <dsp:txXfrm>
        <a:off x="6846728" y="2209645"/>
        <a:ext cx="1330683" cy="81271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i="0">
                <a:latin typeface="Arial" pitchFamily="-111" charset="0"/>
                <a:ea typeface="ＭＳ Ｐゴシック" pitchFamily="-111" charset="-128"/>
                <a:cs typeface="ＭＳ Ｐゴシック" pitchFamily="-111" charset="-128"/>
              </a:defRPr>
            </a:lvl1pPr>
          </a:lstStyle>
          <a:p>
            <a:pPr>
              <a:defRPr/>
            </a:pPr>
            <a:endParaRPr lang="en-US"/>
          </a:p>
        </p:txBody>
      </p:sp>
      <p:sp>
        <p:nvSpPr>
          <p:cNvPr id="7171"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i="0">
                <a:latin typeface="Arial" pitchFamily="-111" charset="0"/>
                <a:ea typeface="ＭＳ Ｐゴシック" pitchFamily="-111" charset="-128"/>
                <a:cs typeface="ＭＳ Ｐゴシック" pitchFamily="-111" charset="-128"/>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i="0">
                <a:latin typeface="Arial" pitchFamily="-111" charset="0"/>
                <a:ea typeface="ＭＳ Ｐゴシック" pitchFamily="-111" charset="-128"/>
                <a:cs typeface="ＭＳ Ｐゴシック" pitchFamily="-111" charset="-128"/>
              </a:defRPr>
            </a:lvl1pPr>
          </a:lstStyle>
          <a:p>
            <a:pPr>
              <a:defRPr/>
            </a:pPr>
            <a:endParaRPr lang="en-US"/>
          </a:p>
        </p:txBody>
      </p:sp>
      <p:sp>
        <p:nvSpPr>
          <p:cNvPr id="717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i="0"/>
            </a:lvl1pPr>
          </a:lstStyle>
          <a:p>
            <a:pPr>
              <a:defRPr/>
            </a:pPr>
            <a:fld id="{63723C24-93D1-4A66-9504-E6BD833B167B}" type="slidenum">
              <a:rPr lang="en-US" altLang="en-US"/>
              <a:pPr>
                <a:defRPr/>
              </a:pPr>
              <a:t>‹#›</a:t>
            </a:fld>
            <a:endParaRPr lang="en-US" altLang="en-US"/>
          </a:p>
        </p:txBody>
      </p:sp>
    </p:spTree>
    <p:extLst>
      <p:ext uri="{BB962C8B-B14F-4D97-AF65-F5344CB8AC3E}">
        <p14:creationId xmlns:p14="http://schemas.microsoft.com/office/powerpoint/2010/main" val="9068306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Big Data </a:t>
            </a:r>
            <a:r>
              <a:rPr lang="en-US" dirty="0"/>
              <a:t>refers to digital data volume, velocity and/or variety whose</a:t>
            </a:r>
            <a:r>
              <a:rPr lang="en-US" baseline="0" dirty="0"/>
              <a:t> </a:t>
            </a:r>
            <a:r>
              <a:rPr lang="en-US" dirty="0"/>
              <a:t>management requires scalability across coupled horizontal resources</a:t>
            </a:r>
          </a:p>
          <a:p>
            <a:r>
              <a:rPr lang="en-US" b="1" dirty="0"/>
              <a:t>Data Science </a:t>
            </a:r>
            <a:r>
              <a:rPr lang="en-US" dirty="0"/>
              <a:t>is the extraction of actionable knowledge directly from data through a process of discovery, hypothesis, and analytical hypothesis analysis.</a:t>
            </a:r>
          </a:p>
          <a:p>
            <a:r>
              <a:rPr lang="en-US" dirty="0"/>
              <a:t>A </a:t>
            </a:r>
            <a:r>
              <a:rPr lang="en-US" b="1" dirty="0"/>
              <a:t>Data Scientist </a:t>
            </a:r>
            <a:r>
              <a:rPr lang="en-US" dirty="0"/>
              <a:t>is a practitioner who has sufficient knowledge of the overlapping regimes of expertise in business needs, domain knowledge, analytical skills and programming expertise to manage the end-to-end scientific method process through each stage in the big data lifecycle.</a:t>
            </a:r>
          </a:p>
          <a:p>
            <a:endParaRPr lang="en-US" dirty="0"/>
          </a:p>
        </p:txBody>
      </p:sp>
      <p:sp>
        <p:nvSpPr>
          <p:cNvPr id="4" name="Slide Number Placeholder 3"/>
          <p:cNvSpPr>
            <a:spLocks noGrp="1"/>
          </p:cNvSpPr>
          <p:nvPr>
            <p:ph type="sldNum" sz="quarter" idx="10"/>
          </p:nvPr>
        </p:nvSpPr>
        <p:spPr/>
        <p:txBody>
          <a:bodyPr/>
          <a:lstStyle/>
          <a:p>
            <a:fld id="{039B4EB4-5598-40D3-88E5-16B91A0484D5}"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651937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9B4EB4-5598-40D3-88E5-16B91A0484D5}" type="slidenum">
              <a:rPr lang="en-US" smtClean="0"/>
              <a:pPr/>
              <a:t>59</a:t>
            </a:fld>
            <a:endParaRPr lang="en-US"/>
          </a:p>
        </p:txBody>
      </p:sp>
    </p:spTree>
    <p:extLst>
      <p:ext uri="{BB962C8B-B14F-4D97-AF65-F5344CB8AC3E}">
        <p14:creationId xmlns:p14="http://schemas.microsoft.com/office/powerpoint/2010/main" val="3564463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62</a:t>
            </a:fld>
            <a:endParaRPr lang="en-US"/>
          </a:p>
        </p:txBody>
      </p:sp>
    </p:spTree>
    <p:extLst>
      <p:ext uri="{BB962C8B-B14F-4D97-AF65-F5344CB8AC3E}">
        <p14:creationId xmlns:p14="http://schemas.microsoft.com/office/powerpoint/2010/main" val="8425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63</a:t>
            </a:fld>
            <a:endParaRPr lang="en-US"/>
          </a:p>
        </p:txBody>
      </p:sp>
    </p:spTree>
    <p:extLst>
      <p:ext uri="{BB962C8B-B14F-4D97-AF65-F5344CB8AC3E}">
        <p14:creationId xmlns:p14="http://schemas.microsoft.com/office/powerpoint/2010/main" val="1781910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64</a:t>
            </a:fld>
            <a:endParaRPr lang="en-US"/>
          </a:p>
        </p:txBody>
      </p:sp>
    </p:spTree>
    <p:extLst>
      <p:ext uri="{BB962C8B-B14F-4D97-AF65-F5344CB8AC3E}">
        <p14:creationId xmlns:p14="http://schemas.microsoft.com/office/powerpoint/2010/main" val="2156526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65</a:t>
            </a:fld>
            <a:endParaRPr lang="en-US"/>
          </a:p>
        </p:txBody>
      </p:sp>
    </p:spTree>
    <p:extLst>
      <p:ext uri="{BB962C8B-B14F-4D97-AF65-F5344CB8AC3E}">
        <p14:creationId xmlns:p14="http://schemas.microsoft.com/office/powerpoint/2010/main" val="2045354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66</a:t>
            </a:fld>
            <a:endParaRPr lang="en-US"/>
          </a:p>
        </p:txBody>
      </p:sp>
    </p:spTree>
    <p:extLst>
      <p:ext uri="{BB962C8B-B14F-4D97-AF65-F5344CB8AC3E}">
        <p14:creationId xmlns:p14="http://schemas.microsoft.com/office/powerpoint/2010/main" val="16791085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67</a:t>
            </a:fld>
            <a:endParaRPr lang="en-US"/>
          </a:p>
        </p:txBody>
      </p:sp>
    </p:spTree>
    <p:extLst>
      <p:ext uri="{BB962C8B-B14F-4D97-AF65-F5344CB8AC3E}">
        <p14:creationId xmlns:p14="http://schemas.microsoft.com/office/powerpoint/2010/main" val="1766037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68</a:t>
            </a:fld>
            <a:endParaRPr lang="en-US"/>
          </a:p>
        </p:txBody>
      </p:sp>
    </p:spTree>
    <p:extLst>
      <p:ext uri="{BB962C8B-B14F-4D97-AF65-F5344CB8AC3E}">
        <p14:creationId xmlns:p14="http://schemas.microsoft.com/office/powerpoint/2010/main" val="2317391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69</a:t>
            </a:fld>
            <a:endParaRPr lang="en-US"/>
          </a:p>
        </p:txBody>
      </p:sp>
    </p:spTree>
    <p:extLst>
      <p:ext uri="{BB962C8B-B14F-4D97-AF65-F5344CB8AC3E}">
        <p14:creationId xmlns:p14="http://schemas.microsoft.com/office/powerpoint/2010/main" val="1422358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73</a:t>
            </a:fld>
            <a:endParaRPr lang="en-US"/>
          </a:p>
        </p:txBody>
      </p:sp>
    </p:spTree>
    <p:extLst>
      <p:ext uri="{BB962C8B-B14F-4D97-AF65-F5344CB8AC3E}">
        <p14:creationId xmlns:p14="http://schemas.microsoft.com/office/powerpoint/2010/main" val="137755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9B4EB4-5598-40D3-88E5-16B91A0484D5}" type="slidenum">
              <a:rPr lang="en-US" smtClean="0"/>
              <a:pPr/>
              <a:t>4</a:t>
            </a:fld>
            <a:endParaRPr lang="en-US"/>
          </a:p>
        </p:txBody>
      </p:sp>
    </p:spTree>
    <p:extLst>
      <p:ext uri="{BB962C8B-B14F-4D97-AF65-F5344CB8AC3E}">
        <p14:creationId xmlns:p14="http://schemas.microsoft.com/office/powerpoint/2010/main" val="1175777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75</a:t>
            </a:fld>
            <a:endParaRPr lang="en-US"/>
          </a:p>
        </p:txBody>
      </p:sp>
    </p:spTree>
    <p:extLst>
      <p:ext uri="{BB962C8B-B14F-4D97-AF65-F5344CB8AC3E}">
        <p14:creationId xmlns:p14="http://schemas.microsoft.com/office/powerpoint/2010/main" val="26830226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76</a:t>
            </a:fld>
            <a:endParaRPr lang="en-US"/>
          </a:p>
        </p:txBody>
      </p:sp>
    </p:spTree>
    <p:extLst>
      <p:ext uri="{BB962C8B-B14F-4D97-AF65-F5344CB8AC3E}">
        <p14:creationId xmlns:p14="http://schemas.microsoft.com/office/powerpoint/2010/main" val="4868207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77</a:t>
            </a:fld>
            <a:endParaRPr lang="en-US"/>
          </a:p>
        </p:txBody>
      </p:sp>
    </p:spTree>
    <p:extLst>
      <p:ext uri="{BB962C8B-B14F-4D97-AF65-F5344CB8AC3E}">
        <p14:creationId xmlns:p14="http://schemas.microsoft.com/office/powerpoint/2010/main" val="4564539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79</a:t>
            </a:fld>
            <a:endParaRPr lang="en-US"/>
          </a:p>
        </p:txBody>
      </p:sp>
    </p:spTree>
    <p:extLst>
      <p:ext uri="{BB962C8B-B14F-4D97-AF65-F5344CB8AC3E}">
        <p14:creationId xmlns:p14="http://schemas.microsoft.com/office/powerpoint/2010/main" val="3423439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81</a:t>
            </a:fld>
            <a:endParaRPr lang="en-US"/>
          </a:p>
        </p:txBody>
      </p:sp>
    </p:spTree>
    <p:extLst>
      <p:ext uri="{BB962C8B-B14F-4D97-AF65-F5344CB8AC3E}">
        <p14:creationId xmlns:p14="http://schemas.microsoft.com/office/powerpoint/2010/main" val="17431087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82</a:t>
            </a:fld>
            <a:endParaRPr lang="en-US"/>
          </a:p>
        </p:txBody>
      </p:sp>
    </p:spTree>
    <p:extLst>
      <p:ext uri="{BB962C8B-B14F-4D97-AF65-F5344CB8AC3E}">
        <p14:creationId xmlns:p14="http://schemas.microsoft.com/office/powerpoint/2010/main" val="36842385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83</a:t>
            </a:fld>
            <a:endParaRPr lang="en-US"/>
          </a:p>
        </p:txBody>
      </p:sp>
    </p:spTree>
    <p:extLst>
      <p:ext uri="{BB962C8B-B14F-4D97-AF65-F5344CB8AC3E}">
        <p14:creationId xmlns:p14="http://schemas.microsoft.com/office/powerpoint/2010/main" val="11812599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84</a:t>
            </a:fld>
            <a:endParaRPr lang="en-US"/>
          </a:p>
        </p:txBody>
      </p:sp>
    </p:spTree>
    <p:extLst>
      <p:ext uri="{BB962C8B-B14F-4D97-AF65-F5344CB8AC3E}">
        <p14:creationId xmlns:p14="http://schemas.microsoft.com/office/powerpoint/2010/main" val="9237783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85</a:t>
            </a:fld>
            <a:endParaRPr lang="en-US"/>
          </a:p>
        </p:txBody>
      </p:sp>
    </p:spTree>
    <p:extLst>
      <p:ext uri="{BB962C8B-B14F-4D97-AF65-F5344CB8AC3E}">
        <p14:creationId xmlns:p14="http://schemas.microsoft.com/office/powerpoint/2010/main" val="956700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59C080E-B00D-4181-91FC-08D9D4473EED}"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a:ln>
                <a:noFill/>
              </a:ln>
              <a:solidFill>
                <a:srgbClr val="000000"/>
              </a:solidFill>
              <a:effectLst/>
              <a:uLnTx/>
              <a:uFillTx/>
            </a:endParaRPr>
          </a:p>
        </p:txBody>
      </p:sp>
    </p:spTree>
    <p:extLst>
      <p:ext uri="{BB962C8B-B14F-4D97-AF65-F5344CB8AC3E}">
        <p14:creationId xmlns:p14="http://schemas.microsoft.com/office/powerpoint/2010/main" val="841411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218" name="Rectangle 2"/>
          <p:cNvSpPr>
            <a:spLocks noGrp="1" noRot="1" noChangeAspect="1" noChangeArrowheads="1" noTextEdit="1"/>
          </p:cNvSpPr>
          <p:nvPr>
            <p:ph type="sldImg"/>
          </p:nvPr>
        </p:nvSpPr>
        <p:spPr>
          <a:xfrm>
            <a:off x="1147763" y="685800"/>
            <a:ext cx="4570412" cy="3429000"/>
          </a:xfrm>
          <a:ln/>
        </p:spPr>
      </p:sp>
      <p:sp>
        <p:nvSpPr>
          <p:cNvPr id="1033219"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1453765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9B4EB4-5598-40D3-88E5-16B91A0484D5}" type="slidenum">
              <a:rPr lang="en-US" smtClean="0"/>
              <a:pPr/>
              <a:t>38</a:t>
            </a:fld>
            <a:endParaRPr lang="en-US"/>
          </a:p>
        </p:txBody>
      </p:sp>
    </p:spTree>
    <p:extLst>
      <p:ext uri="{BB962C8B-B14F-4D97-AF65-F5344CB8AC3E}">
        <p14:creationId xmlns:p14="http://schemas.microsoft.com/office/powerpoint/2010/main" val="42676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55</a:t>
            </a:fld>
            <a:endParaRPr lang="en-US"/>
          </a:p>
        </p:txBody>
      </p:sp>
    </p:spTree>
    <p:extLst>
      <p:ext uri="{BB962C8B-B14F-4D97-AF65-F5344CB8AC3E}">
        <p14:creationId xmlns:p14="http://schemas.microsoft.com/office/powerpoint/2010/main" val="1260675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56</a:t>
            </a:fld>
            <a:endParaRPr lang="en-US"/>
          </a:p>
        </p:txBody>
      </p:sp>
    </p:spTree>
    <p:extLst>
      <p:ext uri="{BB962C8B-B14F-4D97-AF65-F5344CB8AC3E}">
        <p14:creationId xmlns:p14="http://schemas.microsoft.com/office/powerpoint/2010/main" val="529683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57</a:t>
            </a:fld>
            <a:endParaRPr lang="en-US"/>
          </a:p>
        </p:txBody>
      </p:sp>
    </p:spTree>
    <p:extLst>
      <p:ext uri="{BB962C8B-B14F-4D97-AF65-F5344CB8AC3E}">
        <p14:creationId xmlns:p14="http://schemas.microsoft.com/office/powerpoint/2010/main" val="880220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9B4EB4-5598-40D3-88E5-16B91A0484D5}" type="slidenum">
              <a:rPr lang="en-US" smtClean="0"/>
              <a:pPr/>
              <a:t>58</a:t>
            </a:fld>
            <a:endParaRPr lang="en-US"/>
          </a:p>
        </p:txBody>
      </p:sp>
    </p:spTree>
    <p:extLst>
      <p:ext uri="{BB962C8B-B14F-4D97-AF65-F5344CB8AC3E}">
        <p14:creationId xmlns:p14="http://schemas.microsoft.com/office/powerpoint/2010/main" val="1689096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26166" cy="762000"/>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903936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70388"/>
            <a:ext cx="9067800" cy="51732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a:xfrm>
            <a:off x="0" y="0"/>
            <a:ext cx="9126166" cy="762000"/>
          </a:xfrm>
        </p:spPr>
        <p:txBody>
          <a:bodyPr/>
          <a:lstStyle/>
          <a:p>
            <a:r>
              <a:rPr lang="en-US"/>
              <a:t>Click to edit Master title style</a:t>
            </a:r>
          </a:p>
        </p:txBody>
      </p:sp>
    </p:spTree>
    <p:extLst>
      <p:ext uri="{BB962C8B-B14F-4D97-AF65-F5344CB8AC3E}">
        <p14:creationId xmlns:p14="http://schemas.microsoft.com/office/powerpoint/2010/main" val="2892798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5376" y="1143000"/>
            <a:ext cx="7886700" cy="2852737"/>
          </a:xfrm>
        </p:spPr>
        <p:txBody>
          <a:bodyPr anchor="ctr"/>
          <a:lstStyle>
            <a:lvl1pPr algn="ctr">
              <a:defRPr sz="4800"/>
            </a:lvl1pPr>
          </a:lstStyle>
          <a:p>
            <a:r>
              <a:rPr lang="en-US"/>
              <a:t>Click to edit Master title style</a:t>
            </a:r>
          </a:p>
        </p:txBody>
      </p:sp>
      <p:sp>
        <p:nvSpPr>
          <p:cNvPr id="3" name="Text Placeholder 2"/>
          <p:cNvSpPr>
            <a:spLocks noGrp="1"/>
          </p:cNvSpPr>
          <p:nvPr>
            <p:ph type="body" idx="1"/>
          </p:nvPr>
        </p:nvSpPr>
        <p:spPr>
          <a:xfrm>
            <a:off x="615376" y="3995737"/>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81313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71484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rgbClr val="F8F3D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1027" name="Rectangle 2"/>
          <p:cNvSpPr>
            <a:spLocks noGrp="1" noChangeArrowheads="1"/>
          </p:cNvSpPr>
          <p:nvPr>
            <p:ph type="title"/>
          </p:nvPr>
        </p:nvSpPr>
        <p:spPr bwMode="auto">
          <a:xfrm>
            <a:off x="0" y="0"/>
            <a:ext cx="912616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028" name="Rectangle 3"/>
          <p:cNvSpPr>
            <a:spLocks noGrp="1" noChangeArrowheads="1"/>
          </p:cNvSpPr>
          <p:nvPr>
            <p:ph type="body" idx="1"/>
          </p:nvPr>
        </p:nvSpPr>
        <p:spPr bwMode="auto">
          <a:xfrm>
            <a:off x="0" y="1336674"/>
            <a:ext cx="9067800" cy="4293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6" name="Slide Number Placeholder 5"/>
          <p:cNvSpPr>
            <a:spLocks noGrp="1"/>
          </p:cNvSpPr>
          <p:nvPr>
            <p:ph type="sldNum" sz="quarter" idx="4"/>
          </p:nvPr>
        </p:nvSpPr>
        <p:spPr>
          <a:xfrm>
            <a:off x="6813160" y="6330042"/>
            <a:ext cx="656771" cy="293913"/>
          </a:xfrm>
          <a:prstGeom prst="rect">
            <a:avLst/>
          </a:prstGeom>
        </p:spPr>
        <p:txBody>
          <a:bodyPr anchor="ctr"/>
          <a:lstStyle>
            <a:lvl1pPr>
              <a:defRPr sz="2000" b="0">
                <a:solidFill>
                  <a:schemeClr val="bg2"/>
                </a:solidFill>
                <a:latin typeface="Franklin Gothic Medium" pitchFamily="34" charset="0"/>
              </a:defRPr>
            </a:lvl1pPr>
          </a:lstStyle>
          <a:p>
            <a:fld id="{C4B85148-DB98-4269-ACE6-2DF49F9918C9}" type="slidenum">
              <a:rPr lang="en-US" smtClean="0"/>
              <a:pPr/>
              <a:t>‹#›</a:t>
            </a:fld>
            <a:endParaRPr lang="en-US" dirty="0"/>
          </a:p>
        </p:txBody>
      </p:sp>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t="4000" r="79700" b="4572"/>
          <a:stretch/>
        </p:blipFill>
        <p:spPr>
          <a:xfrm>
            <a:off x="7772400" y="5630126"/>
            <a:ext cx="1353766" cy="1227874"/>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9772" t="28952" b="25334"/>
          <a:stretch/>
        </p:blipFill>
        <p:spPr>
          <a:xfrm>
            <a:off x="0" y="6095999"/>
            <a:ext cx="6640716" cy="762001"/>
          </a:xfrm>
          <a:prstGeom prst="rect">
            <a:avLst/>
          </a:prstGeom>
        </p:spPr>
      </p:pic>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t="4000" r="79700" b="4572"/>
          <a:stretch/>
        </p:blipFill>
        <p:spPr>
          <a:xfrm>
            <a:off x="7772400" y="5630126"/>
            <a:ext cx="1353766" cy="1227874"/>
          </a:xfrm>
          <a:prstGeom prst="rect">
            <a:avLst/>
          </a:prstGeom>
        </p:spPr>
      </p:pic>
      <p:pic>
        <p:nvPicPr>
          <p:cNvPr id="11" name="Picture 10"/>
          <p:cNvPicPr>
            <a:picLocks noChangeAspect="1"/>
          </p:cNvPicPr>
          <p:nvPr userDrawn="1"/>
        </p:nvPicPr>
        <p:blipFill rotWithShape="1">
          <a:blip r:embed="rId6">
            <a:extLst>
              <a:ext uri="{28A0092B-C50C-407E-A947-70E740481C1C}">
                <a14:useLocalDpi xmlns:a14="http://schemas.microsoft.com/office/drawing/2010/main" val="0"/>
              </a:ext>
            </a:extLst>
          </a:blip>
          <a:srcRect l="19772" t="28952" b="25334"/>
          <a:stretch/>
        </p:blipFill>
        <p:spPr>
          <a:xfrm>
            <a:off x="0" y="6095999"/>
            <a:ext cx="6640716" cy="762001"/>
          </a:xfrm>
          <a:prstGeom prst="rect">
            <a:avLst/>
          </a:prstGeom>
        </p:spPr>
      </p:pic>
      <p:sp>
        <p:nvSpPr>
          <p:cNvPr id="12" name="Slide Number Placeholder 5"/>
          <p:cNvSpPr txBox="1">
            <a:spLocks/>
          </p:cNvSpPr>
          <p:nvPr userDrawn="1"/>
        </p:nvSpPr>
        <p:spPr>
          <a:xfrm>
            <a:off x="6640716" y="6095999"/>
            <a:ext cx="1207883" cy="369240"/>
          </a:xfrm>
          <a:prstGeom prst="rect">
            <a:avLst/>
          </a:prstGeom>
          <a:solidFill>
            <a:schemeClr val="bg1"/>
          </a:solidFill>
        </p:spPr>
        <p:txBody>
          <a:bodyPr anchor="ctr" anchorCtr="0"/>
          <a:lstStyle>
            <a:defPPr>
              <a:defRPr lang="en-US"/>
            </a:defPPr>
            <a:lvl1pPr algn="l" rtl="0" eaLnBrk="0" fontAlgn="base" hangingPunct="0">
              <a:spcBef>
                <a:spcPct val="0"/>
              </a:spcBef>
              <a:spcAft>
                <a:spcPct val="0"/>
              </a:spcAft>
              <a:defRPr sz="2000" b="0" i="1" kern="1200">
                <a:solidFill>
                  <a:schemeClr val="bg2"/>
                </a:solidFill>
                <a:latin typeface="Franklin Gothic Medium"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i="1"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i="1"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i="1"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i="1"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i="1"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i="1"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i="1"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i="1" kern="1200">
                <a:solidFill>
                  <a:schemeClr val="tx1"/>
                </a:solidFill>
                <a:latin typeface="Arial" panose="020B0604020202020204" pitchFamily="34" charset="0"/>
                <a:ea typeface="ＭＳ Ｐゴシック" panose="020B0600070205080204" pitchFamily="34" charset="-128"/>
                <a:cs typeface="+mn-cs"/>
              </a:defRPr>
            </a:lvl9pPr>
          </a:lstStyle>
          <a:p>
            <a:fld id="{C4B85148-DB98-4269-ACE6-2DF49F9918C9}" type="slidenum">
              <a:rPr lang="en-US" smtClean="0"/>
              <a:pPr/>
              <a:t>‹#›</a:t>
            </a:fld>
            <a:endParaRPr lang="en-US" dirty="0"/>
          </a:p>
        </p:txBody>
      </p:sp>
      <p:sp>
        <p:nvSpPr>
          <p:cNvPr id="5" name="TextBox 4"/>
          <p:cNvSpPr txBox="1"/>
          <p:nvPr userDrawn="1"/>
        </p:nvSpPr>
        <p:spPr>
          <a:xfrm>
            <a:off x="6482658" y="6465240"/>
            <a:ext cx="1447800" cy="400110"/>
          </a:xfrm>
          <a:prstGeom prst="rect">
            <a:avLst/>
          </a:prstGeom>
          <a:solidFill>
            <a:schemeClr val="bg1"/>
          </a:solidFill>
        </p:spPr>
        <p:txBody>
          <a:bodyPr wrap="square" rtlCol="0">
            <a:spAutoFit/>
          </a:bodyPr>
          <a:lstStyle/>
          <a:p>
            <a:r>
              <a:rPr lang="en-US" sz="2000" dirty="0">
                <a:solidFill>
                  <a:schemeClr val="bg2"/>
                </a:solidFill>
              </a:rPr>
              <a:t>Spidal.org</a:t>
            </a:r>
          </a:p>
        </p:txBody>
      </p:sp>
    </p:spTree>
    <p:extLst>
      <p:ext uri="{BB962C8B-B14F-4D97-AF65-F5344CB8AC3E}">
        <p14:creationId xmlns:p14="http://schemas.microsoft.com/office/powerpoint/2010/main" val="600536190"/>
      </p:ext>
    </p:extLst>
  </p:cSld>
  <p:clrMap bg1="lt1" tx1="dk1" bg2="lt2" tx2="dk2" accent1="accent1" accent2="accent2" accent3="accent3" accent4="accent4" accent5="accent5" accent6="accent6" hlink="hlink" folHlink="folHlink"/>
  <p:sldLayoutIdLst>
    <p:sldLayoutId id="2147484253" r:id="rId1"/>
    <p:sldLayoutId id="2147484250" r:id="rId2"/>
    <p:sldLayoutId id="2147484257" r:id="rId3"/>
    <p:sldLayoutId id="2147484258" r:id="rId4"/>
  </p:sldLayoutIdLst>
  <p:hf hdr="0" ftr="0" dt="0"/>
  <p:txStyles>
    <p:titleStyle>
      <a:lvl1pPr algn="l" rtl="0" eaLnBrk="1" fontAlgn="base" hangingPunct="1">
        <a:spcBef>
          <a:spcPct val="0"/>
        </a:spcBef>
        <a:spcAft>
          <a:spcPct val="0"/>
        </a:spcAft>
        <a:defRPr sz="3400" b="1" i="0" u="none">
          <a:solidFill>
            <a:srgbClr val="B30838"/>
          </a:solidFill>
          <a:latin typeface="+mj-lt"/>
          <a:ea typeface="+mj-ea"/>
          <a:cs typeface="ＭＳ Ｐゴシック" pitchFamily="-107" charset="-128"/>
        </a:defRPr>
      </a:lvl1pPr>
      <a:lvl2pPr algn="l" rtl="0" eaLnBrk="1" fontAlgn="base" hangingPunct="1">
        <a:spcBef>
          <a:spcPct val="0"/>
        </a:spcBef>
        <a:spcAft>
          <a:spcPct val="0"/>
        </a:spcAft>
        <a:defRPr sz="3400" b="1">
          <a:solidFill>
            <a:srgbClr val="B30838"/>
          </a:solidFill>
          <a:latin typeface="Arial" charset="0"/>
          <a:ea typeface="ＭＳ Ｐゴシック" charset="-128"/>
          <a:cs typeface="ＭＳ Ｐゴシック" pitchFamily="-107" charset="-128"/>
        </a:defRPr>
      </a:lvl2pPr>
      <a:lvl3pPr algn="l" rtl="0" eaLnBrk="1" fontAlgn="base" hangingPunct="1">
        <a:spcBef>
          <a:spcPct val="0"/>
        </a:spcBef>
        <a:spcAft>
          <a:spcPct val="0"/>
        </a:spcAft>
        <a:defRPr sz="3400" b="1">
          <a:solidFill>
            <a:srgbClr val="B30838"/>
          </a:solidFill>
          <a:latin typeface="Arial" charset="0"/>
          <a:ea typeface="ＭＳ Ｐゴシック" charset="-128"/>
          <a:cs typeface="ＭＳ Ｐゴシック" pitchFamily="-107" charset="-128"/>
        </a:defRPr>
      </a:lvl3pPr>
      <a:lvl4pPr algn="l" rtl="0" eaLnBrk="1" fontAlgn="base" hangingPunct="1">
        <a:spcBef>
          <a:spcPct val="0"/>
        </a:spcBef>
        <a:spcAft>
          <a:spcPct val="0"/>
        </a:spcAft>
        <a:defRPr sz="3400" b="1">
          <a:solidFill>
            <a:srgbClr val="B30838"/>
          </a:solidFill>
          <a:latin typeface="Arial" charset="0"/>
          <a:ea typeface="ＭＳ Ｐゴシック" charset="-128"/>
          <a:cs typeface="ＭＳ Ｐゴシック" pitchFamily="-107" charset="-128"/>
        </a:defRPr>
      </a:lvl4pPr>
      <a:lvl5pPr algn="l" rtl="0" eaLnBrk="1" fontAlgn="base" hangingPunct="1">
        <a:spcBef>
          <a:spcPct val="0"/>
        </a:spcBef>
        <a:spcAft>
          <a:spcPct val="0"/>
        </a:spcAft>
        <a:defRPr sz="3400" b="1">
          <a:solidFill>
            <a:srgbClr val="B30838"/>
          </a:solidFill>
          <a:latin typeface="Arial" charset="0"/>
          <a:ea typeface="ＭＳ Ｐゴシック" charset="-128"/>
          <a:cs typeface="ＭＳ Ｐゴシック" pitchFamily="-107" charset="-128"/>
        </a:defRPr>
      </a:lvl5pPr>
      <a:lvl6pPr marL="457200" algn="l" rtl="0" eaLnBrk="1" fontAlgn="base" hangingPunct="1">
        <a:spcBef>
          <a:spcPct val="0"/>
        </a:spcBef>
        <a:spcAft>
          <a:spcPct val="0"/>
        </a:spcAft>
        <a:defRPr sz="3400" b="1">
          <a:solidFill>
            <a:schemeClr val="accent1"/>
          </a:solidFill>
          <a:latin typeface="Arial" charset="0"/>
          <a:ea typeface="ＭＳ Ｐゴシック" charset="-128"/>
        </a:defRPr>
      </a:lvl6pPr>
      <a:lvl7pPr marL="914400" algn="l" rtl="0" eaLnBrk="1" fontAlgn="base" hangingPunct="1">
        <a:spcBef>
          <a:spcPct val="0"/>
        </a:spcBef>
        <a:spcAft>
          <a:spcPct val="0"/>
        </a:spcAft>
        <a:defRPr sz="3400" b="1">
          <a:solidFill>
            <a:schemeClr val="accent1"/>
          </a:solidFill>
          <a:latin typeface="Arial" charset="0"/>
          <a:ea typeface="ＭＳ Ｐゴシック" charset="-128"/>
        </a:defRPr>
      </a:lvl7pPr>
      <a:lvl8pPr marL="1371600" algn="l" rtl="0" eaLnBrk="1" fontAlgn="base" hangingPunct="1">
        <a:spcBef>
          <a:spcPct val="0"/>
        </a:spcBef>
        <a:spcAft>
          <a:spcPct val="0"/>
        </a:spcAft>
        <a:defRPr sz="3400" b="1">
          <a:solidFill>
            <a:schemeClr val="accent1"/>
          </a:solidFill>
          <a:latin typeface="Arial" charset="0"/>
          <a:ea typeface="ＭＳ Ｐゴシック" charset="-128"/>
        </a:defRPr>
      </a:lvl8pPr>
      <a:lvl9pPr marL="1828800" algn="l" rtl="0" eaLnBrk="1" fontAlgn="base" hangingPunct="1">
        <a:spcBef>
          <a:spcPct val="0"/>
        </a:spcBef>
        <a:spcAft>
          <a:spcPct val="0"/>
        </a:spcAft>
        <a:defRPr sz="3400" b="1">
          <a:solidFill>
            <a:schemeClr val="accent1"/>
          </a:solidFill>
          <a:latin typeface="Arial" charset="0"/>
          <a:ea typeface="ＭＳ Ｐゴシック" charset="-128"/>
        </a:defRPr>
      </a:lvl9pPr>
    </p:titleStyle>
    <p:bodyStyle>
      <a:lvl1pPr marL="342900" indent="-342900" algn="l" rtl="0" eaLnBrk="1" fontAlgn="base" hangingPunct="1">
        <a:spcBef>
          <a:spcPct val="20000"/>
        </a:spcBef>
        <a:spcAft>
          <a:spcPct val="0"/>
        </a:spcAft>
        <a:buChar char="•"/>
        <a:defRPr sz="2000">
          <a:solidFill>
            <a:schemeClr val="tx1"/>
          </a:solidFill>
          <a:latin typeface="+mn-lt"/>
          <a:ea typeface="+mn-ea"/>
          <a:cs typeface="ＭＳ Ｐゴシック" pitchFamily="-107" charset="-128"/>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sz="1600">
          <a:solidFill>
            <a:schemeClr val="tx1"/>
          </a:solidFill>
          <a:latin typeface="+mn-lt"/>
          <a:ea typeface="+mn-ea"/>
        </a:defRPr>
      </a:lvl3pPr>
      <a:lvl4pPr marL="1600200" indent="-228600" algn="l" rtl="0" eaLnBrk="1" fontAlgn="base" hangingPunct="1">
        <a:spcBef>
          <a:spcPct val="20000"/>
        </a:spcBef>
        <a:spcAft>
          <a:spcPct val="0"/>
        </a:spcAft>
        <a:buChar char="–"/>
        <a:defRPr sz="1600">
          <a:solidFill>
            <a:schemeClr val="tx1"/>
          </a:solidFill>
          <a:latin typeface="+mn-lt"/>
          <a:ea typeface="+mn-ea"/>
        </a:defRPr>
      </a:lvl4pPr>
      <a:lvl5pPr marL="2057400" indent="-228600" algn="l" rtl="0" eaLnBrk="1" fontAlgn="base" hangingPunct="1">
        <a:spcBef>
          <a:spcPct val="20000"/>
        </a:spcBef>
        <a:spcAft>
          <a:spcPct val="0"/>
        </a:spcAft>
        <a:buChar char="»"/>
        <a:defRPr sz="16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gif"/><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bigdatawg.nist.gov/V1_output_docs.php" TargetMode="External"/><Relationship Id="rId2" Type="http://schemas.openxmlformats.org/officeDocument/2006/relationships/hyperlink" Target="http://bigdatawg.nist.gov/usecases.php"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wmf"/><Relationship Id="rId3" Type="http://schemas.openxmlformats.org/officeDocument/2006/relationships/image" Target="../media/image14.wmf"/><Relationship Id="rId21" Type="http://schemas.openxmlformats.org/officeDocument/2006/relationships/image" Target="../media/image32.png"/><Relationship Id="rId7" Type="http://schemas.openxmlformats.org/officeDocument/2006/relationships/image" Target="../media/image18.jpeg"/><Relationship Id="rId12" Type="http://schemas.openxmlformats.org/officeDocument/2006/relationships/image" Target="../media/image23.png"/><Relationship Id="rId17" Type="http://schemas.openxmlformats.org/officeDocument/2006/relationships/image" Target="../media/image28.jpeg"/><Relationship Id="rId2" Type="http://schemas.openxmlformats.org/officeDocument/2006/relationships/notesSlide" Target="../notesSlides/notesSlide4.xml"/><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17.wmf"/><Relationship Id="rId11" Type="http://schemas.openxmlformats.org/officeDocument/2006/relationships/image" Target="../media/image22.png"/><Relationship Id="rId5" Type="http://schemas.openxmlformats.org/officeDocument/2006/relationships/image" Target="../media/image16.jpeg"/><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30.jpeg"/><Relationship Id="rId4" Type="http://schemas.openxmlformats.org/officeDocument/2006/relationships/image" Target="../media/image15.jpeg"/><Relationship Id="rId9" Type="http://schemas.openxmlformats.org/officeDocument/2006/relationships/image" Target="../media/image20.png"/><Relationship Id="rId1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icams.de/content/departments/stks/index.html"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www.quakesim.org/tools/timeseries" TargetMode="External"/><Relationship Id="rId5" Type="http://schemas.openxmlformats.org/officeDocument/2006/relationships/image" Target="../media/image37.pn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cci.drexel.edu/bigdata/bigdata2013/Apache%20Hadoop%20in%20the%20Enterprise.pdf" TargetMode="External"/><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hyperlink" Target="http://cci.drexel.edu/bigdata/bigdata2013/Apache%20Hadoop%20in%20the%20Enterprise.pdf" TargetMode="External"/><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hyperlink" Target="http://cci.drexel.edu/bigdata/bigdata2013/Apache%20Hadoop%20in%20the%20Enterprise.pdf" TargetMode="External"/><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hyperlink" Target="http://fisheritcenter.haas.berkeley.edu/Big_Data/index.html" TargetMode="External"/><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hyperlink" Target="http://cs.metrostate.edu/~sbd/" TargetMode="External"/><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fisheritcenter.haas.berkeley.edu/Big_Data/index.html" TargetMode="External"/><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nvlpubs.nist.gov/nistpubs/SpecialPublications/NIST.SP.1500-3.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p>
            <a:endParaRPr lang="en-US"/>
          </a:p>
        </p:txBody>
      </p:sp>
      <p:grpSp>
        <p:nvGrpSpPr>
          <p:cNvPr id="2" name="Group 1"/>
          <p:cNvGrpSpPr/>
          <p:nvPr/>
        </p:nvGrpSpPr>
        <p:grpSpPr>
          <a:xfrm>
            <a:off x="6474" y="0"/>
            <a:ext cx="9137526" cy="6858000"/>
            <a:chOff x="31026" y="1"/>
            <a:chExt cx="9137526" cy="6858000"/>
          </a:xfrm>
        </p:grpSpPr>
        <p:pic>
          <p:nvPicPr>
            <p:cNvPr id="15" name="Picture 14"/>
            <p:cNvPicPr/>
            <p:nvPr/>
          </p:nvPicPr>
          <p:blipFill rotWithShape="1">
            <a:blip r:embed="rId2" cstate="print">
              <a:extLst>
                <a:ext uri="{28A0092B-C50C-407E-A947-70E740481C1C}">
                  <a14:useLocalDpi xmlns:a14="http://schemas.microsoft.com/office/drawing/2010/main" val="0"/>
                </a:ext>
              </a:extLst>
            </a:blip>
            <a:srcRect b="43133"/>
            <a:stretch/>
          </p:blipFill>
          <p:spPr>
            <a:xfrm>
              <a:off x="31026" y="1"/>
              <a:ext cx="9137526" cy="6858000"/>
            </a:xfrm>
            <a:prstGeom prst="rect">
              <a:avLst/>
            </a:prstGeom>
          </p:spPr>
        </p:pic>
        <p:pic>
          <p:nvPicPr>
            <p:cNvPr id="7" name="Picture 6"/>
            <p:cNvPicPr>
              <a:picLocks noChangeAspect="1"/>
            </p:cNvPicPr>
            <p:nvPr/>
          </p:nvPicPr>
          <p:blipFill>
            <a:blip r:embed="rId3"/>
            <a:stretch>
              <a:fillRect/>
            </a:stretch>
          </p:blipFill>
          <p:spPr>
            <a:xfrm>
              <a:off x="1019679" y="2155520"/>
              <a:ext cx="1027410" cy="489994"/>
            </a:xfrm>
            <a:prstGeom prst="rect">
              <a:avLst/>
            </a:prstGeom>
          </p:spPr>
        </p:pic>
        <p:pic>
          <p:nvPicPr>
            <p:cNvPr id="9" name="Picture 2" descr="https://lh3.googleusercontent.com/-QTh7oYlVSfs/AAAAAAAAAAI/AAAAAAAAAl8/PD6AyVW6Tqs/s0-c-k-no-ns/phot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346053"/>
              <a:ext cx="847726" cy="8477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51663" t="21984" r="36829" b="19773"/>
            <a:stretch/>
          </p:blipFill>
          <p:spPr>
            <a:xfrm>
              <a:off x="7829640" y="2160096"/>
              <a:ext cx="952500" cy="970836"/>
            </a:xfrm>
            <a:prstGeom prst="rect">
              <a:avLst/>
            </a:prstGeom>
          </p:spPr>
        </p:pic>
        <p:pic>
          <p:nvPicPr>
            <p:cNvPr id="8" name="Picture 4" descr="Stony Brook University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9120" y="5814847"/>
              <a:ext cx="1054710" cy="870555"/>
            </a:xfrm>
            <a:prstGeom prst="rect">
              <a:avLst/>
            </a:prstGeom>
            <a:solidFill>
              <a:schemeClr val="bg1"/>
            </a:solidFill>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62768" t="17564" r="19740" b="18436"/>
            <a:stretch/>
          </p:blipFill>
          <p:spPr>
            <a:xfrm>
              <a:off x="7878754" y="355213"/>
              <a:ext cx="1138054" cy="838566"/>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19500" t="18519" r="62088" b="21296"/>
            <a:stretch/>
          </p:blipFill>
          <p:spPr>
            <a:xfrm>
              <a:off x="7147486" y="5694802"/>
              <a:ext cx="1504841" cy="990600"/>
            </a:xfrm>
            <a:prstGeom prst="rect">
              <a:avLst/>
            </a:prstGeom>
          </p:spPr>
        </p:pic>
        <p:sp>
          <p:nvSpPr>
            <p:cNvPr id="13" name="TextBox 12"/>
            <p:cNvSpPr txBox="1"/>
            <p:nvPr/>
          </p:nvSpPr>
          <p:spPr>
            <a:xfrm>
              <a:off x="7047905" y="4980402"/>
              <a:ext cx="2088802" cy="646331"/>
            </a:xfrm>
            <a:prstGeom prst="rect">
              <a:avLst/>
            </a:prstGeom>
            <a:solidFill>
              <a:schemeClr val="tx1"/>
            </a:solidFill>
          </p:spPr>
          <p:txBody>
            <a:bodyPr wrap="square" rtlCol="0">
              <a:spAutoFit/>
            </a:bodyPr>
            <a:lstStyle/>
            <a:p>
              <a:r>
                <a:rPr lang="en-US" sz="1800" b="1" i="0" dirty="0">
                  <a:solidFill>
                    <a:schemeClr val="bg1"/>
                  </a:solidFill>
                </a:rPr>
                <a:t>Software: MIDAS</a:t>
              </a:r>
              <a:br>
                <a:rPr lang="en-US" sz="1800" b="1" i="0" dirty="0">
                  <a:solidFill>
                    <a:schemeClr val="bg1"/>
                  </a:solidFill>
                </a:rPr>
              </a:br>
              <a:r>
                <a:rPr lang="en-US" sz="1800" b="1" i="0" dirty="0">
                  <a:solidFill>
                    <a:schemeClr val="bg1"/>
                  </a:solidFill>
                </a:rPr>
                <a:t>HPC-ABDS</a:t>
              </a:r>
            </a:p>
          </p:txBody>
        </p:sp>
      </p:grpSp>
      <p:sp>
        <p:nvSpPr>
          <p:cNvPr id="3" name="Rectangle 2"/>
          <p:cNvSpPr/>
          <p:nvPr/>
        </p:nvSpPr>
        <p:spPr>
          <a:xfrm>
            <a:off x="6474" y="0"/>
            <a:ext cx="4032126" cy="994888"/>
          </a:xfrm>
          <a:prstGeom prst="rect">
            <a:avLst/>
          </a:prstGeom>
          <a:solidFill>
            <a:schemeClr val="bg1"/>
          </a:solidFill>
        </p:spPr>
        <p:txBody>
          <a:bodyPr wrap="square">
            <a:spAutoFit/>
          </a:bodyPr>
          <a:lstStyle/>
          <a:p>
            <a:pPr marL="0" marR="0">
              <a:lnSpc>
                <a:spcPct val="115000"/>
              </a:lnSpc>
              <a:spcBef>
                <a:spcPts val="1800"/>
              </a:spcBef>
              <a:spcAft>
                <a:spcPts val="600"/>
              </a:spcAft>
            </a:pPr>
            <a:r>
              <a:rPr lang="en-US" sz="1700" b="1" dirty="0">
                <a:latin typeface="Times New Roman" panose="02020603050405020304" pitchFamily="18" charset="0"/>
              </a:rPr>
              <a:t>NSF 1443054: CIF21 DIBBs: Middleware and High Performance Analytics Libraries for Scalable Data Science</a:t>
            </a:r>
            <a:endParaRPr lang="en-US" sz="1700" b="1" dirty="0"/>
          </a:p>
        </p:txBody>
      </p:sp>
      <p:sp>
        <p:nvSpPr>
          <p:cNvPr id="6" name="Rectangle 5"/>
          <p:cNvSpPr/>
          <p:nvPr/>
        </p:nvSpPr>
        <p:spPr>
          <a:xfrm>
            <a:off x="-27018" y="5288340"/>
            <a:ext cx="2221159" cy="1569660"/>
          </a:xfrm>
          <a:prstGeom prst="rect">
            <a:avLst/>
          </a:prstGeom>
          <a:solidFill>
            <a:schemeClr val="bg1"/>
          </a:solidFill>
        </p:spPr>
        <p:txBody>
          <a:bodyPr wrap="square">
            <a:spAutoFit/>
          </a:bodyPr>
          <a:lstStyle/>
          <a:p>
            <a:r>
              <a:rPr lang="en-US" dirty="0"/>
              <a:t>Big Data </a:t>
            </a:r>
            <a:br>
              <a:rPr lang="en-US" dirty="0"/>
            </a:br>
            <a:r>
              <a:rPr lang="en-US" dirty="0"/>
              <a:t>Use Case Examples February 2017</a:t>
            </a:r>
          </a:p>
        </p:txBody>
      </p:sp>
      <p:sp>
        <p:nvSpPr>
          <p:cNvPr id="4" name="Slide Number Placeholder 3"/>
          <p:cNvSpPr>
            <a:spLocks noGrp="1"/>
          </p:cNvSpPr>
          <p:nvPr>
            <p:ph type="sldNum" sz="quarter" idx="4294967295"/>
          </p:nvPr>
        </p:nvSpPr>
        <p:spPr>
          <a:xfrm>
            <a:off x="6813160" y="6330042"/>
            <a:ext cx="656771" cy="293913"/>
          </a:xfrm>
        </p:spPr>
        <p:txBody>
          <a:bodyPr/>
          <a:lstStyle/>
          <a:p>
            <a:fld id="{C4B85148-DB98-4269-ACE6-2DF49F9918C9}" type="slidenum">
              <a:rPr lang="en-US" smtClean="0"/>
              <a:pPr/>
              <a:t>1</a:t>
            </a:fld>
            <a:endParaRPr lang="en-US" dirty="0"/>
          </a:p>
        </p:txBody>
      </p:sp>
    </p:spTree>
    <p:extLst>
      <p:ext uri="{BB962C8B-B14F-4D97-AF65-F5344CB8AC3E}">
        <p14:creationId xmlns:p14="http://schemas.microsoft.com/office/powerpoint/2010/main" val="4223441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551491"/>
          </a:xfrm>
        </p:spPr>
        <p:txBody>
          <a:bodyPr>
            <a:normAutofit fontScale="90000"/>
          </a:bodyPr>
          <a:lstStyle/>
          <a:p>
            <a:r>
              <a:rPr lang="en-US" b="1" dirty="0"/>
              <a:t>10 Security &amp; Privacy Use Cases</a:t>
            </a:r>
          </a:p>
        </p:txBody>
      </p:sp>
      <p:sp>
        <p:nvSpPr>
          <p:cNvPr id="3" name="Content Placeholder 2"/>
          <p:cNvSpPr>
            <a:spLocks noGrp="1"/>
          </p:cNvSpPr>
          <p:nvPr>
            <p:ph idx="1"/>
          </p:nvPr>
        </p:nvSpPr>
        <p:spPr>
          <a:xfrm>
            <a:off x="0" y="703906"/>
            <a:ext cx="9144000" cy="5752877"/>
          </a:xfrm>
        </p:spPr>
        <p:txBody>
          <a:bodyPr>
            <a:normAutofit/>
          </a:bodyPr>
          <a:lstStyle/>
          <a:p>
            <a:pPr lvl="0"/>
            <a:r>
              <a:rPr lang="en-US" dirty="0"/>
              <a:t>Consumer Digital Media Usage</a:t>
            </a:r>
          </a:p>
          <a:p>
            <a:pPr lvl="0"/>
            <a:r>
              <a:rPr lang="en-US" dirty="0"/>
              <a:t>Nielsen </a:t>
            </a:r>
            <a:r>
              <a:rPr lang="en-US" dirty="0" err="1"/>
              <a:t>Homescan</a:t>
            </a:r>
            <a:endParaRPr lang="en-US" dirty="0"/>
          </a:p>
          <a:p>
            <a:r>
              <a:rPr lang="en-US" dirty="0"/>
              <a:t>Web Traffic Analytics</a:t>
            </a:r>
          </a:p>
          <a:p>
            <a:pPr lvl="0"/>
            <a:r>
              <a:rPr lang="en-US" dirty="0"/>
              <a:t>Health Information Exchange</a:t>
            </a:r>
          </a:p>
          <a:p>
            <a:pPr lvl="0"/>
            <a:r>
              <a:rPr lang="en-US" dirty="0"/>
              <a:t>Personal Genetic Privacy</a:t>
            </a:r>
          </a:p>
          <a:p>
            <a:r>
              <a:rPr lang="en-US" dirty="0" err="1"/>
              <a:t>Pharma</a:t>
            </a:r>
            <a:r>
              <a:rPr lang="en-US" dirty="0"/>
              <a:t> Clinic Trial Data Sharing </a:t>
            </a:r>
          </a:p>
          <a:p>
            <a:pPr lvl="0"/>
            <a:r>
              <a:rPr lang="en-US" dirty="0"/>
              <a:t>Cyber-security</a:t>
            </a:r>
          </a:p>
          <a:p>
            <a:pPr lvl="0"/>
            <a:r>
              <a:rPr lang="en-US" dirty="0"/>
              <a:t>Aviation Industry</a:t>
            </a:r>
          </a:p>
          <a:p>
            <a:pPr lvl="0"/>
            <a:r>
              <a:rPr lang="en-US" dirty="0"/>
              <a:t>Military - Unmanned Vehicle sensor data</a:t>
            </a:r>
          </a:p>
          <a:p>
            <a:pPr lvl="0"/>
            <a:r>
              <a:rPr lang="en-US" dirty="0"/>
              <a:t>Education - “Common Core” Student Performance Reporting</a:t>
            </a:r>
          </a:p>
          <a:p>
            <a:pPr lvl="0"/>
            <a:endParaRPr lang="en-US" dirty="0"/>
          </a:p>
          <a:p>
            <a:endParaRPr lang="en-US" dirty="0"/>
          </a:p>
        </p:txBody>
      </p:sp>
    </p:spTree>
    <p:extLst>
      <p:ext uri="{BB962C8B-B14F-4D97-AF65-F5344CB8AC3E}">
        <p14:creationId xmlns:p14="http://schemas.microsoft.com/office/powerpoint/2010/main" val="23033388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1121"/>
            <a:ext cx="9144000" cy="1143000"/>
          </a:xfrm>
        </p:spPr>
        <p:txBody>
          <a:bodyPr>
            <a:normAutofit/>
          </a:bodyPr>
          <a:lstStyle/>
          <a:p>
            <a:r>
              <a:rPr lang="en-US" b="1" dirty="0"/>
              <a:t>7 Computational Giants of </a:t>
            </a:r>
            <a:br>
              <a:rPr lang="en-US" b="1" dirty="0"/>
            </a:br>
            <a:r>
              <a:rPr lang="en-US" b="1" dirty="0"/>
              <a:t>NRC Massive Data Analysis Report </a:t>
            </a:r>
          </a:p>
        </p:txBody>
      </p:sp>
      <p:sp>
        <p:nvSpPr>
          <p:cNvPr id="3" name="Content Placeholder 2"/>
          <p:cNvSpPr>
            <a:spLocks noGrp="1"/>
          </p:cNvSpPr>
          <p:nvPr>
            <p:ph idx="1"/>
          </p:nvPr>
        </p:nvSpPr>
        <p:spPr>
          <a:xfrm>
            <a:off x="94890" y="1496683"/>
            <a:ext cx="9049110" cy="4525963"/>
          </a:xfrm>
        </p:spPr>
        <p:txBody>
          <a:bodyPr/>
          <a:lstStyle/>
          <a:p>
            <a:pPr marL="514350" indent="-514350">
              <a:buFont typeface="+mj-lt"/>
              <a:buAutoNum type="arabicParenR"/>
            </a:pPr>
            <a:r>
              <a:rPr lang="en-US" b="1" dirty="0">
                <a:solidFill>
                  <a:srgbClr val="CC00FF"/>
                </a:solidFill>
              </a:rPr>
              <a:t>G1:</a:t>
            </a:r>
            <a:r>
              <a:rPr lang="en-US" dirty="0"/>
              <a:t>	Basic Statistics e.g. </a:t>
            </a:r>
            <a:r>
              <a:rPr lang="en-US" dirty="0" err="1"/>
              <a:t>MRStat</a:t>
            </a:r>
            <a:endParaRPr lang="en-US" dirty="0"/>
          </a:p>
          <a:p>
            <a:pPr marL="514350" indent="-514350">
              <a:buFont typeface="+mj-lt"/>
              <a:buAutoNum type="arabicParenR"/>
            </a:pPr>
            <a:r>
              <a:rPr lang="en-US" b="1" dirty="0">
                <a:solidFill>
                  <a:srgbClr val="CC00FF"/>
                </a:solidFill>
              </a:rPr>
              <a:t>G2:</a:t>
            </a:r>
            <a:r>
              <a:rPr lang="en-US" dirty="0"/>
              <a:t>	Generalized N-Body Problems</a:t>
            </a:r>
          </a:p>
          <a:p>
            <a:pPr marL="514350" indent="-514350">
              <a:buFont typeface="+mj-lt"/>
              <a:buAutoNum type="arabicParenR"/>
            </a:pPr>
            <a:r>
              <a:rPr lang="en-US" b="1" dirty="0">
                <a:solidFill>
                  <a:srgbClr val="CC00FF"/>
                </a:solidFill>
              </a:rPr>
              <a:t>G3:</a:t>
            </a:r>
            <a:r>
              <a:rPr lang="en-US" dirty="0"/>
              <a:t>	Graph-Theoretic Computations</a:t>
            </a:r>
          </a:p>
          <a:p>
            <a:pPr marL="514350" indent="-514350">
              <a:buFont typeface="+mj-lt"/>
              <a:buAutoNum type="arabicParenR"/>
            </a:pPr>
            <a:r>
              <a:rPr lang="en-US" b="1" dirty="0">
                <a:solidFill>
                  <a:srgbClr val="CC00FF"/>
                </a:solidFill>
              </a:rPr>
              <a:t>G4:</a:t>
            </a:r>
            <a:r>
              <a:rPr lang="en-US" dirty="0"/>
              <a:t>	Linear Algebraic Computations</a:t>
            </a:r>
          </a:p>
          <a:p>
            <a:pPr marL="514350" indent="-514350">
              <a:buFont typeface="+mj-lt"/>
              <a:buAutoNum type="arabicParenR"/>
            </a:pPr>
            <a:r>
              <a:rPr lang="en-US" b="1" dirty="0">
                <a:solidFill>
                  <a:srgbClr val="CC00FF"/>
                </a:solidFill>
              </a:rPr>
              <a:t>G5:</a:t>
            </a:r>
            <a:r>
              <a:rPr lang="en-US" dirty="0"/>
              <a:t>	Optimizations e.g. Linear Programming</a:t>
            </a:r>
          </a:p>
          <a:p>
            <a:pPr marL="514350" indent="-514350">
              <a:buFont typeface="+mj-lt"/>
              <a:buAutoNum type="arabicParenR"/>
            </a:pPr>
            <a:r>
              <a:rPr lang="en-US" b="1" dirty="0">
                <a:solidFill>
                  <a:srgbClr val="CC00FF"/>
                </a:solidFill>
              </a:rPr>
              <a:t>G6:</a:t>
            </a:r>
            <a:r>
              <a:rPr lang="en-US" dirty="0"/>
              <a:t>	Integration e.g. LDA and other GML</a:t>
            </a:r>
          </a:p>
          <a:p>
            <a:pPr marL="514350" indent="-514350">
              <a:buFont typeface="+mj-lt"/>
              <a:buAutoNum type="arabicParenR"/>
            </a:pPr>
            <a:r>
              <a:rPr lang="en-US" b="1" dirty="0">
                <a:solidFill>
                  <a:srgbClr val="CC00FF"/>
                </a:solidFill>
              </a:rPr>
              <a:t>G7:</a:t>
            </a:r>
            <a:r>
              <a:rPr lang="en-US" dirty="0"/>
              <a:t>	Alignment Problems e.g. BLAST</a:t>
            </a:r>
          </a:p>
        </p:txBody>
      </p:sp>
    </p:spTree>
    <p:extLst>
      <p:ext uri="{BB962C8B-B14F-4D97-AF65-F5344CB8AC3E}">
        <p14:creationId xmlns:p14="http://schemas.microsoft.com/office/powerpoint/2010/main" val="1065770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5400" dirty="0"/>
              <a:t>Examples of First Set of Features</a:t>
            </a:r>
            <a:endParaRPr lang="en-US" sz="5400" b="1" dirty="0"/>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41016010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70388"/>
            <a:ext cx="9067800" cy="5401812"/>
          </a:xfrm>
        </p:spPr>
        <p:txBody>
          <a:bodyPr>
            <a:noAutofit/>
          </a:bodyPr>
          <a:lstStyle/>
          <a:p>
            <a:r>
              <a:rPr lang="en-US" sz="2400" b="1" dirty="0">
                <a:solidFill>
                  <a:srgbClr val="CC00FF"/>
                </a:solidFill>
              </a:rPr>
              <a:t>PP (26)</a:t>
            </a:r>
            <a:r>
              <a:rPr lang="en-US" sz="2400" dirty="0">
                <a:solidFill>
                  <a:srgbClr val="CC00FF"/>
                </a:solidFill>
              </a:rPr>
              <a:t> </a:t>
            </a:r>
            <a:r>
              <a:rPr lang="en-US" sz="2400" b="1" dirty="0"/>
              <a:t>“All” </a:t>
            </a:r>
            <a:r>
              <a:rPr lang="en-US" sz="2400" dirty="0"/>
              <a:t>Pleasingly Parallel or Map Only</a:t>
            </a:r>
          </a:p>
          <a:p>
            <a:r>
              <a:rPr lang="en-US" sz="2400" b="1" dirty="0">
                <a:solidFill>
                  <a:srgbClr val="CC00FF"/>
                </a:solidFill>
              </a:rPr>
              <a:t>MR (18) </a:t>
            </a:r>
            <a:r>
              <a:rPr lang="en-US" sz="2400" dirty="0"/>
              <a:t>Classic MapReduce MR (add </a:t>
            </a:r>
            <a:r>
              <a:rPr lang="en-US" sz="2400" dirty="0" err="1"/>
              <a:t>MRStat</a:t>
            </a:r>
            <a:r>
              <a:rPr lang="en-US" sz="2400" dirty="0"/>
              <a:t> below for full count)</a:t>
            </a:r>
          </a:p>
          <a:p>
            <a:r>
              <a:rPr lang="en-US" sz="2400" b="1" dirty="0" err="1">
                <a:solidFill>
                  <a:srgbClr val="CC00FF"/>
                </a:solidFill>
              </a:rPr>
              <a:t>MRStat</a:t>
            </a:r>
            <a:r>
              <a:rPr lang="en-US" sz="2400" b="1" dirty="0">
                <a:solidFill>
                  <a:srgbClr val="CC00FF"/>
                </a:solidFill>
              </a:rPr>
              <a:t> (7</a:t>
            </a:r>
            <a:r>
              <a:rPr lang="en-US" sz="2400" dirty="0"/>
              <a:t>) Simple version of MR where key computations are simple reduction as found in statistical averages such as histograms and averages</a:t>
            </a:r>
          </a:p>
          <a:p>
            <a:r>
              <a:rPr lang="en-US" sz="2400" b="1" dirty="0" err="1">
                <a:solidFill>
                  <a:srgbClr val="CC00FF"/>
                </a:solidFill>
              </a:rPr>
              <a:t>MRIter</a:t>
            </a:r>
            <a:r>
              <a:rPr lang="en-US" sz="2400" b="1" dirty="0">
                <a:solidFill>
                  <a:srgbClr val="CC00FF"/>
                </a:solidFill>
              </a:rPr>
              <a:t> (23</a:t>
            </a:r>
            <a:r>
              <a:rPr lang="en-US" sz="2400" dirty="0">
                <a:solidFill>
                  <a:srgbClr val="CC00FF"/>
                </a:solidFill>
              </a:rPr>
              <a:t>)</a:t>
            </a:r>
            <a:r>
              <a:rPr lang="en-US" sz="2400" dirty="0"/>
              <a:t> Iterative MapReduce or MPI (</a:t>
            </a:r>
            <a:r>
              <a:rPr lang="en-US" sz="2400" dirty="0" err="1"/>
              <a:t>Flink</a:t>
            </a:r>
            <a:r>
              <a:rPr lang="en-US" sz="2400" dirty="0"/>
              <a:t>, Spark, Twister)</a:t>
            </a:r>
          </a:p>
          <a:p>
            <a:r>
              <a:rPr lang="en-US" sz="2400" b="1" dirty="0">
                <a:solidFill>
                  <a:srgbClr val="CC00FF"/>
                </a:solidFill>
              </a:rPr>
              <a:t>Graph (9)</a:t>
            </a:r>
            <a:r>
              <a:rPr lang="en-US" sz="2400" dirty="0"/>
              <a:t> Complex graph data structure needed in analysis </a:t>
            </a:r>
          </a:p>
          <a:p>
            <a:r>
              <a:rPr lang="en-US" sz="2400" b="1" dirty="0">
                <a:solidFill>
                  <a:srgbClr val="CC00FF"/>
                </a:solidFill>
              </a:rPr>
              <a:t>Fusion (11)</a:t>
            </a:r>
            <a:r>
              <a:rPr lang="en-US" sz="2400" dirty="0"/>
              <a:t> Integrate diverse data to aid discovery/decision making; could involve sophisticated algorithms or could just be a portal</a:t>
            </a:r>
          </a:p>
          <a:p>
            <a:r>
              <a:rPr lang="en-US" sz="2400" b="1" dirty="0">
                <a:solidFill>
                  <a:srgbClr val="CC00FF"/>
                </a:solidFill>
              </a:rPr>
              <a:t>Streaming (41) </a:t>
            </a:r>
            <a:r>
              <a:rPr lang="en-US" sz="2400" dirty="0"/>
              <a:t>Some data comes in incrementally and is processed this way</a:t>
            </a:r>
          </a:p>
        </p:txBody>
      </p:sp>
      <p:sp>
        <p:nvSpPr>
          <p:cNvPr id="2" name="Title 1"/>
          <p:cNvSpPr>
            <a:spLocks noGrp="1"/>
          </p:cNvSpPr>
          <p:nvPr>
            <p:ph type="title"/>
          </p:nvPr>
        </p:nvSpPr>
        <p:spPr/>
        <p:txBody>
          <a:bodyPr>
            <a:noAutofit/>
          </a:bodyPr>
          <a:lstStyle/>
          <a:p>
            <a:pPr algn="ctr"/>
            <a:r>
              <a:rPr lang="en-US" b="1" dirty="0"/>
              <a:t>Sample Features of 51 Use Cases I</a:t>
            </a:r>
          </a:p>
        </p:txBody>
      </p:sp>
    </p:spTree>
    <p:extLst>
      <p:ext uri="{BB962C8B-B14F-4D97-AF65-F5344CB8AC3E}">
        <p14:creationId xmlns:p14="http://schemas.microsoft.com/office/powerpoint/2010/main" val="3410568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71" y="17817"/>
            <a:ext cx="9144000" cy="591783"/>
          </a:xfrm>
        </p:spPr>
        <p:txBody>
          <a:bodyPr/>
          <a:lstStyle/>
          <a:p>
            <a:r>
              <a:rPr lang="en-US" sz="3200" dirty="0"/>
              <a:t>Category PP: Pleasingly Parallel Processing</a:t>
            </a:r>
          </a:p>
        </p:txBody>
      </p:sp>
      <p:sp>
        <p:nvSpPr>
          <p:cNvPr id="3" name="Content Placeholder 2"/>
          <p:cNvSpPr>
            <a:spLocks noGrp="1"/>
          </p:cNvSpPr>
          <p:nvPr>
            <p:ph idx="1"/>
          </p:nvPr>
        </p:nvSpPr>
        <p:spPr>
          <a:xfrm>
            <a:off x="-31711" y="533400"/>
            <a:ext cx="9144000" cy="5957314"/>
          </a:xfrm>
        </p:spPr>
        <p:txBody>
          <a:bodyPr>
            <a:normAutofit fontScale="92500" lnSpcReduction="10000"/>
          </a:bodyPr>
          <a:lstStyle/>
          <a:p>
            <a:r>
              <a:rPr lang="en-US" sz="2000" dirty="0"/>
              <a:t>This is a simple but incredibly important class of parallel computing problem.</a:t>
            </a:r>
          </a:p>
          <a:p>
            <a:r>
              <a:rPr lang="en-US" sz="2000" dirty="0"/>
              <a:t>Parallel computing involves organizing a set of computers to solve a given problem and one major task is organizing the separate computers so they are working together. In pleasingly parallel mode this task is at its simplest as different computers can work independently</a:t>
            </a:r>
          </a:p>
          <a:p>
            <a:r>
              <a:rPr lang="en-US" sz="2000" dirty="0"/>
              <a:t>When each user accesses a search site, they can be processed independently based on a common backend dataset that has accumulated contributions of all sites and all users</a:t>
            </a:r>
          </a:p>
          <a:p>
            <a:r>
              <a:rPr lang="en-US" sz="2000" dirty="0"/>
              <a:t>One example is the LHC particle physics analysis where several billion collision events (each of about 1.5 megabytes size for 2 largest experiments) are recorded each year. A major step in analysis is converting the raw data for each event into lists of produced particles and this takes about 10 seconds per core.</a:t>
            </a:r>
          </a:p>
          <a:p>
            <a:r>
              <a:rPr lang="en-US" sz="2000" dirty="0"/>
              <a:t>Each of the many billion computations are independent and so this problem is </a:t>
            </a:r>
            <a:r>
              <a:rPr lang="en-US" sz="2000" b="1" dirty="0">
                <a:solidFill>
                  <a:srgbClr val="C00000"/>
                </a:solidFill>
              </a:rPr>
              <a:t>pleasingly parallel</a:t>
            </a:r>
            <a:r>
              <a:rPr lang="en-US" sz="2000" dirty="0"/>
              <a:t>.</a:t>
            </a:r>
          </a:p>
          <a:p>
            <a:r>
              <a:rPr lang="en-US" sz="2000" dirty="0"/>
              <a:t>Actually there are several other correlated activities which in this case involve various global reductions such as forming averages for calibration and histograms for physics (see this section of class). We capture this as </a:t>
            </a:r>
            <a:r>
              <a:rPr lang="en-US" sz="2000" b="1" dirty="0" err="1">
                <a:solidFill>
                  <a:srgbClr val="C00000"/>
                </a:solidFill>
              </a:rPr>
              <a:t>MRStat</a:t>
            </a:r>
            <a:r>
              <a:rPr lang="en-US" sz="2000" dirty="0"/>
              <a:t> category.</a:t>
            </a:r>
          </a:p>
          <a:p>
            <a:r>
              <a:rPr lang="en-US" sz="2000" dirty="0"/>
              <a:t>Different users accessing a database or different sensors accessing cloud are other pleasing parallel use cases.</a:t>
            </a:r>
          </a:p>
          <a:p>
            <a:endParaRPr lang="en-US" sz="2000" dirty="0"/>
          </a:p>
        </p:txBody>
      </p:sp>
    </p:spTree>
    <p:extLst>
      <p:ext uri="{BB962C8B-B14F-4D97-AF65-F5344CB8AC3E}">
        <p14:creationId xmlns:p14="http://schemas.microsoft.com/office/powerpoint/2010/main" val="3795291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3761" y="62820"/>
            <a:ext cx="7030682" cy="532154"/>
          </a:xfrm>
        </p:spPr>
        <p:txBody>
          <a:bodyPr/>
          <a:lstStyle/>
          <a:p>
            <a:r>
              <a:rPr lang="en-US" b="1" dirty="0"/>
              <a:t>4 Basic Forms of MapReduce</a:t>
            </a:r>
          </a:p>
        </p:txBody>
      </p:sp>
      <p:grpSp>
        <p:nvGrpSpPr>
          <p:cNvPr id="205" name="Group 204"/>
          <p:cNvGrpSpPr/>
          <p:nvPr/>
        </p:nvGrpSpPr>
        <p:grpSpPr>
          <a:xfrm>
            <a:off x="76200" y="685800"/>
            <a:ext cx="8735869" cy="2970808"/>
            <a:chOff x="107405" y="510794"/>
            <a:chExt cx="8735869" cy="2970808"/>
          </a:xfrm>
        </p:grpSpPr>
        <p:sp>
          <p:nvSpPr>
            <p:cNvPr id="206" name="Rectangle 205"/>
            <p:cNvSpPr/>
            <p:nvPr/>
          </p:nvSpPr>
          <p:spPr>
            <a:xfrm>
              <a:off x="6796620" y="1030653"/>
              <a:ext cx="2046654" cy="2436769"/>
            </a:xfrm>
            <a:prstGeom prst="rect">
              <a:avLst/>
            </a:prstGeom>
            <a:solidFill>
              <a:sysClr val="window" lastClr="FFFFFF">
                <a:lumMod val="85000"/>
              </a:sysClr>
            </a:soli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ot="0" spcFirstLastPara="0" vert="horz" wrap="square" lIns="91440" tIns="182880" rIns="91440" bIns="45720" numCol="1" spcCol="0" rtlCol="0" fromWordArt="0" anchor="ctr" anchorCtr="0" forceAA="0" compatLnSpc="1">
              <a:noAutofit/>
            </a:bodyPr>
            <a:lstStyle/>
            <a:p>
              <a:pPr marL="228600" marR="0" lvl="0" indent="0" defTabSz="457200" eaLnBrk="1" fontAlgn="auto" latinLnBrk="0" hangingPunct="1">
                <a:lnSpc>
                  <a:spcPct val="115000"/>
                </a:lnSpc>
                <a:spcBef>
                  <a:spcPts val="0"/>
                </a:spcBef>
                <a:spcAft>
                  <a:spcPts val="1000"/>
                </a:spcAft>
                <a:buClrTx/>
                <a:buSzTx/>
                <a:buFontTx/>
                <a:buNone/>
                <a:tabLst/>
                <a:defRPr/>
              </a:pPr>
              <a:r>
                <a:rPr kumimoji="0" lang="en-US" sz="1200" b="0" i="0" u="none" strike="noStrike" kern="0" cap="none" spc="0" normalizeH="0" baseline="0" noProof="0">
                  <a:ln>
                    <a:noFill/>
                  </a:ln>
                  <a:solidFill>
                    <a:prstClr val="black"/>
                  </a:solidFill>
                  <a:effectLst/>
                  <a:uLnTx/>
                  <a:uFillTx/>
                  <a:latin typeface="Times New Roman"/>
                  <a:ea typeface="Times New Roman"/>
                  <a:cs typeface="+mn-cs"/>
                </a:rPr>
                <a:t> </a:t>
              </a:r>
            </a:p>
          </p:txBody>
        </p:sp>
        <p:sp>
          <p:nvSpPr>
            <p:cNvPr id="207" name="Rectangle 206"/>
            <p:cNvSpPr/>
            <p:nvPr/>
          </p:nvSpPr>
          <p:spPr>
            <a:xfrm>
              <a:off x="107406" y="524016"/>
              <a:ext cx="2006402" cy="548640"/>
            </a:xfrm>
            <a:prstGeom prst="rect">
              <a:avLst/>
            </a:prstGeom>
            <a:solidFill>
              <a:sysClr val="window" lastClr="FFFFFF"/>
            </a:soli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ot="0" spcFirstLastPara="0" vert="horz" wrap="square" lIns="91440" tIns="0" rIns="91440" bIns="0" numCol="1" spcCol="0" rtlCol="0" fromWordArt="0" anchor="ctr" anchorCtr="0" forceAA="0" compatLnSpc="1">
              <a:noAutofit/>
            </a:bodyPr>
            <a:lstStyle/>
            <a:p>
              <a:pPr marL="0" marR="0" lvl="0" indent="0" algn="ctr" defTabSz="457200" eaLnBrk="1" fontAlgn="auto" latinLnBrk="0" hangingPunct="1">
                <a:lnSpc>
                  <a:spcPct val="115000"/>
                </a:lnSpc>
                <a:spcBef>
                  <a:spcPts val="0"/>
                </a:spcBef>
                <a:spcAft>
                  <a:spcPts val="100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Calibri"/>
                  <a:ea typeface="Times New Roman"/>
                  <a:cs typeface="Times New Roman"/>
                </a:rPr>
                <a:t>(1) Map Only</a:t>
              </a:r>
              <a:endParaRPr kumimoji="0" lang="en-US" sz="2000" b="1" i="0" u="none" strike="noStrike" kern="0" cap="none" spc="0" normalizeH="0" baseline="0" noProof="0" dirty="0">
                <a:ln>
                  <a:noFill/>
                </a:ln>
                <a:solidFill>
                  <a:prstClr val="black"/>
                </a:solidFill>
                <a:effectLst/>
                <a:uLnTx/>
                <a:uFillTx/>
                <a:latin typeface="Calibri"/>
                <a:ea typeface="Times New Roman"/>
                <a:cs typeface="Times New Roman"/>
              </a:endParaRPr>
            </a:p>
          </p:txBody>
        </p:sp>
        <p:sp>
          <p:nvSpPr>
            <p:cNvPr id="208" name="Rectangle 207"/>
            <p:cNvSpPr/>
            <p:nvPr/>
          </p:nvSpPr>
          <p:spPr>
            <a:xfrm>
              <a:off x="6786753" y="517578"/>
              <a:ext cx="2046654" cy="506292"/>
            </a:xfrm>
            <a:prstGeom prst="rect">
              <a:avLst/>
            </a:prstGeom>
            <a:solidFill>
              <a:sysClr val="window" lastClr="FFFFFF"/>
            </a:soli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ot="0" spcFirstLastPara="0" vert="horz" wrap="square" lIns="0" tIns="27432" rIns="0" bIns="45720" numCol="1" spcCol="0" rtlCol="0" fromWordArt="0" anchor="ctr" anchorCtr="0" forceAA="0" compatLnSpc="1">
              <a:noAutofit/>
            </a:bodyPr>
            <a:lstStyle/>
            <a:p>
              <a:pPr marL="0" marR="0" lvl="0" indent="0" algn="ctr" defTabSz="457200" eaLnBrk="1" fontAlgn="auto" latinLnBrk="0" hangingPunct="1">
                <a:lnSpc>
                  <a:spcPct val="115000"/>
                </a:lnSpc>
                <a:spcBef>
                  <a:spcPts val="0"/>
                </a:spcBef>
                <a:spcAft>
                  <a:spcPts val="100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Calibri"/>
                  <a:ea typeface="Times New Roman"/>
                  <a:cs typeface="Times New Roman"/>
                </a:rPr>
                <a:t>(</a:t>
              </a:r>
              <a:r>
                <a:rPr kumimoji="0" lang="en-US" sz="1600" b="1" i="0" u="none" strike="noStrike" kern="0" cap="none" spc="0" normalizeH="0" baseline="0" noProof="0" dirty="0">
                  <a:ln>
                    <a:noFill/>
                  </a:ln>
                  <a:solidFill>
                    <a:srgbClr val="000000"/>
                  </a:solidFill>
                  <a:effectLst/>
                  <a:uLnTx/>
                  <a:uFillTx/>
                  <a:latin typeface="Calibri"/>
                  <a:ea typeface="Times New Roman"/>
                  <a:cs typeface="Times New Roman"/>
                </a:rPr>
                <a:t>4) Point to Point or Map-Communication</a:t>
              </a:r>
              <a:endParaRPr kumimoji="0" lang="en-US" sz="1800" b="1" i="0" u="none" strike="noStrike" kern="0" cap="none" spc="0" normalizeH="0" baseline="0" noProof="0" dirty="0">
                <a:ln>
                  <a:noFill/>
                </a:ln>
                <a:solidFill>
                  <a:prstClr val="black"/>
                </a:solidFill>
                <a:effectLst/>
                <a:uLnTx/>
                <a:uFillTx/>
                <a:latin typeface="Times New Roman"/>
                <a:ea typeface="Times New Roman"/>
                <a:cs typeface="+mn-cs"/>
              </a:endParaRPr>
            </a:p>
          </p:txBody>
        </p:sp>
        <p:sp>
          <p:nvSpPr>
            <p:cNvPr id="209" name="Rectangle 208"/>
            <p:cNvSpPr/>
            <p:nvPr/>
          </p:nvSpPr>
          <p:spPr>
            <a:xfrm>
              <a:off x="4382126" y="510794"/>
              <a:ext cx="2409221" cy="548640"/>
            </a:xfrm>
            <a:prstGeom prst="rect">
              <a:avLst/>
            </a:prstGeom>
            <a:solidFill>
              <a:sysClr val="window" lastClr="FFFFFF"/>
            </a:soli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ot="0" spcFirstLastPara="0" vert="horz" wrap="square" lIns="0" tIns="0" rIns="0" bIns="45720" numCol="1" spcCol="0" rtlCol="0" fromWordArt="0" anchor="ctr" anchorCtr="0" forceAA="0" compatLnSpc="1">
              <a:noAutofit/>
            </a:bodyPr>
            <a:lstStyle/>
            <a:p>
              <a:pPr marL="0" marR="0" lvl="0" indent="0" algn="ctr" defTabSz="457200" eaLnBrk="1" fontAlgn="auto" latinLnBrk="0" hangingPunct="1">
                <a:lnSpc>
                  <a:spcPct val="115000"/>
                </a:lnSpc>
                <a:spcBef>
                  <a:spcPts val="0"/>
                </a:spcBef>
                <a:spcAft>
                  <a:spcPts val="100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Calibri"/>
                  <a:ea typeface="Times New Roman"/>
                  <a:cs typeface="Times New Roman"/>
                </a:rPr>
                <a:t>(3) Iterative Map Reduce or Map-Collective</a:t>
              </a:r>
              <a:endParaRPr kumimoji="0" lang="en-US" sz="1800" b="1" i="0" u="none" strike="noStrike" kern="0" cap="none" spc="0" normalizeH="0" baseline="0" noProof="0" dirty="0">
                <a:ln>
                  <a:noFill/>
                </a:ln>
                <a:solidFill>
                  <a:prstClr val="black"/>
                </a:solidFill>
                <a:effectLst/>
                <a:uLnTx/>
                <a:uFillTx/>
                <a:latin typeface="Times New Roman"/>
                <a:ea typeface="Times New Roman"/>
                <a:cs typeface="+mn-cs"/>
              </a:endParaRPr>
            </a:p>
          </p:txBody>
        </p:sp>
        <p:sp>
          <p:nvSpPr>
            <p:cNvPr id="210" name="Rectangle 209"/>
            <p:cNvSpPr/>
            <p:nvPr/>
          </p:nvSpPr>
          <p:spPr>
            <a:xfrm>
              <a:off x="2113807" y="524016"/>
              <a:ext cx="2268324" cy="548640"/>
            </a:xfrm>
            <a:prstGeom prst="rect">
              <a:avLst/>
            </a:prstGeom>
            <a:solidFill>
              <a:sysClr val="window" lastClr="FFFFFF"/>
            </a:soli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ot="0" spcFirstLastPara="0" vert="horz" wrap="square" lIns="91440" tIns="0" rIns="91440" bIns="0" numCol="1" spcCol="0" rtlCol="0" fromWordArt="0" anchor="ctr" anchorCtr="0" forceAA="0" compatLnSpc="1">
              <a:noAutofit/>
            </a:bodyPr>
            <a:lstStyle/>
            <a:p>
              <a:pPr marL="0" marR="0" lvl="0" indent="0" algn="ctr" defTabSz="457200" eaLnBrk="1" fontAlgn="auto" latinLnBrk="0" hangingPunct="1">
                <a:lnSpc>
                  <a:spcPct val="115000"/>
                </a:lnSpc>
                <a:spcBef>
                  <a:spcPts val="0"/>
                </a:spcBef>
                <a:spcAft>
                  <a:spcPts val="100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Calibri"/>
                  <a:ea typeface="Times New Roman"/>
                  <a:cs typeface="Times New Roman"/>
                </a:rPr>
                <a:t>(2) Classic MapReduce</a:t>
              </a:r>
              <a:endParaRPr kumimoji="0" lang="en-US" sz="1800" b="1" i="0" u="none" strike="noStrike" kern="0" cap="none" spc="0" normalizeH="0" baseline="0" noProof="0" dirty="0">
                <a:ln>
                  <a:noFill/>
                </a:ln>
                <a:solidFill>
                  <a:prstClr val="black"/>
                </a:solidFill>
                <a:effectLst/>
                <a:uLnTx/>
                <a:uFillTx/>
                <a:latin typeface="Times New Roman"/>
                <a:ea typeface="Times New Roman"/>
                <a:cs typeface="+mn-cs"/>
              </a:endParaRPr>
            </a:p>
          </p:txBody>
        </p:sp>
        <p:sp>
          <p:nvSpPr>
            <p:cNvPr id="211" name="Rectangle 210"/>
            <p:cNvSpPr/>
            <p:nvPr/>
          </p:nvSpPr>
          <p:spPr>
            <a:xfrm>
              <a:off x="107405" y="1052838"/>
              <a:ext cx="2006401" cy="2417609"/>
            </a:xfrm>
            <a:prstGeom prst="rect">
              <a:avLst/>
            </a:prstGeom>
            <a:solidFill>
              <a:sysClr val="window" lastClr="FFFFFF">
                <a:lumMod val="85000"/>
              </a:sysClr>
            </a:soli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ot="0" spcFirstLastPara="0" vert="horz" wrap="square" lIns="91440" tIns="182880" rIns="91440" bIns="45720" numCol="1" spcCol="0" rtlCol="0" fromWordArt="0" anchor="ctr" anchorCtr="0" forceAA="0" compatLnSpc="1">
              <a:noAutofit/>
            </a:bodyPr>
            <a:lstStyle/>
            <a:p>
              <a:pPr marL="228600" marR="0" lvl="0" indent="0" defTabSz="457200" eaLnBrk="1" fontAlgn="auto" latinLnBrk="0" hangingPunct="1">
                <a:lnSpc>
                  <a:spcPct val="115000"/>
                </a:lnSpc>
                <a:spcBef>
                  <a:spcPts val="0"/>
                </a:spcBef>
                <a:spcAft>
                  <a:spcPts val="1000"/>
                </a:spcAft>
                <a:buClrTx/>
                <a:buSzTx/>
                <a:buFontTx/>
                <a:buNone/>
                <a:tabLst/>
                <a:defRPr/>
              </a:pPr>
              <a:r>
                <a:rPr kumimoji="0" lang="en-US" sz="1200" b="1" i="0" u="none" strike="noStrike" kern="0" cap="none" spc="0" normalizeH="0" baseline="0" noProof="0">
                  <a:ln>
                    <a:noFill/>
                  </a:ln>
                  <a:solidFill>
                    <a:prstClr val="black"/>
                  </a:solidFill>
                  <a:effectLst/>
                  <a:uLnTx/>
                  <a:uFillTx/>
                  <a:latin typeface="Times New Roman"/>
                  <a:ea typeface="Times New Roman"/>
                  <a:cs typeface="+mn-cs"/>
                </a:rPr>
                <a:t> </a:t>
              </a:r>
            </a:p>
          </p:txBody>
        </p:sp>
        <p:sp>
          <p:nvSpPr>
            <p:cNvPr id="212" name="Rectangle 211"/>
            <p:cNvSpPr/>
            <p:nvPr/>
          </p:nvSpPr>
          <p:spPr>
            <a:xfrm>
              <a:off x="2123122" y="1056138"/>
              <a:ext cx="2268323" cy="2417607"/>
            </a:xfrm>
            <a:prstGeom prst="rect">
              <a:avLst/>
            </a:prstGeom>
            <a:solidFill>
              <a:sysClr val="window" lastClr="FFFFFF">
                <a:lumMod val="85000"/>
              </a:sysClr>
            </a:soli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ot="0" spcFirstLastPara="0" vert="horz" wrap="square" lIns="91440" tIns="182880" rIns="91440" bIns="45720" numCol="1" spcCol="0" rtlCol="0" fromWordArt="0" anchor="ctr" anchorCtr="0" forceAA="0" compatLnSpc="1">
              <a:noAutofit/>
            </a:bodyPr>
            <a:lstStyle/>
            <a:p>
              <a:pPr marL="228600" marR="0" lvl="0" indent="0" defTabSz="457200" eaLnBrk="1" fontAlgn="auto" latinLnBrk="0" hangingPunct="1">
                <a:lnSpc>
                  <a:spcPct val="115000"/>
                </a:lnSpc>
                <a:spcBef>
                  <a:spcPts val="0"/>
                </a:spcBef>
                <a:spcAft>
                  <a:spcPts val="1000"/>
                </a:spcAft>
                <a:buClrTx/>
                <a:buSzTx/>
                <a:buFontTx/>
                <a:buNone/>
                <a:tabLst/>
                <a:defRPr/>
              </a:pPr>
              <a:r>
                <a:rPr kumimoji="0" lang="en-US" sz="1200" b="1" i="0" u="none" strike="noStrike" kern="0" cap="none" spc="0" normalizeH="0" baseline="0" noProof="0">
                  <a:ln>
                    <a:noFill/>
                  </a:ln>
                  <a:solidFill>
                    <a:prstClr val="black"/>
                  </a:solidFill>
                  <a:effectLst/>
                  <a:uLnTx/>
                  <a:uFillTx/>
                  <a:latin typeface="Times New Roman"/>
                  <a:ea typeface="Times New Roman"/>
                  <a:cs typeface="+mn-cs"/>
                </a:rPr>
                <a:t> </a:t>
              </a:r>
            </a:p>
          </p:txBody>
        </p:sp>
        <p:sp>
          <p:nvSpPr>
            <p:cNvPr id="213" name="TextBox 36"/>
            <p:cNvSpPr txBox="1"/>
            <p:nvPr/>
          </p:nvSpPr>
          <p:spPr>
            <a:xfrm>
              <a:off x="2916273" y="1136719"/>
              <a:ext cx="778568" cy="401859"/>
            </a:xfrm>
            <a:prstGeom prst="rect">
              <a:avLst/>
            </a:prstGeom>
            <a:noFill/>
            <a:ln w="9525" cap="flat" cmpd="sng" algn="ctr">
              <a:noFill/>
              <a:prstDash val="solid"/>
            </a:ln>
            <a:effectLst>
              <a:outerShdw blurRad="40000" dist="20000" dir="5400000" rotWithShape="0">
                <a:srgbClr val="000000">
                  <a:alpha val="38000"/>
                </a:srgbClr>
              </a:outerShdw>
            </a:effectLst>
          </p:spPr>
          <p:txBody>
            <a:bodyPr wrap="square"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Calibri"/>
                  <a:ea typeface="Times New Roman"/>
                  <a:cs typeface="+mn-cs"/>
                </a:rPr>
                <a:t>Input</a:t>
              </a:r>
              <a:endParaRPr kumimoji="0" lang="en-US" sz="2000" b="1" i="0" u="none" strike="noStrike" kern="0" cap="none" spc="0" normalizeH="0" baseline="0" noProof="0">
                <a:ln>
                  <a:noFill/>
                </a:ln>
                <a:solidFill>
                  <a:prstClr val="black"/>
                </a:solidFill>
                <a:effectLst/>
                <a:uLnTx/>
                <a:uFillTx/>
                <a:latin typeface="Times New Roman"/>
                <a:ea typeface="Times New Roman"/>
                <a:cs typeface="+mn-cs"/>
              </a:endParaRPr>
            </a:p>
          </p:txBody>
        </p:sp>
        <p:sp>
          <p:nvSpPr>
            <p:cNvPr id="214" name="Oval 213"/>
            <p:cNvSpPr/>
            <p:nvPr/>
          </p:nvSpPr>
          <p:spPr>
            <a:xfrm>
              <a:off x="3619399" y="1827652"/>
              <a:ext cx="337989" cy="386816"/>
            </a:xfrm>
            <a:prstGeom prst="ellipse">
              <a:avLst/>
            </a:prstGeom>
            <a:solidFill>
              <a:srgbClr val="92D050"/>
            </a:solidFill>
            <a:ln w="25400" cap="flat" cmpd="sng" algn="ctr">
              <a:solidFill>
                <a:srgbClr val="9BBB59">
                  <a:shade val="50000"/>
                </a:srgbClr>
              </a:solidFill>
              <a:prstDash val="solid"/>
            </a:ln>
            <a:effectLst/>
          </p:spPr>
          <p:txBody>
            <a:bodyPr rtlCol="0" anchor="ctr"/>
            <a:lstStyle/>
            <a:p>
              <a:pPr marL="0" marR="0" lvl="0" indent="0" defTabSz="457200" eaLnBrk="1" fontAlgn="auto" latinLnBrk="0" hangingPunct="1">
                <a:lnSpc>
                  <a:spcPct val="115000"/>
                </a:lnSpc>
                <a:spcBef>
                  <a:spcPts val="0"/>
                </a:spcBef>
                <a:spcAft>
                  <a:spcPts val="1000"/>
                </a:spcAft>
                <a:buClrTx/>
                <a:buSzTx/>
                <a:buFontTx/>
                <a:buNone/>
                <a:tabLst/>
                <a:defRPr/>
              </a:pPr>
              <a:r>
                <a:rPr kumimoji="0" lang="en-US" sz="1100" b="1" i="0" u="none" strike="noStrike" kern="0" cap="none" spc="0" normalizeH="0" baseline="0" noProof="0">
                  <a:ln>
                    <a:noFill/>
                  </a:ln>
                  <a:solidFill>
                    <a:prstClr val="white"/>
                  </a:solidFill>
                  <a:effectLst/>
                  <a:uLnTx/>
                  <a:uFillTx/>
                  <a:latin typeface="Times New Roman"/>
                  <a:ea typeface="Times New Roman"/>
                  <a:cs typeface="+mn-cs"/>
                </a:rPr>
                <a:t> </a:t>
              </a:r>
              <a:endParaRPr kumimoji="0" lang="en-US" sz="1200" b="1" i="0" u="none" strike="noStrike" kern="0" cap="none" spc="0" normalizeH="0" baseline="0" noProof="0">
                <a:ln>
                  <a:noFill/>
                </a:ln>
                <a:solidFill>
                  <a:prstClr val="white"/>
                </a:solidFill>
                <a:effectLst/>
                <a:uLnTx/>
                <a:uFillTx/>
                <a:latin typeface="Times New Roman"/>
                <a:ea typeface="Times New Roman"/>
                <a:cs typeface="+mn-cs"/>
              </a:endParaRPr>
            </a:p>
          </p:txBody>
        </p:sp>
        <p:cxnSp>
          <p:nvCxnSpPr>
            <p:cNvPr id="215" name="Straight Arrow Connector 214"/>
            <p:cNvCxnSpPr/>
            <p:nvPr/>
          </p:nvCxnSpPr>
          <p:spPr>
            <a:xfrm>
              <a:off x="3788393" y="1431437"/>
              <a:ext cx="0" cy="384129"/>
            </a:xfrm>
            <a:prstGeom prst="straightConnector1">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headEnd type="none" w="med" len="med"/>
              <a:tailEnd type="triangle" w="med" len="med"/>
            </a:ln>
            <a:effectLst>
              <a:outerShdw blurRad="40000" dist="20000" dir="5400000" rotWithShape="0">
                <a:srgbClr val="000000">
                  <a:alpha val="38000"/>
                </a:srgbClr>
              </a:outerShdw>
            </a:effectLst>
          </p:spPr>
        </p:cxnSp>
        <p:grpSp>
          <p:nvGrpSpPr>
            <p:cNvPr id="216" name="Group 215"/>
            <p:cNvGrpSpPr/>
            <p:nvPr/>
          </p:nvGrpSpPr>
          <p:grpSpPr>
            <a:xfrm>
              <a:off x="3154657" y="1995489"/>
              <a:ext cx="252364" cy="30945"/>
              <a:chOff x="661555" y="648462"/>
              <a:chExt cx="170688" cy="18288"/>
            </a:xfrm>
          </p:grpSpPr>
          <p:sp>
            <p:nvSpPr>
              <p:cNvPr id="303" name="Oval 302"/>
              <p:cNvSpPr/>
              <p:nvPr/>
            </p:nvSpPr>
            <p:spPr>
              <a:xfrm>
                <a:off x="661555" y="648462"/>
                <a:ext cx="18288" cy="182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457200" eaLnBrk="1" fontAlgn="auto" latinLnBrk="0" hangingPunct="1">
                  <a:lnSpc>
                    <a:spcPct val="115000"/>
                  </a:lnSpc>
                  <a:spcBef>
                    <a:spcPts val="0"/>
                  </a:spcBef>
                  <a:spcAft>
                    <a:spcPts val="1000"/>
                  </a:spcAft>
                  <a:buClrTx/>
                  <a:buSzTx/>
                  <a:buFontTx/>
                  <a:buNone/>
                  <a:tabLst/>
                  <a:defRPr/>
                </a:pPr>
                <a:r>
                  <a:rPr kumimoji="0" lang="en-US" sz="1100" b="1" i="0" u="none" strike="noStrike" kern="0" cap="none" spc="0" normalizeH="0" baseline="0" noProof="0">
                    <a:ln>
                      <a:noFill/>
                    </a:ln>
                    <a:solidFill>
                      <a:prstClr val="black"/>
                    </a:solidFill>
                    <a:effectLst/>
                    <a:uLnTx/>
                    <a:uFillTx/>
                    <a:latin typeface="Times New Roman"/>
                    <a:ea typeface="Times New Roman"/>
                    <a:cs typeface="+mn-cs"/>
                  </a:rPr>
                  <a:t> </a:t>
                </a:r>
                <a:endParaRPr kumimoji="0" lang="en-US" sz="1200" b="1" i="0" u="none" strike="noStrike" kern="0" cap="none" spc="0" normalizeH="0" baseline="0" noProof="0">
                  <a:ln>
                    <a:noFill/>
                  </a:ln>
                  <a:solidFill>
                    <a:prstClr val="black"/>
                  </a:solidFill>
                  <a:effectLst/>
                  <a:uLnTx/>
                  <a:uFillTx/>
                  <a:latin typeface="Times New Roman"/>
                  <a:ea typeface="Times New Roman"/>
                  <a:cs typeface="+mn-cs"/>
                </a:endParaRPr>
              </a:p>
            </p:txBody>
          </p:sp>
          <p:sp>
            <p:nvSpPr>
              <p:cNvPr id="304" name="Oval 303"/>
              <p:cNvSpPr/>
              <p:nvPr/>
            </p:nvSpPr>
            <p:spPr>
              <a:xfrm>
                <a:off x="813955" y="648462"/>
                <a:ext cx="18288" cy="182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457200" eaLnBrk="1" fontAlgn="auto" latinLnBrk="0" hangingPunct="1">
                  <a:lnSpc>
                    <a:spcPct val="115000"/>
                  </a:lnSpc>
                  <a:spcBef>
                    <a:spcPts val="0"/>
                  </a:spcBef>
                  <a:spcAft>
                    <a:spcPts val="1000"/>
                  </a:spcAft>
                  <a:buClrTx/>
                  <a:buSzTx/>
                  <a:buFontTx/>
                  <a:buNone/>
                  <a:tabLst/>
                  <a:defRPr/>
                </a:pPr>
                <a:r>
                  <a:rPr kumimoji="0" lang="en-US" sz="1100" b="1" i="0" u="none" strike="noStrike" kern="0" cap="none" spc="0" normalizeH="0" baseline="0" noProof="0">
                    <a:ln>
                      <a:noFill/>
                    </a:ln>
                    <a:solidFill>
                      <a:prstClr val="black"/>
                    </a:solidFill>
                    <a:effectLst/>
                    <a:uLnTx/>
                    <a:uFillTx/>
                    <a:latin typeface="Times New Roman"/>
                    <a:ea typeface="Times New Roman"/>
                    <a:cs typeface="+mn-cs"/>
                  </a:rPr>
                  <a:t> </a:t>
                </a:r>
                <a:endParaRPr kumimoji="0" lang="en-US" sz="1200" b="1" i="0" u="none" strike="noStrike" kern="0" cap="none" spc="0" normalizeH="0" baseline="0" noProof="0">
                  <a:ln>
                    <a:noFill/>
                  </a:ln>
                  <a:solidFill>
                    <a:prstClr val="black"/>
                  </a:solidFill>
                  <a:effectLst/>
                  <a:uLnTx/>
                  <a:uFillTx/>
                  <a:latin typeface="Times New Roman"/>
                  <a:ea typeface="Times New Roman"/>
                  <a:cs typeface="+mn-cs"/>
                </a:endParaRPr>
              </a:p>
            </p:txBody>
          </p:sp>
        </p:grpSp>
        <p:sp>
          <p:nvSpPr>
            <p:cNvPr id="217" name="TextBox 48"/>
            <p:cNvSpPr txBox="1"/>
            <p:nvPr/>
          </p:nvSpPr>
          <p:spPr>
            <a:xfrm>
              <a:off x="3859184" y="1621039"/>
              <a:ext cx="671300" cy="401859"/>
            </a:xfrm>
            <a:prstGeom prst="rect">
              <a:avLst/>
            </a:prstGeom>
            <a:noFill/>
            <a:ln w="9525" cap="flat" cmpd="sng" algn="ctr">
              <a:noFill/>
              <a:prstDash val="solid"/>
            </a:ln>
            <a:effectLst>
              <a:outerShdw blurRad="40000" dist="20000" dir="5400000" rotWithShape="0">
                <a:srgbClr val="000000">
                  <a:alpha val="38000"/>
                </a:srgbClr>
              </a:outerShdw>
            </a:effectLst>
          </p:spPr>
          <p:txBody>
            <a:bodyPr wrap="square"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Calibri"/>
                  <a:ea typeface="Times New Roman"/>
                  <a:cs typeface="+mn-cs"/>
                </a:rPr>
                <a:t>map</a:t>
              </a:r>
              <a:endParaRPr kumimoji="0" lang="en-US" sz="2000" b="1" i="0" u="none" strike="noStrike" kern="0" cap="none" spc="0" normalizeH="0" baseline="0" noProof="0" dirty="0">
                <a:ln>
                  <a:noFill/>
                </a:ln>
                <a:solidFill>
                  <a:prstClr val="black"/>
                </a:solidFill>
                <a:effectLst/>
                <a:uLnTx/>
                <a:uFillTx/>
                <a:latin typeface="Times New Roman"/>
                <a:ea typeface="Times New Roman"/>
                <a:cs typeface="+mn-cs"/>
              </a:endParaRPr>
            </a:p>
          </p:txBody>
        </p:sp>
        <p:cxnSp>
          <p:nvCxnSpPr>
            <p:cNvPr id="218" name="Straight Arrow Connector 217"/>
            <p:cNvCxnSpPr>
              <a:stCxn id="214" idx="4"/>
              <a:endCxn id="226" idx="7"/>
            </p:cNvCxnSpPr>
            <p:nvPr/>
          </p:nvCxnSpPr>
          <p:spPr>
            <a:xfrm flipH="1">
              <a:off x="3694843" y="2214468"/>
              <a:ext cx="93551" cy="432450"/>
            </a:xfrm>
            <a:prstGeom prst="straightConnector1">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headEnd type="none" w="med" len="med"/>
              <a:tailEnd type="triangle" w="med" len="med"/>
            </a:ln>
            <a:effectLst>
              <a:outerShdw blurRad="40000" dist="20000" dir="5400000" rotWithShape="0">
                <a:srgbClr val="000000">
                  <a:alpha val="38000"/>
                </a:srgbClr>
              </a:outerShdw>
            </a:effectLst>
          </p:spPr>
        </p:cxnSp>
        <p:sp>
          <p:nvSpPr>
            <p:cNvPr id="219" name="Oval 218"/>
            <p:cNvSpPr/>
            <p:nvPr/>
          </p:nvSpPr>
          <p:spPr>
            <a:xfrm>
              <a:off x="2176541" y="1827652"/>
              <a:ext cx="337989" cy="386816"/>
            </a:xfrm>
            <a:prstGeom prst="ellipse">
              <a:avLst/>
            </a:prstGeom>
            <a:solidFill>
              <a:srgbClr val="92D050"/>
            </a:solidFill>
            <a:ln w="25400" cap="flat" cmpd="sng" algn="ctr">
              <a:solidFill>
                <a:srgbClr val="9BBB59">
                  <a:shade val="50000"/>
                </a:srgbClr>
              </a:solidFill>
              <a:prstDash val="solid"/>
            </a:ln>
            <a:effectLst/>
          </p:spPr>
          <p:txBody>
            <a:bodyPr rtlCol="0" anchor="ctr"/>
            <a:lstStyle/>
            <a:p>
              <a:pPr marL="0" marR="0" lvl="0" indent="0" defTabSz="457200" eaLnBrk="1" fontAlgn="auto" latinLnBrk="0" hangingPunct="1">
                <a:lnSpc>
                  <a:spcPct val="115000"/>
                </a:lnSpc>
                <a:spcBef>
                  <a:spcPts val="0"/>
                </a:spcBef>
                <a:spcAft>
                  <a:spcPts val="1000"/>
                </a:spcAft>
                <a:buClrTx/>
                <a:buSzTx/>
                <a:buFontTx/>
                <a:buNone/>
                <a:tabLst/>
                <a:defRPr/>
              </a:pPr>
              <a:r>
                <a:rPr kumimoji="0" lang="en-US" sz="1100" b="1" i="0" u="none" strike="noStrike" kern="0" cap="none" spc="0" normalizeH="0" baseline="0" noProof="0">
                  <a:ln>
                    <a:noFill/>
                  </a:ln>
                  <a:solidFill>
                    <a:prstClr val="white"/>
                  </a:solidFill>
                  <a:effectLst/>
                  <a:uLnTx/>
                  <a:uFillTx/>
                  <a:latin typeface="Times New Roman"/>
                  <a:ea typeface="Times New Roman"/>
                  <a:cs typeface="+mn-cs"/>
                </a:rPr>
                <a:t> </a:t>
              </a:r>
              <a:endParaRPr kumimoji="0" lang="en-US" sz="1200" b="1" i="0" u="none" strike="noStrike" kern="0" cap="none" spc="0" normalizeH="0" baseline="0" noProof="0">
                <a:ln>
                  <a:noFill/>
                </a:ln>
                <a:solidFill>
                  <a:prstClr val="white"/>
                </a:solidFill>
                <a:effectLst/>
                <a:uLnTx/>
                <a:uFillTx/>
                <a:latin typeface="Times New Roman"/>
                <a:ea typeface="Times New Roman"/>
                <a:cs typeface="+mn-cs"/>
              </a:endParaRPr>
            </a:p>
          </p:txBody>
        </p:sp>
        <p:cxnSp>
          <p:nvCxnSpPr>
            <p:cNvPr id="220" name="Straight Arrow Connector 219"/>
            <p:cNvCxnSpPr/>
            <p:nvPr/>
          </p:nvCxnSpPr>
          <p:spPr>
            <a:xfrm>
              <a:off x="2345536" y="1431973"/>
              <a:ext cx="0" cy="383592"/>
            </a:xfrm>
            <a:prstGeom prst="straightConnector1">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headEnd type="none" w="med" len="med"/>
              <a:tailEnd type="triangle" w="med" len="med"/>
            </a:ln>
            <a:effectLst>
              <a:outerShdw blurRad="40000" dist="20000" dir="5400000" rotWithShape="0">
                <a:srgbClr val="000000">
                  <a:alpha val="38000"/>
                </a:srgbClr>
              </a:outerShdw>
            </a:effectLst>
          </p:spPr>
        </p:cxnSp>
        <p:cxnSp>
          <p:nvCxnSpPr>
            <p:cNvPr id="221" name="Straight Arrow Connector 220"/>
            <p:cNvCxnSpPr>
              <a:stCxn id="219" idx="4"/>
              <a:endCxn id="225" idx="1"/>
            </p:cNvCxnSpPr>
            <p:nvPr/>
          </p:nvCxnSpPr>
          <p:spPr>
            <a:xfrm>
              <a:off x="2345536" y="2214468"/>
              <a:ext cx="276067" cy="446918"/>
            </a:xfrm>
            <a:prstGeom prst="straightConnector1">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headEnd type="none" w="med" len="med"/>
              <a:tailEnd type="triangle" w="med" len="med"/>
            </a:ln>
            <a:effectLst>
              <a:outerShdw blurRad="40000" dist="20000" dir="5400000" rotWithShape="0">
                <a:srgbClr val="000000">
                  <a:alpha val="38000"/>
                </a:srgbClr>
              </a:outerShdw>
            </a:effectLst>
          </p:spPr>
        </p:cxnSp>
        <p:sp>
          <p:nvSpPr>
            <p:cNvPr id="222" name="Oval 221"/>
            <p:cNvSpPr/>
            <p:nvPr/>
          </p:nvSpPr>
          <p:spPr>
            <a:xfrm>
              <a:off x="2574884" y="1827652"/>
              <a:ext cx="337989" cy="386816"/>
            </a:xfrm>
            <a:prstGeom prst="ellipse">
              <a:avLst/>
            </a:prstGeom>
            <a:solidFill>
              <a:srgbClr val="92D050"/>
            </a:solidFill>
            <a:ln w="25400" cap="flat" cmpd="sng" algn="ctr">
              <a:solidFill>
                <a:srgbClr val="9BBB59">
                  <a:shade val="50000"/>
                </a:srgbClr>
              </a:solidFill>
              <a:prstDash val="solid"/>
            </a:ln>
            <a:effectLst/>
          </p:spPr>
          <p:txBody>
            <a:bodyPr rtlCol="0" anchor="ctr"/>
            <a:lstStyle/>
            <a:p>
              <a:pPr marL="0" marR="0" lvl="0" indent="0" defTabSz="457200" eaLnBrk="1" fontAlgn="auto" latinLnBrk="0" hangingPunct="1">
                <a:lnSpc>
                  <a:spcPct val="115000"/>
                </a:lnSpc>
                <a:spcBef>
                  <a:spcPts val="0"/>
                </a:spcBef>
                <a:spcAft>
                  <a:spcPts val="1000"/>
                </a:spcAft>
                <a:buClrTx/>
                <a:buSzTx/>
                <a:buFontTx/>
                <a:buNone/>
                <a:tabLst/>
                <a:defRPr/>
              </a:pPr>
              <a:r>
                <a:rPr kumimoji="0" lang="en-US" sz="1100" b="1" i="0" u="none" strike="noStrike" kern="0" cap="none" spc="0" normalizeH="0" baseline="0" noProof="0">
                  <a:ln>
                    <a:noFill/>
                  </a:ln>
                  <a:solidFill>
                    <a:prstClr val="white"/>
                  </a:solidFill>
                  <a:effectLst/>
                  <a:uLnTx/>
                  <a:uFillTx/>
                  <a:latin typeface="Times New Roman"/>
                  <a:ea typeface="Times New Roman"/>
                  <a:cs typeface="+mn-cs"/>
                </a:rPr>
                <a:t> </a:t>
              </a:r>
              <a:endParaRPr kumimoji="0" lang="en-US" sz="1200" b="1" i="0" u="none" strike="noStrike" kern="0" cap="none" spc="0" normalizeH="0" baseline="0" noProof="0">
                <a:ln>
                  <a:noFill/>
                </a:ln>
                <a:solidFill>
                  <a:prstClr val="white"/>
                </a:solidFill>
                <a:effectLst/>
                <a:uLnTx/>
                <a:uFillTx/>
                <a:latin typeface="Times New Roman"/>
                <a:ea typeface="Times New Roman"/>
                <a:cs typeface="+mn-cs"/>
              </a:endParaRPr>
            </a:p>
          </p:txBody>
        </p:sp>
        <p:cxnSp>
          <p:nvCxnSpPr>
            <p:cNvPr id="223" name="Straight Arrow Connector 222"/>
            <p:cNvCxnSpPr/>
            <p:nvPr/>
          </p:nvCxnSpPr>
          <p:spPr>
            <a:xfrm>
              <a:off x="2743878" y="1431973"/>
              <a:ext cx="0" cy="383592"/>
            </a:xfrm>
            <a:prstGeom prst="straightConnector1">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headEnd type="none" w="med" len="med"/>
              <a:tailEnd type="triangle" w="med" len="med"/>
            </a:ln>
            <a:effectLst>
              <a:outerShdw blurRad="40000" dist="20000" dir="5400000" rotWithShape="0">
                <a:srgbClr val="000000">
                  <a:alpha val="38000"/>
                </a:srgbClr>
              </a:outerShdw>
            </a:effectLst>
          </p:spPr>
        </p:cxnSp>
        <p:cxnSp>
          <p:nvCxnSpPr>
            <p:cNvPr id="224" name="Straight Arrow Connector 223"/>
            <p:cNvCxnSpPr>
              <a:stCxn id="222" idx="4"/>
              <a:endCxn id="225" idx="0"/>
            </p:cNvCxnSpPr>
            <p:nvPr/>
          </p:nvCxnSpPr>
          <p:spPr>
            <a:xfrm flipH="1">
              <a:off x="2740820" y="2214468"/>
              <a:ext cx="3059" cy="390270"/>
            </a:xfrm>
            <a:prstGeom prst="straightConnector1">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headEnd type="none" w="med" len="med"/>
              <a:tailEnd type="triangle" w="med" len="med"/>
            </a:ln>
            <a:effectLst>
              <a:outerShdw blurRad="40000" dist="20000" dir="5400000" rotWithShape="0">
                <a:srgbClr val="000000">
                  <a:alpha val="38000"/>
                </a:srgbClr>
              </a:outerShdw>
            </a:effectLst>
          </p:spPr>
        </p:cxnSp>
        <p:sp>
          <p:nvSpPr>
            <p:cNvPr id="225" name="Oval 224"/>
            <p:cNvSpPr/>
            <p:nvPr/>
          </p:nvSpPr>
          <p:spPr>
            <a:xfrm>
              <a:off x="2572222" y="2604738"/>
              <a:ext cx="337196" cy="386816"/>
            </a:xfrm>
            <a:prstGeom prst="ellipse">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defTabSz="457200" eaLnBrk="1" fontAlgn="auto" latinLnBrk="0" hangingPunct="1">
                <a:lnSpc>
                  <a:spcPct val="115000"/>
                </a:lnSpc>
                <a:spcBef>
                  <a:spcPts val="0"/>
                </a:spcBef>
                <a:spcAft>
                  <a:spcPts val="1000"/>
                </a:spcAft>
                <a:buClrTx/>
                <a:buSzTx/>
                <a:buFontTx/>
                <a:buNone/>
                <a:tabLst/>
                <a:defRPr/>
              </a:pPr>
              <a:r>
                <a:rPr kumimoji="0" lang="en-US" sz="1100" b="1" i="0" u="none" strike="noStrike" kern="0" cap="none" spc="0" normalizeH="0" baseline="0" noProof="0">
                  <a:ln>
                    <a:noFill/>
                  </a:ln>
                  <a:solidFill>
                    <a:prstClr val="black"/>
                  </a:solidFill>
                  <a:effectLst/>
                  <a:uLnTx/>
                  <a:uFillTx/>
                  <a:latin typeface="Times New Roman"/>
                  <a:ea typeface="Times New Roman"/>
                  <a:cs typeface="+mn-cs"/>
                </a:rPr>
                <a:t> </a:t>
              </a:r>
              <a:endParaRPr kumimoji="0" lang="en-US" sz="1200" b="1" i="0" u="none" strike="noStrike" kern="0" cap="none" spc="0" normalizeH="0" baseline="0" noProof="0">
                <a:ln>
                  <a:noFill/>
                </a:ln>
                <a:solidFill>
                  <a:prstClr val="black"/>
                </a:solidFill>
                <a:effectLst/>
                <a:uLnTx/>
                <a:uFillTx/>
                <a:latin typeface="Times New Roman"/>
                <a:ea typeface="Times New Roman"/>
                <a:cs typeface="+mn-cs"/>
              </a:endParaRPr>
            </a:p>
          </p:txBody>
        </p:sp>
        <p:sp>
          <p:nvSpPr>
            <p:cNvPr id="226" name="Oval 225"/>
            <p:cNvSpPr/>
            <p:nvPr/>
          </p:nvSpPr>
          <p:spPr>
            <a:xfrm>
              <a:off x="3407028" y="2590270"/>
              <a:ext cx="337196" cy="386816"/>
            </a:xfrm>
            <a:prstGeom prst="ellipse">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defTabSz="457200" eaLnBrk="1" fontAlgn="auto" latinLnBrk="0" hangingPunct="1">
                <a:lnSpc>
                  <a:spcPct val="115000"/>
                </a:lnSpc>
                <a:spcBef>
                  <a:spcPts val="0"/>
                </a:spcBef>
                <a:spcAft>
                  <a:spcPts val="1000"/>
                </a:spcAft>
                <a:buClrTx/>
                <a:buSzTx/>
                <a:buFontTx/>
                <a:buNone/>
                <a:tabLst/>
                <a:defRPr/>
              </a:pPr>
              <a:r>
                <a:rPr kumimoji="0" lang="en-US" sz="1100" b="1" i="0" u="none" strike="noStrike" kern="0" cap="none" spc="0" normalizeH="0" baseline="0" noProof="0">
                  <a:ln>
                    <a:noFill/>
                  </a:ln>
                  <a:solidFill>
                    <a:prstClr val="black"/>
                  </a:solidFill>
                  <a:effectLst/>
                  <a:uLnTx/>
                  <a:uFillTx/>
                  <a:latin typeface="Times New Roman"/>
                  <a:ea typeface="Times New Roman"/>
                  <a:cs typeface="+mn-cs"/>
                </a:rPr>
                <a:t> </a:t>
              </a:r>
              <a:endParaRPr kumimoji="0" lang="en-US" sz="1200" b="1" i="0" u="none" strike="noStrike" kern="0" cap="none" spc="0" normalizeH="0" baseline="0" noProof="0">
                <a:ln>
                  <a:noFill/>
                </a:ln>
                <a:solidFill>
                  <a:prstClr val="black"/>
                </a:solidFill>
                <a:effectLst/>
                <a:uLnTx/>
                <a:uFillTx/>
                <a:latin typeface="Times New Roman"/>
                <a:ea typeface="Times New Roman"/>
                <a:cs typeface="+mn-cs"/>
              </a:endParaRPr>
            </a:p>
          </p:txBody>
        </p:sp>
        <p:grpSp>
          <p:nvGrpSpPr>
            <p:cNvPr id="227" name="Group 226"/>
            <p:cNvGrpSpPr/>
            <p:nvPr/>
          </p:nvGrpSpPr>
          <p:grpSpPr>
            <a:xfrm>
              <a:off x="3056114" y="2862617"/>
              <a:ext cx="251729" cy="30086"/>
              <a:chOff x="0" y="0"/>
              <a:chExt cx="170688" cy="18288"/>
            </a:xfrm>
          </p:grpSpPr>
          <p:sp>
            <p:nvSpPr>
              <p:cNvPr id="301" name="Oval 300"/>
              <p:cNvSpPr/>
              <p:nvPr/>
            </p:nvSpPr>
            <p:spPr>
              <a:xfrm>
                <a:off x="0" y="0"/>
                <a:ext cx="18288" cy="182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457200" eaLnBrk="1" fontAlgn="auto" latinLnBrk="0" hangingPunct="1">
                  <a:lnSpc>
                    <a:spcPct val="115000"/>
                  </a:lnSpc>
                  <a:spcBef>
                    <a:spcPts val="0"/>
                  </a:spcBef>
                  <a:spcAft>
                    <a:spcPts val="1000"/>
                  </a:spcAft>
                  <a:buClrTx/>
                  <a:buSzTx/>
                  <a:buFontTx/>
                  <a:buNone/>
                  <a:tabLst/>
                  <a:defRPr/>
                </a:pPr>
                <a:r>
                  <a:rPr kumimoji="0" lang="en-US" sz="1100" b="1" i="0" u="none" strike="noStrike" kern="0" cap="none" spc="0" normalizeH="0" baseline="0" noProof="0">
                    <a:ln>
                      <a:noFill/>
                    </a:ln>
                    <a:solidFill>
                      <a:prstClr val="black"/>
                    </a:solidFill>
                    <a:effectLst/>
                    <a:uLnTx/>
                    <a:uFillTx/>
                    <a:latin typeface="Times New Roman"/>
                    <a:ea typeface="Times New Roman"/>
                    <a:cs typeface="+mn-cs"/>
                  </a:rPr>
                  <a:t> </a:t>
                </a:r>
                <a:endParaRPr kumimoji="0" lang="en-US" sz="1200" b="1" i="0" u="none" strike="noStrike" kern="0" cap="none" spc="0" normalizeH="0" baseline="0" noProof="0">
                  <a:ln>
                    <a:noFill/>
                  </a:ln>
                  <a:solidFill>
                    <a:prstClr val="black"/>
                  </a:solidFill>
                  <a:effectLst/>
                  <a:uLnTx/>
                  <a:uFillTx/>
                  <a:latin typeface="Times New Roman"/>
                  <a:ea typeface="Times New Roman"/>
                  <a:cs typeface="+mn-cs"/>
                </a:endParaRPr>
              </a:p>
            </p:txBody>
          </p:sp>
          <p:sp>
            <p:nvSpPr>
              <p:cNvPr id="302" name="Oval 301"/>
              <p:cNvSpPr/>
              <p:nvPr/>
            </p:nvSpPr>
            <p:spPr>
              <a:xfrm>
                <a:off x="152400" y="0"/>
                <a:ext cx="18288" cy="182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457200" eaLnBrk="1" fontAlgn="auto" latinLnBrk="0" hangingPunct="1">
                  <a:lnSpc>
                    <a:spcPct val="115000"/>
                  </a:lnSpc>
                  <a:spcBef>
                    <a:spcPts val="0"/>
                  </a:spcBef>
                  <a:spcAft>
                    <a:spcPts val="1000"/>
                  </a:spcAft>
                  <a:buClrTx/>
                  <a:buSzTx/>
                  <a:buFontTx/>
                  <a:buNone/>
                  <a:tabLst/>
                  <a:defRPr/>
                </a:pPr>
                <a:r>
                  <a:rPr kumimoji="0" lang="en-US" sz="1100" b="1" i="0" u="none" strike="noStrike" kern="0" cap="none" spc="0" normalizeH="0" baseline="0" noProof="0">
                    <a:ln>
                      <a:noFill/>
                    </a:ln>
                    <a:solidFill>
                      <a:prstClr val="black"/>
                    </a:solidFill>
                    <a:effectLst/>
                    <a:uLnTx/>
                    <a:uFillTx/>
                    <a:latin typeface="Times New Roman"/>
                    <a:ea typeface="Times New Roman"/>
                    <a:cs typeface="+mn-cs"/>
                  </a:rPr>
                  <a:t> </a:t>
                </a:r>
                <a:endParaRPr kumimoji="0" lang="en-US" sz="1200" b="1" i="0" u="none" strike="noStrike" kern="0" cap="none" spc="0" normalizeH="0" baseline="0" noProof="0">
                  <a:ln>
                    <a:noFill/>
                  </a:ln>
                  <a:solidFill>
                    <a:prstClr val="black"/>
                  </a:solidFill>
                  <a:effectLst/>
                  <a:uLnTx/>
                  <a:uFillTx/>
                  <a:latin typeface="Times New Roman"/>
                  <a:ea typeface="Times New Roman"/>
                  <a:cs typeface="+mn-cs"/>
                </a:endParaRPr>
              </a:p>
            </p:txBody>
          </p:sp>
        </p:grpSp>
        <p:cxnSp>
          <p:nvCxnSpPr>
            <p:cNvPr id="228" name="Straight Arrow Connector 227"/>
            <p:cNvCxnSpPr>
              <a:stCxn id="219" idx="4"/>
              <a:endCxn id="226" idx="1"/>
            </p:cNvCxnSpPr>
            <p:nvPr/>
          </p:nvCxnSpPr>
          <p:spPr>
            <a:xfrm>
              <a:off x="2345536" y="2214468"/>
              <a:ext cx="1110873" cy="432450"/>
            </a:xfrm>
            <a:prstGeom prst="straightConnector1">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headEnd type="none" w="med" len="med"/>
              <a:tailEnd type="triangle" w="med" len="med"/>
            </a:ln>
            <a:effectLst>
              <a:outerShdw blurRad="40000" dist="20000" dir="5400000" rotWithShape="0">
                <a:srgbClr val="000000">
                  <a:alpha val="38000"/>
                </a:srgbClr>
              </a:outerShdw>
            </a:effectLst>
          </p:spPr>
        </p:cxnSp>
        <p:cxnSp>
          <p:nvCxnSpPr>
            <p:cNvPr id="229" name="Straight Arrow Connector 228"/>
            <p:cNvCxnSpPr>
              <a:stCxn id="222" idx="4"/>
              <a:endCxn id="226" idx="0"/>
            </p:cNvCxnSpPr>
            <p:nvPr/>
          </p:nvCxnSpPr>
          <p:spPr>
            <a:xfrm>
              <a:off x="2743879" y="2214468"/>
              <a:ext cx="831747" cy="375802"/>
            </a:xfrm>
            <a:prstGeom prst="straightConnector1">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headEnd type="none" w="med" len="med"/>
              <a:tailEnd type="triangle" w="med" len="med"/>
            </a:ln>
            <a:effectLst>
              <a:outerShdw blurRad="40000" dist="20000" dir="5400000" rotWithShape="0">
                <a:srgbClr val="000000">
                  <a:alpha val="38000"/>
                </a:srgbClr>
              </a:outerShdw>
            </a:effectLst>
          </p:spPr>
        </p:cxnSp>
        <p:cxnSp>
          <p:nvCxnSpPr>
            <p:cNvPr id="230" name="Straight Arrow Connector 229"/>
            <p:cNvCxnSpPr>
              <a:stCxn id="214" idx="4"/>
              <a:endCxn id="225" idx="7"/>
            </p:cNvCxnSpPr>
            <p:nvPr/>
          </p:nvCxnSpPr>
          <p:spPr>
            <a:xfrm flipH="1">
              <a:off x="2860037" y="2214468"/>
              <a:ext cx="928357" cy="446918"/>
            </a:xfrm>
            <a:prstGeom prst="straightConnector1">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headEnd type="none" w="med" len="med"/>
              <a:tailEnd type="triangle" w="med" len="med"/>
            </a:ln>
            <a:effectLst>
              <a:outerShdw blurRad="40000" dist="20000" dir="5400000" rotWithShape="0">
                <a:srgbClr val="000000">
                  <a:alpha val="38000"/>
                </a:srgbClr>
              </a:outerShdw>
            </a:effectLst>
          </p:spPr>
        </p:cxnSp>
        <p:sp>
          <p:nvSpPr>
            <p:cNvPr id="231" name="TextBox 48"/>
            <p:cNvSpPr txBox="1"/>
            <p:nvPr/>
          </p:nvSpPr>
          <p:spPr>
            <a:xfrm>
              <a:off x="3707920" y="2589695"/>
              <a:ext cx="867881" cy="401859"/>
            </a:xfrm>
            <a:prstGeom prst="rect">
              <a:avLst/>
            </a:prstGeom>
            <a:noFill/>
            <a:ln w="9525" cap="flat" cmpd="sng" algn="ctr">
              <a:noFill/>
              <a:prstDash val="solid"/>
            </a:ln>
            <a:effectLst>
              <a:outerShdw blurRad="40000" dist="20000" dir="5400000" rotWithShape="0">
                <a:srgbClr val="000000">
                  <a:alpha val="38000"/>
                </a:srgbClr>
              </a:outerShdw>
            </a:effectLst>
          </p:spPr>
          <p:txBody>
            <a:bodyPr wrap="square"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Calibri"/>
                  <a:ea typeface="Times New Roman"/>
                  <a:cs typeface="+mn-cs"/>
                </a:rPr>
                <a:t>reduce</a:t>
              </a:r>
              <a:endParaRPr kumimoji="0" lang="en-US" sz="2000" b="1" i="0" u="none" strike="noStrike" kern="0" cap="none" spc="0" normalizeH="0" baseline="0" noProof="0" dirty="0">
                <a:ln>
                  <a:noFill/>
                </a:ln>
                <a:solidFill>
                  <a:prstClr val="black"/>
                </a:solidFill>
                <a:effectLst/>
                <a:uLnTx/>
                <a:uFillTx/>
                <a:latin typeface="Times New Roman"/>
                <a:ea typeface="Times New Roman"/>
                <a:cs typeface="+mn-cs"/>
              </a:endParaRPr>
            </a:p>
          </p:txBody>
        </p:sp>
        <p:cxnSp>
          <p:nvCxnSpPr>
            <p:cNvPr id="232" name="Straight Arrow Connector 231"/>
            <p:cNvCxnSpPr>
              <a:stCxn id="225" idx="4"/>
            </p:cNvCxnSpPr>
            <p:nvPr/>
          </p:nvCxnSpPr>
          <p:spPr>
            <a:xfrm>
              <a:off x="2740821" y="2991554"/>
              <a:ext cx="3059" cy="372619"/>
            </a:xfrm>
            <a:prstGeom prst="straightConnector1">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headEnd type="none" w="med" len="med"/>
              <a:tailEnd type="triangle" w="med" len="med"/>
            </a:ln>
            <a:effectLst>
              <a:outerShdw blurRad="40000" dist="20000" dir="5400000" rotWithShape="0">
                <a:srgbClr val="000000">
                  <a:alpha val="38000"/>
                </a:srgbClr>
              </a:outerShdw>
            </a:effectLst>
          </p:spPr>
        </p:cxnSp>
        <p:cxnSp>
          <p:nvCxnSpPr>
            <p:cNvPr id="233" name="Straight Arrow Connector 232"/>
            <p:cNvCxnSpPr>
              <a:stCxn id="226" idx="4"/>
            </p:cNvCxnSpPr>
            <p:nvPr/>
          </p:nvCxnSpPr>
          <p:spPr>
            <a:xfrm flipH="1">
              <a:off x="3572793" y="2977086"/>
              <a:ext cx="2834" cy="387087"/>
            </a:xfrm>
            <a:prstGeom prst="straightConnector1">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headEnd type="none" w="med" len="med"/>
              <a:tailEnd type="triangle" w="med" len="med"/>
            </a:ln>
            <a:effectLst>
              <a:outerShdw blurRad="40000" dist="20000" dir="5400000" rotWithShape="0">
                <a:srgbClr val="000000">
                  <a:alpha val="38000"/>
                </a:srgbClr>
              </a:outerShdw>
            </a:effectLst>
          </p:spPr>
        </p:cxnSp>
        <p:sp>
          <p:nvSpPr>
            <p:cNvPr id="234" name="Rectangle 233"/>
            <p:cNvSpPr/>
            <p:nvPr/>
          </p:nvSpPr>
          <p:spPr>
            <a:xfrm>
              <a:off x="4381950" y="1049816"/>
              <a:ext cx="2409397" cy="2417607"/>
            </a:xfrm>
            <a:prstGeom prst="rect">
              <a:avLst/>
            </a:prstGeom>
            <a:solidFill>
              <a:sysClr val="window" lastClr="FFFFFF">
                <a:lumMod val="85000"/>
              </a:sysClr>
            </a:soli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ot="0" spcFirstLastPara="0" vert="horz" wrap="square" lIns="91440" tIns="182880" rIns="91440" bIns="45720" numCol="1" spcCol="0" rtlCol="0" fromWordArt="0" anchor="ctr" anchorCtr="0" forceAA="0" compatLnSpc="1">
              <a:noAutofit/>
            </a:bodyPr>
            <a:lstStyle/>
            <a:p>
              <a:pPr marL="228600" marR="0" lvl="0" indent="0" defTabSz="457200" eaLnBrk="1" fontAlgn="auto" latinLnBrk="0" hangingPunct="1">
                <a:lnSpc>
                  <a:spcPct val="115000"/>
                </a:lnSpc>
                <a:spcBef>
                  <a:spcPts val="0"/>
                </a:spcBef>
                <a:spcAft>
                  <a:spcPts val="1000"/>
                </a:spcAft>
                <a:buClrTx/>
                <a:buSzTx/>
                <a:buFontTx/>
                <a:buNone/>
                <a:tabLst/>
                <a:defRPr/>
              </a:pPr>
              <a:r>
                <a:rPr kumimoji="0" lang="en-US" sz="1200" b="1" i="0" u="none" strike="noStrike" kern="0" cap="none" spc="0" normalizeH="0" baseline="0" noProof="0">
                  <a:ln>
                    <a:noFill/>
                  </a:ln>
                  <a:solidFill>
                    <a:prstClr val="black"/>
                  </a:solidFill>
                  <a:effectLst/>
                  <a:uLnTx/>
                  <a:uFillTx/>
                  <a:latin typeface="Times New Roman"/>
                  <a:ea typeface="Times New Roman"/>
                  <a:cs typeface="+mn-cs"/>
                </a:rPr>
                <a:t> </a:t>
              </a:r>
            </a:p>
          </p:txBody>
        </p:sp>
        <p:sp>
          <p:nvSpPr>
            <p:cNvPr id="235" name="Arc 234"/>
            <p:cNvSpPr/>
            <p:nvPr/>
          </p:nvSpPr>
          <p:spPr>
            <a:xfrm rot="1016732">
              <a:off x="5605452" y="1205505"/>
              <a:ext cx="1073340" cy="2266636"/>
            </a:xfrm>
            <a:prstGeom prst="arc">
              <a:avLst>
                <a:gd name="adj1" fmla="val 13599321"/>
                <a:gd name="adj2" fmla="val 6208161"/>
              </a:avLst>
            </a:prstGeom>
            <a:noFill/>
            <a:ln w="9525" cap="flat" cmpd="sng" algn="ctr">
              <a:solidFill>
                <a:sysClr val="windowText" lastClr="000000">
                  <a:shade val="95000"/>
                  <a:satMod val="105000"/>
                </a:sysClr>
              </a:solidFill>
              <a:prstDash val="solid"/>
              <a:headEnd type="triangle" w="med" len="med"/>
              <a:tailEnd type="none" w="med" len="me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36" name="TextBox 36"/>
            <p:cNvSpPr txBox="1"/>
            <p:nvPr/>
          </p:nvSpPr>
          <p:spPr>
            <a:xfrm>
              <a:off x="4637389" y="1043563"/>
              <a:ext cx="778519" cy="401812"/>
            </a:xfrm>
            <a:prstGeom prst="rect">
              <a:avLst/>
            </a:prstGeom>
            <a:noFill/>
            <a:ln w="9525" cap="flat" cmpd="sng" algn="ctr">
              <a:noFill/>
              <a:prstDash val="solid"/>
            </a:ln>
            <a:effectLst>
              <a:outerShdw blurRad="40000" dist="20000" dir="5400000" rotWithShape="0">
                <a:srgbClr val="000000">
                  <a:alpha val="38000"/>
                </a:srgbClr>
              </a:outerShdw>
            </a:effectLst>
          </p:spPr>
          <p:txBody>
            <a:bodyPr wrap="square"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Calibri"/>
                  <a:ea typeface="Times New Roman"/>
                  <a:cs typeface="+mn-cs"/>
                </a:rPr>
                <a:t>Input</a:t>
              </a:r>
              <a:endParaRPr kumimoji="0" lang="en-US" sz="2000" b="1" i="0" u="none" strike="noStrike" kern="0" cap="none" spc="0" normalizeH="0" baseline="0" noProof="0">
                <a:ln>
                  <a:noFill/>
                </a:ln>
                <a:solidFill>
                  <a:prstClr val="black"/>
                </a:solidFill>
                <a:effectLst/>
                <a:uLnTx/>
                <a:uFillTx/>
                <a:latin typeface="Times New Roman"/>
                <a:ea typeface="Times New Roman"/>
                <a:cs typeface="+mn-cs"/>
              </a:endParaRPr>
            </a:p>
          </p:txBody>
        </p:sp>
        <p:sp>
          <p:nvSpPr>
            <p:cNvPr id="237" name="Oval 236"/>
            <p:cNvSpPr/>
            <p:nvPr/>
          </p:nvSpPr>
          <p:spPr>
            <a:xfrm>
              <a:off x="6030831" y="1802917"/>
              <a:ext cx="337968" cy="386770"/>
            </a:xfrm>
            <a:prstGeom prst="ellipse">
              <a:avLst/>
            </a:prstGeom>
            <a:solidFill>
              <a:srgbClr val="92D050"/>
            </a:solidFill>
            <a:ln w="25400" cap="flat" cmpd="sng" algn="ctr">
              <a:solidFill>
                <a:srgbClr val="9BBB59">
                  <a:shade val="50000"/>
                </a:srgbClr>
              </a:solidFill>
              <a:prstDash val="solid"/>
            </a:ln>
            <a:effectLst/>
          </p:spPr>
          <p:txBody>
            <a:bodyPr rtlCol="0" anchor="ctr"/>
            <a:lstStyle/>
            <a:p>
              <a:pPr marL="0" marR="0" lvl="0" indent="0" defTabSz="457200" eaLnBrk="1" fontAlgn="auto" latinLnBrk="0" hangingPunct="1">
                <a:lnSpc>
                  <a:spcPct val="115000"/>
                </a:lnSpc>
                <a:spcBef>
                  <a:spcPts val="0"/>
                </a:spcBef>
                <a:spcAft>
                  <a:spcPts val="1000"/>
                </a:spcAft>
                <a:buClrTx/>
                <a:buSzTx/>
                <a:buFontTx/>
                <a:buNone/>
                <a:tabLst/>
                <a:defRPr/>
              </a:pPr>
              <a:r>
                <a:rPr kumimoji="0" lang="en-US" sz="1100" b="1" i="0" u="none" strike="noStrike" kern="0" cap="none" spc="0" normalizeH="0" baseline="0" noProof="0">
                  <a:ln>
                    <a:noFill/>
                  </a:ln>
                  <a:solidFill>
                    <a:prstClr val="white"/>
                  </a:solidFill>
                  <a:effectLst/>
                  <a:uLnTx/>
                  <a:uFillTx/>
                  <a:latin typeface="Times New Roman"/>
                  <a:ea typeface="Times New Roman"/>
                  <a:cs typeface="+mn-cs"/>
                </a:rPr>
                <a:t> </a:t>
              </a:r>
              <a:endParaRPr kumimoji="0" lang="en-US" sz="1200" b="1" i="0" u="none" strike="noStrike" kern="0" cap="none" spc="0" normalizeH="0" baseline="0" noProof="0">
                <a:ln>
                  <a:noFill/>
                </a:ln>
                <a:solidFill>
                  <a:prstClr val="white"/>
                </a:solidFill>
                <a:effectLst/>
                <a:uLnTx/>
                <a:uFillTx/>
                <a:latin typeface="Times New Roman"/>
                <a:ea typeface="Times New Roman"/>
                <a:cs typeface="+mn-cs"/>
              </a:endParaRPr>
            </a:p>
          </p:txBody>
        </p:sp>
        <p:cxnSp>
          <p:nvCxnSpPr>
            <p:cNvPr id="238" name="Straight Arrow Connector 237"/>
            <p:cNvCxnSpPr/>
            <p:nvPr/>
          </p:nvCxnSpPr>
          <p:spPr>
            <a:xfrm>
              <a:off x="6199814" y="1418834"/>
              <a:ext cx="0" cy="384083"/>
            </a:xfrm>
            <a:prstGeom prst="straightConnector1">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tailEnd type="triangle" w="lg" len="med"/>
            </a:ln>
            <a:effectLst>
              <a:outerShdw blurRad="40000" dist="20000" dir="5400000" rotWithShape="0">
                <a:srgbClr val="000000">
                  <a:alpha val="38000"/>
                </a:srgbClr>
              </a:outerShdw>
            </a:effectLst>
          </p:spPr>
        </p:cxnSp>
        <p:grpSp>
          <p:nvGrpSpPr>
            <p:cNvPr id="239" name="Group 238"/>
            <p:cNvGrpSpPr/>
            <p:nvPr/>
          </p:nvGrpSpPr>
          <p:grpSpPr>
            <a:xfrm>
              <a:off x="5566130" y="1982820"/>
              <a:ext cx="252350" cy="30942"/>
              <a:chOff x="661269" y="507515"/>
              <a:chExt cx="170688" cy="18288"/>
            </a:xfrm>
          </p:grpSpPr>
          <p:sp>
            <p:nvSpPr>
              <p:cNvPr id="299" name="Oval 298"/>
              <p:cNvSpPr/>
              <p:nvPr/>
            </p:nvSpPr>
            <p:spPr>
              <a:xfrm>
                <a:off x="661269" y="507515"/>
                <a:ext cx="18288" cy="182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457200" eaLnBrk="1" fontAlgn="auto" latinLnBrk="0" hangingPunct="1">
                  <a:lnSpc>
                    <a:spcPct val="115000"/>
                  </a:lnSpc>
                  <a:spcBef>
                    <a:spcPts val="0"/>
                  </a:spcBef>
                  <a:spcAft>
                    <a:spcPts val="1000"/>
                  </a:spcAft>
                  <a:buClrTx/>
                  <a:buSzTx/>
                  <a:buFontTx/>
                  <a:buNone/>
                  <a:tabLst/>
                  <a:defRPr/>
                </a:pPr>
                <a:r>
                  <a:rPr kumimoji="0" lang="en-US" sz="1100" b="1" i="0" u="none" strike="noStrike" kern="0" cap="none" spc="0" normalizeH="0" baseline="0" noProof="0">
                    <a:ln>
                      <a:noFill/>
                    </a:ln>
                    <a:solidFill>
                      <a:prstClr val="black"/>
                    </a:solidFill>
                    <a:effectLst/>
                    <a:uLnTx/>
                    <a:uFillTx/>
                    <a:latin typeface="Times New Roman"/>
                    <a:ea typeface="Times New Roman"/>
                    <a:cs typeface="+mn-cs"/>
                  </a:rPr>
                  <a:t> </a:t>
                </a:r>
                <a:endParaRPr kumimoji="0" lang="en-US" sz="1200" b="1" i="0" u="none" strike="noStrike" kern="0" cap="none" spc="0" normalizeH="0" baseline="0" noProof="0">
                  <a:ln>
                    <a:noFill/>
                  </a:ln>
                  <a:solidFill>
                    <a:prstClr val="black"/>
                  </a:solidFill>
                  <a:effectLst/>
                  <a:uLnTx/>
                  <a:uFillTx/>
                  <a:latin typeface="Times New Roman"/>
                  <a:ea typeface="Times New Roman"/>
                  <a:cs typeface="+mn-cs"/>
                </a:endParaRPr>
              </a:p>
            </p:txBody>
          </p:sp>
          <p:sp>
            <p:nvSpPr>
              <p:cNvPr id="300" name="Oval 299"/>
              <p:cNvSpPr/>
              <p:nvPr/>
            </p:nvSpPr>
            <p:spPr>
              <a:xfrm>
                <a:off x="813669" y="507515"/>
                <a:ext cx="18288" cy="182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457200" eaLnBrk="1" fontAlgn="auto" latinLnBrk="0" hangingPunct="1">
                  <a:lnSpc>
                    <a:spcPct val="115000"/>
                  </a:lnSpc>
                  <a:spcBef>
                    <a:spcPts val="0"/>
                  </a:spcBef>
                  <a:spcAft>
                    <a:spcPts val="1000"/>
                  </a:spcAft>
                  <a:buClrTx/>
                  <a:buSzTx/>
                  <a:buFontTx/>
                  <a:buNone/>
                  <a:tabLst/>
                  <a:defRPr/>
                </a:pPr>
                <a:r>
                  <a:rPr kumimoji="0" lang="en-US" sz="1100" b="1" i="0" u="none" strike="noStrike" kern="0" cap="none" spc="0" normalizeH="0" baseline="0" noProof="0">
                    <a:ln>
                      <a:noFill/>
                    </a:ln>
                    <a:solidFill>
                      <a:prstClr val="black"/>
                    </a:solidFill>
                    <a:effectLst/>
                    <a:uLnTx/>
                    <a:uFillTx/>
                    <a:latin typeface="Times New Roman"/>
                    <a:ea typeface="Times New Roman"/>
                    <a:cs typeface="+mn-cs"/>
                  </a:rPr>
                  <a:t> </a:t>
                </a:r>
                <a:endParaRPr kumimoji="0" lang="en-US" sz="1200" b="1" i="0" u="none" strike="noStrike" kern="0" cap="none" spc="0" normalizeH="0" baseline="0" noProof="0">
                  <a:ln>
                    <a:noFill/>
                  </a:ln>
                  <a:solidFill>
                    <a:prstClr val="black"/>
                  </a:solidFill>
                  <a:effectLst/>
                  <a:uLnTx/>
                  <a:uFillTx/>
                  <a:latin typeface="Times New Roman"/>
                  <a:ea typeface="Times New Roman"/>
                  <a:cs typeface="+mn-cs"/>
                </a:endParaRPr>
              </a:p>
            </p:txBody>
          </p:sp>
        </p:grpSp>
        <p:sp>
          <p:nvSpPr>
            <p:cNvPr id="240" name="TextBox 48"/>
            <p:cNvSpPr txBox="1"/>
            <p:nvPr/>
          </p:nvSpPr>
          <p:spPr>
            <a:xfrm>
              <a:off x="5167396" y="1445375"/>
              <a:ext cx="700454" cy="514380"/>
            </a:xfrm>
            <a:prstGeom prst="rect">
              <a:avLst/>
            </a:prstGeom>
            <a:noFill/>
            <a:ln w="9525" cap="flat" cmpd="sng" algn="ctr">
              <a:noFill/>
              <a:prstDash val="solid"/>
            </a:ln>
            <a:effectLst>
              <a:outerShdw blurRad="40000" dist="20000" dir="5400000" rotWithShape="0">
                <a:srgbClr val="000000">
                  <a:alpha val="38000"/>
                </a:srgbClr>
              </a:outerShdw>
            </a:effectLst>
          </p:spPr>
          <p:txBody>
            <a:bodyPr wrap="square"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Calibri"/>
                  <a:ea typeface="Times New Roman"/>
                  <a:cs typeface="+mn-cs"/>
                </a:rPr>
                <a:t>map</a:t>
              </a:r>
              <a:endParaRPr kumimoji="0" lang="en-US" sz="2000" b="1" i="0" u="none" strike="noStrike" kern="0" cap="none" spc="0" normalizeH="0" baseline="0" noProof="0">
                <a:ln>
                  <a:noFill/>
                </a:ln>
                <a:solidFill>
                  <a:prstClr val="black"/>
                </a:solidFill>
                <a:effectLst/>
                <a:uLnTx/>
                <a:uFillTx/>
                <a:latin typeface="Times New Roman"/>
                <a:ea typeface="Times New Roman"/>
                <a:cs typeface="+mn-cs"/>
              </a:endParaRPr>
            </a:p>
          </p:txBody>
        </p:sp>
        <p:cxnSp>
          <p:nvCxnSpPr>
            <p:cNvPr id="241" name="Straight Arrow Connector 240"/>
            <p:cNvCxnSpPr/>
            <p:nvPr/>
          </p:nvCxnSpPr>
          <p:spPr>
            <a:xfrm flipH="1">
              <a:off x="6106269" y="2189688"/>
              <a:ext cx="93546" cy="444485"/>
            </a:xfrm>
            <a:prstGeom prst="straightConnector1">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headEnd type="none" w="med" len="med"/>
              <a:tailEnd type="triangle" w="med" len="med"/>
            </a:ln>
            <a:effectLst>
              <a:outerShdw blurRad="40000" dist="20000" dir="5400000" rotWithShape="0">
                <a:srgbClr val="000000">
                  <a:alpha val="38000"/>
                </a:srgbClr>
              </a:outerShdw>
            </a:effectLst>
          </p:spPr>
        </p:cxnSp>
        <p:sp>
          <p:nvSpPr>
            <p:cNvPr id="242" name="Oval 241"/>
            <p:cNvSpPr/>
            <p:nvPr/>
          </p:nvSpPr>
          <p:spPr>
            <a:xfrm>
              <a:off x="4588063" y="1815003"/>
              <a:ext cx="337968" cy="386770"/>
            </a:xfrm>
            <a:prstGeom prst="ellipse">
              <a:avLst/>
            </a:prstGeom>
            <a:solidFill>
              <a:srgbClr val="92D050"/>
            </a:solidFill>
            <a:ln w="25400" cap="flat" cmpd="sng" algn="ctr">
              <a:solidFill>
                <a:srgbClr val="9BBB59">
                  <a:shade val="50000"/>
                </a:srgbClr>
              </a:solidFill>
              <a:prstDash val="solid"/>
            </a:ln>
            <a:effectLst/>
          </p:spPr>
          <p:txBody>
            <a:bodyPr rtlCol="0" anchor="ctr"/>
            <a:lstStyle/>
            <a:p>
              <a:pPr marL="0" marR="0" lvl="0" indent="0" defTabSz="457200" eaLnBrk="1" fontAlgn="auto" latinLnBrk="0" hangingPunct="1">
                <a:lnSpc>
                  <a:spcPct val="115000"/>
                </a:lnSpc>
                <a:spcBef>
                  <a:spcPts val="0"/>
                </a:spcBef>
                <a:spcAft>
                  <a:spcPts val="1000"/>
                </a:spcAft>
                <a:buClrTx/>
                <a:buSzTx/>
                <a:buFontTx/>
                <a:buNone/>
                <a:tabLst/>
                <a:defRPr/>
              </a:pPr>
              <a:r>
                <a:rPr kumimoji="0" lang="en-US" sz="1100" b="1" i="0" u="none" strike="noStrike" kern="0" cap="none" spc="0" normalizeH="0" baseline="0" noProof="0">
                  <a:ln>
                    <a:noFill/>
                  </a:ln>
                  <a:solidFill>
                    <a:prstClr val="white"/>
                  </a:solidFill>
                  <a:effectLst/>
                  <a:uLnTx/>
                  <a:uFillTx/>
                  <a:latin typeface="Times New Roman"/>
                  <a:ea typeface="Times New Roman"/>
                  <a:cs typeface="+mn-cs"/>
                </a:rPr>
                <a:t> </a:t>
              </a:r>
              <a:endParaRPr kumimoji="0" lang="en-US" sz="1200" b="1" i="0" u="none" strike="noStrike" kern="0" cap="none" spc="0" normalizeH="0" baseline="0" noProof="0">
                <a:ln>
                  <a:noFill/>
                </a:ln>
                <a:solidFill>
                  <a:prstClr val="white"/>
                </a:solidFill>
                <a:effectLst/>
                <a:uLnTx/>
                <a:uFillTx/>
                <a:latin typeface="Times New Roman"/>
                <a:ea typeface="Times New Roman"/>
                <a:cs typeface="+mn-cs"/>
              </a:endParaRPr>
            </a:p>
          </p:txBody>
        </p:sp>
        <p:cxnSp>
          <p:nvCxnSpPr>
            <p:cNvPr id="243" name="Straight Arrow Connector 242"/>
            <p:cNvCxnSpPr/>
            <p:nvPr/>
          </p:nvCxnSpPr>
          <p:spPr>
            <a:xfrm>
              <a:off x="4757048" y="1419370"/>
              <a:ext cx="0" cy="383547"/>
            </a:xfrm>
            <a:prstGeom prst="straightConnector1">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headEnd type="none" w="med" len="med"/>
              <a:tailEnd type="triangle" w="med" len="med"/>
            </a:ln>
            <a:effectLst>
              <a:outerShdw blurRad="40000" dist="20000" dir="5400000" rotWithShape="0">
                <a:srgbClr val="000000">
                  <a:alpha val="38000"/>
                </a:srgbClr>
              </a:outerShdw>
            </a:effectLst>
          </p:spPr>
        </p:cxnSp>
        <p:cxnSp>
          <p:nvCxnSpPr>
            <p:cNvPr id="244" name="Straight Arrow Connector 243"/>
            <p:cNvCxnSpPr/>
            <p:nvPr/>
          </p:nvCxnSpPr>
          <p:spPr>
            <a:xfrm>
              <a:off x="4757048" y="2189688"/>
              <a:ext cx="276049" cy="458951"/>
            </a:xfrm>
            <a:prstGeom prst="straightConnector1">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headEnd type="none" w="med" len="med"/>
              <a:tailEnd type="triangle" w="med" len="med"/>
            </a:ln>
            <a:effectLst>
              <a:outerShdw blurRad="40000" dist="20000" dir="5400000" rotWithShape="0">
                <a:srgbClr val="000000">
                  <a:alpha val="38000"/>
                </a:srgbClr>
              </a:outerShdw>
            </a:effectLst>
          </p:spPr>
        </p:cxnSp>
        <p:sp>
          <p:nvSpPr>
            <p:cNvPr id="245" name="Oval 244"/>
            <p:cNvSpPr/>
            <p:nvPr/>
          </p:nvSpPr>
          <p:spPr>
            <a:xfrm>
              <a:off x="4986381" y="1802917"/>
              <a:ext cx="337968" cy="386770"/>
            </a:xfrm>
            <a:prstGeom prst="ellipse">
              <a:avLst/>
            </a:prstGeom>
            <a:solidFill>
              <a:srgbClr val="92D050"/>
            </a:solidFill>
            <a:ln w="25400" cap="flat" cmpd="sng" algn="ctr">
              <a:solidFill>
                <a:srgbClr val="9BBB59">
                  <a:shade val="50000"/>
                </a:srgbClr>
              </a:solidFill>
              <a:prstDash val="solid"/>
            </a:ln>
            <a:effectLst/>
          </p:spPr>
          <p:txBody>
            <a:bodyPr rtlCol="0" anchor="ctr"/>
            <a:lstStyle/>
            <a:p>
              <a:pPr marL="0" marR="0" lvl="0" indent="0" defTabSz="457200" eaLnBrk="1" fontAlgn="auto" latinLnBrk="0" hangingPunct="1">
                <a:lnSpc>
                  <a:spcPct val="115000"/>
                </a:lnSpc>
                <a:spcBef>
                  <a:spcPts val="0"/>
                </a:spcBef>
                <a:spcAft>
                  <a:spcPts val="1000"/>
                </a:spcAft>
                <a:buClrTx/>
                <a:buSzTx/>
                <a:buFontTx/>
                <a:buNone/>
                <a:tabLst/>
                <a:defRPr/>
              </a:pPr>
              <a:r>
                <a:rPr kumimoji="0" lang="en-US" sz="1100" b="1" i="0" u="none" strike="noStrike" kern="0" cap="none" spc="0" normalizeH="0" baseline="0" noProof="0">
                  <a:ln>
                    <a:noFill/>
                  </a:ln>
                  <a:solidFill>
                    <a:prstClr val="white"/>
                  </a:solidFill>
                  <a:effectLst/>
                  <a:uLnTx/>
                  <a:uFillTx/>
                  <a:latin typeface="Times New Roman"/>
                  <a:ea typeface="Times New Roman"/>
                  <a:cs typeface="+mn-cs"/>
                </a:rPr>
                <a:t> </a:t>
              </a:r>
              <a:endParaRPr kumimoji="0" lang="en-US" sz="1200" b="1" i="0" u="none" strike="noStrike" kern="0" cap="none" spc="0" normalizeH="0" baseline="0" noProof="0">
                <a:ln>
                  <a:noFill/>
                </a:ln>
                <a:solidFill>
                  <a:prstClr val="white"/>
                </a:solidFill>
                <a:effectLst/>
                <a:uLnTx/>
                <a:uFillTx/>
                <a:latin typeface="Times New Roman"/>
                <a:ea typeface="Times New Roman"/>
                <a:cs typeface="+mn-cs"/>
              </a:endParaRPr>
            </a:p>
          </p:txBody>
        </p:sp>
        <p:cxnSp>
          <p:nvCxnSpPr>
            <p:cNvPr id="246" name="Straight Arrow Connector 245"/>
            <p:cNvCxnSpPr/>
            <p:nvPr/>
          </p:nvCxnSpPr>
          <p:spPr>
            <a:xfrm>
              <a:off x="5155365" y="1419370"/>
              <a:ext cx="0" cy="383547"/>
            </a:xfrm>
            <a:prstGeom prst="straightConnector1">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headEnd type="none" w="med" len="med"/>
              <a:tailEnd type="triangle" w="med" len="med"/>
            </a:ln>
            <a:effectLst>
              <a:outerShdw blurRad="40000" dist="20000" dir="5400000" rotWithShape="0">
                <a:srgbClr val="000000">
                  <a:alpha val="38000"/>
                </a:srgbClr>
              </a:outerShdw>
            </a:effectLst>
          </p:spPr>
        </p:cxnSp>
        <p:cxnSp>
          <p:nvCxnSpPr>
            <p:cNvPr id="247" name="Straight Arrow Connector 246"/>
            <p:cNvCxnSpPr/>
            <p:nvPr/>
          </p:nvCxnSpPr>
          <p:spPr>
            <a:xfrm flipH="1">
              <a:off x="5152307" y="2189688"/>
              <a:ext cx="3059" cy="402309"/>
            </a:xfrm>
            <a:prstGeom prst="straightConnector1">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headEnd type="none" w="med" len="med"/>
              <a:tailEnd type="triangle" w="med" len="med"/>
            </a:ln>
            <a:effectLst>
              <a:outerShdw blurRad="40000" dist="20000" dir="5400000" rotWithShape="0">
                <a:srgbClr val="000000">
                  <a:alpha val="38000"/>
                </a:srgbClr>
              </a:outerShdw>
            </a:effectLst>
          </p:spPr>
        </p:cxnSp>
        <p:sp>
          <p:nvSpPr>
            <p:cNvPr id="248" name="Oval 247"/>
            <p:cNvSpPr/>
            <p:nvPr/>
          </p:nvSpPr>
          <p:spPr>
            <a:xfrm>
              <a:off x="4983719" y="2591997"/>
              <a:ext cx="337175" cy="386770"/>
            </a:xfrm>
            <a:prstGeom prst="ellipse">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defTabSz="457200" eaLnBrk="1" fontAlgn="auto" latinLnBrk="0" hangingPunct="1">
                <a:lnSpc>
                  <a:spcPct val="115000"/>
                </a:lnSpc>
                <a:spcBef>
                  <a:spcPts val="0"/>
                </a:spcBef>
                <a:spcAft>
                  <a:spcPts val="1000"/>
                </a:spcAft>
                <a:buClrTx/>
                <a:buSzTx/>
                <a:buFontTx/>
                <a:buNone/>
                <a:tabLst/>
                <a:defRPr/>
              </a:pPr>
              <a:r>
                <a:rPr kumimoji="0" lang="en-US" sz="1100" b="1" i="0" u="none" strike="noStrike" kern="0" cap="none" spc="0" normalizeH="0" baseline="0" noProof="0">
                  <a:ln>
                    <a:noFill/>
                  </a:ln>
                  <a:solidFill>
                    <a:prstClr val="black"/>
                  </a:solidFill>
                  <a:effectLst/>
                  <a:uLnTx/>
                  <a:uFillTx/>
                  <a:latin typeface="Times New Roman"/>
                  <a:ea typeface="Times New Roman"/>
                  <a:cs typeface="+mn-cs"/>
                </a:rPr>
                <a:t> </a:t>
              </a:r>
              <a:endParaRPr kumimoji="0" lang="en-US" sz="1200" b="1" i="0" u="none" strike="noStrike" kern="0" cap="none" spc="0" normalizeH="0" baseline="0" noProof="0">
                <a:ln>
                  <a:noFill/>
                </a:ln>
                <a:solidFill>
                  <a:prstClr val="black"/>
                </a:solidFill>
                <a:effectLst/>
                <a:uLnTx/>
                <a:uFillTx/>
                <a:latin typeface="Times New Roman"/>
                <a:ea typeface="Times New Roman"/>
                <a:cs typeface="+mn-cs"/>
              </a:endParaRPr>
            </a:p>
          </p:txBody>
        </p:sp>
        <p:sp>
          <p:nvSpPr>
            <p:cNvPr id="249" name="Oval 248"/>
            <p:cNvSpPr/>
            <p:nvPr/>
          </p:nvSpPr>
          <p:spPr>
            <a:xfrm>
              <a:off x="5818472" y="2577531"/>
              <a:ext cx="337175" cy="386770"/>
            </a:xfrm>
            <a:prstGeom prst="ellipse">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defTabSz="457200" eaLnBrk="1" fontAlgn="auto" latinLnBrk="0" hangingPunct="1">
                <a:lnSpc>
                  <a:spcPct val="115000"/>
                </a:lnSpc>
                <a:spcBef>
                  <a:spcPts val="0"/>
                </a:spcBef>
                <a:spcAft>
                  <a:spcPts val="1000"/>
                </a:spcAft>
                <a:buClrTx/>
                <a:buSzTx/>
                <a:buFontTx/>
                <a:buNone/>
                <a:tabLst/>
                <a:defRPr/>
              </a:pPr>
              <a:r>
                <a:rPr kumimoji="0" lang="en-US" sz="1100" b="1" i="0" u="none" strike="noStrike" kern="0" cap="none" spc="0" normalizeH="0" baseline="0" noProof="0">
                  <a:ln>
                    <a:noFill/>
                  </a:ln>
                  <a:solidFill>
                    <a:prstClr val="black"/>
                  </a:solidFill>
                  <a:effectLst/>
                  <a:uLnTx/>
                  <a:uFillTx/>
                  <a:latin typeface="Times New Roman"/>
                  <a:ea typeface="Times New Roman"/>
                  <a:cs typeface="+mn-cs"/>
                </a:rPr>
                <a:t> </a:t>
              </a:r>
              <a:endParaRPr kumimoji="0" lang="en-US" sz="1200" b="1" i="0" u="none" strike="noStrike" kern="0" cap="none" spc="0" normalizeH="0" baseline="0" noProof="0">
                <a:ln>
                  <a:noFill/>
                </a:ln>
                <a:solidFill>
                  <a:prstClr val="black"/>
                </a:solidFill>
                <a:effectLst/>
                <a:uLnTx/>
                <a:uFillTx/>
                <a:latin typeface="Times New Roman"/>
                <a:ea typeface="Times New Roman"/>
                <a:cs typeface="+mn-cs"/>
              </a:endParaRPr>
            </a:p>
          </p:txBody>
        </p:sp>
        <p:grpSp>
          <p:nvGrpSpPr>
            <p:cNvPr id="250" name="Group 249"/>
            <p:cNvGrpSpPr/>
            <p:nvPr/>
          </p:nvGrpSpPr>
          <p:grpSpPr>
            <a:xfrm>
              <a:off x="5467591" y="2849845"/>
              <a:ext cx="251716" cy="30082"/>
              <a:chOff x="594644" y="1019969"/>
              <a:chExt cx="170688" cy="18288"/>
            </a:xfrm>
          </p:grpSpPr>
          <p:sp>
            <p:nvSpPr>
              <p:cNvPr id="297" name="Oval 296"/>
              <p:cNvSpPr/>
              <p:nvPr/>
            </p:nvSpPr>
            <p:spPr>
              <a:xfrm>
                <a:off x="594644" y="1019969"/>
                <a:ext cx="18288" cy="182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457200" eaLnBrk="1" fontAlgn="auto" latinLnBrk="0" hangingPunct="1">
                  <a:lnSpc>
                    <a:spcPct val="115000"/>
                  </a:lnSpc>
                  <a:spcBef>
                    <a:spcPts val="0"/>
                  </a:spcBef>
                  <a:spcAft>
                    <a:spcPts val="1000"/>
                  </a:spcAft>
                  <a:buClrTx/>
                  <a:buSzTx/>
                  <a:buFontTx/>
                  <a:buNone/>
                  <a:tabLst/>
                  <a:defRPr/>
                </a:pPr>
                <a:r>
                  <a:rPr kumimoji="0" lang="en-US" sz="1100" b="1" i="0" u="none" strike="noStrike" kern="0" cap="none" spc="0" normalizeH="0" baseline="0" noProof="0">
                    <a:ln>
                      <a:noFill/>
                    </a:ln>
                    <a:solidFill>
                      <a:prstClr val="black"/>
                    </a:solidFill>
                    <a:effectLst/>
                    <a:uLnTx/>
                    <a:uFillTx/>
                    <a:latin typeface="Times New Roman"/>
                    <a:ea typeface="Times New Roman"/>
                    <a:cs typeface="+mn-cs"/>
                  </a:rPr>
                  <a:t> </a:t>
                </a:r>
                <a:endParaRPr kumimoji="0" lang="en-US" sz="1200" b="1" i="0" u="none" strike="noStrike" kern="0" cap="none" spc="0" normalizeH="0" baseline="0" noProof="0">
                  <a:ln>
                    <a:noFill/>
                  </a:ln>
                  <a:solidFill>
                    <a:prstClr val="black"/>
                  </a:solidFill>
                  <a:effectLst/>
                  <a:uLnTx/>
                  <a:uFillTx/>
                  <a:latin typeface="Times New Roman"/>
                  <a:ea typeface="Times New Roman"/>
                  <a:cs typeface="+mn-cs"/>
                </a:endParaRPr>
              </a:p>
            </p:txBody>
          </p:sp>
          <p:sp>
            <p:nvSpPr>
              <p:cNvPr id="298" name="Oval 297"/>
              <p:cNvSpPr/>
              <p:nvPr/>
            </p:nvSpPr>
            <p:spPr>
              <a:xfrm>
                <a:off x="747044" y="1019969"/>
                <a:ext cx="18288" cy="182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457200" eaLnBrk="1" fontAlgn="auto" latinLnBrk="0" hangingPunct="1">
                  <a:lnSpc>
                    <a:spcPct val="115000"/>
                  </a:lnSpc>
                  <a:spcBef>
                    <a:spcPts val="0"/>
                  </a:spcBef>
                  <a:spcAft>
                    <a:spcPts val="1000"/>
                  </a:spcAft>
                  <a:buClrTx/>
                  <a:buSzTx/>
                  <a:buFontTx/>
                  <a:buNone/>
                  <a:tabLst/>
                  <a:defRPr/>
                </a:pPr>
                <a:r>
                  <a:rPr kumimoji="0" lang="en-US" sz="1100" b="1" i="0" u="none" strike="noStrike" kern="0" cap="none" spc="0" normalizeH="0" baseline="0" noProof="0">
                    <a:ln>
                      <a:noFill/>
                    </a:ln>
                    <a:solidFill>
                      <a:prstClr val="black"/>
                    </a:solidFill>
                    <a:effectLst/>
                    <a:uLnTx/>
                    <a:uFillTx/>
                    <a:latin typeface="Times New Roman"/>
                    <a:ea typeface="Times New Roman"/>
                    <a:cs typeface="+mn-cs"/>
                  </a:rPr>
                  <a:t> </a:t>
                </a:r>
                <a:endParaRPr kumimoji="0" lang="en-US" sz="1200" b="1" i="0" u="none" strike="noStrike" kern="0" cap="none" spc="0" normalizeH="0" baseline="0" noProof="0">
                  <a:ln>
                    <a:noFill/>
                  </a:ln>
                  <a:solidFill>
                    <a:prstClr val="black"/>
                  </a:solidFill>
                  <a:effectLst/>
                  <a:uLnTx/>
                  <a:uFillTx/>
                  <a:latin typeface="Times New Roman"/>
                  <a:ea typeface="Times New Roman"/>
                  <a:cs typeface="+mn-cs"/>
                </a:endParaRPr>
              </a:p>
            </p:txBody>
          </p:sp>
        </p:grpSp>
        <p:cxnSp>
          <p:nvCxnSpPr>
            <p:cNvPr id="251" name="Straight Arrow Connector 250"/>
            <p:cNvCxnSpPr/>
            <p:nvPr/>
          </p:nvCxnSpPr>
          <p:spPr>
            <a:xfrm>
              <a:off x="4757048" y="2189688"/>
              <a:ext cx="1110803" cy="444485"/>
            </a:xfrm>
            <a:prstGeom prst="straightConnector1">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headEnd type="none" w="med" len="med"/>
              <a:tailEnd type="triangle" w="med" len="med"/>
            </a:ln>
            <a:effectLst>
              <a:outerShdw blurRad="40000" dist="20000" dir="5400000" rotWithShape="0">
                <a:srgbClr val="000000">
                  <a:alpha val="38000"/>
                </a:srgbClr>
              </a:outerShdw>
            </a:effectLst>
          </p:spPr>
        </p:cxnSp>
        <p:cxnSp>
          <p:nvCxnSpPr>
            <p:cNvPr id="252" name="Straight Arrow Connector 251"/>
            <p:cNvCxnSpPr/>
            <p:nvPr/>
          </p:nvCxnSpPr>
          <p:spPr>
            <a:xfrm>
              <a:off x="5155366" y="2189688"/>
              <a:ext cx="831695" cy="387843"/>
            </a:xfrm>
            <a:prstGeom prst="straightConnector1">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headEnd type="none" w="med" len="med"/>
              <a:tailEnd type="triangle" w="med" len="med"/>
            </a:ln>
            <a:effectLst>
              <a:outerShdw blurRad="40000" dist="20000" dir="5400000" rotWithShape="0">
                <a:srgbClr val="000000">
                  <a:alpha val="38000"/>
                </a:srgbClr>
              </a:outerShdw>
            </a:effectLst>
          </p:spPr>
        </p:cxnSp>
        <p:cxnSp>
          <p:nvCxnSpPr>
            <p:cNvPr id="253" name="Straight Arrow Connector 252"/>
            <p:cNvCxnSpPr/>
            <p:nvPr/>
          </p:nvCxnSpPr>
          <p:spPr>
            <a:xfrm flipH="1">
              <a:off x="5271515" y="2189688"/>
              <a:ext cx="928300" cy="458951"/>
            </a:xfrm>
            <a:prstGeom prst="straightConnector1">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headEnd type="none" w="med" len="med"/>
              <a:tailEnd type="triangle" w="med" len="med"/>
            </a:ln>
            <a:effectLst>
              <a:outerShdw blurRad="40000" dist="20000" dir="5400000" rotWithShape="0">
                <a:srgbClr val="000000">
                  <a:alpha val="38000"/>
                </a:srgbClr>
              </a:outerShdw>
            </a:effectLst>
          </p:spPr>
        </p:cxnSp>
        <p:sp>
          <p:nvSpPr>
            <p:cNvPr id="254" name="TextBox 48"/>
            <p:cNvSpPr txBox="1"/>
            <p:nvPr/>
          </p:nvSpPr>
          <p:spPr>
            <a:xfrm>
              <a:off x="4364095" y="2776047"/>
              <a:ext cx="867828" cy="401812"/>
            </a:xfrm>
            <a:prstGeom prst="rect">
              <a:avLst/>
            </a:prstGeom>
            <a:noFill/>
            <a:ln w="9525" cap="flat" cmpd="sng" algn="ctr">
              <a:noFill/>
              <a:prstDash val="solid"/>
            </a:ln>
            <a:effectLst>
              <a:outerShdw blurRad="40000" dist="20000" dir="5400000" rotWithShape="0">
                <a:srgbClr val="000000">
                  <a:alpha val="38000"/>
                </a:srgbClr>
              </a:outerShdw>
            </a:effectLst>
          </p:spPr>
          <p:txBody>
            <a:bodyPr wrap="square"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Calibri"/>
                  <a:ea typeface="Times New Roman"/>
                  <a:cs typeface="+mn-cs"/>
                </a:rPr>
                <a:t>reduce</a:t>
              </a:r>
              <a:endParaRPr kumimoji="0" lang="en-US" sz="2000" b="1" i="0" u="none" strike="noStrike" kern="0" cap="none" spc="0" normalizeH="0" baseline="0" noProof="0" dirty="0">
                <a:ln>
                  <a:noFill/>
                </a:ln>
                <a:solidFill>
                  <a:prstClr val="black"/>
                </a:solidFill>
                <a:effectLst/>
                <a:uLnTx/>
                <a:uFillTx/>
                <a:latin typeface="Times New Roman"/>
                <a:ea typeface="Times New Roman"/>
                <a:cs typeface="+mn-cs"/>
              </a:endParaRPr>
            </a:p>
          </p:txBody>
        </p:sp>
        <p:cxnSp>
          <p:nvCxnSpPr>
            <p:cNvPr id="255" name="Straight Arrow Connector 254"/>
            <p:cNvCxnSpPr/>
            <p:nvPr/>
          </p:nvCxnSpPr>
          <p:spPr>
            <a:xfrm>
              <a:off x="5152307" y="2978767"/>
              <a:ext cx="3059" cy="372575"/>
            </a:xfrm>
            <a:prstGeom prst="straightConnector1">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headEnd type="none" w="med" len="med"/>
              <a:tailEnd type="triangle" w="med" len="med"/>
            </a:ln>
            <a:effectLst>
              <a:outerShdw blurRad="40000" dist="20000" dir="5400000" rotWithShape="0">
                <a:srgbClr val="000000">
                  <a:alpha val="38000"/>
                </a:srgbClr>
              </a:outerShdw>
            </a:effectLst>
          </p:spPr>
        </p:cxnSp>
        <p:cxnSp>
          <p:nvCxnSpPr>
            <p:cNvPr id="256" name="Straight Arrow Connector 255"/>
            <p:cNvCxnSpPr/>
            <p:nvPr/>
          </p:nvCxnSpPr>
          <p:spPr>
            <a:xfrm flipH="1">
              <a:off x="5984227" y="2964301"/>
              <a:ext cx="2834" cy="387041"/>
            </a:xfrm>
            <a:prstGeom prst="straightConnector1">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headEnd type="none" w="med" len="med"/>
              <a:tailEnd type="triangle" w="med" len="med"/>
            </a:ln>
            <a:effectLst>
              <a:outerShdw blurRad="40000" dist="20000" dir="5400000" rotWithShape="0">
                <a:srgbClr val="000000">
                  <a:alpha val="38000"/>
                </a:srgbClr>
              </a:outerShdw>
            </a:effectLst>
          </p:spPr>
        </p:cxnSp>
        <p:sp>
          <p:nvSpPr>
            <p:cNvPr id="257" name="TextBox 36"/>
            <p:cNvSpPr txBox="1"/>
            <p:nvPr/>
          </p:nvSpPr>
          <p:spPr>
            <a:xfrm>
              <a:off x="5340381" y="1065488"/>
              <a:ext cx="1056673" cy="401861"/>
            </a:xfrm>
            <a:prstGeom prst="rect">
              <a:avLst/>
            </a:prstGeom>
            <a:noFill/>
            <a:ln w="9525" cap="flat" cmpd="sng" algn="ctr">
              <a:noFill/>
              <a:prstDash val="solid"/>
            </a:ln>
            <a:effectLst>
              <a:outerShdw blurRad="40000" dist="20000" dir="5400000" rotWithShape="0">
                <a:srgbClr val="000000">
                  <a:alpha val="38000"/>
                </a:srgbClr>
              </a:outerShdw>
            </a:effectLst>
          </p:spPr>
          <p:txBody>
            <a:bodyPr wrap="square"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Calibri"/>
                  <a:ea typeface="Times New Roman"/>
                  <a:cs typeface="+mn-cs"/>
                </a:rPr>
                <a:t>Iterations</a:t>
              </a:r>
              <a:endParaRPr kumimoji="0" lang="en-US" sz="2000" b="1" i="0" u="none" strike="noStrike" kern="0" cap="none" spc="0" normalizeH="0" baseline="0" noProof="0" dirty="0">
                <a:ln>
                  <a:noFill/>
                </a:ln>
                <a:solidFill>
                  <a:prstClr val="black"/>
                </a:solidFill>
                <a:effectLst/>
                <a:uLnTx/>
                <a:uFillTx/>
                <a:latin typeface="Times New Roman"/>
                <a:ea typeface="Times New Roman"/>
                <a:cs typeface="+mn-cs"/>
              </a:endParaRPr>
            </a:p>
          </p:txBody>
        </p:sp>
        <p:sp>
          <p:nvSpPr>
            <p:cNvPr id="258" name="TextBox 36"/>
            <p:cNvSpPr txBox="1"/>
            <p:nvPr/>
          </p:nvSpPr>
          <p:spPr>
            <a:xfrm>
              <a:off x="765663" y="1209263"/>
              <a:ext cx="717410" cy="401860"/>
            </a:xfrm>
            <a:prstGeom prst="rect">
              <a:avLst/>
            </a:prstGeom>
            <a:noFill/>
            <a:ln w="9525" cap="flat" cmpd="sng" algn="ctr">
              <a:noFill/>
              <a:prstDash val="solid"/>
            </a:ln>
            <a:effectLst>
              <a:outerShdw blurRad="40000" dist="20000" dir="5400000" rotWithShape="0">
                <a:srgbClr val="000000">
                  <a:alpha val="38000"/>
                </a:srgbClr>
              </a:outerShdw>
            </a:effectLst>
          </p:spPr>
          <p:txBody>
            <a:bodyPr wrap="square"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Calibri"/>
                  <a:ea typeface="Times New Roman"/>
                  <a:cs typeface="+mn-cs"/>
                </a:rPr>
                <a:t>Input</a:t>
              </a:r>
              <a:endParaRPr kumimoji="0" lang="en-US" sz="2000" b="1" i="0" u="none" strike="noStrike" kern="0" cap="none" spc="0" normalizeH="0" baseline="0" noProof="0" dirty="0">
                <a:ln>
                  <a:noFill/>
                </a:ln>
                <a:solidFill>
                  <a:prstClr val="black"/>
                </a:solidFill>
                <a:effectLst/>
                <a:uLnTx/>
                <a:uFillTx/>
                <a:latin typeface="Times New Roman"/>
                <a:ea typeface="Times New Roman"/>
                <a:cs typeface="+mn-cs"/>
              </a:endParaRPr>
            </a:p>
          </p:txBody>
        </p:sp>
        <p:sp>
          <p:nvSpPr>
            <p:cNvPr id="259" name="Oval 258"/>
            <p:cNvSpPr/>
            <p:nvPr/>
          </p:nvSpPr>
          <p:spPr>
            <a:xfrm>
              <a:off x="1695535" y="2138696"/>
              <a:ext cx="338135" cy="386817"/>
            </a:xfrm>
            <a:prstGeom prst="ellipse">
              <a:avLst/>
            </a:prstGeom>
            <a:solidFill>
              <a:srgbClr val="92D050"/>
            </a:solidFill>
            <a:ln w="25400" cap="flat" cmpd="sng" algn="ctr">
              <a:solidFill>
                <a:srgbClr val="9BBB59">
                  <a:shade val="50000"/>
                </a:srgbClr>
              </a:solidFill>
              <a:prstDash val="solid"/>
            </a:ln>
            <a:effectLst/>
          </p:spPr>
          <p:txBody>
            <a:bodyPr rtlCol="0" anchor="ctr"/>
            <a:lstStyle/>
            <a:p>
              <a:pPr marL="0" marR="0" lvl="0" indent="0" defTabSz="457200" eaLnBrk="1" fontAlgn="auto" latinLnBrk="0" hangingPunct="1">
                <a:lnSpc>
                  <a:spcPct val="115000"/>
                </a:lnSpc>
                <a:spcBef>
                  <a:spcPts val="0"/>
                </a:spcBef>
                <a:spcAft>
                  <a:spcPts val="1000"/>
                </a:spcAft>
                <a:buClrTx/>
                <a:buSzTx/>
                <a:buFontTx/>
                <a:buNone/>
                <a:tabLst/>
                <a:defRPr/>
              </a:pPr>
              <a:r>
                <a:rPr kumimoji="0" lang="en-US" sz="1100" b="1" i="0" u="none" strike="noStrike" kern="0" cap="none" spc="0" normalizeH="0" baseline="0" noProof="0">
                  <a:ln>
                    <a:noFill/>
                  </a:ln>
                  <a:solidFill>
                    <a:prstClr val="white"/>
                  </a:solidFill>
                  <a:effectLst/>
                  <a:uLnTx/>
                  <a:uFillTx/>
                  <a:latin typeface="Calibri"/>
                  <a:ea typeface="Times New Roman"/>
                  <a:cs typeface="Times New Roman"/>
                </a:rPr>
                <a:t> </a:t>
              </a:r>
            </a:p>
          </p:txBody>
        </p:sp>
        <p:cxnSp>
          <p:nvCxnSpPr>
            <p:cNvPr id="260" name="Straight Arrow Connector 259"/>
            <p:cNvCxnSpPr>
              <a:endCxn id="259" idx="0"/>
            </p:cNvCxnSpPr>
            <p:nvPr/>
          </p:nvCxnSpPr>
          <p:spPr>
            <a:xfrm>
              <a:off x="1864602" y="1754566"/>
              <a:ext cx="0" cy="384130"/>
            </a:xfrm>
            <a:prstGeom prst="straightConnector1">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headEnd type="none" w="med" len="med"/>
              <a:tailEnd type="triangle" w="med" len="med"/>
            </a:ln>
            <a:effectLst>
              <a:outerShdw blurRad="40000" dist="20000" dir="5400000" rotWithShape="0">
                <a:srgbClr val="000000">
                  <a:alpha val="38000"/>
                </a:srgbClr>
              </a:outerShdw>
            </a:effectLst>
          </p:spPr>
        </p:cxnSp>
        <p:sp>
          <p:nvSpPr>
            <p:cNvPr id="261" name="TextBox 45"/>
            <p:cNvSpPr txBox="1"/>
            <p:nvPr/>
          </p:nvSpPr>
          <p:spPr>
            <a:xfrm>
              <a:off x="759258" y="3030527"/>
              <a:ext cx="835006" cy="401860"/>
            </a:xfrm>
            <a:prstGeom prst="rect">
              <a:avLst/>
            </a:prstGeom>
            <a:noFill/>
            <a:ln w="9525" cap="flat" cmpd="sng" algn="ctr">
              <a:noFill/>
              <a:prstDash val="solid"/>
            </a:ln>
            <a:effectLst>
              <a:outerShdw blurRad="40000" dist="20000" dir="5400000" rotWithShape="0">
                <a:srgbClr val="000000">
                  <a:alpha val="38000"/>
                </a:srgbClr>
              </a:outerShdw>
            </a:effectLst>
          </p:spPr>
          <p:txBody>
            <a:bodyPr wrap="square"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Calibri"/>
                  <a:ea typeface="Times New Roman"/>
                  <a:cs typeface="+mn-cs"/>
                </a:rPr>
                <a:t>Output</a:t>
              </a:r>
              <a:endParaRPr kumimoji="0" lang="en-US" sz="2000" b="1" i="0" u="none" strike="noStrike" kern="0" cap="none" spc="0" normalizeH="0" baseline="0" noProof="0">
                <a:ln>
                  <a:noFill/>
                </a:ln>
                <a:solidFill>
                  <a:prstClr val="black"/>
                </a:solidFill>
                <a:effectLst/>
                <a:uLnTx/>
                <a:uFillTx/>
                <a:latin typeface="Times New Roman"/>
                <a:ea typeface="Times New Roman"/>
                <a:cs typeface="+mn-cs"/>
              </a:endParaRPr>
            </a:p>
          </p:txBody>
        </p:sp>
        <p:grpSp>
          <p:nvGrpSpPr>
            <p:cNvPr id="262" name="Group 261"/>
            <p:cNvGrpSpPr/>
            <p:nvPr/>
          </p:nvGrpSpPr>
          <p:grpSpPr>
            <a:xfrm>
              <a:off x="1230599" y="2306534"/>
              <a:ext cx="252474" cy="30945"/>
              <a:chOff x="2753360" y="2094366"/>
              <a:chExt cx="170688" cy="18288"/>
            </a:xfrm>
          </p:grpSpPr>
          <p:sp>
            <p:nvSpPr>
              <p:cNvPr id="295" name="Oval 294"/>
              <p:cNvSpPr/>
              <p:nvPr/>
            </p:nvSpPr>
            <p:spPr>
              <a:xfrm>
                <a:off x="2753360" y="2094366"/>
                <a:ext cx="18288" cy="182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457200" eaLnBrk="1" fontAlgn="auto" latinLnBrk="0" hangingPunct="1">
                  <a:lnSpc>
                    <a:spcPct val="115000"/>
                  </a:lnSpc>
                  <a:spcBef>
                    <a:spcPts val="0"/>
                  </a:spcBef>
                  <a:spcAft>
                    <a:spcPts val="1000"/>
                  </a:spcAft>
                  <a:buClrTx/>
                  <a:buSzTx/>
                  <a:buFontTx/>
                  <a:buNone/>
                  <a:tabLst/>
                  <a:defRPr/>
                </a:pPr>
                <a:r>
                  <a:rPr kumimoji="0" lang="en-US" sz="1100" b="1" i="0" u="none" strike="noStrike" kern="0" cap="none" spc="0" normalizeH="0" baseline="0" noProof="0">
                    <a:ln>
                      <a:noFill/>
                    </a:ln>
                    <a:solidFill>
                      <a:prstClr val="black"/>
                    </a:solidFill>
                    <a:effectLst/>
                    <a:uLnTx/>
                    <a:uFillTx/>
                    <a:latin typeface="Calibri"/>
                    <a:ea typeface="Times New Roman"/>
                    <a:cs typeface="Times New Roman"/>
                  </a:rPr>
                  <a:t> </a:t>
                </a:r>
              </a:p>
            </p:txBody>
          </p:sp>
          <p:sp>
            <p:nvSpPr>
              <p:cNvPr id="296" name="Oval 295"/>
              <p:cNvSpPr/>
              <p:nvPr/>
            </p:nvSpPr>
            <p:spPr>
              <a:xfrm>
                <a:off x="2905760" y="2094366"/>
                <a:ext cx="18288" cy="182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457200" eaLnBrk="1" fontAlgn="auto" latinLnBrk="0" hangingPunct="1">
                  <a:lnSpc>
                    <a:spcPct val="115000"/>
                  </a:lnSpc>
                  <a:spcBef>
                    <a:spcPts val="0"/>
                  </a:spcBef>
                  <a:spcAft>
                    <a:spcPts val="1000"/>
                  </a:spcAft>
                  <a:buClrTx/>
                  <a:buSzTx/>
                  <a:buFontTx/>
                  <a:buNone/>
                  <a:tabLst/>
                  <a:defRPr/>
                </a:pPr>
                <a:r>
                  <a:rPr kumimoji="0" lang="en-US" sz="1100" b="1" i="0" u="none" strike="noStrike" kern="0" cap="none" spc="0" normalizeH="0" baseline="0" noProof="0">
                    <a:ln>
                      <a:noFill/>
                    </a:ln>
                    <a:solidFill>
                      <a:prstClr val="black"/>
                    </a:solidFill>
                    <a:effectLst/>
                    <a:uLnTx/>
                    <a:uFillTx/>
                    <a:latin typeface="Calibri"/>
                    <a:ea typeface="Times New Roman"/>
                    <a:cs typeface="Times New Roman"/>
                  </a:rPr>
                  <a:t> </a:t>
                </a:r>
              </a:p>
            </p:txBody>
          </p:sp>
        </p:grpSp>
        <p:sp>
          <p:nvSpPr>
            <p:cNvPr id="263" name="TextBox 48"/>
            <p:cNvSpPr txBox="1"/>
            <p:nvPr/>
          </p:nvSpPr>
          <p:spPr>
            <a:xfrm>
              <a:off x="1061531" y="1741137"/>
              <a:ext cx="636821" cy="401860"/>
            </a:xfrm>
            <a:prstGeom prst="rect">
              <a:avLst/>
            </a:prstGeom>
            <a:noFill/>
            <a:ln w="9525" cap="flat" cmpd="sng" algn="ctr">
              <a:noFill/>
              <a:prstDash val="solid"/>
            </a:ln>
            <a:effectLst>
              <a:outerShdw blurRad="40000" dist="20000" dir="5400000" rotWithShape="0">
                <a:srgbClr val="000000">
                  <a:alpha val="38000"/>
                </a:srgbClr>
              </a:outerShdw>
            </a:effectLst>
          </p:spPr>
          <p:txBody>
            <a:bodyPr wrap="square"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Calibri"/>
                  <a:ea typeface="Times New Roman"/>
                  <a:cs typeface="+mn-cs"/>
                </a:rPr>
                <a:t>map</a:t>
              </a:r>
              <a:endParaRPr kumimoji="0" lang="en-US" sz="2000" b="1" i="0" u="none" strike="noStrike" kern="0" cap="none" spc="0" normalizeH="0" baseline="0" noProof="0" dirty="0">
                <a:ln>
                  <a:noFill/>
                </a:ln>
                <a:solidFill>
                  <a:prstClr val="black"/>
                </a:solidFill>
                <a:effectLst/>
                <a:uLnTx/>
                <a:uFillTx/>
                <a:latin typeface="Times New Roman"/>
                <a:ea typeface="Times New Roman"/>
                <a:cs typeface="+mn-cs"/>
              </a:endParaRPr>
            </a:p>
          </p:txBody>
        </p:sp>
        <p:cxnSp>
          <p:nvCxnSpPr>
            <p:cNvPr id="264" name="Straight Arrow Connector 263"/>
            <p:cNvCxnSpPr>
              <a:stCxn id="259" idx="4"/>
            </p:cNvCxnSpPr>
            <p:nvPr/>
          </p:nvCxnSpPr>
          <p:spPr>
            <a:xfrm>
              <a:off x="1864602" y="2525513"/>
              <a:ext cx="0" cy="406197"/>
            </a:xfrm>
            <a:prstGeom prst="straightConnector1">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headEnd type="none" w="med" len="med"/>
              <a:tailEnd type="triangle" w="med" len="med"/>
            </a:ln>
            <a:effectLst>
              <a:outerShdw blurRad="40000" dist="20000" dir="5400000" rotWithShape="0">
                <a:srgbClr val="000000">
                  <a:alpha val="38000"/>
                </a:srgbClr>
              </a:outerShdw>
            </a:effectLst>
          </p:spPr>
        </p:cxnSp>
        <p:sp>
          <p:nvSpPr>
            <p:cNvPr id="265" name="Oval 264"/>
            <p:cNvSpPr/>
            <p:nvPr/>
          </p:nvSpPr>
          <p:spPr>
            <a:xfrm>
              <a:off x="252055" y="2138696"/>
              <a:ext cx="338135" cy="386817"/>
            </a:xfrm>
            <a:prstGeom prst="ellipse">
              <a:avLst/>
            </a:prstGeom>
            <a:solidFill>
              <a:srgbClr val="92D050"/>
            </a:solidFill>
            <a:ln w="25400" cap="flat" cmpd="sng" algn="ctr">
              <a:solidFill>
                <a:srgbClr val="9BBB59">
                  <a:shade val="50000"/>
                </a:srgbClr>
              </a:solidFill>
              <a:prstDash val="solid"/>
            </a:ln>
            <a:effectLst/>
          </p:spPr>
          <p:txBody>
            <a:bodyPr rtlCol="0" anchor="ctr"/>
            <a:lstStyle/>
            <a:p>
              <a:pPr marL="0" marR="0" lvl="0" indent="0" defTabSz="457200" eaLnBrk="1" fontAlgn="auto" latinLnBrk="0" hangingPunct="1">
                <a:lnSpc>
                  <a:spcPct val="115000"/>
                </a:lnSpc>
                <a:spcBef>
                  <a:spcPts val="0"/>
                </a:spcBef>
                <a:spcAft>
                  <a:spcPts val="1000"/>
                </a:spcAft>
                <a:buClrTx/>
                <a:buSzTx/>
                <a:buFontTx/>
                <a:buNone/>
                <a:tabLst/>
                <a:defRPr/>
              </a:pPr>
              <a:r>
                <a:rPr kumimoji="0" lang="en-US" sz="1100" b="1" i="0" u="none" strike="noStrike" kern="0" cap="none" spc="0" normalizeH="0" baseline="0" noProof="0">
                  <a:ln>
                    <a:noFill/>
                  </a:ln>
                  <a:solidFill>
                    <a:prstClr val="white"/>
                  </a:solidFill>
                  <a:effectLst/>
                  <a:uLnTx/>
                  <a:uFillTx/>
                  <a:latin typeface="Times New Roman"/>
                  <a:ea typeface="Times New Roman"/>
                  <a:cs typeface="+mn-cs"/>
                </a:rPr>
                <a:t> </a:t>
              </a:r>
              <a:endParaRPr kumimoji="0" lang="en-US" sz="1200" b="1" i="0" u="none" strike="noStrike" kern="0" cap="none" spc="0" normalizeH="0" baseline="0" noProof="0">
                <a:ln>
                  <a:noFill/>
                </a:ln>
                <a:solidFill>
                  <a:prstClr val="white"/>
                </a:solidFill>
                <a:effectLst/>
                <a:uLnTx/>
                <a:uFillTx/>
                <a:latin typeface="Times New Roman"/>
                <a:ea typeface="Times New Roman"/>
                <a:cs typeface="+mn-cs"/>
              </a:endParaRPr>
            </a:p>
          </p:txBody>
        </p:sp>
        <p:cxnSp>
          <p:nvCxnSpPr>
            <p:cNvPr id="266" name="Straight Arrow Connector 265"/>
            <p:cNvCxnSpPr/>
            <p:nvPr/>
          </p:nvCxnSpPr>
          <p:spPr>
            <a:xfrm>
              <a:off x="421123" y="1743016"/>
              <a:ext cx="0" cy="383594"/>
            </a:xfrm>
            <a:prstGeom prst="straightConnector1">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headEnd type="none" w="med" len="med"/>
              <a:tailEnd type="triangle" w="med" len="med"/>
            </a:ln>
            <a:effectLst>
              <a:outerShdw blurRad="40000" dist="20000" dir="5400000" rotWithShape="0">
                <a:srgbClr val="000000">
                  <a:alpha val="38000"/>
                </a:srgbClr>
              </a:outerShdw>
            </a:effectLst>
          </p:spPr>
        </p:cxnSp>
        <p:cxnSp>
          <p:nvCxnSpPr>
            <p:cNvPr id="267" name="Straight Arrow Connector 266"/>
            <p:cNvCxnSpPr/>
            <p:nvPr/>
          </p:nvCxnSpPr>
          <p:spPr>
            <a:xfrm>
              <a:off x="421123" y="2513427"/>
              <a:ext cx="0" cy="406158"/>
            </a:xfrm>
            <a:prstGeom prst="straightConnector1">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headEnd type="none" w="med" len="med"/>
              <a:tailEnd type="triangle" w="med" len="med"/>
            </a:ln>
            <a:effectLst>
              <a:outerShdw blurRad="40000" dist="20000" dir="5400000" rotWithShape="0">
                <a:srgbClr val="000000">
                  <a:alpha val="38000"/>
                </a:srgbClr>
              </a:outerShdw>
            </a:effectLst>
          </p:spPr>
        </p:cxnSp>
        <p:sp>
          <p:nvSpPr>
            <p:cNvPr id="268" name="Oval 267"/>
            <p:cNvSpPr/>
            <p:nvPr/>
          </p:nvSpPr>
          <p:spPr>
            <a:xfrm>
              <a:off x="650569" y="2138696"/>
              <a:ext cx="338135" cy="386817"/>
            </a:xfrm>
            <a:prstGeom prst="ellipse">
              <a:avLst/>
            </a:prstGeom>
            <a:solidFill>
              <a:srgbClr val="92D050"/>
            </a:solidFill>
            <a:ln w="25400" cap="flat" cmpd="sng" algn="ctr">
              <a:solidFill>
                <a:srgbClr val="9BBB59">
                  <a:shade val="50000"/>
                </a:srgbClr>
              </a:solidFill>
              <a:prstDash val="solid"/>
            </a:ln>
            <a:effectLst/>
          </p:spPr>
          <p:txBody>
            <a:bodyPr rtlCol="0" anchor="ctr"/>
            <a:lstStyle/>
            <a:p>
              <a:pPr marL="0" marR="0" lvl="0" indent="0" defTabSz="457200" eaLnBrk="1" fontAlgn="auto" latinLnBrk="0" hangingPunct="1">
                <a:lnSpc>
                  <a:spcPct val="115000"/>
                </a:lnSpc>
                <a:spcBef>
                  <a:spcPts val="0"/>
                </a:spcBef>
                <a:spcAft>
                  <a:spcPts val="100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Times New Roman"/>
                  <a:ea typeface="Times New Roman"/>
                  <a:cs typeface="+mn-cs"/>
                </a:rPr>
                <a:t> </a:t>
              </a:r>
              <a:endParaRPr kumimoji="0" lang="en-US" sz="1200" b="1" i="0" u="none" strike="noStrike" kern="0" cap="none" spc="0" normalizeH="0" baseline="0" noProof="0" dirty="0">
                <a:ln>
                  <a:noFill/>
                </a:ln>
                <a:solidFill>
                  <a:prstClr val="white"/>
                </a:solidFill>
                <a:effectLst/>
                <a:uLnTx/>
                <a:uFillTx/>
                <a:latin typeface="Times New Roman"/>
                <a:ea typeface="Times New Roman"/>
                <a:cs typeface="+mn-cs"/>
              </a:endParaRPr>
            </a:p>
          </p:txBody>
        </p:sp>
        <p:cxnSp>
          <p:nvCxnSpPr>
            <p:cNvPr id="269" name="Straight Arrow Connector 268"/>
            <p:cNvCxnSpPr/>
            <p:nvPr/>
          </p:nvCxnSpPr>
          <p:spPr>
            <a:xfrm>
              <a:off x="819637" y="1743016"/>
              <a:ext cx="0" cy="383594"/>
            </a:xfrm>
            <a:prstGeom prst="straightConnector1">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headEnd type="none" w="med" len="med"/>
              <a:tailEnd type="triangle" w="med" len="med"/>
            </a:ln>
            <a:effectLst>
              <a:outerShdw blurRad="40000" dist="20000" dir="5400000" rotWithShape="0">
                <a:srgbClr val="000000">
                  <a:alpha val="38000"/>
                </a:srgbClr>
              </a:outerShdw>
            </a:effectLst>
          </p:spPr>
        </p:cxnSp>
        <p:cxnSp>
          <p:nvCxnSpPr>
            <p:cNvPr id="270" name="Straight Arrow Connector 269"/>
            <p:cNvCxnSpPr/>
            <p:nvPr/>
          </p:nvCxnSpPr>
          <p:spPr>
            <a:xfrm>
              <a:off x="819637" y="2513427"/>
              <a:ext cx="0" cy="406158"/>
            </a:xfrm>
            <a:prstGeom prst="straightConnector1">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headEnd type="none" w="med" len="med"/>
              <a:tailEnd type="triangle" w="med" len="med"/>
            </a:ln>
            <a:effectLst>
              <a:outerShdw blurRad="40000" dist="20000" dir="5400000" rotWithShape="0">
                <a:srgbClr val="000000">
                  <a:alpha val="38000"/>
                </a:srgbClr>
              </a:outerShdw>
            </a:effectLst>
          </p:spPr>
        </p:cxnSp>
        <p:pic>
          <p:nvPicPr>
            <p:cNvPr id="271" name="Picture 270"/>
            <p:cNvPicPr>
              <a:picLocks noChangeAspect="1"/>
            </p:cNvPicPr>
            <p:nvPr/>
          </p:nvPicPr>
          <p:blipFill>
            <a:blip r:embed="rId2"/>
            <a:stretch>
              <a:fillRect/>
            </a:stretch>
          </p:blipFill>
          <p:spPr>
            <a:xfrm>
              <a:off x="6902807" y="1150931"/>
              <a:ext cx="1021541" cy="1207270"/>
            </a:xfrm>
            <a:prstGeom prst="rect">
              <a:avLst/>
            </a:prstGeom>
          </p:spPr>
        </p:pic>
        <p:sp>
          <p:nvSpPr>
            <p:cNvPr id="272" name="Oval 271"/>
            <p:cNvSpPr/>
            <p:nvPr/>
          </p:nvSpPr>
          <p:spPr>
            <a:xfrm>
              <a:off x="8167454" y="1445375"/>
              <a:ext cx="91440" cy="91440"/>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3" name="Oval 272"/>
            <p:cNvSpPr/>
            <p:nvPr/>
          </p:nvSpPr>
          <p:spPr>
            <a:xfrm>
              <a:off x="8560048" y="2009072"/>
              <a:ext cx="91440" cy="91440"/>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4" name="Oval 273"/>
            <p:cNvSpPr/>
            <p:nvPr/>
          </p:nvSpPr>
          <p:spPr>
            <a:xfrm>
              <a:off x="7208219" y="2600275"/>
              <a:ext cx="91440" cy="91440"/>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5" name="Oval 274"/>
            <p:cNvSpPr/>
            <p:nvPr/>
          </p:nvSpPr>
          <p:spPr>
            <a:xfrm>
              <a:off x="7005575" y="3290738"/>
              <a:ext cx="91440" cy="91440"/>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6" name="Oval 275"/>
            <p:cNvSpPr/>
            <p:nvPr/>
          </p:nvSpPr>
          <p:spPr>
            <a:xfrm>
              <a:off x="7774227" y="2467707"/>
              <a:ext cx="91440" cy="91440"/>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7" name="Oval 276"/>
            <p:cNvSpPr/>
            <p:nvPr/>
          </p:nvSpPr>
          <p:spPr>
            <a:xfrm>
              <a:off x="7487882" y="2991554"/>
              <a:ext cx="91440" cy="91440"/>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8" name="Oval 277"/>
            <p:cNvSpPr/>
            <p:nvPr/>
          </p:nvSpPr>
          <p:spPr>
            <a:xfrm>
              <a:off x="8020511" y="3185737"/>
              <a:ext cx="91440" cy="91440"/>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9" name="Oval 278"/>
            <p:cNvSpPr/>
            <p:nvPr/>
          </p:nvSpPr>
          <p:spPr>
            <a:xfrm>
              <a:off x="8452809" y="3221261"/>
              <a:ext cx="91440" cy="91440"/>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0" name="Oval 279"/>
            <p:cNvSpPr/>
            <p:nvPr/>
          </p:nvSpPr>
          <p:spPr>
            <a:xfrm>
              <a:off x="8255900" y="2728611"/>
              <a:ext cx="91440" cy="91440"/>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1" name="Oval 280"/>
            <p:cNvSpPr/>
            <p:nvPr/>
          </p:nvSpPr>
          <p:spPr>
            <a:xfrm>
              <a:off x="8560048" y="1248797"/>
              <a:ext cx="91440" cy="91440"/>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282" name="Straight Arrow Connector 281"/>
            <p:cNvCxnSpPr/>
            <p:nvPr/>
          </p:nvCxnSpPr>
          <p:spPr>
            <a:xfrm>
              <a:off x="8605768" y="1418834"/>
              <a:ext cx="0" cy="549503"/>
            </a:xfrm>
            <a:prstGeom prst="straightConnector1">
              <a:avLst/>
            </a:prstGeom>
            <a:noFill/>
            <a:ln w="9525" cap="flat" cmpd="sng" algn="ctr">
              <a:solidFill>
                <a:sysClr val="windowText" lastClr="000000"/>
              </a:solidFill>
              <a:prstDash val="solid"/>
              <a:headEnd type="triangle" w="med" len="med"/>
              <a:tailEnd type="triangle" w="med" len="med"/>
            </a:ln>
            <a:effectLst/>
          </p:spPr>
        </p:cxnSp>
        <p:cxnSp>
          <p:nvCxnSpPr>
            <p:cNvPr id="283" name="Straight Arrow Connector 282"/>
            <p:cNvCxnSpPr/>
            <p:nvPr/>
          </p:nvCxnSpPr>
          <p:spPr>
            <a:xfrm flipH="1">
              <a:off x="8347340" y="2163175"/>
              <a:ext cx="196909" cy="482820"/>
            </a:xfrm>
            <a:prstGeom prst="straightConnector1">
              <a:avLst/>
            </a:prstGeom>
            <a:noFill/>
            <a:ln w="9525" cap="flat" cmpd="sng" algn="ctr">
              <a:solidFill>
                <a:sysClr val="windowText" lastClr="000000"/>
              </a:solidFill>
              <a:prstDash val="solid"/>
              <a:headEnd type="triangle" w="med" len="med"/>
              <a:tailEnd type="triangle" w="med" len="med"/>
            </a:ln>
            <a:effectLst/>
          </p:spPr>
        </p:cxnSp>
        <p:cxnSp>
          <p:nvCxnSpPr>
            <p:cNvPr id="284" name="Straight Arrow Connector 283"/>
            <p:cNvCxnSpPr/>
            <p:nvPr/>
          </p:nvCxnSpPr>
          <p:spPr>
            <a:xfrm flipH="1">
              <a:off x="8498529" y="2189687"/>
              <a:ext cx="107239" cy="968134"/>
            </a:xfrm>
            <a:prstGeom prst="straightConnector1">
              <a:avLst/>
            </a:prstGeom>
            <a:noFill/>
            <a:ln w="9525" cap="flat" cmpd="sng" algn="ctr">
              <a:solidFill>
                <a:sysClr val="windowText" lastClr="000000"/>
              </a:solidFill>
              <a:prstDash val="solid"/>
              <a:headEnd type="triangle" w="med" len="med"/>
              <a:tailEnd type="triangle" w="med" len="med"/>
            </a:ln>
            <a:effectLst/>
          </p:spPr>
        </p:cxnSp>
        <p:cxnSp>
          <p:nvCxnSpPr>
            <p:cNvPr id="285" name="Straight Arrow Connector 284"/>
            <p:cNvCxnSpPr/>
            <p:nvPr/>
          </p:nvCxnSpPr>
          <p:spPr>
            <a:xfrm flipH="1">
              <a:off x="8096843" y="2862617"/>
              <a:ext cx="159057" cy="298236"/>
            </a:xfrm>
            <a:prstGeom prst="straightConnector1">
              <a:avLst/>
            </a:prstGeom>
            <a:noFill/>
            <a:ln w="9525" cap="flat" cmpd="sng" algn="ctr">
              <a:solidFill>
                <a:sysClr val="windowText" lastClr="000000"/>
              </a:solidFill>
              <a:prstDash val="solid"/>
              <a:headEnd type="triangle" w="med" len="med"/>
              <a:tailEnd type="triangle" w="med" len="med"/>
            </a:ln>
            <a:effectLst/>
          </p:spPr>
        </p:cxnSp>
        <p:cxnSp>
          <p:nvCxnSpPr>
            <p:cNvPr id="286" name="Straight Arrow Connector 285"/>
            <p:cNvCxnSpPr/>
            <p:nvPr/>
          </p:nvCxnSpPr>
          <p:spPr>
            <a:xfrm flipH="1">
              <a:off x="7865667" y="1551009"/>
              <a:ext cx="310704" cy="886918"/>
            </a:xfrm>
            <a:prstGeom prst="straightConnector1">
              <a:avLst/>
            </a:prstGeom>
            <a:noFill/>
            <a:ln w="9525" cap="flat" cmpd="sng" algn="ctr">
              <a:solidFill>
                <a:sysClr val="windowText" lastClr="000000"/>
              </a:solidFill>
              <a:prstDash val="solid"/>
              <a:headEnd type="triangle" w="med" len="med"/>
              <a:tailEnd type="triangle" w="med" len="med"/>
            </a:ln>
            <a:effectLst/>
          </p:spPr>
        </p:cxnSp>
        <p:cxnSp>
          <p:nvCxnSpPr>
            <p:cNvPr id="287" name="Straight Arrow Connector 286"/>
            <p:cNvCxnSpPr/>
            <p:nvPr/>
          </p:nvCxnSpPr>
          <p:spPr>
            <a:xfrm flipH="1">
              <a:off x="7079051" y="2716506"/>
              <a:ext cx="129168" cy="514951"/>
            </a:xfrm>
            <a:prstGeom prst="straightConnector1">
              <a:avLst/>
            </a:prstGeom>
            <a:noFill/>
            <a:ln w="9525" cap="flat" cmpd="sng" algn="ctr">
              <a:solidFill>
                <a:sysClr val="windowText" lastClr="000000"/>
              </a:solidFill>
              <a:prstDash val="solid"/>
              <a:headEnd type="triangle" w="med" len="med"/>
              <a:tailEnd type="triangle" w="med" len="med"/>
            </a:ln>
            <a:effectLst/>
          </p:spPr>
        </p:cxnSp>
        <p:cxnSp>
          <p:nvCxnSpPr>
            <p:cNvPr id="288" name="Straight Arrow Connector 287"/>
            <p:cNvCxnSpPr/>
            <p:nvPr/>
          </p:nvCxnSpPr>
          <p:spPr>
            <a:xfrm>
              <a:off x="7854214" y="2590637"/>
              <a:ext cx="154844" cy="543959"/>
            </a:xfrm>
            <a:prstGeom prst="straightConnector1">
              <a:avLst/>
            </a:prstGeom>
            <a:noFill/>
            <a:ln w="9525" cap="flat" cmpd="sng" algn="ctr">
              <a:solidFill>
                <a:sysClr val="windowText" lastClr="000000"/>
              </a:solidFill>
              <a:prstDash val="solid"/>
              <a:headEnd type="triangle" w="med" len="med"/>
              <a:tailEnd type="triangle" w="med" len="med"/>
            </a:ln>
            <a:effectLst/>
          </p:spPr>
        </p:cxnSp>
        <p:cxnSp>
          <p:nvCxnSpPr>
            <p:cNvPr id="289" name="Straight Arrow Connector 288"/>
            <p:cNvCxnSpPr/>
            <p:nvPr/>
          </p:nvCxnSpPr>
          <p:spPr>
            <a:xfrm>
              <a:off x="8271222" y="1587909"/>
              <a:ext cx="227307" cy="420479"/>
            </a:xfrm>
            <a:prstGeom prst="straightConnector1">
              <a:avLst/>
            </a:prstGeom>
            <a:noFill/>
            <a:ln w="9525" cap="flat" cmpd="sng" algn="ctr">
              <a:solidFill>
                <a:sysClr val="windowText" lastClr="000000"/>
              </a:solidFill>
              <a:prstDash val="solid"/>
              <a:headEnd type="triangle" w="med" len="med"/>
              <a:tailEnd type="triangle" w="med" len="med"/>
            </a:ln>
            <a:effectLst/>
          </p:spPr>
        </p:cxnSp>
        <p:cxnSp>
          <p:nvCxnSpPr>
            <p:cNvPr id="290" name="Straight Arrow Connector 289"/>
            <p:cNvCxnSpPr/>
            <p:nvPr/>
          </p:nvCxnSpPr>
          <p:spPr>
            <a:xfrm flipV="1">
              <a:off x="7325579" y="2525513"/>
              <a:ext cx="426478" cy="94244"/>
            </a:xfrm>
            <a:prstGeom prst="straightConnector1">
              <a:avLst/>
            </a:prstGeom>
            <a:noFill/>
            <a:ln w="9525" cap="flat" cmpd="sng" algn="ctr">
              <a:solidFill>
                <a:sysClr val="windowText" lastClr="000000"/>
              </a:solidFill>
              <a:prstDash val="solid"/>
              <a:headEnd type="triangle" w="med" len="med"/>
              <a:tailEnd type="triangle" w="med" len="med"/>
            </a:ln>
            <a:effectLst/>
          </p:spPr>
        </p:cxnSp>
        <p:cxnSp>
          <p:nvCxnSpPr>
            <p:cNvPr id="291" name="Straight Arrow Connector 290"/>
            <p:cNvCxnSpPr/>
            <p:nvPr/>
          </p:nvCxnSpPr>
          <p:spPr>
            <a:xfrm flipH="1">
              <a:off x="7533602" y="2585093"/>
              <a:ext cx="234367" cy="388888"/>
            </a:xfrm>
            <a:prstGeom prst="straightConnector1">
              <a:avLst/>
            </a:prstGeom>
            <a:noFill/>
            <a:ln w="9525" cap="flat" cmpd="sng" algn="ctr">
              <a:solidFill>
                <a:sysClr val="windowText" lastClr="000000"/>
              </a:solidFill>
              <a:prstDash val="solid"/>
              <a:headEnd type="triangle" w="med" len="med"/>
              <a:tailEnd type="triangle" w="med" len="med"/>
            </a:ln>
            <a:effectLst/>
          </p:spPr>
        </p:cxnSp>
        <p:cxnSp>
          <p:nvCxnSpPr>
            <p:cNvPr id="292" name="Straight Arrow Connector 291"/>
            <p:cNvCxnSpPr/>
            <p:nvPr/>
          </p:nvCxnSpPr>
          <p:spPr>
            <a:xfrm>
              <a:off x="7280818" y="2705895"/>
              <a:ext cx="207064" cy="268086"/>
            </a:xfrm>
            <a:prstGeom prst="straightConnector1">
              <a:avLst/>
            </a:prstGeom>
            <a:noFill/>
            <a:ln w="9525" cap="flat" cmpd="sng" algn="ctr">
              <a:solidFill>
                <a:sysClr val="windowText" lastClr="000000"/>
              </a:solidFill>
              <a:prstDash val="solid"/>
              <a:headEnd type="triangle" w="med" len="med"/>
              <a:tailEnd type="triangle" w="med" len="med"/>
            </a:ln>
            <a:effectLst/>
          </p:spPr>
        </p:cxnSp>
        <p:sp>
          <p:nvSpPr>
            <p:cNvPr id="293" name="TextBox 292"/>
            <p:cNvSpPr txBox="1"/>
            <p:nvPr/>
          </p:nvSpPr>
          <p:spPr>
            <a:xfrm>
              <a:off x="6871064" y="2227828"/>
              <a:ext cx="651140" cy="307777"/>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ea typeface="+mn-ea"/>
                  <a:cs typeface="Arial" panose="020B0604020202020204" pitchFamily="34" charset="0"/>
                </a:rPr>
                <a:t>Local</a:t>
              </a:r>
              <a:endParaRPr kumimoji="0" lang="en-US" sz="1800" b="1" i="0" u="none" strike="noStrike" kern="0" cap="none" spc="0" normalizeH="0" baseline="0" noProof="0" dirty="0">
                <a:ln>
                  <a:noFill/>
                </a:ln>
                <a:solidFill>
                  <a:prstClr val="black"/>
                </a:solidFill>
                <a:effectLst/>
                <a:uLnTx/>
                <a:uFillTx/>
                <a:ea typeface="+mn-ea"/>
                <a:cs typeface="Arial" panose="020B0604020202020204" pitchFamily="34" charset="0"/>
              </a:endParaRPr>
            </a:p>
          </p:txBody>
        </p:sp>
        <p:sp>
          <p:nvSpPr>
            <p:cNvPr id="294" name="TextBox 293"/>
            <p:cNvSpPr txBox="1"/>
            <p:nvPr/>
          </p:nvSpPr>
          <p:spPr>
            <a:xfrm>
              <a:off x="7131855" y="3173825"/>
              <a:ext cx="712054" cy="307777"/>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ea typeface="+mn-ea"/>
                  <a:cs typeface="Arial" panose="020B0604020202020204" pitchFamily="34" charset="0"/>
                </a:rPr>
                <a:t>Graph</a:t>
              </a:r>
              <a:endParaRPr kumimoji="0" lang="en-US" sz="1800" b="1" i="0" u="none" strike="noStrike" kern="0" cap="none" spc="0" normalizeH="0" baseline="0" noProof="0" dirty="0">
                <a:ln>
                  <a:noFill/>
                </a:ln>
                <a:solidFill>
                  <a:prstClr val="black"/>
                </a:solidFill>
                <a:effectLst/>
                <a:uLnTx/>
                <a:uFillTx/>
                <a:ea typeface="+mn-ea"/>
                <a:cs typeface="Arial" panose="020B0604020202020204" pitchFamily="34" charset="0"/>
              </a:endParaRPr>
            </a:p>
          </p:txBody>
        </p:sp>
      </p:grpSp>
      <p:graphicFrame>
        <p:nvGraphicFramePr>
          <p:cNvPr id="305" name="Table 304"/>
          <p:cNvGraphicFramePr>
            <a:graphicFrameLocks noGrp="1"/>
          </p:cNvGraphicFramePr>
          <p:nvPr>
            <p:extLst>
              <p:ext uri="{D42A27DB-BD31-4B8C-83A1-F6EECF244321}">
                <p14:modId xmlns:p14="http://schemas.microsoft.com/office/powerpoint/2010/main" val="91693034"/>
              </p:ext>
            </p:extLst>
          </p:nvPr>
        </p:nvGraphicFramePr>
        <p:xfrm>
          <a:off x="76198" y="3642428"/>
          <a:ext cx="8726004" cy="2473960"/>
        </p:xfrm>
        <a:graphic>
          <a:graphicData uri="http://schemas.openxmlformats.org/drawingml/2006/table">
            <a:tbl>
              <a:tblPr firstRow="1" bandRow="1"/>
              <a:tblGrid>
                <a:gridCol w="2031948">
                  <a:extLst>
                    <a:ext uri="{9D8B030D-6E8A-4147-A177-3AD203B41FA5}">
                      <a16:colId xmlns:a16="http://schemas.microsoft.com/office/drawing/2014/main" val="20000"/>
                    </a:ext>
                  </a:extLst>
                </a:gridCol>
                <a:gridCol w="2260121">
                  <a:extLst>
                    <a:ext uri="{9D8B030D-6E8A-4147-A177-3AD203B41FA5}">
                      <a16:colId xmlns:a16="http://schemas.microsoft.com/office/drawing/2014/main" val="20001"/>
                    </a:ext>
                  </a:extLst>
                </a:gridCol>
                <a:gridCol w="2406770">
                  <a:extLst>
                    <a:ext uri="{9D8B030D-6E8A-4147-A177-3AD203B41FA5}">
                      <a16:colId xmlns:a16="http://schemas.microsoft.com/office/drawing/2014/main" val="20002"/>
                    </a:ext>
                  </a:extLst>
                </a:gridCol>
                <a:gridCol w="2027165">
                  <a:extLst>
                    <a:ext uri="{9D8B030D-6E8A-4147-A177-3AD203B41FA5}">
                      <a16:colId xmlns:a16="http://schemas.microsoft.com/office/drawing/2014/main" val="20003"/>
                    </a:ext>
                  </a:extLst>
                </a:gridCol>
              </a:tblGrid>
              <a:tr h="119946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l" defTabSz="914400" rtl="0" eaLnBrk="1" latinLnBrk="0" hangingPunct="1"/>
                      <a:r>
                        <a:rPr lang="en-US" sz="1800" kern="1200" dirty="0">
                          <a:solidFill>
                            <a:schemeClr val="tx1"/>
                          </a:solidFill>
                          <a:latin typeface="+mn-lt"/>
                          <a:ea typeface="+mn-ea"/>
                          <a:cs typeface="+mn-cs"/>
                        </a:rPr>
                        <a:t>BLAST Analysis</a:t>
                      </a:r>
                    </a:p>
                    <a:p>
                      <a:pPr marL="0" algn="l" defTabSz="914400" rtl="0" eaLnBrk="1" latinLnBrk="0" hangingPunct="1"/>
                      <a:r>
                        <a:rPr lang="en-US" sz="1800" kern="1200" dirty="0">
                          <a:solidFill>
                            <a:schemeClr val="tx1"/>
                          </a:solidFill>
                          <a:latin typeface="+mn-lt"/>
                          <a:ea typeface="+mn-ea"/>
                          <a:cs typeface="+mn-cs"/>
                        </a:rPr>
                        <a:t>Local Machine Learning</a:t>
                      </a:r>
                    </a:p>
                    <a:p>
                      <a:pPr marL="0" algn="l" defTabSz="914400" rtl="0" eaLnBrk="1" latinLnBrk="0" hangingPunct="1"/>
                      <a:r>
                        <a:rPr lang="en-US" sz="1800" kern="1200" dirty="0">
                          <a:solidFill>
                            <a:schemeClr val="tx1"/>
                          </a:solidFill>
                          <a:latin typeface="+mn-lt"/>
                          <a:ea typeface="+mn-ea"/>
                          <a:cs typeface="+mn-cs"/>
                        </a:rPr>
                        <a:t>Pleasingly Parallel</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dirty="0"/>
                        <a:t>High Energy Physics (HEP) Histograms</a:t>
                      </a:r>
                    </a:p>
                    <a:p>
                      <a:r>
                        <a:rPr lang="en-US" dirty="0"/>
                        <a:t>Distributed search</a:t>
                      </a:r>
                    </a:p>
                    <a:p>
                      <a:r>
                        <a:rPr lang="en-US" sz="1600" dirty="0"/>
                        <a:t>Recommender Engines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600" dirty="0"/>
                        <a:t>Expectation</a:t>
                      </a:r>
                      <a:r>
                        <a:rPr lang="en-US" sz="1600" baseline="0" dirty="0"/>
                        <a:t> </a:t>
                      </a:r>
                      <a:r>
                        <a:rPr lang="en-US" sz="1600" dirty="0"/>
                        <a:t>maximization </a:t>
                      </a:r>
                      <a:r>
                        <a:rPr lang="en-US" dirty="0"/>
                        <a:t>Clustering e.g. K-means</a:t>
                      </a:r>
                    </a:p>
                    <a:p>
                      <a:r>
                        <a:rPr lang="en-US" dirty="0"/>
                        <a:t>Linear Algebra, PageRank</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dirty="0"/>
                        <a:t>Classic MPI</a:t>
                      </a:r>
                    </a:p>
                    <a:p>
                      <a:r>
                        <a:rPr lang="en-US" dirty="0"/>
                        <a:t>PDE Solvers and Particle Dynamics</a:t>
                      </a:r>
                    </a:p>
                    <a:p>
                      <a:r>
                        <a:rPr lang="en-US" dirty="0"/>
                        <a:t>Graph Problems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gridSpan="3">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dirty="0"/>
                        <a:t>MapReduce and Iterative Extensions (Spark, Twister)</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tc>
                <a:tc hMerge="1">
                  <a:txBody>
                    <a:bodyPr/>
                    <a:lstStyle/>
                    <a:p>
                      <a:endParaRPr lang="en-US" dirty="0"/>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dirty="0"/>
                        <a:t>MPI, Giraph</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gridSpan="4">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dirty="0"/>
                        <a:t>Integrated Systems such as Hadoop + Harp with </a:t>
                      </a:r>
                      <a:br>
                        <a:rPr lang="en-US" dirty="0"/>
                      </a:br>
                      <a:r>
                        <a:rPr lang="en-US" dirty="0"/>
                        <a:t>Compute and Communication model separated</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54170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26166" cy="609600"/>
          </a:xfrm>
        </p:spPr>
        <p:txBody>
          <a:bodyPr>
            <a:noAutofit/>
          </a:bodyPr>
          <a:lstStyle/>
          <a:p>
            <a:r>
              <a:rPr lang="en-US" sz="2600" dirty="0"/>
              <a:t>MR, </a:t>
            </a:r>
            <a:r>
              <a:rPr lang="en-US" sz="2600" dirty="0" err="1"/>
              <a:t>MRStat</a:t>
            </a:r>
            <a:r>
              <a:rPr lang="en-US" sz="2600" dirty="0"/>
              <a:t>, </a:t>
            </a:r>
            <a:r>
              <a:rPr lang="en-US" sz="2600" dirty="0" err="1"/>
              <a:t>MRIter</a:t>
            </a:r>
            <a:r>
              <a:rPr lang="en-US" sz="2600" dirty="0"/>
              <a:t> Categories Variants of MapReduce</a:t>
            </a:r>
          </a:p>
        </p:txBody>
      </p:sp>
      <p:sp>
        <p:nvSpPr>
          <p:cNvPr id="3" name="Content Placeholder 2"/>
          <p:cNvSpPr>
            <a:spLocks noGrp="1"/>
          </p:cNvSpPr>
          <p:nvPr>
            <p:ph idx="1"/>
          </p:nvPr>
        </p:nvSpPr>
        <p:spPr>
          <a:xfrm>
            <a:off x="0" y="457200"/>
            <a:ext cx="9144000" cy="5815739"/>
          </a:xfrm>
        </p:spPr>
        <p:txBody>
          <a:bodyPr>
            <a:normAutofit fontScale="92500" lnSpcReduction="10000"/>
          </a:bodyPr>
          <a:lstStyle/>
          <a:p>
            <a:r>
              <a:rPr lang="en-US" sz="1800" dirty="0"/>
              <a:t>One can usefully classify runtime structure by 5 variants of MapReduce</a:t>
            </a:r>
          </a:p>
          <a:p>
            <a:pPr lvl="1"/>
            <a:r>
              <a:rPr lang="en-US" sz="1600" dirty="0"/>
              <a:t>1. Pleasingly Parallel PP described earlier which is “map-only” in MapReduce</a:t>
            </a:r>
          </a:p>
          <a:p>
            <a:pPr lvl="1"/>
            <a:r>
              <a:rPr lang="en-US" sz="1600" dirty="0"/>
              <a:t>2. Classic MapReduce MR</a:t>
            </a:r>
          </a:p>
          <a:p>
            <a:pPr lvl="1"/>
            <a:r>
              <a:rPr lang="en-US" sz="1600" dirty="0"/>
              <a:t>2. Simple version of classic MapReduce </a:t>
            </a:r>
            <a:r>
              <a:rPr lang="en-US" sz="1600" dirty="0" err="1"/>
              <a:t>MRStat</a:t>
            </a:r>
            <a:endParaRPr lang="en-US" sz="1600" dirty="0"/>
          </a:p>
          <a:p>
            <a:pPr lvl="1"/>
            <a:r>
              <a:rPr lang="en-US" sz="1600" dirty="0"/>
              <a:t>3. Iterative MapReduce </a:t>
            </a:r>
            <a:r>
              <a:rPr lang="en-US" sz="1600" dirty="0" err="1"/>
              <a:t>MRIter</a:t>
            </a:r>
            <a:endParaRPr lang="en-US" sz="1600" dirty="0"/>
          </a:p>
          <a:p>
            <a:pPr lvl="1"/>
            <a:r>
              <a:rPr lang="en-US" sz="1600" dirty="0"/>
              <a:t>4. Graph processing Graph – See later</a:t>
            </a:r>
          </a:p>
          <a:p>
            <a:r>
              <a:rPr lang="en-US" sz="1800" dirty="0"/>
              <a:t>These categories are illustrated as runtime structure on previous slide using SPMD Single Program Multiple Data structure</a:t>
            </a:r>
          </a:p>
          <a:p>
            <a:r>
              <a:rPr lang="en-US" sz="1800" dirty="0"/>
              <a:t>Always parallelism comes from dividing up something that’s big (typically main dataset listed earlier for 51 use cases) and using lots of processes (cores) each process tackling part of problem.</a:t>
            </a:r>
          </a:p>
          <a:p>
            <a:r>
              <a:rPr lang="en-US" sz="1800" dirty="0"/>
              <a:t>The calculation done by each process is called a </a:t>
            </a:r>
            <a:r>
              <a:rPr lang="en-US" sz="1800" b="1" dirty="0">
                <a:solidFill>
                  <a:srgbClr val="FF0000"/>
                </a:solidFill>
              </a:rPr>
              <a:t>Map</a:t>
            </a:r>
            <a:r>
              <a:rPr lang="en-US" sz="1800" dirty="0"/>
              <a:t> and there are various forms of communication between processes required for total answer . </a:t>
            </a:r>
          </a:p>
          <a:p>
            <a:r>
              <a:rPr lang="en-US" sz="1800" dirty="0"/>
              <a:t>No communication or </a:t>
            </a:r>
            <a:r>
              <a:rPr lang="en-US" sz="1800" b="1" dirty="0">
                <a:solidFill>
                  <a:srgbClr val="FF0000"/>
                </a:solidFill>
              </a:rPr>
              <a:t>Map Only </a:t>
            </a:r>
            <a:r>
              <a:rPr lang="en-US" sz="1800" dirty="0"/>
              <a:t>is Pleasingly Parallel </a:t>
            </a:r>
            <a:r>
              <a:rPr lang="en-US" sz="1800" b="1" dirty="0">
                <a:solidFill>
                  <a:srgbClr val="FF0000"/>
                </a:solidFill>
              </a:rPr>
              <a:t>PP</a:t>
            </a:r>
          </a:p>
          <a:p>
            <a:r>
              <a:rPr lang="en-US" sz="1800" dirty="0"/>
              <a:t>Classic MapReduce </a:t>
            </a:r>
            <a:r>
              <a:rPr lang="en-US" sz="1800" b="1" dirty="0">
                <a:solidFill>
                  <a:srgbClr val="FF0000"/>
                </a:solidFill>
              </a:rPr>
              <a:t>MR</a:t>
            </a:r>
            <a:r>
              <a:rPr lang="en-US" sz="1800" dirty="0"/>
              <a:t> has one set of Maps followed by one </a:t>
            </a:r>
            <a:r>
              <a:rPr lang="en-US" sz="1800" b="1" dirty="0">
                <a:solidFill>
                  <a:srgbClr val="FF0000"/>
                </a:solidFill>
              </a:rPr>
              <a:t>Reduction</a:t>
            </a:r>
          </a:p>
          <a:p>
            <a:r>
              <a:rPr lang="en-US" sz="1800" b="1" dirty="0" err="1">
                <a:solidFill>
                  <a:srgbClr val="FF0000"/>
                </a:solidFill>
              </a:rPr>
              <a:t>MRStat</a:t>
            </a:r>
            <a:r>
              <a:rPr lang="en-US" sz="1800" dirty="0"/>
              <a:t> is a special case of MR with simple reductions corresponding to global sums/averages needed in statistics and histograms</a:t>
            </a:r>
          </a:p>
          <a:p>
            <a:r>
              <a:rPr lang="en-US" sz="1800" b="1" dirty="0" err="1">
                <a:solidFill>
                  <a:srgbClr val="FF0000"/>
                </a:solidFill>
              </a:rPr>
              <a:t>MRIter</a:t>
            </a:r>
            <a:r>
              <a:rPr lang="en-US" sz="1800" dirty="0"/>
              <a:t> is seen when you use iterative algorithm as in Expectation maximization and parallel linear algebra. It has multiple waves of maps followed by reductions; efficiency of execution requires information to be stored in memory between iteration</a:t>
            </a:r>
          </a:p>
          <a:p>
            <a:r>
              <a:rPr lang="en-US" sz="1800" b="1" dirty="0">
                <a:solidFill>
                  <a:srgbClr val="FF0000"/>
                </a:solidFill>
              </a:rPr>
              <a:t>Graph</a:t>
            </a:r>
            <a:r>
              <a:rPr lang="en-US" sz="1800" dirty="0">
                <a:solidFill>
                  <a:srgbClr val="FF0000"/>
                </a:solidFill>
              </a:rPr>
              <a:t> </a:t>
            </a:r>
            <a:r>
              <a:rPr lang="en-US" sz="1800" dirty="0"/>
              <a:t>needs point to point communication as is familiar from parallel HPC computations</a:t>
            </a:r>
          </a:p>
          <a:p>
            <a:endParaRPr lang="en-US" sz="1800" dirty="0"/>
          </a:p>
          <a:p>
            <a:endParaRPr lang="en-US" sz="1800" dirty="0"/>
          </a:p>
        </p:txBody>
      </p:sp>
    </p:spTree>
    <p:extLst>
      <p:ext uri="{BB962C8B-B14F-4D97-AF65-F5344CB8AC3E}">
        <p14:creationId xmlns:p14="http://schemas.microsoft.com/office/powerpoint/2010/main" val="16426512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3603812" cy="636625"/>
          </a:xfrm>
        </p:spPr>
        <p:txBody>
          <a:bodyPr/>
          <a:lstStyle/>
          <a:p>
            <a:r>
              <a:rPr lang="en-US" dirty="0"/>
              <a:t>Graph Category</a:t>
            </a:r>
          </a:p>
        </p:txBody>
      </p:sp>
      <p:sp>
        <p:nvSpPr>
          <p:cNvPr id="3" name="Content Placeholder 2"/>
          <p:cNvSpPr>
            <a:spLocks noGrp="1"/>
          </p:cNvSpPr>
          <p:nvPr>
            <p:ph idx="1"/>
          </p:nvPr>
        </p:nvSpPr>
        <p:spPr>
          <a:xfrm>
            <a:off x="20456" y="636625"/>
            <a:ext cx="8229600" cy="2299747"/>
          </a:xfrm>
        </p:spPr>
        <p:txBody>
          <a:bodyPr>
            <a:normAutofit fontScale="85000" lnSpcReduction="20000"/>
          </a:bodyPr>
          <a:lstStyle/>
          <a:p>
            <a:r>
              <a:rPr lang="en-US" dirty="0"/>
              <a:t>Many problems involve understanding a bunch of entities with complex connections (patients-drugs-doctors-hospitals, RDF Semantic graph, </a:t>
            </a:r>
            <a:br>
              <a:rPr lang="en-US" dirty="0"/>
            </a:br>
            <a:r>
              <a:rPr lang="en-US" dirty="0"/>
              <a:t>neurons in brain or more general biological systems)</a:t>
            </a:r>
          </a:p>
          <a:p>
            <a:r>
              <a:rPr lang="en-US" dirty="0"/>
              <a:t>These require computations cognizant of the connection structure</a:t>
            </a:r>
          </a:p>
          <a:p>
            <a:r>
              <a:rPr lang="en-US" dirty="0"/>
              <a:t>When you decompose such problems with graph nodes spread over processors, the connections than cross processor boundaries require communication – ABDS systems Giraph and </a:t>
            </a:r>
            <a:r>
              <a:rPr lang="en-US" dirty="0" err="1"/>
              <a:t>Pregel</a:t>
            </a:r>
            <a:r>
              <a:rPr lang="en-US" dirty="0"/>
              <a:t> support this with is “4</a:t>
            </a:r>
            <a:r>
              <a:rPr lang="en-US" baseline="30000" dirty="0"/>
              <a:t>th</a:t>
            </a:r>
            <a:r>
              <a:rPr lang="en-US" dirty="0"/>
              <a:t> form of MapReduce” – maps followed by point to point communication.</a:t>
            </a:r>
          </a:p>
          <a:p>
            <a:r>
              <a:rPr lang="en-US" dirty="0"/>
              <a:t>92 graph algorithms at http://en.wikipedia.org/wiki/Category:Graph_algorithms</a:t>
            </a:r>
          </a:p>
          <a:p>
            <a:endParaRPr lang="en-US" dirty="0"/>
          </a:p>
        </p:txBody>
      </p:sp>
      <p:pic>
        <p:nvPicPr>
          <p:cNvPr id="1028" name="Picture 4" descr="http://www.xml.com/2003/02/05/graphics/graph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56" y="4717060"/>
            <a:ext cx="3905250" cy="21050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wired.com/images_blogs/wiredscience/2013/10/richclub_network2_sp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5706" y="2936373"/>
            <a:ext cx="5218293" cy="392162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awandecommencemen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612" y="2902947"/>
            <a:ext cx="3631094" cy="184753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vizbi.org/blog/wp-content/uploads/Gallery-BioLayout-Express3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95238"/>
            <a:ext cx="9144000" cy="6226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41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11766" cy="762000"/>
          </a:xfrm>
        </p:spPr>
        <p:txBody>
          <a:bodyPr/>
          <a:lstStyle/>
          <a:p>
            <a:r>
              <a:rPr lang="en-US" dirty="0"/>
              <a:t>Category Fusion and Workflow:</a:t>
            </a:r>
            <a:br>
              <a:rPr lang="en-US" dirty="0"/>
            </a:br>
            <a:r>
              <a:rPr lang="en-US" dirty="0"/>
              <a:t>Data Fusion and Workflow</a:t>
            </a:r>
          </a:p>
        </p:txBody>
      </p:sp>
      <p:sp>
        <p:nvSpPr>
          <p:cNvPr id="3" name="Content Placeholder 2"/>
          <p:cNvSpPr>
            <a:spLocks noGrp="1"/>
          </p:cNvSpPr>
          <p:nvPr>
            <p:ph idx="1"/>
          </p:nvPr>
        </p:nvSpPr>
        <p:spPr>
          <a:xfrm>
            <a:off x="0" y="1143000"/>
            <a:ext cx="9144000" cy="5564366"/>
          </a:xfrm>
        </p:spPr>
        <p:txBody>
          <a:bodyPr>
            <a:normAutofit/>
          </a:bodyPr>
          <a:lstStyle/>
          <a:p>
            <a:r>
              <a:rPr lang="en-US" b="1" dirty="0">
                <a:solidFill>
                  <a:srgbClr val="C00000"/>
                </a:solidFill>
              </a:rPr>
              <a:t>Data fusion </a:t>
            </a:r>
            <a:r>
              <a:rPr lang="en-US" dirty="0"/>
              <a:t>and related areas like “knowledge management” are well used </a:t>
            </a:r>
            <a:br>
              <a:rPr lang="en-US" dirty="0"/>
            </a:br>
            <a:r>
              <a:rPr lang="en-US" dirty="0"/>
              <a:t>phrases with an intuitively clear meaning but with no clear technical definition.</a:t>
            </a:r>
          </a:p>
          <a:p>
            <a:r>
              <a:rPr lang="en-US" dirty="0"/>
              <a:t>Almost all areas have multiple types and sources of data and integrating these together is important</a:t>
            </a:r>
          </a:p>
          <a:p>
            <a:pPr lvl="1"/>
            <a:r>
              <a:rPr lang="en-US" dirty="0"/>
              <a:t>This corresponds to the “variety” feature of Big Data V’s</a:t>
            </a:r>
          </a:p>
          <a:p>
            <a:r>
              <a:rPr lang="en-US" dirty="0"/>
              <a:t>Raw Data </a:t>
            </a:r>
            <a:r>
              <a:rPr lang="en-US" dirty="0">
                <a:sym typeface="Wingdings" pitchFamily="2" charset="2"/>
              </a:rPr>
              <a:t> Data  Information  Knowledge  Wisdom    </a:t>
            </a:r>
            <a:r>
              <a:rPr lang="en-US" dirty="0"/>
              <a:t>Decisions slide show a </a:t>
            </a:r>
            <a:r>
              <a:rPr lang="en-US" b="1" dirty="0">
                <a:solidFill>
                  <a:srgbClr val="C00000"/>
                </a:solidFill>
              </a:rPr>
              <a:t>workflow</a:t>
            </a:r>
            <a:r>
              <a:rPr lang="en-US" dirty="0"/>
              <a:t> with multiple services/clouds linked together in  a data flow fashion to finally present results fused together in portal</a:t>
            </a:r>
          </a:p>
          <a:p>
            <a:r>
              <a:rPr lang="en-US" dirty="0"/>
              <a:t>The fusion can be as simple as placing results of analysis of different types of data in different parts of the portal so a decision maker can weigh the different results</a:t>
            </a:r>
          </a:p>
          <a:p>
            <a:r>
              <a:rPr lang="en-US" dirty="0"/>
              <a:t>Alternatively a clever machine learning algorithm can integrate the different pieces of information and reach a conclusion</a:t>
            </a:r>
          </a:p>
          <a:p>
            <a:endParaRPr lang="en-US" dirty="0"/>
          </a:p>
        </p:txBody>
      </p:sp>
    </p:spTree>
    <p:extLst>
      <p:ext uri="{BB962C8B-B14F-4D97-AF65-F5344CB8AC3E}">
        <p14:creationId xmlns:p14="http://schemas.microsoft.com/office/powerpoint/2010/main" val="4543634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a:t>First Set of Features:</a:t>
            </a:r>
            <a:br>
              <a:rPr lang="en-US" b="1" dirty="0"/>
            </a:br>
            <a:r>
              <a:rPr lang="en-US" b="1" dirty="0"/>
              <a:t>Streaming Category</a:t>
            </a:r>
          </a:p>
        </p:txBody>
      </p:sp>
      <p:sp>
        <p:nvSpPr>
          <p:cNvPr id="2" name="Text Placeholder 1"/>
          <p:cNvSpPr>
            <a:spLocks noGrp="1"/>
          </p:cNvSpPr>
          <p:nvPr>
            <p:ph type="body" idx="1"/>
          </p:nvPr>
        </p:nvSpPr>
        <p:spPr>
          <a:xfrm>
            <a:off x="3810000" y="3995737"/>
            <a:ext cx="4692076" cy="1500187"/>
          </a:xfrm>
        </p:spPr>
        <p:txBody>
          <a:bodyPr/>
          <a:lstStyle/>
          <a:p>
            <a:r>
              <a:rPr lang="en-US" dirty="0"/>
              <a:t>We return here with Internet of Things later</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895600"/>
            <a:ext cx="3365726" cy="3359726"/>
          </a:xfrm>
          <a:prstGeom prst="rect">
            <a:avLst/>
          </a:prstGeom>
        </p:spPr>
      </p:pic>
    </p:spTree>
    <p:extLst>
      <p:ext uri="{BB962C8B-B14F-4D97-AF65-F5344CB8AC3E}">
        <p14:creationId xmlns:p14="http://schemas.microsoft.com/office/powerpoint/2010/main" val="1066206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126166" cy="762000"/>
          </a:xfrm>
        </p:spPr>
        <p:txBody>
          <a:bodyPr>
            <a:noAutofit/>
          </a:bodyPr>
          <a:lstStyle/>
          <a:p>
            <a:r>
              <a:rPr lang="en-US" sz="2800" b="1" dirty="0"/>
              <a:t>NBD-PWG (NIST Big Data Public Working Group) Subgroups &amp; Co-Chairs</a:t>
            </a:r>
          </a:p>
        </p:txBody>
      </p:sp>
      <p:sp>
        <p:nvSpPr>
          <p:cNvPr id="5" name="Content Placeholder 4"/>
          <p:cNvSpPr>
            <a:spLocks noGrp="1"/>
          </p:cNvSpPr>
          <p:nvPr>
            <p:ph idx="4294967295"/>
          </p:nvPr>
        </p:nvSpPr>
        <p:spPr>
          <a:xfrm>
            <a:off x="3208" y="843730"/>
            <a:ext cx="9199158" cy="5630862"/>
          </a:xfrm>
        </p:spPr>
        <p:txBody>
          <a:bodyPr>
            <a:normAutofit lnSpcReduction="10000"/>
          </a:bodyPr>
          <a:lstStyle/>
          <a:p>
            <a:pPr lvl="0"/>
            <a:r>
              <a:rPr lang="en-US" dirty="0"/>
              <a:t>There were 5 Subgroups</a:t>
            </a:r>
          </a:p>
          <a:p>
            <a:pPr lvl="1"/>
            <a:r>
              <a:rPr lang="en-US" dirty="0"/>
              <a:t>Note mainly industry</a:t>
            </a:r>
          </a:p>
          <a:p>
            <a:pPr lvl="0"/>
            <a:r>
              <a:rPr lang="en-US" b="1" dirty="0">
                <a:solidFill>
                  <a:srgbClr val="FF0000"/>
                </a:solidFill>
              </a:rPr>
              <a:t>Requirements and Use Cases Sub Group</a:t>
            </a:r>
          </a:p>
          <a:p>
            <a:pPr lvl="1"/>
            <a:r>
              <a:rPr lang="en-US" i="1" dirty="0"/>
              <a:t>Geoffrey Fox, Indiana U.; Joe Paiva, VA; Tsegereda Beyene, Cisco </a:t>
            </a:r>
          </a:p>
          <a:p>
            <a:r>
              <a:rPr lang="en-US" b="1" dirty="0">
                <a:solidFill>
                  <a:srgbClr val="FF0000"/>
                </a:solidFill>
              </a:rPr>
              <a:t>Definitions and Taxonomies SG</a:t>
            </a:r>
          </a:p>
          <a:p>
            <a:pPr lvl="1"/>
            <a:r>
              <a:rPr lang="en-US" i="1" dirty="0"/>
              <a:t>Nancy Grady, SAIC; Natasha </a:t>
            </a:r>
            <a:r>
              <a:rPr lang="en-US" i="1" dirty="0" err="1"/>
              <a:t>Balac</a:t>
            </a:r>
            <a:r>
              <a:rPr lang="en-US" i="1" dirty="0"/>
              <a:t>, SDSC; Eugene Luster, R2AD</a:t>
            </a:r>
          </a:p>
          <a:p>
            <a:pPr lvl="0"/>
            <a:r>
              <a:rPr lang="en-US" b="1" dirty="0">
                <a:solidFill>
                  <a:srgbClr val="FF0000"/>
                </a:solidFill>
              </a:rPr>
              <a:t>Reference Architecture Sub Group</a:t>
            </a:r>
          </a:p>
          <a:p>
            <a:pPr lvl="1"/>
            <a:r>
              <a:rPr lang="en-US" i="1" dirty="0"/>
              <a:t>Orit Levin, Microsoft; James </a:t>
            </a:r>
            <a:r>
              <a:rPr lang="en-US" i="1" dirty="0" err="1"/>
              <a:t>Ketner</a:t>
            </a:r>
            <a:r>
              <a:rPr lang="en-US" i="1" dirty="0"/>
              <a:t>, AT&amp;T; Don </a:t>
            </a:r>
            <a:r>
              <a:rPr lang="en-US" i="1" dirty="0" err="1"/>
              <a:t>Krapohl</a:t>
            </a:r>
            <a:r>
              <a:rPr lang="en-US" i="1" dirty="0"/>
              <a:t>, Augmented Intelligence </a:t>
            </a:r>
          </a:p>
          <a:p>
            <a:pPr lvl="0"/>
            <a:r>
              <a:rPr lang="en-US" b="1" dirty="0">
                <a:solidFill>
                  <a:srgbClr val="FF0000"/>
                </a:solidFill>
              </a:rPr>
              <a:t>Security and Privacy Sub Group</a:t>
            </a:r>
          </a:p>
          <a:p>
            <a:pPr lvl="1"/>
            <a:r>
              <a:rPr lang="en-US" i="1" dirty="0"/>
              <a:t>Arnab Roy, CSA/Fujitsu Nancy </a:t>
            </a:r>
            <a:r>
              <a:rPr lang="en-US" i="1" dirty="0" err="1"/>
              <a:t>Landreville</a:t>
            </a:r>
            <a:r>
              <a:rPr lang="en-US" i="1" dirty="0"/>
              <a:t>, U. MD Akhil </a:t>
            </a:r>
            <a:r>
              <a:rPr lang="en-US" i="1" dirty="0" err="1"/>
              <a:t>Manchanda</a:t>
            </a:r>
            <a:r>
              <a:rPr lang="en-US" i="1" dirty="0"/>
              <a:t>, GE</a:t>
            </a:r>
          </a:p>
          <a:p>
            <a:pPr lvl="0"/>
            <a:r>
              <a:rPr lang="en-US" b="1" dirty="0">
                <a:solidFill>
                  <a:srgbClr val="FF0000"/>
                </a:solidFill>
              </a:rPr>
              <a:t>Technology Roadmap Sub Group</a:t>
            </a:r>
          </a:p>
          <a:p>
            <a:pPr lvl="1"/>
            <a:r>
              <a:rPr lang="en-US" i="1" dirty="0"/>
              <a:t>Carl Buffington, </a:t>
            </a:r>
            <a:r>
              <a:rPr lang="en-US" i="1" dirty="0" err="1"/>
              <a:t>Vistronix</a:t>
            </a:r>
            <a:r>
              <a:rPr lang="en-US" i="1" dirty="0"/>
              <a:t>; Dan </a:t>
            </a:r>
            <a:r>
              <a:rPr lang="en-US" i="1" dirty="0" err="1"/>
              <a:t>McClary</a:t>
            </a:r>
            <a:r>
              <a:rPr lang="en-US" i="1" dirty="0"/>
              <a:t>, Oracle; David Boyd, Data Tactics</a:t>
            </a:r>
          </a:p>
          <a:p>
            <a:r>
              <a:rPr lang="en-US" dirty="0"/>
              <a:t> See </a:t>
            </a:r>
            <a:r>
              <a:rPr lang="en-US" dirty="0">
                <a:hlinkClick r:id="rId2"/>
              </a:rPr>
              <a:t>http://bigdatawg.nist.gov/usecases.php</a:t>
            </a:r>
            <a:endParaRPr lang="en-US" dirty="0"/>
          </a:p>
          <a:p>
            <a:r>
              <a:rPr lang="en-US" dirty="0"/>
              <a:t>And </a:t>
            </a:r>
            <a:r>
              <a:rPr lang="en-US" dirty="0">
                <a:hlinkClick r:id="rId3"/>
              </a:rPr>
              <a:t>http://bigdatawg.nist.gov/V1_output_docs.php</a:t>
            </a:r>
            <a:endParaRPr lang="en-US" dirty="0"/>
          </a:p>
          <a:p>
            <a:endParaRPr lang="en-US" dirty="0"/>
          </a:p>
        </p:txBody>
      </p:sp>
      <p:sp>
        <p:nvSpPr>
          <p:cNvPr id="3" name="Slide Number Placeholder 2"/>
          <p:cNvSpPr>
            <a:spLocks noGrp="1"/>
          </p:cNvSpPr>
          <p:nvPr>
            <p:ph type="sldNum" sz="quarter" idx="4294967295"/>
          </p:nvPr>
        </p:nvSpPr>
        <p:spPr/>
        <p:txBody>
          <a:bodyPr/>
          <a:lstStyle/>
          <a:p>
            <a:fld id="{C4B85148-DB98-4269-ACE6-2DF49F9918C9}" type="slidenum">
              <a:rPr lang="en-US" smtClean="0"/>
              <a:pPr/>
              <a:t>2</a:t>
            </a:fld>
            <a:endParaRPr lang="en-US" dirty="0"/>
          </a:p>
        </p:txBody>
      </p:sp>
    </p:spTree>
    <p:extLst>
      <p:ext uri="{BB962C8B-B14F-4D97-AF65-F5344CB8AC3E}">
        <p14:creationId xmlns:p14="http://schemas.microsoft.com/office/powerpoint/2010/main" val="2632223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Line 4"/>
          <p:cNvSpPr>
            <a:spLocks noChangeShapeType="1"/>
          </p:cNvSpPr>
          <p:nvPr/>
        </p:nvSpPr>
        <p:spPr bwMode="auto">
          <a:xfrm flipV="1">
            <a:off x="1639041" y="2032341"/>
            <a:ext cx="5192365" cy="1620730"/>
          </a:xfrm>
          <a:prstGeom prst="line">
            <a:avLst/>
          </a:prstGeom>
          <a:noFill/>
          <a:ln w="76200">
            <a:solidFill>
              <a:sysClr val="windowText" lastClr="000000"/>
            </a:solidFill>
            <a:round/>
            <a:headEnd/>
            <a:tailEnd type="triangle" w="med" len="me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endParaRPr>
          </a:p>
        </p:txBody>
      </p:sp>
      <p:sp>
        <p:nvSpPr>
          <p:cNvPr id="476" name="Line 2"/>
          <p:cNvSpPr>
            <a:spLocks noChangeShapeType="1"/>
          </p:cNvSpPr>
          <p:nvPr/>
        </p:nvSpPr>
        <p:spPr bwMode="auto">
          <a:xfrm flipV="1">
            <a:off x="3574922" y="2353468"/>
            <a:ext cx="3401520" cy="2701925"/>
          </a:xfrm>
          <a:prstGeom prst="line">
            <a:avLst/>
          </a:prstGeom>
          <a:noFill/>
          <a:ln w="76200">
            <a:solidFill>
              <a:sysClr val="windowText" lastClr="000000"/>
            </a:solidFill>
            <a:round/>
            <a:headEnd/>
            <a:tailEnd type="triangle" w="med" len="me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endParaRPr>
          </a:p>
        </p:txBody>
      </p:sp>
      <p:sp>
        <p:nvSpPr>
          <p:cNvPr id="477" name="Line 2"/>
          <p:cNvSpPr>
            <a:spLocks noChangeShapeType="1"/>
          </p:cNvSpPr>
          <p:nvPr/>
        </p:nvSpPr>
        <p:spPr bwMode="auto">
          <a:xfrm flipV="1">
            <a:off x="6711927" y="2667000"/>
            <a:ext cx="603273" cy="2582503"/>
          </a:xfrm>
          <a:prstGeom prst="line">
            <a:avLst/>
          </a:prstGeom>
          <a:noFill/>
          <a:ln w="76200">
            <a:solidFill>
              <a:sysClr val="windowText" lastClr="000000"/>
            </a:solidFill>
            <a:round/>
            <a:headEnd/>
            <a:tailEnd type="triangle" w="med" len="me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endParaRPr>
          </a:p>
        </p:txBody>
      </p:sp>
      <p:sp>
        <p:nvSpPr>
          <p:cNvPr id="478" name="Line 3"/>
          <p:cNvSpPr>
            <a:spLocks noChangeShapeType="1"/>
          </p:cNvSpPr>
          <p:nvPr/>
        </p:nvSpPr>
        <p:spPr bwMode="auto">
          <a:xfrm flipV="1">
            <a:off x="1584325" y="1904998"/>
            <a:ext cx="5197475" cy="14678"/>
          </a:xfrm>
          <a:prstGeom prst="line">
            <a:avLst/>
          </a:prstGeom>
          <a:noFill/>
          <a:ln w="76200">
            <a:solidFill>
              <a:sysClr val="windowText" lastClr="000000"/>
            </a:solidFill>
            <a:round/>
            <a:headEnd/>
            <a:tailEnd type="triangle" w="med" len="me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endParaRPr>
          </a:p>
        </p:txBody>
      </p:sp>
      <p:sp>
        <p:nvSpPr>
          <p:cNvPr id="479" name="Line 4"/>
          <p:cNvSpPr>
            <a:spLocks noChangeShapeType="1"/>
          </p:cNvSpPr>
          <p:nvPr/>
        </p:nvSpPr>
        <p:spPr bwMode="auto">
          <a:xfrm flipV="1">
            <a:off x="1280650" y="2133600"/>
            <a:ext cx="5638800" cy="3124200"/>
          </a:xfrm>
          <a:prstGeom prst="line">
            <a:avLst/>
          </a:prstGeom>
          <a:noFill/>
          <a:ln w="76200">
            <a:solidFill>
              <a:sysClr val="windowText" lastClr="000000"/>
            </a:solidFill>
            <a:round/>
            <a:headEnd/>
            <a:tailEnd type="triangle" w="med" len="me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endParaRPr>
          </a:p>
        </p:txBody>
      </p:sp>
      <p:pic>
        <p:nvPicPr>
          <p:cNvPr id="480" name="Picture 5"/>
          <p:cNvPicPr>
            <a:picLocks noChangeArrowheads="1"/>
          </p:cNvPicPr>
          <p:nvPr/>
        </p:nvPicPr>
        <p:blipFill>
          <a:blip r:embed="rId3"/>
          <a:srcRect/>
          <a:stretch>
            <a:fillRect/>
          </a:stretch>
        </p:blipFill>
        <p:spPr bwMode="auto">
          <a:xfrm flipH="1">
            <a:off x="1371600" y="533400"/>
            <a:ext cx="838200" cy="361950"/>
          </a:xfrm>
          <a:prstGeom prst="rect">
            <a:avLst/>
          </a:prstGeom>
          <a:noFill/>
          <a:ln w="12700">
            <a:noFill/>
            <a:miter lim="800000"/>
            <a:headEnd/>
            <a:tailEnd/>
          </a:ln>
          <a:effectLst/>
        </p:spPr>
      </p:pic>
      <p:pic>
        <p:nvPicPr>
          <p:cNvPr id="481" name="Picture 6"/>
          <p:cNvPicPr>
            <a:picLocks noChangeAspect="1" noChangeArrowheads="1"/>
          </p:cNvPicPr>
          <p:nvPr/>
        </p:nvPicPr>
        <p:blipFill>
          <a:blip r:embed="rId4" cstate="print"/>
          <a:srcRect/>
          <a:stretch>
            <a:fillRect/>
          </a:stretch>
        </p:blipFill>
        <p:spPr bwMode="auto">
          <a:xfrm>
            <a:off x="0" y="5551140"/>
            <a:ext cx="914400" cy="646112"/>
          </a:xfrm>
          <a:prstGeom prst="rect">
            <a:avLst/>
          </a:prstGeom>
          <a:noFill/>
        </p:spPr>
      </p:pic>
      <p:pic>
        <p:nvPicPr>
          <p:cNvPr id="482" name="Picture 7" descr="chapte13ii"/>
          <p:cNvPicPr>
            <a:picLocks noChangeAspect="1" noChangeArrowheads="1"/>
          </p:cNvPicPr>
          <p:nvPr/>
        </p:nvPicPr>
        <p:blipFill>
          <a:blip r:embed="rId5" cstate="print">
            <a:lum bright="12000" contrast="6000"/>
          </a:blip>
          <a:srcRect/>
          <a:stretch>
            <a:fillRect/>
          </a:stretch>
        </p:blipFill>
        <p:spPr bwMode="auto">
          <a:xfrm>
            <a:off x="1371600" y="6127750"/>
            <a:ext cx="476250" cy="730250"/>
          </a:xfrm>
          <a:prstGeom prst="rect">
            <a:avLst/>
          </a:prstGeom>
          <a:noFill/>
        </p:spPr>
      </p:pic>
      <p:pic>
        <p:nvPicPr>
          <p:cNvPr id="483" name="Picture 8"/>
          <p:cNvPicPr>
            <a:picLocks noChangeAspect="1" noChangeArrowheads="1"/>
          </p:cNvPicPr>
          <p:nvPr/>
        </p:nvPicPr>
        <p:blipFill>
          <a:blip r:embed="rId6"/>
          <a:srcRect/>
          <a:stretch>
            <a:fillRect/>
          </a:stretch>
        </p:blipFill>
        <p:spPr bwMode="auto">
          <a:xfrm>
            <a:off x="4876800" y="6170613"/>
            <a:ext cx="838200" cy="687387"/>
          </a:xfrm>
          <a:prstGeom prst="rect">
            <a:avLst/>
          </a:prstGeom>
          <a:noFill/>
        </p:spPr>
      </p:pic>
      <p:pic>
        <p:nvPicPr>
          <p:cNvPr id="484" name="Picture 9"/>
          <p:cNvPicPr>
            <a:picLocks noChangeAspect="1" noChangeArrowheads="1"/>
          </p:cNvPicPr>
          <p:nvPr/>
        </p:nvPicPr>
        <p:blipFill>
          <a:blip r:embed="rId7" cstate="print"/>
          <a:srcRect l="29417" t="-19330" r="28354" b="-2440"/>
          <a:stretch>
            <a:fillRect/>
          </a:stretch>
        </p:blipFill>
        <p:spPr bwMode="auto">
          <a:xfrm>
            <a:off x="0" y="4495800"/>
            <a:ext cx="838200" cy="533400"/>
          </a:xfrm>
          <a:prstGeom prst="rect">
            <a:avLst/>
          </a:prstGeom>
          <a:noFill/>
        </p:spPr>
      </p:pic>
      <p:pic>
        <p:nvPicPr>
          <p:cNvPr id="485" name="Picture 10"/>
          <p:cNvPicPr>
            <a:picLocks noChangeAspect="1" noChangeArrowheads="1"/>
          </p:cNvPicPr>
          <p:nvPr/>
        </p:nvPicPr>
        <p:blipFill>
          <a:blip r:embed="rId8"/>
          <a:srcRect/>
          <a:stretch>
            <a:fillRect/>
          </a:stretch>
        </p:blipFill>
        <p:spPr bwMode="auto">
          <a:xfrm>
            <a:off x="2438400" y="457200"/>
            <a:ext cx="609600" cy="555625"/>
          </a:xfrm>
          <a:prstGeom prst="rect">
            <a:avLst/>
          </a:prstGeom>
          <a:noFill/>
          <a:ln w="9525">
            <a:noFill/>
            <a:miter lim="800000"/>
            <a:headEnd/>
            <a:tailEnd/>
          </a:ln>
        </p:spPr>
      </p:pic>
      <p:grpSp>
        <p:nvGrpSpPr>
          <p:cNvPr id="486" name="Group 11"/>
          <p:cNvGrpSpPr>
            <a:grpSpLocks/>
          </p:cNvGrpSpPr>
          <p:nvPr/>
        </p:nvGrpSpPr>
        <p:grpSpPr bwMode="auto">
          <a:xfrm>
            <a:off x="0" y="6248400"/>
            <a:ext cx="1143000" cy="609600"/>
            <a:chOff x="506" y="717"/>
            <a:chExt cx="790" cy="445"/>
          </a:xfrm>
        </p:grpSpPr>
        <p:sp>
          <p:nvSpPr>
            <p:cNvPr id="487" name="Oval 12"/>
            <p:cNvSpPr>
              <a:spLocks noChangeArrowheads="1"/>
            </p:cNvSpPr>
            <p:nvPr/>
          </p:nvSpPr>
          <p:spPr bwMode="auto">
            <a:xfrm>
              <a:off x="547" y="980"/>
              <a:ext cx="694" cy="182"/>
            </a:xfrm>
            <a:prstGeom prst="ellipse">
              <a:avLst/>
            </a:prstGeom>
            <a:solidFill>
              <a:srgbClr val="FF0000"/>
            </a:solidFill>
            <a:ln w="9525">
              <a:solidFill>
                <a:sysClr val="windowText" lastClr="000000"/>
              </a:solidFill>
              <a:round/>
              <a:headEnd/>
              <a:tailEnd/>
            </a:ln>
            <a:effec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endParaRPr>
            </a:p>
          </p:txBody>
        </p:sp>
        <p:sp>
          <p:nvSpPr>
            <p:cNvPr id="488" name="Line 13"/>
            <p:cNvSpPr>
              <a:spLocks noChangeShapeType="1"/>
            </p:cNvSpPr>
            <p:nvPr/>
          </p:nvSpPr>
          <p:spPr bwMode="auto">
            <a:xfrm>
              <a:off x="1241" y="798"/>
              <a:ext cx="0" cy="283"/>
            </a:xfrm>
            <a:prstGeom prst="line">
              <a:avLst/>
            </a:prstGeom>
            <a:noFill/>
            <a:ln w="19050">
              <a:solidFill>
                <a:srgbClr val="800080"/>
              </a:solidFill>
              <a:round/>
              <a:headEnd/>
              <a:tailEnd/>
            </a:ln>
            <a:effec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endParaRPr>
            </a:p>
          </p:txBody>
        </p:sp>
        <p:sp>
          <p:nvSpPr>
            <p:cNvPr id="489" name="Line 14"/>
            <p:cNvSpPr>
              <a:spLocks noChangeShapeType="1"/>
            </p:cNvSpPr>
            <p:nvPr/>
          </p:nvSpPr>
          <p:spPr bwMode="auto">
            <a:xfrm>
              <a:off x="728" y="899"/>
              <a:ext cx="0" cy="81"/>
            </a:xfrm>
            <a:prstGeom prst="line">
              <a:avLst/>
            </a:prstGeom>
            <a:noFill/>
            <a:ln w="19050">
              <a:solidFill>
                <a:srgbClr val="800080"/>
              </a:solidFill>
              <a:round/>
              <a:headEnd/>
              <a:tailEnd/>
            </a:ln>
            <a:effec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endParaRPr>
            </a:p>
          </p:txBody>
        </p:sp>
        <p:sp>
          <p:nvSpPr>
            <p:cNvPr id="490" name="Line 15"/>
            <p:cNvSpPr>
              <a:spLocks noChangeShapeType="1"/>
            </p:cNvSpPr>
            <p:nvPr/>
          </p:nvSpPr>
          <p:spPr bwMode="auto">
            <a:xfrm>
              <a:off x="939" y="899"/>
              <a:ext cx="0" cy="81"/>
            </a:xfrm>
            <a:prstGeom prst="line">
              <a:avLst/>
            </a:prstGeom>
            <a:noFill/>
            <a:ln w="19050">
              <a:solidFill>
                <a:srgbClr val="800080"/>
              </a:solidFill>
              <a:round/>
              <a:headEnd/>
              <a:tailEnd/>
            </a:ln>
            <a:effec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endParaRPr>
            </a:p>
          </p:txBody>
        </p:sp>
        <p:sp>
          <p:nvSpPr>
            <p:cNvPr id="491" name="Rectangle 16"/>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endParaRPr>
            </a:p>
          </p:txBody>
        </p:sp>
        <p:sp>
          <p:nvSpPr>
            <p:cNvPr id="492" name="Rectangle 17"/>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endParaRPr>
            </a:p>
          </p:txBody>
        </p:sp>
        <p:sp>
          <p:nvSpPr>
            <p:cNvPr id="493" name="Rectangle 18"/>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endParaRPr>
            </a:p>
          </p:txBody>
        </p:sp>
        <p:sp>
          <p:nvSpPr>
            <p:cNvPr id="494" name="Rectangle 19"/>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endParaRPr>
            </a:p>
          </p:txBody>
        </p:sp>
        <p:sp>
          <p:nvSpPr>
            <p:cNvPr id="495" name="Rectangle 20"/>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endParaRPr>
            </a:p>
          </p:txBody>
        </p:sp>
        <p:sp>
          <p:nvSpPr>
            <p:cNvPr id="496" name="Rectangle 21"/>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endParaRPr>
            </a:p>
          </p:txBody>
        </p:sp>
        <p:sp>
          <p:nvSpPr>
            <p:cNvPr id="497" name="Rectangle 22"/>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endParaRPr>
            </a:p>
          </p:txBody>
        </p:sp>
        <p:sp>
          <p:nvSpPr>
            <p:cNvPr id="498" name="Rectangle 23"/>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endParaRPr>
            </a:p>
          </p:txBody>
        </p:sp>
        <p:sp>
          <p:nvSpPr>
            <p:cNvPr id="499" name="Oval 24"/>
            <p:cNvSpPr>
              <a:spLocks noChangeArrowheads="1"/>
            </p:cNvSpPr>
            <p:nvPr/>
          </p:nvSpPr>
          <p:spPr bwMode="auto">
            <a:xfrm>
              <a:off x="547" y="717"/>
              <a:ext cx="694" cy="182"/>
            </a:xfrm>
            <a:prstGeom prst="ellipse">
              <a:avLst/>
            </a:prstGeom>
            <a:solidFill>
              <a:srgbClr val="FF0000"/>
            </a:solidFill>
            <a:ln w="9525">
              <a:solidFill>
                <a:sysClr val="windowText" lastClr="000000"/>
              </a:solidFill>
              <a:round/>
              <a:headEnd/>
              <a:tailEnd/>
            </a:ln>
            <a:effec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endParaRPr>
            </a:p>
          </p:txBody>
        </p:sp>
        <p:sp>
          <p:nvSpPr>
            <p:cNvPr id="500" name="Line 25"/>
            <p:cNvSpPr>
              <a:spLocks noChangeShapeType="1"/>
            </p:cNvSpPr>
            <p:nvPr/>
          </p:nvSpPr>
          <p:spPr bwMode="auto">
            <a:xfrm>
              <a:off x="547" y="798"/>
              <a:ext cx="0" cy="283"/>
            </a:xfrm>
            <a:prstGeom prst="line">
              <a:avLst/>
            </a:prstGeom>
            <a:noFill/>
            <a:ln w="19050">
              <a:solidFill>
                <a:srgbClr val="800080"/>
              </a:solidFill>
              <a:round/>
              <a:headEnd/>
              <a:tailEnd/>
            </a:ln>
            <a:effec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endParaRPr>
            </a:p>
          </p:txBody>
        </p:sp>
        <p:sp>
          <p:nvSpPr>
            <p:cNvPr id="501" name="Text Box 26"/>
            <p:cNvSpPr txBox="1">
              <a:spLocks noChangeArrowheads="1"/>
            </p:cNvSpPr>
            <p:nvPr/>
          </p:nvSpPr>
          <p:spPr bwMode="auto">
            <a:xfrm>
              <a:off x="506" y="873"/>
              <a:ext cx="790" cy="268"/>
            </a:xfrm>
            <a:prstGeom prst="rect">
              <a:avLst/>
            </a:prstGeom>
            <a:noFill/>
            <a:ln w="9525">
              <a:noFill/>
              <a:miter lim="800000"/>
              <a:headEnd/>
              <a:tailEnd/>
            </a:ln>
            <a:effectLst/>
          </p:spPr>
          <p:txBody>
            <a:bodyPr anchor="ctr">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1" lang="en-US" sz="1800" b="0" i="0" u="none" strike="noStrike" kern="0" cap="none" spc="0" normalizeH="0" baseline="0" noProof="0">
                  <a:ln>
                    <a:noFill/>
                  </a:ln>
                  <a:solidFill>
                    <a:prstClr val="black"/>
                  </a:solidFill>
                  <a:effectLst/>
                  <a:uLnTx/>
                  <a:uFillTx/>
                  <a:latin typeface="Calibri"/>
                  <a:ea typeface="+mn-ea"/>
                </a:rPr>
                <a:t>Database</a:t>
              </a:r>
              <a:endParaRPr kumimoji="1" lang="en-US" sz="1800" b="0" i="0" u="none" strike="noStrike" kern="0" cap="none" spc="0" normalizeH="0" baseline="0" noProof="0">
                <a:ln>
                  <a:noFill/>
                </a:ln>
                <a:solidFill>
                  <a:prstClr val="white"/>
                </a:solidFill>
                <a:effectLst/>
                <a:uLnTx/>
                <a:uFillTx/>
                <a:latin typeface="Calibri"/>
                <a:ea typeface="+mn-ea"/>
              </a:endParaRPr>
            </a:p>
          </p:txBody>
        </p:sp>
      </p:grpSp>
      <p:grpSp>
        <p:nvGrpSpPr>
          <p:cNvPr id="502" name="Group 27"/>
          <p:cNvGrpSpPr>
            <a:grpSpLocks/>
          </p:cNvGrpSpPr>
          <p:nvPr/>
        </p:nvGrpSpPr>
        <p:grpSpPr bwMode="auto">
          <a:xfrm>
            <a:off x="6946900" y="6096000"/>
            <a:ext cx="685800" cy="762000"/>
            <a:chOff x="1968" y="576"/>
            <a:chExt cx="475" cy="528"/>
          </a:xfrm>
        </p:grpSpPr>
        <p:sp>
          <p:nvSpPr>
            <p:cNvPr id="503" name="Oval 28"/>
            <p:cNvSpPr>
              <a:spLocks noChangeArrowheads="1"/>
            </p:cNvSpPr>
            <p:nvPr/>
          </p:nvSpPr>
          <p:spPr bwMode="auto">
            <a:xfrm>
              <a:off x="1968" y="1005"/>
              <a:ext cx="99" cy="99"/>
            </a:xfrm>
            <a:prstGeom prst="ellipse">
              <a:avLst/>
            </a:prstGeom>
            <a:solidFill>
              <a:srgbClr val="FF0000"/>
            </a:solidFill>
            <a:ln w="28575">
              <a:noFill/>
              <a:round/>
              <a:headEnd/>
              <a:tailEnd/>
            </a:ln>
            <a:effectLst/>
          </p:spPr>
          <p:txBody>
            <a:bodyPr wrap="none" anchor="ctr"/>
            <a:lstStyle/>
            <a:p>
              <a:pPr defTabSz="457200" fontAlgn="auto">
                <a:spcBef>
                  <a:spcPts val="0"/>
                </a:spcBef>
                <a:spcAft>
                  <a:spcPts val="0"/>
                </a:spcAft>
              </a:pPr>
              <a:endParaRPr lang="en-US" sz="2000" i="0">
                <a:solidFill>
                  <a:srgbClr val="FF0000"/>
                </a:solidFill>
                <a:latin typeface="Calibri"/>
                <a:ea typeface="+mn-ea"/>
              </a:endParaRPr>
            </a:p>
          </p:txBody>
        </p:sp>
        <p:sp>
          <p:nvSpPr>
            <p:cNvPr id="504" name="Oval 29"/>
            <p:cNvSpPr>
              <a:spLocks noChangeArrowheads="1"/>
            </p:cNvSpPr>
            <p:nvPr/>
          </p:nvSpPr>
          <p:spPr bwMode="auto">
            <a:xfrm>
              <a:off x="2093" y="1005"/>
              <a:ext cx="99" cy="99"/>
            </a:xfrm>
            <a:prstGeom prst="ellipse">
              <a:avLst/>
            </a:prstGeom>
            <a:solidFill>
              <a:srgbClr val="FF0000"/>
            </a:solidFill>
            <a:ln w="28575">
              <a:noFill/>
              <a:round/>
              <a:headEnd/>
              <a:tailEnd/>
            </a:ln>
            <a:effectLst/>
          </p:spPr>
          <p:txBody>
            <a:bodyPr wrap="none" anchor="ctr"/>
            <a:lstStyle/>
            <a:p>
              <a:pPr defTabSz="457200" fontAlgn="auto">
                <a:spcBef>
                  <a:spcPts val="0"/>
                </a:spcBef>
                <a:spcAft>
                  <a:spcPts val="0"/>
                </a:spcAft>
              </a:pPr>
              <a:endParaRPr lang="en-US" sz="2000" i="0">
                <a:solidFill>
                  <a:srgbClr val="FF0000"/>
                </a:solidFill>
                <a:latin typeface="Calibri"/>
                <a:ea typeface="+mn-ea"/>
              </a:endParaRPr>
            </a:p>
          </p:txBody>
        </p:sp>
        <p:sp>
          <p:nvSpPr>
            <p:cNvPr id="505" name="Oval 30"/>
            <p:cNvSpPr>
              <a:spLocks noChangeArrowheads="1"/>
            </p:cNvSpPr>
            <p:nvPr/>
          </p:nvSpPr>
          <p:spPr bwMode="auto">
            <a:xfrm>
              <a:off x="2219" y="1005"/>
              <a:ext cx="99" cy="99"/>
            </a:xfrm>
            <a:prstGeom prst="ellipse">
              <a:avLst/>
            </a:prstGeom>
            <a:solidFill>
              <a:srgbClr val="FF0000"/>
            </a:solidFill>
            <a:ln w="28575">
              <a:noFill/>
              <a:round/>
              <a:headEnd/>
              <a:tailEnd/>
            </a:ln>
            <a:effectLst/>
          </p:spPr>
          <p:txBody>
            <a:bodyPr wrap="none" anchor="ctr"/>
            <a:lstStyle/>
            <a:p>
              <a:pPr defTabSz="457200" fontAlgn="auto">
                <a:spcBef>
                  <a:spcPts val="0"/>
                </a:spcBef>
                <a:spcAft>
                  <a:spcPts val="0"/>
                </a:spcAft>
              </a:pPr>
              <a:endParaRPr lang="en-US" sz="2000" i="0">
                <a:solidFill>
                  <a:srgbClr val="FF0000"/>
                </a:solidFill>
                <a:latin typeface="Calibri"/>
                <a:ea typeface="+mn-ea"/>
              </a:endParaRPr>
            </a:p>
          </p:txBody>
        </p:sp>
        <p:sp>
          <p:nvSpPr>
            <p:cNvPr id="506" name="Oval 31"/>
            <p:cNvSpPr>
              <a:spLocks noChangeArrowheads="1"/>
            </p:cNvSpPr>
            <p:nvPr/>
          </p:nvSpPr>
          <p:spPr bwMode="auto">
            <a:xfrm>
              <a:off x="2344" y="1005"/>
              <a:ext cx="99" cy="99"/>
            </a:xfrm>
            <a:prstGeom prst="ellipse">
              <a:avLst/>
            </a:prstGeom>
            <a:solidFill>
              <a:srgbClr val="FF0000"/>
            </a:solidFill>
            <a:ln w="28575">
              <a:noFill/>
              <a:round/>
              <a:headEnd/>
              <a:tailEnd/>
            </a:ln>
            <a:effectLst/>
          </p:spPr>
          <p:txBody>
            <a:bodyPr wrap="none" anchor="ctr"/>
            <a:lstStyle/>
            <a:p>
              <a:pPr defTabSz="457200" fontAlgn="auto">
                <a:spcBef>
                  <a:spcPts val="0"/>
                </a:spcBef>
                <a:spcAft>
                  <a:spcPts val="0"/>
                </a:spcAft>
              </a:pPr>
              <a:endParaRPr lang="en-US" sz="2000" i="0">
                <a:solidFill>
                  <a:srgbClr val="FF0000"/>
                </a:solidFill>
                <a:latin typeface="Calibri"/>
                <a:ea typeface="+mn-ea"/>
              </a:endParaRPr>
            </a:p>
          </p:txBody>
        </p:sp>
        <p:sp>
          <p:nvSpPr>
            <p:cNvPr id="507" name="Oval 32"/>
            <p:cNvSpPr>
              <a:spLocks noChangeArrowheads="1"/>
            </p:cNvSpPr>
            <p:nvPr/>
          </p:nvSpPr>
          <p:spPr bwMode="auto">
            <a:xfrm>
              <a:off x="1968" y="862"/>
              <a:ext cx="99" cy="99"/>
            </a:xfrm>
            <a:prstGeom prst="ellipse">
              <a:avLst/>
            </a:prstGeom>
            <a:solidFill>
              <a:srgbClr val="FF0000"/>
            </a:solidFill>
            <a:ln w="28575">
              <a:noFill/>
              <a:round/>
              <a:headEnd/>
              <a:tailEnd/>
            </a:ln>
            <a:effectLst/>
          </p:spPr>
          <p:txBody>
            <a:bodyPr wrap="none" anchor="ctr"/>
            <a:lstStyle/>
            <a:p>
              <a:pPr defTabSz="457200" fontAlgn="auto">
                <a:spcBef>
                  <a:spcPts val="0"/>
                </a:spcBef>
                <a:spcAft>
                  <a:spcPts val="0"/>
                </a:spcAft>
              </a:pPr>
              <a:endParaRPr lang="en-US" sz="2000" i="0">
                <a:solidFill>
                  <a:srgbClr val="FF0000"/>
                </a:solidFill>
                <a:latin typeface="Calibri"/>
                <a:ea typeface="+mn-ea"/>
              </a:endParaRPr>
            </a:p>
          </p:txBody>
        </p:sp>
        <p:sp>
          <p:nvSpPr>
            <p:cNvPr id="508" name="Oval 33"/>
            <p:cNvSpPr>
              <a:spLocks noChangeArrowheads="1"/>
            </p:cNvSpPr>
            <p:nvPr/>
          </p:nvSpPr>
          <p:spPr bwMode="auto">
            <a:xfrm>
              <a:off x="2093" y="862"/>
              <a:ext cx="99" cy="99"/>
            </a:xfrm>
            <a:prstGeom prst="ellipse">
              <a:avLst/>
            </a:prstGeom>
            <a:solidFill>
              <a:srgbClr val="FF0000"/>
            </a:solidFill>
            <a:ln w="28575">
              <a:noFill/>
              <a:round/>
              <a:headEnd/>
              <a:tailEnd/>
            </a:ln>
            <a:effectLst/>
          </p:spPr>
          <p:txBody>
            <a:bodyPr wrap="none" anchor="ctr"/>
            <a:lstStyle/>
            <a:p>
              <a:pPr defTabSz="457200" fontAlgn="auto">
                <a:spcBef>
                  <a:spcPts val="0"/>
                </a:spcBef>
                <a:spcAft>
                  <a:spcPts val="0"/>
                </a:spcAft>
              </a:pPr>
              <a:endParaRPr lang="en-US" sz="2000" i="0">
                <a:solidFill>
                  <a:srgbClr val="FF0000"/>
                </a:solidFill>
                <a:latin typeface="Calibri"/>
                <a:ea typeface="+mn-ea"/>
              </a:endParaRPr>
            </a:p>
          </p:txBody>
        </p:sp>
        <p:sp>
          <p:nvSpPr>
            <p:cNvPr id="509" name="Oval 34"/>
            <p:cNvSpPr>
              <a:spLocks noChangeArrowheads="1"/>
            </p:cNvSpPr>
            <p:nvPr/>
          </p:nvSpPr>
          <p:spPr bwMode="auto">
            <a:xfrm>
              <a:off x="2219" y="862"/>
              <a:ext cx="99" cy="99"/>
            </a:xfrm>
            <a:prstGeom prst="ellipse">
              <a:avLst/>
            </a:prstGeom>
            <a:solidFill>
              <a:srgbClr val="FF0000"/>
            </a:solidFill>
            <a:ln w="28575">
              <a:noFill/>
              <a:round/>
              <a:headEnd/>
              <a:tailEnd/>
            </a:ln>
            <a:effectLst/>
          </p:spPr>
          <p:txBody>
            <a:bodyPr wrap="none" anchor="ctr"/>
            <a:lstStyle/>
            <a:p>
              <a:pPr defTabSz="457200" fontAlgn="auto">
                <a:spcBef>
                  <a:spcPts val="0"/>
                </a:spcBef>
                <a:spcAft>
                  <a:spcPts val="0"/>
                </a:spcAft>
              </a:pPr>
              <a:endParaRPr lang="en-US" sz="2000" i="0">
                <a:solidFill>
                  <a:srgbClr val="FF0000"/>
                </a:solidFill>
                <a:latin typeface="Calibri"/>
                <a:ea typeface="+mn-ea"/>
              </a:endParaRPr>
            </a:p>
          </p:txBody>
        </p:sp>
        <p:sp>
          <p:nvSpPr>
            <p:cNvPr id="510" name="Oval 35"/>
            <p:cNvSpPr>
              <a:spLocks noChangeArrowheads="1"/>
            </p:cNvSpPr>
            <p:nvPr/>
          </p:nvSpPr>
          <p:spPr bwMode="auto">
            <a:xfrm>
              <a:off x="2344" y="862"/>
              <a:ext cx="99" cy="99"/>
            </a:xfrm>
            <a:prstGeom prst="ellipse">
              <a:avLst/>
            </a:prstGeom>
            <a:solidFill>
              <a:srgbClr val="FF0000"/>
            </a:solidFill>
            <a:ln w="28575">
              <a:noFill/>
              <a:round/>
              <a:headEnd/>
              <a:tailEnd/>
            </a:ln>
            <a:effectLst/>
          </p:spPr>
          <p:txBody>
            <a:bodyPr wrap="none" anchor="ctr"/>
            <a:lstStyle/>
            <a:p>
              <a:pPr defTabSz="457200" fontAlgn="auto">
                <a:spcBef>
                  <a:spcPts val="0"/>
                </a:spcBef>
                <a:spcAft>
                  <a:spcPts val="0"/>
                </a:spcAft>
              </a:pPr>
              <a:endParaRPr lang="en-US" sz="2000" i="0">
                <a:solidFill>
                  <a:srgbClr val="FF0000"/>
                </a:solidFill>
                <a:latin typeface="Calibri"/>
                <a:ea typeface="+mn-ea"/>
              </a:endParaRPr>
            </a:p>
          </p:txBody>
        </p:sp>
        <p:sp>
          <p:nvSpPr>
            <p:cNvPr id="511" name="Oval 36"/>
            <p:cNvSpPr>
              <a:spLocks noChangeArrowheads="1"/>
            </p:cNvSpPr>
            <p:nvPr/>
          </p:nvSpPr>
          <p:spPr bwMode="auto">
            <a:xfrm>
              <a:off x="1968" y="719"/>
              <a:ext cx="99" cy="99"/>
            </a:xfrm>
            <a:prstGeom prst="ellipse">
              <a:avLst/>
            </a:prstGeom>
            <a:solidFill>
              <a:srgbClr val="FF0000"/>
            </a:solidFill>
            <a:ln w="28575">
              <a:noFill/>
              <a:round/>
              <a:headEnd/>
              <a:tailEnd/>
            </a:ln>
            <a:effectLst/>
          </p:spPr>
          <p:txBody>
            <a:bodyPr wrap="none" anchor="ctr"/>
            <a:lstStyle/>
            <a:p>
              <a:pPr defTabSz="457200" fontAlgn="auto">
                <a:spcBef>
                  <a:spcPts val="0"/>
                </a:spcBef>
                <a:spcAft>
                  <a:spcPts val="0"/>
                </a:spcAft>
              </a:pPr>
              <a:endParaRPr lang="en-US" sz="2000" i="0">
                <a:solidFill>
                  <a:srgbClr val="FF0000"/>
                </a:solidFill>
                <a:latin typeface="Calibri"/>
                <a:ea typeface="+mn-ea"/>
              </a:endParaRPr>
            </a:p>
          </p:txBody>
        </p:sp>
        <p:sp>
          <p:nvSpPr>
            <p:cNvPr id="512" name="Oval 37"/>
            <p:cNvSpPr>
              <a:spLocks noChangeArrowheads="1"/>
            </p:cNvSpPr>
            <p:nvPr/>
          </p:nvSpPr>
          <p:spPr bwMode="auto">
            <a:xfrm>
              <a:off x="2093" y="719"/>
              <a:ext cx="99" cy="99"/>
            </a:xfrm>
            <a:prstGeom prst="ellipse">
              <a:avLst/>
            </a:prstGeom>
            <a:solidFill>
              <a:srgbClr val="FF0000"/>
            </a:solidFill>
            <a:ln w="28575">
              <a:noFill/>
              <a:round/>
              <a:headEnd/>
              <a:tailEnd/>
            </a:ln>
            <a:effectLst/>
          </p:spPr>
          <p:txBody>
            <a:bodyPr wrap="none" anchor="ctr"/>
            <a:lstStyle/>
            <a:p>
              <a:pPr defTabSz="457200" fontAlgn="auto">
                <a:spcBef>
                  <a:spcPts val="0"/>
                </a:spcBef>
                <a:spcAft>
                  <a:spcPts val="0"/>
                </a:spcAft>
              </a:pPr>
              <a:endParaRPr lang="en-US" sz="2000" i="0">
                <a:solidFill>
                  <a:srgbClr val="FF0000"/>
                </a:solidFill>
                <a:latin typeface="Calibri"/>
                <a:ea typeface="+mn-ea"/>
              </a:endParaRPr>
            </a:p>
          </p:txBody>
        </p:sp>
        <p:sp>
          <p:nvSpPr>
            <p:cNvPr id="513" name="Oval 38"/>
            <p:cNvSpPr>
              <a:spLocks noChangeArrowheads="1"/>
            </p:cNvSpPr>
            <p:nvPr/>
          </p:nvSpPr>
          <p:spPr bwMode="auto">
            <a:xfrm>
              <a:off x="2219" y="719"/>
              <a:ext cx="99" cy="99"/>
            </a:xfrm>
            <a:prstGeom prst="ellipse">
              <a:avLst/>
            </a:prstGeom>
            <a:solidFill>
              <a:srgbClr val="FF0000"/>
            </a:solidFill>
            <a:ln w="28575">
              <a:noFill/>
              <a:round/>
              <a:headEnd/>
              <a:tailEnd/>
            </a:ln>
            <a:effectLst/>
          </p:spPr>
          <p:txBody>
            <a:bodyPr wrap="none" anchor="ctr"/>
            <a:lstStyle/>
            <a:p>
              <a:pPr defTabSz="457200" fontAlgn="auto">
                <a:spcBef>
                  <a:spcPts val="0"/>
                </a:spcBef>
                <a:spcAft>
                  <a:spcPts val="0"/>
                </a:spcAft>
              </a:pPr>
              <a:endParaRPr lang="en-US" sz="2000" i="0">
                <a:solidFill>
                  <a:srgbClr val="FF0000"/>
                </a:solidFill>
                <a:latin typeface="Calibri"/>
                <a:ea typeface="+mn-ea"/>
              </a:endParaRPr>
            </a:p>
          </p:txBody>
        </p:sp>
        <p:sp>
          <p:nvSpPr>
            <p:cNvPr id="514" name="Oval 39"/>
            <p:cNvSpPr>
              <a:spLocks noChangeArrowheads="1"/>
            </p:cNvSpPr>
            <p:nvPr/>
          </p:nvSpPr>
          <p:spPr bwMode="auto">
            <a:xfrm>
              <a:off x="2344" y="719"/>
              <a:ext cx="99" cy="99"/>
            </a:xfrm>
            <a:prstGeom prst="ellipse">
              <a:avLst/>
            </a:prstGeom>
            <a:solidFill>
              <a:srgbClr val="FF0000"/>
            </a:solidFill>
            <a:ln w="28575">
              <a:noFill/>
              <a:round/>
              <a:headEnd/>
              <a:tailEnd/>
            </a:ln>
            <a:effectLst/>
          </p:spPr>
          <p:txBody>
            <a:bodyPr wrap="none" anchor="ctr"/>
            <a:lstStyle/>
            <a:p>
              <a:pPr defTabSz="457200" fontAlgn="auto">
                <a:spcBef>
                  <a:spcPts val="0"/>
                </a:spcBef>
                <a:spcAft>
                  <a:spcPts val="0"/>
                </a:spcAft>
              </a:pPr>
              <a:endParaRPr lang="en-US" sz="2000" i="0">
                <a:solidFill>
                  <a:srgbClr val="FF0000"/>
                </a:solidFill>
                <a:latin typeface="Calibri"/>
                <a:ea typeface="+mn-ea"/>
              </a:endParaRPr>
            </a:p>
          </p:txBody>
        </p:sp>
        <p:sp>
          <p:nvSpPr>
            <p:cNvPr id="515" name="Oval 40"/>
            <p:cNvSpPr>
              <a:spLocks noChangeArrowheads="1"/>
            </p:cNvSpPr>
            <p:nvPr/>
          </p:nvSpPr>
          <p:spPr bwMode="auto">
            <a:xfrm>
              <a:off x="1968" y="576"/>
              <a:ext cx="99" cy="99"/>
            </a:xfrm>
            <a:prstGeom prst="ellipse">
              <a:avLst/>
            </a:prstGeom>
            <a:solidFill>
              <a:srgbClr val="FF0000"/>
            </a:solidFill>
            <a:ln w="28575">
              <a:noFill/>
              <a:round/>
              <a:headEnd/>
              <a:tailEnd/>
            </a:ln>
            <a:effectLst/>
          </p:spPr>
          <p:txBody>
            <a:bodyPr wrap="none" anchor="ctr"/>
            <a:lstStyle/>
            <a:p>
              <a:pPr defTabSz="457200" fontAlgn="auto">
                <a:spcBef>
                  <a:spcPts val="0"/>
                </a:spcBef>
                <a:spcAft>
                  <a:spcPts val="0"/>
                </a:spcAft>
              </a:pPr>
              <a:endParaRPr lang="en-US" sz="2000" i="0">
                <a:solidFill>
                  <a:srgbClr val="FF0000"/>
                </a:solidFill>
                <a:latin typeface="Calibri"/>
                <a:ea typeface="+mn-ea"/>
              </a:endParaRPr>
            </a:p>
          </p:txBody>
        </p:sp>
        <p:sp>
          <p:nvSpPr>
            <p:cNvPr id="516" name="Oval 41"/>
            <p:cNvSpPr>
              <a:spLocks noChangeArrowheads="1"/>
            </p:cNvSpPr>
            <p:nvPr/>
          </p:nvSpPr>
          <p:spPr bwMode="auto">
            <a:xfrm>
              <a:off x="2093" y="576"/>
              <a:ext cx="99" cy="99"/>
            </a:xfrm>
            <a:prstGeom prst="ellipse">
              <a:avLst/>
            </a:prstGeom>
            <a:solidFill>
              <a:srgbClr val="FF0000"/>
            </a:solidFill>
            <a:ln w="28575">
              <a:noFill/>
              <a:round/>
              <a:headEnd/>
              <a:tailEnd/>
            </a:ln>
            <a:effectLst/>
          </p:spPr>
          <p:txBody>
            <a:bodyPr wrap="none" anchor="ctr"/>
            <a:lstStyle/>
            <a:p>
              <a:pPr defTabSz="457200" fontAlgn="auto">
                <a:spcBef>
                  <a:spcPts val="0"/>
                </a:spcBef>
                <a:spcAft>
                  <a:spcPts val="0"/>
                </a:spcAft>
              </a:pPr>
              <a:endParaRPr lang="en-US" sz="2000" i="0">
                <a:solidFill>
                  <a:srgbClr val="FF0000"/>
                </a:solidFill>
                <a:latin typeface="Calibri"/>
                <a:ea typeface="+mn-ea"/>
              </a:endParaRPr>
            </a:p>
          </p:txBody>
        </p:sp>
        <p:sp>
          <p:nvSpPr>
            <p:cNvPr id="517" name="Oval 42"/>
            <p:cNvSpPr>
              <a:spLocks noChangeArrowheads="1"/>
            </p:cNvSpPr>
            <p:nvPr/>
          </p:nvSpPr>
          <p:spPr bwMode="auto">
            <a:xfrm>
              <a:off x="2219" y="576"/>
              <a:ext cx="99" cy="99"/>
            </a:xfrm>
            <a:prstGeom prst="ellipse">
              <a:avLst/>
            </a:prstGeom>
            <a:solidFill>
              <a:srgbClr val="FF0000"/>
            </a:solidFill>
            <a:ln w="28575">
              <a:noFill/>
              <a:round/>
              <a:headEnd/>
              <a:tailEnd/>
            </a:ln>
            <a:effectLst/>
          </p:spPr>
          <p:txBody>
            <a:bodyPr wrap="none" anchor="ctr"/>
            <a:lstStyle/>
            <a:p>
              <a:pPr defTabSz="457200" fontAlgn="auto">
                <a:spcBef>
                  <a:spcPts val="0"/>
                </a:spcBef>
                <a:spcAft>
                  <a:spcPts val="0"/>
                </a:spcAft>
              </a:pPr>
              <a:endParaRPr lang="en-US" sz="2000" i="0">
                <a:solidFill>
                  <a:srgbClr val="FF0000"/>
                </a:solidFill>
                <a:latin typeface="Calibri"/>
                <a:ea typeface="+mn-ea"/>
              </a:endParaRPr>
            </a:p>
          </p:txBody>
        </p:sp>
        <p:sp>
          <p:nvSpPr>
            <p:cNvPr id="518" name="Oval 43"/>
            <p:cNvSpPr>
              <a:spLocks noChangeArrowheads="1"/>
            </p:cNvSpPr>
            <p:nvPr/>
          </p:nvSpPr>
          <p:spPr bwMode="auto">
            <a:xfrm>
              <a:off x="2344" y="576"/>
              <a:ext cx="99" cy="99"/>
            </a:xfrm>
            <a:prstGeom prst="ellipse">
              <a:avLst/>
            </a:prstGeom>
            <a:solidFill>
              <a:srgbClr val="FF0000"/>
            </a:solidFill>
            <a:ln w="28575">
              <a:noFill/>
              <a:round/>
              <a:headEnd/>
              <a:tailEnd/>
            </a:ln>
            <a:effectLst/>
          </p:spPr>
          <p:txBody>
            <a:bodyPr wrap="none" anchor="ctr"/>
            <a:lstStyle/>
            <a:p>
              <a:pPr defTabSz="457200" fontAlgn="auto">
                <a:spcBef>
                  <a:spcPts val="0"/>
                </a:spcBef>
                <a:spcAft>
                  <a:spcPts val="0"/>
                </a:spcAft>
              </a:pPr>
              <a:endParaRPr lang="en-US" sz="2000" i="0">
                <a:solidFill>
                  <a:srgbClr val="FF0000"/>
                </a:solidFill>
                <a:latin typeface="Calibri"/>
                <a:ea typeface="+mn-ea"/>
              </a:endParaRPr>
            </a:p>
          </p:txBody>
        </p:sp>
        <p:sp>
          <p:nvSpPr>
            <p:cNvPr id="519" name="Line 44"/>
            <p:cNvSpPr>
              <a:spLocks noChangeShapeType="1"/>
            </p:cNvSpPr>
            <p:nvPr/>
          </p:nvSpPr>
          <p:spPr bwMode="auto">
            <a:xfrm>
              <a:off x="2021" y="1055"/>
              <a:ext cx="369" cy="0"/>
            </a:xfrm>
            <a:prstGeom prst="line">
              <a:avLst/>
            </a:prstGeom>
            <a:noFill/>
            <a:ln w="28575">
              <a:solidFill>
                <a:srgbClr val="FF9999"/>
              </a:solidFill>
              <a:round/>
              <a:headEnd/>
              <a:tailEnd/>
            </a:ln>
            <a:effectLst/>
          </p:spPr>
          <p:txBody>
            <a:bodyPr wrap="none" anchor="ctr"/>
            <a:lstStyle/>
            <a:p>
              <a:pPr defTabSz="457200" eaLnBrk="1" fontAlgn="auto" hangingPunct="1">
                <a:spcBef>
                  <a:spcPts val="0"/>
                </a:spcBef>
                <a:spcAft>
                  <a:spcPts val="0"/>
                </a:spcAft>
              </a:pPr>
              <a:endParaRPr lang="en-US" sz="1800" i="0">
                <a:solidFill>
                  <a:prstClr val="black"/>
                </a:solidFill>
                <a:latin typeface="Calibri"/>
                <a:ea typeface="+mn-ea"/>
              </a:endParaRPr>
            </a:p>
          </p:txBody>
        </p:sp>
        <p:sp>
          <p:nvSpPr>
            <p:cNvPr id="520" name="Line 45"/>
            <p:cNvSpPr>
              <a:spLocks noChangeShapeType="1"/>
            </p:cNvSpPr>
            <p:nvPr/>
          </p:nvSpPr>
          <p:spPr bwMode="auto">
            <a:xfrm>
              <a:off x="2021" y="909"/>
              <a:ext cx="369" cy="0"/>
            </a:xfrm>
            <a:prstGeom prst="line">
              <a:avLst/>
            </a:prstGeom>
            <a:noFill/>
            <a:ln w="28575">
              <a:solidFill>
                <a:srgbClr val="FF9999"/>
              </a:solidFill>
              <a:round/>
              <a:headEnd/>
              <a:tailEnd/>
            </a:ln>
            <a:effectLst/>
          </p:spPr>
          <p:txBody>
            <a:bodyPr wrap="none" anchor="ctr"/>
            <a:lstStyle/>
            <a:p>
              <a:pPr defTabSz="457200" eaLnBrk="1" fontAlgn="auto" hangingPunct="1">
                <a:spcBef>
                  <a:spcPts val="0"/>
                </a:spcBef>
                <a:spcAft>
                  <a:spcPts val="0"/>
                </a:spcAft>
              </a:pPr>
              <a:endParaRPr lang="en-US" sz="1800" i="0">
                <a:solidFill>
                  <a:prstClr val="black"/>
                </a:solidFill>
                <a:latin typeface="Calibri"/>
                <a:ea typeface="+mn-ea"/>
              </a:endParaRPr>
            </a:p>
          </p:txBody>
        </p:sp>
        <p:sp>
          <p:nvSpPr>
            <p:cNvPr id="521" name="Line 46"/>
            <p:cNvSpPr>
              <a:spLocks noChangeShapeType="1"/>
            </p:cNvSpPr>
            <p:nvPr/>
          </p:nvSpPr>
          <p:spPr bwMode="auto">
            <a:xfrm>
              <a:off x="2021" y="764"/>
              <a:ext cx="369" cy="0"/>
            </a:xfrm>
            <a:prstGeom prst="line">
              <a:avLst/>
            </a:prstGeom>
            <a:noFill/>
            <a:ln w="28575">
              <a:solidFill>
                <a:srgbClr val="FF9999"/>
              </a:solidFill>
              <a:round/>
              <a:headEnd/>
              <a:tailEnd/>
            </a:ln>
            <a:effectLst/>
          </p:spPr>
          <p:txBody>
            <a:bodyPr wrap="none" anchor="ctr"/>
            <a:lstStyle/>
            <a:p>
              <a:pPr defTabSz="457200" eaLnBrk="1" fontAlgn="auto" hangingPunct="1">
                <a:spcBef>
                  <a:spcPts val="0"/>
                </a:spcBef>
                <a:spcAft>
                  <a:spcPts val="0"/>
                </a:spcAft>
              </a:pPr>
              <a:endParaRPr lang="en-US" sz="1800" i="0">
                <a:solidFill>
                  <a:prstClr val="black"/>
                </a:solidFill>
                <a:latin typeface="Calibri"/>
                <a:ea typeface="+mn-ea"/>
              </a:endParaRPr>
            </a:p>
          </p:txBody>
        </p:sp>
        <p:sp>
          <p:nvSpPr>
            <p:cNvPr id="522" name="Line 47"/>
            <p:cNvSpPr>
              <a:spLocks noChangeShapeType="1"/>
            </p:cNvSpPr>
            <p:nvPr/>
          </p:nvSpPr>
          <p:spPr bwMode="auto">
            <a:xfrm>
              <a:off x="2021" y="619"/>
              <a:ext cx="369" cy="0"/>
            </a:xfrm>
            <a:prstGeom prst="line">
              <a:avLst/>
            </a:prstGeom>
            <a:noFill/>
            <a:ln w="28575">
              <a:solidFill>
                <a:srgbClr val="FF9999"/>
              </a:solidFill>
              <a:round/>
              <a:headEnd/>
              <a:tailEnd/>
            </a:ln>
            <a:effectLst/>
          </p:spPr>
          <p:txBody>
            <a:bodyPr wrap="none" anchor="ctr"/>
            <a:lstStyle/>
            <a:p>
              <a:pPr defTabSz="457200" eaLnBrk="1" fontAlgn="auto" hangingPunct="1">
                <a:spcBef>
                  <a:spcPts val="0"/>
                </a:spcBef>
                <a:spcAft>
                  <a:spcPts val="0"/>
                </a:spcAft>
              </a:pPr>
              <a:endParaRPr lang="en-US" sz="1800" i="0">
                <a:solidFill>
                  <a:prstClr val="black"/>
                </a:solidFill>
                <a:latin typeface="Calibri"/>
                <a:ea typeface="+mn-ea"/>
              </a:endParaRPr>
            </a:p>
          </p:txBody>
        </p:sp>
        <p:sp>
          <p:nvSpPr>
            <p:cNvPr id="523" name="Line 48"/>
            <p:cNvSpPr>
              <a:spLocks noChangeShapeType="1"/>
            </p:cNvSpPr>
            <p:nvPr/>
          </p:nvSpPr>
          <p:spPr bwMode="auto">
            <a:xfrm flipV="1">
              <a:off x="2390" y="619"/>
              <a:ext cx="0" cy="449"/>
            </a:xfrm>
            <a:prstGeom prst="line">
              <a:avLst/>
            </a:prstGeom>
            <a:noFill/>
            <a:ln w="28575">
              <a:solidFill>
                <a:srgbClr val="FF9999"/>
              </a:solidFill>
              <a:round/>
              <a:headEnd/>
              <a:tailEnd/>
            </a:ln>
            <a:effectLst/>
          </p:spPr>
          <p:txBody>
            <a:bodyPr wrap="none" anchor="ctr"/>
            <a:lstStyle/>
            <a:p>
              <a:pPr defTabSz="457200" eaLnBrk="1" fontAlgn="auto" hangingPunct="1">
                <a:spcBef>
                  <a:spcPts val="0"/>
                </a:spcBef>
                <a:spcAft>
                  <a:spcPts val="0"/>
                </a:spcAft>
              </a:pPr>
              <a:endParaRPr lang="en-US" sz="1800" i="0">
                <a:solidFill>
                  <a:prstClr val="black"/>
                </a:solidFill>
                <a:latin typeface="Calibri"/>
                <a:ea typeface="+mn-ea"/>
              </a:endParaRPr>
            </a:p>
          </p:txBody>
        </p:sp>
        <p:sp>
          <p:nvSpPr>
            <p:cNvPr id="524" name="Line 49"/>
            <p:cNvSpPr>
              <a:spLocks noChangeShapeType="1"/>
            </p:cNvSpPr>
            <p:nvPr/>
          </p:nvSpPr>
          <p:spPr bwMode="auto">
            <a:xfrm flipV="1">
              <a:off x="2267" y="624"/>
              <a:ext cx="0" cy="444"/>
            </a:xfrm>
            <a:prstGeom prst="line">
              <a:avLst/>
            </a:prstGeom>
            <a:noFill/>
            <a:ln w="28575">
              <a:solidFill>
                <a:srgbClr val="FF9999"/>
              </a:solidFill>
              <a:round/>
              <a:headEnd/>
              <a:tailEnd/>
            </a:ln>
            <a:effectLst/>
          </p:spPr>
          <p:txBody>
            <a:bodyPr wrap="none" anchor="ctr"/>
            <a:lstStyle/>
            <a:p>
              <a:pPr defTabSz="457200" eaLnBrk="1" fontAlgn="auto" hangingPunct="1">
                <a:spcBef>
                  <a:spcPts val="0"/>
                </a:spcBef>
                <a:spcAft>
                  <a:spcPts val="0"/>
                </a:spcAft>
              </a:pPr>
              <a:endParaRPr lang="en-US" sz="1800" i="0">
                <a:solidFill>
                  <a:prstClr val="black"/>
                </a:solidFill>
                <a:latin typeface="Calibri"/>
                <a:ea typeface="+mn-ea"/>
              </a:endParaRPr>
            </a:p>
          </p:txBody>
        </p:sp>
        <p:sp>
          <p:nvSpPr>
            <p:cNvPr id="525" name="Line 50"/>
            <p:cNvSpPr>
              <a:spLocks noChangeShapeType="1"/>
            </p:cNvSpPr>
            <p:nvPr/>
          </p:nvSpPr>
          <p:spPr bwMode="auto">
            <a:xfrm flipV="1">
              <a:off x="2144" y="624"/>
              <a:ext cx="0" cy="432"/>
            </a:xfrm>
            <a:prstGeom prst="line">
              <a:avLst/>
            </a:prstGeom>
            <a:noFill/>
            <a:ln w="28575">
              <a:solidFill>
                <a:srgbClr val="FF9999"/>
              </a:solidFill>
              <a:round/>
              <a:headEnd/>
              <a:tailEnd/>
            </a:ln>
            <a:effectLst/>
          </p:spPr>
          <p:txBody>
            <a:bodyPr wrap="none" anchor="ctr"/>
            <a:lstStyle/>
            <a:p>
              <a:pPr defTabSz="457200" eaLnBrk="1" fontAlgn="auto" hangingPunct="1">
                <a:spcBef>
                  <a:spcPts val="0"/>
                </a:spcBef>
                <a:spcAft>
                  <a:spcPts val="0"/>
                </a:spcAft>
              </a:pPr>
              <a:endParaRPr lang="en-US" sz="1800" i="0">
                <a:solidFill>
                  <a:prstClr val="black"/>
                </a:solidFill>
                <a:latin typeface="Calibri"/>
                <a:ea typeface="+mn-ea"/>
              </a:endParaRPr>
            </a:p>
          </p:txBody>
        </p:sp>
        <p:sp>
          <p:nvSpPr>
            <p:cNvPr id="526" name="Line 51"/>
            <p:cNvSpPr>
              <a:spLocks noChangeShapeType="1"/>
            </p:cNvSpPr>
            <p:nvPr/>
          </p:nvSpPr>
          <p:spPr bwMode="auto">
            <a:xfrm flipV="1">
              <a:off x="2021" y="619"/>
              <a:ext cx="0" cy="437"/>
            </a:xfrm>
            <a:prstGeom prst="line">
              <a:avLst/>
            </a:prstGeom>
            <a:noFill/>
            <a:ln w="28575">
              <a:solidFill>
                <a:srgbClr val="FF9999"/>
              </a:solidFill>
              <a:round/>
              <a:headEnd/>
              <a:tailEnd/>
            </a:ln>
            <a:effectLst/>
          </p:spPr>
          <p:txBody>
            <a:bodyPr wrap="none" anchor="ctr"/>
            <a:lstStyle/>
            <a:p>
              <a:pPr defTabSz="457200" eaLnBrk="1" fontAlgn="auto" hangingPunct="1">
                <a:spcBef>
                  <a:spcPts val="0"/>
                </a:spcBef>
                <a:spcAft>
                  <a:spcPts val="0"/>
                </a:spcAft>
              </a:pPr>
              <a:endParaRPr lang="en-US" sz="1800" i="0">
                <a:solidFill>
                  <a:prstClr val="black"/>
                </a:solidFill>
                <a:latin typeface="Calibri"/>
                <a:ea typeface="+mn-ea"/>
              </a:endParaRPr>
            </a:p>
          </p:txBody>
        </p:sp>
      </p:grpSp>
      <p:pic>
        <p:nvPicPr>
          <p:cNvPr id="527" name="Picture 52"/>
          <p:cNvPicPr>
            <a:picLocks noChangeAspect="1" noChangeArrowheads="1"/>
          </p:cNvPicPr>
          <p:nvPr/>
        </p:nvPicPr>
        <p:blipFill>
          <a:blip r:embed="rId9" cstate="print"/>
          <a:srcRect/>
          <a:stretch>
            <a:fillRect/>
          </a:stretch>
        </p:blipFill>
        <p:spPr bwMode="auto">
          <a:xfrm>
            <a:off x="3429000" y="457200"/>
            <a:ext cx="685800" cy="557213"/>
          </a:xfrm>
          <a:prstGeom prst="rect">
            <a:avLst/>
          </a:prstGeom>
          <a:noFill/>
          <a:ln w="9525">
            <a:noFill/>
            <a:miter lim="800000"/>
            <a:headEnd/>
            <a:tailEnd/>
          </a:ln>
        </p:spPr>
      </p:pic>
      <p:pic>
        <p:nvPicPr>
          <p:cNvPr id="528" name="Picture 53"/>
          <p:cNvPicPr>
            <a:picLocks noChangeAspect="1" noChangeArrowheads="1"/>
          </p:cNvPicPr>
          <p:nvPr/>
        </p:nvPicPr>
        <p:blipFill>
          <a:blip r:embed="rId10"/>
          <a:srcRect/>
          <a:stretch>
            <a:fillRect/>
          </a:stretch>
        </p:blipFill>
        <p:spPr bwMode="auto">
          <a:xfrm>
            <a:off x="0" y="3962400"/>
            <a:ext cx="590550" cy="609600"/>
          </a:xfrm>
          <a:prstGeom prst="rect">
            <a:avLst/>
          </a:prstGeom>
          <a:noFill/>
        </p:spPr>
      </p:pic>
      <p:pic>
        <p:nvPicPr>
          <p:cNvPr id="529" name="Picture 54"/>
          <p:cNvPicPr>
            <a:picLocks noChangeAspect="1" noChangeArrowheads="1"/>
          </p:cNvPicPr>
          <p:nvPr/>
        </p:nvPicPr>
        <p:blipFill>
          <a:blip r:embed="rId11"/>
          <a:srcRect/>
          <a:stretch>
            <a:fillRect/>
          </a:stretch>
        </p:blipFill>
        <p:spPr bwMode="auto">
          <a:xfrm>
            <a:off x="3733800" y="6172200"/>
            <a:ext cx="609600" cy="547688"/>
          </a:xfrm>
          <a:prstGeom prst="rect">
            <a:avLst/>
          </a:prstGeom>
          <a:noFill/>
          <a:ln w="9525">
            <a:noFill/>
            <a:miter lim="800000"/>
            <a:headEnd/>
            <a:tailEnd/>
          </a:ln>
          <a:effectLst/>
        </p:spPr>
      </p:pic>
      <p:pic>
        <p:nvPicPr>
          <p:cNvPr id="530" name="Picture 55"/>
          <p:cNvPicPr>
            <a:picLocks noChangeAspect="1" noChangeArrowheads="1"/>
          </p:cNvPicPr>
          <p:nvPr/>
        </p:nvPicPr>
        <p:blipFill>
          <a:blip r:embed="rId12"/>
          <a:srcRect/>
          <a:stretch>
            <a:fillRect/>
          </a:stretch>
        </p:blipFill>
        <p:spPr bwMode="auto">
          <a:xfrm>
            <a:off x="0" y="1447800"/>
            <a:ext cx="762000" cy="531813"/>
          </a:xfrm>
          <a:prstGeom prst="rect">
            <a:avLst/>
          </a:prstGeom>
          <a:noFill/>
          <a:ln w="9525">
            <a:noFill/>
            <a:miter lim="800000"/>
            <a:headEnd/>
            <a:tailEnd/>
          </a:ln>
          <a:effectLst/>
        </p:spPr>
      </p:pic>
      <p:pic>
        <p:nvPicPr>
          <p:cNvPr id="531" name="Picture 56"/>
          <p:cNvPicPr>
            <a:picLocks noChangeAspect="1" noChangeArrowheads="1"/>
          </p:cNvPicPr>
          <p:nvPr/>
        </p:nvPicPr>
        <p:blipFill>
          <a:blip r:embed="rId13"/>
          <a:srcRect/>
          <a:stretch>
            <a:fillRect/>
          </a:stretch>
        </p:blipFill>
        <p:spPr bwMode="auto">
          <a:xfrm>
            <a:off x="4343400" y="6172200"/>
            <a:ext cx="441325" cy="685800"/>
          </a:xfrm>
          <a:prstGeom prst="rect">
            <a:avLst/>
          </a:prstGeom>
          <a:noFill/>
          <a:ln w="9525" algn="ctr">
            <a:noFill/>
            <a:miter lim="800000"/>
            <a:headEnd/>
            <a:tailEnd/>
          </a:ln>
          <a:effectLst/>
        </p:spPr>
      </p:pic>
      <p:pic>
        <p:nvPicPr>
          <p:cNvPr id="532" name="Picture 57"/>
          <p:cNvPicPr>
            <a:picLocks noChangeAspect="1" noChangeArrowheads="1"/>
          </p:cNvPicPr>
          <p:nvPr/>
        </p:nvPicPr>
        <p:blipFill>
          <a:blip r:embed="rId14"/>
          <a:srcRect/>
          <a:stretch>
            <a:fillRect/>
          </a:stretch>
        </p:blipFill>
        <p:spPr bwMode="auto">
          <a:xfrm>
            <a:off x="1905000" y="6172200"/>
            <a:ext cx="530225" cy="685800"/>
          </a:xfrm>
          <a:prstGeom prst="rect">
            <a:avLst/>
          </a:prstGeom>
          <a:noFill/>
          <a:ln w="9525" algn="ctr">
            <a:noFill/>
            <a:miter lim="800000"/>
            <a:headEnd/>
            <a:tailEnd/>
          </a:ln>
          <a:effectLst/>
        </p:spPr>
      </p:pic>
      <p:pic>
        <p:nvPicPr>
          <p:cNvPr id="533" name="Picture 58"/>
          <p:cNvPicPr>
            <a:picLocks noChangeAspect="1" noChangeArrowheads="1"/>
          </p:cNvPicPr>
          <p:nvPr/>
        </p:nvPicPr>
        <p:blipFill>
          <a:blip r:embed="rId15"/>
          <a:srcRect/>
          <a:stretch>
            <a:fillRect/>
          </a:stretch>
        </p:blipFill>
        <p:spPr bwMode="auto">
          <a:xfrm>
            <a:off x="0" y="2133600"/>
            <a:ext cx="766763" cy="501650"/>
          </a:xfrm>
          <a:prstGeom prst="rect">
            <a:avLst/>
          </a:prstGeom>
          <a:noFill/>
          <a:ln w="9525" algn="ctr">
            <a:noFill/>
            <a:miter lim="800000"/>
            <a:headEnd/>
            <a:tailEnd/>
          </a:ln>
          <a:effectLst/>
        </p:spPr>
      </p:pic>
      <p:sp>
        <p:nvSpPr>
          <p:cNvPr id="534" name="AutoShape 59"/>
          <p:cNvSpPr>
            <a:spLocks noChangeArrowheads="1"/>
          </p:cNvSpPr>
          <p:nvPr/>
        </p:nvSpPr>
        <p:spPr bwMode="auto">
          <a:xfrm rot="-2866024">
            <a:off x="975519" y="5796756"/>
            <a:ext cx="390525" cy="360363"/>
          </a:xfrm>
          <a:prstGeom prst="flowChartDelay">
            <a:avLst/>
          </a:prstGeom>
          <a:noFill/>
          <a:ln w="9525" algn="ctr">
            <a:solidFill>
              <a:sysClr val="windowText" lastClr="000000"/>
            </a:solidFill>
            <a:miter lim="800000"/>
            <a:headEnd/>
            <a:tailEnd/>
          </a:ln>
          <a:effectLst/>
        </p:spPr>
        <p:txBody>
          <a:bodyPr wrap="none" anchor="ctr">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a:ea typeface="+mn-ea"/>
              </a:rPr>
              <a:t>SS</a:t>
            </a:r>
          </a:p>
        </p:txBody>
      </p:sp>
      <p:sp>
        <p:nvSpPr>
          <p:cNvPr id="535" name="AutoShape 60"/>
          <p:cNvSpPr>
            <a:spLocks noChangeArrowheads="1"/>
          </p:cNvSpPr>
          <p:nvPr/>
        </p:nvSpPr>
        <p:spPr bwMode="auto">
          <a:xfrm rot="16200000">
            <a:off x="1450182" y="5645944"/>
            <a:ext cx="407987" cy="339725"/>
          </a:xfrm>
          <a:prstGeom prst="flowChartDelay">
            <a:avLst/>
          </a:prstGeom>
          <a:noFill/>
          <a:ln w="9525" algn="ctr">
            <a:solidFill>
              <a:sysClr val="windowText" lastClr="000000"/>
            </a:solidFill>
            <a:miter lim="800000"/>
            <a:headEnd/>
            <a:tailEnd/>
          </a:ln>
          <a:effectLst/>
        </p:spPr>
        <p:txBody>
          <a:bodyPr vert="eaVert" anchor="ctr">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a:ea typeface="+mn-ea"/>
              </a:rPr>
              <a:t>SS</a:t>
            </a:r>
          </a:p>
        </p:txBody>
      </p:sp>
      <p:sp>
        <p:nvSpPr>
          <p:cNvPr id="536" name="AutoShape 61"/>
          <p:cNvSpPr>
            <a:spLocks noChangeArrowheads="1"/>
          </p:cNvSpPr>
          <p:nvPr/>
        </p:nvSpPr>
        <p:spPr bwMode="auto">
          <a:xfrm rot="16200000">
            <a:off x="2023269" y="5645944"/>
            <a:ext cx="407987" cy="339725"/>
          </a:xfrm>
          <a:prstGeom prst="flowChartDelay">
            <a:avLst/>
          </a:prstGeom>
          <a:noFill/>
          <a:ln w="9525" algn="ctr">
            <a:solidFill>
              <a:sysClr val="windowText" lastClr="000000"/>
            </a:solidFill>
            <a:miter lim="800000"/>
            <a:headEnd/>
            <a:tailEnd/>
          </a:ln>
          <a:effectLst/>
        </p:spPr>
        <p:txBody>
          <a:bodyPr vert="eaVert" anchor="ctr">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a:ea typeface="+mn-ea"/>
              </a:rPr>
              <a:t>SS</a:t>
            </a:r>
          </a:p>
        </p:txBody>
      </p:sp>
      <p:sp>
        <p:nvSpPr>
          <p:cNvPr id="537" name="AutoShape 62"/>
          <p:cNvSpPr>
            <a:spLocks noChangeArrowheads="1"/>
          </p:cNvSpPr>
          <p:nvPr/>
        </p:nvSpPr>
        <p:spPr bwMode="auto">
          <a:xfrm rot="16200000">
            <a:off x="3852069" y="5596731"/>
            <a:ext cx="407988" cy="339725"/>
          </a:xfrm>
          <a:prstGeom prst="flowChartDelay">
            <a:avLst/>
          </a:prstGeom>
          <a:noFill/>
          <a:ln w="9525" algn="ctr">
            <a:solidFill>
              <a:sysClr val="windowText" lastClr="000000"/>
            </a:solidFill>
            <a:miter lim="800000"/>
            <a:headEnd/>
            <a:tailEnd/>
          </a:ln>
          <a:effectLst/>
        </p:spPr>
        <p:txBody>
          <a:bodyPr vert="eaVert" anchor="ctr">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a:ea typeface="+mn-ea"/>
              </a:rPr>
              <a:t>SS</a:t>
            </a:r>
          </a:p>
        </p:txBody>
      </p:sp>
      <p:sp>
        <p:nvSpPr>
          <p:cNvPr id="538" name="AutoShape 63"/>
          <p:cNvSpPr>
            <a:spLocks noChangeArrowheads="1"/>
          </p:cNvSpPr>
          <p:nvPr/>
        </p:nvSpPr>
        <p:spPr bwMode="auto">
          <a:xfrm rot="16200000">
            <a:off x="4309269" y="5645944"/>
            <a:ext cx="407987" cy="339725"/>
          </a:xfrm>
          <a:prstGeom prst="flowChartDelay">
            <a:avLst/>
          </a:prstGeom>
          <a:noFill/>
          <a:ln w="9525" algn="ctr">
            <a:solidFill>
              <a:sysClr val="windowText" lastClr="000000"/>
            </a:solidFill>
            <a:miter lim="800000"/>
            <a:headEnd/>
            <a:tailEnd/>
          </a:ln>
          <a:effectLst/>
        </p:spPr>
        <p:txBody>
          <a:bodyPr vert="eaVert" anchor="ctr">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a:ea typeface="+mn-ea"/>
              </a:rPr>
              <a:t>SS</a:t>
            </a:r>
          </a:p>
        </p:txBody>
      </p:sp>
      <p:sp>
        <p:nvSpPr>
          <p:cNvPr id="539" name="AutoShape 64"/>
          <p:cNvSpPr>
            <a:spLocks noChangeArrowheads="1"/>
          </p:cNvSpPr>
          <p:nvPr/>
        </p:nvSpPr>
        <p:spPr bwMode="auto">
          <a:xfrm rot="16200000">
            <a:off x="5071269" y="5645944"/>
            <a:ext cx="407987" cy="339725"/>
          </a:xfrm>
          <a:prstGeom prst="flowChartDelay">
            <a:avLst/>
          </a:prstGeom>
          <a:noFill/>
          <a:ln w="9525" algn="ctr">
            <a:solidFill>
              <a:sysClr val="windowText" lastClr="000000"/>
            </a:solidFill>
            <a:miter lim="800000"/>
            <a:headEnd/>
            <a:tailEnd/>
          </a:ln>
          <a:effectLst/>
        </p:spPr>
        <p:txBody>
          <a:bodyPr vert="eaVert" anchor="ctr">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a:ea typeface="+mn-ea"/>
              </a:rPr>
              <a:t>SS</a:t>
            </a:r>
          </a:p>
        </p:txBody>
      </p:sp>
      <p:sp>
        <p:nvSpPr>
          <p:cNvPr id="540" name="AutoShape 65"/>
          <p:cNvSpPr>
            <a:spLocks noChangeArrowheads="1"/>
          </p:cNvSpPr>
          <p:nvPr/>
        </p:nvSpPr>
        <p:spPr bwMode="auto">
          <a:xfrm rot="16200000">
            <a:off x="7094934" y="5622295"/>
            <a:ext cx="407987" cy="339725"/>
          </a:xfrm>
          <a:prstGeom prst="flowChartDelay">
            <a:avLst/>
          </a:prstGeom>
          <a:noFill/>
          <a:ln w="9525" algn="ctr">
            <a:solidFill>
              <a:sysClr val="windowText" lastClr="000000"/>
            </a:solidFill>
            <a:miter lim="800000"/>
            <a:headEnd/>
            <a:tailEnd/>
          </a:ln>
          <a:effectLst/>
        </p:spPr>
        <p:txBody>
          <a:bodyPr vert="eaVert" anchor="ctr">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a:ea typeface="+mn-ea"/>
              </a:rPr>
              <a:t>SS</a:t>
            </a:r>
          </a:p>
        </p:txBody>
      </p:sp>
      <p:pic>
        <p:nvPicPr>
          <p:cNvPr id="541" name="Picture 66"/>
          <p:cNvPicPr>
            <a:picLocks noChangeAspect="1" noChangeArrowheads="1"/>
          </p:cNvPicPr>
          <p:nvPr/>
        </p:nvPicPr>
        <p:blipFill>
          <a:blip r:embed="rId16"/>
          <a:srcRect/>
          <a:stretch>
            <a:fillRect/>
          </a:stretch>
        </p:blipFill>
        <p:spPr bwMode="auto">
          <a:xfrm>
            <a:off x="0" y="3352800"/>
            <a:ext cx="838200" cy="566738"/>
          </a:xfrm>
          <a:prstGeom prst="rect">
            <a:avLst/>
          </a:prstGeom>
          <a:noFill/>
          <a:ln w="9525" algn="ctr">
            <a:noFill/>
            <a:miter lim="800000"/>
            <a:headEnd/>
            <a:tailEnd/>
          </a:ln>
          <a:effectLst/>
        </p:spPr>
      </p:pic>
      <p:pic>
        <p:nvPicPr>
          <p:cNvPr id="542" name="Picture 67" descr="via2"/>
          <p:cNvPicPr>
            <a:picLocks noChangeAspect="1" noChangeArrowheads="1"/>
          </p:cNvPicPr>
          <p:nvPr/>
        </p:nvPicPr>
        <p:blipFill>
          <a:blip r:embed="rId17"/>
          <a:srcRect/>
          <a:stretch>
            <a:fillRect/>
          </a:stretch>
        </p:blipFill>
        <p:spPr bwMode="auto">
          <a:xfrm rot="2924733">
            <a:off x="7835106" y="1080294"/>
            <a:ext cx="484188" cy="609600"/>
          </a:xfrm>
          <a:prstGeom prst="rect">
            <a:avLst/>
          </a:prstGeom>
          <a:noFill/>
        </p:spPr>
      </p:pic>
      <p:pic>
        <p:nvPicPr>
          <p:cNvPr id="543" name="Picture 68" descr="B_OEQ127"/>
          <p:cNvPicPr>
            <a:picLocks noChangeAspect="1" noChangeArrowheads="1"/>
          </p:cNvPicPr>
          <p:nvPr/>
        </p:nvPicPr>
        <p:blipFill>
          <a:blip r:embed="rId18"/>
          <a:srcRect/>
          <a:stretch>
            <a:fillRect/>
          </a:stretch>
        </p:blipFill>
        <p:spPr bwMode="auto">
          <a:xfrm rot="2730464">
            <a:off x="8396288" y="1738312"/>
            <a:ext cx="528638" cy="557213"/>
          </a:xfrm>
          <a:prstGeom prst="rect">
            <a:avLst/>
          </a:prstGeom>
          <a:noFill/>
        </p:spPr>
      </p:pic>
      <p:pic>
        <p:nvPicPr>
          <p:cNvPr id="544" name="Picture 69" descr="rocketebook"/>
          <p:cNvPicPr>
            <a:picLocks noChangeAspect="1" noChangeArrowheads="1"/>
          </p:cNvPicPr>
          <p:nvPr/>
        </p:nvPicPr>
        <p:blipFill>
          <a:blip r:embed="rId19"/>
          <a:srcRect/>
          <a:stretch>
            <a:fillRect/>
          </a:stretch>
        </p:blipFill>
        <p:spPr bwMode="auto">
          <a:xfrm>
            <a:off x="8612188" y="914400"/>
            <a:ext cx="531812" cy="712788"/>
          </a:xfrm>
          <a:prstGeom prst="rect">
            <a:avLst/>
          </a:prstGeom>
          <a:noFill/>
          <a:ln w="9525">
            <a:noFill/>
            <a:miter lim="800000"/>
            <a:headEnd/>
            <a:tailEnd/>
          </a:ln>
          <a:effectLst/>
        </p:spPr>
      </p:pic>
      <p:sp>
        <p:nvSpPr>
          <p:cNvPr id="545" name="Oval 70"/>
          <p:cNvSpPr>
            <a:spLocks noChangeArrowheads="1"/>
          </p:cNvSpPr>
          <p:nvPr/>
        </p:nvSpPr>
        <p:spPr bwMode="auto">
          <a:xfrm rot="2650181">
            <a:off x="6629400" y="1828800"/>
            <a:ext cx="2514600" cy="617538"/>
          </a:xfrm>
          <a:prstGeom prst="ellipse">
            <a:avLst/>
          </a:prstGeom>
          <a:solidFill>
            <a:sysClr val="window" lastClr="FFFFFF">
              <a:lumMod val="85000"/>
            </a:sysClr>
          </a:solidFill>
          <a:ln w="9525" algn="ctr">
            <a:solidFill>
              <a:sysClr val="windowText" lastClr="000000"/>
            </a:solidFill>
            <a:round/>
            <a:headEnd/>
            <a:tailEnd/>
          </a:ln>
          <a:effectLst/>
        </p:spPr>
        <p:txBody>
          <a:bodyPr wrap="none"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a:ea typeface="+mn-ea"/>
              </a:rPr>
              <a:t>Portal</a:t>
            </a:r>
          </a:p>
        </p:txBody>
      </p:sp>
      <p:sp>
        <p:nvSpPr>
          <p:cNvPr id="546" name="Rectangle 72"/>
          <p:cNvSpPr>
            <a:spLocks noChangeArrowheads="1"/>
          </p:cNvSpPr>
          <p:nvPr/>
        </p:nvSpPr>
        <p:spPr bwMode="auto">
          <a:xfrm>
            <a:off x="0" y="5001310"/>
            <a:ext cx="955711" cy="646331"/>
          </a:xfrm>
          <a:prstGeom prst="rect">
            <a:avLst/>
          </a:prstGeom>
          <a:solidFill>
            <a:sysClr val="window" lastClr="FFFFFF"/>
          </a:solidFill>
          <a:ln w="9525" algn="ctr">
            <a:solidFill>
              <a:sysClr val="windowText" lastClr="000000"/>
            </a:solidFill>
            <a:miter lim="800000"/>
            <a:headEnd/>
            <a:tailEnd/>
          </a:ln>
          <a:effectLst/>
        </p:spPr>
        <p:txBody>
          <a:bodyPr wrap="none" anchor="ctr">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rPr>
              <a:t>Another</a:t>
            </a:r>
            <a:br>
              <a:rPr kumimoji="0" lang="en-US" sz="1800" b="0" i="0" u="none" strike="noStrike" kern="0" cap="none" spc="0" normalizeH="0" baseline="0" noProof="0" dirty="0">
                <a:ln>
                  <a:noFill/>
                </a:ln>
                <a:solidFill>
                  <a:prstClr val="black"/>
                </a:solidFill>
                <a:effectLst/>
                <a:uLnTx/>
                <a:uFillTx/>
                <a:latin typeface="Calibri"/>
                <a:ea typeface="+mn-ea"/>
              </a:rPr>
            </a:br>
            <a:r>
              <a:rPr kumimoji="0" lang="en-US" sz="1800" b="0" i="0" u="none" strike="noStrike" kern="0" cap="none" spc="0" normalizeH="0" baseline="0" noProof="0" dirty="0">
                <a:ln>
                  <a:noFill/>
                </a:ln>
                <a:solidFill>
                  <a:prstClr val="black"/>
                </a:solidFill>
                <a:effectLst/>
                <a:uLnTx/>
                <a:uFillTx/>
                <a:latin typeface="Calibri"/>
                <a:ea typeface="+mn-ea"/>
              </a:rPr>
              <a:t>Cloud</a:t>
            </a:r>
          </a:p>
        </p:txBody>
      </p:sp>
      <p:sp>
        <p:nvSpPr>
          <p:cNvPr id="547" name="Text Box 73"/>
          <p:cNvSpPr txBox="1">
            <a:spLocks noChangeArrowheads="1"/>
          </p:cNvSpPr>
          <p:nvPr/>
        </p:nvSpPr>
        <p:spPr bwMode="auto">
          <a:xfrm>
            <a:off x="179388" y="115888"/>
            <a:ext cx="8859837" cy="366712"/>
          </a:xfrm>
          <a:prstGeom prst="rect">
            <a:avLst/>
          </a:prstGeom>
          <a:noFill/>
          <a:ln w="9525">
            <a:noFill/>
            <a:miter lim="800000"/>
            <a:headEnd/>
            <a:tailEnd/>
          </a:ln>
          <a:effectLst/>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ea typeface="+mn-ea"/>
              </a:rPr>
              <a:t>Raw Data </a:t>
            </a:r>
            <a:r>
              <a:rPr kumimoji="0" lang="en-US" sz="1800" b="1" i="0" u="none" strike="noStrike" kern="0" cap="none" spc="0" normalizeH="0" baseline="0" noProof="0" dirty="0">
                <a:ln>
                  <a:noFill/>
                </a:ln>
                <a:solidFill>
                  <a:prstClr val="black"/>
                </a:solidFill>
                <a:effectLst/>
                <a:uLnTx/>
                <a:uFillTx/>
                <a:ea typeface="+mn-ea"/>
                <a:sym typeface="Wingdings" pitchFamily="2" charset="2"/>
              </a:rPr>
              <a:t>     Data    Information     Knowledge      Wisdom    </a:t>
            </a:r>
            <a:r>
              <a:rPr kumimoji="0" lang="en-US" sz="1800" b="1" i="0" u="none" strike="noStrike" kern="0" cap="none" spc="0" normalizeH="0" baseline="0" noProof="0" dirty="0">
                <a:ln>
                  <a:noFill/>
                </a:ln>
                <a:solidFill>
                  <a:prstClr val="black"/>
                </a:solidFill>
                <a:effectLst/>
                <a:uLnTx/>
                <a:uFillTx/>
                <a:ea typeface="+mn-ea"/>
              </a:rPr>
              <a:t>Decisions</a:t>
            </a:r>
          </a:p>
        </p:txBody>
      </p:sp>
      <p:sp>
        <p:nvSpPr>
          <p:cNvPr id="548" name="AutoShape 74"/>
          <p:cNvSpPr>
            <a:spLocks noChangeArrowheads="1"/>
          </p:cNvSpPr>
          <p:nvPr/>
        </p:nvSpPr>
        <p:spPr bwMode="auto">
          <a:xfrm rot="5400000">
            <a:off x="2556669" y="1100931"/>
            <a:ext cx="407988" cy="339725"/>
          </a:xfrm>
          <a:prstGeom prst="flowChartDelay">
            <a:avLst/>
          </a:prstGeom>
          <a:noFill/>
          <a:ln w="9525" algn="ctr">
            <a:solidFill>
              <a:sysClr val="windowText" lastClr="000000"/>
            </a:solidFill>
            <a:miter lim="800000"/>
            <a:headEnd/>
            <a:tailEnd/>
          </a:ln>
          <a:effectLst/>
        </p:spPr>
        <p:txBody>
          <a:bodyPr vert="eaVert" anchor="ctr">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a:ea typeface="+mn-ea"/>
              </a:rPr>
              <a:t>SS</a:t>
            </a:r>
          </a:p>
        </p:txBody>
      </p:sp>
      <p:sp>
        <p:nvSpPr>
          <p:cNvPr id="549" name="AutoShape 75"/>
          <p:cNvSpPr>
            <a:spLocks noChangeArrowheads="1"/>
          </p:cNvSpPr>
          <p:nvPr/>
        </p:nvSpPr>
        <p:spPr bwMode="auto">
          <a:xfrm rot="5400000">
            <a:off x="1566069" y="1024731"/>
            <a:ext cx="407988" cy="339725"/>
          </a:xfrm>
          <a:prstGeom prst="flowChartDelay">
            <a:avLst/>
          </a:prstGeom>
          <a:noFill/>
          <a:ln w="9525" algn="ctr">
            <a:solidFill>
              <a:sysClr val="windowText" lastClr="000000"/>
            </a:solidFill>
            <a:miter lim="800000"/>
            <a:headEnd/>
            <a:tailEnd/>
          </a:ln>
          <a:effectLst/>
        </p:spPr>
        <p:txBody>
          <a:bodyPr vert="eaVert" anchor="ctr">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a:ea typeface="+mn-ea"/>
              </a:rPr>
              <a:t>SS</a:t>
            </a:r>
          </a:p>
        </p:txBody>
      </p:sp>
      <p:sp>
        <p:nvSpPr>
          <p:cNvPr id="550" name="Rectangle 76"/>
          <p:cNvSpPr>
            <a:spLocks noChangeArrowheads="1"/>
          </p:cNvSpPr>
          <p:nvPr/>
        </p:nvSpPr>
        <p:spPr bwMode="auto">
          <a:xfrm>
            <a:off x="0" y="2743200"/>
            <a:ext cx="915988" cy="590550"/>
          </a:xfrm>
          <a:prstGeom prst="rect">
            <a:avLst/>
          </a:prstGeom>
          <a:solidFill>
            <a:sysClr val="window" lastClr="FFFFFF"/>
          </a:solidFill>
          <a:ln w="9525" algn="ctr">
            <a:solidFill>
              <a:sysClr val="windowText" lastClr="000000"/>
            </a:solidFill>
            <a:miter lim="800000"/>
            <a:headEnd/>
            <a:tailEnd/>
          </a:ln>
          <a:effectLst/>
        </p:spPr>
        <p:txBody>
          <a:bodyPr wrap="none" anchor="ctr">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a:ea typeface="+mn-ea"/>
              </a:rPr>
              <a:t>Another</a:t>
            </a:r>
            <a:br>
              <a:rPr kumimoji="0" lang="en-US" sz="1800" b="0" i="0" u="none" strike="noStrike" kern="0" cap="none" spc="0" normalizeH="0" baseline="0" noProof="0">
                <a:ln>
                  <a:noFill/>
                </a:ln>
                <a:solidFill>
                  <a:prstClr val="black"/>
                </a:solidFill>
                <a:effectLst/>
                <a:uLnTx/>
                <a:uFillTx/>
                <a:latin typeface="Calibri"/>
                <a:ea typeface="+mn-ea"/>
              </a:rPr>
            </a:br>
            <a:r>
              <a:rPr kumimoji="0" lang="en-US" sz="1800" b="0" i="0" u="none" strike="noStrike" kern="0" cap="none" spc="0" normalizeH="0" baseline="0" noProof="0">
                <a:ln>
                  <a:noFill/>
                </a:ln>
                <a:solidFill>
                  <a:prstClr val="black"/>
                </a:solidFill>
                <a:effectLst/>
                <a:uLnTx/>
                <a:uFillTx/>
                <a:latin typeface="Calibri"/>
                <a:ea typeface="+mn-ea"/>
              </a:rPr>
              <a:t>Service</a:t>
            </a:r>
          </a:p>
        </p:txBody>
      </p:sp>
      <p:sp>
        <p:nvSpPr>
          <p:cNvPr id="551" name="AutoShape 77"/>
          <p:cNvSpPr>
            <a:spLocks noChangeArrowheads="1"/>
          </p:cNvSpPr>
          <p:nvPr/>
        </p:nvSpPr>
        <p:spPr bwMode="auto">
          <a:xfrm rot="5400000">
            <a:off x="3547269" y="1100931"/>
            <a:ext cx="407988" cy="339725"/>
          </a:xfrm>
          <a:prstGeom prst="flowChartDelay">
            <a:avLst/>
          </a:prstGeom>
          <a:noFill/>
          <a:ln w="9525" algn="ctr">
            <a:solidFill>
              <a:sysClr val="windowText" lastClr="000000"/>
            </a:solidFill>
            <a:miter lim="800000"/>
            <a:headEnd/>
            <a:tailEnd/>
          </a:ln>
          <a:effectLst/>
        </p:spPr>
        <p:txBody>
          <a:bodyPr vert="eaVert" anchor="ctr">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a:ea typeface="+mn-ea"/>
              </a:rPr>
              <a:t>SS</a:t>
            </a:r>
          </a:p>
        </p:txBody>
      </p:sp>
      <p:sp>
        <p:nvSpPr>
          <p:cNvPr id="552" name="Rectangle 78"/>
          <p:cNvSpPr>
            <a:spLocks noChangeArrowheads="1"/>
          </p:cNvSpPr>
          <p:nvPr/>
        </p:nvSpPr>
        <p:spPr bwMode="auto">
          <a:xfrm>
            <a:off x="0" y="838200"/>
            <a:ext cx="915988" cy="590550"/>
          </a:xfrm>
          <a:prstGeom prst="rect">
            <a:avLst/>
          </a:prstGeom>
          <a:solidFill>
            <a:sysClr val="window" lastClr="FFFFFF"/>
          </a:solidFill>
          <a:ln w="9525" algn="ctr">
            <a:solidFill>
              <a:sysClr val="windowText" lastClr="000000"/>
            </a:solidFill>
            <a:miter lim="800000"/>
            <a:headEnd/>
            <a:tailEnd/>
          </a:ln>
          <a:effectLst/>
        </p:spPr>
        <p:txBody>
          <a:bodyPr wrap="none" anchor="ctr">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rPr>
              <a:t>Another</a:t>
            </a:r>
            <a:br>
              <a:rPr kumimoji="0" lang="en-US" sz="1800" b="0" i="0" u="none" strike="noStrike" kern="0" cap="none" spc="0" normalizeH="0" baseline="0" noProof="0" dirty="0">
                <a:ln>
                  <a:noFill/>
                </a:ln>
                <a:solidFill>
                  <a:prstClr val="black"/>
                </a:solidFill>
                <a:effectLst/>
                <a:uLnTx/>
                <a:uFillTx/>
                <a:latin typeface="Calibri"/>
                <a:ea typeface="+mn-ea"/>
              </a:rPr>
            </a:br>
            <a:r>
              <a:rPr kumimoji="0" lang="en-US" sz="1800" b="0" i="0" u="none" strike="noStrike" kern="0" cap="none" spc="0" normalizeH="0" baseline="0" noProof="0" dirty="0">
                <a:ln>
                  <a:noFill/>
                </a:ln>
                <a:solidFill>
                  <a:prstClr val="black"/>
                </a:solidFill>
                <a:effectLst/>
                <a:uLnTx/>
                <a:uFillTx/>
                <a:latin typeface="Calibri"/>
                <a:ea typeface="+mn-ea"/>
              </a:rPr>
              <a:t>Grid</a:t>
            </a:r>
          </a:p>
        </p:txBody>
      </p:sp>
      <p:sp>
        <p:nvSpPr>
          <p:cNvPr id="553" name="AutoShape 79"/>
          <p:cNvSpPr>
            <a:spLocks noChangeArrowheads="1"/>
          </p:cNvSpPr>
          <p:nvPr/>
        </p:nvSpPr>
        <p:spPr bwMode="auto">
          <a:xfrm rot="5400000">
            <a:off x="4842669" y="1150144"/>
            <a:ext cx="407987" cy="339725"/>
          </a:xfrm>
          <a:prstGeom prst="flowChartDelay">
            <a:avLst/>
          </a:prstGeom>
          <a:noFill/>
          <a:ln w="9525" algn="ctr">
            <a:solidFill>
              <a:sysClr val="windowText" lastClr="000000"/>
            </a:solidFill>
            <a:miter lim="800000"/>
            <a:headEnd/>
            <a:tailEnd/>
          </a:ln>
          <a:effectLst/>
        </p:spPr>
        <p:txBody>
          <a:bodyPr vert="eaVert" anchor="ctr">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rPr>
              <a:t>SS</a:t>
            </a:r>
          </a:p>
        </p:txBody>
      </p:sp>
      <p:grpSp>
        <p:nvGrpSpPr>
          <p:cNvPr id="554" name="Group 81"/>
          <p:cNvGrpSpPr>
            <a:grpSpLocks/>
          </p:cNvGrpSpPr>
          <p:nvPr/>
        </p:nvGrpSpPr>
        <p:grpSpPr bwMode="auto">
          <a:xfrm>
            <a:off x="990600" y="1198563"/>
            <a:ext cx="533400" cy="4537075"/>
            <a:chOff x="624" y="755"/>
            <a:chExt cx="336" cy="2858"/>
          </a:xfrm>
        </p:grpSpPr>
        <p:sp>
          <p:nvSpPr>
            <p:cNvPr id="555" name="AutoShape 82"/>
            <p:cNvSpPr>
              <a:spLocks noChangeArrowheads="1"/>
            </p:cNvSpPr>
            <p:nvPr/>
          </p:nvSpPr>
          <p:spPr bwMode="auto">
            <a:xfrm rot="2360223">
              <a:off x="693" y="755"/>
              <a:ext cx="267" cy="253"/>
            </a:xfrm>
            <a:prstGeom prst="flowChartDelay">
              <a:avLst/>
            </a:prstGeom>
            <a:noFill/>
            <a:ln w="9525" algn="ctr">
              <a:solidFill>
                <a:sysClr val="windowText" lastClr="000000"/>
              </a:solidFill>
              <a:miter lim="800000"/>
              <a:headEnd/>
              <a:tailEnd/>
            </a:ln>
            <a:effectLst/>
          </p:spPr>
          <p:txBody>
            <a:bodyPr wrap="none" anchor="ctr">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Calibri"/>
                  <a:ea typeface="+mn-ea"/>
                </a:rPr>
                <a:t>SS</a:t>
              </a:r>
            </a:p>
          </p:txBody>
        </p:sp>
        <p:sp>
          <p:nvSpPr>
            <p:cNvPr id="556" name="AutoShape 83"/>
            <p:cNvSpPr>
              <a:spLocks noChangeArrowheads="1"/>
            </p:cNvSpPr>
            <p:nvPr/>
          </p:nvSpPr>
          <p:spPr bwMode="auto">
            <a:xfrm>
              <a:off x="624" y="1109"/>
              <a:ext cx="267" cy="253"/>
            </a:xfrm>
            <a:prstGeom prst="flowChartDelay">
              <a:avLst/>
            </a:prstGeom>
            <a:solidFill>
              <a:sysClr val="window" lastClr="FFFFFF"/>
            </a:solidFill>
            <a:ln w="9525" algn="ctr">
              <a:solidFill>
                <a:sysClr val="windowText" lastClr="000000"/>
              </a:solidFill>
              <a:miter lim="800000"/>
              <a:headEnd/>
              <a:tailEnd/>
            </a:ln>
            <a:effectLst/>
          </p:spPr>
          <p:txBody>
            <a:bodyPr wrap="none" anchor="ctr">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Calibri"/>
                  <a:ea typeface="+mn-ea"/>
                </a:rPr>
                <a:t>SS</a:t>
              </a:r>
            </a:p>
          </p:txBody>
        </p:sp>
        <p:sp>
          <p:nvSpPr>
            <p:cNvPr id="557" name="AutoShape 84"/>
            <p:cNvSpPr>
              <a:spLocks noChangeArrowheads="1"/>
            </p:cNvSpPr>
            <p:nvPr/>
          </p:nvSpPr>
          <p:spPr bwMode="auto">
            <a:xfrm>
              <a:off x="624" y="1484"/>
              <a:ext cx="267" cy="253"/>
            </a:xfrm>
            <a:prstGeom prst="flowChartDelay">
              <a:avLst/>
            </a:prstGeom>
            <a:noFill/>
            <a:ln w="9525" algn="ctr">
              <a:solidFill>
                <a:sysClr val="windowText" lastClr="000000"/>
              </a:solidFill>
              <a:miter lim="800000"/>
              <a:headEnd/>
              <a:tailEnd/>
            </a:ln>
            <a:effectLst/>
          </p:spPr>
          <p:txBody>
            <a:bodyPr wrap="none" anchor="ctr">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Calibri"/>
                  <a:ea typeface="+mn-ea"/>
                </a:rPr>
                <a:t>SS</a:t>
              </a:r>
            </a:p>
          </p:txBody>
        </p:sp>
        <p:sp>
          <p:nvSpPr>
            <p:cNvPr id="558" name="AutoShape 85"/>
            <p:cNvSpPr>
              <a:spLocks noChangeArrowheads="1"/>
            </p:cNvSpPr>
            <p:nvPr/>
          </p:nvSpPr>
          <p:spPr bwMode="auto">
            <a:xfrm>
              <a:off x="624" y="1859"/>
              <a:ext cx="267" cy="253"/>
            </a:xfrm>
            <a:prstGeom prst="flowChartDelay">
              <a:avLst/>
            </a:prstGeom>
            <a:noFill/>
            <a:ln w="9525" algn="ctr">
              <a:solidFill>
                <a:sysClr val="windowText" lastClr="000000"/>
              </a:solidFill>
              <a:miter lim="800000"/>
              <a:headEnd/>
              <a:tailEnd/>
            </a:ln>
            <a:effectLst/>
          </p:spPr>
          <p:txBody>
            <a:bodyPr wrap="none" anchor="ctr">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Calibri"/>
                  <a:ea typeface="+mn-ea"/>
                </a:rPr>
                <a:t>SS</a:t>
              </a:r>
            </a:p>
          </p:txBody>
        </p:sp>
        <p:sp>
          <p:nvSpPr>
            <p:cNvPr id="559" name="AutoShape 86"/>
            <p:cNvSpPr>
              <a:spLocks noChangeArrowheads="1"/>
            </p:cNvSpPr>
            <p:nvPr/>
          </p:nvSpPr>
          <p:spPr bwMode="auto">
            <a:xfrm>
              <a:off x="624" y="2234"/>
              <a:ext cx="267" cy="253"/>
            </a:xfrm>
            <a:prstGeom prst="flowChartDelay">
              <a:avLst/>
            </a:prstGeom>
            <a:noFill/>
            <a:ln w="9525" algn="ctr">
              <a:solidFill>
                <a:sysClr val="windowText" lastClr="000000"/>
              </a:solidFill>
              <a:miter lim="800000"/>
              <a:headEnd/>
              <a:tailEnd/>
            </a:ln>
            <a:effectLst/>
          </p:spPr>
          <p:txBody>
            <a:bodyPr wrap="none" anchor="ctr">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Calibri"/>
                  <a:ea typeface="+mn-ea"/>
                </a:rPr>
                <a:t>SS</a:t>
              </a:r>
            </a:p>
          </p:txBody>
        </p:sp>
        <p:sp>
          <p:nvSpPr>
            <p:cNvPr id="560" name="AutoShape 87"/>
            <p:cNvSpPr>
              <a:spLocks noChangeArrowheads="1"/>
            </p:cNvSpPr>
            <p:nvPr/>
          </p:nvSpPr>
          <p:spPr bwMode="auto">
            <a:xfrm>
              <a:off x="624" y="2609"/>
              <a:ext cx="267" cy="253"/>
            </a:xfrm>
            <a:prstGeom prst="flowChartDelay">
              <a:avLst/>
            </a:prstGeom>
            <a:noFill/>
            <a:ln w="9525" algn="ctr">
              <a:solidFill>
                <a:sysClr val="windowText" lastClr="000000"/>
              </a:solidFill>
              <a:miter lim="800000"/>
              <a:headEnd/>
              <a:tailEnd/>
            </a:ln>
            <a:effectLst/>
          </p:spPr>
          <p:txBody>
            <a:bodyPr wrap="none" anchor="ctr">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Calibri"/>
                  <a:ea typeface="+mn-ea"/>
                </a:rPr>
                <a:t>SS</a:t>
              </a:r>
            </a:p>
          </p:txBody>
        </p:sp>
        <p:sp>
          <p:nvSpPr>
            <p:cNvPr id="561" name="AutoShape 88"/>
            <p:cNvSpPr>
              <a:spLocks noChangeArrowheads="1"/>
            </p:cNvSpPr>
            <p:nvPr/>
          </p:nvSpPr>
          <p:spPr bwMode="auto">
            <a:xfrm>
              <a:off x="624" y="2984"/>
              <a:ext cx="267" cy="253"/>
            </a:xfrm>
            <a:prstGeom prst="flowChartDelay">
              <a:avLst/>
            </a:prstGeom>
            <a:solidFill>
              <a:sysClr val="window" lastClr="FFFFFF"/>
            </a:solidFill>
            <a:ln w="9525" algn="ctr">
              <a:solidFill>
                <a:sysClr val="windowText" lastClr="000000"/>
              </a:solidFill>
              <a:miter lim="800000"/>
              <a:headEnd/>
              <a:tailEnd/>
            </a:ln>
            <a:effectLst/>
          </p:spPr>
          <p:txBody>
            <a:bodyPr wrap="none" anchor="ctr">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Calibri"/>
                  <a:ea typeface="+mn-ea"/>
                </a:rPr>
                <a:t>SS</a:t>
              </a:r>
            </a:p>
          </p:txBody>
        </p:sp>
        <p:sp>
          <p:nvSpPr>
            <p:cNvPr id="562" name="AutoShape 89"/>
            <p:cNvSpPr>
              <a:spLocks noChangeArrowheads="1"/>
            </p:cNvSpPr>
            <p:nvPr/>
          </p:nvSpPr>
          <p:spPr bwMode="auto">
            <a:xfrm>
              <a:off x="624" y="3360"/>
              <a:ext cx="267" cy="253"/>
            </a:xfrm>
            <a:prstGeom prst="flowChartDelay">
              <a:avLst/>
            </a:prstGeom>
            <a:noFill/>
            <a:ln w="9525" algn="ctr">
              <a:solidFill>
                <a:sysClr val="windowText" lastClr="000000"/>
              </a:solidFill>
              <a:miter lim="800000"/>
              <a:headEnd/>
              <a:tailEnd/>
            </a:ln>
            <a:effectLst/>
          </p:spPr>
          <p:txBody>
            <a:bodyPr wrap="none" anchor="ctr">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Calibri"/>
                  <a:ea typeface="+mn-ea"/>
                </a:rPr>
                <a:t>SS</a:t>
              </a:r>
            </a:p>
          </p:txBody>
        </p:sp>
      </p:grpSp>
      <p:sp>
        <p:nvSpPr>
          <p:cNvPr id="563" name="Text Box 90"/>
          <p:cNvSpPr txBox="1">
            <a:spLocks noChangeArrowheads="1"/>
          </p:cNvSpPr>
          <p:nvPr/>
        </p:nvSpPr>
        <p:spPr bwMode="auto">
          <a:xfrm rot="2671048">
            <a:off x="5902318" y="2284690"/>
            <a:ext cx="3416320" cy="369332"/>
          </a:xfrm>
          <a:prstGeom prst="rect">
            <a:avLst/>
          </a:prstGeom>
          <a:noFill/>
          <a:ln w="9525">
            <a:noFill/>
            <a:miter lim="800000"/>
            <a:headEnd/>
            <a:tailEnd/>
          </a:ln>
          <a:effectLst/>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ea typeface="+mn-ea"/>
              </a:rPr>
              <a:t>Fusion</a:t>
            </a:r>
            <a:r>
              <a:rPr kumimoji="0" lang="en-US" sz="1800" b="0" i="0" u="none" strike="noStrike" kern="0" cap="none" spc="0" normalizeH="0" baseline="0" noProof="0" dirty="0">
                <a:ln>
                  <a:noFill/>
                </a:ln>
                <a:solidFill>
                  <a:prstClr val="black"/>
                </a:solidFill>
                <a:effectLst/>
                <a:uLnTx/>
                <a:uFillTx/>
                <a:ea typeface="+mn-ea"/>
              </a:rPr>
              <a:t> for Discovery/Decisions</a:t>
            </a:r>
          </a:p>
        </p:txBody>
      </p:sp>
      <p:grpSp>
        <p:nvGrpSpPr>
          <p:cNvPr id="564" name="Group 91"/>
          <p:cNvGrpSpPr>
            <a:grpSpLocks/>
          </p:cNvGrpSpPr>
          <p:nvPr/>
        </p:nvGrpSpPr>
        <p:grpSpPr bwMode="auto">
          <a:xfrm>
            <a:off x="5715000" y="6091238"/>
            <a:ext cx="1143000" cy="766762"/>
            <a:chOff x="2256" y="2641"/>
            <a:chExt cx="720" cy="483"/>
          </a:xfrm>
        </p:grpSpPr>
        <p:sp>
          <p:nvSpPr>
            <p:cNvPr id="565"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defTabSz="457200" eaLnBrk="1" fontAlgn="auto" hangingPunct="1">
                <a:spcBef>
                  <a:spcPts val="0"/>
                </a:spcBef>
                <a:spcAft>
                  <a:spcPts val="0"/>
                </a:spcAft>
              </a:pPr>
              <a:endParaRPr lang="en-US" sz="1800" i="0">
                <a:solidFill>
                  <a:prstClr val="black"/>
                </a:solidFill>
                <a:latin typeface="Calibri"/>
                <a:ea typeface="+mn-ea"/>
              </a:endParaRPr>
            </a:p>
          </p:txBody>
        </p:sp>
        <p:sp>
          <p:nvSpPr>
            <p:cNvPr id="566" name="Text Box 93"/>
            <p:cNvSpPr txBox="1">
              <a:spLocks noChangeArrowheads="1"/>
            </p:cNvSpPr>
            <p:nvPr/>
          </p:nvSpPr>
          <p:spPr bwMode="auto">
            <a:xfrm>
              <a:off x="2389" y="2688"/>
              <a:ext cx="483" cy="326"/>
            </a:xfrm>
            <a:prstGeom prst="rect">
              <a:avLst/>
            </a:prstGeom>
            <a:noFill/>
            <a:ln w="9525" algn="ctr">
              <a:noFill/>
              <a:miter lim="800000"/>
              <a:headEnd/>
              <a:tailEnd/>
            </a:ln>
            <a:effectLst/>
          </p:spPr>
          <p:txBody>
            <a:bodyPr wrap="none">
              <a:spAutoFit/>
            </a:bodyPr>
            <a:lstStyle/>
            <a:p>
              <a:pPr defTabSz="457200" eaLnBrk="1" fontAlgn="auto" hangingPunct="1">
                <a:spcBef>
                  <a:spcPts val="0"/>
                </a:spcBef>
                <a:spcAft>
                  <a:spcPts val="0"/>
                </a:spcAft>
              </a:pPr>
              <a:r>
                <a:rPr lang="en-US" sz="1400" i="0">
                  <a:solidFill>
                    <a:prstClr val="black"/>
                  </a:solidFill>
                  <a:latin typeface="Calibri"/>
                  <a:ea typeface="+mn-ea"/>
                </a:rPr>
                <a:t>Storage</a:t>
              </a:r>
              <a:br>
                <a:rPr lang="en-US" sz="1400" i="0">
                  <a:solidFill>
                    <a:prstClr val="black"/>
                  </a:solidFill>
                  <a:latin typeface="Calibri"/>
                  <a:ea typeface="+mn-ea"/>
                </a:rPr>
              </a:br>
              <a:r>
                <a:rPr lang="en-US" sz="1400" i="0">
                  <a:solidFill>
                    <a:prstClr val="black"/>
                  </a:solidFill>
                  <a:latin typeface="Calibri"/>
                  <a:ea typeface="+mn-ea"/>
                </a:rPr>
                <a:t>Cloud</a:t>
              </a:r>
            </a:p>
          </p:txBody>
        </p:sp>
      </p:grpSp>
      <p:grpSp>
        <p:nvGrpSpPr>
          <p:cNvPr id="567" name="Group 94"/>
          <p:cNvGrpSpPr>
            <a:grpSpLocks/>
          </p:cNvGrpSpPr>
          <p:nvPr/>
        </p:nvGrpSpPr>
        <p:grpSpPr bwMode="auto">
          <a:xfrm>
            <a:off x="2514600" y="6019800"/>
            <a:ext cx="1143000" cy="766763"/>
            <a:chOff x="2256" y="2641"/>
            <a:chExt cx="720" cy="483"/>
          </a:xfrm>
        </p:grpSpPr>
        <p:sp>
          <p:nvSpPr>
            <p:cNvPr id="568"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defTabSz="457200" eaLnBrk="1" fontAlgn="auto" hangingPunct="1">
                <a:spcBef>
                  <a:spcPts val="0"/>
                </a:spcBef>
                <a:spcAft>
                  <a:spcPts val="0"/>
                </a:spcAft>
              </a:pPr>
              <a:endParaRPr lang="en-US" sz="1800" i="0">
                <a:solidFill>
                  <a:prstClr val="black"/>
                </a:solidFill>
                <a:latin typeface="Calibri"/>
                <a:ea typeface="+mn-ea"/>
              </a:endParaRPr>
            </a:p>
          </p:txBody>
        </p:sp>
        <p:sp>
          <p:nvSpPr>
            <p:cNvPr id="569" name="Text Box 96"/>
            <p:cNvSpPr txBox="1">
              <a:spLocks noChangeArrowheads="1"/>
            </p:cNvSpPr>
            <p:nvPr/>
          </p:nvSpPr>
          <p:spPr bwMode="auto">
            <a:xfrm>
              <a:off x="2352" y="2688"/>
              <a:ext cx="557" cy="326"/>
            </a:xfrm>
            <a:prstGeom prst="rect">
              <a:avLst/>
            </a:prstGeom>
            <a:noFill/>
            <a:ln w="9525" algn="ctr">
              <a:noFill/>
              <a:miter lim="800000"/>
              <a:headEnd/>
              <a:tailEnd/>
            </a:ln>
            <a:effectLst/>
          </p:spPr>
          <p:txBody>
            <a:bodyPr wrap="none">
              <a:spAutoFit/>
            </a:bodyPr>
            <a:lstStyle/>
            <a:p>
              <a:pPr defTabSz="457200" eaLnBrk="1" fontAlgn="auto" hangingPunct="1">
                <a:spcBef>
                  <a:spcPts val="0"/>
                </a:spcBef>
                <a:spcAft>
                  <a:spcPts val="0"/>
                </a:spcAft>
              </a:pPr>
              <a:r>
                <a:rPr lang="en-US" sz="1400" i="0">
                  <a:solidFill>
                    <a:prstClr val="black"/>
                  </a:solidFill>
                  <a:latin typeface="Calibri"/>
                  <a:ea typeface="+mn-ea"/>
                </a:rPr>
                <a:t>Compute</a:t>
              </a:r>
              <a:br>
                <a:rPr lang="en-US" sz="1400" i="0">
                  <a:solidFill>
                    <a:prstClr val="black"/>
                  </a:solidFill>
                  <a:latin typeface="Calibri"/>
                  <a:ea typeface="+mn-ea"/>
                </a:rPr>
              </a:br>
              <a:r>
                <a:rPr lang="en-US" sz="1400" i="0">
                  <a:solidFill>
                    <a:prstClr val="black"/>
                  </a:solidFill>
                  <a:latin typeface="Calibri"/>
                  <a:ea typeface="+mn-ea"/>
                </a:rPr>
                <a:t>Cloud</a:t>
              </a:r>
            </a:p>
          </p:txBody>
        </p:sp>
      </p:grpSp>
      <p:grpSp>
        <p:nvGrpSpPr>
          <p:cNvPr id="570" name="Group 97"/>
          <p:cNvGrpSpPr>
            <a:grpSpLocks/>
          </p:cNvGrpSpPr>
          <p:nvPr/>
        </p:nvGrpSpPr>
        <p:grpSpPr bwMode="auto">
          <a:xfrm>
            <a:off x="2590800" y="5257800"/>
            <a:ext cx="339725" cy="762000"/>
            <a:chOff x="1632" y="3312"/>
            <a:chExt cx="214" cy="480"/>
          </a:xfrm>
        </p:grpSpPr>
        <p:sp>
          <p:nvSpPr>
            <p:cNvPr id="571" name="Line 98"/>
            <p:cNvSpPr>
              <a:spLocks noChangeShapeType="1"/>
            </p:cNvSpPr>
            <p:nvPr/>
          </p:nvSpPr>
          <p:spPr bwMode="auto">
            <a:xfrm>
              <a:off x="1632" y="3312"/>
              <a:ext cx="192" cy="480"/>
            </a:xfrm>
            <a:prstGeom prst="line">
              <a:avLst/>
            </a:prstGeom>
            <a:noFill/>
            <a:ln w="28575">
              <a:solidFill>
                <a:sysClr val="windowText" lastClr="000000"/>
              </a:solidFill>
              <a:round/>
              <a:headEnd/>
              <a:tailEnd type="triangle" w="med" len="med"/>
            </a:ln>
            <a:effectLst/>
          </p:spPr>
          <p:txBody>
            <a:bodyPr anchor="ctr">
              <a:sp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endParaRPr>
            </a:p>
          </p:txBody>
        </p:sp>
        <p:sp>
          <p:nvSpPr>
            <p:cNvPr id="572" name="AutoShape 99"/>
            <p:cNvSpPr>
              <a:spLocks noChangeArrowheads="1"/>
            </p:cNvSpPr>
            <p:nvPr/>
          </p:nvSpPr>
          <p:spPr bwMode="auto">
            <a:xfrm rot="16200000">
              <a:off x="1610" y="3382"/>
              <a:ext cx="257" cy="214"/>
            </a:xfrm>
            <a:prstGeom prst="flowChartDelay">
              <a:avLst/>
            </a:prstGeom>
            <a:solidFill>
              <a:sysClr val="window" lastClr="FFFFFF"/>
            </a:solidFill>
            <a:ln w="9525" algn="ctr">
              <a:solidFill>
                <a:sysClr val="windowText" lastClr="000000"/>
              </a:solidFill>
              <a:miter lim="800000"/>
              <a:headEnd/>
              <a:tailEnd/>
            </a:ln>
            <a:effectLst/>
          </p:spPr>
          <p:txBody>
            <a:bodyPr vert="eaVert" anchor="ctr">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a:ea typeface="+mn-ea"/>
                </a:rPr>
                <a:t>SS</a:t>
              </a:r>
            </a:p>
          </p:txBody>
        </p:sp>
      </p:grpSp>
      <p:grpSp>
        <p:nvGrpSpPr>
          <p:cNvPr id="573" name="Group 100"/>
          <p:cNvGrpSpPr>
            <a:grpSpLocks/>
          </p:cNvGrpSpPr>
          <p:nvPr/>
        </p:nvGrpSpPr>
        <p:grpSpPr bwMode="auto">
          <a:xfrm>
            <a:off x="5638800" y="5334000"/>
            <a:ext cx="339725" cy="762000"/>
            <a:chOff x="1632" y="3312"/>
            <a:chExt cx="214" cy="480"/>
          </a:xfrm>
        </p:grpSpPr>
        <p:sp>
          <p:nvSpPr>
            <p:cNvPr id="574" name="Line 101"/>
            <p:cNvSpPr>
              <a:spLocks noChangeShapeType="1"/>
            </p:cNvSpPr>
            <p:nvPr/>
          </p:nvSpPr>
          <p:spPr bwMode="auto">
            <a:xfrm>
              <a:off x="1632" y="3312"/>
              <a:ext cx="192" cy="480"/>
            </a:xfrm>
            <a:prstGeom prst="line">
              <a:avLst/>
            </a:prstGeom>
            <a:noFill/>
            <a:ln w="28575">
              <a:solidFill>
                <a:sysClr val="windowText" lastClr="000000"/>
              </a:solidFill>
              <a:round/>
              <a:headEnd/>
              <a:tailEnd type="triangle" w="med" len="med"/>
            </a:ln>
            <a:effectLst/>
          </p:spPr>
          <p:txBody>
            <a:bodyPr anchor="ctr">
              <a:sp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endParaRPr>
            </a:p>
          </p:txBody>
        </p:sp>
        <p:sp>
          <p:nvSpPr>
            <p:cNvPr id="575" name="AutoShape 102"/>
            <p:cNvSpPr>
              <a:spLocks noChangeArrowheads="1"/>
            </p:cNvSpPr>
            <p:nvPr/>
          </p:nvSpPr>
          <p:spPr bwMode="auto">
            <a:xfrm rot="16200000">
              <a:off x="1610" y="3382"/>
              <a:ext cx="257" cy="214"/>
            </a:xfrm>
            <a:prstGeom prst="flowChartDelay">
              <a:avLst/>
            </a:prstGeom>
            <a:solidFill>
              <a:sysClr val="window" lastClr="FFFFFF"/>
            </a:solidFill>
            <a:ln w="9525" algn="ctr">
              <a:solidFill>
                <a:sysClr val="windowText" lastClr="000000"/>
              </a:solidFill>
              <a:miter lim="800000"/>
              <a:headEnd/>
              <a:tailEnd/>
            </a:ln>
            <a:effectLst/>
          </p:spPr>
          <p:txBody>
            <a:bodyPr vert="eaVert" anchor="ctr">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a:ea typeface="+mn-ea"/>
                </a:rPr>
                <a:t>SS</a:t>
              </a:r>
            </a:p>
          </p:txBody>
        </p:sp>
      </p:grpSp>
      <p:grpSp>
        <p:nvGrpSpPr>
          <p:cNvPr id="576" name="Group 103"/>
          <p:cNvGrpSpPr>
            <a:grpSpLocks/>
          </p:cNvGrpSpPr>
          <p:nvPr/>
        </p:nvGrpSpPr>
        <p:grpSpPr bwMode="auto">
          <a:xfrm>
            <a:off x="3352800" y="5181600"/>
            <a:ext cx="339725" cy="762000"/>
            <a:chOff x="2208" y="3312"/>
            <a:chExt cx="214" cy="480"/>
          </a:xfrm>
        </p:grpSpPr>
        <p:sp>
          <p:nvSpPr>
            <p:cNvPr id="577" name="Line 104"/>
            <p:cNvSpPr>
              <a:spLocks noChangeShapeType="1"/>
            </p:cNvSpPr>
            <p:nvPr/>
          </p:nvSpPr>
          <p:spPr bwMode="auto">
            <a:xfrm flipH="1">
              <a:off x="2208" y="3312"/>
              <a:ext cx="192" cy="480"/>
            </a:xfrm>
            <a:prstGeom prst="line">
              <a:avLst/>
            </a:prstGeom>
            <a:noFill/>
            <a:ln w="28575">
              <a:solidFill>
                <a:sysClr val="windowText" lastClr="000000"/>
              </a:solidFill>
              <a:round/>
              <a:headEnd type="triangle" w="med" len="med"/>
              <a:tailEnd/>
            </a:ln>
            <a:effectLst/>
          </p:spPr>
          <p:txBody>
            <a:bodyPr anchor="ctr">
              <a:sp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endParaRPr>
            </a:p>
          </p:txBody>
        </p:sp>
        <p:sp>
          <p:nvSpPr>
            <p:cNvPr id="578" name="AutoShape 105"/>
            <p:cNvSpPr>
              <a:spLocks noChangeArrowheads="1"/>
            </p:cNvSpPr>
            <p:nvPr/>
          </p:nvSpPr>
          <p:spPr bwMode="auto">
            <a:xfrm rot="16200000">
              <a:off x="2186" y="3461"/>
              <a:ext cx="257" cy="214"/>
            </a:xfrm>
            <a:prstGeom prst="flowChartDelay">
              <a:avLst/>
            </a:prstGeom>
            <a:solidFill>
              <a:sysClr val="window" lastClr="FFFFFF"/>
            </a:solidFill>
            <a:ln w="9525" algn="ctr">
              <a:solidFill>
                <a:sysClr val="windowText" lastClr="000000"/>
              </a:solidFill>
              <a:miter lim="800000"/>
              <a:headEnd/>
              <a:tailEnd/>
            </a:ln>
            <a:effectLst/>
          </p:spPr>
          <p:txBody>
            <a:bodyPr vert="eaVert" anchor="ctr">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a:ea typeface="+mn-ea"/>
                </a:rPr>
                <a:t>SS</a:t>
              </a:r>
            </a:p>
          </p:txBody>
        </p:sp>
      </p:grpSp>
      <p:grpSp>
        <p:nvGrpSpPr>
          <p:cNvPr id="579" name="Group 106"/>
          <p:cNvGrpSpPr>
            <a:grpSpLocks/>
          </p:cNvGrpSpPr>
          <p:nvPr/>
        </p:nvGrpSpPr>
        <p:grpSpPr bwMode="auto">
          <a:xfrm>
            <a:off x="6477000" y="5257800"/>
            <a:ext cx="339725" cy="762000"/>
            <a:chOff x="2208" y="3312"/>
            <a:chExt cx="214" cy="480"/>
          </a:xfrm>
        </p:grpSpPr>
        <p:sp>
          <p:nvSpPr>
            <p:cNvPr id="580" name="Line 107"/>
            <p:cNvSpPr>
              <a:spLocks noChangeShapeType="1"/>
            </p:cNvSpPr>
            <p:nvPr/>
          </p:nvSpPr>
          <p:spPr bwMode="auto">
            <a:xfrm flipH="1">
              <a:off x="2208" y="3312"/>
              <a:ext cx="192" cy="480"/>
            </a:xfrm>
            <a:prstGeom prst="line">
              <a:avLst/>
            </a:prstGeom>
            <a:noFill/>
            <a:ln w="28575">
              <a:solidFill>
                <a:sysClr val="windowText" lastClr="000000"/>
              </a:solidFill>
              <a:round/>
              <a:headEnd type="triangle" w="med" len="med"/>
              <a:tailEnd/>
            </a:ln>
            <a:effectLst/>
          </p:spPr>
          <p:txBody>
            <a:bodyPr anchor="ctr">
              <a:sp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endParaRPr>
            </a:p>
          </p:txBody>
        </p:sp>
        <p:sp>
          <p:nvSpPr>
            <p:cNvPr id="581" name="AutoShape 108"/>
            <p:cNvSpPr>
              <a:spLocks noChangeArrowheads="1"/>
            </p:cNvSpPr>
            <p:nvPr/>
          </p:nvSpPr>
          <p:spPr bwMode="auto">
            <a:xfrm rot="16200000">
              <a:off x="2186" y="3461"/>
              <a:ext cx="257" cy="214"/>
            </a:xfrm>
            <a:prstGeom prst="flowChartDelay">
              <a:avLst/>
            </a:prstGeom>
            <a:solidFill>
              <a:sysClr val="window" lastClr="FFFFFF"/>
            </a:solidFill>
            <a:ln w="9525" algn="ctr">
              <a:solidFill>
                <a:sysClr val="windowText" lastClr="000000"/>
              </a:solidFill>
              <a:miter lim="800000"/>
              <a:headEnd/>
              <a:tailEnd/>
            </a:ln>
            <a:effectLst/>
          </p:spPr>
          <p:txBody>
            <a:bodyPr vert="eaVert" anchor="ctr">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a:ea typeface="+mn-ea"/>
                </a:rPr>
                <a:t>SS</a:t>
              </a:r>
            </a:p>
          </p:txBody>
        </p:sp>
      </p:grpSp>
      <p:grpSp>
        <p:nvGrpSpPr>
          <p:cNvPr id="582" name="Group 109"/>
          <p:cNvGrpSpPr>
            <a:grpSpLocks/>
          </p:cNvGrpSpPr>
          <p:nvPr/>
        </p:nvGrpSpPr>
        <p:grpSpPr bwMode="auto">
          <a:xfrm>
            <a:off x="5795963" y="2241550"/>
            <a:ext cx="827087" cy="766763"/>
            <a:chOff x="2256" y="2641"/>
            <a:chExt cx="720" cy="483"/>
          </a:xfrm>
        </p:grpSpPr>
        <p:sp>
          <p:nvSpPr>
            <p:cNvPr id="583"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defTabSz="457200" eaLnBrk="1" fontAlgn="auto" hangingPunct="1">
                <a:spcBef>
                  <a:spcPts val="0"/>
                </a:spcBef>
                <a:spcAft>
                  <a:spcPts val="0"/>
                </a:spcAft>
              </a:pPr>
              <a:endParaRPr lang="en-US" sz="1800" i="0">
                <a:solidFill>
                  <a:prstClr val="black"/>
                </a:solidFill>
                <a:latin typeface="Calibri"/>
                <a:ea typeface="+mn-ea"/>
              </a:endParaRPr>
            </a:p>
          </p:txBody>
        </p:sp>
        <p:sp>
          <p:nvSpPr>
            <p:cNvPr id="584" name="Text Box 111"/>
            <p:cNvSpPr txBox="1">
              <a:spLocks noChangeArrowheads="1"/>
            </p:cNvSpPr>
            <p:nvPr/>
          </p:nvSpPr>
          <p:spPr bwMode="auto">
            <a:xfrm>
              <a:off x="2349" y="2688"/>
              <a:ext cx="563" cy="326"/>
            </a:xfrm>
            <a:prstGeom prst="rect">
              <a:avLst/>
            </a:prstGeom>
            <a:noFill/>
            <a:ln w="9525" algn="ctr">
              <a:noFill/>
              <a:miter lim="800000"/>
              <a:headEnd/>
              <a:tailEnd/>
            </a:ln>
            <a:effectLst/>
          </p:spPr>
          <p:txBody>
            <a:bodyPr wrap="none">
              <a:spAutoFit/>
            </a:bodyPr>
            <a:lstStyle/>
            <a:p>
              <a:pPr defTabSz="457200" eaLnBrk="1" fontAlgn="auto" hangingPunct="1">
                <a:spcBef>
                  <a:spcPts val="0"/>
                </a:spcBef>
                <a:spcAft>
                  <a:spcPts val="0"/>
                </a:spcAft>
              </a:pPr>
              <a:r>
                <a:rPr lang="en-US" sz="1400" i="0" dirty="0">
                  <a:solidFill>
                    <a:prstClr val="black"/>
                  </a:solidFill>
                  <a:latin typeface="Calibri"/>
                  <a:ea typeface="+mn-ea"/>
                </a:rPr>
                <a:t>Filter</a:t>
              </a:r>
              <a:br>
                <a:rPr lang="en-US" sz="1400" i="0" dirty="0">
                  <a:solidFill>
                    <a:prstClr val="black"/>
                  </a:solidFill>
                  <a:latin typeface="Calibri"/>
                  <a:ea typeface="+mn-ea"/>
                </a:rPr>
              </a:br>
              <a:r>
                <a:rPr lang="en-US" sz="1400" i="0" dirty="0">
                  <a:solidFill>
                    <a:prstClr val="black"/>
                  </a:solidFill>
                  <a:latin typeface="Calibri"/>
                  <a:ea typeface="+mn-ea"/>
                </a:rPr>
                <a:t>Cloud</a:t>
              </a:r>
            </a:p>
          </p:txBody>
        </p:sp>
      </p:grpSp>
      <p:grpSp>
        <p:nvGrpSpPr>
          <p:cNvPr id="585" name="Group 112"/>
          <p:cNvGrpSpPr>
            <a:grpSpLocks/>
          </p:cNvGrpSpPr>
          <p:nvPr/>
        </p:nvGrpSpPr>
        <p:grpSpPr bwMode="auto">
          <a:xfrm>
            <a:off x="4810919" y="4429919"/>
            <a:ext cx="827087" cy="766762"/>
            <a:chOff x="2256" y="2641"/>
            <a:chExt cx="720" cy="483"/>
          </a:xfrm>
        </p:grpSpPr>
        <p:sp>
          <p:nvSpPr>
            <p:cNvPr id="586"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defTabSz="457200" eaLnBrk="1" fontAlgn="auto" hangingPunct="1">
                <a:spcBef>
                  <a:spcPts val="0"/>
                </a:spcBef>
                <a:spcAft>
                  <a:spcPts val="0"/>
                </a:spcAft>
              </a:pPr>
              <a:endParaRPr lang="en-US" sz="1800" i="0">
                <a:solidFill>
                  <a:prstClr val="black"/>
                </a:solidFill>
                <a:latin typeface="Calibri"/>
                <a:ea typeface="+mn-ea"/>
              </a:endParaRPr>
            </a:p>
          </p:txBody>
        </p:sp>
        <p:sp>
          <p:nvSpPr>
            <p:cNvPr id="587" name="Text Box 114"/>
            <p:cNvSpPr txBox="1">
              <a:spLocks noChangeArrowheads="1"/>
            </p:cNvSpPr>
            <p:nvPr/>
          </p:nvSpPr>
          <p:spPr bwMode="auto">
            <a:xfrm>
              <a:off x="2349" y="2688"/>
              <a:ext cx="563" cy="326"/>
            </a:xfrm>
            <a:prstGeom prst="rect">
              <a:avLst/>
            </a:prstGeom>
            <a:noFill/>
            <a:ln w="9525" algn="ctr">
              <a:noFill/>
              <a:miter lim="800000"/>
              <a:headEnd/>
              <a:tailEnd/>
            </a:ln>
            <a:effectLst/>
          </p:spPr>
          <p:txBody>
            <a:bodyPr wrap="none">
              <a:spAutoFit/>
            </a:bodyPr>
            <a:lstStyle/>
            <a:p>
              <a:pPr defTabSz="457200" eaLnBrk="1" fontAlgn="auto" hangingPunct="1">
                <a:spcBef>
                  <a:spcPts val="0"/>
                </a:spcBef>
                <a:spcAft>
                  <a:spcPts val="0"/>
                </a:spcAft>
              </a:pPr>
              <a:r>
                <a:rPr lang="en-US" sz="1400" i="0">
                  <a:solidFill>
                    <a:prstClr val="black"/>
                  </a:solidFill>
                  <a:latin typeface="Calibri"/>
                  <a:ea typeface="+mn-ea"/>
                </a:rPr>
                <a:t>Filter</a:t>
              </a:r>
              <a:br>
                <a:rPr lang="en-US" sz="1400" i="0">
                  <a:solidFill>
                    <a:prstClr val="black"/>
                  </a:solidFill>
                  <a:latin typeface="Calibri"/>
                  <a:ea typeface="+mn-ea"/>
                </a:rPr>
              </a:br>
              <a:r>
                <a:rPr lang="en-US" sz="1400" i="0">
                  <a:solidFill>
                    <a:prstClr val="black"/>
                  </a:solidFill>
                  <a:latin typeface="Calibri"/>
                  <a:ea typeface="+mn-ea"/>
                </a:rPr>
                <a:t>Cloud</a:t>
              </a:r>
            </a:p>
          </p:txBody>
        </p:sp>
      </p:grpSp>
      <p:grpSp>
        <p:nvGrpSpPr>
          <p:cNvPr id="588" name="Group 115"/>
          <p:cNvGrpSpPr>
            <a:grpSpLocks/>
          </p:cNvGrpSpPr>
          <p:nvPr/>
        </p:nvGrpSpPr>
        <p:grpSpPr bwMode="auto">
          <a:xfrm>
            <a:off x="1636226" y="1713254"/>
            <a:ext cx="827088" cy="766763"/>
            <a:chOff x="2256" y="2641"/>
            <a:chExt cx="720" cy="483"/>
          </a:xfrm>
        </p:grpSpPr>
        <p:sp>
          <p:nvSpPr>
            <p:cNvPr id="589"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defTabSz="457200" eaLnBrk="1" fontAlgn="auto" hangingPunct="1">
                <a:spcBef>
                  <a:spcPts val="0"/>
                </a:spcBef>
                <a:spcAft>
                  <a:spcPts val="0"/>
                </a:spcAft>
              </a:pPr>
              <a:endParaRPr lang="en-US" sz="1800" i="0">
                <a:solidFill>
                  <a:prstClr val="black"/>
                </a:solidFill>
                <a:latin typeface="Calibri"/>
                <a:ea typeface="+mn-ea"/>
              </a:endParaRPr>
            </a:p>
          </p:txBody>
        </p:sp>
        <p:sp>
          <p:nvSpPr>
            <p:cNvPr id="590" name="Text Box 117"/>
            <p:cNvSpPr txBox="1">
              <a:spLocks noChangeArrowheads="1"/>
            </p:cNvSpPr>
            <p:nvPr/>
          </p:nvSpPr>
          <p:spPr bwMode="auto">
            <a:xfrm>
              <a:off x="2349" y="2688"/>
              <a:ext cx="563" cy="326"/>
            </a:xfrm>
            <a:prstGeom prst="rect">
              <a:avLst/>
            </a:prstGeom>
            <a:noFill/>
            <a:ln w="9525" algn="ctr">
              <a:noFill/>
              <a:miter lim="800000"/>
              <a:headEnd/>
              <a:tailEnd/>
            </a:ln>
            <a:effectLst/>
          </p:spPr>
          <p:txBody>
            <a:bodyPr wrap="none">
              <a:spAutoFit/>
            </a:bodyPr>
            <a:lstStyle/>
            <a:p>
              <a:pPr defTabSz="457200" eaLnBrk="1" fontAlgn="auto" hangingPunct="1">
                <a:spcBef>
                  <a:spcPts val="0"/>
                </a:spcBef>
                <a:spcAft>
                  <a:spcPts val="0"/>
                </a:spcAft>
              </a:pPr>
              <a:r>
                <a:rPr lang="en-US" sz="1400" i="0">
                  <a:solidFill>
                    <a:prstClr val="black"/>
                  </a:solidFill>
                  <a:latin typeface="Calibri"/>
                  <a:ea typeface="+mn-ea"/>
                </a:rPr>
                <a:t>Filter</a:t>
              </a:r>
              <a:br>
                <a:rPr lang="en-US" sz="1400" i="0">
                  <a:solidFill>
                    <a:prstClr val="black"/>
                  </a:solidFill>
                  <a:latin typeface="Calibri"/>
                  <a:ea typeface="+mn-ea"/>
                </a:rPr>
              </a:br>
              <a:r>
                <a:rPr lang="en-US" sz="1400" i="0">
                  <a:solidFill>
                    <a:prstClr val="black"/>
                  </a:solidFill>
                  <a:latin typeface="Calibri"/>
                  <a:ea typeface="+mn-ea"/>
                </a:rPr>
                <a:t>Cloud</a:t>
              </a:r>
            </a:p>
          </p:txBody>
        </p:sp>
      </p:grpSp>
      <p:grpSp>
        <p:nvGrpSpPr>
          <p:cNvPr id="591" name="Group 118"/>
          <p:cNvGrpSpPr>
            <a:grpSpLocks/>
          </p:cNvGrpSpPr>
          <p:nvPr/>
        </p:nvGrpSpPr>
        <p:grpSpPr bwMode="auto">
          <a:xfrm>
            <a:off x="4859338" y="1592263"/>
            <a:ext cx="981075" cy="647700"/>
            <a:chOff x="2256" y="2641"/>
            <a:chExt cx="720" cy="483"/>
          </a:xfrm>
          <a:solidFill>
            <a:sysClr val="window" lastClr="FFFFFF">
              <a:lumMod val="85000"/>
            </a:sysClr>
          </a:solidFill>
        </p:grpSpPr>
        <p:sp>
          <p:nvSpPr>
            <p:cNvPr id="592"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pFill/>
            <a:ln w="9525">
              <a:solidFill>
                <a:srgbClr val="000000"/>
              </a:solidFill>
              <a:miter lim="800000"/>
              <a:headEnd/>
              <a:tailEnd/>
            </a:ln>
            <a:effectLst>
              <a:outerShdw dist="107763" dir="2700000" algn="ctr" rotWithShape="0">
                <a:srgbClr val="808080"/>
              </a:outerShdw>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endParaRPr>
            </a:p>
          </p:txBody>
        </p:sp>
        <p:sp>
          <p:nvSpPr>
            <p:cNvPr id="593" name="Text Box 120"/>
            <p:cNvSpPr txBox="1">
              <a:spLocks noChangeArrowheads="1"/>
            </p:cNvSpPr>
            <p:nvPr/>
          </p:nvSpPr>
          <p:spPr bwMode="auto">
            <a:xfrm>
              <a:off x="2287" y="2688"/>
              <a:ext cx="688" cy="386"/>
            </a:xfrm>
            <a:prstGeom prst="rect">
              <a:avLst/>
            </a:prstGeom>
            <a:noFill/>
            <a:ln w="9525" algn="ctr">
              <a:noFill/>
              <a:miter lim="800000"/>
              <a:headEnd/>
              <a:tailEnd/>
            </a:ln>
            <a:effectLst/>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ea typeface="+mn-ea"/>
                </a:rPr>
                <a:t>Discovery</a:t>
              </a:r>
              <a:br>
                <a:rPr kumimoji="0" lang="en-US" sz="1400" b="0" i="0" u="none" strike="noStrike" kern="0" cap="none" spc="0" normalizeH="0" baseline="0" noProof="0" dirty="0">
                  <a:ln>
                    <a:noFill/>
                  </a:ln>
                  <a:solidFill>
                    <a:prstClr val="black"/>
                  </a:solidFill>
                  <a:effectLst/>
                  <a:uLnTx/>
                  <a:uFillTx/>
                  <a:latin typeface="Calibri"/>
                  <a:ea typeface="+mn-ea"/>
                </a:rPr>
              </a:br>
              <a:r>
                <a:rPr kumimoji="0" lang="en-US" sz="1400" b="0" i="0" u="none" strike="noStrike" kern="0" cap="none" spc="0" normalizeH="0" baseline="0" noProof="0" dirty="0">
                  <a:ln>
                    <a:noFill/>
                  </a:ln>
                  <a:solidFill>
                    <a:prstClr val="black"/>
                  </a:solidFill>
                  <a:effectLst/>
                  <a:uLnTx/>
                  <a:uFillTx/>
                  <a:latin typeface="Calibri"/>
                  <a:ea typeface="+mn-ea"/>
                </a:rPr>
                <a:t>Cloud</a:t>
              </a:r>
            </a:p>
          </p:txBody>
        </p:sp>
      </p:grpSp>
      <p:grpSp>
        <p:nvGrpSpPr>
          <p:cNvPr id="594" name="Group 121"/>
          <p:cNvGrpSpPr>
            <a:grpSpLocks/>
          </p:cNvGrpSpPr>
          <p:nvPr/>
        </p:nvGrpSpPr>
        <p:grpSpPr bwMode="auto">
          <a:xfrm>
            <a:off x="6500422" y="3343276"/>
            <a:ext cx="981075" cy="647700"/>
            <a:chOff x="2256" y="2641"/>
            <a:chExt cx="720" cy="483"/>
          </a:xfrm>
          <a:solidFill>
            <a:sysClr val="window" lastClr="FFFFFF">
              <a:lumMod val="85000"/>
            </a:sysClr>
          </a:solidFill>
        </p:grpSpPr>
        <p:sp>
          <p:nvSpPr>
            <p:cNvPr id="595"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pFill/>
            <a:ln w="9525">
              <a:solidFill>
                <a:srgbClr val="000000"/>
              </a:solidFill>
              <a:miter lim="800000"/>
              <a:headEnd/>
              <a:tailEnd/>
            </a:ln>
            <a:effectLst>
              <a:outerShdw dist="107763" dir="2700000" algn="ctr" rotWithShape="0">
                <a:srgbClr val="808080"/>
              </a:outerShdw>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endParaRPr>
            </a:p>
          </p:txBody>
        </p:sp>
        <p:sp>
          <p:nvSpPr>
            <p:cNvPr id="596" name="Text Box 123"/>
            <p:cNvSpPr txBox="1">
              <a:spLocks noChangeArrowheads="1"/>
            </p:cNvSpPr>
            <p:nvPr/>
          </p:nvSpPr>
          <p:spPr bwMode="auto">
            <a:xfrm>
              <a:off x="2287" y="2688"/>
              <a:ext cx="688" cy="386"/>
            </a:xfrm>
            <a:prstGeom prst="rect">
              <a:avLst/>
            </a:prstGeom>
            <a:noFill/>
            <a:ln w="9525" algn="ctr">
              <a:noFill/>
              <a:miter lim="800000"/>
              <a:headEnd/>
              <a:tailEnd/>
            </a:ln>
            <a:effectLst/>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ea typeface="+mn-ea"/>
                </a:rPr>
                <a:t>Discovery</a:t>
              </a:r>
              <a:br>
                <a:rPr kumimoji="0" lang="en-US" sz="1400" b="0" i="0" u="none" strike="noStrike" kern="0" cap="none" spc="0" normalizeH="0" baseline="0" noProof="0" dirty="0">
                  <a:ln>
                    <a:noFill/>
                  </a:ln>
                  <a:solidFill>
                    <a:prstClr val="black"/>
                  </a:solidFill>
                  <a:effectLst/>
                  <a:uLnTx/>
                  <a:uFillTx/>
                  <a:latin typeface="Calibri"/>
                  <a:ea typeface="+mn-ea"/>
                </a:rPr>
              </a:br>
              <a:r>
                <a:rPr kumimoji="0" lang="en-US" sz="1400" b="0" i="0" u="none" strike="noStrike" kern="0" cap="none" spc="0" normalizeH="0" baseline="0" noProof="0" dirty="0">
                  <a:ln>
                    <a:noFill/>
                  </a:ln>
                  <a:solidFill>
                    <a:prstClr val="black"/>
                  </a:solidFill>
                  <a:effectLst/>
                  <a:uLnTx/>
                  <a:uFillTx/>
                  <a:latin typeface="Calibri"/>
                  <a:ea typeface="+mn-ea"/>
                </a:rPr>
                <a:t>Cloud</a:t>
              </a:r>
            </a:p>
          </p:txBody>
        </p:sp>
      </p:grpSp>
      <p:grpSp>
        <p:nvGrpSpPr>
          <p:cNvPr id="597" name="Group 166"/>
          <p:cNvGrpSpPr>
            <a:grpSpLocks/>
          </p:cNvGrpSpPr>
          <p:nvPr/>
        </p:nvGrpSpPr>
        <p:grpSpPr bwMode="auto">
          <a:xfrm>
            <a:off x="6335826" y="4246563"/>
            <a:ext cx="827087" cy="766763"/>
            <a:chOff x="2256" y="2641"/>
            <a:chExt cx="720" cy="483"/>
          </a:xfrm>
        </p:grpSpPr>
        <p:sp>
          <p:nvSpPr>
            <p:cNvPr id="598"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defTabSz="457200" eaLnBrk="1" fontAlgn="auto" hangingPunct="1">
                <a:spcBef>
                  <a:spcPts val="0"/>
                </a:spcBef>
                <a:spcAft>
                  <a:spcPts val="0"/>
                </a:spcAft>
              </a:pPr>
              <a:endParaRPr lang="en-US" sz="1800" i="0">
                <a:solidFill>
                  <a:prstClr val="black"/>
                </a:solidFill>
                <a:latin typeface="Calibri"/>
                <a:ea typeface="+mn-ea"/>
              </a:endParaRPr>
            </a:p>
          </p:txBody>
        </p:sp>
        <p:sp>
          <p:nvSpPr>
            <p:cNvPr id="599" name="Text Box 168"/>
            <p:cNvSpPr txBox="1">
              <a:spLocks noChangeArrowheads="1"/>
            </p:cNvSpPr>
            <p:nvPr/>
          </p:nvSpPr>
          <p:spPr bwMode="auto">
            <a:xfrm>
              <a:off x="2349" y="2688"/>
              <a:ext cx="563" cy="326"/>
            </a:xfrm>
            <a:prstGeom prst="rect">
              <a:avLst/>
            </a:prstGeom>
            <a:noFill/>
            <a:ln w="9525" algn="ctr">
              <a:noFill/>
              <a:miter lim="800000"/>
              <a:headEnd/>
              <a:tailEnd/>
            </a:ln>
            <a:effectLst/>
          </p:spPr>
          <p:txBody>
            <a:bodyPr wrap="none">
              <a:spAutoFit/>
            </a:bodyPr>
            <a:lstStyle/>
            <a:p>
              <a:pPr defTabSz="457200" eaLnBrk="1" fontAlgn="auto" hangingPunct="1">
                <a:spcBef>
                  <a:spcPts val="0"/>
                </a:spcBef>
                <a:spcAft>
                  <a:spcPts val="0"/>
                </a:spcAft>
              </a:pPr>
              <a:r>
                <a:rPr lang="en-US" sz="1400" i="0" dirty="0">
                  <a:solidFill>
                    <a:prstClr val="black"/>
                  </a:solidFill>
                  <a:latin typeface="Calibri"/>
                  <a:ea typeface="+mn-ea"/>
                </a:rPr>
                <a:t>Filter</a:t>
              </a:r>
              <a:br>
                <a:rPr lang="en-US" sz="1400" i="0" dirty="0">
                  <a:solidFill>
                    <a:prstClr val="black"/>
                  </a:solidFill>
                  <a:latin typeface="Calibri"/>
                  <a:ea typeface="+mn-ea"/>
                </a:rPr>
              </a:br>
              <a:r>
                <a:rPr lang="en-US" sz="1400" i="0" dirty="0">
                  <a:solidFill>
                    <a:prstClr val="black"/>
                  </a:solidFill>
                  <a:latin typeface="Calibri"/>
                  <a:ea typeface="+mn-ea"/>
                </a:rPr>
                <a:t>Cloud</a:t>
              </a:r>
            </a:p>
          </p:txBody>
        </p:sp>
      </p:grpSp>
      <p:grpSp>
        <p:nvGrpSpPr>
          <p:cNvPr id="600" name="Group 169"/>
          <p:cNvGrpSpPr>
            <a:grpSpLocks/>
          </p:cNvGrpSpPr>
          <p:nvPr/>
        </p:nvGrpSpPr>
        <p:grpSpPr bwMode="auto">
          <a:xfrm>
            <a:off x="3816350" y="2889250"/>
            <a:ext cx="827088" cy="766763"/>
            <a:chOff x="2256" y="2641"/>
            <a:chExt cx="720" cy="483"/>
          </a:xfrm>
        </p:grpSpPr>
        <p:sp>
          <p:nvSpPr>
            <p:cNvPr id="601"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defTabSz="457200" eaLnBrk="1" fontAlgn="auto" hangingPunct="1">
                <a:spcBef>
                  <a:spcPts val="0"/>
                </a:spcBef>
                <a:spcAft>
                  <a:spcPts val="0"/>
                </a:spcAft>
              </a:pPr>
              <a:endParaRPr lang="en-US" sz="1800" i="0">
                <a:solidFill>
                  <a:prstClr val="black"/>
                </a:solidFill>
                <a:latin typeface="Calibri"/>
                <a:ea typeface="+mn-ea"/>
              </a:endParaRPr>
            </a:p>
          </p:txBody>
        </p:sp>
        <p:sp>
          <p:nvSpPr>
            <p:cNvPr id="602" name="Text Box 171"/>
            <p:cNvSpPr txBox="1">
              <a:spLocks noChangeArrowheads="1"/>
            </p:cNvSpPr>
            <p:nvPr/>
          </p:nvSpPr>
          <p:spPr bwMode="auto">
            <a:xfrm>
              <a:off x="2349" y="2688"/>
              <a:ext cx="563" cy="326"/>
            </a:xfrm>
            <a:prstGeom prst="rect">
              <a:avLst/>
            </a:prstGeom>
            <a:noFill/>
            <a:ln w="9525" algn="ctr">
              <a:noFill/>
              <a:miter lim="800000"/>
              <a:headEnd/>
              <a:tailEnd/>
            </a:ln>
            <a:effectLst/>
          </p:spPr>
          <p:txBody>
            <a:bodyPr wrap="none">
              <a:spAutoFit/>
            </a:bodyPr>
            <a:lstStyle/>
            <a:p>
              <a:pPr defTabSz="457200" eaLnBrk="1" fontAlgn="auto" hangingPunct="1">
                <a:spcBef>
                  <a:spcPts val="0"/>
                </a:spcBef>
                <a:spcAft>
                  <a:spcPts val="0"/>
                </a:spcAft>
              </a:pPr>
              <a:r>
                <a:rPr lang="en-US" sz="1400" i="0">
                  <a:solidFill>
                    <a:prstClr val="black"/>
                  </a:solidFill>
                  <a:latin typeface="Calibri"/>
                  <a:ea typeface="+mn-ea"/>
                </a:rPr>
                <a:t>Filter</a:t>
              </a:r>
              <a:br>
                <a:rPr lang="en-US" sz="1400" i="0">
                  <a:solidFill>
                    <a:prstClr val="black"/>
                  </a:solidFill>
                  <a:latin typeface="Calibri"/>
                  <a:ea typeface="+mn-ea"/>
                </a:rPr>
              </a:br>
              <a:r>
                <a:rPr lang="en-US" sz="1400" i="0">
                  <a:solidFill>
                    <a:prstClr val="black"/>
                  </a:solidFill>
                  <a:latin typeface="Calibri"/>
                  <a:ea typeface="+mn-ea"/>
                </a:rPr>
                <a:t>Cloud</a:t>
              </a:r>
            </a:p>
          </p:txBody>
        </p:sp>
      </p:grpSp>
      <p:grpSp>
        <p:nvGrpSpPr>
          <p:cNvPr id="603" name="Group 172"/>
          <p:cNvGrpSpPr>
            <a:grpSpLocks/>
          </p:cNvGrpSpPr>
          <p:nvPr/>
        </p:nvGrpSpPr>
        <p:grpSpPr bwMode="auto">
          <a:xfrm>
            <a:off x="1584325" y="4292600"/>
            <a:ext cx="827088" cy="766763"/>
            <a:chOff x="2256" y="2641"/>
            <a:chExt cx="720" cy="483"/>
          </a:xfrm>
        </p:grpSpPr>
        <p:sp>
          <p:nvSpPr>
            <p:cNvPr id="604"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defTabSz="457200" eaLnBrk="1" fontAlgn="auto" hangingPunct="1">
                <a:spcBef>
                  <a:spcPts val="0"/>
                </a:spcBef>
                <a:spcAft>
                  <a:spcPts val="0"/>
                </a:spcAft>
              </a:pPr>
              <a:endParaRPr lang="en-US" sz="1800" i="0">
                <a:solidFill>
                  <a:prstClr val="black"/>
                </a:solidFill>
                <a:latin typeface="Calibri"/>
                <a:ea typeface="+mn-ea"/>
              </a:endParaRPr>
            </a:p>
          </p:txBody>
        </p:sp>
        <p:sp>
          <p:nvSpPr>
            <p:cNvPr id="605" name="Text Box 174"/>
            <p:cNvSpPr txBox="1">
              <a:spLocks noChangeArrowheads="1"/>
            </p:cNvSpPr>
            <p:nvPr/>
          </p:nvSpPr>
          <p:spPr bwMode="auto">
            <a:xfrm>
              <a:off x="2349" y="2688"/>
              <a:ext cx="563" cy="326"/>
            </a:xfrm>
            <a:prstGeom prst="rect">
              <a:avLst/>
            </a:prstGeom>
            <a:noFill/>
            <a:ln w="9525" algn="ctr">
              <a:noFill/>
              <a:miter lim="800000"/>
              <a:headEnd/>
              <a:tailEnd/>
            </a:ln>
            <a:effectLst/>
          </p:spPr>
          <p:txBody>
            <a:bodyPr wrap="none">
              <a:spAutoFit/>
            </a:bodyPr>
            <a:lstStyle/>
            <a:p>
              <a:pPr defTabSz="457200" eaLnBrk="1" fontAlgn="auto" hangingPunct="1">
                <a:spcBef>
                  <a:spcPts val="0"/>
                </a:spcBef>
                <a:spcAft>
                  <a:spcPts val="0"/>
                </a:spcAft>
              </a:pPr>
              <a:r>
                <a:rPr lang="en-US" sz="1400" i="0">
                  <a:solidFill>
                    <a:prstClr val="black"/>
                  </a:solidFill>
                  <a:latin typeface="Calibri"/>
                  <a:ea typeface="+mn-ea"/>
                </a:rPr>
                <a:t>Filter</a:t>
              </a:r>
              <a:br>
                <a:rPr lang="en-US" sz="1400" i="0">
                  <a:solidFill>
                    <a:prstClr val="black"/>
                  </a:solidFill>
                  <a:latin typeface="Calibri"/>
                  <a:ea typeface="+mn-ea"/>
                </a:rPr>
              </a:br>
              <a:r>
                <a:rPr lang="en-US" sz="1400" i="0">
                  <a:solidFill>
                    <a:prstClr val="black"/>
                  </a:solidFill>
                  <a:latin typeface="Calibri"/>
                  <a:ea typeface="+mn-ea"/>
                </a:rPr>
                <a:t>Cloud</a:t>
              </a:r>
            </a:p>
          </p:txBody>
        </p:sp>
      </p:grpSp>
      <p:pic>
        <p:nvPicPr>
          <p:cNvPr id="606" name="Picture 605"/>
          <p:cNvPicPr/>
          <p:nvPr/>
        </p:nvPicPr>
        <p:blipFill>
          <a:blip r:embed="rId20" cstate="print"/>
          <a:srcRect/>
          <a:stretch>
            <a:fillRect/>
          </a:stretch>
        </p:blipFill>
        <p:spPr bwMode="auto">
          <a:xfrm>
            <a:off x="4571949" y="542290"/>
            <a:ext cx="798697" cy="459813"/>
          </a:xfrm>
          <a:prstGeom prst="rect">
            <a:avLst/>
          </a:prstGeom>
          <a:noFill/>
          <a:ln w="9525">
            <a:noFill/>
            <a:miter lim="800000"/>
            <a:headEnd/>
            <a:tailEnd/>
          </a:ln>
        </p:spPr>
      </p:pic>
      <p:pic>
        <p:nvPicPr>
          <p:cNvPr id="607" name="Picture 2"/>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23333" r="20416" b="22016"/>
          <a:stretch/>
        </p:blipFill>
        <p:spPr bwMode="auto">
          <a:xfrm>
            <a:off x="5649334" y="454072"/>
            <a:ext cx="793211" cy="636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8" name="AutoShape 79"/>
          <p:cNvSpPr>
            <a:spLocks noChangeArrowheads="1"/>
          </p:cNvSpPr>
          <p:nvPr/>
        </p:nvSpPr>
        <p:spPr bwMode="auto">
          <a:xfrm rot="5400000">
            <a:off x="5859234" y="1199501"/>
            <a:ext cx="407987" cy="339725"/>
          </a:xfrm>
          <a:prstGeom prst="flowChartDelay">
            <a:avLst/>
          </a:prstGeom>
          <a:noFill/>
          <a:ln w="9525" algn="ctr">
            <a:solidFill>
              <a:sysClr val="windowText" lastClr="000000"/>
            </a:solidFill>
            <a:miter lim="800000"/>
            <a:headEnd/>
            <a:tailEnd/>
          </a:ln>
          <a:effectLst/>
        </p:spPr>
        <p:txBody>
          <a:bodyPr vert="eaVert" anchor="ctr">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rPr>
              <a:t>SS</a:t>
            </a:r>
          </a:p>
        </p:txBody>
      </p:sp>
      <p:grpSp>
        <p:nvGrpSpPr>
          <p:cNvPr id="609" name="Group 169"/>
          <p:cNvGrpSpPr>
            <a:grpSpLocks/>
          </p:cNvGrpSpPr>
          <p:nvPr/>
        </p:nvGrpSpPr>
        <p:grpSpPr bwMode="auto">
          <a:xfrm>
            <a:off x="3726888" y="4208462"/>
            <a:ext cx="827088" cy="766763"/>
            <a:chOff x="2256" y="2641"/>
            <a:chExt cx="720" cy="483"/>
          </a:xfrm>
        </p:grpSpPr>
        <p:sp>
          <p:nvSpPr>
            <p:cNvPr id="610"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defTabSz="457200" eaLnBrk="1" fontAlgn="auto" hangingPunct="1">
                <a:spcBef>
                  <a:spcPts val="0"/>
                </a:spcBef>
                <a:spcAft>
                  <a:spcPts val="0"/>
                </a:spcAft>
              </a:pPr>
              <a:endParaRPr lang="en-US" sz="1800" i="0">
                <a:solidFill>
                  <a:prstClr val="black"/>
                </a:solidFill>
                <a:latin typeface="Calibri"/>
                <a:ea typeface="+mn-ea"/>
              </a:endParaRPr>
            </a:p>
          </p:txBody>
        </p:sp>
        <p:sp>
          <p:nvSpPr>
            <p:cNvPr id="611" name="Text Box 171"/>
            <p:cNvSpPr txBox="1">
              <a:spLocks noChangeArrowheads="1"/>
            </p:cNvSpPr>
            <p:nvPr/>
          </p:nvSpPr>
          <p:spPr bwMode="auto">
            <a:xfrm>
              <a:off x="2349" y="2688"/>
              <a:ext cx="563" cy="326"/>
            </a:xfrm>
            <a:prstGeom prst="rect">
              <a:avLst/>
            </a:prstGeom>
            <a:noFill/>
            <a:ln w="9525" algn="ctr">
              <a:noFill/>
              <a:miter lim="800000"/>
              <a:headEnd/>
              <a:tailEnd/>
            </a:ln>
            <a:effectLst/>
          </p:spPr>
          <p:txBody>
            <a:bodyPr wrap="none">
              <a:spAutoFit/>
            </a:bodyPr>
            <a:lstStyle/>
            <a:p>
              <a:pPr defTabSz="457200" eaLnBrk="1" fontAlgn="auto" hangingPunct="1">
                <a:spcBef>
                  <a:spcPts val="0"/>
                </a:spcBef>
                <a:spcAft>
                  <a:spcPts val="0"/>
                </a:spcAft>
              </a:pPr>
              <a:r>
                <a:rPr lang="en-US" sz="1400" i="0" dirty="0">
                  <a:solidFill>
                    <a:prstClr val="black"/>
                  </a:solidFill>
                  <a:latin typeface="Calibri"/>
                  <a:ea typeface="+mn-ea"/>
                </a:rPr>
                <a:t>Filter</a:t>
              </a:r>
              <a:br>
                <a:rPr lang="en-US" sz="1400" i="0" dirty="0">
                  <a:solidFill>
                    <a:prstClr val="black"/>
                  </a:solidFill>
                  <a:latin typeface="Calibri"/>
                  <a:ea typeface="+mn-ea"/>
                </a:rPr>
              </a:br>
              <a:r>
                <a:rPr lang="en-US" sz="1400" i="0" dirty="0">
                  <a:solidFill>
                    <a:prstClr val="black"/>
                  </a:solidFill>
                  <a:latin typeface="Calibri"/>
                  <a:ea typeface="+mn-ea"/>
                </a:rPr>
                <a:t>Cloud</a:t>
              </a:r>
            </a:p>
          </p:txBody>
        </p:sp>
      </p:grpSp>
      <p:grpSp>
        <p:nvGrpSpPr>
          <p:cNvPr id="612" name="Group 169"/>
          <p:cNvGrpSpPr>
            <a:grpSpLocks/>
          </p:cNvGrpSpPr>
          <p:nvPr/>
        </p:nvGrpSpPr>
        <p:grpSpPr bwMode="auto">
          <a:xfrm>
            <a:off x="2114597" y="2980532"/>
            <a:ext cx="827088" cy="766763"/>
            <a:chOff x="2256" y="2641"/>
            <a:chExt cx="720" cy="483"/>
          </a:xfrm>
        </p:grpSpPr>
        <p:sp>
          <p:nvSpPr>
            <p:cNvPr id="613"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defTabSz="457200" eaLnBrk="1" fontAlgn="auto" hangingPunct="1">
                <a:spcBef>
                  <a:spcPts val="0"/>
                </a:spcBef>
                <a:spcAft>
                  <a:spcPts val="0"/>
                </a:spcAft>
              </a:pPr>
              <a:endParaRPr lang="en-US" sz="1800" i="0">
                <a:solidFill>
                  <a:prstClr val="black"/>
                </a:solidFill>
                <a:latin typeface="Calibri"/>
                <a:ea typeface="+mn-ea"/>
              </a:endParaRPr>
            </a:p>
          </p:txBody>
        </p:sp>
        <p:sp>
          <p:nvSpPr>
            <p:cNvPr id="614" name="Text Box 171"/>
            <p:cNvSpPr txBox="1">
              <a:spLocks noChangeArrowheads="1"/>
            </p:cNvSpPr>
            <p:nvPr/>
          </p:nvSpPr>
          <p:spPr bwMode="auto">
            <a:xfrm>
              <a:off x="2349" y="2688"/>
              <a:ext cx="563" cy="326"/>
            </a:xfrm>
            <a:prstGeom prst="rect">
              <a:avLst/>
            </a:prstGeom>
            <a:noFill/>
            <a:ln w="9525" algn="ctr">
              <a:noFill/>
              <a:miter lim="800000"/>
              <a:headEnd/>
              <a:tailEnd/>
            </a:ln>
            <a:effectLst/>
          </p:spPr>
          <p:txBody>
            <a:bodyPr wrap="none">
              <a:spAutoFit/>
            </a:bodyPr>
            <a:lstStyle/>
            <a:p>
              <a:pPr defTabSz="457200" eaLnBrk="1" fontAlgn="auto" hangingPunct="1">
                <a:spcBef>
                  <a:spcPts val="0"/>
                </a:spcBef>
                <a:spcAft>
                  <a:spcPts val="0"/>
                </a:spcAft>
              </a:pPr>
              <a:r>
                <a:rPr lang="en-US" sz="1400" i="0">
                  <a:solidFill>
                    <a:prstClr val="black"/>
                  </a:solidFill>
                  <a:latin typeface="Calibri"/>
                  <a:ea typeface="+mn-ea"/>
                </a:rPr>
                <a:t>Filter</a:t>
              </a:r>
              <a:br>
                <a:rPr lang="en-US" sz="1400" i="0">
                  <a:solidFill>
                    <a:prstClr val="black"/>
                  </a:solidFill>
                  <a:latin typeface="Calibri"/>
                  <a:ea typeface="+mn-ea"/>
                </a:rPr>
              </a:br>
              <a:r>
                <a:rPr lang="en-US" sz="1400" i="0">
                  <a:solidFill>
                    <a:prstClr val="black"/>
                  </a:solidFill>
                  <a:latin typeface="Calibri"/>
                  <a:ea typeface="+mn-ea"/>
                </a:rPr>
                <a:t>Cloud</a:t>
              </a:r>
            </a:p>
          </p:txBody>
        </p:sp>
      </p:grpSp>
      <p:grpSp>
        <p:nvGrpSpPr>
          <p:cNvPr id="615" name="Group 169"/>
          <p:cNvGrpSpPr>
            <a:grpSpLocks/>
          </p:cNvGrpSpPr>
          <p:nvPr/>
        </p:nvGrpSpPr>
        <p:grpSpPr bwMode="auto">
          <a:xfrm>
            <a:off x="5010174" y="3271043"/>
            <a:ext cx="827088" cy="766763"/>
            <a:chOff x="2256" y="2641"/>
            <a:chExt cx="720" cy="483"/>
          </a:xfrm>
        </p:grpSpPr>
        <p:sp>
          <p:nvSpPr>
            <p:cNvPr id="616"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defTabSz="457200" eaLnBrk="1" fontAlgn="auto" hangingPunct="1">
                <a:spcBef>
                  <a:spcPts val="0"/>
                </a:spcBef>
                <a:spcAft>
                  <a:spcPts val="0"/>
                </a:spcAft>
              </a:pPr>
              <a:endParaRPr lang="en-US" sz="1800" i="0">
                <a:solidFill>
                  <a:prstClr val="black"/>
                </a:solidFill>
                <a:latin typeface="Calibri"/>
                <a:ea typeface="+mn-ea"/>
              </a:endParaRPr>
            </a:p>
          </p:txBody>
        </p:sp>
        <p:sp>
          <p:nvSpPr>
            <p:cNvPr id="617" name="Text Box 171"/>
            <p:cNvSpPr txBox="1">
              <a:spLocks noChangeArrowheads="1"/>
            </p:cNvSpPr>
            <p:nvPr/>
          </p:nvSpPr>
          <p:spPr bwMode="auto">
            <a:xfrm>
              <a:off x="2349" y="2688"/>
              <a:ext cx="563" cy="326"/>
            </a:xfrm>
            <a:prstGeom prst="rect">
              <a:avLst/>
            </a:prstGeom>
            <a:noFill/>
            <a:ln w="9525" algn="ctr">
              <a:noFill/>
              <a:miter lim="800000"/>
              <a:headEnd/>
              <a:tailEnd/>
            </a:ln>
            <a:effectLst/>
          </p:spPr>
          <p:txBody>
            <a:bodyPr wrap="none">
              <a:spAutoFit/>
            </a:bodyPr>
            <a:lstStyle/>
            <a:p>
              <a:pPr defTabSz="457200" eaLnBrk="1" fontAlgn="auto" hangingPunct="1">
                <a:spcBef>
                  <a:spcPts val="0"/>
                </a:spcBef>
                <a:spcAft>
                  <a:spcPts val="0"/>
                </a:spcAft>
              </a:pPr>
              <a:r>
                <a:rPr lang="en-US" sz="1400" i="0">
                  <a:solidFill>
                    <a:prstClr val="black"/>
                  </a:solidFill>
                  <a:latin typeface="Calibri"/>
                  <a:ea typeface="+mn-ea"/>
                </a:rPr>
                <a:t>Filter</a:t>
              </a:r>
              <a:br>
                <a:rPr lang="en-US" sz="1400" i="0">
                  <a:solidFill>
                    <a:prstClr val="black"/>
                  </a:solidFill>
                  <a:latin typeface="Calibri"/>
                  <a:ea typeface="+mn-ea"/>
                </a:rPr>
              </a:br>
              <a:r>
                <a:rPr lang="en-US" sz="1400" i="0">
                  <a:solidFill>
                    <a:prstClr val="black"/>
                  </a:solidFill>
                  <a:latin typeface="Calibri"/>
                  <a:ea typeface="+mn-ea"/>
                </a:rPr>
                <a:t>Cloud</a:t>
              </a:r>
            </a:p>
          </p:txBody>
        </p:sp>
      </p:grpSp>
      <p:grpSp>
        <p:nvGrpSpPr>
          <p:cNvPr id="618" name="Group 169"/>
          <p:cNvGrpSpPr>
            <a:grpSpLocks/>
          </p:cNvGrpSpPr>
          <p:nvPr/>
        </p:nvGrpSpPr>
        <p:grpSpPr bwMode="auto">
          <a:xfrm>
            <a:off x="3145172" y="2130425"/>
            <a:ext cx="827088" cy="766763"/>
            <a:chOff x="2256" y="2641"/>
            <a:chExt cx="720" cy="483"/>
          </a:xfrm>
        </p:grpSpPr>
        <p:sp>
          <p:nvSpPr>
            <p:cNvPr id="619"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defTabSz="457200" eaLnBrk="1" fontAlgn="auto" hangingPunct="1">
                <a:spcBef>
                  <a:spcPts val="0"/>
                </a:spcBef>
                <a:spcAft>
                  <a:spcPts val="0"/>
                </a:spcAft>
              </a:pPr>
              <a:endParaRPr lang="en-US" sz="1800" i="0">
                <a:solidFill>
                  <a:prstClr val="black"/>
                </a:solidFill>
                <a:latin typeface="Calibri"/>
                <a:ea typeface="+mn-ea"/>
              </a:endParaRPr>
            </a:p>
          </p:txBody>
        </p:sp>
        <p:sp>
          <p:nvSpPr>
            <p:cNvPr id="620" name="Text Box 171"/>
            <p:cNvSpPr txBox="1">
              <a:spLocks noChangeArrowheads="1"/>
            </p:cNvSpPr>
            <p:nvPr/>
          </p:nvSpPr>
          <p:spPr bwMode="auto">
            <a:xfrm>
              <a:off x="2349" y="2688"/>
              <a:ext cx="563" cy="326"/>
            </a:xfrm>
            <a:prstGeom prst="rect">
              <a:avLst/>
            </a:prstGeom>
            <a:noFill/>
            <a:ln w="9525" algn="ctr">
              <a:noFill/>
              <a:miter lim="800000"/>
              <a:headEnd/>
              <a:tailEnd/>
            </a:ln>
            <a:effectLst/>
          </p:spPr>
          <p:txBody>
            <a:bodyPr wrap="none">
              <a:spAutoFit/>
            </a:bodyPr>
            <a:lstStyle/>
            <a:p>
              <a:pPr defTabSz="457200" eaLnBrk="1" fontAlgn="auto" hangingPunct="1">
                <a:spcBef>
                  <a:spcPts val="0"/>
                </a:spcBef>
                <a:spcAft>
                  <a:spcPts val="0"/>
                </a:spcAft>
              </a:pPr>
              <a:r>
                <a:rPr lang="en-US" sz="1400" i="0">
                  <a:solidFill>
                    <a:prstClr val="black"/>
                  </a:solidFill>
                  <a:latin typeface="Calibri"/>
                  <a:ea typeface="+mn-ea"/>
                </a:rPr>
                <a:t>Filter</a:t>
              </a:r>
              <a:br>
                <a:rPr lang="en-US" sz="1400" i="0">
                  <a:solidFill>
                    <a:prstClr val="black"/>
                  </a:solidFill>
                  <a:latin typeface="Calibri"/>
                  <a:ea typeface="+mn-ea"/>
                </a:rPr>
              </a:br>
              <a:r>
                <a:rPr lang="en-US" sz="1400" i="0">
                  <a:solidFill>
                    <a:prstClr val="black"/>
                  </a:solidFill>
                  <a:latin typeface="Calibri"/>
                  <a:ea typeface="+mn-ea"/>
                </a:rPr>
                <a:t>Cloud</a:t>
              </a:r>
            </a:p>
          </p:txBody>
        </p:sp>
      </p:grpSp>
      <p:sp>
        <p:nvSpPr>
          <p:cNvPr id="621" name="Line 2"/>
          <p:cNvSpPr>
            <a:spLocks noChangeShapeType="1"/>
          </p:cNvSpPr>
          <p:nvPr/>
        </p:nvSpPr>
        <p:spPr bwMode="auto">
          <a:xfrm flipV="1">
            <a:off x="5702477" y="2600181"/>
            <a:ext cx="1375043" cy="1873251"/>
          </a:xfrm>
          <a:prstGeom prst="line">
            <a:avLst/>
          </a:prstGeom>
          <a:noFill/>
          <a:ln w="76200">
            <a:solidFill>
              <a:sysClr val="windowText" lastClr="000000"/>
            </a:solidFill>
            <a:round/>
            <a:headEnd/>
            <a:tailEnd type="triangle" w="med" len="me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endParaRPr>
          </a:p>
        </p:txBody>
      </p:sp>
      <p:sp>
        <p:nvSpPr>
          <p:cNvPr id="622" name="Rectangle 78"/>
          <p:cNvSpPr>
            <a:spLocks noChangeArrowheads="1"/>
          </p:cNvSpPr>
          <p:nvPr/>
        </p:nvSpPr>
        <p:spPr bwMode="auto">
          <a:xfrm>
            <a:off x="7810285" y="6169709"/>
            <a:ext cx="1232773" cy="646331"/>
          </a:xfrm>
          <a:prstGeom prst="rect">
            <a:avLst/>
          </a:prstGeom>
          <a:solidFill>
            <a:sysClr val="window" lastClr="FFFFFF"/>
          </a:solidFill>
          <a:ln w="9525" algn="ctr">
            <a:solidFill>
              <a:sysClr val="windowText" lastClr="000000"/>
            </a:solidFill>
            <a:miter lim="800000"/>
            <a:headEnd/>
            <a:tailEnd/>
          </a:ln>
          <a:effectLst/>
        </p:spPr>
        <p:txBody>
          <a:bodyPr wrap="none" anchor="ctr">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rPr>
              <a:t>Distributed</a:t>
            </a:r>
            <a:br>
              <a:rPr kumimoji="0" lang="en-US" sz="1800" b="0" i="0" u="none" strike="noStrike" kern="0" cap="none" spc="0" normalizeH="0" baseline="0" noProof="0" dirty="0">
                <a:ln>
                  <a:noFill/>
                </a:ln>
                <a:solidFill>
                  <a:prstClr val="black"/>
                </a:solidFill>
                <a:effectLst/>
                <a:uLnTx/>
                <a:uFillTx/>
                <a:latin typeface="Calibri"/>
                <a:ea typeface="+mn-ea"/>
              </a:rPr>
            </a:br>
            <a:r>
              <a:rPr kumimoji="0" lang="en-US" sz="1800" b="0" i="0" u="none" strike="noStrike" kern="0" cap="none" spc="0" normalizeH="0" baseline="0" noProof="0" dirty="0">
                <a:ln>
                  <a:noFill/>
                </a:ln>
                <a:solidFill>
                  <a:prstClr val="black"/>
                </a:solidFill>
                <a:effectLst/>
                <a:uLnTx/>
                <a:uFillTx/>
                <a:latin typeface="Calibri"/>
                <a:ea typeface="+mn-ea"/>
              </a:rPr>
              <a:t>Grid</a:t>
            </a:r>
          </a:p>
        </p:txBody>
      </p:sp>
      <p:sp>
        <p:nvSpPr>
          <p:cNvPr id="623" name="Rectangle 78"/>
          <p:cNvSpPr>
            <a:spLocks noChangeArrowheads="1"/>
          </p:cNvSpPr>
          <p:nvPr/>
        </p:nvSpPr>
        <p:spPr bwMode="auto">
          <a:xfrm>
            <a:off x="6969014" y="6246306"/>
            <a:ext cx="649503" cy="430887"/>
          </a:xfrm>
          <a:prstGeom prst="rect">
            <a:avLst/>
          </a:prstGeom>
          <a:solidFill>
            <a:sysClr val="window" lastClr="FFFFFF"/>
          </a:solidFill>
          <a:ln w="9525" algn="ctr">
            <a:solidFill>
              <a:sysClr val="windowText" lastClr="000000"/>
            </a:solidFill>
            <a:miter lim="800000"/>
            <a:headEnd/>
            <a:tailEnd/>
          </a:ln>
          <a:effectLst/>
        </p:spPr>
        <p:txBody>
          <a:bodyPr wrap="square" lIns="18288" tIns="0" rIns="18288" bIns="0" anchor="ctr">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ea typeface="+mn-ea"/>
              </a:rPr>
              <a:t>Hadoop Cluster</a:t>
            </a:r>
          </a:p>
        </p:txBody>
      </p:sp>
      <p:sp>
        <p:nvSpPr>
          <p:cNvPr id="624" name="AutoShape 65"/>
          <p:cNvSpPr>
            <a:spLocks noChangeArrowheads="1"/>
          </p:cNvSpPr>
          <p:nvPr/>
        </p:nvSpPr>
        <p:spPr bwMode="auto">
          <a:xfrm rot="16200000">
            <a:off x="8131175" y="5742405"/>
            <a:ext cx="407987" cy="339725"/>
          </a:xfrm>
          <a:prstGeom prst="flowChartDelay">
            <a:avLst/>
          </a:prstGeom>
          <a:noFill/>
          <a:ln w="9525" algn="ctr">
            <a:solidFill>
              <a:sysClr val="windowText" lastClr="000000"/>
            </a:solidFill>
            <a:miter lim="800000"/>
            <a:headEnd/>
            <a:tailEnd/>
          </a:ln>
          <a:effectLst/>
        </p:spPr>
        <p:txBody>
          <a:bodyPr vert="eaVert" anchor="ctr">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a:ea typeface="+mn-ea"/>
              </a:rPr>
              <a:t>SS</a:t>
            </a:r>
          </a:p>
        </p:txBody>
      </p:sp>
      <p:sp>
        <p:nvSpPr>
          <p:cNvPr id="625" name="Text Box 71"/>
          <p:cNvSpPr txBox="1">
            <a:spLocks noChangeArrowheads="1"/>
          </p:cNvSpPr>
          <p:nvPr/>
        </p:nvSpPr>
        <p:spPr bwMode="auto">
          <a:xfrm>
            <a:off x="-19845" y="4990459"/>
            <a:ext cx="1713707" cy="1815882"/>
          </a:xfrm>
          <a:prstGeom prst="rect">
            <a:avLst/>
          </a:prstGeom>
          <a:solidFill>
            <a:sysClr val="window" lastClr="FFFFFF"/>
          </a:solidFill>
          <a:ln w="9525" algn="ctr">
            <a:noFill/>
            <a:miter lim="800000"/>
            <a:headEnd/>
            <a:tailEnd/>
          </a:ln>
          <a:effectLst/>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a:ea typeface="+mn-ea"/>
              </a:rPr>
              <a:t>SS: </a:t>
            </a:r>
            <a:r>
              <a:rPr kumimoji="0" lang="en-US" sz="1600" b="0" i="0" u="none" strike="noStrike" kern="0" cap="none" spc="0" normalizeH="0" baseline="0" noProof="0" dirty="0">
                <a:ln>
                  <a:noFill/>
                </a:ln>
                <a:solidFill>
                  <a:prstClr val="black"/>
                </a:solidFill>
                <a:effectLst/>
                <a:uLnTx/>
                <a:uFillTx/>
                <a:latin typeface="Calibri"/>
                <a:ea typeface="+mn-ea"/>
              </a:rPr>
              <a:t>Sensor or Data</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a:ea typeface="+mn-ea"/>
              </a:rPr>
              <a:t>Interchange</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a:ea typeface="+mn-ea"/>
              </a:rPr>
              <a:t>Service</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a:ea typeface="+mn-ea"/>
              </a:rPr>
              <a:t>Workflow </a:t>
            </a:r>
            <a:r>
              <a:rPr kumimoji="0" lang="en-US" sz="1600" b="0" i="0" u="none" strike="noStrike" kern="0" cap="none" spc="0" normalizeH="0" baseline="0" noProof="0" dirty="0">
                <a:ln>
                  <a:noFill/>
                </a:ln>
                <a:solidFill>
                  <a:prstClr val="black"/>
                </a:solidFill>
                <a:effectLst/>
                <a:uLnTx/>
                <a:uFillTx/>
                <a:latin typeface="Calibri"/>
                <a:ea typeface="+mn-ea"/>
              </a:rPr>
              <a:t>through multiple filter/discovery clouds or Services</a:t>
            </a:r>
          </a:p>
        </p:txBody>
      </p:sp>
    </p:spTree>
    <p:extLst>
      <p:ext uri="{BB962C8B-B14F-4D97-AF65-F5344CB8AC3E}">
        <p14:creationId xmlns:p14="http://schemas.microsoft.com/office/powerpoint/2010/main" val="71044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25"/>
                                        </p:tgtEl>
                                        <p:attrNameLst>
                                          <p:attrName>style.visibility</p:attrName>
                                        </p:attrNameLst>
                                      </p:cBhvr>
                                      <p:to>
                                        <p:strVal val="visible"/>
                                      </p:to>
                                    </p:set>
                                    <p:animEffect transition="in" filter="fade">
                                      <p:cBhvr>
                                        <p:cTn id="7" dur="1000"/>
                                        <p:tgtEl>
                                          <p:spTgt spid="625"/>
                                        </p:tgtEl>
                                      </p:cBhvr>
                                    </p:animEffect>
                                    <p:anim calcmode="lin" valueType="num">
                                      <p:cBhvr>
                                        <p:cTn id="8" dur="1000" fill="hold"/>
                                        <p:tgtEl>
                                          <p:spTgt spid="625"/>
                                        </p:tgtEl>
                                        <p:attrNameLst>
                                          <p:attrName>ppt_x</p:attrName>
                                        </p:attrNameLst>
                                      </p:cBhvr>
                                      <p:tavLst>
                                        <p:tav tm="0">
                                          <p:val>
                                            <p:strVal val="#ppt_x"/>
                                          </p:val>
                                        </p:tav>
                                        <p:tav tm="100000">
                                          <p:val>
                                            <p:strVal val="#ppt_x"/>
                                          </p:val>
                                        </p:tav>
                                      </p:tavLst>
                                    </p:anim>
                                    <p:anim calcmode="lin" valueType="num">
                                      <p:cBhvr>
                                        <p:cTn id="9" dur="1000" fill="hold"/>
                                        <p:tgtEl>
                                          <p:spTgt spid="6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5665788" cy="966788"/>
          </a:xfrm>
        </p:spPr>
        <p:txBody>
          <a:bodyPr/>
          <a:lstStyle/>
          <a:p>
            <a:r>
              <a:rPr lang="en-US" dirty="0"/>
              <a:t>Streaming Category</a:t>
            </a:r>
          </a:p>
        </p:txBody>
      </p:sp>
      <p:sp>
        <p:nvSpPr>
          <p:cNvPr id="3" name="Content Placeholder 2"/>
          <p:cNvSpPr>
            <a:spLocks noGrp="1"/>
          </p:cNvSpPr>
          <p:nvPr>
            <p:ph idx="4294967295"/>
          </p:nvPr>
        </p:nvSpPr>
        <p:spPr>
          <a:xfrm>
            <a:off x="0" y="854075"/>
            <a:ext cx="9144000" cy="6003925"/>
          </a:xfrm>
        </p:spPr>
        <p:txBody>
          <a:bodyPr>
            <a:normAutofit/>
          </a:bodyPr>
          <a:lstStyle/>
          <a:p>
            <a:r>
              <a:rPr lang="en-US" dirty="0"/>
              <a:t>We will look at several streaming examples later but most of the use cases involve this. Streaming can be seen in many ways</a:t>
            </a:r>
          </a:p>
          <a:p>
            <a:pPr lvl="1"/>
            <a:r>
              <a:rPr lang="en-US" dirty="0"/>
              <a:t>There are devices – The Internet of Things and various MEMS in smartphones</a:t>
            </a:r>
          </a:p>
          <a:p>
            <a:pPr lvl="1"/>
            <a:r>
              <a:rPr lang="en-US" dirty="0"/>
              <a:t>There are people tweeting or logging in to the cloud to search. These interactions are streaming</a:t>
            </a:r>
          </a:p>
          <a:p>
            <a:r>
              <a:rPr lang="en-US" dirty="0"/>
              <a:t>Apache Storm is critical software here to gather and integrate multiple erratic streams</a:t>
            </a:r>
          </a:p>
          <a:p>
            <a:r>
              <a:rPr lang="en-US" dirty="0"/>
              <a:t>Also important algorithm challenges to update quickly analyses with streamed data</a:t>
            </a:r>
          </a:p>
        </p:txBody>
      </p:sp>
      <p:grpSp>
        <p:nvGrpSpPr>
          <p:cNvPr id="4" name="Group 3"/>
          <p:cNvGrpSpPr/>
          <p:nvPr/>
        </p:nvGrpSpPr>
        <p:grpSpPr>
          <a:xfrm>
            <a:off x="0" y="-9604"/>
            <a:ext cx="9103788" cy="6858000"/>
            <a:chOff x="0" y="0"/>
            <a:chExt cx="9103788" cy="6858000"/>
          </a:xfrm>
        </p:grpSpPr>
        <p:pic>
          <p:nvPicPr>
            <p:cNvPr id="5" name="Picture 4"/>
            <p:cNvPicPr>
              <a:picLocks noChangeAspect="1"/>
            </p:cNvPicPr>
            <p:nvPr/>
          </p:nvPicPr>
          <p:blipFill>
            <a:blip r:embed="rId2"/>
            <a:stretch>
              <a:fillRect/>
            </a:stretch>
          </p:blipFill>
          <p:spPr>
            <a:xfrm>
              <a:off x="0" y="0"/>
              <a:ext cx="9103788" cy="6858000"/>
            </a:xfrm>
            <a:prstGeom prst="rect">
              <a:avLst/>
            </a:prstGeom>
          </p:spPr>
        </p:pic>
        <p:sp>
          <p:nvSpPr>
            <p:cNvPr id="6" name="Rectangle 5"/>
            <p:cNvSpPr/>
            <p:nvPr/>
          </p:nvSpPr>
          <p:spPr>
            <a:xfrm>
              <a:off x="4191000" y="6488668"/>
              <a:ext cx="3783152" cy="369332"/>
            </a:xfrm>
            <a:prstGeom prst="rect">
              <a:avLst/>
            </a:prstGeom>
          </p:spPr>
          <p:txBody>
            <a:bodyPr wrap="none">
              <a:spAutoFit/>
            </a:bodyPr>
            <a:lstStyle/>
            <a:p>
              <a:r>
                <a:rPr lang="en-US" dirty="0"/>
                <a:t>http://www.kpcb.com/internet-trends</a:t>
              </a:r>
            </a:p>
          </p:txBody>
        </p:sp>
      </p:grpSp>
    </p:spTree>
    <p:extLst>
      <p:ext uri="{BB962C8B-B14F-4D97-AF65-F5344CB8AC3E}">
        <p14:creationId xmlns:p14="http://schemas.microsoft.com/office/powerpoint/2010/main" val="159686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Home Devices</a:t>
            </a:r>
          </a:p>
        </p:txBody>
      </p:sp>
      <p:pic>
        <p:nvPicPr>
          <p:cNvPr id="1026" name="Picture 2" descr="ConnectedHomeForeca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4345"/>
            <a:ext cx="8151541" cy="6113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7201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26166" cy="581090"/>
          </a:xfrm>
        </p:spPr>
        <p:txBody>
          <a:bodyPr>
            <a:normAutofit fontScale="90000"/>
          </a:bodyPr>
          <a:lstStyle/>
          <a:p>
            <a:r>
              <a:rPr lang="en-US" dirty="0"/>
              <a:t>Host of Sensors processed on demand</a:t>
            </a:r>
          </a:p>
        </p:txBody>
      </p:sp>
      <p:sp>
        <p:nvSpPr>
          <p:cNvPr id="8" name="Content Placeholder 2"/>
          <p:cNvSpPr txBox="1">
            <a:spLocks/>
          </p:cNvSpPr>
          <p:nvPr/>
        </p:nvSpPr>
        <p:spPr>
          <a:xfrm>
            <a:off x="-20200" y="585350"/>
            <a:ext cx="6553200" cy="831181"/>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a:ea typeface="+mn-ea"/>
                <a:cs typeface="+mn-cs"/>
              </a:rPr>
              <a:t>Sensors are typically small and well served by a single virtual machine in the cloud (in fact share with many other sensors)</a:t>
            </a:r>
          </a:p>
        </p:txBody>
      </p:sp>
      <p:pic>
        <p:nvPicPr>
          <p:cNvPr id="9" name="Picture 8"/>
          <p:cNvPicPr>
            <a:picLocks noChangeAspect="1"/>
          </p:cNvPicPr>
          <p:nvPr/>
        </p:nvPicPr>
        <p:blipFill>
          <a:blip r:embed="rId2"/>
          <a:stretch>
            <a:fillRect/>
          </a:stretch>
        </p:blipFill>
        <p:spPr>
          <a:xfrm>
            <a:off x="2021542" y="1725460"/>
            <a:ext cx="7102258" cy="4091525"/>
          </a:xfrm>
          <a:prstGeom prst="rect">
            <a:avLst/>
          </a:prstGeom>
        </p:spPr>
      </p:pic>
      <p:sp>
        <p:nvSpPr>
          <p:cNvPr id="10" name="Content Placeholder 2"/>
          <p:cNvSpPr txBox="1">
            <a:spLocks/>
          </p:cNvSpPr>
          <p:nvPr/>
        </p:nvSpPr>
        <p:spPr>
          <a:xfrm>
            <a:off x="-20200" y="1486519"/>
            <a:ext cx="2077600" cy="4334726"/>
          </a:xfrm>
          <a:prstGeom prst="rect">
            <a:avLst/>
          </a:prstGeom>
        </p:spPr>
        <p:txBody>
          <a:bodyPr vert="horz" lIns="0" tIns="0" rIns="0" bIns="0" rtlCol="0">
            <a:noAutofit/>
          </a:bodyPr>
          <a:lstStyle>
            <a:lvl1pPr marL="231775" indent="-231775" algn="l" defTabSz="914400" rtl="0" eaLnBrk="1" latinLnBrk="0" hangingPunct="1">
              <a:spcBef>
                <a:spcPct val="20000"/>
              </a:spcBef>
              <a:buClr>
                <a:schemeClr val="tx2"/>
              </a:buClr>
              <a:buFont typeface="Arial"/>
              <a:buChar char="•"/>
              <a:defRPr lang="en-US" sz="2200" kern="120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2000" kern="1200">
                <a:solidFill>
                  <a:schemeClr val="tx1"/>
                </a:solidFill>
                <a:latin typeface="Franklin Gothic Medium"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800" kern="1200">
                <a:solidFill>
                  <a:schemeClr val="tx1"/>
                </a:solidFill>
                <a:latin typeface="Franklin Gothic Medium" pitchFamily="34" charset="0"/>
                <a:ea typeface="+mn-ea"/>
                <a:cs typeface="Arial" pitchFamily="34" charset="0"/>
              </a:defRPr>
            </a:lvl3pPr>
            <a:lvl4pPr marL="1200150" indent="-171450" algn="l" defTabSz="914400" rtl="0" eaLnBrk="1" latinLnBrk="0" hangingPunct="1">
              <a:spcBef>
                <a:spcPct val="20000"/>
              </a:spcBef>
              <a:buClr>
                <a:schemeClr val="bg1">
                  <a:lumMod val="75000"/>
                </a:schemeClr>
              </a:buClr>
              <a:buFont typeface="Arial" pitchFamily="34" charset="0"/>
              <a:buChar char="–"/>
              <a:defRPr sz="1600" kern="1200">
                <a:solidFill>
                  <a:schemeClr val="tx1"/>
                </a:solidFill>
                <a:latin typeface="Franklin Gothic Medium"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1775" marR="0" lvl="0" indent="-231775" algn="l" defTabSz="914400" rtl="0" eaLnBrk="1" fontAlgn="auto" latinLnBrk="0" hangingPunct="1">
              <a:lnSpc>
                <a:spcPct val="100000"/>
              </a:lnSpc>
              <a:spcBef>
                <a:spcPct val="20000"/>
              </a:spcBef>
              <a:spcAft>
                <a:spcPts val="0"/>
              </a:spcAft>
              <a:buClr>
                <a:srgbClr val="1F497D"/>
              </a:buClr>
              <a:buSzTx/>
              <a:buFont typeface="Arial"/>
              <a:buChar char="•"/>
              <a:tabLst/>
              <a:defRPr/>
            </a:pPr>
            <a:r>
              <a:rPr kumimoji="0" lang="en-US" sz="2200" b="0" i="0" u="none" strike="noStrike" kern="1200" cap="none" spc="0" normalizeH="0" baseline="0" noProof="0" dirty="0">
                <a:ln>
                  <a:noFill/>
                </a:ln>
                <a:solidFill>
                  <a:prstClr val="black"/>
                </a:solidFill>
                <a:effectLst/>
                <a:uLnTx/>
                <a:uFillTx/>
                <a:latin typeface="Franklin Gothic Medium" pitchFamily="34" charset="0"/>
                <a:ea typeface="+mn-ea"/>
                <a:cs typeface="Arial" pitchFamily="34" charset="0"/>
              </a:rPr>
              <a:t>Cloud records data, controls and acts as a source of intelligence for sensors (perform hard calculation, access web)</a:t>
            </a:r>
          </a:p>
          <a:p>
            <a:pPr marL="231775" marR="0" lvl="0" indent="-231775" algn="l" defTabSz="914400" rtl="0" eaLnBrk="1" fontAlgn="auto" latinLnBrk="0" hangingPunct="1">
              <a:lnSpc>
                <a:spcPct val="100000"/>
              </a:lnSpc>
              <a:spcBef>
                <a:spcPct val="20000"/>
              </a:spcBef>
              <a:spcAft>
                <a:spcPts val="0"/>
              </a:spcAft>
              <a:buClr>
                <a:srgbClr val="1F497D"/>
              </a:buClr>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Franklin Gothic Medium" pitchFamily="34" charset="0"/>
                <a:ea typeface="+mn-ea"/>
                <a:cs typeface="Arial" pitchFamily="34" charset="0"/>
              </a:rPr>
              <a:t>It is projected that there will be </a:t>
            </a:r>
            <a:r>
              <a:rPr kumimoji="0" lang="en-US" sz="2000" b="1" i="0" u="none" strike="noStrike" kern="1200" cap="none" spc="0" normalizeH="0" baseline="0" noProof="0" dirty="0">
                <a:ln>
                  <a:noFill/>
                </a:ln>
                <a:solidFill>
                  <a:srgbClr val="FF0000"/>
                </a:solidFill>
                <a:effectLst/>
                <a:uLnTx/>
                <a:uFillTx/>
                <a:latin typeface="Franklin Gothic Medium" pitchFamily="34" charset="0"/>
                <a:ea typeface="+mn-ea"/>
                <a:cs typeface="Arial" pitchFamily="34" charset="0"/>
              </a:rPr>
              <a:t>24-50 billion devices </a:t>
            </a:r>
            <a:r>
              <a:rPr kumimoji="0" lang="en-US" sz="2000" b="0" i="0" u="none" strike="noStrike" kern="1200" cap="none" spc="0" normalizeH="0" baseline="0" noProof="0" dirty="0">
                <a:ln>
                  <a:noFill/>
                </a:ln>
                <a:solidFill>
                  <a:prstClr val="black"/>
                </a:solidFill>
                <a:effectLst/>
                <a:uLnTx/>
                <a:uFillTx/>
                <a:latin typeface="Franklin Gothic Medium" pitchFamily="34" charset="0"/>
                <a:ea typeface="+mn-ea"/>
                <a:cs typeface="Arial" pitchFamily="34" charset="0"/>
              </a:rPr>
              <a:t>on the Internet by 2020</a:t>
            </a:r>
            <a:endParaRPr kumimoji="0" lang="en-US" sz="2200" b="0" i="0" u="none" strike="noStrike" kern="1200" cap="none" spc="0" normalizeH="0" baseline="0" noProof="0" dirty="0">
              <a:ln>
                <a:noFill/>
              </a:ln>
              <a:solidFill>
                <a:prstClr val="black"/>
              </a:solidFill>
              <a:effectLst/>
              <a:uLnTx/>
              <a:uFillTx/>
              <a:latin typeface="Franklin Gothic Medium" pitchFamily="34" charset="0"/>
              <a:ea typeface="+mn-ea"/>
              <a:cs typeface="Arial" pitchFamily="34" charset="0"/>
            </a:endParaRPr>
          </a:p>
        </p:txBody>
      </p:sp>
    </p:spTree>
    <p:extLst>
      <p:ext uri="{BB962C8B-B14F-4D97-AF65-F5344CB8AC3E}">
        <p14:creationId xmlns:p14="http://schemas.microsoft.com/office/powerpoint/2010/main" val="81689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2272"/>
            <a:ext cx="8991600" cy="733109"/>
          </a:xfrm>
        </p:spPr>
        <p:txBody>
          <a:bodyPr>
            <a:normAutofit/>
          </a:bodyPr>
          <a:lstStyle/>
          <a:p>
            <a:r>
              <a:rPr lang="en-US" dirty="0"/>
              <a:t>5 Classes of Streaming Applications</a:t>
            </a:r>
          </a:p>
        </p:txBody>
      </p:sp>
      <p:sp>
        <p:nvSpPr>
          <p:cNvPr id="3" name="Content Placeholder 2"/>
          <p:cNvSpPr>
            <a:spLocks noGrp="1"/>
          </p:cNvSpPr>
          <p:nvPr>
            <p:ph idx="1"/>
          </p:nvPr>
        </p:nvSpPr>
        <p:spPr>
          <a:xfrm>
            <a:off x="0" y="649185"/>
            <a:ext cx="9144000" cy="6201784"/>
          </a:xfrm>
        </p:spPr>
        <p:txBody>
          <a:bodyPr>
            <a:normAutofit/>
          </a:bodyPr>
          <a:lstStyle/>
          <a:p>
            <a:r>
              <a:rPr lang="en-US" sz="1800" dirty="0"/>
              <a:t>Set of independent small events where precise time sequencing unimportant. </a:t>
            </a:r>
          </a:p>
          <a:p>
            <a:pPr lvl="1"/>
            <a:r>
              <a:rPr lang="en-US" sz="1800" b="1" dirty="0"/>
              <a:t>e.g. </a:t>
            </a:r>
            <a:r>
              <a:rPr lang="en-US" sz="1800" dirty="0"/>
              <a:t>Independent search requests or tweets from users</a:t>
            </a:r>
          </a:p>
          <a:p>
            <a:r>
              <a:rPr lang="en-US" sz="1800" dirty="0"/>
              <a:t>Time series of connected small events where time ordering important. </a:t>
            </a:r>
          </a:p>
          <a:p>
            <a:pPr lvl="1"/>
            <a:r>
              <a:rPr lang="en-US" sz="1800" b="1" dirty="0"/>
              <a:t>e.g. </a:t>
            </a:r>
            <a:r>
              <a:rPr lang="en-US" sz="1800" dirty="0"/>
              <a:t>Streaming audio or video; robot monitoring</a:t>
            </a:r>
          </a:p>
          <a:p>
            <a:r>
              <a:rPr lang="en-US" sz="1800" dirty="0"/>
              <a:t>Set of independent large events where each event needs parallel processing with time sequencing not critical </a:t>
            </a:r>
            <a:endParaRPr lang="en-US" sz="1800" b="1" dirty="0"/>
          </a:p>
          <a:p>
            <a:pPr lvl="1"/>
            <a:r>
              <a:rPr lang="en-US" sz="1800" b="1" dirty="0"/>
              <a:t>e.g. </a:t>
            </a:r>
            <a:r>
              <a:rPr lang="en-US" sz="1800" dirty="0"/>
              <a:t>Processing images from telescopes or light sources with material or biological sciences.</a:t>
            </a:r>
          </a:p>
          <a:p>
            <a:r>
              <a:rPr lang="en-US" sz="1800" dirty="0"/>
              <a:t>Set of connected large events where each event needs parallel processing with time sequencing critical. </a:t>
            </a:r>
          </a:p>
          <a:p>
            <a:pPr lvl="1"/>
            <a:r>
              <a:rPr lang="en-US" sz="1800" b="1" dirty="0"/>
              <a:t>e.g. </a:t>
            </a:r>
            <a:r>
              <a:rPr lang="en-US" sz="1800" dirty="0"/>
              <a:t>Processing high resolution monitoring (including video) information from robots (self-driving cars) with real time response needed</a:t>
            </a:r>
          </a:p>
          <a:p>
            <a:r>
              <a:rPr lang="en-US" sz="1800" dirty="0"/>
              <a:t>Stream of connected small or large events that need to be integrated in a complex way. </a:t>
            </a:r>
          </a:p>
          <a:p>
            <a:pPr lvl="1"/>
            <a:r>
              <a:rPr lang="en-US" sz="1800" b="1" dirty="0"/>
              <a:t>e.g. </a:t>
            </a:r>
            <a:r>
              <a:rPr lang="en-US" sz="1800" dirty="0"/>
              <a:t>Tweets or other online data where we are using them to update old and find new clusters rather just classifying tweets based on previous clusters i.e. where we update model as well as using it to classify event.</a:t>
            </a:r>
          </a:p>
          <a:p>
            <a:endParaRPr lang="en-US" sz="1800" dirty="0"/>
          </a:p>
        </p:txBody>
      </p:sp>
    </p:spTree>
    <p:extLst>
      <p:ext uri="{BB962C8B-B14F-4D97-AF65-F5344CB8AC3E}">
        <p14:creationId xmlns:p14="http://schemas.microsoft.com/office/powerpoint/2010/main" val="30884806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1625" y="0"/>
            <a:ext cx="6899564" cy="753654"/>
          </a:xfrm>
        </p:spPr>
        <p:txBody>
          <a:bodyPr/>
          <a:lstStyle/>
          <a:p>
            <a:r>
              <a:rPr lang="en-US" dirty="0"/>
              <a:t>Science Streaming Examples</a:t>
            </a:r>
          </a:p>
        </p:txBody>
      </p:sp>
      <p:graphicFrame>
        <p:nvGraphicFramePr>
          <p:cNvPr id="4" name="Table 3"/>
          <p:cNvGraphicFramePr>
            <a:graphicFrameLocks noGrp="1"/>
          </p:cNvGraphicFramePr>
          <p:nvPr>
            <p:extLst/>
          </p:nvPr>
        </p:nvGraphicFramePr>
        <p:xfrm>
          <a:off x="76200" y="753654"/>
          <a:ext cx="9022814" cy="5137479"/>
        </p:xfrm>
        <a:graphic>
          <a:graphicData uri="http://schemas.openxmlformats.org/drawingml/2006/table">
            <a:tbl>
              <a:tblPr/>
              <a:tblGrid>
                <a:gridCol w="361491">
                  <a:extLst>
                    <a:ext uri="{9D8B030D-6E8A-4147-A177-3AD203B41FA5}">
                      <a16:colId xmlns:a16="http://schemas.microsoft.com/office/drawing/2014/main" val="20000"/>
                    </a:ext>
                  </a:extLst>
                </a:gridCol>
                <a:gridCol w="3383555">
                  <a:extLst>
                    <a:ext uri="{9D8B030D-6E8A-4147-A177-3AD203B41FA5}">
                      <a16:colId xmlns:a16="http://schemas.microsoft.com/office/drawing/2014/main" val="20001"/>
                    </a:ext>
                  </a:extLst>
                </a:gridCol>
                <a:gridCol w="5277768">
                  <a:extLst>
                    <a:ext uri="{9D8B030D-6E8A-4147-A177-3AD203B41FA5}">
                      <a16:colId xmlns:a16="http://schemas.microsoft.com/office/drawing/2014/main" val="20002"/>
                    </a:ext>
                  </a:extLst>
                </a:gridCol>
              </a:tblGrid>
              <a:tr h="319971">
                <a:tc gridSpan="2">
                  <a:txBody>
                    <a:bodyPr/>
                    <a:lstStyle/>
                    <a:p>
                      <a:pPr algn="ctr" rtl="0" fontAlgn="t">
                        <a:spcBef>
                          <a:spcPts val="0"/>
                        </a:spcBef>
                        <a:spcAft>
                          <a:spcPts val="0"/>
                        </a:spcAft>
                      </a:pPr>
                      <a:r>
                        <a:rPr lang="en-US" sz="1800" b="1" i="0" u="none" strike="noStrike" dirty="0">
                          <a:solidFill>
                            <a:srgbClr val="000000"/>
                          </a:solidFill>
                          <a:effectLst/>
                          <a:latin typeface="Times New Roman" panose="02020603050405020304" pitchFamily="18" charset="0"/>
                        </a:rPr>
                        <a:t>Streaming Application</a:t>
                      </a:r>
                      <a:endParaRPr lang="en-US" sz="1800" dirty="0">
                        <a:effectLst/>
                      </a:endParaRPr>
                    </a:p>
                  </a:txBody>
                  <a:tcPr marL="40911" marR="40911" marT="40911" marB="4091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just" rtl="0" fontAlgn="t">
                        <a:spcBef>
                          <a:spcPts val="0"/>
                        </a:spcBef>
                        <a:spcAft>
                          <a:spcPts val="0"/>
                        </a:spcAft>
                      </a:pPr>
                      <a:r>
                        <a:rPr lang="en-US" sz="1800" b="1" i="0" u="none" strike="noStrike">
                          <a:solidFill>
                            <a:srgbClr val="000000"/>
                          </a:solidFill>
                          <a:effectLst/>
                          <a:latin typeface="Times New Roman" panose="02020603050405020304" pitchFamily="18" charset="0"/>
                        </a:rPr>
                        <a:t>Details</a:t>
                      </a:r>
                      <a:endParaRPr lang="en-US" sz="1800">
                        <a:effectLst/>
                      </a:endParaRPr>
                    </a:p>
                  </a:txBody>
                  <a:tcPr marL="40911" marR="40911" marT="40911" marB="4091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50584">
                <a:tc>
                  <a:txBody>
                    <a:bodyPr/>
                    <a:lstStyle/>
                    <a:p>
                      <a:pPr algn="ctr" rtl="0" fontAlgn="t">
                        <a:spcBef>
                          <a:spcPts val="0"/>
                        </a:spcBef>
                        <a:spcAft>
                          <a:spcPts val="0"/>
                        </a:spcAft>
                      </a:pPr>
                      <a:r>
                        <a:rPr lang="en-US" sz="1800" b="1" i="0" u="none" strike="noStrike" dirty="0">
                          <a:solidFill>
                            <a:srgbClr val="000000"/>
                          </a:solidFill>
                          <a:effectLst/>
                          <a:latin typeface="Times New Roman" panose="02020603050405020304" pitchFamily="18" charset="0"/>
                        </a:rPr>
                        <a:t>1</a:t>
                      </a:r>
                      <a:endParaRPr lang="en-US" sz="1800" dirty="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t">
                        <a:spcBef>
                          <a:spcPts val="0"/>
                        </a:spcBef>
                        <a:spcAft>
                          <a:spcPts val="0"/>
                        </a:spcAft>
                      </a:pPr>
                      <a:r>
                        <a:rPr lang="en-US" sz="1800" b="1" i="0" u="none" strike="noStrike" dirty="0">
                          <a:solidFill>
                            <a:srgbClr val="000000"/>
                          </a:solidFill>
                          <a:effectLst/>
                          <a:latin typeface="Times New Roman" panose="02020603050405020304" pitchFamily="18" charset="0"/>
                        </a:rPr>
                        <a:t>Data Assimilation</a:t>
                      </a:r>
                      <a:endParaRPr lang="en-US" sz="1800" dirty="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a:solidFill>
                            <a:srgbClr val="000000"/>
                          </a:solidFill>
                          <a:effectLst/>
                          <a:latin typeface="Times New Roman" panose="02020603050405020304" pitchFamily="18" charset="0"/>
                        </a:rPr>
                        <a:t>Integrate data into simulations to enhance quality. Distributed Data sources</a:t>
                      </a:r>
                      <a:endParaRPr lang="en-US" sz="180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50584">
                <a:tc>
                  <a:txBody>
                    <a:bodyPr/>
                    <a:lstStyle/>
                    <a:p>
                      <a:pPr algn="ctr" rtl="0" fontAlgn="t">
                        <a:spcBef>
                          <a:spcPts val="0"/>
                        </a:spcBef>
                        <a:spcAft>
                          <a:spcPts val="0"/>
                        </a:spcAft>
                      </a:pPr>
                      <a:r>
                        <a:rPr lang="en-US" sz="1800" b="1" i="0" u="none" strike="noStrike">
                          <a:solidFill>
                            <a:srgbClr val="000000"/>
                          </a:solidFill>
                          <a:effectLst/>
                          <a:latin typeface="Times New Roman" panose="02020603050405020304" pitchFamily="18" charset="0"/>
                        </a:rPr>
                        <a:t>2</a:t>
                      </a:r>
                      <a:endParaRPr lang="en-US" sz="180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t">
                        <a:spcBef>
                          <a:spcPts val="0"/>
                        </a:spcBef>
                        <a:spcAft>
                          <a:spcPts val="0"/>
                        </a:spcAft>
                      </a:pPr>
                      <a:r>
                        <a:rPr lang="en-US" sz="1800" b="1" i="0" u="none" strike="noStrike" dirty="0">
                          <a:solidFill>
                            <a:srgbClr val="000000"/>
                          </a:solidFill>
                          <a:effectLst/>
                          <a:latin typeface="Times New Roman" panose="02020603050405020304" pitchFamily="18" charset="0"/>
                        </a:rPr>
                        <a:t>Analysis of Simulation Results</a:t>
                      </a:r>
                      <a:endParaRPr lang="en-US" sz="1800" dirty="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rtl="0" fontAlgn="t">
                        <a:spcBef>
                          <a:spcPts val="0"/>
                        </a:spcBef>
                        <a:spcAft>
                          <a:spcPts val="0"/>
                        </a:spcAft>
                      </a:pPr>
                      <a:r>
                        <a:rPr lang="en-US" sz="1800" b="0" i="0" u="none" strike="noStrike" dirty="0">
                          <a:solidFill>
                            <a:srgbClr val="000000"/>
                          </a:solidFill>
                          <a:effectLst/>
                          <a:latin typeface="Times New Roman" panose="02020603050405020304" pitchFamily="18" charset="0"/>
                        </a:rPr>
                        <a:t>Climate, Fusion, Molecular Dynamics, Materials. Typically local or in-situ data</a:t>
                      </a:r>
                      <a:endParaRPr lang="en-US" sz="180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42675">
                <a:tc>
                  <a:txBody>
                    <a:bodyPr/>
                    <a:lstStyle/>
                    <a:p>
                      <a:pPr algn="ctr" rtl="0" fontAlgn="t">
                        <a:spcBef>
                          <a:spcPts val="0"/>
                        </a:spcBef>
                        <a:spcAft>
                          <a:spcPts val="0"/>
                        </a:spcAft>
                      </a:pPr>
                      <a:r>
                        <a:rPr lang="en-US" sz="1800" b="1" i="0" u="none" strike="noStrike">
                          <a:solidFill>
                            <a:srgbClr val="000000"/>
                          </a:solidFill>
                          <a:effectLst/>
                          <a:latin typeface="Times New Roman" panose="02020603050405020304" pitchFamily="18" charset="0"/>
                        </a:rPr>
                        <a:t>3</a:t>
                      </a:r>
                      <a:endParaRPr lang="en-US" sz="180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t">
                        <a:spcBef>
                          <a:spcPts val="0"/>
                        </a:spcBef>
                        <a:spcAft>
                          <a:spcPts val="0"/>
                        </a:spcAft>
                      </a:pPr>
                      <a:r>
                        <a:rPr lang="en-US" sz="1800" b="1" i="0" u="none" strike="noStrike" dirty="0">
                          <a:solidFill>
                            <a:srgbClr val="000000"/>
                          </a:solidFill>
                          <a:effectLst/>
                          <a:latin typeface="Times New Roman" panose="02020603050405020304" pitchFamily="18" charset="0"/>
                        </a:rPr>
                        <a:t>Steering Experiments</a:t>
                      </a:r>
                      <a:endParaRPr lang="en-US" sz="1800" dirty="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rtl="0" fontAlgn="t">
                        <a:spcBef>
                          <a:spcPts val="0"/>
                        </a:spcBef>
                        <a:spcAft>
                          <a:spcPts val="0"/>
                        </a:spcAft>
                      </a:pPr>
                      <a:r>
                        <a:rPr lang="en-US" sz="1800" b="0" i="0" u="none" strike="noStrike" dirty="0">
                          <a:solidFill>
                            <a:srgbClr val="000000"/>
                          </a:solidFill>
                          <a:effectLst/>
                          <a:latin typeface="Times New Roman" panose="02020603050405020304" pitchFamily="18" charset="0"/>
                        </a:rPr>
                        <a:t>Control of simulation or Experiment. Data could be local or distributed</a:t>
                      </a:r>
                      <a:endParaRPr lang="en-US" sz="180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85305">
                <a:tc>
                  <a:txBody>
                    <a:bodyPr/>
                    <a:lstStyle/>
                    <a:p>
                      <a:pPr algn="ctr" rtl="0" fontAlgn="t">
                        <a:spcBef>
                          <a:spcPts val="0"/>
                        </a:spcBef>
                        <a:spcAft>
                          <a:spcPts val="0"/>
                        </a:spcAft>
                      </a:pPr>
                      <a:r>
                        <a:rPr lang="en-US" sz="1800" b="1" i="0" u="none" strike="noStrike">
                          <a:solidFill>
                            <a:srgbClr val="000000"/>
                          </a:solidFill>
                          <a:effectLst/>
                          <a:latin typeface="Times New Roman" panose="02020603050405020304" pitchFamily="18" charset="0"/>
                        </a:rPr>
                        <a:t>4</a:t>
                      </a:r>
                      <a:endParaRPr lang="en-US" sz="180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t">
                        <a:spcBef>
                          <a:spcPts val="0"/>
                        </a:spcBef>
                        <a:spcAft>
                          <a:spcPts val="0"/>
                        </a:spcAft>
                      </a:pPr>
                      <a:r>
                        <a:rPr lang="en-US" sz="1800" b="1" i="0" u="none" strike="noStrike" dirty="0">
                          <a:solidFill>
                            <a:srgbClr val="000000"/>
                          </a:solidFill>
                          <a:effectLst/>
                          <a:latin typeface="Times New Roman" panose="02020603050405020304" pitchFamily="18" charset="0"/>
                        </a:rPr>
                        <a:t>Astronomy, Light Sources</a:t>
                      </a:r>
                      <a:endParaRPr lang="en-US" sz="1800" dirty="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rtl="0" fontAlgn="t">
                        <a:spcBef>
                          <a:spcPts val="0"/>
                        </a:spcBef>
                        <a:spcAft>
                          <a:spcPts val="0"/>
                        </a:spcAft>
                      </a:pPr>
                      <a:r>
                        <a:rPr lang="en-US" sz="1800" b="0" i="0" u="none" strike="noStrike" dirty="0">
                          <a:solidFill>
                            <a:srgbClr val="000000"/>
                          </a:solidFill>
                          <a:effectLst/>
                          <a:latin typeface="Times New Roman" panose="02020603050405020304" pitchFamily="18" charset="0"/>
                        </a:rPr>
                        <a:t>Outlier event detection; classification; build model, accumulate data. Distributed Data sources</a:t>
                      </a:r>
                      <a:endParaRPr lang="en-US" sz="180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72029">
                <a:tc>
                  <a:txBody>
                    <a:bodyPr/>
                    <a:lstStyle/>
                    <a:p>
                      <a:pPr algn="ctr" rtl="0" fontAlgn="t">
                        <a:spcBef>
                          <a:spcPts val="0"/>
                        </a:spcBef>
                        <a:spcAft>
                          <a:spcPts val="0"/>
                        </a:spcAft>
                      </a:pPr>
                      <a:r>
                        <a:rPr lang="en-US" sz="1800" b="1" i="0" u="none" strike="noStrike">
                          <a:solidFill>
                            <a:srgbClr val="000000"/>
                          </a:solidFill>
                          <a:effectLst/>
                          <a:latin typeface="Times New Roman" panose="02020603050405020304" pitchFamily="18" charset="0"/>
                        </a:rPr>
                        <a:t>5</a:t>
                      </a:r>
                      <a:endParaRPr lang="en-US" sz="180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t">
                        <a:spcBef>
                          <a:spcPts val="0"/>
                        </a:spcBef>
                        <a:spcAft>
                          <a:spcPts val="0"/>
                        </a:spcAft>
                      </a:pPr>
                      <a:r>
                        <a:rPr lang="en-US" sz="1800" b="1" i="0" u="none" strike="noStrike" dirty="0">
                          <a:solidFill>
                            <a:srgbClr val="000000"/>
                          </a:solidFill>
                          <a:effectLst/>
                          <a:latin typeface="Times New Roman" panose="02020603050405020304" pitchFamily="18" charset="0"/>
                        </a:rPr>
                        <a:t>Environmental Sensors, Smart Grid, Transportation systems</a:t>
                      </a:r>
                      <a:endParaRPr lang="en-US" sz="1800" dirty="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rtl="0" fontAlgn="t">
                        <a:spcBef>
                          <a:spcPts val="0"/>
                        </a:spcBef>
                        <a:spcAft>
                          <a:spcPts val="0"/>
                        </a:spcAft>
                      </a:pPr>
                      <a:r>
                        <a:rPr lang="en-US" sz="1800" b="0" i="0" u="none" strike="noStrike" dirty="0">
                          <a:solidFill>
                            <a:srgbClr val="000000"/>
                          </a:solidFill>
                          <a:effectLst/>
                          <a:latin typeface="Times New Roman" panose="02020603050405020304" pitchFamily="18" charset="0"/>
                        </a:rPr>
                        <a:t>Environmental sensor data or Internet of Things; many small events. Distributed Data sources. </a:t>
                      </a:r>
                      <a:endParaRPr lang="en-US" sz="180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27961">
                <a:tc>
                  <a:txBody>
                    <a:bodyPr/>
                    <a:lstStyle/>
                    <a:p>
                      <a:pPr algn="ctr" rtl="0" fontAlgn="t">
                        <a:spcBef>
                          <a:spcPts val="0"/>
                        </a:spcBef>
                        <a:spcAft>
                          <a:spcPts val="0"/>
                        </a:spcAft>
                      </a:pPr>
                      <a:r>
                        <a:rPr lang="en-US" sz="1800" b="1" i="0" u="none" strike="noStrike">
                          <a:solidFill>
                            <a:srgbClr val="000000"/>
                          </a:solidFill>
                          <a:effectLst/>
                          <a:latin typeface="Times New Roman" panose="02020603050405020304" pitchFamily="18" charset="0"/>
                        </a:rPr>
                        <a:t>6</a:t>
                      </a:r>
                      <a:endParaRPr lang="en-US" sz="180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t">
                        <a:spcBef>
                          <a:spcPts val="0"/>
                        </a:spcBef>
                        <a:spcAft>
                          <a:spcPts val="0"/>
                        </a:spcAft>
                      </a:pPr>
                      <a:r>
                        <a:rPr lang="en-US" sz="1800" b="1" i="0" u="none" strike="noStrike" dirty="0">
                          <a:solidFill>
                            <a:srgbClr val="000000"/>
                          </a:solidFill>
                          <a:effectLst/>
                          <a:latin typeface="Times New Roman" panose="02020603050405020304" pitchFamily="18" charset="0"/>
                        </a:rPr>
                        <a:t>Robotics</a:t>
                      </a:r>
                      <a:endParaRPr lang="en-US" sz="1800" dirty="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rtl="0" fontAlgn="t">
                        <a:spcBef>
                          <a:spcPts val="0"/>
                        </a:spcBef>
                        <a:spcAft>
                          <a:spcPts val="0"/>
                        </a:spcAft>
                      </a:pPr>
                      <a:r>
                        <a:rPr lang="en-US" sz="1800" b="0" i="0" u="none" strike="noStrike" dirty="0">
                          <a:solidFill>
                            <a:srgbClr val="000000"/>
                          </a:solidFill>
                          <a:effectLst/>
                          <a:latin typeface="Times New Roman" panose="02020603050405020304" pitchFamily="18" charset="0"/>
                        </a:rPr>
                        <a:t>Cloud control of Robots including cars. Need processing near robot when decision time &lt; ~1 second</a:t>
                      </a:r>
                      <a:endParaRPr lang="en-US" sz="180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35278">
                <a:tc>
                  <a:txBody>
                    <a:bodyPr/>
                    <a:lstStyle/>
                    <a:p>
                      <a:pPr algn="ctr" rtl="0" fontAlgn="t">
                        <a:spcBef>
                          <a:spcPts val="0"/>
                        </a:spcBef>
                        <a:spcAft>
                          <a:spcPts val="0"/>
                        </a:spcAft>
                      </a:pPr>
                      <a:r>
                        <a:rPr lang="en-US" sz="1800" b="1" i="0" u="none" strike="noStrike" dirty="0">
                          <a:solidFill>
                            <a:srgbClr val="000000"/>
                          </a:solidFill>
                          <a:effectLst/>
                          <a:latin typeface="Times New Roman" panose="02020603050405020304" pitchFamily="18" charset="0"/>
                        </a:rPr>
                        <a:t>7</a:t>
                      </a:r>
                      <a:endParaRPr lang="en-US" sz="1800" dirty="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t">
                        <a:spcBef>
                          <a:spcPts val="0"/>
                        </a:spcBef>
                        <a:spcAft>
                          <a:spcPts val="0"/>
                        </a:spcAft>
                      </a:pPr>
                      <a:r>
                        <a:rPr lang="en-US" sz="1800" b="1" i="0" u="none" strike="noStrike" dirty="0">
                          <a:solidFill>
                            <a:srgbClr val="000000"/>
                          </a:solidFill>
                          <a:effectLst/>
                          <a:latin typeface="Times New Roman" panose="02020603050405020304" pitchFamily="18" charset="0"/>
                        </a:rPr>
                        <a:t>Network Science: Online Classification</a:t>
                      </a:r>
                      <a:endParaRPr lang="en-US" sz="1800" dirty="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rtl="0" fontAlgn="t">
                        <a:spcBef>
                          <a:spcPts val="0"/>
                        </a:spcBef>
                        <a:spcAft>
                          <a:spcPts val="0"/>
                        </a:spcAft>
                      </a:pPr>
                      <a:r>
                        <a:rPr lang="en-US" sz="1800" b="0" i="0" u="none" strike="noStrike" dirty="0">
                          <a:solidFill>
                            <a:srgbClr val="000000"/>
                          </a:solidFill>
                          <a:effectLst/>
                          <a:latin typeface="Times New Roman" panose="02020603050405020304" pitchFamily="18" charset="0"/>
                        </a:rPr>
                        <a:t>Build model and classify with online (streaming) algorithms</a:t>
                      </a:r>
                      <a:endParaRPr lang="en-US" sz="180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5" name="Rectangle 1"/>
          <p:cNvSpPr>
            <a:spLocks noChangeArrowheads="1"/>
          </p:cNvSpPr>
          <p:nvPr/>
        </p:nvSpPr>
        <p:spPr bwMode="auto">
          <a:xfrm>
            <a:off x="-4143404" y="1367135"/>
            <a:ext cx="2262288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290875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a:t>Second Set of Features</a:t>
            </a:r>
          </a:p>
        </p:txBody>
      </p:sp>
      <p:sp>
        <p:nvSpPr>
          <p:cNvPr id="2" name="Text Placeholder 1"/>
          <p:cNvSpPr>
            <a:spLocks noGrp="1"/>
          </p:cNvSpPr>
          <p:nvPr>
            <p:ph type="body" idx="1"/>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895600"/>
            <a:ext cx="3365726" cy="3359726"/>
          </a:xfrm>
          <a:prstGeom prst="rect">
            <a:avLst/>
          </a:prstGeom>
        </p:spPr>
      </p:pic>
    </p:spTree>
    <p:extLst>
      <p:ext uri="{BB962C8B-B14F-4D97-AF65-F5344CB8AC3E}">
        <p14:creationId xmlns:p14="http://schemas.microsoft.com/office/powerpoint/2010/main" val="25716165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7002966" cy="767751"/>
          </a:xfrm>
        </p:spPr>
        <p:txBody>
          <a:bodyPr>
            <a:normAutofit fontScale="90000"/>
          </a:bodyPr>
          <a:lstStyle/>
          <a:p>
            <a:r>
              <a:rPr lang="en-US" b="1" dirty="0"/>
              <a:t>Features of 51 Big Data Use Cases II</a:t>
            </a:r>
            <a:endParaRPr lang="en-US" dirty="0"/>
          </a:p>
        </p:txBody>
      </p:sp>
      <p:sp>
        <p:nvSpPr>
          <p:cNvPr id="3" name="Content Placeholder 2"/>
          <p:cNvSpPr>
            <a:spLocks noGrp="1"/>
          </p:cNvSpPr>
          <p:nvPr>
            <p:ph idx="1"/>
          </p:nvPr>
        </p:nvSpPr>
        <p:spPr>
          <a:xfrm>
            <a:off x="0" y="533400"/>
            <a:ext cx="9144000" cy="6274838"/>
          </a:xfrm>
        </p:spPr>
        <p:txBody>
          <a:bodyPr>
            <a:noAutofit/>
          </a:bodyPr>
          <a:lstStyle/>
          <a:p>
            <a:r>
              <a:rPr lang="en-US" b="1" dirty="0">
                <a:solidFill>
                  <a:srgbClr val="CC00FF"/>
                </a:solidFill>
              </a:rPr>
              <a:t>S/Q/Index (12) </a:t>
            </a:r>
            <a:r>
              <a:rPr lang="en-US" dirty="0"/>
              <a:t>Index, Search and Query. Important to commercial applications and suitable for MapReduce</a:t>
            </a:r>
          </a:p>
          <a:p>
            <a:r>
              <a:rPr lang="en-US" b="1" dirty="0">
                <a:solidFill>
                  <a:srgbClr val="CC00FF"/>
                </a:solidFill>
              </a:rPr>
              <a:t>Classify	(30) </a:t>
            </a:r>
            <a:r>
              <a:rPr lang="en-US" dirty="0"/>
              <a:t>Classification: divide data into categories (machine learning) with lots of different methods including clustering, SVM, learning networks, Bayesian methods, random Forests</a:t>
            </a:r>
          </a:p>
          <a:p>
            <a:r>
              <a:rPr lang="en-US" b="1" dirty="0">
                <a:solidFill>
                  <a:srgbClr val="CC00FF"/>
                </a:solidFill>
              </a:rPr>
              <a:t>CF (4) </a:t>
            </a:r>
            <a:r>
              <a:rPr lang="en-US" dirty="0"/>
              <a:t>Collaborative Filtering for recommender engines; another key commercial application running under MapReduce; typical algorithm is k nearest neighbors</a:t>
            </a:r>
          </a:p>
          <a:p>
            <a:r>
              <a:rPr lang="en-US" b="1" dirty="0">
                <a:solidFill>
                  <a:srgbClr val="CC00FF"/>
                </a:solidFill>
              </a:rPr>
              <a:t>LML (36) </a:t>
            </a:r>
            <a:r>
              <a:rPr lang="en-US" dirty="0"/>
              <a:t>Local Machine Learning (Independent for each parallel entity). Pleasing parallel running R or Image processing etc. on each item in parallelism. </a:t>
            </a:r>
          </a:p>
          <a:p>
            <a:r>
              <a:rPr lang="en-US" b="1" dirty="0">
                <a:solidFill>
                  <a:srgbClr val="CC00FF"/>
                </a:solidFill>
              </a:rPr>
              <a:t>GML (23) </a:t>
            </a:r>
            <a:r>
              <a:rPr lang="en-US" dirty="0"/>
              <a:t>Global Machine Learning: Deep Learning, Clustering, LDA, PLSI, MDS, </a:t>
            </a:r>
          </a:p>
          <a:p>
            <a:pPr lvl="1"/>
            <a:r>
              <a:rPr lang="en-US" dirty="0"/>
              <a:t>Large Scale Optimizations as in </a:t>
            </a:r>
            <a:r>
              <a:rPr lang="en-US" dirty="0" err="1"/>
              <a:t>Variational</a:t>
            </a:r>
            <a:r>
              <a:rPr lang="en-US" dirty="0"/>
              <a:t> Bayes, MCMC, Lifted Belief Propagation, Stochastic Gradient Descent, L-BFGS, </a:t>
            </a:r>
            <a:r>
              <a:rPr lang="en-US" dirty="0" err="1"/>
              <a:t>Levenberg</a:t>
            </a:r>
            <a:r>
              <a:rPr lang="en-US" dirty="0"/>
              <a:t>-Marquardt . Can call EGO or Exascale Global Optimization with scalable parallel algorithm</a:t>
            </a:r>
          </a:p>
        </p:txBody>
      </p:sp>
    </p:spTree>
    <p:extLst>
      <p:ext uri="{BB962C8B-B14F-4D97-AF65-F5344CB8AC3E}">
        <p14:creationId xmlns:p14="http://schemas.microsoft.com/office/powerpoint/2010/main" val="42084674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4193628" cy="1143000"/>
          </a:xfrm>
        </p:spPr>
        <p:txBody>
          <a:bodyPr/>
          <a:lstStyle/>
          <a:p>
            <a:r>
              <a:rPr lang="en-US" dirty="0"/>
              <a:t>S/Q/Index Category</a:t>
            </a:r>
          </a:p>
        </p:txBody>
      </p:sp>
      <p:sp>
        <p:nvSpPr>
          <p:cNvPr id="3" name="Content Placeholder 2"/>
          <p:cNvSpPr>
            <a:spLocks noGrp="1"/>
          </p:cNvSpPr>
          <p:nvPr>
            <p:ph idx="1"/>
          </p:nvPr>
        </p:nvSpPr>
        <p:spPr>
          <a:xfrm>
            <a:off x="78828" y="896007"/>
            <a:ext cx="8988971" cy="5199993"/>
          </a:xfrm>
        </p:spPr>
        <p:txBody>
          <a:bodyPr>
            <a:normAutofit/>
          </a:bodyPr>
          <a:lstStyle/>
          <a:p>
            <a:r>
              <a:rPr lang="en-US" sz="2400" dirty="0"/>
              <a:t>This is classic database problem with</a:t>
            </a:r>
          </a:p>
          <a:p>
            <a:pPr lvl="1"/>
            <a:r>
              <a:rPr lang="en-US" sz="2400" dirty="0"/>
              <a:t>Very good indices for quick query response</a:t>
            </a:r>
          </a:p>
          <a:p>
            <a:pPr lvl="1"/>
            <a:r>
              <a:rPr lang="en-US" sz="2400" dirty="0"/>
              <a:t>Fault tolerance done very well</a:t>
            </a:r>
          </a:p>
          <a:p>
            <a:r>
              <a:rPr lang="en-US" sz="2400" dirty="0"/>
              <a:t>The cloud has emphasized alternative solutions based on MapReduce and NoSQL databases</a:t>
            </a:r>
          </a:p>
          <a:p>
            <a:r>
              <a:rPr lang="en-US" sz="2400" dirty="0"/>
              <a:t>MapReduce can be viewed as exposing the parallel layer inside databases allowing systems like Hive (SQL on Hadoop) to be built which are more scalable (and so cheaper on big data) than classic databases</a:t>
            </a:r>
          </a:p>
          <a:p>
            <a:r>
              <a:rPr lang="en-US" sz="2400" dirty="0"/>
              <a:t>NoSQL systems support different data abstractions – tables with flexible schema, objects, graphs, documents</a:t>
            </a:r>
          </a:p>
          <a:p>
            <a:pPr lvl="1"/>
            <a:r>
              <a:rPr lang="en-US" sz="2400" dirty="0"/>
              <a:t>Tools like Drill make them look like SQL stores</a:t>
            </a:r>
          </a:p>
          <a:p>
            <a:endParaRPr lang="en-US" sz="2400" dirty="0"/>
          </a:p>
        </p:txBody>
      </p:sp>
    </p:spTree>
    <p:extLst>
      <p:ext uri="{BB962C8B-B14F-4D97-AF65-F5344CB8AC3E}">
        <p14:creationId xmlns:p14="http://schemas.microsoft.com/office/powerpoint/2010/main" val="4066349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6858000" cy="599090"/>
          </a:xfrm>
        </p:spPr>
        <p:txBody>
          <a:bodyPr>
            <a:normAutofit/>
          </a:bodyPr>
          <a:lstStyle/>
          <a:p>
            <a:r>
              <a:rPr lang="en-US" sz="3200" b="1" dirty="0"/>
              <a:t>Categories Classify and CF:</a:t>
            </a:r>
          </a:p>
        </p:txBody>
      </p:sp>
      <p:sp>
        <p:nvSpPr>
          <p:cNvPr id="3" name="Content Placeholder 2"/>
          <p:cNvSpPr>
            <a:spLocks noGrp="1"/>
          </p:cNvSpPr>
          <p:nvPr>
            <p:ph idx="1"/>
          </p:nvPr>
        </p:nvSpPr>
        <p:spPr>
          <a:xfrm>
            <a:off x="0" y="599090"/>
            <a:ext cx="9144000" cy="5420710"/>
          </a:xfrm>
        </p:spPr>
        <p:txBody>
          <a:bodyPr>
            <a:noAutofit/>
          </a:bodyPr>
          <a:lstStyle/>
          <a:p>
            <a:pPr>
              <a:lnSpc>
                <a:spcPts val="2000"/>
              </a:lnSpc>
            </a:pPr>
            <a:r>
              <a:rPr lang="en-US" sz="1800" dirty="0"/>
              <a:t>Many big data use cases involve </a:t>
            </a:r>
            <a:r>
              <a:rPr lang="en-US" sz="1800" b="1" dirty="0">
                <a:solidFill>
                  <a:srgbClr val="C00000"/>
                </a:solidFill>
              </a:rPr>
              <a:t>classification </a:t>
            </a:r>
            <a:r>
              <a:rPr lang="en-US" sz="1800" dirty="0"/>
              <a:t>of data in some fashion</a:t>
            </a:r>
          </a:p>
          <a:p>
            <a:pPr>
              <a:lnSpc>
                <a:spcPts val="2000"/>
              </a:lnSpc>
            </a:pPr>
            <a:r>
              <a:rPr lang="en-US" sz="1800" dirty="0"/>
              <a:t>Search classifies documents by their nearness to your search</a:t>
            </a:r>
          </a:p>
          <a:p>
            <a:pPr>
              <a:lnSpc>
                <a:spcPts val="2000"/>
              </a:lnSpc>
            </a:pPr>
            <a:r>
              <a:rPr lang="en-US" sz="1800" dirty="0"/>
              <a:t>Recommender systems classify items by their relevance to your interests</a:t>
            </a:r>
          </a:p>
          <a:p>
            <a:pPr>
              <a:lnSpc>
                <a:spcPts val="2000"/>
              </a:lnSpc>
            </a:pPr>
            <a:r>
              <a:rPr lang="en-US" sz="1800" dirty="0"/>
              <a:t>Network science divide people and the Internet into communities of like-minded folks</a:t>
            </a:r>
          </a:p>
          <a:p>
            <a:pPr>
              <a:lnSpc>
                <a:spcPts val="2000"/>
              </a:lnSpc>
            </a:pPr>
            <a:r>
              <a:rPr lang="en-US" sz="1800" dirty="0"/>
              <a:t>Biologists classify sequences by their role and the family to which they belong</a:t>
            </a:r>
          </a:p>
          <a:p>
            <a:pPr>
              <a:lnSpc>
                <a:spcPts val="2000"/>
              </a:lnSpc>
            </a:pPr>
            <a:r>
              <a:rPr lang="en-US" sz="1800" dirty="0"/>
              <a:t>Classification is implemented by Machine Learning ML in several ways</a:t>
            </a:r>
          </a:p>
          <a:p>
            <a:pPr>
              <a:lnSpc>
                <a:spcPts val="2000"/>
              </a:lnSpc>
            </a:pPr>
            <a:r>
              <a:rPr lang="en-US" sz="1800" dirty="0"/>
              <a:t>SVM divides data into regions by planes</a:t>
            </a:r>
          </a:p>
          <a:p>
            <a:pPr>
              <a:lnSpc>
                <a:spcPts val="2000"/>
              </a:lnSpc>
            </a:pPr>
            <a:r>
              <a:rPr lang="en-US" sz="1800" dirty="0"/>
              <a:t>Clustering divides data into groups where members of each group are near each other</a:t>
            </a:r>
          </a:p>
          <a:p>
            <a:pPr>
              <a:lnSpc>
                <a:spcPts val="2000"/>
              </a:lnSpc>
            </a:pPr>
            <a:r>
              <a:rPr lang="en-US" sz="1800" dirty="0"/>
              <a:t>Clustering is “unsupervised” learning as no input as to categories</a:t>
            </a:r>
          </a:p>
          <a:p>
            <a:pPr>
              <a:lnSpc>
                <a:spcPts val="2000"/>
              </a:lnSpc>
            </a:pPr>
            <a:r>
              <a:rPr lang="en-US" sz="1800" b="1" dirty="0">
                <a:solidFill>
                  <a:srgbClr val="C00000"/>
                </a:solidFill>
              </a:rPr>
              <a:t>Collaborative Filtering CF </a:t>
            </a:r>
            <a:r>
              <a:rPr lang="en-US" sz="1800" dirty="0"/>
              <a:t>is supervised as use existing rankings to predict new rankings</a:t>
            </a:r>
          </a:p>
          <a:p>
            <a:pPr>
              <a:lnSpc>
                <a:spcPts val="2000"/>
              </a:lnSpc>
            </a:pPr>
            <a:r>
              <a:rPr lang="en-US" sz="1800" dirty="0"/>
              <a:t>Collaborative Filtering </a:t>
            </a:r>
            <a:r>
              <a:rPr lang="en-US" sz="1800" b="1" dirty="0">
                <a:solidFill>
                  <a:srgbClr val="C00000"/>
                </a:solidFill>
              </a:rPr>
              <a:t>CF</a:t>
            </a:r>
            <a:r>
              <a:rPr lang="en-US" sz="1800" dirty="0"/>
              <a:t> is a well known approach for recommender systems that match current user interests with those of others to predict interesting data to investigate</a:t>
            </a:r>
          </a:p>
          <a:p>
            <a:pPr lvl="1">
              <a:lnSpc>
                <a:spcPts val="2000"/>
              </a:lnSpc>
            </a:pPr>
            <a:r>
              <a:rPr lang="en-US" sz="1600" dirty="0"/>
              <a:t>It has three distinct subclasses user-based, item-based and content-based which can be combined in hybrid fashion</a:t>
            </a:r>
            <a:endParaRPr lang="en-US" sz="1800" dirty="0"/>
          </a:p>
          <a:p>
            <a:pPr>
              <a:lnSpc>
                <a:spcPts val="2000"/>
              </a:lnSpc>
            </a:pPr>
            <a:r>
              <a:rPr lang="en-US" sz="1800" dirty="0"/>
              <a:t>Learning networks train with existing classifications to be able to predict new ones and so are typically supervised (although use case 26 has both)</a:t>
            </a:r>
          </a:p>
          <a:p>
            <a:pPr>
              <a:lnSpc>
                <a:spcPts val="2000"/>
              </a:lnSpc>
            </a:pPr>
            <a:endParaRPr lang="en-US" sz="1600" dirty="0"/>
          </a:p>
          <a:p>
            <a:pPr>
              <a:lnSpc>
                <a:spcPts val="2000"/>
              </a:lnSpc>
            </a:pPr>
            <a:endParaRPr lang="en-US" sz="1800" dirty="0"/>
          </a:p>
        </p:txBody>
      </p:sp>
    </p:spTree>
    <p:extLst>
      <p:ext uri="{BB962C8B-B14F-4D97-AF65-F5344CB8AC3E}">
        <p14:creationId xmlns:p14="http://schemas.microsoft.com/office/powerpoint/2010/main" val="3802169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023"/>
            <a:ext cx="7417419" cy="810846"/>
          </a:xfrm>
        </p:spPr>
        <p:txBody>
          <a:bodyPr>
            <a:normAutofit fontScale="90000"/>
          </a:bodyPr>
          <a:lstStyle/>
          <a:p>
            <a:r>
              <a:rPr lang="en-US" sz="3600" dirty="0"/>
              <a:t>Original NIST </a:t>
            </a:r>
            <a:r>
              <a:rPr lang="en-US" sz="3600" b="1" dirty="0"/>
              <a:t>Data Science Definition</a:t>
            </a:r>
            <a:endParaRPr lang="en-US" sz="3200" b="1" dirty="0"/>
          </a:p>
        </p:txBody>
      </p:sp>
      <p:sp>
        <p:nvSpPr>
          <p:cNvPr id="3" name="Content Placeholder 2"/>
          <p:cNvSpPr>
            <a:spLocks noGrp="1"/>
          </p:cNvSpPr>
          <p:nvPr>
            <p:ph idx="1"/>
          </p:nvPr>
        </p:nvSpPr>
        <p:spPr>
          <a:xfrm>
            <a:off x="0" y="671707"/>
            <a:ext cx="9048750" cy="1309493"/>
          </a:xfrm>
        </p:spPr>
        <p:txBody>
          <a:bodyPr>
            <a:normAutofit/>
          </a:bodyPr>
          <a:lstStyle/>
          <a:p>
            <a:r>
              <a:rPr lang="en-US" sz="2400" b="1" dirty="0">
                <a:solidFill>
                  <a:srgbClr val="782F40"/>
                </a:solidFill>
                <a:latin typeface="Calibri" panose="020F0502020204030204" pitchFamily="34" charset="0"/>
                <a:cs typeface="Calibri" panose="020F0502020204030204" pitchFamily="34" charset="0"/>
              </a:rPr>
              <a:t>Data Science </a:t>
            </a:r>
            <a:r>
              <a:rPr lang="en-US" sz="2400" dirty="0">
                <a:latin typeface="Calibri" panose="020F0502020204030204" pitchFamily="34" charset="0"/>
                <a:cs typeface="Calibri" panose="020F0502020204030204" pitchFamily="34" charset="0"/>
              </a:rPr>
              <a:t>is the extraction of actionable knowledge directly from data through a process of discovery, hypothesis, and analytical hypothesis analysis.</a:t>
            </a:r>
          </a:p>
        </p:txBody>
      </p:sp>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6336" y="1524000"/>
            <a:ext cx="4855088" cy="4037206"/>
          </a:xfrm>
          <a:prstGeom prst="rect">
            <a:avLst/>
          </a:prstGeom>
        </p:spPr>
      </p:pic>
      <p:sp>
        <p:nvSpPr>
          <p:cNvPr id="8" name="Content Placeholder 2"/>
          <p:cNvSpPr txBox="1">
            <a:spLocks/>
          </p:cNvSpPr>
          <p:nvPr/>
        </p:nvSpPr>
        <p:spPr>
          <a:xfrm>
            <a:off x="152400" y="1992559"/>
            <a:ext cx="3962400" cy="4114800"/>
          </a:xfrm>
          <a:prstGeom prst="rect">
            <a:avLst/>
          </a:prstGeom>
        </p:spPr>
        <p:txBody>
          <a:bodyPr vert="horz" lIns="0" tIns="0" rIns="0" bIns="0" rtlCol="0">
            <a:noAutofit/>
          </a:bodyPr>
          <a:lstStyle>
            <a:lvl1pPr marL="231775" indent="-231775" algn="l" defTabSz="914400" rtl="0" eaLnBrk="1" latinLnBrk="0" hangingPunct="1">
              <a:spcBef>
                <a:spcPct val="20000"/>
              </a:spcBef>
              <a:buClr>
                <a:schemeClr val="tx2"/>
              </a:buClr>
              <a:buFont typeface="Arial"/>
              <a:buChar char="•"/>
              <a:defRPr lang="en-US" sz="2200" kern="120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2000" kern="1200">
                <a:solidFill>
                  <a:schemeClr val="tx1"/>
                </a:solidFill>
                <a:latin typeface="Franklin Gothic Medium"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800" kern="1200">
                <a:solidFill>
                  <a:schemeClr val="tx1"/>
                </a:solidFill>
                <a:latin typeface="Franklin Gothic Medium" pitchFamily="34" charset="0"/>
                <a:ea typeface="+mn-ea"/>
                <a:cs typeface="Arial" pitchFamily="34" charset="0"/>
              </a:defRPr>
            </a:lvl3pPr>
            <a:lvl4pPr marL="1200150" indent="-171450" algn="l" defTabSz="914400" rtl="0" eaLnBrk="1" latinLnBrk="0" hangingPunct="1">
              <a:spcBef>
                <a:spcPct val="20000"/>
              </a:spcBef>
              <a:buClr>
                <a:schemeClr val="bg1">
                  <a:lumMod val="75000"/>
                </a:schemeClr>
              </a:buClr>
              <a:buFont typeface="Arial" pitchFamily="34" charset="0"/>
              <a:buChar char="–"/>
              <a:defRPr sz="1600" kern="1200">
                <a:solidFill>
                  <a:schemeClr val="tx1"/>
                </a:solidFill>
                <a:latin typeface="Franklin Gothic Medium"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006BB5"/>
              </a:buClr>
            </a:pPr>
            <a:r>
              <a:rPr sz="2400" i="0" dirty="0">
                <a:solidFill>
                  <a:prstClr val="black"/>
                </a:solidFill>
                <a:latin typeface="Calibri" panose="020F0502020204030204" pitchFamily="34" charset="0"/>
                <a:cs typeface="Calibri" panose="020F0502020204030204" pitchFamily="34" charset="0"/>
              </a:rPr>
              <a:t>A </a:t>
            </a:r>
            <a:r>
              <a:rPr sz="2400" b="1" i="0" dirty="0">
                <a:solidFill>
                  <a:srgbClr val="782F40"/>
                </a:solidFill>
                <a:latin typeface="Calibri" panose="020F0502020204030204" pitchFamily="34" charset="0"/>
                <a:cs typeface="Calibri" panose="020F0502020204030204" pitchFamily="34" charset="0"/>
              </a:rPr>
              <a:t>Data Scientist </a:t>
            </a:r>
            <a:r>
              <a:rPr sz="2400" i="0" dirty="0">
                <a:solidFill>
                  <a:prstClr val="black"/>
                </a:solidFill>
                <a:latin typeface="Calibri" panose="020F0502020204030204" pitchFamily="34" charset="0"/>
                <a:cs typeface="Calibri" panose="020F0502020204030204" pitchFamily="34" charset="0"/>
              </a:rPr>
              <a:t>is a practitioner who has sufficient knowledge of the overlapping regimes of expertise in business needs, domain knowledge, analytical skills and programming expertise to manage the end-to-end scientific method process through each stage in the big data lifecycle.</a:t>
            </a:r>
          </a:p>
          <a:p>
            <a:pPr>
              <a:buClr>
                <a:srgbClr val="006BB5"/>
              </a:buClr>
            </a:pPr>
            <a:endParaRPr i="0"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159183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a:t>Second Set of Features</a:t>
            </a:r>
            <a:br>
              <a:rPr lang="en-US" b="1" dirty="0"/>
            </a:br>
            <a:r>
              <a:rPr lang="en-US" b="1" dirty="0"/>
              <a:t>Machine Learning</a:t>
            </a:r>
          </a:p>
        </p:txBody>
      </p:sp>
      <p:sp>
        <p:nvSpPr>
          <p:cNvPr id="2" name="Text Placeholder 1"/>
          <p:cNvSpPr>
            <a:spLocks noGrp="1"/>
          </p:cNvSpPr>
          <p:nvPr>
            <p:ph type="body" idx="1"/>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10" y="2911689"/>
            <a:ext cx="3365726" cy="3359726"/>
          </a:xfrm>
          <a:prstGeom prst="rect">
            <a:avLst/>
          </a:prstGeom>
        </p:spPr>
      </p:pic>
    </p:spTree>
    <p:extLst>
      <p:ext uri="{BB962C8B-B14F-4D97-AF65-F5344CB8AC3E}">
        <p14:creationId xmlns:p14="http://schemas.microsoft.com/office/powerpoint/2010/main" val="25284603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7" y="0"/>
            <a:ext cx="9144000" cy="1143000"/>
          </a:xfrm>
        </p:spPr>
        <p:txBody>
          <a:bodyPr/>
          <a:lstStyle/>
          <a:p>
            <a:r>
              <a:rPr lang="en-US" dirty="0"/>
              <a:t>Categories LML GML</a:t>
            </a:r>
            <a:br>
              <a:rPr lang="en-US" dirty="0"/>
            </a:br>
            <a:r>
              <a:rPr lang="en-US" dirty="0"/>
              <a:t>Local and Global Machine Learning</a:t>
            </a:r>
          </a:p>
        </p:txBody>
      </p:sp>
      <p:sp>
        <p:nvSpPr>
          <p:cNvPr id="3" name="Content Placeholder 2"/>
          <p:cNvSpPr>
            <a:spLocks noGrp="1"/>
          </p:cNvSpPr>
          <p:nvPr>
            <p:ph idx="1"/>
          </p:nvPr>
        </p:nvSpPr>
        <p:spPr>
          <a:xfrm>
            <a:off x="0" y="1143000"/>
            <a:ext cx="9144000" cy="5578475"/>
          </a:xfrm>
        </p:spPr>
        <p:txBody>
          <a:bodyPr>
            <a:noAutofit/>
          </a:bodyPr>
          <a:lstStyle/>
          <a:p>
            <a:pPr>
              <a:lnSpc>
                <a:spcPts val="2200"/>
              </a:lnSpc>
            </a:pPr>
            <a:r>
              <a:rPr lang="en-US" dirty="0"/>
              <a:t>So far we have classified overall features of computing and applications.</a:t>
            </a:r>
          </a:p>
          <a:p>
            <a:pPr>
              <a:lnSpc>
                <a:spcPts val="2200"/>
              </a:lnSpc>
            </a:pPr>
            <a:r>
              <a:rPr lang="en-US" dirty="0"/>
              <a:t>Now we look at particular analysis applied to each data item i.e. to analytics</a:t>
            </a:r>
          </a:p>
          <a:p>
            <a:pPr>
              <a:lnSpc>
                <a:spcPts val="2200"/>
              </a:lnSpc>
            </a:pPr>
            <a:r>
              <a:rPr lang="en-US" dirty="0"/>
              <a:t>There are two important styles – </a:t>
            </a:r>
            <a:r>
              <a:rPr lang="en-US" b="1" dirty="0">
                <a:solidFill>
                  <a:srgbClr val="FF0000"/>
                </a:solidFill>
              </a:rPr>
              <a:t>Global (GML) </a:t>
            </a:r>
            <a:r>
              <a:rPr lang="en-US" dirty="0"/>
              <a:t>and </a:t>
            </a:r>
            <a:r>
              <a:rPr lang="en-US" b="1" dirty="0">
                <a:solidFill>
                  <a:srgbClr val="FF0000"/>
                </a:solidFill>
              </a:rPr>
              <a:t>Local (LML) </a:t>
            </a:r>
            <a:r>
              <a:rPr lang="en-US" dirty="0"/>
              <a:t>– describing if analytics is applicable to whole dataset or is applied separately to each data point.</a:t>
            </a:r>
          </a:p>
          <a:p>
            <a:pPr lvl="1">
              <a:lnSpc>
                <a:spcPts val="2200"/>
              </a:lnSpc>
            </a:pPr>
            <a:r>
              <a:rPr lang="en-US" sz="1800" dirty="0"/>
              <a:t>Pleasing Parallel applications are defined by local analytics</a:t>
            </a:r>
          </a:p>
          <a:p>
            <a:pPr lvl="1">
              <a:lnSpc>
                <a:spcPts val="2200"/>
              </a:lnSpc>
            </a:pPr>
            <a:r>
              <a:rPr lang="en-US" sz="1800" dirty="0" err="1"/>
              <a:t>MRIter</a:t>
            </a:r>
            <a:r>
              <a:rPr lang="en-US" sz="1800" dirty="0"/>
              <a:t>, EGO and EM (Expectation Maximization) applications are global</a:t>
            </a:r>
          </a:p>
          <a:p>
            <a:pPr>
              <a:lnSpc>
                <a:spcPts val="2200"/>
              </a:lnSpc>
            </a:pPr>
            <a:r>
              <a:rPr lang="en-US" dirty="0"/>
              <a:t>Global analytics require non trivial </a:t>
            </a:r>
            <a:r>
              <a:rPr lang="en-US" b="1" dirty="0">
                <a:solidFill>
                  <a:srgbClr val="FF0000"/>
                </a:solidFill>
              </a:rPr>
              <a:t>parallel </a:t>
            </a:r>
            <a:r>
              <a:rPr lang="en-US" dirty="0"/>
              <a:t>algorithms which are often challenging either at algorithm or implementation level.</a:t>
            </a:r>
          </a:p>
          <a:p>
            <a:pPr>
              <a:lnSpc>
                <a:spcPts val="2200"/>
              </a:lnSpc>
            </a:pPr>
            <a:r>
              <a:rPr lang="en-US" dirty="0"/>
              <a:t>Machine learning </a:t>
            </a:r>
            <a:r>
              <a:rPr lang="en-US" b="1" dirty="0">
                <a:solidFill>
                  <a:srgbClr val="FF0000"/>
                </a:solidFill>
              </a:rPr>
              <a:t>ML</a:t>
            </a:r>
            <a:r>
              <a:rPr lang="en-US" dirty="0"/>
              <a:t> can be applied locally or globally and can be used for most analysis algorithms tackling generic issues like classification and pattern recognition</a:t>
            </a:r>
          </a:p>
          <a:p>
            <a:pPr lvl="1">
              <a:lnSpc>
                <a:spcPts val="2200"/>
              </a:lnSpc>
            </a:pPr>
            <a:r>
              <a:rPr lang="en-US" sz="1800" dirty="0"/>
              <a:t>Note use cases like 39,40,43,44 have domain specific analysis (called signal processing for radar data in 43,44) that takes raw data and converts into meaningful information – this not machine learning although it could use  local machine learning components</a:t>
            </a:r>
            <a:endParaRPr lang="en-US" dirty="0"/>
          </a:p>
          <a:p>
            <a:pPr>
              <a:lnSpc>
                <a:spcPts val="2200"/>
              </a:lnSpc>
            </a:pPr>
            <a:endParaRPr lang="en-US" dirty="0"/>
          </a:p>
        </p:txBody>
      </p:sp>
    </p:spTree>
    <p:extLst>
      <p:ext uri="{BB962C8B-B14F-4D97-AF65-F5344CB8AC3E}">
        <p14:creationId xmlns:p14="http://schemas.microsoft.com/office/powerpoint/2010/main" val="15066781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740166" cy="760954"/>
          </a:xfrm>
        </p:spPr>
        <p:txBody>
          <a:bodyPr/>
          <a:lstStyle/>
          <a:p>
            <a:r>
              <a:rPr lang="en-US" dirty="0"/>
              <a:t>Aspects of Analytics</a:t>
            </a:r>
          </a:p>
        </p:txBody>
      </p:sp>
      <p:sp>
        <p:nvSpPr>
          <p:cNvPr id="3" name="Content Placeholder 2"/>
          <p:cNvSpPr>
            <a:spLocks noGrp="1"/>
          </p:cNvSpPr>
          <p:nvPr>
            <p:ph idx="1"/>
          </p:nvPr>
        </p:nvSpPr>
        <p:spPr>
          <a:xfrm>
            <a:off x="0" y="760954"/>
            <a:ext cx="9144000" cy="4590789"/>
          </a:xfrm>
        </p:spPr>
        <p:txBody>
          <a:bodyPr>
            <a:noAutofit/>
          </a:bodyPr>
          <a:lstStyle/>
          <a:p>
            <a:r>
              <a:rPr lang="en-US" sz="2400" dirty="0"/>
              <a:t>So Expectation Maximization </a:t>
            </a:r>
            <a:r>
              <a:rPr lang="en-US" sz="2400" b="1" dirty="0">
                <a:solidFill>
                  <a:srgbClr val="FF0000"/>
                </a:solidFill>
              </a:rPr>
              <a:t>EM</a:t>
            </a:r>
            <a:r>
              <a:rPr lang="en-US" sz="2400" dirty="0"/>
              <a:t> is an important class of Iterative optimization where approximate optimizations are calculated iteratively. Each iteration has two steps – E and M – each of which calculates new values for a subset of variables fixing the other subset</a:t>
            </a:r>
          </a:p>
          <a:p>
            <a:pPr lvl="1"/>
            <a:r>
              <a:rPr lang="en-US" dirty="0"/>
              <a:t>This avoids difficult nonlinear optimization but it is often an active research area to find the choice of EM heuristic that gives “best answer” measured by execution time or quality of result</a:t>
            </a:r>
          </a:p>
          <a:p>
            <a:r>
              <a:rPr lang="en-US" sz="2400" dirty="0"/>
              <a:t>A particularly difficult class of optimization comes from datasets where </a:t>
            </a:r>
            <a:r>
              <a:rPr lang="en-US" sz="2400" b="1" dirty="0">
                <a:solidFill>
                  <a:srgbClr val="FF0000"/>
                </a:solidFill>
              </a:rPr>
              <a:t>graphs</a:t>
            </a:r>
            <a:r>
              <a:rPr lang="en-US" sz="2400" dirty="0"/>
              <a:t> are an important data structure or more precisely complicated graphs that complicate the task of querying data to find members satisfying a particular graph structure</a:t>
            </a:r>
          </a:p>
          <a:p>
            <a:endParaRPr lang="en-US" sz="2400" dirty="0"/>
          </a:p>
          <a:p>
            <a:endParaRPr lang="en-US" sz="2400" dirty="0"/>
          </a:p>
        </p:txBody>
      </p:sp>
    </p:spTree>
    <p:extLst>
      <p:ext uri="{BB962C8B-B14F-4D97-AF65-F5344CB8AC3E}">
        <p14:creationId xmlns:p14="http://schemas.microsoft.com/office/powerpoint/2010/main" val="6526207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412"/>
            <a:ext cx="9144000" cy="1143000"/>
          </a:xfrm>
        </p:spPr>
        <p:txBody>
          <a:bodyPr>
            <a:normAutofit/>
          </a:bodyPr>
          <a:lstStyle/>
          <a:p>
            <a:r>
              <a:rPr lang="en-US" sz="2800" b="1" dirty="0"/>
              <a:t>Category GML: Global Machine Learning aka EGO – Exascale Global Optimization</a:t>
            </a:r>
          </a:p>
        </p:txBody>
      </p:sp>
      <p:sp>
        <p:nvSpPr>
          <p:cNvPr id="3" name="Content Placeholder 2"/>
          <p:cNvSpPr>
            <a:spLocks noGrp="1"/>
          </p:cNvSpPr>
          <p:nvPr>
            <p:ph idx="1"/>
          </p:nvPr>
        </p:nvSpPr>
        <p:spPr>
          <a:xfrm>
            <a:off x="0" y="1283044"/>
            <a:ext cx="9144000" cy="5574956"/>
          </a:xfrm>
        </p:spPr>
        <p:txBody>
          <a:bodyPr>
            <a:normAutofit/>
          </a:bodyPr>
          <a:lstStyle/>
          <a:p>
            <a:r>
              <a:rPr lang="en-US" dirty="0"/>
              <a:t>Typically maximum likelihood or </a:t>
            </a:r>
            <a:r>
              <a:rPr lang="en-US" dirty="0">
                <a:sym typeface="Symbol" panose="05050102010706020507" pitchFamily="18" charset="2"/>
              </a:rPr>
              <a:t></a:t>
            </a:r>
            <a:r>
              <a:rPr lang="en-US" baseline="30000" dirty="0">
                <a:sym typeface="Symbol" panose="05050102010706020507" pitchFamily="18" charset="2"/>
              </a:rPr>
              <a:t>2</a:t>
            </a:r>
            <a:r>
              <a:rPr lang="en-US" dirty="0">
                <a:sym typeface="Symbol" panose="05050102010706020507" pitchFamily="18" charset="2"/>
              </a:rPr>
              <a:t> with a sum over the N data items – documents, , sequences, items to be sold, images etc. and often links (point-pairs). Usually it’s a sum of positive numbers as in least squares</a:t>
            </a:r>
          </a:p>
          <a:p>
            <a:r>
              <a:rPr lang="en-US" dirty="0">
                <a:sym typeface="Symbol" panose="05050102010706020507" pitchFamily="18" charset="2"/>
              </a:rPr>
              <a:t>Covering clustering/community detection, mixture models, topic determination, Multidimensional scaling, (Deep) Learning Networks</a:t>
            </a:r>
          </a:p>
          <a:p>
            <a:r>
              <a:rPr lang="en-US" dirty="0">
                <a:sym typeface="Symbol" panose="05050102010706020507" pitchFamily="18" charset="2"/>
              </a:rPr>
              <a:t>PageRank is “just” parallel linear algebra</a:t>
            </a:r>
          </a:p>
          <a:p>
            <a:r>
              <a:rPr lang="en-US" dirty="0">
                <a:sym typeface="Symbol" panose="05050102010706020507" pitchFamily="18" charset="2"/>
              </a:rPr>
              <a:t>Note many Mahout algorithms are sequential – partly as MapReduce limited; partly because parallelism unclear</a:t>
            </a:r>
          </a:p>
          <a:p>
            <a:pPr lvl="1"/>
            <a:r>
              <a:rPr lang="en-US" dirty="0" err="1">
                <a:sym typeface="Symbol" panose="05050102010706020507" pitchFamily="18" charset="2"/>
              </a:rPr>
              <a:t>MLLib</a:t>
            </a:r>
            <a:r>
              <a:rPr lang="en-US" dirty="0">
                <a:sym typeface="Symbol" panose="05050102010706020507" pitchFamily="18" charset="2"/>
              </a:rPr>
              <a:t> (Spark based) better</a:t>
            </a:r>
          </a:p>
          <a:p>
            <a:r>
              <a:rPr lang="en-US" dirty="0">
                <a:sym typeface="Symbol" panose="05050102010706020507" pitchFamily="18" charset="2"/>
              </a:rPr>
              <a:t>SVM and Hidden Markov Models do not use large scale parallelization in practice?</a:t>
            </a:r>
          </a:p>
          <a:p>
            <a:r>
              <a:rPr lang="en-US" dirty="0">
                <a:sym typeface="Symbol" panose="05050102010706020507" pitchFamily="18" charset="2"/>
              </a:rPr>
              <a:t>Detailed papers on particular parallel graph algorithms</a:t>
            </a:r>
          </a:p>
        </p:txBody>
      </p:sp>
    </p:spTree>
    <p:extLst>
      <p:ext uri="{BB962C8B-B14F-4D97-AF65-F5344CB8AC3E}">
        <p14:creationId xmlns:p14="http://schemas.microsoft.com/office/powerpoint/2010/main" val="17999328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96619"/>
            <a:ext cx="9202366" cy="5706612"/>
          </a:xfrm>
        </p:spPr>
        <p:txBody>
          <a:bodyPr>
            <a:noAutofit/>
          </a:bodyPr>
          <a:lstStyle/>
          <a:p>
            <a:pPr marL="457200" lvl="1" indent="-457200">
              <a:buFont typeface="Arial" panose="020B0604020202020204" pitchFamily="34" charset="0"/>
              <a:buChar char="•"/>
            </a:pPr>
            <a:r>
              <a:rPr lang="en-US" b="1" dirty="0">
                <a:solidFill>
                  <a:srgbClr val="FF0000"/>
                </a:solidFill>
              </a:rPr>
              <a:t>EGO</a:t>
            </a:r>
            <a:r>
              <a:rPr lang="en-US" dirty="0"/>
              <a:t> is used to represent an artificial intelligence (AI) </a:t>
            </a:r>
            <a:r>
              <a:rPr lang="en-US" b="1" dirty="0">
                <a:solidFill>
                  <a:srgbClr val="FF0000"/>
                </a:solidFill>
              </a:rPr>
              <a:t>GML </a:t>
            </a:r>
            <a:r>
              <a:rPr lang="en-US" dirty="0"/>
              <a:t>problem phrased as a giant optimization over many variables</a:t>
            </a:r>
          </a:p>
          <a:p>
            <a:pPr marL="857250" lvl="2" indent="-457200">
              <a:buFont typeface="Arial" panose="020B0604020202020204" pitchFamily="34" charset="0"/>
              <a:buChar char="•"/>
            </a:pPr>
            <a:r>
              <a:rPr lang="en-US" sz="1800" dirty="0">
                <a:sym typeface="Symbol" panose="05050102010706020507" pitchFamily="18" charset="2"/>
              </a:rPr>
              <a:t>Name invented at Argonne-Chicago workshop</a:t>
            </a:r>
          </a:p>
          <a:p>
            <a:pPr marL="457200" lvl="1" indent="-457200">
              <a:buFont typeface="Arial" panose="020B0604020202020204" pitchFamily="34" charset="0"/>
              <a:buChar char="•"/>
            </a:pPr>
            <a:r>
              <a:rPr lang="en-US" dirty="0"/>
              <a:t>The simplest case is </a:t>
            </a:r>
            <a:r>
              <a:rPr lang="en-US" dirty="0">
                <a:sym typeface="Symbol" panose="05050102010706020507" pitchFamily="18" charset="2"/>
              </a:rPr>
              <a:t></a:t>
            </a:r>
            <a:r>
              <a:rPr lang="en-US" baseline="30000" dirty="0">
                <a:sym typeface="Symbol" panose="05050102010706020507" pitchFamily="18" charset="2"/>
              </a:rPr>
              <a:t>2</a:t>
            </a:r>
            <a:r>
              <a:rPr lang="en-US" dirty="0">
                <a:sym typeface="Symbol" panose="05050102010706020507" pitchFamily="18" charset="2"/>
              </a:rPr>
              <a:t> or similar Maximum likelihood formulations which end as minimization of a sum of terms which involve observational data and parameters to be determined</a:t>
            </a:r>
          </a:p>
          <a:p>
            <a:pPr marL="457200" lvl="1" indent="-457200">
              <a:buFont typeface="Arial" panose="020B0604020202020204" pitchFamily="34" charset="0"/>
              <a:buChar char="•"/>
            </a:pPr>
            <a:r>
              <a:rPr lang="en-US" sz="2100" dirty="0">
                <a:sym typeface="Symbol" panose="05050102010706020507" pitchFamily="18" charset="2"/>
              </a:rPr>
              <a:t>This analytic formulation of AI is rather different from traditional rule based or expert system AI</a:t>
            </a:r>
          </a:p>
          <a:p>
            <a:pPr marL="457200" lvl="1" indent="-457200">
              <a:buFont typeface="Arial" panose="020B0604020202020204" pitchFamily="34" charset="0"/>
              <a:buChar char="•"/>
            </a:pPr>
            <a:r>
              <a:rPr lang="en-US" sz="2100" dirty="0">
                <a:sym typeface="Symbol" panose="05050102010706020507" pitchFamily="18" charset="2"/>
              </a:rPr>
              <a:t>Its easy enough to minimize the sum of a billion terms but not so easy to reliably apply a billion rules</a:t>
            </a:r>
          </a:p>
          <a:p>
            <a:pPr marL="457200" lvl="1" indent="-457200">
              <a:buFont typeface="Arial" panose="020B0604020202020204" pitchFamily="34" charset="0"/>
              <a:buChar char="•"/>
            </a:pPr>
            <a:r>
              <a:rPr lang="en-US" sz="2100" dirty="0">
                <a:sym typeface="Symbol" panose="05050102010706020507" pitchFamily="18" charset="2"/>
              </a:rPr>
              <a:t>One example illustrated later is Multi-dimensional scaling where for N entities (say sequences) one has N(N-1)/2 measures of similarities between pairs and one minimizes weighted sum of square of similarities minus predicted similarities from an assignment of entity to a position in some vector space. </a:t>
            </a:r>
          </a:p>
          <a:p>
            <a:pPr marL="457200" lvl="1" indent="-457200">
              <a:buFont typeface="Arial" panose="020B0604020202020204" pitchFamily="34" charset="0"/>
              <a:buChar char="•"/>
            </a:pPr>
            <a:r>
              <a:rPr lang="en-US" sz="2100" dirty="0">
                <a:sym typeface="Symbol" panose="05050102010706020507" pitchFamily="18" charset="2"/>
              </a:rPr>
              <a:t>Information retrieval takes the world’s documents and finds best possible set of topics implied by them</a:t>
            </a:r>
            <a:endParaRPr lang="en-US" sz="2100" dirty="0"/>
          </a:p>
        </p:txBody>
      </p:sp>
      <p:sp>
        <p:nvSpPr>
          <p:cNvPr id="2" name="Title 1"/>
          <p:cNvSpPr>
            <a:spLocks noGrp="1"/>
          </p:cNvSpPr>
          <p:nvPr>
            <p:ph type="title"/>
          </p:nvPr>
        </p:nvSpPr>
        <p:spPr>
          <a:xfrm>
            <a:off x="0" y="0"/>
            <a:ext cx="9126166" cy="533400"/>
          </a:xfrm>
        </p:spPr>
        <p:txBody>
          <a:bodyPr>
            <a:normAutofit fontScale="90000"/>
          </a:bodyPr>
          <a:lstStyle/>
          <a:p>
            <a:r>
              <a:rPr lang="en-US" b="1" dirty="0"/>
              <a:t>Exascale Global Optimization EGO</a:t>
            </a:r>
          </a:p>
        </p:txBody>
      </p:sp>
    </p:spTree>
    <p:extLst>
      <p:ext uri="{BB962C8B-B14F-4D97-AF65-F5344CB8AC3E}">
        <p14:creationId xmlns:p14="http://schemas.microsoft.com/office/powerpoint/2010/main" val="27827240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a:t>Third Set of Features</a:t>
            </a:r>
          </a:p>
        </p:txBody>
      </p:sp>
      <p:sp>
        <p:nvSpPr>
          <p:cNvPr id="2" name="Text Placeholder 1"/>
          <p:cNvSpPr>
            <a:spLocks noGrp="1"/>
          </p:cNvSpPr>
          <p:nvPr>
            <p:ph type="body" idx="1"/>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277" y="2511137"/>
            <a:ext cx="3365726" cy="3359726"/>
          </a:xfrm>
          <a:prstGeom prst="rect">
            <a:avLst/>
          </a:prstGeom>
        </p:spPr>
      </p:pic>
    </p:spTree>
    <p:extLst>
      <p:ext uri="{BB962C8B-B14F-4D97-AF65-F5344CB8AC3E}">
        <p14:creationId xmlns:p14="http://schemas.microsoft.com/office/powerpoint/2010/main" val="36757011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99" y="-76200"/>
            <a:ext cx="8500945" cy="767751"/>
          </a:xfrm>
        </p:spPr>
        <p:txBody>
          <a:bodyPr>
            <a:normAutofit/>
          </a:bodyPr>
          <a:lstStyle/>
          <a:p>
            <a:r>
              <a:rPr lang="en-US" b="1" dirty="0"/>
              <a:t>Features of 51 Big Data Use Cases III</a:t>
            </a:r>
            <a:endParaRPr lang="en-US" dirty="0"/>
          </a:p>
        </p:txBody>
      </p:sp>
      <p:sp>
        <p:nvSpPr>
          <p:cNvPr id="3" name="Content Placeholder 2"/>
          <p:cNvSpPr>
            <a:spLocks noGrp="1"/>
          </p:cNvSpPr>
          <p:nvPr>
            <p:ph idx="1"/>
          </p:nvPr>
        </p:nvSpPr>
        <p:spPr>
          <a:xfrm>
            <a:off x="77638" y="858974"/>
            <a:ext cx="8988724" cy="5982420"/>
          </a:xfrm>
        </p:spPr>
        <p:txBody>
          <a:bodyPr>
            <a:noAutofit/>
          </a:bodyPr>
          <a:lstStyle/>
          <a:p>
            <a:r>
              <a:rPr lang="en-US" sz="2400" b="1" dirty="0">
                <a:solidFill>
                  <a:srgbClr val="CC00FF"/>
                </a:solidFill>
              </a:rPr>
              <a:t>Workflow (51) </a:t>
            </a:r>
            <a:r>
              <a:rPr lang="en-US" sz="2400" dirty="0"/>
              <a:t>Universal “orchestration” or dataflow</a:t>
            </a:r>
            <a:br>
              <a:rPr lang="en-US" sz="2400" dirty="0"/>
            </a:br>
            <a:r>
              <a:rPr lang="en-US" sz="2400" dirty="0"/>
              <a:t> between different tasks in job </a:t>
            </a:r>
            <a:br>
              <a:rPr lang="en-US" sz="2400" dirty="0"/>
            </a:br>
            <a:r>
              <a:rPr lang="en-US" sz="2400" dirty="0"/>
              <a:t>(Described earlier under Fusion)</a:t>
            </a:r>
          </a:p>
          <a:p>
            <a:r>
              <a:rPr lang="en-US" sz="2400" b="1" dirty="0">
                <a:solidFill>
                  <a:srgbClr val="CC00FF"/>
                </a:solidFill>
              </a:rPr>
              <a:t>GIS (16) </a:t>
            </a:r>
            <a:r>
              <a:rPr lang="en-US" sz="2400" b="1" dirty="0"/>
              <a:t>Geographical Information System</a:t>
            </a:r>
            <a:r>
              <a:rPr lang="en-US" sz="2400" dirty="0"/>
              <a:t>.</a:t>
            </a:r>
            <a:r>
              <a:rPr lang="en-US" sz="2400" b="1" dirty="0"/>
              <a:t> </a:t>
            </a:r>
            <a:r>
              <a:rPr lang="en-US" sz="2400" dirty="0"/>
              <a:t>Geotagged data and often displayed in ESRI, Microsoft Virtual Earth, Google Earth, </a:t>
            </a:r>
            <a:r>
              <a:rPr lang="en-US" sz="2400" dirty="0" err="1"/>
              <a:t>GeoServer</a:t>
            </a:r>
            <a:r>
              <a:rPr lang="en-US" sz="2400" dirty="0"/>
              <a:t>, Minnesota Map Server etc.</a:t>
            </a:r>
          </a:p>
          <a:p>
            <a:r>
              <a:rPr lang="en-US" sz="2400" b="1" dirty="0">
                <a:solidFill>
                  <a:srgbClr val="CC00FF"/>
                </a:solidFill>
              </a:rPr>
              <a:t>HPC (5) </a:t>
            </a:r>
            <a:r>
              <a:rPr lang="en-US" sz="2400" dirty="0"/>
              <a:t>Classic large-scale simulation of cosmos, materials, etc. generating (visualization) data to be analyzed for turbulence, particle trajectories etc.</a:t>
            </a:r>
          </a:p>
          <a:p>
            <a:r>
              <a:rPr lang="en-US" sz="2400" b="1" dirty="0">
                <a:solidFill>
                  <a:srgbClr val="CC00FF"/>
                </a:solidFill>
              </a:rPr>
              <a:t>Agent (2) </a:t>
            </a:r>
            <a:r>
              <a:rPr lang="en-US" sz="2400" dirty="0"/>
              <a:t>Simulations of models of data-defined macroscopic entities represented as agents. Use in simulations of cities (vehicle flow)or spread of information in complex system.</a:t>
            </a:r>
          </a:p>
          <a:p>
            <a:endParaRPr lang="en-US" sz="2400" dirty="0"/>
          </a:p>
        </p:txBody>
      </p:sp>
    </p:spTree>
    <p:extLst>
      <p:ext uri="{BB962C8B-B14F-4D97-AF65-F5344CB8AC3E}">
        <p14:creationId xmlns:p14="http://schemas.microsoft.com/office/powerpoint/2010/main" val="1565742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GIS Category Support of spatial big data</a:t>
            </a:r>
          </a:p>
        </p:txBody>
      </p:sp>
      <p:sp>
        <p:nvSpPr>
          <p:cNvPr id="3" name="Content Placeholder 2"/>
          <p:cNvSpPr>
            <a:spLocks noGrp="1"/>
          </p:cNvSpPr>
          <p:nvPr>
            <p:ph idx="1"/>
          </p:nvPr>
        </p:nvSpPr>
        <p:spPr>
          <a:xfrm>
            <a:off x="31865" y="685800"/>
            <a:ext cx="9144000" cy="5022937"/>
          </a:xfrm>
        </p:spPr>
        <p:txBody>
          <a:bodyPr>
            <a:normAutofit/>
          </a:bodyPr>
          <a:lstStyle/>
          <a:p>
            <a:r>
              <a:rPr lang="en-US" dirty="0"/>
              <a:t>Many use cases are involved with entities that are functions of space and time; in particular use cases from defense, earth, environmental, polar science are strongly correlated to position </a:t>
            </a:r>
          </a:p>
          <a:p>
            <a:pPr lvl="1"/>
            <a:r>
              <a:rPr lang="en-US" dirty="0"/>
              <a:t>Some Physics and most Astronomy use cases can also have this feature</a:t>
            </a:r>
          </a:p>
          <a:p>
            <a:r>
              <a:rPr lang="en-US" dirty="0"/>
              <a:t>Note use cases 43 and 44 have map-based illustrations.</a:t>
            </a:r>
          </a:p>
          <a:p>
            <a:r>
              <a:rPr lang="en-US" dirty="0"/>
              <a:t>Fundamental physics use case 39 is not like this – partly as quantum mechanics makes traditional pictures misleading but physics often uses non map based 3D simulations.</a:t>
            </a:r>
          </a:p>
          <a:p>
            <a:r>
              <a:rPr lang="en-US" dirty="0"/>
              <a:t>A GIS – Geographical Information System – is designed to display spatial (“geo-located) data with information added or available as you browse via clicking; Google Earth and maps are familiar GIS and ESRI </a:t>
            </a:r>
          </a:p>
          <a:p>
            <a:r>
              <a:rPr lang="en-US" dirty="0"/>
              <a:t>The Open Geospatial Consortium has set standards and methodology to allow different owners of geolocated material present their wares so can be placed on same GIS display</a:t>
            </a:r>
          </a:p>
          <a:p>
            <a:endParaRPr lang="en-US" dirty="0"/>
          </a:p>
          <a:p>
            <a:endParaRPr lang="en-US" dirty="0"/>
          </a:p>
        </p:txBody>
      </p:sp>
    </p:spTree>
    <p:extLst>
      <p:ext uri="{BB962C8B-B14F-4D97-AF65-F5344CB8AC3E}">
        <p14:creationId xmlns:p14="http://schemas.microsoft.com/office/powerpoint/2010/main" val="7767018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85" y="76200"/>
            <a:ext cx="9126166" cy="762000"/>
          </a:xfrm>
        </p:spPr>
        <p:txBody>
          <a:bodyPr>
            <a:normAutofit fontScale="90000"/>
          </a:bodyPr>
          <a:lstStyle/>
          <a:p>
            <a:r>
              <a:rPr lang="en-US" dirty="0"/>
              <a:t>3D (4D with time) science has special displays or visualizations</a:t>
            </a:r>
          </a:p>
        </p:txBody>
      </p:sp>
      <p:sp>
        <p:nvSpPr>
          <p:cNvPr id="5" name="AutoShape 2" descr="http://www.icams.de/cms/upload/01_home/02_department/02_stks/bac_movie.gif"/>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Content Placeholder 2"/>
          <p:cNvSpPr txBox="1">
            <a:spLocks/>
          </p:cNvSpPr>
          <p:nvPr/>
        </p:nvSpPr>
        <p:spPr>
          <a:xfrm>
            <a:off x="-35970" y="949847"/>
            <a:ext cx="4150770" cy="1277940"/>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a:ln>
                  <a:noFill/>
                </a:ln>
                <a:solidFill>
                  <a:sysClr val="windowText" lastClr="000000"/>
                </a:solidFill>
                <a:effectLst/>
                <a:uLnTx/>
                <a:uFillTx/>
                <a:latin typeface="Calibri"/>
                <a:ea typeface="+mn-ea"/>
                <a:cs typeface="+mn-cs"/>
              </a:rPr>
              <a:t>3D view of a grain structure in a nanomaterial (use cases 11,12) </a:t>
            </a:r>
            <a:r>
              <a:rPr kumimoji="0" lang="en-US" sz="3200" b="0" i="0" u="none" strike="noStrike" kern="1200" cap="none" spc="0" normalizeH="0" baseline="0" noProof="0" dirty="0">
                <a:ln>
                  <a:noFill/>
                </a:ln>
                <a:solidFill>
                  <a:sysClr val="windowText" lastClr="000000"/>
                </a:solidFill>
                <a:effectLst/>
                <a:uLnTx/>
                <a:uFillTx/>
                <a:latin typeface="Calibri"/>
                <a:ea typeface="+mn-ea"/>
                <a:cs typeface="+mn-cs"/>
                <a:hlinkClick r:id="rId3"/>
              </a:rPr>
              <a:t>http://www.icams.de/content/departments/stks/index.html</a:t>
            </a:r>
            <a:endParaRPr kumimoji="0" lang="en-US" sz="3200" b="0" i="0" u="none" strike="noStrike" kern="1200" cap="none" spc="0" normalizeH="0" baseline="0" noProof="0" dirty="0">
              <a:ln>
                <a:noFill/>
              </a:ln>
              <a:solidFill>
                <a:sysClr val="windowText" lastClr="000000"/>
              </a:solidFill>
              <a:effectLst/>
              <a:uLnTx/>
              <a:uFillTx/>
              <a:latin typeface="Calibri"/>
              <a:ea typeface="+mn-ea"/>
              <a:cs typeface="+mn-cs"/>
            </a:endParaRPr>
          </a:p>
        </p:txBody>
      </p:sp>
      <p:pic>
        <p:nvPicPr>
          <p:cNvPr id="17" name="Picture 16"/>
          <p:cNvPicPr>
            <a:picLocks noChangeAspect="1"/>
          </p:cNvPicPr>
          <p:nvPr/>
        </p:nvPicPr>
        <p:blipFill rotWithShape="1">
          <a:blip r:embed="rId4"/>
          <a:srcRect l="8239" t="24840" r="9042" b="15068"/>
          <a:stretch/>
        </p:blipFill>
        <p:spPr>
          <a:xfrm>
            <a:off x="319828" y="2125693"/>
            <a:ext cx="3530678" cy="2819400"/>
          </a:xfrm>
          <a:prstGeom prst="rect">
            <a:avLst/>
          </a:prstGeom>
        </p:spPr>
      </p:pic>
      <p:pic>
        <p:nvPicPr>
          <p:cNvPr id="18" name="Picture 17"/>
          <p:cNvPicPr>
            <a:picLocks noChangeAspect="1"/>
          </p:cNvPicPr>
          <p:nvPr/>
        </p:nvPicPr>
        <p:blipFill rotWithShape="1">
          <a:blip r:embed="rId5"/>
          <a:srcRect l="18073" t="13285" r="27171" b="17669"/>
          <a:stretch/>
        </p:blipFill>
        <p:spPr>
          <a:xfrm>
            <a:off x="4019976" y="1068910"/>
            <a:ext cx="5088205" cy="3880151"/>
          </a:xfrm>
          <a:prstGeom prst="rect">
            <a:avLst/>
          </a:prstGeom>
        </p:spPr>
      </p:pic>
      <p:sp>
        <p:nvSpPr>
          <p:cNvPr id="19" name="Content Placeholder 2"/>
          <p:cNvSpPr txBox="1">
            <a:spLocks/>
          </p:cNvSpPr>
          <p:nvPr/>
        </p:nvSpPr>
        <p:spPr>
          <a:xfrm>
            <a:off x="215427" y="4967645"/>
            <a:ext cx="9079004" cy="845024"/>
          </a:xfrm>
          <a:prstGeom prst="rect">
            <a:avLst/>
          </a:prstGeom>
        </p:spPr>
        <p:txBody>
          <a:bodyPr vert="horz" lIns="0" tIns="0" rIns="0" bIns="0" rtlCol="0">
            <a:noAutofit/>
          </a:bodyPr>
          <a:lstStyle>
            <a:lvl1pPr marL="231775" indent="-231775" algn="l" defTabSz="914400" rtl="0" eaLnBrk="1" latinLnBrk="0" hangingPunct="1">
              <a:spcBef>
                <a:spcPct val="20000"/>
              </a:spcBef>
              <a:buClr>
                <a:schemeClr val="tx2"/>
              </a:buClr>
              <a:buFont typeface="Arial"/>
              <a:buChar char="•"/>
              <a:defRPr lang="en-US" sz="2200" kern="120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2000" kern="1200">
                <a:solidFill>
                  <a:schemeClr val="tx1"/>
                </a:solidFill>
                <a:latin typeface="Franklin Gothic Medium"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800" kern="1200">
                <a:solidFill>
                  <a:schemeClr val="tx1"/>
                </a:solidFill>
                <a:latin typeface="Franklin Gothic Medium" pitchFamily="34" charset="0"/>
                <a:ea typeface="+mn-ea"/>
                <a:cs typeface="Arial" pitchFamily="34" charset="0"/>
              </a:defRPr>
            </a:lvl3pPr>
            <a:lvl4pPr marL="1200150" indent="-171450" algn="l" defTabSz="914400" rtl="0" eaLnBrk="1" latinLnBrk="0" hangingPunct="1">
              <a:spcBef>
                <a:spcPct val="20000"/>
              </a:spcBef>
              <a:buClr>
                <a:schemeClr val="bg1">
                  <a:lumMod val="75000"/>
                </a:schemeClr>
              </a:buClr>
              <a:buFont typeface="Arial" pitchFamily="34" charset="0"/>
              <a:buChar char="–"/>
              <a:defRPr sz="1600" kern="1200">
                <a:solidFill>
                  <a:schemeClr val="tx1"/>
                </a:solidFill>
                <a:latin typeface="Franklin Gothic Medium"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buClr>
                <a:srgbClr val="1F497D"/>
              </a:buClr>
            </a:pPr>
            <a:r>
              <a:rPr kumimoji="0" lang="en-US" sz="2200" b="0" i="0" u="none" strike="noStrike" kern="1200" cap="none" spc="0" normalizeH="0" baseline="0" noProof="0" dirty="0">
                <a:ln>
                  <a:noFill/>
                </a:ln>
                <a:solidFill>
                  <a:prstClr val="black"/>
                </a:solidFill>
                <a:effectLst/>
                <a:uLnTx/>
                <a:uFillTx/>
                <a:latin typeface="Franklin Gothic Medium" pitchFamily="34" charset="0"/>
                <a:ea typeface="+mn-ea"/>
                <a:cs typeface="Arial" pitchFamily="34" charset="0"/>
              </a:rPr>
              <a:t>GIS of GPS sensors monitored at JPL </a:t>
            </a:r>
            <a:r>
              <a:rPr kumimoji="0" lang="en-US" sz="2200" b="0" i="0" u="none" strike="noStrike" kern="1200" cap="none" spc="0" normalizeH="0" baseline="0" noProof="0" dirty="0">
                <a:ln>
                  <a:noFill/>
                </a:ln>
                <a:solidFill>
                  <a:prstClr val="black"/>
                </a:solidFill>
                <a:effectLst/>
                <a:uLnTx/>
                <a:uFillTx/>
                <a:latin typeface="Franklin Gothic Medium" pitchFamily="34" charset="0"/>
                <a:ea typeface="+mn-ea"/>
                <a:cs typeface="Arial" pitchFamily="34" charset="0"/>
                <a:hlinkClick r:id="rId6"/>
              </a:rPr>
              <a:t>http://www.quakesim.org/tools/timeseries</a:t>
            </a:r>
            <a:r>
              <a:rPr kumimoji="0" lang="en-US" sz="2200" b="0" i="0" u="none" strike="noStrike" kern="1200" cap="none" spc="0" normalizeH="0" baseline="0" noProof="0" dirty="0">
                <a:ln>
                  <a:noFill/>
                </a:ln>
                <a:solidFill>
                  <a:prstClr val="black"/>
                </a:solidFill>
                <a:effectLst/>
                <a:uLnTx/>
                <a:uFillTx/>
                <a:latin typeface="Franklin Gothic Medium" pitchFamily="34" charset="0"/>
                <a:ea typeface="+mn-ea"/>
                <a:cs typeface="Arial" pitchFamily="34" charset="0"/>
              </a:rPr>
              <a:t> for </a:t>
            </a:r>
            <a:r>
              <a:rPr lang="en-US" i="0" dirty="0">
                <a:solidFill>
                  <a:prstClr val="black"/>
                </a:solidFill>
              </a:rPr>
              <a:t>earthquake signatures </a:t>
            </a:r>
            <a:r>
              <a:rPr lang="en-US" i="0" dirty="0">
                <a:solidFill>
                  <a:prstClr val="black"/>
                </a:solidFill>
              </a:rPr>
              <a:t>with one GPS clicked near top right to get more information</a:t>
            </a:r>
          </a:p>
          <a:p>
            <a:pPr marL="231775" marR="0" lvl="0" indent="-231775" algn="l" defTabSz="914400" rtl="0" eaLnBrk="1" fontAlgn="auto" latinLnBrk="0" hangingPunct="1">
              <a:lnSpc>
                <a:spcPct val="100000"/>
              </a:lnSpc>
              <a:spcBef>
                <a:spcPct val="20000"/>
              </a:spcBef>
              <a:spcAft>
                <a:spcPts val="0"/>
              </a:spcAft>
              <a:buClr>
                <a:srgbClr val="1F497D"/>
              </a:buClr>
              <a:buSzTx/>
              <a:buFont typeface="Arial"/>
              <a:buChar char="•"/>
              <a:tabLst/>
              <a:defRPr/>
            </a:pPr>
            <a:endParaRPr kumimoji="0" lang="en-US" sz="2200" b="0" i="0" u="none" strike="noStrike" kern="1200" cap="none" spc="0" normalizeH="0" baseline="0" noProof="0" dirty="0">
              <a:ln>
                <a:noFill/>
              </a:ln>
              <a:solidFill>
                <a:prstClr val="black"/>
              </a:solidFill>
              <a:effectLst/>
              <a:uLnTx/>
              <a:uFillTx/>
              <a:latin typeface="Franklin Gothic Medium" pitchFamily="34" charset="0"/>
              <a:ea typeface="+mn-ea"/>
              <a:cs typeface="Arial" pitchFamily="34" charset="0"/>
            </a:endParaRPr>
          </a:p>
        </p:txBody>
      </p:sp>
      <p:sp>
        <p:nvSpPr>
          <p:cNvPr id="20" name="Content Placeholder 2"/>
          <p:cNvSpPr txBox="1">
            <a:spLocks/>
          </p:cNvSpPr>
          <p:nvPr/>
        </p:nvSpPr>
        <p:spPr>
          <a:xfrm>
            <a:off x="216374" y="5539185"/>
            <a:ext cx="7251226" cy="720378"/>
          </a:xfrm>
          <a:prstGeom prst="rect">
            <a:avLst/>
          </a:prstGeom>
        </p:spPr>
        <p:txBody>
          <a:bodyPr vert="horz" lIns="0" tIns="0" rIns="0" bIns="0" rtlCol="0">
            <a:noAutofit/>
          </a:bodyPr>
          <a:lstStyle>
            <a:lvl1pPr marL="231775" indent="-231775" algn="l" defTabSz="914400" rtl="0" eaLnBrk="1" latinLnBrk="0" hangingPunct="1">
              <a:spcBef>
                <a:spcPct val="20000"/>
              </a:spcBef>
              <a:buClr>
                <a:schemeClr val="tx2"/>
              </a:buClr>
              <a:buFont typeface="Arial"/>
              <a:buChar char="•"/>
              <a:defRPr lang="en-US" sz="2200" kern="120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2000" kern="1200">
                <a:solidFill>
                  <a:schemeClr val="tx1"/>
                </a:solidFill>
                <a:latin typeface="Franklin Gothic Medium"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800" kern="1200">
                <a:solidFill>
                  <a:schemeClr val="tx1"/>
                </a:solidFill>
                <a:latin typeface="Franklin Gothic Medium" pitchFamily="34" charset="0"/>
                <a:ea typeface="+mn-ea"/>
                <a:cs typeface="Arial" pitchFamily="34" charset="0"/>
              </a:defRPr>
            </a:lvl3pPr>
            <a:lvl4pPr marL="1200150" indent="-171450" algn="l" defTabSz="914400" rtl="0" eaLnBrk="1" latinLnBrk="0" hangingPunct="1">
              <a:spcBef>
                <a:spcPct val="20000"/>
              </a:spcBef>
              <a:buClr>
                <a:schemeClr val="bg1">
                  <a:lumMod val="75000"/>
                </a:schemeClr>
              </a:buClr>
              <a:buFont typeface="Arial" pitchFamily="34" charset="0"/>
              <a:buChar char="–"/>
              <a:defRPr sz="1600" kern="1200">
                <a:solidFill>
                  <a:schemeClr val="tx1"/>
                </a:solidFill>
                <a:latin typeface="Franklin Gothic Medium"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1F497D"/>
              </a:buClr>
              <a:buSzTx/>
              <a:buFont typeface="Arial"/>
              <a:buNone/>
              <a:tabLst/>
              <a:defRPr/>
            </a:pPr>
            <a:endParaRPr kumimoji="0" lang="en-US" sz="2200" b="0" i="0" u="none" strike="noStrike" kern="1200" cap="none" spc="0" normalizeH="0" baseline="0" noProof="0" dirty="0">
              <a:ln>
                <a:noFill/>
              </a:ln>
              <a:solidFill>
                <a:prstClr val="black"/>
              </a:solidFill>
              <a:effectLst/>
              <a:uLnTx/>
              <a:uFillTx/>
              <a:latin typeface="Franklin Gothic Medium" pitchFamily="34" charset="0"/>
              <a:ea typeface="+mn-ea"/>
              <a:cs typeface="Arial" pitchFamily="34" charset="0"/>
            </a:endParaRPr>
          </a:p>
        </p:txBody>
      </p:sp>
    </p:spTree>
    <p:extLst>
      <p:ext uri="{BB962C8B-B14F-4D97-AF65-F5344CB8AC3E}">
        <p14:creationId xmlns:p14="http://schemas.microsoft.com/office/powerpoint/2010/main" val="10973349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67800" cy="695194"/>
          </a:xfrm>
        </p:spPr>
        <p:txBody>
          <a:bodyPr>
            <a:normAutofit fontScale="90000"/>
          </a:bodyPr>
          <a:lstStyle/>
          <a:p>
            <a:r>
              <a:rPr lang="en-US" sz="2800" dirty="0"/>
              <a:t>Sensor Control Interface with GIS and Information Fusion</a:t>
            </a:r>
          </a:p>
        </p:txBody>
      </p:sp>
      <p:pic>
        <p:nvPicPr>
          <p:cNvPr id="5" name="Picture 4" descr="G:\CTS08 Demo Screenshots\CTS-Irvine-HK-1.JPG"/>
          <p:cNvPicPr>
            <a:picLocks noChangeAspect="1" noChangeArrowheads="1"/>
          </p:cNvPicPr>
          <p:nvPr/>
        </p:nvPicPr>
        <p:blipFill rotWithShape="1">
          <a:blip r:embed="rId2">
            <a:extLst>
              <a:ext uri="{28A0092B-C50C-407E-A947-70E740481C1C}">
                <a14:useLocalDpi xmlns:a14="http://schemas.microsoft.com/office/drawing/2010/main" val="0"/>
              </a:ext>
            </a:extLst>
          </a:blip>
          <a:srcRect t="6575" b="3561"/>
          <a:stretch/>
        </p:blipFill>
        <p:spPr bwMode="auto">
          <a:xfrm>
            <a:off x="0" y="695194"/>
            <a:ext cx="9144000" cy="6162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1409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1"/>
            <a:ext cx="9126166" cy="589134"/>
          </a:xfrm>
        </p:spPr>
        <p:txBody>
          <a:bodyPr>
            <a:normAutofit fontScale="90000"/>
          </a:bodyPr>
          <a:lstStyle/>
          <a:p>
            <a:r>
              <a:rPr lang="en-US" sz="3600" b="1" dirty="0"/>
              <a:t>NIST Big Data Reference Architecture</a:t>
            </a:r>
          </a:p>
        </p:txBody>
      </p:sp>
      <p:grpSp>
        <p:nvGrpSpPr>
          <p:cNvPr id="89" name="Group 88"/>
          <p:cNvGrpSpPr/>
          <p:nvPr/>
        </p:nvGrpSpPr>
        <p:grpSpPr>
          <a:xfrm>
            <a:off x="36262" y="552789"/>
            <a:ext cx="9110162" cy="6291943"/>
            <a:chOff x="27896" y="-13268"/>
            <a:chExt cx="9110162" cy="6291943"/>
          </a:xfrm>
        </p:grpSpPr>
        <p:sp>
          <p:nvSpPr>
            <p:cNvPr id="90" name="Rectangle 89"/>
            <p:cNvSpPr/>
            <p:nvPr/>
          </p:nvSpPr>
          <p:spPr>
            <a:xfrm>
              <a:off x="37745" y="-13268"/>
              <a:ext cx="9100313" cy="6291943"/>
            </a:xfrm>
            <a:prstGeom prst="rect">
              <a:avLst/>
            </a:prstGeom>
            <a:solidFill>
              <a:sysClr val="window" lastClr="FFFFFF"/>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91" name="Group 90"/>
            <p:cNvGrpSpPr/>
            <p:nvPr/>
          </p:nvGrpSpPr>
          <p:grpSpPr>
            <a:xfrm>
              <a:off x="224670" y="316247"/>
              <a:ext cx="8780843" cy="5814393"/>
              <a:chOff x="227324" y="441508"/>
              <a:chExt cx="8780843" cy="5814393"/>
            </a:xfrm>
          </p:grpSpPr>
          <p:grpSp>
            <p:nvGrpSpPr>
              <p:cNvPr id="100" name="Group 99"/>
              <p:cNvGrpSpPr/>
              <p:nvPr/>
            </p:nvGrpSpPr>
            <p:grpSpPr>
              <a:xfrm>
                <a:off x="397565" y="998099"/>
                <a:ext cx="8110954" cy="5257802"/>
                <a:chOff x="397565" y="1132849"/>
                <a:chExt cx="8110954" cy="5257802"/>
              </a:xfrm>
            </p:grpSpPr>
            <p:sp>
              <p:nvSpPr>
                <p:cNvPr id="161" name="Rounded Rectangle 74"/>
                <p:cNvSpPr/>
                <p:nvPr/>
              </p:nvSpPr>
              <p:spPr>
                <a:xfrm rot="16200000">
                  <a:off x="1807264" y="-276850"/>
                  <a:ext cx="5257802" cy="8077200"/>
                </a:xfrm>
                <a:prstGeom prst="roundRect">
                  <a:avLst/>
                </a:prstGeom>
                <a:solidFill>
                  <a:srgbClr val="E9CE6D"/>
                </a:solidFill>
                <a:ln w="25400" cap="flat" cmpd="sng" algn="ctr">
                  <a:noFill/>
                  <a:prstDash val="dash"/>
                </a:ln>
                <a:effectLst>
                  <a:outerShdw blurRad="228600" dist="38100" dir="19320000" algn="bl" rotWithShape="0">
                    <a:srgbClr val="EEECE1">
                      <a:lumMod val="25000"/>
                      <a:alpha val="40000"/>
                    </a:srgbClr>
                  </a:outerShdw>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600" b="1" i="0" u="none" strike="noStrike" kern="0" cap="none" spc="300" normalizeH="0" baseline="0" noProof="0" dirty="0">
                    <a:ln>
                      <a:noFill/>
                    </a:ln>
                    <a:solidFill>
                      <a:prstClr val="white"/>
                    </a:solidFill>
                    <a:effectLst/>
                    <a:uLnTx/>
                    <a:uFillTx/>
                    <a:latin typeface="Calibri"/>
                    <a:ea typeface="+mn-ea"/>
                    <a:cs typeface="+mn-cs"/>
                  </a:endParaRPr>
                </a:p>
              </p:txBody>
            </p:sp>
            <p:sp>
              <p:nvSpPr>
                <p:cNvPr id="162" name="TextBox 161"/>
                <p:cNvSpPr txBox="1"/>
                <p:nvPr/>
              </p:nvSpPr>
              <p:spPr>
                <a:xfrm rot="16200000">
                  <a:off x="7046654" y="4395385"/>
                  <a:ext cx="2585175" cy="338554"/>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600" b="1" i="0" u="none" strike="noStrike" kern="0" cap="none" spc="300" normalizeH="0" baseline="0" noProof="0" dirty="0">
                      <a:ln>
                        <a:noFill/>
                      </a:ln>
                      <a:solidFill>
                        <a:prstClr val="white"/>
                      </a:solidFill>
                      <a:effectLst/>
                      <a:uLnTx/>
                      <a:uFillTx/>
                      <a:latin typeface="Calibri"/>
                      <a:ea typeface="+mn-ea"/>
                    </a:rPr>
                    <a:t>Management</a:t>
                  </a:r>
                </a:p>
              </p:txBody>
            </p:sp>
          </p:grpSp>
          <p:grpSp>
            <p:nvGrpSpPr>
              <p:cNvPr id="101" name="Group 100"/>
              <p:cNvGrpSpPr/>
              <p:nvPr/>
            </p:nvGrpSpPr>
            <p:grpSpPr>
              <a:xfrm>
                <a:off x="227324" y="885457"/>
                <a:ext cx="8018839" cy="5257798"/>
                <a:chOff x="227324" y="1020207"/>
                <a:chExt cx="8018839" cy="5257798"/>
              </a:xfrm>
            </p:grpSpPr>
            <p:sp>
              <p:nvSpPr>
                <p:cNvPr id="159" name="Rounded Rectangle 77"/>
                <p:cNvSpPr/>
                <p:nvPr/>
              </p:nvSpPr>
              <p:spPr>
                <a:xfrm rot="16200000">
                  <a:off x="1607845" y="-360314"/>
                  <a:ext cx="5257798" cy="8018839"/>
                </a:xfrm>
                <a:prstGeom prst="roundRect">
                  <a:avLst/>
                </a:prstGeom>
                <a:solidFill>
                  <a:srgbClr val="A3CFFF">
                    <a:alpha val="60000"/>
                  </a:srgbClr>
                </a:solidFill>
                <a:ln w="25400" cap="flat" cmpd="sng" algn="ctr">
                  <a:noFill/>
                  <a:prstDash val="dash"/>
                </a:ln>
                <a:effectLst>
                  <a:outerShdw blurRad="228600" dist="38100" dir="19320000" algn="bl" rotWithShape="0">
                    <a:srgbClr val="C0504D">
                      <a:lumMod val="90000"/>
                      <a:lumOff val="10000"/>
                      <a:alpha val="50000"/>
                    </a:srgbClr>
                  </a:outerShdw>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600" b="1" i="0" u="none" strike="noStrike" kern="0" cap="none" spc="300" normalizeH="0" baseline="0" noProof="0" dirty="0">
                    <a:ln>
                      <a:noFill/>
                    </a:ln>
                    <a:solidFill>
                      <a:prstClr val="white"/>
                    </a:solidFill>
                    <a:effectLst/>
                    <a:uLnTx/>
                    <a:uFillTx/>
                    <a:latin typeface="Calibri"/>
                    <a:ea typeface="+mn-ea"/>
                    <a:cs typeface="+mn-cs"/>
                  </a:endParaRPr>
                </a:p>
              </p:txBody>
            </p:sp>
            <p:sp>
              <p:nvSpPr>
                <p:cNvPr id="160" name="TextBox 159"/>
                <p:cNvSpPr txBox="1"/>
                <p:nvPr/>
              </p:nvSpPr>
              <p:spPr>
                <a:xfrm rot="16200000">
                  <a:off x="6741854" y="4389761"/>
                  <a:ext cx="2585175" cy="338554"/>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600" b="1" i="0" u="none" strike="noStrike" kern="0" cap="none" spc="300" normalizeH="0" baseline="0" noProof="0" dirty="0">
                      <a:ln>
                        <a:noFill/>
                      </a:ln>
                      <a:solidFill>
                        <a:prstClr val="white"/>
                      </a:solidFill>
                      <a:effectLst/>
                      <a:uLnTx/>
                      <a:uFillTx/>
                      <a:latin typeface="Calibri"/>
                      <a:ea typeface="+mn-ea"/>
                    </a:rPr>
                    <a:t>Security &amp; Privacy</a:t>
                  </a:r>
                </a:p>
              </p:txBody>
            </p:sp>
          </p:grpSp>
          <p:sp>
            <p:nvSpPr>
              <p:cNvPr id="102" name="Chevron 12"/>
              <p:cNvSpPr/>
              <p:nvPr/>
            </p:nvSpPr>
            <p:spPr>
              <a:xfrm>
                <a:off x="473764" y="476304"/>
                <a:ext cx="7696199" cy="270004"/>
              </a:xfrm>
              <a:prstGeom prst="chevron">
                <a:avLst/>
              </a:prstGeom>
              <a:solidFill>
                <a:srgbClr val="F6640A"/>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103" name="Rounded Rectangle 15"/>
              <p:cNvSpPr/>
              <p:nvPr/>
            </p:nvSpPr>
            <p:spPr>
              <a:xfrm flipH="1">
                <a:off x="1494445" y="1659651"/>
                <a:ext cx="5608716" cy="1282313"/>
              </a:xfrm>
              <a:prstGeom prst="roundRect">
                <a:avLst>
                  <a:gd name="adj" fmla="val 5649"/>
                </a:avLst>
              </a:prstGeom>
              <a:solidFill>
                <a:sysClr val="window" lastClr="FFFFFF">
                  <a:lumMod val="65000"/>
                </a:sysClr>
              </a:solidFill>
              <a:ln w="25400" cap="flat" cmpd="sng" algn="ctr">
                <a:noFill/>
                <a:prstDash val="solid"/>
              </a:ln>
              <a:effectLst>
                <a:innerShdw blurRad="114300">
                  <a:prstClr val="black"/>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4" name="TextBox 103"/>
              <p:cNvSpPr txBox="1"/>
              <p:nvPr/>
            </p:nvSpPr>
            <p:spPr>
              <a:xfrm>
                <a:off x="1518726" y="1607701"/>
                <a:ext cx="5525907" cy="307777"/>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rPr>
                  <a:t>Big Data Application Provider</a:t>
                </a:r>
              </a:p>
            </p:txBody>
          </p:sp>
          <p:sp>
            <p:nvSpPr>
              <p:cNvPr id="105" name="Rounded Rectangle 17"/>
              <p:cNvSpPr/>
              <p:nvPr/>
            </p:nvSpPr>
            <p:spPr>
              <a:xfrm flipH="1">
                <a:off x="4969560" y="2232881"/>
                <a:ext cx="1033677" cy="578286"/>
              </a:xfrm>
              <a:prstGeom prst="roundRect">
                <a:avLst/>
              </a:prstGeom>
              <a:solidFill>
                <a:srgbClr val="4F81BD">
                  <a:lumMod val="20000"/>
                  <a:lumOff val="80000"/>
                </a:srgbClr>
              </a:solidFill>
              <a:ln w="25400" cap="flat" cmpd="sng" algn="ctr">
                <a:noFill/>
                <a:prstDash val="solid"/>
              </a:ln>
              <a:effectLst>
                <a:outerShdw blurRad="50800" dist="38100" dir="2700000" algn="tl" rotWithShape="0">
                  <a:prstClr val="black">
                    <a:alpha val="40000"/>
                  </a:prstClr>
                </a:outerShdw>
              </a:effectLst>
            </p:spPr>
            <p:txBody>
              <a:bodyPr lIns="0" rIns="0" rtlCol="0" anchor="b" anchorCtr="1"/>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mn-cs"/>
                  </a:rPr>
                  <a:t>Visualization</a:t>
                </a:r>
              </a:p>
            </p:txBody>
          </p:sp>
          <p:sp>
            <p:nvSpPr>
              <p:cNvPr id="106" name="Rounded Rectangle 18"/>
              <p:cNvSpPr/>
              <p:nvPr/>
            </p:nvSpPr>
            <p:spPr>
              <a:xfrm>
                <a:off x="6143230" y="2533815"/>
                <a:ext cx="883734" cy="285830"/>
              </a:xfrm>
              <a:prstGeom prst="roundRect">
                <a:avLst/>
              </a:prstGeom>
              <a:solidFill>
                <a:srgbClr val="4F81BD">
                  <a:lumMod val="20000"/>
                  <a:lumOff val="80000"/>
                </a:srgbClr>
              </a:solidFill>
              <a:ln w="25400" cap="flat" cmpd="sng" algn="ctr">
                <a:noFill/>
                <a:prstDash val="solid"/>
              </a:ln>
              <a:effectLst>
                <a:outerShdw blurRad="50800" dist="38100" dir="2700000" algn="tl" rotWithShape="0">
                  <a:prstClr val="black">
                    <a:alpha val="40000"/>
                  </a:prstClr>
                </a:outerShdw>
              </a:effectLst>
            </p:spPr>
            <p:txBody>
              <a:bodyPr lIns="0" rIns="0" rtlCol="0" anchor="b" anchorCtr="1"/>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mn-cs"/>
                  </a:rPr>
                  <a:t>Access</a:t>
                </a:r>
              </a:p>
            </p:txBody>
          </p:sp>
          <p:sp>
            <p:nvSpPr>
              <p:cNvPr id="107" name="Rounded Rectangle 19"/>
              <p:cNvSpPr/>
              <p:nvPr/>
            </p:nvSpPr>
            <p:spPr>
              <a:xfrm flipH="1">
                <a:off x="3896306" y="1915477"/>
                <a:ext cx="920858" cy="914380"/>
              </a:xfrm>
              <a:prstGeom prst="roundRect">
                <a:avLst/>
              </a:prstGeom>
              <a:solidFill>
                <a:srgbClr val="4F81BD">
                  <a:lumMod val="20000"/>
                  <a:lumOff val="80000"/>
                </a:srgbClr>
              </a:solidFill>
              <a:ln w="25400" cap="flat" cmpd="sng" algn="ctr">
                <a:noFill/>
                <a:prstDash val="solid"/>
              </a:ln>
              <a:effectLst>
                <a:outerShdw blurRad="50800" dist="38100" dir="2700000" algn="tl" rotWithShape="0">
                  <a:prstClr val="black">
                    <a:alpha val="40000"/>
                  </a:prstClr>
                </a:outerShdw>
              </a:effectLst>
            </p:spPr>
            <p:txBody>
              <a:bodyPr lIns="0" rIns="0" rtlCol="0" anchor="b" anchorCtr="1"/>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mn-cs"/>
                  </a:rPr>
                  <a:t>Analytics</a:t>
                </a:r>
              </a:p>
            </p:txBody>
          </p:sp>
          <p:sp>
            <p:nvSpPr>
              <p:cNvPr id="108" name="Rounded Rectangle 20"/>
              <p:cNvSpPr/>
              <p:nvPr/>
            </p:nvSpPr>
            <p:spPr>
              <a:xfrm flipH="1">
                <a:off x="2822966" y="2235074"/>
                <a:ext cx="927393" cy="594783"/>
              </a:xfrm>
              <a:prstGeom prst="roundRect">
                <a:avLst/>
              </a:prstGeom>
              <a:solidFill>
                <a:srgbClr val="4F81BD">
                  <a:lumMod val="20000"/>
                  <a:lumOff val="80000"/>
                </a:srgbClr>
              </a:solidFill>
              <a:ln w="25400" cap="flat" cmpd="sng" algn="ctr">
                <a:noFill/>
                <a:prstDash val="solid"/>
              </a:ln>
              <a:effectLst>
                <a:outerShdw blurRad="50800" dist="38100" dir="2700000" algn="tl" rotWithShape="0">
                  <a:prstClr val="black">
                    <a:alpha val="40000"/>
                  </a:prstClr>
                </a:outerShdw>
              </a:effectLst>
            </p:spPr>
            <p:txBody>
              <a:bodyPr lIns="0" rIns="0" rtlCol="0" anchor="b" anchorCtr="1"/>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err="1">
                    <a:ln>
                      <a:noFill/>
                    </a:ln>
                    <a:solidFill>
                      <a:prstClr val="black"/>
                    </a:solidFill>
                    <a:effectLst/>
                    <a:uLnTx/>
                    <a:uFillTx/>
                    <a:latin typeface="Calibri"/>
                    <a:ea typeface="+mn-ea"/>
                    <a:cs typeface="+mn-cs"/>
                  </a:rPr>
                  <a:t>Curation</a:t>
                </a:r>
                <a:r>
                  <a:rPr kumimoji="0" lang="en-US" sz="1400" b="1" i="0" u="none" strike="noStrike" kern="0" cap="none" spc="0" normalizeH="0" baseline="0" noProof="0" dirty="0">
                    <a:ln>
                      <a:noFill/>
                    </a:ln>
                    <a:solidFill>
                      <a:prstClr val="black"/>
                    </a:solidFill>
                    <a:effectLst/>
                    <a:uLnTx/>
                    <a:uFillTx/>
                    <a:latin typeface="Calibri"/>
                    <a:ea typeface="+mn-ea"/>
                    <a:cs typeface="+mn-cs"/>
                  </a:rPr>
                  <a:t> </a:t>
                </a:r>
              </a:p>
            </p:txBody>
          </p:sp>
          <p:sp>
            <p:nvSpPr>
              <p:cNvPr id="109" name="Rounded Rectangle 21"/>
              <p:cNvSpPr/>
              <p:nvPr/>
            </p:nvSpPr>
            <p:spPr>
              <a:xfrm>
                <a:off x="1616763" y="2522100"/>
                <a:ext cx="1047976" cy="297545"/>
              </a:xfrm>
              <a:prstGeom prst="roundRect">
                <a:avLst/>
              </a:prstGeom>
              <a:solidFill>
                <a:srgbClr val="4F81BD">
                  <a:lumMod val="20000"/>
                  <a:lumOff val="80000"/>
                </a:srgbClr>
              </a:solidFill>
              <a:ln w="25400" cap="flat" cmpd="sng" algn="ctr">
                <a:noFill/>
                <a:prstDash val="solid"/>
              </a:ln>
              <a:effectLst>
                <a:outerShdw blurRad="50800" dist="38100" dir="2700000" algn="tl" rotWithShape="0">
                  <a:prstClr val="black">
                    <a:alpha val="40000"/>
                  </a:prstClr>
                </a:outerShdw>
              </a:effectLst>
            </p:spPr>
            <p:txBody>
              <a:bodyPr lIns="0" rIns="0" rtlCol="0" anchor="b" anchorCtr="1"/>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mn-cs"/>
                  </a:rPr>
                  <a:t>Collection</a:t>
                </a:r>
              </a:p>
            </p:txBody>
          </p:sp>
          <p:sp>
            <p:nvSpPr>
              <p:cNvPr id="110" name="Rounded Rectangle 22"/>
              <p:cNvSpPr/>
              <p:nvPr/>
            </p:nvSpPr>
            <p:spPr>
              <a:xfrm flipH="1">
                <a:off x="1494444" y="1074299"/>
                <a:ext cx="5608716" cy="371395"/>
              </a:xfrm>
              <a:prstGeom prst="roundRect">
                <a:avLst>
                  <a:gd name="adj" fmla="val 22440"/>
                </a:avLst>
              </a:prstGeom>
              <a:solidFill>
                <a:sysClr val="window" lastClr="FFFFFF">
                  <a:lumMod val="65000"/>
                </a:sysClr>
              </a:solidFill>
              <a:ln w="25400" cap="flat" cmpd="sng" algn="ctr">
                <a:noFill/>
                <a:prstDash val="solid"/>
              </a:ln>
              <a:effectLst>
                <a:innerShdw blurRad="114300">
                  <a:prstClr val="black"/>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1" name="TextBox 110"/>
              <p:cNvSpPr txBox="1"/>
              <p:nvPr/>
            </p:nvSpPr>
            <p:spPr>
              <a:xfrm>
                <a:off x="3005542" y="1083392"/>
                <a:ext cx="2254566" cy="307777"/>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rPr>
                  <a:t>System Orchestrator</a:t>
                </a:r>
              </a:p>
            </p:txBody>
          </p:sp>
          <p:cxnSp>
            <p:nvCxnSpPr>
              <p:cNvPr id="112" name="Straight Arrow Connector 111"/>
              <p:cNvCxnSpPr>
                <a:stCxn id="110" idx="2"/>
              </p:cNvCxnSpPr>
              <p:nvPr/>
            </p:nvCxnSpPr>
            <p:spPr>
              <a:xfrm>
                <a:off x="4298802" y="1445694"/>
                <a:ext cx="2" cy="214010"/>
              </a:xfrm>
              <a:prstGeom prst="straightConnector1">
                <a:avLst/>
              </a:prstGeom>
              <a:noFill/>
              <a:ln w="41275" cap="flat" cmpd="sng" algn="ctr">
                <a:solidFill>
                  <a:srgbClr val="006600"/>
                </a:solidFill>
                <a:prstDash val="solid"/>
                <a:tailEnd type="triangle"/>
              </a:ln>
              <a:effectLst/>
            </p:spPr>
          </p:cxnSp>
          <p:cxnSp>
            <p:nvCxnSpPr>
              <p:cNvPr id="113" name="Straight Arrow Connector 112"/>
              <p:cNvCxnSpPr/>
              <p:nvPr/>
            </p:nvCxnSpPr>
            <p:spPr>
              <a:xfrm flipH="1">
                <a:off x="7103164" y="2285407"/>
                <a:ext cx="504156" cy="4127"/>
              </a:xfrm>
              <a:prstGeom prst="straightConnector1">
                <a:avLst/>
              </a:prstGeom>
              <a:noFill/>
              <a:ln w="41275" cap="flat" cmpd="sng" algn="ctr">
                <a:solidFill>
                  <a:srgbClr val="006600"/>
                </a:solidFill>
                <a:prstDash val="solid"/>
                <a:tailEnd type="triangle"/>
              </a:ln>
              <a:effectLst/>
            </p:spPr>
          </p:cxnSp>
          <p:cxnSp>
            <p:nvCxnSpPr>
              <p:cNvPr id="114" name="Straight Arrow Connector 113"/>
              <p:cNvCxnSpPr/>
              <p:nvPr/>
            </p:nvCxnSpPr>
            <p:spPr>
              <a:xfrm flipH="1">
                <a:off x="1015803" y="2286167"/>
                <a:ext cx="478641" cy="1"/>
              </a:xfrm>
              <a:prstGeom prst="straightConnector1">
                <a:avLst/>
              </a:prstGeom>
              <a:noFill/>
              <a:ln w="41275" cap="flat" cmpd="sng" algn="ctr">
                <a:solidFill>
                  <a:srgbClr val="006600"/>
                </a:solidFill>
                <a:prstDash val="solid"/>
                <a:tailEnd type="triangle"/>
              </a:ln>
              <a:effectLst/>
            </p:spPr>
          </p:cxnSp>
          <p:sp>
            <p:nvSpPr>
              <p:cNvPr id="115" name="Up Arrow 29"/>
              <p:cNvSpPr/>
              <p:nvPr/>
            </p:nvSpPr>
            <p:spPr>
              <a:xfrm rot="5400000">
                <a:off x="1131419" y="2381916"/>
                <a:ext cx="252956" cy="484187"/>
              </a:xfrm>
              <a:prstGeom prst="upArrow">
                <a:avLst/>
              </a:prstGeom>
              <a:solidFill>
                <a:srgbClr val="C0504D">
                  <a:lumMod val="75000"/>
                  <a:lumOff val="25000"/>
                </a:srgbClr>
              </a:solidFill>
              <a:ln w="25400" cap="flat" cmpd="sng" algn="ctr">
                <a:noFill/>
                <a:prstDash val="solid"/>
              </a:ln>
              <a:effectLst/>
            </p:spPr>
            <p:txBody>
              <a:bodyPr vert="vert27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white"/>
                    </a:solidFill>
                    <a:effectLst/>
                    <a:uLnTx/>
                    <a:uFillTx/>
                    <a:latin typeface="Calibri"/>
                    <a:ea typeface="+mn-ea"/>
                    <a:cs typeface="+mn-cs"/>
                  </a:rPr>
                  <a:t>DATA</a:t>
                </a:r>
              </a:p>
            </p:txBody>
          </p:sp>
          <p:sp>
            <p:nvSpPr>
              <p:cNvPr id="116" name="Down Arrow 30"/>
              <p:cNvSpPr/>
              <p:nvPr/>
            </p:nvSpPr>
            <p:spPr>
              <a:xfrm rot="5400000">
                <a:off x="1134062" y="2636588"/>
                <a:ext cx="228811" cy="456612"/>
              </a:xfrm>
              <a:prstGeom prst="downArrow">
                <a:avLst/>
              </a:prstGeom>
              <a:solidFill>
                <a:srgbClr val="FF0000"/>
              </a:solidFill>
              <a:ln w="25400" cap="flat" cmpd="sng" algn="ctr">
                <a:noFill/>
                <a:prstDash val="solid"/>
              </a:ln>
              <a:effectLst/>
            </p:spPr>
            <p:txBody>
              <a:bodyPr vert="vert27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Calibri"/>
                    <a:ea typeface="+mn-ea"/>
                    <a:cs typeface="+mn-cs"/>
                  </a:rPr>
                  <a:t>SW</a:t>
                </a:r>
              </a:p>
            </p:txBody>
          </p:sp>
          <p:sp>
            <p:nvSpPr>
              <p:cNvPr id="117" name="Up Arrow 31"/>
              <p:cNvSpPr/>
              <p:nvPr/>
            </p:nvSpPr>
            <p:spPr>
              <a:xfrm rot="5400000">
                <a:off x="7235768" y="2378593"/>
                <a:ext cx="252956" cy="484187"/>
              </a:xfrm>
              <a:prstGeom prst="upArrow">
                <a:avLst/>
              </a:prstGeom>
              <a:solidFill>
                <a:srgbClr val="C0504D">
                  <a:lumMod val="75000"/>
                  <a:lumOff val="25000"/>
                </a:srgbClr>
              </a:solidFill>
              <a:ln w="25400" cap="flat" cmpd="sng" algn="ctr">
                <a:noFill/>
                <a:prstDash val="solid"/>
              </a:ln>
              <a:effectLst/>
            </p:spPr>
            <p:txBody>
              <a:bodyPr vert="vert27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white"/>
                    </a:solidFill>
                    <a:effectLst/>
                    <a:uLnTx/>
                    <a:uFillTx/>
                    <a:latin typeface="Calibri"/>
                    <a:ea typeface="+mn-ea"/>
                    <a:cs typeface="+mn-cs"/>
                  </a:rPr>
                  <a:t>DATA</a:t>
                </a:r>
              </a:p>
            </p:txBody>
          </p:sp>
          <p:sp>
            <p:nvSpPr>
              <p:cNvPr id="118" name="Down Arrow 32"/>
              <p:cNvSpPr/>
              <p:nvPr/>
            </p:nvSpPr>
            <p:spPr>
              <a:xfrm rot="5400000">
                <a:off x="7238411" y="2633265"/>
                <a:ext cx="228811" cy="456612"/>
              </a:xfrm>
              <a:prstGeom prst="downArrow">
                <a:avLst/>
              </a:prstGeom>
              <a:solidFill>
                <a:srgbClr val="FF0000"/>
              </a:solidFill>
              <a:ln w="25400" cap="flat" cmpd="sng" algn="ctr">
                <a:noFill/>
                <a:prstDash val="solid"/>
              </a:ln>
              <a:effectLst/>
            </p:spPr>
            <p:txBody>
              <a:bodyPr vert="vert27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Calibri"/>
                    <a:ea typeface="+mn-ea"/>
                    <a:cs typeface="+mn-cs"/>
                  </a:rPr>
                  <a:t>SW</a:t>
                </a:r>
              </a:p>
            </p:txBody>
          </p:sp>
          <p:sp>
            <p:nvSpPr>
              <p:cNvPr id="119" name="Chevron 33"/>
              <p:cNvSpPr/>
              <p:nvPr/>
            </p:nvSpPr>
            <p:spPr>
              <a:xfrm rot="16200000">
                <a:off x="6370817" y="3440599"/>
                <a:ext cx="5003652" cy="271049"/>
              </a:xfrm>
              <a:prstGeom prst="chevron">
                <a:avLst/>
              </a:prstGeom>
              <a:solidFill>
                <a:srgbClr val="F6640A"/>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120" name="TextBox 119"/>
              <p:cNvSpPr txBox="1"/>
              <p:nvPr/>
            </p:nvSpPr>
            <p:spPr>
              <a:xfrm>
                <a:off x="2270331" y="441508"/>
                <a:ext cx="3848694" cy="351641"/>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30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rPr>
                  <a:t>INFORMATION VALUE CHAIN</a:t>
                </a:r>
              </a:p>
            </p:txBody>
          </p:sp>
          <p:sp>
            <p:nvSpPr>
              <p:cNvPr id="121" name="TextBox 120"/>
              <p:cNvSpPr txBox="1"/>
              <p:nvPr/>
            </p:nvSpPr>
            <p:spPr>
              <a:xfrm rot="16200000">
                <a:off x="7630271" y="3671393"/>
                <a:ext cx="2393912" cy="247726"/>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30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rPr>
                  <a:t>IT VALUE CHAIN</a:t>
                </a:r>
              </a:p>
            </p:txBody>
          </p:sp>
          <p:sp>
            <p:nvSpPr>
              <p:cNvPr id="122" name="Rounded Rectangle 36"/>
              <p:cNvSpPr/>
              <p:nvPr/>
            </p:nvSpPr>
            <p:spPr>
              <a:xfrm flipH="1">
                <a:off x="1616763" y="1876316"/>
                <a:ext cx="5410200" cy="267835"/>
              </a:xfrm>
              <a:prstGeom prst="roundRect">
                <a:avLst/>
              </a:prstGeom>
              <a:solidFill>
                <a:srgbClr val="4F81BD">
                  <a:lumMod val="20000"/>
                  <a:lumOff val="80000"/>
                </a:srgbClr>
              </a:solidFill>
              <a:ln w="25400" cap="flat" cmpd="sng" algn="ctr">
                <a:noFill/>
                <a:prstDash val="solid"/>
              </a:ln>
              <a:effectLst/>
            </p:spPr>
            <p:txBody>
              <a:bodyPr lIns="0" rIns="0" rtlCol="0" anchor="b" anchorCtr="1"/>
              <a:lstStyle/>
              <a:p>
                <a:pPr marL="0" marR="0" lvl="0" indent="0" algn="r" defTabSz="4572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black"/>
                  </a:solidFill>
                  <a:effectLst/>
                  <a:uLnTx/>
                  <a:uFillTx/>
                  <a:latin typeface="Calibri"/>
                  <a:ea typeface="+mn-ea"/>
                  <a:cs typeface="+mn-cs"/>
                </a:endParaRPr>
              </a:p>
            </p:txBody>
          </p:sp>
          <p:sp>
            <p:nvSpPr>
              <p:cNvPr id="123" name="Rounded Rectangle 37"/>
              <p:cNvSpPr/>
              <p:nvPr/>
            </p:nvSpPr>
            <p:spPr>
              <a:xfrm flipH="1">
                <a:off x="4969556" y="2217301"/>
                <a:ext cx="2057405" cy="238764"/>
              </a:xfrm>
              <a:prstGeom prst="roundRect">
                <a:avLst/>
              </a:prstGeom>
              <a:solidFill>
                <a:srgbClr val="4F81BD">
                  <a:lumMod val="20000"/>
                  <a:lumOff val="80000"/>
                </a:srgbClr>
              </a:solidFill>
              <a:ln w="25400" cap="flat" cmpd="sng" algn="ctr">
                <a:noFill/>
                <a:prstDash val="solid"/>
              </a:ln>
              <a:effectLst/>
            </p:spPr>
            <p:txBody>
              <a:bodyPr lIns="0" rIns="0" rtlCol="0" anchor="b" anchorCtr="1"/>
              <a:lstStyle/>
              <a:p>
                <a:pPr marL="0" marR="0" lvl="0" indent="0" algn="r" defTabSz="4572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black"/>
                  </a:solidFill>
                  <a:effectLst/>
                  <a:uLnTx/>
                  <a:uFillTx/>
                  <a:latin typeface="Calibri"/>
                  <a:ea typeface="+mn-ea"/>
                  <a:cs typeface="+mn-cs"/>
                </a:endParaRPr>
              </a:p>
            </p:txBody>
          </p:sp>
          <p:sp>
            <p:nvSpPr>
              <p:cNvPr id="124" name="Rounded Rectangle 38"/>
              <p:cNvSpPr/>
              <p:nvPr/>
            </p:nvSpPr>
            <p:spPr>
              <a:xfrm flipH="1">
                <a:off x="1610308" y="2217300"/>
                <a:ext cx="2140055" cy="236452"/>
              </a:xfrm>
              <a:prstGeom prst="roundRect">
                <a:avLst/>
              </a:prstGeom>
              <a:solidFill>
                <a:srgbClr val="4F81BD">
                  <a:lumMod val="20000"/>
                  <a:lumOff val="80000"/>
                </a:srgbClr>
              </a:solidFill>
              <a:ln w="25400" cap="flat" cmpd="sng" algn="ctr">
                <a:noFill/>
                <a:prstDash val="solid"/>
              </a:ln>
              <a:effectLst/>
            </p:spPr>
            <p:txBody>
              <a:bodyPr lIns="0" rIns="0" rtlCol="0" anchor="b" anchorCtr="1"/>
              <a:lstStyle/>
              <a:p>
                <a:pPr marL="0" marR="0" lvl="0" indent="0" algn="r" defTabSz="4572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black"/>
                  </a:solidFill>
                  <a:effectLst/>
                  <a:uLnTx/>
                  <a:uFillTx/>
                  <a:latin typeface="Calibri"/>
                  <a:ea typeface="+mn-ea"/>
                  <a:cs typeface="+mn-cs"/>
                </a:endParaRPr>
              </a:p>
            </p:txBody>
          </p:sp>
          <p:sp>
            <p:nvSpPr>
              <p:cNvPr id="125" name="Rounded Rectangle 39"/>
              <p:cNvSpPr/>
              <p:nvPr/>
            </p:nvSpPr>
            <p:spPr>
              <a:xfrm rot="16200000">
                <a:off x="7172597" y="2134333"/>
                <a:ext cx="1508292" cy="334041"/>
              </a:xfrm>
              <a:prstGeom prst="roundRect">
                <a:avLst/>
              </a:prstGeom>
              <a:solidFill>
                <a:sysClr val="window" lastClr="FFFFFF">
                  <a:lumMod val="65000"/>
                </a:sysClr>
              </a:solidFill>
              <a:ln w="25400" cap="flat" cmpd="sng" algn="ctr">
                <a:noFill/>
                <a:prstDash val="dash"/>
              </a:ln>
              <a:effectLst>
                <a:innerShdw blurRad="114300">
                  <a:prstClr val="black"/>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black"/>
                  </a:solidFill>
                  <a:effectLst/>
                  <a:uLnTx/>
                  <a:uFillTx/>
                  <a:latin typeface="Calibri"/>
                  <a:ea typeface="+mn-ea"/>
                  <a:cs typeface="+mn-cs"/>
                </a:endParaRPr>
              </a:p>
            </p:txBody>
          </p:sp>
          <p:sp>
            <p:nvSpPr>
              <p:cNvPr id="126" name="Rounded Rectangle 40"/>
              <p:cNvSpPr/>
              <p:nvPr/>
            </p:nvSpPr>
            <p:spPr>
              <a:xfrm rot="16200000">
                <a:off x="7096397" y="2194826"/>
                <a:ext cx="1508292" cy="334041"/>
              </a:xfrm>
              <a:prstGeom prst="roundRect">
                <a:avLst/>
              </a:prstGeom>
              <a:solidFill>
                <a:sysClr val="window" lastClr="FFFFFF">
                  <a:lumMod val="65000"/>
                </a:sysClr>
              </a:solidFill>
              <a:ln w="25400" cap="flat" cmpd="sng" algn="ctr">
                <a:noFill/>
                <a:prstDash val="dash"/>
              </a:ln>
              <a:effectLst>
                <a:innerShdw blurRad="114300">
                  <a:prstClr val="black"/>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black"/>
                  </a:solidFill>
                  <a:effectLst/>
                  <a:uLnTx/>
                  <a:uFillTx/>
                  <a:latin typeface="Calibri"/>
                  <a:ea typeface="+mn-ea"/>
                  <a:cs typeface="+mn-cs"/>
                </a:endParaRPr>
              </a:p>
            </p:txBody>
          </p:sp>
          <p:sp>
            <p:nvSpPr>
              <p:cNvPr id="127" name="Rounded Rectangle 41"/>
              <p:cNvSpPr/>
              <p:nvPr/>
            </p:nvSpPr>
            <p:spPr>
              <a:xfrm rot="16200000">
                <a:off x="7020194" y="2246776"/>
                <a:ext cx="1508292" cy="334041"/>
              </a:xfrm>
              <a:prstGeom prst="roundRect">
                <a:avLst/>
              </a:prstGeom>
              <a:solidFill>
                <a:sysClr val="window" lastClr="FFFFFF">
                  <a:lumMod val="65000"/>
                </a:sysClr>
              </a:solidFill>
              <a:ln w="25400" cap="flat" cmpd="sng" algn="ctr">
                <a:noFill/>
                <a:prstDash val="dash"/>
              </a:ln>
              <a:effectLst>
                <a:innerShdw blurRad="114300">
                  <a:prstClr val="black"/>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mn-cs"/>
                  </a:rPr>
                  <a:t>Data Consumer</a:t>
                </a:r>
              </a:p>
            </p:txBody>
          </p:sp>
          <p:sp>
            <p:nvSpPr>
              <p:cNvPr id="128" name="Rounded Rectangle 42"/>
              <p:cNvSpPr/>
              <p:nvPr/>
            </p:nvSpPr>
            <p:spPr>
              <a:xfrm rot="16200000">
                <a:off x="61341" y="2119000"/>
                <a:ext cx="1533322" cy="358323"/>
              </a:xfrm>
              <a:prstGeom prst="roundRect">
                <a:avLst/>
              </a:prstGeom>
              <a:solidFill>
                <a:sysClr val="window" lastClr="FFFFFF">
                  <a:lumMod val="65000"/>
                </a:sysClr>
              </a:solidFill>
              <a:ln w="25400" cap="flat" cmpd="sng" algn="ctr">
                <a:noFill/>
                <a:prstDash val="dash"/>
              </a:ln>
              <a:effectLst>
                <a:innerShdw blurRad="114300">
                  <a:prstClr val="black"/>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black"/>
                  </a:solidFill>
                  <a:effectLst/>
                  <a:uLnTx/>
                  <a:uFillTx/>
                  <a:latin typeface="Calibri"/>
                  <a:ea typeface="+mn-ea"/>
                  <a:cs typeface="+mn-cs"/>
                </a:endParaRPr>
              </a:p>
            </p:txBody>
          </p:sp>
          <p:sp>
            <p:nvSpPr>
              <p:cNvPr id="129" name="Rounded Rectangle 43"/>
              <p:cNvSpPr/>
              <p:nvPr/>
            </p:nvSpPr>
            <p:spPr>
              <a:xfrm rot="16200000">
                <a:off x="-14859" y="2185877"/>
                <a:ext cx="1533322" cy="358323"/>
              </a:xfrm>
              <a:prstGeom prst="roundRect">
                <a:avLst/>
              </a:prstGeom>
              <a:solidFill>
                <a:sysClr val="window" lastClr="FFFFFF">
                  <a:lumMod val="65000"/>
                </a:sysClr>
              </a:solidFill>
              <a:ln w="25400" cap="flat" cmpd="sng" algn="ctr">
                <a:noFill/>
                <a:prstDash val="dash"/>
              </a:ln>
              <a:effectLst>
                <a:innerShdw blurRad="114300">
                  <a:prstClr val="black"/>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black"/>
                  </a:solidFill>
                  <a:effectLst/>
                  <a:uLnTx/>
                  <a:uFillTx/>
                  <a:latin typeface="Calibri"/>
                  <a:ea typeface="+mn-ea"/>
                  <a:cs typeface="+mn-cs"/>
                </a:endParaRPr>
              </a:p>
            </p:txBody>
          </p:sp>
          <p:sp>
            <p:nvSpPr>
              <p:cNvPr id="130" name="Rounded Rectangle 44"/>
              <p:cNvSpPr/>
              <p:nvPr/>
            </p:nvSpPr>
            <p:spPr>
              <a:xfrm rot="16200000">
                <a:off x="-91059" y="2262077"/>
                <a:ext cx="1533322" cy="358323"/>
              </a:xfrm>
              <a:prstGeom prst="roundRect">
                <a:avLst/>
              </a:prstGeom>
              <a:solidFill>
                <a:sysClr val="window" lastClr="FFFFFF">
                  <a:lumMod val="65000"/>
                </a:sysClr>
              </a:solidFill>
              <a:ln w="25400" cap="flat" cmpd="sng" algn="ctr">
                <a:noFill/>
                <a:prstDash val="dash"/>
              </a:ln>
              <a:effectLst>
                <a:innerShdw blurRad="114300">
                  <a:prstClr val="black"/>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mn-cs"/>
                  </a:rPr>
                  <a:t>Data Provider</a:t>
                </a:r>
              </a:p>
            </p:txBody>
          </p:sp>
          <p:sp>
            <p:nvSpPr>
              <p:cNvPr id="131" name="Rounded Rectangle 45"/>
              <p:cNvSpPr/>
              <p:nvPr/>
            </p:nvSpPr>
            <p:spPr>
              <a:xfrm>
                <a:off x="1647257" y="3151393"/>
                <a:ext cx="5608718" cy="2707596"/>
              </a:xfrm>
              <a:prstGeom prst="roundRect">
                <a:avLst>
                  <a:gd name="adj" fmla="val 4083"/>
                </a:avLst>
              </a:prstGeom>
              <a:solidFill>
                <a:srgbClr val="A6A6A6"/>
              </a:solidFill>
              <a:ln w="25400" cap="flat" cmpd="sng" algn="ctr">
                <a:noFill/>
                <a:prstDash val="solid"/>
              </a:ln>
              <a:effectLst>
                <a:innerShdw blurRad="114300">
                  <a:prstClr val="black"/>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132" name="Rounded Rectangle 46"/>
              <p:cNvSpPr/>
              <p:nvPr/>
            </p:nvSpPr>
            <p:spPr>
              <a:xfrm>
                <a:off x="1553758" y="3257965"/>
                <a:ext cx="5608718" cy="2707596"/>
              </a:xfrm>
              <a:prstGeom prst="roundRect">
                <a:avLst>
                  <a:gd name="adj" fmla="val 4083"/>
                </a:avLst>
              </a:prstGeom>
              <a:solidFill>
                <a:srgbClr val="A6A6A6"/>
              </a:solidFill>
              <a:ln w="25400" cap="flat" cmpd="sng" algn="ctr">
                <a:noFill/>
                <a:prstDash val="solid"/>
              </a:ln>
              <a:effectLst>
                <a:innerShdw blurRad="114300">
                  <a:prstClr val="black"/>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133" name="Rounded Rectangle 47"/>
              <p:cNvSpPr/>
              <p:nvPr/>
            </p:nvSpPr>
            <p:spPr>
              <a:xfrm>
                <a:off x="1464364" y="3370355"/>
                <a:ext cx="5608718" cy="2707596"/>
              </a:xfrm>
              <a:prstGeom prst="roundRect">
                <a:avLst>
                  <a:gd name="adj" fmla="val 4083"/>
                </a:avLst>
              </a:prstGeom>
              <a:solidFill>
                <a:srgbClr val="A6A6A6"/>
              </a:solidFill>
              <a:ln w="25400" cap="flat" cmpd="sng" algn="ctr">
                <a:noFill/>
                <a:prstDash val="solid"/>
              </a:ln>
              <a:effectLst>
                <a:innerShdw blurRad="114300">
                  <a:prstClr val="black"/>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134" name="Rounded Rectangle 48"/>
              <p:cNvSpPr/>
              <p:nvPr/>
            </p:nvSpPr>
            <p:spPr>
              <a:xfrm>
                <a:off x="1499993" y="3417104"/>
                <a:ext cx="5526971" cy="2601616"/>
              </a:xfrm>
              <a:prstGeom prst="roundRect">
                <a:avLst>
                  <a:gd name="adj" fmla="val 4799"/>
                </a:avLst>
              </a:prstGeom>
              <a:solidFill>
                <a:sysClr val="window" lastClr="FFFFFF">
                  <a:lumMod val="95000"/>
                </a:sys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5" name="Rounded Rectangle 49"/>
              <p:cNvSpPr/>
              <p:nvPr/>
            </p:nvSpPr>
            <p:spPr>
              <a:xfrm flipH="1">
                <a:off x="1570648" y="5029031"/>
                <a:ext cx="5380116" cy="673756"/>
              </a:xfrm>
              <a:prstGeom prst="roundRect">
                <a:avLst>
                  <a:gd name="adj" fmla="val 22440"/>
                </a:avLst>
              </a:prstGeom>
              <a:solidFill>
                <a:sysClr val="window" lastClr="FFFFFF">
                  <a:lumMod val="65000"/>
                </a:sysClr>
              </a:solidFill>
              <a:ln w="25400" cap="flat" cmpd="sng" algn="ctr">
                <a:noFill/>
                <a:prstDash val="solid"/>
              </a:ln>
              <a:effectLst>
                <a:innerShdw blurRad="114300">
                  <a:prstClr val="black"/>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6" name="Rounded Rectangle 50"/>
              <p:cNvSpPr/>
              <p:nvPr/>
            </p:nvSpPr>
            <p:spPr>
              <a:xfrm flipH="1">
                <a:off x="1570648" y="3596826"/>
                <a:ext cx="5380116" cy="684755"/>
              </a:xfrm>
              <a:prstGeom prst="roundRect">
                <a:avLst>
                  <a:gd name="adj" fmla="val 22440"/>
                </a:avLst>
              </a:prstGeom>
              <a:solidFill>
                <a:sysClr val="window" lastClr="FFFFFF">
                  <a:lumMod val="65000"/>
                </a:sysClr>
              </a:solidFill>
              <a:ln w="25400" cap="flat" cmpd="sng" algn="ctr">
                <a:noFill/>
                <a:prstDash val="solid"/>
              </a:ln>
              <a:effectLst>
                <a:innerShdw blurRad="114300">
                  <a:prstClr val="black"/>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7" name="Rounded Rectangle 51"/>
              <p:cNvSpPr/>
              <p:nvPr/>
            </p:nvSpPr>
            <p:spPr>
              <a:xfrm flipH="1">
                <a:off x="1570648" y="4322575"/>
                <a:ext cx="5380116" cy="665259"/>
              </a:xfrm>
              <a:prstGeom prst="roundRect">
                <a:avLst>
                  <a:gd name="adj" fmla="val 22440"/>
                </a:avLst>
              </a:prstGeom>
              <a:solidFill>
                <a:sysClr val="window" lastClr="FFFFFF">
                  <a:lumMod val="65000"/>
                </a:sysClr>
              </a:solidFill>
              <a:ln w="25400" cap="flat" cmpd="sng" algn="ctr">
                <a:noFill/>
                <a:prstDash val="solid"/>
              </a:ln>
              <a:effectLst>
                <a:innerShdw blurRad="114300">
                  <a:prstClr val="black"/>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8" name="Rounded Rectangle 52"/>
              <p:cNvSpPr/>
              <p:nvPr/>
            </p:nvSpPr>
            <p:spPr>
              <a:xfrm rot="16200000" flipH="1">
                <a:off x="1881075" y="5247993"/>
                <a:ext cx="434092" cy="395436"/>
              </a:xfrm>
              <a:prstGeom prst="roundRect">
                <a:avLst/>
              </a:prstGeom>
              <a:solidFill>
                <a:srgbClr val="DDD9C3"/>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Calibri"/>
                  <a:ea typeface="+mn-ea"/>
                  <a:cs typeface="+mn-cs"/>
                </a:endParaRPr>
              </a:p>
            </p:txBody>
          </p:sp>
          <p:sp>
            <p:nvSpPr>
              <p:cNvPr id="139" name="Rounded Rectangle 53"/>
              <p:cNvSpPr/>
              <p:nvPr/>
            </p:nvSpPr>
            <p:spPr>
              <a:xfrm flipH="1">
                <a:off x="1900403" y="5225788"/>
                <a:ext cx="4144170" cy="199764"/>
              </a:xfrm>
              <a:prstGeom prst="roundRect">
                <a:avLst/>
              </a:prstGeom>
              <a:solidFill>
                <a:srgbClr val="DDD9C3"/>
              </a:solidFill>
              <a:ln w="25400" cap="flat" cmpd="sng" algn="ctr">
                <a:no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alibri"/>
                    <a:ea typeface="+mn-ea"/>
                    <a:cs typeface="+mn-cs"/>
                  </a:rPr>
                  <a:t>Horizontally Scalable (VM clusters)</a:t>
                </a:r>
              </a:p>
            </p:txBody>
          </p:sp>
          <p:sp>
            <p:nvSpPr>
              <p:cNvPr id="140" name="Rounded Rectangle 54"/>
              <p:cNvSpPr/>
              <p:nvPr/>
            </p:nvSpPr>
            <p:spPr>
              <a:xfrm rot="16200000" flipH="1">
                <a:off x="6118365" y="5244163"/>
                <a:ext cx="432191" cy="395444"/>
              </a:xfrm>
              <a:prstGeom prst="roundRect">
                <a:avLst/>
              </a:prstGeom>
              <a:solidFill>
                <a:srgbClr val="DDD9C3"/>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Calibri"/>
                  <a:ea typeface="+mn-ea"/>
                  <a:cs typeface="+mn-cs"/>
                </a:endParaRPr>
              </a:p>
            </p:txBody>
          </p:sp>
          <p:sp>
            <p:nvSpPr>
              <p:cNvPr id="141" name="Rounded Rectangle 55"/>
              <p:cNvSpPr/>
              <p:nvPr/>
            </p:nvSpPr>
            <p:spPr>
              <a:xfrm flipH="1">
                <a:off x="2404408" y="5470292"/>
                <a:ext cx="4116601" cy="185553"/>
              </a:xfrm>
              <a:prstGeom prst="roundRect">
                <a:avLst/>
              </a:prstGeom>
              <a:solidFill>
                <a:srgbClr val="DDD9C3"/>
              </a:solidFill>
              <a:ln w="25400" cap="flat" cmpd="sng" algn="ctr">
                <a:noFill/>
                <a:prstDash val="solid"/>
              </a:ln>
              <a:effectLst/>
            </p:spPr>
            <p:txBody>
              <a:bodyPr rtlCol="0" anchor="ct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alibri"/>
                    <a:ea typeface="+mn-ea"/>
                    <a:cs typeface="+mn-cs"/>
                  </a:rPr>
                  <a:t>Vertically Scalable</a:t>
                </a:r>
              </a:p>
            </p:txBody>
          </p:sp>
          <p:sp>
            <p:nvSpPr>
              <p:cNvPr id="142" name="Rounded Rectangle 56"/>
              <p:cNvSpPr/>
              <p:nvPr/>
            </p:nvSpPr>
            <p:spPr>
              <a:xfrm rot="16200000" flipH="1">
                <a:off x="1888326" y="4537122"/>
                <a:ext cx="434092" cy="395437"/>
              </a:xfrm>
              <a:prstGeom prst="roundRect">
                <a:avLst/>
              </a:prstGeom>
              <a:solidFill>
                <a:srgbClr val="C6D9F1"/>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Calibri"/>
                  <a:ea typeface="+mn-ea"/>
                  <a:cs typeface="+mn-cs"/>
                </a:endParaRPr>
              </a:p>
            </p:txBody>
          </p:sp>
          <p:sp>
            <p:nvSpPr>
              <p:cNvPr id="143" name="Rounded Rectangle 57"/>
              <p:cNvSpPr/>
              <p:nvPr/>
            </p:nvSpPr>
            <p:spPr>
              <a:xfrm flipH="1">
                <a:off x="1907654" y="4504465"/>
                <a:ext cx="4144172" cy="199764"/>
              </a:xfrm>
              <a:prstGeom prst="roundRect">
                <a:avLst/>
              </a:prstGeom>
              <a:solidFill>
                <a:srgbClr val="C6D9F1"/>
              </a:solidFill>
              <a:ln w="25400" cap="flat" cmpd="sng" algn="ctr">
                <a:no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alibri"/>
                    <a:ea typeface="+mn-ea"/>
                    <a:cs typeface="+mn-cs"/>
                  </a:rPr>
                  <a:t>Horizontally Scalable</a:t>
                </a:r>
                <a:endParaRPr kumimoji="0" lang="en-US" sz="2000" b="1" i="0" u="none" strike="noStrike" kern="0" cap="none" spc="0" normalizeH="0" baseline="0" noProof="0" dirty="0">
                  <a:ln>
                    <a:noFill/>
                  </a:ln>
                  <a:solidFill>
                    <a:prstClr val="black"/>
                  </a:solidFill>
                  <a:effectLst/>
                  <a:uLnTx/>
                  <a:uFillTx/>
                  <a:latin typeface="Calibri"/>
                  <a:ea typeface="+mn-ea"/>
                  <a:cs typeface="+mn-cs"/>
                </a:endParaRPr>
              </a:p>
            </p:txBody>
          </p:sp>
          <p:sp>
            <p:nvSpPr>
              <p:cNvPr id="144" name="Rounded Rectangle 58"/>
              <p:cNvSpPr/>
              <p:nvPr/>
            </p:nvSpPr>
            <p:spPr>
              <a:xfrm rot="16200000" flipH="1">
                <a:off x="6122097" y="4522842"/>
                <a:ext cx="432190" cy="395437"/>
              </a:xfrm>
              <a:prstGeom prst="roundRect">
                <a:avLst/>
              </a:prstGeom>
              <a:solidFill>
                <a:srgbClr val="C6D9F1"/>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Calibri"/>
                  <a:ea typeface="+mn-ea"/>
                  <a:cs typeface="+mn-cs"/>
                </a:endParaRPr>
              </a:p>
            </p:txBody>
          </p:sp>
          <p:sp>
            <p:nvSpPr>
              <p:cNvPr id="145" name="Rounded Rectangle 59"/>
              <p:cNvSpPr/>
              <p:nvPr/>
            </p:nvSpPr>
            <p:spPr>
              <a:xfrm flipH="1">
                <a:off x="2391739" y="4746264"/>
                <a:ext cx="4144172" cy="190391"/>
              </a:xfrm>
              <a:prstGeom prst="roundRect">
                <a:avLst/>
              </a:prstGeom>
              <a:solidFill>
                <a:srgbClr val="C6D9F1"/>
              </a:solidFill>
              <a:ln w="25400" cap="flat" cmpd="sng" algn="ctr">
                <a:noFill/>
                <a:prstDash val="solid"/>
              </a:ln>
              <a:effectLst/>
            </p:spPr>
            <p:txBody>
              <a:bodyPr rtlCol="0" anchor="ct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alibri"/>
                    <a:ea typeface="+mn-ea"/>
                    <a:cs typeface="+mn-cs"/>
                  </a:rPr>
                  <a:t>Vertically Scalable</a:t>
                </a:r>
              </a:p>
            </p:txBody>
          </p:sp>
          <p:sp>
            <p:nvSpPr>
              <p:cNvPr id="146" name="Rounded Rectangle 60"/>
              <p:cNvSpPr/>
              <p:nvPr/>
            </p:nvSpPr>
            <p:spPr>
              <a:xfrm rot="16200000" flipH="1">
                <a:off x="1879178" y="3828255"/>
                <a:ext cx="434092" cy="395437"/>
              </a:xfrm>
              <a:prstGeom prst="roundRect">
                <a:avLst/>
              </a:prstGeom>
              <a:solidFill>
                <a:srgbClr val="F2DCDB"/>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Calibri"/>
                  <a:ea typeface="+mn-ea"/>
                  <a:cs typeface="+mn-cs"/>
                </a:endParaRPr>
              </a:p>
            </p:txBody>
          </p:sp>
          <p:sp>
            <p:nvSpPr>
              <p:cNvPr id="147" name="Rounded Rectangle 61"/>
              <p:cNvSpPr/>
              <p:nvPr/>
            </p:nvSpPr>
            <p:spPr>
              <a:xfrm flipH="1">
                <a:off x="1898506" y="3800297"/>
                <a:ext cx="4144172" cy="199764"/>
              </a:xfrm>
              <a:prstGeom prst="roundRect">
                <a:avLst/>
              </a:prstGeom>
              <a:solidFill>
                <a:srgbClr val="F2DCDB"/>
              </a:solidFill>
              <a:ln w="25400" cap="flat" cmpd="sng" algn="ctr">
                <a:no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alibri"/>
                    <a:ea typeface="+mn-ea"/>
                    <a:cs typeface="+mn-cs"/>
                  </a:rPr>
                  <a:t>Horizontally Scalable</a:t>
                </a:r>
                <a:endParaRPr kumimoji="0" lang="en-US" sz="2000" b="1" i="0" u="none" strike="noStrike" kern="0" cap="none" spc="0" normalizeH="0" baseline="0" noProof="0" dirty="0">
                  <a:ln>
                    <a:noFill/>
                  </a:ln>
                  <a:solidFill>
                    <a:prstClr val="black"/>
                  </a:solidFill>
                  <a:effectLst/>
                  <a:uLnTx/>
                  <a:uFillTx/>
                  <a:latin typeface="Calibri"/>
                  <a:ea typeface="+mn-ea"/>
                  <a:cs typeface="+mn-cs"/>
                </a:endParaRPr>
              </a:p>
            </p:txBody>
          </p:sp>
          <p:sp>
            <p:nvSpPr>
              <p:cNvPr id="148" name="Rounded Rectangle 62"/>
              <p:cNvSpPr/>
              <p:nvPr/>
            </p:nvSpPr>
            <p:spPr>
              <a:xfrm rot="16200000" flipH="1">
                <a:off x="6112949" y="3813975"/>
                <a:ext cx="432190" cy="395437"/>
              </a:xfrm>
              <a:prstGeom prst="roundRect">
                <a:avLst/>
              </a:prstGeom>
              <a:solidFill>
                <a:srgbClr val="F2DCDB"/>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Calibri"/>
                  <a:ea typeface="+mn-ea"/>
                  <a:cs typeface="+mn-cs"/>
                </a:endParaRPr>
              </a:p>
            </p:txBody>
          </p:sp>
          <p:sp>
            <p:nvSpPr>
              <p:cNvPr id="149" name="Rounded Rectangle 63"/>
              <p:cNvSpPr/>
              <p:nvPr/>
            </p:nvSpPr>
            <p:spPr>
              <a:xfrm flipH="1">
                <a:off x="2382592" y="4037397"/>
                <a:ext cx="4144172" cy="190391"/>
              </a:xfrm>
              <a:prstGeom prst="roundRect">
                <a:avLst/>
              </a:prstGeom>
              <a:solidFill>
                <a:srgbClr val="F2DCDB"/>
              </a:solidFill>
              <a:ln w="25400" cap="flat" cmpd="sng" algn="ctr">
                <a:noFill/>
                <a:prstDash val="solid"/>
              </a:ln>
              <a:effectLst/>
            </p:spPr>
            <p:txBody>
              <a:bodyPr rtlCol="0" anchor="ct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alibri"/>
                    <a:ea typeface="+mn-ea"/>
                    <a:cs typeface="+mn-cs"/>
                  </a:rPr>
                  <a:t>Vertically Scalable</a:t>
                </a:r>
              </a:p>
            </p:txBody>
          </p:sp>
          <p:sp>
            <p:nvSpPr>
              <p:cNvPr id="150" name="TextBox 149"/>
              <p:cNvSpPr txBox="1"/>
              <p:nvPr/>
            </p:nvSpPr>
            <p:spPr>
              <a:xfrm>
                <a:off x="1535463" y="3357323"/>
                <a:ext cx="2748301" cy="307777"/>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rPr>
                  <a:t>Big Data Framework Provider</a:t>
                </a:r>
              </a:p>
            </p:txBody>
          </p:sp>
          <p:sp>
            <p:nvSpPr>
              <p:cNvPr id="151" name="TextBox 150"/>
              <p:cNvSpPr txBox="1"/>
              <p:nvPr/>
            </p:nvSpPr>
            <p:spPr>
              <a:xfrm>
                <a:off x="1634436" y="3550115"/>
                <a:ext cx="4914218" cy="276999"/>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alibri"/>
                    <a:ea typeface="+mn-ea"/>
                  </a:rPr>
                  <a:t>Processing Frameworks (analytic tools, etc.) </a:t>
                </a:r>
              </a:p>
            </p:txBody>
          </p:sp>
          <p:sp>
            <p:nvSpPr>
              <p:cNvPr id="152" name="TextBox 151"/>
              <p:cNvSpPr txBox="1"/>
              <p:nvPr/>
            </p:nvSpPr>
            <p:spPr>
              <a:xfrm>
                <a:off x="1616764" y="4272888"/>
                <a:ext cx="4914218" cy="276999"/>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alibri"/>
                    <a:ea typeface="+mn-ea"/>
                  </a:rPr>
                  <a:t>Platforms (databases, etc.) </a:t>
                </a:r>
              </a:p>
            </p:txBody>
          </p:sp>
          <p:sp>
            <p:nvSpPr>
              <p:cNvPr id="153" name="TextBox 152"/>
              <p:cNvSpPr txBox="1"/>
              <p:nvPr/>
            </p:nvSpPr>
            <p:spPr>
              <a:xfrm>
                <a:off x="1634436" y="4996154"/>
                <a:ext cx="4914218" cy="276999"/>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alibri"/>
                    <a:ea typeface="+mn-ea"/>
                  </a:rPr>
                  <a:t>Infrastructures</a:t>
                </a:r>
              </a:p>
            </p:txBody>
          </p:sp>
          <p:sp>
            <p:nvSpPr>
              <p:cNvPr id="154" name="Rounded Rectangle 68"/>
              <p:cNvSpPr/>
              <p:nvPr/>
            </p:nvSpPr>
            <p:spPr>
              <a:xfrm flipH="1">
                <a:off x="1570648" y="5734062"/>
                <a:ext cx="5380116" cy="242886"/>
              </a:xfrm>
              <a:prstGeom prst="roundRect">
                <a:avLst>
                  <a:gd name="adj" fmla="val 22440"/>
                </a:avLst>
              </a:prstGeom>
              <a:solidFill>
                <a:sysClr val="window" lastClr="FFFFFF">
                  <a:lumMod val="65000"/>
                </a:sysClr>
              </a:solidFill>
              <a:ln w="25400" cap="flat" cmpd="sng" algn="ctr">
                <a:noFill/>
                <a:prstDash val="solid"/>
              </a:ln>
              <a:effectLst>
                <a:innerShdw blurRad="114300">
                  <a:prstClr val="black"/>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55" name="TextBox 154"/>
              <p:cNvSpPr txBox="1"/>
              <p:nvPr/>
            </p:nvSpPr>
            <p:spPr>
              <a:xfrm>
                <a:off x="1616764" y="5730588"/>
                <a:ext cx="4914218" cy="276999"/>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alibri"/>
                    <a:ea typeface="+mn-ea"/>
                  </a:rPr>
                  <a:t>Physical and Virtual Resources (networking, computing, etc.)</a:t>
                </a:r>
              </a:p>
            </p:txBody>
          </p:sp>
          <p:cxnSp>
            <p:nvCxnSpPr>
              <p:cNvPr id="156" name="Straight Arrow Connector 155"/>
              <p:cNvCxnSpPr>
                <a:stCxn id="103" idx="2"/>
              </p:cNvCxnSpPr>
              <p:nvPr/>
            </p:nvCxnSpPr>
            <p:spPr>
              <a:xfrm>
                <a:off x="4298803" y="2941964"/>
                <a:ext cx="0" cy="432473"/>
              </a:xfrm>
              <a:prstGeom prst="straightConnector1">
                <a:avLst/>
              </a:prstGeom>
              <a:noFill/>
              <a:ln w="41275" cap="flat" cmpd="sng" algn="ctr">
                <a:solidFill>
                  <a:srgbClr val="006600"/>
                </a:solidFill>
                <a:prstDash val="solid"/>
                <a:tailEnd type="triangle"/>
              </a:ln>
              <a:effectLst/>
            </p:spPr>
          </p:cxnSp>
          <p:sp>
            <p:nvSpPr>
              <p:cNvPr id="157" name="Left-Right Arrow 71"/>
              <p:cNvSpPr/>
              <p:nvPr/>
            </p:nvSpPr>
            <p:spPr>
              <a:xfrm rot="16200000">
                <a:off x="4333585" y="3029121"/>
                <a:ext cx="419531" cy="242826"/>
              </a:xfrm>
              <a:prstGeom prst="leftRightArrow">
                <a:avLst/>
              </a:prstGeom>
              <a:solidFill>
                <a:srgbClr val="C0504D">
                  <a:lumMod val="75000"/>
                  <a:lumOff val="25000"/>
                </a:srgbClr>
              </a:solidFill>
              <a:ln w="25400" cap="flat" cmpd="sng" algn="ctr">
                <a:noFill/>
                <a:prstDash val="solid"/>
              </a:ln>
              <a:effectLst>
                <a:outerShdw blurRad="50800" dist="38100" dir="2700000" algn="tl" rotWithShape="0">
                  <a:prstClr val="black">
                    <a:alpha val="40000"/>
                  </a:prstClr>
                </a:outerShdw>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900" b="1" i="0" u="none" strike="noStrike" kern="0" cap="none" spc="50" normalizeH="0" baseline="0" noProof="0" dirty="0">
                    <a:ln>
                      <a:noFill/>
                    </a:ln>
                    <a:solidFill>
                      <a:prstClr val="white"/>
                    </a:solidFill>
                    <a:effectLst/>
                    <a:uLnTx/>
                    <a:uFillTx/>
                    <a:latin typeface="Calibri"/>
                    <a:ea typeface="+mn-ea"/>
                    <a:cs typeface="+mn-cs"/>
                  </a:rPr>
                  <a:t>DATA</a:t>
                </a:r>
              </a:p>
            </p:txBody>
          </p:sp>
          <p:sp>
            <p:nvSpPr>
              <p:cNvPr id="158" name="Down Arrow 72"/>
              <p:cNvSpPr/>
              <p:nvPr/>
            </p:nvSpPr>
            <p:spPr>
              <a:xfrm>
                <a:off x="4723776" y="2937299"/>
                <a:ext cx="245788" cy="451327"/>
              </a:xfrm>
              <a:prstGeom prst="downArrow">
                <a:avLst/>
              </a:prstGeom>
              <a:solidFill>
                <a:srgbClr val="FF0000"/>
              </a:solidFill>
              <a:ln w="25400" cap="flat" cmpd="sng" algn="ctr">
                <a:noFill/>
                <a:prstDash val="solid"/>
              </a:ln>
              <a:effectLst/>
            </p:spPr>
            <p:txBody>
              <a:bodyPr vert="vert27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white"/>
                    </a:solidFill>
                    <a:effectLst/>
                    <a:uLnTx/>
                    <a:uFillTx/>
                    <a:latin typeface="Calibri"/>
                    <a:ea typeface="+mn-ea"/>
                    <a:cs typeface="+mn-cs"/>
                  </a:rPr>
                  <a:t>SW</a:t>
                </a:r>
              </a:p>
            </p:txBody>
          </p:sp>
        </p:grpSp>
        <p:sp>
          <p:nvSpPr>
            <p:cNvPr id="92" name="TextBox 91"/>
            <p:cNvSpPr txBox="1"/>
            <p:nvPr/>
          </p:nvSpPr>
          <p:spPr>
            <a:xfrm>
              <a:off x="43687" y="3360439"/>
              <a:ext cx="866930" cy="338554"/>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rPr>
                <a:t>K E Y :</a:t>
              </a:r>
            </a:p>
          </p:txBody>
        </p:sp>
        <p:sp>
          <p:nvSpPr>
            <p:cNvPr id="93" name="Rectangle 92"/>
            <p:cNvSpPr/>
            <p:nvPr/>
          </p:nvSpPr>
          <p:spPr>
            <a:xfrm>
              <a:off x="27896" y="3317781"/>
              <a:ext cx="1432363" cy="2689806"/>
            </a:xfrm>
            <a:prstGeom prst="rect">
              <a:avLst/>
            </a:prstGeom>
            <a:noFill/>
            <a:ln w="25400" cap="flat" cmpd="sng" algn="ctr">
              <a:solidFill>
                <a:srgbClr val="1F497D"/>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4" name="Right Arrow 82"/>
            <p:cNvSpPr/>
            <p:nvPr/>
          </p:nvSpPr>
          <p:spPr>
            <a:xfrm>
              <a:off x="110830" y="5157326"/>
              <a:ext cx="746257" cy="370257"/>
            </a:xfrm>
            <a:prstGeom prst="rightArrow">
              <a:avLst/>
            </a:prstGeom>
            <a:solidFill>
              <a:srgbClr val="FF0000"/>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Calibri"/>
                  <a:ea typeface="+mn-ea"/>
                  <a:cs typeface="+mn-cs"/>
                </a:rPr>
                <a:t>SW</a:t>
              </a:r>
            </a:p>
          </p:txBody>
        </p:sp>
        <p:cxnSp>
          <p:nvCxnSpPr>
            <p:cNvPr id="95" name="Straight Arrow Connector 94"/>
            <p:cNvCxnSpPr/>
            <p:nvPr/>
          </p:nvCxnSpPr>
          <p:spPr>
            <a:xfrm>
              <a:off x="129891" y="3827114"/>
              <a:ext cx="797433" cy="0"/>
            </a:xfrm>
            <a:prstGeom prst="straightConnector1">
              <a:avLst/>
            </a:prstGeom>
            <a:noFill/>
            <a:ln w="73025" cap="flat" cmpd="sng" algn="ctr">
              <a:solidFill>
                <a:srgbClr val="006600"/>
              </a:solidFill>
              <a:prstDash val="solid"/>
              <a:tailEnd type="triangle"/>
            </a:ln>
            <a:effectLst/>
          </p:spPr>
        </p:cxnSp>
        <p:sp>
          <p:nvSpPr>
            <p:cNvPr id="96" name="TextBox 95"/>
            <p:cNvSpPr txBox="1"/>
            <p:nvPr/>
          </p:nvSpPr>
          <p:spPr>
            <a:xfrm>
              <a:off x="97634" y="3962514"/>
              <a:ext cx="1143834" cy="276999"/>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2060"/>
                  </a:solidFill>
                  <a:effectLst/>
                  <a:uLnTx/>
                  <a:uFillTx/>
                  <a:latin typeface="Calibri"/>
                  <a:ea typeface="+mn-ea"/>
                </a:rPr>
                <a:t>Service Use</a:t>
              </a:r>
            </a:p>
          </p:txBody>
        </p:sp>
        <p:sp>
          <p:nvSpPr>
            <p:cNvPr id="97" name="TextBox 96"/>
            <p:cNvSpPr txBox="1"/>
            <p:nvPr/>
          </p:nvSpPr>
          <p:spPr>
            <a:xfrm>
              <a:off x="76224" y="4638729"/>
              <a:ext cx="1343704" cy="276999"/>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2060"/>
                  </a:solidFill>
                  <a:effectLst/>
                  <a:uLnTx/>
                  <a:uFillTx/>
                  <a:latin typeface="Calibri"/>
                  <a:ea typeface="+mn-ea"/>
                </a:rPr>
                <a:t>Data Flow</a:t>
              </a:r>
            </a:p>
          </p:txBody>
        </p:sp>
        <p:sp>
          <p:nvSpPr>
            <p:cNvPr id="98" name="TextBox 97"/>
            <p:cNvSpPr txBox="1"/>
            <p:nvPr/>
          </p:nvSpPr>
          <p:spPr>
            <a:xfrm>
              <a:off x="34596" y="5557736"/>
              <a:ext cx="1496104" cy="461665"/>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2060"/>
                  </a:solidFill>
                  <a:effectLst/>
                  <a:uLnTx/>
                  <a:uFillTx/>
                  <a:latin typeface="Calibri"/>
                  <a:ea typeface="+mn-ea"/>
                </a:rPr>
                <a:t>Analytics Tools Transfer</a:t>
              </a:r>
            </a:p>
          </p:txBody>
        </p:sp>
        <p:sp>
          <p:nvSpPr>
            <p:cNvPr id="99" name="Up Arrow 87"/>
            <p:cNvSpPr/>
            <p:nvPr/>
          </p:nvSpPr>
          <p:spPr>
            <a:xfrm rot="5400000">
              <a:off x="342837" y="4136045"/>
              <a:ext cx="327797" cy="637426"/>
            </a:xfrm>
            <a:prstGeom prst="upArrow">
              <a:avLst/>
            </a:prstGeom>
            <a:solidFill>
              <a:srgbClr val="C0504D">
                <a:lumMod val="75000"/>
                <a:lumOff val="25000"/>
              </a:srgbClr>
            </a:solidFill>
            <a:ln w="25400" cap="flat" cmpd="sng" algn="ctr">
              <a:noFill/>
              <a:prstDash val="solid"/>
            </a:ln>
            <a:effectLst/>
          </p:spPr>
          <p:txBody>
            <a:bodyPr vert="vert27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white"/>
                  </a:solidFill>
                  <a:effectLst/>
                  <a:uLnTx/>
                  <a:uFillTx/>
                  <a:latin typeface="Calibri"/>
                  <a:ea typeface="+mn-ea"/>
                  <a:cs typeface="+mn-cs"/>
                </a:rPr>
                <a:t>DATA</a:t>
              </a:r>
            </a:p>
          </p:txBody>
        </p:sp>
      </p:grpSp>
    </p:spTree>
    <p:extLst>
      <p:ext uri="{BB962C8B-B14F-4D97-AF65-F5344CB8AC3E}">
        <p14:creationId xmlns:p14="http://schemas.microsoft.com/office/powerpoint/2010/main" val="28828860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89" y="283160"/>
            <a:ext cx="9040511" cy="616034"/>
          </a:xfrm>
        </p:spPr>
        <p:txBody>
          <a:bodyPr/>
          <a:lstStyle/>
          <a:p>
            <a:r>
              <a:rPr lang="en-US" dirty="0"/>
              <a:t>Category HPC</a:t>
            </a:r>
            <a:br>
              <a:rPr lang="en-US" dirty="0"/>
            </a:br>
            <a:r>
              <a:rPr lang="en-US" dirty="0"/>
              <a:t>High Performance Computing</a:t>
            </a:r>
          </a:p>
        </p:txBody>
      </p:sp>
      <p:sp>
        <p:nvSpPr>
          <p:cNvPr id="3" name="Content Placeholder 2"/>
          <p:cNvSpPr>
            <a:spLocks noGrp="1"/>
          </p:cNvSpPr>
          <p:nvPr>
            <p:ph idx="1"/>
          </p:nvPr>
        </p:nvSpPr>
        <p:spPr>
          <a:xfrm>
            <a:off x="27288" y="1135118"/>
            <a:ext cx="6449711" cy="2592998"/>
          </a:xfrm>
        </p:spPr>
        <p:txBody>
          <a:bodyPr>
            <a:normAutofit/>
          </a:bodyPr>
          <a:lstStyle/>
          <a:p>
            <a:r>
              <a:rPr lang="en-US" sz="2000" dirty="0"/>
              <a:t>Large scale simulations produce output that can often be thought of as visualizations</a:t>
            </a:r>
          </a:p>
          <a:p>
            <a:r>
              <a:rPr lang="en-US" sz="2000" dirty="0"/>
              <a:t>These need to be automatically analyzed to identify key features</a:t>
            </a:r>
          </a:p>
          <a:p>
            <a:r>
              <a:rPr lang="en-US" sz="2000" dirty="0"/>
              <a:t>Here see molecular dynamics, airflow (turbulence) and climate</a:t>
            </a:r>
          </a:p>
          <a:p>
            <a:r>
              <a:rPr lang="en-US" sz="2000" dirty="0"/>
              <a:t>Petabyte/Second for an exascale supercomputer</a:t>
            </a:r>
          </a:p>
        </p:txBody>
      </p:sp>
      <p:pic>
        <p:nvPicPr>
          <p:cNvPr id="2050" name="Picture 2" descr="http://www.cd-adapco.com/sites/default/files/Airbus1_sized_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0315" y="3728115"/>
            <a:ext cx="5553685" cy="31239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pythonhosted.org/MDAnalysis/_images/testing_streamline.png"/>
          <p:cNvPicPr>
            <a:picLocks noChangeAspect="1" noChangeArrowheads="1"/>
          </p:cNvPicPr>
          <p:nvPr/>
        </p:nvPicPr>
        <p:blipFill rotWithShape="1">
          <a:blip r:embed="rId3">
            <a:extLst>
              <a:ext uri="{28A0092B-C50C-407E-A947-70E740481C1C}">
                <a14:useLocalDpi xmlns:a14="http://schemas.microsoft.com/office/drawing/2010/main" val="0"/>
              </a:ext>
            </a:extLst>
          </a:blip>
          <a:srcRect l="10399" t="7229" r="16083" b="1737"/>
          <a:stretch/>
        </p:blipFill>
        <p:spPr bwMode="auto">
          <a:xfrm>
            <a:off x="-18049" y="3581981"/>
            <a:ext cx="3608363" cy="335110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scidacreview.org/0702/images/interview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1042" y="940251"/>
            <a:ext cx="2617096" cy="2746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79115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34" y="26031"/>
            <a:ext cx="9126166" cy="659769"/>
          </a:xfrm>
        </p:spPr>
        <p:txBody>
          <a:bodyPr/>
          <a:lstStyle/>
          <a:p>
            <a:r>
              <a:rPr lang="en-US" dirty="0"/>
              <a:t>Category Agent: Agent-based modelling:</a:t>
            </a:r>
          </a:p>
        </p:txBody>
      </p:sp>
      <p:sp>
        <p:nvSpPr>
          <p:cNvPr id="3" name="Content Placeholder 2"/>
          <p:cNvSpPr>
            <a:spLocks noGrp="1"/>
          </p:cNvSpPr>
          <p:nvPr>
            <p:ph idx="1"/>
          </p:nvPr>
        </p:nvSpPr>
        <p:spPr>
          <a:xfrm>
            <a:off x="32033" y="685800"/>
            <a:ext cx="9144000" cy="5239757"/>
          </a:xfrm>
        </p:spPr>
        <p:txBody>
          <a:bodyPr>
            <a:noAutofit/>
          </a:bodyPr>
          <a:lstStyle/>
          <a:p>
            <a:r>
              <a:rPr lang="en-US" sz="2400" dirty="0"/>
              <a:t>When one simulates a new material one typically uses fundamental equations of matter describing atoms, electrons, molecules. However if we want to simulate the stock market, transportation systems or reaction of population to disease or shock, then the basic entities are not fundamental quantities</a:t>
            </a:r>
          </a:p>
          <a:p>
            <a:r>
              <a:rPr lang="en-US" sz="2400" dirty="0"/>
              <a:t>Rather people, cars, stocks are “macroscopic quantities” defined not by Newton’s laws but by some set of interaction or time evolution “empirical” rules. They form complex systems</a:t>
            </a:r>
          </a:p>
          <a:p>
            <a:r>
              <a:rPr lang="en-US" sz="2400" dirty="0"/>
              <a:t>One uses </a:t>
            </a:r>
            <a:r>
              <a:rPr lang="en-US" sz="2400" b="1" dirty="0">
                <a:solidFill>
                  <a:srgbClr val="FF0000"/>
                </a:solidFill>
              </a:rPr>
              <a:t>Agents</a:t>
            </a:r>
            <a:r>
              <a:rPr lang="en-US" sz="2400" dirty="0">
                <a:solidFill>
                  <a:srgbClr val="FF0000"/>
                </a:solidFill>
              </a:rPr>
              <a:t> </a:t>
            </a:r>
            <a:r>
              <a:rPr lang="en-US" sz="2400" dirty="0"/>
              <a:t>which are black boxes with defined responses to other agents and rest of context for this type of simulation</a:t>
            </a:r>
          </a:p>
          <a:p>
            <a:pPr lvl="1"/>
            <a:r>
              <a:rPr lang="en-US" sz="2000" dirty="0"/>
              <a:t>Agents are sometimes evolved with slow event driven simulations but the methods used in use cases 23 and 24 are much faster although agent simulations are always slower (per entity) than simple fundamental particle simulations</a:t>
            </a:r>
          </a:p>
          <a:p>
            <a:endParaRPr lang="en-US" sz="2400" dirty="0"/>
          </a:p>
        </p:txBody>
      </p:sp>
    </p:spTree>
    <p:extLst>
      <p:ext uri="{BB962C8B-B14F-4D97-AF65-F5344CB8AC3E}">
        <p14:creationId xmlns:p14="http://schemas.microsoft.com/office/powerpoint/2010/main" val="10945807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a:t>S/Q/Index Category</a:t>
            </a:r>
            <a:br>
              <a:rPr lang="en-US" b="1" dirty="0"/>
            </a:br>
            <a:r>
              <a:rPr lang="en-US" b="1" dirty="0"/>
              <a:t>Classical Database</a:t>
            </a:r>
          </a:p>
        </p:txBody>
      </p:sp>
      <p:sp>
        <p:nvSpPr>
          <p:cNvPr id="2" name="Text Placeholder 1"/>
          <p:cNvSpPr>
            <a:spLocks noGrp="1"/>
          </p:cNvSpPr>
          <p:nvPr>
            <p:ph type="body" idx="1"/>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94" y="2837709"/>
            <a:ext cx="3365726" cy="3359726"/>
          </a:xfrm>
          <a:prstGeom prst="rect">
            <a:avLst/>
          </a:prstGeom>
        </p:spPr>
      </p:pic>
    </p:spTree>
    <p:extLst>
      <p:ext uri="{BB962C8B-B14F-4D97-AF65-F5344CB8AC3E}">
        <p14:creationId xmlns:p14="http://schemas.microsoft.com/office/powerpoint/2010/main" val="40464335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Now we discuss approaches to important </a:t>
            </a:r>
            <a:r>
              <a:rPr lang="en-US" b="1" dirty="0" err="1">
                <a:solidFill>
                  <a:srgbClr val="006BB5"/>
                </a:solidFill>
              </a:rPr>
              <a:t>Search&amp;Query</a:t>
            </a:r>
            <a:r>
              <a:rPr lang="en-US" dirty="0"/>
              <a:t> and</a:t>
            </a:r>
            <a:r>
              <a:rPr lang="en-US" b="1" dirty="0">
                <a:solidFill>
                  <a:srgbClr val="006BB5"/>
                </a:solidFill>
              </a:rPr>
              <a:t> Index </a:t>
            </a:r>
            <a:r>
              <a:rPr lang="en-US" dirty="0"/>
              <a:t>features </a:t>
            </a:r>
          </a:p>
          <a:p>
            <a:r>
              <a:rPr lang="en-US" dirty="0"/>
              <a:t>Built around predetermined table structures (“Schema-on-write”) with highly optimized queries in SQL language</a:t>
            </a:r>
          </a:p>
          <a:p>
            <a:r>
              <a:rPr lang="en-US" dirty="0"/>
              <a:t>OLTP Online Transaction Processing as done for bank accounts is a good example where traditional (relational) databases good. </a:t>
            </a:r>
          </a:p>
          <a:p>
            <a:r>
              <a:rPr lang="en-US" dirty="0"/>
              <a:t>Very good indices for quick query response</a:t>
            </a:r>
          </a:p>
          <a:p>
            <a:r>
              <a:rPr lang="en-US" dirty="0"/>
              <a:t>Fault tolerance done very well</a:t>
            </a:r>
          </a:p>
          <a:p>
            <a:r>
              <a:rPr lang="en-US" dirty="0"/>
              <a:t>This can be scaled to large systems but </a:t>
            </a:r>
            <a:br>
              <a:rPr lang="en-US" dirty="0"/>
            </a:br>
            <a:r>
              <a:rPr lang="en-US" dirty="0"/>
              <a:t>parallelism is not easy – partly due to </a:t>
            </a:r>
            <a:br>
              <a:rPr lang="en-US" dirty="0"/>
            </a:br>
            <a:r>
              <a:rPr lang="en-US" dirty="0"/>
              <a:t>robustness constraints.</a:t>
            </a:r>
          </a:p>
          <a:p>
            <a:r>
              <a:rPr lang="en-US" dirty="0"/>
              <a:t>Note bank accounts involve little computing and data is “only” large</a:t>
            </a:r>
          </a:p>
          <a:p>
            <a:pPr lvl="1"/>
            <a:r>
              <a:rPr lang="en-US" dirty="0"/>
              <a:t>100 million people at ten megabytes of data (10</a:t>
            </a:r>
            <a:r>
              <a:rPr lang="en-US" baseline="30000" dirty="0"/>
              <a:t>5</a:t>
            </a:r>
            <a:r>
              <a:rPr lang="en-US" dirty="0"/>
              <a:t> transactions of 100 bytes) is a petabyte</a:t>
            </a:r>
          </a:p>
          <a:p>
            <a:endParaRPr lang="en-US" dirty="0"/>
          </a:p>
        </p:txBody>
      </p:sp>
      <p:sp>
        <p:nvSpPr>
          <p:cNvPr id="2" name="Title 1"/>
          <p:cNvSpPr>
            <a:spLocks noGrp="1"/>
          </p:cNvSpPr>
          <p:nvPr>
            <p:ph type="title"/>
          </p:nvPr>
        </p:nvSpPr>
        <p:spPr/>
        <p:txBody>
          <a:bodyPr/>
          <a:lstStyle/>
          <a:p>
            <a:r>
              <a:rPr lang="en-US" dirty="0"/>
              <a:t>Classic Database application</a:t>
            </a:r>
          </a:p>
        </p:txBody>
      </p:sp>
      <p:pic>
        <p:nvPicPr>
          <p:cNvPr id="1026" name="Picture 2" descr="File:Relational database terms.sv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2600" y="2971800"/>
            <a:ext cx="3124849" cy="1460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99964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sz="2000" dirty="0"/>
              <a:t>There is a vigorous debate as to which is better</a:t>
            </a:r>
          </a:p>
          <a:p>
            <a:pPr lvl="1"/>
            <a:r>
              <a:rPr lang="en-US" sz="1800" dirty="0"/>
              <a:t>Databases or new cloud solutions typified by Hadoop for processing and </a:t>
            </a:r>
            <a:r>
              <a:rPr lang="en-US" sz="1800" dirty="0" err="1"/>
              <a:t>NoSQL</a:t>
            </a:r>
            <a:r>
              <a:rPr lang="en-US" sz="1800" dirty="0"/>
              <a:t> for storage?</a:t>
            </a:r>
          </a:p>
          <a:p>
            <a:r>
              <a:rPr lang="en-US" sz="2000" dirty="0"/>
              <a:t>Modern data analytics are not helped significantly by RDBMS (Relational Database management System) technologies and can run on cheaper hardware that can scale to much larger datasets than RDBMS</a:t>
            </a:r>
          </a:p>
          <a:p>
            <a:pPr lvl="1"/>
            <a:r>
              <a:rPr lang="en-US" sz="1800" dirty="0"/>
              <a:t>SQL does not have built in clustering or recommender systems!</a:t>
            </a:r>
          </a:p>
          <a:p>
            <a:r>
              <a:rPr lang="en-US" sz="2000" dirty="0"/>
              <a:t>One can view MapReduce as exposing parallelism possible in databases and </a:t>
            </a:r>
            <a:r>
              <a:rPr lang="en-US" sz="2000" dirty="0" err="1"/>
              <a:t>Hive+Hadoop</a:t>
            </a:r>
            <a:r>
              <a:rPr lang="en-US" sz="2000" dirty="0"/>
              <a:t> as one example of cost effective parallel RDBMS</a:t>
            </a:r>
          </a:p>
          <a:p>
            <a:r>
              <a:rPr lang="en-US" sz="2000" dirty="0"/>
              <a:t>The RDBMS optimizations (which are great for OLTP) come at a cost so that price per terabyte per year is $1000-$2000 for a Hadoop cluster but 5-10 or more times that for a commercial RDBMS installation</a:t>
            </a:r>
          </a:p>
          <a:p>
            <a:pPr lvl="1"/>
            <a:r>
              <a:rPr lang="en-US" sz="1800" dirty="0"/>
              <a:t>RDBMS needs more expensive servers whereas Hadoop scales on cheap commodity hardware.</a:t>
            </a:r>
          </a:p>
          <a:p>
            <a:pPr lvl="1"/>
            <a:r>
              <a:rPr lang="en-US" sz="1800" dirty="0"/>
              <a:t>Commercial RDBMS software very expensive</a:t>
            </a:r>
          </a:p>
          <a:p>
            <a:r>
              <a:rPr lang="en-US" sz="2000" dirty="0"/>
              <a:t>ETL (Extract, Transform Load) and “Data Warehouse” are important terms in describing RDBMS approach to diverse unstructured data</a:t>
            </a:r>
          </a:p>
          <a:p>
            <a:pPr lvl="1"/>
            <a:r>
              <a:rPr lang="en-US" sz="1800" dirty="0"/>
              <a:t>Also operational data store or ODS</a:t>
            </a:r>
          </a:p>
        </p:txBody>
      </p:sp>
      <p:sp>
        <p:nvSpPr>
          <p:cNvPr id="2" name="Title 1"/>
          <p:cNvSpPr>
            <a:spLocks noGrp="1"/>
          </p:cNvSpPr>
          <p:nvPr>
            <p:ph type="title"/>
          </p:nvPr>
        </p:nvSpPr>
        <p:spPr/>
        <p:txBody>
          <a:bodyPr/>
          <a:lstStyle/>
          <a:p>
            <a:r>
              <a:rPr lang="en-US" dirty="0"/>
              <a:t>Classic Database application</a:t>
            </a:r>
          </a:p>
        </p:txBody>
      </p:sp>
    </p:spTree>
    <p:extLst>
      <p:ext uri="{BB962C8B-B14F-4D97-AF65-F5344CB8AC3E}">
        <p14:creationId xmlns:p14="http://schemas.microsoft.com/office/powerpoint/2010/main" val="41613585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RDBMS v. Cloud from </a:t>
            </a:r>
            <a:r>
              <a:rPr lang="en-US" dirty="0" err="1"/>
              <a:t>Cloudera</a:t>
            </a:r>
            <a:endParaRPr lang="en-US" dirty="0"/>
          </a:p>
        </p:txBody>
      </p:sp>
      <p:pic>
        <p:nvPicPr>
          <p:cNvPr id="7" name="Picture 6"/>
          <p:cNvPicPr>
            <a:picLocks noChangeAspect="1"/>
          </p:cNvPicPr>
          <p:nvPr/>
        </p:nvPicPr>
        <p:blipFill>
          <a:blip r:embed="rId2"/>
          <a:stretch>
            <a:fillRect/>
          </a:stretch>
        </p:blipFill>
        <p:spPr>
          <a:xfrm>
            <a:off x="0" y="721250"/>
            <a:ext cx="8138160" cy="6103620"/>
          </a:xfrm>
          <a:prstGeom prst="rect">
            <a:avLst/>
          </a:prstGeom>
        </p:spPr>
      </p:pic>
      <p:sp>
        <p:nvSpPr>
          <p:cNvPr id="6" name="Content Placeholder 2"/>
          <p:cNvSpPr>
            <a:spLocks noGrp="1"/>
          </p:cNvSpPr>
          <p:nvPr>
            <p:ph idx="4294967295"/>
          </p:nvPr>
        </p:nvSpPr>
        <p:spPr>
          <a:xfrm>
            <a:off x="19396" y="6324600"/>
            <a:ext cx="7600604" cy="373062"/>
          </a:xfrm>
          <a:solidFill>
            <a:schemeClr val="bg1"/>
          </a:solidFill>
        </p:spPr>
        <p:txBody>
          <a:bodyPr/>
          <a:lstStyle/>
          <a:p>
            <a:pPr marL="0" indent="0">
              <a:buNone/>
            </a:pPr>
            <a:r>
              <a:rPr lang="en-US" sz="1400" dirty="0">
                <a:hlinkClick r:id="rId3"/>
              </a:rPr>
              <a:t>http://cci.drexel.edu/bigdata/bigdata2013/Apache%20Hadoop%20in%20the%20Enterprise.pdf</a:t>
            </a:r>
            <a:endParaRPr lang="en-US" sz="1400" dirty="0"/>
          </a:p>
          <a:p>
            <a:pPr marL="0" indent="0">
              <a:buNone/>
            </a:pPr>
            <a:endParaRPr lang="en-US" sz="2400" dirty="0"/>
          </a:p>
          <a:p>
            <a:pPr marL="0" indent="0">
              <a:buNone/>
            </a:pPr>
            <a:endParaRPr lang="en-US" dirty="0"/>
          </a:p>
        </p:txBody>
      </p:sp>
    </p:spTree>
    <p:extLst>
      <p:ext uri="{BB962C8B-B14F-4D97-AF65-F5344CB8AC3E}">
        <p14:creationId xmlns:p14="http://schemas.microsoft.com/office/powerpoint/2010/main" val="32782116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Problems in RDBMS Approach </a:t>
            </a:r>
          </a:p>
        </p:txBody>
      </p:sp>
      <p:pic>
        <p:nvPicPr>
          <p:cNvPr id="5" name="Picture 4"/>
          <p:cNvPicPr>
            <a:picLocks noChangeAspect="1"/>
          </p:cNvPicPr>
          <p:nvPr/>
        </p:nvPicPr>
        <p:blipFill>
          <a:blip r:embed="rId2"/>
          <a:stretch>
            <a:fillRect/>
          </a:stretch>
        </p:blipFill>
        <p:spPr>
          <a:xfrm>
            <a:off x="29095" y="754380"/>
            <a:ext cx="8138160" cy="6103620"/>
          </a:xfrm>
          <a:prstGeom prst="rect">
            <a:avLst/>
          </a:prstGeom>
        </p:spPr>
      </p:pic>
      <p:sp>
        <p:nvSpPr>
          <p:cNvPr id="3" name="Content Placeholder 2"/>
          <p:cNvSpPr>
            <a:spLocks noGrp="1"/>
          </p:cNvSpPr>
          <p:nvPr>
            <p:ph idx="4294967295"/>
          </p:nvPr>
        </p:nvSpPr>
        <p:spPr>
          <a:xfrm>
            <a:off x="55418" y="6456363"/>
            <a:ext cx="7107382" cy="273050"/>
          </a:xfrm>
          <a:solidFill>
            <a:schemeClr val="bg1"/>
          </a:solidFill>
        </p:spPr>
        <p:txBody>
          <a:bodyPr>
            <a:normAutofit fontScale="92500" lnSpcReduction="10000"/>
          </a:bodyPr>
          <a:lstStyle/>
          <a:p>
            <a:pPr marL="0" indent="0">
              <a:buNone/>
            </a:pPr>
            <a:r>
              <a:rPr lang="en-US" sz="1400" dirty="0">
                <a:hlinkClick r:id="rId3"/>
              </a:rPr>
              <a:t>http://cci.drexel.edu/bigdata/bigdata2013/Apache%20Hadoop%20in%20the%20Enterprise.pdf</a:t>
            </a:r>
            <a:endParaRPr lang="en-US" sz="1400" dirty="0"/>
          </a:p>
          <a:p>
            <a:pPr marL="0" indent="0">
              <a:buNone/>
            </a:pPr>
            <a:endParaRPr lang="en-US" sz="1400" dirty="0"/>
          </a:p>
        </p:txBody>
      </p:sp>
    </p:spTree>
    <p:extLst>
      <p:ext uri="{BB962C8B-B14F-4D97-AF65-F5344CB8AC3E}">
        <p14:creationId xmlns:p14="http://schemas.microsoft.com/office/powerpoint/2010/main" val="42867568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609600"/>
            <a:ext cx="6353175" cy="528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8739" y="6396335"/>
            <a:ext cx="6028539" cy="461665"/>
          </a:xfrm>
          <a:prstGeom prst="rect">
            <a:avLst/>
          </a:prstGeom>
          <a:solidFill>
            <a:schemeClr val="bg1"/>
          </a:solidFill>
        </p:spPr>
        <p:txBody>
          <a:bodyPr wrap="square">
            <a:spAutoFit/>
          </a:bodyPr>
          <a:lstStyle/>
          <a:p>
            <a:r>
              <a:rPr lang="en-US" dirty="0">
                <a:solidFill>
                  <a:prstClr val="black"/>
                </a:solidFill>
              </a:rPr>
              <a:t>20120119berkeley.pdf Jeff </a:t>
            </a:r>
            <a:r>
              <a:rPr lang="en-US" dirty="0" err="1">
                <a:solidFill>
                  <a:prstClr val="black"/>
                </a:solidFill>
              </a:rPr>
              <a:t>Hammerbacher</a:t>
            </a:r>
            <a:endParaRPr lang="en-US" dirty="0">
              <a:solidFill>
                <a:prstClr val="black"/>
              </a:solidFill>
            </a:endParaRPr>
          </a:p>
        </p:txBody>
      </p:sp>
      <p:sp>
        <p:nvSpPr>
          <p:cNvPr id="4" name="Title 3"/>
          <p:cNvSpPr>
            <a:spLocks noGrp="1"/>
          </p:cNvSpPr>
          <p:nvPr>
            <p:ph type="title"/>
          </p:nvPr>
        </p:nvSpPr>
        <p:spPr/>
        <p:txBody>
          <a:bodyPr>
            <a:normAutofit/>
          </a:bodyPr>
          <a:lstStyle/>
          <a:p>
            <a:r>
              <a:rPr lang="en-US" b="1" dirty="0"/>
              <a:t>Traditional Relational Database Approach</a:t>
            </a:r>
          </a:p>
        </p:txBody>
      </p:sp>
      <p:sp>
        <p:nvSpPr>
          <p:cNvPr id="6" name="Content Placeholder 5"/>
          <p:cNvSpPr>
            <a:spLocks noGrp="1"/>
          </p:cNvSpPr>
          <p:nvPr>
            <p:ph idx="4294967295"/>
          </p:nvPr>
        </p:nvSpPr>
        <p:spPr>
          <a:xfrm>
            <a:off x="2209800" y="5458431"/>
            <a:ext cx="3810000" cy="433388"/>
          </a:xfrm>
        </p:spPr>
        <p:txBody>
          <a:bodyPr/>
          <a:lstStyle/>
          <a:p>
            <a:pPr marL="0" indent="0">
              <a:buNone/>
            </a:pPr>
            <a:r>
              <a:rPr lang="en-US" dirty="0"/>
              <a:t>ETL = Extract, Transform, Load</a:t>
            </a:r>
          </a:p>
        </p:txBody>
      </p:sp>
    </p:spTree>
    <p:extLst>
      <p:ext uri="{BB962C8B-B14F-4D97-AF65-F5344CB8AC3E}">
        <p14:creationId xmlns:p14="http://schemas.microsoft.com/office/powerpoint/2010/main" val="2634363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Hybrid RDBMS Cloud Solution from </a:t>
            </a:r>
            <a:r>
              <a:rPr lang="en-US" dirty="0" err="1"/>
              <a:t>Cloudera</a:t>
            </a:r>
            <a:endParaRPr lang="en-US" dirty="0"/>
          </a:p>
        </p:txBody>
      </p:sp>
      <p:pic>
        <p:nvPicPr>
          <p:cNvPr id="5" name="Picture 4"/>
          <p:cNvPicPr>
            <a:picLocks noChangeAspect="1"/>
          </p:cNvPicPr>
          <p:nvPr/>
        </p:nvPicPr>
        <p:blipFill>
          <a:blip r:embed="rId2"/>
          <a:stretch>
            <a:fillRect/>
          </a:stretch>
        </p:blipFill>
        <p:spPr>
          <a:xfrm>
            <a:off x="-5542" y="754380"/>
            <a:ext cx="8138160" cy="6103620"/>
          </a:xfrm>
          <a:prstGeom prst="rect">
            <a:avLst/>
          </a:prstGeom>
        </p:spPr>
      </p:pic>
      <p:sp>
        <p:nvSpPr>
          <p:cNvPr id="3" name="Content Placeholder 2"/>
          <p:cNvSpPr>
            <a:spLocks noGrp="1"/>
          </p:cNvSpPr>
          <p:nvPr>
            <p:ph idx="4294967295"/>
          </p:nvPr>
        </p:nvSpPr>
        <p:spPr>
          <a:xfrm>
            <a:off x="0" y="6529388"/>
            <a:ext cx="7620000" cy="328612"/>
          </a:xfrm>
          <a:solidFill>
            <a:schemeClr val="bg1"/>
          </a:solidFill>
        </p:spPr>
        <p:txBody>
          <a:bodyPr/>
          <a:lstStyle/>
          <a:p>
            <a:pPr marL="0" indent="0">
              <a:buNone/>
            </a:pPr>
            <a:r>
              <a:rPr lang="en-US" sz="1400" dirty="0">
                <a:hlinkClick r:id="rId3"/>
              </a:rPr>
              <a:t>http://cci.drexel.edu/bigdata/bigdata2013/Apache%20Hadoop%20in%20the%20Enterprise.pdf</a:t>
            </a:r>
            <a:endParaRPr lang="en-US" sz="1400" dirty="0"/>
          </a:p>
          <a:p>
            <a:pPr marL="0" indent="0">
              <a:buNone/>
            </a:pPr>
            <a:endParaRPr lang="en-US" sz="2400" dirty="0"/>
          </a:p>
          <a:p>
            <a:pPr marL="0" indent="0">
              <a:buNone/>
            </a:pPr>
            <a:endParaRPr lang="en-US" dirty="0"/>
          </a:p>
        </p:txBody>
      </p:sp>
    </p:spTree>
    <p:extLst>
      <p:ext uri="{BB962C8B-B14F-4D97-AF65-F5344CB8AC3E}">
        <p14:creationId xmlns:p14="http://schemas.microsoft.com/office/powerpoint/2010/main" val="40343059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9"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0" y="0"/>
            <a:ext cx="9126166" cy="533400"/>
          </a:xfrm>
          <a:solidFill>
            <a:schemeClr val="bg1"/>
          </a:solidFill>
        </p:spPr>
        <p:txBody>
          <a:bodyPr>
            <a:noAutofit/>
          </a:bodyPr>
          <a:lstStyle/>
          <a:p>
            <a:r>
              <a:rPr lang="en-US" sz="2800" b="1" dirty="0"/>
              <a:t>Typical Modern Do-everything Solution from IBM</a:t>
            </a:r>
          </a:p>
        </p:txBody>
      </p:sp>
      <p:sp>
        <p:nvSpPr>
          <p:cNvPr id="7" name="Rectangle 6"/>
          <p:cNvSpPr/>
          <p:nvPr/>
        </p:nvSpPr>
        <p:spPr>
          <a:xfrm>
            <a:off x="-37584" y="1143000"/>
            <a:ext cx="9067800" cy="338554"/>
          </a:xfrm>
          <a:prstGeom prst="rect">
            <a:avLst/>
          </a:prstGeom>
          <a:solidFill>
            <a:schemeClr val="bg1"/>
          </a:solidFill>
        </p:spPr>
        <p:txBody>
          <a:bodyPr wrap="square">
            <a:spAutoFit/>
          </a:bodyPr>
          <a:lstStyle/>
          <a:p>
            <a:r>
              <a:rPr lang="en-US" sz="1600" dirty="0" err="1">
                <a:solidFill>
                  <a:prstClr val="black"/>
                </a:solidFill>
              </a:rPr>
              <a:t>Anjul</a:t>
            </a:r>
            <a:r>
              <a:rPr lang="en-US" sz="1600" dirty="0">
                <a:solidFill>
                  <a:prstClr val="black"/>
                </a:solidFill>
              </a:rPr>
              <a:t> </a:t>
            </a:r>
            <a:r>
              <a:rPr lang="en-US" sz="1600" dirty="0" err="1">
                <a:solidFill>
                  <a:prstClr val="black"/>
                </a:solidFill>
              </a:rPr>
              <a:t>Bhambhri</a:t>
            </a:r>
            <a:r>
              <a:rPr lang="en-US" sz="1600" dirty="0">
                <a:solidFill>
                  <a:prstClr val="black"/>
                </a:solidFill>
              </a:rPr>
              <a:t>, VP of Big Data, IBM </a:t>
            </a:r>
            <a:r>
              <a:rPr lang="en-US" sz="1600" u="sng" dirty="0">
                <a:solidFill>
                  <a:prstClr val="black"/>
                </a:solidFill>
                <a:hlinkClick r:id="rId3"/>
              </a:rPr>
              <a:t>http://fisheritcenter.haas.berkeley.edu/Big_Data/index.html</a:t>
            </a:r>
            <a:r>
              <a:rPr lang="en-US" sz="1600" dirty="0">
                <a:solidFill>
                  <a:prstClr val="black"/>
                </a:solidFill>
              </a:rPr>
              <a:t> </a:t>
            </a:r>
          </a:p>
        </p:txBody>
      </p:sp>
    </p:spTree>
    <p:extLst>
      <p:ext uri="{BB962C8B-B14F-4D97-AF65-F5344CB8AC3E}">
        <p14:creationId xmlns:p14="http://schemas.microsoft.com/office/powerpoint/2010/main" val="1349282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126166" cy="762000"/>
          </a:xfrm>
        </p:spPr>
        <p:txBody>
          <a:bodyPr>
            <a:noAutofit/>
          </a:bodyPr>
          <a:lstStyle/>
          <a:p>
            <a:r>
              <a:rPr lang="en-US" b="1" dirty="0">
                <a:solidFill>
                  <a:srgbClr val="C00000"/>
                </a:solidFill>
              </a:rPr>
              <a:t>Top 10 Security &amp; Privacy Challenges: Classification</a:t>
            </a:r>
          </a:p>
        </p:txBody>
      </p:sp>
      <p:graphicFrame>
        <p:nvGraphicFramePr>
          <p:cNvPr id="4" name="Content Placeholder 4"/>
          <p:cNvGraphicFramePr>
            <a:graphicFrameLocks/>
          </p:cNvGraphicFramePr>
          <p:nvPr>
            <p:extLst>
              <p:ext uri="{D42A27DB-BD31-4B8C-83A1-F6EECF244321}">
                <p14:modId xmlns:p14="http://schemas.microsoft.com/office/powerpoint/2010/main" val="2149137856"/>
              </p:ext>
            </p:extLst>
          </p:nvPr>
        </p:nvGraphicFramePr>
        <p:xfrm>
          <a:off x="228600" y="1676400"/>
          <a:ext cx="8204200" cy="4152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156395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216" b="5971"/>
          <a:stretch/>
        </p:blipFill>
        <p:spPr bwMode="auto">
          <a:xfrm>
            <a:off x="0" y="1143000"/>
            <a:ext cx="9144000" cy="507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2400" y="646401"/>
            <a:ext cx="3795847" cy="369332"/>
          </a:xfrm>
          <a:prstGeom prst="rect">
            <a:avLst/>
          </a:prstGeom>
        </p:spPr>
        <p:txBody>
          <a:bodyPr wrap="none">
            <a:spAutoFit/>
          </a:bodyPr>
          <a:lstStyle/>
          <a:p>
            <a:r>
              <a:rPr lang="en-US" u="sng" dirty="0">
                <a:solidFill>
                  <a:prstClr val="black"/>
                </a:solidFill>
                <a:hlinkClick r:id="rId3"/>
              </a:rPr>
              <a:t>http://cs.metrostate.edu/~sbd/</a:t>
            </a:r>
            <a:r>
              <a:rPr lang="en-US" dirty="0">
                <a:solidFill>
                  <a:prstClr val="black"/>
                </a:solidFill>
              </a:rPr>
              <a:t> Oracle</a:t>
            </a:r>
          </a:p>
        </p:txBody>
      </p:sp>
      <p:sp>
        <p:nvSpPr>
          <p:cNvPr id="4" name="Title 3"/>
          <p:cNvSpPr>
            <a:spLocks noGrp="1"/>
          </p:cNvSpPr>
          <p:nvPr>
            <p:ph type="title"/>
          </p:nvPr>
        </p:nvSpPr>
        <p:spPr>
          <a:xfrm>
            <a:off x="0" y="13337"/>
            <a:ext cx="9126166" cy="762000"/>
          </a:xfrm>
        </p:spPr>
        <p:txBody>
          <a:bodyPr/>
          <a:lstStyle/>
          <a:p>
            <a:r>
              <a:rPr lang="en-US" sz="2800" dirty="0"/>
              <a:t>Typical Modern Do-everything Solution from Oracle</a:t>
            </a:r>
            <a:endParaRPr lang="en-US" sz="2800" dirty="0"/>
          </a:p>
        </p:txBody>
      </p:sp>
      <p:sp>
        <p:nvSpPr>
          <p:cNvPr id="6" name="Title 2"/>
          <p:cNvSpPr txBox="1">
            <a:spLocks/>
          </p:cNvSpPr>
          <p:nvPr/>
        </p:nvSpPr>
        <p:spPr>
          <a:xfrm>
            <a:off x="0" y="-1"/>
            <a:ext cx="8279705" cy="66387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b="1" dirty="0"/>
          </a:p>
        </p:txBody>
      </p:sp>
    </p:spTree>
    <p:extLst>
      <p:ext uri="{BB962C8B-B14F-4D97-AF65-F5344CB8AC3E}">
        <p14:creationId xmlns:p14="http://schemas.microsoft.com/office/powerpoint/2010/main" val="19958136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a:t>S/Q/Index Category</a:t>
            </a:r>
            <a:br>
              <a:rPr lang="en-US" b="1" dirty="0"/>
            </a:br>
            <a:r>
              <a:rPr lang="en-US" b="1" dirty="0"/>
              <a:t>NoSQL Solutions</a:t>
            </a:r>
          </a:p>
        </p:txBody>
      </p:sp>
      <p:sp>
        <p:nvSpPr>
          <p:cNvPr id="2" name="Text Placeholder 1"/>
          <p:cNvSpPr>
            <a:spLocks noGrp="1"/>
          </p:cNvSpPr>
          <p:nvPr>
            <p:ph type="body" idx="1"/>
          </p:nvPr>
        </p:nvSpPr>
        <p:spPr/>
        <p:txBody>
          <a:bodyPr/>
          <a:lstStyle/>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94" y="2837709"/>
            <a:ext cx="3365726" cy="3359726"/>
          </a:xfrm>
          <a:prstGeom prst="rect">
            <a:avLst/>
          </a:prstGeom>
        </p:spPr>
      </p:pic>
    </p:spTree>
    <p:extLst>
      <p:ext uri="{BB962C8B-B14F-4D97-AF65-F5344CB8AC3E}">
        <p14:creationId xmlns:p14="http://schemas.microsoft.com/office/powerpoint/2010/main" val="40608635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90600"/>
            <a:ext cx="9067800" cy="5173212"/>
          </a:xfrm>
        </p:spPr>
        <p:txBody>
          <a:bodyPr>
            <a:normAutofit/>
          </a:bodyPr>
          <a:lstStyle/>
          <a:p>
            <a:r>
              <a:rPr lang="en-US" dirty="0"/>
              <a:t>The “cloud” solution for databases or data systems was originally developed by the Internet companies – Google and Yahoo for search and Amazon, eBay for commerce, who needed cheaper faster solutions than relational databases.</a:t>
            </a:r>
          </a:p>
          <a:p>
            <a:r>
              <a:rPr lang="en-US" dirty="0"/>
              <a:t>They were driven by the commercial cloud infrastructure companies pioneered and still dominated by Amazon which made it easy for new startups (as large as Netflix) to outsource their computing flexibly</a:t>
            </a:r>
          </a:p>
          <a:p>
            <a:r>
              <a:rPr lang="en-US" dirty="0"/>
              <a:t>Hadoop (developed at Yahoo on MapReduce model from Google) was an important driver as MapReduce turned out to be easy to use, powerful and free.</a:t>
            </a:r>
          </a:p>
          <a:p>
            <a:r>
              <a:rPr lang="en-US" dirty="0"/>
              <a:t>Hadoop was developed by Apache open source process and grew many related projects forming the Apache Big Data Stack – many of them contained in Apache </a:t>
            </a:r>
            <a:r>
              <a:rPr lang="en-US" dirty="0" err="1"/>
              <a:t>Bigtop</a:t>
            </a:r>
            <a:r>
              <a:rPr lang="en-US" dirty="0"/>
              <a:t> project.</a:t>
            </a:r>
          </a:p>
          <a:p>
            <a:r>
              <a:rPr lang="en-US" dirty="0" err="1"/>
              <a:t>Cloudera</a:t>
            </a:r>
            <a:r>
              <a:rPr lang="en-US" dirty="0"/>
              <a:t> was a company whose business model involves supporting and enhancing Apache big data stack</a:t>
            </a:r>
          </a:p>
          <a:p>
            <a:endParaRPr lang="en-US" dirty="0"/>
          </a:p>
        </p:txBody>
      </p:sp>
      <p:sp>
        <p:nvSpPr>
          <p:cNvPr id="2" name="Title 1"/>
          <p:cNvSpPr>
            <a:spLocks noGrp="1"/>
          </p:cNvSpPr>
          <p:nvPr>
            <p:ph type="title"/>
          </p:nvPr>
        </p:nvSpPr>
        <p:spPr>
          <a:xfrm>
            <a:off x="0" y="0"/>
            <a:ext cx="9126166" cy="990600"/>
          </a:xfrm>
        </p:spPr>
        <p:txBody>
          <a:bodyPr>
            <a:normAutofit fontScale="90000"/>
          </a:bodyPr>
          <a:lstStyle/>
          <a:p>
            <a:r>
              <a:rPr lang="en-US" dirty="0"/>
              <a:t>Database built on top of </a:t>
            </a:r>
            <a:br>
              <a:rPr lang="en-US" dirty="0"/>
            </a:br>
            <a:r>
              <a:rPr lang="en-US" dirty="0" err="1"/>
              <a:t>NoSQL</a:t>
            </a:r>
            <a:r>
              <a:rPr lang="en-US" dirty="0"/>
              <a:t> such as </a:t>
            </a:r>
            <a:r>
              <a:rPr lang="en-US" dirty="0" err="1"/>
              <a:t>Hbase</a:t>
            </a:r>
            <a:r>
              <a:rPr lang="en-US" dirty="0"/>
              <a:t> for media I</a:t>
            </a:r>
          </a:p>
        </p:txBody>
      </p:sp>
    </p:spTree>
    <p:extLst>
      <p:ext uri="{BB962C8B-B14F-4D97-AF65-F5344CB8AC3E}">
        <p14:creationId xmlns:p14="http://schemas.microsoft.com/office/powerpoint/2010/main" val="25638883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90600"/>
            <a:ext cx="9067800" cy="4639812"/>
          </a:xfrm>
        </p:spPr>
        <p:txBody>
          <a:bodyPr>
            <a:normAutofit/>
          </a:bodyPr>
          <a:lstStyle/>
          <a:p>
            <a:r>
              <a:rPr lang="en-US" dirty="0"/>
              <a:t>One important part of Hadoop ecosystem is </a:t>
            </a:r>
            <a:r>
              <a:rPr lang="en-US" dirty="0" err="1"/>
              <a:t>Hbase</a:t>
            </a:r>
            <a:r>
              <a:rPr lang="en-US" dirty="0"/>
              <a:t> which is the open source version of Bigtable which was the original Google data management system built to support distributed tables</a:t>
            </a:r>
          </a:p>
          <a:p>
            <a:r>
              <a:rPr lang="en-US" dirty="0" err="1"/>
              <a:t>Hbase</a:t>
            </a:r>
            <a:r>
              <a:rPr lang="en-US" dirty="0"/>
              <a:t> is built on HDFS – the Hadoop File System – which correspondingly is open source version of GFS – the Google File System</a:t>
            </a:r>
          </a:p>
          <a:p>
            <a:pPr lvl="1"/>
            <a:r>
              <a:rPr lang="en-US" dirty="0"/>
              <a:t>Key feature is data distributed over same nodes that do computing</a:t>
            </a:r>
          </a:p>
          <a:p>
            <a:pPr lvl="1"/>
            <a:r>
              <a:rPr lang="en-US" dirty="0"/>
              <a:t>Builds in “Bring computing to the Data” Big data principle</a:t>
            </a:r>
          </a:p>
          <a:p>
            <a:r>
              <a:rPr lang="en-US" dirty="0"/>
              <a:t>HDFS/</a:t>
            </a:r>
            <a:r>
              <a:rPr lang="en-US" dirty="0" err="1"/>
              <a:t>Hbase</a:t>
            </a:r>
            <a:r>
              <a:rPr lang="en-US" dirty="0"/>
              <a:t> is equivalent of stored data in relational database</a:t>
            </a:r>
          </a:p>
          <a:p>
            <a:r>
              <a:rPr lang="en-US" dirty="0"/>
              <a:t>Hadoop MapReduce is equivalent of SQL processing engine although it uses Java not SQL to express processing</a:t>
            </a:r>
          </a:p>
          <a:p>
            <a:r>
              <a:rPr lang="en-US" dirty="0"/>
              <a:t>Hadoop runs several maps in parallel in so-called SPMD (single program multiple data) mode – each map processes a part of the data</a:t>
            </a:r>
          </a:p>
          <a:p>
            <a:pPr lvl="1"/>
            <a:r>
              <a:rPr lang="en-US" dirty="0"/>
              <a:t>The Reduce step integrates the results from all maps to get full answer.</a:t>
            </a:r>
          </a:p>
        </p:txBody>
      </p:sp>
      <p:sp>
        <p:nvSpPr>
          <p:cNvPr id="2" name="Title 1"/>
          <p:cNvSpPr>
            <a:spLocks noGrp="1"/>
          </p:cNvSpPr>
          <p:nvPr>
            <p:ph type="title"/>
          </p:nvPr>
        </p:nvSpPr>
        <p:spPr>
          <a:xfrm>
            <a:off x="0" y="0"/>
            <a:ext cx="9126166" cy="990600"/>
          </a:xfrm>
        </p:spPr>
        <p:txBody>
          <a:bodyPr>
            <a:normAutofit fontScale="90000"/>
          </a:bodyPr>
          <a:lstStyle/>
          <a:p>
            <a:r>
              <a:rPr lang="en-US" dirty="0"/>
              <a:t>Database built on top of </a:t>
            </a:r>
            <a:br>
              <a:rPr lang="en-US" dirty="0"/>
            </a:br>
            <a:r>
              <a:rPr lang="en-US" dirty="0" err="1"/>
              <a:t>NoSQL</a:t>
            </a:r>
            <a:r>
              <a:rPr lang="en-US" dirty="0"/>
              <a:t> such as </a:t>
            </a:r>
            <a:r>
              <a:rPr lang="en-US" dirty="0" err="1"/>
              <a:t>Hbase</a:t>
            </a:r>
            <a:r>
              <a:rPr lang="en-US" dirty="0"/>
              <a:t> for media II</a:t>
            </a:r>
          </a:p>
        </p:txBody>
      </p:sp>
    </p:spTree>
    <p:extLst>
      <p:ext uri="{BB962C8B-B14F-4D97-AF65-F5344CB8AC3E}">
        <p14:creationId xmlns:p14="http://schemas.microsoft.com/office/powerpoint/2010/main" val="31987017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02" y="896893"/>
            <a:ext cx="9144000" cy="5966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752600" y="6182380"/>
            <a:ext cx="5257800" cy="523220"/>
          </a:xfrm>
          <a:prstGeom prst="rect">
            <a:avLst/>
          </a:prstGeom>
        </p:spPr>
        <p:txBody>
          <a:bodyPr wrap="square">
            <a:spAutoFit/>
          </a:bodyPr>
          <a:lstStyle/>
          <a:p>
            <a:r>
              <a:rPr lang="en-US" sz="1400" dirty="0">
                <a:solidFill>
                  <a:srgbClr val="000000"/>
                </a:solidFill>
                <a:latin typeface="Arial" panose="020B0604020202020204" pitchFamily="34" charset="0"/>
              </a:rPr>
              <a:t>Hugh Williams</a:t>
            </a:r>
          </a:p>
          <a:p>
            <a:r>
              <a:rPr lang="en-US" sz="1400" dirty="0">
                <a:solidFill>
                  <a:prstClr val="black"/>
                </a:solidFill>
                <a:latin typeface="Arial" panose="020B0604020202020204" pitchFamily="34" charset="0"/>
                <a:hlinkClick r:id="rId3"/>
              </a:rPr>
              <a:t>http://fisheritcenter.haas.berkeley.edu/Big_Data/index.html</a:t>
            </a:r>
            <a:endParaRPr lang="en-US" sz="1400" dirty="0">
              <a:solidFill>
                <a:prstClr val="black"/>
              </a:solidFill>
            </a:endParaRPr>
          </a:p>
        </p:txBody>
      </p:sp>
      <p:sp>
        <p:nvSpPr>
          <p:cNvPr id="4" name="Title 3"/>
          <p:cNvSpPr>
            <a:spLocks noGrp="1"/>
          </p:cNvSpPr>
          <p:nvPr>
            <p:ph type="title"/>
          </p:nvPr>
        </p:nvSpPr>
        <p:spPr/>
        <p:txBody>
          <a:bodyPr/>
          <a:lstStyle/>
          <a:p>
            <a:r>
              <a:rPr lang="en-US" sz="3600" dirty="0"/>
              <a:t>View from eBay on Trade-offs</a:t>
            </a:r>
            <a:endParaRPr lang="en-US" dirty="0"/>
          </a:p>
        </p:txBody>
      </p:sp>
      <p:sp>
        <p:nvSpPr>
          <p:cNvPr id="5" name="Title 2"/>
          <p:cNvSpPr txBox="1">
            <a:spLocks/>
          </p:cNvSpPr>
          <p:nvPr/>
        </p:nvSpPr>
        <p:spPr>
          <a:xfrm>
            <a:off x="0" y="-1"/>
            <a:ext cx="8279705" cy="66387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b="1" dirty="0"/>
          </a:p>
        </p:txBody>
      </p:sp>
    </p:spTree>
    <p:extLst>
      <p:ext uri="{BB962C8B-B14F-4D97-AF65-F5344CB8AC3E}">
        <p14:creationId xmlns:p14="http://schemas.microsoft.com/office/powerpoint/2010/main" val="8192513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1143000"/>
            <a:ext cx="8273476" cy="2852737"/>
          </a:xfrm>
        </p:spPr>
        <p:txBody>
          <a:bodyPr>
            <a:normAutofit/>
          </a:bodyPr>
          <a:lstStyle/>
          <a:p>
            <a:r>
              <a:rPr lang="en-US" b="1" dirty="0"/>
              <a:t>Examples: Especially Image based Applications</a:t>
            </a:r>
          </a:p>
        </p:txBody>
      </p:sp>
      <p:sp>
        <p:nvSpPr>
          <p:cNvPr id="2" name="Text Placeholder 1"/>
          <p:cNvSpPr>
            <a:spLocks noGrp="1"/>
          </p:cNvSpPr>
          <p:nvPr>
            <p:ph type="body" idx="1"/>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58" y="3091781"/>
            <a:ext cx="3365726" cy="3359726"/>
          </a:xfrm>
          <a:prstGeom prst="rect">
            <a:avLst/>
          </a:prstGeom>
        </p:spPr>
      </p:pic>
    </p:spTree>
    <p:extLst>
      <p:ext uri="{BB962C8B-B14F-4D97-AF65-F5344CB8AC3E}">
        <p14:creationId xmlns:p14="http://schemas.microsoft.com/office/powerpoint/2010/main" val="21236920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0"/>
            <a:ext cx="9144000" cy="6858000"/>
            <a:chOff x="-28871" y="0"/>
            <a:chExt cx="9144000" cy="6858000"/>
          </a:xfrm>
        </p:grpSpPr>
        <p:pic>
          <p:nvPicPr>
            <p:cNvPr id="7" name="Picture 6"/>
            <p:cNvPicPr>
              <a:picLocks noChangeAspect="1"/>
            </p:cNvPicPr>
            <p:nvPr/>
          </p:nvPicPr>
          <p:blipFill>
            <a:blip r:embed="rId3"/>
            <a:stretch>
              <a:fillRect/>
            </a:stretch>
          </p:blipFill>
          <p:spPr>
            <a:xfrm>
              <a:off x="-28871" y="0"/>
              <a:ext cx="9144000" cy="6858000"/>
            </a:xfrm>
            <a:prstGeom prst="rect">
              <a:avLst/>
            </a:prstGeom>
          </p:spPr>
        </p:pic>
        <p:sp>
          <p:nvSpPr>
            <p:cNvPr id="8" name="Rectangle 7"/>
            <p:cNvSpPr/>
            <p:nvPr/>
          </p:nvSpPr>
          <p:spPr>
            <a:xfrm>
              <a:off x="3628729" y="6456957"/>
              <a:ext cx="3783152" cy="369332"/>
            </a:xfrm>
            <a:prstGeom prst="rect">
              <a:avLst/>
            </a:prstGeom>
          </p:spPr>
          <p:txBody>
            <a:bodyPr wrap="none">
              <a:spAutoFit/>
            </a:bodyPr>
            <a:lstStyle/>
            <a:p>
              <a:r>
                <a:rPr lang="en-US" dirty="0"/>
                <a:t>http://www.kpcb.com/internet-trends</a:t>
              </a:r>
            </a:p>
          </p:txBody>
        </p:sp>
      </p:grpSp>
    </p:spTree>
    <p:extLst>
      <p:ext uri="{BB962C8B-B14F-4D97-AF65-F5344CB8AC3E}">
        <p14:creationId xmlns:p14="http://schemas.microsoft.com/office/powerpoint/2010/main" val="28395530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r>
              <a:rPr lang="en-US" sz="2400" b="1" dirty="0"/>
              <a:t>13-15 Military Sensor Data Analysis/ Intelligence</a:t>
            </a:r>
            <a:br>
              <a:rPr lang="en-US" sz="2400" b="1" dirty="0"/>
            </a:br>
            <a:r>
              <a:rPr lang="en-US" sz="2400" b="1" dirty="0"/>
              <a:t> </a:t>
            </a:r>
            <a:r>
              <a:rPr lang="en-US" sz="2400" b="1" dirty="0">
                <a:solidFill>
                  <a:srgbClr val="0070C0"/>
                </a:solidFill>
              </a:rPr>
              <a:t>PP, LML, GIS, MR</a:t>
            </a:r>
            <a:endParaRPr lang="en-US" sz="2400" b="1" dirty="0"/>
          </a:p>
          <a:p>
            <a:r>
              <a:rPr lang="en-US" sz="2400" b="1" dirty="0"/>
              <a:t>7:Pathology Imaging/ Digital Pathology: </a:t>
            </a:r>
            <a:r>
              <a:rPr lang="en-US" sz="2400" b="1" dirty="0">
                <a:solidFill>
                  <a:srgbClr val="0070C0"/>
                </a:solidFill>
              </a:rPr>
              <a:t>PP, LML, </a:t>
            </a:r>
            <a:br>
              <a:rPr lang="en-US" sz="2400" b="1" dirty="0">
                <a:solidFill>
                  <a:srgbClr val="0070C0"/>
                </a:solidFill>
              </a:rPr>
            </a:br>
            <a:r>
              <a:rPr lang="en-US" sz="2400" b="1" dirty="0">
                <a:solidFill>
                  <a:srgbClr val="0070C0"/>
                </a:solidFill>
              </a:rPr>
              <a:t>MR </a:t>
            </a:r>
            <a:r>
              <a:rPr lang="en-US" sz="2400" dirty="0"/>
              <a:t>for search becoming terabyte 3D images, Global Classification</a:t>
            </a:r>
          </a:p>
          <a:p>
            <a:r>
              <a:rPr lang="en-US" sz="2400" b="1" dirty="0"/>
              <a:t>18&amp;35: Computational </a:t>
            </a:r>
            <a:r>
              <a:rPr lang="en-US" sz="2400" b="1" dirty="0" err="1"/>
              <a:t>Bioimaging</a:t>
            </a:r>
            <a:r>
              <a:rPr lang="en-US" sz="2400" b="1" dirty="0"/>
              <a:t> (Light Sources): </a:t>
            </a:r>
            <a:r>
              <a:rPr lang="en-US" sz="2400" b="1" dirty="0">
                <a:solidFill>
                  <a:srgbClr val="0070C0"/>
                </a:solidFill>
              </a:rPr>
              <a:t>PP, LML </a:t>
            </a:r>
            <a:r>
              <a:rPr lang="en-US" sz="2400" dirty="0"/>
              <a:t>Also materials</a:t>
            </a:r>
          </a:p>
          <a:p>
            <a:r>
              <a:rPr lang="en-US" sz="2400" b="1" dirty="0"/>
              <a:t>26: Large-scale Deep Learning: </a:t>
            </a:r>
            <a:r>
              <a:rPr lang="en-US" sz="2400" b="1" dirty="0">
                <a:solidFill>
                  <a:srgbClr val="0070C0"/>
                </a:solidFill>
              </a:rPr>
              <a:t>GML</a:t>
            </a:r>
            <a:r>
              <a:rPr lang="en-US" sz="2400" b="1" dirty="0"/>
              <a:t> </a:t>
            </a:r>
            <a:r>
              <a:rPr lang="en-US" sz="2400" dirty="0"/>
              <a:t>Stanford ran 10 million images and 11 billion parameters on a 64 GPU HPC; vision (drive car), speech, and Natural Language Processing </a:t>
            </a:r>
          </a:p>
          <a:p>
            <a:r>
              <a:rPr lang="en-US" sz="2400" b="1" dirty="0"/>
              <a:t>27: Organizing large-scale, unstructured collections of photos: </a:t>
            </a:r>
            <a:r>
              <a:rPr lang="en-US" sz="2400" b="1" dirty="0">
                <a:solidFill>
                  <a:srgbClr val="0070C0"/>
                </a:solidFill>
              </a:rPr>
              <a:t>GML</a:t>
            </a:r>
            <a:r>
              <a:rPr lang="en-US" sz="2400" b="1" dirty="0"/>
              <a:t> </a:t>
            </a:r>
            <a:r>
              <a:rPr lang="en-US" sz="2400" dirty="0"/>
              <a:t>Fit position and camera direction to assemble 3D photo ensemble </a:t>
            </a:r>
          </a:p>
          <a:p>
            <a:r>
              <a:rPr lang="en-US" sz="2400" b="1" dirty="0"/>
              <a:t>36: Catalina Real-Time Transient Synoptic Sky Survey (CRTS): </a:t>
            </a:r>
            <a:r>
              <a:rPr lang="en-US" sz="2400" b="1" dirty="0">
                <a:solidFill>
                  <a:srgbClr val="0070C0"/>
                </a:solidFill>
              </a:rPr>
              <a:t>PP, LML</a:t>
            </a:r>
            <a:r>
              <a:rPr lang="en-US" sz="2400" b="1" dirty="0"/>
              <a:t> </a:t>
            </a:r>
            <a:r>
              <a:rPr lang="en-US" sz="2400" dirty="0"/>
              <a:t>followed by classification of events (</a:t>
            </a:r>
            <a:r>
              <a:rPr lang="en-US" sz="2400" b="1" dirty="0">
                <a:solidFill>
                  <a:srgbClr val="0070C0"/>
                </a:solidFill>
              </a:rPr>
              <a:t>GML</a:t>
            </a:r>
            <a:r>
              <a:rPr lang="en-US" sz="2400" dirty="0"/>
              <a:t>)</a:t>
            </a:r>
          </a:p>
          <a:p>
            <a:r>
              <a:rPr lang="en-US" sz="2400" b="1" dirty="0"/>
              <a:t>43: Radar Data Analysis for </a:t>
            </a:r>
            <a:r>
              <a:rPr lang="en-US" sz="2400" b="1" dirty="0" err="1"/>
              <a:t>CReSIS</a:t>
            </a:r>
            <a:r>
              <a:rPr lang="en-US" sz="2400" b="1" dirty="0"/>
              <a:t> Remote Sensing of Ice Sheets: </a:t>
            </a:r>
            <a:r>
              <a:rPr lang="en-US" sz="2400" b="1" dirty="0">
                <a:solidFill>
                  <a:srgbClr val="0070C0"/>
                </a:solidFill>
              </a:rPr>
              <a:t>PP, LML </a:t>
            </a:r>
            <a:r>
              <a:rPr lang="en-US" sz="2400" dirty="0"/>
              <a:t>to identify glacier beds; </a:t>
            </a:r>
            <a:r>
              <a:rPr lang="en-US" sz="2400" b="1" dirty="0">
                <a:solidFill>
                  <a:srgbClr val="0070C0"/>
                </a:solidFill>
              </a:rPr>
              <a:t>GML </a:t>
            </a:r>
            <a:r>
              <a:rPr lang="en-US" sz="2400" dirty="0"/>
              <a:t>for full ice-sheet</a:t>
            </a:r>
          </a:p>
          <a:p>
            <a:r>
              <a:rPr lang="en-US" sz="2400" b="1" dirty="0"/>
              <a:t>44: UAVSAR Data Processing, Data Product Delivery, and Data Services</a:t>
            </a:r>
            <a:r>
              <a:rPr lang="en-US" sz="2400" dirty="0"/>
              <a:t>: </a:t>
            </a:r>
            <a:r>
              <a:rPr lang="en-US" sz="2400" b="1" dirty="0">
                <a:solidFill>
                  <a:srgbClr val="0070C0"/>
                </a:solidFill>
              </a:rPr>
              <a:t>PP</a:t>
            </a:r>
            <a:r>
              <a:rPr lang="en-US" sz="2400" dirty="0"/>
              <a:t> to find slippage from radar images</a:t>
            </a:r>
          </a:p>
          <a:p>
            <a:r>
              <a:rPr lang="en-US" sz="2400" b="1" dirty="0"/>
              <a:t>45, 46: Analysis of Simulation visualizations: </a:t>
            </a:r>
            <a:r>
              <a:rPr lang="en-US" sz="2400" b="1" dirty="0">
                <a:solidFill>
                  <a:srgbClr val="0070C0"/>
                </a:solidFill>
              </a:rPr>
              <a:t>PP LML ?GML</a:t>
            </a:r>
            <a:r>
              <a:rPr lang="en-US" sz="2400" dirty="0"/>
              <a:t> find paths, classify orbits, classify patterns that signal earthquakes, instabilities, climate, turbulence</a:t>
            </a:r>
          </a:p>
        </p:txBody>
      </p:sp>
      <p:sp>
        <p:nvSpPr>
          <p:cNvPr id="2" name="Title 1"/>
          <p:cNvSpPr>
            <a:spLocks noGrp="1"/>
          </p:cNvSpPr>
          <p:nvPr>
            <p:ph type="title"/>
          </p:nvPr>
        </p:nvSpPr>
        <p:spPr/>
        <p:txBody>
          <a:bodyPr>
            <a:normAutofit/>
          </a:bodyPr>
          <a:lstStyle/>
          <a:p>
            <a:r>
              <a:rPr lang="en-US" b="1" dirty="0"/>
              <a:t>Thirteen Image-based Use Cases in the 51</a:t>
            </a:r>
          </a:p>
        </p:txBody>
      </p:sp>
    </p:spTree>
    <p:extLst>
      <p:ext uri="{BB962C8B-B14F-4D97-AF65-F5344CB8AC3E}">
        <p14:creationId xmlns:p14="http://schemas.microsoft.com/office/powerpoint/2010/main" val="10182262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84629"/>
            <a:ext cx="9067800" cy="4944612"/>
          </a:xfrm>
        </p:spPr>
        <p:txBody>
          <a:bodyPr>
            <a:normAutofit lnSpcReduction="10000"/>
          </a:bodyPr>
          <a:lstStyle/>
          <a:p>
            <a:r>
              <a:rPr lang="en-US" sz="1800" b="1" dirty="0">
                <a:solidFill>
                  <a:srgbClr val="FF0000"/>
                </a:solidFill>
              </a:rPr>
              <a:t>Application:</a:t>
            </a:r>
            <a:r>
              <a:rPr lang="en-US" sz="1800" dirty="0"/>
              <a:t> Need to support large scale geospatial data analysis and visualization with number of geospatially aware sensors and the number of geospatially tagged data sources rapidly increasing.</a:t>
            </a:r>
          </a:p>
          <a:p>
            <a:r>
              <a:rPr lang="en-US" sz="1800" b="1" dirty="0">
                <a:solidFill>
                  <a:srgbClr val="FF0000"/>
                </a:solidFill>
              </a:rPr>
              <a:t>Current Approach:</a:t>
            </a:r>
            <a:r>
              <a:rPr lang="en-US" sz="1800" dirty="0"/>
              <a:t>  Traditional GIS systems are generally capable of analyzing millions of objects and easily visualizing thousands. Data types include Imagery (various formats such as NITF, </a:t>
            </a:r>
            <a:r>
              <a:rPr lang="en-US" sz="1800" dirty="0" err="1"/>
              <a:t>GeoTiff</a:t>
            </a:r>
            <a:r>
              <a:rPr lang="en-US" sz="1800" dirty="0"/>
              <a:t>, CADRG), and vector with various formats like shape files, KML, text streams. Object types include points, lines, areas, polylines, circles, ellipses. Data accuracy very important with image registration and sensor accuracy relevant. Analytics include closest point of approach, deviation from route, and point density over time, PCA and ICA. Software includes Server with Geospatially enabled RDBMS, Geospatial server/analysis software – ESRI </a:t>
            </a:r>
            <a:r>
              <a:rPr lang="en-US" sz="1800" dirty="0" err="1"/>
              <a:t>ArcServer</a:t>
            </a:r>
            <a:r>
              <a:rPr lang="en-US" sz="1800" dirty="0"/>
              <a:t>, </a:t>
            </a:r>
            <a:r>
              <a:rPr lang="en-US" sz="1800" dirty="0" err="1"/>
              <a:t>Geoserver</a:t>
            </a:r>
            <a:r>
              <a:rPr lang="en-US" sz="1800" dirty="0"/>
              <a:t>; Visualization by </a:t>
            </a:r>
            <a:r>
              <a:rPr lang="en-US" sz="1800" dirty="0" err="1"/>
              <a:t>ArcMap</a:t>
            </a:r>
            <a:r>
              <a:rPr lang="en-US" sz="1800" dirty="0"/>
              <a:t> or browser based visualization</a:t>
            </a:r>
          </a:p>
          <a:p>
            <a:r>
              <a:rPr lang="en-US" sz="1800" b="1" dirty="0">
                <a:solidFill>
                  <a:srgbClr val="FF0000"/>
                </a:solidFill>
              </a:rPr>
              <a:t>Futures:</a:t>
            </a:r>
            <a:r>
              <a:rPr lang="en-US" sz="1800" dirty="0"/>
              <a:t> Today’s intelligence systems often contain trillions of geospatial objects and need to be able to visualize and interact with millions of objects. Critical issues are Indexing, retrieval and distributed analysis; Visualization generation and transmission; Visualization of data at the end of low bandwidth wireless connections; Data is sensitive and must be completely secure in transit and at rest (particularly on handhelds); Geospatial data requires unique approaches to indexing and distributed analysis.</a:t>
            </a:r>
          </a:p>
        </p:txBody>
      </p:sp>
      <p:sp>
        <p:nvSpPr>
          <p:cNvPr id="2" name="Title 1"/>
          <p:cNvSpPr>
            <a:spLocks noGrp="1"/>
          </p:cNvSpPr>
          <p:nvPr>
            <p:ph type="title"/>
          </p:nvPr>
        </p:nvSpPr>
        <p:spPr>
          <a:xfrm>
            <a:off x="0" y="0"/>
            <a:ext cx="9126166" cy="1066800"/>
          </a:xfrm>
        </p:spPr>
        <p:txBody>
          <a:bodyPr>
            <a:noAutofit/>
          </a:bodyPr>
          <a:lstStyle/>
          <a:p>
            <a:r>
              <a:rPr lang="en-US" sz="3200" b="1" dirty="0"/>
              <a:t>13: Cloud Large Scale Geospatial Analysis and Visualization</a:t>
            </a:r>
          </a:p>
        </p:txBody>
      </p:sp>
      <p:sp>
        <p:nvSpPr>
          <p:cNvPr id="11" name="Rectangle 10"/>
          <p:cNvSpPr/>
          <p:nvPr/>
        </p:nvSpPr>
        <p:spPr>
          <a:xfrm>
            <a:off x="-30657" y="5846731"/>
            <a:ext cx="2287549" cy="369332"/>
          </a:xfrm>
          <a:prstGeom prst="rect">
            <a:avLst/>
          </a:prstGeom>
          <a:solidFill>
            <a:srgbClr val="EEECE1">
              <a:lumMod val="60000"/>
              <a:lumOff val="40000"/>
            </a:srgbClr>
          </a:solidFill>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6BB5"/>
                </a:solidFill>
                <a:effectLst/>
                <a:uLnTx/>
                <a:uFillTx/>
                <a:latin typeface="Calibri"/>
                <a:ea typeface="+mn-ea"/>
              </a:rPr>
              <a:t>PP, GIS, Classification</a:t>
            </a:r>
          </a:p>
        </p:txBody>
      </p:sp>
      <p:sp>
        <p:nvSpPr>
          <p:cNvPr id="12" name="Rectangle 11"/>
          <p:cNvSpPr/>
          <p:nvPr/>
        </p:nvSpPr>
        <p:spPr>
          <a:xfrm>
            <a:off x="3440229" y="5846731"/>
            <a:ext cx="5241307" cy="369332"/>
          </a:xfrm>
          <a:prstGeom prst="rect">
            <a:avLst/>
          </a:prstGeom>
          <a:solidFill>
            <a:srgbClr val="EEECE1">
              <a:lumMod val="60000"/>
              <a:lumOff val="40000"/>
            </a:srgbClr>
          </a:solidFill>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7030A0"/>
                </a:solidFill>
                <a:effectLst/>
                <a:uLnTx/>
                <a:uFillTx/>
                <a:latin typeface="Calibri"/>
                <a:ea typeface="+mn-ea"/>
              </a:rPr>
              <a:t>Parallelism over Sensors and people accessing data</a:t>
            </a:r>
          </a:p>
        </p:txBody>
      </p:sp>
      <p:sp>
        <p:nvSpPr>
          <p:cNvPr id="13" name="Rectangle 12"/>
          <p:cNvSpPr/>
          <p:nvPr/>
        </p:nvSpPr>
        <p:spPr>
          <a:xfrm>
            <a:off x="2256892" y="5846731"/>
            <a:ext cx="1183337" cy="369332"/>
          </a:xfrm>
          <a:prstGeom prst="rect">
            <a:avLst/>
          </a:prstGeom>
          <a:solidFill>
            <a:srgbClr val="EEECE1">
              <a:lumMod val="60000"/>
              <a:lumOff val="40000"/>
            </a:srgbClr>
          </a:solidFill>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9BBB59">
                    <a:lumMod val="50000"/>
                  </a:srgbClr>
                </a:solidFill>
                <a:effectLst/>
                <a:uLnTx/>
                <a:uFillTx/>
                <a:latin typeface="Calibri"/>
                <a:ea typeface="+mn-ea"/>
              </a:rPr>
              <a:t>Streaming</a:t>
            </a:r>
          </a:p>
        </p:txBody>
      </p:sp>
      <p:sp>
        <p:nvSpPr>
          <p:cNvPr id="14" name="Rounded Rectangle 9"/>
          <p:cNvSpPr/>
          <p:nvPr/>
        </p:nvSpPr>
        <p:spPr>
          <a:xfrm>
            <a:off x="7696200" y="576495"/>
            <a:ext cx="1049312" cy="408623"/>
          </a:xfrm>
          <a:prstGeom prst="roundRect">
            <a:avLst/>
          </a:prstGeom>
          <a:solidFill>
            <a:sysClr val="window" lastClr="FFFFFF"/>
          </a:solidFill>
          <a:ln w="25400" cap="flat" cmpd="sng" algn="ctr">
            <a:noFill/>
            <a:prstDash val="solid"/>
          </a:ln>
          <a:effectLst/>
        </p:spPr>
        <p:txBody>
          <a:bodyPr rtlCol="0" anchor="ctr">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ea typeface="+mn-ea"/>
                <a:cs typeface="+mn-cs"/>
              </a:rPr>
              <a:t>Defense</a:t>
            </a:r>
          </a:p>
        </p:txBody>
      </p:sp>
    </p:spTree>
    <p:extLst>
      <p:ext uri="{BB962C8B-B14F-4D97-AF65-F5344CB8AC3E}">
        <p14:creationId xmlns:p14="http://schemas.microsoft.com/office/powerpoint/2010/main" val="36658461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
            <a:ext cx="9144000" cy="1143000"/>
          </a:xfrm>
        </p:spPr>
        <p:txBody>
          <a:bodyPr>
            <a:noAutofit/>
          </a:bodyPr>
          <a:lstStyle/>
          <a:p>
            <a:r>
              <a:rPr lang="en-US" sz="3200" b="1" dirty="0"/>
              <a:t>13: Cloud Large Scale Geospatial Analysis and Visualization</a:t>
            </a:r>
          </a:p>
        </p:txBody>
      </p:sp>
      <p:sp>
        <p:nvSpPr>
          <p:cNvPr id="3" name="Content Placeholder 2"/>
          <p:cNvSpPr>
            <a:spLocks noGrp="1"/>
          </p:cNvSpPr>
          <p:nvPr>
            <p:ph idx="1"/>
          </p:nvPr>
        </p:nvSpPr>
        <p:spPr>
          <a:xfrm>
            <a:off x="35875" y="1011144"/>
            <a:ext cx="9108125" cy="1120869"/>
          </a:xfrm>
        </p:spPr>
        <p:txBody>
          <a:bodyPr>
            <a:normAutofit/>
          </a:bodyPr>
          <a:lstStyle/>
          <a:p>
            <a:r>
              <a:rPr lang="en-US" dirty="0"/>
              <a:t>This introduces important concept of a Geographical Information System displaying results from sensors</a:t>
            </a:r>
          </a:p>
          <a:p>
            <a:r>
              <a:rPr lang="en-US" b="1" dirty="0">
                <a:solidFill>
                  <a:srgbClr val="006BB5"/>
                </a:solidFill>
              </a:rPr>
              <a:t>GIS: </a:t>
            </a:r>
            <a:r>
              <a:rPr lang="en-US" dirty="0">
                <a:solidFill>
                  <a:srgbClr val="006BB5"/>
                </a:solidFill>
              </a:rPr>
              <a:t>Geotagged data and often displayed in ESRI, Google Earth etc.</a:t>
            </a:r>
          </a:p>
          <a:p>
            <a:endParaRPr lang="en-US" dirty="0"/>
          </a:p>
        </p:txBody>
      </p:sp>
      <p:pic>
        <p:nvPicPr>
          <p:cNvPr id="1026" name="Picture 2" descr="https://encrypted-tbn0.gstatic.com/images?q=tbn:ANd9GcRhdZEjYZ5aEAMQYGShA4dFhTHmhkbezZ68cts6Zu44F6GQLB5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623" y="3744902"/>
            <a:ext cx="2825436" cy="18801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3953877" y="2123812"/>
            <a:ext cx="4927341" cy="3469886"/>
          </a:xfrm>
          <a:prstGeom prst="rect">
            <a:avLst/>
          </a:prstGeom>
        </p:spPr>
      </p:pic>
      <p:pic>
        <p:nvPicPr>
          <p:cNvPr id="1028" name="Picture 4" descr="http://www.mouser.com/images/microsites/SMARTmilitarytruc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18" y="2095543"/>
            <a:ext cx="2283204" cy="17023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a:stretch>
            <a:fillRect/>
          </a:stretch>
        </p:blipFill>
        <p:spPr>
          <a:xfrm>
            <a:off x="2459746" y="2123812"/>
            <a:ext cx="1411852" cy="1884896"/>
          </a:xfrm>
          <a:prstGeom prst="rect">
            <a:avLst/>
          </a:prstGeom>
        </p:spPr>
      </p:pic>
      <p:sp>
        <p:nvSpPr>
          <p:cNvPr id="17" name="Rectangle 16"/>
          <p:cNvSpPr/>
          <p:nvPr/>
        </p:nvSpPr>
        <p:spPr>
          <a:xfrm>
            <a:off x="-15314" y="5715000"/>
            <a:ext cx="2287549" cy="369332"/>
          </a:xfrm>
          <a:prstGeom prst="rect">
            <a:avLst/>
          </a:prstGeom>
          <a:solidFill>
            <a:srgbClr val="EEECE1">
              <a:lumMod val="60000"/>
              <a:lumOff val="40000"/>
            </a:srgbClr>
          </a:solidFill>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6BB5"/>
                </a:solidFill>
                <a:effectLst/>
                <a:uLnTx/>
                <a:uFillTx/>
                <a:latin typeface="Calibri"/>
                <a:ea typeface="+mn-ea"/>
              </a:rPr>
              <a:t>PP, GIS, Classification</a:t>
            </a:r>
          </a:p>
        </p:txBody>
      </p:sp>
      <p:sp>
        <p:nvSpPr>
          <p:cNvPr id="18" name="Rectangle 17"/>
          <p:cNvSpPr/>
          <p:nvPr/>
        </p:nvSpPr>
        <p:spPr>
          <a:xfrm>
            <a:off x="3455572" y="5715000"/>
            <a:ext cx="5241307" cy="369332"/>
          </a:xfrm>
          <a:prstGeom prst="rect">
            <a:avLst/>
          </a:prstGeom>
          <a:solidFill>
            <a:srgbClr val="EEECE1">
              <a:lumMod val="60000"/>
              <a:lumOff val="40000"/>
            </a:srgbClr>
          </a:solidFill>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7030A0"/>
                </a:solidFill>
                <a:effectLst/>
                <a:uLnTx/>
                <a:uFillTx/>
                <a:latin typeface="Calibri"/>
                <a:ea typeface="+mn-ea"/>
              </a:rPr>
              <a:t>Parallelism over Sensors and people accessing data</a:t>
            </a:r>
          </a:p>
        </p:txBody>
      </p:sp>
      <p:sp>
        <p:nvSpPr>
          <p:cNvPr id="19" name="Rectangle 18"/>
          <p:cNvSpPr/>
          <p:nvPr/>
        </p:nvSpPr>
        <p:spPr>
          <a:xfrm>
            <a:off x="2272235" y="5715000"/>
            <a:ext cx="1183337" cy="369332"/>
          </a:xfrm>
          <a:prstGeom prst="rect">
            <a:avLst/>
          </a:prstGeom>
          <a:solidFill>
            <a:srgbClr val="EEECE1">
              <a:lumMod val="60000"/>
              <a:lumOff val="40000"/>
            </a:srgbClr>
          </a:solidFill>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9BBB59">
                    <a:lumMod val="50000"/>
                  </a:srgbClr>
                </a:solidFill>
                <a:effectLst/>
                <a:uLnTx/>
                <a:uFillTx/>
                <a:latin typeface="Calibri"/>
                <a:ea typeface="+mn-ea"/>
              </a:rPr>
              <a:t>Streaming</a:t>
            </a:r>
          </a:p>
        </p:txBody>
      </p:sp>
      <p:sp>
        <p:nvSpPr>
          <p:cNvPr id="20" name="Rounded Rectangle 9"/>
          <p:cNvSpPr/>
          <p:nvPr/>
        </p:nvSpPr>
        <p:spPr>
          <a:xfrm>
            <a:off x="7518583" y="632571"/>
            <a:ext cx="1049312" cy="408623"/>
          </a:xfrm>
          <a:prstGeom prst="roundRect">
            <a:avLst/>
          </a:prstGeom>
          <a:solidFill>
            <a:sysClr val="window" lastClr="FFFFFF"/>
          </a:solidFill>
          <a:ln w="25400" cap="flat" cmpd="sng" algn="ctr">
            <a:noFill/>
            <a:prstDash val="solid"/>
          </a:ln>
          <a:effectLst/>
        </p:spPr>
        <p:txBody>
          <a:bodyPr rtlCol="0" anchor="ctr">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ea typeface="+mn-ea"/>
                <a:cs typeface="+mn-cs"/>
              </a:rPr>
              <a:t>Defense</a:t>
            </a:r>
          </a:p>
        </p:txBody>
      </p:sp>
    </p:spTree>
    <p:extLst>
      <p:ext uri="{BB962C8B-B14F-4D97-AF65-F5344CB8AC3E}">
        <p14:creationId xmlns:p14="http://schemas.microsoft.com/office/powerpoint/2010/main" val="965826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31639" t="12913" r="11218" b="1787"/>
          <a:stretch/>
        </p:blipFill>
        <p:spPr>
          <a:xfrm>
            <a:off x="16625" y="0"/>
            <a:ext cx="5006186" cy="6858000"/>
          </a:xfrm>
          <a:prstGeom prst="rect">
            <a:avLst/>
          </a:prstGeom>
        </p:spPr>
      </p:pic>
      <p:sp>
        <p:nvSpPr>
          <p:cNvPr id="7" name="Content Placeholder 6"/>
          <p:cNvSpPr>
            <a:spLocks noGrp="1"/>
          </p:cNvSpPr>
          <p:nvPr>
            <p:ph idx="1"/>
          </p:nvPr>
        </p:nvSpPr>
        <p:spPr>
          <a:xfrm>
            <a:off x="4953000" y="1065849"/>
            <a:ext cx="4191000" cy="5173212"/>
          </a:xfrm>
        </p:spPr>
        <p:txBody>
          <a:bodyPr>
            <a:normAutofit/>
          </a:bodyPr>
          <a:lstStyle/>
          <a:p>
            <a:r>
              <a:rPr lang="en-US" dirty="0"/>
              <a:t>26 fields completed for 51 areas</a:t>
            </a:r>
          </a:p>
          <a:p>
            <a:r>
              <a:rPr lang="en-US" b="1" dirty="0"/>
              <a:t>Government Operation: 4</a:t>
            </a:r>
            <a:endParaRPr lang="en-US" dirty="0"/>
          </a:p>
          <a:p>
            <a:r>
              <a:rPr lang="en-US" b="1" dirty="0"/>
              <a:t>Commercial: 8</a:t>
            </a:r>
          </a:p>
          <a:p>
            <a:r>
              <a:rPr lang="en-US" b="1" dirty="0"/>
              <a:t>Defense: 3</a:t>
            </a:r>
            <a:endParaRPr lang="en-US" dirty="0"/>
          </a:p>
          <a:p>
            <a:r>
              <a:rPr lang="en-US" b="1" dirty="0"/>
              <a:t>Healthcare and Life Sciences: 10</a:t>
            </a:r>
          </a:p>
          <a:p>
            <a:r>
              <a:rPr lang="en-US" b="1" dirty="0"/>
              <a:t>Deep Learning and Social Media: 6</a:t>
            </a:r>
            <a:endParaRPr lang="en-US" dirty="0"/>
          </a:p>
          <a:p>
            <a:r>
              <a:rPr lang="en-US" b="1" dirty="0"/>
              <a:t>The Ecosystem for Research: 4</a:t>
            </a:r>
          </a:p>
          <a:p>
            <a:r>
              <a:rPr lang="en-US" b="1" dirty="0"/>
              <a:t>Astronomy and Physics: 5</a:t>
            </a:r>
          </a:p>
          <a:p>
            <a:r>
              <a:rPr lang="en-US" b="1" dirty="0"/>
              <a:t>Earth, Environmental and Polar Science: 10</a:t>
            </a:r>
          </a:p>
          <a:p>
            <a:r>
              <a:rPr lang="en-US" b="1" dirty="0"/>
              <a:t>Energy: 1</a:t>
            </a:r>
            <a:endParaRPr lang="en-US" dirty="0"/>
          </a:p>
        </p:txBody>
      </p:sp>
      <p:sp>
        <p:nvSpPr>
          <p:cNvPr id="6" name="Title 5"/>
          <p:cNvSpPr>
            <a:spLocks noGrp="1"/>
          </p:cNvSpPr>
          <p:nvPr>
            <p:ph type="title"/>
          </p:nvPr>
        </p:nvSpPr>
        <p:spPr>
          <a:xfrm>
            <a:off x="5169262" y="190700"/>
            <a:ext cx="3944566" cy="762000"/>
          </a:xfrm>
        </p:spPr>
        <p:txBody>
          <a:bodyPr>
            <a:normAutofit fontScale="90000"/>
          </a:bodyPr>
          <a:lstStyle/>
          <a:p>
            <a:r>
              <a:rPr lang="en-US" sz="4000" b="1" dirty="0">
                <a:latin typeface="+mn-lt"/>
              </a:rPr>
              <a:t>Use Case Template</a:t>
            </a:r>
          </a:p>
        </p:txBody>
      </p:sp>
      <p:sp>
        <p:nvSpPr>
          <p:cNvPr id="3" name="Slide Number Placeholder 2"/>
          <p:cNvSpPr>
            <a:spLocks noGrp="1"/>
          </p:cNvSpPr>
          <p:nvPr>
            <p:ph type="sldNum" sz="quarter" idx="4294967295"/>
          </p:nvPr>
        </p:nvSpPr>
        <p:spPr/>
        <p:txBody>
          <a:bodyPr/>
          <a:lstStyle/>
          <a:p>
            <a:fld id="{C4B85148-DB98-4269-ACE6-2DF49F9918C9}" type="slidenum">
              <a:rPr lang="en-US" smtClean="0"/>
              <a:pPr/>
              <a:t>6</a:t>
            </a:fld>
            <a:endParaRPr lang="en-US" dirty="0"/>
          </a:p>
        </p:txBody>
      </p:sp>
    </p:spTree>
    <p:extLst>
      <p:ext uri="{BB962C8B-B14F-4D97-AF65-F5344CB8AC3E}">
        <p14:creationId xmlns:p14="http://schemas.microsoft.com/office/powerpoint/2010/main" val="29427185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685800"/>
            <a:ext cx="9067800" cy="5173212"/>
          </a:xfrm>
        </p:spPr>
        <p:txBody>
          <a:bodyPr>
            <a:normAutofit lnSpcReduction="10000"/>
          </a:bodyPr>
          <a:lstStyle/>
          <a:p>
            <a:r>
              <a:rPr lang="en-US" sz="1800" b="1" dirty="0">
                <a:solidFill>
                  <a:srgbClr val="FF0000"/>
                </a:solidFill>
              </a:rPr>
              <a:t>Application:</a:t>
            </a:r>
            <a:r>
              <a:rPr lang="en-US" sz="1800" dirty="0"/>
              <a:t> Persistent surveillance sensors can easily collect petabytes </a:t>
            </a:r>
            <a:br>
              <a:rPr lang="en-US" sz="1800" dirty="0"/>
            </a:br>
            <a:r>
              <a:rPr lang="en-US" sz="1800" dirty="0"/>
              <a:t>of imagery data in the space of a few hours.  The data should be reduced </a:t>
            </a:r>
            <a:br>
              <a:rPr lang="en-US" sz="1800" dirty="0"/>
            </a:br>
            <a:r>
              <a:rPr lang="en-US" sz="1800" dirty="0"/>
              <a:t>to a set of geospatial object (points, tracks, etc.) which can easily be integrated with other data to form a common operational picture. Typical processing involves extracting and tracking entities (vehicles, people, packages) over time from the raw image data. </a:t>
            </a:r>
          </a:p>
          <a:p>
            <a:r>
              <a:rPr lang="en-US" sz="1800" b="1" dirty="0">
                <a:solidFill>
                  <a:srgbClr val="FF0000"/>
                </a:solidFill>
              </a:rPr>
              <a:t>Current Approach:</a:t>
            </a:r>
            <a:r>
              <a:rPr lang="en-US" sz="1800" dirty="0"/>
              <a:t> The data needs to be processed close to the sensor which is likely forward deployed since data is too large to be easily transmitted.  Typical object extraction systems are currently small (1-20 node) GPU enhanced clusters. There are a wide range of custom software and tools including traditional RDBMS’s and display tools. Real time data obtained at FMV (Full Motion Video) – 30-60 frames per/sec at full color 1080P resolution or WALF (Wide Area Large Format) with 1-10 frames per/sec at 10Kx10K full color resolution. Visualization of extracted outputs will typically be as overlays on a geospatial (GIS) display.  Analytics are basic object detection analytics and integration with sophisticated situation awareness tools with data fusion. Significant security issues to ensure the enemy is not able to know what we see.</a:t>
            </a:r>
          </a:p>
          <a:p>
            <a:r>
              <a:rPr lang="en-US" sz="1800" b="1" dirty="0">
                <a:solidFill>
                  <a:srgbClr val="FF0000"/>
                </a:solidFill>
              </a:rPr>
              <a:t>Futures:</a:t>
            </a:r>
            <a:r>
              <a:rPr lang="en-US" sz="1800" dirty="0"/>
              <a:t> Typical problem is integration of this processing into a large (GPU) cluster capable of processing data from several sensors in parallel and in near real time. Transmission of data from sensor to system is also a major challenge.</a:t>
            </a:r>
          </a:p>
        </p:txBody>
      </p:sp>
      <p:sp>
        <p:nvSpPr>
          <p:cNvPr id="2" name="Title 1"/>
          <p:cNvSpPr>
            <a:spLocks noGrp="1"/>
          </p:cNvSpPr>
          <p:nvPr>
            <p:ph type="title"/>
          </p:nvPr>
        </p:nvSpPr>
        <p:spPr>
          <a:xfrm>
            <a:off x="8136" y="0"/>
            <a:ext cx="9126166" cy="762000"/>
          </a:xfrm>
        </p:spPr>
        <p:txBody>
          <a:bodyPr>
            <a:noAutofit/>
          </a:bodyPr>
          <a:lstStyle/>
          <a:p>
            <a:r>
              <a:rPr lang="en-US" sz="1800" b="1" dirty="0"/>
              <a:t>14: Object identification and tracking from Wide Area Large Format Imagery (WALF) Imagery or Full Motion Video (FMV) – Persistent Surveillance</a:t>
            </a:r>
          </a:p>
        </p:txBody>
      </p:sp>
      <p:sp>
        <p:nvSpPr>
          <p:cNvPr id="12" name="Rectangle 11"/>
          <p:cNvSpPr/>
          <p:nvPr/>
        </p:nvSpPr>
        <p:spPr>
          <a:xfrm>
            <a:off x="-9698" y="5738307"/>
            <a:ext cx="3554756" cy="369332"/>
          </a:xfrm>
          <a:prstGeom prst="rect">
            <a:avLst/>
          </a:prstGeom>
          <a:solidFill>
            <a:srgbClr val="EEECE1">
              <a:lumMod val="60000"/>
              <a:lumOff val="40000"/>
            </a:srgbClr>
          </a:solidFill>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6BB5"/>
                </a:solidFill>
                <a:effectLst/>
                <a:uLnTx/>
                <a:uFillTx/>
                <a:latin typeface="Calibri"/>
                <a:ea typeface="+mn-ea"/>
              </a:rPr>
              <a:t>PP, GIS, MR, </a:t>
            </a:r>
            <a:r>
              <a:rPr kumimoji="0" lang="en-US" sz="1800" b="0" i="0" u="none" strike="noStrike" kern="0" cap="none" spc="0" normalizeH="0" baseline="0" noProof="0" dirty="0" err="1">
                <a:ln>
                  <a:noFill/>
                </a:ln>
                <a:solidFill>
                  <a:srgbClr val="006BB5"/>
                </a:solidFill>
                <a:effectLst/>
                <a:uLnTx/>
                <a:uFillTx/>
                <a:latin typeface="Calibri"/>
                <a:ea typeface="+mn-ea"/>
              </a:rPr>
              <a:t>MRIter</a:t>
            </a:r>
            <a:r>
              <a:rPr kumimoji="0" lang="en-US" sz="1800" b="0" i="0" u="none" strike="noStrike" kern="0" cap="none" spc="0" normalizeH="0" baseline="0" noProof="0" dirty="0">
                <a:ln>
                  <a:noFill/>
                </a:ln>
                <a:solidFill>
                  <a:srgbClr val="006BB5"/>
                </a:solidFill>
                <a:effectLst/>
                <a:uLnTx/>
                <a:uFillTx/>
                <a:latin typeface="Calibri"/>
                <a:ea typeface="+mn-ea"/>
              </a:rPr>
              <a:t>? Classification</a:t>
            </a:r>
          </a:p>
        </p:txBody>
      </p:sp>
      <p:sp>
        <p:nvSpPr>
          <p:cNvPr id="13" name="Rectangle 12"/>
          <p:cNvSpPr/>
          <p:nvPr/>
        </p:nvSpPr>
        <p:spPr>
          <a:xfrm>
            <a:off x="3852910" y="5859012"/>
            <a:ext cx="5241307" cy="369332"/>
          </a:xfrm>
          <a:prstGeom prst="rect">
            <a:avLst/>
          </a:prstGeom>
          <a:solidFill>
            <a:srgbClr val="EEECE1">
              <a:lumMod val="60000"/>
              <a:lumOff val="40000"/>
            </a:srgbClr>
          </a:solidFill>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7030A0"/>
                </a:solidFill>
                <a:effectLst/>
                <a:uLnTx/>
                <a:uFillTx/>
                <a:latin typeface="Calibri"/>
                <a:ea typeface="+mn-ea"/>
              </a:rPr>
              <a:t>Parallelism over Sensors and people accessing data</a:t>
            </a:r>
          </a:p>
        </p:txBody>
      </p:sp>
      <p:sp>
        <p:nvSpPr>
          <p:cNvPr id="14" name="Rectangle 13"/>
          <p:cNvSpPr/>
          <p:nvPr/>
        </p:nvSpPr>
        <p:spPr>
          <a:xfrm>
            <a:off x="7620000" y="5489680"/>
            <a:ext cx="1183337" cy="369332"/>
          </a:xfrm>
          <a:prstGeom prst="rect">
            <a:avLst/>
          </a:prstGeom>
          <a:solidFill>
            <a:srgbClr val="EEECE1">
              <a:lumMod val="60000"/>
              <a:lumOff val="40000"/>
            </a:srgbClr>
          </a:solidFill>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9BBB59">
                    <a:lumMod val="50000"/>
                  </a:srgbClr>
                </a:solidFill>
                <a:effectLst/>
                <a:uLnTx/>
                <a:uFillTx/>
                <a:latin typeface="Calibri"/>
                <a:ea typeface="+mn-ea"/>
              </a:rPr>
              <a:t>Streaming</a:t>
            </a:r>
          </a:p>
        </p:txBody>
      </p:sp>
      <p:sp>
        <p:nvSpPr>
          <p:cNvPr id="15" name="Rounded Rectangle 10"/>
          <p:cNvSpPr/>
          <p:nvPr/>
        </p:nvSpPr>
        <p:spPr>
          <a:xfrm>
            <a:off x="7920121" y="682002"/>
            <a:ext cx="1049312" cy="408623"/>
          </a:xfrm>
          <a:prstGeom prst="roundRect">
            <a:avLst/>
          </a:prstGeom>
          <a:solidFill>
            <a:sysClr val="window" lastClr="FFFFFF"/>
          </a:solidFill>
          <a:ln w="25400" cap="flat" cmpd="sng" algn="ctr">
            <a:noFill/>
            <a:prstDash val="solid"/>
          </a:ln>
          <a:effectLst/>
        </p:spPr>
        <p:txBody>
          <a:bodyPr rtlCol="0" anchor="ctr">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ea typeface="+mn-ea"/>
                <a:cs typeface="+mn-cs"/>
              </a:rPr>
              <a:t>Defense</a:t>
            </a:r>
          </a:p>
        </p:txBody>
      </p:sp>
    </p:spTree>
    <p:extLst>
      <p:ext uri="{BB962C8B-B14F-4D97-AF65-F5344CB8AC3E}">
        <p14:creationId xmlns:p14="http://schemas.microsoft.com/office/powerpoint/2010/main" val="42746707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628"/>
            <a:ext cx="9144000" cy="531054"/>
          </a:xfrm>
        </p:spPr>
        <p:txBody>
          <a:bodyPr>
            <a:noAutofit/>
          </a:bodyPr>
          <a:lstStyle/>
          <a:p>
            <a:r>
              <a:rPr lang="en-US" sz="3200" b="1" dirty="0"/>
              <a:t>15: Intelligence Data Processing and Analysis</a:t>
            </a:r>
          </a:p>
        </p:txBody>
      </p:sp>
      <p:sp>
        <p:nvSpPr>
          <p:cNvPr id="3" name="Content Placeholder 2"/>
          <p:cNvSpPr>
            <a:spLocks noGrp="1"/>
          </p:cNvSpPr>
          <p:nvPr>
            <p:ph idx="1"/>
          </p:nvPr>
        </p:nvSpPr>
        <p:spPr>
          <a:xfrm>
            <a:off x="-9891" y="611613"/>
            <a:ext cx="9048750" cy="5236117"/>
          </a:xfrm>
        </p:spPr>
        <p:txBody>
          <a:bodyPr>
            <a:normAutofit fontScale="92500"/>
          </a:bodyPr>
          <a:lstStyle/>
          <a:p>
            <a:r>
              <a:rPr lang="en-US" sz="1800" b="1" dirty="0">
                <a:solidFill>
                  <a:srgbClr val="FF0000"/>
                </a:solidFill>
              </a:rPr>
              <a:t>Application:</a:t>
            </a:r>
            <a:r>
              <a:rPr lang="en-US" sz="1800" dirty="0"/>
              <a:t> Allow Intelligence Analysts to a) Identify relationships</a:t>
            </a:r>
            <a:br>
              <a:rPr lang="en-US" sz="1800" dirty="0"/>
            </a:br>
            <a:r>
              <a:rPr lang="en-US" sz="1800" dirty="0"/>
              <a:t> between entities (people, organizations, places, equipment) b) Spot trends in sentiment or intent for either general population or leadership group (state, non-state actors) c) Find location of and possibly timing of hostile actions (including implantation of IEDs) d) Track the location and actions of (potentially) hostile actors e) Ability to reason against and derive knowledge from diverse, disconnected, and frequently unstructured (e.g. text) data sources f) Ability to process data close to the point of collection and allow data to be shared easily to/from individual soldiers, forward deployed units, and senior leadership in garrison.</a:t>
            </a:r>
          </a:p>
          <a:p>
            <a:r>
              <a:rPr lang="en-US" sz="1800" b="1" dirty="0">
                <a:solidFill>
                  <a:srgbClr val="FF0000"/>
                </a:solidFill>
              </a:rPr>
              <a:t>Current Approach:</a:t>
            </a:r>
            <a:r>
              <a:rPr lang="en-US" sz="1800" dirty="0"/>
              <a:t>  Software includes Hadoop, </a:t>
            </a:r>
            <a:r>
              <a:rPr lang="en-US" sz="1800" dirty="0" err="1"/>
              <a:t>Accumulo</a:t>
            </a:r>
            <a:r>
              <a:rPr lang="en-US" sz="1800" dirty="0"/>
              <a:t> (Big Table), </a:t>
            </a:r>
            <a:r>
              <a:rPr lang="en-US" sz="1800" dirty="0" err="1"/>
              <a:t>Solr</a:t>
            </a:r>
            <a:r>
              <a:rPr lang="en-US" sz="1800" dirty="0"/>
              <a:t>, Natural Language Processing, Puppet (for deployment and security) and Storm running on medium size clusters. Data size in 10s of Terabytes to 100s of Petabytes with Imagery intelligence device gathering petabyte in a few hours.  Dismounted warfighters would have at most 1-100s of Gigabytes (typically handheld data storage).</a:t>
            </a:r>
          </a:p>
          <a:p>
            <a:r>
              <a:rPr lang="en-US" sz="1800" b="1" dirty="0">
                <a:solidFill>
                  <a:srgbClr val="FF0000"/>
                </a:solidFill>
              </a:rPr>
              <a:t>Futures:</a:t>
            </a:r>
            <a:r>
              <a:rPr lang="en-US" sz="1800" dirty="0"/>
              <a:t> Data currently exists in disparate silos which must be accessible through a semantically integrated data space. Wide variety of data types, sources, structures, and quality which will span domains and requires integrated search and reasoning. Most critical data is either unstructured or imagery/video which requires significant processing to extract entities and information. Network quality, Provenance and security essential.</a:t>
            </a:r>
          </a:p>
        </p:txBody>
      </p:sp>
      <p:sp>
        <p:nvSpPr>
          <p:cNvPr id="7" name="Rectangle 6"/>
          <p:cNvSpPr/>
          <p:nvPr/>
        </p:nvSpPr>
        <p:spPr>
          <a:xfrm>
            <a:off x="0" y="5715995"/>
            <a:ext cx="3837333" cy="369332"/>
          </a:xfrm>
          <a:prstGeom prst="rect">
            <a:avLst/>
          </a:prstGeom>
          <a:solidFill>
            <a:schemeClr val="bg2">
              <a:lumMod val="60000"/>
              <a:lumOff val="40000"/>
            </a:schemeClr>
          </a:solidFill>
        </p:spPr>
        <p:txBody>
          <a:bodyPr wrap="none">
            <a:spAutoFit/>
          </a:bodyPr>
          <a:lstStyle/>
          <a:p>
            <a:r>
              <a:rPr lang="en-US" sz="1800" dirty="0">
                <a:solidFill>
                  <a:srgbClr val="006BB5"/>
                </a:solidFill>
                <a:latin typeface="Calibri" panose="020F0502020204030204" pitchFamily="34" charset="0"/>
                <a:cs typeface="Calibri" panose="020F0502020204030204" pitchFamily="34" charset="0"/>
              </a:rPr>
              <a:t>GIS, MR, </a:t>
            </a:r>
            <a:r>
              <a:rPr lang="en-US" sz="1800" dirty="0" err="1">
                <a:solidFill>
                  <a:srgbClr val="006BB5"/>
                </a:solidFill>
                <a:latin typeface="Calibri" panose="020F0502020204030204" pitchFamily="34" charset="0"/>
                <a:cs typeface="Calibri" panose="020F0502020204030204" pitchFamily="34" charset="0"/>
              </a:rPr>
              <a:t>MRIter</a:t>
            </a:r>
            <a:r>
              <a:rPr lang="en-US" sz="1800" dirty="0">
                <a:solidFill>
                  <a:srgbClr val="006BB5"/>
                </a:solidFill>
                <a:latin typeface="Calibri" panose="020F0502020204030204" pitchFamily="34" charset="0"/>
                <a:cs typeface="Calibri" panose="020F0502020204030204" pitchFamily="34" charset="0"/>
              </a:rPr>
              <a:t>?, Classification, Fusion</a:t>
            </a:r>
          </a:p>
        </p:txBody>
      </p:sp>
      <p:sp>
        <p:nvSpPr>
          <p:cNvPr id="8" name="Rectangle 7"/>
          <p:cNvSpPr/>
          <p:nvPr/>
        </p:nvSpPr>
        <p:spPr>
          <a:xfrm>
            <a:off x="3723360" y="5715995"/>
            <a:ext cx="4949753" cy="369332"/>
          </a:xfrm>
          <a:prstGeom prst="rect">
            <a:avLst/>
          </a:prstGeom>
          <a:solidFill>
            <a:schemeClr val="bg2">
              <a:lumMod val="60000"/>
              <a:lumOff val="40000"/>
            </a:schemeClr>
          </a:solidFill>
        </p:spPr>
        <p:txBody>
          <a:bodyPr wrap="none">
            <a:spAutoFit/>
          </a:bodyPr>
          <a:lstStyle/>
          <a:p>
            <a:r>
              <a:rPr lang="en-US" sz="1800" dirty="0">
                <a:solidFill>
                  <a:srgbClr val="7030A0"/>
                </a:solidFill>
                <a:latin typeface="Calibri" panose="020F0502020204030204" pitchFamily="34" charset="0"/>
                <a:cs typeface="Calibri" panose="020F0502020204030204" pitchFamily="34" charset="0"/>
              </a:rPr>
              <a:t>Parallelism over Sensors and people accessing data</a:t>
            </a:r>
          </a:p>
        </p:txBody>
      </p:sp>
      <p:sp>
        <p:nvSpPr>
          <p:cNvPr id="9" name="Rectangle 8"/>
          <p:cNvSpPr/>
          <p:nvPr/>
        </p:nvSpPr>
        <p:spPr>
          <a:xfrm>
            <a:off x="7050567" y="6085327"/>
            <a:ext cx="1146468" cy="369332"/>
          </a:xfrm>
          <a:prstGeom prst="rect">
            <a:avLst/>
          </a:prstGeom>
          <a:solidFill>
            <a:schemeClr val="bg2">
              <a:lumMod val="60000"/>
              <a:lumOff val="40000"/>
            </a:schemeClr>
          </a:solidFill>
        </p:spPr>
        <p:txBody>
          <a:bodyPr wrap="none">
            <a:spAutoFit/>
          </a:bodyPr>
          <a:lstStyle/>
          <a:p>
            <a:r>
              <a:rPr lang="en-US" sz="1800" dirty="0">
                <a:solidFill>
                  <a:schemeClr val="accent3">
                    <a:lumMod val="50000"/>
                  </a:schemeClr>
                </a:solidFill>
                <a:latin typeface="Calibri" panose="020F0502020204030204" pitchFamily="34" charset="0"/>
                <a:cs typeface="Calibri" panose="020F0502020204030204" pitchFamily="34" charset="0"/>
              </a:rPr>
              <a:t>Streaming</a:t>
            </a:r>
          </a:p>
        </p:txBody>
      </p:sp>
      <p:sp>
        <p:nvSpPr>
          <p:cNvPr id="10" name="Rounded Rectangle 9"/>
          <p:cNvSpPr/>
          <p:nvPr/>
        </p:nvSpPr>
        <p:spPr>
          <a:xfrm>
            <a:off x="7623801" y="558682"/>
            <a:ext cx="1049312" cy="4086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800" b="1" dirty="0">
                <a:solidFill>
                  <a:schemeClr val="tx1"/>
                </a:solidFill>
                <a:latin typeface="Calibri" panose="020F0502020204030204" pitchFamily="34" charset="0"/>
                <a:cs typeface="Calibri" panose="020F0502020204030204" pitchFamily="34" charset="0"/>
              </a:rPr>
              <a:t>Defense</a:t>
            </a:r>
          </a:p>
        </p:txBody>
      </p:sp>
    </p:spTree>
    <p:extLst>
      <p:ext uri="{BB962C8B-B14F-4D97-AF65-F5344CB8AC3E}">
        <p14:creationId xmlns:p14="http://schemas.microsoft.com/office/powerpoint/2010/main" val="17893314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25" y="35729"/>
            <a:ext cx="7495082" cy="573872"/>
          </a:xfrm>
        </p:spPr>
        <p:txBody>
          <a:bodyPr>
            <a:noAutofit/>
          </a:bodyPr>
          <a:lstStyle/>
          <a:p>
            <a:r>
              <a:rPr lang="en-US" sz="2800" b="1" dirty="0"/>
              <a:t>17:Pathology Imaging/Digital Pathology I</a:t>
            </a:r>
          </a:p>
        </p:txBody>
      </p:sp>
      <p:sp>
        <p:nvSpPr>
          <p:cNvPr id="3" name="Content Placeholder 2"/>
          <p:cNvSpPr>
            <a:spLocks noGrp="1"/>
          </p:cNvSpPr>
          <p:nvPr>
            <p:ph idx="1"/>
          </p:nvPr>
        </p:nvSpPr>
        <p:spPr>
          <a:xfrm>
            <a:off x="67541" y="654506"/>
            <a:ext cx="9048750" cy="2693387"/>
          </a:xfrm>
        </p:spPr>
        <p:txBody>
          <a:bodyPr>
            <a:normAutofit/>
          </a:bodyPr>
          <a:lstStyle/>
          <a:p>
            <a:r>
              <a:rPr lang="en-US" sz="2000" b="1" dirty="0">
                <a:solidFill>
                  <a:srgbClr val="FF0000"/>
                </a:solidFill>
              </a:rPr>
              <a:t>Application:</a:t>
            </a:r>
            <a:r>
              <a:rPr lang="en-US" sz="2000" dirty="0"/>
              <a:t> Digital pathology imaging is an emerging field </a:t>
            </a:r>
            <a:br>
              <a:rPr lang="en-US" sz="2000" dirty="0"/>
            </a:br>
            <a:r>
              <a:rPr lang="en-US" sz="2000" dirty="0"/>
              <a:t>where examination of high resolution images of tissue </a:t>
            </a:r>
            <a:br>
              <a:rPr lang="en-US" sz="2000" dirty="0"/>
            </a:br>
            <a:r>
              <a:rPr lang="en-US" sz="2000" dirty="0"/>
              <a:t>specimens enables novel and more effective ways for disease diagnosis. Pathology image analysis segments massive (millions per image) spatial objects such as nuclei and blood vessels, represented with their boundaries, along with many extracted image features from these objects. The derived information is used for many complex queries and analytics to support biomedical research and clinical diagnosis. </a:t>
            </a:r>
          </a:p>
        </p:txBody>
      </p:sp>
      <p:sp>
        <p:nvSpPr>
          <p:cNvPr id="7" name="Rounded Rectangle 6"/>
          <p:cNvSpPr/>
          <p:nvPr/>
        </p:nvSpPr>
        <p:spPr>
          <a:xfrm>
            <a:off x="7344751" y="35729"/>
            <a:ext cx="1648917"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800" b="1" dirty="0">
                <a:solidFill>
                  <a:schemeClr val="tx1"/>
                </a:solidFill>
                <a:latin typeface="Calibri" panose="020F0502020204030204" pitchFamily="34" charset="0"/>
                <a:cs typeface="Calibri" panose="020F0502020204030204" pitchFamily="34" charset="0"/>
              </a:rPr>
              <a:t>Healthcare</a:t>
            </a:r>
          </a:p>
          <a:p>
            <a:pPr algn="ctr"/>
            <a:r>
              <a:rPr lang="en-US" sz="1800" b="1" dirty="0">
                <a:solidFill>
                  <a:schemeClr val="tx1"/>
                </a:solidFill>
                <a:latin typeface="Calibri" panose="020F0502020204030204" pitchFamily="34" charset="0"/>
                <a:cs typeface="Calibri" panose="020F0502020204030204" pitchFamily="34" charset="0"/>
              </a:rPr>
              <a:t>Life Sciences</a:t>
            </a:r>
          </a:p>
        </p:txBody>
      </p:sp>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304800" y="3200400"/>
            <a:ext cx="7555046" cy="2966872"/>
          </a:xfrm>
          <a:prstGeom prst="rect">
            <a:avLst/>
          </a:prstGeom>
          <a:noFill/>
        </p:spPr>
      </p:pic>
      <p:sp>
        <p:nvSpPr>
          <p:cNvPr id="9" name="Rectangle 8"/>
          <p:cNvSpPr/>
          <p:nvPr/>
        </p:nvSpPr>
        <p:spPr>
          <a:xfrm>
            <a:off x="533400" y="6096000"/>
            <a:ext cx="3010990" cy="369332"/>
          </a:xfrm>
          <a:prstGeom prst="rect">
            <a:avLst/>
          </a:prstGeom>
          <a:solidFill>
            <a:schemeClr val="bg2">
              <a:lumMod val="60000"/>
              <a:lumOff val="40000"/>
            </a:schemeClr>
          </a:solidFill>
        </p:spPr>
        <p:txBody>
          <a:bodyPr wrap="square">
            <a:spAutoFit/>
          </a:bodyPr>
          <a:lstStyle/>
          <a:p>
            <a:r>
              <a:rPr lang="en-US" sz="1800" dirty="0">
                <a:solidFill>
                  <a:srgbClr val="006BB5"/>
                </a:solidFill>
                <a:latin typeface="Calibri" panose="020F0502020204030204" pitchFamily="34" charset="0"/>
                <a:cs typeface="Calibri" panose="020F0502020204030204" pitchFamily="34" charset="0"/>
              </a:rPr>
              <a:t>MR, </a:t>
            </a:r>
            <a:r>
              <a:rPr lang="en-US" sz="1800" dirty="0" err="1">
                <a:solidFill>
                  <a:srgbClr val="006BB5"/>
                </a:solidFill>
                <a:latin typeface="Calibri" panose="020F0502020204030204" pitchFamily="34" charset="0"/>
                <a:cs typeface="Calibri" panose="020F0502020204030204" pitchFamily="34" charset="0"/>
              </a:rPr>
              <a:t>MRIter</a:t>
            </a:r>
            <a:r>
              <a:rPr lang="en-US" sz="1800" dirty="0">
                <a:solidFill>
                  <a:srgbClr val="006BB5"/>
                </a:solidFill>
                <a:latin typeface="Calibri" panose="020F0502020204030204" pitchFamily="34" charset="0"/>
                <a:cs typeface="Calibri" panose="020F0502020204030204" pitchFamily="34" charset="0"/>
              </a:rPr>
              <a:t>, PP, Classification</a:t>
            </a:r>
          </a:p>
        </p:txBody>
      </p:sp>
      <p:sp>
        <p:nvSpPr>
          <p:cNvPr id="10" name="Rectangle 9"/>
          <p:cNvSpPr/>
          <p:nvPr/>
        </p:nvSpPr>
        <p:spPr>
          <a:xfrm>
            <a:off x="4788934" y="6090637"/>
            <a:ext cx="2512166" cy="369332"/>
          </a:xfrm>
          <a:prstGeom prst="rect">
            <a:avLst/>
          </a:prstGeom>
          <a:solidFill>
            <a:schemeClr val="bg2">
              <a:lumMod val="60000"/>
              <a:lumOff val="40000"/>
            </a:schemeClr>
          </a:solidFill>
        </p:spPr>
        <p:txBody>
          <a:bodyPr wrap="square">
            <a:spAutoFit/>
          </a:bodyPr>
          <a:lstStyle/>
          <a:p>
            <a:r>
              <a:rPr lang="en-US" sz="1800" dirty="0">
                <a:solidFill>
                  <a:srgbClr val="7030A0"/>
                </a:solidFill>
                <a:latin typeface="Calibri" panose="020F0502020204030204" pitchFamily="34" charset="0"/>
                <a:cs typeface="Calibri" panose="020F0502020204030204" pitchFamily="34" charset="0"/>
              </a:rPr>
              <a:t>Parallelism over Images</a:t>
            </a:r>
          </a:p>
        </p:txBody>
      </p:sp>
      <p:sp>
        <p:nvSpPr>
          <p:cNvPr id="11" name="Rectangle 10"/>
          <p:cNvSpPr/>
          <p:nvPr/>
        </p:nvSpPr>
        <p:spPr>
          <a:xfrm>
            <a:off x="3544390" y="6090637"/>
            <a:ext cx="1244544" cy="369332"/>
          </a:xfrm>
          <a:prstGeom prst="rect">
            <a:avLst/>
          </a:prstGeom>
          <a:solidFill>
            <a:schemeClr val="bg2">
              <a:lumMod val="60000"/>
              <a:lumOff val="40000"/>
            </a:schemeClr>
          </a:solidFill>
        </p:spPr>
        <p:txBody>
          <a:bodyPr wrap="square">
            <a:spAutoFit/>
          </a:bodyPr>
          <a:lstStyle/>
          <a:p>
            <a:r>
              <a:rPr lang="en-US" sz="1800" dirty="0">
                <a:solidFill>
                  <a:schemeClr val="accent3">
                    <a:lumMod val="50000"/>
                  </a:schemeClr>
                </a:solidFill>
                <a:latin typeface="Calibri" panose="020F0502020204030204" pitchFamily="34" charset="0"/>
                <a:cs typeface="Calibri" panose="020F0502020204030204" pitchFamily="34" charset="0"/>
              </a:rPr>
              <a:t>Streaming</a:t>
            </a:r>
          </a:p>
        </p:txBody>
      </p:sp>
    </p:spTree>
    <p:extLst>
      <p:ext uri="{BB962C8B-B14F-4D97-AF65-F5344CB8AC3E}">
        <p14:creationId xmlns:p14="http://schemas.microsoft.com/office/powerpoint/2010/main" val="25313532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19" y="-7373"/>
            <a:ext cx="6823819" cy="693173"/>
          </a:xfrm>
        </p:spPr>
        <p:txBody>
          <a:bodyPr>
            <a:noAutofit/>
          </a:bodyPr>
          <a:lstStyle/>
          <a:p>
            <a:r>
              <a:rPr lang="en-US" sz="2400" b="1" dirty="0"/>
              <a:t>17: Pathology Imaging/ Digital Pathology II</a:t>
            </a:r>
          </a:p>
        </p:txBody>
      </p:sp>
      <p:sp>
        <p:nvSpPr>
          <p:cNvPr id="3" name="Content Placeholder 2"/>
          <p:cNvSpPr>
            <a:spLocks noGrp="1"/>
          </p:cNvSpPr>
          <p:nvPr>
            <p:ph idx="1"/>
          </p:nvPr>
        </p:nvSpPr>
        <p:spPr>
          <a:xfrm>
            <a:off x="-78921" y="635510"/>
            <a:ext cx="9222921" cy="1512247"/>
          </a:xfrm>
        </p:spPr>
        <p:txBody>
          <a:bodyPr>
            <a:noAutofit/>
          </a:bodyPr>
          <a:lstStyle/>
          <a:p>
            <a:r>
              <a:rPr lang="en-US" sz="1800" b="1" dirty="0">
                <a:solidFill>
                  <a:srgbClr val="FF0000"/>
                </a:solidFill>
                <a:latin typeface="Calibri" panose="020F0502020204030204" pitchFamily="34" charset="0"/>
                <a:cs typeface="Calibri" panose="020F0502020204030204" pitchFamily="34" charset="0"/>
              </a:rPr>
              <a:t>Current Approach:</a:t>
            </a:r>
            <a:r>
              <a:rPr lang="en-US" sz="1800" dirty="0">
                <a:latin typeface="Calibri" panose="020F0502020204030204" pitchFamily="34" charset="0"/>
                <a:cs typeface="Calibri" panose="020F0502020204030204" pitchFamily="34" charset="0"/>
              </a:rPr>
              <a:t> 1GB raw image data + 1.5GB analytical results per 2D image. MPI for image analysis; MapReduce + Hive with spatial extension on supercomputers and clouds. GPU’s used effectively. Figure below shows the architecture of Hadoop-GIS, a spatial data warehousing system over MapReduce to support spatial analytics for analytical pathology imaging.</a:t>
            </a:r>
          </a:p>
        </p:txBody>
      </p:sp>
      <p:sp>
        <p:nvSpPr>
          <p:cNvPr id="7" name="Rounded Rectangle 6"/>
          <p:cNvSpPr/>
          <p:nvPr/>
        </p:nvSpPr>
        <p:spPr>
          <a:xfrm>
            <a:off x="7357415" y="63074"/>
            <a:ext cx="1648917"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800" b="1" dirty="0">
                <a:solidFill>
                  <a:schemeClr val="tx1"/>
                </a:solidFill>
                <a:latin typeface="Calibri" panose="020F0502020204030204" pitchFamily="34" charset="0"/>
                <a:cs typeface="Calibri" panose="020F0502020204030204" pitchFamily="34" charset="0"/>
              </a:rPr>
              <a:t>Healthcare</a:t>
            </a:r>
          </a:p>
          <a:p>
            <a:pPr algn="ctr"/>
            <a:r>
              <a:rPr lang="en-US" sz="1800" b="1" dirty="0">
                <a:solidFill>
                  <a:schemeClr val="tx1"/>
                </a:solidFill>
                <a:latin typeface="Calibri" panose="020F0502020204030204" pitchFamily="34" charset="0"/>
                <a:cs typeface="Calibri" panose="020F0502020204030204" pitchFamily="34" charset="0"/>
              </a:rPr>
              <a:t>Life Sciences</a:t>
            </a: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3517992" y="1969486"/>
            <a:ext cx="5591330" cy="3682546"/>
          </a:xfrm>
          <a:prstGeom prst="rect">
            <a:avLst/>
          </a:prstGeom>
          <a:noFill/>
        </p:spPr>
      </p:pic>
      <p:sp>
        <p:nvSpPr>
          <p:cNvPr id="8" name="Content Placeholder 2"/>
          <p:cNvSpPr txBox="1">
            <a:spLocks/>
          </p:cNvSpPr>
          <p:nvPr/>
        </p:nvSpPr>
        <p:spPr>
          <a:xfrm>
            <a:off x="0" y="2117037"/>
            <a:ext cx="3610947" cy="3521763"/>
          </a:xfrm>
          <a:prstGeom prst="rect">
            <a:avLst/>
          </a:prstGeom>
        </p:spPr>
        <p:txBody>
          <a:bodyPr vert="horz" lIns="0" tIns="0" rIns="0" bIns="0" rtlCol="0">
            <a:noAutofit/>
          </a:bodyPr>
          <a:lstStyle>
            <a:lvl1pPr marL="231775" indent="-231775" algn="l" defTabSz="914400" rtl="0" eaLnBrk="1" latinLnBrk="0" hangingPunct="1">
              <a:spcBef>
                <a:spcPct val="20000"/>
              </a:spcBef>
              <a:buClr>
                <a:schemeClr val="tx2"/>
              </a:buClr>
              <a:buFont typeface="Arial"/>
              <a:buChar char="•"/>
              <a:defRPr lang="en-US" sz="2200" kern="120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2000" kern="1200">
                <a:solidFill>
                  <a:schemeClr val="tx1"/>
                </a:solidFill>
                <a:latin typeface="Franklin Gothic Medium"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800" kern="1200">
                <a:solidFill>
                  <a:schemeClr val="tx1"/>
                </a:solidFill>
                <a:latin typeface="Franklin Gothic Medium" pitchFamily="34" charset="0"/>
                <a:ea typeface="+mn-ea"/>
                <a:cs typeface="Arial" pitchFamily="34" charset="0"/>
              </a:defRPr>
            </a:lvl3pPr>
            <a:lvl4pPr marL="1200150" indent="-171450" algn="l" defTabSz="914400" rtl="0" eaLnBrk="1" latinLnBrk="0" hangingPunct="1">
              <a:spcBef>
                <a:spcPct val="20000"/>
              </a:spcBef>
              <a:buClr>
                <a:schemeClr val="bg1">
                  <a:lumMod val="75000"/>
                </a:schemeClr>
              </a:buClr>
              <a:buFont typeface="Arial" pitchFamily="34" charset="0"/>
              <a:buChar char="–"/>
              <a:defRPr sz="1600" kern="1200">
                <a:solidFill>
                  <a:schemeClr val="tx1"/>
                </a:solidFill>
                <a:latin typeface="Franklin Gothic Medium"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i="0" dirty="0">
                <a:solidFill>
                  <a:srgbClr val="FF0000"/>
                </a:solidFill>
                <a:latin typeface="Calibri" panose="020F0502020204030204" pitchFamily="34" charset="0"/>
                <a:cs typeface="Calibri" panose="020F0502020204030204" pitchFamily="34" charset="0"/>
              </a:rPr>
              <a:t>Futures:</a:t>
            </a:r>
            <a:r>
              <a:rPr lang="en-US" sz="1600" i="0" dirty="0">
                <a:latin typeface="Calibri" panose="020F0502020204030204" pitchFamily="34" charset="0"/>
                <a:cs typeface="Calibri" panose="020F0502020204030204" pitchFamily="34" charset="0"/>
              </a:rPr>
              <a:t> Recently, 3D pathology imaging is made possible through 3D laser technologies or serially sectioning hundreds of tissue sections onto slides and scanning them into digital images. Segmenting 3D </a:t>
            </a:r>
            <a:r>
              <a:rPr lang="en-US" sz="1600" i="0" dirty="0" err="1">
                <a:latin typeface="Calibri" panose="020F0502020204030204" pitchFamily="34" charset="0"/>
                <a:cs typeface="Calibri" panose="020F0502020204030204" pitchFamily="34" charset="0"/>
              </a:rPr>
              <a:t>microanatomic</a:t>
            </a:r>
            <a:r>
              <a:rPr lang="en-US" sz="1600" i="0" dirty="0">
                <a:latin typeface="Calibri" panose="020F0502020204030204" pitchFamily="34" charset="0"/>
                <a:cs typeface="Calibri" panose="020F0502020204030204" pitchFamily="34" charset="0"/>
              </a:rPr>
              <a:t> objects from registered serial images could produce tens of millions of 3D objects from a single image. This provides a deep “map” of human tissues for next generation diagnosis. 1TB raw image data + 1TB analytical results per 3D image and 1PB data per moderated hospital per year.</a:t>
            </a:r>
          </a:p>
        </p:txBody>
      </p:sp>
      <p:sp>
        <p:nvSpPr>
          <p:cNvPr id="4" name="TextBox 3"/>
          <p:cNvSpPr txBox="1"/>
          <p:nvPr/>
        </p:nvSpPr>
        <p:spPr>
          <a:xfrm>
            <a:off x="2089289" y="5632564"/>
            <a:ext cx="7046498" cy="646331"/>
          </a:xfrm>
          <a:prstGeom prst="rect">
            <a:avLst/>
          </a:prstGeom>
          <a:solidFill>
            <a:schemeClr val="bg1"/>
          </a:solidFill>
          <a:ln>
            <a:solidFill>
              <a:schemeClr val="tx1"/>
            </a:solidFill>
          </a:ln>
        </p:spPr>
        <p:txBody>
          <a:bodyPr wrap="square" rtlCol="0">
            <a:spAutoFit/>
          </a:bodyPr>
          <a:lstStyle/>
          <a:p>
            <a:r>
              <a:rPr lang="en-US" sz="1800" dirty="0">
                <a:latin typeface="Calibri" panose="020F0502020204030204" pitchFamily="34" charset="0"/>
                <a:cs typeface="Calibri" panose="020F0502020204030204" pitchFamily="34" charset="0"/>
              </a:rPr>
              <a:t>Architecture of Hadoop-GIS, a spatial data warehousing system over MapReduce to support spatial analytics for analytical pathology imaging</a:t>
            </a:r>
          </a:p>
        </p:txBody>
      </p:sp>
    </p:spTree>
    <p:extLst>
      <p:ext uri="{BB962C8B-B14F-4D97-AF65-F5344CB8AC3E}">
        <p14:creationId xmlns:p14="http://schemas.microsoft.com/office/powerpoint/2010/main" val="8571974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837"/>
            <a:ext cx="8991600" cy="700980"/>
          </a:xfrm>
        </p:spPr>
        <p:txBody>
          <a:bodyPr>
            <a:noAutofit/>
          </a:bodyPr>
          <a:lstStyle/>
          <a:p>
            <a:r>
              <a:rPr lang="en-US" sz="3200" b="1" dirty="0"/>
              <a:t>26: Large-scale Deep Learning</a:t>
            </a:r>
          </a:p>
        </p:txBody>
      </p:sp>
      <p:sp>
        <p:nvSpPr>
          <p:cNvPr id="3" name="Content Placeholder 2"/>
          <p:cNvSpPr>
            <a:spLocks noGrp="1"/>
          </p:cNvSpPr>
          <p:nvPr>
            <p:ph idx="1"/>
          </p:nvPr>
        </p:nvSpPr>
        <p:spPr>
          <a:xfrm>
            <a:off x="-25520" y="457200"/>
            <a:ext cx="9048750" cy="3141766"/>
          </a:xfrm>
        </p:spPr>
        <p:txBody>
          <a:bodyPr>
            <a:noAutofit/>
          </a:bodyPr>
          <a:lstStyle/>
          <a:p>
            <a:r>
              <a:rPr lang="en-US" sz="1700" b="1" dirty="0">
                <a:solidFill>
                  <a:srgbClr val="FF0000"/>
                </a:solidFill>
              </a:rPr>
              <a:t>Application: </a:t>
            </a:r>
            <a:r>
              <a:rPr lang="en-US" sz="1700" dirty="0"/>
              <a:t>Large models (e.g., neural networks with more neurons and </a:t>
            </a:r>
            <a:r>
              <a:rPr lang="en-US" sz="1700" dirty="0">
                <a:latin typeface="Calibri" panose="020F0502020204030204" pitchFamily="34" charset="0"/>
                <a:cs typeface="Calibri" panose="020F0502020204030204" pitchFamily="34" charset="0"/>
              </a:rPr>
              <a:t>connections</a:t>
            </a:r>
            <a:r>
              <a:rPr lang="en-US" sz="1700" dirty="0"/>
              <a:t>) combined with large datasets are increasingly the top performers in benchmark tasks for vision, speech, and Natural Language Processing. One needs to train a deep neural network from a large (&gt;&gt;1TB) corpus of data (typically imagery, video, audio, or text).  Such training procedures often require customization of the neural network architecture, learning criteria, and dataset pre-processing.  In addition to the computational expense demanded by the learning algorithms, the need for rapid prototyping and ease of development is extremely high.</a:t>
            </a:r>
          </a:p>
          <a:p>
            <a:r>
              <a:rPr lang="en-US" sz="1700" b="1" dirty="0">
                <a:solidFill>
                  <a:srgbClr val="FF0000"/>
                </a:solidFill>
              </a:rPr>
              <a:t>Current Approach: </a:t>
            </a:r>
            <a:r>
              <a:rPr lang="en-US" sz="1700" dirty="0"/>
              <a:t>The</a:t>
            </a:r>
            <a:r>
              <a:rPr lang="en-US" sz="1700" b="1" dirty="0"/>
              <a:t> </a:t>
            </a:r>
            <a:r>
              <a:rPr lang="en-US" sz="1700" dirty="0"/>
              <a:t>largest applications so far are to image recognition and scientific studies of unsupervised learning with 10 million images and up to 11 billion parameters on a 64 GPU HPC Infiniband cluster. Both supervised (using existing classified images) and unsupervised applications</a:t>
            </a:r>
            <a:endParaRPr lang="en-US" sz="1700" b="1" dirty="0">
              <a:solidFill>
                <a:srgbClr val="FF0000"/>
              </a:solidFill>
            </a:endParaRPr>
          </a:p>
        </p:txBody>
      </p:sp>
      <p:sp>
        <p:nvSpPr>
          <p:cNvPr id="7" name="Rounded Rectangle 6"/>
          <p:cNvSpPr/>
          <p:nvPr/>
        </p:nvSpPr>
        <p:spPr>
          <a:xfrm>
            <a:off x="5250356" y="6060607"/>
            <a:ext cx="3772874"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defTabSz="914400"/>
            <a:r>
              <a:rPr lang="en-US" sz="1800" b="1" dirty="0">
                <a:solidFill>
                  <a:prstClr val="black"/>
                </a:solidFill>
                <a:latin typeface="Calibri" panose="020F0502020204030204" pitchFamily="34" charset="0"/>
                <a:cs typeface="Calibri" panose="020F0502020204030204" pitchFamily="34" charset="0"/>
              </a:rPr>
              <a:t>Deep Learning, Social Networking </a:t>
            </a:r>
            <a:br>
              <a:rPr lang="en-US" sz="1800" b="1" dirty="0">
                <a:solidFill>
                  <a:prstClr val="black"/>
                </a:solidFill>
                <a:latin typeface="Calibri" panose="020F0502020204030204" pitchFamily="34" charset="0"/>
                <a:cs typeface="Calibri" panose="020F0502020204030204" pitchFamily="34" charset="0"/>
              </a:rPr>
            </a:br>
            <a:r>
              <a:rPr lang="en-US" sz="1800" b="1" dirty="0">
                <a:solidFill>
                  <a:prstClr val="black"/>
                </a:solidFill>
                <a:latin typeface="Calibri" panose="020F0502020204030204" pitchFamily="34" charset="0"/>
                <a:cs typeface="Calibri" panose="020F0502020204030204" pitchFamily="34" charset="0"/>
              </a:rPr>
              <a:t>GML, EGO, </a:t>
            </a:r>
            <a:r>
              <a:rPr lang="en-US" sz="1800" b="1" dirty="0" err="1">
                <a:solidFill>
                  <a:prstClr val="black"/>
                </a:solidFill>
                <a:latin typeface="Calibri" panose="020F0502020204030204" pitchFamily="34" charset="0"/>
                <a:cs typeface="Calibri" panose="020F0502020204030204" pitchFamily="34" charset="0"/>
              </a:rPr>
              <a:t>MRIter</a:t>
            </a:r>
            <a:r>
              <a:rPr lang="en-US" sz="1800" b="1" dirty="0">
                <a:solidFill>
                  <a:prstClr val="black"/>
                </a:solidFill>
                <a:latin typeface="Calibri" panose="020F0502020204030204" pitchFamily="34" charset="0"/>
                <a:cs typeface="Calibri" panose="020F0502020204030204" pitchFamily="34" charset="0"/>
              </a:rPr>
              <a:t>, Classify</a:t>
            </a:r>
          </a:p>
        </p:txBody>
      </p:sp>
      <p:sp>
        <p:nvSpPr>
          <p:cNvPr id="9" name="Content Placeholder 2"/>
          <p:cNvSpPr txBox="1">
            <a:spLocks/>
          </p:cNvSpPr>
          <p:nvPr/>
        </p:nvSpPr>
        <p:spPr>
          <a:xfrm>
            <a:off x="25052" y="3704210"/>
            <a:ext cx="5225304" cy="2533838"/>
          </a:xfrm>
          <a:prstGeom prst="rect">
            <a:avLst/>
          </a:prstGeom>
        </p:spPr>
        <p:txBody>
          <a:bodyPr vert="horz" lIns="0" tIns="0" rIns="0" bIns="0" rtlCol="0">
            <a:noAutofit/>
          </a:bodyPr>
          <a:lstStyle>
            <a:lvl1pPr marL="231775" indent="-231775" algn="l" defTabSz="914400" rtl="0" eaLnBrk="1" latinLnBrk="0" hangingPunct="1">
              <a:spcBef>
                <a:spcPct val="20000"/>
              </a:spcBef>
              <a:buClr>
                <a:schemeClr val="tx2"/>
              </a:buClr>
              <a:buFont typeface="Arial"/>
              <a:buChar char="•"/>
              <a:defRPr lang="en-US" sz="2200" kern="120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2000" kern="1200">
                <a:solidFill>
                  <a:schemeClr val="tx1"/>
                </a:solidFill>
                <a:latin typeface="Franklin Gothic Medium"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800" kern="1200">
                <a:solidFill>
                  <a:schemeClr val="tx1"/>
                </a:solidFill>
                <a:latin typeface="Franklin Gothic Medium" pitchFamily="34" charset="0"/>
                <a:ea typeface="+mn-ea"/>
                <a:cs typeface="Arial" pitchFamily="34" charset="0"/>
              </a:defRPr>
            </a:lvl3pPr>
            <a:lvl4pPr marL="1200150" indent="-171450" algn="l" defTabSz="914400" rtl="0" eaLnBrk="1" latinLnBrk="0" hangingPunct="1">
              <a:spcBef>
                <a:spcPct val="20000"/>
              </a:spcBef>
              <a:buClr>
                <a:schemeClr val="bg1">
                  <a:lumMod val="75000"/>
                </a:schemeClr>
              </a:buClr>
              <a:buFont typeface="Arial" pitchFamily="34" charset="0"/>
              <a:buChar char="–"/>
              <a:defRPr sz="1600" kern="1200">
                <a:solidFill>
                  <a:schemeClr val="tx1"/>
                </a:solidFill>
                <a:latin typeface="Franklin Gothic Medium"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006BB5"/>
              </a:buClr>
            </a:pPr>
            <a:r>
              <a:rPr sz="1600" b="1" i="0" dirty="0">
                <a:solidFill>
                  <a:srgbClr val="FF0000"/>
                </a:solidFill>
                <a:latin typeface="Calibri" panose="020F0502020204030204" pitchFamily="34" charset="0"/>
                <a:cs typeface="Calibri" panose="020F0502020204030204" pitchFamily="34" charset="0"/>
              </a:rPr>
              <a:t>Futures: </a:t>
            </a:r>
            <a:r>
              <a:rPr sz="1600" i="0" dirty="0">
                <a:solidFill>
                  <a:prstClr val="black"/>
                </a:solidFill>
                <a:latin typeface="Calibri" panose="020F0502020204030204" pitchFamily="34" charset="0"/>
                <a:cs typeface="Calibri" panose="020F0502020204030204" pitchFamily="34" charset="0"/>
              </a:rPr>
              <a:t>Large datasets of 100TB or more may be necessary in order to exploit the representational power of the larger models. Training a self-driving car could take 100 million images at megapixel resolution. Deep Learning shares many characteristics with the broader field of machine learning.  The paramount requirements are high computational throughput for mostly dense linear algebra operations, and extremely high productivity for researcher exploration.  One needs integration of high performance libraries with high level (python) prototyping environments</a:t>
            </a:r>
            <a:endParaRPr sz="1600" b="1" i="0" dirty="0">
              <a:solidFill>
                <a:srgbClr val="FF0000"/>
              </a:solidFill>
              <a:latin typeface="Calibri" panose="020F0502020204030204" pitchFamily="34" charset="0"/>
              <a:cs typeface="Calibri" panose="020F0502020204030204" pitchFamily="34" charset="0"/>
            </a:endParaRPr>
          </a:p>
        </p:txBody>
      </p:sp>
      <p:grpSp>
        <p:nvGrpSpPr>
          <p:cNvPr id="13" name="Group 12"/>
          <p:cNvGrpSpPr/>
          <p:nvPr/>
        </p:nvGrpSpPr>
        <p:grpSpPr>
          <a:xfrm>
            <a:off x="5227391" y="3833929"/>
            <a:ext cx="3646378" cy="2164164"/>
            <a:chOff x="5378735" y="3874602"/>
            <a:chExt cx="3646378" cy="2164164"/>
          </a:xfrm>
        </p:grpSpPr>
        <p:pic>
          <p:nvPicPr>
            <p:cNvPr id="14" name="Picture 13"/>
            <p:cNvPicPr>
              <a:picLocks noChangeAspect="1"/>
            </p:cNvPicPr>
            <p:nvPr/>
          </p:nvPicPr>
          <p:blipFill>
            <a:blip r:embed="rId3"/>
            <a:stretch>
              <a:fillRect/>
            </a:stretch>
          </p:blipFill>
          <p:spPr>
            <a:xfrm>
              <a:off x="5435843" y="3874602"/>
              <a:ext cx="3589270" cy="2164164"/>
            </a:xfrm>
            <a:prstGeom prst="rect">
              <a:avLst/>
            </a:prstGeom>
            <a:solidFill>
              <a:sysClr val="windowText" lastClr="000000"/>
            </a:solidFill>
          </p:spPr>
        </p:pic>
        <p:sp>
          <p:nvSpPr>
            <p:cNvPr id="15" name="TextBox 14"/>
            <p:cNvSpPr txBox="1"/>
            <p:nvPr/>
          </p:nvSpPr>
          <p:spPr>
            <a:xfrm>
              <a:off x="5395484" y="5665694"/>
              <a:ext cx="394660"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rPr>
                <a:t>IN</a:t>
              </a:r>
            </a:p>
          </p:txBody>
        </p:sp>
        <p:sp>
          <p:nvSpPr>
            <p:cNvPr id="16" name="TextBox 15"/>
            <p:cNvSpPr txBox="1"/>
            <p:nvPr/>
          </p:nvSpPr>
          <p:spPr>
            <a:xfrm>
              <a:off x="5378735" y="3996508"/>
              <a:ext cx="1173409"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rPr>
                <a:t>Classified OUT</a:t>
              </a:r>
            </a:p>
          </p:txBody>
        </p:sp>
      </p:grpSp>
    </p:spTree>
    <p:extLst>
      <p:ext uri="{BB962C8B-B14F-4D97-AF65-F5344CB8AC3E}">
        <p14:creationId xmlns:p14="http://schemas.microsoft.com/office/powerpoint/2010/main" val="42118431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12" y="22711"/>
            <a:ext cx="9209788" cy="1143000"/>
          </a:xfrm>
        </p:spPr>
        <p:txBody>
          <a:bodyPr>
            <a:noAutofit/>
          </a:bodyPr>
          <a:lstStyle/>
          <a:p>
            <a:r>
              <a:rPr lang="en-US" sz="2800" b="1" dirty="0"/>
              <a:t>27: Organizing large-scale, unstructured collections of consumer photos I</a:t>
            </a:r>
          </a:p>
        </p:txBody>
      </p:sp>
      <p:sp>
        <p:nvSpPr>
          <p:cNvPr id="3" name="Content Placeholder 2"/>
          <p:cNvSpPr>
            <a:spLocks noGrp="1"/>
          </p:cNvSpPr>
          <p:nvPr>
            <p:ph idx="1"/>
          </p:nvPr>
        </p:nvSpPr>
        <p:spPr>
          <a:xfrm>
            <a:off x="19994" y="1066800"/>
            <a:ext cx="9048750" cy="4819566"/>
          </a:xfrm>
        </p:spPr>
        <p:txBody>
          <a:bodyPr>
            <a:normAutofit fontScale="92500" lnSpcReduction="10000"/>
          </a:bodyPr>
          <a:lstStyle/>
          <a:p>
            <a:r>
              <a:rPr lang="en-US" sz="2400" b="1" dirty="0">
                <a:solidFill>
                  <a:srgbClr val="FF0000"/>
                </a:solidFill>
              </a:rPr>
              <a:t>Application:</a:t>
            </a:r>
            <a:r>
              <a:rPr lang="en-US" sz="2400" dirty="0"/>
              <a:t> Produce 3D reconstructions of </a:t>
            </a:r>
            <a:br>
              <a:rPr lang="en-US" sz="2400" dirty="0"/>
            </a:br>
            <a:r>
              <a:rPr lang="en-US" sz="2400" dirty="0"/>
              <a:t>scenes using collections of millions to billions </a:t>
            </a:r>
            <a:br>
              <a:rPr lang="en-US" sz="2400" dirty="0"/>
            </a:br>
            <a:r>
              <a:rPr lang="en-US" sz="2400" dirty="0"/>
              <a:t>of consumer images, where neither the scene structure nor the camera positions are known a priori. Use resulting 3d models to allow efficient browsing of large-scale photo collections by geographic position. </a:t>
            </a:r>
            <a:r>
              <a:rPr lang="en-US" sz="2400" dirty="0" err="1"/>
              <a:t>Geolocate</a:t>
            </a:r>
            <a:r>
              <a:rPr lang="en-US" sz="2400" dirty="0"/>
              <a:t> new images by matching to 3d models. Perform object recognition on each image. 3d reconstruction posed as a robust non-linear least squares optimization problem where observed relations between images are constraints and unknowns are 6-d camera pose of each image and 3-d position of each point in the scene.</a:t>
            </a:r>
          </a:p>
          <a:p>
            <a:r>
              <a:rPr lang="en-US" sz="2400" b="1" dirty="0">
                <a:solidFill>
                  <a:srgbClr val="FF0000"/>
                </a:solidFill>
              </a:rPr>
              <a:t>Current Approach:</a:t>
            </a:r>
            <a:r>
              <a:rPr lang="en-US" sz="2400" dirty="0"/>
              <a:t> Hadoop cluster with 480 cores processing data of initial applications. Note over 500 billion images on Facebook and over 5 billion on Flickr with over 500 million images added to social media sites each day.</a:t>
            </a:r>
          </a:p>
        </p:txBody>
      </p:sp>
      <p:sp>
        <p:nvSpPr>
          <p:cNvPr id="6" name="Rounded Rectangle 5"/>
          <p:cNvSpPr/>
          <p:nvPr/>
        </p:nvSpPr>
        <p:spPr>
          <a:xfrm>
            <a:off x="6629400" y="709255"/>
            <a:ext cx="2038662"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800" b="1" dirty="0">
                <a:solidFill>
                  <a:schemeClr val="tx1"/>
                </a:solidFill>
                <a:latin typeface="Calibri" panose="020F0502020204030204" pitchFamily="34" charset="0"/>
                <a:cs typeface="Calibri" panose="020F0502020204030204" pitchFamily="34" charset="0"/>
              </a:rPr>
              <a:t>Deep Learning</a:t>
            </a:r>
          </a:p>
          <a:p>
            <a:pPr algn="ctr"/>
            <a:r>
              <a:rPr lang="en-US" sz="1800" b="1" dirty="0">
                <a:solidFill>
                  <a:schemeClr val="tx1"/>
                </a:solidFill>
                <a:latin typeface="Calibri" panose="020F0502020204030204" pitchFamily="34" charset="0"/>
                <a:cs typeface="Calibri" panose="020F0502020204030204" pitchFamily="34" charset="0"/>
              </a:rPr>
              <a:t>Social Networking</a:t>
            </a:r>
          </a:p>
        </p:txBody>
      </p:sp>
      <p:sp>
        <p:nvSpPr>
          <p:cNvPr id="7" name="Rectangle 6"/>
          <p:cNvSpPr/>
          <p:nvPr/>
        </p:nvSpPr>
        <p:spPr>
          <a:xfrm>
            <a:off x="111570" y="5752214"/>
            <a:ext cx="2775119" cy="369332"/>
          </a:xfrm>
          <a:prstGeom prst="rect">
            <a:avLst/>
          </a:prstGeom>
          <a:solidFill>
            <a:schemeClr val="bg2">
              <a:lumMod val="60000"/>
              <a:lumOff val="40000"/>
            </a:schemeClr>
          </a:solidFill>
        </p:spPr>
        <p:txBody>
          <a:bodyPr wrap="none">
            <a:spAutoFit/>
          </a:bodyPr>
          <a:lstStyle/>
          <a:p>
            <a:r>
              <a:rPr lang="en-US" sz="1800" dirty="0">
                <a:solidFill>
                  <a:srgbClr val="006BB5"/>
                </a:solidFill>
                <a:latin typeface="Calibri" panose="020F0502020204030204" pitchFamily="34" charset="0"/>
                <a:cs typeface="Calibri" panose="020F0502020204030204" pitchFamily="34" charset="0"/>
              </a:rPr>
              <a:t>EGO, GIS, MR, Classification</a:t>
            </a:r>
          </a:p>
        </p:txBody>
      </p:sp>
      <p:sp>
        <p:nvSpPr>
          <p:cNvPr id="8" name="Rectangle 7"/>
          <p:cNvSpPr/>
          <p:nvPr/>
        </p:nvSpPr>
        <p:spPr>
          <a:xfrm>
            <a:off x="3027496" y="5752214"/>
            <a:ext cx="2438049" cy="369332"/>
          </a:xfrm>
          <a:prstGeom prst="rect">
            <a:avLst/>
          </a:prstGeom>
          <a:solidFill>
            <a:schemeClr val="bg2">
              <a:lumMod val="60000"/>
              <a:lumOff val="40000"/>
            </a:schemeClr>
          </a:solidFill>
        </p:spPr>
        <p:txBody>
          <a:bodyPr wrap="square">
            <a:spAutoFit/>
          </a:bodyPr>
          <a:lstStyle/>
          <a:p>
            <a:r>
              <a:rPr lang="en-US" sz="1800" dirty="0">
                <a:solidFill>
                  <a:srgbClr val="7030A0"/>
                </a:solidFill>
                <a:latin typeface="Calibri" panose="020F0502020204030204" pitchFamily="34" charset="0"/>
                <a:cs typeface="Calibri" panose="020F0502020204030204" pitchFamily="34" charset="0"/>
              </a:rPr>
              <a:t>Parallelism over Photos</a:t>
            </a:r>
          </a:p>
        </p:txBody>
      </p:sp>
    </p:spTree>
    <p:extLst>
      <p:ext uri="{BB962C8B-B14F-4D97-AF65-F5344CB8AC3E}">
        <p14:creationId xmlns:p14="http://schemas.microsoft.com/office/powerpoint/2010/main" val="31171965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369" y="912163"/>
            <a:ext cx="9067800" cy="1962448"/>
          </a:xfrm>
        </p:spPr>
        <p:txBody>
          <a:bodyPr>
            <a:noAutofit/>
          </a:bodyPr>
          <a:lstStyle/>
          <a:p>
            <a:r>
              <a:rPr lang="en-US" b="1" dirty="0">
                <a:solidFill>
                  <a:srgbClr val="FF0000"/>
                </a:solidFill>
              </a:rPr>
              <a:t>Futures:</a:t>
            </a:r>
            <a:r>
              <a:rPr lang="en-US" dirty="0"/>
              <a:t> Need many analytics including feature extraction, feature matching, and large-scale probabilistic inference, which appear in many or most computer vision and image processing problems, including recognition, stereo resolution, and image denoising. Need to visualize large-scale 3-d reconstructions, and navigate large-scale collections of images that have been aligned to maps.</a:t>
            </a:r>
          </a:p>
        </p:txBody>
      </p:sp>
      <p:sp>
        <p:nvSpPr>
          <p:cNvPr id="2" name="Title 1"/>
          <p:cNvSpPr>
            <a:spLocks noGrp="1"/>
          </p:cNvSpPr>
          <p:nvPr>
            <p:ph type="title"/>
          </p:nvPr>
        </p:nvSpPr>
        <p:spPr>
          <a:xfrm>
            <a:off x="0" y="0"/>
            <a:ext cx="8458200" cy="762000"/>
          </a:xfrm>
        </p:spPr>
        <p:txBody>
          <a:bodyPr>
            <a:noAutofit/>
          </a:bodyPr>
          <a:lstStyle/>
          <a:p>
            <a:r>
              <a:rPr lang="en-US" sz="2800" b="1" dirty="0"/>
              <a:t>27: Organizing large-scale, unstructured collections of consumer photos II</a:t>
            </a:r>
          </a:p>
        </p:txBody>
      </p:sp>
      <p:sp>
        <p:nvSpPr>
          <p:cNvPr id="6" name="Rounded Rectangle 5"/>
          <p:cNvSpPr/>
          <p:nvPr/>
        </p:nvSpPr>
        <p:spPr>
          <a:xfrm>
            <a:off x="7010400" y="67900"/>
            <a:ext cx="2038662"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800" b="1" dirty="0">
                <a:solidFill>
                  <a:schemeClr val="tx1"/>
                </a:solidFill>
                <a:latin typeface="Calibri" panose="020F0502020204030204" pitchFamily="34" charset="0"/>
                <a:cs typeface="Calibri" panose="020F0502020204030204" pitchFamily="34" charset="0"/>
              </a:rPr>
              <a:t>Deep Learning</a:t>
            </a:r>
          </a:p>
          <a:p>
            <a:pPr algn="ctr"/>
            <a:r>
              <a:rPr lang="en-US" sz="1800" b="1" dirty="0">
                <a:solidFill>
                  <a:schemeClr val="tx1"/>
                </a:solidFill>
                <a:latin typeface="Calibri" panose="020F0502020204030204" pitchFamily="34" charset="0"/>
                <a:cs typeface="Calibri" panose="020F0502020204030204" pitchFamily="34" charset="0"/>
              </a:rPr>
              <a:t>Social Networking</a:t>
            </a:r>
          </a:p>
        </p:txBody>
      </p:sp>
      <p:pic>
        <p:nvPicPr>
          <p:cNvPr id="7" name="Picture 2" descr="colosseum_teaser"/>
          <p:cNvPicPr>
            <a:picLocks noChangeAspect="1" noChangeArrowheads="1"/>
          </p:cNvPicPr>
          <p:nvPr/>
        </p:nvPicPr>
        <p:blipFill>
          <a:blip r:embed="rId3"/>
          <a:srcRect/>
          <a:stretch>
            <a:fillRect/>
          </a:stretch>
        </p:blipFill>
        <p:spPr bwMode="auto">
          <a:xfrm>
            <a:off x="14562" y="2895600"/>
            <a:ext cx="9144000" cy="3190688"/>
          </a:xfrm>
          <a:prstGeom prst="rect">
            <a:avLst/>
          </a:prstGeom>
          <a:noFill/>
          <a:ln w="9525">
            <a:noFill/>
            <a:miter lim="800000"/>
            <a:headEnd/>
            <a:tailEnd/>
          </a:ln>
        </p:spPr>
      </p:pic>
    </p:spTree>
    <p:extLst>
      <p:ext uri="{BB962C8B-B14F-4D97-AF65-F5344CB8AC3E}">
        <p14:creationId xmlns:p14="http://schemas.microsoft.com/office/powerpoint/2010/main" val="38371383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7256240" cy="896014"/>
          </a:xfrm>
        </p:spPr>
        <p:txBody>
          <a:bodyPr>
            <a:noAutofit/>
          </a:bodyPr>
          <a:lstStyle/>
          <a:p>
            <a:r>
              <a:rPr lang="en-US" sz="2400" b="1" dirty="0"/>
              <a:t>36: Catalina Real-Time Transient Survey (CRTS): a digital, panoramic, synoptic sky survey I</a:t>
            </a:r>
          </a:p>
        </p:txBody>
      </p:sp>
      <p:sp>
        <p:nvSpPr>
          <p:cNvPr id="3" name="Content Placeholder 2"/>
          <p:cNvSpPr>
            <a:spLocks noGrp="1"/>
          </p:cNvSpPr>
          <p:nvPr>
            <p:ph idx="1"/>
          </p:nvPr>
        </p:nvSpPr>
        <p:spPr>
          <a:xfrm>
            <a:off x="0" y="796960"/>
            <a:ext cx="9144000" cy="5064916"/>
          </a:xfrm>
        </p:spPr>
        <p:txBody>
          <a:bodyPr/>
          <a:lstStyle/>
          <a:p>
            <a:r>
              <a:rPr lang="en-US" sz="1600" b="1" dirty="0">
                <a:solidFill>
                  <a:srgbClr val="FF0000"/>
                </a:solidFill>
              </a:rPr>
              <a:t>Application:</a:t>
            </a:r>
            <a:r>
              <a:rPr lang="en-US" sz="1600" dirty="0"/>
              <a:t> The survey explores the variable universe in the visible </a:t>
            </a:r>
            <a:br>
              <a:rPr lang="en-US" sz="1600" dirty="0"/>
            </a:br>
            <a:r>
              <a:rPr lang="en-US" sz="1600" dirty="0"/>
              <a:t>light regime, on time scales ranging from minutes to years, by searching for variable and transient sources.  It discovers a broad variety of astrophysical objects and phenomena, including various types of cosmic explosions (e.g., Supernovae), variable stars, phenomena associated with accretion to massive black holes (active galactic nuclei) and their relativistic jets, high proper motion stars, etc. The data are collected from 3 telescopes (2 in Arizona and 1 in Australia), with additional ones expected in the near future (in Chile).  </a:t>
            </a:r>
          </a:p>
          <a:p>
            <a:r>
              <a:rPr lang="en-US" sz="1600" b="1" dirty="0">
                <a:solidFill>
                  <a:srgbClr val="FF0000"/>
                </a:solidFill>
              </a:rPr>
              <a:t>Current Approach:</a:t>
            </a:r>
            <a:r>
              <a:rPr lang="en-US" sz="1600" dirty="0"/>
              <a:t> The survey generates up to ~ 0.1 TB on a clear night with a total of ~100 TB in current data holdings.  The data are preprocessed at the telescope, and transferred to Univ. of Arizona and Caltech, for further analysis, distribution, and archiving.  The data are processed in real time, and detected transient events are published electronically through a variety of dissemination mechanisms, with no proprietary withholding period (CRTS has a completely open data policy). Further data analysis includes classification of the detected transient events, additional observations using other telescopes, scientific interpretation, and publishing.  In this process, it makes a heavy use of the archival data (several PB’s) from a wide variety of geographically distributed resources connected through the Virtual Observatory (VO) framework.</a:t>
            </a:r>
          </a:p>
        </p:txBody>
      </p:sp>
      <p:sp>
        <p:nvSpPr>
          <p:cNvPr id="6" name="Rounded Rectangle 5"/>
          <p:cNvSpPr/>
          <p:nvPr/>
        </p:nvSpPr>
        <p:spPr>
          <a:xfrm>
            <a:off x="7256241" y="0"/>
            <a:ext cx="1861294"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800" b="1" dirty="0">
                <a:solidFill>
                  <a:schemeClr val="tx1"/>
                </a:solidFill>
                <a:latin typeface="Calibri" panose="020F0502020204030204" pitchFamily="34" charset="0"/>
                <a:cs typeface="Calibri" panose="020F0502020204030204" pitchFamily="34" charset="0"/>
              </a:rPr>
              <a:t>Astronomy &amp; Physics</a:t>
            </a:r>
          </a:p>
        </p:txBody>
      </p:sp>
      <p:sp>
        <p:nvSpPr>
          <p:cNvPr id="10" name="Rectangle 9"/>
          <p:cNvSpPr/>
          <p:nvPr/>
        </p:nvSpPr>
        <p:spPr>
          <a:xfrm>
            <a:off x="105309" y="5726668"/>
            <a:ext cx="2141997" cy="369332"/>
          </a:xfrm>
          <a:prstGeom prst="rect">
            <a:avLst/>
          </a:prstGeom>
          <a:solidFill>
            <a:schemeClr val="bg2">
              <a:lumMod val="60000"/>
              <a:lumOff val="40000"/>
            </a:schemeClr>
          </a:solidFill>
        </p:spPr>
        <p:txBody>
          <a:bodyPr wrap="none">
            <a:spAutoFit/>
          </a:bodyPr>
          <a:lstStyle/>
          <a:p>
            <a:r>
              <a:rPr lang="en-US" sz="1800" dirty="0">
                <a:solidFill>
                  <a:srgbClr val="006BB5"/>
                </a:solidFill>
                <a:latin typeface="Calibri" panose="020F0502020204030204" pitchFamily="34" charset="0"/>
                <a:cs typeface="Calibri" panose="020F0502020204030204" pitchFamily="34" charset="0"/>
              </a:rPr>
              <a:t>PP, ML, Classification</a:t>
            </a:r>
          </a:p>
        </p:txBody>
      </p:sp>
      <p:sp>
        <p:nvSpPr>
          <p:cNvPr id="11" name="Rectangle 10"/>
          <p:cNvSpPr/>
          <p:nvPr/>
        </p:nvSpPr>
        <p:spPr>
          <a:xfrm>
            <a:off x="128123" y="5257800"/>
            <a:ext cx="7865230" cy="369332"/>
          </a:xfrm>
          <a:prstGeom prst="rect">
            <a:avLst/>
          </a:prstGeom>
          <a:solidFill>
            <a:schemeClr val="bg2">
              <a:lumMod val="60000"/>
              <a:lumOff val="40000"/>
            </a:schemeClr>
          </a:solidFill>
        </p:spPr>
        <p:txBody>
          <a:bodyPr wrap="none">
            <a:spAutoFit/>
          </a:bodyPr>
          <a:lstStyle/>
          <a:p>
            <a:r>
              <a:rPr lang="en-US" sz="1800" dirty="0">
                <a:solidFill>
                  <a:srgbClr val="7030A0"/>
                </a:solidFill>
                <a:latin typeface="Calibri" panose="020F0502020204030204" pitchFamily="34" charset="0"/>
                <a:cs typeface="Calibri" panose="020F0502020204030204" pitchFamily="34" charset="0"/>
              </a:rPr>
              <a:t>Parallelism over Images and Events: Celestial events identified in Telescope Images</a:t>
            </a:r>
          </a:p>
        </p:txBody>
      </p:sp>
      <p:sp>
        <p:nvSpPr>
          <p:cNvPr id="12" name="Rectangle 11"/>
          <p:cNvSpPr/>
          <p:nvPr/>
        </p:nvSpPr>
        <p:spPr>
          <a:xfrm>
            <a:off x="2355990" y="5726668"/>
            <a:ext cx="1244544" cy="369332"/>
          </a:xfrm>
          <a:prstGeom prst="rect">
            <a:avLst/>
          </a:prstGeom>
          <a:solidFill>
            <a:schemeClr val="bg2">
              <a:lumMod val="60000"/>
              <a:lumOff val="40000"/>
            </a:schemeClr>
          </a:solidFill>
        </p:spPr>
        <p:txBody>
          <a:bodyPr wrap="square">
            <a:spAutoFit/>
          </a:bodyPr>
          <a:lstStyle/>
          <a:p>
            <a:r>
              <a:rPr lang="en-US" sz="1800" dirty="0">
                <a:solidFill>
                  <a:schemeClr val="accent3">
                    <a:lumMod val="50000"/>
                  </a:schemeClr>
                </a:solidFill>
                <a:latin typeface="Calibri" panose="020F0502020204030204" pitchFamily="34" charset="0"/>
                <a:cs typeface="Calibri" panose="020F0502020204030204" pitchFamily="34" charset="0"/>
              </a:rPr>
              <a:t>Streaming</a:t>
            </a:r>
          </a:p>
        </p:txBody>
      </p:sp>
    </p:spTree>
    <p:extLst>
      <p:ext uri="{BB962C8B-B14F-4D97-AF65-F5344CB8AC3E}">
        <p14:creationId xmlns:p14="http://schemas.microsoft.com/office/powerpoint/2010/main" val="18841226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339" y="888667"/>
            <a:ext cx="9067800" cy="1515612"/>
          </a:xfrm>
        </p:spPr>
        <p:txBody>
          <a:bodyPr>
            <a:noAutofit/>
          </a:bodyPr>
          <a:lstStyle/>
          <a:p>
            <a:r>
              <a:rPr lang="en-US" sz="1800" b="1" dirty="0">
                <a:solidFill>
                  <a:srgbClr val="FF0000"/>
                </a:solidFill>
              </a:rPr>
              <a:t>Futures:</a:t>
            </a:r>
            <a:r>
              <a:rPr lang="en-US" sz="1800" dirty="0"/>
              <a:t> CRTS is a scientific and methodological </a:t>
            </a:r>
            <a:r>
              <a:rPr lang="en-US" sz="1800" dirty="0" err="1"/>
              <a:t>testbed</a:t>
            </a:r>
            <a:r>
              <a:rPr lang="en-US" sz="1800" dirty="0"/>
              <a:t> </a:t>
            </a:r>
            <a:br>
              <a:rPr lang="en-US" sz="1800" dirty="0"/>
            </a:br>
            <a:r>
              <a:rPr lang="en-US" sz="1800" dirty="0"/>
              <a:t>and precursor of larger surveys to come, notably the </a:t>
            </a:r>
            <a:br>
              <a:rPr lang="en-US" sz="1800" dirty="0"/>
            </a:br>
            <a:r>
              <a:rPr lang="en-US" sz="1800" dirty="0"/>
              <a:t>Large Synoptic Survey Telescope (LSST), expected to operate in 2020’s and selected as the highest-priority ground-based instrument in the 2010 Astronomy and Astrophysics Decadal Survey. LSST will gather about 30 TB per night. </a:t>
            </a:r>
          </a:p>
        </p:txBody>
      </p:sp>
      <p:sp>
        <p:nvSpPr>
          <p:cNvPr id="4" name="Title 3"/>
          <p:cNvSpPr>
            <a:spLocks noGrp="1"/>
          </p:cNvSpPr>
          <p:nvPr>
            <p:ph type="title"/>
          </p:nvPr>
        </p:nvSpPr>
        <p:spPr>
          <a:xfrm>
            <a:off x="-29183" y="222424"/>
            <a:ext cx="7420583" cy="762000"/>
          </a:xfrm>
        </p:spPr>
        <p:txBody>
          <a:bodyPr>
            <a:noAutofit/>
          </a:bodyPr>
          <a:lstStyle/>
          <a:p>
            <a:r>
              <a:rPr lang="en-US" sz="2400" b="1" dirty="0"/>
              <a:t>36: Catalina Real-Time Transient Survey (CRTS): a digital, panoramic, synoptic sky survey II</a:t>
            </a:r>
            <a:br>
              <a:rPr lang="en-US" sz="2400" b="1" dirty="0"/>
            </a:br>
            <a:endParaRPr lang="en-US" sz="2400" dirty="0"/>
          </a:p>
        </p:txBody>
      </p:sp>
      <p:pic>
        <p:nvPicPr>
          <p:cNvPr id="7" name="Picture 6" descr="C:\Users\Geoffrey Fox\Downloads\TimeDomainAstr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281" y="2404279"/>
            <a:ext cx="9083921" cy="3773321"/>
          </a:xfrm>
          <a:prstGeom prst="rect">
            <a:avLst/>
          </a:prstGeom>
          <a:noFill/>
          <a:ln>
            <a:noFill/>
          </a:ln>
        </p:spPr>
      </p:pic>
      <p:sp>
        <p:nvSpPr>
          <p:cNvPr id="8" name="Title 1"/>
          <p:cNvSpPr txBox="1">
            <a:spLocks/>
          </p:cNvSpPr>
          <p:nvPr/>
        </p:nvSpPr>
        <p:spPr>
          <a:xfrm>
            <a:off x="2315741" y="1281812"/>
            <a:ext cx="6913984"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400" b="1" dirty="0"/>
          </a:p>
        </p:txBody>
      </p:sp>
      <p:sp>
        <p:nvSpPr>
          <p:cNvPr id="9" name="Rounded Rectangle 8"/>
          <p:cNvSpPr/>
          <p:nvPr/>
        </p:nvSpPr>
        <p:spPr>
          <a:xfrm>
            <a:off x="7391400" y="33580"/>
            <a:ext cx="1600200"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800" b="1" dirty="0">
                <a:solidFill>
                  <a:schemeClr val="tx1"/>
                </a:solidFill>
                <a:latin typeface="Calibri" panose="020F0502020204030204" pitchFamily="34" charset="0"/>
                <a:cs typeface="Calibri" panose="020F0502020204030204" pitchFamily="34" charset="0"/>
              </a:rPr>
              <a:t>Astronomy &amp; Physics</a:t>
            </a:r>
          </a:p>
        </p:txBody>
      </p:sp>
    </p:spTree>
    <p:extLst>
      <p:ext uri="{BB962C8B-B14F-4D97-AF65-F5344CB8AC3E}">
        <p14:creationId xmlns:p14="http://schemas.microsoft.com/office/powerpoint/2010/main" val="28001737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9393"/>
            <a:ext cx="9144000" cy="702607"/>
          </a:xfrm>
        </p:spPr>
        <p:txBody>
          <a:bodyPr>
            <a:noAutofit/>
          </a:bodyPr>
          <a:lstStyle/>
          <a:p>
            <a:r>
              <a:rPr lang="en-US" sz="4000" b="1" dirty="0"/>
              <a:t>35: Light source </a:t>
            </a:r>
            <a:r>
              <a:rPr lang="en-US" sz="4000" b="1" dirty="0" err="1"/>
              <a:t>beamlines</a:t>
            </a:r>
            <a:endParaRPr lang="en-US" sz="4000" b="1" dirty="0"/>
          </a:p>
        </p:txBody>
      </p:sp>
      <p:sp>
        <p:nvSpPr>
          <p:cNvPr id="3" name="Content Placeholder 2"/>
          <p:cNvSpPr>
            <a:spLocks noGrp="1"/>
          </p:cNvSpPr>
          <p:nvPr>
            <p:ph idx="1"/>
          </p:nvPr>
        </p:nvSpPr>
        <p:spPr>
          <a:xfrm>
            <a:off x="22358" y="685800"/>
            <a:ext cx="9122098" cy="5181600"/>
          </a:xfrm>
        </p:spPr>
        <p:txBody>
          <a:bodyPr>
            <a:noAutofit/>
          </a:bodyPr>
          <a:lstStyle/>
          <a:p>
            <a:r>
              <a:rPr lang="en-US" sz="1900" b="1" dirty="0">
                <a:solidFill>
                  <a:srgbClr val="FF0000"/>
                </a:solidFill>
              </a:rPr>
              <a:t>Application:</a:t>
            </a:r>
            <a:r>
              <a:rPr lang="en-US" sz="1900" dirty="0"/>
              <a:t> Samples are exposed to X-rays from light sources in a variety of configurations depending on the experiment.  Detectors (essentially high-speed digital cameras) collect the data.  The data are then analyzed to reconstruct a view of the sample or process being studied. </a:t>
            </a:r>
          </a:p>
          <a:p>
            <a:r>
              <a:rPr lang="en-US" sz="1900" b="1" dirty="0">
                <a:solidFill>
                  <a:srgbClr val="FF0000"/>
                </a:solidFill>
              </a:rPr>
              <a:t>Current Approach:</a:t>
            </a:r>
            <a:r>
              <a:rPr lang="en-US" sz="1900" dirty="0"/>
              <a:t> A variety of commercial and open source software is used for data analysis – examples including Octopus for Tomographic Reconstruction, </a:t>
            </a:r>
            <a:r>
              <a:rPr lang="en-US" sz="1900" dirty="0" err="1"/>
              <a:t>Avizo</a:t>
            </a:r>
            <a:r>
              <a:rPr lang="en-US" sz="1900" dirty="0"/>
              <a:t> (http://vsg3d.com) and FIJI (a distribution of </a:t>
            </a:r>
            <a:r>
              <a:rPr lang="en-US" sz="1900" dirty="0" err="1"/>
              <a:t>ImageJ</a:t>
            </a:r>
            <a:r>
              <a:rPr lang="en-US" sz="1900" dirty="0"/>
              <a:t>) for Visualization and Analysis. Data transfer is accomplished using physical transport of portable media (severely limits performance) or using high-performance GridFTP, managed by Globus Online or workflow systems such as SPADE.</a:t>
            </a:r>
          </a:p>
          <a:p>
            <a:r>
              <a:rPr lang="en-US" sz="1900" b="1" dirty="0">
                <a:solidFill>
                  <a:srgbClr val="FF0000"/>
                </a:solidFill>
              </a:rPr>
              <a:t>Futures:</a:t>
            </a:r>
            <a:r>
              <a:rPr lang="en-US" sz="1900" dirty="0"/>
              <a:t> Camera resolution is continually increasing. Data transfer to large-scale computing facilities is becoming necessary because of the computational power required to conduct the analysis on time scales useful to the experiment.  Large number of </a:t>
            </a:r>
            <a:r>
              <a:rPr lang="en-US" sz="1900" dirty="0" err="1"/>
              <a:t>beamlines</a:t>
            </a:r>
            <a:r>
              <a:rPr lang="en-US" sz="1900" dirty="0"/>
              <a:t> (e.g. 39 at LBNL ALS) means that total data load is likely to increase significantly and require a generalized infrastructure for analyzing gigabytes per second of data from many </a:t>
            </a:r>
            <a:r>
              <a:rPr lang="en-US" sz="1900" dirty="0" err="1"/>
              <a:t>beamline</a:t>
            </a:r>
            <a:r>
              <a:rPr lang="en-US" sz="1900" dirty="0"/>
              <a:t> detectors at multiple facilities.  </a:t>
            </a:r>
          </a:p>
          <a:p>
            <a:endParaRPr lang="en-US" sz="1900" dirty="0"/>
          </a:p>
        </p:txBody>
      </p:sp>
      <p:sp>
        <p:nvSpPr>
          <p:cNvPr id="6" name="Rounded Rectangle 5"/>
          <p:cNvSpPr/>
          <p:nvPr/>
        </p:nvSpPr>
        <p:spPr>
          <a:xfrm>
            <a:off x="2411083" y="5791200"/>
            <a:ext cx="4321834" cy="4086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800" b="1" dirty="0">
                <a:solidFill>
                  <a:schemeClr val="tx1"/>
                </a:solidFill>
                <a:latin typeface="Calibri" panose="020F0502020204030204" pitchFamily="34" charset="0"/>
                <a:cs typeface="Calibri" panose="020F0502020204030204" pitchFamily="34" charset="0"/>
              </a:rPr>
              <a:t>Research Ecosystem  PP, LML, Streaming</a:t>
            </a:r>
          </a:p>
        </p:txBody>
      </p:sp>
    </p:spTree>
    <p:extLst>
      <p:ext uri="{BB962C8B-B14F-4D97-AF65-F5344CB8AC3E}">
        <p14:creationId xmlns:p14="http://schemas.microsoft.com/office/powerpoint/2010/main" val="1294979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183" y="838200"/>
            <a:ext cx="9067800" cy="4293451"/>
          </a:xfrm>
        </p:spPr>
        <p:txBody>
          <a:bodyPr>
            <a:noAutofit/>
          </a:bodyPr>
          <a:lstStyle/>
          <a:p>
            <a:r>
              <a:rPr lang="en-US" sz="1600" b="1" dirty="0"/>
              <a:t>Government Operation(4): </a:t>
            </a:r>
            <a:r>
              <a:rPr lang="en-US" sz="1600" dirty="0"/>
              <a:t>National Archives and Records Administration, Census Bureau</a:t>
            </a:r>
          </a:p>
          <a:p>
            <a:r>
              <a:rPr lang="en-US" sz="1600" b="1" dirty="0"/>
              <a:t>Commercial(8): </a:t>
            </a:r>
            <a:r>
              <a:rPr lang="en-US" sz="1600" dirty="0"/>
              <a:t>Finance in Cloud, Cloud Backup, </a:t>
            </a:r>
            <a:r>
              <a:rPr lang="en-US" sz="1600" dirty="0" err="1"/>
              <a:t>Mendeley</a:t>
            </a:r>
            <a:r>
              <a:rPr lang="en-US" sz="1600" dirty="0"/>
              <a:t> (Citations), Netflix, Web Search, Digital Materials, Cargo shipping (as in UPS)</a:t>
            </a:r>
          </a:p>
          <a:p>
            <a:r>
              <a:rPr lang="en-US" sz="1600" b="1" dirty="0"/>
              <a:t>Defense(3): </a:t>
            </a:r>
            <a:r>
              <a:rPr lang="en-US" sz="1600" dirty="0"/>
              <a:t>Sensors, Image surveillance, Situation Assessment</a:t>
            </a:r>
          </a:p>
          <a:p>
            <a:r>
              <a:rPr lang="en-US" sz="1600" b="1" dirty="0"/>
              <a:t>Healthcare and Life Sciences(10): </a:t>
            </a:r>
            <a:r>
              <a:rPr lang="en-US" sz="1600" dirty="0"/>
              <a:t>Medical records, Graph and Probabilistic analysis, Pathology, </a:t>
            </a:r>
            <a:r>
              <a:rPr lang="en-US" sz="1600" dirty="0" err="1"/>
              <a:t>Bioimaging</a:t>
            </a:r>
            <a:r>
              <a:rPr lang="en-US" sz="1600" dirty="0"/>
              <a:t>, Genomics, Epidemiology, People Activity models, Biodiversity</a:t>
            </a:r>
          </a:p>
          <a:p>
            <a:r>
              <a:rPr lang="en-US" sz="1600" b="1" dirty="0"/>
              <a:t>Deep Learning and Social Media(6): </a:t>
            </a:r>
            <a:r>
              <a:rPr lang="en-US" sz="1600" dirty="0"/>
              <a:t>Driving Car, </a:t>
            </a:r>
            <a:r>
              <a:rPr lang="en-US" sz="1600" dirty="0" err="1"/>
              <a:t>Geolocate</a:t>
            </a:r>
            <a:r>
              <a:rPr lang="en-US" sz="1600" dirty="0"/>
              <a:t> images/cameras, Twitter, Crowd Sourcing, Network Science, NIST benchmark datasets</a:t>
            </a:r>
          </a:p>
          <a:p>
            <a:r>
              <a:rPr lang="en-US" sz="1600" b="1" dirty="0"/>
              <a:t>The Ecosystem for Research(4): </a:t>
            </a:r>
            <a:r>
              <a:rPr lang="en-US" sz="1600" dirty="0"/>
              <a:t>Metadata, Collaboration, Language Translation, Light source experiments</a:t>
            </a:r>
          </a:p>
          <a:p>
            <a:r>
              <a:rPr lang="en-US" sz="1600" b="1" dirty="0"/>
              <a:t>Astronomy and Physics(5): </a:t>
            </a:r>
            <a:r>
              <a:rPr lang="en-US" sz="1600" dirty="0"/>
              <a:t>Sky Surveys including comparison to simulation, Large Hadron Collider at CERN, Belle Accelerator II in Japan</a:t>
            </a:r>
          </a:p>
          <a:p>
            <a:r>
              <a:rPr lang="en-US" sz="1600" b="1" dirty="0"/>
              <a:t>Earth, Environmental and Polar Science(10): </a:t>
            </a:r>
            <a:r>
              <a:rPr lang="en-US" sz="1600" dirty="0"/>
              <a:t>Radar Scattering in Atmosphere, Earthquake, Ocean, Earth Observation, Ice sheet Radar scattering, Earth radar mapping, Climate simulation datasets, Atmospheric turbulence identification, Subsurface Biogeochemistry (microbes to watersheds), AmeriFlux and FLUXNET gas sensors</a:t>
            </a:r>
          </a:p>
          <a:p>
            <a:r>
              <a:rPr lang="en-US" sz="1600" b="1" dirty="0"/>
              <a:t>Energy(1): </a:t>
            </a:r>
            <a:r>
              <a:rPr lang="en-US" sz="1600" dirty="0"/>
              <a:t>Smart grid</a:t>
            </a:r>
          </a:p>
          <a:p>
            <a:r>
              <a:rPr lang="en-US" sz="1600" dirty="0"/>
              <a:t>Published by NIST as </a:t>
            </a:r>
            <a:r>
              <a:rPr lang="en-US" sz="1600" dirty="0">
                <a:hlinkClick r:id="rId3"/>
              </a:rPr>
              <a:t>http://nvlpubs.nist.gov/nistpubs/SpecialPublications/NIST.SP.1500-3.pdf</a:t>
            </a:r>
            <a:r>
              <a:rPr lang="en-US" sz="1600" dirty="0"/>
              <a:t> with common set of 26 features recorded for each use-case; “Version 2” being prepared</a:t>
            </a:r>
          </a:p>
          <a:p>
            <a:pPr marL="0" indent="0">
              <a:buNone/>
            </a:pPr>
            <a:endParaRPr lang="en-US" sz="1600" dirty="0"/>
          </a:p>
        </p:txBody>
      </p:sp>
      <p:sp>
        <p:nvSpPr>
          <p:cNvPr id="2" name="Title 1"/>
          <p:cNvSpPr>
            <a:spLocks noGrp="1"/>
          </p:cNvSpPr>
          <p:nvPr>
            <p:ph type="title"/>
          </p:nvPr>
        </p:nvSpPr>
        <p:spPr>
          <a:xfrm>
            <a:off x="0" y="0"/>
            <a:ext cx="9126166" cy="762000"/>
          </a:xfrm>
        </p:spPr>
        <p:txBody>
          <a:bodyPr>
            <a:noAutofit/>
          </a:bodyPr>
          <a:lstStyle/>
          <a:p>
            <a:pPr algn="ctr"/>
            <a:r>
              <a:rPr lang="en-US" sz="2800" b="1" dirty="0">
                <a:latin typeface="+mn-lt"/>
              </a:rPr>
              <a:t>51 Detailed Use Cases: </a:t>
            </a:r>
            <a:r>
              <a:rPr lang="en-US" sz="2400" b="1" dirty="0">
                <a:latin typeface="+mn-lt"/>
              </a:rPr>
              <a:t>Contributed July-September 2013</a:t>
            </a:r>
            <a:br>
              <a:rPr lang="en-US" sz="2400" b="1" dirty="0">
                <a:latin typeface="+mn-lt"/>
              </a:rPr>
            </a:br>
            <a:r>
              <a:rPr lang="en-US" sz="2400" b="1" dirty="0">
                <a:latin typeface="+mn-lt"/>
              </a:rPr>
              <a:t>Covers goals, data features such as 3 V’s, software, hardware</a:t>
            </a:r>
          </a:p>
        </p:txBody>
      </p:sp>
      <p:sp>
        <p:nvSpPr>
          <p:cNvPr id="5" name="Slide Number Placeholder 4"/>
          <p:cNvSpPr>
            <a:spLocks noGrp="1"/>
          </p:cNvSpPr>
          <p:nvPr>
            <p:ph type="sldNum" sz="quarter" idx="4294967295"/>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4B85148-DB98-4269-ACE6-2DF49F9918C9}"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dirty="0">
              <a:ln>
                <a:noFill/>
              </a:ln>
              <a:solidFill>
                <a:srgbClr val="000000"/>
              </a:solidFill>
              <a:effectLst/>
              <a:uLnTx/>
              <a:uFillTx/>
            </a:endParaRPr>
          </a:p>
        </p:txBody>
      </p:sp>
      <p:sp>
        <p:nvSpPr>
          <p:cNvPr id="4" name="TextBox 3"/>
          <p:cNvSpPr txBox="1"/>
          <p:nvPr/>
        </p:nvSpPr>
        <p:spPr>
          <a:xfrm>
            <a:off x="3352800" y="6156196"/>
            <a:ext cx="5791200" cy="400110"/>
          </a:xfrm>
          <a:prstGeom prst="rect">
            <a:avLst/>
          </a:prstGeom>
          <a:solidFill>
            <a:srgbClr val="2975A3"/>
          </a:solidFill>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0" i="1" u="none" strike="noStrike" kern="0" cap="none" spc="0" normalizeH="0" baseline="0" noProof="0" dirty="0">
                <a:ln>
                  <a:noFill/>
                </a:ln>
                <a:solidFill>
                  <a:schemeClr val="bg1"/>
                </a:solidFill>
                <a:effectLst/>
                <a:uLnTx/>
                <a:uFillTx/>
                <a:cs typeface="Times New Roman" panose="02020603050405020304" pitchFamily="18" charset="0"/>
              </a:rPr>
              <a:t>26 Features for each use case</a:t>
            </a:r>
            <a:r>
              <a:rPr kumimoji="0" lang="en-US" sz="2000" b="0" i="1" u="none" strike="noStrike" kern="0" cap="none" spc="0" normalizeH="0" noProof="0" dirty="0">
                <a:ln>
                  <a:noFill/>
                </a:ln>
                <a:solidFill>
                  <a:schemeClr val="bg1"/>
                </a:solidFill>
                <a:effectLst/>
                <a:uLnTx/>
                <a:uFillTx/>
                <a:cs typeface="Times New Roman" panose="02020603050405020304" pitchFamily="18" charset="0"/>
              </a:rPr>
              <a:t> </a:t>
            </a:r>
            <a:r>
              <a:rPr kumimoji="0" lang="en-US" sz="2000" b="0" i="1" u="none" strike="noStrike" kern="0" cap="none" spc="0" normalizeH="0" baseline="0" noProof="0" dirty="0">
                <a:ln>
                  <a:noFill/>
                </a:ln>
                <a:solidFill>
                  <a:schemeClr val="bg1"/>
                </a:solidFill>
                <a:effectLst/>
                <a:uLnTx/>
                <a:uFillTx/>
                <a:cs typeface="Times New Roman" panose="02020603050405020304" pitchFamily="18" charset="0"/>
              </a:rPr>
              <a:t>Biased to science</a:t>
            </a:r>
          </a:p>
        </p:txBody>
      </p:sp>
    </p:spTree>
    <p:extLst>
      <p:ext uri="{BB962C8B-B14F-4D97-AF65-F5344CB8AC3E}">
        <p14:creationId xmlns:p14="http://schemas.microsoft.com/office/powerpoint/2010/main" val="24843382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389"/>
            <a:ext cx="6760564" cy="1120611"/>
          </a:xfrm>
        </p:spPr>
        <p:txBody>
          <a:bodyPr>
            <a:noAutofit/>
          </a:bodyPr>
          <a:lstStyle/>
          <a:p>
            <a:r>
              <a:rPr lang="en-US" sz="2800" b="1" dirty="0"/>
              <a:t>43: Radar Data Analysis for CReSIS Remote Sensing of Ice Sheets I</a:t>
            </a:r>
          </a:p>
        </p:txBody>
      </p:sp>
      <p:sp>
        <p:nvSpPr>
          <p:cNvPr id="3" name="Content Placeholder 2"/>
          <p:cNvSpPr>
            <a:spLocks noGrp="1"/>
          </p:cNvSpPr>
          <p:nvPr>
            <p:ph idx="1"/>
          </p:nvPr>
        </p:nvSpPr>
        <p:spPr>
          <a:xfrm>
            <a:off x="29202" y="990537"/>
            <a:ext cx="9048750" cy="5239535"/>
          </a:xfrm>
        </p:spPr>
        <p:txBody>
          <a:bodyPr>
            <a:normAutofit fontScale="92500"/>
          </a:bodyPr>
          <a:lstStyle/>
          <a:p>
            <a:r>
              <a:rPr lang="en-US" sz="2100" b="1" dirty="0">
                <a:solidFill>
                  <a:srgbClr val="FF0000"/>
                </a:solidFill>
              </a:rPr>
              <a:t>Application:</a:t>
            </a:r>
            <a:r>
              <a:rPr lang="en-US" sz="2100" dirty="0"/>
              <a:t> This data feeds into intergovernmental Panel on Climate Change (IPCC) and uses custom radars to measures ice sheet bed depths and (annual) snow layers at the North and South poles and mountainous regions. </a:t>
            </a:r>
          </a:p>
          <a:p>
            <a:r>
              <a:rPr lang="en-US" sz="2100" b="1" dirty="0">
                <a:solidFill>
                  <a:srgbClr val="FF0000"/>
                </a:solidFill>
              </a:rPr>
              <a:t>Current Approach:</a:t>
            </a:r>
            <a:r>
              <a:rPr lang="en-US" sz="2100" dirty="0"/>
              <a:t> The initial analysis is currently Matlab signal processing that produces a set of radar images. These cannot be transported from field over Internet and are typically copied to removable few TB disks in the field and flown “home” for detailed analysis. Image understanding tools with some human oversight find the image features (layers) shown later, that are stored in a database front-ended by a Geographical Information System. The ice sheet bed depths are used in simulations of glacier flow. The data is taken in “field trips” that each currently gather 50-100 TB of data over a few week period. </a:t>
            </a:r>
          </a:p>
          <a:p>
            <a:r>
              <a:rPr lang="en-US" sz="2100" b="1" dirty="0">
                <a:solidFill>
                  <a:srgbClr val="FF0000"/>
                </a:solidFill>
              </a:rPr>
              <a:t>Futures:</a:t>
            </a:r>
            <a:r>
              <a:rPr lang="en-US" sz="2100" dirty="0"/>
              <a:t> An order of magnitude more data (petabyte per mission) is projected with improved instrumentation. Demands of processing increasing field data in an environment with more data but still constrained power budget, suggests low power/performance architectures such as GPU systems.</a:t>
            </a:r>
          </a:p>
        </p:txBody>
      </p:sp>
      <p:sp>
        <p:nvSpPr>
          <p:cNvPr id="6" name="Rounded Rectangle 5"/>
          <p:cNvSpPr/>
          <p:nvPr/>
        </p:nvSpPr>
        <p:spPr>
          <a:xfrm>
            <a:off x="6760564" y="160701"/>
            <a:ext cx="2383436"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800" b="1" dirty="0">
                <a:solidFill>
                  <a:schemeClr val="tx1"/>
                </a:solidFill>
                <a:latin typeface="Calibri" panose="020F0502020204030204" pitchFamily="34" charset="0"/>
                <a:cs typeface="Calibri" panose="020F0502020204030204" pitchFamily="34" charset="0"/>
              </a:rPr>
              <a:t>Earth, Environmental </a:t>
            </a:r>
            <a:r>
              <a:rPr lang="en-US" sz="1800" b="1">
                <a:solidFill>
                  <a:schemeClr val="tx1"/>
                </a:solidFill>
                <a:latin typeface="Calibri" panose="020F0502020204030204" pitchFamily="34" charset="0"/>
                <a:cs typeface="Calibri" panose="020F0502020204030204" pitchFamily="34" charset="0"/>
              </a:rPr>
              <a:t>and Polar Science</a:t>
            </a:r>
            <a:endParaRPr lang="en-US" sz="1800" b="1" dirty="0">
              <a:solidFill>
                <a:schemeClr val="tx1"/>
              </a:solidFill>
              <a:latin typeface="Calibri" panose="020F0502020204030204" pitchFamily="34" charset="0"/>
              <a:cs typeface="Calibri" panose="020F0502020204030204" pitchFamily="34" charset="0"/>
            </a:endParaRPr>
          </a:p>
        </p:txBody>
      </p:sp>
      <p:sp>
        <p:nvSpPr>
          <p:cNvPr id="7" name="Rectangle 6"/>
          <p:cNvSpPr/>
          <p:nvPr/>
        </p:nvSpPr>
        <p:spPr>
          <a:xfrm>
            <a:off x="927895" y="5623586"/>
            <a:ext cx="814262" cy="369332"/>
          </a:xfrm>
          <a:prstGeom prst="rect">
            <a:avLst/>
          </a:prstGeom>
          <a:solidFill>
            <a:schemeClr val="bg2">
              <a:lumMod val="60000"/>
              <a:lumOff val="40000"/>
            </a:schemeClr>
          </a:solidFill>
        </p:spPr>
        <p:txBody>
          <a:bodyPr wrap="none">
            <a:spAutoFit/>
          </a:bodyPr>
          <a:lstStyle/>
          <a:p>
            <a:r>
              <a:rPr lang="en-US" sz="1800" dirty="0">
                <a:solidFill>
                  <a:srgbClr val="006BB5"/>
                </a:solidFill>
                <a:latin typeface="Calibri" panose="020F0502020204030204" pitchFamily="34" charset="0"/>
                <a:cs typeface="Calibri" panose="020F0502020204030204" pitchFamily="34" charset="0"/>
              </a:rPr>
              <a:t>PP, GIS</a:t>
            </a:r>
          </a:p>
        </p:txBody>
      </p:sp>
      <p:sp>
        <p:nvSpPr>
          <p:cNvPr id="8" name="Rectangle 7"/>
          <p:cNvSpPr/>
          <p:nvPr/>
        </p:nvSpPr>
        <p:spPr>
          <a:xfrm>
            <a:off x="3048000" y="5638800"/>
            <a:ext cx="3015184" cy="369332"/>
          </a:xfrm>
          <a:prstGeom prst="rect">
            <a:avLst/>
          </a:prstGeom>
          <a:solidFill>
            <a:schemeClr val="bg2">
              <a:lumMod val="60000"/>
              <a:lumOff val="40000"/>
            </a:schemeClr>
          </a:solidFill>
        </p:spPr>
        <p:txBody>
          <a:bodyPr wrap="none">
            <a:spAutoFit/>
          </a:bodyPr>
          <a:lstStyle/>
          <a:p>
            <a:r>
              <a:rPr lang="en-US" sz="1800" dirty="0">
                <a:solidFill>
                  <a:srgbClr val="7030A0"/>
                </a:solidFill>
                <a:latin typeface="Calibri" panose="020F0502020204030204" pitchFamily="34" charset="0"/>
                <a:cs typeface="Calibri" panose="020F0502020204030204" pitchFamily="34" charset="0"/>
              </a:rPr>
              <a:t>Parallelism over Radar Images</a:t>
            </a:r>
          </a:p>
        </p:txBody>
      </p:sp>
      <p:sp>
        <p:nvSpPr>
          <p:cNvPr id="9" name="Rectangle 8"/>
          <p:cNvSpPr/>
          <p:nvPr/>
        </p:nvSpPr>
        <p:spPr>
          <a:xfrm>
            <a:off x="1803456" y="5604659"/>
            <a:ext cx="1244544" cy="369332"/>
          </a:xfrm>
          <a:prstGeom prst="rect">
            <a:avLst/>
          </a:prstGeom>
          <a:solidFill>
            <a:schemeClr val="bg2">
              <a:lumMod val="60000"/>
              <a:lumOff val="40000"/>
            </a:schemeClr>
          </a:solidFill>
        </p:spPr>
        <p:txBody>
          <a:bodyPr wrap="square">
            <a:spAutoFit/>
          </a:bodyPr>
          <a:lstStyle/>
          <a:p>
            <a:r>
              <a:rPr lang="en-US" sz="1800" dirty="0">
                <a:solidFill>
                  <a:schemeClr val="accent3">
                    <a:lumMod val="50000"/>
                  </a:schemeClr>
                </a:solidFill>
                <a:latin typeface="Calibri" panose="020F0502020204030204" pitchFamily="34" charset="0"/>
                <a:cs typeface="Calibri" panose="020F0502020204030204" pitchFamily="34" charset="0"/>
              </a:rPr>
              <a:t>Streaming</a:t>
            </a:r>
          </a:p>
        </p:txBody>
      </p:sp>
    </p:spTree>
    <p:extLst>
      <p:ext uri="{BB962C8B-B14F-4D97-AF65-F5344CB8AC3E}">
        <p14:creationId xmlns:p14="http://schemas.microsoft.com/office/powerpoint/2010/main" val="19165272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r>
              <a:rPr lang="en-US" sz="3600" b="1" dirty="0"/>
              <a:t>43: Radar Data Analysis for CReSIS Remote Sensing of Ice Sheets II</a:t>
            </a:r>
          </a:p>
        </p:txBody>
      </p:sp>
      <p:sp>
        <p:nvSpPr>
          <p:cNvPr id="3" name="Content Placeholder 2"/>
          <p:cNvSpPr>
            <a:spLocks noGrp="1"/>
          </p:cNvSpPr>
          <p:nvPr>
            <p:ph idx="1"/>
          </p:nvPr>
        </p:nvSpPr>
        <p:spPr>
          <a:xfrm>
            <a:off x="0" y="1143000"/>
            <a:ext cx="2610475" cy="4114800"/>
          </a:xfrm>
        </p:spPr>
        <p:txBody>
          <a:bodyPr/>
          <a:lstStyle/>
          <a:p>
            <a:r>
              <a:rPr lang="en-US" sz="2300" dirty="0"/>
              <a:t>Typical </a:t>
            </a:r>
            <a:r>
              <a:rPr lang="en-US" sz="2300" b="1" dirty="0">
                <a:solidFill>
                  <a:srgbClr val="006BB5"/>
                </a:solidFill>
              </a:rPr>
              <a:t>CReSIS </a:t>
            </a:r>
            <a:r>
              <a:rPr lang="en-US" sz="2300" dirty="0"/>
              <a:t>data showing aircraft taking data which shows a glacier bed at a depth of 3100 meters with multiple confusing reflections.</a:t>
            </a:r>
          </a:p>
        </p:txBody>
      </p:sp>
      <p:pic>
        <p:nvPicPr>
          <p:cNvPr id="4" name="Picture 3"/>
          <p:cNvPicPr>
            <a:picLocks noChangeAspect="1"/>
          </p:cNvPicPr>
          <p:nvPr/>
        </p:nvPicPr>
        <p:blipFill>
          <a:blip r:embed="rId2"/>
          <a:stretch>
            <a:fillRect/>
          </a:stretch>
        </p:blipFill>
        <p:spPr>
          <a:xfrm>
            <a:off x="2819400" y="1121554"/>
            <a:ext cx="6274998" cy="5205380"/>
          </a:xfrm>
          <a:prstGeom prst="rect">
            <a:avLst/>
          </a:prstGeom>
          <a:solidFill>
            <a:schemeClr val="bg1"/>
          </a:solidFill>
        </p:spPr>
      </p:pic>
      <p:sp>
        <p:nvSpPr>
          <p:cNvPr id="7" name="Rounded Rectangle 5"/>
          <p:cNvSpPr/>
          <p:nvPr/>
        </p:nvSpPr>
        <p:spPr>
          <a:xfrm>
            <a:off x="37319" y="5410200"/>
            <a:ext cx="2383436" cy="715089"/>
          </a:xfrm>
          <a:prstGeom prst="roundRect">
            <a:avLst/>
          </a:prstGeom>
          <a:solidFill>
            <a:sysClr val="window" lastClr="FFFFFF"/>
          </a:solidFill>
          <a:ln w="25400" cap="flat" cmpd="sng" algn="ctr">
            <a:noFill/>
            <a:prstDash val="solid"/>
          </a:ln>
          <a:effectLst/>
        </p:spPr>
        <p:txBody>
          <a:bodyPr rtlCol="0" anchor="ctr">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ea typeface="+mn-ea"/>
                <a:cs typeface="+mn-cs"/>
              </a:rPr>
              <a:t>Earth, Environmental and Polar Science</a:t>
            </a:r>
          </a:p>
        </p:txBody>
      </p:sp>
    </p:spTree>
    <p:extLst>
      <p:ext uri="{BB962C8B-B14F-4D97-AF65-F5344CB8AC3E}">
        <p14:creationId xmlns:p14="http://schemas.microsoft.com/office/powerpoint/2010/main" val="13580177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879"/>
            <a:ext cx="7010400" cy="902521"/>
          </a:xfrm>
        </p:spPr>
        <p:txBody>
          <a:bodyPr>
            <a:noAutofit/>
          </a:bodyPr>
          <a:lstStyle/>
          <a:p>
            <a:r>
              <a:rPr lang="en-US" sz="2800" b="1" dirty="0"/>
              <a:t>43: Radar Data Analysis for CReSIS Remote Sensing of Ice Sheets III</a:t>
            </a:r>
          </a:p>
        </p:txBody>
      </p:sp>
      <p:sp>
        <p:nvSpPr>
          <p:cNvPr id="3" name="Content Placeholder 2"/>
          <p:cNvSpPr>
            <a:spLocks noGrp="1"/>
          </p:cNvSpPr>
          <p:nvPr>
            <p:ph idx="1"/>
          </p:nvPr>
        </p:nvSpPr>
        <p:spPr>
          <a:xfrm>
            <a:off x="6960665" y="2667000"/>
            <a:ext cx="2051944" cy="379360"/>
          </a:xfrm>
        </p:spPr>
        <p:txBody>
          <a:bodyPr>
            <a:noAutofit/>
          </a:bodyPr>
          <a:lstStyle/>
          <a:p>
            <a:r>
              <a:rPr lang="en-US" sz="2400" dirty="0"/>
              <a:t>Typical flight paths of CReSIS data gathering in survey region</a:t>
            </a:r>
          </a:p>
        </p:txBody>
      </p:sp>
      <p:pic>
        <p:nvPicPr>
          <p:cNvPr id="4" name="Picture 3"/>
          <p:cNvPicPr>
            <a:picLocks noChangeAspect="1"/>
          </p:cNvPicPr>
          <p:nvPr/>
        </p:nvPicPr>
        <p:blipFill>
          <a:blip r:embed="rId2"/>
          <a:stretch>
            <a:fillRect/>
          </a:stretch>
        </p:blipFill>
        <p:spPr>
          <a:xfrm>
            <a:off x="-8157" y="838200"/>
            <a:ext cx="6917884" cy="5268190"/>
          </a:xfrm>
          <a:prstGeom prst="rect">
            <a:avLst/>
          </a:prstGeom>
        </p:spPr>
      </p:pic>
      <p:sp>
        <p:nvSpPr>
          <p:cNvPr id="7" name="Rounded Rectangle 5"/>
          <p:cNvSpPr/>
          <p:nvPr/>
        </p:nvSpPr>
        <p:spPr>
          <a:xfrm>
            <a:off x="6705600" y="67495"/>
            <a:ext cx="2383436" cy="715089"/>
          </a:xfrm>
          <a:prstGeom prst="roundRect">
            <a:avLst/>
          </a:prstGeom>
          <a:solidFill>
            <a:sysClr val="window" lastClr="FFFFFF"/>
          </a:solidFill>
          <a:ln w="25400" cap="flat" cmpd="sng" algn="ctr">
            <a:noFill/>
            <a:prstDash val="solid"/>
          </a:ln>
          <a:effectLst/>
        </p:spPr>
        <p:txBody>
          <a:bodyPr rtlCol="0" anchor="ctr">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ea typeface="+mn-ea"/>
                <a:cs typeface="+mn-cs"/>
              </a:rPr>
              <a:t>Earth, Environmental and Polar Science</a:t>
            </a:r>
          </a:p>
        </p:txBody>
      </p:sp>
    </p:spTree>
    <p:extLst>
      <p:ext uri="{BB962C8B-B14F-4D97-AF65-F5344CB8AC3E}">
        <p14:creationId xmlns:p14="http://schemas.microsoft.com/office/powerpoint/2010/main" val="11744715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1" y="-30383"/>
            <a:ext cx="7543800" cy="1143000"/>
          </a:xfrm>
        </p:spPr>
        <p:txBody>
          <a:bodyPr>
            <a:noAutofit/>
          </a:bodyPr>
          <a:lstStyle/>
          <a:p>
            <a:r>
              <a:rPr lang="en-US" sz="2800" b="1" dirty="0"/>
              <a:t>43: Radar Data Analysis for CReSIS Remote Sensing of Ice Sheets IV</a:t>
            </a:r>
          </a:p>
        </p:txBody>
      </p:sp>
      <p:sp>
        <p:nvSpPr>
          <p:cNvPr id="3" name="Content Placeholder 2"/>
          <p:cNvSpPr>
            <a:spLocks noGrp="1"/>
          </p:cNvSpPr>
          <p:nvPr>
            <p:ph idx="1"/>
          </p:nvPr>
        </p:nvSpPr>
        <p:spPr>
          <a:xfrm>
            <a:off x="-54964" y="922937"/>
            <a:ext cx="9144000" cy="379360"/>
          </a:xfrm>
        </p:spPr>
        <p:txBody>
          <a:bodyPr>
            <a:noAutofit/>
          </a:bodyPr>
          <a:lstStyle/>
          <a:p>
            <a:r>
              <a:rPr lang="en-US" sz="2000" dirty="0"/>
              <a:t>Typical CReSIS echogram with Detected Boundaries.  The </a:t>
            </a:r>
            <a:br>
              <a:rPr lang="en-US" sz="2000" dirty="0"/>
            </a:br>
            <a:r>
              <a:rPr lang="en-US" sz="2000" dirty="0"/>
              <a:t>upper (green) boundary is between air and ice layer </a:t>
            </a:r>
            <a:br>
              <a:rPr lang="en-US" sz="2000" dirty="0"/>
            </a:br>
            <a:r>
              <a:rPr lang="en-US" sz="2000" dirty="0"/>
              <a:t>while the lower (red) boundary is between ice and terrain</a:t>
            </a:r>
          </a:p>
        </p:txBody>
      </p:sp>
      <p:pic>
        <p:nvPicPr>
          <p:cNvPr id="7" name="Picture 6"/>
          <p:cNvPicPr>
            <a:picLocks noChangeAspect="1"/>
          </p:cNvPicPr>
          <p:nvPr/>
        </p:nvPicPr>
        <p:blipFill>
          <a:blip r:embed="rId3"/>
          <a:stretch>
            <a:fillRect/>
          </a:stretch>
        </p:blipFill>
        <p:spPr>
          <a:xfrm>
            <a:off x="0" y="1867956"/>
            <a:ext cx="8934656" cy="4304244"/>
          </a:xfrm>
          <a:prstGeom prst="rect">
            <a:avLst/>
          </a:prstGeom>
        </p:spPr>
      </p:pic>
      <p:sp>
        <p:nvSpPr>
          <p:cNvPr id="8" name="Rectangle 7"/>
          <p:cNvSpPr/>
          <p:nvPr/>
        </p:nvSpPr>
        <p:spPr>
          <a:xfrm>
            <a:off x="1149364" y="6472156"/>
            <a:ext cx="814262" cy="369332"/>
          </a:xfrm>
          <a:prstGeom prst="rect">
            <a:avLst/>
          </a:prstGeom>
          <a:solidFill>
            <a:schemeClr val="bg2">
              <a:lumMod val="60000"/>
              <a:lumOff val="40000"/>
            </a:schemeClr>
          </a:solidFill>
        </p:spPr>
        <p:txBody>
          <a:bodyPr wrap="none">
            <a:spAutoFit/>
          </a:bodyPr>
          <a:lstStyle/>
          <a:p>
            <a:r>
              <a:rPr lang="en-US" sz="1800" dirty="0">
                <a:solidFill>
                  <a:srgbClr val="0070C0"/>
                </a:solidFill>
                <a:latin typeface="Calibri" panose="020F0502020204030204" pitchFamily="34" charset="0"/>
                <a:cs typeface="Calibri" panose="020F0502020204030204" pitchFamily="34" charset="0"/>
              </a:rPr>
              <a:t>PP, GIS</a:t>
            </a:r>
          </a:p>
        </p:txBody>
      </p:sp>
      <p:sp>
        <p:nvSpPr>
          <p:cNvPr id="9" name="Rectangle 8"/>
          <p:cNvSpPr/>
          <p:nvPr/>
        </p:nvSpPr>
        <p:spPr>
          <a:xfrm>
            <a:off x="3269469" y="6466218"/>
            <a:ext cx="3015184" cy="369332"/>
          </a:xfrm>
          <a:prstGeom prst="rect">
            <a:avLst/>
          </a:prstGeom>
          <a:solidFill>
            <a:schemeClr val="bg2">
              <a:lumMod val="60000"/>
              <a:lumOff val="40000"/>
            </a:schemeClr>
          </a:solidFill>
        </p:spPr>
        <p:txBody>
          <a:bodyPr wrap="none">
            <a:spAutoFit/>
          </a:bodyPr>
          <a:lstStyle/>
          <a:p>
            <a:r>
              <a:rPr lang="en-US" sz="1800" dirty="0">
                <a:solidFill>
                  <a:srgbClr val="0070C0"/>
                </a:solidFill>
                <a:latin typeface="Calibri" panose="020F0502020204030204" pitchFamily="34" charset="0"/>
                <a:cs typeface="Calibri" panose="020F0502020204030204" pitchFamily="34" charset="0"/>
              </a:rPr>
              <a:t>Parallelism over Radar Images</a:t>
            </a:r>
          </a:p>
        </p:txBody>
      </p:sp>
      <p:sp>
        <p:nvSpPr>
          <p:cNvPr id="10" name="Rectangle 9"/>
          <p:cNvSpPr/>
          <p:nvPr/>
        </p:nvSpPr>
        <p:spPr>
          <a:xfrm>
            <a:off x="2024925" y="6466218"/>
            <a:ext cx="1244544" cy="369332"/>
          </a:xfrm>
          <a:prstGeom prst="rect">
            <a:avLst/>
          </a:prstGeom>
          <a:solidFill>
            <a:schemeClr val="bg2">
              <a:lumMod val="60000"/>
              <a:lumOff val="40000"/>
            </a:schemeClr>
          </a:solidFill>
        </p:spPr>
        <p:txBody>
          <a:bodyPr wrap="square">
            <a:spAutoFit/>
          </a:bodyPr>
          <a:lstStyle/>
          <a:p>
            <a:r>
              <a:rPr lang="en-US" sz="1800" dirty="0">
                <a:solidFill>
                  <a:srgbClr val="0070C0"/>
                </a:solidFill>
                <a:latin typeface="Calibri" panose="020F0502020204030204" pitchFamily="34" charset="0"/>
                <a:cs typeface="Calibri" panose="020F0502020204030204" pitchFamily="34" charset="0"/>
              </a:rPr>
              <a:t>Streaming</a:t>
            </a:r>
          </a:p>
        </p:txBody>
      </p:sp>
      <p:sp>
        <p:nvSpPr>
          <p:cNvPr id="11" name="Rounded Rectangle 5"/>
          <p:cNvSpPr/>
          <p:nvPr/>
        </p:nvSpPr>
        <p:spPr>
          <a:xfrm>
            <a:off x="6705600" y="67495"/>
            <a:ext cx="2383436" cy="715089"/>
          </a:xfrm>
          <a:prstGeom prst="roundRect">
            <a:avLst/>
          </a:prstGeom>
          <a:solidFill>
            <a:sysClr val="window" lastClr="FFFFFF"/>
          </a:solidFill>
          <a:ln w="25400" cap="flat" cmpd="sng" algn="ctr">
            <a:noFill/>
            <a:prstDash val="solid"/>
          </a:ln>
          <a:effectLst/>
        </p:spPr>
        <p:txBody>
          <a:bodyPr rtlCol="0" anchor="ctr">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ea typeface="+mn-ea"/>
                <a:cs typeface="+mn-cs"/>
              </a:rPr>
              <a:t>Earth, Environmental and Polar Science</a:t>
            </a:r>
          </a:p>
        </p:txBody>
      </p:sp>
    </p:spTree>
    <p:extLst>
      <p:ext uri="{BB962C8B-B14F-4D97-AF65-F5344CB8AC3E}">
        <p14:creationId xmlns:p14="http://schemas.microsoft.com/office/powerpoint/2010/main" val="13765846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66" y="22390"/>
            <a:ext cx="9280634" cy="1143000"/>
          </a:xfrm>
        </p:spPr>
        <p:txBody>
          <a:bodyPr>
            <a:noAutofit/>
          </a:bodyPr>
          <a:lstStyle/>
          <a:p>
            <a:r>
              <a:rPr lang="en-US" sz="2800" b="1" dirty="0"/>
              <a:t>44: UAVSAR Data Processing, Data Product Delivery, and Data Services I</a:t>
            </a:r>
          </a:p>
        </p:txBody>
      </p:sp>
      <p:sp>
        <p:nvSpPr>
          <p:cNvPr id="3" name="Content Placeholder 2"/>
          <p:cNvSpPr>
            <a:spLocks noGrp="1"/>
          </p:cNvSpPr>
          <p:nvPr>
            <p:ph idx="1"/>
          </p:nvPr>
        </p:nvSpPr>
        <p:spPr>
          <a:xfrm>
            <a:off x="-76200" y="991479"/>
            <a:ext cx="9144000" cy="4734319"/>
          </a:xfrm>
        </p:spPr>
        <p:txBody>
          <a:bodyPr>
            <a:noAutofit/>
          </a:bodyPr>
          <a:lstStyle/>
          <a:p>
            <a:r>
              <a:rPr lang="en-US" sz="2100" b="1" dirty="0">
                <a:solidFill>
                  <a:srgbClr val="FF0000"/>
                </a:solidFill>
              </a:rPr>
              <a:t>Application:</a:t>
            </a:r>
            <a:r>
              <a:rPr lang="en-US" sz="2100" dirty="0"/>
              <a:t> Synthetic Aperture Radar (SAR) can identify landscape changes caused by seismic activity, landslides, deforestation, vegetation </a:t>
            </a:r>
            <a:br>
              <a:rPr lang="en-US" sz="2100" dirty="0"/>
            </a:br>
            <a:r>
              <a:rPr lang="en-US" sz="2100" dirty="0"/>
              <a:t>changes and flooding. This is for example used to support earthquake science (see next slide) as well as disaster management. This use case supports the storage, application of image processing and visualization of this geo-located data with angular specification. </a:t>
            </a:r>
          </a:p>
          <a:p>
            <a:r>
              <a:rPr lang="en-US" sz="2100" b="1" dirty="0">
                <a:solidFill>
                  <a:srgbClr val="FF0000"/>
                </a:solidFill>
              </a:rPr>
              <a:t>Current Approach:</a:t>
            </a:r>
            <a:r>
              <a:rPr lang="en-US" sz="2100" dirty="0"/>
              <a:t> Data from planes and satellites is processed on NASA computers before being stored after substantial data communication. The data is made public as soon as processed and requires significant curation due to instrumental glitches. The current data size is ~150TB</a:t>
            </a:r>
          </a:p>
          <a:p>
            <a:r>
              <a:rPr lang="en-US" sz="2100" b="1" dirty="0">
                <a:solidFill>
                  <a:srgbClr val="FF0000"/>
                </a:solidFill>
              </a:rPr>
              <a:t>Futures:</a:t>
            </a:r>
            <a:r>
              <a:rPr lang="en-US" sz="2100" dirty="0"/>
              <a:t> The data size would increase dramatically if Earth Radar Mission launched. Clouds are suitable hosts but are not used today in production.</a:t>
            </a:r>
          </a:p>
        </p:txBody>
      </p:sp>
      <p:sp>
        <p:nvSpPr>
          <p:cNvPr id="6" name="Rounded Rectangle 5"/>
          <p:cNvSpPr/>
          <p:nvPr/>
        </p:nvSpPr>
        <p:spPr>
          <a:xfrm>
            <a:off x="5410200" y="5345134"/>
            <a:ext cx="2383436"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800" b="1" dirty="0">
                <a:solidFill>
                  <a:schemeClr val="tx1"/>
                </a:solidFill>
                <a:latin typeface="Calibri" panose="020F0502020204030204" pitchFamily="34" charset="0"/>
                <a:cs typeface="Calibri" panose="020F0502020204030204" pitchFamily="34" charset="0"/>
              </a:rPr>
              <a:t>Earth, Environmental and Polar Science</a:t>
            </a:r>
          </a:p>
        </p:txBody>
      </p:sp>
      <p:sp>
        <p:nvSpPr>
          <p:cNvPr id="7" name="Rectangle 6"/>
          <p:cNvSpPr/>
          <p:nvPr/>
        </p:nvSpPr>
        <p:spPr>
          <a:xfrm>
            <a:off x="132130" y="5665059"/>
            <a:ext cx="814262" cy="369332"/>
          </a:xfrm>
          <a:prstGeom prst="rect">
            <a:avLst/>
          </a:prstGeom>
          <a:solidFill>
            <a:schemeClr val="bg2">
              <a:lumMod val="60000"/>
              <a:lumOff val="40000"/>
            </a:schemeClr>
          </a:solidFill>
        </p:spPr>
        <p:txBody>
          <a:bodyPr wrap="none">
            <a:spAutoFit/>
          </a:bodyPr>
          <a:lstStyle/>
          <a:p>
            <a:r>
              <a:rPr lang="en-US" sz="1800" dirty="0">
                <a:solidFill>
                  <a:srgbClr val="006BB5"/>
                </a:solidFill>
                <a:latin typeface="Calibri" panose="020F0502020204030204" pitchFamily="34" charset="0"/>
                <a:cs typeface="Calibri" panose="020F0502020204030204" pitchFamily="34" charset="0"/>
              </a:rPr>
              <a:t>PP, GIS</a:t>
            </a:r>
          </a:p>
        </p:txBody>
      </p:sp>
      <p:sp>
        <p:nvSpPr>
          <p:cNvPr id="8" name="Rectangle 7"/>
          <p:cNvSpPr/>
          <p:nvPr/>
        </p:nvSpPr>
        <p:spPr>
          <a:xfrm>
            <a:off x="2286000" y="5638800"/>
            <a:ext cx="3015184" cy="369332"/>
          </a:xfrm>
          <a:prstGeom prst="rect">
            <a:avLst/>
          </a:prstGeom>
          <a:solidFill>
            <a:schemeClr val="bg2">
              <a:lumMod val="60000"/>
              <a:lumOff val="40000"/>
            </a:schemeClr>
          </a:solidFill>
        </p:spPr>
        <p:txBody>
          <a:bodyPr wrap="none">
            <a:spAutoFit/>
          </a:bodyPr>
          <a:lstStyle/>
          <a:p>
            <a:r>
              <a:rPr lang="en-US" sz="1800" dirty="0">
                <a:solidFill>
                  <a:srgbClr val="7030A0"/>
                </a:solidFill>
                <a:latin typeface="Calibri" panose="020F0502020204030204" pitchFamily="34" charset="0"/>
                <a:cs typeface="Calibri" panose="020F0502020204030204" pitchFamily="34" charset="0"/>
              </a:rPr>
              <a:t>Parallelism over Radar Images</a:t>
            </a:r>
          </a:p>
        </p:txBody>
      </p:sp>
      <p:sp>
        <p:nvSpPr>
          <p:cNvPr id="9" name="Rectangle 8"/>
          <p:cNvSpPr/>
          <p:nvPr/>
        </p:nvSpPr>
        <p:spPr>
          <a:xfrm>
            <a:off x="1007691" y="5640252"/>
            <a:ext cx="1244544" cy="369332"/>
          </a:xfrm>
          <a:prstGeom prst="rect">
            <a:avLst/>
          </a:prstGeom>
          <a:solidFill>
            <a:schemeClr val="bg2">
              <a:lumMod val="60000"/>
              <a:lumOff val="40000"/>
            </a:schemeClr>
          </a:solidFill>
        </p:spPr>
        <p:txBody>
          <a:bodyPr wrap="square">
            <a:spAutoFit/>
          </a:bodyPr>
          <a:lstStyle/>
          <a:p>
            <a:r>
              <a:rPr lang="en-US" sz="1800" dirty="0">
                <a:solidFill>
                  <a:schemeClr val="accent3">
                    <a:lumMod val="50000"/>
                  </a:schemeClr>
                </a:solidFill>
                <a:latin typeface="Calibri" panose="020F0502020204030204" pitchFamily="34" charset="0"/>
                <a:cs typeface="Calibri" panose="020F0502020204030204" pitchFamily="34" charset="0"/>
              </a:rPr>
              <a:t>Streaming</a:t>
            </a:r>
          </a:p>
        </p:txBody>
      </p:sp>
    </p:spTree>
    <p:extLst>
      <p:ext uri="{BB962C8B-B14F-4D97-AF65-F5344CB8AC3E}">
        <p14:creationId xmlns:p14="http://schemas.microsoft.com/office/powerpoint/2010/main" val="28416492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38200"/>
            <a:ext cx="9067800" cy="1210812"/>
          </a:xfrm>
        </p:spPr>
        <p:txBody>
          <a:bodyPr>
            <a:noAutofit/>
          </a:bodyPr>
          <a:lstStyle/>
          <a:p>
            <a:pPr marL="0" indent="0">
              <a:buNone/>
            </a:pPr>
            <a:r>
              <a:rPr lang="en-US" sz="1800" dirty="0"/>
              <a:t>Combined unwrapped </a:t>
            </a:r>
            <a:r>
              <a:rPr lang="en-US" sz="1800" dirty="0" err="1"/>
              <a:t>coseismic</a:t>
            </a:r>
            <a:r>
              <a:rPr lang="en-US" sz="1800" dirty="0"/>
              <a:t> interferograms for flight lines 26501, 26505, and 08508 for the October 2009 – April 2010 time period. End points where slip can be seen on the Imperial, Superstition Hills, and Elmore Ranch faults are noted. GPS stations are marked by dots and are labeled.</a:t>
            </a:r>
          </a:p>
        </p:txBody>
      </p:sp>
      <p:sp>
        <p:nvSpPr>
          <p:cNvPr id="2" name="Title 1"/>
          <p:cNvSpPr>
            <a:spLocks noGrp="1"/>
          </p:cNvSpPr>
          <p:nvPr>
            <p:ph type="title"/>
          </p:nvPr>
        </p:nvSpPr>
        <p:spPr>
          <a:xfrm>
            <a:off x="-29183" y="76200"/>
            <a:ext cx="9126166" cy="762000"/>
          </a:xfrm>
          <a:noFill/>
        </p:spPr>
        <p:txBody>
          <a:bodyPr>
            <a:noAutofit/>
          </a:bodyPr>
          <a:lstStyle/>
          <a:p>
            <a:r>
              <a:rPr lang="en-US" sz="3200" b="1" dirty="0"/>
              <a:t>44: UAVSAR Data Processing, Data Product Delivery, and Data Services II</a:t>
            </a:r>
          </a:p>
        </p:txBody>
      </p:sp>
      <p:pic>
        <p:nvPicPr>
          <p:cNvPr id="4" name="Picture 3"/>
          <p:cNvPicPr>
            <a:picLocks noChangeAspect="1"/>
          </p:cNvPicPr>
          <p:nvPr/>
        </p:nvPicPr>
        <p:blipFill>
          <a:blip r:embed="rId3"/>
          <a:stretch>
            <a:fillRect/>
          </a:stretch>
        </p:blipFill>
        <p:spPr>
          <a:xfrm>
            <a:off x="0" y="2007665"/>
            <a:ext cx="7078894" cy="4822090"/>
          </a:xfrm>
          <a:prstGeom prst="rect">
            <a:avLst/>
          </a:prstGeom>
        </p:spPr>
      </p:pic>
      <p:sp>
        <p:nvSpPr>
          <p:cNvPr id="11" name="Rounded Rectangle 5"/>
          <p:cNvSpPr/>
          <p:nvPr/>
        </p:nvSpPr>
        <p:spPr>
          <a:xfrm>
            <a:off x="6698956" y="1828800"/>
            <a:ext cx="2383436"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800" b="1" dirty="0">
                <a:solidFill>
                  <a:schemeClr val="tx1"/>
                </a:solidFill>
                <a:latin typeface="Calibri" panose="020F0502020204030204" pitchFamily="34" charset="0"/>
                <a:cs typeface="Calibri" panose="020F0502020204030204" pitchFamily="34" charset="0"/>
              </a:rPr>
              <a:t>Earth, Environmental and Polar Science</a:t>
            </a:r>
          </a:p>
        </p:txBody>
      </p:sp>
      <p:sp>
        <p:nvSpPr>
          <p:cNvPr id="12" name="Rectangle 11"/>
          <p:cNvSpPr/>
          <p:nvPr/>
        </p:nvSpPr>
        <p:spPr>
          <a:xfrm>
            <a:off x="1884730" y="6434591"/>
            <a:ext cx="814262" cy="369332"/>
          </a:xfrm>
          <a:prstGeom prst="rect">
            <a:avLst/>
          </a:prstGeom>
          <a:solidFill>
            <a:schemeClr val="bg2">
              <a:lumMod val="60000"/>
              <a:lumOff val="40000"/>
            </a:schemeClr>
          </a:solidFill>
        </p:spPr>
        <p:txBody>
          <a:bodyPr wrap="none">
            <a:spAutoFit/>
          </a:bodyPr>
          <a:lstStyle/>
          <a:p>
            <a:r>
              <a:rPr lang="en-US" sz="1800" dirty="0">
                <a:solidFill>
                  <a:srgbClr val="006BB5"/>
                </a:solidFill>
                <a:latin typeface="Calibri" panose="020F0502020204030204" pitchFamily="34" charset="0"/>
                <a:cs typeface="Calibri" panose="020F0502020204030204" pitchFamily="34" charset="0"/>
              </a:rPr>
              <a:t>PP, GIS</a:t>
            </a:r>
          </a:p>
        </p:txBody>
      </p:sp>
      <p:sp>
        <p:nvSpPr>
          <p:cNvPr id="13" name="Rectangle 12"/>
          <p:cNvSpPr/>
          <p:nvPr/>
        </p:nvSpPr>
        <p:spPr>
          <a:xfrm>
            <a:off x="4038600" y="6408332"/>
            <a:ext cx="3015184" cy="369332"/>
          </a:xfrm>
          <a:prstGeom prst="rect">
            <a:avLst/>
          </a:prstGeom>
          <a:solidFill>
            <a:schemeClr val="bg2">
              <a:lumMod val="60000"/>
              <a:lumOff val="40000"/>
            </a:schemeClr>
          </a:solidFill>
        </p:spPr>
        <p:txBody>
          <a:bodyPr wrap="none">
            <a:spAutoFit/>
          </a:bodyPr>
          <a:lstStyle/>
          <a:p>
            <a:r>
              <a:rPr lang="en-US" sz="1800" dirty="0">
                <a:solidFill>
                  <a:srgbClr val="7030A0"/>
                </a:solidFill>
                <a:latin typeface="Calibri" panose="020F0502020204030204" pitchFamily="34" charset="0"/>
                <a:cs typeface="Calibri" panose="020F0502020204030204" pitchFamily="34" charset="0"/>
              </a:rPr>
              <a:t>Parallelism over Radar Images</a:t>
            </a:r>
          </a:p>
        </p:txBody>
      </p:sp>
      <p:sp>
        <p:nvSpPr>
          <p:cNvPr id="14" name="Rectangle 13"/>
          <p:cNvSpPr/>
          <p:nvPr/>
        </p:nvSpPr>
        <p:spPr>
          <a:xfrm>
            <a:off x="2760291" y="6409784"/>
            <a:ext cx="1244544" cy="369332"/>
          </a:xfrm>
          <a:prstGeom prst="rect">
            <a:avLst/>
          </a:prstGeom>
          <a:solidFill>
            <a:schemeClr val="bg2">
              <a:lumMod val="60000"/>
              <a:lumOff val="40000"/>
            </a:schemeClr>
          </a:solidFill>
        </p:spPr>
        <p:txBody>
          <a:bodyPr wrap="square">
            <a:spAutoFit/>
          </a:bodyPr>
          <a:lstStyle/>
          <a:p>
            <a:r>
              <a:rPr lang="en-US" sz="1800" dirty="0">
                <a:solidFill>
                  <a:schemeClr val="accent3">
                    <a:lumMod val="50000"/>
                  </a:schemeClr>
                </a:solidFill>
                <a:latin typeface="Calibri" panose="020F0502020204030204" pitchFamily="34" charset="0"/>
                <a:cs typeface="Calibri" panose="020F0502020204030204" pitchFamily="34" charset="0"/>
              </a:rPr>
              <a:t>Streaming</a:t>
            </a:r>
          </a:p>
        </p:txBody>
      </p:sp>
    </p:spTree>
    <p:extLst>
      <p:ext uri="{BB962C8B-B14F-4D97-AF65-F5344CB8AC3E}">
        <p14:creationId xmlns:p14="http://schemas.microsoft.com/office/powerpoint/2010/main" val="6486120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a:t>Examples: Especially Internet of Things based Applications</a:t>
            </a:r>
          </a:p>
        </p:txBody>
      </p:sp>
      <p:sp>
        <p:nvSpPr>
          <p:cNvPr id="2" name="Text Placeholder 1"/>
          <p:cNvSpPr>
            <a:spLocks noGrp="1"/>
          </p:cNvSpPr>
          <p:nvPr>
            <p:ph type="body" idx="1"/>
          </p:nvPr>
        </p:nvSpPr>
        <p:spPr>
          <a:xfrm>
            <a:off x="2971800" y="3995737"/>
            <a:ext cx="5530276" cy="1500187"/>
          </a:xfrm>
        </p:spPr>
        <p:txBody>
          <a:bodyPr/>
          <a:lstStyle/>
          <a:p>
            <a:r>
              <a:rPr lang="en-US" dirty="0"/>
              <a:t>See streaming earlier</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58" y="3091781"/>
            <a:ext cx="3365726" cy="3359726"/>
          </a:xfrm>
          <a:prstGeom prst="rect">
            <a:avLst/>
          </a:prstGeom>
        </p:spPr>
      </p:pic>
    </p:spTree>
    <p:extLst>
      <p:ext uri="{BB962C8B-B14F-4D97-AF65-F5344CB8AC3E}">
        <p14:creationId xmlns:p14="http://schemas.microsoft.com/office/powerpoint/2010/main" val="10515254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996701" cy="681891"/>
          </a:xfrm>
        </p:spPr>
        <p:txBody>
          <a:bodyPr>
            <a:normAutofit fontScale="90000"/>
          </a:bodyPr>
          <a:lstStyle/>
          <a:p>
            <a:r>
              <a:rPr lang="en-US" sz="3200" b="1" dirty="0"/>
              <a:t>Internet of Things and Streaming Apps</a:t>
            </a:r>
          </a:p>
        </p:txBody>
      </p:sp>
      <p:sp>
        <p:nvSpPr>
          <p:cNvPr id="3" name="Content Placeholder 2"/>
          <p:cNvSpPr>
            <a:spLocks noGrp="1"/>
          </p:cNvSpPr>
          <p:nvPr>
            <p:ph idx="1"/>
          </p:nvPr>
        </p:nvSpPr>
        <p:spPr>
          <a:xfrm>
            <a:off x="0" y="651320"/>
            <a:ext cx="9110221" cy="5448180"/>
          </a:xfrm>
        </p:spPr>
        <p:txBody>
          <a:bodyPr>
            <a:normAutofit fontScale="85000" lnSpcReduction="10000"/>
          </a:bodyPr>
          <a:lstStyle/>
          <a:p>
            <a:r>
              <a:rPr lang="en-US" sz="2400" dirty="0"/>
              <a:t>It is projected that there will be </a:t>
            </a:r>
            <a:r>
              <a:rPr lang="en-US" sz="2400" b="1" dirty="0"/>
              <a:t>24 (Mobile Industry Group)  to 50 (Cisco) billion devices </a:t>
            </a:r>
            <a:r>
              <a:rPr lang="en-US" sz="2400" dirty="0"/>
              <a:t>on the Internet by 2020. </a:t>
            </a:r>
          </a:p>
          <a:p>
            <a:r>
              <a:rPr lang="en-US" sz="2400" dirty="0"/>
              <a:t>The</a:t>
            </a:r>
            <a:r>
              <a:rPr lang="en-US" sz="2400" b="1" dirty="0"/>
              <a:t> cloud </a:t>
            </a:r>
            <a:r>
              <a:rPr lang="en-US" sz="2400" dirty="0"/>
              <a:t>natural controller of and </a:t>
            </a:r>
            <a:r>
              <a:rPr lang="en-US" sz="2400" b="1" dirty="0"/>
              <a:t>resource provider</a:t>
            </a:r>
            <a:br>
              <a:rPr lang="en-US" sz="2400" b="1" dirty="0"/>
            </a:br>
            <a:r>
              <a:rPr lang="en-US" sz="2400" b="1" dirty="0"/>
              <a:t> for the Internet of Things. </a:t>
            </a:r>
          </a:p>
          <a:p>
            <a:r>
              <a:rPr lang="en-US" sz="2400" dirty="0"/>
              <a:t>Smart phones/watches, Wearable devices (Smart People), “Intelligent River” “Smart Homes and Grid” and “Ubiquitous Cities”, Robotics.</a:t>
            </a:r>
          </a:p>
          <a:p>
            <a:r>
              <a:rPr lang="en-US" sz="2400" dirty="0"/>
              <a:t>Majority of use cases are streaming – experimental science gathers data in a stream – sometimes batched as in a field trip. Below is sample</a:t>
            </a:r>
          </a:p>
          <a:p>
            <a:r>
              <a:rPr lang="en-US" sz="2400" b="1" dirty="0"/>
              <a:t>10: Cargo Shipping Tracking </a:t>
            </a:r>
            <a:r>
              <a:rPr lang="en-US" sz="2400" dirty="0"/>
              <a:t>as in UPS, </a:t>
            </a:r>
            <a:r>
              <a:rPr lang="en-US" sz="2400" dirty="0" err="1"/>
              <a:t>Fedex</a:t>
            </a:r>
            <a:r>
              <a:rPr lang="en-US" sz="2400" dirty="0"/>
              <a:t> </a:t>
            </a:r>
            <a:r>
              <a:rPr lang="en-US" sz="2400" b="1" dirty="0">
                <a:solidFill>
                  <a:srgbClr val="0070C0"/>
                </a:solidFill>
              </a:rPr>
              <a:t>PP GIS LML</a:t>
            </a:r>
          </a:p>
          <a:p>
            <a:r>
              <a:rPr lang="en-US" sz="2400" b="1" dirty="0"/>
              <a:t>13: Large Scale Geospatial Analysis and Visualization </a:t>
            </a:r>
            <a:r>
              <a:rPr lang="en-US" sz="2400" b="1" dirty="0">
                <a:solidFill>
                  <a:srgbClr val="0070C0"/>
                </a:solidFill>
              </a:rPr>
              <a:t>PP GIS LML </a:t>
            </a:r>
            <a:r>
              <a:rPr lang="en-US" sz="2400" dirty="0"/>
              <a:t>(in image set)</a:t>
            </a:r>
          </a:p>
          <a:p>
            <a:r>
              <a:rPr lang="en-US" sz="2400" b="1" dirty="0"/>
              <a:t>28: </a:t>
            </a:r>
            <a:r>
              <a:rPr lang="en-US" sz="2400" b="1" dirty="0" err="1"/>
              <a:t>Truthy</a:t>
            </a:r>
            <a:r>
              <a:rPr lang="en-US" sz="2400" b="1" dirty="0"/>
              <a:t>: Information diffusion research from Twitter Data </a:t>
            </a:r>
            <a:r>
              <a:rPr lang="en-US" sz="2400" b="1" dirty="0">
                <a:solidFill>
                  <a:srgbClr val="0070C0"/>
                </a:solidFill>
              </a:rPr>
              <a:t>PP MR </a:t>
            </a:r>
            <a:r>
              <a:rPr lang="en-US" sz="2400" dirty="0"/>
              <a:t>for Search, </a:t>
            </a:r>
            <a:r>
              <a:rPr lang="en-US" sz="2400" b="1" dirty="0">
                <a:solidFill>
                  <a:srgbClr val="0070C0"/>
                </a:solidFill>
              </a:rPr>
              <a:t>GML</a:t>
            </a:r>
            <a:r>
              <a:rPr lang="en-US" sz="2400" dirty="0"/>
              <a:t> for community determination</a:t>
            </a:r>
          </a:p>
          <a:p>
            <a:r>
              <a:rPr lang="en-US" sz="2400" b="1" dirty="0"/>
              <a:t>39: Particle Physics: Analysis of LHC Large Hadron Collider Data: Discovery of Higgs particle </a:t>
            </a:r>
            <a:r>
              <a:rPr lang="en-US" sz="2400" b="1" dirty="0">
                <a:solidFill>
                  <a:srgbClr val="0070C0"/>
                </a:solidFill>
              </a:rPr>
              <a:t>PP Local Processing Global statistics</a:t>
            </a:r>
          </a:p>
          <a:p>
            <a:r>
              <a:rPr lang="en-US" sz="2400" b="1" dirty="0"/>
              <a:t>50: DOE-BER </a:t>
            </a:r>
            <a:r>
              <a:rPr lang="en-US" sz="2400" b="1" dirty="0" err="1"/>
              <a:t>AmeriFlux</a:t>
            </a:r>
            <a:r>
              <a:rPr lang="en-US" sz="2400" b="1" dirty="0"/>
              <a:t> and FLUXNET Networks </a:t>
            </a:r>
            <a:r>
              <a:rPr lang="en-US" sz="2400" b="1" dirty="0">
                <a:solidFill>
                  <a:srgbClr val="0070C0"/>
                </a:solidFill>
              </a:rPr>
              <a:t>PP GIS LML</a:t>
            </a:r>
          </a:p>
          <a:p>
            <a:r>
              <a:rPr lang="en-US" sz="2400" b="1" dirty="0"/>
              <a:t>51: Consumption forecasting in Smart Grids </a:t>
            </a:r>
            <a:r>
              <a:rPr lang="en-US" sz="2400" b="1" dirty="0">
                <a:solidFill>
                  <a:srgbClr val="0070C0"/>
                </a:solidFill>
              </a:rPr>
              <a:t>PP GIS LML</a:t>
            </a:r>
            <a:endParaRPr lang="en-US" sz="2400" dirty="0">
              <a:solidFill>
                <a:srgbClr val="0070C0"/>
              </a:solidFill>
            </a:endParaRPr>
          </a:p>
        </p:txBody>
      </p:sp>
    </p:spTree>
    <p:extLst>
      <p:ext uri="{BB962C8B-B14F-4D97-AF65-F5344CB8AC3E}">
        <p14:creationId xmlns:p14="http://schemas.microsoft.com/office/powerpoint/2010/main" val="37716485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21446"/>
            <a:ext cx="8115980" cy="6086984"/>
          </a:xfrm>
          <a:prstGeom prst="rect">
            <a:avLst/>
          </a:prstGeom>
        </p:spPr>
      </p:pic>
    </p:spTree>
    <p:extLst>
      <p:ext uri="{BB962C8B-B14F-4D97-AF65-F5344CB8AC3E}">
        <p14:creationId xmlns:p14="http://schemas.microsoft.com/office/powerpoint/2010/main" val="21988684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76200" y="0"/>
            <a:ext cx="8301520" cy="6526475"/>
            <a:chOff x="0" y="0"/>
            <a:chExt cx="9093141" cy="6876750"/>
          </a:xfrm>
        </p:grpSpPr>
        <p:pic>
          <p:nvPicPr>
            <p:cNvPr id="4" name="Picture 3"/>
            <p:cNvPicPr>
              <a:picLocks noChangeAspect="1"/>
            </p:cNvPicPr>
            <p:nvPr/>
          </p:nvPicPr>
          <p:blipFill>
            <a:blip r:embed="rId3"/>
            <a:stretch>
              <a:fillRect/>
            </a:stretch>
          </p:blipFill>
          <p:spPr>
            <a:xfrm>
              <a:off x="0" y="0"/>
              <a:ext cx="9093141" cy="6858000"/>
            </a:xfrm>
            <a:prstGeom prst="rect">
              <a:avLst/>
            </a:prstGeom>
          </p:spPr>
        </p:pic>
        <p:sp>
          <p:nvSpPr>
            <p:cNvPr id="5" name="Rectangle 4"/>
            <p:cNvSpPr/>
            <p:nvPr/>
          </p:nvSpPr>
          <p:spPr>
            <a:xfrm>
              <a:off x="4924513" y="6487596"/>
              <a:ext cx="4095515" cy="389154"/>
            </a:xfrm>
            <a:prstGeom prst="rect">
              <a:avLst/>
            </a:prstGeom>
          </p:spPr>
          <p:txBody>
            <a:bodyPr wrap="none">
              <a:spAutoFit/>
            </a:bodyPr>
            <a:lstStyle/>
            <a:p>
              <a:r>
                <a:rPr lang="en-US" sz="1800" dirty="0">
                  <a:latin typeface="Calibri" panose="020F0502020204030204" pitchFamily="34" charset="0"/>
                  <a:cs typeface="Calibri" panose="020F0502020204030204" pitchFamily="34" charset="0"/>
                </a:rPr>
                <a:t>http://www.kpcb.com/internet-trends</a:t>
              </a:r>
            </a:p>
          </p:txBody>
        </p:sp>
      </p:grpSp>
    </p:spTree>
    <p:extLst>
      <p:ext uri="{BB962C8B-B14F-4D97-AF65-F5344CB8AC3E}">
        <p14:creationId xmlns:p14="http://schemas.microsoft.com/office/powerpoint/2010/main" val="3784641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a:t>Other Sources of Use Cases</a:t>
            </a:r>
          </a:p>
        </p:txBody>
      </p:sp>
      <p:sp>
        <p:nvSpPr>
          <p:cNvPr id="2" name="Text Placeholder 1"/>
          <p:cNvSpPr>
            <a:spLocks noGrp="1"/>
          </p:cNvSpPr>
          <p:nvPr>
            <p:ph type="body" idx="1"/>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94" y="2837709"/>
            <a:ext cx="3365726" cy="3359726"/>
          </a:xfrm>
          <a:prstGeom prst="rect">
            <a:avLst/>
          </a:prstGeom>
        </p:spPr>
      </p:pic>
    </p:spTree>
    <p:extLst>
      <p:ext uri="{BB962C8B-B14F-4D97-AF65-F5344CB8AC3E}">
        <p14:creationId xmlns:p14="http://schemas.microsoft.com/office/powerpoint/2010/main" val="9261310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5334000" y="770388"/>
            <a:ext cx="3733800" cy="4182612"/>
          </a:xfrm>
        </p:spPr>
        <p:txBody>
          <a:bodyPr/>
          <a:lstStyle/>
          <a:p>
            <a:pPr lvl="0" defTabSz="457200" fontAlgn="auto">
              <a:spcAft>
                <a:spcPts val="0"/>
              </a:spcAft>
              <a:buFont typeface="Arial"/>
              <a:buChar char="•"/>
            </a:pPr>
            <a:r>
              <a:rPr lang="en-US" sz="1800" b="1" kern="1200" dirty="0">
                <a:solidFill>
                  <a:prstClr val="black"/>
                </a:solidFill>
                <a:latin typeface="Calibri"/>
                <a:cs typeface="+mn-cs"/>
              </a:rPr>
              <a:t>Device </a:t>
            </a:r>
            <a:r>
              <a:rPr lang="en-US" sz="1800" b="1" kern="1200" dirty="0">
                <a:solidFill>
                  <a:prstClr val="black"/>
                </a:solidFill>
                <a:latin typeface="Calibri"/>
                <a:cs typeface="+mn-cs"/>
                <a:sym typeface="Wingdings" panose="05000000000000000000" pitchFamily="2" charset="2"/>
              </a:rPr>
              <a:t> </a:t>
            </a:r>
            <a:r>
              <a:rPr lang="en-US" sz="1800" b="1" kern="1200" dirty="0" err="1">
                <a:solidFill>
                  <a:prstClr val="black"/>
                </a:solidFill>
                <a:latin typeface="Calibri"/>
                <a:cs typeface="+mn-cs"/>
                <a:sym typeface="Wingdings" panose="05000000000000000000" pitchFamily="2" charset="2"/>
              </a:rPr>
              <a:t>Pub-SubStorm</a:t>
            </a:r>
            <a:r>
              <a:rPr lang="en-US" sz="1800" b="1" kern="1200" dirty="0">
                <a:solidFill>
                  <a:prstClr val="black"/>
                </a:solidFill>
                <a:latin typeface="Calibri"/>
                <a:cs typeface="+mn-cs"/>
                <a:sym typeface="Wingdings" panose="05000000000000000000" pitchFamily="2" charset="2"/>
              </a:rPr>
              <a:t>  </a:t>
            </a:r>
            <a:r>
              <a:rPr lang="en-US" sz="1800" b="1" kern="1200" dirty="0" err="1">
                <a:solidFill>
                  <a:prstClr val="black"/>
                </a:solidFill>
                <a:latin typeface="Calibri"/>
                <a:cs typeface="+mn-cs"/>
                <a:sym typeface="Wingdings" panose="05000000000000000000" pitchFamily="2" charset="2"/>
              </a:rPr>
              <a:t>Datastore</a:t>
            </a:r>
            <a:r>
              <a:rPr lang="en-US" sz="1800" b="1" kern="1200" dirty="0">
                <a:solidFill>
                  <a:prstClr val="black"/>
                </a:solidFill>
                <a:latin typeface="Calibri"/>
                <a:cs typeface="+mn-cs"/>
                <a:sym typeface="Wingdings" panose="05000000000000000000" pitchFamily="2" charset="2"/>
              </a:rPr>
              <a:t>  Data Analysis</a:t>
            </a:r>
          </a:p>
          <a:p>
            <a:pPr lvl="0" defTabSz="457200" fontAlgn="auto">
              <a:spcAft>
                <a:spcPts val="0"/>
              </a:spcAft>
              <a:buFont typeface="Arial"/>
              <a:buChar char="•"/>
            </a:pPr>
            <a:r>
              <a:rPr lang="en-US" sz="1800" b="1" kern="1200" dirty="0">
                <a:solidFill>
                  <a:prstClr val="black"/>
                </a:solidFill>
                <a:latin typeface="Calibri"/>
                <a:cs typeface="+mn-cs"/>
              </a:rPr>
              <a:t>Apache Storm </a:t>
            </a:r>
            <a:r>
              <a:rPr lang="en-US" sz="1800" kern="1200" dirty="0">
                <a:solidFill>
                  <a:prstClr val="black"/>
                </a:solidFill>
                <a:latin typeface="Calibri"/>
                <a:cs typeface="+mn-cs"/>
              </a:rPr>
              <a:t>provides scalable distributed system for processing data streams coming from devices in real time. </a:t>
            </a:r>
          </a:p>
          <a:p>
            <a:pPr lvl="0" defTabSz="457200" fontAlgn="auto">
              <a:spcAft>
                <a:spcPts val="0"/>
              </a:spcAft>
              <a:buFont typeface="Arial"/>
              <a:buChar char="•"/>
            </a:pPr>
            <a:r>
              <a:rPr lang="en-US" sz="1800" kern="1200" dirty="0">
                <a:solidFill>
                  <a:prstClr val="black"/>
                </a:solidFill>
                <a:latin typeface="Calibri"/>
                <a:cs typeface="+mn-cs"/>
              </a:rPr>
              <a:t>For example Storm layer can decide to store the data in cloud storage for further analysis or to send control data back to the devices</a:t>
            </a:r>
          </a:p>
          <a:p>
            <a:pPr lvl="0" defTabSz="457200" fontAlgn="auto">
              <a:spcAft>
                <a:spcPts val="0"/>
              </a:spcAft>
              <a:buFont typeface="Arial"/>
              <a:buChar char="•"/>
            </a:pPr>
            <a:r>
              <a:rPr lang="en-US" sz="1800" kern="1200" dirty="0">
                <a:solidFill>
                  <a:prstClr val="black"/>
                </a:solidFill>
                <a:latin typeface="Calibri"/>
                <a:cs typeface="+mn-cs"/>
              </a:rPr>
              <a:t>Evaluating Pub-Sub Systems ActiveMQ, RabbitMQ, Kafka, Kestrel</a:t>
            </a:r>
          </a:p>
          <a:p>
            <a:endParaRPr lang="en-US" dirty="0"/>
          </a:p>
        </p:txBody>
      </p:sp>
      <p:sp>
        <p:nvSpPr>
          <p:cNvPr id="3" name="Title 2"/>
          <p:cNvSpPr>
            <a:spLocks noGrp="1"/>
          </p:cNvSpPr>
          <p:nvPr>
            <p:ph type="title"/>
          </p:nvPr>
        </p:nvSpPr>
        <p:spPr/>
        <p:txBody>
          <a:bodyPr>
            <a:normAutofit/>
          </a:bodyPr>
          <a:lstStyle/>
          <a:p>
            <a:pPr algn="ctr"/>
            <a:r>
              <a:rPr lang="en-US" b="1" dirty="0" err="1"/>
              <a:t>IOTCloud</a:t>
            </a:r>
            <a:endParaRPr lang="en-US" b="1"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10"/>
            <a:ext cx="5426110" cy="6858000"/>
          </a:xfrm>
          <a:prstGeom prst="rect">
            <a:avLst/>
          </a:prstGeom>
        </p:spPr>
      </p:pic>
      <p:pic>
        <p:nvPicPr>
          <p:cNvPr id="11" name="Shape 129"/>
          <p:cNvPicPr preferRelativeResize="0"/>
          <p:nvPr/>
        </p:nvPicPr>
        <p:blipFill>
          <a:blip r:embed="rId3">
            <a:alphaModFix/>
          </a:blip>
          <a:stretch>
            <a:fillRect/>
          </a:stretch>
        </p:blipFill>
        <p:spPr>
          <a:xfrm>
            <a:off x="6332884" y="5056703"/>
            <a:ext cx="2811116" cy="1801297"/>
          </a:xfrm>
          <a:prstGeom prst="rect">
            <a:avLst/>
          </a:prstGeom>
          <a:noFill/>
          <a:ln>
            <a:noFill/>
          </a:ln>
        </p:spPr>
      </p:pic>
      <p:sp>
        <p:nvSpPr>
          <p:cNvPr id="12" name="TextBox 11"/>
          <p:cNvSpPr txBox="1"/>
          <p:nvPr/>
        </p:nvSpPr>
        <p:spPr>
          <a:xfrm>
            <a:off x="3962400" y="5758934"/>
            <a:ext cx="2095574" cy="369332"/>
          </a:xfrm>
          <a:prstGeom prst="rect">
            <a:avLst/>
          </a:prstGeom>
          <a:noFill/>
        </p:spPr>
        <p:txBody>
          <a:bodyPr wrap="none" rtlCol="0">
            <a:spAutoFit/>
          </a:bodyPr>
          <a:lstStyle/>
          <a:p>
            <a:pPr defTabSz="457200" eaLnBrk="1" fontAlgn="auto" hangingPunct="1">
              <a:spcBef>
                <a:spcPts val="0"/>
              </a:spcBef>
              <a:spcAft>
                <a:spcPts val="0"/>
              </a:spcAft>
            </a:pPr>
            <a:r>
              <a:rPr lang="en-US" sz="1800" i="0" dirty="0" err="1">
                <a:solidFill>
                  <a:prstClr val="black"/>
                </a:solidFill>
                <a:latin typeface="Calibri"/>
                <a:ea typeface="+mn-ea"/>
              </a:rPr>
              <a:t>Turtlebot</a:t>
            </a:r>
            <a:r>
              <a:rPr lang="en-US" sz="1800" i="0" dirty="0">
                <a:solidFill>
                  <a:prstClr val="black"/>
                </a:solidFill>
                <a:latin typeface="Calibri"/>
                <a:ea typeface="+mn-ea"/>
              </a:rPr>
              <a:t> and Kinect</a:t>
            </a:r>
          </a:p>
        </p:txBody>
      </p:sp>
    </p:spTree>
    <p:extLst>
      <p:ext uri="{BB962C8B-B14F-4D97-AF65-F5344CB8AC3E}">
        <p14:creationId xmlns:p14="http://schemas.microsoft.com/office/powerpoint/2010/main" val="42491855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164" y="973214"/>
            <a:ext cx="9067800" cy="1210812"/>
          </a:xfrm>
        </p:spPr>
        <p:txBody>
          <a:bodyPr>
            <a:normAutofit lnSpcReduction="10000"/>
          </a:bodyPr>
          <a:lstStyle/>
          <a:p>
            <a:r>
              <a:rPr lang="en-US" sz="2400" dirty="0"/>
              <a:t>6 FutureGrid India Medium OpenStack machines </a:t>
            </a:r>
          </a:p>
          <a:p>
            <a:r>
              <a:rPr lang="en-US" sz="2400" dirty="0"/>
              <a:t>1 Broker machine, </a:t>
            </a:r>
            <a:r>
              <a:rPr lang="en-US" sz="2400" dirty="0" err="1"/>
              <a:t>RabbitMQ</a:t>
            </a:r>
            <a:r>
              <a:rPr lang="en-US" sz="2400" dirty="0"/>
              <a:t> 1 machine hosting </a:t>
            </a:r>
            <a:r>
              <a:rPr lang="en-US" sz="2400" dirty="0" err="1"/>
              <a:t>ZooKeeper</a:t>
            </a:r>
            <a:r>
              <a:rPr lang="en-US" sz="2400" dirty="0"/>
              <a:t> and Storm – Nimbus (Master for Storm)</a:t>
            </a:r>
          </a:p>
        </p:txBody>
      </p:sp>
      <p:sp>
        <p:nvSpPr>
          <p:cNvPr id="2" name="Title 1"/>
          <p:cNvSpPr>
            <a:spLocks noGrp="1"/>
          </p:cNvSpPr>
          <p:nvPr>
            <p:ph type="title"/>
          </p:nvPr>
        </p:nvSpPr>
        <p:spPr>
          <a:xfrm>
            <a:off x="0" y="152400"/>
            <a:ext cx="9126166" cy="762000"/>
          </a:xfrm>
        </p:spPr>
        <p:txBody>
          <a:bodyPr>
            <a:noAutofit/>
          </a:bodyPr>
          <a:lstStyle/>
          <a:p>
            <a:r>
              <a:rPr lang="en-US" sz="3600" b="1" dirty="0"/>
              <a:t>Storm Performance From Device to Cloud</a:t>
            </a:r>
          </a:p>
        </p:txBody>
      </p:sp>
      <p:sp>
        <p:nvSpPr>
          <p:cNvPr id="8" name="Rectangle 7"/>
          <p:cNvSpPr/>
          <p:nvPr/>
        </p:nvSpPr>
        <p:spPr>
          <a:xfrm>
            <a:off x="5153426" y="2146981"/>
            <a:ext cx="3872046" cy="3046988"/>
          </a:xfrm>
          <a:prstGeom prst="rect">
            <a:avLst/>
          </a:prstGeom>
        </p:spPr>
        <p:txBody>
          <a:bodyPr wrap="square">
            <a:spAutoFit/>
          </a:bodyPr>
          <a:lstStyle/>
          <a:p>
            <a:pPr marL="342900" indent="-342900" defTabSz="457200" eaLnBrk="1" fontAlgn="auto" hangingPunct="1">
              <a:spcBef>
                <a:spcPts val="0"/>
              </a:spcBef>
              <a:spcAft>
                <a:spcPts val="0"/>
              </a:spcAft>
              <a:buFont typeface="Arial" panose="020B0604020202020204" pitchFamily="34" charset="0"/>
              <a:buChar char="•"/>
            </a:pPr>
            <a:r>
              <a:rPr lang="en-US" i="0" dirty="0">
                <a:solidFill>
                  <a:prstClr val="black"/>
                </a:solidFill>
                <a:latin typeface="Calibri"/>
                <a:ea typeface="+mn-ea"/>
              </a:rPr>
              <a:t>2 Sensor sites generating data</a:t>
            </a:r>
          </a:p>
          <a:p>
            <a:pPr marL="342900" indent="-342900" defTabSz="457200" eaLnBrk="1" fontAlgn="auto" hangingPunct="1">
              <a:spcBef>
                <a:spcPts val="0"/>
              </a:spcBef>
              <a:spcAft>
                <a:spcPts val="0"/>
              </a:spcAft>
              <a:buFont typeface="Arial" panose="020B0604020202020204" pitchFamily="34" charset="0"/>
              <a:buChar char="•"/>
            </a:pPr>
            <a:r>
              <a:rPr lang="en-US" i="0" dirty="0">
                <a:solidFill>
                  <a:prstClr val="black"/>
                </a:solidFill>
                <a:latin typeface="Calibri"/>
                <a:ea typeface="+mn-ea"/>
              </a:rPr>
              <a:t>2 Storm nodes sending back the same data and we measure the unidirectional latency</a:t>
            </a:r>
            <a:br>
              <a:rPr lang="en-US" i="0" dirty="0">
                <a:solidFill>
                  <a:prstClr val="black"/>
                </a:solidFill>
                <a:latin typeface="Calibri"/>
                <a:ea typeface="+mn-ea"/>
              </a:rPr>
            </a:br>
            <a:endParaRPr lang="en-US" i="0" dirty="0">
              <a:solidFill>
                <a:prstClr val="black"/>
              </a:solidFill>
              <a:latin typeface="Calibri"/>
              <a:ea typeface="+mn-ea"/>
            </a:endParaRPr>
          </a:p>
          <a:p>
            <a:pPr marL="342900" indent="-342900" defTabSz="457200" eaLnBrk="1" fontAlgn="auto" hangingPunct="1">
              <a:spcBef>
                <a:spcPts val="0"/>
              </a:spcBef>
              <a:spcAft>
                <a:spcPts val="0"/>
              </a:spcAft>
              <a:buFont typeface="Arial" panose="020B0604020202020204" pitchFamily="34" charset="0"/>
              <a:buChar char="•"/>
            </a:pPr>
            <a:r>
              <a:rPr lang="en-US" i="0" dirty="0">
                <a:solidFill>
                  <a:prstClr val="black"/>
                </a:solidFill>
                <a:latin typeface="Calibri"/>
                <a:ea typeface="+mn-ea"/>
              </a:rPr>
              <a:t>Using drones and Kinects</a:t>
            </a:r>
          </a:p>
        </p:txBody>
      </p:sp>
      <p:grpSp>
        <p:nvGrpSpPr>
          <p:cNvPr id="12" name="Group 11"/>
          <p:cNvGrpSpPr/>
          <p:nvPr/>
        </p:nvGrpSpPr>
        <p:grpSpPr>
          <a:xfrm>
            <a:off x="-2913" y="2133600"/>
            <a:ext cx="5156339" cy="4033588"/>
            <a:chOff x="-80018" y="2837793"/>
            <a:chExt cx="5156339" cy="4033588"/>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8" y="2837793"/>
              <a:ext cx="5156339" cy="4033588"/>
            </a:xfrm>
            <a:prstGeom prst="rect">
              <a:avLst/>
            </a:prstGeom>
            <a:solidFill>
              <a:sysClr val="window" lastClr="FFFFFF"/>
            </a:solidFill>
          </p:spPr>
        </p:pic>
        <p:sp>
          <p:nvSpPr>
            <p:cNvPr id="14" name="TextBox 13"/>
            <p:cNvSpPr txBox="1"/>
            <p:nvPr/>
          </p:nvSpPr>
          <p:spPr>
            <a:xfrm>
              <a:off x="3216166" y="3384331"/>
              <a:ext cx="1764586" cy="36933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rPr>
                <a:t>System saturates</a:t>
              </a:r>
            </a:p>
          </p:txBody>
        </p:sp>
      </p:grpSp>
    </p:spTree>
    <p:extLst>
      <p:ext uri="{BB962C8B-B14F-4D97-AF65-F5344CB8AC3E}">
        <p14:creationId xmlns:p14="http://schemas.microsoft.com/office/powerpoint/2010/main" val="177274833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12320"/>
            <a:ext cx="7162799" cy="774320"/>
          </a:xfrm>
        </p:spPr>
        <p:txBody>
          <a:bodyPr>
            <a:normAutofit/>
          </a:bodyPr>
          <a:lstStyle/>
          <a:p>
            <a:r>
              <a:rPr lang="en-US" sz="3200" b="1" dirty="0"/>
              <a:t>10: Cargo Shipping Architecture</a:t>
            </a:r>
          </a:p>
        </p:txBody>
      </p:sp>
      <p:sp>
        <p:nvSpPr>
          <p:cNvPr id="6" name="Rounded Rectangle 5"/>
          <p:cNvSpPr/>
          <p:nvPr/>
        </p:nvSpPr>
        <p:spPr>
          <a:xfrm>
            <a:off x="7543800" y="228600"/>
            <a:ext cx="1455483" cy="4086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800" b="1" dirty="0">
                <a:solidFill>
                  <a:schemeClr val="tx1"/>
                </a:solidFill>
                <a:latin typeface="Calibri" panose="020F0502020204030204" pitchFamily="34" charset="0"/>
                <a:cs typeface="Calibri" panose="020F0502020204030204" pitchFamily="34" charset="0"/>
              </a:rPr>
              <a:t>Commercial</a:t>
            </a:r>
          </a:p>
        </p:txBody>
      </p:sp>
      <p:pic>
        <p:nvPicPr>
          <p:cNvPr id="8" name="Picture 7" descr="C:\Users\Geoffrey Fox\Desktop\NISTBigData\CargoShipping.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52" y="838200"/>
            <a:ext cx="9200172" cy="4518620"/>
          </a:xfrm>
          <a:prstGeom prst="rect">
            <a:avLst/>
          </a:prstGeom>
          <a:noFill/>
          <a:ln>
            <a:noFill/>
          </a:ln>
        </p:spPr>
      </p:pic>
      <p:sp>
        <p:nvSpPr>
          <p:cNvPr id="7" name="TextBox 6"/>
          <p:cNvSpPr txBox="1"/>
          <p:nvPr/>
        </p:nvSpPr>
        <p:spPr>
          <a:xfrm>
            <a:off x="228601" y="5375071"/>
            <a:ext cx="2288319" cy="707886"/>
          </a:xfrm>
          <a:prstGeom prst="rect">
            <a:avLst/>
          </a:prstGeom>
          <a:noFill/>
        </p:spPr>
        <p:txBody>
          <a:bodyPr wrap="none" rtlCol="0">
            <a:spAutoFit/>
          </a:bodyPr>
          <a:lstStyle/>
          <a:p>
            <a:r>
              <a:rPr lang="en-US" sz="2000" dirty="0"/>
              <a:t>Industry Standards</a:t>
            </a:r>
          </a:p>
          <a:p>
            <a:r>
              <a:rPr lang="en-US" sz="2000" dirty="0"/>
              <a:t>Continuous Tracking</a:t>
            </a:r>
          </a:p>
        </p:txBody>
      </p:sp>
      <p:sp>
        <p:nvSpPr>
          <p:cNvPr id="11" name="Rectangle 10"/>
          <p:cNvSpPr/>
          <p:nvPr/>
        </p:nvSpPr>
        <p:spPr>
          <a:xfrm>
            <a:off x="4800600" y="5486400"/>
            <a:ext cx="1431802" cy="369332"/>
          </a:xfrm>
          <a:prstGeom prst="rect">
            <a:avLst/>
          </a:prstGeom>
          <a:solidFill>
            <a:srgbClr val="C1A01E">
              <a:lumMod val="60000"/>
              <a:lumOff val="40000"/>
            </a:srgbClr>
          </a:solid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6BB5"/>
                </a:solidFill>
                <a:effectLst/>
                <a:uLnTx/>
                <a:uFillTx/>
                <a:latin typeface="Calibri" panose="020F0502020204030204" pitchFamily="34" charset="0"/>
                <a:cs typeface="Calibri" panose="020F0502020204030204" pitchFamily="34" charset="0"/>
              </a:rPr>
              <a:t>PP Streaming</a:t>
            </a:r>
          </a:p>
        </p:txBody>
      </p:sp>
    </p:spTree>
    <p:extLst>
      <p:ext uri="{BB962C8B-B14F-4D97-AF65-F5344CB8AC3E}">
        <p14:creationId xmlns:p14="http://schemas.microsoft.com/office/powerpoint/2010/main" val="14017675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17782"/>
            <a:ext cx="9067800" cy="5173212"/>
          </a:xfrm>
        </p:spPr>
        <p:txBody>
          <a:bodyPr>
            <a:normAutofit/>
          </a:bodyPr>
          <a:lstStyle/>
          <a:p>
            <a:r>
              <a:rPr lang="en-US" sz="1800" b="1" dirty="0">
                <a:solidFill>
                  <a:srgbClr val="0070C0"/>
                </a:solidFill>
              </a:rPr>
              <a:t>Application:</a:t>
            </a:r>
            <a:r>
              <a:rPr lang="en-US" sz="1800" dirty="0">
                <a:solidFill>
                  <a:srgbClr val="0070C0"/>
                </a:solidFill>
              </a:rPr>
              <a:t> </a:t>
            </a:r>
            <a:r>
              <a:rPr lang="en-US" sz="1800" dirty="0"/>
              <a:t>AmeriFlux and FLUXNET are US and world collections </a:t>
            </a:r>
            <a:br>
              <a:rPr lang="en-US" sz="1800" dirty="0"/>
            </a:br>
            <a:r>
              <a:rPr lang="en-US" sz="1800" dirty="0"/>
              <a:t>respectively of sensors that observe trace gas fluxes (CO</a:t>
            </a:r>
            <a:r>
              <a:rPr lang="en-US" sz="1800" baseline="-25000" dirty="0"/>
              <a:t>2</a:t>
            </a:r>
            <a:r>
              <a:rPr lang="en-US" sz="1800" dirty="0"/>
              <a:t>, </a:t>
            </a:r>
            <a:br>
              <a:rPr lang="en-US" sz="1800" dirty="0"/>
            </a:br>
            <a:r>
              <a:rPr lang="en-US" sz="1800" dirty="0"/>
              <a:t>water vapor) across a broad spectrum of times (hours, days, </a:t>
            </a:r>
            <a:br>
              <a:rPr lang="en-US" sz="1800" dirty="0"/>
            </a:br>
            <a:r>
              <a:rPr lang="en-US" sz="1800" dirty="0"/>
              <a:t>seasons, years, and decades) and space. Moreover, such datasets provide the crucial linkages among organisms, ecosystems, and process-scale studies—at climate-relevant scales of landscapes, regions, and continents—for incorporation into biogeochemical and climate models.</a:t>
            </a:r>
          </a:p>
          <a:p>
            <a:r>
              <a:rPr lang="en-US" sz="1800" b="1" dirty="0">
                <a:solidFill>
                  <a:srgbClr val="0070C0"/>
                </a:solidFill>
              </a:rPr>
              <a:t>Current Approach:</a:t>
            </a:r>
            <a:r>
              <a:rPr lang="en-US" sz="1800" dirty="0">
                <a:solidFill>
                  <a:srgbClr val="0070C0"/>
                </a:solidFill>
              </a:rPr>
              <a:t>  </a:t>
            </a:r>
            <a:r>
              <a:rPr lang="en-US" sz="1800" dirty="0"/>
              <a:t>Software includes </a:t>
            </a:r>
            <a:r>
              <a:rPr lang="en-US" sz="1800" dirty="0" err="1"/>
              <a:t>EddyPro</a:t>
            </a:r>
            <a:r>
              <a:rPr lang="en-US" sz="1800" dirty="0"/>
              <a:t>, Custom analysis software, R, python, neural networks, Matlab. There are ~150 towers in AmeriFlux and over 500 towers distributed globally collecting flux measurements.</a:t>
            </a:r>
          </a:p>
          <a:p>
            <a:r>
              <a:rPr lang="en-US" sz="1800" b="1" dirty="0">
                <a:solidFill>
                  <a:srgbClr val="0070C0"/>
                </a:solidFill>
              </a:rPr>
              <a:t>Futures:</a:t>
            </a:r>
            <a:r>
              <a:rPr lang="en-US" sz="1800" dirty="0">
                <a:solidFill>
                  <a:srgbClr val="0070C0"/>
                </a:solidFill>
              </a:rPr>
              <a:t> </a:t>
            </a:r>
            <a:r>
              <a:rPr lang="en-US" sz="1800" dirty="0"/>
              <a:t>Field experiment data taking would be improved by access to existing data and automated entry of new data via mobile devices. Need to support interdisciplinary study integrating diverse data sources.</a:t>
            </a:r>
          </a:p>
        </p:txBody>
      </p:sp>
      <p:sp>
        <p:nvSpPr>
          <p:cNvPr id="2" name="Title 1"/>
          <p:cNvSpPr>
            <a:spLocks noGrp="1"/>
          </p:cNvSpPr>
          <p:nvPr>
            <p:ph type="title"/>
          </p:nvPr>
        </p:nvSpPr>
        <p:spPr>
          <a:xfrm>
            <a:off x="0" y="0"/>
            <a:ext cx="9126166" cy="609600"/>
          </a:xfrm>
        </p:spPr>
        <p:txBody>
          <a:bodyPr>
            <a:noAutofit/>
          </a:bodyPr>
          <a:lstStyle/>
          <a:p>
            <a:pPr algn="l"/>
            <a:r>
              <a:rPr lang="en-US" sz="2800" b="1" dirty="0"/>
              <a:t>50: DOE-BER AmeriFlux and FLUXNET Networks </a:t>
            </a:r>
          </a:p>
        </p:txBody>
      </p:sp>
      <p:sp>
        <p:nvSpPr>
          <p:cNvPr id="8" name="AutoShape 6" descr="data:image/jpeg;base64,/9j/4AAQSkZJRgABAQAAAQABAAD/2wCEAAkGBhQSERQUEhQVFRUUGBQVFBcUFBgYGBgYFhUVFRQUFxcXHCYeFxkjGhcXHy8gIycpLCwsFx4xNTAqNSYrLCkBCQoKDgwOGg8PGiwkHyQpLCwsLCwsLCwsKSwsLCwsLCwsLCwsKSwsLCwsLCwsLCwsLCwsLCwsKSwsLCwsKSwsLP/AABEIAOEA4QMBIgACEQEDEQH/xAAcAAACAwEBAQEAAAAAAAAAAAACAwABBAUGBwj/xABDEAABAwIDBAcFBQcDAwUAAAABAAIRAyESMUEEUWFxBRMigZGh8AYUMrHBQlLR4fEHFSNicoKSM1Oys8LSRGNzg6L/xAAZAQEBAQEBAQAAAAAAAAAAAAABAAIDBAX/xAAgEQEBAQADAAMAAwEAAAAAAAAAARECEiEDMUETUWEy/9oADAMBAAIRAxEAPwD3oRAoFYK9TmNqKUAVypDBVylhHCEKVCFQCINUSyFRCbhVEBSKhWo5USoDYQtNJ4WNq0UyEUxrFZWawSusbCy1K8LMmnW5zggwyuf74nU9uCcq1ods86K27Oqbt7VD0mNEerwbtngLO/YyU9u3ymt2gI2w+OY/YnaKm7G7cuoajUPvICe1GRz/AHRwzCtj4WyttkrDVdKZd+w0N2veqqbZKwOBQGtCeq1u64KLn+9cFFdRrSGIsCe2mqcxOnCUQarLUbGqShTRdWnBqMNRqwjCqWo00Ipo0srghhanMS3U06CQxWKEo8KrAVaiTThGwqyEEpTbRqN1CqtRa7JZAUJqFZ6nR1NiCzO2eEZrFUai1NZKLSqxonOQErSLrbaGCTMcASeUBF71InQ5IajIkhpdlZokqU9m7I5K8Ce9FENrKWaCrq0+D1pbt8aJw6RH3VjbT4Ky3gsWQ+tNTap+ystQ8PNG1iYykNVfRZJ4Klv93buUV2ix0AxUaSs1EONYaFgVlkIS9DjSjhUEcUbXjRZMQRtAOQhGJoJUAlYatQTc+CoVzxKcWtDq0JJrpRbOiQ9p3eK1INa8YVdasReQhG0rXUa6DagUKxN2lWapRi1rwq8KxtqlaqNaEVCLVAOCc6qCjpgLOlipPLqjmGkQ1oaQ+ey7FNm8RBkaW3hOdsm4LUAJPIfVMawxn5LPZrHMds4BM4cXZnLFE24xnCZ7kSuXtuxPG04jIDhRu06sqBuAgg5h8z/KunW6Rc0ZSd1gfOAnaEPRxTafRg3lKb0w1oBc5s6hzxY7rGFl6T9pqTGh5cR2XuaKeJxdgaS6MIO6OfejbV46J6OI18kLtlI3Fc/ZukH1GMqNc4io1jxyc0EeRWsdIPIjXkIKfV4qT93JMaeAKSK78wB4IWVH6gHnZNB2Pgole9/y+vBRBFjRB6UrC2yYXoCVJVOKkuVfckyra4qRqJrwEvGVYQRuqegldaU0FGx4QmWo0HMDwKWaQ0C6NWo2LAjisz9qiw80y1Yx1WHckyVqftCU566RilisrbWTBUVGqpCbXTPfSs2NXiVi1qpdJZ9w8P1TG9Ilchm2jE8BlRxDjihlh2WxckAyBNt6aNtP+1U8G/8AkueRr1s6Q2hz2ODcOIGmW4xLcQe1wLuF07GHNbugQN0DJcjaOkiwFxp1A0YS5xww2CO1AcSRFoA3Iqe2kC9KpNzEs1Mx8SMa10hG5croqqfetvpuxljjRcJJwFrqLWPpwbZgkhGNvd/tVP8A8D5uU2bbJLpY5hm+KLzEQW2dYcdysGuh2WgBtgAAANAAAAO4K21AsnWqY04Nb2gHWOSZYfaPkuZ7yodqlHU66XXt3nyVrk9ZxVK6rW8PVhyQHjNWaoG/uC3sHp8q5SevbvCD3pu9CaVZC59XpG3ZEnjksrtte4ZkcrI047KsFctj6jRczzuo7bHnWOEDuR2h6112lMlcL95P4eHzTaXSLpuZG4iAORGSFjquckuS2bY0+reKbiTFSXMQYFoL0suWtZKIQFqaUBWtBZaFUIigKtCWVhyWc1IUS9sfPVsF+srUWXyvUBJPABpKewggEEkG4JsSNCdxSqLZ2mgNzsZ8cI+vgUqhMEfdJHMHtNPg6O5Z/T+NZdCAuSirC1gFKuUCuUFA1WKStoTWotWFdWrTYURpwL6RdhcbTleY8rlCQA43Mkb48tO9IbWx3DtMwZjlxRVKzQYcYNu/cbBebvP7d+t/poGyMOpn+oT32SnMAkKveqQ+3H9rvKVR22kCe1JF/gMeKO8PT/BUWCbiBHrJW+iMVsrcM1VPpVgzOeuEgc4Vu6QZM4iB/S6/gFd/T1axEWWTaacXiRwVHa6epcd8NdqiZtDDo8gZdlwjmicpDeNrNX2YxIk/PvGqjNke5otEb8z3FOb0kwOPa1tY24FNd0gwn4oPIrX8jP8AGQ2g4G8jKNUbarm5i+nHvTBtzJkOg65i/CyF+1sIPakGbfnoZV3XQxzi4Wd3SAfzWf3h2RPlCyM2lrZmpAG+/Ll3IWdIYpBcCQNx/Bbnyf6xfj38anbW/RCOlCMxbgshru0LSOGR3wYVN2jeARzPkd66z5OLF+OunT21jsnRzt+SbZcd20NH1BF++FQ2jF8JwjeFd+K6cnWdEjv+ShIXHO1OBEvMcQVTtufNjM5S3NM5cb+i8eU/GzaB2wZjE+i224Fz5ngTp5p7LOJLpkARAzac7cDC5lTa7sJGT2Ex3g53mAVo2rpBrXwJMCJsJvJOfHyVs0etxqBUagWE7e2JOL/FD+8Wbz4Fa8GVvxhWCueek2A/a54TCY3pCn98d9vmpN4RBYP3hT++3/IIv3gz77f8gs0tqiwfvSn/ALlP/MKITn0tuZig07jVpPjM/gn0arCS3DEavEjug6blwK3SwblfEB8JAPHv/BH0d0rSIcIDHQQ4uc4mJyDhcTuF1857dju7TVAyYOYy/wAZS6FeAXYYboQ0G537vC65G1dNYXATTwC0AAiI0nXRKrbdSOZaSBiy0F4B0IV+LY67um26Ru5k63udUbemm2z4XEz+G9buhSXU24jNtWt/BeZ6b20NqvLmhrpLQ2W5CMDiW2AIvETeCt8+Fk8Ynya7DulqgdoARETAPhms1XpaobOBBg2BmOIJyEb8oC8w7plzmxMzcxpf9UOMOBAJ1zMk6nmsyf2ez0DOkJDj1jeA1gcYjisrun6YLQXONiARMZjTM3XmDtE5FoIzO/vlB2jlhG6+XEELp0i716TaOkXdeASerLRcEixJmDpCdV6Rp9qHnDYAFvaBGbgdQV52iC0du+7CfFMlujp8fp4I6wzk7FHpRgzdPGDOfAZRC0M22k4QX78+yfL5rhOYHAlumYucs4JWTaqhpxJBxZQdyukp749VWqtEEVWN/qIIIyjNGalsTXEg6scMJOtptuXjtnBq3OG1r313bjvWqrVLXdlt8uyLnfbORvCzeFlwfyf49BUe+LYhvD9Tu3GVTtrcLDFO7F603Lj09qc4EgmImxE/llCxN2uoZl5EXmRqmcdP8j0rOkHNMdoRcbjvg71r6P2k1S5hEi1pse0ATYzIB8Vwqb3PoNAe3E175xPDOyWswGXwM2u5WnNX1TwARWpNcN1YRG+WnfotzjlZvLY9z7VdF0tlDH0w8HGDD3uc2GNe6O1eIFhOi89W25ppNfjDmlzg0kjESAC6JiLvHeUrYqwNEittTXHHFQ9a58giqbF1iZIMHOy5nSWwU3UWtbWpAUnNaZx4cVQOdUMgS04ptFwG5LdjlxuNOze0ogtdLZsWkhzTpHPimN6RpvIh7cowgi0ZdoBeaPRNMf8AqKP9prR/01o2DoRpe3DUa+C17gxlZxwtcC6RgyiZm17o6T+2u7t7L0lPwQbw6LjxnzSNt29zQCSJk4SGDTQzrGpWOj0TSq7TWHXFrS6u/Cxha5gDnuDXBwAaBkQJI0CTX2RlGvUArY2tcQ2QT2ZsH2guAsYtIMK6Z7p7/jZ+8YHxxle2cXEC/go7pAixde04Tlxgwuax9gQBBubTcm+eX5rM9/8AELZz03SLDy+UrF9+lrse+j758FS5vU/zHy/BRXq7UxtcuyuRc2J3+XBNo1nTBIO62d5tbcnde77zlXvTx9orG630h1WkHwJIIEyAL248FyNtoubrizvGfhqt/vLt/mnbJtLpIxBuMYcVhBkET/LIg8+CobxfQugh/CbxA+UrxntRSp+91i5wDiGgCYPwNkxqbZIaG01nNqHG8GnBziDOEi4mcx4rBtVd9SOsh0auAn/KJXXnyljnw4XWNrbyMjbPnfh+RWum8CTIiZMAiJgAxG+UmmxrZhov6tKJxvJG+545rnrp1NfslIkdkTmItPHjdD1TWXDHbt/dmh63+nwRNrmItEkxFp3rPrWRlq1GAEdq8g2749ZKqYbazgTlDTun6LX7yeHh5ZZK3bUSZ13jPLPwTtHWKo48E4DOcHhlZHUo9YIc0mCDlu00XY9nug6+2dYaZI6tpIkk43xLaQuIJ35DVckbe4ZyCMwSbHIgzqi9vtScWHauiy0jAwxrBJ8c7XSNvomQO0CMwLXgRA0/NdRu3G6H32ZBgg857ymcuSvCfjPsr3NjEYIF2xp60RUtno1HFuNtNxMABtQ4pPZ+EGT4I/eWTOGCdbrf0DtOytrB+0ThZdsU8UuBsTFwBnxKZdrN45HXq+ydB+wsZSfW69ji4zRqlhdUDBUBcKeLCA2W6714x1XACG1GVALSzHhMjKHtaZsNF9n2b2w2KjS6z+K1jiAT7vUgmDAPdK+UdJ0tlbWedlLzSJlmNsFoP2IMkgaE6Z5Lpyxz4S0jYQG9RUd22guxA5Tid4C403wvZdGezWz7RSZTqOry806jntdTEvIc0WwG3bNzJgNzheMqVhDRNpacgMidy+jeywvR5Ufx+i3w9+2fk8Y+kv2YUKNKo9lapLQ4txNa4WBdDoAMW+IZbl5f2d2ylSaK1Rjqgc7C0NMEhhbUecxaTTEc+K+tdP1ANmriYLqNdrd5PUvMCNYlfG9uw0y2i02oNFLLN4l1V3fULh/aFnl56eE7eGdObRQr7UX7Ox1NrzJa4gnrCSXuEE2cbxvJXL2nYwPtTpll3InEYiQ6P7fzQVnFwjGI1hsT5rn2rr1ibOJaBPw5HyF9yutsbcWM1LgfZAtzQ0WhuRB3hwMcCjqPkR2RyHlkjVOPi/d2ffKiVfh4lRW/6MacXFauipNZgMEEwQ4AjI5jVIi9itXRZHX0/wCreNxTx+41fp7TozDjY00NnIJAMUmAxwkQvWDoqkLdVTjL4Gf+K8n0X/rU+f0K9uvTXkji9L9CUBs+0EUmgmm9zsJLcRa0uaTBvBC+Rh48gvtXTFQt2eu4ZilVI5hhIXyXpPZmtLMIjEwOzm5JBicuS485+u3x33HPkKYwiNP1CW+nlF++47ozXJ3MbUbnHrxUxN9FLdSUc3hO/hykKWjka93a/Jbuh+h37RUwMgaucTIa3eYz4DUrntPA+P5L6H7C7EGUQ6O1UOI8hZg8AT3lb+Pj2rnz59Y73s97MDZmEU69btTN2gYjbGG4TB5kryPtj7AvosfXoONVoJfUa+A9smXPloAe2SSbAidRl9K2ZF0gcIAPqy73jL4885Wevz9ScT93S8/QK3gzmI3Qvp/7QNga7ZHODGzTLXYg0Ai4a4TuM35BfMWM3HuXDlOtenhe0UXcAoSNyt9Ph5qizn4hYadGv0+92ze7ugsxNdMuLpaOyM4ju0XLIB1Vmn6P6oC36eilfS3Ux2SSI1voMRK9J0X7YVKOB4pseGlo+Ij4AbEibkHujuXlds2x1NsiMrjlmve0NhpBgb1NMicfbBeQ5wEu7Rg8jZd+O548/OzfTT+0WpWD52ei1tOm9+LE97gSMDA2YALnuYLjKV4FzSbkknMmczqV9p2b2a2XqxNCkcQYXdgAOIu0wLRckDivmXtzs7ae3Vm02Na0dXAa0AD+G0mALZmVnlLnta4WfkefwFCWonngUPd4rDoHuyUm2Q4wVeX5FU83vbj9PBQVbcopDfRKtIdFzNb+f6J3RVACsx1zLxcmdD9EmTFzyBmOdkzZ9oLXtdHw5brRGWma48eeV3vDY9xsGzfx6TpPYfYAkA4mkdoCzrb8ivcBfMOiPaimHsNWWQZdEugAZwLr1Tv2h7GIh9R0/dpO5fbheu8+N914+nKeY7PTYJ2avGfU1o59W6Ml8f23bjUwHDGFjWnncmOEle62z9o1JzXspUqpcadQtLurABgAEjEZu4W4L50WvxXHiRfU2XLnydOHCy+jdVcLW+SrGT+ipwIsT5x80DnN3rm7CcT+CFzjp3pbK7Rm4iDYgT3q27aTMSYzMZTlzUmikx7yGtALnEACQJJyC+r9C7Nga1sfCAPAQvkVHasXCLjLTlcR+C37J7Q7TSFq9Tl8QE5NEg2G88V04c5x3XPn8d5/T7lsyLpe4Zx/ABfHtn/aBtoIArYjIAHV07ycpw2nKdE/ZPbnbX1QK9Q4WNe4taymC0sJ7OQxAwGm4Iuc10nyS1y5fFyke+9pmYtk2kf+1UP+IxD5L40B5cfXNeu6V/aI+tTqCgCwA4KhcGEhjxhBw3wgklszYxvC8hECIm2QNxbK65c+U12+PjZFtcfXmixHhHHOO5SrVbAwtJF5MkEWyj6hJccoy4zcR5LnsdMpjn4ZmBnu+SDZ9rDhNraHXj4Ixwyg5QRbQ7ioAN/iI3BWxZQ1s2kxAN+QaYHC69405f2/RfNulXwDABMNBj4sP3TvyseML2Gye2NB4aTiabHBBJGUi27evXwkjyc7a+rUPgb/AEj5a8V8m9vKh/eFeIGEsHP+Gy5438gvfVfbTZKbRNUEhrZDAXEWFjEwea+Ye0G3nadpq1mh7BUMhpgkANa2CR/TK5c7Mb+PjXPDz90XOh/TVUbjLKZIn66I/d3HU/P5IOqIuDB1sdcxyXHx39LdzCsx/L3jyuo0P+7O79FZYdR5j9VpkEDe1RHfcVFajmjSbG8T9rUT+aYHTAvbj4G+S5+x1Q/mLm2mRWsHmRwG/gudjrKYAT5iPqn9I7KG4IEABwGeeI3PySg42ubH9Fv6UdBbn9rl8ZWp/wA1m/8AUc/ZQZdP+283H81MQqZSxusb554ZB3yL/km0Wkkx9x+Y3uZAtxGqqOV4IkXG8eSL9Qz7oXU9CD64/VZ3bEJxCJzjQ8N8LUBnl4I20+Z18LeCzLjVmuZ7o7MES2OB132S/dCL4TprbhZdUAb8/Q9BU5v0zOWf5LXejrHPrUy1obEmxeWxb7rZGgzMangpQ20yARJ3AeGdit2ERkNJvu1Go5IHUhBmCNJmR9CFdtE44S6rabg5zfMGe7dqu5trY2qu64a4vdYW7Ra8x/lJXDOxy2HE5ES10b5ltyN3FbtteHuxNfiD6VAG2TmsYH58Wea1wsjPOXkx0dqDXYiWvMFpm2JjhDqZ1gjTSxEQmV9kAwljsTSDgcc4yIdH2mnsniJ1CjmiMgco7pE7wVTQIlvnYxF4jPLVY1vPWdwcDFjyt9VOvA0cLRGfcOC2ClO6OcDx3ckvqGuBkyLA5WJy43VqxVHbKeTw6fvNIEzvBsiNale77HLsnPkUmp0c0eJzPeYnJV7g0aO3i2ecE7u5OwWVv2LYmOJxTEEnsA9gAEx6+SGrTY1rSwYceMkQZhsQ2dYMgb0hlSC4h57QgjcJBhoPIaJbnON84td1yOZ3Hct3lPWJxv6aTBtJndGgy3780Xvca5cPms5qEm4icpuOfL80ZDoEybQIM5zuXPHQzr+HeBGSIv5j1vWKptNoEycuyZ/BVQ2p2IAiAeEJxm2Nz3TYEzuMXSi2eapvMCDGvoLS2k61x5ev0VuCs/u7uPiFa2worVjz7dgdTcbWOsQYOVrpwqFs53A0MDPlBiTddNp3D163ICJiCI1EXMxkSrs11JpVxaL3zy1yXR6WN26R1kn/AOwwsWESbCbEk59nK+ibUeXfEcp4ZnE78VdpmDrdlFsBxdbhII6qL8ajZ+Stzt1tBBn5/LihpQ3EYkvaGnlOIOHy/RUQZN87HK+VjxnVFsuGSy0ZaRMzMkRqOJUd3xfeltHnlHfa+qtz5FiOGd9LhZaGCNZzAupjB/FKcwm7Rl2nkGC1ggF05mCW2zummDaeehz+R4bpTi0LjaRqhPI6eimPvGvzsAJ7gEm5PDLUHMnMaDipDLfPMjydIuULz4GfHQ+s0VISLg3jX1Bsm4LZk/TcAhMzqczpxjnaFHEn4YsJ103E63WllP1peya0+BzH4pTJMBowumSAItJyAG828UFQk9lwyMEGJBkyCDHh+C0dUCZgWsLmd6j6IzvfPPfmoEtaQ7M8R5ATOneqFIm0gCZtnvMRrGq0DZRpOtvrzQtpQN/O58rKWkN2eYJ1tl9d6b7seB3X+ZUJk/j+qsM3R3JCqezHOROfr1omEEfjl4oST9fBA2pOvr6JAnOSyBuGqLvM8IVYfVkJRdwF+F1fvWnrwUw8R3hLc3y9BITrTw8CrQ4+XmrVi1o6o8DGWWqLD3+R4qg3DkQYki9r5gg3lahRIFwIMGSCRnMbx6BWW2V7YzBE5W3ZEIcQzjy8ck7I6/nuVU8wSO6bg6ERnyUWdvAm4A8I35I2cfLdlHHmnOp65WmNeAtpodyECXRGcCMpI1GpJH1QimMBJ8JmwG896XWpAGYBjIgkc1qqUQTGECJntbj2mxPNBUpsBmCBkIO+wbe8fgmJjpmM3mDuOGRmKbiM24hPgtVGsHzcEnSb5zYDOYy0RPoUxYYSZght4tkfw5pgYLRF94AN7xMZptEhT2EmId/UIiBz+XBPYOG+bX8VdIbxzFhlndXPqfAxoghDScoz0iOI8Pmo7SwHMnL6Kw6PzCFzzHC+9Sxe+Bfu9BLLToD8kYOLLyG8/nvSzViQdDAPL5K0Yo21HESZ0udP0VMMnNMLs4n+6/yzQB6UsUjrJB1BhDUZH5klR1T0FGVAM/UKAHQLzh9b1AdZJ3QtDSDOQ8EirWEwCDnu9RkrRiF0oHMvMndGnPmqZtEzlbLiPpqpiIN4iOPBKOweihe3f8ihLhNpMDXv3oS7jBOv6qCi3lwn8UnEdbE55oqe0mTPn61V164g2kC/FaCsHqT+KiR1zNwUSz46RpuxA4hh3XmdRMLT1xiAbZCD36pVB2IgZTrewFoIOv0RPpgEif6ouATcRouVd4E1bm/gPxKhsfwkHjackAe05Xgagz3k332Q1ax1435W0z/NSLqbfEiCSBaRbePmm0tonnmJtfhPekspF84JOE3aIkkyIwnO0pzmmwBccs4yjS0ymqUdQ5ZXFhN4nPLfrwUYIzmDM5nuF/JU/ZwQQbHhaABedQZgJtao5wAcTeMxEEDhpcXQixSaSXAQeIg9/FMcRaxEZ56bt+sIDnM3O/I5g/JBhO+2kSYjUWy03qRoqjSBuOe713qcoO7f3bwkuYSATvvJ7wPW9PouibmXADkoBcbZC0zOZEeHBVjiJ8svzVvAvP5+SR1kcM92n18lLTSdxt5HfOvBAHAWNhpAOnrJTrxFr6nvtdBWvEAj7pG/XmlCqxEi8QDaDvtBSm1yTM9xGqrEbCxk2i19M9dyjtncwCcTQbg/Z3m+XgkCFWRE67t+nFDry3oqrc9deJGQjelCsJibxAvwNsrqCqgk/hblwQvoAEFwvl8M56clVjac9f0Ttnq1KZlrrm/bY1x7jMjuPckF02ToNxjmfH81VRxuJOnw6ePco7anuJFWDkRDZvItHC5udQkUa5LbgzYzvBkHD3jLmpHtBAzmd8eBhGxwhJDbAyTM25fqoyrE7rRvVg1dYCYNhmfmFG0RYiCDqENQAmYg6g+rquu0b5EytA6Aok4nfzeIUVi11NnzH9v/ACKlfJnI/JRRcnZB8TfWgWN/+m3l9VFExOj0R/rP50/qlbR/qf3u+aiir9ifSVPj/wA/k5Xu7vkVFFUwp/xDkm1cxzUUUISNf6P+5idr63KKKQq2Q5LFU07/AKqKKiC74Xc2f8XIdm+A/wDyH/i1RRaCmfZ7l1Omf9Kj/b8nKKIv21Pqubq3l/2hBRzd/UPmVFExzv1GtnwHmP8AiEt/2OR+qiiyUZkUn7J5/gookIz4PH5hL+0eY+iii1GaJyVT15D6qlFqKukooosN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0" name="Group 9"/>
          <p:cNvGrpSpPr/>
          <p:nvPr/>
        </p:nvGrpSpPr>
        <p:grpSpPr>
          <a:xfrm>
            <a:off x="5013" y="4572000"/>
            <a:ext cx="9133974" cy="2295659"/>
            <a:chOff x="5013" y="4572000"/>
            <a:chExt cx="9133974" cy="2295659"/>
          </a:xfrm>
        </p:grpSpPr>
        <p:pic>
          <p:nvPicPr>
            <p:cNvPr id="5128" name="Picture 8" descr="https://encrypted-tbn0.gstatic.com/images?q=tbn:ANd9GcRgjT__qyZaDD3NSHlavDchf_ivZqPY5aXO6UvlPGSrbV-mOxh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3" y="4846320"/>
              <a:ext cx="2011682" cy="201168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http://cdiac.esd.ornl.gov/programs/ameriflux/data_system/sylvani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887527" y="4572000"/>
              <a:ext cx="125146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http://ucanr.edu/blogs/Hopland/blogfiles/19168_origina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16695" y="5221739"/>
              <a:ext cx="2782922" cy="1645920"/>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http://www.climatetechnology.gov/images/cctp-brochure-images360pix/thumbnails/yale-towerameriflux.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645" y="4945881"/>
              <a:ext cx="1524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http://hpwren.ucsd.edu/news/20080516/images/image0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40645" y="4695441"/>
              <a:ext cx="1616580" cy="2155440"/>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ounded Rectangle 5"/>
          <p:cNvSpPr/>
          <p:nvPr/>
        </p:nvSpPr>
        <p:spPr>
          <a:xfrm>
            <a:off x="6797980" y="3980352"/>
            <a:ext cx="2383436" cy="715089"/>
          </a:xfrm>
          <a:prstGeom prst="roundRect">
            <a:avLst/>
          </a:prstGeom>
          <a:solidFill>
            <a:sysClr val="window" lastClr="FFFFFF"/>
          </a:solidFill>
          <a:ln w="25400" cap="flat" cmpd="sng" algn="ctr">
            <a:noFill/>
            <a:prstDash val="solid"/>
          </a:ln>
          <a:effectLst/>
        </p:spPr>
        <p:txBody>
          <a:bodyPr rtlCol="0" anchor="ctr">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ea typeface="+mn-ea"/>
                <a:cs typeface="+mn-cs"/>
              </a:rPr>
              <a:t>Earth, Environmental </a:t>
            </a:r>
            <a:r>
              <a:rPr kumimoji="0" lang="en-US" sz="1800" b="1" i="0" u="none" strike="noStrike" kern="0" cap="none" spc="0" normalizeH="0" baseline="0" noProof="0">
                <a:ln>
                  <a:noFill/>
                </a:ln>
                <a:solidFill>
                  <a:prstClr val="black"/>
                </a:solidFill>
                <a:effectLst/>
                <a:uLnTx/>
                <a:uFillTx/>
                <a:latin typeface="Calibri"/>
                <a:ea typeface="+mn-ea"/>
                <a:cs typeface="+mn-cs"/>
              </a:rPr>
              <a:t>and Polar Science</a:t>
            </a:r>
            <a:endParaRPr kumimoji="0" lang="en-US" sz="1800" b="1" i="0" u="none" strike="noStrike" kern="0" cap="none" spc="0" normalizeH="0" baseline="0" noProof="0" dirty="0">
              <a:ln>
                <a:noFill/>
              </a:ln>
              <a:solidFill>
                <a:prstClr val="black"/>
              </a:solidFill>
              <a:effectLst/>
              <a:uLnTx/>
              <a:uFillTx/>
              <a:latin typeface="Calibri"/>
              <a:ea typeface="+mn-ea"/>
              <a:cs typeface="+mn-cs"/>
            </a:endParaRPr>
          </a:p>
        </p:txBody>
      </p:sp>
      <p:sp>
        <p:nvSpPr>
          <p:cNvPr id="17" name="Rectangle 16"/>
          <p:cNvSpPr/>
          <p:nvPr/>
        </p:nvSpPr>
        <p:spPr>
          <a:xfrm>
            <a:off x="342641" y="4419600"/>
            <a:ext cx="1537857" cy="369332"/>
          </a:xfrm>
          <a:prstGeom prst="rect">
            <a:avLst/>
          </a:prstGeom>
          <a:solidFill>
            <a:srgbClr val="EEECE1">
              <a:lumMod val="60000"/>
              <a:lumOff val="40000"/>
            </a:srgbClr>
          </a:solidFill>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70C0"/>
                </a:solidFill>
                <a:effectLst/>
                <a:uLnTx/>
                <a:uFillTx/>
                <a:latin typeface="Calibri"/>
                <a:ea typeface="+mn-ea"/>
              </a:rPr>
              <a:t>Fusion, PP, GIS</a:t>
            </a:r>
          </a:p>
        </p:txBody>
      </p:sp>
      <p:sp>
        <p:nvSpPr>
          <p:cNvPr id="18" name="Rectangle 17"/>
          <p:cNvSpPr/>
          <p:nvPr/>
        </p:nvSpPr>
        <p:spPr>
          <a:xfrm>
            <a:off x="3224258" y="4419600"/>
            <a:ext cx="2566942" cy="369332"/>
          </a:xfrm>
          <a:prstGeom prst="rect">
            <a:avLst/>
          </a:prstGeom>
          <a:solidFill>
            <a:srgbClr val="EEECE1">
              <a:lumMod val="60000"/>
              <a:lumOff val="40000"/>
            </a:srgbClr>
          </a:solidFill>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70C0"/>
                </a:solidFill>
                <a:effectLst/>
                <a:uLnTx/>
                <a:uFillTx/>
                <a:latin typeface="Calibri"/>
                <a:ea typeface="+mn-ea"/>
              </a:rPr>
              <a:t>Parallelism over Sensors</a:t>
            </a:r>
          </a:p>
        </p:txBody>
      </p:sp>
      <p:sp>
        <p:nvSpPr>
          <p:cNvPr id="19" name="Rectangle 18"/>
          <p:cNvSpPr/>
          <p:nvPr/>
        </p:nvSpPr>
        <p:spPr>
          <a:xfrm>
            <a:off x="1976529" y="4419600"/>
            <a:ext cx="1244544" cy="369332"/>
          </a:xfrm>
          <a:prstGeom prst="rect">
            <a:avLst/>
          </a:prstGeom>
          <a:solidFill>
            <a:srgbClr val="EEECE1">
              <a:lumMod val="60000"/>
              <a:lumOff val="40000"/>
            </a:srgbClr>
          </a:solidFill>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70C0"/>
                </a:solidFill>
                <a:effectLst/>
                <a:uLnTx/>
                <a:uFillTx/>
                <a:latin typeface="Calibri"/>
                <a:ea typeface="+mn-ea"/>
              </a:rPr>
              <a:t>Streaming</a:t>
            </a:r>
          </a:p>
        </p:txBody>
      </p:sp>
    </p:spTree>
    <p:extLst>
      <p:ext uri="{BB962C8B-B14F-4D97-AF65-F5344CB8AC3E}">
        <p14:creationId xmlns:p14="http://schemas.microsoft.com/office/powerpoint/2010/main" val="8370106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 y="76200"/>
            <a:ext cx="9067800" cy="513021"/>
          </a:xfrm>
        </p:spPr>
        <p:txBody>
          <a:bodyPr>
            <a:noAutofit/>
          </a:bodyPr>
          <a:lstStyle/>
          <a:p>
            <a:r>
              <a:rPr lang="en-US" sz="3200" b="1" dirty="0"/>
              <a:t>51: Consumption forecasting in Smart Grids</a:t>
            </a:r>
          </a:p>
        </p:txBody>
      </p:sp>
      <p:sp>
        <p:nvSpPr>
          <p:cNvPr id="3" name="Content Placeholder 2"/>
          <p:cNvSpPr>
            <a:spLocks noGrp="1"/>
          </p:cNvSpPr>
          <p:nvPr>
            <p:ph idx="1"/>
          </p:nvPr>
        </p:nvSpPr>
        <p:spPr>
          <a:xfrm>
            <a:off x="9524" y="533400"/>
            <a:ext cx="9134475" cy="5181599"/>
          </a:xfrm>
        </p:spPr>
        <p:txBody>
          <a:bodyPr>
            <a:noAutofit/>
          </a:bodyPr>
          <a:lstStyle/>
          <a:p>
            <a:r>
              <a:rPr lang="en-US" sz="1900" b="1" dirty="0">
                <a:solidFill>
                  <a:srgbClr val="0070C0"/>
                </a:solidFill>
              </a:rPr>
              <a:t>Application: </a:t>
            </a:r>
            <a:r>
              <a:rPr lang="en-US" sz="1900" dirty="0"/>
              <a:t>Predict energy consumption for customers, transformers, sub-stations and the electrical grid service area using smart meters providing measurements every 15-mins at the granularity of individual consumers within the service area of smart power utilities. Combine Head-end of smart meters (distributed), Utility databases (Customer Information, Network topology; centralized), US Census data (distributed), NOAA weather data (distributed), Micro-grid building information system (centralized), Micro-grid sensor network (distributed). This generalizes to real-time data-driven analytics  for time series from cyber physical systems</a:t>
            </a:r>
          </a:p>
          <a:p>
            <a:r>
              <a:rPr lang="en-US" sz="1900" b="1" dirty="0">
                <a:solidFill>
                  <a:srgbClr val="0070C0"/>
                </a:solidFill>
              </a:rPr>
              <a:t>Current Approach: </a:t>
            </a:r>
            <a:r>
              <a:rPr lang="en-US" sz="1900" dirty="0"/>
              <a:t>GIS based visualization. Data is around 4 TB a year for a city with 1.4M sensors in Los Angeles. Uses R/Matlab, </a:t>
            </a:r>
            <a:r>
              <a:rPr lang="en-US" sz="1900" dirty="0" err="1"/>
              <a:t>Weka</a:t>
            </a:r>
            <a:r>
              <a:rPr lang="en-US" sz="1900" dirty="0"/>
              <a:t>, Hadoop software. Significant privacy issues requiring anonymization by aggregation. Combine real time and historic data with machine learning for predicting consumption.</a:t>
            </a:r>
          </a:p>
          <a:p>
            <a:r>
              <a:rPr lang="en-US" sz="1900" b="1" dirty="0">
                <a:solidFill>
                  <a:srgbClr val="0070C0"/>
                </a:solidFill>
              </a:rPr>
              <a:t>Futures: </a:t>
            </a:r>
            <a:r>
              <a:rPr lang="en-US" sz="1900" dirty="0"/>
              <a:t>Wide spread deployment of Smart Grids with new analytics integrating diverse data and supporting curtailment requests. Mobile applications for client interactions.</a:t>
            </a:r>
          </a:p>
        </p:txBody>
      </p:sp>
      <p:sp>
        <p:nvSpPr>
          <p:cNvPr id="14" name="Rounded Rectangle 5"/>
          <p:cNvSpPr/>
          <p:nvPr/>
        </p:nvSpPr>
        <p:spPr>
          <a:xfrm>
            <a:off x="7848600" y="5039677"/>
            <a:ext cx="1019331" cy="408623"/>
          </a:xfrm>
          <a:prstGeom prst="roundRect">
            <a:avLst/>
          </a:prstGeom>
          <a:solidFill>
            <a:sysClr val="window" lastClr="FFFFFF"/>
          </a:solidFill>
          <a:ln w="25400" cap="flat" cmpd="sng" algn="ctr">
            <a:noFill/>
            <a:prstDash val="solid"/>
          </a:ln>
          <a:effectLst/>
        </p:spPr>
        <p:txBody>
          <a:bodyPr rtlCol="0" anchor="ctr">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ea typeface="+mn-ea"/>
                <a:cs typeface="+mn-cs"/>
              </a:rPr>
              <a:t>Energy</a:t>
            </a:r>
          </a:p>
        </p:txBody>
      </p:sp>
      <p:sp>
        <p:nvSpPr>
          <p:cNvPr id="15" name="Rectangle 14"/>
          <p:cNvSpPr/>
          <p:nvPr/>
        </p:nvSpPr>
        <p:spPr>
          <a:xfrm>
            <a:off x="-25300" y="5515205"/>
            <a:ext cx="3903504" cy="369332"/>
          </a:xfrm>
          <a:prstGeom prst="rect">
            <a:avLst/>
          </a:prstGeom>
          <a:solidFill>
            <a:srgbClr val="EEECE1">
              <a:lumMod val="60000"/>
              <a:lumOff val="40000"/>
            </a:srgbClr>
          </a:solidFill>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6BB5"/>
                </a:solidFill>
                <a:effectLst/>
                <a:uLnTx/>
                <a:uFillTx/>
                <a:latin typeface="Calibri"/>
                <a:ea typeface="+mn-ea"/>
              </a:rPr>
              <a:t>Fusion, PP, MR, ML, GIS, Classification</a:t>
            </a:r>
          </a:p>
        </p:txBody>
      </p:sp>
      <p:sp>
        <p:nvSpPr>
          <p:cNvPr id="16" name="Rectangle 15"/>
          <p:cNvSpPr/>
          <p:nvPr/>
        </p:nvSpPr>
        <p:spPr>
          <a:xfrm>
            <a:off x="5342488" y="5486400"/>
            <a:ext cx="2566942" cy="369332"/>
          </a:xfrm>
          <a:prstGeom prst="rect">
            <a:avLst/>
          </a:prstGeom>
          <a:solidFill>
            <a:srgbClr val="EEECE1">
              <a:lumMod val="60000"/>
              <a:lumOff val="40000"/>
            </a:srgbClr>
          </a:solidFill>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70C0"/>
                </a:solidFill>
                <a:effectLst/>
                <a:uLnTx/>
                <a:uFillTx/>
                <a:latin typeface="Calibri"/>
                <a:ea typeface="+mn-ea"/>
              </a:rPr>
              <a:t>Parallelism over Sensors</a:t>
            </a:r>
          </a:p>
        </p:txBody>
      </p:sp>
      <p:sp>
        <p:nvSpPr>
          <p:cNvPr id="17" name="Rectangle 16"/>
          <p:cNvSpPr/>
          <p:nvPr/>
        </p:nvSpPr>
        <p:spPr>
          <a:xfrm>
            <a:off x="4097944" y="5486400"/>
            <a:ext cx="1244544" cy="369332"/>
          </a:xfrm>
          <a:prstGeom prst="rect">
            <a:avLst/>
          </a:prstGeom>
          <a:solidFill>
            <a:srgbClr val="EEECE1">
              <a:lumMod val="60000"/>
              <a:lumOff val="40000"/>
            </a:srgbClr>
          </a:solidFill>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70C0"/>
                </a:solidFill>
                <a:effectLst/>
                <a:uLnTx/>
                <a:uFillTx/>
                <a:latin typeface="Calibri"/>
                <a:ea typeface="+mn-ea"/>
              </a:rPr>
              <a:t>Streaming</a:t>
            </a:r>
          </a:p>
        </p:txBody>
      </p:sp>
    </p:spTree>
    <p:extLst>
      <p:ext uri="{BB962C8B-B14F-4D97-AF65-F5344CB8AC3E}">
        <p14:creationId xmlns:p14="http://schemas.microsoft.com/office/powerpoint/2010/main" val="4643868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21" y="-76200"/>
            <a:ext cx="7172484" cy="1143000"/>
          </a:xfrm>
        </p:spPr>
        <p:txBody>
          <a:bodyPr>
            <a:noAutofit/>
          </a:bodyPr>
          <a:lstStyle/>
          <a:p>
            <a:r>
              <a:rPr lang="en-US" sz="3200" b="1" dirty="0"/>
              <a:t>28: </a:t>
            </a:r>
            <a:r>
              <a:rPr lang="en-US" sz="3200" b="1" dirty="0" err="1"/>
              <a:t>Truthy</a:t>
            </a:r>
            <a:r>
              <a:rPr lang="en-US" sz="3200" b="1" dirty="0"/>
              <a:t>: Information diffusion research using Twitter Data</a:t>
            </a:r>
          </a:p>
        </p:txBody>
      </p:sp>
      <p:sp>
        <p:nvSpPr>
          <p:cNvPr id="3" name="Content Placeholder 2"/>
          <p:cNvSpPr>
            <a:spLocks noGrp="1"/>
          </p:cNvSpPr>
          <p:nvPr>
            <p:ph idx="1"/>
          </p:nvPr>
        </p:nvSpPr>
        <p:spPr>
          <a:xfrm>
            <a:off x="24640" y="981306"/>
            <a:ext cx="9152541" cy="4992811"/>
          </a:xfrm>
        </p:spPr>
        <p:txBody>
          <a:bodyPr>
            <a:noAutofit/>
          </a:bodyPr>
          <a:lstStyle/>
          <a:p>
            <a:r>
              <a:rPr lang="en-US" sz="1900" b="1" dirty="0">
                <a:solidFill>
                  <a:srgbClr val="FF0000"/>
                </a:solidFill>
              </a:rPr>
              <a:t>Application:</a:t>
            </a:r>
            <a:r>
              <a:rPr lang="en-US" sz="1900" dirty="0"/>
              <a:t> Understanding how communication spreads on socio-technical networks. Detecting potentially harmful information spread at the early stage (e.g., deceiving messages, orchestrated campaigns, untrustworthy information, etc.)</a:t>
            </a:r>
          </a:p>
          <a:p>
            <a:r>
              <a:rPr lang="en-US" sz="1900" b="1" dirty="0">
                <a:solidFill>
                  <a:srgbClr val="FF0000"/>
                </a:solidFill>
              </a:rPr>
              <a:t>Current Approach:</a:t>
            </a:r>
            <a:r>
              <a:rPr lang="en-US" sz="1900" dirty="0"/>
              <a:t> 1) Acquisition and storage of a large volume (30 TB a year compressed) of continuous streaming data from Twitter (~100 million messages per day, ~500GB data/day increasing over time); (2) near real-time analysis of such data, for anomaly detection, stream clustering, signal classification and online-learning; (3) data retrieval, big data visualization, data-interactive Web interfaces, public API for data querying. Use Python/</a:t>
            </a:r>
            <a:r>
              <a:rPr lang="en-US" sz="1900" dirty="0" err="1"/>
              <a:t>SciPy</a:t>
            </a:r>
            <a:r>
              <a:rPr lang="en-US" sz="1900" dirty="0"/>
              <a:t>/</a:t>
            </a:r>
            <a:r>
              <a:rPr lang="en-US" sz="1900" dirty="0" err="1"/>
              <a:t>NumPy</a:t>
            </a:r>
            <a:r>
              <a:rPr lang="en-US" sz="1900" dirty="0"/>
              <a:t>/MPI for data analysis. Information diffusion, clustering, and dynamic network visualization capabilities already exist</a:t>
            </a:r>
          </a:p>
          <a:p>
            <a:r>
              <a:rPr lang="en-US" sz="1900" b="1" dirty="0">
                <a:solidFill>
                  <a:srgbClr val="FF0000"/>
                </a:solidFill>
              </a:rPr>
              <a:t>Futures:</a:t>
            </a:r>
            <a:r>
              <a:rPr lang="en-US" sz="1900" dirty="0"/>
              <a:t> </a:t>
            </a:r>
            <a:r>
              <a:rPr lang="en-US" sz="1900" dirty="0" err="1"/>
              <a:t>Truthy</a:t>
            </a:r>
            <a:r>
              <a:rPr lang="en-US" sz="1900" dirty="0"/>
              <a:t> plans to expand incorporating Google+ and Facebook. Need to move towards Hadoop/</a:t>
            </a:r>
            <a:r>
              <a:rPr lang="en-US" sz="1900" dirty="0" err="1"/>
              <a:t>IndexedHBase</a:t>
            </a:r>
            <a:r>
              <a:rPr lang="en-US" sz="1900" dirty="0"/>
              <a:t> &amp; HDFS distributed storage. Previously used </a:t>
            </a:r>
            <a:r>
              <a:rPr lang="en-US" sz="1900" dirty="0" err="1"/>
              <a:t>Redis</a:t>
            </a:r>
            <a:r>
              <a:rPr lang="en-US" sz="1900" dirty="0"/>
              <a:t> as an in-memory database to be a buffer for real-time analysis. Need streaming clustering, anomaly detection and online learning.</a:t>
            </a:r>
          </a:p>
        </p:txBody>
      </p:sp>
      <p:sp>
        <p:nvSpPr>
          <p:cNvPr id="6" name="Rounded Rectangle 5"/>
          <p:cNvSpPr/>
          <p:nvPr/>
        </p:nvSpPr>
        <p:spPr>
          <a:xfrm>
            <a:off x="7006554" y="87936"/>
            <a:ext cx="2038662"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800" b="1" dirty="0">
                <a:solidFill>
                  <a:schemeClr val="tx1"/>
                </a:solidFill>
                <a:latin typeface="Calibri" panose="020F0502020204030204" pitchFamily="34" charset="0"/>
                <a:cs typeface="Calibri" panose="020F0502020204030204" pitchFamily="34" charset="0"/>
              </a:rPr>
              <a:t>Deep Learning</a:t>
            </a:r>
          </a:p>
          <a:p>
            <a:pPr algn="ctr"/>
            <a:r>
              <a:rPr lang="en-US" sz="1800" b="1" dirty="0">
                <a:solidFill>
                  <a:schemeClr val="tx1"/>
                </a:solidFill>
                <a:latin typeface="Calibri" panose="020F0502020204030204" pitchFamily="34" charset="0"/>
                <a:cs typeface="Calibri" panose="020F0502020204030204" pitchFamily="34" charset="0"/>
              </a:rPr>
              <a:t>Social Networking</a:t>
            </a:r>
          </a:p>
        </p:txBody>
      </p:sp>
      <p:sp>
        <p:nvSpPr>
          <p:cNvPr id="7" name="Rectangle 6"/>
          <p:cNvSpPr/>
          <p:nvPr/>
        </p:nvSpPr>
        <p:spPr>
          <a:xfrm>
            <a:off x="0" y="5791200"/>
            <a:ext cx="4354269" cy="369332"/>
          </a:xfrm>
          <a:prstGeom prst="rect">
            <a:avLst/>
          </a:prstGeom>
          <a:solidFill>
            <a:schemeClr val="bg2">
              <a:lumMod val="60000"/>
              <a:lumOff val="40000"/>
            </a:schemeClr>
          </a:solidFill>
        </p:spPr>
        <p:txBody>
          <a:bodyPr wrap="none">
            <a:spAutoFit/>
          </a:bodyPr>
          <a:lstStyle/>
          <a:p>
            <a:r>
              <a:rPr lang="en-US" sz="1800" dirty="0">
                <a:solidFill>
                  <a:srgbClr val="006BB5"/>
                </a:solidFill>
                <a:latin typeface="Calibri" panose="020F0502020204030204" pitchFamily="34" charset="0"/>
                <a:cs typeface="Calibri" panose="020F0502020204030204" pitchFamily="34" charset="0"/>
              </a:rPr>
              <a:t>Index, S/Q, MR, </a:t>
            </a:r>
            <a:r>
              <a:rPr lang="en-US" sz="1800" dirty="0" err="1">
                <a:solidFill>
                  <a:srgbClr val="006BB5"/>
                </a:solidFill>
                <a:latin typeface="Calibri" panose="020F0502020204030204" pitchFamily="34" charset="0"/>
                <a:cs typeface="Calibri" panose="020F0502020204030204" pitchFamily="34" charset="0"/>
              </a:rPr>
              <a:t>MRIter</a:t>
            </a:r>
            <a:r>
              <a:rPr lang="en-US" sz="1800" dirty="0">
                <a:solidFill>
                  <a:srgbClr val="006BB5"/>
                </a:solidFill>
                <a:latin typeface="Calibri" panose="020F0502020204030204" pitchFamily="34" charset="0"/>
                <a:cs typeface="Calibri" panose="020F0502020204030204" pitchFamily="34" charset="0"/>
              </a:rPr>
              <a:t>, Graph, Classification</a:t>
            </a:r>
          </a:p>
        </p:txBody>
      </p:sp>
      <p:sp>
        <p:nvSpPr>
          <p:cNvPr id="8" name="Rectangle 7"/>
          <p:cNvSpPr/>
          <p:nvPr/>
        </p:nvSpPr>
        <p:spPr>
          <a:xfrm>
            <a:off x="5765462" y="5791200"/>
            <a:ext cx="2447630" cy="369332"/>
          </a:xfrm>
          <a:prstGeom prst="rect">
            <a:avLst/>
          </a:prstGeom>
          <a:solidFill>
            <a:schemeClr val="bg2">
              <a:lumMod val="60000"/>
              <a:lumOff val="40000"/>
            </a:schemeClr>
          </a:solidFill>
        </p:spPr>
        <p:txBody>
          <a:bodyPr wrap="square">
            <a:spAutoFit/>
          </a:bodyPr>
          <a:lstStyle/>
          <a:p>
            <a:r>
              <a:rPr lang="en-US" sz="1800" dirty="0">
                <a:solidFill>
                  <a:srgbClr val="7030A0"/>
                </a:solidFill>
                <a:latin typeface="Calibri" panose="020F0502020204030204" pitchFamily="34" charset="0"/>
                <a:cs typeface="Calibri" panose="020F0502020204030204" pitchFamily="34" charset="0"/>
              </a:rPr>
              <a:t>Parallelism over Tweets</a:t>
            </a:r>
          </a:p>
        </p:txBody>
      </p:sp>
      <p:sp>
        <p:nvSpPr>
          <p:cNvPr id="9" name="Rectangle 8"/>
          <p:cNvSpPr/>
          <p:nvPr/>
        </p:nvSpPr>
        <p:spPr>
          <a:xfrm>
            <a:off x="4520918" y="5791200"/>
            <a:ext cx="1244544" cy="369332"/>
          </a:xfrm>
          <a:prstGeom prst="rect">
            <a:avLst/>
          </a:prstGeom>
          <a:solidFill>
            <a:schemeClr val="bg2">
              <a:lumMod val="60000"/>
              <a:lumOff val="40000"/>
            </a:schemeClr>
          </a:solidFill>
        </p:spPr>
        <p:txBody>
          <a:bodyPr wrap="square">
            <a:spAutoFit/>
          </a:bodyPr>
          <a:lstStyle/>
          <a:p>
            <a:r>
              <a:rPr lang="en-US" sz="1800" dirty="0">
                <a:solidFill>
                  <a:schemeClr val="accent3">
                    <a:lumMod val="50000"/>
                  </a:schemeClr>
                </a:solidFill>
                <a:latin typeface="Calibri" panose="020F0502020204030204" pitchFamily="34" charset="0"/>
                <a:cs typeface="Calibri" panose="020F0502020204030204" pitchFamily="34" charset="0"/>
              </a:rPr>
              <a:t>Streaming</a:t>
            </a:r>
          </a:p>
        </p:txBody>
      </p:sp>
    </p:spTree>
    <p:extLst>
      <p:ext uri="{BB962C8B-B14F-4D97-AF65-F5344CB8AC3E}">
        <p14:creationId xmlns:p14="http://schemas.microsoft.com/office/powerpoint/2010/main" val="271630317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b="1" dirty="0"/>
              <a:t>39: Particle Physics: Analysis of LHC Large Hadron Collider Data: Discovery of Higgs particle I</a:t>
            </a:r>
          </a:p>
        </p:txBody>
      </p:sp>
      <p:sp>
        <p:nvSpPr>
          <p:cNvPr id="17" name="Content Placeholder 2"/>
          <p:cNvSpPr txBox="1">
            <a:spLocks/>
          </p:cNvSpPr>
          <p:nvPr/>
        </p:nvSpPr>
        <p:spPr>
          <a:xfrm>
            <a:off x="35130" y="3733211"/>
            <a:ext cx="9048750" cy="260004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1" i="0" u="none" strike="noStrike" kern="1200" cap="none" spc="0" normalizeH="0" baseline="0" noProof="0">
                <a:ln>
                  <a:noFill/>
                </a:ln>
                <a:solidFill>
                  <a:srgbClr val="FF0000"/>
                </a:solidFill>
                <a:effectLst/>
                <a:uLnTx/>
                <a:uFillTx/>
                <a:latin typeface="Calibri"/>
                <a:ea typeface="+mn-ea"/>
                <a:cs typeface="+mn-cs"/>
              </a:rPr>
              <a:t>Application:</a:t>
            </a:r>
            <a:r>
              <a:rPr kumimoji="0" lang="en-US" sz="1800" b="0" i="0" u="none" strike="noStrike" kern="1200" cap="none" spc="0" normalizeH="0" baseline="0" noProof="0">
                <a:ln>
                  <a:noFill/>
                </a:ln>
                <a:solidFill>
                  <a:sysClr val="windowText" lastClr="000000"/>
                </a:solidFill>
                <a:effectLst/>
                <a:uLnTx/>
                <a:uFillTx/>
                <a:latin typeface="Calibri"/>
                <a:ea typeface="+mn-ea"/>
                <a:cs typeface="+mn-cs"/>
              </a:rPr>
              <a:t> One analyses collisions at the CERN LHC (Large Hadron Collider) Accelerator and Monte Carlo producing events describing particle-apparatus interaction. Processed information defines physics properties of events (lists of particles with type and momenta). These events are analyzed to find new effects; both new particles (Higgs) and present evidence that conjectured particles (Supersymmetry) have not been detected. LHC has a few major experiments including ATLAS and CMS. These experiments have global participants (for example CMS has 3600 participants from 183 institutions in 38 countries), and so the data at all levels is transported and accessed across continents.</a:t>
            </a:r>
            <a:endParaRPr kumimoji="0" lang="en-US" sz="18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18" name="Rounded Rectangle 5"/>
          <p:cNvSpPr/>
          <p:nvPr/>
        </p:nvSpPr>
        <p:spPr>
          <a:xfrm>
            <a:off x="7096025" y="747511"/>
            <a:ext cx="1933655" cy="715089"/>
          </a:xfrm>
          <a:prstGeom prst="roundRect">
            <a:avLst/>
          </a:prstGeom>
          <a:solidFill>
            <a:sysClr val="window" lastClr="FFFFFF"/>
          </a:solidFill>
          <a:ln w="25400" cap="flat" cmpd="sng" algn="ctr">
            <a:noFill/>
            <a:prstDash val="solid"/>
          </a:ln>
          <a:effectLst/>
        </p:spPr>
        <p:txBody>
          <a:bodyPr wrap="square" rtlCol="0" anchor="ctr">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ea typeface="+mn-ea"/>
                <a:cs typeface="+mn-cs"/>
              </a:rPr>
              <a:t>Astronomy &amp; Physics</a:t>
            </a:r>
          </a:p>
        </p:txBody>
      </p:sp>
      <p:pic>
        <p:nvPicPr>
          <p:cNvPr id="19" name="Picture 18" descr="https://encrypted-tbn1.gstatic.com/images?q=tbn:ANd9GcSG8sdGzz20REq-sTl2f4zQOzOwqVkUQ7mkqjWeeUMCw5Y08oWk"/>
          <p:cNvPicPr/>
          <p:nvPr/>
        </p:nvPicPr>
        <p:blipFill>
          <a:blip r:embed="rId2">
            <a:extLst>
              <a:ext uri="{28A0092B-C50C-407E-A947-70E740481C1C}">
                <a14:useLocalDpi xmlns:a14="http://schemas.microsoft.com/office/drawing/2010/main" val="0"/>
              </a:ext>
            </a:extLst>
          </a:blip>
          <a:srcRect/>
          <a:stretch>
            <a:fillRect/>
          </a:stretch>
        </p:blipFill>
        <p:spPr bwMode="auto">
          <a:xfrm>
            <a:off x="0" y="759719"/>
            <a:ext cx="6999540" cy="297349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7034670" y="1448111"/>
            <a:ext cx="2004164" cy="2308324"/>
          </a:xfrm>
          <a:prstGeom prst="rect">
            <a:avLst/>
          </a:prstGeom>
          <a:noFill/>
        </p:spPr>
        <p:txBody>
          <a:bodyPr wrap="square" rtlCol="0">
            <a:spAutoFit/>
          </a:bodyPr>
          <a:lstStyle/>
          <a:p>
            <a:pPr defTabSz="457200" eaLnBrk="1" fontAlgn="auto" hangingPunct="1">
              <a:spcBef>
                <a:spcPts val="0"/>
              </a:spcBef>
              <a:spcAft>
                <a:spcPts val="0"/>
              </a:spcAft>
            </a:pPr>
            <a:r>
              <a:rPr lang="en-US" sz="1800" i="0" dirty="0">
                <a:solidFill>
                  <a:prstClr val="black"/>
                </a:solidFill>
                <a:latin typeface="Calibri"/>
                <a:ea typeface="+mn-ea"/>
              </a:rPr>
              <a:t>CERN LHC Accelerator Ring (27 km circumference. Up to 175m depth) at Geneva with 4 Experiment positions marked</a:t>
            </a:r>
          </a:p>
        </p:txBody>
      </p:sp>
      <p:sp>
        <p:nvSpPr>
          <p:cNvPr id="21" name="Rectangle 20"/>
          <p:cNvSpPr/>
          <p:nvPr/>
        </p:nvSpPr>
        <p:spPr>
          <a:xfrm>
            <a:off x="1143000" y="6003822"/>
            <a:ext cx="1891865" cy="369332"/>
          </a:xfrm>
          <a:prstGeom prst="rect">
            <a:avLst/>
          </a:prstGeom>
          <a:solidFill>
            <a:srgbClr val="EEECE1">
              <a:lumMod val="60000"/>
              <a:lumOff val="40000"/>
            </a:srgbClr>
          </a:solidFill>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rgbClr val="006BB5"/>
                </a:solidFill>
                <a:effectLst/>
                <a:uLnTx/>
                <a:uFillTx/>
                <a:latin typeface="Calibri"/>
                <a:ea typeface="+mn-ea"/>
              </a:rPr>
              <a:t>MRStat</a:t>
            </a:r>
            <a:r>
              <a:rPr kumimoji="0" lang="en-US" sz="1800" b="0" i="0" u="none" strike="noStrike" kern="0" cap="none" spc="0" normalizeH="0" baseline="0" noProof="0" dirty="0">
                <a:ln>
                  <a:noFill/>
                </a:ln>
                <a:solidFill>
                  <a:srgbClr val="006BB5"/>
                </a:solidFill>
                <a:effectLst/>
                <a:uLnTx/>
                <a:uFillTx/>
                <a:latin typeface="Calibri"/>
                <a:ea typeface="+mn-ea"/>
              </a:rPr>
              <a:t> or PP, MC</a:t>
            </a:r>
          </a:p>
        </p:txBody>
      </p:sp>
      <p:sp>
        <p:nvSpPr>
          <p:cNvPr id="22" name="Rectangle 21"/>
          <p:cNvSpPr/>
          <p:nvPr/>
        </p:nvSpPr>
        <p:spPr>
          <a:xfrm>
            <a:off x="3034865" y="6003822"/>
            <a:ext cx="3642664" cy="369332"/>
          </a:xfrm>
          <a:prstGeom prst="rect">
            <a:avLst/>
          </a:prstGeom>
          <a:solidFill>
            <a:srgbClr val="EEECE1">
              <a:lumMod val="60000"/>
              <a:lumOff val="40000"/>
            </a:srgbClr>
          </a:solidFill>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7030A0"/>
                </a:solidFill>
                <a:effectLst/>
                <a:uLnTx/>
                <a:uFillTx/>
                <a:latin typeface="Calibri"/>
                <a:ea typeface="+mn-ea"/>
              </a:rPr>
              <a:t>Parallelism over observed collisions</a:t>
            </a:r>
          </a:p>
        </p:txBody>
      </p:sp>
    </p:spTree>
    <p:extLst>
      <p:ext uri="{BB962C8B-B14F-4D97-AF65-F5344CB8AC3E}">
        <p14:creationId xmlns:p14="http://schemas.microsoft.com/office/powerpoint/2010/main" val="32010992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8361"/>
            <a:ext cx="9048750" cy="1143000"/>
          </a:xfrm>
        </p:spPr>
        <p:txBody>
          <a:bodyPr>
            <a:noAutofit/>
          </a:bodyPr>
          <a:lstStyle/>
          <a:p>
            <a:r>
              <a:rPr lang="en-US" sz="2400" b="1" dirty="0"/>
              <a:t>39: Particle Physics: Analysis of LHC Large Hadron Collider Data: Discovery of Higgs particle II</a:t>
            </a:r>
          </a:p>
        </p:txBody>
      </p:sp>
      <p:sp>
        <p:nvSpPr>
          <p:cNvPr id="3" name="Content Placeholder 2"/>
          <p:cNvSpPr>
            <a:spLocks noGrp="1"/>
          </p:cNvSpPr>
          <p:nvPr>
            <p:ph idx="1"/>
          </p:nvPr>
        </p:nvSpPr>
        <p:spPr>
          <a:xfrm>
            <a:off x="0" y="838200"/>
            <a:ext cx="9048750" cy="1995218"/>
          </a:xfrm>
        </p:spPr>
        <p:txBody>
          <a:bodyPr>
            <a:noAutofit/>
          </a:bodyPr>
          <a:lstStyle/>
          <a:p>
            <a:r>
              <a:rPr lang="en-US" sz="1800" b="1" dirty="0">
                <a:solidFill>
                  <a:srgbClr val="FF0000"/>
                </a:solidFill>
                <a:latin typeface="Times New Roman" panose="02020603050405020304" pitchFamily="18" charset="0"/>
                <a:cs typeface="Times New Roman" panose="02020603050405020304" pitchFamily="18" charset="0"/>
              </a:rPr>
              <a:t>Current Approach:</a:t>
            </a:r>
            <a:r>
              <a:rPr lang="en-US" sz="1800" dirty="0">
                <a:latin typeface="Times New Roman" panose="02020603050405020304" pitchFamily="18" charset="0"/>
                <a:cs typeface="Times New Roman" panose="02020603050405020304" pitchFamily="18" charset="0"/>
              </a:rPr>
              <a:t>  The LHC experiments are pioneers of a </a:t>
            </a: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distributed Big Data science infrastructure, and several aspects </a:t>
            </a: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of the LHC experiments’ workflow highlight issues that other disciplines will need to solve.  These include automation of data distribution, high performance data transfer, and large-scale high-throughput computing. Grid analysis with 350,000 cores running “continuously” over 2 million jobs per day arranged in 3 tiers (CERN, “Continents/Countries”. “Universities”). Uses “Distributed High Throughput Computing” (Pleasing parallel) architecture with facilities integrated across the world by WLCG (LHC Computing Grid) and Open Science Grid in the US. </a:t>
            </a:r>
          </a:p>
          <a:p>
            <a:endParaRPr lang="en-US" sz="1800" dirty="0"/>
          </a:p>
        </p:txBody>
      </p:sp>
      <p:pic>
        <p:nvPicPr>
          <p:cNvPr id="10" name="Picture 9" descr="http://ultralight.caltech.edu/web-site/sc05/pictures/misc/data_grid_hierarch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20397" y="3200400"/>
            <a:ext cx="5019040" cy="3474720"/>
          </a:xfrm>
          <a:prstGeom prst="rect">
            <a:avLst/>
          </a:prstGeom>
          <a:noFill/>
          <a:ln>
            <a:noFill/>
          </a:ln>
        </p:spPr>
      </p:pic>
      <p:sp>
        <p:nvSpPr>
          <p:cNvPr id="11" name="Content Placeholder 2"/>
          <p:cNvSpPr txBox="1">
            <a:spLocks/>
          </p:cNvSpPr>
          <p:nvPr/>
        </p:nvSpPr>
        <p:spPr>
          <a:xfrm>
            <a:off x="66983" y="3420685"/>
            <a:ext cx="4058433" cy="1995218"/>
          </a:xfrm>
          <a:prstGeom prst="rect">
            <a:avLst/>
          </a:prstGeom>
        </p:spPr>
        <p:txBody>
          <a:bodyPr vert="horz" lIns="0" tIns="0" rIns="0" bIns="0" rtlCol="0">
            <a:noAutofit/>
          </a:bodyPr>
          <a:lstStyle>
            <a:lvl1pPr marL="231775" indent="-231775" algn="l" defTabSz="914400" rtl="0" eaLnBrk="1" latinLnBrk="0" hangingPunct="1">
              <a:spcBef>
                <a:spcPct val="20000"/>
              </a:spcBef>
              <a:buClr>
                <a:schemeClr val="tx2"/>
              </a:buClr>
              <a:buFont typeface="Arial"/>
              <a:buChar char="•"/>
              <a:defRPr lang="en-US" sz="2200" kern="120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2000" kern="1200">
                <a:solidFill>
                  <a:schemeClr val="tx1"/>
                </a:solidFill>
                <a:latin typeface="Franklin Gothic Medium"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800" kern="1200">
                <a:solidFill>
                  <a:schemeClr val="tx1"/>
                </a:solidFill>
                <a:latin typeface="Franklin Gothic Medium" pitchFamily="34" charset="0"/>
                <a:ea typeface="+mn-ea"/>
                <a:cs typeface="Arial" pitchFamily="34" charset="0"/>
              </a:defRPr>
            </a:lvl3pPr>
            <a:lvl4pPr marL="1200150" indent="-171450" algn="l" defTabSz="914400" rtl="0" eaLnBrk="1" latinLnBrk="0" hangingPunct="1">
              <a:spcBef>
                <a:spcPct val="20000"/>
              </a:spcBef>
              <a:buClr>
                <a:schemeClr val="bg1">
                  <a:lumMod val="75000"/>
                </a:schemeClr>
              </a:buClr>
              <a:buFont typeface="Arial" pitchFamily="34" charset="0"/>
              <a:buChar char="–"/>
              <a:defRPr sz="1600" kern="1200">
                <a:solidFill>
                  <a:schemeClr val="tx1"/>
                </a:solidFill>
                <a:latin typeface="Franklin Gothic Medium"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buClr>
                <a:srgbClr val="1F497D"/>
              </a:buClr>
            </a:pPr>
            <a:r>
              <a:rPr sz="1800" i="0" dirty="0">
                <a:solidFill>
                  <a:prstClr val="black"/>
                </a:solidFill>
                <a:latin typeface="Times New Roman" panose="02020603050405020304" pitchFamily="18" charset="0"/>
                <a:cs typeface="Times New Roman" panose="02020603050405020304" pitchFamily="18" charset="0"/>
              </a:rPr>
              <a:t>15 Petabytes data gathered each year from Accelerator data and Analysis with 200PB total. Specifically in 2012 ATLAS had at Brookhaven National Laboratory (BNL) 8PB Tier1 tape; BNL over 10PB Tier1 disk and US Tier2 centers 12PB disk cache. CMS has similar data sizes. Note over half resources used for Monte Carlo simulations as opposed to data analysis</a:t>
            </a:r>
          </a:p>
        </p:txBody>
      </p:sp>
    </p:spTree>
    <p:extLst>
      <p:ext uri="{BB962C8B-B14F-4D97-AF65-F5344CB8AC3E}">
        <p14:creationId xmlns:p14="http://schemas.microsoft.com/office/powerpoint/2010/main" val="1014391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b="1" i="1" dirty="0"/>
              <a:t>Distributed Computing Practice for Large-Scale Science &amp; Engineering </a:t>
            </a:r>
            <a:br>
              <a:rPr lang="en-US" sz="2000" i="1" dirty="0"/>
            </a:br>
            <a:r>
              <a:rPr lang="en-US" sz="2000" b="1" dirty="0"/>
              <a:t>S. </a:t>
            </a:r>
            <a:r>
              <a:rPr lang="en-US" sz="2000" b="1" dirty="0" err="1"/>
              <a:t>Jha</a:t>
            </a:r>
            <a:r>
              <a:rPr lang="en-US" sz="2000" b="1" dirty="0"/>
              <a:t>, M. Cole, D. Katz, O. </a:t>
            </a:r>
            <a:r>
              <a:rPr lang="en-US" sz="2000" b="1" dirty="0" err="1"/>
              <a:t>Rana</a:t>
            </a:r>
            <a:r>
              <a:rPr lang="en-US" sz="2000" b="1" dirty="0"/>
              <a:t>, M. </a:t>
            </a:r>
            <a:r>
              <a:rPr lang="en-US" sz="2000" b="1" dirty="0" err="1"/>
              <a:t>Parashar</a:t>
            </a:r>
            <a:r>
              <a:rPr lang="en-US" sz="2000" b="1" dirty="0"/>
              <a:t>, and J. </a:t>
            </a:r>
            <a:r>
              <a:rPr lang="en-US" sz="2000" b="1" dirty="0" err="1"/>
              <a:t>Weissman</a:t>
            </a:r>
            <a:r>
              <a:rPr lang="en-US" sz="2000" b="1" dirty="0"/>
              <a:t>, </a:t>
            </a:r>
          </a:p>
        </p:txBody>
      </p:sp>
      <p:graphicFrame>
        <p:nvGraphicFramePr>
          <p:cNvPr id="8" name="Table 7"/>
          <p:cNvGraphicFramePr>
            <a:graphicFrameLocks noGrp="1"/>
          </p:cNvGraphicFramePr>
          <p:nvPr>
            <p:extLst>
              <p:ext uri="{D42A27DB-BD31-4B8C-83A1-F6EECF244321}">
                <p14:modId xmlns:p14="http://schemas.microsoft.com/office/powerpoint/2010/main" val="3335766111"/>
              </p:ext>
            </p:extLst>
          </p:nvPr>
        </p:nvGraphicFramePr>
        <p:xfrm>
          <a:off x="1" y="851916"/>
          <a:ext cx="9144000" cy="5919353"/>
        </p:xfrm>
        <a:graphic>
          <a:graphicData uri="http://schemas.openxmlformats.org/drawingml/2006/table">
            <a:tbl>
              <a:tblPr firstRow="1" firstCol="1" bandRow="1"/>
              <a:tblGrid>
                <a:gridCol w="1400450">
                  <a:extLst>
                    <a:ext uri="{9D8B030D-6E8A-4147-A177-3AD203B41FA5}">
                      <a16:colId xmlns:a16="http://schemas.microsoft.com/office/drawing/2014/main" val="20000"/>
                    </a:ext>
                  </a:extLst>
                </a:gridCol>
                <a:gridCol w="2323652">
                  <a:extLst>
                    <a:ext uri="{9D8B030D-6E8A-4147-A177-3AD203B41FA5}">
                      <a16:colId xmlns:a16="http://schemas.microsoft.com/office/drawing/2014/main" val="20001"/>
                    </a:ext>
                  </a:extLst>
                </a:gridCol>
                <a:gridCol w="1693840">
                  <a:extLst>
                    <a:ext uri="{9D8B030D-6E8A-4147-A177-3AD203B41FA5}">
                      <a16:colId xmlns:a16="http://schemas.microsoft.com/office/drawing/2014/main" val="20002"/>
                    </a:ext>
                  </a:extLst>
                </a:gridCol>
                <a:gridCol w="1353794">
                  <a:extLst>
                    <a:ext uri="{9D8B030D-6E8A-4147-A177-3AD203B41FA5}">
                      <a16:colId xmlns:a16="http://schemas.microsoft.com/office/drawing/2014/main" val="20003"/>
                    </a:ext>
                  </a:extLst>
                </a:gridCol>
                <a:gridCol w="2372264">
                  <a:extLst>
                    <a:ext uri="{9D8B030D-6E8A-4147-A177-3AD203B41FA5}">
                      <a16:colId xmlns:a16="http://schemas.microsoft.com/office/drawing/2014/main" val="20004"/>
                    </a:ext>
                  </a:extLst>
                </a:gridCol>
              </a:tblGrid>
              <a:tr h="429641">
                <a:tc gridSpan="5">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l">
                        <a:lnSpc>
                          <a:spcPct val="107000"/>
                        </a:lnSpc>
                        <a:spcBef>
                          <a:spcPts val="0"/>
                        </a:spcBef>
                        <a:spcAft>
                          <a:spcPts val="0"/>
                        </a:spcAft>
                      </a:pPr>
                      <a:r>
                        <a:rPr lang="en-US" sz="1800" dirty="0">
                          <a:effectLst/>
                        </a:rPr>
                        <a:t>Characteristics of 6 Distributed Applications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580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lnSpc>
                          <a:spcPct val="107000"/>
                        </a:lnSpc>
                        <a:spcBef>
                          <a:spcPts val="0"/>
                        </a:spcBef>
                        <a:spcAft>
                          <a:spcPts val="0"/>
                        </a:spcAft>
                      </a:pPr>
                      <a:r>
                        <a:rPr lang="en-US" sz="1800" b="1" dirty="0">
                          <a:effectLst/>
                        </a:rPr>
                        <a:t>Application Example</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1800" b="1" dirty="0">
                          <a:effectLst/>
                        </a:rPr>
                        <a:t>Execution Unit</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1800" b="1" dirty="0">
                          <a:effectLst/>
                        </a:rPr>
                        <a:t>Communication</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1600" b="1" dirty="0">
                          <a:effectLst/>
                        </a:rPr>
                        <a:t>Coordination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7000"/>
                        </a:lnSpc>
                        <a:spcBef>
                          <a:spcPts val="0"/>
                        </a:spcBef>
                        <a:spcAft>
                          <a:spcPts val="0"/>
                        </a:spcAft>
                      </a:pPr>
                      <a:r>
                        <a:rPr lang="en-US" sz="1800" b="1" dirty="0">
                          <a:effectLst/>
                        </a:rPr>
                        <a:t>Execution Environment</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57580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l">
                        <a:lnSpc>
                          <a:spcPct val="107000"/>
                        </a:lnSpc>
                        <a:spcBef>
                          <a:spcPts val="0"/>
                        </a:spcBef>
                        <a:spcAft>
                          <a:spcPts val="0"/>
                        </a:spcAft>
                      </a:pPr>
                      <a:r>
                        <a:rPr lang="en-US" sz="1800">
                          <a:effectLst/>
                        </a:rPr>
                        <a:t>Montage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lnSpc>
                          <a:spcPct val="107000"/>
                        </a:lnSpc>
                        <a:spcBef>
                          <a:spcPts val="0"/>
                        </a:spcBef>
                        <a:spcAft>
                          <a:spcPts val="0"/>
                        </a:spcAft>
                      </a:pPr>
                      <a:r>
                        <a:rPr lang="en-US" sz="1800" dirty="0">
                          <a:effectLst/>
                        </a:rPr>
                        <a:t>Multiple sequential and parallel executable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lnSpc>
                          <a:spcPct val="107000"/>
                        </a:lnSpc>
                        <a:spcBef>
                          <a:spcPts val="0"/>
                        </a:spcBef>
                        <a:spcAft>
                          <a:spcPts val="0"/>
                        </a:spcAft>
                      </a:pPr>
                      <a:r>
                        <a:rPr lang="en-US" sz="1800">
                          <a:effectLst/>
                        </a:rPr>
                        <a:t>Files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lnSpc>
                          <a:spcPct val="107000"/>
                        </a:lnSpc>
                        <a:spcBef>
                          <a:spcPts val="0"/>
                        </a:spcBef>
                        <a:spcAft>
                          <a:spcPts val="0"/>
                        </a:spcAft>
                      </a:pPr>
                      <a:r>
                        <a:rPr lang="en-US" sz="1800">
                          <a:effectLst/>
                        </a:rPr>
                        <a:t>Dataflow (DAG)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lnSpc>
                          <a:spcPct val="107000"/>
                        </a:lnSpc>
                        <a:spcBef>
                          <a:spcPts val="0"/>
                        </a:spcBef>
                        <a:spcAft>
                          <a:spcPts val="0"/>
                        </a:spcAft>
                      </a:pPr>
                      <a:r>
                        <a:rPr lang="en-US" sz="1800">
                          <a:effectLst/>
                        </a:rPr>
                        <a:t>Dynamic process creation, execution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57580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l">
                        <a:lnSpc>
                          <a:spcPct val="107000"/>
                        </a:lnSpc>
                        <a:spcBef>
                          <a:spcPts val="0"/>
                        </a:spcBef>
                        <a:spcAft>
                          <a:spcPts val="0"/>
                        </a:spcAft>
                      </a:pPr>
                      <a:r>
                        <a:rPr lang="en-US" sz="1800">
                          <a:effectLst/>
                        </a:rPr>
                        <a:t>NEKTAR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lnSpc>
                          <a:spcPct val="107000"/>
                        </a:lnSpc>
                        <a:spcBef>
                          <a:spcPts val="0"/>
                        </a:spcBef>
                        <a:spcAft>
                          <a:spcPts val="0"/>
                        </a:spcAft>
                      </a:pPr>
                      <a:r>
                        <a:rPr lang="en-US" sz="1800">
                          <a:effectLst/>
                        </a:rPr>
                        <a:t>Multiple concurrent parallel executables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lnSpc>
                          <a:spcPct val="107000"/>
                        </a:lnSpc>
                        <a:spcBef>
                          <a:spcPts val="0"/>
                        </a:spcBef>
                        <a:spcAft>
                          <a:spcPts val="0"/>
                        </a:spcAft>
                      </a:pPr>
                      <a:r>
                        <a:rPr lang="en-US" sz="1800">
                          <a:effectLst/>
                        </a:rPr>
                        <a:t>Stream based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lnSpc>
                          <a:spcPct val="107000"/>
                        </a:lnSpc>
                        <a:spcBef>
                          <a:spcPts val="0"/>
                        </a:spcBef>
                        <a:spcAft>
                          <a:spcPts val="0"/>
                        </a:spcAft>
                      </a:pPr>
                      <a:r>
                        <a:rPr lang="en-US" sz="1800">
                          <a:effectLst/>
                        </a:rPr>
                        <a:t>Dataflow</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lnSpc>
                          <a:spcPct val="107000"/>
                        </a:lnSpc>
                        <a:spcBef>
                          <a:spcPts val="0"/>
                        </a:spcBef>
                        <a:spcAft>
                          <a:spcPts val="0"/>
                        </a:spcAft>
                      </a:pPr>
                      <a:r>
                        <a:rPr lang="en-US" sz="1800">
                          <a:effectLst/>
                        </a:rPr>
                        <a:t>Co-scheduling, data streaming, async. I/O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87022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l">
                        <a:lnSpc>
                          <a:spcPct val="107000"/>
                        </a:lnSpc>
                        <a:spcBef>
                          <a:spcPts val="0"/>
                        </a:spcBef>
                        <a:spcAft>
                          <a:spcPts val="0"/>
                        </a:spcAft>
                      </a:pPr>
                      <a:r>
                        <a:rPr lang="en-US" sz="1800">
                          <a:effectLst/>
                        </a:rPr>
                        <a:t>Replica-Exchange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lnSpc>
                          <a:spcPct val="107000"/>
                        </a:lnSpc>
                        <a:spcBef>
                          <a:spcPts val="0"/>
                        </a:spcBef>
                        <a:spcAft>
                          <a:spcPts val="0"/>
                        </a:spcAft>
                      </a:pPr>
                      <a:r>
                        <a:rPr lang="en-US" sz="1800">
                          <a:effectLst/>
                        </a:rPr>
                        <a:t>Multiple seq. and parallel executables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lnSpc>
                          <a:spcPct val="107000"/>
                        </a:lnSpc>
                        <a:spcBef>
                          <a:spcPts val="0"/>
                        </a:spcBef>
                        <a:spcAft>
                          <a:spcPts val="0"/>
                        </a:spcAft>
                      </a:pPr>
                      <a:r>
                        <a:rPr lang="en-US" sz="1800">
                          <a:effectLst/>
                        </a:rPr>
                        <a:t>Pub/sub</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lnSpc>
                          <a:spcPct val="107000"/>
                        </a:lnSpc>
                        <a:spcBef>
                          <a:spcPts val="0"/>
                        </a:spcBef>
                        <a:spcAft>
                          <a:spcPts val="0"/>
                        </a:spcAft>
                      </a:pPr>
                      <a:r>
                        <a:rPr lang="en-US" sz="1800">
                          <a:effectLst/>
                        </a:rPr>
                        <a:t>Dataflow and events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lnSpc>
                          <a:spcPct val="107000"/>
                        </a:lnSpc>
                        <a:spcBef>
                          <a:spcPts val="0"/>
                        </a:spcBef>
                        <a:spcAft>
                          <a:spcPts val="0"/>
                        </a:spcAft>
                      </a:pPr>
                      <a:r>
                        <a:rPr lang="en-US" sz="1800">
                          <a:effectLst/>
                        </a:rPr>
                        <a:t>Decoupled coordination and messaging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87022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l">
                        <a:lnSpc>
                          <a:spcPct val="107000"/>
                        </a:lnSpc>
                        <a:spcBef>
                          <a:spcPts val="0"/>
                        </a:spcBef>
                        <a:spcAft>
                          <a:spcPts val="0"/>
                        </a:spcAft>
                      </a:pPr>
                      <a:r>
                        <a:rPr lang="en-US" sz="1800">
                          <a:effectLst/>
                        </a:rPr>
                        <a:t>Climate Prediction (generation)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lnSpc>
                          <a:spcPct val="107000"/>
                        </a:lnSpc>
                        <a:spcBef>
                          <a:spcPts val="0"/>
                        </a:spcBef>
                        <a:spcAft>
                          <a:spcPts val="0"/>
                        </a:spcAft>
                      </a:pPr>
                      <a:r>
                        <a:rPr lang="en-US" sz="1800">
                          <a:effectLst/>
                        </a:rPr>
                        <a:t>Multiple seq. &amp; parallel executables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lnSpc>
                          <a:spcPct val="107000"/>
                        </a:lnSpc>
                        <a:spcBef>
                          <a:spcPts val="0"/>
                        </a:spcBef>
                        <a:spcAft>
                          <a:spcPts val="0"/>
                        </a:spcAft>
                      </a:pPr>
                      <a:r>
                        <a:rPr lang="en-US" sz="1800">
                          <a:effectLst/>
                        </a:rPr>
                        <a:t>Files and messages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lnSpc>
                          <a:spcPct val="107000"/>
                        </a:lnSpc>
                        <a:spcBef>
                          <a:spcPts val="0"/>
                        </a:spcBef>
                        <a:spcAft>
                          <a:spcPts val="0"/>
                        </a:spcAft>
                      </a:pPr>
                      <a:r>
                        <a:rPr lang="en-US" sz="1800">
                          <a:effectLst/>
                        </a:rPr>
                        <a:t>Master-Worker, events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lnSpc>
                          <a:spcPct val="107000"/>
                        </a:lnSpc>
                        <a:spcBef>
                          <a:spcPts val="0"/>
                        </a:spcBef>
                        <a:spcAft>
                          <a:spcPts val="0"/>
                        </a:spcAft>
                      </a:pPr>
                      <a:r>
                        <a:rPr lang="en-US" sz="1800">
                          <a:effectLst/>
                        </a:rPr>
                        <a:t>@Home (BOINC)</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87022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l">
                        <a:lnSpc>
                          <a:spcPct val="107000"/>
                        </a:lnSpc>
                        <a:spcBef>
                          <a:spcPts val="0"/>
                        </a:spcBef>
                        <a:spcAft>
                          <a:spcPts val="0"/>
                        </a:spcAft>
                      </a:pPr>
                      <a:r>
                        <a:rPr lang="en-US" sz="1800">
                          <a:effectLst/>
                        </a:rPr>
                        <a:t>Climate Prediction</a:t>
                      </a:r>
                    </a:p>
                    <a:p>
                      <a:pPr marL="0" marR="0" algn="l">
                        <a:lnSpc>
                          <a:spcPct val="107000"/>
                        </a:lnSpc>
                        <a:spcBef>
                          <a:spcPts val="0"/>
                        </a:spcBef>
                        <a:spcAft>
                          <a:spcPts val="0"/>
                        </a:spcAft>
                      </a:pPr>
                      <a:r>
                        <a:rPr lang="en-US" sz="1800">
                          <a:effectLst/>
                        </a:rPr>
                        <a:t>(analysis)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lnSpc>
                          <a:spcPct val="107000"/>
                        </a:lnSpc>
                        <a:spcBef>
                          <a:spcPts val="0"/>
                        </a:spcBef>
                        <a:spcAft>
                          <a:spcPts val="0"/>
                        </a:spcAft>
                      </a:pPr>
                      <a:r>
                        <a:rPr lang="en-US" sz="1800">
                          <a:effectLst/>
                        </a:rPr>
                        <a:t> Multiple seq. &amp; parallel executables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lnSpc>
                          <a:spcPct val="107000"/>
                        </a:lnSpc>
                        <a:spcBef>
                          <a:spcPts val="0"/>
                        </a:spcBef>
                        <a:spcAft>
                          <a:spcPts val="0"/>
                        </a:spcAft>
                      </a:pPr>
                      <a:r>
                        <a:rPr lang="en-US" sz="1800" dirty="0">
                          <a:effectLst/>
                        </a:rPr>
                        <a:t>Files and messages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lnSpc>
                          <a:spcPct val="107000"/>
                        </a:lnSpc>
                        <a:spcBef>
                          <a:spcPts val="0"/>
                        </a:spcBef>
                        <a:spcAft>
                          <a:spcPts val="0"/>
                        </a:spcAft>
                      </a:pPr>
                      <a:r>
                        <a:rPr lang="en-US" sz="1800">
                          <a:effectLst/>
                        </a:rPr>
                        <a:t>Dataflow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lnSpc>
                          <a:spcPct val="107000"/>
                        </a:lnSpc>
                        <a:spcBef>
                          <a:spcPts val="0"/>
                        </a:spcBef>
                        <a:spcAft>
                          <a:spcPts val="0"/>
                        </a:spcAft>
                      </a:pPr>
                      <a:r>
                        <a:rPr lang="en-US" sz="1800">
                          <a:effectLst/>
                        </a:rPr>
                        <a:t>Dynamics process creation, workflow execution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57580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l">
                        <a:lnSpc>
                          <a:spcPct val="107000"/>
                        </a:lnSpc>
                        <a:spcBef>
                          <a:spcPts val="0"/>
                        </a:spcBef>
                        <a:spcAft>
                          <a:spcPts val="0"/>
                        </a:spcAft>
                      </a:pPr>
                      <a:r>
                        <a:rPr lang="en-US" sz="1800">
                          <a:effectLst/>
                        </a:rPr>
                        <a:t>SCOOP</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lnSpc>
                          <a:spcPct val="107000"/>
                        </a:lnSpc>
                        <a:spcBef>
                          <a:spcPts val="0"/>
                        </a:spcBef>
                        <a:spcAft>
                          <a:spcPts val="0"/>
                        </a:spcAft>
                      </a:pPr>
                      <a:r>
                        <a:rPr lang="en-US" sz="1800">
                          <a:effectLst/>
                        </a:rPr>
                        <a:t>  Multiple Executable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lnSpc>
                          <a:spcPct val="107000"/>
                        </a:lnSpc>
                        <a:spcBef>
                          <a:spcPts val="0"/>
                        </a:spcBef>
                        <a:spcAft>
                          <a:spcPts val="0"/>
                        </a:spcAft>
                      </a:pPr>
                      <a:r>
                        <a:rPr lang="en-US" sz="1800">
                          <a:effectLst/>
                        </a:rPr>
                        <a:t>Files and messages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lnSpc>
                          <a:spcPct val="107000"/>
                        </a:lnSpc>
                        <a:spcBef>
                          <a:spcPts val="0"/>
                        </a:spcBef>
                        <a:spcAft>
                          <a:spcPts val="0"/>
                        </a:spcAft>
                      </a:pPr>
                      <a:r>
                        <a:rPr lang="en-US" sz="1800">
                          <a:effectLst/>
                        </a:rPr>
                        <a:t>Dataflow</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lnSpc>
                          <a:spcPct val="107000"/>
                        </a:lnSpc>
                        <a:spcBef>
                          <a:spcPts val="0"/>
                        </a:spcBef>
                        <a:spcAft>
                          <a:spcPts val="0"/>
                        </a:spcAft>
                      </a:pPr>
                      <a:r>
                        <a:rPr lang="en-US" sz="1800">
                          <a:effectLst/>
                        </a:rPr>
                        <a:t>Preemptive scheduling, reservations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7"/>
                  </a:ext>
                </a:extLst>
              </a:tr>
              <a:tr h="57580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l">
                        <a:lnSpc>
                          <a:spcPct val="107000"/>
                        </a:lnSpc>
                        <a:spcBef>
                          <a:spcPts val="0"/>
                        </a:spcBef>
                        <a:spcAft>
                          <a:spcPts val="0"/>
                        </a:spcAft>
                      </a:pPr>
                      <a:r>
                        <a:rPr lang="en-US" sz="1800">
                          <a:effectLst/>
                        </a:rPr>
                        <a:t>Coupled Fusion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lnSpc>
                          <a:spcPct val="107000"/>
                        </a:lnSpc>
                        <a:spcBef>
                          <a:spcPts val="0"/>
                        </a:spcBef>
                        <a:spcAft>
                          <a:spcPts val="0"/>
                        </a:spcAft>
                      </a:pPr>
                      <a:r>
                        <a:rPr lang="en-US" sz="1800" dirty="0">
                          <a:effectLst/>
                        </a:rPr>
                        <a:t> Multiple executable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lnSpc>
                          <a:spcPct val="107000"/>
                        </a:lnSpc>
                        <a:spcBef>
                          <a:spcPts val="0"/>
                        </a:spcBef>
                        <a:spcAft>
                          <a:spcPts val="0"/>
                        </a:spcAft>
                      </a:pPr>
                      <a:r>
                        <a:rPr lang="en-US" sz="1800" dirty="0">
                          <a:effectLst/>
                        </a:rPr>
                        <a:t>Stream-based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lnSpc>
                          <a:spcPct val="107000"/>
                        </a:lnSpc>
                        <a:spcBef>
                          <a:spcPts val="0"/>
                        </a:spcBef>
                        <a:spcAft>
                          <a:spcPts val="0"/>
                        </a:spcAft>
                      </a:pPr>
                      <a:r>
                        <a:rPr lang="en-US" sz="1800" dirty="0">
                          <a:effectLst/>
                        </a:rPr>
                        <a:t>Dataflow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lnSpc>
                          <a:spcPct val="107000"/>
                        </a:lnSpc>
                        <a:spcBef>
                          <a:spcPts val="0"/>
                        </a:spcBef>
                        <a:spcAft>
                          <a:spcPts val="0"/>
                        </a:spcAft>
                      </a:pPr>
                      <a:r>
                        <a:rPr lang="en-US" sz="1800" dirty="0">
                          <a:effectLst/>
                        </a:rPr>
                        <a:t>Co-scheduling, data streaming, </a:t>
                      </a:r>
                      <a:r>
                        <a:rPr lang="en-US" sz="1800" dirty="0" err="1">
                          <a:effectLst/>
                        </a:rPr>
                        <a:t>async</a:t>
                      </a:r>
                      <a:r>
                        <a:rPr lang="en-US" sz="1800" dirty="0">
                          <a:effectLst/>
                        </a:rPr>
                        <a:t> I/O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8"/>
                  </a:ext>
                </a:extLst>
              </a:tr>
            </a:tbl>
          </a:graphicData>
        </a:graphic>
      </p:graphicFrame>
      <p:sp>
        <p:nvSpPr>
          <p:cNvPr id="9" name="TextBox 8"/>
          <p:cNvSpPr txBox="1"/>
          <p:nvPr/>
        </p:nvSpPr>
        <p:spPr>
          <a:xfrm>
            <a:off x="4855381" y="862426"/>
            <a:ext cx="4043351" cy="369332"/>
          </a:xfrm>
          <a:prstGeom prst="rect">
            <a:avLst/>
          </a:prstGeom>
          <a:noFill/>
        </p:spPr>
        <p:txBody>
          <a:bodyPr wrap="none" rtlCol="0">
            <a:spAutoFit/>
          </a:bodyPr>
          <a:lstStyle/>
          <a:p>
            <a:pPr defTabSz="457200" eaLnBrk="1" fontAlgn="auto" hangingPunct="1">
              <a:spcBef>
                <a:spcPts val="0"/>
              </a:spcBef>
              <a:spcAft>
                <a:spcPts val="0"/>
              </a:spcAft>
            </a:pPr>
            <a:r>
              <a:rPr lang="en-US" sz="1800" b="1" i="0" dirty="0">
                <a:solidFill>
                  <a:srgbClr val="FF0000"/>
                </a:solidFill>
                <a:latin typeface="Calibri"/>
                <a:ea typeface="+mn-ea"/>
              </a:rPr>
              <a:t>Note importance of Workflow(dataflow)</a:t>
            </a:r>
          </a:p>
        </p:txBody>
      </p:sp>
    </p:spTree>
    <p:extLst>
      <p:ext uri="{BB962C8B-B14F-4D97-AF65-F5344CB8AC3E}">
        <p14:creationId xmlns:p14="http://schemas.microsoft.com/office/powerpoint/2010/main" val="24822930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8.0&quot;&gt;&lt;object type=&quot;1&quot; unique_id=&quot;10001&quot;&gt;&lt;object type=&quot;2&quot; unique_id=&quot;403135&quot;&gt;&lt;object type=&quot;3&quot; unique_id=&quot;592686&quot;&gt;&lt;property id=&quot;20148&quot; value=&quot;5&quot;/&gt;&lt;property id=&quot;20300&quot; value=&quot;Slide 7 - &amp;quot;HPC-ABDS Mapping of Activities&amp;quot;&quot;/&gt;&lt;property id=&quot;20307&quot; value=&quot;337&quot;/&gt;&lt;/object&gt;&lt;object type=&quot;3&quot; unique_id=&quot;605784&quot;&gt;&lt;property id=&quot;20148&quot; value=&quot;5&quot;/&gt;&lt;property id=&quot;20300&quot; value=&quot;Slide 9 - &amp;quot;Java MPI performs better than Threads 128 24-core Haswell nodes on SPIDAL DA-MDS Code&amp;quot;&quot;/&gt;&lt;property id=&quot;20307&quot; value=&quot;339&quot;/&gt;&lt;/object&gt;&lt;object type=&quot;3&quot; unique_id=&quot;605787&quot;&gt;&lt;property id=&quot;20148&quot; value=&quot;5&quot;/&gt;&lt;property id=&quot;20300&quot; value=&quot;Slide 3 - &amp;quot;Big Data - Big Simulation (Exascale) Convergence&amp;quot;&quot;/&gt;&lt;property id=&quot;20307&quot; value=&quot;375&quot;/&gt;&lt;/object&gt;&lt;object type=&quot;3&quot; unique_id=&quot;605788&quot;&gt;&lt;property id=&quot;20148&quot; value=&quot;5&quot;/&gt;&lt;property id=&quot;20300&quot; value=&quot;Slide 5 - &amp;quot;6 Forms of MapReduce  Cover “all” circumstances  Describes  - Problem (Model     reflecting data)  - Machine  - Sof&quot;/&gt;&lt;property id=&quot;20307&quot; value=&quot;377&quot;/&gt;&lt;/object&gt;&lt;object type=&quot;3&quot; unique_id=&quot;605789&quot;&gt;&lt;property id=&quot;20148&quot; value=&quot;5&quot;/&gt;&lt;property id=&quot;20300&quot; value=&quot;Slide 8&quot;/&gt;&lt;property id=&quot;20307&quot; value=&quot;378&quot;/&gt;&lt;/object&gt;&lt;object type=&quot;3&quot; unique_id=&quot;605790&quot;&gt;&lt;property id=&quot;20148&quot; value=&quot;5&quot;/&gt;&lt;property id=&quot;20300&quot; value=&quot;Slide 10 - &amp;quot;MIDAS: Software Activities in DIBBS&amp;quot;&quot;/&gt;&lt;property id=&quot;20307&quot; value=&quot;365&quot;/&gt;&lt;/object&gt;&lt;object type=&quot;3&quot; unique_id=&quot;605791&quot;&gt;&lt;property id=&quot;20148&quot; value=&quot;5&quot;/&gt;&lt;property id=&quot;20300&quot; value=&quot;Slide 11 - &amp;quot;Cloudmesh Client&amp;quot;&quot;/&gt;&lt;property id=&quot;20307&quot; value=&quot;354&quot;/&gt;&lt;/object&gt;&lt;object type=&quot;3&quot; unique_id=&quot;605792&quot;&gt;&lt;property id=&quot;20148&quot; value=&quot;5&quot;/&gt;&lt;property id=&quot;20300&quot; value=&quot;Slide 12 - &amp;quot;Cloudmesh Client - Architecture&amp;quot;&quot;/&gt;&lt;property id=&quot;20307&quot; value=&quot;355&quot;/&gt;&lt;/object&gt;&lt;object type=&quot;3&quot; unique_id=&quot;605793&quot;&gt;&lt;property id=&quot;20148&quot; value=&quot;5&quot;/&gt;&lt;property id=&quot;20300&quot; value=&quot;Slide 13 - &amp;quot;Cloudmesh Client – OSG management&amp;quot;&quot;/&gt;&lt;property id=&quot;20307&quot; value=&quot;360&quot;/&gt;&lt;/object&gt;&lt;object type=&quot;3&quot; unique_id=&quot;605794&quot;&gt;&lt;property id=&quot;20148&quot; value=&quot;5&quot;/&gt;&lt;property id=&quot;20300&quot; value=&quot;Slide 14 - &amp;quot;Cloudmesh Client –  In support of Experiment Workflow &amp;quot;&quot;/&gt;&lt;property id=&quot;20307&quot; value=&quot;361&quot;/&gt;&lt;/object&gt;&lt;object type=&quot;3&quot; unique_id=&quot;605795&quot;&gt;&lt;property id=&quot;20148&quot; value=&quot;5&quot;/&gt;&lt;property id=&quot;20300&quot; value=&quot;Slide 15 - &amp;quot;Pilot-Hadoop/Spark Architecture&amp;quot;&quot;/&gt;&lt;property id=&quot;20307&quot; value=&quot;366&quot;/&gt;&lt;/object&gt;&lt;object type=&quot;3&quot; unique_id=&quot;605796&quot;&gt;&lt;property id=&quot;20148&quot; value=&quot;5&quot;/&gt;&lt;property id=&quot;20300&quot; value=&quot;Slide 16 - &amp;quot;Pilot-Hadoop Example&amp;quot;&quot;/&gt;&lt;property id=&quot;20307&quot; value=&quot;367&quot;/&gt;&lt;/object&gt;&lt;object type=&quot;3&quot; unique_id=&quot;605797&quot;&gt;&lt;property id=&quot;20148&quot; value=&quot;5&quot;/&gt;&lt;property id=&quot;20300&quot; value=&quot;Slide 17 - &amp;quot;Pilot-Data/Memory for Iterative  Processing&amp;quot;&quot;/&gt;&lt;property id=&quot;20307&quot; value=&quot;368&quot;/&gt;&lt;/object&gt;&lt;object type=&quot;3&quot; unique_id=&quot;605798&quot;&gt;&lt;property id=&quot;20148&quot; value=&quot;5&quot;/&gt;&lt;property id=&quot;20300&quot; value=&quot;Slide 18 - &amp;quot;Harp Implementations &amp;quot;&quot;/&gt;&lt;property id=&quot;20307&quot; value=&quot;380&quot;/&gt;&lt;/object&gt;&lt;object type=&quot;3&quot; unique_id=&quot;605799&quot;&gt;&lt;property id=&quot;20148&quot; value=&quot;5&quot;/&gt;&lt;property id=&quot;20300&quot; value=&quot;Slide 19&quot;/&gt;&lt;property id=&quot;20307&quot; value=&quot;379&quot;/&gt;&lt;/object&gt;&lt;object type=&quot;3&quot; unique_id=&quot;605800&quot;&gt;&lt;property id=&quot;20148&quot; value=&quot;5&quot;/&gt;&lt;property id=&quot;20300&quot; value=&quot;Slide 20 - &amp;quot;Harp LDA on Big Red II Supercomputer (Cray)&amp;quot;&quot;/&gt;&lt;property id=&quot;20307&quot; value=&quot;381&quot;/&gt;&lt;/object&gt;&lt;object type=&quot;3&quot; unique_id=&quot;605801&quot;&gt;&lt;property id=&quot;20148&quot; value=&quot;5&quot;/&gt;&lt;property id=&quot;20300&quot; value=&quot;Slide 21 - &amp;quot;SPIDAL Algorithms – Subgraph mining&amp;quot;&quot;/&gt;&lt;property id=&quot;20307&quot; value=&quot;345&quot;/&gt;&lt;/object&gt;&lt;object type=&quot;3&quot; unique_id=&quot;605802&quot;&gt;&lt;property id=&quot;20148&quot; value=&quot;5&quot;/&gt;&lt;property id=&quot;20300&quot; value=&quot;Slide 22 - &amp;quot;SPIDAL Algorithms – Random Graph Generation&amp;quot;&quot;/&gt;&lt;property id=&quot;20307&quot; value=&quot;362&quot;/&gt;&lt;/object&gt;&lt;object type=&quot;3&quot; unique_id=&quot;605803&quot;&gt;&lt;property id=&quot;20148&quot; value=&quot;5&quot;/&gt;&lt;property id=&quot;20300&quot; value=&quot;Slide 23 - &amp;quot;SPIDAL Algorithms – Triangle Counting&amp;quot;&quot;/&gt;&lt;property id=&quot;20307&quot; value=&quot;363&quot;/&gt;&lt;/object&gt;&lt;object type=&quot;3&quot; unique_id=&quot;605804&quot;&gt;&lt;property id=&quot;20148&quot; value=&quot;5&quot;/&gt;&lt;property id=&quot;20300&quot; value=&quot;Slide 24 - &amp;quot;SPIDAL Algorithms – Core I&amp;quot;&quot;/&gt;&lt;property id=&quot;20307&quot; value=&quot;342&quot;/&gt;&lt;/object&gt;&lt;object type=&quot;3&quot; unique_id=&quot;605805&quot;&gt;&lt;property id=&quot;20148&quot; value=&quot;5&quot;/&gt;&lt;property id=&quot;20300&quot; value=&quot;Slide 25 - &amp;quot;SPIDAL Algorithms – Core II&amp;quot;&quot;/&gt;&lt;property id=&quot;20307&quot; value=&quot;364&quot;/&gt;&lt;/object&gt;&lt;object type=&quot;3&quot; unique_id=&quot;605806&quot;&gt;&lt;property id=&quot;20148&quot; value=&quot;5&quot;/&gt;&lt;property id=&quot;20300&quot; value=&quot;Slide 26 - &amp;quot;SPIDAL Algorithms – Optimization I&amp;quot;&quot;/&gt;&lt;property id=&quot;20307&quot; value=&quot;350&quot;/&gt;&lt;/object&gt;&lt;object type=&quot;3&quot; unique_id=&quot;605807&quot;&gt;&lt;property id=&quot;20148&quot; value=&quot;5&quot;/&gt;&lt;property id=&quot;20300&quot; value=&quot;Slide 27 - &amp;quot;SPIDAL Algorithms – Optimization II&amp;quot;&quot;/&gt;&lt;property id=&quot;20307&quot; value=&quot;351&quot;/&gt;&lt;/object&gt;&lt;object type=&quot;3&quot; unique_id=&quot;605808&quot;&gt;&lt;property id=&quot;20148&quot; value=&quot;5&quot;/&gt;&lt;property id=&quot;20300&quot; value=&quot;Slide 28 - &amp;quot;2D Radar Polar Remote Sensing&amp;quot;&quot;/&gt;&lt;property id=&quot;20307&quot; value=&quot;352&quot;/&gt;&lt;/object&gt;&lt;object type=&quot;3&quot; unique_id=&quot;605809&quot;&gt;&lt;property id=&quot;20148&quot; value=&quot;5&quot;/&gt;&lt;property id=&quot;20300&quot; value=&quot;Slide 29 - &amp;quot;Imaging Applications: Remote Sensing,  Pathology, Spatial  Systems &amp;quot;&quot;/&gt;&lt;property id=&quot;20307&quot; value=&quot;344&quot;/&gt;&lt;/object&gt;&lt;object type=&quot;3&quot; unique_id=&quot;605810&quot;&gt;&lt;property id=&quot;20148&quot; value=&quot;5&quot;/&gt;&lt;property id=&quot;20300&quot; value=&quot;Slide 30 - &amp;quot;Some Applications Enabled&amp;quot;&quot;/&gt;&lt;property id=&quot;20307&quot; value=&quot;341&quot;/&gt;&lt;/object&gt;&lt;object type=&quot;3&quot; unique_id=&quot;605811&quot;&gt;&lt;property id=&quot;20148&quot; value=&quot;5&quot;/&gt;&lt;property id=&quot;20300&quot; value=&quot;Slide 31 - &amp;quot;3D Radar Polar Remote Sensing&amp;quot;&quot;/&gt;&lt;property id=&quot;20307&quot; value=&quot;353&quot;/&gt;&lt;/object&gt;&lt;object type=&quot;3&quot; unique_id=&quot;605812&quot;&gt;&lt;property id=&quot;20148&quot; value=&quot;5&quot;/&gt;&lt;property id=&quot;20300&quot; value=&quot;Slide 32 - &amp;quot;Algorithms – Nuclei Segmentation for Pathology Images&amp;quot;&quot;/&gt;&lt;property id=&quot;20307&quot; value=&quot;346&quot;/&gt;&lt;/object&gt;&lt;object type=&quot;3&quot; unique_id=&quot;605813&quot;&gt;&lt;property id=&quot;20148&quot; value=&quot;5&quot;/&gt;&lt;property id=&quot;20300&quot; value=&quot;Slide 33 - &amp;quot;Algorithms – Spatial Querying Methods&amp;quot;&quot;/&gt;&lt;property id=&quot;20307&quot; value=&quot;347&quot;/&gt;&lt;/object&gt;&lt;object type=&quot;3&quot; unique_id=&quot;605814&quot;&gt;&lt;property id=&quot;20148&quot; value=&quot;5&quot;/&gt;&lt;property id=&quot;20300&quot; value=&quot;Slide 34 - &amp;quot;Enabled Applications – Digital Pathology&amp;quot;&quot;/&gt;&lt;property id=&quot;20307&quot; value=&quot;348&quot;/&gt;&lt;/object&gt;&lt;object type=&quot;3&quot; unique_id=&quot;605815&quot;&gt;&lt;property id=&quot;20148&quot; value=&quot;5&quot;/&gt;&lt;property id=&quot;20300&quot; value=&quot;Slide 35 - &amp;quot;Applications – Public Health&amp;quot;&quot;/&gt;&lt;property id=&quot;20307&quot; value=&quot;349&quot;/&gt;&lt;/object&gt;&lt;object type=&quot;3&quot; unique_id=&quot;605816&quot;&gt;&lt;property id=&quot;20148&quot; value=&quot;5&quot;/&gt;&lt;property id=&quot;20300&quot; value=&quot;Slide 36 - &amp;quot;Biomolecular Simulation Data Analysis&amp;quot;&quot;/&gt;&lt;property id=&quot;20307&quot; value=&quot;369&quot;/&gt;&lt;/object&gt;&lt;object type=&quot;3&quot; unique_id=&quot;605817&quot;&gt;&lt;property id=&quot;20148&quot; value=&quot;5&quot;/&gt;&lt;property id=&quot;20300&quot; value=&quot;Slide 37 - &amp;quot;RADICAL-Pilot Hausdorff distance: all-pairs problem&amp;#x0D; &amp;quot;&quot;/&gt;&lt;property id=&quot;20307&quot; value=&quot;370&quot;/&gt;&lt;/object&gt;&lt;object type=&quot;3&quot; unique_id=&quot;605818&quot;&gt;&lt;property id=&quot;20148&quot; value=&quot;5&quot;/&gt;&lt;property id=&quot;20300&quot; value=&quot;Slide 38 - &amp;quot;Classification of lipids in membranes&amp;quot;&quot;/&gt;&lt;property id=&quot;20307&quot; value=&quot;372&quot;/&gt;&lt;/object&gt;&lt;object type=&quot;3&quot; unique_id=&quot;605819&quot;&gt;&lt;property id=&quot;20148&quot; value=&quot;5&quot;/&gt;&lt;property id=&quot;20300&quot; value=&quot;Slide 39 - &amp;quot;LeafletFinder&amp;quot;&quot;/&gt;&lt;property id=&quot;20307&quot; value=&quot;373&quot;/&gt;&lt;/object&gt;&lt;object type=&quot;3&quot; unique_id=&quot;605820&quot;&gt;&lt;property id=&quot;20148&quot; value=&quot;5&quot;/&gt;&lt;property id=&quot;20300&quot; value=&quot;Slide 40&quot;/&gt;&lt;property id=&quot;20307&quot; value=&quot;374&quot;/&gt;&lt;/object&gt;&lt;object type=&quot;3&quot; unique_id=&quot;606129&quot;&gt;&lt;property id=&quot;20148&quot; value=&quot;5&quot;/&gt;&lt;property id=&quot;20300&quot; value=&quot;Slide 4 - &amp;quot;64 Features in 4 views for Unified Classification of Big Data and Simulation Applications&amp;quot;&quot;/&gt;&lt;property id=&quot;20307&quot; value=&quot;382&quot;/&gt;&lt;/object&gt;&lt;object type=&quot;3&quot; unique_id=&quot;606342&quot;&gt;&lt;property id=&quot;20148&quot; value=&quot;5&quot;/&gt;&lt;property id=&quot;20300&quot; value=&quot;Slide 1 - &amp;quot;NSF14-43054 started October 1, 2014 Datanet: CIF21 DIBBs: Middleware and High Performance Analytics Libraries for S&quot;/&gt;&lt;property id=&quot;20307&quot; value=&quot;384&quot;/&gt;&lt;/object&gt;&lt;object type=&quot;3&quot; unique_id=&quot;606343&quot;&gt;&lt;property id=&quot;20148&quot; value=&quot;5&quot;/&gt;&lt;property id=&quot;20300&quot; value=&quot;Slide 2 - &amp;quot;Some Important Components of SPIDAL Dibbs&amp;quot;&quot;/&gt;&lt;property id=&quot;20307&quot; value=&quot;383&quot;/&gt;&lt;/object&gt;&lt;object type=&quot;3&quot; unique_id=&quot;606472&quot;&gt;&lt;property id=&quot;20148&quot; value=&quot;5&quot;/&gt;&lt;property id=&quot;20300&quot; value=&quot;Slide 6&quot;/&gt;&lt;property id=&quot;20307&quot; value=&quot;385&quot;/&gt;&lt;/object&gt;&lt;/object&gt;&lt;object type=&quot;8&quot; unique_id=&quot;403143&quot;&gt;&lt;/object&gt;&lt;/object&gt;&lt;/database&gt;"/>
  <p:tag name="SECTOMILLISECCONVERTED" val="1"/>
</p:tagLst>
</file>

<file path=ppt/theme/theme1.xml><?xml version="1.0" encoding="utf-8"?>
<a:theme xmlns:a="http://schemas.openxmlformats.org/drawingml/2006/main" name="ThemeSPIDAL">
  <a:themeElements>
    <a:clrScheme name="Custom 2">
      <a:dk1>
        <a:srgbClr val="000000"/>
      </a:dk1>
      <a:lt1>
        <a:srgbClr val="FFFFFF"/>
      </a:lt1>
      <a:dk2>
        <a:srgbClr val="F8F3D2"/>
      </a:dk2>
      <a:lt2>
        <a:srgbClr val="B0B2B4"/>
      </a:lt2>
      <a:accent1>
        <a:srgbClr val="8E0C33"/>
      </a:accent1>
      <a:accent2>
        <a:srgbClr val="6D6E70"/>
      </a:accent2>
      <a:accent3>
        <a:srgbClr val="FFFFFF"/>
      </a:accent3>
      <a:accent4>
        <a:srgbClr val="000000"/>
      </a:accent4>
      <a:accent5>
        <a:srgbClr val="BFAAAA"/>
      </a:accent5>
      <a:accent6>
        <a:srgbClr val="626365"/>
      </a:accent6>
      <a:hlink>
        <a:srgbClr val="8E0C33"/>
      </a:hlink>
      <a:folHlink>
        <a:srgbClr val="6D6E7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F8F3D2"/>
        </a:dk2>
        <a:lt2>
          <a:srgbClr val="B0B2B4"/>
        </a:lt2>
        <a:accent1>
          <a:srgbClr val="7D110C"/>
        </a:accent1>
        <a:accent2>
          <a:srgbClr val="6D6E70"/>
        </a:accent2>
        <a:accent3>
          <a:srgbClr val="FFFFFF"/>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9F3D3"/>
        </a:lt1>
        <a:dk2>
          <a:srgbClr val="F8F3D2"/>
        </a:dk2>
        <a:lt2>
          <a:srgbClr val="B0B2B4"/>
        </a:lt2>
        <a:accent1>
          <a:srgbClr val="7D110C"/>
        </a:accent1>
        <a:accent2>
          <a:srgbClr val="6D6E70"/>
        </a:accent2>
        <a:accent3>
          <a:srgbClr val="FBF8E6"/>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SPIDAL" id="{7C01B97D-DF9F-4123-89DC-28F1F97B60D5}" vid="{A1043A46-8E94-4D5C-8449-A0EFCB429226}"/>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ThemeSPIDAL</Template>
  <TotalTime>32265</TotalTime>
  <Words>7032</Words>
  <Application>Microsoft Office PowerPoint</Application>
  <PresentationFormat>On-screen Show (4:3)</PresentationFormat>
  <Paragraphs>727</Paragraphs>
  <Slides>87</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87</vt:i4>
      </vt:variant>
    </vt:vector>
  </HeadingPairs>
  <TitlesOfParts>
    <vt:vector size="95" baseType="lpstr">
      <vt:lpstr>ＭＳ Ｐゴシック</vt:lpstr>
      <vt:lpstr>Arial</vt:lpstr>
      <vt:lpstr>Calibri</vt:lpstr>
      <vt:lpstr>Franklin Gothic Medium</vt:lpstr>
      <vt:lpstr>Symbol</vt:lpstr>
      <vt:lpstr>Times New Roman</vt:lpstr>
      <vt:lpstr>Wingdings</vt:lpstr>
      <vt:lpstr>ThemeSPIDAL</vt:lpstr>
      <vt:lpstr>PowerPoint Presentation</vt:lpstr>
      <vt:lpstr>NBD-PWG (NIST Big Data Public Working Group) Subgroups &amp; Co-Chairs</vt:lpstr>
      <vt:lpstr>Original NIST Data Science Definition</vt:lpstr>
      <vt:lpstr>NIST Big Data Reference Architecture</vt:lpstr>
      <vt:lpstr>Top 10 Security &amp; Privacy Challenges: Classification</vt:lpstr>
      <vt:lpstr>Use Case Template</vt:lpstr>
      <vt:lpstr>51 Detailed Use Cases: Contributed July-September 2013 Covers goals, data features such as 3 V’s, software, hardware</vt:lpstr>
      <vt:lpstr>Other Sources of Use Cases</vt:lpstr>
      <vt:lpstr>Distributed Computing Practice for Large-Scale Science &amp; Engineering  S. Jha, M. Cole, D. Katz, O. Rana, M. Parashar, and J. Weissman, </vt:lpstr>
      <vt:lpstr>10 Security &amp; Privacy Use Cases</vt:lpstr>
      <vt:lpstr>7 Computational Giants of  NRC Massive Data Analysis Report </vt:lpstr>
      <vt:lpstr>Examples of First Set of Features</vt:lpstr>
      <vt:lpstr>Sample Features of 51 Use Cases I</vt:lpstr>
      <vt:lpstr>Category PP: Pleasingly Parallel Processing</vt:lpstr>
      <vt:lpstr>4 Basic Forms of MapReduce</vt:lpstr>
      <vt:lpstr>MR, MRStat, MRIter Categories Variants of MapReduce</vt:lpstr>
      <vt:lpstr>Graph Category</vt:lpstr>
      <vt:lpstr>Category Fusion and Workflow: Data Fusion and Workflow</vt:lpstr>
      <vt:lpstr>First Set of Features: Streaming Category</vt:lpstr>
      <vt:lpstr>PowerPoint Presentation</vt:lpstr>
      <vt:lpstr>Streaming Category</vt:lpstr>
      <vt:lpstr>Home Devices</vt:lpstr>
      <vt:lpstr>Host of Sensors processed on demand</vt:lpstr>
      <vt:lpstr>5 Classes of Streaming Applications</vt:lpstr>
      <vt:lpstr>Science Streaming Examples</vt:lpstr>
      <vt:lpstr>Second Set of Features</vt:lpstr>
      <vt:lpstr>Features of 51 Big Data Use Cases II</vt:lpstr>
      <vt:lpstr>S/Q/Index Category</vt:lpstr>
      <vt:lpstr>Categories Classify and CF:</vt:lpstr>
      <vt:lpstr>Second Set of Features Machine Learning</vt:lpstr>
      <vt:lpstr>Categories LML GML Local and Global Machine Learning</vt:lpstr>
      <vt:lpstr>Aspects of Analytics</vt:lpstr>
      <vt:lpstr>Category GML: Global Machine Learning aka EGO – Exascale Global Optimization</vt:lpstr>
      <vt:lpstr>Exascale Global Optimization EGO</vt:lpstr>
      <vt:lpstr>Third Set of Features</vt:lpstr>
      <vt:lpstr>Features of 51 Big Data Use Cases III</vt:lpstr>
      <vt:lpstr>GIS Category Support of spatial big data</vt:lpstr>
      <vt:lpstr>3D (4D with time) science has special displays or visualizations</vt:lpstr>
      <vt:lpstr>Sensor Control Interface with GIS and Information Fusion</vt:lpstr>
      <vt:lpstr>Category HPC High Performance Computing</vt:lpstr>
      <vt:lpstr>Category Agent: Agent-based modelling:</vt:lpstr>
      <vt:lpstr>S/Q/Index Category Classical Database</vt:lpstr>
      <vt:lpstr>Classic Database application</vt:lpstr>
      <vt:lpstr>Classic Database application</vt:lpstr>
      <vt:lpstr>RDBMS v. Cloud from Cloudera</vt:lpstr>
      <vt:lpstr>Problems in RDBMS Approach </vt:lpstr>
      <vt:lpstr>Traditional Relational Database Approach</vt:lpstr>
      <vt:lpstr>Hybrid RDBMS Cloud Solution from Cloudera</vt:lpstr>
      <vt:lpstr>Typical Modern Do-everything Solution from IBM</vt:lpstr>
      <vt:lpstr>Typical Modern Do-everything Solution from Oracle</vt:lpstr>
      <vt:lpstr>S/Q/Index Category NoSQL Solutions</vt:lpstr>
      <vt:lpstr>Database built on top of  NoSQL such as Hbase for media I</vt:lpstr>
      <vt:lpstr>Database built on top of  NoSQL such as Hbase for media II</vt:lpstr>
      <vt:lpstr>View from eBay on Trade-offs</vt:lpstr>
      <vt:lpstr>Examples: Especially Image based Applications</vt:lpstr>
      <vt:lpstr>PowerPoint Presentation</vt:lpstr>
      <vt:lpstr>Thirteen Image-based Use Cases in the 51</vt:lpstr>
      <vt:lpstr>13: Cloud Large Scale Geospatial Analysis and Visualization</vt:lpstr>
      <vt:lpstr>13: Cloud Large Scale Geospatial Analysis and Visualization</vt:lpstr>
      <vt:lpstr>14: Object identification and tracking from Wide Area Large Format Imagery (WALF) Imagery or Full Motion Video (FMV) – Persistent Surveillance</vt:lpstr>
      <vt:lpstr>15: Intelligence Data Processing and Analysis</vt:lpstr>
      <vt:lpstr>17:Pathology Imaging/Digital Pathology I</vt:lpstr>
      <vt:lpstr>17: Pathology Imaging/ Digital Pathology II</vt:lpstr>
      <vt:lpstr>26: Large-scale Deep Learning</vt:lpstr>
      <vt:lpstr>27: Organizing large-scale, unstructured collections of consumer photos I</vt:lpstr>
      <vt:lpstr>27: Organizing large-scale, unstructured collections of consumer photos II</vt:lpstr>
      <vt:lpstr>36: Catalina Real-Time Transient Survey (CRTS): a digital, panoramic, synoptic sky survey I</vt:lpstr>
      <vt:lpstr>36: Catalina Real-Time Transient Survey (CRTS): a digital, panoramic, synoptic sky survey II </vt:lpstr>
      <vt:lpstr>35: Light source beamlines</vt:lpstr>
      <vt:lpstr>43: Radar Data Analysis for CReSIS Remote Sensing of Ice Sheets I</vt:lpstr>
      <vt:lpstr>43: Radar Data Analysis for CReSIS Remote Sensing of Ice Sheets II</vt:lpstr>
      <vt:lpstr>43: Radar Data Analysis for CReSIS Remote Sensing of Ice Sheets III</vt:lpstr>
      <vt:lpstr>43: Radar Data Analysis for CReSIS Remote Sensing of Ice Sheets IV</vt:lpstr>
      <vt:lpstr>44: UAVSAR Data Processing, Data Product Delivery, and Data Services I</vt:lpstr>
      <vt:lpstr>44: UAVSAR Data Processing, Data Product Delivery, and Data Services II</vt:lpstr>
      <vt:lpstr>Examples: Especially Internet of Things based Applications</vt:lpstr>
      <vt:lpstr>Internet of Things and Streaming Apps</vt:lpstr>
      <vt:lpstr>PowerPoint Presentation</vt:lpstr>
      <vt:lpstr>PowerPoint Presentation</vt:lpstr>
      <vt:lpstr>IOTCloud</vt:lpstr>
      <vt:lpstr>Storm Performance From Device to Cloud</vt:lpstr>
      <vt:lpstr>10: Cargo Shipping Architecture</vt:lpstr>
      <vt:lpstr>50: DOE-BER AmeriFlux and FLUXNET Networks </vt:lpstr>
      <vt:lpstr>51: Consumption forecasting in Smart Grids</vt:lpstr>
      <vt:lpstr>28: Truthy: Information diffusion research using Twitter Data</vt:lpstr>
      <vt:lpstr>39: Particle Physics: Analysis of LHC Large Hadron Collider Data: Discovery of Higgs particle I</vt:lpstr>
      <vt:lpstr>39: Particle Physics: Analysis of LHC Large Hadron Collider Data: Discovery of Higgs particle II</vt:lpstr>
    </vt:vector>
  </TitlesOfParts>
  <Company>Indiana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of Information Technology and The Indiana University School of Informatics</dc:title>
  <dc:creator>Neal Moore</dc:creator>
  <cp:lastModifiedBy>Geoffrey Fox</cp:lastModifiedBy>
  <cp:revision>704</cp:revision>
  <cp:lastPrinted>2009-05-27T19:00:23Z</cp:lastPrinted>
  <dcterms:created xsi:type="dcterms:W3CDTF">2011-04-26T20:44:01Z</dcterms:created>
  <dcterms:modified xsi:type="dcterms:W3CDTF">2017-02-09T14:49:04Z</dcterms:modified>
</cp:coreProperties>
</file>