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 id="2147483673" r:id="rId3"/>
  </p:sldMasterIdLst>
  <p:notesMasterIdLst>
    <p:notesMasterId r:id="rId30"/>
  </p:notesMasterIdLst>
  <p:sldIdLst>
    <p:sldId id="256" r:id="rId4"/>
    <p:sldId id="460" r:id="rId5"/>
    <p:sldId id="461" r:id="rId6"/>
    <p:sldId id="462" r:id="rId7"/>
    <p:sldId id="463" r:id="rId8"/>
    <p:sldId id="464" r:id="rId9"/>
    <p:sldId id="466" r:id="rId10"/>
    <p:sldId id="467" r:id="rId11"/>
    <p:sldId id="469" r:id="rId12"/>
    <p:sldId id="470" r:id="rId13"/>
    <p:sldId id="471" r:id="rId14"/>
    <p:sldId id="472" r:id="rId15"/>
    <p:sldId id="477" r:id="rId16"/>
    <p:sldId id="479" r:id="rId17"/>
    <p:sldId id="480" r:id="rId18"/>
    <p:sldId id="481" r:id="rId19"/>
    <p:sldId id="309" r:id="rId20"/>
    <p:sldId id="375" r:id="rId21"/>
    <p:sldId id="458" r:id="rId22"/>
    <p:sldId id="392" r:id="rId23"/>
    <p:sldId id="358" r:id="rId24"/>
    <p:sldId id="484" r:id="rId25"/>
    <p:sldId id="418" r:id="rId26"/>
    <p:sldId id="419" r:id="rId27"/>
    <p:sldId id="446" r:id="rId28"/>
    <p:sldId id="42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EE7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5754" autoAdjust="0"/>
  </p:normalViewPr>
  <p:slideViewPr>
    <p:cSldViewPr>
      <p:cViewPr varScale="1">
        <p:scale>
          <a:sx n="50" d="100"/>
          <a:sy n="50" d="100"/>
        </p:scale>
        <p:origin x="-538"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673840769903771"/>
          <c:y val="5.1400554097404488E-2"/>
          <c:w val="0.82137328805463306"/>
          <c:h val="0.79822506561679785"/>
        </c:manualLayout>
      </c:layout>
      <c:barChart>
        <c:barDir val="col"/>
        <c:grouping val="clustered"/>
        <c:ser>
          <c:idx val="0"/>
          <c:order val="0"/>
          <c:tx>
            <c:v>DryadLINQ</c:v>
          </c:tx>
          <c:cat>
            <c:numRef>
              <c:f>Sheet1!$A$1:$A$2</c:f>
              <c:numCache>
                <c:formatCode>0</c:formatCode>
                <c:ptCount val="2"/>
                <c:pt idx="0">
                  <c:v>35339</c:v>
                </c:pt>
                <c:pt idx="1">
                  <c:v>50000</c:v>
                </c:pt>
              </c:numCache>
            </c:numRef>
          </c:cat>
          <c:val>
            <c:numRef>
              <c:f>Sheet1!$B$1:$B$2</c:f>
              <c:numCache>
                <c:formatCode>0</c:formatCode>
                <c:ptCount val="2"/>
                <c:pt idx="0">
                  <c:v>8510.4749999999312</c:v>
                </c:pt>
                <c:pt idx="1">
                  <c:v>17200.413</c:v>
                </c:pt>
              </c:numCache>
            </c:numRef>
          </c:val>
        </c:ser>
        <c:ser>
          <c:idx val="1"/>
          <c:order val="1"/>
          <c:tx>
            <c:v>MPI</c:v>
          </c:tx>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axId val="119493760"/>
        <c:axId val="119495296"/>
      </c:barChart>
      <c:catAx>
        <c:axId val="119493760"/>
        <c:scaling>
          <c:orientation val="minMax"/>
        </c:scaling>
        <c:axPos val="b"/>
        <c:numFmt formatCode="0" sourceLinked="1"/>
        <c:tickLblPos val="nextTo"/>
        <c:crossAx val="119495296"/>
        <c:crosses val="autoZero"/>
        <c:auto val="1"/>
        <c:lblAlgn val="ctr"/>
        <c:lblOffset val="100"/>
      </c:catAx>
      <c:valAx>
        <c:axId val="119495296"/>
        <c:scaling>
          <c:orientation val="minMax"/>
        </c:scaling>
        <c:axPos val="l"/>
        <c:majorGridlines/>
        <c:numFmt formatCode="0" sourceLinked="1"/>
        <c:tickLblPos val="nextTo"/>
        <c:crossAx val="119493760"/>
        <c:crosses val="autoZero"/>
        <c:crossBetween val="between"/>
      </c:valAx>
    </c:plotArea>
    <c:legend>
      <c:legendPos val="r"/>
      <c:layout>
        <c:manualLayout>
          <c:xMode val="edge"/>
          <c:yMode val="edge"/>
          <c:x val="0.14694575678040425"/>
          <c:y val="6.9060586176728375E-2"/>
          <c:w val="0.41657023850279584"/>
          <c:h val="0.23458005249343841"/>
        </c:manualLayout>
      </c:layout>
      <c:spPr>
        <a:solidFill>
          <a:schemeClr val="bg1"/>
        </a:solidFill>
        <a:ln>
          <a:solidFill>
            <a:schemeClr val="tx1"/>
          </a:solidFill>
        </a:ln>
      </c:spPr>
      <c:txPr>
        <a:bodyPr/>
        <a:lstStyle/>
        <a:p>
          <a:pPr>
            <a:defRPr sz="1600"/>
          </a:pPr>
          <a:endParaRPr lang="en-US"/>
        </a:p>
      </c:txPr>
    </c:legend>
    <c:plotVisOnly val="1"/>
  </c:chart>
  <c:spPr>
    <a:solidFill>
      <a:schemeClr val="bg1"/>
    </a:solidFill>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C4FAC-5D83-482A-9809-B34FBC9884EF}" type="datetimeFigureOut">
              <a:rPr lang="en-US" smtClean="0"/>
              <a:pPr/>
              <a:t>12/18/2009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4677B-C5CE-4183-A13D-EB29CCD213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SALSA is </a:t>
            </a:r>
          </a:p>
          <a:p>
            <a:r>
              <a:rPr lang="en-US" smtClean="0"/>
              <a:t>Service Aggregated Linked Sequential Activities</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3F7F791-96D7-41AB-87BD-3AC63A5DC830}" type="slidenum">
              <a:rPr lang="en-US">
                <a:solidFill>
                  <a:prstClr val="black"/>
                </a:solidFill>
              </a:rPr>
              <a:pPr>
                <a:def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8E7116B-60D2-418C-ADB0-88588F21715B}" type="slidenum">
              <a:rPr lang="en-US">
                <a:solidFill>
                  <a:prstClr val="black"/>
                </a:solidFill>
              </a:rPr>
              <a:pPr>
                <a:def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480A41F-F32A-42C7-A3F2-D925D766229A}" type="slidenum">
              <a:rPr lang="en-US">
                <a:solidFill>
                  <a:prstClr val="black"/>
                </a:solidFill>
              </a:rPr>
              <a:pPr>
                <a:def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5"/>
          </p:nvPr>
        </p:nvSpPr>
        <p:spPr/>
        <p:txBody>
          <a:bodyPr/>
          <a:lstStyle/>
          <a:p>
            <a:pPr>
              <a:defRPr/>
            </a:pPr>
            <a:fld id="{81D171F3-7D6F-4CCE-8607-01A51988000B}" type="slidenum">
              <a:rPr lang="en-US">
                <a:solidFill>
                  <a:prstClr val="black"/>
                </a:solidFill>
              </a:rPr>
              <a:pPr>
                <a:defRPr/>
              </a:pPr>
              <a:t>13</a:t>
            </a:fld>
            <a:endParaRPr lang="en-US">
              <a:solidFill>
                <a:prstClr val="black"/>
              </a:solidFill>
            </a:endParaRPr>
          </a:p>
        </p:txBody>
      </p:sp>
      <p:sp>
        <p:nvSpPr>
          <p:cNvPr id="73731" name="Text Box 1"/>
          <p:cNvSpPr>
            <a:spLocks noGrp="1" noRot="1" noChangeAspect="1" noChangeArrowheads="1" noTextEdit="1"/>
          </p:cNvSpPr>
          <p:nvPr>
            <p:ph type="sldImg"/>
          </p:nvPr>
        </p:nvSpPr>
        <p:spPr bwMode="auto">
          <a:xfrm>
            <a:off x="1143000" y="693738"/>
            <a:ext cx="4572000" cy="3429000"/>
          </a:xfrm>
          <a:solidFill>
            <a:srgbClr val="FFFFFF"/>
          </a:solidFill>
          <a:ln>
            <a:solidFill>
              <a:srgbClr val="000000"/>
            </a:solidFill>
            <a:miter lim="800000"/>
            <a:headEnd/>
            <a:tailEnd/>
          </a:ln>
        </p:spPr>
      </p:sp>
      <p:sp>
        <p:nvSpPr>
          <p:cNvPr id="73732" name="Text Box 2"/>
          <p:cNvSpPr>
            <a:spLocks noGrp="1" noChangeArrowheads="1"/>
          </p:cNvSpPr>
          <p:nvPr>
            <p:ph type="body" idx="1"/>
          </p:nvPr>
        </p:nvSpPr>
        <p:spPr bwMode="auto">
          <a:xfrm>
            <a:off x="685800" y="4341813"/>
            <a:ext cx="5487988" cy="4114800"/>
          </a:xfrm>
          <a:noFill/>
        </p:spPr>
        <p:txBody>
          <a:bodyPr wrap="none" numCol="1" anchor="ctr"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C4FD878-6EEC-450A-B1D8-432B029A7F43}" type="slidenum">
              <a:rPr lang="en-US">
                <a:solidFill>
                  <a:prstClr val="black"/>
                </a:solidFill>
              </a:rPr>
              <a:pPr>
                <a:def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DB31420-5A12-4E1E-AAAC-A737ED9B38DD}" type="slidenum">
              <a:rPr lang="en-US">
                <a:solidFill>
                  <a:prstClr val="black"/>
                </a:solidFill>
              </a:rPr>
              <a:pPr>
                <a:def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8FA5EA9-BCB2-4813-B72A-30048BC46A5F}" type="slidenum">
              <a:rPr lang="en-US">
                <a:solidFill>
                  <a:prstClr val="black"/>
                </a:solidFill>
              </a:rPr>
              <a:pPr>
                <a:def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83187DB-CE12-43DA-A262-CF4347A0717A}" type="slidenum">
              <a:rPr lang="en-US">
                <a:solidFill>
                  <a:prstClr val="black"/>
                </a:solidFill>
              </a:rPr>
              <a:pPr>
                <a:def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1~180</a:t>
            </a:r>
            <a:r>
              <a:rPr lang="en-US" sz="1200" kern="1200" baseline="0" dirty="0" smtClean="0">
                <a:solidFill>
                  <a:schemeClr val="tx1"/>
                </a:solidFill>
                <a:latin typeface="+mn-lt"/>
                <a:ea typeface="+mn-ea"/>
                <a:cs typeface="+mn-cs"/>
              </a:rPr>
              <a:t> lines without threading in DryadLINQ, with threading, it is about 400 lines</a:t>
            </a:r>
          </a:p>
          <a:p>
            <a:r>
              <a:rPr lang="en-US" sz="1200" kern="1200" baseline="0" dirty="0" smtClean="0">
                <a:solidFill>
                  <a:schemeClr val="tx1"/>
                </a:solidFill>
                <a:latin typeface="+mn-lt"/>
                <a:ea typeface="+mn-ea"/>
                <a:cs typeface="+mn-cs"/>
              </a:rPr>
              <a:t>MPI ~500 lines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clustering problem [27] is one of the most challenging problems for sequencing clustering because </a:t>
            </a:r>
            <a:r>
              <a:rPr lang="en-US" sz="1200" kern="1200" dirty="0" err="1" smtClean="0">
                <a:solidFill>
                  <a:schemeClr val="tx1"/>
                </a:solidFill>
                <a:latin typeface="+mn-lt"/>
                <a:ea typeface="+mn-ea"/>
                <a:cs typeface="+mn-cs"/>
              </a:rPr>
              <a:t>Alus</a:t>
            </a:r>
            <a:r>
              <a:rPr lang="en-US" sz="1200" kern="1200" dirty="0" smtClean="0">
                <a:solidFill>
                  <a:schemeClr val="tx1"/>
                </a:solidFill>
                <a:latin typeface="+mn-lt"/>
                <a:ea typeface="+mn-ea"/>
                <a:cs typeface="+mn-cs"/>
              </a:rPr>
              <a:t> represent the largest repeat families in human genome. There are about 1 million copies of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sequences in human genome, in which most insertions can be found in other primates and only a small fraction (~ 7000) are human-specific. This indicates that the classification of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repeats can be deduced solely from the 1 million human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elements. Notable,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clustering can be viewed as a classical case study for the capacity of computational infrastructures because it is not only of great intrinsic biological interests, but also a problem of a scale that will remain as the upper limit of many other clustering problem in bioinformatics for the next few years, e.g. the automated protein family classification for a few millions of proteins predicted from large </a:t>
            </a:r>
            <a:r>
              <a:rPr lang="en-US" sz="1200" kern="1200" dirty="0" err="1" smtClean="0">
                <a:solidFill>
                  <a:schemeClr val="tx1"/>
                </a:solidFill>
                <a:latin typeface="+mn-lt"/>
                <a:ea typeface="+mn-ea"/>
                <a:cs typeface="+mn-cs"/>
              </a:rPr>
              <a:t>metagenomics</a:t>
            </a:r>
            <a:r>
              <a:rPr lang="en-US" sz="1200" kern="1200" dirty="0" smtClean="0">
                <a:solidFill>
                  <a:schemeClr val="tx1"/>
                </a:solidFill>
                <a:latin typeface="+mn-lt"/>
                <a:ea typeface="+mn-ea"/>
                <a:cs typeface="+mn-cs"/>
              </a:rPr>
              <a:t> projects. In our work here we examine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samples of 35339 and 50,000 sequences.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D4677B-C5CE-4183-A13D-EB29CCD2130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1146F98-2138-420A-9878-0A3298ED8FDE}" type="slidenum">
              <a:rPr lang="en-US">
                <a:solidFill>
                  <a:prstClr val="black"/>
                </a:solidFill>
              </a:rPr>
              <a:pPr>
                <a:def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2F29AA4-EDA6-483B-B9C6-4B23D8C82D80}" type="slidenum">
              <a:rPr lang="en-US">
                <a:solidFill>
                  <a:prstClr val="black"/>
                </a:solidFill>
              </a:rPr>
              <a:pPr>
                <a:def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40C885A-CA73-457F-86F3-784C0829CABE}" type="slidenum">
              <a:rPr lang="en-US">
                <a:solidFill>
                  <a:prstClr val="black"/>
                </a:solidFill>
              </a:rPr>
              <a:pPr>
                <a:def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91DDB67-F76B-47E2-8E29-55E1C1ADB692}" type="slidenum">
              <a:rPr lang="en-US">
                <a:solidFill>
                  <a:prstClr val="black"/>
                </a:solidFill>
              </a:rPr>
              <a:pPr>
                <a:def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302A1D0-5056-4146-BB82-30E0A9109E84}" type="slidenum">
              <a:rPr lang="en-US">
                <a:solidFill>
                  <a:prstClr val="black"/>
                </a:solidFill>
              </a:rPr>
              <a:pPr>
                <a:def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5DA7DA-B650-48B0-851C-1033E34B3652}" type="slidenum">
              <a:rPr lang="en-US">
                <a:solidFill>
                  <a:prstClr val="black"/>
                </a:solidFill>
              </a:rPr>
              <a:pPr>
                <a:def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C54F93C-33FB-4413-AD9E-7CE98AEA7AB6}" type="slidenum">
              <a:rPr lang="en-US">
                <a:solidFill>
                  <a:prstClr val="black"/>
                </a:solidFill>
              </a:rPr>
              <a:pPr>
                <a:def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12/18/2009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12/18/2009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12/18/2009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D023FA2-8144-446B-8C16-A1763B27CCDF}" type="datetimeFigureOut">
              <a:rPr lang="en-US">
                <a:solidFill>
                  <a:prstClr val="black">
                    <a:tint val="75000"/>
                  </a:prstClr>
                </a:solidFill>
              </a:rPr>
              <a:pPr>
                <a:defRPr/>
              </a:pPr>
              <a:t>12/18/2009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BD56C-5305-46F3-BC63-896F281B5C3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0"/>
            <a:ext cx="1455738" cy="800100"/>
            <a:chOff x="0" y="1"/>
            <a:chExt cx="1455159" cy="800500"/>
          </a:xfrm>
        </p:grpSpPr>
        <p:pic>
          <p:nvPicPr>
            <p:cNvPr id="5" name="Picture 11" descr="fg-logo-1.png"/>
            <p:cNvPicPr>
              <a:picLocks noChangeAspect="1"/>
            </p:cNvPicPr>
            <p:nvPr/>
          </p:nvPicPr>
          <p:blipFill>
            <a:blip r:embed="rId2" cstate="print"/>
            <a:srcRect/>
            <a:stretch>
              <a:fillRect/>
            </a:stretch>
          </p:blipFill>
          <p:spPr bwMode="auto">
            <a:xfrm>
              <a:off x="0" y="1"/>
              <a:ext cx="868235" cy="800500"/>
            </a:xfrm>
            <a:prstGeom prst="rect">
              <a:avLst/>
            </a:prstGeom>
            <a:noFill/>
            <a:ln w="9525">
              <a:noFill/>
              <a:miter lim="800000"/>
              <a:headEnd/>
              <a:tailEnd/>
            </a:ln>
          </p:spPr>
        </p:pic>
        <p:sp>
          <p:nvSpPr>
            <p:cNvPr id="6" name="TextBox 5"/>
            <p:cNvSpPr txBox="1"/>
            <p:nvPr/>
          </p:nvSpPr>
          <p:spPr>
            <a:xfrm>
              <a:off x="674420" y="127064"/>
              <a:ext cx="780739" cy="522549"/>
            </a:xfrm>
            <a:prstGeom prst="rect">
              <a:avLst/>
            </a:prstGeom>
            <a:noFill/>
          </p:spPr>
          <p:txBody>
            <a:bodyPr wrap="none">
              <a:spAutoFit/>
            </a:bodyPr>
            <a:lstStyle/>
            <a:p>
              <a:pPr defTabSz="457200">
                <a:defRPr/>
              </a:pPr>
              <a:r>
                <a:rPr lang="en-US" sz="1400" b="1" i="1" dirty="0">
                  <a:solidFill>
                    <a:srgbClr val="7F7F7F"/>
                  </a:solidFill>
                  <a:latin typeface="Helvetica"/>
                  <a:cs typeface="Helvetica"/>
                </a:rPr>
                <a:t>Future</a:t>
              </a:r>
            </a:p>
            <a:p>
              <a:pPr defTabSz="457200">
                <a:defRPr/>
              </a:pPr>
              <a:r>
                <a:rPr lang="en-US" sz="1400" b="1" i="1" dirty="0">
                  <a:solidFill>
                    <a:srgbClr val="7F7F7F"/>
                  </a:solidFill>
                  <a:latin typeface="Helvetica"/>
                  <a:cs typeface="Helvetica"/>
                </a:rPr>
                <a:t>Grid</a:t>
              </a:r>
            </a:p>
          </p:txBody>
        </p:sp>
      </p:grpSp>
      <p:pic>
        <p:nvPicPr>
          <p:cNvPr id="7" name="Picture 13" descr="NSF_Logo.png"/>
          <p:cNvPicPr>
            <a:picLocks noChangeAspect="1"/>
          </p:cNvPicPr>
          <p:nvPr userDrawn="1"/>
        </p:nvPicPr>
        <p:blipFill>
          <a:blip r:embed="rId3" cstate="print"/>
          <a:srcRect/>
          <a:stretch>
            <a:fillRect/>
          </a:stretch>
        </p:blipFill>
        <p:spPr bwMode="auto">
          <a:xfrm>
            <a:off x="8277225" y="0"/>
            <a:ext cx="819150" cy="82073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BC1C32B1-5E82-4F6D-AAA4-CD2FD85E17AF}" type="datetimeFigureOut">
              <a:rPr lang="en-US">
                <a:solidFill>
                  <a:prstClr val="black">
                    <a:tint val="75000"/>
                  </a:prstClr>
                </a:solidFill>
              </a:rPr>
              <a:pPr>
                <a:defRPr/>
              </a:pPr>
              <a:t>12/18/2009</a:t>
            </a:fld>
            <a:endParaRPr lang="en-US">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AC943621-046A-47FA-B142-50F2CD9CA29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04AFC1-C19E-4374-82EC-8C5AF9FD92B9}" type="datetimeFigureOut">
              <a:rPr lang="en-US">
                <a:solidFill>
                  <a:prstClr val="black">
                    <a:tint val="75000"/>
                  </a:prstClr>
                </a:solidFill>
              </a:rPr>
              <a:pPr>
                <a:defRPr/>
              </a:pPr>
              <a:t>12/18/2009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D7B6E6-C712-4DDE-81EE-516145FAAF5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0"/>
          <p:cNvGrpSpPr>
            <a:grpSpLocks/>
          </p:cNvGrpSpPr>
          <p:nvPr userDrawn="1"/>
        </p:nvGrpSpPr>
        <p:grpSpPr bwMode="auto">
          <a:xfrm>
            <a:off x="0" y="0"/>
            <a:ext cx="1455738" cy="800100"/>
            <a:chOff x="0" y="1"/>
            <a:chExt cx="1455159" cy="800500"/>
          </a:xfrm>
        </p:grpSpPr>
        <p:pic>
          <p:nvPicPr>
            <p:cNvPr id="6" name="Picture 11" descr="fg-logo-1.png"/>
            <p:cNvPicPr>
              <a:picLocks noChangeAspect="1"/>
            </p:cNvPicPr>
            <p:nvPr/>
          </p:nvPicPr>
          <p:blipFill>
            <a:blip r:embed="rId2" cstate="print"/>
            <a:srcRect/>
            <a:stretch>
              <a:fillRect/>
            </a:stretch>
          </p:blipFill>
          <p:spPr bwMode="auto">
            <a:xfrm>
              <a:off x="0" y="1"/>
              <a:ext cx="868235" cy="800500"/>
            </a:xfrm>
            <a:prstGeom prst="rect">
              <a:avLst/>
            </a:prstGeom>
            <a:noFill/>
            <a:ln w="9525">
              <a:noFill/>
              <a:miter lim="800000"/>
              <a:headEnd/>
              <a:tailEnd/>
            </a:ln>
          </p:spPr>
        </p:pic>
        <p:sp>
          <p:nvSpPr>
            <p:cNvPr id="7" name="TextBox 6"/>
            <p:cNvSpPr txBox="1"/>
            <p:nvPr/>
          </p:nvSpPr>
          <p:spPr>
            <a:xfrm>
              <a:off x="674420" y="127064"/>
              <a:ext cx="780739" cy="522549"/>
            </a:xfrm>
            <a:prstGeom prst="rect">
              <a:avLst/>
            </a:prstGeom>
            <a:noFill/>
          </p:spPr>
          <p:txBody>
            <a:bodyPr wrap="none">
              <a:spAutoFit/>
            </a:bodyPr>
            <a:lstStyle/>
            <a:p>
              <a:pPr defTabSz="457200">
                <a:defRPr/>
              </a:pPr>
              <a:r>
                <a:rPr lang="en-US" sz="1400" b="1" i="1" dirty="0">
                  <a:solidFill>
                    <a:srgbClr val="7F7F7F"/>
                  </a:solidFill>
                  <a:latin typeface="Helvetica"/>
                  <a:cs typeface="Helvetica"/>
                </a:rPr>
                <a:t>Future</a:t>
              </a:r>
            </a:p>
            <a:p>
              <a:pPr defTabSz="457200">
                <a:defRPr/>
              </a:pPr>
              <a:r>
                <a:rPr lang="en-US" sz="1400" b="1" i="1" dirty="0">
                  <a:solidFill>
                    <a:srgbClr val="7F7F7F"/>
                  </a:solidFill>
                  <a:latin typeface="Helvetica"/>
                  <a:cs typeface="Helvetica"/>
                </a:rPr>
                <a:t>Grid</a:t>
              </a: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CFEF2540-CB2D-45BD-B90A-61DFB501F163}" type="datetimeFigureOut">
              <a:rPr lang="en-US">
                <a:solidFill>
                  <a:prstClr val="black">
                    <a:tint val="75000"/>
                  </a:prstClr>
                </a:solidFill>
              </a:rPr>
              <a:pPr>
                <a:defRPr/>
              </a:pPr>
              <a:t>12/18/2009</a:t>
            </a:fld>
            <a:endParaRPr lang="en-US">
              <a:solidFill>
                <a:prstClr val="black">
                  <a:tint val="75000"/>
                </a:prst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6"/>
          <p:cNvSpPr>
            <a:spLocks noGrp="1"/>
          </p:cNvSpPr>
          <p:nvPr>
            <p:ph type="sldNum" sz="quarter" idx="12"/>
          </p:nvPr>
        </p:nvSpPr>
        <p:spPr/>
        <p:txBody>
          <a:bodyPr/>
          <a:lstStyle>
            <a:lvl1pPr>
              <a:defRPr/>
            </a:lvl1pPr>
          </a:lstStyle>
          <a:p>
            <a:pPr>
              <a:defRPr/>
            </a:pPr>
            <a:fld id="{AD2F1933-9693-455F-96AB-EB5E4878E94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0"/>
          <p:cNvGrpSpPr>
            <a:grpSpLocks/>
          </p:cNvGrpSpPr>
          <p:nvPr userDrawn="1"/>
        </p:nvGrpSpPr>
        <p:grpSpPr bwMode="auto">
          <a:xfrm>
            <a:off x="0" y="0"/>
            <a:ext cx="1455738" cy="800100"/>
            <a:chOff x="0" y="1"/>
            <a:chExt cx="1455159" cy="800500"/>
          </a:xfrm>
        </p:grpSpPr>
        <p:pic>
          <p:nvPicPr>
            <p:cNvPr id="8" name="Picture 11" descr="fg-logo-1.png"/>
            <p:cNvPicPr>
              <a:picLocks noChangeAspect="1"/>
            </p:cNvPicPr>
            <p:nvPr/>
          </p:nvPicPr>
          <p:blipFill>
            <a:blip r:embed="rId2" cstate="print"/>
            <a:srcRect/>
            <a:stretch>
              <a:fillRect/>
            </a:stretch>
          </p:blipFill>
          <p:spPr bwMode="auto">
            <a:xfrm>
              <a:off x="0" y="1"/>
              <a:ext cx="868235" cy="800500"/>
            </a:xfrm>
            <a:prstGeom prst="rect">
              <a:avLst/>
            </a:prstGeom>
            <a:noFill/>
            <a:ln w="9525">
              <a:noFill/>
              <a:miter lim="800000"/>
              <a:headEnd/>
              <a:tailEnd/>
            </a:ln>
          </p:spPr>
        </p:pic>
        <p:sp>
          <p:nvSpPr>
            <p:cNvPr id="9" name="TextBox 8"/>
            <p:cNvSpPr txBox="1"/>
            <p:nvPr/>
          </p:nvSpPr>
          <p:spPr>
            <a:xfrm>
              <a:off x="674420" y="127064"/>
              <a:ext cx="780739" cy="522549"/>
            </a:xfrm>
            <a:prstGeom prst="rect">
              <a:avLst/>
            </a:prstGeom>
            <a:noFill/>
          </p:spPr>
          <p:txBody>
            <a:bodyPr wrap="none">
              <a:spAutoFit/>
            </a:bodyPr>
            <a:lstStyle/>
            <a:p>
              <a:pPr defTabSz="457200">
                <a:defRPr/>
              </a:pPr>
              <a:r>
                <a:rPr lang="en-US" sz="1400" b="1" i="1" dirty="0">
                  <a:solidFill>
                    <a:srgbClr val="7F7F7F"/>
                  </a:solidFill>
                  <a:latin typeface="Helvetica"/>
                  <a:cs typeface="Helvetica"/>
                </a:rPr>
                <a:t>Future</a:t>
              </a:r>
            </a:p>
            <a:p>
              <a:pPr defTabSz="457200">
                <a:defRPr/>
              </a:pPr>
              <a:r>
                <a:rPr lang="en-US" sz="1400" b="1" i="1" dirty="0">
                  <a:solidFill>
                    <a:srgbClr val="7F7F7F"/>
                  </a:solidFill>
                  <a:latin typeface="Helvetica"/>
                  <a:cs typeface="Helvetica"/>
                </a:rPr>
                <a:t>Grid</a:t>
              </a:r>
            </a:p>
          </p:txBody>
        </p: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fld id="{ADA6A131-C620-4FA9-A9C3-8B49A0C5065C}" type="datetimeFigureOut">
              <a:rPr lang="en-US">
                <a:solidFill>
                  <a:prstClr val="black">
                    <a:tint val="75000"/>
                  </a:prstClr>
                </a:solidFill>
              </a:rPr>
              <a:pPr>
                <a:defRPr/>
              </a:pPr>
              <a:t>12/18/2009</a:t>
            </a:fld>
            <a:endParaRPr lang="en-US">
              <a:solidFill>
                <a:prstClr val="black">
                  <a:tint val="75000"/>
                </a:prstClr>
              </a:solidFill>
            </a:endParaRPr>
          </a:p>
        </p:txBody>
      </p:sp>
      <p:sp>
        <p:nvSpPr>
          <p:cNvPr id="11"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2" name="Slide Number Placeholder 8"/>
          <p:cNvSpPr>
            <a:spLocks noGrp="1"/>
          </p:cNvSpPr>
          <p:nvPr>
            <p:ph type="sldNum" sz="quarter" idx="12"/>
          </p:nvPr>
        </p:nvSpPr>
        <p:spPr/>
        <p:txBody>
          <a:bodyPr/>
          <a:lstStyle>
            <a:lvl1pPr>
              <a:defRPr/>
            </a:lvl1pPr>
          </a:lstStyle>
          <a:p>
            <a:pPr>
              <a:defRPr/>
            </a:pPr>
            <a:fld id="{3330323C-0C15-4A15-B936-7BED10E264E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0" y="0"/>
            <a:ext cx="1455738" cy="800100"/>
            <a:chOff x="0" y="1"/>
            <a:chExt cx="1455159" cy="800500"/>
          </a:xfrm>
        </p:grpSpPr>
        <p:pic>
          <p:nvPicPr>
            <p:cNvPr id="4" name="Picture 11" descr="fg-logo-1.png"/>
            <p:cNvPicPr>
              <a:picLocks noChangeAspect="1"/>
            </p:cNvPicPr>
            <p:nvPr/>
          </p:nvPicPr>
          <p:blipFill>
            <a:blip r:embed="rId2" cstate="print"/>
            <a:srcRect/>
            <a:stretch>
              <a:fillRect/>
            </a:stretch>
          </p:blipFill>
          <p:spPr bwMode="auto">
            <a:xfrm>
              <a:off x="0" y="1"/>
              <a:ext cx="868235" cy="800500"/>
            </a:xfrm>
            <a:prstGeom prst="rect">
              <a:avLst/>
            </a:prstGeom>
            <a:noFill/>
            <a:ln w="9525">
              <a:noFill/>
              <a:miter lim="800000"/>
              <a:headEnd/>
              <a:tailEnd/>
            </a:ln>
          </p:spPr>
        </p:pic>
        <p:sp>
          <p:nvSpPr>
            <p:cNvPr id="5" name="TextBox 4"/>
            <p:cNvSpPr txBox="1"/>
            <p:nvPr/>
          </p:nvSpPr>
          <p:spPr>
            <a:xfrm>
              <a:off x="674420" y="127064"/>
              <a:ext cx="780739" cy="522549"/>
            </a:xfrm>
            <a:prstGeom prst="rect">
              <a:avLst/>
            </a:prstGeom>
            <a:noFill/>
          </p:spPr>
          <p:txBody>
            <a:bodyPr wrap="none">
              <a:spAutoFit/>
            </a:bodyPr>
            <a:lstStyle/>
            <a:p>
              <a:pPr defTabSz="457200">
                <a:defRPr/>
              </a:pPr>
              <a:r>
                <a:rPr lang="en-US" sz="1400" b="1" i="1" dirty="0">
                  <a:solidFill>
                    <a:srgbClr val="7F7F7F"/>
                  </a:solidFill>
                  <a:latin typeface="Helvetica"/>
                  <a:cs typeface="Helvetica"/>
                </a:rPr>
                <a:t>Future</a:t>
              </a:r>
            </a:p>
            <a:p>
              <a:pPr defTabSz="457200">
                <a:defRPr/>
              </a:pPr>
              <a:r>
                <a:rPr lang="en-US" sz="1400" b="1" i="1" dirty="0">
                  <a:solidFill>
                    <a:srgbClr val="7F7F7F"/>
                  </a:solidFill>
                  <a:latin typeface="Helvetica"/>
                  <a:cs typeface="Helvetica"/>
                </a:rPr>
                <a:t>Grid</a:t>
              </a: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fld id="{07E843B1-CECD-470E-929A-B6350C1B6987}" type="datetimeFigureOut">
              <a:rPr lang="en-US">
                <a:solidFill>
                  <a:prstClr val="black">
                    <a:tint val="75000"/>
                  </a:prstClr>
                </a:solidFill>
              </a:rPr>
              <a:pPr>
                <a:defRPr/>
              </a:pPr>
              <a:t>12/18/2009</a:t>
            </a:fld>
            <a:endParaRPr lang="en-US">
              <a:solidFill>
                <a:prstClr val="black">
                  <a:tint val="75000"/>
                </a:prstClr>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4"/>
          <p:cNvSpPr>
            <a:spLocks noGrp="1"/>
          </p:cNvSpPr>
          <p:nvPr>
            <p:ph type="sldNum" sz="quarter" idx="12"/>
          </p:nvPr>
        </p:nvSpPr>
        <p:spPr/>
        <p:txBody>
          <a:bodyPr/>
          <a:lstStyle>
            <a:lvl1pPr>
              <a:defRPr/>
            </a:lvl1pPr>
          </a:lstStyle>
          <a:p>
            <a:pPr>
              <a:defRPr/>
            </a:pPr>
            <a:fld id="{687B8C14-A267-4756-8F28-81349BA6D75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0787DD0-0DB1-4B0C-9437-1A3C8722BA8F}" type="datetimeFigureOut">
              <a:rPr lang="en-US">
                <a:solidFill>
                  <a:prstClr val="black">
                    <a:tint val="75000"/>
                  </a:prstClr>
                </a:solidFill>
              </a:rPr>
              <a:pPr>
                <a:defRPr/>
              </a:pPr>
              <a:t>12/18/2009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D18A8F69-2E32-484C-9D17-BA40BB5AAEB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7546B4A-4E09-47D5-B2FF-1243DE24F2D3}" type="datetimeFigureOut">
              <a:rPr lang="en-US">
                <a:solidFill>
                  <a:prstClr val="black">
                    <a:tint val="75000"/>
                  </a:prstClr>
                </a:solidFill>
              </a:rPr>
              <a:pPr>
                <a:defRPr/>
              </a:pPr>
              <a:t>12/18/2009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CB8D8F7D-4F5E-4EEF-AA81-F7E6BD1D888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12/18/2009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FACD4DF-38B2-4044-B2E9-04C1DF12FBD0}" type="datetimeFigureOut">
              <a:rPr lang="en-US">
                <a:solidFill>
                  <a:prstClr val="black">
                    <a:tint val="75000"/>
                  </a:prstClr>
                </a:solidFill>
              </a:rPr>
              <a:pPr>
                <a:defRPr/>
              </a:pPr>
              <a:t>12/18/2009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1AEBE8CC-7B3A-411D-8419-DC3703EAB44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0"/>
            <a:ext cx="1455738" cy="800100"/>
            <a:chOff x="0" y="1"/>
            <a:chExt cx="1455159" cy="800500"/>
          </a:xfrm>
        </p:grpSpPr>
        <p:pic>
          <p:nvPicPr>
            <p:cNvPr id="5" name="Picture 11" descr="fg-logo-1.png"/>
            <p:cNvPicPr>
              <a:picLocks noChangeAspect="1"/>
            </p:cNvPicPr>
            <p:nvPr/>
          </p:nvPicPr>
          <p:blipFill>
            <a:blip r:embed="rId2" cstate="print"/>
            <a:srcRect/>
            <a:stretch>
              <a:fillRect/>
            </a:stretch>
          </p:blipFill>
          <p:spPr bwMode="auto">
            <a:xfrm>
              <a:off x="0" y="1"/>
              <a:ext cx="868235" cy="800500"/>
            </a:xfrm>
            <a:prstGeom prst="rect">
              <a:avLst/>
            </a:prstGeom>
            <a:noFill/>
            <a:ln w="9525">
              <a:noFill/>
              <a:miter lim="800000"/>
              <a:headEnd/>
              <a:tailEnd/>
            </a:ln>
          </p:spPr>
        </p:pic>
        <p:sp>
          <p:nvSpPr>
            <p:cNvPr id="6" name="TextBox 5"/>
            <p:cNvSpPr txBox="1"/>
            <p:nvPr/>
          </p:nvSpPr>
          <p:spPr>
            <a:xfrm>
              <a:off x="674420" y="127064"/>
              <a:ext cx="780739" cy="522549"/>
            </a:xfrm>
            <a:prstGeom prst="rect">
              <a:avLst/>
            </a:prstGeom>
            <a:noFill/>
          </p:spPr>
          <p:txBody>
            <a:bodyPr wrap="none">
              <a:spAutoFit/>
            </a:bodyPr>
            <a:lstStyle/>
            <a:p>
              <a:pPr defTabSz="457200">
                <a:defRPr/>
              </a:pPr>
              <a:r>
                <a:rPr lang="en-US" sz="1400" b="1" i="1" dirty="0">
                  <a:solidFill>
                    <a:srgbClr val="CCFFCC"/>
                  </a:solidFill>
                  <a:latin typeface="Helvetica"/>
                  <a:cs typeface="Helvetica"/>
                </a:rPr>
                <a:t>Future</a:t>
              </a:r>
            </a:p>
            <a:p>
              <a:pPr defTabSz="457200">
                <a:defRPr/>
              </a:pPr>
              <a:r>
                <a:rPr lang="en-US" sz="1400" b="1" i="1" dirty="0">
                  <a:solidFill>
                    <a:srgbClr val="CCFFCC"/>
                  </a:solidFill>
                  <a:latin typeface="Helvetica"/>
                  <a:cs typeface="Helvetica"/>
                </a:rPr>
                <a:t>Grid</a:t>
              </a: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DA9A58F-A7E1-4407-8590-B0F20F11CECA}" type="datetimeFigureOut">
              <a:rPr lang="en-US">
                <a:solidFill>
                  <a:prstClr val="black">
                    <a:tint val="75000"/>
                  </a:prstClr>
                </a:solidFill>
              </a:rPr>
              <a:pPr>
                <a:defRPr/>
              </a:pPr>
              <a:t>12/18/2009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1DE7B93-A90E-491F-8306-9EA25272AE5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D85C91-1989-4B59-A6D1-B3F4FEA625E8}" type="datetimeFigureOut">
              <a:rPr lang="en-US">
                <a:solidFill>
                  <a:prstClr val="black">
                    <a:tint val="75000"/>
                  </a:prstClr>
                </a:solidFill>
              </a:rPr>
              <a:pPr>
                <a:defRPr/>
              </a:pPr>
              <a:t>12/18/2009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B1407F-774B-4744-850C-41D93350E82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64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4963"/>
            <a:ext cx="8226425" cy="4524375"/>
          </a:xfrm>
        </p:spPr>
        <p:txBody>
          <a:bodyPr rtlCol="0">
            <a:normAutofit/>
          </a:bodyPr>
          <a:lstStyle/>
          <a:p>
            <a:pPr lvl="0"/>
            <a:endParaRPr lang="en-US" noProof="0"/>
          </a:p>
        </p:txBody>
      </p:sp>
      <p:sp>
        <p:nvSpPr>
          <p:cNvPr id="4" name="Date Placeholder 3"/>
          <p:cNvSpPr>
            <a:spLocks noGrp="1"/>
          </p:cNvSpPr>
          <p:nvPr>
            <p:ph type="dt" idx="10"/>
          </p:nvPr>
        </p:nvSpPr>
        <p:spPr>
          <a:xfrm>
            <a:off x="457200" y="6246813"/>
            <a:ext cx="2125663" cy="473075"/>
          </a:xfrm>
        </p:spPr>
        <p:txBody>
          <a:bodyPr/>
          <a:lstStyle>
            <a:lvl1pPr>
              <a:defRPr/>
            </a:lvl1pPr>
          </a:lstStyle>
          <a:p>
            <a:pPr>
              <a:defRPr/>
            </a:pPr>
            <a:fld id="{FA4C71DE-C32F-41D1-A611-E62091A0CD78}" type="datetimeFigureOut">
              <a:rPr lang="en-GB">
                <a:solidFill>
                  <a:prstClr val="black">
                    <a:tint val="75000"/>
                  </a:prstClr>
                </a:solidFill>
              </a:rPr>
              <a:pPr>
                <a:defRPr/>
              </a:pPr>
              <a:t>18/12/2009</a:t>
            </a:fld>
            <a:endParaRPr lang="en-GB">
              <a:solidFill>
                <a:prstClr val="black">
                  <a:tint val="75000"/>
                </a:prstClr>
              </a:solidFill>
            </a:endParaRPr>
          </a:p>
        </p:txBody>
      </p:sp>
      <p:sp>
        <p:nvSpPr>
          <p:cNvPr id="5" name="Footer Placeholder 4"/>
          <p:cNvSpPr>
            <a:spLocks noGrp="1"/>
          </p:cNvSpPr>
          <p:nvPr>
            <p:ph type="ftr" idx="11"/>
          </p:nvPr>
        </p:nvSpPr>
        <p:spPr>
          <a:xfrm>
            <a:off x="3127375" y="6246813"/>
            <a:ext cx="2895600" cy="473075"/>
          </a:xfrm>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idx="12"/>
          </p:nvPr>
        </p:nvSpPr>
        <p:spPr>
          <a:xfrm>
            <a:off x="7016750" y="6384925"/>
            <a:ext cx="2127250" cy="473075"/>
          </a:xfrm>
          <a:solidFill>
            <a:srgbClr val="DEE7F8"/>
          </a:solidFill>
        </p:spPr>
        <p:txBody>
          <a:bodyPr/>
          <a:lstStyle>
            <a:lvl1pPr>
              <a:defRPr/>
            </a:lvl1pPr>
          </a:lstStyle>
          <a:p>
            <a:pPr>
              <a:defRPr/>
            </a:pPr>
            <a:fld id="{FAA633F8-6BCA-4B05-AE08-55D0FA75502B}"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5"/>
          <p:cNvSpPr>
            <a:spLocks noChangeArrowheads="1"/>
          </p:cNvSpPr>
          <p:nvPr userDrawn="1"/>
        </p:nvSpPr>
        <p:spPr bwMode="auto">
          <a:xfrm>
            <a:off x="8374063" y="6491288"/>
            <a:ext cx="769937" cy="366712"/>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5" name="Picture 9" descr="350px-Zuoshangjiao.jpg"/>
          <p:cNvPicPr>
            <a:picLocks noChangeAspect="1"/>
          </p:cNvPicPr>
          <p:nvPr userDrawn="1"/>
        </p:nvPicPr>
        <p:blipFill>
          <a:blip r:embed="rId2" cstate="print"/>
          <a:srcRect/>
          <a:stretch>
            <a:fillRect/>
          </a:stretch>
        </p:blipFill>
        <p:spPr bwMode="auto">
          <a:xfrm>
            <a:off x="0" y="0"/>
            <a:ext cx="1600200" cy="154146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D6BC0EE2-DAF8-4342-9223-ED079340C684}" type="datetimeFigureOut">
              <a:rPr lang="en-US"/>
              <a:pPr>
                <a:defRPr/>
              </a:pPr>
              <a:t>12/18/2009</a:t>
            </a:fld>
            <a:endParaRPr lang="en-US"/>
          </a:p>
        </p:txBody>
      </p:sp>
      <p:sp>
        <p:nvSpPr>
          <p:cNvPr id="7"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8"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6DE2A6DC-FC13-467F-BF49-80B3C71BA0D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BC7137AC-B625-4A6C-98F5-309E3787FD9D}" type="datetimeFigureOut">
              <a:rPr lang="en-US"/>
              <a:pPr>
                <a:defRPr/>
              </a:pPr>
              <a:t>12/18/2009</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6B00162D-8E02-4130-B82F-611926626364}"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A9E328BF-0B24-4E73-AB37-EF8927C02686}" type="datetimeFigureOut">
              <a:rPr lang="en-US"/>
              <a:pPr>
                <a:defRPr/>
              </a:pPr>
              <a:t>12/18/2009</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F110A638-39F8-45C6-887F-6D1E693506F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40DFADD5-0630-440E-9367-A15E1C2942A5}" type="datetimeFigureOut">
              <a:rPr lang="en-US"/>
              <a:pPr>
                <a:defRPr/>
              </a:pPr>
              <a:t>12/18/2009</a:t>
            </a:fld>
            <a:endParaRPr lang="en-US"/>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D5B59801-53C0-4981-8783-4A81BD29644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897F63F9-A379-49F0-85BB-F73D4A259F59}" type="datetimeFigureOut">
              <a:rPr lang="en-US"/>
              <a:pPr>
                <a:defRPr/>
              </a:pPr>
              <a:t>12/18/2009</a:t>
            </a:fld>
            <a:endParaRPr lang="en-US"/>
          </a:p>
        </p:txBody>
      </p:sp>
      <p:sp>
        <p:nvSpPr>
          <p:cNvPr id="8" name="Footer Placeholder 7"/>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9" name="Slide Number Placeholder 8"/>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8193712A-52A6-4BAB-B06E-238B5E43B47F}"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D7401935-8BA3-4F7F-A87C-FB115F7123E8}" type="datetimeFigureOut">
              <a:rPr lang="en-US"/>
              <a:pPr>
                <a:defRPr/>
              </a:pPr>
              <a:t>12/18/2009</a:t>
            </a:fld>
            <a:endParaRPr lang="en-US"/>
          </a:p>
        </p:txBody>
      </p:sp>
      <p:sp>
        <p:nvSpPr>
          <p:cNvPr id="4" name="Footer Placeholder 3"/>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5" name="Slide Number Placeholder 4"/>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160C9DB3-B9BF-458A-916A-29A9EF934A7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pPr/>
              <a:t>12/18/2009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53463E6F-E911-4387-920C-54D16410E55A}" type="datetimeFigureOut">
              <a:rPr lang="en-US"/>
              <a:pPr>
                <a:defRPr/>
              </a:pPr>
              <a:t>12/18/2009</a:t>
            </a:fld>
            <a:endParaRPr lang="en-US"/>
          </a:p>
        </p:txBody>
      </p:sp>
      <p:sp>
        <p:nvSpPr>
          <p:cNvPr id="3" name="Footer Placeholder 2"/>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4" name="Slide Number Placeholder 3"/>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FF5BE075-5559-4BF9-9DF6-66473A00C23B}"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6350D0C0-A935-49C6-8080-DA73E74AC13C}" type="datetimeFigureOut">
              <a:rPr lang="en-US"/>
              <a:pPr>
                <a:defRPr/>
              </a:pPr>
              <a:t>12/18/2009</a:t>
            </a:fld>
            <a:endParaRPr lang="en-US"/>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1CB623BB-BEB2-4E3B-932B-B802059BDD66}"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8677FCBC-8D43-4058-9E16-B041DF0B49AD}" type="datetimeFigureOut">
              <a:rPr lang="en-US"/>
              <a:pPr>
                <a:defRPr/>
              </a:pPr>
              <a:t>12/18/2009</a:t>
            </a:fld>
            <a:endParaRPr lang="en-US"/>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5F2B1EB8-B61E-4B4E-985C-45E95C48859A}"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32D9B638-28D1-4392-A6FD-08C0F966463E}" type="datetimeFigureOut">
              <a:rPr lang="en-US"/>
              <a:pPr>
                <a:defRPr/>
              </a:pPr>
              <a:t>12/18/2009</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969401AE-163D-48B5-B599-998FC48E63FB}"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99D969FB-9B78-4FC5-9D2F-4DB9B3E42493}" type="datetimeFigureOut">
              <a:rPr lang="en-US"/>
              <a:pPr>
                <a:defRPr/>
              </a:pPr>
              <a:t>12/18/2009</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BD74D3A8-1F0E-4918-B5F9-9554BDC3119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pPr/>
              <a:t>12/18/2009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pPr/>
              <a:t>12/18/2009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pPr/>
              <a:t>12/18/2009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pPr/>
              <a:t>12/18/2009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12/18/2009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12/18/2009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pPr/>
              <a:t>12/18/2009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pPr/>
              <a:t>‹#›</a:t>
            </a:fld>
            <a:endParaRPr lang="en-US"/>
          </a:p>
        </p:txBody>
      </p:sp>
      <p:pic>
        <p:nvPicPr>
          <p:cNvPr id="7" name="Picture 6" descr="350px-Zuoshangjiao.jpg"/>
          <p:cNvPicPr>
            <a:picLocks noChangeAspect="1"/>
          </p:cNvPicPr>
          <p:nvPr userDrawn="1"/>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noFill/>
          <a:effectLst>
            <a:outerShdw blurRad="50800" dist="38100" dir="2700000">
              <a:srgbClr val="000000">
                <a:alpha val="43000"/>
              </a:srgbClr>
            </a:outerShdw>
          </a:effectLst>
        </p:spPr>
        <p:txBody>
          <a:bodyPr vert="horz" lIns="91440" tIns="45720" rIns="91440" bIns="45720" rtlCol="0" anchor="ctr">
            <a:normAutofit/>
          </a:bodyPr>
          <a:lstStyle/>
          <a:p>
            <a:r>
              <a:rPr lang="en-US" dirty="0" smtClean="0"/>
              <a:t>Click to edit Master title style</a:t>
            </a:r>
            <a:endParaRPr lang="en-US" dirty="0"/>
          </a:p>
        </p:txBody>
      </p:sp>
      <p:sp>
        <p:nvSpPr>
          <p:cNvPr id="4099" name="Text Placeholder 2"/>
          <p:cNvSpPr>
            <a:spLocks noGrp="1"/>
          </p:cNvSpPr>
          <p:nvPr>
            <p:ph type="body" idx="1"/>
          </p:nvPr>
        </p:nvSpPr>
        <p:spPr bwMode="auto">
          <a:xfrm>
            <a:off x="457200" y="1343025"/>
            <a:ext cx="8229600" cy="4783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457200">
              <a:defRPr/>
            </a:pPr>
            <a:fld id="{49FCCA6A-B9A3-4CF5-9145-CF697D35D918}" type="datetimeFigureOut">
              <a:rPr lang="en-US">
                <a:solidFill>
                  <a:prstClr val="black">
                    <a:tint val="75000"/>
                  </a:prstClr>
                </a:solidFill>
              </a:rPr>
              <a:pPr defTabSz="457200">
                <a:defRPr/>
              </a:pPr>
              <a:t>12/18/2009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a:defRPr/>
            </a:pPr>
            <a:r>
              <a:rPr lang="en-US">
                <a:solidFill>
                  <a:prstClr val="black">
                    <a:tint val="75000"/>
                  </a:prstClr>
                </a:solidFill>
              </a:rPr>
              <a:t>http://</a:t>
            </a:r>
            <a:r>
              <a:rPr lang="en-US" err="1">
                <a:solidFill>
                  <a:prstClr val="black">
                    <a:tint val="75000"/>
                  </a:prstClr>
                </a:solidFill>
              </a:rPr>
              <a:t>futuregrid.org</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457200">
              <a:defRPr/>
            </a:pPr>
            <a:fld id="{3539D052-895B-4158-9667-2A0B45E33E76}" type="slidenum">
              <a:rPr lang="en-US">
                <a:solidFill>
                  <a:prstClr val="black">
                    <a:tint val="75000"/>
                  </a:prstClr>
                </a:solidFill>
              </a:rPr>
              <a:pPr defTabSz="457200">
                <a:defRPr/>
              </a:pPr>
              <a:t>‹#›</a:t>
            </a:fld>
            <a:endParaRPr lang="en-US">
              <a:solidFill>
                <a:prstClr val="black">
                  <a:tint val="75000"/>
                </a:prstClr>
              </a:solidFill>
            </a:endParaRPr>
          </a:p>
        </p:txBody>
      </p:sp>
      <p:grpSp>
        <p:nvGrpSpPr>
          <p:cNvPr id="3" name="Group 6"/>
          <p:cNvGrpSpPr>
            <a:grpSpLocks/>
          </p:cNvGrpSpPr>
          <p:nvPr userDrawn="1"/>
        </p:nvGrpSpPr>
        <p:grpSpPr bwMode="auto">
          <a:xfrm>
            <a:off x="0" y="0"/>
            <a:ext cx="1455738" cy="800100"/>
            <a:chOff x="0" y="1"/>
            <a:chExt cx="1455159" cy="800500"/>
          </a:xfrm>
        </p:grpSpPr>
        <p:pic>
          <p:nvPicPr>
            <p:cNvPr id="4105" name="Picture 7" descr="fg-logo-1.png"/>
            <p:cNvPicPr>
              <a:picLocks noChangeAspect="1"/>
            </p:cNvPicPr>
            <p:nvPr/>
          </p:nvPicPr>
          <p:blipFill>
            <a:blip r:embed="rId14" cstate="print"/>
            <a:srcRect/>
            <a:stretch>
              <a:fillRect/>
            </a:stretch>
          </p:blipFill>
          <p:spPr bwMode="auto">
            <a:xfrm>
              <a:off x="0" y="1"/>
              <a:ext cx="868235" cy="800500"/>
            </a:xfrm>
            <a:prstGeom prst="rect">
              <a:avLst/>
            </a:prstGeom>
            <a:noFill/>
            <a:ln w="9525">
              <a:noFill/>
              <a:miter lim="800000"/>
              <a:headEnd/>
              <a:tailEnd/>
            </a:ln>
          </p:spPr>
        </p:pic>
        <p:sp>
          <p:nvSpPr>
            <p:cNvPr id="9" name="TextBox 8"/>
            <p:cNvSpPr txBox="1"/>
            <p:nvPr/>
          </p:nvSpPr>
          <p:spPr>
            <a:xfrm>
              <a:off x="674420" y="127064"/>
              <a:ext cx="780739" cy="522549"/>
            </a:xfrm>
            <a:prstGeom prst="rect">
              <a:avLst/>
            </a:prstGeom>
            <a:noFill/>
          </p:spPr>
          <p:txBody>
            <a:bodyPr wrap="none">
              <a:spAutoFit/>
            </a:bodyPr>
            <a:lstStyle/>
            <a:p>
              <a:pPr defTabSz="457200">
                <a:defRPr/>
              </a:pPr>
              <a:r>
                <a:rPr lang="en-US" sz="1400" b="1" i="1" dirty="0">
                  <a:solidFill>
                    <a:prstClr val="white">
                      <a:lumMod val="50000"/>
                    </a:prstClr>
                  </a:solidFill>
                  <a:latin typeface="Helvetica"/>
                  <a:cs typeface="Helvetica"/>
                </a:rPr>
                <a:t>Future</a:t>
              </a:r>
            </a:p>
            <a:p>
              <a:pPr defTabSz="457200">
                <a:defRPr/>
              </a:pPr>
              <a:r>
                <a:rPr lang="en-US" sz="1400" b="1" i="1" dirty="0">
                  <a:solidFill>
                    <a:prstClr val="white">
                      <a:lumMod val="50000"/>
                    </a:prstClr>
                  </a:solidFill>
                  <a:latin typeface="Helvetica"/>
                  <a:cs typeface="Helvetica"/>
                </a:rPr>
                <a:t>Grid</a:t>
              </a:r>
            </a:p>
          </p:txBody>
        </p:sp>
      </p:grpSp>
      <p:pic>
        <p:nvPicPr>
          <p:cNvPr id="4104" name="Picture 9" descr="NSF_Logo.png"/>
          <p:cNvPicPr>
            <a:picLocks noChangeAspect="1"/>
          </p:cNvPicPr>
          <p:nvPr userDrawn="1"/>
        </p:nvPicPr>
        <p:blipFill>
          <a:blip r:embed="rId15" cstate="print"/>
          <a:srcRect/>
          <a:stretch>
            <a:fillRect/>
          </a:stretch>
        </p:blipFill>
        <p:spPr bwMode="auto">
          <a:xfrm>
            <a:off x="8286750" y="0"/>
            <a:ext cx="800100" cy="800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0" fontAlgn="base" hangingPunct="0">
        <a:spcBef>
          <a:spcPct val="0"/>
        </a:spcBef>
        <a:spcAft>
          <a:spcPct val="0"/>
        </a:spcAft>
        <a:defRPr sz="4400" kern="1200">
          <a:solidFill>
            <a:schemeClr val="tx1"/>
          </a:solidFill>
          <a:effectLst>
            <a:outerShdw blurRad="50800" dist="38100" dir="2700000" algn="tl" rotWithShape="0">
              <a:srgbClr val="000000">
                <a:alpha val="43000"/>
              </a:srgbClr>
            </a:outerShdw>
          </a:effectLst>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defRPr/>
            </a:pPr>
            <a:fld id="{F15D185D-804C-4415-953B-BCE67A486A33}" type="datetimeFigureOut">
              <a:rPr lang="en-US"/>
              <a:pPr defTabSz="457200" fontAlgn="base">
                <a:spcBef>
                  <a:spcPct val="0"/>
                </a:spcBef>
                <a:spcAft>
                  <a:spcPct val="0"/>
                </a:spcAft>
                <a:defRPr/>
              </a:pPr>
              <a:t>12/18/2009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defRPr/>
            </a:pPr>
            <a:fld id="{8F33A4B3-C082-4247-8324-46C7C51AF2AF}" type="slidenum">
              <a:rPr lang="en-US"/>
              <a:pPr defTabSz="457200" fontAlgn="base">
                <a:spcBef>
                  <a:spcPct val="0"/>
                </a:spcBef>
                <a:spcAft>
                  <a:spcPct val="0"/>
                </a:spcAft>
                <a:defRPr/>
              </a:pPr>
              <a:t>‹#›</a:t>
            </a:fld>
            <a:endParaRPr lang="en-US"/>
          </a:p>
        </p:txBody>
      </p:sp>
      <p:pic>
        <p:nvPicPr>
          <p:cNvPr id="5127" name="Picture 6" descr="350px-Zuoshangjiao.jpg"/>
          <p:cNvPicPr>
            <a:picLocks noChangeAspect="1"/>
          </p:cNvPicPr>
          <p:nvPr userDrawn="1"/>
        </p:nvPicPr>
        <p:blipFill>
          <a:blip r:embed="rId13" cstate="print"/>
          <a:srcRect/>
          <a:stretch>
            <a:fillRect/>
          </a:stretch>
        </p:blipFill>
        <p:spPr bwMode="auto">
          <a:xfrm>
            <a:off x="0" y="0"/>
            <a:ext cx="1600200" cy="1541463"/>
          </a:xfrm>
          <a:prstGeom prst="rect">
            <a:avLst/>
          </a:prstGeom>
          <a:noFill/>
          <a:ln w="9525">
            <a:noFill/>
            <a:miter lim="800000"/>
            <a:headEnd/>
            <a:tailEnd/>
          </a:ln>
        </p:spPr>
      </p:pic>
      <p:sp>
        <p:nvSpPr>
          <p:cNvPr id="8" name="Rectangle 25"/>
          <p:cNvSpPr>
            <a:spLocks noChangeArrowheads="1"/>
          </p:cNvSpPr>
          <p:nvPr userDrawn="1"/>
        </p:nvSpPr>
        <p:spPr bwMode="auto">
          <a:xfrm>
            <a:off x="8374063" y="6491288"/>
            <a:ext cx="769937" cy="366712"/>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lsaweb.ads.iu.edu/salsa"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685800"/>
            <a:ext cx="7772400" cy="1470025"/>
          </a:xfrm>
        </p:spPr>
        <p:txBody>
          <a:bodyPr>
            <a:noAutofit/>
          </a:bodyPr>
          <a:lstStyle/>
          <a:p>
            <a:r>
              <a:rPr lang="en-US" sz="4000" b="1" dirty="0" smtClean="0"/>
              <a:t>FutureGrid</a:t>
            </a:r>
            <a:br>
              <a:rPr lang="en-US" sz="4000" b="1" dirty="0" smtClean="0"/>
            </a:br>
            <a:r>
              <a:rPr lang="en-US" sz="4000" b="1" dirty="0" smtClean="0"/>
              <a:t>and Applications</a:t>
            </a:r>
            <a:endParaRPr lang="en-US" sz="4000" dirty="0"/>
          </a:p>
        </p:txBody>
      </p:sp>
      <p:sp>
        <p:nvSpPr>
          <p:cNvPr id="3" name="Subtitle 2"/>
          <p:cNvSpPr>
            <a:spLocks noGrp="1"/>
          </p:cNvSpPr>
          <p:nvPr>
            <p:ph type="subTitle" idx="1"/>
          </p:nvPr>
        </p:nvSpPr>
        <p:spPr>
          <a:xfrm>
            <a:off x="457200" y="2819400"/>
            <a:ext cx="8686800" cy="1066800"/>
          </a:xfrm>
        </p:spPr>
        <p:txBody>
          <a:bodyPr>
            <a:noAutofit/>
          </a:bodyPr>
          <a:lstStyle/>
          <a:p>
            <a:r>
              <a:rPr lang="en-US" sz="1800" b="1" i="1" dirty="0" smtClean="0">
                <a:solidFill>
                  <a:srgbClr val="7030A0"/>
                </a:solidFill>
              </a:rPr>
              <a:t>December 18 </a:t>
            </a:r>
            <a:r>
              <a:rPr lang="en-US" sz="1800" b="1" i="1" dirty="0" smtClean="0">
                <a:solidFill>
                  <a:srgbClr val="7030A0"/>
                </a:solidFill>
              </a:rPr>
              <a:t>2009</a:t>
            </a:r>
            <a:endParaRPr lang="en-US" sz="1800" b="1" i="1" dirty="0" smtClean="0"/>
          </a:p>
        </p:txBody>
      </p:sp>
      <p:sp>
        <p:nvSpPr>
          <p:cNvPr id="5" name="Subtitle 2"/>
          <p:cNvSpPr txBox="1">
            <a:spLocks/>
          </p:cNvSpPr>
          <p:nvPr/>
        </p:nvSpPr>
        <p:spPr>
          <a:xfrm>
            <a:off x="914400" y="3505200"/>
            <a:ext cx="7239000" cy="3352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Geoffrey Fox</a:t>
            </a:r>
            <a:endParaRPr kumimoji="0" lang="en-US" sz="2400" b="0" i="0" u="none" strike="noStrike" kern="1200" cap="none" spc="0" normalizeH="0" noProof="0" dirty="0" smtClean="0">
              <a:ln>
                <a:noFill/>
              </a:ln>
              <a:effectLst/>
              <a:uLnTx/>
              <a:uFillTx/>
              <a:latin typeface="Times New Roman" pitchFamily="18" charset="0"/>
              <a:cs typeface="Times New Roman" pitchFamily="18" charset="0"/>
            </a:endParaRPr>
          </a:p>
          <a:p>
            <a:pPr lvl="0" algn="ctr">
              <a:spcBef>
                <a:spcPct val="20000"/>
              </a:spcBef>
              <a:defRPr/>
            </a:pPr>
            <a:r>
              <a:rPr lang="en-US" sz="2000" baseline="0" dirty="0" smtClean="0"/>
              <a:t>                     </a:t>
            </a:r>
            <a:r>
              <a:rPr lang="en-US" sz="2000" baseline="0" dirty="0" smtClean="0">
                <a:hlinkClick r:id="rId3"/>
              </a:rPr>
              <a:t>gcf@indiana.edu</a:t>
            </a:r>
            <a:r>
              <a:rPr lang="en-US" sz="2000" dirty="0" smtClean="0"/>
              <a:t>             </a:t>
            </a:r>
            <a:r>
              <a:rPr lang="en-US" sz="2000" dirty="0" smtClean="0">
                <a:hlinkClick r:id="rId4"/>
              </a:rPr>
              <a:t>http://salsaweb.ads.iu.edu/salsa</a:t>
            </a:r>
            <a:endParaRPr lang="en-US" sz="2000" dirty="0" smtClean="0"/>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aseline="0" dirty="0"/>
          </a:p>
          <a:p>
            <a:pPr lvl="0" algn="ctr">
              <a:spcBef>
                <a:spcPct val="20000"/>
              </a:spcBef>
            </a:pPr>
            <a:r>
              <a:rPr lang="en-US" sz="1900" dirty="0" smtClean="0">
                <a:latin typeface="Times New Roman" pitchFamily="18" charset="0"/>
                <a:cs typeface="Times New Roman" pitchFamily="18" charset="0"/>
              </a:rPr>
              <a:t>Community Grids Laboratory</a:t>
            </a:r>
          </a:p>
          <a:p>
            <a:pPr lvl="0" algn="ctr">
              <a:spcBef>
                <a:spcPct val="20000"/>
              </a:spcBef>
            </a:pPr>
            <a:r>
              <a:rPr lang="en-US" sz="1900" dirty="0" smtClean="0">
                <a:latin typeface="Times New Roman" pitchFamily="18" charset="0"/>
                <a:cs typeface="Times New Roman" pitchFamily="18" charset="0"/>
              </a:rPr>
              <a:t>Pervasive Technology Institute</a:t>
            </a:r>
          </a:p>
          <a:p>
            <a:pPr lvl="0" algn="ctr">
              <a:spcBef>
                <a:spcPct val="20000"/>
              </a:spcBef>
            </a:pPr>
            <a:r>
              <a:rPr lang="en-US" sz="1900" dirty="0" smtClean="0">
                <a:latin typeface="Times New Roman" pitchFamily="18" charset="0"/>
                <a:cs typeface="Times New Roman" pitchFamily="18" charset="0"/>
              </a:rPr>
              <a:t>Indiana University</a:t>
            </a:r>
            <a:endParaRPr kumimoji="0" lang="en-US" sz="24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t>Selected FutureGrid Timeline</a:t>
            </a:r>
            <a:endParaRPr lang="en-US" dirty="0"/>
          </a:p>
        </p:txBody>
      </p:sp>
      <p:sp>
        <p:nvSpPr>
          <p:cNvPr id="3" name="Content Placeholder 2"/>
          <p:cNvSpPr>
            <a:spLocks noGrp="1"/>
          </p:cNvSpPr>
          <p:nvPr>
            <p:ph idx="1"/>
          </p:nvPr>
        </p:nvSpPr>
        <p:spPr>
          <a:xfrm>
            <a:off x="457200" y="1343025"/>
            <a:ext cx="8229600" cy="5291138"/>
          </a:xfrm>
        </p:spPr>
        <p:txBody>
          <a:bodyPr rtlCol="0">
            <a:normAutofit fontScale="92500" lnSpcReduction="20000"/>
          </a:bodyPr>
          <a:lstStyle/>
          <a:p>
            <a:pPr eaLnBrk="1" fontAlgn="auto" hangingPunct="1">
              <a:spcAft>
                <a:spcPts val="0"/>
              </a:spcAft>
              <a:buFont typeface="Arial"/>
              <a:buChar char="•"/>
              <a:defRPr/>
            </a:pPr>
            <a:r>
              <a:rPr lang="en-US" dirty="0" smtClean="0">
                <a:solidFill>
                  <a:srgbClr val="FF0000"/>
                </a:solidFill>
              </a:rPr>
              <a:t>October 1 2009 </a:t>
            </a:r>
            <a:r>
              <a:rPr lang="en-US" dirty="0" smtClean="0"/>
              <a:t>Project Starts</a:t>
            </a:r>
          </a:p>
          <a:p>
            <a:pPr eaLnBrk="1" fontAlgn="auto" hangingPunct="1">
              <a:spcAft>
                <a:spcPts val="0"/>
              </a:spcAft>
              <a:buFont typeface="Arial"/>
              <a:buChar char="•"/>
              <a:defRPr/>
            </a:pPr>
            <a:r>
              <a:rPr lang="en-US" dirty="0" smtClean="0">
                <a:solidFill>
                  <a:srgbClr val="FF0000"/>
                </a:solidFill>
              </a:rPr>
              <a:t>November 16-19 </a:t>
            </a:r>
            <a:r>
              <a:rPr lang="en-US" dirty="0" smtClean="0"/>
              <a:t>SC09 Demo/F2F Committee Meetings/Chat up collaborators</a:t>
            </a:r>
          </a:p>
          <a:p>
            <a:pPr eaLnBrk="1" fontAlgn="auto" hangingPunct="1">
              <a:spcAft>
                <a:spcPts val="0"/>
              </a:spcAft>
              <a:buFont typeface="Arial"/>
              <a:buChar char="•"/>
              <a:defRPr/>
            </a:pPr>
            <a:r>
              <a:rPr lang="en-US" dirty="0" smtClean="0">
                <a:solidFill>
                  <a:srgbClr val="FF0000"/>
                </a:solidFill>
              </a:rPr>
              <a:t>January 2010 </a:t>
            </a:r>
            <a:r>
              <a:rPr lang="en-US" dirty="0" smtClean="0"/>
              <a:t>– Significant Hardware available</a:t>
            </a:r>
          </a:p>
          <a:p>
            <a:pPr eaLnBrk="1" fontAlgn="auto" hangingPunct="1">
              <a:spcAft>
                <a:spcPts val="0"/>
              </a:spcAft>
              <a:buFont typeface="Arial"/>
              <a:buChar char="•"/>
              <a:defRPr/>
            </a:pPr>
            <a:r>
              <a:rPr lang="en-US" dirty="0" smtClean="0">
                <a:solidFill>
                  <a:srgbClr val="FF0000"/>
                </a:solidFill>
              </a:rPr>
              <a:t>March 2010 </a:t>
            </a:r>
            <a:r>
              <a:rPr lang="en-US" dirty="0" smtClean="0"/>
              <a:t>FutureGrid network complete</a:t>
            </a:r>
          </a:p>
          <a:p>
            <a:pPr eaLnBrk="1" fontAlgn="auto" hangingPunct="1">
              <a:spcAft>
                <a:spcPts val="0"/>
              </a:spcAft>
              <a:buFont typeface="Arial"/>
              <a:buChar char="•"/>
              <a:defRPr/>
            </a:pPr>
            <a:r>
              <a:rPr lang="en-US" dirty="0" smtClean="0">
                <a:solidFill>
                  <a:srgbClr val="FF0000"/>
                </a:solidFill>
              </a:rPr>
              <a:t>March 2010 </a:t>
            </a:r>
            <a:r>
              <a:rPr lang="en-US" dirty="0" smtClean="0"/>
              <a:t>FutureGrid Annual Meeting</a:t>
            </a:r>
          </a:p>
          <a:p>
            <a:pPr eaLnBrk="1" fontAlgn="auto" hangingPunct="1">
              <a:spcAft>
                <a:spcPts val="0"/>
              </a:spcAft>
              <a:buFont typeface="Arial"/>
              <a:buChar char="•"/>
              <a:defRPr/>
            </a:pPr>
            <a:r>
              <a:rPr lang="en-US" dirty="0" smtClean="0">
                <a:solidFill>
                  <a:srgbClr val="FF0000"/>
                </a:solidFill>
              </a:rPr>
              <a:t>April 2010 </a:t>
            </a:r>
            <a:r>
              <a:rPr lang="en-US" dirty="0" smtClean="0"/>
              <a:t>Many early users</a:t>
            </a:r>
          </a:p>
          <a:p>
            <a:pPr eaLnBrk="1" fontAlgn="auto" hangingPunct="1">
              <a:spcAft>
                <a:spcPts val="0"/>
              </a:spcAft>
              <a:buFont typeface="Arial"/>
              <a:buChar char="•"/>
              <a:defRPr/>
            </a:pPr>
            <a:r>
              <a:rPr lang="en-US" dirty="0" smtClean="0">
                <a:solidFill>
                  <a:srgbClr val="FF0000"/>
                </a:solidFill>
              </a:rPr>
              <a:t>September 2010 </a:t>
            </a:r>
            <a:r>
              <a:rPr lang="en-US" dirty="0" smtClean="0"/>
              <a:t>All hardware (except Track IIC lookalike) accepted </a:t>
            </a:r>
          </a:p>
          <a:p>
            <a:pPr eaLnBrk="1" fontAlgn="auto" hangingPunct="1">
              <a:spcAft>
                <a:spcPts val="0"/>
              </a:spcAft>
              <a:buFont typeface="Arial"/>
              <a:buChar char="•"/>
              <a:defRPr/>
            </a:pPr>
            <a:r>
              <a:rPr lang="en-US" dirty="0" smtClean="0">
                <a:solidFill>
                  <a:srgbClr val="FF0000"/>
                </a:solidFill>
              </a:rPr>
              <a:t>October 1 2011 </a:t>
            </a:r>
            <a:r>
              <a:rPr lang="en-US" dirty="0" err="1" smtClean="0"/>
              <a:t>FutureGrid</a:t>
            </a:r>
            <a:r>
              <a:rPr lang="en-US" dirty="0" smtClean="0"/>
              <a:t> </a:t>
            </a:r>
            <a:r>
              <a:rPr lang="en-US" dirty="0" err="1" smtClean="0"/>
              <a:t>allocatable</a:t>
            </a:r>
            <a:r>
              <a:rPr lang="en-US" dirty="0" smtClean="0"/>
              <a:t> via </a:t>
            </a:r>
            <a:r>
              <a:rPr lang="en-US" dirty="0" err="1" smtClean="0"/>
              <a:t>TeraGrid</a:t>
            </a:r>
            <a:r>
              <a:rPr lang="en-US" dirty="0" smtClean="0"/>
              <a:t> process – first two years by user/science board led by Andrew </a:t>
            </a:r>
            <a:r>
              <a:rPr lang="en-US" dirty="0" err="1" smtClean="0"/>
              <a:t>Grimshaw</a:t>
            </a:r>
            <a:endParaRPr lang="en-US" dirty="0" smtClean="0"/>
          </a:p>
          <a:p>
            <a:pPr eaLnBrk="1" fontAlgn="auto" hangingPunct="1">
              <a:spcAft>
                <a:spcPts val="0"/>
              </a:spcAft>
              <a:buFont typeface="Arial"/>
              <a:buChar cha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t>FutureGrid Architecture</a:t>
            </a:r>
            <a:endParaRPr lang="en-US" dirty="0"/>
          </a:p>
        </p:txBody>
      </p:sp>
      <p:sp>
        <p:nvSpPr>
          <p:cNvPr id="1028" name="Content Placeholder 4"/>
          <p:cNvSpPr>
            <a:spLocks noGrp="1"/>
          </p:cNvSpPr>
          <p:nvPr>
            <p:ph idx="1"/>
          </p:nvPr>
        </p:nvSpPr>
        <p:spPr/>
        <p:txBody>
          <a:bodyPr/>
          <a:lstStyle/>
          <a:p>
            <a:pPr eaLnBrk="1" hangingPunct="1"/>
            <a:endParaRPr lang="en-US" smtClean="0"/>
          </a:p>
        </p:txBody>
      </p:sp>
      <p:graphicFrame>
        <p:nvGraphicFramePr>
          <p:cNvPr id="1026" name="Object 2"/>
          <p:cNvGraphicFramePr>
            <a:graphicFrameLocks noChangeAspect="1"/>
          </p:cNvGraphicFramePr>
          <p:nvPr/>
        </p:nvGraphicFramePr>
        <p:xfrm>
          <a:off x="0" y="874713"/>
          <a:ext cx="9147175" cy="5983287"/>
        </p:xfrm>
        <a:graphic>
          <a:graphicData uri="http://schemas.openxmlformats.org/presentationml/2006/ole">
            <p:oleObj spid="_x0000_s191490" name="Acrobat Document" r:id="rId4" imgW="7851600" imgH="5079960" progId="AcroExch.Document.7">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FutureGrid</a:t>
            </a:r>
            <a:r>
              <a:rPr lang="en-US" dirty="0" smtClean="0"/>
              <a:t> Architecture</a:t>
            </a:r>
            <a:endParaRPr lang="en-US" dirty="0"/>
          </a:p>
        </p:txBody>
      </p:sp>
      <p:sp>
        <p:nvSpPr>
          <p:cNvPr id="3" name="Content Placeholder 2"/>
          <p:cNvSpPr>
            <a:spLocks noGrp="1"/>
          </p:cNvSpPr>
          <p:nvPr>
            <p:ph idx="1"/>
          </p:nvPr>
        </p:nvSpPr>
        <p:spPr>
          <a:xfrm>
            <a:off x="0" y="1011238"/>
            <a:ext cx="8988425" cy="5662612"/>
          </a:xfrm>
        </p:spPr>
        <p:txBody>
          <a:bodyPr rtlCol="0">
            <a:normAutofit fontScale="92500" lnSpcReduction="20000"/>
          </a:bodyPr>
          <a:lstStyle/>
          <a:p>
            <a:pPr eaLnBrk="1" fontAlgn="auto" hangingPunct="1">
              <a:spcAft>
                <a:spcPts val="0"/>
              </a:spcAft>
              <a:buFont typeface="Arial"/>
              <a:buChar char="•"/>
              <a:defRPr/>
            </a:pPr>
            <a:r>
              <a:rPr lang="en-US" dirty="0" smtClean="0"/>
              <a:t>Open Architecture allows to configure resources based on images</a:t>
            </a:r>
          </a:p>
          <a:p>
            <a:pPr eaLnBrk="1" fontAlgn="auto" hangingPunct="1">
              <a:spcAft>
                <a:spcPts val="0"/>
              </a:spcAft>
              <a:buFont typeface="Arial"/>
              <a:buChar char="•"/>
              <a:defRPr/>
            </a:pPr>
            <a:r>
              <a:rPr lang="en-US" dirty="0" smtClean="0"/>
              <a:t>Managed images allows to create similar experiment environments</a:t>
            </a:r>
          </a:p>
          <a:p>
            <a:pPr eaLnBrk="1" fontAlgn="auto" hangingPunct="1">
              <a:spcAft>
                <a:spcPts val="0"/>
              </a:spcAft>
              <a:buFont typeface="Arial"/>
              <a:buChar char="•"/>
              <a:defRPr/>
            </a:pPr>
            <a:r>
              <a:rPr lang="en-US" dirty="0" smtClean="0"/>
              <a:t>Experiment management allows </a:t>
            </a:r>
            <a:r>
              <a:rPr lang="en-US" dirty="0" smtClean="0">
                <a:solidFill>
                  <a:srgbClr val="FF0000"/>
                </a:solidFill>
              </a:rPr>
              <a:t>reproducible activities</a:t>
            </a:r>
          </a:p>
          <a:p>
            <a:pPr eaLnBrk="1" fontAlgn="auto" hangingPunct="1">
              <a:spcAft>
                <a:spcPts val="0"/>
              </a:spcAft>
              <a:buFont typeface="Arial"/>
              <a:buChar char="•"/>
              <a:defRPr/>
            </a:pPr>
            <a:r>
              <a:rPr lang="en-US" dirty="0" smtClean="0"/>
              <a:t>Through our modular design we allow </a:t>
            </a:r>
            <a:r>
              <a:rPr lang="en-US" dirty="0" smtClean="0">
                <a:solidFill>
                  <a:srgbClr val="FF0000"/>
                </a:solidFill>
              </a:rPr>
              <a:t>different clouds and images </a:t>
            </a:r>
            <a:r>
              <a:rPr lang="en-US" dirty="0" smtClean="0"/>
              <a:t>to be “rained” upon hardware.</a:t>
            </a:r>
          </a:p>
          <a:p>
            <a:pPr eaLnBrk="1" fontAlgn="auto" hangingPunct="1">
              <a:spcAft>
                <a:spcPts val="0"/>
              </a:spcAft>
              <a:buFont typeface="Arial"/>
              <a:buChar char="•"/>
              <a:defRPr/>
            </a:pPr>
            <a:r>
              <a:rPr lang="en-US" dirty="0" smtClean="0"/>
              <a:t>Note will be </a:t>
            </a:r>
            <a:r>
              <a:rPr lang="en-US" dirty="0" smtClean="0">
                <a:solidFill>
                  <a:srgbClr val="FF0000"/>
                </a:solidFill>
              </a:rPr>
              <a:t>supported 24x7 </a:t>
            </a:r>
            <a:r>
              <a:rPr lang="en-US" dirty="0" smtClean="0"/>
              <a:t>at “TeraGrid Production Quality” </a:t>
            </a:r>
          </a:p>
          <a:p>
            <a:pPr eaLnBrk="1" fontAlgn="auto" hangingPunct="1">
              <a:spcAft>
                <a:spcPts val="0"/>
              </a:spcAft>
              <a:buFont typeface="Arial"/>
              <a:buChar char="•"/>
              <a:defRPr/>
            </a:pPr>
            <a:r>
              <a:rPr lang="en-US" dirty="0" smtClean="0"/>
              <a:t>Will  support deployment of </a:t>
            </a:r>
            <a:r>
              <a:rPr lang="en-US" dirty="0" smtClean="0">
                <a:solidFill>
                  <a:srgbClr val="FF0000"/>
                </a:solidFill>
              </a:rPr>
              <a:t>“important” middleware </a:t>
            </a:r>
            <a:r>
              <a:rPr lang="en-US" dirty="0" smtClean="0"/>
              <a:t>including TeraGrid stack, Condor, BOINC, </a:t>
            </a:r>
            <a:r>
              <a:rPr lang="en-US" dirty="0" err="1" smtClean="0"/>
              <a:t>gLite</a:t>
            </a:r>
            <a:r>
              <a:rPr lang="en-US" dirty="0" smtClean="0"/>
              <a:t>, </a:t>
            </a:r>
            <a:r>
              <a:rPr lang="en-US" dirty="0" err="1" smtClean="0"/>
              <a:t>Unicore</a:t>
            </a:r>
            <a:r>
              <a:rPr lang="en-US" dirty="0" smtClean="0"/>
              <a:t>, Genesis II</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7200" y="273050"/>
            <a:ext cx="8228013" cy="1146175"/>
          </a:xfrm>
        </p:spPr>
        <p:txBody>
          <a:bodyPr tIns="35202"/>
          <a:lstStyle/>
          <a:p>
            <a:pPr eaLnBrk="1" hangingPunct="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smtClean="0"/>
              <a:t>RAIN: Dynamic </a:t>
            </a:r>
            <a:r>
              <a:rPr lang="en-US" dirty="0"/>
              <a:t>Provisioning </a:t>
            </a:r>
          </a:p>
        </p:txBody>
      </p:sp>
      <p:sp>
        <p:nvSpPr>
          <p:cNvPr id="3074" name="Rectangle 2"/>
          <p:cNvSpPr>
            <a:spLocks noGrp="1" noChangeArrowheads="1"/>
          </p:cNvSpPr>
          <p:nvPr>
            <p:ph type="body" idx="1"/>
          </p:nvPr>
        </p:nvSpPr>
        <p:spPr>
          <a:xfrm>
            <a:off x="457200" y="1604963"/>
            <a:ext cx="8228013" cy="4997450"/>
          </a:xfrm>
        </p:spPr>
        <p:txBody>
          <a:bodyPr>
            <a:normAutofit lnSpcReduction="10000"/>
          </a:bodyPr>
          <a:lstStyle/>
          <a:p>
            <a:pPr marL="391686" indent="-293764" eaLnBrk="1" hangingPunct="1">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a:t>Change underlying system to support current user demands</a:t>
            </a:r>
          </a:p>
          <a:p>
            <a:pPr marL="391686" indent="-293764" eaLnBrk="1" hangingPunct="1">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a:t>Linux, Windows,</a:t>
            </a:r>
            <a:r>
              <a:rPr lang="en-US" dirty="0" smtClean="0"/>
              <a:t> </a:t>
            </a:r>
            <a:r>
              <a:rPr lang="en-US" dirty="0" err="1"/>
              <a:t>X</a:t>
            </a:r>
            <a:r>
              <a:rPr lang="en-US" dirty="0" err="1" smtClean="0"/>
              <a:t>en</a:t>
            </a:r>
            <a:r>
              <a:rPr lang="en-US" dirty="0"/>
              <a:t>,</a:t>
            </a:r>
            <a:r>
              <a:rPr lang="en-US" dirty="0" smtClean="0"/>
              <a:t> Nimbus</a:t>
            </a:r>
            <a:r>
              <a:rPr lang="en-US" dirty="0"/>
              <a:t>,</a:t>
            </a:r>
            <a:r>
              <a:rPr lang="en-US" dirty="0" smtClean="0"/>
              <a:t> Eucalyptus</a:t>
            </a:r>
            <a:endParaRPr lang="en-US" dirty="0"/>
          </a:p>
          <a:p>
            <a:pPr marL="391686" indent="-293764" eaLnBrk="1" hangingPunct="1">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a:t>Stateless images</a:t>
            </a:r>
          </a:p>
          <a:p>
            <a:pPr marL="783372" lvl="1" indent="-293764" eaLnBrk="1" hangingPunct="1">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a:t>Shorter boot times</a:t>
            </a:r>
          </a:p>
          <a:p>
            <a:pPr marL="783372" lvl="1" indent="-293764" eaLnBrk="1" hangingPunct="1">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a:t>Easier to maintain</a:t>
            </a:r>
          </a:p>
          <a:p>
            <a:pPr marL="391686" indent="-293764" eaLnBrk="1" hangingPunct="1">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err="1"/>
              <a:t>Stateful</a:t>
            </a:r>
            <a:r>
              <a:rPr lang="en-US" dirty="0"/>
              <a:t> installs</a:t>
            </a:r>
          </a:p>
          <a:p>
            <a:pPr marL="783372" lvl="1" indent="-293764" eaLnBrk="1" hangingPunct="1">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a:t>Windows</a:t>
            </a:r>
          </a:p>
          <a:p>
            <a:pPr marL="391686" indent="-293764" eaLnBrk="1" hangingPunct="1">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a:t>Use </a:t>
            </a:r>
            <a:r>
              <a:rPr lang="en-US" dirty="0" err="1"/>
              <a:t>moab</a:t>
            </a:r>
            <a:r>
              <a:rPr lang="en-US" dirty="0"/>
              <a:t> to trigger changes and </a:t>
            </a:r>
            <a:r>
              <a:rPr lang="en-US" dirty="0" err="1"/>
              <a:t>xCAT</a:t>
            </a:r>
            <a:r>
              <a:rPr lang="en-US" dirty="0"/>
              <a:t> to manage installs</a:t>
            </a:r>
          </a:p>
        </p:txBody>
      </p:sp>
      <p:sp>
        <p:nvSpPr>
          <p:cNvPr id="4" name="Date Placeholder 3"/>
          <p:cNvSpPr>
            <a:spLocks noGrp="1"/>
          </p:cNvSpPr>
          <p:nvPr>
            <p:ph type="dt" sz="quarter" idx="10"/>
          </p:nvPr>
        </p:nvSpPr>
        <p:spPr/>
        <p:txBody>
          <a:bodyPr/>
          <a:lstStyle/>
          <a:p>
            <a:pPr>
              <a:defRPr/>
            </a:pPr>
            <a:fld id="{7EB1D2FF-F999-0B46-870A-6C24C03412F0}" type="datetime1">
              <a:rPr lang="en-US" smtClean="0">
                <a:solidFill>
                  <a:prstClr val="black">
                    <a:tint val="75000"/>
                  </a:prstClr>
                </a:solidFill>
              </a:rPr>
              <a:pPr>
                <a:defRPr/>
              </a:pPr>
              <a:t>12/18/2009</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ECF0D1A-C8DE-4857-9B6F-D8991B299ADD}" type="slidenum">
              <a:rPr lang="en-US" smtClean="0">
                <a:solidFill>
                  <a:prstClr val="black">
                    <a:tint val="75000"/>
                  </a:prstClr>
                </a:solidFill>
              </a:rPr>
              <a:pPr>
                <a:defRPr/>
              </a:pPr>
              <a:t>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http://futuregrid.org</a:t>
            </a:r>
            <a:endParaRPr lang="en-US">
              <a:solidFill>
                <a:prstClr val="black">
                  <a:tint val="75000"/>
                </a:prstClr>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dirty="0" smtClean="0"/>
              <a:t>SALSA </a:t>
            </a:r>
            <a:br>
              <a:rPr lang="en-US" dirty="0" smtClean="0"/>
            </a:br>
            <a:r>
              <a:rPr lang="en-US" dirty="0" smtClean="0"/>
              <a:t>Dynamic Virtual Cluster Hosting</a:t>
            </a:r>
            <a:endParaRPr lang="en-US" dirty="0"/>
          </a:p>
        </p:txBody>
      </p:sp>
      <p:sp>
        <p:nvSpPr>
          <p:cNvPr id="4" name="Rectangle 3"/>
          <p:cNvSpPr/>
          <p:nvPr/>
        </p:nvSpPr>
        <p:spPr>
          <a:xfrm>
            <a:off x="381000" y="4762500"/>
            <a:ext cx="8382000" cy="361950"/>
          </a:xfrm>
          <a:prstGeom prst="rect">
            <a:avLst/>
          </a:prstGeom>
        </p:spPr>
        <p:style>
          <a:lnRef idx="1">
            <a:schemeClr val="accent2"/>
          </a:lnRef>
          <a:fillRef idx="2">
            <a:schemeClr val="accent2"/>
          </a:fillRef>
          <a:effectRef idx="1">
            <a:schemeClr val="accent2"/>
          </a:effectRef>
          <a:fontRef idx="minor">
            <a:schemeClr val="dk1"/>
          </a:fontRef>
        </p:style>
        <p:txBody>
          <a:bodyPr lIns="64008" tIns="32004" rIns="64008" bIns="32004" anchor="ctr"/>
          <a:lstStyle/>
          <a:p>
            <a:pPr algn="ctr">
              <a:defRPr/>
            </a:pPr>
            <a:r>
              <a:rPr lang="en-US" dirty="0" err="1">
                <a:solidFill>
                  <a:prstClr val="black"/>
                </a:solidFill>
              </a:rPr>
              <a:t>iDataplex</a:t>
            </a:r>
            <a:r>
              <a:rPr lang="en-US" dirty="0">
                <a:solidFill>
                  <a:prstClr val="black"/>
                </a:solidFill>
              </a:rPr>
              <a:t> Bare-metal Nodes (32 nodes)</a:t>
            </a:r>
          </a:p>
        </p:txBody>
      </p:sp>
      <p:sp>
        <p:nvSpPr>
          <p:cNvPr id="5" name="Rectangle 4"/>
          <p:cNvSpPr/>
          <p:nvPr/>
        </p:nvSpPr>
        <p:spPr>
          <a:xfrm>
            <a:off x="381000" y="4273550"/>
            <a:ext cx="8382000" cy="361950"/>
          </a:xfrm>
          <a:prstGeom prst="rect">
            <a:avLst/>
          </a:prstGeom>
        </p:spPr>
        <p:style>
          <a:lnRef idx="1">
            <a:schemeClr val="accent4"/>
          </a:lnRef>
          <a:fillRef idx="2">
            <a:schemeClr val="accent4"/>
          </a:fillRef>
          <a:effectRef idx="1">
            <a:schemeClr val="accent4"/>
          </a:effectRef>
          <a:fontRef idx="minor">
            <a:schemeClr val="dk1"/>
          </a:fontRef>
        </p:style>
        <p:txBody>
          <a:bodyPr lIns="64008" tIns="32004" rIns="64008" bIns="32004" anchor="ctr"/>
          <a:lstStyle/>
          <a:p>
            <a:pPr algn="ctr">
              <a:defRPr/>
            </a:pPr>
            <a:r>
              <a:rPr lang="en-US" dirty="0" err="1" smtClean="0">
                <a:solidFill>
                  <a:prstClr val="black"/>
                </a:solidFill>
              </a:rPr>
              <a:t>xCAT</a:t>
            </a:r>
            <a:r>
              <a:rPr lang="en-US" dirty="0" smtClean="0">
                <a:solidFill>
                  <a:prstClr val="black"/>
                </a:solidFill>
              </a:rPr>
              <a:t> </a:t>
            </a:r>
            <a:r>
              <a:rPr lang="en-US" dirty="0">
                <a:solidFill>
                  <a:prstClr val="black"/>
                </a:solidFill>
              </a:rPr>
              <a:t>Infrastructure</a:t>
            </a:r>
          </a:p>
        </p:txBody>
      </p:sp>
      <p:sp>
        <p:nvSpPr>
          <p:cNvPr id="6" name="Rectangle 5"/>
          <p:cNvSpPr/>
          <p:nvPr/>
        </p:nvSpPr>
        <p:spPr>
          <a:xfrm>
            <a:off x="381000" y="3448050"/>
            <a:ext cx="1285875" cy="742950"/>
          </a:xfrm>
          <a:prstGeom prst="rect">
            <a:avLst/>
          </a:prstGeom>
        </p:spPr>
        <p:style>
          <a:lnRef idx="1">
            <a:schemeClr val="dk1"/>
          </a:lnRef>
          <a:fillRef idx="2">
            <a:schemeClr val="dk1"/>
          </a:fillRef>
          <a:effectRef idx="1">
            <a:schemeClr val="dk1"/>
          </a:effectRef>
          <a:fontRef idx="minor">
            <a:schemeClr val="dk1"/>
          </a:fontRef>
        </p:style>
        <p:txBody>
          <a:bodyPr lIns="64008" tIns="32004" rIns="64008" bIns="32004" anchor="ctr"/>
          <a:lstStyle/>
          <a:p>
            <a:pPr algn="ctr">
              <a:defRPr/>
            </a:pPr>
            <a:r>
              <a:rPr lang="en-US" dirty="0">
                <a:solidFill>
                  <a:prstClr val="black"/>
                </a:solidFill>
              </a:rPr>
              <a:t>Linux </a:t>
            </a:r>
          </a:p>
          <a:p>
            <a:pPr algn="ctr">
              <a:defRPr/>
            </a:pPr>
            <a:r>
              <a:rPr lang="en-US" dirty="0">
                <a:solidFill>
                  <a:prstClr val="black"/>
                </a:solidFill>
              </a:rPr>
              <a:t>Bare-system</a:t>
            </a:r>
          </a:p>
        </p:txBody>
      </p:sp>
      <p:sp>
        <p:nvSpPr>
          <p:cNvPr id="9" name="Rectangle 8"/>
          <p:cNvSpPr/>
          <p:nvPr/>
        </p:nvSpPr>
        <p:spPr>
          <a:xfrm>
            <a:off x="1762125" y="3448050"/>
            <a:ext cx="1190625" cy="742950"/>
          </a:xfrm>
          <a:prstGeom prst="rect">
            <a:avLst/>
          </a:prstGeom>
        </p:spPr>
        <p:style>
          <a:lnRef idx="1">
            <a:schemeClr val="accent1"/>
          </a:lnRef>
          <a:fillRef idx="2">
            <a:schemeClr val="accent1"/>
          </a:fillRef>
          <a:effectRef idx="1">
            <a:schemeClr val="accent1"/>
          </a:effectRef>
          <a:fontRef idx="minor">
            <a:schemeClr val="dk1"/>
          </a:fontRef>
        </p:style>
        <p:txBody>
          <a:bodyPr lIns="64008" tIns="32004" rIns="64008" bIns="32004" anchor="ctr"/>
          <a:lstStyle/>
          <a:p>
            <a:pPr algn="ctr">
              <a:defRPr/>
            </a:pPr>
            <a:r>
              <a:rPr lang="en-US" dirty="0">
                <a:solidFill>
                  <a:prstClr val="black"/>
                </a:solidFill>
              </a:rPr>
              <a:t>Linux on Xen</a:t>
            </a:r>
          </a:p>
        </p:txBody>
      </p:sp>
      <p:sp>
        <p:nvSpPr>
          <p:cNvPr id="10" name="Rectangle 9"/>
          <p:cNvSpPr/>
          <p:nvPr/>
        </p:nvSpPr>
        <p:spPr>
          <a:xfrm>
            <a:off x="3048000" y="3448050"/>
            <a:ext cx="1762125" cy="742950"/>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anchor="ctr"/>
          <a:lstStyle/>
          <a:p>
            <a:pPr algn="ctr">
              <a:defRPr/>
            </a:pPr>
            <a:r>
              <a:rPr lang="en-US" dirty="0">
                <a:solidFill>
                  <a:prstClr val="black"/>
                </a:solidFill>
              </a:rPr>
              <a:t>Windows Server 2008 Bare-system</a:t>
            </a:r>
          </a:p>
        </p:txBody>
      </p:sp>
      <p:sp>
        <p:nvSpPr>
          <p:cNvPr id="11" name="Rectangle 10"/>
          <p:cNvSpPr/>
          <p:nvPr/>
        </p:nvSpPr>
        <p:spPr>
          <a:xfrm>
            <a:off x="4905375" y="3448050"/>
            <a:ext cx="3857625" cy="742950"/>
          </a:xfrm>
          <a:prstGeom prst="rect">
            <a:avLst/>
          </a:prstGeom>
        </p:spPr>
        <p:style>
          <a:lnRef idx="1">
            <a:schemeClr val="accent2"/>
          </a:lnRef>
          <a:fillRef idx="2">
            <a:schemeClr val="accent2"/>
          </a:fillRef>
          <a:effectRef idx="1">
            <a:schemeClr val="accent2"/>
          </a:effectRef>
          <a:fontRef idx="minor">
            <a:schemeClr val="dk1"/>
          </a:fontRef>
        </p:style>
        <p:txBody>
          <a:bodyPr lIns="64008" tIns="32004" rIns="64008" bIns="32004" anchor="ctr"/>
          <a:lstStyle/>
          <a:p>
            <a:pPr algn="ctr">
              <a:defRPr/>
            </a:pPr>
            <a:r>
              <a:rPr lang="en-US" dirty="0">
                <a:solidFill>
                  <a:prstClr val="black"/>
                </a:solidFill>
              </a:rPr>
              <a:t>Cluster Switching from Linux Bare-system to Xen VMs to Windows 2008 HPC</a:t>
            </a:r>
          </a:p>
        </p:txBody>
      </p:sp>
      <p:sp>
        <p:nvSpPr>
          <p:cNvPr id="12" name="Rectangle 11"/>
          <p:cNvSpPr/>
          <p:nvPr/>
        </p:nvSpPr>
        <p:spPr>
          <a:xfrm>
            <a:off x="381000" y="2622550"/>
            <a:ext cx="1285875" cy="742950"/>
          </a:xfrm>
          <a:prstGeom prst="rect">
            <a:avLst/>
          </a:prstGeom>
        </p:spPr>
        <p:style>
          <a:lnRef idx="1">
            <a:schemeClr val="accent6"/>
          </a:lnRef>
          <a:fillRef idx="2">
            <a:schemeClr val="accent6"/>
          </a:fillRef>
          <a:effectRef idx="1">
            <a:schemeClr val="accent6"/>
          </a:effectRef>
          <a:fontRef idx="minor">
            <a:schemeClr val="dk1"/>
          </a:fontRef>
        </p:style>
        <p:txBody>
          <a:bodyPr lIns="64008" tIns="32004" rIns="64008" bIns="32004" anchor="ctr"/>
          <a:lstStyle/>
          <a:p>
            <a:pPr algn="ctr">
              <a:defRPr/>
            </a:pPr>
            <a:r>
              <a:rPr lang="en-US" dirty="0">
                <a:solidFill>
                  <a:prstClr val="black"/>
                </a:solidFill>
              </a:rPr>
              <a:t>SW-G Using Hadoop </a:t>
            </a:r>
          </a:p>
        </p:txBody>
      </p:sp>
      <p:sp>
        <p:nvSpPr>
          <p:cNvPr id="49162" name="TextBox 12"/>
          <p:cNvSpPr txBox="1">
            <a:spLocks noChangeArrowheads="1"/>
          </p:cNvSpPr>
          <p:nvPr/>
        </p:nvSpPr>
        <p:spPr bwMode="auto">
          <a:xfrm>
            <a:off x="333375" y="5397500"/>
            <a:ext cx="8382000" cy="741363"/>
          </a:xfrm>
          <a:prstGeom prst="rect">
            <a:avLst/>
          </a:prstGeom>
          <a:noFill/>
          <a:ln w="9525">
            <a:noFill/>
            <a:miter lim="800000"/>
            <a:headEnd/>
            <a:tailEnd/>
          </a:ln>
        </p:spPr>
        <p:txBody>
          <a:bodyPr lIns="64008" tIns="32004" rIns="64008" bIns="32004">
            <a:spAutoFit/>
          </a:bodyPr>
          <a:lstStyle/>
          <a:p>
            <a:pPr fontAlgn="base">
              <a:spcBef>
                <a:spcPct val="0"/>
              </a:spcBef>
              <a:spcAft>
                <a:spcPct val="0"/>
              </a:spcAft>
            </a:pPr>
            <a:r>
              <a:rPr lang="en-US" sz="2200" smtClean="0">
                <a:solidFill>
                  <a:srgbClr val="000000"/>
                </a:solidFill>
              </a:rPr>
              <a:t>SW-G : Smith Waterman Gotoh Dissimilarity Computation </a:t>
            </a:r>
          </a:p>
          <a:p>
            <a:pPr fontAlgn="base">
              <a:spcBef>
                <a:spcPct val="0"/>
              </a:spcBef>
              <a:spcAft>
                <a:spcPct val="0"/>
              </a:spcAft>
            </a:pPr>
            <a:r>
              <a:rPr lang="en-US" sz="2200" smtClean="0">
                <a:solidFill>
                  <a:srgbClr val="000000"/>
                </a:solidFill>
              </a:rPr>
              <a:t>– A typical MapReduce style application</a:t>
            </a:r>
          </a:p>
        </p:txBody>
      </p:sp>
      <p:sp>
        <p:nvSpPr>
          <p:cNvPr id="14" name="Rectangle 13"/>
          <p:cNvSpPr/>
          <p:nvPr/>
        </p:nvSpPr>
        <p:spPr>
          <a:xfrm>
            <a:off x="1762125" y="2622550"/>
            <a:ext cx="1190625" cy="742950"/>
          </a:xfrm>
          <a:prstGeom prst="rect">
            <a:avLst/>
          </a:prstGeom>
        </p:spPr>
        <p:style>
          <a:lnRef idx="1">
            <a:schemeClr val="accent6"/>
          </a:lnRef>
          <a:fillRef idx="2">
            <a:schemeClr val="accent6"/>
          </a:fillRef>
          <a:effectRef idx="1">
            <a:schemeClr val="accent6"/>
          </a:effectRef>
          <a:fontRef idx="minor">
            <a:schemeClr val="dk1"/>
          </a:fontRef>
        </p:style>
        <p:txBody>
          <a:bodyPr lIns="64008" tIns="32004" rIns="64008" bIns="32004" anchor="ctr"/>
          <a:lstStyle/>
          <a:p>
            <a:pPr algn="ctr">
              <a:defRPr/>
            </a:pPr>
            <a:r>
              <a:rPr lang="en-US" dirty="0">
                <a:solidFill>
                  <a:prstClr val="black"/>
                </a:solidFill>
              </a:rPr>
              <a:t>SW-G Using Hadoop </a:t>
            </a:r>
          </a:p>
        </p:txBody>
      </p:sp>
      <p:sp>
        <p:nvSpPr>
          <p:cNvPr id="15" name="Rectangle 14"/>
          <p:cNvSpPr/>
          <p:nvPr/>
        </p:nvSpPr>
        <p:spPr>
          <a:xfrm>
            <a:off x="3048000" y="2622550"/>
            <a:ext cx="1762125" cy="742950"/>
          </a:xfrm>
          <a:prstGeom prst="rect">
            <a:avLst/>
          </a:prstGeom>
        </p:spPr>
        <p:style>
          <a:lnRef idx="1">
            <a:schemeClr val="accent5"/>
          </a:lnRef>
          <a:fillRef idx="2">
            <a:schemeClr val="accent5"/>
          </a:fillRef>
          <a:effectRef idx="1">
            <a:schemeClr val="accent5"/>
          </a:effectRef>
          <a:fontRef idx="minor">
            <a:schemeClr val="dk1"/>
          </a:fontRef>
        </p:style>
        <p:txBody>
          <a:bodyPr lIns="64008" tIns="32004" rIns="64008" bIns="32004" anchor="ctr"/>
          <a:lstStyle/>
          <a:p>
            <a:pPr algn="ctr">
              <a:defRPr/>
            </a:pPr>
            <a:r>
              <a:rPr lang="en-US" dirty="0">
                <a:solidFill>
                  <a:prstClr val="black"/>
                </a:solidFill>
              </a:rPr>
              <a:t>SW-G Using DryadLINQ</a:t>
            </a:r>
          </a:p>
        </p:txBody>
      </p:sp>
      <p:sp>
        <p:nvSpPr>
          <p:cNvPr id="16" name="Rectangle 15"/>
          <p:cNvSpPr/>
          <p:nvPr/>
        </p:nvSpPr>
        <p:spPr>
          <a:xfrm>
            <a:off x="4905375" y="2603500"/>
            <a:ext cx="1333500" cy="742950"/>
          </a:xfrm>
          <a:prstGeom prst="rect">
            <a:avLst/>
          </a:prstGeom>
        </p:spPr>
        <p:style>
          <a:lnRef idx="1">
            <a:schemeClr val="accent6"/>
          </a:lnRef>
          <a:fillRef idx="2">
            <a:schemeClr val="accent6"/>
          </a:fillRef>
          <a:effectRef idx="1">
            <a:schemeClr val="accent6"/>
          </a:effectRef>
          <a:fontRef idx="minor">
            <a:schemeClr val="dk1"/>
          </a:fontRef>
        </p:style>
        <p:txBody>
          <a:bodyPr lIns="64008" tIns="32004" rIns="64008" bIns="32004" anchor="ctr"/>
          <a:lstStyle/>
          <a:p>
            <a:pPr algn="ctr">
              <a:defRPr/>
            </a:pPr>
            <a:r>
              <a:rPr lang="en-US" dirty="0">
                <a:solidFill>
                  <a:prstClr val="black"/>
                </a:solidFill>
              </a:rPr>
              <a:t>SW-G Using Hadoop </a:t>
            </a:r>
          </a:p>
        </p:txBody>
      </p:sp>
      <p:sp>
        <p:nvSpPr>
          <p:cNvPr id="17" name="Rectangle 16"/>
          <p:cNvSpPr/>
          <p:nvPr/>
        </p:nvSpPr>
        <p:spPr>
          <a:xfrm>
            <a:off x="6334125" y="2603500"/>
            <a:ext cx="1190625" cy="742950"/>
          </a:xfrm>
          <a:prstGeom prst="rect">
            <a:avLst/>
          </a:prstGeom>
        </p:spPr>
        <p:style>
          <a:lnRef idx="1">
            <a:schemeClr val="accent6"/>
          </a:lnRef>
          <a:fillRef idx="2">
            <a:schemeClr val="accent6"/>
          </a:fillRef>
          <a:effectRef idx="1">
            <a:schemeClr val="accent6"/>
          </a:effectRef>
          <a:fontRef idx="minor">
            <a:schemeClr val="dk1"/>
          </a:fontRef>
        </p:style>
        <p:txBody>
          <a:bodyPr lIns="64008" tIns="32004" rIns="64008" bIns="32004" anchor="ctr"/>
          <a:lstStyle/>
          <a:p>
            <a:pPr algn="ctr">
              <a:defRPr/>
            </a:pPr>
            <a:r>
              <a:rPr lang="en-US" dirty="0">
                <a:solidFill>
                  <a:prstClr val="black"/>
                </a:solidFill>
              </a:rPr>
              <a:t>SW-G Using Hadoop </a:t>
            </a:r>
          </a:p>
        </p:txBody>
      </p:sp>
      <p:sp>
        <p:nvSpPr>
          <p:cNvPr id="18" name="Rectangle 17"/>
          <p:cNvSpPr/>
          <p:nvPr/>
        </p:nvSpPr>
        <p:spPr>
          <a:xfrm>
            <a:off x="7620000" y="2603500"/>
            <a:ext cx="1143000" cy="742950"/>
          </a:xfrm>
          <a:prstGeom prst="rect">
            <a:avLst/>
          </a:prstGeom>
        </p:spPr>
        <p:style>
          <a:lnRef idx="1">
            <a:schemeClr val="accent5"/>
          </a:lnRef>
          <a:fillRef idx="2">
            <a:schemeClr val="accent5"/>
          </a:fillRef>
          <a:effectRef idx="1">
            <a:schemeClr val="accent5"/>
          </a:effectRef>
          <a:fontRef idx="minor">
            <a:schemeClr val="dk1"/>
          </a:fontRef>
        </p:style>
        <p:txBody>
          <a:bodyPr lIns="64008" tIns="32004" rIns="64008" bIns="32004" anchor="ctr"/>
          <a:lstStyle/>
          <a:p>
            <a:pPr algn="ctr">
              <a:defRPr/>
            </a:pPr>
            <a:r>
              <a:rPr lang="en-US" dirty="0">
                <a:solidFill>
                  <a:prstClr val="black"/>
                </a:solidFill>
              </a:rPr>
              <a:t>SW-G Using DryadLINQ</a:t>
            </a:r>
          </a:p>
        </p:txBody>
      </p:sp>
      <p:sp>
        <p:nvSpPr>
          <p:cNvPr id="19" name="Rectangle 18"/>
          <p:cNvSpPr/>
          <p:nvPr/>
        </p:nvSpPr>
        <p:spPr>
          <a:xfrm>
            <a:off x="381000" y="1841500"/>
            <a:ext cx="8382000" cy="552450"/>
          </a:xfrm>
          <a:prstGeom prst="rect">
            <a:avLst/>
          </a:prstGeom>
        </p:spPr>
        <p:style>
          <a:lnRef idx="1">
            <a:schemeClr val="accent5"/>
          </a:lnRef>
          <a:fillRef idx="2">
            <a:schemeClr val="accent5"/>
          </a:fillRef>
          <a:effectRef idx="1">
            <a:schemeClr val="accent5"/>
          </a:effectRef>
          <a:fontRef idx="minor">
            <a:schemeClr val="dk1"/>
          </a:fontRef>
        </p:style>
        <p:txBody>
          <a:bodyPr lIns="64008" tIns="32004" rIns="64008" bIns="32004" anchor="ctr"/>
          <a:lstStyle/>
          <a:p>
            <a:pPr algn="ctr">
              <a:defRPr/>
            </a:pPr>
            <a:r>
              <a:rPr lang="en-US" dirty="0">
                <a:solidFill>
                  <a:prstClr val="black"/>
                </a:solidFill>
              </a:rPr>
              <a:t>Monitoring Infrastructure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76250" y="0"/>
            <a:ext cx="8229600" cy="1143000"/>
          </a:xfrm>
        </p:spPr>
        <p:txBody>
          <a:bodyPr/>
          <a:lstStyle/>
          <a:p>
            <a:pPr eaLnBrk="1" hangingPunct="1"/>
            <a:r>
              <a:rPr lang="en-US" smtClean="0"/>
              <a:t>Monitoring Infrastructure</a:t>
            </a:r>
          </a:p>
        </p:txBody>
      </p:sp>
      <p:grpSp>
        <p:nvGrpSpPr>
          <p:cNvPr id="2" name="Group 52"/>
          <p:cNvGrpSpPr>
            <a:grpSpLocks/>
          </p:cNvGrpSpPr>
          <p:nvPr/>
        </p:nvGrpSpPr>
        <p:grpSpPr bwMode="auto">
          <a:xfrm>
            <a:off x="619125" y="3619500"/>
            <a:ext cx="381000" cy="1143000"/>
            <a:chOff x="1600200" y="1295400"/>
            <a:chExt cx="609600" cy="1371600"/>
          </a:xfrm>
        </p:grpSpPr>
        <p:sp>
          <p:nvSpPr>
            <p:cNvPr id="14" name="Rectangle 13"/>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solidFill>
                  <a:prstClr val="black"/>
                </a:solidFill>
              </a:endParaRPr>
            </a:p>
          </p:txBody>
        </p:sp>
        <p:sp>
          <p:nvSpPr>
            <p:cNvPr id="15" name="Oval 14"/>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sp>
          <p:nvSpPr>
            <p:cNvPr id="16" name="Oval 15"/>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sp>
          <p:nvSpPr>
            <p:cNvPr id="17" name="Oval 16"/>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grpSp>
      <p:sp>
        <p:nvSpPr>
          <p:cNvPr id="28" name="Down Arrow 27"/>
          <p:cNvSpPr/>
          <p:nvPr/>
        </p:nvSpPr>
        <p:spPr>
          <a:xfrm rot="10800000">
            <a:off x="762000" y="3048000"/>
            <a:ext cx="190500" cy="444500"/>
          </a:xfrm>
          <a:prstGeom prst="downArrow">
            <a:avLst/>
          </a:prstGeom>
        </p:spPr>
        <p:style>
          <a:lnRef idx="1">
            <a:schemeClr val="accent2"/>
          </a:lnRef>
          <a:fillRef idx="2">
            <a:schemeClr val="accent2"/>
          </a:fillRef>
          <a:effectRef idx="1">
            <a:schemeClr val="accent2"/>
          </a:effectRef>
          <a:fontRef idx="minor">
            <a:schemeClr val="dk1"/>
          </a:fontRef>
        </p:style>
        <p:txBody>
          <a:bodyPr lIns="64008" tIns="32004" rIns="64008" bIns="32004" anchor="ctr"/>
          <a:lstStyle/>
          <a:p>
            <a:pPr algn="ctr">
              <a:defRPr/>
            </a:pPr>
            <a:endParaRPr lang="en-US">
              <a:solidFill>
                <a:prstClr val="black"/>
              </a:solidFill>
            </a:endParaRPr>
          </a:p>
        </p:txBody>
      </p:sp>
      <p:grpSp>
        <p:nvGrpSpPr>
          <p:cNvPr id="3" name="Group 51"/>
          <p:cNvGrpSpPr>
            <a:grpSpLocks/>
          </p:cNvGrpSpPr>
          <p:nvPr/>
        </p:nvGrpSpPr>
        <p:grpSpPr bwMode="auto">
          <a:xfrm>
            <a:off x="762000" y="1016000"/>
            <a:ext cx="3640138" cy="2222500"/>
            <a:chOff x="2209800" y="2362200"/>
            <a:chExt cx="4270874" cy="2362200"/>
          </a:xfrm>
        </p:grpSpPr>
        <p:sp>
          <p:nvSpPr>
            <p:cNvPr id="2050" name="Cloud"/>
            <p:cNvSpPr>
              <a:spLocks noChangeAspect="1" noEditPoints="1" noChangeArrowheads="1"/>
            </p:cNvSpPr>
            <p:nvPr/>
          </p:nvSpPr>
          <p:spPr bwMode="auto">
            <a:xfrm>
              <a:off x="2209800" y="2362200"/>
              <a:ext cx="4190783" cy="23622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a:defRPr/>
              </a:pPr>
              <a:endParaRPr lang="en-US" dirty="0">
                <a:solidFill>
                  <a:prstClr val="black"/>
                </a:solidFill>
              </a:endParaRPr>
            </a:p>
          </p:txBody>
        </p:sp>
        <p:sp>
          <p:nvSpPr>
            <p:cNvPr id="50228" name="TextBox 30"/>
            <p:cNvSpPr txBox="1">
              <a:spLocks noChangeArrowheads="1"/>
            </p:cNvSpPr>
            <p:nvPr/>
          </p:nvSpPr>
          <p:spPr bwMode="auto">
            <a:xfrm>
              <a:off x="2824480" y="3172097"/>
              <a:ext cx="3656194" cy="686958"/>
            </a:xfrm>
            <a:prstGeom prst="rect">
              <a:avLst/>
            </a:prstGeom>
            <a:noFill/>
            <a:ln w="9525">
              <a:noFill/>
              <a:miter lim="800000"/>
              <a:headEnd/>
              <a:tailEnd/>
            </a:ln>
          </p:spPr>
          <p:txBody>
            <a:bodyPr>
              <a:spAutoFit/>
            </a:bodyPr>
            <a:lstStyle/>
            <a:p>
              <a:pPr fontAlgn="base">
                <a:spcBef>
                  <a:spcPct val="0"/>
                </a:spcBef>
                <a:spcAft>
                  <a:spcPct val="0"/>
                </a:spcAft>
              </a:pPr>
              <a:r>
                <a:rPr lang="en-US" b="1" smtClean="0">
                  <a:solidFill>
                    <a:srgbClr val="000000"/>
                  </a:solidFill>
                </a:rPr>
                <a:t>Pub/Sub Broker Network</a:t>
              </a:r>
            </a:p>
            <a:p>
              <a:pPr fontAlgn="base">
                <a:spcBef>
                  <a:spcPct val="0"/>
                </a:spcBef>
                <a:spcAft>
                  <a:spcPct val="0"/>
                </a:spcAft>
              </a:pPr>
              <a:endParaRPr lang="en-US" smtClean="0">
                <a:solidFill>
                  <a:srgbClr val="000000"/>
                </a:solidFill>
              </a:endParaRPr>
            </a:p>
          </p:txBody>
        </p:sp>
      </p:grpSp>
      <p:grpSp>
        <p:nvGrpSpPr>
          <p:cNvPr id="4" name="Group 49"/>
          <p:cNvGrpSpPr>
            <a:grpSpLocks/>
          </p:cNvGrpSpPr>
          <p:nvPr/>
        </p:nvGrpSpPr>
        <p:grpSpPr bwMode="auto">
          <a:xfrm>
            <a:off x="4476750" y="3683000"/>
            <a:ext cx="1952625" cy="2095500"/>
            <a:chOff x="5105400" y="5257801"/>
            <a:chExt cx="3124200" cy="2514600"/>
          </a:xfrm>
        </p:grpSpPr>
        <p:sp>
          <p:nvSpPr>
            <p:cNvPr id="33" name="Rectangle 32"/>
            <p:cNvSpPr/>
            <p:nvPr/>
          </p:nvSpPr>
          <p:spPr>
            <a:xfrm>
              <a:off x="5105400" y="5257801"/>
              <a:ext cx="3124200" cy="2514600"/>
            </a:xfrm>
            <a:prstGeom prst="rect">
              <a:avLst/>
            </a:prstGeom>
            <a:ln w="25400">
              <a:solidFill>
                <a:srgbClr val="FF000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34" name="Oval 33"/>
            <p:cNvSpPr/>
            <p:nvPr/>
          </p:nvSpPr>
          <p:spPr>
            <a:xfrm>
              <a:off x="5135880" y="5486401"/>
              <a:ext cx="3048000" cy="83820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rPr>
                <a:t>Summarizer</a:t>
              </a:r>
            </a:p>
          </p:txBody>
        </p:sp>
        <p:sp>
          <p:nvSpPr>
            <p:cNvPr id="35" name="Oval 34"/>
            <p:cNvSpPr/>
            <p:nvPr/>
          </p:nvSpPr>
          <p:spPr>
            <a:xfrm>
              <a:off x="5334000" y="6705601"/>
              <a:ext cx="2667000" cy="83820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rPr>
                <a:t>Switcher</a:t>
              </a:r>
            </a:p>
          </p:txBody>
        </p:sp>
      </p:grpSp>
      <p:sp>
        <p:nvSpPr>
          <p:cNvPr id="36" name="Left-Right Arrow 35"/>
          <p:cNvSpPr/>
          <p:nvPr/>
        </p:nvSpPr>
        <p:spPr>
          <a:xfrm rot="2459436">
            <a:off x="3786188" y="2987675"/>
            <a:ext cx="762000" cy="474663"/>
          </a:xfrm>
          <a:prstGeom prst="leftRightArrow">
            <a:avLst/>
          </a:prstGeom>
        </p:spPr>
        <p:style>
          <a:lnRef idx="1">
            <a:schemeClr val="accent2"/>
          </a:lnRef>
          <a:fillRef idx="2">
            <a:schemeClr val="accent2"/>
          </a:fillRef>
          <a:effectRef idx="1">
            <a:schemeClr val="accent2"/>
          </a:effectRef>
          <a:fontRef idx="minor">
            <a:schemeClr val="dk1"/>
          </a:fontRef>
        </p:style>
        <p:txBody>
          <a:bodyPr lIns="64008" tIns="32004" rIns="64008" bIns="32004" anchor="ctr"/>
          <a:lstStyle/>
          <a:p>
            <a:pPr algn="ctr">
              <a:defRPr/>
            </a:pPr>
            <a:endParaRPr lang="en-US">
              <a:solidFill>
                <a:prstClr val="black"/>
              </a:solidFill>
            </a:endParaRPr>
          </a:p>
        </p:txBody>
      </p:sp>
      <p:grpSp>
        <p:nvGrpSpPr>
          <p:cNvPr id="5" name="Group 39"/>
          <p:cNvGrpSpPr>
            <a:grpSpLocks/>
          </p:cNvGrpSpPr>
          <p:nvPr/>
        </p:nvGrpSpPr>
        <p:grpSpPr bwMode="auto">
          <a:xfrm>
            <a:off x="5810250" y="1016000"/>
            <a:ext cx="2809875" cy="2413000"/>
            <a:chOff x="8991600" y="3200400"/>
            <a:chExt cx="4495800" cy="2895600"/>
          </a:xfrm>
        </p:grpSpPr>
        <p:sp>
          <p:nvSpPr>
            <p:cNvPr id="38" name="Rectangle 37"/>
            <p:cNvSpPr/>
            <p:nvPr/>
          </p:nvSpPr>
          <p:spPr>
            <a:xfrm>
              <a:off x="8991600" y="3200400"/>
              <a:ext cx="4495800" cy="2895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prstClr val="black"/>
                </a:solidFill>
              </a:endParaRPr>
            </a:p>
          </p:txBody>
        </p:sp>
        <p:pic>
          <p:nvPicPr>
            <p:cNvPr id="50222" name="Picture 3" descr="D:\academic\phd\Publications\SC09DocSymposium\monitor_small.jpg"/>
            <p:cNvPicPr>
              <a:picLocks noChangeAspect="1" noChangeArrowheads="1"/>
            </p:cNvPicPr>
            <p:nvPr/>
          </p:nvPicPr>
          <p:blipFill>
            <a:blip r:embed="rId3" cstate="print"/>
            <a:srcRect/>
            <a:stretch>
              <a:fillRect/>
            </a:stretch>
          </p:blipFill>
          <p:spPr bwMode="auto">
            <a:xfrm>
              <a:off x="9601200" y="3886200"/>
              <a:ext cx="3304352" cy="1905000"/>
            </a:xfrm>
            <a:prstGeom prst="rect">
              <a:avLst/>
            </a:prstGeom>
            <a:noFill/>
            <a:ln w="9525">
              <a:noFill/>
              <a:miter lim="800000"/>
              <a:headEnd/>
              <a:tailEnd/>
            </a:ln>
          </p:spPr>
        </p:pic>
        <p:sp>
          <p:nvSpPr>
            <p:cNvPr id="50223" name="TextBox 38"/>
            <p:cNvSpPr txBox="1">
              <a:spLocks noChangeArrowheads="1"/>
            </p:cNvSpPr>
            <p:nvPr/>
          </p:nvSpPr>
          <p:spPr bwMode="auto">
            <a:xfrm>
              <a:off x="9753600" y="3352800"/>
              <a:ext cx="3466078" cy="443198"/>
            </a:xfrm>
            <a:prstGeom prst="rect">
              <a:avLst/>
            </a:prstGeom>
            <a:noFill/>
            <a:ln w="9525">
              <a:noFill/>
              <a:miter lim="800000"/>
              <a:headEnd/>
              <a:tailEnd/>
            </a:ln>
          </p:spPr>
          <p:txBody>
            <a:bodyPr wrap="none">
              <a:spAutoFit/>
            </a:bodyPr>
            <a:lstStyle/>
            <a:p>
              <a:pPr fontAlgn="base">
                <a:spcBef>
                  <a:spcPct val="0"/>
                </a:spcBef>
                <a:spcAft>
                  <a:spcPct val="0"/>
                </a:spcAft>
              </a:pPr>
              <a:r>
                <a:rPr lang="en-US" b="1" smtClean="0">
                  <a:solidFill>
                    <a:srgbClr val="000000"/>
                  </a:solidFill>
                </a:rPr>
                <a:t>Monitoring Interface</a:t>
              </a:r>
            </a:p>
          </p:txBody>
        </p:sp>
      </p:grpSp>
      <p:sp>
        <p:nvSpPr>
          <p:cNvPr id="41" name="Down Arrow 40"/>
          <p:cNvSpPr/>
          <p:nvPr/>
        </p:nvSpPr>
        <p:spPr>
          <a:xfrm rot="16200000">
            <a:off x="4692650" y="1565275"/>
            <a:ext cx="863600" cy="1085850"/>
          </a:xfrm>
          <a:prstGeom prst="downArrow">
            <a:avLst/>
          </a:prstGeom>
        </p:spPr>
        <p:style>
          <a:lnRef idx="1">
            <a:schemeClr val="accent2"/>
          </a:lnRef>
          <a:fillRef idx="2">
            <a:schemeClr val="accent2"/>
          </a:fillRef>
          <a:effectRef idx="1">
            <a:schemeClr val="accent2"/>
          </a:effectRef>
          <a:fontRef idx="minor">
            <a:schemeClr val="dk1"/>
          </a:fontRef>
        </p:style>
        <p:txBody>
          <a:bodyPr lIns="64008" tIns="32004" rIns="64008" bIns="32004" anchor="ctr"/>
          <a:lstStyle/>
          <a:p>
            <a:pPr algn="ctr">
              <a:defRPr/>
            </a:pPr>
            <a:endParaRPr lang="en-US">
              <a:solidFill>
                <a:prstClr val="black"/>
              </a:solidFill>
            </a:endParaRPr>
          </a:p>
        </p:txBody>
      </p:sp>
      <p:grpSp>
        <p:nvGrpSpPr>
          <p:cNvPr id="6" name="Group 50"/>
          <p:cNvGrpSpPr>
            <a:grpSpLocks/>
          </p:cNvGrpSpPr>
          <p:nvPr/>
        </p:nvGrpSpPr>
        <p:grpSpPr bwMode="auto">
          <a:xfrm>
            <a:off x="571500" y="4889500"/>
            <a:ext cx="3048000" cy="1587500"/>
            <a:chOff x="0" y="6553200"/>
            <a:chExt cx="4724400" cy="1905000"/>
          </a:xfrm>
        </p:grpSpPr>
        <p:sp>
          <p:nvSpPr>
            <p:cNvPr id="46" name="Rectangle 45"/>
            <p:cNvSpPr/>
            <p:nvPr/>
          </p:nvSpPr>
          <p:spPr>
            <a:xfrm>
              <a:off x="0" y="7520940"/>
              <a:ext cx="4724400" cy="93726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b="1" dirty="0" err="1">
                  <a:solidFill>
                    <a:prstClr val="black"/>
                  </a:solidFill>
                </a:rPr>
                <a:t>iDataplex</a:t>
              </a:r>
              <a:r>
                <a:rPr lang="en-US" b="1" dirty="0">
                  <a:solidFill>
                    <a:prstClr val="black"/>
                  </a:solidFill>
                </a:rPr>
                <a:t> Bare-metal Nodes </a:t>
              </a:r>
            </a:p>
            <a:p>
              <a:pPr algn="ctr">
                <a:defRPr/>
              </a:pPr>
              <a:r>
                <a:rPr lang="en-US" b="1" dirty="0">
                  <a:solidFill>
                    <a:prstClr val="black"/>
                  </a:solidFill>
                </a:rPr>
                <a:t>(32 nodes)</a:t>
              </a:r>
            </a:p>
          </p:txBody>
        </p:sp>
        <p:sp>
          <p:nvSpPr>
            <p:cNvPr id="47" name="Rectangle 46"/>
            <p:cNvSpPr/>
            <p:nvPr/>
          </p:nvSpPr>
          <p:spPr>
            <a:xfrm>
              <a:off x="0" y="6553200"/>
              <a:ext cx="4724400" cy="8382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b="1" dirty="0" err="1" smtClean="0">
                  <a:solidFill>
                    <a:prstClr val="black"/>
                  </a:solidFill>
                </a:rPr>
                <a:t>xCAT</a:t>
              </a:r>
              <a:r>
                <a:rPr lang="en-US" b="1" dirty="0" smtClean="0">
                  <a:solidFill>
                    <a:prstClr val="black"/>
                  </a:solidFill>
                </a:rPr>
                <a:t> </a:t>
              </a:r>
              <a:r>
                <a:rPr lang="en-US" b="1" dirty="0">
                  <a:solidFill>
                    <a:prstClr val="black"/>
                  </a:solidFill>
                </a:rPr>
                <a:t>Infrastructure</a:t>
              </a:r>
            </a:p>
          </p:txBody>
        </p:sp>
      </p:grpSp>
      <p:sp>
        <p:nvSpPr>
          <p:cNvPr id="48" name="Down Arrow 47"/>
          <p:cNvSpPr/>
          <p:nvPr/>
        </p:nvSpPr>
        <p:spPr>
          <a:xfrm rot="5400000">
            <a:off x="3694112" y="4910138"/>
            <a:ext cx="612775" cy="571500"/>
          </a:xfrm>
          <a:prstGeom prst="downArrow">
            <a:avLst/>
          </a:prstGeom>
        </p:spPr>
        <p:style>
          <a:lnRef idx="3">
            <a:schemeClr val="lt1"/>
          </a:lnRef>
          <a:fillRef idx="1">
            <a:schemeClr val="accent1"/>
          </a:fillRef>
          <a:effectRef idx="1">
            <a:schemeClr val="accent1"/>
          </a:effectRef>
          <a:fontRef idx="minor">
            <a:schemeClr val="lt1"/>
          </a:fontRef>
        </p:style>
        <p:txBody>
          <a:bodyPr lIns="64008" tIns="32004" rIns="64008" bIns="32004" anchor="ctr"/>
          <a:lstStyle/>
          <a:p>
            <a:pPr algn="ctr">
              <a:defRPr/>
            </a:pPr>
            <a:endParaRPr lang="en-US">
              <a:solidFill>
                <a:prstClr val="white"/>
              </a:solidFill>
            </a:endParaRPr>
          </a:p>
        </p:txBody>
      </p:sp>
      <p:grpSp>
        <p:nvGrpSpPr>
          <p:cNvPr id="7" name="Group 53"/>
          <p:cNvGrpSpPr>
            <a:grpSpLocks/>
          </p:cNvGrpSpPr>
          <p:nvPr/>
        </p:nvGrpSpPr>
        <p:grpSpPr bwMode="auto">
          <a:xfrm>
            <a:off x="1143000" y="3619500"/>
            <a:ext cx="381000" cy="1143000"/>
            <a:chOff x="1600200" y="1295400"/>
            <a:chExt cx="609600" cy="1371600"/>
          </a:xfrm>
        </p:grpSpPr>
        <p:sp>
          <p:nvSpPr>
            <p:cNvPr id="55" name="Rectangle 5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solidFill>
                  <a:prstClr val="black"/>
                </a:solidFill>
              </a:endParaRPr>
            </a:p>
          </p:txBody>
        </p:sp>
        <p:sp>
          <p:nvSpPr>
            <p:cNvPr id="56" name="Oval 5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sp>
          <p:nvSpPr>
            <p:cNvPr id="57" name="Oval 5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sp>
          <p:nvSpPr>
            <p:cNvPr id="58" name="Oval 5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grpSp>
      <p:grpSp>
        <p:nvGrpSpPr>
          <p:cNvPr id="8" name="Group 58"/>
          <p:cNvGrpSpPr>
            <a:grpSpLocks/>
          </p:cNvGrpSpPr>
          <p:nvPr/>
        </p:nvGrpSpPr>
        <p:grpSpPr bwMode="auto">
          <a:xfrm>
            <a:off x="1666875" y="3619500"/>
            <a:ext cx="381000" cy="1143000"/>
            <a:chOff x="1600200" y="1295400"/>
            <a:chExt cx="609600" cy="1371600"/>
          </a:xfrm>
        </p:grpSpPr>
        <p:sp>
          <p:nvSpPr>
            <p:cNvPr id="60" name="Rectangle 59"/>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solidFill>
                  <a:prstClr val="black"/>
                </a:solidFill>
              </a:endParaRPr>
            </a:p>
          </p:txBody>
        </p:sp>
        <p:sp>
          <p:nvSpPr>
            <p:cNvPr id="61" name="Oval 60"/>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sp>
          <p:nvSpPr>
            <p:cNvPr id="62" name="Oval 61"/>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sp>
          <p:nvSpPr>
            <p:cNvPr id="63" name="Oval 62"/>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grpSp>
      <p:grpSp>
        <p:nvGrpSpPr>
          <p:cNvPr id="9" name="Group 63"/>
          <p:cNvGrpSpPr>
            <a:grpSpLocks/>
          </p:cNvGrpSpPr>
          <p:nvPr/>
        </p:nvGrpSpPr>
        <p:grpSpPr bwMode="auto">
          <a:xfrm>
            <a:off x="2190750" y="3619500"/>
            <a:ext cx="381000" cy="1143000"/>
            <a:chOff x="1600200" y="1295400"/>
            <a:chExt cx="609600" cy="1371600"/>
          </a:xfrm>
        </p:grpSpPr>
        <p:sp>
          <p:nvSpPr>
            <p:cNvPr id="65" name="Rectangle 6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solidFill>
                  <a:prstClr val="black"/>
                </a:solidFill>
              </a:endParaRPr>
            </a:p>
          </p:txBody>
        </p:sp>
        <p:sp>
          <p:nvSpPr>
            <p:cNvPr id="66" name="Oval 6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sp>
          <p:nvSpPr>
            <p:cNvPr id="67" name="Oval 6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sp>
          <p:nvSpPr>
            <p:cNvPr id="68" name="Oval 6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grpSp>
      <p:grpSp>
        <p:nvGrpSpPr>
          <p:cNvPr id="10" name="Group 68"/>
          <p:cNvGrpSpPr>
            <a:grpSpLocks/>
          </p:cNvGrpSpPr>
          <p:nvPr/>
        </p:nvGrpSpPr>
        <p:grpSpPr bwMode="auto">
          <a:xfrm>
            <a:off x="2714625" y="3619500"/>
            <a:ext cx="381000" cy="1143000"/>
            <a:chOff x="1600200" y="1295400"/>
            <a:chExt cx="609600" cy="1371600"/>
          </a:xfrm>
        </p:grpSpPr>
        <p:sp>
          <p:nvSpPr>
            <p:cNvPr id="70" name="Rectangle 69"/>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solidFill>
                  <a:prstClr val="black"/>
                </a:solidFill>
              </a:endParaRPr>
            </a:p>
          </p:txBody>
        </p:sp>
        <p:sp>
          <p:nvSpPr>
            <p:cNvPr id="71" name="Oval 70"/>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sp>
          <p:nvSpPr>
            <p:cNvPr id="72" name="Oval 71"/>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sp>
          <p:nvSpPr>
            <p:cNvPr id="73" name="Oval 72"/>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grpSp>
      <p:grpSp>
        <p:nvGrpSpPr>
          <p:cNvPr id="11" name="Group 73"/>
          <p:cNvGrpSpPr>
            <a:grpSpLocks/>
          </p:cNvGrpSpPr>
          <p:nvPr/>
        </p:nvGrpSpPr>
        <p:grpSpPr bwMode="auto">
          <a:xfrm>
            <a:off x="3238500" y="3619500"/>
            <a:ext cx="381000" cy="1143000"/>
            <a:chOff x="1600200" y="1295400"/>
            <a:chExt cx="609600" cy="1371600"/>
          </a:xfrm>
        </p:grpSpPr>
        <p:sp>
          <p:nvSpPr>
            <p:cNvPr id="75" name="Rectangle 7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solidFill>
                  <a:prstClr val="black"/>
                </a:solidFill>
              </a:endParaRPr>
            </a:p>
          </p:txBody>
        </p:sp>
        <p:sp>
          <p:nvSpPr>
            <p:cNvPr id="76" name="Oval 7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sp>
          <p:nvSpPr>
            <p:cNvPr id="77" name="Oval 7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sp>
          <p:nvSpPr>
            <p:cNvPr id="78" name="Oval 7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grpSp>
      <p:sp>
        <p:nvSpPr>
          <p:cNvPr id="49" name="TextBox 48"/>
          <p:cNvSpPr txBox="1"/>
          <p:nvPr/>
        </p:nvSpPr>
        <p:spPr>
          <a:xfrm>
            <a:off x="1000125" y="4000500"/>
            <a:ext cx="2444750" cy="341313"/>
          </a:xfrm>
          <a:prstGeom prst="rect">
            <a:avLst/>
          </a:prstGeom>
          <a:solidFill>
            <a:schemeClr val="accent3">
              <a:lumMod val="20000"/>
              <a:lumOff val="80000"/>
            </a:schemeClr>
          </a:solidFill>
          <a:ln>
            <a:solidFill>
              <a:schemeClr val="tx1"/>
            </a:solidFill>
          </a:ln>
        </p:spPr>
        <p:txBody>
          <a:bodyPr wrap="none" lIns="64008" tIns="32004" rIns="64008" bIns="32004">
            <a:spAutoFit/>
          </a:bodyPr>
          <a:lstStyle/>
          <a:p>
            <a:pPr>
              <a:defRPr/>
            </a:pPr>
            <a:r>
              <a:rPr lang="en-US" b="1" dirty="0">
                <a:solidFill>
                  <a:prstClr val="black"/>
                </a:solidFill>
              </a:rPr>
              <a:t>Virtual/Physical Clusters</a:t>
            </a:r>
          </a:p>
        </p:txBody>
      </p:sp>
      <p:sp>
        <p:nvSpPr>
          <p:cNvPr id="82" name="Down Arrow 81"/>
          <p:cNvSpPr/>
          <p:nvPr/>
        </p:nvSpPr>
        <p:spPr>
          <a:xfrm rot="10800000">
            <a:off x="1238250" y="3048000"/>
            <a:ext cx="190500" cy="444500"/>
          </a:xfrm>
          <a:prstGeom prst="downArrow">
            <a:avLst/>
          </a:prstGeom>
        </p:spPr>
        <p:style>
          <a:lnRef idx="1">
            <a:schemeClr val="accent2"/>
          </a:lnRef>
          <a:fillRef idx="2">
            <a:schemeClr val="accent2"/>
          </a:fillRef>
          <a:effectRef idx="1">
            <a:schemeClr val="accent2"/>
          </a:effectRef>
          <a:fontRef idx="minor">
            <a:schemeClr val="dk1"/>
          </a:fontRef>
        </p:style>
        <p:txBody>
          <a:bodyPr lIns="64008" tIns="32004" rIns="64008" bIns="32004" anchor="ctr"/>
          <a:lstStyle/>
          <a:p>
            <a:pPr algn="ctr">
              <a:defRPr/>
            </a:pPr>
            <a:endParaRPr lang="en-US" dirty="0">
              <a:solidFill>
                <a:prstClr val="black"/>
              </a:solidFill>
            </a:endParaRPr>
          </a:p>
        </p:txBody>
      </p:sp>
      <p:sp>
        <p:nvSpPr>
          <p:cNvPr id="83" name="Down Arrow 82"/>
          <p:cNvSpPr/>
          <p:nvPr/>
        </p:nvSpPr>
        <p:spPr>
          <a:xfrm rot="10800000">
            <a:off x="1762125" y="3048000"/>
            <a:ext cx="190500" cy="444500"/>
          </a:xfrm>
          <a:prstGeom prst="downArrow">
            <a:avLst/>
          </a:prstGeom>
        </p:spPr>
        <p:style>
          <a:lnRef idx="1">
            <a:schemeClr val="accent2"/>
          </a:lnRef>
          <a:fillRef idx="2">
            <a:schemeClr val="accent2"/>
          </a:fillRef>
          <a:effectRef idx="1">
            <a:schemeClr val="accent2"/>
          </a:effectRef>
          <a:fontRef idx="minor">
            <a:schemeClr val="dk1"/>
          </a:fontRef>
        </p:style>
        <p:txBody>
          <a:bodyPr lIns="64008" tIns="32004" rIns="64008" bIns="32004" anchor="ctr"/>
          <a:lstStyle/>
          <a:p>
            <a:pPr algn="ctr">
              <a:defRPr/>
            </a:pPr>
            <a:endParaRPr lang="en-US">
              <a:solidFill>
                <a:prstClr val="black"/>
              </a:solidFill>
            </a:endParaRPr>
          </a:p>
        </p:txBody>
      </p:sp>
      <p:sp>
        <p:nvSpPr>
          <p:cNvPr id="84" name="Down Arrow 83"/>
          <p:cNvSpPr/>
          <p:nvPr/>
        </p:nvSpPr>
        <p:spPr>
          <a:xfrm rot="10800000">
            <a:off x="2286000" y="3048000"/>
            <a:ext cx="190500" cy="444500"/>
          </a:xfrm>
          <a:prstGeom prst="downArrow">
            <a:avLst/>
          </a:prstGeom>
        </p:spPr>
        <p:style>
          <a:lnRef idx="1">
            <a:schemeClr val="accent2"/>
          </a:lnRef>
          <a:fillRef idx="2">
            <a:schemeClr val="accent2"/>
          </a:fillRef>
          <a:effectRef idx="1">
            <a:schemeClr val="accent2"/>
          </a:effectRef>
          <a:fontRef idx="minor">
            <a:schemeClr val="dk1"/>
          </a:fontRef>
        </p:style>
        <p:txBody>
          <a:bodyPr lIns="64008" tIns="32004" rIns="64008" bIns="32004" anchor="ctr"/>
          <a:lstStyle/>
          <a:p>
            <a:pPr algn="ctr">
              <a:defRPr/>
            </a:pPr>
            <a:endParaRPr lang="en-US">
              <a:solidFill>
                <a:prstClr val="black"/>
              </a:solidFill>
            </a:endParaRPr>
          </a:p>
        </p:txBody>
      </p:sp>
      <p:sp>
        <p:nvSpPr>
          <p:cNvPr id="85" name="Down Arrow 84"/>
          <p:cNvSpPr/>
          <p:nvPr/>
        </p:nvSpPr>
        <p:spPr>
          <a:xfrm rot="10800000">
            <a:off x="2809875" y="3048000"/>
            <a:ext cx="190500" cy="444500"/>
          </a:xfrm>
          <a:prstGeom prst="downArrow">
            <a:avLst/>
          </a:prstGeom>
        </p:spPr>
        <p:style>
          <a:lnRef idx="1">
            <a:schemeClr val="accent2"/>
          </a:lnRef>
          <a:fillRef idx="2">
            <a:schemeClr val="accent2"/>
          </a:fillRef>
          <a:effectRef idx="1">
            <a:schemeClr val="accent2"/>
          </a:effectRef>
          <a:fontRef idx="minor">
            <a:schemeClr val="dk1"/>
          </a:fontRef>
        </p:style>
        <p:txBody>
          <a:bodyPr lIns="64008" tIns="32004" rIns="64008" bIns="32004" anchor="ctr"/>
          <a:lstStyle/>
          <a:p>
            <a:pPr algn="ctr">
              <a:defRPr/>
            </a:pPr>
            <a:endParaRPr lang="en-US">
              <a:solidFill>
                <a:prstClr val="black"/>
              </a:solidFill>
            </a:endParaRPr>
          </a:p>
        </p:txBody>
      </p:sp>
      <p:sp>
        <p:nvSpPr>
          <p:cNvPr id="86" name="Down Arrow 85"/>
          <p:cNvSpPr/>
          <p:nvPr/>
        </p:nvSpPr>
        <p:spPr>
          <a:xfrm rot="10800000">
            <a:off x="3286125" y="3048000"/>
            <a:ext cx="190500" cy="444500"/>
          </a:xfrm>
          <a:prstGeom prst="downArrow">
            <a:avLst/>
          </a:prstGeom>
        </p:spPr>
        <p:style>
          <a:lnRef idx="1">
            <a:schemeClr val="accent2"/>
          </a:lnRef>
          <a:fillRef idx="2">
            <a:schemeClr val="accent2"/>
          </a:fillRef>
          <a:effectRef idx="1">
            <a:schemeClr val="accent2"/>
          </a:effectRef>
          <a:fontRef idx="minor">
            <a:schemeClr val="dk1"/>
          </a:fontRef>
        </p:style>
        <p:txBody>
          <a:bodyPr lIns="64008" tIns="32004" rIns="64008" bIns="32004" anchor="ctr"/>
          <a:lstStyle/>
          <a:p>
            <a:pPr algn="ctr">
              <a:defRPr/>
            </a:pPr>
            <a:endParaRPr lang="en-US">
              <a:solidFill>
                <a:prstClr val="black"/>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rtlCol="0">
            <a:normAutofit fontScale="90000"/>
          </a:bodyPr>
          <a:lstStyle/>
          <a:p>
            <a:pPr eaLnBrk="1" fontAlgn="auto" hangingPunct="1">
              <a:spcAft>
                <a:spcPts val="0"/>
              </a:spcAft>
              <a:defRPr/>
            </a:pPr>
            <a:r>
              <a:rPr lang="en-US" dirty="0" smtClean="0"/>
              <a:t>SALSA HPC  Dynamic Virtual Clusters</a:t>
            </a:r>
            <a:endParaRPr lang="en-US" dirty="0"/>
          </a:p>
        </p:txBody>
      </p:sp>
      <p:pic>
        <p:nvPicPr>
          <p:cNvPr id="51203" name="Content Placeholder 3" descr="monitor_full.png"/>
          <p:cNvPicPr>
            <a:picLocks noGrp="1" noChangeAspect="1"/>
          </p:cNvPicPr>
          <p:nvPr>
            <p:ph idx="1"/>
          </p:nvPr>
        </p:nvPicPr>
        <p:blipFill>
          <a:blip r:embed="rId3" cstate="print"/>
          <a:srcRect/>
          <a:stretch>
            <a:fillRect/>
          </a:stretch>
        </p:blipFill>
        <p:spPr>
          <a:xfrm>
            <a:off x="0" y="808038"/>
            <a:ext cx="9144000" cy="604996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5943600" cy="1143000"/>
          </a:xfrm>
        </p:spPr>
        <p:txBody>
          <a:bodyPr>
            <a:normAutofit/>
          </a:bodyPr>
          <a:lstStyle/>
          <a:p>
            <a:r>
              <a:rPr lang="en-US" sz="3200" dirty="0" smtClean="0"/>
              <a:t>Collaborators in </a:t>
            </a:r>
            <a:r>
              <a:rPr lang="en-US" sz="3200" b="1" i="1" dirty="0" smtClean="0">
                <a:solidFill>
                  <a:srgbClr val="0000CC"/>
                </a:solidFill>
                <a:latin typeface="Arial" pitchFamily="34" charset="0"/>
              </a:rPr>
              <a:t>S</a:t>
            </a:r>
            <a:r>
              <a:rPr lang="en-US" sz="3200" b="1" i="1" dirty="0" smtClean="0">
                <a:solidFill>
                  <a:srgbClr val="D20000"/>
                </a:solidFill>
                <a:latin typeface="Arial" pitchFamily="34" charset="0"/>
              </a:rPr>
              <a:t>A</a:t>
            </a:r>
            <a:r>
              <a:rPr lang="en-US" sz="3200" b="1" i="1" dirty="0" smtClean="0">
                <a:solidFill>
                  <a:srgbClr val="FFC000"/>
                </a:solidFill>
                <a:latin typeface="Arial" pitchFamily="34" charset="0"/>
              </a:rPr>
              <a:t>L</a:t>
            </a:r>
            <a:r>
              <a:rPr lang="en-US" sz="3200" b="1" i="1" dirty="0" smtClean="0">
                <a:solidFill>
                  <a:srgbClr val="0000CC"/>
                </a:solidFill>
                <a:latin typeface="Arial" pitchFamily="34" charset="0"/>
              </a:rPr>
              <a:t>S</a:t>
            </a:r>
            <a:r>
              <a:rPr lang="en-US" sz="3200" b="1" i="1" dirty="0" smtClean="0">
                <a:solidFill>
                  <a:srgbClr val="33CC33"/>
                </a:solidFill>
                <a:latin typeface="Arial" pitchFamily="34" charset="0"/>
              </a:rPr>
              <a:t>A</a:t>
            </a:r>
            <a:r>
              <a:rPr lang="en-US" sz="3200" i="1" dirty="0" smtClean="0">
                <a:solidFill>
                  <a:srgbClr val="33CC33"/>
                </a:solidFill>
                <a:latin typeface="Arial" pitchFamily="34" charset="0"/>
              </a:rPr>
              <a:t> </a:t>
            </a:r>
            <a:r>
              <a:rPr lang="en-US" sz="3200" dirty="0" smtClean="0"/>
              <a:t>Project</a:t>
            </a:r>
            <a:endParaRPr lang="en-US" sz="3200" dirty="0"/>
          </a:p>
        </p:txBody>
      </p:sp>
      <p:sp>
        <p:nvSpPr>
          <p:cNvPr id="4" name="Text Placeholder 2"/>
          <p:cNvSpPr txBox="1">
            <a:spLocks/>
          </p:cNvSpPr>
          <p:nvPr/>
        </p:nvSpPr>
        <p:spPr>
          <a:xfrm>
            <a:off x="3200400" y="1600200"/>
            <a:ext cx="2133600" cy="3733800"/>
          </a:xfrm>
          <a:prstGeom prst="rect">
            <a:avLst/>
          </a:prstGeom>
        </p:spPr>
        <p:txBody>
          <a:bodyPr vert="horz" lIns="91440" tIns="45720" rIns="91440" bIns="45720" rtlCol="0">
            <a:normAutofit fontScale="25000" lnSpcReduction="20000"/>
          </a:bodyPr>
          <a:lstStyle/>
          <a:p>
            <a:pPr marL="411480" indent="-411480">
              <a:spcBef>
                <a:spcPct val="20000"/>
              </a:spcBef>
              <a:buClr>
                <a:schemeClr val="tx1">
                  <a:shade val="95000"/>
                </a:schemeClr>
              </a:buClr>
              <a:defRPr/>
            </a:pPr>
            <a:r>
              <a:rPr lang="en-US" altLang="ja-JP" sz="8000" b="1" dirty="0" smtClean="0">
                <a:ea typeface="ＭＳ Ｐゴシック" pitchFamily="34" charset="-128"/>
              </a:rPr>
              <a:t>Indiana </a:t>
            </a:r>
            <a:r>
              <a:rPr lang="en-US" altLang="ja-JP" sz="8000" b="1" dirty="0">
                <a:ea typeface="ＭＳ Ｐゴシック" pitchFamily="34" charset="-128"/>
              </a:rPr>
              <a:t>University</a:t>
            </a:r>
          </a:p>
          <a:p>
            <a:pPr marL="411480" indent="-411480">
              <a:spcBef>
                <a:spcPct val="20000"/>
              </a:spcBef>
              <a:buClr>
                <a:schemeClr val="tx1">
                  <a:shade val="95000"/>
                </a:schemeClr>
              </a:buClr>
              <a:defRPr/>
            </a:pPr>
            <a:r>
              <a:rPr lang="en-US" sz="5600" b="1" i="1" dirty="0">
                <a:solidFill>
                  <a:srgbClr val="2818FC"/>
                </a:solidFill>
                <a:latin typeface="Calibri" pitchFamily="34" charset="0"/>
              </a:rPr>
              <a:t>S</a:t>
            </a:r>
            <a:r>
              <a:rPr lang="en-US" sz="5600" b="1" i="1" dirty="0">
                <a:solidFill>
                  <a:srgbClr val="E40701"/>
                </a:solidFill>
                <a:latin typeface="Calibri" pitchFamily="34" charset="0"/>
              </a:rPr>
              <a:t>A</a:t>
            </a:r>
            <a:r>
              <a:rPr lang="en-US" sz="5600" b="1" i="1" dirty="0">
                <a:solidFill>
                  <a:srgbClr val="EFBA00"/>
                </a:solidFill>
                <a:latin typeface="Calibri" pitchFamily="34" charset="0"/>
              </a:rPr>
              <a:t>L</a:t>
            </a:r>
            <a:r>
              <a:rPr lang="en-US" sz="5600" b="1" i="1" dirty="0">
                <a:solidFill>
                  <a:srgbClr val="2818FC"/>
                </a:solidFill>
                <a:latin typeface="Calibri" pitchFamily="34" charset="0"/>
              </a:rPr>
              <a:t>S</a:t>
            </a:r>
            <a:r>
              <a:rPr lang="en-US" sz="5600" b="1" i="1" dirty="0">
                <a:solidFill>
                  <a:srgbClr val="00B050"/>
                </a:solidFill>
                <a:latin typeface="Calibri" pitchFamily="34" charset="0"/>
              </a:rPr>
              <a:t>A</a:t>
            </a:r>
            <a:r>
              <a:rPr lang="en-US" sz="5600" dirty="0">
                <a:solidFill>
                  <a:srgbClr val="99FF33"/>
                </a:solidFill>
                <a:ea typeface="Arial Unicode MS" pitchFamily="34" charset="-128"/>
                <a:cs typeface="Arial Unicode MS" pitchFamily="34" charset="-128"/>
              </a:rPr>
              <a:t> </a:t>
            </a:r>
            <a:r>
              <a:rPr lang="en-US" sz="5600" dirty="0" smtClean="0">
                <a:ea typeface="Arial Unicode MS" pitchFamily="34" charset="-128"/>
                <a:cs typeface="Arial Unicode MS" pitchFamily="34" charset="-128"/>
              </a:rPr>
              <a:t>Technology Team</a:t>
            </a:r>
            <a:endParaRPr lang="en-US" sz="5600" dirty="0">
              <a:ea typeface="Arial Unicode MS" pitchFamily="34" charset="-128"/>
              <a:cs typeface="Arial Unicode MS" pitchFamily="34" charset="-128"/>
            </a:endParaRPr>
          </a:p>
          <a:p>
            <a:pPr marL="41148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a:buNone/>
              <a:tabLst/>
              <a:defRPr/>
            </a:pPr>
            <a:endParaRPr kumimoji="0" lang="en-US" sz="6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41148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a:buNone/>
              <a:tabLst/>
              <a:defRPr/>
            </a:pPr>
            <a:endParaRPr lang="en-US" sz="6400" dirty="0" smtClean="0">
              <a:ea typeface="Arial Unicode MS" pitchFamily="34" charset="-128"/>
              <a:cs typeface="Arial Unicode MS" pitchFamily="34" charset="-128"/>
            </a:endParaRPr>
          </a:p>
          <a:p>
            <a:pPr marL="41148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a:buNone/>
              <a:tabLst/>
              <a:defRPr/>
            </a:pPr>
            <a:endParaRPr kumimoji="0" lang="en-US" sz="6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41148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a:buNone/>
              <a:tabLst/>
              <a:defRPr/>
            </a:pPr>
            <a:r>
              <a:rPr kumimoji="0" lang="en-US" sz="6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Geoffrey Fox </a:t>
            </a:r>
          </a:p>
          <a:p>
            <a:pPr marL="41148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a:buNone/>
              <a:tabLst/>
              <a:defRPr/>
            </a:pPr>
            <a:r>
              <a:rPr kumimoji="0" lang="en-US" sz="6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Judy Qiu</a:t>
            </a:r>
          </a:p>
          <a:p>
            <a:pPr marL="41148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a:buNone/>
              <a:tabLst/>
              <a:defRPr/>
            </a:pPr>
            <a:r>
              <a:rPr kumimoji="0" lang="en-US" sz="6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Scott Beason</a:t>
            </a:r>
            <a:endParaRPr lang="en-US" sz="6400" dirty="0" smtClean="0">
              <a:ea typeface="Arial Unicode MS" pitchFamily="34" charset="-128"/>
              <a:cs typeface="Arial Unicode MS" pitchFamily="34" charset="-128"/>
            </a:endParaRPr>
          </a:p>
          <a:p>
            <a:pPr marL="411480" lvl="0" indent="-411480">
              <a:spcBef>
                <a:spcPct val="20000"/>
              </a:spcBef>
              <a:buClr>
                <a:schemeClr val="tx1">
                  <a:shade val="95000"/>
                </a:schemeClr>
              </a:buClr>
              <a:defRPr/>
            </a:pPr>
            <a:r>
              <a:rPr lang="en-US" sz="6400" dirty="0" smtClean="0">
                <a:ea typeface="Arial Unicode MS" pitchFamily="34" charset="-128"/>
                <a:cs typeface="Arial Unicode MS" pitchFamily="34" charset="-128"/>
              </a:rPr>
              <a:t>Jaliya  </a:t>
            </a:r>
            <a:r>
              <a:rPr lang="en-US" sz="6400" dirty="0">
                <a:ea typeface="Arial Unicode MS" pitchFamily="34" charset="-128"/>
                <a:cs typeface="Arial Unicode MS" pitchFamily="34" charset="-128"/>
              </a:rPr>
              <a:t>Ekanayake </a:t>
            </a:r>
            <a:endParaRPr lang="en-US" sz="6400" dirty="0" smtClean="0">
              <a:ea typeface="Arial Unicode MS" pitchFamily="34" charset="-128"/>
              <a:cs typeface="Arial Unicode MS" pitchFamily="34" charset="-128"/>
            </a:endParaRPr>
          </a:p>
          <a:p>
            <a:pPr marL="411480" lvl="0" indent="-411480">
              <a:spcBef>
                <a:spcPct val="20000"/>
              </a:spcBef>
              <a:buClr>
                <a:schemeClr val="tx1">
                  <a:shade val="95000"/>
                </a:schemeClr>
              </a:buClr>
              <a:defRPr/>
            </a:pPr>
            <a:r>
              <a:rPr lang="en-US" sz="6400" dirty="0" smtClean="0">
                <a:ea typeface="Arial Unicode MS" pitchFamily="34" charset="-128"/>
                <a:cs typeface="Arial Unicode MS" pitchFamily="34" charset="-128"/>
              </a:rPr>
              <a:t>Thilina Gunarathne</a:t>
            </a:r>
          </a:p>
          <a:p>
            <a:pPr marL="411480" lvl="0" indent="-411480">
              <a:spcBef>
                <a:spcPct val="20000"/>
              </a:spcBef>
              <a:buClr>
                <a:schemeClr val="tx1">
                  <a:shade val="95000"/>
                </a:schemeClr>
              </a:buClr>
              <a:defRPr/>
            </a:pPr>
            <a:r>
              <a:rPr lang="en-US" sz="800" dirty="0" smtClean="0"/>
              <a:t>Thilina Gunarathne</a:t>
            </a:r>
            <a:endParaRPr kumimoji="0" lang="en-US" sz="6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41148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a:buNone/>
              <a:tabLst/>
              <a:defRPr/>
            </a:pPr>
            <a:r>
              <a:rPr kumimoji="0" lang="en-US" sz="6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Jong Youl Choi</a:t>
            </a:r>
          </a:p>
          <a:p>
            <a:pPr marL="41148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a:buNone/>
              <a:tabLst/>
              <a:defRPr/>
            </a:pPr>
            <a:r>
              <a:rPr kumimoji="0" lang="en-US" sz="6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Yang Ruan</a:t>
            </a:r>
          </a:p>
          <a:p>
            <a:pPr marL="411480" indent="-411480">
              <a:spcBef>
                <a:spcPct val="20000"/>
              </a:spcBef>
              <a:buClr>
                <a:schemeClr val="tx1">
                  <a:shade val="95000"/>
                </a:schemeClr>
              </a:buClr>
              <a:defRPr/>
            </a:pPr>
            <a:r>
              <a:rPr lang="en-US" sz="6400" dirty="0" smtClean="0">
                <a:ea typeface="Arial Unicode MS" pitchFamily="34" charset="-128"/>
                <a:cs typeface="Arial Unicode MS" pitchFamily="34" charset="-128"/>
              </a:rPr>
              <a:t>Seung-Hee Bae</a:t>
            </a:r>
          </a:p>
          <a:p>
            <a:pPr marL="411480" indent="-411480">
              <a:spcBef>
                <a:spcPct val="20000"/>
              </a:spcBef>
              <a:buClr>
                <a:schemeClr val="tx1">
                  <a:shade val="95000"/>
                </a:schemeClr>
              </a:buClr>
              <a:defRPr/>
            </a:pPr>
            <a:r>
              <a:rPr lang="en-US" sz="6400" dirty="0" err="1" smtClean="0">
                <a:ea typeface="Arial Unicode MS" pitchFamily="34" charset="-128"/>
                <a:cs typeface="Arial Unicode MS" pitchFamily="34" charset="-128"/>
              </a:rPr>
              <a:t>Hui</a:t>
            </a:r>
            <a:r>
              <a:rPr lang="en-US" sz="6400" dirty="0" smtClean="0">
                <a:ea typeface="Arial Unicode MS" pitchFamily="34" charset="-128"/>
                <a:cs typeface="Arial Unicode MS" pitchFamily="34" charset="-128"/>
              </a:rPr>
              <a:t> Li</a:t>
            </a:r>
          </a:p>
          <a:p>
            <a:pPr marL="411480" indent="-411480">
              <a:spcBef>
                <a:spcPct val="20000"/>
              </a:spcBef>
              <a:buClr>
                <a:schemeClr val="tx1">
                  <a:shade val="95000"/>
                </a:schemeClr>
              </a:buClr>
              <a:defRPr/>
            </a:pPr>
            <a:r>
              <a:rPr lang="en-US" sz="6400" dirty="0" err="1" smtClean="0">
                <a:ea typeface="Arial Unicode MS" pitchFamily="34" charset="-128"/>
                <a:cs typeface="Arial Unicode MS" pitchFamily="34" charset="-128"/>
              </a:rPr>
              <a:t>Saliya</a:t>
            </a:r>
            <a:r>
              <a:rPr lang="en-US" sz="6400" dirty="0" smtClean="0">
                <a:ea typeface="Arial Unicode MS" pitchFamily="34" charset="-128"/>
                <a:cs typeface="Arial Unicode MS" pitchFamily="34" charset="-128"/>
              </a:rPr>
              <a:t> </a:t>
            </a:r>
            <a:r>
              <a:rPr lang="en-US" sz="6400" dirty="0" err="1" smtClean="0">
                <a:ea typeface="Arial Unicode MS" pitchFamily="34" charset="-128"/>
                <a:cs typeface="Arial Unicode MS" pitchFamily="34" charset="-128"/>
              </a:rPr>
              <a:t>Ekanayake</a:t>
            </a:r>
            <a:endParaRPr lang="en-US" sz="6400" dirty="0" smtClean="0">
              <a:ea typeface="Arial Unicode MS" pitchFamily="34" charset="-128"/>
              <a:cs typeface="Arial Unicode MS" pitchFamily="34" charset="-128"/>
            </a:endParaRPr>
          </a:p>
          <a:p>
            <a:pPr marL="411480" lvl="0" indent="-411480">
              <a:spcBef>
                <a:spcPct val="20000"/>
              </a:spcBef>
              <a:buClr>
                <a:schemeClr val="tx1">
                  <a:shade val="95000"/>
                </a:schemeClr>
              </a:buClr>
              <a:defRPr/>
            </a:pPr>
            <a:endParaRPr kumimoji="0" lang="en-US" sz="66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411480" lvl="0" indent="-411480">
              <a:spcBef>
                <a:spcPct val="20000"/>
              </a:spcBef>
              <a:buClr>
                <a:schemeClr val="tx1">
                  <a:shade val="95000"/>
                </a:schemeClr>
              </a:buClr>
              <a:defRPr/>
            </a:pPr>
            <a:endParaRPr lang="en-US" sz="6600" dirty="0" smtClean="0">
              <a:ea typeface="Arial Unicode MS" pitchFamily="34" charset="-128"/>
              <a:cs typeface="Arial Unicode MS" pitchFamily="34" charset="-128"/>
            </a:endParaRPr>
          </a:p>
          <a:p>
            <a:pPr marL="411480" lvl="0" indent="-411480">
              <a:spcBef>
                <a:spcPct val="20000"/>
              </a:spcBef>
              <a:buClr>
                <a:schemeClr val="tx1">
                  <a:shade val="95000"/>
                </a:schemeClr>
              </a:buClr>
              <a:defRPr/>
            </a:pPr>
            <a:endParaRPr kumimoji="0" lang="en-US" sz="6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41148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a:buNone/>
              <a:tabLst/>
              <a:defRPr/>
            </a:pPr>
            <a:endParaRPr lang="en-US" sz="6400" dirty="0" smtClean="0">
              <a:ea typeface="Arial Unicode MS" pitchFamily="34" charset="-128"/>
              <a:cs typeface="Arial Unicode MS" pitchFamily="34" charset="-128"/>
            </a:endParaRPr>
          </a:p>
          <a:p>
            <a:pPr marL="41148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a:buNone/>
              <a:tabLst/>
              <a:defRPr/>
            </a:pPr>
            <a:endParaRPr kumimoji="0" lang="en-US" sz="6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41148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pitchFamily="2" charset="2"/>
              <a:buChar char="q"/>
              <a:tabLst/>
              <a:defRPr/>
            </a:pPr>
            <a:endParaRPr kumimoji="0" lang="en-US" sz="56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41148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pitchFamily="2" charset="2"/>
              <a:buChar char="§"/>
              <a:tabLst/>
              <a:defRPr/>
            </a:pPr>
            <a:endParaRPr kumimoji="0" lang="en-US" sz="5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 Placeholder 2"/>
          <p:cNvSpPr txBox="1">
            <a:spLocks/>
          </p:cNvSpPr>
          <p:nvPr/>
        </p:nvSpPr>
        <p:spPr>
          <a:xfrm>
            <a:off x="533400" y="1600200"/>
            <a:ext cx="2819400" cy="2819400"/>
          </a:xfrm>
          <a:prstGeom prst="rect">
            <a:avLst/>
          </a:prstGeom>
        </p:spPr>
        <p:txBody>
          <a:bodyPr lIns="45720" rIns="45720">
            <a:normAutofit fontScale="25000" lnSpcReduction="20000"/>
          </a:bodyPr>
          <a:lstStyle/>
          <a:p>
            <a:pPr>
              <a:spcBef>
                <a:spcPct val="20000"/>
              </a:spcBef>
              <a:spcAft>
                <a:spcPts val="300"/>
              </a:spcAft>
              <a:buClr>
                <a:schemeClr val="accent3"/>
              </a:buClr>
              <a:buSzPct val="95000"/>
              <a:defRPr/>
            </a:pPr>
            <a:r>
              <a:rPr lang="en-US" altLang="zh-CN" sz="8000" b="1" dirty="0" smtClean="0"/>
              <a:t>Microsoft Research</a:t>
            </a:r>
            <a:endParaRPr lang="en-US" sz="8000" b="1" dirty="0"/>
          </a:p>
          <a:p>
            <a:pPr fontAlgn="auto">
              <a:spcBef>
                <a:spcPct val="20000"/>
              </a:spcBef>
              <a:spcAft>
                <a:spcPts val="300"/>
              </a:spcAft>
              <a:buClr>
                <a:schemeClr val="accent3"/>
              </a:buClr>
              <a:buSzPct val="95000"/>
              <a:defRPr/>
            </a:pPr>
            <a:r>
              <a:rPr lang="en-US" sz="5600" dirty="0" smtClean="0">
                <a:latin typeface="+mn-lt"/>
                <a:ea typeface="Arial Unicode MS" pitchFamily="34" charset="-128"/>
                <a:cs typeface="Arial Unicode MS" pitchFamily="34" charset="-128"/>
              </a:rPr>
              <a:t>Technology </a:t>
            </a:r>
            <a:r>
              <a:rPr lang="en-US" sz="5600" dirty="0">
                <a:latin typeface="+mn-lt"/>
                <a:ea typeface="Arial Unicode MS" pitchFamily="34" charset="-128"/>
                <a:cs typeface="Arial Unicode MS" pitchFamily="34" charset="-128"/>
              </a:rPr>
              <a:t>Collaboration</a:t>
            </a:r>
          </a:p>
          <a:p>
            <a:pPr fontAlgn="auto">
              <a:spcBef>
                <a:spcPct val="20000"/>
              </a:spcBef>
              <a:spcAft>
                <a:spcPts val="300"/>
              </a:spcAft>
              <a:buClr>
                <a:schemeClr val="accent3"/>
              </a:buClr>
              <a:buSzPct val="95000"/>
              <a:buFont typeface="Wingdings 2"/>
              <a:buNone/>
              <a:defRPr/>
            </a:pPr>
            <a:r>
              <a:rPr lang="en-US" sz="5600" dirty="0">
                <a:latin typeface="+mn-lt"/>
                <a:ea typeface="Arial Unicode MS" pitchFamily="34" charset="-128"/>
                <a:cs typeface="Arial Unicode MS" pitchFamily="34" charset="-128"/>
              </a:rPr>
              <a:t> </a:t>
            </a:r>
            <a:endParaRPr lang="en-US" sz="5600" dirty="0" smtClean="0">
              <a:latin typeface="+mn-lt"/>
              <a:ea typeface="Arial Unicode MS" pitchFamily="34" charset="-128"/>
              <a:cs typeface="Arial Unicode MS" pitchFamily="34" charset="-128"/>
            </a:endParaRPr>
          </a:p>
          <a:p>
            <a:pPr fontAlgn="auto">
              <a:spcBef>
                <a:spcPct val="20000"/>
              </a:spcBef>
              <a:spcAft>
                <a:spcPts val="300"/>
              </a:spcAft>
              <a:buClr>
                <a:schemeClr val="accent3"/>
              </a:buClr>
              <a:buSzPct val="95000"/>
              <a:buFont typeface="Wingdings 2"/>
              <a:buNone/>
              <a:defRPr/>
            </a:pPr>
            <a:r>
              <a:rPr lang="en-US" sz="6400" dirty="0" smtClean="0">
                <a:solidFill>
                  <a:srgbClr val="0070C0"/>
                </a:solidFill>
                <a:ea typeface="Arial Unicode MS" pitchFamily="34" charset="-128"/>
                <a:cs typeface="Arial Unicode MS" pitchFamily="34" charset="-128"/>
              </a:rPr>
              <a:t>Azure (Clouds)</a:t>
            </a:r>
          </a:p>
          <a:p>
            <a:pPr>
              <a:spcBef>
                <a:spcPct val="20000"/>
              </a:spcBef>
              <a:spcAft>
                <a:spcPts val="300"/>
              </a:spcAft>
              <a:buClr>
                <a:schemeClr val="accent3"/>
              </a:buClr>
              <a:buSzPct val="95000"/>
              <a:defRPr/>
            </a:pPr>
            <a:r>
              <a:rPr lang="en-US" sz="6400" dirty="0" smtClean="0">
                <a:ea typeface="Arial Unicode MS" pitchFamily="34" charset="-128"/>
                <a:cs typeface="Arial Unicode MS" pitchFamily="34" charset="-128"/>
              </a:rPr>
              <a:t>Dennis Gannon</a:t>
            </a:r>
          </a:p>
          <a:p>
            <a:pPr>
              <a:spcBef>
                <a:spcPct val="20000"/>
              </a:spcBef>
              <a:spcAft>
                <a:spcPts val="300"/>
              </a:spcAft>
              <a:buClr>
                <a:schemeClr val="accent3"/>
              </a:buClr>
              <a:buSzPct val="95000"/>
              <a:defRPr/>
            </a:pPr>
            <a:r>
              <a:rPr lang="en-US" sz="6400" dirty="0" smtClean="0">
                <a:ea typeface="Arial Unicode MS" pitchFamily="34" charset="-128"/>
                <a:cs typeface="Arial Unicode MS" pitchFamily="34" charset="-128"/>
              </a:rPr>
              <a:t>Roger </a:t>
            </a:r>
            <a:r>
              <a:rPr lang="en-US" sz="6400" dirty="0" err="1" smtClean="0">
                <a:ea typeface="Arial Unicode MS" pitchFamily="34" charset="-128"/>
                <a:cs typeface="Arial Unicode MS" pitchFamily="34" charset="-128"/>
              </a:rPr>
              <a:t>Barga</a:t>
            </a:r>
            <a:endParaRPr lang="en-US" sz="6400" dirty="0" smtClean="0">
              <a:ea typeface="Arial Unicode MS" pitchFamily="34" charset="-128"/>
              <a:cs typeface="Arial Unicode MS" pitchFamily="34" charset="-128"/>
            </a:endParaRPr>
          </a:p>
          <a:p>
            <a:pPr fontAlgn="auto">
              <a:spcBef>
                <a:spcPct val="20000"/>
              </a:spcBef>
              <a:spcAft>
                <a:spcPts val="300"/>
              </a:spcAft>
              <a:buClr>
                <a:schemeClr val="accent3"/>
              </a:buClr>
              <a:buSzPct val="95000"/>
              <a:buFont typeface="Wingdings 2"/>
              <a:buNone/>
              <a:defRPr/>
            </a:pPr>
            <a:r>
              <a:rPr lang="en-US" sz="6400" dirty="0" smtClean="0">
                <a:solidFill>
                  <a:srgbClr val="0070C0"/>
                </a:solidFill>
                <a:ea typeface="Arial Unicode MS" pitchFamily="34" charset="-128"/>
                <a:cs typeface="Arial Unicode MS" pitchFamily="34" charset="-128"/>
              </a:rPr>
              <a:t>Dryad (Parallel Runtime)</a:t>
            </a:r>
            <a:endParaRPr lang="en-US" sz="6400" dirty="0" smtClean="0">
              <a:solidFill>
                <a:srgbClr val="0070C0"/>
              </a:solidFill>
              <a:latin typeface="+mn-lt"/>
              <a:ea typeface="Arial Unicode MS" pitchFamily="34" charset="-128"/>
              <a:cs typeface="Arial Unicode MS" pitchFamily="34" charset="-128"/>
            </a:endParaRPr>
          </a:p>
          <a:p>
            <a:pPr fontAlgn="auto">
              <a:spcBef>
                <a:spcPct val="20000"/>
              </a:spcBef>
              <a:spcAft>
                <a:spcPts val="300"/>
              </a:spcAft>
              <a:buClr>
                <a:schemeClr val="accent3"/>
              </a:buClr>
              <a:buSzPct val="95000"/>
              <a:buFont typeface="Wingdings 2"/>
              <a:buNone/>
              <a:defRPr/>
            </a:pPr>
            <a:r>
              <a:rPr lang="en-US" sz="6400" dirty="0" smtClean="0">
                <a:ea typeface="Arial Unicode MS" pitchFamily="34" charset="-128"/>
                <a:cs typeface="Arial Unicode MS" pitchFamily="34" charset="-128"/>
              </a:rPr>
              <a:t>Christophe </a:t>
            </a:r>
            <a:r>
              <a:rPr lang="en-US" sz="6400" dirty="0" err="1" smtClean="0">
                <a:ea typeface="Arial Unicode MS" pitchFamily="34" charset="-128"/>
                <a:cs typeface="Arial Unicode MS" pitchFamily="34" charset="-128"/>
              </a:rPr>
              <a:t>Poulain</a:t>
            </a:r>
            <a:r>
              <a:rPr lang="en-US" sz="6400" dirty="0" smtClean="0">
                <a:ea typeface="Arial Unicode MS" pitchFamily="34" charset="-128"/>
                <a:cs typeface="Arial Unicode MS" pitchFamily="34" charset="-128"/>
              </a:rPr>
              <a:t>  </a:t>
            </a:r>
            <a:endParaRPr lang="en-US" sz="6400" dirty="0" smtClean="0">
              <a:latin typeface="+mn-lt"/>
              <a:ea typeface="Arial Unicode MS" pitchFamily="34" charset="-128"/>
              <a:cs typeface="Arial Unicode MS" pitchFamily="34" charset="-128"/>
            </a:endParaRPr>
          </a:p>
          <a:p>
            <a:pPr fontAlgn="auto">
              <a:spcBef>
                <a:spcPct val="20000"/>
              </a:spcBef>
              <a:spcAft>
                <a:spcPts val="300"/>
              </a:spcAft>
              <a:buClr>
                <a:schemeClr val="accent3"/>
              </a:buClr>
              <a:buSzPct val="95000"/>
              <a:buFont typeface="Wingdings 2"/>
              <a:buNone/>
              <a:defRPr/>
            </a:pPr>
            <a:r>
              <a:rPr lang="en-US" sz="6400" dirty="0" smtClean="0">
                <a:solidFill>
                  <a:srgbClr val="0070C0"/>
                </a:solidFill>
                <a:ea typeface="Arial Unicode MS" pitchFamily="34" charset="-128"/>
                <a:cs typeface="Arial Unicode MS" pitchFamily="34" charset="-128"/>
              </a:rPr>
              <a:t>CCR (Threading)</a:t>
            </a:r>
          </a:p>
          <a:p>
            <a:pPr fontAlgn="auto">
              <a:spcBef>
                <a:spcPct val="20000"/>
              </a:spcBef>
              <a:spcAft>
                <a:spcPts val="300"/>
              </a:spcAft>
              <a:buClr>
                <a:schemeClr val="accent3"/>
              </a:buClr>
              <a:buSzPct val="95000"/>
              <a:buFont typeface="Wingdings 2"/>
              <a:buNone/>
              <a:defRPr/>
            </a:pPr>
            <a:r>
              <a:rPr lang="en-US" sz="6400" dirty="0" smtClean="0">
                <a:latin typeface="+mn-lt"/>
                <a:ea typeface="Arial Unicode MS" pitchFamily="34" charset="-128"/>
                <a:cs typeface="Arial Unicode MS" pitchFamily="34" charset="-128"/>
              </a:rPr>
              <a:t>George </a:t>
            </a:r>
            <a:r>
              <a:rPr lang="en-US" sz="6400" dirty="0" err="1" smtClean="0">
                <a:latin typeface="+mn-lt"/>
                <a:ea typeface="Arial Unicode MS" pitchFamily="34" charset="-128"/>
                <a:cs typeface="Arial Unicode MS" pitchFamily="34" charset="-128"/>
              </a:rPr>
              <a:t>Chrysanthakopoulos</a:t>
            </a:r>
            <a:endParaRPr lang="en-US" sz="6400" dirty="0" smtClean="0">
              <a:latin typeface="+mn-lt"/>
              <a:ea typeface="Arial Unicode MS" pitchFamily="34" charset="-128"/>
              <a:cs typeface="Arial Unicode MS" pitchFamily="34" charset="-128"/>
            </a:endParaRPr>
          </a:p>
          <a:p>
            <a:pPr fontAlgn="auto">
              <a:spcBef>
                <a:spcPct val="20000"/>
              </a:spcBef>
              <a:spcAft>
                <a:spcPts val="300"/>
              </a:spcAft>
              <a:buClr>
                <a:schemeClr val="accent3"/>
              </a:buClr>
              <a:buSzPct val="95000"/>
              <a:buFont typeface="Wingdings 2"/>
              <a:buNone/>
              <a:defRPr/>
            </a:pPr>
            <a:r>
              <a:rPr lang="en-US" sz="6400" dirty="0" smtClean="0">
                <a:solidFill>
                  <a:srgbClr val="0070C0"/>
                </a:solidFill>
                <a:ea typeface="Arial Unicode MS" pitchFamily="34" charset="-128"/>
                <a:cs typeface="Arial Unicode MS" pitchFamily="34" charset="-128"/>
              </a:rPr>
              <a:t>DSS  (Services)</a:t>
            </a:r>
            <a:endParaRPr lang="en-US" sz="6400" dirty="0">
              <a:solidFill>
                <a:srgbClr val="0070C0"/>
              </a:solidFill>
              <a:latin typeface="+mn-lt"/>
              <a:ea typeface="Arial Unicode MS" pitchFamily="34" charset="-128"/>
              <a:cs typeface="Arial Unicode MS" pitchFamily="34" charset="-128"/>
            </a:endParaRPr>
          </a:p>
          <a:p>
            <a:pPr fontAlgn="auto">
              <a:spcBef>
                <a:spcPct val="20000"/>
              </a:spcBef>
              <a:spcAft>
                <a:spcPts val="300"/>
              </a:spcAft>
              <a:buClr>
                <a:schemeClr val="accent3"/>
              </a:buClr>
              <a:buSzPct val="95000"/>
              <a:buFont typeface="Wingdings 2"/>
              <a:buNone/>
              <a:defRPr/>
            </a:pPr>
            <a:r>
              <a:rPr lang="en-US" sz="6400" dirty="0" err="1" smtClean="0">
                <a:latin typeface="+mn-lt"/>
                <a:ea typeface="Arial Unicode MS" pitchFamily="34" charset="-128"/>
                <a:cs typeface="Arial Unicode MS" pitchFamily="34" charset="-128"/>
              </a:rPr>
              <a:t>Henrik</a:t>
            </a:r>
            <a:r>
              <a:rPr lang="en-US" sz="6400" dirty="0" smtClean="0">
                <a:latin typeface="+mn-lt"/>
                <a:ea typeface="Arial Unicode MS" pitchFamily="34" charset="-128"/>
                <a:cs typeface="Arial Unicode MS" pitchFamily="34" charset="-128"/>
              </a:rPr>
              <a:t> </a:t>
            </a:r>
            <a:r>
              <a:rPr lang="en-US" sz="6400" dirty="0" err="1">
                <a:latin typeface="+mn-lt"/>
                <a:ea typeface="Arial Unicode MS" pitchFamily="34" charset="-128"/>
                <a:cs typeface="Arial Unicode MS" pitchFamily="34" charset="-128"/>
              </a:rPr>
              <a:t>Frystyk</a:t>
            </a:r>
            <a:r>
              <a:rPr lang="en-US" sz="6400" dirty="0">
                <a:latin typeface="+mn-lt"/>
                <a:ea typeface="Arial Unicode MS" pitchFamily="34" charset="-128"/>
                <a:cs typeface="Arial Unicode MS" pitchFamily="34" charset="-128"/>
              </a:rPr>
              <a:t> </a:t>
            </a:r>
            <a:r>
              <a:rPr lang="en-US" sz="6400" dirty="0" smtClean="0">
                <a:latin typeface="+mn-lt"/>
                <a:ea typeface="Arial Unicode MS" pitchFamily="34" charset="-128"/>
                <a:cs typeface="Arial Unicode MS" pitchFamily="34" charset="-128"/>
              </a:rPr>
              <a:t>Nielsen</a:t>
            </a:r>
            <a:endParaRPr lang="en-US" sz="6400" dirty="0">
              <a:latin typeface="+mn-lt"/>
              <a:ea typeface="Arial Unicode MS" pitchFamily="34" charset="-128"/>
              <a:cs typeface="Arial Unicode MS" pitchFamily="34" charset="-128"/>
            </a:endParaRPr>
          </a:p>
        </p:txBody>
      </p:sp>
      <p:sp>
        <p:nvSpPr>
          <p:cNvPr id="6" name="Text Placeholder 2"/>
          <p:cNvSpPr txBox="1">
            <a:spLocks/>
          </p:cNvSpPr>
          <p:nvPr/>
        </p:nvSpPr>
        <p:spPr>
          <a:xfrm>
            <a:off x="5867400" y="1600200"/>
            <a:ext cx="3352800" cy="3886200"/>
          </a:xfrm>
          <a:prstGeom prst="rect">
            <a:avLst/>
          </a:prstGeom>
        </p:spPr>
        <p:txBody>
          <a:bodyPr lIns="45720" rIns="45720">
            <a:normAutofit fontScale="32500" lnSpcReduction="20000"/>
          </a:bodyPr>
          <a:lstStyle/>
          <a:p>
            <a:pPr fontAlgn="auto">
              <a:spcBef>
                <a:spcPct val="20000"/>
              </a:spcBef>
              <a:spcAft>
                <a:spcPts val="0"/>
              </a:spcAft>
              <a:buClr>
                <a:schemeClr val="accent3"/>
              </a:buClr>
              <a:buSzPct val="95000"/>
              <a:defRPr/>
            </a:pPr>
            <a:r>
              <a:rPr lang="en-US" sz="6200" b="1" dirty="0" smtClean="0">
                <a:ea typeface="ＭＳ Ｐゴシック" pitchFamily="34" charset="-128"/>
              </a:rPr>
              <a:t>Applications</a:t>
            </a:r>
            <a:endParaRPr lang="en-US" sz="6200" b="1" dirty="0" smtClean="0">
              <a:latin typeface="+mn-lt"/>
              <a:ea typeface="ＭＳ Ｐゴシック" pitchFamily="34" charset="-128"/>
            </a:endParaRPr>
          </a:p>
          <a:p>
            <a:pPr fontAlgn="auto">
              <a:spcBef>
                <a:spcPct val="20000"/>
              </a:spcBef>
              <a:spcAft>
                <a:spcPts val="0"/>
              </a:spcAft>
              <a:buClr>
                <a:schemeClr val="accent3"/>
              </a:buClr>
              <a:buSzPct val="95000"/>
              <a:buFont typeface="Wingdings 2"/>
              <a:buNone/>
              <a:defRPr/>
            </a:pPr>
            <a:endParaRPr lang="en-US" sz="5600" dirty="0" smtClean="0">
              <a:latin typeface="+mn-lt"/>
              <a:ea typeface="SimSun" pitchFamily="2" charset="-122"/>
            </a:endParaRPr>
          </a:p>
          <a:p>
            <a:pPr fontAlgn="auto">
              <a:spcBef>
                <a:spcPct val="20000"/>
              </a:spcBef>
              <a:spcAft>
                <a:spcPts val="0"/>
              </a:spcAft>
              <a:buClr>
                <a:schemeClr val="accent3"/>
              </a:buClr>
              <a:buSzPct val="95000"/>
              <a:buFont typeface="Wingdings 2"/>
              <a:buNone/>
              <a:defRPr/>
            </a:pPr>
            <a:endParaRPr lang="en-US" sz="5600" dirty="0" smtClean="0">
              <a:latin typeface="+mn-lt"/>
              <a:ea typeface="SimSun" pitchFamily="2" charset="-122"/>
            </a:endParaRPr>
          </a:p>
          <a:p>
            <a:pPr fontAlgn="auto">
              <a:spcBef>
                <a:spcPct val="20000"/>
              </a:spcBef>
              <a:spcAft>
                <a:spcPts val="0"/>
              </a:spcAft>
              <a:buClr>
                <a:schemeClr val="accent3"/>
              </a:buClr>
              <a:buSzPct val="95000"/>
              <a:buFont typeface="Wingdings 2"/>
              <a:buNone/>
              <a:defRPr/>
            </a:pPr>
            <a:r>
              <a:rPr lang="en-US" sz="4900" dirty="0" smtClean="0">
                <a:solidFill>
                  <a:srgbClr val="0070C0"/>
                </a:solidFill>
                <a:ea typeface="SimSun" pitchFamily="2" charset="-122"/>
              </a:rPr>
              <a:t>Bioinformatics, CGB</a:t>
            </a:r>
            <a:endParaRPr lang="en-US" sz="4900" dirty="0">
              <a:solidFill>
                <a:srgbClr val="0070C0"/>
              </a:solidFill>
              <a:ea typeface="SimSun" pitchFamily="2" charset="-122"/>
            </a:endParaRPr>
          </a:p>
          <a:p>
            <a:pPr fontAlgn="auto">
              <a:spcBef>
                <a:spcPct val="20000"/>
              </a:spcBef>
              <a:spcAft>
                <a:spcPts val="0"/>
              </a:spcAft>
              <a:buClr>
                <a:schemeClr val="accent3"/>
              </a:buClr>
              <a:buSzPct val="95000"/>
              <a:buFont typeface="Wingdings 2"/>
              <a:buNone/>
              <a:defRPr/>
            </a:pPr>
            <a:r>
              <a:rPr lang="en-US" sz="4900" dirty="0">
                <a:ea typeface="SimSun" pitchFamily="2" charset="-122"/>
              </a:rPr>
              <a:t>    </a:t>
            </a:r>
            <a:r>
              <a:rPr lang="en-US" sz="4900" dirty="0" smtClean="0">
                <a:ea typeface="SimSun" pitchFamily="2" charset="-122"/>
              </a:rPr>
              <a:t>Haixu Tang, Mina Rho, </a:t>
            </a:r>
          </a:p>
          <a:p>
            <a:pPr fontAlgn="auto">
              <a:spcBef>
                <a:spcPct val="20000"/>
              </a:spcBef>
              <a:spcAft>
                <a:spcPts val="0"/>
              </a:spcAft>
              <a:buClr>
                <a:schemeClr val="accent3"/>
              </a:buClr>
              <a:buSzPct val="95000"/>
              <a:buFont typeface="Wingdings 2"/>
              <a:buNone/>
              <a:defRPr/>
            </a:pPr>
            <a:r>
              <a:rPr lang="en-US" sz="4900" dirty="0" smtClean="0">
                <a:ea typeface="SimSun" pitchFamily="2" charset="-122"/>
              </a:rPr>
              <a:t>    Peter </a:t>
            </a:r>
            <a:r>
              <a:rPr lang="en-US" sz="4900" dirty="0" err="1" smtClean="0">
                <a:ea typeface="SimSun" pitchFamily="2" charset="-122"/>
              </a:rPr>
              <a:t>Cherbas</a:t>
            </a:r>
            <a:r>
              <a:rPr lang="en-US" sz="4900" dirty="0" smtClean="0">
                <a:ea typeface="SimSun" pitchFamily="2" charset="-122"/>
              </a:rPr>
              <a:t>, Qunfeng Dong</a:t>
            </a:r>
            <a:endParaRPr lang="en-US" sz="4900" dirty="0">
              <a:ea typeface="SimSun" pitchFamily="2" charset="-122"/>
            </a:endParaRPr>
          </a:p>
          <a:p>
            <a:pPr fontAlgn="auto">
              <a:spcBef>
                <a:spcPct val="20000"/>
              </a:spcBef>
              <a:spcAft>
                <a:spcPts val="0"/>
              </a:spcAft>
              <a:buClr>
                <a:schemeClr val="accent3"/>
              </a:buClr>
              <a:buSzPct val="95000"/>
              <a:buFont typeface="Wingdings 2"/>
              <a:buNone/>
              <a:defRPr/>
            </a:pPr>
            <a:r>
              <a:rPr lang="en-US" sz="4900" dirty="0" smtClean="0">
                <a:solidFill>
                  <a:srgbClr val="0070C0"/>
                </a:solidFill>
                <a:ea typeface="SimSun" pitchFamily="2" charset="-122"/>
              </a:rPr>
              <a:t>IU </a:t>
            </a:r>
            <a:r>
              <a:rPr lang="en-US" sz="4900" dirty="0">
                <a:solidFill>
                  <a:srgbClr val="0070C0"/>
                </a:solidFill>
                <a:ea typeface="SimSun" pitchFamily="2" charset="-122"/>
              </a:rPr>
              <a:t>Medical School</a:t>
            </a:r>
          </a:p>
          <a:p>
            <a:pPr fontAlgn="auto">
              <a:spcBef>
                <a:spcPct val="20000"/>
              </a:spcBef>
              <a:spcAft>
                <a:spcPts val="0"/>
              </a:spcAft>
              <a:buClr>
                <a:schemeClr val="accent3"/>
              </a:buClr>
              <a:buSzPct val="95000"/>
              <a:buFont typeface="Wingdings 2"/>
              <a:buNone/>
              <a:defRPr/>
            </a:pPr>
            <a:r>
              <a:rPr lang="en-US" sz="4900" dirty="0">
                <a:ea typeface="SimSun" pitchFamily="2" charset="-122"/>
              </a:rPr>
              <a:t>    </a:t>
            </a:r>
            <a:r>
              <a:rPr lang="en-US" sz="4900" dirty="0" smtClean="0">
                <a:ea typeface="SimSun" pitchFamily="2" charset="-122"/>
              </a:rPr>
              <a:t>Gilbert </a:t>
            </a:r>
            <a:r>
              <a:rPr lang="en-US" sz="4900" dirty="0">
                <a:ea typeface="SimSun" pitchFamily="2" charset="-122"/>
              </a:rPr>
              <a:t>Liu</a:t>
            </a:r>
          </a:p>
          <a:p>
            <a:pPr fontAlgn="auto">
              <a:spcBef>
                <a:spcPct val="20000"/>
              </a:spcBef>
              <a:spcAft>
                <a:spcPts val="0"/>
              </a:spcAft>
              <a:buClr>
                <a:schemeClr val="accent3"/>
              </a:buClr>
              <a:buSzPct val="95000"/>
              <a:buFont typeface="Wingdings 2"/>
              <a:buNone/>
              <a:defRPr/>
            </a:pPr>
            <a:r>
              <a:rPr lang="en-US" sz="4900" dirty="0" smtClean="0">
                <a:solidFill>
                  <a:srgbClr val="0070C0"/>
                </a:solidFill>
                <a:latin typeface="+mn-lt"/>
                <a:ea typeface="SimSun" pitchFamily="2" charset="-122"/>
              </a:rPr>
              <a:t>Demographics (Polis Center)</a:t>
            </a:r>
            <a:endParaRPr lang="en-US" sz="4900" dirty="0">
              <a:solidFill>
                <a:srgbClr val="0070C0"/>
              </a:solidFill>
              <a:latin typeface="+mn-lt"/>
              <a:ea typeface="SimSun" pitchFamily="2" charset="-122"/>
            </a:endParaRPr>
          </a:p>
          <a:p>
            <a:pPr fontAlgn="auto">
              <a:spcBef>
                <a:spcPct val="20000"/>
              </a:spcBef>
              <a:spcAft>
                <a:spcPts val="0"/>
              </a:spcAft>
              <a:buClr>
                <a:schemeClr val="accent3"/>
              </a:buClr>
              <a:buSzPct val="95000"/>
              <a:buFont typeface="Wingdings 2"/>
              <a:buNone/>
              <a:defRPr/>
            </a:pPr>
            <a:r>
              <a:rPr lang="en-US" sz="4900" dirty="0">
                <a:latin typeface="+mn-lt"/>
                <a:ea typeface="SimSun" pitchFamily="2" charset="-122"/>
              </a:rPr>
              <a:t>    Neil </a:t>
            </a:r>
            <a:r>
              <a:rPr lang="en-US" sz="4900" dirty="0" err="1">
                <a:latin typeface="+mn-lt"/>
                <a:ea typeface="SimSun" pitchFamily="2" charset="-122"/>
              </a:rPr>
              <a:t>Devadasan</a:t>
            </a:r>
            <a:endParaRPr lang="en-US" sz="4900" dirty="0">
              <a:latin typeface="+mn-lt"/>
              <a:ea typeface="SimSun" pitchFamily="2" charset="-122"/>
            </a:endParaRPr>
          </a:p>
          <a:p>
            <a:pPr fontAlgn="auto">
              <a:spcBef>
                <a:spcPct val="20000"/>
              </a:spcBef>
              <a:spcAft>
                <a:spcPts val="0"/>
              </a:spcAft>
              <a:buClr>
                <a:schemeClr val="accent3"/>
              </a:buClr>
              <a:buSzPct val="95000"/>
              <a:buFont typeface="Wingdings 2"/>
              <a:buNone/>
              <a:defRPr/>
            </a:pPr>
            <a:r>
              <a:rPr lang="en-US" sz="4900" dirty="0" err="1" smtClean="0">
                <a:solidFill>
                  <a:srgbClr val="0070C0"/>
                </a:solidFill>
                <a:ea typeface="SimSun" pitchFamily="2" charset="-122"/>
              </a:rPr>
              <a:t>Cheminformatics</a:t>
            </a:r>
            <a:endParaRPr lang="en-US" sz="4900" dirty="0">
              <a:solidFill>
                <a:srgbClr val="0070C0"/>
              </a:solidFill>
              <a:ea typeface="SimSun" pitchFamily="2" charset="-122"/>
            </a:endParaRPr>
          </a:p>
          <a:p>
            <a:pPr fontAlgn="auto">
              <a:spcBef>
                <a:spcPct val="20000"/>
              </a:spcBef>
              <a:spcAft>
                <a:spcPts val="0"/>
              </a:spcAft>
              <a:buClr>
                <a:schemeClr val="accent3"/>
              </a:buClr>
              <a:buSzPct val="95000"/>
              <a:buFont typeface="Wingdings 2"/>
              <a:buNone/>
              <a:defRPr/>
            </a:pPr>
            <a:r>
              <a:rPr lang="en-US" sz="4900" dirty="0">
                <a:ea typeface="SimSun" pitchFamily="2" charset="-122"/>
              </a:rPr>
              <a:t>    </a:t>
            </a:r>
            <a:r>
              <a:rPr lang="en-US" sz="4900" dirty="0" smtClean="0">
                <a:ea typeface="SimSun" pitchFamily="2" charset="-122"/>
              </a:rPr>
              <a:t>David Wild, </a:t>
            </a:r>
            <a:r>
              <a:rPr lang="en-US" sz="4900" dirty="0" err="1" smtClean="0">
                <a:ea typeface="SimSun" pitchFamily="2" charset="-122"/>
              </a:rPr>
              <a:t>Qian</a:t>
            </a:r>
            <a:r>
              <a:rPr lang="en-US" sz="4900" dirty="0" smtClean="0">
                <a:ea typeface="SimSun" pitchFamily="2" charset="-122"/>
              </a:rPr>
              <a:t> Zhu</a:t>
            </a:r>
          </a:p>
          <a:p>
            <a:pPr fontAlgn="auto">
              <a:spcBef>
                <a:spcPct val="20000"/>
              </a:spcBef>
              <a:spcAft>
                <a:spcPts val="0"/>
              </a:spcAft>
              <a:buClr>
                <a:schemeClr val="accent3"/>
              </a:buClr>
              <a:buSzPct val="95000"/>
              <a:buFont typeface="Wingdings 2"/>
              <a:buNone/>
              <a:defRPr/>
            </a:pPr>
            <a:r>
              <a:rPr lang="en-US" sz="4900" dirty="0" smtClean="0">
                <a:solidFill>
                  <a:srgbClr val="0070C0"/>
                </a:solidFill>
                <a:ea typeface="SimSun" pitchFamily="2" charset="-122"/>
              </a:rPr>
              <a:t>Physics</a:t>
            </a:r>
          </a:p>
          <a:p>
            <a:pPr fontAlgn="auto">
              <a:spcBef>
                <a:spcPct val="20000"/>
              </a:spcBef>
              <a:spcAft>
                <a:spcPts val="0"/>
              </a:spcAft>
              <a:buClr>
                <a:schemeClr val="accent3"/>
              </a:buClr>
              <a:buSzPct val="95000"/>
              <a:buFont typeface="Wingdings 2"/>
              <a:buNone/>
              <a:defRPr/>
            </a:pPr>
            <a:r>
              <a:rPr lang="en-US" sz="4900" dirty="0" smtClean="0">
                <a:ea typeface="SimSun" pitchFamily="2" charset="-122"/>
              </a:rPr>
              <a:t>    CMS group at Caltech (Julian Bunn)</a:t>
            </a:r>
          </a:p>
          <a:p>
            <a:pPr>
              <a:spcBef>
                <a:spcPct val="20000"/>
              </a:spcBef>
              <a:buClr>
                <a:schemeClr val="accent3"/>
              </a:buClr>
              <a:buSzPct val="95000"/>
              <a:defRPr/>
            </a:pPr>
            <a:r>
              <a:rPr lang="en-US" sz="4900" dirty="0" smtClean="0">
                <a:solidFill>
                  <a:srgbClr val="0070C0"/>
                </a:solidFill>
                <a:ea typeface="SimSun" pitchFamily="2" charset="-122"/>
              </a:rPr>
              <a:t> </a:t>
            </a:r>
          </a:p>
          <a:p>
            <a:pPr fontAlgn="auto">
              <a:spcBef>
                <a:spcPct val="20000"/>
              </a:spcBef>
              <a:spcAft>
                <a:spcPts val="0"/>
              </a:spcAft>
              <a:buClr>
                <a:schemeClr val="accent3"/>
              </a:buClr>
              <a:buSzPct val="95000"/>
              <a:buFont typeface="Wingdings 2"/>
              <a:buNone/>
              <a:defRPr/>
            </a:pPr>
            <a:endParaRPr lang="en-US" sz="4900" dirty="0">
              <a:ea typeface="SimSun" pitchFamily="2" charset="-122"/>
            </a:endParaRPr>
          </a:p>
          <a:p>
            <a:pPr fontAlgn="auto">
              <a:spcBef>
                <a:spcPct val="20000"/>
              </a:spcBef>
              <a:spcAft>
                <a:spcPts val="0"/>
              </a:spcAft>
              <a:buClr>
                <a:schemeClr val="accent3"/>
              </a:buClr>
              <a:buSzPct val="95000"/>
              <a:buFont typeface="Wingdings 2"/>
              <a:buNone/>
              <a:defRPr/>
            </a:pPr>
            <a:endParaRPr lang="en-US" sz="4900" dirty="0">
              <a:latin typeface="+mn-lt"/>
            </a:endParaRPr>
          </a:p>
        </p:txBody>
      </p:sp>
      <p:sp>
        <p:nvSpPr>
          <p:cNvPr id="7" name="Rectangle 6"/>
          <p:cNvSpPr/>
          <p:nvPr/>
        </p:nvSpPr>
        <p:spPr>
          <a:xfrm>
            <a:off x="3200400" y="2362200"/>
            <a:ext cx="1794081" cy="954107"/>
          </a:xfrm>
          <a:prstGeom prst="rect">
            <a:avLst/>
          </a:prstGeom>
        </p:spPr>
        <p:txBody>
          <a:bodyPr wrap="square">
            <a:spAutoFit/>
          </a:bodyPr>
          <a:lstStyle/>
          <a:p>
            <a:r>
              <a:rPr lang="en-US" sz="1400" dirty="0" smtClean="0">
                <a:solidFill>
                  <a:schemeClr val="accent1"/>
                </a:solidFill>
              </a:rPr>
              <a:t>Community Grids Lab</a:t>
            </a:r>
          </a:p>
          <a:p>
            <a:pPr lvl="0"/>
            <a:r>
              <a:rPr lang="en-US" sz="1400" dirty="0" smtClean="0">
                <a:solidFill>
                  <a:schemeClr val="accent1"/>
                </a:solidFill>
              </a:rPr>
              <a:t>and UITS RT – PTI</a:t>
            </a:r>
          </a:p>
          <a:p>
            <a:r>
              <a:rPr lang="en-US" sz="1400" dirty="0" smtClean="0"/>
              <a:t> </a:t>
            </a:r>
            <a:br>
              <a:rPr lang="en-US" sz="1400" dirty="0" smtClean="0"/>
            </a:br>
            <a:endParaRPr lang="en-US" sz="1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467600" cy="685800"/>
          </a:xfrm>
        </p:spPr>
        <p:txBody>
          <a:bodyPr>
            <a:normAutofit fontScale="90000"/>
          </a:bodyPr>
          <a:lstStyle/>
          <a:p>
            <a:r>
              <a:rPr lang="en-US" sz="3200" b="1" dirty="0" smtClean="0"/>
              <a:t>MapReduce “File/Data Repository” Parallelism</a:t>
            </a:r>
            <a:endParaRPr lang="en-US" sz="32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74676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latin typeface="Arial" pitchFamily="34" charset="0"/>
                <a:cs typeface="Arial" pitchFamily="34" charset="0"/>
              </a:rPr>
              <a:t>Instruments</a:t>
            </a:r>
            <a:endParaRPr lang="en-US" dirty="0">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latin typeface="Arial" pitchFamily="34" charset="0"/>
                <a:cs typeface="Arial" pitchFamily="34" charset="0"/>
              </a:rPr>
              <a:t>Disks</a:t>
            </a:r>
            <a:endParaRPr lang="en-US" dirty="0">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4648200" y="1828800"/>
            <a:ext cx="1787669" cy="369332"/>
          </a:xfrm>
          <a:prstGeom prst="rect">
            <a:avLst/>
          </a:prstGeom>
          <a:noFill/>
        </p:spPr>
        <p:txBody>
          <a:bodyPr wrap="none" rtlCol="0">
            <a:spAutoFit/>
          </a:bodyPr>
          <a:lstStyle/>
          <a:p>
            <a:r>
              <a:rPr lang="en-US" dirty="0" smtClean="0">
                <a:latin typeface="Arial" pitchFamily="34" charset="0"/>
                <a:cs typeface="Arial" pitchFamily="34" charset="0"/>
              </a:rPr>
              <a:t>Communication</a:t>
            </a:r>
            <a:endParaRPr lang="en-US" dirty="0">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685800"/>
            <a:ext cx="6096000" cy="923330"/>
          </a:xfrm>
          <a:prstGeom prst="rect">
            <a:avLst/>
          </a:prstGeom>
          <a:noFill/>
        </p:spPr>
        <p:txBody>
          <a:bodyPr wrap="square" rtlCol="0">
            <a:spAutoFit/>
          </a:bodyPr>
          <a:lstStyle/>
          <a:p>
            <a:r>
              <a:rPr lang="en-US" b="1" dirty="0" smtClean="0"/>
              <a:t>Map</a:t>
            </a:r>
            <a:r>
              <a:rPr lang="en-US" dirty="0" smtClean="0"/>
              <a:t>      = (data parallel) computation reading and writing data</a:t>
            </a:r>
          </a:p>
          <a:p>
            <a:r>
              <a:rPr lang="en-US" b="1" dirty="0" smtClean="0"/>
              <a:t>Reduce</a:t>
            </a:r>
            <a:r>
              <a:rPr lang="en-US" dirty="0" smtClean="0"/>
              <a:t> = Collective/Consolidation phase e.g. forming multiple global sums as in histogram</a:t>
            </a:r>
            <a:endParaRPr lang="en-US" dirty="0"/>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t>Portals</a:t>
            </a:r>
            <a:br>
              <a:rPr lang="en-US" b="1" dirty="0" smtClean="0"/>
            </a:br>
            <a:r>
              <a:rPr lang="en-US" b="1" dirty="0" smtClean="0"/>
              <a:t>/Users</a:t>
            </a:r>
            <a:endParaRPr lang="en-US" b="1" dirty="0"/>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grpSp>
        <p:nvGrpSpPr>
          <p:cNvPr id="292" name="Group 291"/>
          <p:cNvGrpSpPr/>
          <p:nvPr/>
        </p:nvGrpSpPr>
        <p:grpSpPr>
          <a:xfrm>
            <a:off x="3505200" y="1676400"/>
            <a:ext cx="3352800" cy="4876800"/>
            <a:chOff x="228600" y="1905000"/>
            <a:chExt cx="3124200" cy="4724400"/>
          </a:xfrm>
        </p:grpSpPr>
        <p:grpSp>
          <p:nvGrpSpPr>
            <p:cNvPr id="293" name="Group 163"/>
            <p:cNvGrpSpPr/>
            <p:nvPr/>
          </p:nvGrpSpPr>
          <p:grpSpPr>
            <a:xfrm>
              <a:off x="228600" y="1905000"/>
              <a:ext cx="3124200" cy="4724400"/>
              <a:chOff x="228600" y="1905000"/>
              <a:chExt cx="3124200" cy="4724400"/>
            </a:xfrm>
          </p:grpSpPr>
          <p:sp>
            <p:nvSpPr>
              <p:cNvPr id="295" name="Rectangle 294"/>
              <p:cNvSpPr/>
              <p:nvPr/>
            </p:nvSpPr>
            <p:spPr>
              <a:xfrm>
                <a:off x="228600" y="1905000"/>
                <a:ext cx="31242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6" name="Group 94"/>
              <p:cNvGrpSpPr/>
              <p:nvPr/>
            </p:nvGrpSpPr>
            <p:grpSpPr>
              <a:xfrm>
                <a:off x="304800" y="2895600"/>
                <a:ext cx="685801" cy="3668485"/>
                <a:chOff x="304800" y="2895600"/>
                <a:chExt cx="685801" cy="3668485"/>
              </a:xfrm>
            </p:grpSpPr>
            <p:grpSp>
              <p:nvGrpSpPr>
                <p:cNvPr id="338" name="Group 13"/>
                <p:cNvGrpSpPr/>
                <p:nvPr/>
              </p:nvGrpSpPr>
              <p:grpSpPr>
                <a:xfrm>
                  <a:off x="304800" y="2895600"/>
                  <a:ext cx="457200" cy="3668485"/>
                  <a:chOff x="3581400" y="3037115"/>
                  <a:chExt cx="457200" cy="3668485"/>
                </a:xfrm>
                <a:solidFill>
                  <a:srgbClr val="92D050"/>
                </a:solidFill>
              </p:grpSpPr>
              <p:sp>
                <p:nvSpPr>
                  <p:cNvPr id="348" name="Oval 347"/>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0"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Oval 351"/>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3" name="Oval 35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9" name="Group 81"/>
                <p:cNvGrpSpPr/>
                <p:nvPr/>
              </p:nvGrpSpPr>
              <p:grpSpPr>
                <a:xfrm>
                  <a:off x="838200" y="3048000"/>
                  <a:ext cx="152401" cy="838200"/>
                  <a:chOff x="838200" y="3048000"/>
                  <a:chExt cx="152401" cy="838200"/>
                </a:xfrm>
              </p:grpSpPr>
              <p:cxnSp>
                <p:nvCxnSpPr>
                  <p:cNvPr id="346" name="Straight Arrow Connector 34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40" name="Group 82"/>
                <p:cNvGrpSpPr/>
                <p:nvPr/>
              </p:nvGrpSpPr>
              <p:grpSpPr>
                <a:xfrm>
                  <a:off x="838200" y="4343400"/>
                  <a:ext cx="152401" cy="838200"/>
                  <a:chOff x="838200" y="3048000"/>
                  <a:chExt cx="152401" cy="838200"/>
                </a:xfrm>
              </p:grpSpPr>
              <p:cxnSp>
                <p:nvCxnSpPr>
                  <p:cNvPr id="344" name="Straight Arrow Connector 34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41" name="Group 87"/>
                <p:cNvGrpSpPr/>
                <p:nvPr/>
              </p:nvGrpSpPr>
              <p:grpSpPr>
                <a:xfrm>
                  <a:off x="838200" y="5638800"/>
                  <a:ext cx="152401" cy="838200"/>
                  <a:chOff x="838200" y="3048000"/>
                  <a:chExt cx="152401" cy="838200"/>
                </a:xfrm>
              </p:grpSpPr>
              <p:cxnSp>
                <p:nvCxnSpPr>
                  <p:cNvPr id="342" name="Straight Arrow Connector 3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97" name="Group 95"/>
              <p:cNvGrpSpPr/>
              <p:nvPr/>
            </p:nvGrpSpPr>
            <p:grpSpPr>
              <a:xfrm>
                <a:off x="1143000" y="2895600"/>
                <a:ext cx="685801" cy="3668485"/>
                <a:chOff x="304800" y="2895600"/>
                <a:chExt cx="685801" cy="3668485"/>
              </a:xfrm>
            </p:grpSpPr>
            <p:grpSp>
              <p:nvGrpSpPr>
                <p:cNvPr id="322" name="Group 13"/>
                <p:cNvGrpSpPr/>
                <p:nvPr/>
              </p:nvGrpSpPr>
              <p:grpSpPr>
                <a:xfrm>
                  <a:off x="304800" y="2895600"/>
                  <a:ext cx="457200" cy="3668485"/>
                  <a:chOff x="3581400" y="3037115"/>
                  <a:chExt cx="457200" cy="3668485"/>
                </a:xfrm>
                <a:solidFill>
                  <a:srgbClr val="92D050"/>
                </a:solidFill>
              </p:grpSpPr>
              <p:sp>
                <p:nvSpPr>
                  <p:cNvPr id="332" name="Oval 331"/>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3" name="Oval 332"/>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Oval 333"/>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Oval 334"/>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Oval 335"/>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3" name="Group 97"/>
                <p:cNvGrpSpPr/>
                <p:nvPr/>
              </p:nvGrpSpPr>
              <p:grpSpPr>
                <a:xfrm>
                  <a:off x="838200" y="3048000"/>
                  <a:ext cx="152401" cy="838200"/>
                  <a:chOff x="838200" y="3048000"/>
                  <a:chExt cx="152401" cy="838200"/>
                </a:xfrm>
              </p:grpSpPr>
              <p:cxnSp>
                <p:nvCxnSpPr>
                  <p:cNvPr id="330" name="Straight Arrow Connector 32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24" name="Group 98"/>
                <p:cNvGrpSpPr/>
                <p:nvPr/>
              </p:nvGrpSpPr>
              <p:grpSpPr>
                <a:xfrm>
                  <a:off x="838200" y="4343400"/>
                  <a:ext cx="152401" cy="838200"/>
                  <a:chOff x="838200" y="3048000"/>
                  <a:chExt cx="152401" cy="838200"/>
                </a:xfrm>
              </p:grpSpPr>
              <p:cxnSp>
                <p:nvCxnSpPr>
                  <p:cNvPr id="328" name="Straight Arrow Connector 32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25" name="Group 102"/>
                <p:cNvGrpSpPr/>
                <p:nvPr/>
              </p:nvGrpSpPr>
              <p:grpSpPr>
                <a:xfrm>
                  <a:off x="838200" y="5638800"/>
                  <a:ext cx="152401" cy="838200"/>
                  <a:chOff x="838200" y="3048000"/>
                  <a:chExt cx="152401" cy="838200"/>
                </a:xfrm>
              </p:grpSpPr>
              <p:cxnSp>
                <p:nvCxnSpPr>
                  <p:cNvPr id="326" name="Straight Arrow Connector 32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98" name="Group 127"/>
              <p:cNvGrpSpPr/>
              <p:nvPr/>
            </p:nvGrpSpPr>
            <p:grpSpPr>
              <a:xfrm>
                <a:off x="1981200" y="2895600"/>
                <a:ext cx="685801" cy="3668485"/>
                <a:chOff x="304800" y="2895600"/>
                <a:chExt cx="685801" cy="3668485"/>
              </a:xfrm>
            </p:grpSpPr>
            <p:grpSp>
              <p:nvGrpSpPr>
                <p:cNvPr id="306" name="Group 13"/>
                <p:cNvGrpSpPr/>
                <p:nvPr/>
              </p:nvGrpSpPr>
              <p:grpSpPr>
                <a:xfrm>
                  <a:off x="304800" y="2895600"/>
                  <a:ext cx="457200" cy="3668485"/>
                  <a:chOff x="3581400" y="3037115"/>
                  <a:chExt cx="457200" cy="3668485"/>
                </a:xfrm>
                <a:solidFill>
                  <a:srgbClr val="92D050"/>
                </a:solidFill>
              </p:grpSpPr>
              <p:sp>
                <p:nvSpPr>
                  <p:cNvPr id="316" name="Oval 3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Oval 3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Oval 3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Oval 3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Oval 3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7" name="Group 129"/>
                <p:cNvGrpSpPr/>
                <p:nvPr/>
              </p:nvGrpSpPr>
              <p:grpSpPr>
                <a:xfrm>
                  <a:off x="838200" y="3048000"/>
                  <a:ext cx="152401" cy="838200"/>
                  <a:chOff x="838200" y="3048000"/>
                  <a:chExt cx="152401" cy="838200"/>
                </a:xfrm>
              </p:grpSpPr>
              <p:cxnSp>
                <p:nvCxnSpPr>
                  <p:cNvPr id="314" name="Straight Arrow Connector 31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08" name="Group 130"/>
                <p:cNvGrpSpPr/>
                <p:nvPr/>
              </p:nvGrpSpPr>
              <p:grpSpPr>
                <a:xfrm>
                  <a:off x="838200" y="4343400"/>
                  <a:ext cx="152401" cy="838200"/>
                  <a:chOff x="838200" y="3048000"/>
                  <a:chExt cx="152401" cy="838200"/>
                </a:xfrm>
              </p:grpSpPr>
              <p:cxnSp>
                <p:nvCxnSpPr>
                  <p:cNvPr id="312" name="Straight Arrow Connector 31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09" name="Group 131"/>
                <p:cNvGrpSpPr/>
                <p:nvPr/>
              </p:nvGrpSpPr>
              <p:grpSpPr>
                <a:xfrm>
                  <a:off x="838200" y="5638800"/>
                  <a:ext cx="152401" cy="838200"/>
                  <a:chOff x="838200" y="3048000"/>
                  <a:chExt cx="152401" cy="838200"/>
                </a:xfrm>
              </p:grpSpPr>
              <p:cxnSp>
                <p:nvCxnSpPr>
                  <p:cNvPr id="310" name="Straight Arrow Connector 30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99" name="Group 13"/>
              <p:cNvGrpSpPr/>
              <p:nvPr/>
            </p:nvGrpSpPr>
            <p:grpSpPr>
              <a:xfrm>
                <a:off x="2819400" y="2895600"/>
                <a:ext cx="457200" cy="3668485"/>
                <a:chOff x="3581400" y="3037115"/>
                <a:chExt cx="457200" cy="3668485"/>
              </a:xfrm>
              <a:solidFill>
                <a:srgbClr val="92D050"/>
              </a:solidFill>
            </p:grpSpPr>
            <p:sp>
              <p:nvSpPr>
                <p:cNvPr id="300" name="Oval 29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Oval 300"/>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Oval 301"/>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Oval 302"/>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Oval 303"/>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Oval 304"/>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94" name="Rectangle 293"/>
            <p:cNvSpPr/>
            <p:nvPr/>
          </p:nvSpPr>
          <p:spPr>
            <a:xfrm>
              <a:off x="228600" y="1905000"/>
              <a:ext cx="3124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Iterative MapReduce</a:t>
              </a:r>
            </a:p>
            <a:p>
              <a:r>
                <a:rPr lang="en-US" dirty="0" smtClean="0">
                  <a:solidFill>
                    <a:schemeClr val="tx1"/>
                  </a:solidFill>
                </a:rPr>
                <a:t>Map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endParaRPr lang="en-US" dirty="0" smtClean="0">
                <a:solidFill>
                  <a:schemeClr val="tx1"/>
                </a:solidFill>
              </a:endParaRPr>
            </a:p>
            <a:p>
              <a:r>
                <a:rPr lang="en-US" dirty="0" smtClean="0">
                  <a:solidFill>
                    <a:schemeClr val="tx1"/>
                  </a:solidFill>
                </a:rPr>
                <a:t>      Reduce    </a:t>
              </a:r>
              <a:r>
                <a:rPr lang="en-US" dirty="0" err="1" smtClean="0">
                  <a:solidFill>
                    <a:schemeClr val="tx1"/>
                  </a:solidFill>
                </a:rPr>
                <a:t>Reduce</a:t>
              </a:r>
              <a:r>
                <a:rPr lang="en-US" dirty="0" smtClean="0">
                  <a:solidFill>
                    <a:schemeClr val="tx1"/>
                  </a:solidFill>
                </a:rPr>
                <a:t>    </a:t>
              </a:r>
              <a:r>
                <a:rPr lang="en-US" dirty="0" err="1" smtClean="0">
                  <a:solidFill>
                    <a:schemeClr val="tx1"/>
                  </a:solidFill>
                </a:rPr>
                <a:t>Reduce</a:t>
              </a:r>
              <a:endParaRPr lang="en-US"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 calcmode="lin" valueType="num">
                                      <p:cBhvr additive="base">
                                        <p:cTn id="7" dur="500" fill="hold"/>
                                        <p:tgtEl>
                                          <p:spTgt spid="292"/>
                                        </p:tgtEl>
                                        <p:attrNameLst>
                                          <p:attrName>ppt_x</p:attrName>
                                        </p:attrNameLst>
                                      </p:cBhvr>
                                      <p:tavLst>
                                        <p:tav tm="0">
                                          <p:val>
                                            <p:strVal val="#ppt_x"/>
                                          </p:val>
                                        </p:tav>
                                        <p:tav tm="100000">
                                          <p:val>
                                            <p:strVal val="#ppt_x"/>
                                          </p:val>
                                        </p:tav>
                                      </p:tavLst>
                                    </p:anim>
                                    <p:anim calcmode="lin" valueType="num">
                                      <p:cBhvr additive="base">
                                        <p:cTn id="8" dur="500" fill="hold"/>
                                        <p:tgtEl>
                                          <p:spTgt spid="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lstStyle/>
          <a:p>
            <a:r>
              <a:rPr lang="en-US" dirty="0" smtClean="0"/>
              <a:t>Some Life Sciences Applications</a:t>
            </a:r>
            <a:endParaRPr lang="en-US" dirty="0"/>
          </a:p>
        </p:txBody>
      </p:sp>
      <p:sp>
        <p:nvSpPr>
          <p:cNvPr id="3" name="Content Placeholder 2"/>
          <p:cNvSpPr>
            <a:spLocks noGrp="1"/>
          </p:cNvSpPr>
          <p:nvPr>
            <p:ph idx="1"/>
          </p:nvPr>
        </p:nvSpPr>
        <p:spPr>
          <a:xfrm>
            <a:off x="228600" y="1371600"/>
            <a:ext cx="8839200" cy="5334000"/>
          </a:xfrm>
        </p:spPr>
        <p:txBody>
          <a:bodyPr>
            <a:normAutofit fontScale="77500" lnSpcReduction="20000"/>
          </a:bodyPr>
          <a:lstStyle/>
          <a:p>
            <a:r>
              <a:rPr lang="en-US" dirty="0" smtClean="0">
                <a:solidFill>
                  <a:srgbClr val="FF0000"/>
                </a:solidFill>
              </a:rPr>
              <a:t>EST (Expressed Sequence Tag) </a:t>
            </a:r>
            <a:r>
              <a:rPr lang="en-US" dirty="0" smtClean="0"/>
              <a:t>sequence assembly program using DNA sequence assembly program software CAP3.</a:t>
            </a:r>
          </a:p>
          <a:p>
            <a:r>
              <a:rPr lang="en-US" dirty="0" smtClean="0">
                <a:solidFill>
                  <a:srgbClr val="FF0000"/>
                </a:solidFill>
              </a:rPr>
              <a:t>Metagenomics</a:t>
            </a:r>
            <a:r>
              <a:rPr lang="en-US" dirty="0" smtClean="0"/>
              <a:t> and </a:t>
            </a:r>
            <a:r>
              <a:rPr lang="en-US" dirty="0" smtClean="0">
                <a:solidFill>
                  <a:srgbClr val="FF0000"/>
                </a:solidFill>
              </a:rPr>
              <a:t>Alu</a:t>
            </a:r>
            <a:r>
              <a:rPr lang="en-US" dirty="0" smtClean="0"/>
              <a:t> repetition alignment using Smith Waterman dissimilarity computations followed by MPI applications for Clustering and MDS (Multi Dimensional Scaling) for dimension reduction before visualization</a:t>
            </a:r>
          </a:p>
          <a:p>
            <a:r>
              <a:rPr lang="en-US" dirty="0" smtClean="0">
                <a:solidFill>
                  <a:srgbClr val="FF0000"/>
                </a:solidFill>
              </a:rPr>
              <a:t>Correlating</a:t>
            </a:r>
            <a:r>
              <a:rPr lang="en-US" dirty="0" smtClean="0"/>
              <a:t> </a:t>
            </a:r>
            <a:r>
              <a:rPr lang="en-US" dirty="0" smtClean="0">
                <a:solidFill>
                  <a:srgbClr val="FF0000"/>
                </a:solidFill>
              </a:rPr>
              <a:t>Childhood obesity with environmental factors </a:t>
            </a:r>
            <a:r>
              <a:rPr lang="en-US" dirty="0" smtClean="0"/>
              <a:t>by combining medical records with Geographical Information data with over 100 attributes using correlation computation, MDS and genetic algorithms for choosing optimal environmental factors.</a:t>
            </a:r>
          </a:p>
          <a:p>
            <a:r>
              <a:rPr lang="en-US" dirty="0" smtClean="0">
                <a:solidFill>
                  <a:srgbClr val="FF0000"/>
                </a:solidFill>
              </a:rPr>
              <a:t>Mapping the 26 million entries in PubChem </a:t>
            </a:r>
            <a:r>
              <a:rPr lang="en-US" dirty="0" smtClean="0"/>
              <a:t>into two or three dimensions to aid selection of related chemicals with convenient Google Earth like Browser. This uses either hierarchical MDS (which cannot be applied directly as O(N</a:t>
            </a:r>
            <a:r>
              <a:rPr lang="en-US" baseline="30000" dirty="0" smtClean="0"/>
              <a:t>2</a:t>
            </a:r>
            <a:r>
              <a:rPr lang="en-US" dirty="0" smtClean="0"/>
              <a:t>)) or GTM (Generative Topographic Mapping).</a:t>
            </a:r>
          </a:p>
          <a:p>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t>FutureGrid</a:t>
            </a:r>
            <a:endParaRPr lang="en-US" dirty="0"/>
          </a:p>
        </p:txBody>
      </p:sp>
      <p:sp>
        <p:nvSpPr>
          <p:cNvPr id="3" name="Content Placeholder 2"/>
          <p:cNvSpPr>
            <a:spLocks noGrp="1"/>
          </p:cNvSpPr>
          <p:nvPr>
            <p:ph idx="1"/>
          </p:nvPr>
        </p:nvSpPr>
        <p:spPr>
          <a:xfrm>
            <a:off x="0" y="914400"/>
            <a:ext cx="9144000" cy="5943600"/>
          </a:xfrm>
        </p:spPr>
        <p:txBody>
          <a:bodyPr rtlCol="0">
            <a:normAutofit fontScale="85000" lnSpcReduction="20000"/>
          </a:bodyPr>
          <a:lstStyle/>
          <a:p>
            <a:pPr eaLnBrk="1" fontAlgn="auto" hangingPunct="1">
              <a:spcAft>
                <a:spcPts val="0"/>
              </a:spcAft>
              <a:buFont typeface="Arial"/>
              <a:buChar char="•"/>
              <a:defRPr/>
            </a:pPr>
            <a:r>
              <a:rPr lang="en-US" dirty="0" smtClean="0"/>
              <a:t>The goal of FutureGrid is to </a:t>
            </a:r>
            <a:r>
              <a:rPr lang="en-US" dirty="0" smtClean="0">
                <a:solidFill>
                  <a:srgbClr val="FF0000"/>
                </a:solidFill>
              </a:rPr>
              <a:t>support the research </a:t>
            </a:r>
            <a:r>
              <a:rPr lang="en-US" dirty="0" smtClean="0"/>
              <a:t>on the future of distributed, grid, and cloud computing. </a:t>
            </a:r>
          </a:p>
          <a:p>
            <a:pPr eaLnBrk="1" fontAlgn="auto" hangingPunct="1">
              <a:spcAft>
                <a:spcPts val="0"/>
              </a:spcAft>
              <a:buFont typeface="Arial"/>
              <a:buChar char="•"/>
              <a:defRPr/>
            </a:pPr>
            <a:r>
              <a:rPr lang="en-US" dirty="0" smtClean="0"/>
              <a:t>FutureGrid will build a robustly managed simulation environment or testbed to support the development and early use in science of new technologies at all levels of the software stack: from </a:t>
            </a:r>
            <a:r>
              <a:rPr lang="en-US" dirty="0" smtClean="0">
                <a:solidFill>
                  <a:srgbClr val="FF0000"/>
                </a:solidFill>
              </a:rPr>
              <a:t>networking to middleware to scientific applications</a:t>
            </a:r>
            <a:r>
              <a:rPr lang="en-US" dirty="0" smtClean="0"/>
              <a:t>. </a:t>
            </a:r>
          </a:p>
          <a:p>
            <a:pPr eaLnBrk="1" fontAlgn="auto" hangingPunct="1">
              <a:spcAft>
                <a:spcPts val="0"/>
              </a:spcAft>
              <a:buFont typeface="Arial"/>
              <a:buChar char="•"/>
              <a:defRPr/>
            </a:pPr>
            <a:r>
              <a:rPr lang="en-US" dirty="0" smtClean="0"/>
              <a:t>The environment will mimic TeraGrid and/or general parallel and distributed systems – </a:t>
            </a:r>
            <a:r>
              <a:rPr lang="en-US" dirty="0" smtClean="0">
                <a:solidFill>
                  <a:srgbClr val="FF0000"/>
                </a:solidFill>
              </a:rPr>
              <a:t>FutureGrid is part of TeraGrid</a:t>
            </a:r>
            <a:r>
              <a:rPr lang="en-US" dirty="0" smtClean="0"/>
              <a:t> and one of two</a:t>
            </a:r>
            <a:r>
              <a:rPr lang="en-US" dirty="0" smtClean="0">
                <a:solidFill>
                  <a:srgbClr val="FF0000"/>
                </a:solidFill>
              </a:rPr>
              <a:t> experimental </a:t>
            </a:r>
            <a:r>
              <a:rPr lang="en-US" dirty="0" smtClean="0"/>
              <a:t>TeraGrid systems (other is </a:t>
            </a:r>
            <a:r>
              <a:rPr lang="en-US" dirty="0" smtClean="0">
                <a:solidFill>
                  <a:srgbClr val="FF0000"/>
                </a:solidFill>
              </a:rPr>
              <a:t>GPU</a:t>
            </a:r>
            <a:r>
              <a:rPr lang="en-US" dirty="0" smtClean="0"/>
              <a:t>)</a:t>
            </a:r>
          </a:p>
          <a:p>
            <a:pPr eaLnBrk="1" fontAlgn="auto" hangingPunct="1">
              <a:spcAft>
                <a:spcPts val="0"/>
              </a:spcAft>
              <a:buFont typeface="Arial"/>
              <a:buChar char="•"/>
              <a:defRPr/>
            </a:pPr>
            <a:r>
              <a:rPr lang="en-US" dirty="0" smtClean="0"/>
              <a:t>This test-bed will succeed if it enables major advances in science and engineering through collaborative development of science applications and related software.</a:t>
            </a:r>
          </a:p>
          <a:p>
            <a:pPr eaLnBrk="1" fontAlgn="auto" hangingPunct="1">
              <a:spcAft>
                <a:spcPts val="0"/>
              </a:spcAft>
              <a:buFont typeface="Arial"/>
              <a:buChar char="•"/>
              <a:defRPr/>
            </a:pPr>
            <a:r>
              <a:rPr lang="en-US" dirty="0" smtClean="0"/>
              <a:t>FutureGrid is a (small &gt;5000 core)</a:t>
            </a:r>
            <a:r>
              <a:rPr lang="en-US" dirty="0" smtClean="0">
                <a:solidFill>
                  <a:srgbClr val="FF0000"/>
                </a:solidFill>
              </a:rPr>
              <a:t> Science/Computer Science Cloud </a:t>
            </a:r>
            <a:r>
              <a:rPr lang="en-US" dirty="0" smtClean="0"/>
              <a:t>but it is more accurately a </a:t>
            </a:r>
            <a:r>
              <a:rPr lang="en-US" dirty="0" smtClean="0">
                <a:solidFill>
                  <a:srgbClr val="FF0000"/>
                </a:solidFill>
              </a:rPr>
              <a:t>virtual machine based simulation environment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Alu and Sequencing Workflow</a:t>
            </a:r>
            <a:endParaRPr lang="en-US" sz="3200" dirty="0"/>
          </a:p>
        </p:txBody>
      </p:sp>
      <p:sp>
        <p:nvSpPr>
          <p:cNvPr id="3" name="Content Placeholder 2"/>
          <p:cNvSpPr>
            <a:spLocks noGrp="1"/>
          </p:cNvSpPr>
          <p:nvPr>
            <p:ph idx="1"/>
          </p:nvPr>
        </p:nvSpPr>
        <p:spPr>
          <a:xfrm>
            <a:off x="76200" y="1447800"/>
            <a:ext cx="9067800" cy="4648200"/>
          </a:xfrm>
        </p:spPr>
        <p:txBody>
          <a:bodyPr>
            <a:normAutofit/>
          </a:bodyPr>
          <a:lstStyle/>
          <a:p>
            <a:r>
              <a:rPr lang="en-US" sz="2000" dirty="0" smtClean="0"/>
              <a:t>Data is a collection of N sequences – 100’s of characters long</a:t>
            </a:r>
          </a:p>
          <a:p>
            <a:pPr lvl="1"/>
            <a:r>
              <a:rPr lang="en-US" sz="2000" dirty="0" smtClean="0"/>
              <a:t>These cannot be thought of as vectors because there are missing characters</a:t>
            </a:r>
          </a:p>
          <a:p>
            <a:pPr lvl="1"/>
            <a:r>
              <a:rPr lang="en-US" sz="2000" dirty="0" smtClean="0"/>
              <a:t>“Multiple Sequence Alignment” (creating vectors of characters) doesn’t seem to work if N larger than O(100)</a:t>
            </a:r>
          </a:p>
          <a:p>
            <a:r>
              <a:rPr lang="en-US" sz="2000" dirty="0" smtClean="0"/>
              <a:t>Can calculate N</a:t>
            </a:r>
            <a:r>
              <a:rPr lang="en-US" sz="2000" baseline="30000" dirty="0" smtClean="0"/>
              <a:t>2</a:t>
            </a:r>
            <a:r>
              <a:rPr lang="en-US" sz="2000" dirty="0" smtClean="0"/>
              <a:t> dissimilarities (distances) between sequences (all pairs)</a:t>
            </a:r>
          </a:p>
          <a:p>
            <a:r>
              <a:rPr lang="en-US" sz="2000" dirty="0" smtClean="0"/>
              <a:t>Find families by clustering (much better methods than Kmeans). As no vectors, use vector free O(N</a:t>
            </a:r>
            <a:r>
              <a:rPr lang="en-US" sz="2000" baseline="30000" dirty="0" smtClean="0"/>
              <a:t>2</a:t>
            </a:r>
            <a:r>
              <a:rPr lang="en-US" sz="2000" dirty="0" smtClean="0"/>
              <a:t>) methods</a:t>
            </a:r>
          </a:p>
          <a:p>
            <a:r>
              <a:rPr lang="en-US" sz="2000" dirty="0" smtClean="0"/>
              <a:t>Map to 3D for visualization using Multidimensional Scaling MDS – also O(N</a:t>
            </a:r>
            <a:r>
              <a:rPr lang="en-US" sz="2000" baseline="30000" dirty="0" smtClean="0"/>
              <a:t>2</a:t>
            </a:r>
            <a:r>
              <a:rPr lang="en-US" sz="2000" dirty="0" smtClean="0"/>
              <a:t>)</a:t>
            </a:r>
          </a:p>
          <a:p>
            <a:r>
              <a:rPr lang="en-US" sz="2000" dirty="0" smtClean="0"/>
              <a:t>N = 50,000 runs in 10 hours (all above) on 768 cores</a:t>
            </a:r>
          </a:p>
          <a:p>
            <a:r>
              <a:rPr lang="en-US" sz="2000" dirty="0" smtClean="0"/>
              <a:t>Our collaborators just gave us 170,000 sequences and want to look at 1.5 million – will develop new algorithms!</a:t>
            </a:r>
          </a:p>
          <a:p>
            <a:r>
              <a:rPr lang="en-US" sz="2000" dirty="0" smtClean="0">
                <a:solidFill>
                  <a:srgbClr val="C00000"/>
                </a:solidFill>
              </a:rPr>
              <a:t>MapReduce++ will do all steps as MDS, Clustering just need MPI Broadcast/Reduce</a:t>
            </a:r>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normAutofit/>
          </a:bodyPr>
          <a:lstStyle/>
          <a:p>
            <a:r>
              <a:rPr lang="en-US" sz="3600" dirty="0" smtClean="0"/>
              <a:t>Pairwise Distances – ALU Sequences</a:t>
            </a:r>
            <a:endParaRPr lang="en-US" sz="3600" dirty="0"/>
          </a:p>
        </p:txBody>
      </p:sp>
      <p:sp>
        <p:nvSpPr>
          <p:cNvPr id="3" name="Content Placeholder 2"/>
          <p:cNvSpPr>
            <a:spLocks noGrp="1"/>
          </p:cNvSpPr>
          <p:nvPr>
            <p:ph idx="1"/>
          </p:nvPr>
        </p:nvSpPr>
        <p:spPr>
          <a:xfrm>
            <a:off x="304800" y="3657600"/>
            <a:ext cx="5257800" cy="2057400"/>
          </a:xfrm>
        </p:spPr>
        <p:txBody>
          <a:bodyPr>
            <a:normAutofit fontScale="62500" lnSpcReduction="20000"/>
          </a:bodyPr>
          <a:lstStyle/>
          <a:p>
            <a:r>
              <a:rPr lang="en-US" dirty="0" smtClean="0"/>
              <a:t>Calculate pairwise distances for a collection of genes (used for clustering, MDS)</a:t>
            </a:r>
          </a:p>
          <a:p>
            <a:r>
              <a:rPr lang="en-US" dirty="0" smtClean="0"/>
              <a:t>O(N^2) problem </a:t>
            </a:r>
          </a:p>
          <a:p>
            <a:r>
              <a:rPr lang="en-US" dirty="0" smtClean="0"/>
              <a:t>“Doubly Data Parallel” at Dryad Stage</a:t>
            </a:r>
          </a:p>
          <a:p>
            <a:r>
              <a:rPr lang="en-US" dirty="0" smtClean="0"/>
              <a:t>Performance close to MPI</a:t>
            </a:r>
          </a:p>
          <a:p>
            <a:r>
              <a:rPr lang="en-US" dirty="0" smtClean="0"/>
              <a:t>Performed on 768 cores (Tempest Cluster)</a:t>
            </a:r>
          </a:p>
          <a:p>
            <a:pPr lvl="1">
              <a:buNone/>
            </a:pPr>
            <a:endParaRPr lang="en-US" dirty="0"/>
          </a:p>
        </p:txBody>
      </p:sp>
      <p:pic>
        <p:nvPicPr>
          <p:cNvPr id="6147" name="Picture 3" descr="E:\academic\phd\Publications\InternPresentation\ALU.png"/>
          <p:cNvPicPr>
            <a:picLocks noChangeAspect="1" noChangeArrowheads="1"/>
          </p:cNvPicPr>
          <p:nvPr/>
        </p:nvPicPr>
        <p:blipFill>
          <a:blip r:embed="rId3" cstate="print"/>
          <a:srcRect/>
          <a:stretch>
            <a:fillRect/>
          </a:stretch>
        </p:blipFill>
        <p:spPr bwMode="auto">
          <a:xfrm>
            <a:off x="228600" y="762000"/>
            <a:ext cx="6477000" cy="2864654"/>
          </a:xfrm>
          <a:prstGeom prst="rect">
            <a:avLst/>
          </a:prstGeom>
          <a:noFill/>
        </p:spPr>
      </p:pic>
      <p:graphicFrame>
        <p:nvGraphicFramePr>
          <p:cNvPr id="121" name="Chart 120"/>
          <p:cNvGraphicFramePr/>
          <p:nvPr/>
        </p:nvGraphicFramePr>
        <p:xfrm>
          <a:off x="5638800" y="4114800"/>
          <a:ext cx="35052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2" name="Down Arrow Callout 121"/>
          <p:cNvSpPr/>
          <p:nvPr/>
        </p:nvSpPr>
        <p:spPr>
          <a:xfrm>
            <a:off x="6858000" y="2819400"/>
            <a:ext cx="2133600" cy="1676400"/>
          </a:xfrm>
          <a:prstGeom prst="downArrowCallout">
            <a:avLst>
              <a:gd name="adj1" fmla="val 12207"/>
              <a:gd name="adj2" fmla="val 25000"/>
              <a:gd name="adj3" fmla="val 25000"/>
              <a:gd name="adj4" fmla="val 6497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125 million distances</a:t>
            </a:r>
          </a:p>
          <a:p>
            <a:pPr algn="ctr"/>
            <a:r>
              <a:rPr lang="en-US" dirty="0" smtClean="0"/>
              <a:t>4 hours &amp; 46 minutes</a:t>
            </a:r>
          </a:p>
          <a:p>
            <a:pPr algn="ctr"/>
            <a:endParaRPr lang="en-US" dirty="0"/>
          </a:p>
        </p:txBody>
      </p:sp>
      <p:pic>
        <p:nvPicPr>
          <p:cNvPr id="123" name="Picture 122" descr="C:\gcf\multicore_msft09\ACTIVEMDSProg\Genome35339.png"/>
          <p:cNvPicPr/>
          <p:nvPr/>
        </p:nvPicPr>
        <p:blipFill>
          <a:blip r:embed="rId5" cstate="print"/>
          <a:srcRect/>
          <a:stretch>
            <a:fillRect/>
          </a:stretch>
        </p:blipFill>
        <p:spPr bwMode="auto">
          <a:xfrm>
            <a:off x="6781800" y="762000"/>
            <a:ext cx="2209800" cy="1524000"/>
          </a:xfrm>
          <a:prstGeom prst="rect">
            <a:avLst/>
          </a:prstGeom>
          <a:noFill/>
          <a:ln w="9525">
            <a:noFill/>
            <a:miter lim="800000"/>
            <a:headEnd/>
            <a:tailEnd/>
          </a:ln>
        </p:spPr>
      </p:pic>
      <p:sp>
        <p:nvSpPr>
          <p:cNvPr id="126" name="TextBox 125"/>
          <p:cNvSpPr txBox="1"/>
          <p:nvPr/>
        </p:nvSpPr>
        <p:spPr>
          <a:xfrm>
            <a:off x="1676400" y="5638800"/>
            <a:ext cx="3962400" cy="1015663"/>
          </a:xfrm>
          <a:prstGeom prst="rect">
            <a:avLst/>
          </a:prstGeom>
          <a:noFill/>
        </p:spPr>
        <p:txBody>
          <a:bodyPr wrap="square" rtlCol="0">
            <a:spAutoFit/>
          </a:bodyPr>
          <a:lstStyle/>
          <a:p>
            <a:r>
              <a:rPr lang="en-US" sz="2000" b="1" dirty="0" smtClean="0"/>
              <a:t>Processes work better than threads when used inside vertices </a:t>
            </a:r>
          </a:p>
          <a:p>
            <a:r>
              <a:rPr lang="en-US" sz="2000" b="1" dirty="0" smtClean="0"/>
              <a:t>100% utilization vs. 70% </a:t>
            </a:r>
            <a:endParaRPr lang="en-US"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smtClean="0"/>
              <a:t>DNA Sequencing Pipeline</a:t>
            </a:r>
            <a:endParaRPr lang="en-US" b="1" dirty="0"/>
          </a:p>
        </p:txBody>
      </p:sp>
      <p:grpSp>
        <p:nvGrpSpPr>
          <p:cNvPr id="4" name="Group 3"/>
          <p:cNvGrpSpPr/>
          <p:nvPr/>
        </p:nvGrpSpPr>
        <p:grpSpPr>
          <a:xfrm>
            <a:off x="76200" y="4838279"/>
            <a:ext cx="8991600" cy="1867321"/>
            <a:chOff x="1263341" y="2588299"/>
            <a:chExt cx="7068639" cy="1162819"/>
          </a:xfrm>
        </p:grpSpPr>
        <p:cxnSp>
          <p:nvCxnSpPr>
            <p:cNvPr id="5" name="Straight Arrow Connector 4"/>
            <p:cNvCxnSpPr>
              <a:stCxn id="26" idx="3"/>
              <a:endCxn id="36" idx="2"/>
            </p:cNvCxnSpPr>
            <p:nvPr/>
          </p:nvCxnSpPr>
          <p:spPr>
            <a:xfrm>
              <a:off x="2313382" y="3248006"/>
              <a:ext cx="273939" cy="989"/>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947384" y="3181703"/>
              <a:ext cx="140871" cy="5313"/>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 name="Straight Arrow Connector 228"/>
            <p:cNvCxnSpPr>
              <a:stCxn id="31" idx="3"/>
              <a:endCxn id="21" idx="2"/>
            </p:cNvCxnSpPr>
            <p:nvPr/>
          </p:nvCxnSpPr>
          <p:spPr>
            <a:xfrm flipV="1">
              <a:off x="6010261" y="2813825"/>
              <a:ext cx="516735" cy="30231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7533167" y="2778102"/>
              <a:ext cx="798813" cy="594360"/>
              <a:chOff x="8193827" y="2680593"/>
              <a:chExt cx="798813" cy="594360"/>
            </a:xfrm>
          </p:grpSpPr>
          <p:sp>
            <p:nvSpPr>
              <p:cNvPr id="38" name="TextBox 167"/>
              <p:cNvSpPr txBox="1"/>
              <p:nvPr/>
            </p:nvSpPr>
            <p:spPr>
              <a:xfrm>
                <a:off x="8233757" y="2874963"/>
                <a:ext cx="758883" cy="249157"/>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latin typeface="Arial" pitchFamily="34" charset="0"/>
                    <a:cs typeface="Arial" pitchFamily="34" charset="0"/>
                  </a:rPr>
                  <a:t>Visualization</a:t>
                </a:r>
              </a:p>
              <a:p>
                <a:pPr algn="l"/>
                <a:r>
                  <a:rPr lang="en-US" sz="1000" dirty="0" smtClean="0">
                    <a:latin typeface="Arial" pitchFamily="34" charset="0"/>
                    <a:cs typeface="Arial" pitchFamily="34" charset="0"/>
                  </a:rPr>
                  <a:t>    </a:t>
                </a:r>
                <a:r>
                  <a:rPr lang="en-US" sz="1000" dirty="0" err="1" smtClean="0">
                    <a:latin typeface="Arial" pitchFamily="34" charset="0"/>
                    <a:cs typeface="Arial" pitchFamily="34" charset="0"/>
                  </a:rPr>
                  <a:t>Plotviz</a:t>
                </a:r>
                <a:endParaRPr lang="en-US" sz="1000" dirty="0">
                  <a:latin typeface="Arial" pitchFamily="34" charset="0"/>
                  <a:cs typeface="Arial" pitchFamily="34" charset="0"/>
                </a:endParaRPr>
              </a:p>
            </p:txBody>
          </p:sp>
          <p:sp>
            <p:nvSpPr>
              <p:cNvPr id="39" name="Oval 38"/>
              <p:cNvSpPr/>
              <p:nvPr/>
            </p:nvSpPr>
            <p:spPr>
              <a:xfrm>
                <a:off x="8193827" y="2680593"/>
                <a:ext cx="738909" cy="59436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grpSp>
        <p:grpSp>
          <p:nvGrpSpPr>
            <p:cNvPr id="10" name="Group 9"/>
            <p:cNvGrpSpPr/>
            <p:nvPr/>
          </p:nvGrpSpPr>
          <p:grpSpPr>
            <a:xfrm>
              <a:off x="2587322" y="2975210"/>
              <a:ext cx="639516" cy="545592"/>
              <a:chOff x="1614216" y="1569720"/>
              <a:chExt cx="639516" cy="545592"/>
            </a:xfrm>
          </p:grpSpPr>
          <p:sp>
            <p:nvSpPr>
              <p:cNvPr id="36" name="Oval 35"/>
              <p:cNvSpPr/>
              <p:nvPr/>
            </p:nvSpPr>
            <p:spPr>
              <a:xfrm>
                <a:off x="1614216" y="1569720"/>
                <a:ext cx="59808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7" name="TextBox 166"/>
              <p:cNvSpPr txBox="1"/>
              <p:nvPr/>
            </p:nvSpPr>
            <p:spPr>
              <a:xfrm>
                <a:off x="1633470" y="1713034"/>
                <a:ext cx="620262"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Blocking </a:t>
                </a:r>
              </a:p>
            </p:txBody>
          </p:sp>
        </p:grpSp>
        <p:grpSp>
          <p:nvGrpSpPr>
            <p:cNvPr id="11" name="Group 10"/>
            <p:cNvGrpSpPr/>
            <p:nvPr/>
          </p:nvGrpSpPr>
          <p:grpSpPr>
            <a:xfrm>
              <a:off x="4088255" y="2956158"/>
              <a:ext cx="703725" cy="545592"/>
              <a:chOff x="4286234" y="2819400"/>
              <a:chExt cx="703725" cy="545592"/>
            </a:xfrm>
          </p:grpSpPr>
          <p:sp>
            <p:nvSpPr>
              <p:cNvPr id="34" name="Oval 33"/>
              <p:cNvSpPr/>
              <p:nvPr/>
            </p:nvSpPr>
            <p:spPr>
              <a:xfrm>
                <a:off x="4296213" y="2819400"/>
                <a:ext cx="69374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5" name="TextBox 164"/>
              <p:cNvSpPr txBox="1"/>
              <p:nvPr/>
            </p:nvSpPr>
            <p:spPr>
              <a:xfrm>
                <a:off x="4286234" y="2907268"/>
                <a:ext cx="645465" cy="25873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Sequence</a:t>
                </a:r>
              </a:p>
              <a:p>
                <a:pPr algn="ctr"/>
                <a:r>
                  <a:rPr lang="en-US" sz="1050" dirty="0" smtClean="0">
                    <a:solidFill>
                      <a:srgbClr val="00B050"/>
                    </a:solidFill>
                  </a:rPr>
                  <a:t>alignment</a:t>
                </a:r>
                <a:endParaRPr lang="en-US" sz="1050" dirty="0">
                  <a:solidFill>
                    <a:srgbClr val="00B050"/>
                  </a:solidFill>
                </a:endParaRPr>
              </a:p>
            </p:txBody>
          </p:sp>
        </p:grpSp>
        <p:grpSp>
          <p:nvGrpSpPr>
            <p:cNvPr id="12" name="Group 11"/>
            <p:cNvGrpSpPr/>
            <p:nvPr/>
          </p:nvGrpSpPr>
          <p:grpSpPr>
            <a:xfrm>
              <a:off x="6523562" y="3324056"/>
              <a:ext cx="519384" cy="427062"/>
              <a:chOff x="4800600" y="1593348"/>
              <a:chExt cx="519384" cy="427062"/>
            </a:xfrm>
          </p:grpSpPr>
          <p:sp>
            <p:nvSpPr>
              <p:cNvPr id="32" name="Oval 31"/>
              <p:cNvSpPr/>
              <p:nvPr/>
            </p:nvSpPr>
            <p:spPr>
              <a:xfrm>
                <a:off x="4800600" y="1593348"/>
                <a:ext cx="519384" cy="42706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3" name="TextBox 162"/>
              <p:cNvSpPr txBox="1"/>
              <p:nvPr/>
            </p:nvSpPr>
            <p:spPr>
              <a:xfrm>
                <a:off x="4882121" y="1722120"/>
                <a:ext cx="380827"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rgbClr val="FF0000"/>
                    </a:solidFill>
                  </a:rPr>
                  <a:t>MDS</a:t>
                </a:r>
                <a:endParaRPr lang="en-US" sz="1050" dirty="0">
                  <a:solidFill>
                    <a:srgbClr val="FF0000"/>
                  </a:solidFill>
                </a:endParaRPr>
              </a:p>
            </p:txBody>
          </p:sp>
        </p:grpSp>
        <p:grpSp>
          <p:nvGrpSpPr>
            <p:cNvPr id="13" name="Group 12"/>
            <p:cNvGrpSpPr/>
            <p:nvPr/>
          </p:nvGrpSpPr>
          <p:grpSpPr>
            <a:xfrm>
              <a:off x="4986324" y="2867043"/>
              <a:ext cx="1023937" cy="838187"/>
              <a:chOff x="5085911" y="2819400"/>
              <a:chExt cx="685800" cy="533400"/>
            </a:xfrm>
          </p:grpSpPr>
          <p:grpSp>
            <p:nvGrpSpPr>
              <p:cNvPr id="28" name="Group 27"/>
              <p:cNvGrpSpPr/>
              <p:nvPr/>
            </p:nvGrpSpPr>
            <p:grpSpPr>
              <a:xfrm>
                <a:off x="5085911" y="2819400"/>
                <a:ext cx="685800" cy="533400"/>
                <a:chOff x="1143000" y="2057400"/>
                <a:chExt cx="533400" cy="381000"/>
              </a:xfrm>
            </p:grpSpPr>
            <p:sp>
              <p:nvSpPr>
                <p:cNvPr id="30" name="Flowchart: Multidocument 29"/>
                <p:cNvSpPr/>
                <p:nvPr/>
              </p:nvSpPr>
              <p:spPr>
                <a:xfrm>
                  <a:off x="1143000" y="2057400"/>
                  <a:ext cx="533400" cy="38100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1" name="TextBox 6"/>
                <p:cNvSpPr txBox="1"/>
                <p:nvPr/>
              </p:nvSpPr>
              <p:spPr>
                <a:xfrm>
                  <a:off x="1143000" y="2133600"/>
                  <a:ext cx="533400" cy="74051"/>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p>
              </p:txBody>
            </p:sp>
          </p:grpSp>
          <p:sp>
            <p:nvSpPr>
              <p:cNvPr id="29" name="TextBox 158"/>
              <p:cNvSpPr txBox="1"/>
              <p:nvPr/>
            </p:nvSpPr>
            <p:spPr>
              <a:xfrm>
                <a:off x="5104882" y="2919378"/>
                <a:ext cx="605946" cy="28967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t>Dissimilarity</a:t>
                </a:r>
              </a:p>
              <a:p>
                <a:pPr algn="l"/>
                <a:r>
                  <a:rPr lang="en-US" sz="1050" dirty="0" smtClean="0"/>
                  <a:t>Matrix</a:t>
                </a:r>
                <a:br>
                  <a:rPr lang="en-US" sz="1050" dirty="0" smtClean="0"/>
                </a:br>
                <a:endParaRPr lang="en-US" sz="1050" dirty="0" smtClean="0"/>
              </a:p>
              <a:p>
                <a:pPr algn="l"/>
                <a:r>
                  <a:rPr lang="en-US" sz="1000" smtClean="0"/>
                  <a:t>N(N-1)/</a:t>
                </a:r>
                <a:r>
                  <a:rPr lang="en-US" sz="1000" dirty="0" smtClean="0"/>
                  <a:t>2 values</a:t>
                </a:r>
              </a:p>
            </p:txBody>
          </p:sp>
        </p:grpSp>
        <p:cxnSp>
          <p:nvCxnSpPr>
            <p:cNvPr id="14" name="Straight Arrow Connector 247"/>
            <p:cNvCxnSpPr/>
            <p:nvPr/>
          </p:nvCxnSpPr>
          <p:spPr>
            <a:xfrm flipV="1">
              <a:off x="7074002" y="3086799"/>
              <a:ext cx="442346" cy="435335"/>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263341" y="2836617"/>
              <a:ext cx="1155294" cy="822778"/>
              <a:chOff x="1354895" y="2753860"/>
              <a:chExt cx="1140059" cy="827540"/>
            </a:xfrm>
          </p:grpSpPr>
          <p:sp>
            <p:nvSpPr>
              <p:cNvPr id="26" name="Flowchart: Multidocument 25"/>
              <p:cNvSpPr/>
              <p:nvPr/>
            </p:nvSpPr>
            <p:spPr>
              <a:xfrm>
                <a:off x="1354895" y="2753860"/>
                <a:ext cx="1036195" cy="82754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7" name="TextBox 6"/>
              <p:cNvSpPr txBox="1"/>
              <p:nvPr/>
            </p:nvSpPr>
            <p:spPr>
              <a:xfrm>
                <a:off x="1414009" y="3018244"/>
                <a:ext cx="1080945" cy="260237"/>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t>FASTA File</a:t>
                </a:r>
                <a:br>
                  <a:rPr lang="en-US" sz="1050" dirty="0" smtClean="0"/>
                </a:br>
                <a:r>
                  <a:rPr lang="en-US" sz="1050" dirty="0" smtClean="0"/>
                  <a:t>N Sequences</a:t>
                </a:r>
              </a:p>
            </p:txBody>
          </p:sp>
        </p:grpSp>
        <p:grpSp>
          <p:nvGrpSpPr>
            <p:cNvPr id="16" name="Group 15"/>
            <p:cNvGrpSpPr/>
            <p:nvPr/>
          </p:nvGrpSpPr>
          <p:grpSpPr>
            <a:xfrm>
              <a:off x="3293734" y="2899446"/>
              <a:ext cx="685800" cy="667452"/>
              <a:chOff x="3465576" y="2787072"/>
              <a:chExt cx="685800" cy="667452"/>
            </a:xfrm>
          </p:grpSpPr>
          <p:sp>
            <p:nvSpPr>
              <p:cNvPr id="23" name="Flowchart: Multidocument 22"/>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4"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p>
            </p:txBody>
          </p:sp>
          <p:sp>
            <p:nvSpPr>
              <p:cNvPr id="25" name="TextBox 154"/>
              <p:cNvSpPr txBox="1"/>
              <p:nvPr/>
            </p:nvSpPr>
            <p:spPr>
              <a:xfrm>
                <a:off x="3475673" y="2886654"/>
                <a:ext cx="643553" cy="35936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Form block</a:t>
                </a:r>
              </a:p>
              <a:p>
                <a:pPr algn="ctr"/>
                <a:r>
                  <a:rPr lang="en-US" sz="1050" dirty="0" smtClean="0">
                    <a:solidFill>
                      <a:srgbClr val="00B050"/>
                    </a:solidFill>
                  </a:rPr>
                  <a:t>Pairings</a:t>
                </a:r>
                <a:endParaRPr lang="en-US" sz="1050" dirty="0">
                  <a:solidFill>
                    <a:srgbClr val="00B050"/>
                  </a:solidFill>
                </a:endParaRPr>
              </a:p>
            </p:txBody>
          </p:sp>
        </p:grpSp>
        <p:grpSp>
          <p:nvGrpSpPr>
            <p:cNvPr id="17" name="Group 16"/>
            <p:cNvGrpSpPr/>
            <p:nvPr/>
          </p:nvGrpSpPr>
          <p:grpSpPr>
            <a:xfrm>
              <a:off x="6526996" y="2588299"/>
              <a:ext cx="666814" cy="451050"/>
              <a:chOff x="4800600" y="1569721"/>
              <a:chExt cx="666814" cy="451050"/>
            </a:xfrm>
          </p:grpSpPr>
          <p:sp>
            <p:nvSpPr>
              <p:cNvPr id="21" name="Oval 20"/>
              <p:cNvSpPr/>
              <p:nvPr/>
            </p:nvSpPr>
            <p:spPr>
              <a:xfrm>
                <a:off x="4800600" y="1569721"/>
                <a:ext cx="601816" cy="45105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2" name="TextBox 151"/>
              <p:cNvSpPr txBox="1"/>
              <p:nvPr/>
            </p:nvSpPr>
            <p:spPr>
              <a:xfrm>
                <a:off x="4808473" y="1664622"/>
                <a:ext cx="658941"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FF0000"/>
                    </a:solidFill>
                  </a:rPr>
                  <a:t>Pairwise</a:t>
                </a:r>
                <a:endParaRPr lang="en-US" sz="1050" dirty="0" smtClean="0">
                  <a:solidFill>
                    <a:srgbClr val="FF0000"/>
                  </a:solidFill>
                </a:endParaRPr>
              </a:p>
              <a:p>
                <a:pPr algn="l"/>
                <a:r>
                  <a:rPr lang="en-US" sz="1050" dirty="0" smtClean="0">
                    <a:solidFill>
                      <a:srgbClr val="FF0000"/>
                    </a:solidFill>
                  </a:rPr>
                  <a:t>clustering</a:t>
                </a:r>
              </a:p>
            </p:txBody>
          </p:sp>
        </p:grpSp>
        <p:cxnSp>
          <p:nvCxnSpPr>
            <p:cNvPr id="18" name="Straight Arrow Connector 263"/>
            <p:cNvCxnSpPr/>
            <p:nvPr/>
          </p:nvCxnSpPr>
          <p:spPr>
            <a:xfrm>
              <a:off x="7133905" y="2802092"/>
              <a:ext cx="356480" cy="274956"/>
            </a:xfrm>
            <a:prstGeom prst="bentConnector3">
              <a:avLst>
                <a:gd name="adj1" fmla="val 44346"/>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264"/>
            <p:cNvCxnSpPr>
              <a:stCxn id="31" idx="3"/>
              <a:endCxn id="32" idx="2"/>
            </p:cNvCxnSpPr>
            <p:nvPr/>
          </p:nvCxnSpPr>
          <p:spPr>
            <a:xfrm>
              <a:off x="6010261" y="3116136"/>
              <a:ext cx="513301" cy="421451"/>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6" idx="6"/>
            </p:cNvCxnSpPr>
            <p:nvPr/>
          </p:nvCxnSpPr>
          <p:spPr>
            <a:xfrm>
              <a:off x="3185408" y="3248006"/>
              <a:ext cx="114660" cy="4610"/>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p:nvPr/>
        </p:nvCxnSpPr>
        <p:spPr>
          <a:xfrm flipV="1">
            <a:off x="4572000" y="5791200"/>
            <a:ext cx="179194" cy="8532"/>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1261382" y="990600"/>
            <a:ext cx="7654018" cy="2743200"/>
            <a:chOff x="609600" y="990600"/>
            <a:chExt cx="7654018" cy="2743200"/>
          </a:xfrm>
        </p:grpSpPr>
        <p:sp>
          <p:nvSpPr>
            <p:cNvPr id="61" name="TextBox 60"/>
            <p:cNvSpPr txBox="1"/>
            <p:nvPr/>
          </p:nvSpPr>
          <p:spPr>
            <a:xfrm>
              <a:off x="609600" y="990600"/>
              <a:ext cx="7654018" cy="369332"/>
            </a:xfrm>
            <a:prstGeom prst="rect">
              <a:avLst/>
            </a:prstGeom>
            <a:noFill/>
          </p:spPr>
          <p:txBody>
            <a:bodyPr wrap="none" rtlCol="0">
              <a:spAutoFit/>
            </a:bodyPr>
            <a:lstStyle/>
            <a:p>
              <a:r>
                <a:rPr lang="en-US" dirty="0" err="1" smtClean="0"/>
                <a:t>Illumina</a:t>
              </a:r>
              <a:r>
                <a:rPr lang="en-US" dirty="0" smtClean="0"/>
                <a:t>/</a:t>
              </a:r>
              <a:r>
                <a:rPr lang="en-US" dirty="0" err="1" smtClean="0"/>
                <a:t>Solexa</a:t>
              </a:r>
              <a:r>
                <a:rPr lang="en-US" dirty="0" smtClean="0"/>
                <a:t>                     Roche/454 Life Sciences     Applied </a:t>
              </a:r>
              <a:r>
                <a:rPr lang="en-US" dirty="0" err="1" smtClean="0"/>
                <a:t>Biosystems</a:t>
              </a:r>
              <a:r>
                <a:rPr lang="en-US" dirty="0" smtClean="0"/>
                <a:t>/</a:t>
              </a:r>
              <a:r>
                <a:rPr lang="en-US" dirty="0" err="1" smtClean="0"/>
                <a:t>SOLiD</a:t>
              </a:r>
              <a:endParaRPr lang="en-US" dirty="0"/>
            </a:p>
          </p:txBody>
        </p:sp>
        <p:grpSp>
          <p:nvGrpSpPr>
            <p:cNvPr id="64" name="Group 63"/>
            <p:cNvGrpSpPr/>
            <p:nvPr/>
          </p:nvGrpSpPr>
          <p:grpSpPr>
            <a:xfrm>
              <a:off x="609600" y="1385824"/>
              <a:ext cx="7162800" cy="2347976"/>
              <a:chOff x="609600" y="1385824"/>
              <a:chExt cx="6705600" cy="2067052"/>
            </a:xfrm>
          </p:grpSpPr>
          <p:pic>
            <p:nvPicPr>
              <p:cNvPr id="262146" name="Picture 2"/>
              <p:cNvPicPr>
                <a:picLocks noChangeAspect="1" noChangeArrowheads="1"/>
              </p:cNvPicPr>
              <p:nvPr/>
            </p:nvPicPr>
            <p:blipFill>
              <a:blip r:embed="rId3" cstate="print"/>
              <a:srcRect/>
              <a:stretch>
                <a:fillRect/>
              </a:stretch>
            </p:blipFill>
            <p:spPr bwMode="auto">
              <a:xfrm>
                <a:off x="609600" y="1395413"/>
                <a:ext cx="2286000" cy="2047875"/>
              </a:xfrm>
              <a:prstGeom prst="rect">
                <a:avLst/>
              </a:prstGeom>
              <a:noFill/>
              <a:ln w="9525">
                <a:noFill/>
                <a:miter lim="800000"/>
                <a:headEnd/>
                <a:tailEnd/>
              </a:ln>
            </p:spPr>
          </p:pic>
          <p:pic>
            <p:nvPicPr>
              <p:cNvPr id="262147" name="Picture 3"/>
              <p:cNvPicPr>
                <a:picLocks noChangeAspect="1" noChangeArrowheads="1"/>
              </p:cNvPicPr>
              <p:nvPr/>
            </p:nvPicPr>
            <p:blipFill>
              <a:blip r:embed="rId4" cstate="print"/>
              <a:srcRect/>
              <a:stretch>
                <a:fillRect/>
              </a:stretch>
            </p:blipFill>
            <p:spPr bwMode="auto">
              <a:xfrm>
                <a:off x="3086100" y="1390650"/>
                <a:ext cx="2057400" cy="2057400"/>
              </a:xfrm>
              <a:prstGeom prst="rect">
                <a:avLst/>
              </a:prstGeom>
              <a:noFill/>
              <a:ln w="9525">
                <a:noFill/>
                <a:miter lim="800000"/>
                <a:headEnd/>
                <a:tailEnd/>
              </a:ln>
            </p:spPr>
          </p:pic>
          <p:pic>
            <p:nvPicPr>
              <p:cNvPr id="262148" name="Picture 4"/>
              <p:cNvPicPr>
                <a:picLocks noChangeAspect="1" noChangeArrowheads="1"/>
              </p:cNvPicPr>
              <p:nvPr/>
            </p:nvPicPr>
            <p:blipFill>
              <a:blip r:embed="rId5" cstate="print"/>
              <a:srcRect/>
              <a:stretch>
                <a:fillRect/>
              </a:stretch>
            </p:blipFill>
            <p:spPr bwMode="auto">
              <a:xfrm>
                <a:off x="5334000" y="1385824"/>
                <a:ext cx="1981200" cy="2067052"/>
              </a:xfrm>
              <a:prstGeom prst="rect">
                <a:avLst/>
              </a:prstGeom>
              <a:noFill/>
              <a:ln w="9525">
                <a:noFill/>
                <a:miter lim="800000"/>
                <a:headEnd/>
                <a:tailEnd/>
              </a:ln>
            </p:spPr>
          </p:pic>
        </p:grpSp>
      </p:grpSp>
      <p:sp>
        <p:nvSpPr>
          <p:cNvPr id="65" name="Down Arrow 64"/>
          <p:cNvSpPr/>
          <p:nvPr/>
        </p:nvSpPr>
        <p:spPr>
          <a:xfrm rot="2951758">
            <a:off x="3628345" y="3741856"/>
            <a:ext cx="228600" cy="892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2149" name="Picture 5"/>
          <p:cNvPicPr>
            <a:picLocks noChangeAspect="1" noChangeArrowheads="1"/>
          </p:cNvPicPr>
          <p:nvPr/>
        </p:nvPicPr>
        <p:blipFill>
          <a:blip r:embed="rId6" cstate="print"/>
          <a:srcRect/>
          <a:stretch>
            <a:fillRect/>
          </a:stretch>
        </p:blipFill>
        <p:spPr bwMode="auto">
          <a:xfrm>
            <a:off x="152400" y="2209800"/>
            <a:ext cx="914400" cy="914400"/>
          </a:xfrm>
          <a:prstGeom prst="rect">
            <a:avLst/>
          </a:prstGeom>
          <a:noFill/>
          <a:ln w="9525">
            <a:noFill/>
            <a:miter lim="800000"/>
            <a:headEnd/>
            <a:tailEnd/>
          </a:ln>
        </p:spPr>
      </p:pic>
      <p:sp>
        <p:nvSpPr>
          <p:cNvPr id="68" name="TextBox 67"/>
          <p:cNvSpPr txBox="1"/>
          <p:nvPr/>
        </p:nvSpPr>
        <p:spPr>
          <a:xfrm>
            <a:off x="152400" y="1828800"/>
            <a:ext cx="945067" cy="369332"/>
          </a:xfrm>
          <a:prstGeom prst="rect">
            <a:avLst/>
          </a:prstGeom>
          <a:noFill/>
        </p:spPr>
        <p:txBody>
          <a:bodyPr wrap="none" rtlCol="0">
            <a:spAutoFit/>
          </a:bodyPr>
          <a:lstStyle/>
          <a:p>
            <a:r>
              <a:rPr lang="en-US" dirty="0" smtClean="0"/>
              <a:t>Internet</a:t>
            </a:r>
            <a:endParaRPr lang="en-US" dirty="0"/>
          </a:p>
        </p:txBody>
      </p:sp>
      <p:sp>
        <p:nvSpPr>
          <p:cNvPr id="69" name="Down Arrow 68"/>
          <p:cNvSpPr/>
          <p:nvPr/>
        </p:nvSpPr>
        <p:spPr>
          <a:xfrm>
            <a:off x="304800" y="3200400"/>
            <a:ext cx="2286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371600" y="4419600"/>
            <a:ext cx="18288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Read Alignment</a:t>
            </a:r>
            <a:endParaRPr lang="en-US" dirty="0">
              <a:solidFill>
                <a:srgbClr val="00B050"/>
              </a:solidFill>
            </a:endParaRPr>
          </a:p>
        </p:txBody>
      </p:sp>
      <p:sp>
        <p:nvSpPr>
          <p:cNvPr id="71" name="Down Arrow 70"/>
          <p:cNvSpPr/>
          <p:nvPr/>
        </p:nvSpPr>
        <p:spPr>
          <a:xfrm rot="19948085">
            <a:off x="861978" y="3169562"/>
            <a:ext cx="228600" cy="1477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rot="5400000">
            <a:off x="1980406" y="5257800"/>
            <a:ext cx="30559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343400" y="3886200"/>
            <a:ext cx="4179670" cy="923330"/>
          </a:xfrm>
          <a:prstGeom prst="rect">
            <a:avLst/>
          </a:prstGeom>
          <a:noFill/>
        </p:spPr>
        <p:txBody>
          <a:bodyPr wrap="none" rtlCol="0">
            <a:spAutoFit/>
          </a:bodyPr>
          <a:lstStyle/>
          <a:p>
            <a:r>
              <a:rPr lang="en-US" dirty="0" smtClean="0"/>
              <a:t>~300 million base pairs per day leading to</a:t>
            </a:r>
          </a:p>
          <a:p>
            <a:r>
              <a:rPr lang="en-US" dirty="0" smtClean="0"/>
              <a:t>~3000 sequences per day per instrument</a:t>
            </a:r>
          </a:p>
          <a:p>
            <a:r>
              <a:rPr lang="en-US" dirty="0" smtClean="0"/>
              <a:t>? 500 instruments at ~0.5M</a:t>
            </a:r>
            <a:r>
              <a:rPr lang="en-US" smtClean="0"/>
              <a:t>$ each</a:t>
            </a:r>
            <a:endParaRPr lang="en-US" dirty="0"/>
          </a:p>
        </p:txBody>
      </p:sp>
      <p:sp>
        <p:nvSpPr>
          <p:cNvPr id="76" name="TextBox 75"/>
          <p:cNvSpPr txBox="1"/>
          <p:nvPr/>
        </p:nvSpPr>
        <p:spPr>
          <a:xfrm>
            <a:off x="1981200" y="6400800"/>
            <a:ext cx="1307537" cy="369332"/>
          </a:xfrm>
          <a:prstGeom prst="rect">
            <a:avLst/>
          </a:prstGeom>
          <a:noFill/>
        </p:spPr>
        <p:txBody>
          <a:bodyPr wrap="none" rtlCol="0">
            <a:spAutoFit/>
          </a:bodyPr>
          <a:lstStyle/>
          <a:p>
            <a:r>
              <a:rPr lang="en-US" dirty="0" smtClean="0">
                <a:solidFill>
                  <a:srgbClr val="00B050"/>
                </a:solidFill>
              </a:rPr>
              <a:t>MapReduce</a:t>
            </a:r>
            <a:endParaRPr lang="en-US" dirty="0">
              <a:solidFill>
                <a:srgbClr val="00B050"/>
              </a:solidFill>
            </a:endParaRPr>
          </a:p>
        </p:txBody>
      </p:sp>
      <p:sp>
        <p:nvSpPr>
          <p:cNvPr id="77" name="TextBox 76"/>
          <p:cNvSpPr txBox="1"/>
          <p:nvPr/>
        </p:nvSpPr>
        <p:spPr>
          <a:xfrm>
            <a:off x="6833234" y="5638800"/>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gcf\multicore_msft09\ACTIVEMDSProg\ALU35339\AllAlu35339A.png"/>
          <p:cNvPicPr>
            <a:picLocks noChangeAspect="1" noChangeArrowheads="1"/>
          </p:cNvPicPr>
          <p:nvPr/>
        </p:nvPicPr>
        <p:blipFill>
          <a:blip r:embed="rId3" cstate="print"/>
          <a:srcRect/>
          <a:stretch>
            <a:fillRect/>
          </a:stretch>
        </p:blipFill>
        <p:spPr bwMode="auto">
          <a:xfrm>
            <a:off x="0" y="0"/>
            <a:ext cx="9143999" cy="6553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30000-17clustersC.png"/>
          <p:cNvPicPr>
            <a:picLocks noChangeAspect="1"/>
          </p:cNvPicPr>
          <p:nvPr/>
        </p:nvPicPr>
        <p:blipFill>
          <a:blip r:embed="rId3" cstate="print"/>
          <a:stretch>
            <a:fillRect/>
          </a:stretch>
        </p:blipFill>
        <p:spPr>
          <a:xfrm>
            <a:off x="0" y="0"/>
            <a:ext cx="9144000" cy="65532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Geoffrey Fox\Desktop\URGENT\MC30000\MG30000_Select2and5_10Clusters_Chinorm2.png"/>
          <p:cNvPicPr>
            <a:picLocks noChangeAspect="1" noChangeArrowheads="1"/>
          </p:cNvPicPr>
          <p:nvPr/>
        </p:nvPicPr>
        <p:blipFill>
          <a:blip r:embed="rId3" cstate="print"/>
          <a:srcRect/>
          <a:stretch>
            <a:fillRect/>
          </a:stretch>
        </p:blipFill>
        <p:spPr bwMode="auto">
          <a:xfrm>
            <a:off x="0" y="0"/>
            <a:ext cx="9144000" cy="6180794"/>
          </a:xfrm>
          <a:prstGeom prst="rect">
            <a:avLst/>
          </a:prstGeom>
          <a:noFill/>
        </p:spPr>
      </p:pic>
      <p:sp>
        <p:nvSpPr>
          <p:cNvPr id="3" name="Title 2"/>
          <p:cNvSpPr>
            <a:spLocks noGrp="1"/>
          </p:cNvSpPr>
          <p:nvPr>
            <p:ph type="title"/>
          </p:nvPr>
        </p:nvSpPr>
        <p:spPr>
          <a:xfrm>
            <a:off x="152400" y="6172200"/>
            <a:ext cx="8229600" cy="685800"/>
          </a:xfrm>
        </p:spPr>
        <p:txBody>
          <a:bodyPr>
            <a:normAutofit fontScale="90000"/>
          </a:bodyPr>
          <a:lstStyle/>
          <a:p>
            <a:r>
              <a:rPr lang="en-US" dirty="0" smtClean="0"/>
              <a:t>Hierarchical </a:t>
            </a:r>
            <a:r>
              <a:rPr lang="en-US" dirty="0" err="1" smtClean="0"/>
              <a:t>Subclustering</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p:cNvSpPr>
            <a:spLocks noGrp="1"/>
          </p:cNvSpPr>
          <p:nvPr>
            <p:ph type="title"/>
          </p:nvPr>
        </p:nvSpPr>
        <p:spPr>
          <a:xfrm>
            <a:off x="457200" y="457200"/>
            <a:ext cx="8229600" cy="1143000"/>
          </a:xfrm>
        </p:spPr>
        <p:txBody>
          <a:bodyPr>
            <a:normAutofit fontScale="90000"/>
          </a:bodyPr>
          <a:lstStyle/>
          <a:p>
            <a:r>
              <a:rPr lang="en-US" dirty="0" smtClean="0"/>
              <a:t>Pairwise Clustering</a:t>
            </a:r>
            <a:br>
              <a:rPr lang="en-US" dirty="0" smtClean="0"/>
            </a:br>
            <a:r>
              <a:rPr lang="en-US" dirty="0" smtClean="0"/>
              <a:t>30,000 Points on Tempest</a:t>
            </a:r>
            <a:endParaRPr lang="en-US" dirty="0"/>
          </a:p>
        </p:txBody>
      </p:sp>
      <p:pic>
        <p:nvPicPr>
          <p:cNvPr id="24" name="Picture 23"/>
          <p:cNvPicPr/>
          <p:nvPr/>
        </p:nvPicPr>
        <p:blipFill>
          <a:blip r:embed="rId3" cstate="print"/>
          <a:srcRect/>
          <a:stretch>
            <a:fillRect/>
          </a:stretch>
        </p:blipFill>
        <p:spPr bwMode="auto">
          <a:xfrm>
            <a:off x="0" y="1676400"/>
            <a:ext cx="89154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C:\Documents and Settings\Geoffrey Fox\Desktop\FutureGrid_01.tiff"/>
          <p:cNvPicPr>
            <a:picLocks noChangeAspect="1" noChangeArrowheads="1"/>
          </p:cNvPicPr>
          <p:nvPr/>
        </p:nvPicPr>
        <p:blipFill>
          <a:blip r:embed="rId3" cstate="print"/>
          <a:srcRect/>
          <a:stretch>
            <a:fillRect/>
          </a:stretch>
        </p:blipFill>
        <p:spPr bwMode="auto">
          <a:xfrm>
            <a:off x="-15875" y="369888"/>
            <a:ext cx="9174163" cy="6488112"/>
          </a:xfrm>
          <a:prstGeom prst="rect">
            <a:avLst/>
          </a:prstGeom>
          <a:noFill/>
          <a:ln w="9525">
            <a:noFill/>
            <a:miter lim="800000"/>
            <a:headEnd/>
            <a:tailEnd/>
          </a:ln>
        </p:spPr>
      </p:pic>
      <p:sp>
        <p:nvSpPr>
          <p:cNvPr id="4" name="Title 3"/>
          <p:cNvSpPr>
            <a:spLocks noGrp="1"/>
          </p:cNvSpPr>
          <p:nvPr>
            <p:ph type="title"/>
          </p:nvPr>
        </p:nvSpPr>
        <p:spPr>
          <a:xfrm>
            <a:off x="-120650" y="-123825"/>
            <a:ext cx="9144000" cy="1143000"/>
          </a:xfrm>
        </p:spPr>
        <p:txBody>
          <a:bodyPr/>
          <a:lstStyle/>
          <a:p>
            <a:pPr eaLnBrk="1" fontAlgn="auto" hangingPunct="1">
              <a:spcAft>
                <a:spcPts val="0"/>
              </a:spcAft>
              <a:defRPr/>
            </a:pPr>
            <a:r>
              <a:rPr lang="en-US" dirty="0" smtClean="0"/>
              <a:t>FutureGrid Hardware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a:lstStyle/>
          <a:p>
            <a:pPr eaLnBrk="1" hangingPunct="1">
              <a:defRPr/>
            </a:pPr>
            <a:r>
              <a:rPr lang="en-US" dirty="0" smtClean="0"/>
              <a:t>Compute Hardware</a:t>
            </a:r>
            <a:endParaRPr lang="en-US" dirty="0"/>
          </a:p>
        </p:txBody>
      </p:sp>
      <p:graphicFrame>
        <p:nvGraphicFramePr>
          <p:cNvPr id="5" name="Content Placeholder 4"/>
          <p:cNvGraphicFramePr>
            <a:graphicFrameLocks noGrp="1"/>
          </p:cNvGraphicFramePr>
          <p:nvPr>
            <p:ph idx="1"/>
          </p:nvPr>
        </p:nvGraphicFramePr>
        <p:xfrm>
          <a:off x="203200" y="957263"/>
          <a:ext cx="8677008" cy="5813264"/>
        </p:xfrm>
        <a:graphic>
          <a:graphicData uri="http://schemas.openxmlformats.org/drawingml/2006/table">
            <a:tbl>
              <a:tblPr firstRow="1" bandRow="1">
                <a:tableStyleId>{5C22544A-7EE6-4342-B048-85BDC9FD1C3A}</a:tableStyleId>
              </a:tblPr>
              <a:tblGrid>
                <a:gridCol w="1084626"/>
                <a:gridCol w="1084626"/>
                <a:gridCol w="1084626"/>
                <a:gridCol w="1084626"/>
                <a:gridCol w="1084626"/>
                <a:gridCol w="1084626"/>
                <a:gridCol w="1084626"/>
                <a:gridCol w="1084626"/>
              </a:tblGrid>
              <a:tr h="386150">
                <a:tc>
                  <a:txBody>
                    <a:bodyPr/>
                    <a:lstStyle/>
                    <a:p>
                      <a:pPr marL="0" marR="0" algn="ctr">
                        <a:spcBef>
                          <a:spcPts val="0"/>
                        </a:spcBef>
                        <a:spcAft>
                          <a:spcPts val="0"/>
                        </a:spcAft>
                      </a:pPr>
                      <a:r>
                        <a:rPr lang="en-US" sz="1200" b="1" i="0" dirty="0">
                          <a:latin typeface="+mn-lt"/>
                          <a:ea typeface="Times"/>
                          <a:cs typeface="Times New Roman"/>
                        </a:rPr>
                        <a:t>System type</a:t>
                      </a:r>
                      <a:endParaRPr lang="en-US" sz="1000" b="1"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200" b="1" i="0" dirty="0">
                          <a:latin typeface="+mn-lt"/>
                          <a:ea typeface="Times"/>
                          <a:cs typeface="Times New Roman"/>
                        </a:rPr>
                        <a:t># CPUs</a:t>
                      </a:r>
                      <a:endParaRPr lang="en-US" sz="1000" b="1"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200" b="1" i="0" dirty="0">
                          <a:latin typeface="+mn-lt"/>
                          <a:ea typeface="Times"/>
                          <a:cs typeface="Times New Roman"/>
                        </a:rPr>
                        <a:t># Cores</a:t>
                      </a:r>
                      <a:endParaRPr lang="en-US" sz="1000" b="1"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200" b="1" i="0">
                          <a:latin typeface="+mn-lt"/>
                          <a:ea typeface="Times"/>
                          <a:cs typeface="Times New Roman"/>
                        </a:rPr>
                        <a:t>TFLOPS</a:t>
                      </a:r>
                      <a:endParaRPr lang="en-US" sz="1000" b="1" i="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200" b="1" i="0" dirty="0">
                          <a:latin typeface="+mn-lt"/>
                          <a:ea typeface="Times"/>
                          <a:cs typeface="Times New Roman"/>
                        </a:rPr>
                        <a:t>Total RAM (GB)</a:t>
                      </a:r>
                      <a:endParaRPr lang="en-US" sz="1000" b="1"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200" b="1" i="0" dirty="0" smtClean="0">
                          <a:latin typeface="+mn-lt"/>
                          <a:ea typeface="Times"/>
                          <a:cs typeface="Times New Roman"/>
                        </a:rPr>
                        <a:t>Secondary</a:t>
                      </a:r>
                      <a:r>
                        <a:rPr lang="en-US" sz="1200" b="1" i="0" baseline="0" dirty="0" smtClean="0">
                          <a:latin typeface="+mn-lt"/>
                          <a:ea typeface="Times"/>
                          <a:cs typeface="Times New Roman"/>
                        </a:rPr>
                        <a:t> Storage</a:t>
                      </a:r>
                      <a:r>
                        <a:rPr lang="en-US" sz="1200" b="1" i="0" dirty="0" smtClean="0">
                          <a:latin typeface="+mn-lt"/>
                          <a:ea typeface="Times"/>
                          <a:cs typeface="Times New Roman"/>
                        </a:rPr>
                        <a:t> </a:t>
                      </a:r>
                      <a:r>
                        <a:rPr lang="en-US" sz="1200" b="1" i="0" dirty="0">
                          <a:latin typeface="+mn-lt"/>
                          <a:ea typeface="Times"/>
                          <a:cs typeface="Times New Roman"/>
                        </a:rPr>
                        <a:t>(TB)</a:t>
                      </a:r>
                    </a:p>
                  </a:txBody>
                  <a:tcPr marL="8890" marR="8890" marT="0" marB="0" anchor="ctr"/>
                </a:tc>
                <a:tc>
                  <a:txBody>
                    <a:bodyPr/>
                    <a:lstStyle/>
                    <a:p>
                      <a:pPr marL="0" marR="0" algn="ctr">
                        <a:spcBef>
                          <a:spcPts val="0"/>
                        </a:spcBef>
                        <a:spcAft>
                          <a:spcPts val="0"/>
                        </a:spcAft>
                      </a:pPr>
                      <a:r>
                        <a:rPr lang="en-US" sz="1200" b="1" i="0" dirty="0">
                          <a:latin typeface="+mn-lt"/>
                          <a:ea typeface="Times"/>
                          <a:cs typeface="Times New Roman"/>
                        </a:rPr>
                        <a:t>Site</a:t>
                      </a:r>
                    </a:p>
                  </a:txBody>
                  <a:tcPr marL="8890" marR="8890" marT="0" marB="0" anchor="ctr"/>
                </a:tc>
                <a:tc>
                  <a:txBody>
                    <a:bodyPr/>
                    <a:lstStyle/>
                    <a:p>
                      <a:pPr marL="0" marR="0" algn="l">
                        <a:spcBef>
                          <a:spcPts val="0"/>
                        </a:spcBef>
                        <a:spcAft>
                          <a:spcPts val="0"/>
                        </a:spcAft>
                      </a:pPr>
                      <a:r>
                        <a:rPr lang="en-US" sz="1000" b="1" i="0" dirty="0" smtClean="0">
                          <a:latin typeface="+mn-lt"/>
                          <a:ea typeface="Times"/>
                          <a:cs typeface="Times New Roman"/>
                        </a:rPr>
                        <a:t> </a:t>
                      </a:r>
                      <a:r>
                        <a:rPr lang="en-US" sz="1200" b="1" i="0" dirty="0" smtClean="0">
                          <a:latin typeface="+mn-lt"/>
                          <a:ea typeface="Times"/>
                          <a:cs typeface="Times New Roman"/>
                        </a:rPr>
                        <a:t>Status</a:t>
                      </a:r>
                      <a:endParaRPr lang="en-US" sz="1200" b="1" i="0" dirty="0">
                        <a:latin typeface="+mn-lt"/>
                        <a:ea typeface="Times"/>
                        <a:cs typeface="Times New Roman"/>
                      </a:endParaRPr>
                    </a:p>
                  </a:txBody>
                  <a:tcPr marL="8890" marR="8890" marT="0" marB="0" anchor="ctr"/>
                </a:tc>
              </a:tr>
              <a:tr h="375170">
                <a:tc gridSpan="7">
                  <a:txBody>
                    <a:bodyPr/>
                    <a:lstStyle/>
                    <a:p>
                      <a:pPr marL="0" marR="0">
                        <a:spcBef>
                          <a:spcPts val="0"/>
                        </a:spcBef>
                        <a:spcAft>
                          <a:spcPts val="0"/>
                        </a:spcAft>
                      </a:pPr>
                      <a:r>
                        <a:rPr lang="en-US" sz="1000" b="1" i="0" dirty="0" smtClean="0">
                          <a:latin typeface="+mn-lt"/>
                          <a:ea typeface="Times"/>
                          <a:cs typeface="Times New Roman"/>
                        </a:rPr>
                        <a:t> Dynamically </a:t>
                      </a:r>
                      <a:r>
                        <a:rPr lang="en-US" sz="1000" b="1" i="0" dirty="0">
                          <a:latin typeface="+mn-lt"/>
                          <a:ea typeface="Times"/>
                          <a:cs typeface="Times New Roman"/>
                        </a:rPr>
                        <a:t>configurable systems</a:t>
                      </a:r>
                    </a:p>
                  </a:txBody>
                  <a:tcPr marL="8890" marR="889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endParaRPr lang="en-US" sz="1000" b="1"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baseline="0" dirty="0" smtClean="0">
                          <a:latin typeface="+mn-lt"/>
                          <a:ea typeface="Times"/>
                          <a:cs typeface="Times New Roman"/>
                        </a:rPr>
                        <a:t> </a:t>
                      </a:r>
                      <a:r>
                        <a:rPr lang="en-US" sz="1000" b="0" i="0" dirty="0" smtClean="0">
                          <a:latin typeface="+mn-lt"/>
                          <a:ea typeface="Times"/>
                          <a:cs typeface="Times New Roman"/>
                        </a:rPr>
                        <a:t>IBM </a:t>
                      </a:r>
                      <a:r>
                        <a:rPr lang="en-US" sz="1000" b="0" i="0" dirty="0" err="1">
                          <a:latin typeface="+mn-lt"/>
                          <a:ea typeface="Times"/>
                          <a:cs typeface="Times New Roman"/>
                        </a:rPr>
                        <a:t>iDataPlex</a:t>
                      </a:r>
                      <a:endParaRPr lang="en-US" sz="1000" b="0"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256</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1024</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11</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3072</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339*</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IU</a:t>
                      </a:r>
                    </a:p>
                  </a:txBody>
                  <a:tcPr marL="8890" marR="8890" marT="0" marB="0" anchor="ctr"/>
                </a:tc>
                <a:tc>
                  <a:txBody>
                    <a:bodyPr/>
                    <a:lstStyle/>
                    <a:p>
                      <a:pPr marL="0" marR="0" algn="l">
                        <a:spcBef>
                          <a:spcPts val="0"/>
                        </a:spcBef>
                        <a:spcAft>
                          <a:spcPts val="0"/>
                        </a:spcAft>
                      </a:pPr>
                      <a:r>
                        <a:rPr lang="en-US" sz="1000" b="0" i="0" dirty="0" smtClean="0">
                          <a:latin typeface="+mn-lt"/>
                          <a:ea typeface="Times"/>
                          <a:cs typeface="Times New Roman"/>
                        </a:rPr>
                        <a:t> New System</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dirty="0" smtClean="0">
                          <a:latin typeface="+mn-lt"/>
                          <a:ea typeface="Times"/>
                          <a:cs typeface="Times New Roman"/>
                        </a:rPr>
                        <a:t> Dell </a:t>
                      </a:r>
                      <a:r>
                        <a:rPr lang="en-US" sz="1000" b="0" i="0" dirty="0" err="1">
                          <a:latin typeface="+mn-lt"/>
                          <a:ea typeface="Times"/>
                          <a:cs typeface="Times New Roman"/>
                        </a:rPr>
                        <a:t>PowerEdge</a:t>
                      </a:r>
                      <a:endParaRPr lang="en-US" sz="1000" b="0"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192</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1152</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8</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1152</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15</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TACC</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New System</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dirty="0" smtClean="0">
                          <a:latin typeface="+mn-lt"/>
                          <a:ea typeface="Times"/>
                          <a:cs typeface="Times New Roman"/>
                        </a:rPr>
                        <a:t> IBM </a:t>
                      </a:r>
                      <a:r>
                        <a:rPr lang="en-US" sz="1000" b="0" i="0" dirty="0" err="1">
                          <a:latin typeface="+mn-lt"/>
                          <a:ea typeface="Times"/>
                          <a:cs typeface="Times New Roman"/>
                        </a:rPr>
                        <a:t>iDataPlex</a:t>
                      </a:r>
                      <a:endParaRPr lang="en-US" sz="1000" b="0"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168</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672</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7</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2016</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120</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UC</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New System</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dirty="0" smtClean="0">
                          <a:latin typeface="+mn-lt"/>
                          <a:ea typeface="Times"/>
                          <a:cs typeface="Times New Roman"/>
                        </a:rPr>
                        <a:t> IBM </a:t>
                      </a:r>
                      <a:r>
                        <a:rPr lang="en-US" sz="1000" b="0" i="0" dirty="0" err="1">
                          <a:latin typeface="+mn-lt"/>
                          <a:ea typeface="Times"/>
                          <a:cs typeface="Times New Roman"/>
                        </a:rPr>
                        <a:t>iDataPlex</a:t>
                      </a:r>
                      <a:endParaRPr lang="en-US" sz="1000" b="0"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168</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672</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7</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2688</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72</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SDSC</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Existing</a:t>
                      </a:r>
                      <a:r>
                        <a:rPr lang="en-US" sz="1000" b="0" i="0" baseline="0" dirty="0" smtClean="0">
                          <a:latin typeface="+mn-lt"/>
                          <a:ea typeface="Times"/>
                          <a:cs typeface="Times New Roman"/>
                        </a:rPr>
                        <a:t> System</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1" dirty="0" smtClean="0">
                          <a:latin typeface="+mn-lt"/>
                          <a:ea typeface="Times"/>
                          <a:cs typeface="Times New Roman"/>
                        </a:rPr>
                        <a:t> Subtotal</a:t>
                      </a:r>
                      <a:endParaRPr lang="en-US" sz="1000" b="0" i="1"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1">
                          <a:latin typeface="+mn-lt"/>
                          <a:ea typeface="Times"/>
                          <a:cs typeface="Times New Roman"/>
                        </a:rPr>
                        <a:t>784</a:t>
                      </a:r>
                    </a:p>
                  </a:txBody>
                  <a:tcPr marL="8890" marR="8890" marT="0" marB="0" anchor="ctr"/>
                </a:tc>
                <a:tc>
                  <a:txBody>
                    <a:bodyPr/>
                    <a:lstStyle/>
                    <a:p>
                      <a:pPr marL="0" marR="0" algn="ctr">
                        <a:spcBef>
                          <a:spcPts val="0"/>
                        </a:spcBef>
                        <a:spcAft>
                          <a:spcPts val="0"/>
                        </a:spcAft>
                      </a:pPr>
                      <a:r>
                        <a:rPr lang="en-US" sz="1000" b="1" i="1" dirty="0">
                          <a:latin typeface="+mn-lt"/>
                          <a:ea typeface="Times"/>
                          <a:cs typeface="Times New Roman"/>
                        </a:rPr>
                        <a:t>3520</a:t>
                      </a:r>
                    </a:p>
                  </a:txBody>
                  <a:tcPr marL="8890" marR="8890" marT="0" marB="0" anchor="ctr"/>
                </a:tc>
                <a:tc>
                  <a:txBody>
                    <a:bodyPr/>
                    <a:lstStyle/>
                    <a:p>
                      <a:pPr marL="0" marR="0" algn="ctr">
                        <a:spcBef>
                          <a:spcPts val="0"/>
                        </a:spcBef>
                        <a:spcAft>
                          <a:spcPts val="0"/>
                        </a:spcAft>
                      </a:pPr>
                      <a:r>
                        <a:rPr lang="en-US" sz="1000" b="0" i="1">
                          <a:latin typeface="+mn-lt"/>
                          <a:ea typeface="Times"/>
                          <a:cs typeface="Times New Roman"/>
                        </a:rPr>
                        <a:t>33</a:t>
                      </a:r>
                    </a:p>
                  </a:txBody>
                  <a:tcPr marL="8890" marR="8890" marT="0" marB="0" anchor="ctr"/>
                </a:tc>
                <a:tc>
                  <a:txBody>
                    <a:bodyPr/>
                    <a:lstStyle/>
                    <a:p>
                      <a:pPr marL="0" marR="0" algn="ctr">
                        <a:spcBef>
                          <a:spcPts val="0"/>
                        </a:spcBef>
                        <a:spcAft>
                          <a:spcPts val="0"/>
                        </a:spcAft>
                      </a:pPr>
                      <a:r>
                        <a:rPr lang="en-US" sz="1000" b="0" i="1" dirty="0">
                          <a:latin typeface="+mn-lt"/>
                          <a:ea typeface="Times"/>
                          <a:cs typeface="Times New Roman"/>
                        </a:rPr>
                        <a:t>8928</a:t>
                      </a:r>
                    </a:p>
                  </a:txBody>
                  <a:tcPr marL="8890" marR="8890" marT="0" marB="0" anchor="ctr"/>
                </a:tc>
                <a:tc>
                  <a:txBody>
                    <a:bodyPr/>
                    <a:lstStyle/>
                    <a:p>
                      <a:pPr marL="0" marR="0" algn="ctr">
                        <a:spcBef>
                          <a:spcPts val="0"/>
                        </a:spcBef>
                        <a:spcAft>
                          <a:spcPts val="0"/>
                        </a:spcAft>
                      </a:pPr>
                      <a:r>
                        <a:rPr lang="en-US" sz="1000" b="0" i="1">
                          <a:latin typeface="+mn-lt"/>
                          <a:ea typeface="Times"/>
                          <a:cs typeface="Times New Roman"/>
                        </a:rPr>
                        <a:t>546</a:t>
                      </a:r>
                    </a:p>
                  </a:txBody>
                  <a:tcPr marL="8890" marR="8890" marT="0" marB="0" anchor="ctr"/>
                </a:tc>
                <a:tc>
                  <a:txBody>
                    <a:bodyPr/>
                    <a:lstStyle/>
                    <a:p>
                      <a:pPr marL="0" marR="0" algn="ctr">
                        <a:spcBef>
                          <a:spcPts val="0"/>
                        </a:spcBef>
                        <a:spcAft>
                          <a:spcPts val="0"/>
                        </a:spcAft>
                      </a:pPr>
                      <a:endParaRPr lang="en-US" sz="1000" b="0" i="1" dirty="0">
                        <a:latin typeface="+mn-lt"/>
                        <a:ea typeface="Times"/>
                        <a:cs typeface="Times New Roman"/>
                      </a:endParaRPr>
                    </a:p>
                  </a:txBody>
                  <a:tcPr marL="8890" marR="8890" marT="0" marB="0" anchor="ctr"/>
                </a:tc>
                <a:tc>
                  <a:txBody>
                    <a:bodyPr/>
                    <a:lstStyle/>
                    <a:p>
                      <a:pPr marL="0" marR="0">
                        <a:spcBef>
                          <a:spcPts val="0"/>
                        </a:spcBef>
                        <a:spcAft>
                          <a:spcPts val="0"/>
                        </a:spcAft>
                      </a:pPr>
                      <a:endParaRPr lang="en-US" sz="1000" b="0" i="1" dirty="0">
                        <a:latin typeface="+mn-lt"/>
                        <a:ea typeface="Times"/>
                        <a:cs typeface="Times New Roman"/>
                      </a:endParaRPr>
                    </a:p>
                  </a:txBody>
                  <a:tcPr marL="8890" marR="8890" marT="0" marB="0" anchor="ctr"/>
                </a:tc>
              </a:tr>
              <a:tr h="375170">
                <a:tc gridSpan="7">
                  <a:txBody>
                    <a:bodyPr/>
                    <a:lstStyle/>
                    <a:p>
                      <a:pPr marL="0" marR="0">
                        <a:spcBef>
                          <a:spcPts val="0"/>
                        </a:spcBef>
                        <a:spcAft>
                          <a:spcPts val="0"/>
                        </a:spcAft>
                      </a:pPr>
                      <a:r>
                        <a:rPr lang="en-US" sz="1000" b="1" i="0" dirty="0" smtClean="0">
                          <a:latin typeface="+mn-lt"/>
                          <a:ea typeface="Times"/>
                          <a:cs typeface="Times New Roman"/>
                        </a:rPr>
                        <a:t> Systems possibly not </a:t>
                      </a:r>
                      <a:r>
                        <a:rPr lang="en-US" sz="1000" b="1" i="0" dirty="0">
                          <a:latin typeface="+mn-lt"/>
                          <a:ea typeface="Times"/>
                          <a:cs typeface="Times New Roman"/>
                        </a:rPr>
                        <a:t>dynamically configurable</a:t>
                      </a:r>
                    </a:p>
                  </a:txBody>
                  <a:tcPr marL="8890" marR="889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endParaRPr lang="en-US" sz="1000" b="1"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dirty="0" smtClean="0">
                          <a:latin typeface="+mn-lt"/>
                          <a:ea typeface="Times"/>
                          <a:cs typeface="Times New Roman"/>
                        </a:rPr>
                        <a:t> Cray </a:t>
                      </a:r>
                      <a:r>
                        <a:rPr lang="en-US" sz="1000" b="0" i="0" dirty="0">
                          <a:latin typeface="+mn-lt"/>
                          <a:ea typeface="Times"/>
                          <a:cs typeface="Times New Roman"/>
                        </a:rPr>
                        <a:t>XT5m</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168</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672</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6</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1344</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339*</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IU</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New System</a:t>
                      </a:r>
                      <a:endParaRPr lang="en-US" sz="1000" b="0" i="0" dirty="0">
                        <a:latin typeface="+mn-lt"/>
                        <a:ea typeface="Times"/>
                        <a:cs typeface="Times New Roman"/>
                      </a:endParaRPr>
                    </a:p>
                  </a:txBody>
                  <a:tcPr marL="8890" marR="8890" marT="0" marB="0" anchor="ctr"/>
                </a:tc>
              </a:tr>
              <a:tr h="462537">
                <a:tc>
                  <a:txBody>
                    <a:bodyPr/>
                    <a:lstStyle/>
                    <a:p>
                      <a:pPr marL="0" marR="0">
                        <a:spcBef>
                          <a:spcPts val="0"/>
                        </a:spcBef>
                        <a:spcAft>
                          <a:spcPts val="0"/>
                        </a:spcAft>
                      </a:pPr>
                      <a:r>
                        <a:rPr lang="en-US" sz="1000" b="0" i="0" dirty="0" smtClean="0">
                          <a:latin typeface="+mn-lt"/>
                          <a:ea typeface="Times"/>
                          <a:cs typeface="Times New Roman"/>
                        </a:rPr>
                        <a:t> Shared </a:t>
                      </a:r>
                      <a:r>
                        <a:rPr lang="en-US" sz="1000" b="0" i="0" dirty="0">
                          <a:latin typeface="+mn-lt"/>
                          <a:ea typeface="Times"/>
                          <a:cs typeface="Times New Roman"/>
                        </a:rPr>
                        <a:t>memory</a:t>
                      </a:r>
                      <a:r>
                        <a:rPr lang="en-US" sz="1000" b="0" i="0" dirty="0" smtClean="0">
                          <a:latin typeface="+mn-lt"/>
                          <a:ea typeface="Times"/>
                          <a:cs typeface="Times New Roman"/>
                        </a:rPr>
                        <a:t> </a:t>
                      </a:r>
                    </a:p>
                    <a:p>
                      <a:pPr marL="0" marR="0">
                        <a:spcBef>
                          <a:spcPts val="0"/>
                        </a:spcBef>
                        <a:spcAft>
                          <a:spcPts val="0"/>
                        </a:spcAft>
                      </a:pPr>
                      <a:r>
                        <a:rPr lang="en-US" sz="1000" b="0" i="0" baseline="0" dirty="0" smtClean="0">
                          <a:latin typeface="+mn-lt"/>
                          <a:ea typeface="Times"/>
                          <a:cs typeface="Times New Roman"/>
                        </a:rPr>
                        <a:t> </a:t>
                      </a:r>
                      <a:r>
                        <a:rPr lang="en-US" sz="1000" b="0" i="0" dirty="0" smtClean="0">
                          <a:latin typeface="+mn-lt"/>
                          <a:ea typeface="Times"/>
                          <a:cs typeface="Times New Roman"/>
                        </a:rPr>
                        <a:t>system </a:t>
                      </a:r>
                      <a:r>
                        <a:rPr lang="en-US" sz="1000" b="0" i="0" dirty="0">
                          <a:latin typeface="+mn-lt"/>
                          <a:ea typeface="Times"/>
                          <a:cs typeface="Times New Roman"/>
                        </a:rPr>
                        <a:t>TBD</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40</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480</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4</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640</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339*</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IU</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New System </a:t>
                      </a:r>
                    </a:p>
                    <a:p>
                      <a:pPr marL="0" marR="0">
                        <a:spcBef>
                          <a:spcPts val="0"/>
                        </a:spcBef>
                        <a:spcAft>
                          <a:spcPts val="0"/>
                        </a:spcAft>
                      </a:pPr>
                      <a:r>
                        <a:rPr lang="en-US" sz="1000" b="0" i="0" baseline="0" dirty="0" smtClean="0">
                          <a:latin typeface="+mn-lt"/>
                          <a:ea typeface="Times"/>
                          <a:cs typeface="Times New Roman"/>
                        </a:rPr>
                        <a:t> 4Q2010</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dirty="0" smtClean="0">
                          <a:latin typeface="+mn-lt"/>
                          <a:ea typeface="Times"/>
                          <a:cs typeface="Times New Roman"/>
                        </a:rPr>
                        <a:t> Cell </a:t>
                      </a:r>
                      <a:r>
                        <a:rPr lang="en-US" sz="1000" b="0" i="0" dirty="0">
                          <a:latin typeface="+mn-lt"/>
                          <a:ea typeface="Times"/>
                          <a:cs typeface="Times New Roman"/>
                        </a:rPr>
                        <a:t>BE Cluster</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4</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80</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64</a:t>
                      </a:r>
                    </a:p>
                  </a:txBody>
                  <a:tcPr marL="8890" marR="8890" marT="0" marB="0" anchor="ctr"/>
                </a:tc>
                <a:tc>
                  <a:txBody>
                    <a:bodyPr/>
                    <a:lstStyle/>
                    <a:p>
                      <a:pPr marL="0" marR="0" algn="ctr">
                        <a:spcBef>
                          <a:spcPts val="0"/>
                        </a:spcBef>
                        <a:spcAft>
                          <a:spcPts val="0"/>
                        </a:spcAft>
                      </a:pPr>
                      <a:endParaRPr lang="en-US" sz="1000" b="0" i="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IU</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Existing</a:t>
                      </a:r>
                      <a:r>
                        <a:rPr lang="en-US" sz="1000" b="0" i="0" baseline="0" dirty="0" smtClean="0">
                          <a:latin typeface="+mn-lt"/>
                          <a:ea typeface="Times"/>
                          <a:cs typeface="Times New Roman"/>
                        </a:rPr>
                        <a:t> System</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dirty="0" smtClean="0">
                          <a:latin typeface="+mn-lt"/>
                          <a:ea typeface="Times"/>
                          <a:cs typeface="Times New Roman"/>
                        </a:rPr>
                        <a:t> IBM </a:t>
                      </a:r>
                      <a:r>
                        <a:rPr lang="en-US" sz="1000" b="0" i="0" dirty="0" err="1">
                          <a:latin typeface="+mn-lt"/>
                          <a:ea typeface="Times"/>
                          <a:cs typeface="Times New Roman"/>
                        </a:rPr>
                        <a:t>iDataPlex</a:t>
                      </a:r>
                      <a:endParaRPr lang="en-US" sz="1000" b="0"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64</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256</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2</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768</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1</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UF</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New System</a:t>
                      </a:r>
                    </a:p>
                  </a:txBody>
                  <a:tcPr marL="8890" marR="8890" marT="0" marB="0" anchor="ctr"/>
                </a:tc>
              </a:tr>
              <a:tr h="462537">
                <a:tc>
                  <a:txBody>
                    <a:bodyPr/>
                    <a:lstStyle/>
                    <a:p>
                      <a:pPr marL="0" marR="0">
                        <a:spcBef>
                          <a:spcPts val="0"/>
                        </a:spcBef>
                        <a:spcAft>
                          <a:spcPts val="0"/>
                        </a:spcAft>
                      </a:pPr>
                      <a:r>
                        <a:rPr lang="en-US" sz="1000" b="0" i="0" dirty="0" smtClean="0">
                          <a:latin typeface="+mn-lt"/>
                          <a:ea typeface="Times"/>
                          <a:cs typeface="Times New Roman"/>
                        </a:rPr>
                        <a:t> High </a:t>
                      </a:r>
                      <a:r>
                        <a:rPr lang="en-US" sz="1000" b="0" i="0" dirty="0">
                          <a:latin typeface="+mn-lt"/>
                          <a:ea typeface="Times"/>
                          <a:cs typeface="Times New Roman"/>
                        </a:rPr>
                        <a:t>Throughput</a:t>
                      </a:r>
                      <a:r>
                        <a:rPr lang="en-US" sz="1000" b="0" i="0" dirty="0" smtClean="0">
                          <a:latin typeface="+mn-lt"/>
                          <a:ea typeface="Times"/>
                          <a:cs typeface="Times New Roman"/>
                        </a:rPr>
                        <a:t> </a:t>
                      </a:r>
                    </a:p>
                    <a:p>
                      <a:pPr marL="0" marR="0">
                        <a:spcBef>
                          <a:spcPts val="0"/>
                        </a:spcBef>
                        <a:spcAft>
                          <a:spcPts val="0"/>
                        </a:spcAft>
                      </a:pPr>
                      <a:r>
                        <a:rPr lang="en-US" sz="1000" b="0" i="0" dirty="0" smtClean="0">
                          <a:latin typeface="+mn-lt"/>
                          <a:ea typeface="Times"/>
                          <a:cs typeface="Times New Roman"/>
                        </a:rPr>
                        <a:t> Cluster</a:t>
                      </a:r>
                      <a:endParaRPr lang="en-US" sz="1000" b="0"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192</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384</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4</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192</a:t>
                      </a:r>
                    </a:p>
                  </a:txBody>
                  <a:tcPr marL="8890" marR="8890" marT="0" marB="0" anchor="ctr"/>
                </a:tc>
                <a:tc>
                  <a:txBody>
                    <a:bodyPr/>
                    <a:lstStyle/>
                    <a:p>
                      <a:pPr marL="0" marR="0" algn="ctr">
                        <a:spcBef>
                          <a:spcPts val="0"/>
                        </a:spcBef>
                        <a:spcAft>
                          <a:spcPts val="0"/>
                        </a:spcAft>
                      </a:pPr>
                      <a:endParaRPr lang="en-US" sz="1000" b="0" i="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PU</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Existing System</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1" dirty="0" smtClean="0">
                          <a:latin typeface="+mn-lt"/>
                          <a:ea typeface="Times"/>
                          <a:cs typeface="Times New Roman"/>
                        </a:rPr>
                        <a:t> Subtotal</a:t>
                      </a:r>
                      <a:endParaRPr lang="en-US" sz="1000" b="0" i="1"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1">
                          <a:latin typeface="+mn-lt"/>
                          <a:ea typeface="Times"/>
                          <a:cs typeface="Times New Roman"/>
                        </a:rPr>
                        <a:t>468</a:t>
                      </a:r>
                    </a:p>
                  </a:txBody>
                  <a:tcPr marL="8890" marR="8890" marT="0" marB="0" anchor="ctr"/>
                </a:tc>
                <a:tc>
                  <a:txBody>
                    <a:bodyPr/>
                    <a:lstStyle/>
                    <a:p>
                      <a:pPr marL="0" marR="0" algn="ctr">
                        <a:spcBef>
                          <a:spcPts val="0"/>
                        </a:spcBef>
                        <a:spcAft>
                          <a:spcPts val="0"/>
                        </a:spcAft>
                      </a:pPr>
                      <a:r>
                        <a:rPr lang="en-US" sz="1000" b="1" i="1" dirty="0">
                          <a:latin typeface="+mn-lt"/>
                          <a:ea typeface="Times"/>
                          <a:cs typeface="Times New Roman"/>
                        </a:rPr>
                        <a:t>1872</a:t>
                      </a:r>
                    </a:p>
                  </a:txBody>
                  <a:tcPr marL="8890" marR="8890" marT="0" marB="0" anchor="ctr"/>
                </a:tc>
                <a:tc>
                  <a:txBody>
                    <a:bodyPr/>
                    <a:lstStyle/>
                    <a:p>
                      <a:pPr marL="0" marR="0" algn="ctr">
                        <a:spcBef>
                          <a:spcPts val="0"/>
                        </a:spcBef>
                        <a:spcAft>
                          <a:spcPts val="0"/>
                        </a:spcAft>
                      </a:pPr>
                      <a:r>
                        <a:rPr lang="en-US" sz="1000" b="0" i="1">
                          <a:latin typeface="+mn-lt"/>
                          <a:ea typeface="Times"/>
                          <a:cs typeface="Times New Roman"/>
                        </a:rPr>
                        <a:t>17</a:t>
                      </a:r>
                    </a:p>
                  </a:txBody>
                  <a:tcPr marL="8890" marR="8890" marT="0" marB="0" anchor="ctr"/>
                </a:tc>
                <a:tc>
                  <a:txBody>
                    <a:bodyPr/>
                    <a:lstStyle/>
                    <a:p>
                      <a:pPr marL="0" marR="0" algn="ctr">
                        <a:spcBef>
                          <a:spcPts val="0"/>
                        </a:spcBef>
                        <a:spcAft>
                          <a:spcPts val="0"/>
                        </a:spcAft>
                      </a:pPr>
                      <a:r>
                        <a:rPr lang="en-US" sz="1000" b="0" i="1" dirty="0">
                          <a:latin typeface="+mn-lt"/>
                          <a:ea typeface="Times"/>
                          <a:cs typeface="Times New Roman"/>
                        </a:rPr>
                        <a:t>3008</a:t>
                      </a:r>
                    </a:p>
                  </a:txBody>
                  <a:tcPr marL="8890" marR="8890" marT="0" marB="0" anchor="ctr"/>
                </a:tc>
                <a:tc>
                  <a:txBody>
                    <a:bodyPr/>
                    <a:lstStyle/>
                    <a:p>
                      <a:pPr marL="0" marR="0" algn="ctr">
                        <a:spcBef>
                          <a:spcPts val="0"/>
                        </a:spcBef>
                        <a:spcAft>
                          <a:spcPts val="0"/>
                        </a:spcAft>
                      </a:pPr>
                      <a:r>
                        <a:rPr lang="en-US" sz="1000" b="0" i="1" dirty="0">
                          <a:latin typeface="+mn-lt"/>
                          <a:ea typeface="Times"/>
                          <a:cs typeface="Times New Roman"/>
                        </a:rPr>
                        <a:t>1</a:t>
                      </a:r>
                    </a:p>
                  </a:txBody>
                  <a:tcPr marL="8890" marR="8890" marT="0" marB="0" anchor="ctr"/>
                </a:tc>
                <a:tc>
                  <a:txBody>
                    <a:bodyPr/>
                    <a:lstStyle/>
                    <a:p>
                      <a:pPr marL="0" marR="0" algn="ctr">
                        <a:spcBef>
                          <a:spcPts val="0"/>
                        </a:spcBef>
                        <a:spcAft>
                          <a:spcPts val="0"/>
                        </a:spcAft>
                      </a:pPr>
                      <a:endParaRPr lang="en-US" sz="1000" b="0" i="1" dirty="0">
                        <a:latin typeface="+mn-lt"/>
                        <a:ea typeface="Times"/>
                        <a:cs typeface="Times New Roman"/>
                      </a:endParaRPr>
                    </a:p>
                  </a:txBody>
                  <a:tcPr marL="8890" marR="8890" marT="0" marB="0" anchor="ctr"/>
                </a:tc>
                <a:tc>
                  <a:txBody>
                    <a:bodyPr/>
                    <a:lstStyle/>
                    <a:p>
                      <a:pPr marL="0" marR="0">
                        <a:spcBef>
                          <a:spcPts val="0"/>
                        </a:spcBef>
                        <a:spcAft>
                          <a:spcPts val="0"/>
                        </a:spcAft>
                      </a:pPr>
                      <a:endParaRPr lang="en-US" sz="1000" b="0" i="1"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1" i="1" dirty="0" smtClean="0">
                          <a:latin typeface="+mn-lt"/>
                          <a:ea typeface="Times"/>
                          <a:cs typeface="Times New Roman"/>
                        </a:rPr>
                        <a:t> Total</a:t>
                      </a:r>
                      <a:endParaRPr lang="en-US" sz="1000" b="1" i="1"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1" i="1">
                          <a:latin typeface="+mn-lt"/>
                          <a:ea typeface="Times"/>
                          <a:cs typeface="Times New Roman"/>
                        </a:rPr>
                        <a:t>1252</a:t>
                      </a:r>
                    </a:p>
                  </a:txBody>
                  <a:tcPr marL="8890" marR="8890" marT="0" marB="0" anchor="ctr"/>
                </a:tc>
                <a:tc>
                  <a:txBody>
                    <a:bodyPr/>
                    <a:lstStyle/>
                    <a:p>
                      <a:pPr marL="0" marR="0" algn="ctr">
                        <a:spcBef>
                          <a:spcPts val="0"/>
                        </a:spcBef>
                        <a:spcAft>
                          <a:spcPts val="0"/>
                        </a:spcAft>
                      </a:pPr>
                      <a:r>
                        <a:rPr lang="en-US" sz="1000" b="1" i="1" dirty="0">
                          <a:latin typeface="+mn-lt"/>
                          <a:ea typeface="Times"/>
                          <a:cs typeface="Times New Roman"/>
                        </a:rPr>
                        <a:t>5392</a:t>
                      </a:r>
                    </a:p>
                  </a:txBody>
                  <a:tcPr marL="8890" marR="8890" marT="0" marB="0" anchor="ctr"/>
                </a:tc>
                <a:tc>
                  <a:txBody>
                    <a:bodyPr/>
                    <a:lstStyle/>
                    <a:p>
                      <a:pPr marL="0" marR="0" algn="ctr">
                        <a:spcBef>
                          <a:spcPts val="0"/>
                        </a:spcBef>
                        <a:spcAft>
                          <a:spcPts val="0"/>
                        </a:spcAft>
                      </a:pPr>
                      <a:r>
                        <a:rPr lang="en-US" sz="1000" b="1" i="1" dirty="0">
                          <a:latin typeface="+mn-lt"/>
                          <a:ea typeface="Times"/>
                          <a:cs typeface="Times New Roman"/>
                        </a:rPr>
                        <a:t>50</a:t>
                      </a:r>
                    </a:p>
                  </a:txBody>
                  <a:tcPr marL="8890" marR="8890" marT="0" marB="0" anchor="ctr"/>
                </a:tc>
                <a:tc>
                  <a:txBody>
                    <a:bodyPr/>
                    <a:lstStyle/>
                    <a:p>
                      <a:pPr marL="0" marR="0" algn="ctr">
                        <a:spcBef>
                          <a:spcPts val="0"/>
                        </a:spcBef>
                        <a:spcAft>
                          <a:spcPts val="0"/>
                        </a:spcAft>
                      </a:pPr>
                      <a:r>
                        <a:rPr lang="en-US" sz="1000" b="1" i="1">
                          <a:latin typeface="+mn-lt"/>
                          <a:ea typeface="Times"/>
                          <a:cs typeface="Times New Roman"/>
                        </a:rPr>
                        <a:t>11936</a:t>
                      </a:r>
                    </a:p>
                  </a:txBody>
                  <a:tcPr marL="8890" marR="8890" marT="0" marB="0" anchor="ctr"/>
                </a:tc>
                <a:tc>
                  <a:txBody>
                    <a:bodyPr/>
                    <a:lstStyle/>
                    <a:p>
                      <a:pPr marL="0" marR="0" algn="ctr">
                        <a:spcBef>
                          <a:spcPts val="0"/>
                        </a:spcBef>
                        <a:spcAft>
                          <a:spcPts val="0"/>
                        </a:spcAft>
                      </a:pPr>
                      <a:r>
                        <a:rPr lang="en-US" sz="1000" b="1" i="1" dirty="0" smtClean="0">
                          <a:latin typeface="+mn-lt"/>
                          <a:ea typeface="Times"/>
                          <a:cs typeface="Times New Roman"/>
                        </a:rPr>
                        <a:t>547</a:t>
                      </a:r>
                      <a:endParaRPr lang="en-US" sz="1000" b="1" i="1" dirty="0">
                        <a:latin typeface="+mn-lt"/>
                        <a:ea typeface="Times"/>
                        <a:cs typeface="Times New Roman"/>
                      </a:endParaRPr>
                    </a:p>
                  </a:txBody>
                  <a:tcPr marL="8890" marR="8890" marT="0" marB="0" anchor="ctr"/>
                </a:tc>
                <a:tc>
                  <a:txBody>
                    <a:bodyPr/>
                    <a:lstStyle/>
                    <a:p>
                      <a:pPr marL="0" marR="0">
                        <a:spcBef>
                          <a:spcPts val="0"/>
                        </a:spcBef>
                        <a:spcAft>
                          <a:spcPts val="0"/>
                        </a:spcAft>
                      </a:pPr>
                      <a:endParaRPr lang="en-US" sz="1000" b="1" i="1" dirty="0">
                        <a:latin typeface="+mn-lt"/>
                        <a:ea typeface="Times"/>
                        <a:cs typeface="Times New Roman"/>
                      </a:endParaRPr>
                    </a:p>
                  </a:txBody>
                  <a:tcPr marL="8890" marR="8890" marT="0" marB="0" anchor="ctr"/>
                </a:tc>
                <a:tc>
                  <a:txBody>
                    <a:bodyPr/>
                    <a:lstStyle/>
                    <a:p>
                      <a:pPr marL="0" marR="0">
                        <a:spcBef>
                          <a:spcPts val="0"/>
                        </a:spcBef>
                        <a:spcAft>
                          <a:spcPts val="0"/>
                        </a:spcAft>
                      </a:pPr>
                      <a:endParaRPr lang="en-US" sz="1000" b="1" i="1" dirty="0">
                        <a:latin typeface="+mn-lt"/>
                        <a:ea typeface="Times"/>
                        <a:cs typeface="Times New Roman"/>
                      </a:endParaRPr>
                    </a:p>
                  </a:txBody>
                  <a:tcPr marL="8890" marR="8890" marT="0" marB="0"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Storage Hardware</a:t>
            </a:r>
            <a:endParaRPr lang="en-US" dirty="0"/>
          </a:p>
        </p:txBody>
      </p:sp>
      <p:graphicFrame>
        <p:nvGraphicFramePr>
          <p:cNvPr id="6" name="Content Placeholder 5"/>
          <p:cNvGraphicFramePr>
            <a:graphicFrameLocks noGrp="1"/>
          </p:cNvGraphicFramePr>
          <p:nvPr>
            <p:ph idx="1"/>
          </p:nvPr>
        </p:nvGraphicFramePr>
        <p:xfrm>
          <a:off x="914400" y="1343025"/>
          <a:ext cx="7625998" cy="2123440"/>
        </p:xfrm>
        <a:graphic>
          <a:graphicData uri="http://schemas.openxmlformats.org/drawingml/2006/table">
            <a:tbl>
              <a:tblPr firstRow="1" bandRow="1">
                <a:tableStyleId>{5C22544A-7EE6-4342-B048-85BDC9FD1C3A}</a:tableStyleId>
              </a:tblPr>
              <a:tblGrid>
                <a:gridCol w="1859875"/>
                <a:gridCol w="1656279"/>
                <a:gridCol w="1645920"/>
                <a:gridCol w="818004"/>
                <a:gridCol w="1645920"/>
              </a:tblGrid>
              <a:tr h="370840">
                <a:tc>
                  <a:txBody>
                    <a:bodyPr/>
                    <a:lstStyle/>
                    <a:p>
                      <a:r>
                        <a:rPr lang="en-US" dirty="0" smtClean="0"/>
                        <a:t>System</a:t>
                      </a:r>
                      <a:r>
                        <a:rPr lang="en-US" baseline="0" dirty="0" smtClean="0"/>
                        <a:t> Type</a:t>
                      </a:r>
                      <a:endParaRPr lang="en-US" dirty="0"/>
                    </a:p>
                  </a:txBody>
                  <a:tcPr/>
                </a:tc>
                <a:tc>
                  <a:txBody>
                    <a:bodyPr/>
                    <a:lstStyle/>
                    <a:p>
                      <a:r>
                        <a:rPr lang="en-US" dirty="0" smtClean="0"/>
                        <a:t>Capacity (TB)</a:t>
                      </a:r>
                      <a:endParaRPr lang="en-US" dirty="0"/>
                    </a:p>
                  </a:txBody>
                  <a:tcPr/>
                </a:tc>
                <a:tc>
                  <a:txBody>
                    <a:bodyPr/>
                    <a:lstStyle/>
                    <a:p>
                      <a:r>
                        <a:rPr lang="en-US" dirty="0" smtClean="0"/>
                        <a:t>File System</a:t>
                      </a:r>
                      <a:endParaRPr lang="en-US" dirty="0"/>
                    </a:p>
                  </a:txBody>
                  <a:tcPr/>
                </a:tc>
                <a:tc>
                  <a:txBody>
                    <a:bodyPr/>
                    <a:lstStyle/>
                    <a:p>
                      <a:r>
                        <a:rPr lang="en-US" dirty="0" smtClean="0"/>
                        <a:t>Site</a:t>
                      </a:r>
                      <a:endParaRPr lang="en-US" dirty="0"/>
                    </a:p>
                  </a:txBody>
                  <a:tcPr/>
                </a:tc>
                <a:tc>
                  <a:txBody>
                    <a:bodyPr/>
                    <a:lstStyle/>
                    <a:p>
                      <a:r>
                        <a:rPr lang="en-US" dirty="0" smtClean="0"/>
                        <a:t>Status</a:t>
                      </a:r>
                      <a:endParaRPr lang="en-US" dirty="0"/>
                    </a:p>
                  </a:txBody>
                  <a:tcPr/>
                </a:tc>
              </a:tr>
              <a:tr h="370840">
                <a:tc>
                  <a:txBody>
                    <a:bodyPr/>
                    <a:lstStyle/>
                    <a:p>
                      <a:r>
                        <a:rPr lang="en-US" dirty="0" smtClean="0"/>
                        <a:t>DDN 9550</a:t>
                      </a:r>
                    </a:p>
                    <a:p>
                      <a:r>
                        <a:rPr lang="en-US" dirty="0" smtClean="0"/>
                        <a:t>(Data Capacitor)</a:t>
                      </a:r>
                      <a:endParaRPr lang="en-US" dirty="0"/>
                    </a:p>
                  </a:txBody>
                  <a:tcPr/>
                </a:tc>
                <a:tc>
                  <a:txBody>
                    <a:bodyPr/>
                    <a:lstStyle/>
                    <a:p>
                      <a:r>
                        <a:rPr lang="en-US" dirty="0" smtClean="0"/>
                        <a:t>339 </a:t>
                      </a:r>
                      <a:endParaRPr lang="en-US" dirty="0"/>
                    </a:p>
                  </a:txBody>
                  <a:tcPr/>
                </a:tc>
                <a:tc>
                  <a:txBody>
                    <a:bodyPr/>
                    <a:lstStyle/>
                    <a:p>
                      <a:r>
                        <a:rPr lang="en-US" dirty="0" err="1" smtClean="0"/>
                        <a:t>Lustre</a:t>
                      </a:r>
                      <a:endParaRPr lang="en-US" dirty="0"/>
                    </a:p>
                  </a:txBody>
                  <a:tcPr/>
                </a:tc>
                <a:tc>
                  <a:txBody>
                    <a:bodyPr/>
                    <a:lstStyle/>
                    <a:p>
                      <a:r>
                        <a:rPr lang="en-US" dirty="0" smtClean="0"/>
                        <a:t>IU</a:t>
                      </a:r>
                      <a:endParaRPr lang="en-US" dirty="0"/>
                    </a:p>
                  </a:txBody>
                  <a:tcPr/>
                </a:tc>
                <a:tc>
                  <a:txBody>
                    <a:bodyPr/>
                    <a:lstStyle/>
                    <a:p>
                      <a:r>
                        <a:rPr lang="en-US" dirty="0" smtClean="0"/>
                        <a:t>Existing</a:t>
                      </a:r>
                      <a:r>
                        <a:rPr lang="en-US" baseline="0" dirty="0" smtClean="0"/>
                        <a:t> System</a:t>
                      </a:r>
                      <a:endParaRPr lang="en-US" dirty="0"/>
                    </a:p>
                  </a:txBody>
                  <a:tcPr/>
                </a:tc>
              </a:tr>
              <a:tr h="370840">
                <a:tc>
                  <a:txBody>
                    <a:bodyPr/>
                    <a:lstStyle/>
                    <a:p>
                      <a:r>
                        <a:rPr lang="en-US" dirty="0" smtClean="0"/>
                        <a:t>DDN 6620</a:t>
                      </a:r>
                      <a:endParaRPr lang="en-US" dirty="0"/>
                    </a:p>
                  </a:txBody>
                  <a:tcPr/>
                </a:tc>
                <a:tc>
                  <a:txBody>
                    <a:bodyPr/>
                    <a:lstStyle/>
                    <a:p>
                      <a:r>
                        <a:rPr lang="en-US" dirty="0" smtClean="0"/>
                        <a:t>120</a:t>
                      </a:r>
                      <a:endParaRPr lang="en-US" dirty="0"/>
                    </a:p>
                  </a:txBody>
                  <a:tcPr/>
                </a:tc>
                <a:tc>
                  <a:txBody>
                    <a:bodyPr/>
                    <a:lstStyle/>
                    <a:p>
                      <a:r>
                        <a:rPr lang="en-US" dirty="0" smtClean="0"/>
                        <a:t>GPFS</a:t>
                      </a:r>
                      <a:endParaRPr lang="en-US" dirty="0"/>
                    </a:p>
                  </a:txBody>
                  <a:tcPr/>
                </a:tc>
                <a:tc>
                  <a:txBody>
                    <a:bodyPr/>
                    <a:lstStyle/>
                    <a:p>
                      <a:r>
                        <a:rPr lang="en-US" dirty="0" smtClean="0"/>
                        <a:t>UC</a:t>
                      </a:r>
                      <a:endParaRPr lang="en-US" dirty="0"/>
                    </a:p>
                  </a:txBody>
                  <a:tcPr/>
                </a:tc>
                <a:tc>
                  <a:txBody>
                    <a:bodyPr/>
                    <a:lstStyle/>
                    <a:p>
                      <a:r>
                        <a:rPr lang="en-US" dirty="0" smtClean="0"/>
                        <a:t>New System</a:t>
                      </a:r>
                      <a:endParaRPr lang="en-US" dirty="0"/>
                    </a:p>
                  </a:txBody>
                  <a:tcPr/>
                </a:tc>
              </a:tr>
              <a:tr h="370840">
                <a:tc>
                  <a:txBody>
                    <a:bodyPr/>
                    <a:lstStyle/>
                    <a:p>
                      <a:r>
                        <a:rPr lang="en-US" dirty="0" err="1" smtClean="0"/>
                        <a:t>SunFire</a:t>
                      </a:r>
                      <a:r>
                        <a:rPr lang="en-US" baseline="0" dirty="0" smtClean="0"/>
                        <a:t> x4170</a:t>
                      </a:r>
                      <a:endParaRPr lang="en-US" dirty="0"/>
                    </a:p>
                  </a:txBody>
                  <a:tcPr/>
                </a:tc>
                <a:tc>
                  <a:txBody>
                    <a:bodyPr/>
                    <a:lstStyle/>
                    <a:p>
                      <a:r>
                        <a:rPr lang="en-US" dirty="0" smtClean="0"/>
                        <a:t>72</a:t>
                      </a:r>
                      <a:endParaRPr lang="en-US" dirty="0"/>
                    </a:p>
                  </a:txBody>
                  <a:tcPr/>
                </a:tc>
                <a:tc>
                  <a:txBody>
                    <a:bodyPr/>
                    <a:lstStyle/>
                    <a:p>
                      <a:r>
                        <a:rPr lang="en-US" dirty="0" err="1" smtClean="0"/>
                        <a:t>Lustre</a:t>
                      </a:r>
                      <a:r>
                        <a:rPr lang="en-US" dirty="0" smtClean="0"/>
                        <a:t>/PVFS</a:t>
                      </a:r>
                      <a:endParaRPr lang="en-US" dirty="0"/>
                    </a:p>
                  </a:txBody>
                  <a:tcPr/>
                </a:tc>
                <a:tc>
                  <a:txBody>
                    <a:bodyPr/>
                    <a:lstStyle/>
                    <a:p>
                      <a:r>
                        <a:rPr lang="en-US" dirty="0" smtClean="0"/>
                        <a:t>SDSC</a:t>
                      </a:r>
                      <a:endParaRPr lang="en-US" dirty="0"/>
                    </a:p>
                  </a:txBody>
                  <a:tcPr/>
                </a:tc>
                <a:tc>
                  <a:txBody>
                    <a:bodyPr/>
                    <a:lstStyle/>
                    <a:p>
                      <a:r>
                        <a:rPr lang="en-US" dirty="0" smtClean="0"/>
                        <a:t>New System</a:t>
                      </a:r>
                      <a:endParaRPr lang="en-US" dirty="0"/>
                    </a:p>
                  </a:txBody>
                  <a:tcPr/>
                </a:tc>
              </a:tr>
              <a:tr h="370840">
                <a:tc>
                  <a:txBody>
                    <a:bodyPr/>
                    <a:lstStyle/>
                    <a:p>
                      <a:r>
                        <a:rPr lang="en-US" dirty="0" smtClean="0"/>
                        <a:t>Dell MD3000</a:t>
                      </a:r>
                      <a:endParaRPr lang="en-US" dirty="0"/>
                    </a:p>
                  </a:txBody>
                  <a:tcPr/>
                </a:tc>
                <a:tc>
                  <a:txBody>
                    <a:bodyPr/>
                    <a:lstStyle/>
                    <a:p>
                      <a:r>
                        <a:rPr lang="en-US" dirty="0" smtClean="0"/>
                        <a:t>30</a:t>
                      </a:r>
                      <a:endParaRPr lang="en-US" dirty="0"/>
                    </a:p>
                  </a:txBody>
                  <a:tcPr/>
                </a:tc>
                <a:tc>
                  <a:txBody>
                    <a:bodyPr/>
                    <a:lstStyle/>
                    <a:p>
                      <a:r>
                        <a:rPr lang="en-US" dirty="0" smtClean="0"/>
                        <a:t>NFS</a:t>
                      </a:r>
                      <a:endParaRPr lang="en-US" dirty="0"/>
                    </a:p>
                  </a:txBody>
                  <a:tcPr/>
                </a:tc>
                <a:tc>
                  <a:txBody>
                    <a:bodyPr/>
                    <a:lstStyle/>
                    <a:p>
                      <a:r>
                        <a:rPr lang="en-US" dirty="0" smtClean="0"/>
                        <a:t>TACC</a:t>
                      </a:r>
                      <a:endParaRPr lang="en-US" dirty="0"/>
                    </a:p>
                  </a:txBody>
                  <a:tcPr/>
                </a:tc>
                <a:tc>
                  <a:txBody>
                    <a:bodyPr/>
                    <a:lstStyle/>
                    <a:p>
                      <a:r>
                        <a:rPr lang="en-US" dirty="0" smtClean="0"/>
                        <a:t>New System</a:t>
                      </a:r>
                      <a:endParaRPr lang="en-US" dirty="0"/>
                    </a:p>
                  </a:txBody>
                  <a:tcPr/>
                </a:tc>
              </a:tr>
            </a:tbl>
          </a:graphicData>
        </a:graphic>
      </p:graphicFrame>
      <p:sp>
        <p:nvSpPr>
          <p:cNvPr id="4" name="Content Placeholder 4"/>
          <p:cNvSpPr txBox="1">
            <a:spLocks/>
          </p:cNvSpPr>
          <p:nvPr/>
        </p:nvSpPr>
        <p:spPr bwMode="auto">
          <a:xfrm>
            <a:off x="454025" y="3770313"/>
            <a:ext cx="8229600" cy="1439862"/>
          </a:xfrm>
          <a:prstGeom prst="rect">
            <a:avLst/>
          </a:prstGeom>
          <a:noFill/>
          <a:ln w="9525">
            <a:noFill/>
            <a:miter lim="800000"/>
            <a:headEnd/>
            <a:tailEnd/>
          </a:ln>
        </p:spPr>
        <p:txBody>
          <a:bodyPr>
            <a:normAutofit fontScale="62500" lnSpcReduction="20000"/>
          </a:bodyPr>
          <a:lstStyle/>
          <a:p>
            <a:pPr marL="342900" indent="-342900" defTabSz="457200">
              <a:spcBef>
                <a:spcPct val="20000"/>
              </a:spcBef>
              <a:buFont typeface="Arial"/>
              <a:buChar char="•"/>
              <a:defRPr/>
            </a:pPr>
            <a:r>
              <a:rPr lang="en-US" sz="3200">
                <a:solidFill>
                  <a:prstClr val="black"/>
                </a:solidFill>
              </a:rPr>
              <a:t>FutureGrid has </a:t>
            </a:r>
            <a:r>
              <a:rPr lang="en-US" sz="3200">
                <a:solidFill>
                  <a:srgbClr val="FF0000"/>
                </a:solidFill>
              </a:rPr>
              <a:t>dedicated network </a:t>
            </a:r>
            <a:r>
              <a:rPr lang="en-US" sz="3200">
                <a:solidFill>
                  <a:prstClr val="black"/>
                </a:solidFill>
              </a:rPr>
              <a:t>(except to TACC) and a </a:t>
            </a:r>
            <a:r>
              <a:rPr lang="en-US" sz="3200">
                <a:solidFill>
                  <a:srgbClr val="FF0000"/>
                </a:solidFill>
              </a:rPr>
              <a:t>network fault and delay generator</a:t>
            </a:r>
          </a:p>
          <a:p>
            <a:pPr marL="342900" indent="-342900" defTabSz="457200">
              <a:spcBef>
                <a:spcPct val="20000"/>
              </a:spcBef>
              <a:buFont typeface="Arial"/>
              <a:buChar char="•"/>
              <a:defRPr/>
            </a:pPr>
            <a:r>
              <a:rPr lang="en-US" sz="3200">
                <a:solidFill>
                  <a:prstClr val="black"/>
                </a:solidFill>
              </a:rPr>
              <a:t>Can isolate experiments on request; IU runs Network for NLR/Internet2</a:t>
            </a:r>
          </a:p>
          <a:p>
            <a:pPr marL="342900" indent="-342900" defTabSz="457200">
              <a:spcBef>
                <a:spcPct val="20000"/>
              </a:spcBef>
              <a:buFont typeface="Arial"/>
              <a:buChar char="•"/>
              <a:defRPr/>
            </a:pPr>
            <a:r>
              <a:rPr lang="en-US" sz="3200">
                <a:solidFill>
                  <a:srgbClr val="FF0000"/>
                </a:solidFill>
              </a:rPr>
              <a:t>Additional partner machines </a:t>
            </a:r>
            <a:r>
              <a:rPr lang="en-US" sz="3200">
                <a:solidFill>
                  <a:prstClr val="black"/>
                </a:solidFill>
              </a:rPr>
              <a:t>could run FutureGrid software and be supported (but allocated in specialized ways)</a:t>
            </a:r>
            <a:endParaRPr lang="en-US" sz="3200" dirty="0">
              <a:solidFill>
                <a:prstClr val="black"/>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Network Impairments Device</a:t>
            </a:r>
            <a:endParaRPr lang="en-US" dirty="0"/>
          </a:p>
        </p:txBody>
      </p:sp>
      <p:sp>
        <p:nvSpPr>
          <p:cNvPr id="5" name="Content Placeholder 4"/>
          <p:cNvSpPr>
            <a:spLocks noGrp="1"/>
          </p:cNvSpPr>
          <p:nvPr>
            <p:ph idx="1"/>
          </p:nvPr>
        </p:nvSpPr>
        <p:spPr/>
        <p:txBody>
          <a:bodyPr>
            <a:normAutofit fontScale="92500" lnSpcReduction="10000"/>
          </a:bodyPr>
          <a:lstStyle/>
          <a:p>
            <a:pPr eaLnBrk="1" hangingPunct="1">
              <a:spcBef>
                <a:spcPts val="600"/>
              </a:spcBef>
              <a:buFontTx/>
              <a:buBlip>
                <a:blip r:embed="rId3"/>
              </a:buBlip>
              <a:defRPr/>
            </a:pPr>
            <a:r>
              <a:rPr lang="en-US" dirty="0" smtClean="0"/>
              <a:t>Spirent XGEM Network Impairments Simulator for jitter, errors, delay, etc</a:t>
            </a:r>
          </a:p>
          <a:p>
            <a:pPr eaLnBrk="1" hangingPunct="1">
              <a:spcBef>
                <a:spcPts val="600"/>
              </a:spcBef>
              <a:buFontTx/>
              <a:buBlip>
                <a:blip r:embed="rId3"/>
              </a:buBlip>
              <a:defRPr/>
            </a:pPr>
            <a:r>
              <a:rPr lang="en-US" dirty="0" smtClean="0"/>
              <a:t>Full Bidirectional 10G w/64 byte packets</a:t>
            </a:r>
          </a:p>
          <a:p>
            <a:pPr eaLnBrk="1" hangingPunct="1">
              <a:spcBef>
                <a:spcPts val="600"/>
              </a:spcBef>
              <a:buFontTx/>
              <a:buBlip>
                <a:blip r:embed="rId3"/>
              </a:buBlip>
              <a:defRPr/>
            </a:pPr>
            <a:r>
              <a:rPr lang="en-US" dirty="0" smtClean="0"/>
              <a:t>up to 15 seconds introduced delay (in 16ns increments)</a:t>
            </a:r>
          </a:p>
          <a:p>
            <a:pPr eaLnBrk="1" hangingPunct="1">
              <a:spcBef>
                <a:spcPts val="600"/>
              </a:spcBef>
              <a:buFontTx/>
              <a:buBlip>
                <a:blip r:embed="rId3"/>
              </a:buBlip>
              <a:defRPr/>
            </a:pPr>
            <a:r>
              <a:rPr lang="en-US" dirty="0" smtClean="0"/>
              <a:t>0-100% introduced packet loss in .0001% increments</a:t>
            </a:r>
          </a:p>
          <a:p>
            <a:pPr eaLnBrk="1" hangingPunct="1">
              <a:spcBef>
                <a:spcPts val="600"/>
              </a:spcBef>
              <a:buFontTx/>
              <a:buBlip>
                <a:blip r:embed="rId3"/>
              </a:buBlip>
              <a:defRPr/>
            </a:pPr>
            <a:r>
              <a:rPr lang="en-US" dirty="0" smtClean="0"/>
              <a:t>Packet manipulation in first 2000 bytes</a:t>
            </a:r>
          </a:p>
          <a:p>
            <a:pPr eaLnBrk="1" hangingPunct="1">
              <a:spcBef>
                <a:spcPts val="600"/>
              </a:spcBef>
              <a:buFontTx/>
              <a:buBlip>
                <a:blip r:embed="rId3"/>
              </a:buBlip>
              <a:defRPr/>
            </a:pPr>
            <a:r>
              <a:rPr lang="en-US" dirty="0" smtClean="0"/>
              <a:t>up to 16k frame size</a:t>
            </a:r>
          </a:p>
          <a:p>
            <a:pPr eaLnBrk="1" hangingPunct="1">
              <a:spcBef>
                <a:spcPts val="600"/>
              </a:spcBef>
              <a:buFontTx/>
              <a:buBlip>
                <a:blip r:embed="rId3"/>
              </a:buBlip>
              <a:defRPr/>
            </a:pPr>
            <a:r>
              <a:rPr lang="en-US" dirty="0" smtClean="0"/>
              <a:t>TCL for scripting, HTML for human configuration</a:t>
            </a:r>
          </a:p>
          <a:p>
            <a:pPr eaLnBrk="1" hangingPunct="1">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t>FutureGrid Partners</a:t>
            </a:r>
            <a:endParaRPr lang="en-US" dirty="0"/>
          </a:p>
        </p:txBody>
      </p:sp>
      <p:sp>
        <p:nvSpPr>
          <p:cNvPr id="5" name="Content Placeholder 4"/>
          <p:cNvSpPr>
            <a:spLocks noGrp="1"/>
          </p:cNvSpPr>
          <p:nvPr>
            <p:ph idx="1"/>
          </p:nvPr>
        </p:nvSpPr>
        <p:spPr>
          <a:xfrm>
            <a:off x="457200" y="1343025"/>
            <a:ext cx="8229600" cy="5262563"/>
          </a:xfrm>
        </p:spPr>
        <p:txBody>
          <a:bodyPr rtlCol="0">
            <a:normAutofit fontScale="70000" lnSpcReduction="20000"/>
          </a:bodyPr>
          <a:lstStyle/>
          <a:p>
            <a:pPr eaLnBrk="1" fontAlgn="auto" hangingPunct="1">
              <a:spcAft>
                <a:spcPts val="0"/>
              </a:spcAft>
              <a:buFont typeface="Arial"/>
              <a:buChar char="•"/>
              <a:defRPr/>
            </a:pPr>
            <a:r>
              <a:rPr lang="en-US" dirty="0" smtClean="0">
                <a:solidFill>
                  <a:srgbClr val="00B0F0"/>
                </a:solidFill>
              </a:rPr>
              <a:t>Indiana University </a:t>
            </a:r>
            <a:r>
              <a:rPr lang="en-US" dirty="0" smtClean="0"/>
              <a:t>(Architecture, core software, Support)</a:t>
            </a:r>
          </a:p>
          <a:p>
            <a:pPr eaLnBrk="1" fontAlgn="auto" hangingPunct="1">
              <a:spcAft>
                <a:spcPts val="0"/>
              </a:spcAft>
              <a:buFont typeface="Arial"/>
              <a:buChar char="•"/>
              <a:defRPr/>
            </a:pPr>
            <a:r>
              <a:rPr lang="en-US" dirty="0" smtClean="0">
                <a:solidFill>
                  <a:srgbClr val="00B0F0"/>
                </a:solidFill>
              </a:rPr>
              <a:t>Purdue University </a:t>
            </a:r>
            <a:r>
              <a:rPr lang="en-US" dirty="0" smtClean="0"/>
              <a:t>(HTC Hardware)</a:t>
            </a:r>
          </a:p>
          <a:p>
            <a:pPr eaLnBrk="1" fontAlgn="auto" hangingPunct="1">
              <a:spcAft>
                <a:spcPts val="0"/>
              </a:spcAft>
              <a:buFont typeface="Arial"/>
              <a:buChar char="•"/>
              <a:defRPr/>
            </a:pPr>
            <a:r>
              <a:rPr lang="en-US" dirty="0" smtClean="0">
                <a:solidFill>
                  <a:srgbClr val="00B0F0"/>
                </a:solidFill>
              </a:rPr>
              <a:t>San Diego Supercomputer Center </a:t>
            </a:r>
            <a:r>
              <a:rPr lang="en-US" dirty="0" smtClean="0"/>
              <a:t>at University of California San Diego (INCA, Monitoring)</a:t>
            </a:r>
          </a:p>
          <a:p>
            <a:pPr eaLnBrk="1" fontAlgn="auto" hangingPunct="1">
              <a:spcAft>
                <a:spcPts val="0"/>
              </a:spcAft>
              <a:buFont typeface="Arial"/>
              <a:buChar char="•"/>
              <a:defRPr/>
            </a:pPr>
            <a:r>
              <a:rPr lang="en-US" dirty="0" smtClean="0">
                <a:solidFill>
                  <a:srgbClr val="00B0F0"/>
                </a:solidFill>
              </a:rPr>
              <a:t>University of Chicago</a:t>
            </a:r>
            <a:r>
              <a:rPr lang="en-US" dirty="0" smtClean="0"/>
              <a:t>/Argonne National Labs (Nimbus)</a:t>
            </a:r>
          </a:p>
          <a:p>
            <a:pPr eaLnBrk="1" fontAlgn="auto" hangingPunct="1">
              <a:spcAft>
                <a:spcPts val="0"/>
              </a:spcAft>
              <a:buFont typeface="Arial"/>
              <a:buChar char="•"/>
              <a:defRPr/>
            </a:pPr>
            <a:r>
              <a:rPr lang="en-US" dirty="0" smtClean="0">
                <a:solidFill>
                  <a:srgbClr val="00B0F0"/>
                </a:solidFill>
              </a:rPr>
              <a:t>University of Florida </a:t>
            </a:r>
            <a:r>
              <a:rPr lang="en-US" dirty="0" smtClean="0"/>
              <a:t>(</a:t>
            </a:r>
            <a:r>
              <a:rPr lang="en-US" dirty="0" err="1" smtClean="0"/>
              <a:t>ViNE</a:t>
            </a:r>
            <a:r>
              <a:rPr lang="en-US" dirty="0" smtClean="0"/>
              <a:t>, Education and Outreach)</a:t>
            </a:r>
          </a:p>
          <a:p>
            <a:pPr eaLnBrk="1" fontAlgn="auto" hangingPunct="1">
              <a:spcAft>
                <a:spcPts val="0"/>
              </a:spcAft>
              <a:buFont typeface="Arial"/>
              <a:buChar char="•"/>
              <a:defRPr/>
            </a:pPr>
            <a:r>
              <a:rPr lang="en-US" dirty="0" smtClean="0">
                <a:solidFill>
                  <a:srgbClr val="FFC000"/>
                </a:solidFill>
              </a:rPr>
              <a:t>University of Southern California </a:t>
            </a:r>
            <a:r>
              <a:rPr lang="en-US" dirty="0" smtClean="0"/>
              <a:t>Information Sciences Institute (Pegasus to manage experiments) </a:t>
            </a:r>
          </a:p>
          <a:p>
            <a:pPr eaLnBrk="1" fontAlgn="auto" hangingPunct="1">
              <a:spcAft>
                <a:spcPts val="0"/>
              </a:spcAft>
              <a:buFont typeface="Arial"/>
              <a:buChar char="•"/>
              <a:defRPr/>
            </a:pPr>
            <a:r>
              <a:rPr lang="en-US" dirty="0" smtClean="0">
                <a:solidFill>
                  <a:srgbClr val="FFC000"/>
                </a:solidFill>
              </a:rPr>
              <a:t>University of Tennessee Knoxville </a:t>
            </a:r>
            <a:r>
              <a:rPr lang="en-US" dirty="0" smtClean="0"/>
              <a:t>(Benchmarking)</a:t>
            </a:r>
          </a:p>
          <a:p>
            <a:pPr eaLnBrk="1" fontAlgn="auto" hangingPunct="1">
              <a:spcAft>
                <a:spcPts val="0"/>
              </a:spcAft>
              <a:buFont typeface="Arial"/>
              <a:buChar char="•"/>
              <a:defRPr/>
            </a:pPr>
            <a:r>
              <a:rPr lang="en-US" dirty="0" smtClean="0">
                <a:solidFill>
                  <a:srgbClr val="00B0F0"/>
                </a:solidFill>
              </a:rPr>
              <a:t>University of Texas at Austin</a:t>
            </a:r>
            <a:r>
              <a:rPr lang="en-US" dirty="0" smtClean="0"/>
              <a:t>/Texas Advanced Computing Center (Portal)</a:t>
            </a:r>
          </a:p>
          <a:p>
            <a:pPr eaLnBrk="1" fontAlgn="auto" hangingPunct="1">
              <a:spcAft>
                <a:spcPts val="0"/>
              </a:spcAft>
              <a:buFont typeface="Arial"/>
              <a:buChar char="•"/>
              <a:defRPr/>
            </a:pPr>
            <a:r>
              <a:rPr lang="en-US" dirty="0" smtClean="0">
                <a:solidFill>
                  <a:srgbClr val="FFC000"/>
                </a:solidFill>
              </a:rPr>
              <a:t>University of Virginia </a:t>
            </a:r>
            <a:r>
              <a:rPr lang="en-US" dirty="0" smtClean="0"/>
              <a:t>(OGF, Advisory Board and allocation)</a:t>
            </a:r>
          </a:p>
          <a:p>
            <a:pPr eaLnBrk="1" fontAlgn="auto" hangingPunct="1">
              <a:spcAft>
                <a:spcPts val="0"/>
              </a:spcAft>
              <a:buFont typeface="Arial"/>
              <a:buChar char="•"/>
              <a:defRPr/>
            </a:pPr>
            <a:r>
              <a:rPr lang="en-US" dirty="0" smtClean="0"/>
              <a:t>Center for Information Services and GWT-TUD from </a:t>
            </a:r>
            <a:r>
              <a:rPr lang="en-US" dirty="0" err="1" smtClean="0"/>
              <a:t>Technische</a:t>
            </a:r>
            <a:r>
              <a:rPr lang="en-US" dirty="0" smtClean="0"/>
              <a:t> </a:t>
            </a:r>
            <a:r>
              <a:rPr lang="en-US" dirty="0" err="1" smtClean="0">
                <a:solidFill>
                  <a:srgbClr val="FFC000"/>
                </a:solidFill>
              </a:rPr>
              <a:t>Universtität</a:t>
            </a:r>
            <a:r>
              <a:rPr lang="en-US" dirty="0" smtClean="0">
                <a:solidFill>
                  <a:srgbClr val="FFC000"/>
                </a:solidFill>
              </a:rPr>
              <a:t> Dresden</a:t>
            </a:r>
            <a:r>
              <a:rPr lang="en-US" dirty="0" smtClean="0"/>
              <a:t> Germany. (VAMPIR)</a:t>
            </a:r>
            <a:br>
              <a:rPr lang="en-US" dirty="0" smtClean="0"/>
            </a:br>
            <a:endParaRPr lang="en-US" dirty="0" smtClean="0"/>
          </a:p>
          <a:p>
            <a:pPr eaLnBrk="1" fontAlgn="auto" hangingPunct="1">
              <a:spcAft>
                <a:spcPts val="0"/>
              </a:spcAft>
              <a:buFont typeface="Arial"/>
              <a:buChar char="•"/>
              <a:defRPr/>
            </a:pPr>
            <a:r>
              <a:rPr lang="en-US" dirty="0" smtClean="0">
                <a:solidFill>
                  <a:srgbClr val="00B0F0"/>
                </a:solidFill>
              </a:rPr>
              <a:t>Blue institutions </a:t>
            </a:r>
            <a:r>
              <a:rPr lang="en-US" dirty="0" smtClean="0"/>
              <a:t>have FutureGrid hardware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t> Other Important Collaborators</a:t>
            </a:r>
            <a:endParaRPr lang="en-US" dirty="0"/>
          </a:p>
        </p:txBody>
      </p:sp>
      <p:sp>
        <p:nvSpPr>
          <p:cNvPr id="3" name="Content Placeholder 2"/>
          <p:cNvSpPr>
            <a:spLocks noGrp="1"/>
          </p:cNvSpPr>
          <p:nvPr>
            <p:ph idx="1"/>
          </p:nvPr>
        </p:nvSpPr>
        <p:spPr>
          <a:xfrm>
            <a:off x="282575" y="1143000"/>
            <a:ext cx="8637588" cy="5330825"/>
          </a:xfrm>
        </p:spPr>
        <p:txBody>
          <a:bodyPr rtlCol="0">
            <a:normAutofit fontScale="77500" lnSpcReduction="20000"/>
          </a:bodyPr>
          <a:lstStyle/>
          <a:p>
            <a:pPr eaLnBrk="1" fontAlgn="auto" hangingPunct="1">
              <a:spcAft>
                <a:spcPts val="0"/>
              </a:spcAft>
              <a:buFont typeface="Arial"/>
              <a:buChar char="•"/>
              <a:defRPr/>
            </a:pPr>
            <a:r>
              <a:rPr lang="en-US" dirty="0" smtClean="0"/>
              <a:t>NSF</a:t>
            </a:r>
          </a:p>
          <a:p>
            <a:pPr eaLnBrk="1" fontAlgn="auto" hangingPunct="1">
              <a:spcAft>
                <a:spcPts val="0"/>
              </a:spcAft>
              <a:buFont typeface="Arial"/>
              <a:buChar char="•"/>
              <a:defRPr/>
            </a:pPr>
            <a:r>
              <a:rPr lang="en-US" dirty="0" smtClean="0"/>
              <a:t>Early users from an application and computer science perspective and from both research and education</a:t>
            </a:r>
          </a:p>
          <a:p>
            <a:pPr eaLnBrk="1" fontAlgn="auto" hangingPunct="1">
              <a:spcAft>
                <a:spcPts val="0"/>
              </a:spcAft>
              <a:buFont typeface="Arial"/>
              <a:buChar char="•"/>
              <a:defRPr/>
            </a:pPr>
            <a:r>
              <a:rPr lang="en-US" dirty="0" smtClean="0"/>
              <a:t>Grid5000/Aladdin and D-Grid in Europe</a:t>
            </a:r>
          </a:p>
          <a:p>
            <a:pPr eaLnBrk="1" fontAlgn="auto" hangingPunct="1">
              <a:spcAft>
                <a:spcPts val="0"/>
              </a:spcAft>
              <a:buFont typeface="Arial"/>
              <a:buChar char="•"/>
              <a:defRPr/>
            </a:pPr>
            <a:r>
              <a:rPr lang="en-US" dirty="0" smtClean="0"/>
              <a:t>Commercial partners such as</a:t>
            </a:r>
          </a:p>
          <a:p>
            <a:pPr lvl="1" eaLnBrk="1" fontAlgn="auto" hangingPunct="1">
              <a:spcAft>
                <a:spcPts val="0"/>
              </a:spcAft>
              <a:buFont typeface="Arial"/>
              <a:buChar char="–"/>
              <a:defRPr/>
            </a:pPr>
            <a:r>
              <a:rPr lang="en-US" dirty="0" smtClean="0"/>
              <a:t>Eucalyptus ….</a:t>
            </a:r>
          </a:p>
          <a:p>
            <a:pPr lvl="1" eaLnBrk="1" fontAlgn="auto" hangingPunct="1">
              <a:spcAft>
                <a:spcPts val="0"/>
              </a:spcAft>
              <a:buFont typeface="Arial"/>
              <a:buChar char="–"/>
              <a:defRPr/>
            </a:pPr>
            <a:r>
              <a:rPr lang="en-US" dirty="0" smtClean="0"/>
              <a:t>Microsoft (Dryad + Azure) – Note current Azure external to FutureGrid as are GPU systems</a:t>
            </a:r>
          </a:p>
          <a:p>
            <a:pPr lvl="1" eaLnBrk="1" fontAlgn="auto" hangingPunct="1">
              <a:spcAft>
                <a:spcPts val="0"/>
              </a:spcAft>
              <a:buFont typeface="Arial"/>
              <a:buChar char="–"/>
              <a:defRPr/>
            </a:pPr>
            <a:r>
              <a:rPr lang="en-US" dirty="0" smtClean="0"/>
              <a:t>Application partners</a:t>
            </a:r>
          </a:p>
          <a:p>
            <a:pPr eaLnBrk="1" fontAlgn="auto" hangingPunct="1">
              <a:spcAft>
                <a:spcPts val="0"/>
              </a:spcAft>
              <a:buFont typeface="Arial"/>
              <a:buChar char="•"/>
              <a:defRPr/>
            </a:pPr>
            <a:r>
              <a:rPr lang="en-US" dirty="0" smtClean="0"/>
              <a:t>TeraGrid </a:t>
            </a:r>
          </a:p>
          <a:p>
            <a:pPr eaLnBrk="1" fontAlgn="auto" hangingPunct="1">
              <a:spcAft>
                <a:spcPts val="0"/>
              </a:spcAft>
              <a:buFont typeface="Arial"/>
              <a:buChar char="•"/>
              <a:defRPr/>
            </a:pPr>
            <a:r>
              <a:rPr lang="en-US" dirty="0" smtClean="0"/>
              <a:t>Open Grid Forum</a:t>
            </a:r>
          </a:p>
          <a:p>
            <a:pPr eaLnBrk="1" fontAlgn="auto" hangingPunct="1">
              <a:spcAft>
                <a:spcPts val="0"/>
              </a:spcAft>
              <a:buFont typeface="Arial"/>
              <a:buChar char="•"/>
              <a:defRPr/>
            </a:pPr>
            <a:r>
              <a:rPr lang="en-US" dirty="0" smtClean="0"/>
              <a:t>Possibly</a:t>
            </a:r>
            <a:r>
              <a:rPr lang="en-US" dirty="0" smtClean="0">
                <a:solidFill>
                  <a:srgbClr val="FF0000"/>
                </a:solidFill>
              </a:rPr>
              <a:t> Open Nebula, Open Cirrus Testbed, Open Cloud Consortium, Cloud Computing Interoperability Forum. IBM-Google-NSF Cloud, and other DoE/NSF/… clouds</a:t>
            </a:r>
          </a:p>
          <a:p>
            <a:pPr eaLnBrk="1" fontAlgn="auto" hangingPunct="1">
              <a:spcAft>
                <a:spcPts val="0"/>
              </a:spcAft>
              <a:buFont typeface="Arial"/>
              <a:buChar char="•"/>
              <a:defRPr/>
            </a:pPr>
            <a:r>
              <a:rPr lang="en-US" dirty="0" smtClean="0">
                <a:solidFill>
                  <a:srgbClr val="FF0000"/>
                </a:solidFill>
              </a:rPr>
              <a:t>China, Japan, Korea, Australia, other Europe …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t>FutureGrid Usage Scenarios</a:t>
            </a:r>
            <a:endParaRPr lang="en-US" dirty="0"/>
          </a:p>
        </p:txBody>
      </p:sp>
      <p:sp>
        <p:nvSpPr>
          <p:cNvPr id="3" name="Content Placeholder 2"/>
          <p:cNvSpPr>
            <a:spLocks noGrp="1"/>
          </p:cNvSpPr>
          <p:nvPr>
            <p:ph idx="1"/>
          </p:nvPr>
        </p:nvSpPr>
        <p:spPr>
          <a:xfrm>
            <a:off x="117475" y="963613"/>
            <a:ext cx="9026525" cy="5894387"/>
          </a:xfrm>
        </p:spPr>
        <p:txBody>
          <a:bodyPr rtlCol="0">
            <a:normAutofit fontScale="85000" lnSpcReduction="20000"/>
          </a:bodyPr>
          <a:lstStyle/>
          <a:p>
            <a:pPr eaLnBrk="1" fontAlgn="auto" hangingPunct="1">
              <a:spcAft>
                <a:spcPts val="0"/>
              </a:spcAft>
              <a:buFont typeface="Arial"/>
              <a:buChar char="•"/>
              <a:defRPr/>
            </a:pPr>
            <a:r>
              <a:rPr lang="en-US" dirty="0" smtClean="0"/>
              <a:t>Developers of </a:t>
            </a:r>
            <a:r>
              <a:rPr lang="en-US" dirty="0" smtClean="0">
                <a:solidFill>
                  <a:srgbClr val="FF0000"/>
                </a:solidFill>
              </a:rPr>
              <a:t>end-user applications </a:t>
            </a:r>
            <a:r>
              <a:rPr lang="en-US" dirty="0" smtClean="0"/>
              <a:t>who want to develop new applications in cloud or grid environments, including analogs of commercial cloud environments such as Amazon or Google.</a:t>
            </a:r>
          </a:p>
          <a:p>
            <a:pPr lvl="1" eaLnBrk="1" fontAlgn="auto" hangingPunct="1">
              <a:spcAft>
                <a:spcPts val="0"/>
              </a:spcAft>
              <a:buFont typeface="Arial"/>
              <a:buChar char="–"/>
              <a:defRPr/>
            </a:pPr>
            <a:r>
              <a:rPr lang="en-US" dirty="0" smtClean="0"/>
              <a:t>Is a Science Cloud for me? Is my application secure?</a:t>
            </a:r>
          </a:p>
          <a:p>
            <a:pPr eaLnBrk="1" fontAlgn="auto" hangingPunct="1">
              <a:spcAft>
                <a:spcPts val="0"/>
              </a:spcAft>
              <a:buFont typeface="Arial"/>
              <a:buChar char="•"/>
              <a:defRPr/>
            </a:pPr>
            <a:r>
              <a:rPr lang="en-US" dirty="0" smtClean="0"/>
              <a:t>Developers of end-user applications who want to experiment with multiple hardware environments. </a:t>
            </a:r>
          </a:p>
          <a:p>
            <a:pPr eaLnBrk="1" fontAlgn="auto" hangingPunct="1">
              <a:spcAft>
                <a:spcPts val="0"/>
              </a:spcAft>
              <a:buFont typeface="Arial"/>
              <a:buChar char="•"/>
              <a:defRPr/>
            </a:pPr>
            <a:r>
              <a:rPr lang="en-US" dirty="0" smtClean="0"/>
              <a:t>Grid/Cloud </a:t>
            </a:r>
            <a:r>
              <a:rPr lang="en-US" dirty="0" smtClean="0">
                <a:solidFill>
                  <a:srgbClr val="FF0000"/>
                </a:solidFill>
              </a:rPr>
              <a:t>middleware developers </a:t>
            </a:r>
            <a:r>
              <a:rPr lang="en-US" dirty="0" smtClean="0"/>
              <a:t>who want to evaluate new versions of middleware or new systems. </a:t>
            </a:r>
          </a:p>
          <a:p>
            <a:pPr eaLnBrk="1" fontAlgn="auto" hangingPunct="1">
              <a:spcAft>
                <a:spcPts val="0"/>
              </a:spcAft>
              <a:buFont typeface="Arial"/>
              <a:buChar char="•"/>
              <a:defRPr/>
            </a:pPr>
            <a:r>
              <a:rPr lang="en-US" dirty="0" smtClean="0">
                <a:solidFill>
                  <a:srgbClr val="FF0000"/>
                </a:solidFill>
              </a:rPr>
              <a:t>Networking researchers </a:t>
            </a:r>
            <a:r>
              <a:rPr lang="en-US" dirty="0" smtClean="0"/>
              <a:t>who want to test and compare different networking solutions in support of grid and cloud applications and middleware. (Some types of networking research will likely best be done via through the GENI program.)</a:t>
            </a:r>
          </a:p>
          <a:p>
            <a:pPr eaLnBrk="1" fontAlgn="auto" hangingPunct="1">
              <a:spcAft>
                <a:spcPts val="0"/>
              </a:spcAft>
              <a:buFont typeface="Arial"/>
              <a:buChar char="•"/>
              <a:defRPr/>
            </a:pPr>
            <a:r>
              <a:rPr lang="en-US" dirty="0" smtClean="0">
                <a:solidFill>
                  <a:srgbClr val="FF0000"/>
                </a:solidFill>
              </a:rPr>
              <a:t>Education</a:t>
            </a:r>
            <a:r>
              <a:rPr lang="en-US" dirty="0" smtClean="0"/>
              <a:t> as well as research</a:t>
            </a:r>
          </a:p>
          <a:p>
            <a:pPr eaLnBrk="1" fontAlgn="auto" hangingPunct="1">
              <a:spcAft>
                <a:spcPts val="0"/>
              </a:spcAft>
              <a:buFont typeface="Arial"/>
              <a:buChar char="•"/>
              <a:defRPr/>
            </a:pPr>
            <a:r>
              <a:rPr lang="en-US" dirty="0" smtClean="0"/>
              <a:t>Interest in performance requires that </a:t>
            </a:r>
            <a:r>
              <a:rPr lang="en-US" dirty="0" smtClean="0">
                <a:solidFill>
                  <a:srgbClr val="FF0000"/>
                </a:solidFill>
              </a:rPr>
              <a:t>bare metal </a:t>
            </a:r>
            <a:r>
              <a:rPr lang="en-US" dirty="0" smtClean="0"/>
              <a:t>important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salsa_ppt_template_black</Template>
  <TotalTime>18603</TotalTime>
  <Words>1867</Words>
  <Application>Microsoft Office PowerPoint</Application>
  <PresentationFormat>On-screen Show (4:3)</PresentationFormat>
  <Paragraphs>392</Paragraphs>
  <Slides>26</Slides>
  <Notes>26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0" baseType="lpstr">
      <vt:lpstr>Office Theme</vt:lpstr>
      <vt:lpstr>1_Office Theme</vt:lpstr>
      <vt:lpstr>2_Office Theme</vt:lpstr>
      <vt:lpstr>Acrobat Document</vt:lpstr>
      <vt:lpstr>FutureGrid and Applications</vt:lpstr>
      <vt:lpstr>FutureGrid</vt:lpstr>
      <vt:lpstr>FutureGrid Hardware</vt:lpstr>
      <vt:lpstr>Compute Hardware</vt:lpstr>
      <vt:lpstr>Storage Hardware</vt:lpstr>
      <vt:lpstr>Network Impairments Device</vt:lpstr>
      <vt:lpstr>FutureGrid Partners</vt:lpstr>
      <vt:lpstr> Other Important Collaborators</vt:lpstr>
      <vt:lpstr>FutureGrid Usage Scenarios</vt:lpstr>
      <vt:lpstr>Selected FutureGrid Timeline</vt:lpstr>
      <vt:lpstr>FutureGrid Architecture</vt:lpstr>
      <vt:lpstr>FutureGrid Architecture</vt:lpstr>
      <vt:lpstr>RAIN: Dynamic Provisioning </vt:lpstr>
      <vt:lpstr>SALSA  Dynamic Virtual Cluster Hosting</vt:lpstr>
      <vt:lpstr>Monitoring Infrastructure</vt:lpstr>
      <vt:lpstr>SALSA HPC  Dynamic Virtual Clusters</vt:lpstr>
      <vt:lpstr>Collaborators in SALSA Project</vt:lpstr>
      <vt:lpstr>MapReduce “File/Data Repository” Parallelism</vt:lpstr>
      <vt:lpstr>Some Life Sciences Applications</vt:lpstr>
      <vt:lpstr>Alu and Sequencing Workflow</vt:lpstr>
      <vt:lpstr>Pairwise Distances – ALU Sequences</vt:lpstr>
      <vt:lpstr>DNA Sequencing Pipeline</vt:lpstr>
      <vt:lpstr>Slide 23</vt:lpstr>
      <vt:lpstr>Slide 24</vt:lpstr>
      <vt:lpstr>Hierarchical Subclustering</vt:lpstr>
      <vt:lpstr>Pairwise Clustering 30,000 Points on Tempest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ptl</dc:creator>
  <cp:lastModifiedBy> </cp:lastModifiedBy>
  <cp:revision>868</cp:revision>
  <dcterms:created xsi:type="dcterms:W3CDTF">2009-02-17T15:34:47Z</dcterms:created>
  <dcterms:modified xsi:type="dcterms:W3CDTF">2009-12-18T16:03:01Z</dcterms:modified>
</cp:coreProperties>
</file>