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45"/>
  </p:notesMasterIdLst>
  <p:sldIdLst>
    <p:sldId id="297" r:id="rId2"/>
    <p:sldId id="550" r:id="rId3"/>
    <p:sldId id="544" r:id="rId4"/>
    <p:sldId id="546" r:id="rId5"/>
    <p:sldId id="545" r:id="rId6"/>
    <p:sldId id="537" r:id="rId7"/>
    <p:sldId id="540" r:id="rId8"/>
    <p:sldId id="542" r:id="rId9"/>
    <p:sldId id="522" r:id="rId10"/>
    <p:sldId id="501" r:id="rId11"/>
    <p:sldId id="517" r:id="rId12"/>
    <p:sldId id="515" r:id="rId13"/>
    <p:sldId id="516" r:id="rId14"/>
    <p:sldId id="531" r:id="rId15"/>
    <p:sldId id="553" r:id="rId16"/>
    <p:sldId id="530" r:id="rId17"/>
    <p:sldId id="532" r:id="rId18"/>
    <p:sldId id="533" r:id="rId19"/>
    <p:sldId id="548" r:id="rId20"/>
    <p:sldId id="549" r:id="rId21"/>
    <p:sldId id="536" r:id="rId22"/>
    <p:sldId id="558" r:id="rId23"/>
    <p:sldId id="559" r:id="rId24"/>
    <p:sldId id="560" r:id="rId25"/>
    <p:sldId id="561" r:id="rId26"/>
    <p:sldId id="562" r:id="rId27"/>
    <p:sldId id="563" r:id="rId28"/>
    <p:sldId id="564" r:id="rId29"/>
    <p:sldId id="565" r:id="rId30"/>
    <p:sldId id="566" r:id="rId31"/>
    <p:sldId id="567" r:id="rId32"/>
    <p:sldId id="568" r:id="rId33"/>
    <p:sldId id="569" r:id="rId34"/>
    <p:sldId id="570" r:id="rId35"/>
    <p:sldId id="571" r:id="rId36"/>
    <p:sldId id="572" r:id="rId37"/>
    <p:sldId id="573" r:id="rId38"/>
    <p:sldId id="574" r:id="rId39"/>
    <p:sldId id="575" r:id="rId40"/>
    <p:sldId id="576" r:id="rId41"/>
    <p:sldId id="577" r:id="rId42"/>
    <p:sldId id="578" r:id="rId43"/>
    <p:sldId id="57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83228" autoAdjust="0"/>
  </p:normalViewPr>
  <p:slideViewPr>
    <p:cSldViewPr>
      <p:cViewPr varScale="1">
        <p:scale>
          <a:sx n="78" d="100"/>
          <a:sy n="78" d="100"/>
        </p:scale>
        <p:origin x="-1626"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93856640"/>
        <c:axId val="174039424"/>
      </c:barChart>
      <c:valAx>
        <c:axId val="174039424"/>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93856640"/>
        <c:crosses val="autoZero"/>
        <c:crossBetween val="between"/>
      </c:valAx>
      <c:catAx>
        <c:axId val="193856640"/>
        <c:scaling>
          <c:orientation val="minMax"/>
        </c:scaling>
        <c:delete val="0"/>
        <c:axPos val="l"/>
        <c:majorTickMark val="out"/>
        <c:minorTickMark val="none"/>
        <c:tickLblPos val="nextTo"/>
        <c:crossAx val="174039424"/>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layout/>
              <c:tx>
                <c:rich>
                  <a:bodyPr/>
                  <a:lstStyle/>
                  <a:p>
                    <a:r>
                      <a:rPr lang="en-US"/>
                      <a:t>other Domain Science 
14%</a:t>
                    </a:r>
                  </a:p>
                </c:rich>
              </c:tx>
              <c:showLegendKey val="0"/>
              <c:showVal val="0"/>
              <c:showCatName val="1"/>
              <c:showSerName val="0"/>
              <c:showPercent val="1"/>
              <c:showBubbleSize val="0"/>
            </c:dLbl>
            <c:dLbl>
              <c:idx val="4"/>
              <c:layout/>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02442019299"/>
          <c:y val="3.74775343786495E-2"/>
          <c:w val="0.84405504136544296"/>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Generate_centos!$P$9:$S$9</c:f>
              <c:numCache>
                <c:formatCode>General</c:formatCode>
                <c:ptCount val="4"/>
                <c:pt idx="0">
                  <c:v>125.44038105</c:v>
                </c:pt>
                <c:pt idx="1">
                  <c:v>171.9120091598333</c:v>
                </c:pt>
                <c:pt idx="2">
                  <c:v>277.60600892708322</c:v>
                </c:pt>
                <c:pt idx="3">
                  <c:v>526.4673868092724</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Generate_centos!$P$10:$S$10</c:f>
              <c:numCache>
                <c:formatCode>General</c:formatCode>
                <c:ptCount val="4"/>
                <c:pt idx="0">
                  <c:v>222.1113590396667</c:v>
                </c:pt>
                <c:pt idx="1">
                  <c:v>231.65657734883331</c:v>
                </c:pt>
                <c:pt idx="2">
                  <c:v>340.27042913433331</c:v>
                </c:pt>
                <c:pt idx="3">
                  <c:v>426.10014711718202</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Generate_centos!$P$12:$S$12</c:f>
              <c:numCache>
                <c:formatCode>General</c:formatCode>
                <c:ptCount val="4"/>
                <c:pt idx="0">
                  <c:v>40.02024499576661</c:v>
                </c:pt>
                <c:pt idx="1">
                  <c:v>40.420981526383343</c:v>
                </c:pt>
                <c:pt idx="2">
                  <c:v>41.779637455933269</c:v>
                </c:pt>
                <c:pt idx="3">
                  <c:v>42.308220874181814</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Generate_centos!$P$13:$S$13</c:f>
              <c:numCache>
                <c:formatCode>General</c:formatCode>
                <c:ptCount val="4"/>
                <c:pt idx="0">
                  <c:v>7.3930342992166667</c:v>
                </c:pt>
                <c:pt idx="1">
                  <c:v>8.8468381961083349</c:v>
                </c:pt>
                <c:pt idx="2">
                  <c:v>12.50011092424916</c:v>
                </c:pt>
                <c:pt idx="3">
                  <c:v>19.336537014348639</c:v>
                </c:pt>
              </c:numCache>
            </c:numRef>
          </c:val>
        </c:ser>
        <c:dLbls>
          <c:showLegendKey val="0"/>
          <c:showVal val="0"/>
          <c:showCatName val="0"/>
          <c:showSerName val="0"/>
          <c:showPercent val="0"/>
          <c:showBubbleSize val="0"/>
        </c:dLbls>
        <c:gapWidth val="150"/>
        <c:overlap val="100"/>
        <c:axId val="194644224"/>
        <c:axId val="194654592"/>
      </c:barChart>
      <c:catAx>
        <c:axId val="194644224"/>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4654592"/>
        <c:crosses val="autoZero"/>
        <c:auto val="1"/>
        <c:lblAlgn val="ctr"/>
        <c:lblOffset val="100"/>
        <c:noMultiLvlLbl val="0"/>
      </c:catAx>
      <c:valAx>
        <c:axId val="194654592"/>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4644224"/>
        <c:crosses val="autoZero"/>
        <c:crossBetween val="between"/>
      </c:valAx>
      <c:spPr>
        <a:ln>
          <a:solidFill>
            <a:schemeClr val="tx1"/>
          </a:solidFill>
        </a:ln>
      </c:spPr>
    </c:plotArea>
    <c:legend>
      <c:legendPos val="r"/>
      <c:layout>
        <c:manualLayout>
          <c:xMode val="edge"/>
          <c:yMode val="edge"/>
          <c:x val="0.14669214593789801"/>
          <c:y val="6.2447235417886798E-2"/>
          <c:w val="0.60258694225721798"/>
          <c:h val="0.32969464182830799"/>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02442019299"/>
          <c:y val="3.74775343786495E-2"/>
          <c:w val="0.84603470682669502"/>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Generate_ubuntu!$P$9:$S$9</c:f>
              <c:numCache>
                <c:formatCode>General</c:formatCode>
                <c:ptCount val="4"/>
                <c:pt idx="0">
                  <c:v>56.796834945699999</c:v>
                </c:pt>
                <c:pt idx="1">
                  <c:v>73.612567941366663</c:v>
                </c:pt>
                <c:pt idx="2">
                  <c:v>145.67268031294549</c:v>
                </c:pt>
                <c:pt idx="3">
                  <c:v>192.74707335235831</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Generate_ubuntu!$P$10:$S$10</c:f>
              <c:numCache>
                <c:formatCode>General</c:formatCode>
                <c:ptCount val="4"/>
                <c:pt idx="0">
                  <c:v>369.72024432799998</c:v>
                </c:pt>
                <c:pt idx="1">
                  <c:v>454.35630214216673</c:v>
                </c:pt>
                <c:pt idx="2">
                  <c:v>631.72811100709077</c:v>
                </c:pt>
                <c:pt idx="3">
                  <c:v>995.86243329449917</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Generate_ubuntu!$P$12:$S$12</c:f>
              <c:numCache>
                <c:formatCode>General</c:formatCode>
                <c:ptCount val="4"/>
                <c:pt idx="0">
                  <c:v>25.455267747233339</c:v>
                </c:pt>
                <c:pt idx="1">
                  <c:v>26.051242152850001</c:v>
                </c:pt>
                <c:pt idx="2">
                  <c:v>27.85086926546364</c:v>
                </c:pt>
                <c:pt idx="3">
                  <c:v>31.385108937816671</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Generate_ubuntu!$P$13:$S$13</c:f>
              <c:numCache>
                <c:formatCode>General</c:formatCode>
                <c:ptCount val="4"/>
                <c:pt idx="0">
                  <c:v>4.2869629859933402</c:v>
                </c:pt>
                <c:pt idx="1">
                  <c:v>4.3599288860949956</c:v>
                </c:pt>
                <c:pt idx="2">
                  <c:v>6.8283293680681796</c:v>
                </c:pt>
                <c:pt idx="3">
                  <c:v>9.2701921264329172</c:v>
                </c:pt>
              </c:numCache>
            </c:numRef>
          </c:val>
        </c:ser>
        <c:dLbls>
          <c:showLegendKey val="0"/>
          <c:showVal val="0"/>
          <c:showCatName val="0"/>
          <c:showSerName val="0"/>
          <c:showPercent val="0"/>
          <c:showBubbleSize val="0"/>
        </c:dLbls>
        <c:gapWidth val="150"/>
        <c:overlap val="100"/>
        <c:axId val="194693760"/>
        <c:axId val="194704128"/>
      </c:barChart>
      <c:catAx>
        <c:axId val="194693760"/>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4704128"/>
        <c:crosses val="autoZero"/>
        <c:auto val="1"/>
        <c:lblAlgn val="ctr"/>
        <c:lblOffset val="100"/>
        <c:noMultiLvlLbl val="0"/>
      </c:catAx>
      <c:valAx>
        <c:axId val="194704128"/>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4693760"/>
        <c:crosses val="autoZero"/>
        <c:crossBetween val="between"/>
      </c:valAx>
      <c:spPr>
        <a:ln>
          <a:solidFill>
            <a:schemeClr val="tx1"/>
          </a:solidFill>
        </a:ln>
      </c:spPr>
    </c:plotArea>
    <c:legend>
      <c:legendPos val="r"/>
      <c:layout>
        <c:manualLayout>
          <c:xMode val="edge"/>
          <c:yMode val="edge"/>
          <c:x val="0.14686614173228299"/>
          <c:y val="5.9692414481247701E-2"/>
          <c:w val="0.60258694225721798"/>
          <c:h val="0.27278410575259299"/>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201859738349805"/>
          <c:h val="0.77992599145485997"/>
        </c:manualLayout>
      </c:layout>
      <c:barChart>
        <c:barDir val="col"/>
        <c:grouping val="stacked"/>
        <c:varyColors val="0"/>
        <c:ser>
          <c:idx val="0"/>
          <c:order val="0"/>
          <c:tx>
            <c:strRef>
              <c:f>Generate_centos_cache_india!$O$9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Generate_centos_cache_india!$P$9:$S$9</c:f>
              <c:numCache>
                <c:formatCode>General</c:formatCode>
                <c:ptCount val="4"/>
                <c:pt idx="0">
                  <c:v>16.330365975700001</c:v>
                </c:pt>
                <c:pt idx="1">
                  <c:v>19.325264692316669</c:v>
                </c:pt>
                <c:pt idx="2">
                  <c:v>107.014776229875</c:v>
                </c:pt>
                <c:pt idx="3">
                  <c:v>354.00298859286659</c:v>
                </c:pt>
              </c:numCache>
            </c:numRef>
          </c:val>
        </c:ser>
        <c:ser>
          <c:idx val="1"/>
          <c:order val="1"/>
          <c:tx>
            <c:strRef>
              <c:f>Generate_centos_cache_india!$O$10</c:f>
              <c:strCache>
                <c:ptCount val="1"/>
                <c:pt idx="0">
                  <c:v>(2) Generate Image</c:v>
                </c:pt>
              </c:strCache>
            </c:strRef>
          </c:tx>
          <c:spPr>
            <a:solidFill>
              <a:srgbClr val="FF33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Generate_centos_cache_india!$P$10:$S$10</c:f>
              <c:numCache>
                <c:formatCode>General</c:formatCode>
                <c:ptCount val="4"/>
                <c:pt idx="0">
                  <c:v>56.519041617699941</c:v>
                </c:pt>
                <c:pt idx="1">
                  <c:v>106.37765355891671</c:v>
                </c:pt>
                <c:pt idx="2">
                  <c:v>136.0205741724167</c:v>
                </c:pt>
                <c:pt idx="3">
                  <c:v>124.6577619075467</c:v>
                </c:pt>
              </c:numCache>
            </c:numRef>
          </c:val>
        </c:ser>
        <c:ser>
          <c:idx val="2"/>
          <c:order val="2"/>
          <c:tx>
            <c:strRef>
              <c:f>Generate_centos_cache_india!$O$11</c:f>
              <c:strCache>
                <c:ptCount val="1"/>
                <c:pt idx="0">
                  <c:v>(3) Compress Image</c:v>
                </c:pt>
              </c:strCache>
            </c:strRef>
          </c:tx>
          <c:spPr>
            <a:solidFill>
              <a:srgbClr val="6699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Generate_centos_cache_india!$P$11:$S$11</c:f>
              <c:numCache>
                <c:formatCode>General</c:formatCode>
                <c:ptCount val="4"/>
                <c:pt idx="0">
                  <c:v>39.743036746966673</c:v>
                </c:pt>
                <c:pt idx="1">
                  <c:v>39.607070803649997</c:v>
                </c:pt>
                <c:pt idx="2">
                  <c:v>40.284262160466611</c:v>
                </c:pt>
                <c:pt idx="3">
                  <c:v>60.51958365446</c:v>
                </c:pt>
              </c:numCache>
            </c:numRef>
          </c:val>
        </c:ser>
        <c:ser>
          <c:idx val="3"/>
          <c:order val="3"/>
          <c:tx>
            <c:strRef>
              <c:f>Generate_centos_cache_india!$O$12</c:f>
              <c:strCache>
                <c:ptCount val="1"/>
                <c:pt idx="0">
                  <c:v>(4) Upload it to the Repository</c:v>
                </c:pt>
              </c:strCache>
            </c:strRef>
          </c:tx>
          <c:spPr>
            <a:solidFill>
              <a:srgbClr val="990033"/>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Generate_centos_cache!$P$12:$S$12</c:f>
              <c:numCache>
                <c:formatCode>General</c:formatCode>
                <c:ptCount val="4"/>
                <c:pt idx="0">
                  <c:v>16.041307687766668</c:v>
                </c:pt>
                <c:pt idx="1">
                  <c:v>16.357141876219998</c:v>
                </c:pt>
                <c:pt idx="2">
                  <c:v>23.058422128366669</c:v>
                </c:pt>
                <c:pt idx="3">
                  <c:v>17.398685080664279</c:v>
                </c:pt>
              </c:numCache>
            </c:numRef>
          </c:val>
        </c:ser>
        <c:dLbls>
          <c:showLegendKey val="0"/>
          <c:showVal val="0"/>
          <c:showCatName val="0"/>
          <c:showSerName val="0"/>
          <c:showPercent val="0"/>
          <c:showBubbleSize val="0"/>
        </c:dLbls>
        <c:gapWidth val="150"/>
        <c:overlap val="100"/>
        <c:axId val="194792448"/>
        <c:axId val="194798720"/>
      </c:barChart>
      <c:catAx>
        <c:axId val="194792448"/>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4798720"/>
        <c:crosses val="autoZero"/>
        <c:auto val="1"/>
        <c:lblAlgn val="ctr"/>
        <c:lblOffset val="100"/>
        <c:noMultiLvlLbl val="0"/>
      </c:catAx>
      <c:valAx>
        <c:axId val="194798720"/>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4792448"/>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005045485819096"/>
          <c:h val="0.77992599145485997"/>
        </c:manualLayout>
      </c:layout>
      <c:barChart>
        <c:barDir val="col"/>
        <c:grouping val="stacked"/>
        <c:varyColors val="0"/>
        <c:ser>
          <c:idx val="0"/>
          <c:order val="0"/>
          <c:tx>
            <c:strRef>
              <c:f>Generate_ubuntu_cache_india!$O$9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Generate_ubuntu_cache_india!$P$9:$S$9</c:f>
              <c:numCache>
                <c:formatCode>General</c:formatCode>
                <c:ptCount val="4"/>
                <c:pt idx="0">
                  <c:v>13.050985733666669</c:v>
                </c:pt>
                <c:pt idx="1">
                  <c:v>14.542925278349999</c:v>
                </c:pt>
                <c:pt idx="2">
                  <c:v>89.418533802033309</c:v>
                </c:pt>
                <c:pt idx="3">
                  <c:v>275.84638185486671</c:v>
                </c:pt>
              </c:numCache>
            </c:numRef>
          </c:val>
        </c:ser>
        <c:ser>
          <c:idx val="1"/>
          <c:order val="1"/>
          <c:tx>
            <c:strRef>
              <c:f>Generate_ubuntu_cache_india!$O$10</c:f>
              <c:strCache>
                <c:ptCount val="1"/>
                <c:pt idx="0">
                  <c:v>(2) Generate Image</c:v>
                </c:pt>
              </c:strCache>
            </c:strRef>
          </c:tx>
          <c:spPr>
            <a:solidFill>
              <a:srgbClr val="FF33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Generate_ubuntu_cache_india!$P$10:$S$10</c:f>
              <c:numCache>
                <c:formatCode>General</c:formatCode>
                <c:ptCount val="4"/>
                <c:pt idx="0">
                  <c:v>61.381297667833223</c:v>
                </c:pt>
                <c:pt idx="1">
                  <c:v>118.91915667066669</c:v>
                </c:pt>
                <c:pt idx="2">
                  <c:v>167.94059668644451</c:v>
                </c:pt>
                <c:pt idx="3">
                  <c:v>138.82018073394659</c:v>
                </c:pt>
              </c:numCache>
            </c:numRef>
          </c:val>
        </c:ser>
        <c:ser>
          <c:idx val="2"/>
          <c:order val="2"/>
          <c:tx>
            <c:strRef>
              <c:f>Generate_ubuntu_cache_india!$O$11</c:f>
              <c:strCache>
                <c:ptCount val="1"/>
                <c:pt idx="0">
                  <c:v>(3) Compress Image</c:v>
                </c:pt>
              </c:strCache>
            </c:strRef>
          </c:tx>
          <c:spPr>
            <a:solidFill>
              <a:srgbClr val="6699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Generate_ubuntu_cache_india!$P$11:$S$11</c:f>
              <c:numCache>
                <c:formatCode>General</c:formatCode>
                <c:ptCount val="4"/>
                <c:pt idx="0">
                  <c:v>25.994787375133271</c:v>
                </c:pt>
                <c:pt idx="1">
                  <c:v>26.049766023949999</c:v>
                </c:pt>
                <c:pt idx="2">
                  <c:v>26.59896087646667</c:v>
                </c:pt>
                <c:pt idx="3">
                  <c:v>37.251622883466602</c:v>
                </c:pt>
              </c:numCache>
            </c:numRef>
          </c:val>
        </c:ser>
        <c:ser>
          <c:idx val="3"/>
          <c:order val="3"/>
          <c:tx>
            <c:strRef>
              <c:f>Generate_ubuntu_cache_india!$O$12</c:f>
              <c:strCache>
                <c:ptCount val="1"/>
                <c:pt idx="0">
                  <c:v>(4) Upload it to the Repository</c:v>
                </c:pt>
              </c:strCache>
            </c:strRef>
          </c:tx>
          <c:spPr>
            <a:solidFill>
              <a:srgbClr val="990033"/>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Generate_ubuntu_cache_india!$P$12:$S$12</c:f>
              <c:numCache>
                <c:formatCode>General</c:formatCode>
                <c:ptCount val="4"/>
                <c:pt idx="0">
                  <c:v>4.3200453917166666</c:v>
                </c:pt>
                <c:pt idx="1">
                  <c:v>5.3232676188149997</c:v>
                </c:pt>
                <c:pt idx="2">
                  <c:v>13.01540811856778</c:v>
                </c:pt>
                <c:pt idx="3">
                  <c:v>20.582925430933319</c:v>
                </c:pt>
              </c:numCache>
            </c:numRef>
          </c:val>
        </c:ser>
        <c:dLbls>
          <c:showLegendKey val="0"/>
          <c:showVal val="0"/>
          <c:showCatName val="0"/>
          <c:showSerName val="0"/>
          <c:showPercent val="0"/>
          <c:showBubbleSize val="0"/>
        </c:dLbls>
        <c:gapWidth val="150"/>
        <c:overlap val="100"/>
        <c:axId val="194829696"/>
        <c:axId val="198186496"/>
      </c:barChart>
      <c:catAx>
        <c:axId val="194829696"/>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8186496"/>
        <c:crosses val="autoZero"/>
        <c:auto val="1"/>
        <c:lblAlgn val="ctr"/>
        <c:lblOffset val="100"/>
        <c:noMultiLvlLbl val="0"/>
      </c:catAx>
      <c:valAx>
        <c:axId val="198186496"/>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94829696"/>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6/17/2012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27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28</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29</a:t>
            </a:fld>
            <a:endParaRPr lang="en-US"/>
          </a:p>
        </p:txBody>
      </p:sp>
    </p:spTree>
    <p:extLst>
      <p:ext uri="{BB962C8B-B14F-4D97-AF65-F5344CB8AC3E}">
        <p14:creationId xmlns:p14="http://schemas.microsoft.com/office/powerpoint/2010/main" val="198748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32</a:t>
            </a:fld>
            <a:endParaRPr lang="en-US"/>
          </a:p>
        </p:txBody>
      </p:sp>
    </p:spTree>
    <p:extLst>
      <p:ext uri="{BB962C8B-B14F-4D97-AF65-F5344CB8AC3E}">
        <p14:creationId xmlns:p14="http://schemas.microsoft.com/office/powerpoint/2010/main" val="150906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Need to optimize the </a:t>
            </a:r>
            <a:r>
              <a:rPr lang="en-US" dirty="0" err="1" smtClean="0"/>
              <a:t>CentOS</a:t>
            </a:r>
            <a:r>
              <a:rPr lang="en-US" dirty="0" smtClean="0"/>
              <a:t> golden image, used by </a:t>
            </a:r>
            <a:r>
              <a:rPr lang="en-US" dirty="0" err="1" smtClean="0"/>
              <a:t>OpenNebula</a:t>
            </a:r>
            <a:r>
              <a:rPr lang="en-US" dirty="0" smtClean="0"/>
              <a:t>, because the booting process takes longer than the Ubuntu one</a:t>
            </a:r>
          </a:p>
          <a:p>
            <a:pPr>
              <a:defRPr/>
            </a:pPr>
            <a:endParaRPr lang="en-US" dirty="0" smtClean="0"/>
          </a:p>
          <a:p>
            <a:pPr>
              <a:defRPr/>
            </a:pPr>
            <a:r>
              <a:rPr lang="en-US" dirty="0" smtClean="0"/>
              <a:t>Orange section shows the time needed to create the images, which is the most time consuming part of the whole process</a:t>
            </a:r>
          </a:p>
          <a:p>
            <a:pPr>
              <a:defRPr/>
            </a:pPr>
            <a:endParaRPr lang="en-US" dirty="0" smtClean="0"/>
          </a:p>
          <a:p>
            <a:pPr>
              <a:defRPr/>
            </a:pPr>
            <a:r>
              <a:rPr lang="en-US" dirty="0" smtClean="0"/>
              <a:t>-Up to a 69% for </a:t>
            </a:r>
            <a:r>
              <a:rPr lang="en-US" dirty="0" err="1" smtClean="0"/>
              <a:t>CentOS</a:t>
            </a:r>
            <a:r>
              <a:rPr lang="en-US" dirty="0" smtClean="0"/>
              <a:t> and a 83% for Ubuntu is spent to create the base image</a:t>
            </a:r>
          </a:p>
          <a:p>
            <a:pPr>
              <a:defRPr/>
            </a:pPr>
            <a:endParaRPr lang="en-US" dirty="0"/>
          </a:p>
        </p:txBody>
      </p:sp>
      <p:sp>
        <p:nvSpPr>
          <p:cNvPr id="4" name="Slide Number Placeholder 3"/>
          <p:cNvSpPr>
            <a:spLocks noGrp="1"/>
          </p:cNvSpPr>
          <p:nvPr>
            <p:ph type="sldNum" sz="quarter" idx="5"/>
          </p:nvPr>
        </p:nvSpPr>
        <p:spPr/>
        <p:txBody>
          <a:bodyPr/>
          <a:lstStyle/>
          <a:p>
            <a:pPr>
              <a:defRPr/>
            </a:pPr>
            <a:fld id="{4D143F78-8FE0-E143-B20E-A265F19D8C1F}" type="slidenum">
              <a:rPr lang="en-US" smtClean="0"/>
              <a:pPr>
                <a:defRPr/>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We have reduced the time time to create an image in a … 55-67% and 62-80% respectively</a:t>
            </a:r>
            <a:endParaRPr lang="en-US" dirty="0"/>
          </a:p>
        </p:txBody>
      </p:sp>
      <p:sp>
        <p:nvSpPr>
          <p:cNvPr id="4" name="Slide Number Placeholder 3"/>
          <p:cNvSpPr>
            <a:spLocks noGrp="1"/>
          </p:cNvSpPr>
          <p:nvPr>
            <p:ph type="sldNum" sz="quarter" idx="5"/>
          </p:nvPr>
        </p:nvSpPr>
        <p:spPr/>
        <p:txBody>
          <a:bodyPr/>
          <a:lstStyle/>
          <a:p>
            <a:pPr>
              <a:defRPr/>
            </a:pPr>
            <a:fld id="{05DDC6D5-92B1-5A4E-BF29-01CCF7D0D4C1}"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10</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Right(c): </a:t>
            </a:r>
            <a:r>
              <a:rPr lang="en-US" sz="1200" kern="1200" dirty="0" smtClean="0">
                <a:solidFill>
                  <a:schemeClr val="tx1"/>
                </a:solidFill>
                <a:effectLst/>
                <a:latin typeface="+mn-lt"/>
                <a:ea typeface="+mn-ea"/>
                <a:cs typeface="+mn-cs"/>
              </a:rPr>
              <a:t>Twister4Azure executing Map Task histogram for 128 million data points in 128 Azure small instances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5. </a:t>
            </a:r>
            <a:r>
              <a:rPr lang="en-US" sz="1200" kern="1200" dirty="0" err="1" smtClean="0">
                <a:solidFill>
                  <a:schemeClr val="tx1"/>
                </a:solidFill>
                <a:effectLst/>
                <a:latin typeface="+mn-lt"/>
                <a:ea typeface="+mn-ea"/>
                <a:cs typeface="+mn-cs"/>
              </a:rPr>
              <a:t>KMeansClustering</a:t>
            </a:r>
            <a:r>
              <a:rPr lang="en-US" sz="1200" kern="1200" dirty="0" smtClean="0">
                <a:solidFill>
                  <a:schemeClr val="tx1"/>
                </a:solidFill>
                <a:effectLst/>
                <a:latin typeface="+mn-lt"/>
                <a:ea typeface="+mn-ea"/>
                <a:cs typeface="+mn-cs"/>
              </a:rPr>
              <a:t> Scalability. </a:t>
            </a:r>
            <a:r>
              <a:rPr lang="en-US" sz="1200" b="1" kern="1200" dirty="0" smtClean="0">
                <a:solidFill>
                  <a:schemeClr val="tx1"/>
                </a:solidFill>
                <a:effectLst/>
                <a:latin typeface="+mn-lt"/>
                <a:ea typeface="+mn-ea"/>
                <a:cs typeface="+mn-cs"/>
              </a:rPr>
              <a:t>Left(a): </a:t>
            </a:r>
            <a:r>
              <a:rPr lang="en-US" sz="1200" kern="1200" dirty="0" smtClean="0">
                <a:solidFill>
                  <a:schemeClr val="tx1"/>
                </a:solidFill>
                <a:effectLst/>
                <a:latin typeface="+mn-lt"/>
                <a:ea typeface="+mn-ea"/>
                <a:cs typeface="+mn-cs"/>
              </a:rPr>
              <a:t>Relative parallel efficiency of strong scaling using 128 million data points.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Center(b):  </a:t>
            </a:r>
            <a:r>
              <a:rPr lang="en-US" sz="1200" kern="1200" dirty="0" smtClean="0">
                <a:solidFill>
                  <a:schemeClr val="tx1"/>
                </a:solidFill>
                <a:effectLst/>
                <a:latin typeface="+mn-lt"/>
                <a:ea typeface="+mn-ea"/>
                <a:cs typeface="+mn-cs"/>
              </a:rPr>
              <a:t>Weak scaling. Workload per core is kept constant (ideal is a straight horizontal line).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11</a:t>
            </a:fld>
            <a:endParaRPr lang="en-US"/>
          </a:p>
        </p:txBody>
      </p:sp>
    </p:spTree>
    <p:extLst>
      <p:ext uri="{BB962C8B-B14F-4D97-AF65-F5344CB8AC3E}">
        <p14:creationId xmlns:p14="http://schemas.microsoft.com/office/powerpoint/2010/main" val="365329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Iterative computations are at the core of the vast majority of data intensive scientific computations.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to process massive amounts of data and the emergence of data intensive computational fields, such as </a:t>
            </a:r>
            <a:r>
              <a:rPr lang="en-US" sz="1200" b="1" kern="1200" dirty="0" smtClean="0">
                <a:solidFill>
                  <a:schemeClr val="tx1"/>
                </a:solidFill>
                <a:effectLst/>
                <a:latin typeface="+mn-lt"/>
                <a:ea typeface="+mn-ea"/>
                <a:cs typeface="+mn-cs"/>
              </a:rPr>
              <a:t>bioinformatics, chemical informatics and web mining. </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12</a:t>
            </a:fld>
            <a:endParaRPr lang="en-US"/>
          </a:p>
        </p:txBody>
      </p:sp>
    </p:spTree>
    <p:extLst>
      <p:ext uri="{BB962C8B-B14F-4D97-AF65-F5344CB8AC3E}">
        <p14:creationId xmlns:p14="http://schemas.microsoft.com/office/powerpoint/2010/main" val="71893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13</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6/17/2012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6/17/2012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6/17/2012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6/17/2012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6/17/2012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6/17/2012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6/17/2012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6/17/2012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ortal.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1.bin"/><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212" y="457200"/>
            <a:ext cx="8763000" cy="1470025"/>
          </a:xfrm>
        </p:spPr>
        <p:txBody>
          <a:bodyPr>
            <a:noAutofit/>
          </a:bodyPr>
          <a:lstStyle/>
          <a:p>
            <a:r>
              <a:rPr lang="en-US" sz="4800" dirty="0"/>
              <a:t>Science Applications on </a:t>
            </a:r>
            <a:r>
              <a:rPr lang="en-US" sz="4800" dirty="0" smtClean="0"/>
              <a:t>Clouds</a:t>
            </a:r>
            <a:br>
              <a:rPr lang="en-US" sz="4800" dirty="0" smtClean="0"/>
            </a:br>
            <a:r>
              <a:rPr lang="en-US" sz="4800" dirty="0" smtClean="0"/>
              <a:t>and FutureGrid</a:t>
            </a:r>
            <a:endParaRPr lang="en-US" sz="4800" b="1" dirty="0"/>
          </a:p>
        </p:txBody>
      </p:sp>
      <p:sp>
        <p:nvSpPr>
          <p:cNvPr id="3" name="Subtitle 2"/>
          <p:cNvSpPr>
            <a:spLocks noGrp="1"/>
          </p:cNvSpPr>
          <p:nvPr>
            <p:ph type="subTitle" idx="1"/>
          </p:nvPr>
        </p:nvSpPr>
        <p:spPr>
          <a:xfrm>
            <a:off x="0" y="2057400"/>
            <a:ext cx="9144000" cy="1824872"/>
          </a:xfrm>
        </p:spPr>
        <p:txBody>
          <a:bodyPr>
            <a:noAutofit/>
          </a:bodyPr>
          <a:lstStyle/>
          <a:p>
            <a:r>
              <a:rPr lang="en-US" sz="2400" b="1" dirty="0" smtClean="0">
                <a:solidFill>
                  <a:schemeClr val="tx1"/>
                </a:solidFill>
              </a:rPr>
              <a:t>June 14 2012</a:t>
            </a:r>
          </a:p>
          <a:p>
            <a:r>
              <a:rPr lang="en-US" sz="2400" dirty="0"/>
              <a:t>Cloud and Autonomic Computing Center Spring 2012 Workshop</a:t>
            </a:r>
          </a:p>
          <a:p>
            <a:r>
              <a:rPr lang="en-US" sz="2400" dirty="0" smtClean="0"/>
              <a:t>Cloud </a:t>
            </a:r>
            <a:r>
              <a:rPr lang="en-US" sz="2400" dirty="0"/>
              <a:t>Computing: from Cybersecurity to </a:t>
            </a:r>
            <a:r>
              <a:rPr lang="en-US" sz="2400" dirty="0" err="1" smtClean="0"/>
              <a:t>Intercloud</a:t>
            </a:r>
            <a:endParaRPr lang="en-US" sz="2400" dirty="0" smtClean="0"/>
          </a:p>
          <a:p>
            <a:r>
              <a:rPr lang="en-US" sz="2400" dirty="0"/>
              <a:t>University of Florida Gainesville</a:t>
            </a:r>
            <a:endParaRPr lang="it-IT" sz="2400" dirty="0"/>
          </a:p>
          <a:p>
            <a:endParaRPr lang="en-US" sz="2400" dirty="0" smtClean="0"/>
          </a:p>
        </p:txBody>
      </p:sp>
      <p:sp>
        <p:nvSpPr>
          <p:cNvPr id="5" name="Subtitle 2"/>
          <p:cNvSpPr txBox="1">
            <a:spLocks/>
          </p:cNvSpPr>
          <p:nvPr/>
        </p:nvSpPr>
        <p:spPr>
          <a:xfrm>
            <a:off x="-18288" y="3810000"/>
            <a:ext cx="9144000" cy="2286000"/>
          </a:xfrm>
          <a:prstGeom prst="rect">
            <a:avLst/>
          </a:prstGeom>
        </p:spPr>
        <p:txBody>
          <a:bodyPr vert="horz" lIns="91440" tIns="45720" rIns="91440" bIns="45720" rtlCol="0">
            <a:normAutofit fontScale="92500" lnSpcReduction="20000"/>
          </a:bodyPr>
          <a:lstStyle/>
          <a:p>
            <a:pPr algn="ctr">
              <a:spcBef>
                <a:spcPct val="20000"/>
              </a:spcBef>
              <a:buFont typeface="Arial" pitchFamily="34" charset="0"/>
              <a:buNone/>
              <a:defRPr/>
            </a:pPr>
            <a:r>
              <a:rPr lang="en-US" sz="3100" b="1" dirty="0">
                <a:solidFill>
                  <a:prstClr val="black"/>
                </a:solidFill>
                <a:ea typeface="ＭＳ Ｐゴシック" charset="0"/>
                <a:cs typeface="ＭＳ Ｐゴシック" charset="0"/>
              </a:rPr>
              <a:t>Geoffrey Fox</a:t>
            </a:r>
          </a:p>
          <a:p>
            <a:pPr algn="ctr">
              <a:spcBef>
                <a:spcPct val="20000"/>
              </a:spcBef>
              <a:defRPr/>
            </a:pPr>
            <a:r>
              <a:rPr lang="en-US" sz="2400" dirty="0">
                <a:solidFill>
                  <a:prstClr val="black"/>
                </a:solidFill>
                <a:hlinkClick r:id="rId3"/>
              </a:rPr>
              <a:t>gcf@indiana.edu</a:t>
            </a:r>
            <a:r>
              <a:rPr lang="en-US" sz="2400" dirty="0">
                <a:solidFill>
                  <a:prstClr val="black"/>
                </a:solidFill>
              </a:rPr>
              <a:t>            </a:t>
            </a:r>
          </a:p>
          <a:p>
            <a:pPr algn="ctr">
              <a:spcBef>
                <a:spcPct val="20000"/>
              </a:spcBef>
              <a:defRPr/>
            </a:pPr>
            <a:r>
              <a:rPr lang="en-US" sz="2400" dirty="0">
                <a:solidFill>
                  <a:prstClr val="black"/>
                </a:solidFill>
              </a:rPr>
              <a:t> </a:t>
            </a:r>
            <a:r>
              <a:rPr lang="en-US" sz="2400" dirty="0">
                <a:solidFill>
                  <a:prstClr val="black"/>
                </a:solidFill>
                <a:hlinkClick r:id="rId4"/>
              </a:rPr>
              <a:t>http://www.infomall.org</a:t>
            </a:r>
            <a:r>
              <a:rPr lang="en-US" sz="2400" dirty="0">
                <a:solidFill>
                  <a:prstClr val="black"/>
                </a:solidFill>
              </a:rPr>
              <a:t>    </a:t>
            </a:r>
            <a:r>
              <a:rPr lang="en-US" sz="2400" dirty="0">
                <a:solidFill>
                  <a:prstClr val="black"/>
                </a:solidFill>
                <a:hlinkClick r:id="rId5"/>
              </a:rPr>
              <a:t>https://portal.futuregrid.org</a:t>
            </a:r>
            <a:endParaRPr lang="en-US" sz="2800" dirty="0">
              <a:solidFill>
                <a:prstClr val="black"/>
              </a:solidFill>
            </a:endParaRPr>
          </a:p>
          <a:p>
            <a:pPr algn="ctr">
              <a:spcBef>
                <a:spcPct val="20000"/>
              </a:spcBef>
            </a:pPr>
            <a:r>
              <a:rPr lang="en-US" sz="2000" dirty="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2000" dirty="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2000" dirty="0">
                <a:solidFill>
                  <a:prstClr val="black"/>
                </a:solidFill>
                <a:latin typeface="Times New Roman" pitchFamily="18" charset="0"/>
                <a:cs typeface="Times New Roman" pitchFamily="18" charset="0"/>
              </a:rPr>
              <a:t>Indiana University </a:t>
            </a:r>
            <a:r>
              <a:rPr lang="en-US" sz="2000" dirty="0" smtClean="0">
                <a:solidFill>
                  <a:prstClr val="black"/>
                </a:solidFill>
                <a:latin typeface="Times New Roman" pitchFamily="18" charset="0"/>
                <a:cs typeface="Times New Roman" pitchFamily="18" charset="0"/>
              </a:rPr>
              <a:t>Bloomington</a:t>
            </a:r>
          </a:p>
          <a:p>
            <a:pPr algn="ctr">
              <a:spcBef>
                <a:spcPct val="20000"/>
              </a:spcBef>
            </a:pPr>
            <a:r>
              <a:rPr lang="en-US" sz="2000" b="1" dirty="0" smtClean="0">
                <a:solidFill>
                  <a:prstClr val="black"/>
                </a:solidFill>
                <a:latin typeface="Times New Roman" pitchFamily="18" charset="0"/>
                <a:cs typeface="Times New Roman" pitchFamily="18" charset="0"/>
              </a:rPr>
              <a:t>(Science Clouds work with Dennis Gannon Microsoft)</a:t>
            </a:r>
            <a:endParaRPr lang="en-US" sz="2800" b="1" dirty="0">
              <a:solidFill>
                <a:prstClr val="black"/>
              </a:solidFill>
            </a:endParaRP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Extensions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a:solidFill>
                    <a:srgbClr val="000000"/>
                  </a:solidFill>
                  <a:effectLst/>
                  <a:latin typeface="Arial"/>
                  <a:ea typeface="Times New Roman"/>
                </a:rPr>
                <a:t>MPI</a:t>
              </a:r>
              <a:endParaRPr lang="en-US" sz="1600" b="1" dirty="0">
                <a:effectLst/>
                <a:latin typeface="Times New Roman"/>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240163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endPar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endParaRPr>
          </a:p>
        </p:txBody>
      </p:sp>
      <p:sp>
        <p:nvSpPr>
          <p:cNvPr id="19" name="Rectangle 18"/>
          <p:cNvSpPr/>
          <p:nvPr/>
        </p:nvSpPr>
        <p:spPr>
          <a:xfrm>
            <a:off x="5257800" y="3291328"/>
            <a:ext cx="3429000" cy="307777"/>
          </a:xfrm>
          <a:prstGeom prst="rect">
            <a:avLst/>
          </a:prstGeom>
        </p:spPr>
        <p:txBody>
          <a:bodyPr wrap="square">
            <a:spAutoFit/>
          </a:bodyPr>
          <a:lstStyle/>
          <a:p>
            <a:pPr algn="ctr"/>
            <a:r>
              <a:rPr lang="en-US" sz="1400" b="1" dirty="0" smtClean="0">
                <a:cs typeface="Arial" pitchFamily="34" charset="0"/>
              </a:rPr>
              <a:t>Number of Executing Map Task Histogram</a:t>
            </a:r>
            <a:endParaRPr lang="en-US" sz="1400" b="1" dirty="0"/>
          </a:p>
        </p:txBody>
      </p:sp>
      <p:sp>
        <p:nvSpPr>
          <p:cNvPr id="20" name="Rectangle 19"/>
          <p:cNvSpPr/>
          <p:nvPr/>
        </p:nvSpPr>
        <p:spPr>
          <a:xfrm>
            <a:off x="457200" y="6122494"/>
            <a:ext cx="3429000" cy="307777"/>
          </a:xfrm>
          <a:prstGeom prst="rect">
            <a:avLst/>
          </a:prstGeom>
        </p:spPr>
        <p:txBody>
          <a:bodyPr wrap="square">
            <a:spAutoFit/>
          </a:bodyPr>
          <a:lstStyle/>
          <a:p>
            <a:pPr algn="ctr"/>
            <a:r>
              <a:rPr lang="en-US" sz="1400" b="1" dirty="0" smtClean="0">
                <a:cs typeface="Arial" pitchFamily="34" charset="0"/>
              </a:rPr>
              <a:t>Strong Scaling with 128M </a:t>
            </a:r>
            <a:r>
              <a:rPr lang="en-US" sz="1400" b="1" dirty="0">
                <a:cs typeface="Arial" pitchFamily="34" charset="0"/>
              </a:rPr>
              <a:t>D</a:t>
            </a:r>
            <a:r>
              <a:rPr lang="en-US" sz="1400" b="1" dirty="0" smtClean="0">
                <a:cs typeface="Arial" pitchFamily="34" charset="0"/>
              </a:rPr>
              <a:t>ata </a:t>
            </a:r>
            <a:r>
              <a:rPr lang="en-US" sz="1400" b="1" dirty="0">
                <a:cs typeface="Arial" pitchFamily="34" charset="0"/>
              </a:rPr>
              <a:t>P</a:t>
            </a:r>
            <a:r>
              <a:rPr lang="en-US" sz="1400" b="1" dirty="0" smtClean="0">
                <a:cs typeface="Arial" pitchFamily="34" charset="0"/>
              </a:rPr>
              <a:t>oints</a:t>
            </a:r>
            <a:endParaRPr lang="en-US" sz="1400" b="1" dirty="0"/>
          </a:p>
        </p:txBody>
      </p:sp>
      <p:sp>
        <p:nvSpPr>
          <p:cNvPr id="21" name="Rectangle 20"/>
          <p:cNvSpPr/>
          <p:nvPr/>
        </p:nvSpPr>
        <p:spPr>
          <a:xfrm>
            <a:off x="5143500" y="6352316"/>
            <a:ext cx="3429000" cy="307777"/>
          </a:xfrm>
          <a:prstGeom prst="rect">
            <a:avLst/>
          </a:prstGeom>
        </p:spPr>
        <p:txBody>
          <a:bodyPr wrap="square">
            <a:spAutoFit/>
          </a:bodyPr>
          <a:lstStyle/>
          <a:p>
            <a:pPr algn="ctr"/>
            <a:r>
              <a:rPr lang="en-US" sz="1400" b="1" dirty="0" smtClean="0">
                <a:cs typeface="Arial" pitchFamily="34" charset="0"/>
              </a:rPr>
              <a:t>Weak Scaling</a:t>
            </a:r>
            <a:endParaRPr lang="en-US" sz="1400" b="1" dirty="0"/>
          </a:p>
        </p:txBody>
      </p:sp>
      <p:sp>
        <p:nvSpPr>
          <p:cNvPr id="22" name="Rectangle 21"/>
          <p:cNvSpPr/>
          <p:nvPr/>
        </p:nvSpPr>
        <p:spPr>
          <a:xfrm>
            <a:off x="990600" y="3283270"/>
            <a:ext cx="3429000" cy="307777"/>
          </a:xfrm>
          <a:prstGeom prst="rect">
            <a:avLst/>
          </a:prstGeom>
        </p:spPr>
        <p:txBody>
          <a:bodyPr wrap="square">
            <a:spAutoFit/>
          </a:bodyPr>
          <a:lstStyle/>
          <a:p>
            <a:pPr algn="ctr"/>
            <a:r>
              <a:rPr lang="en-US" sz="1400" b="1" dirty="0" smtClean="0">
                <a:cs typeface="Arial" pitchFamily="34" charset="0"/>
              </a:rPr>
              <a:t>Task Execution Time Histogram</a:t>
            </a:r>
            <a:endParaRPr lang="en-US" sz="1400" b="1" dirty="0"/>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1287068"/>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3687112"/>
            <a:ext cx="9109075" cy="27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1067373"/>
            <a:ext cx="2895600" cy="439387"/>
          </a:xfrm>
          <a:prstGeom prst="wedgeRoundRectCallout">
            <a:avLst>
              <a:gd name="adj1" fmla="val -21252"/>
              <a:gd name="adj2" fmla="val 11925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First iteration performs the initial data fetch</a:t>
            </a:r>
            <a:endParaRPr lang="en-US" sz="1600" b="1" dirty="0"/>
          </a:p>
        </p:txBody>
      </p:sp>
      <p:sp>
        <p:nvSpPr>
          <p:cNvPr id="23" name="Rounded Rectangular Callout 22"/>
          <p:cNvSpPr/>
          <p:nvPr/>
        </p:nvSpPr>
        <p:spPr>
          <a:xfrm>
            <a:off x="5246826" y="847681"/>
            <a:ext cx="2895600" cy="439387"/>
          </a:xfrm>
          <a:prstGeom prst="wedgeRoundRectCallout">
            <a:avLst>
              <a:gd name="adj1" fmla="val -22482"/>
              <a:gd name="adj2" fmla="val 976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Overhead between iterations</a:t>
            </a:r>
            <a:endParaRPr lang="en-US" sz="1600" b="1" dirty="0"/>
          </a:p>
        </p:txBody>
      </p:sp>
      <p:sp>
        <p:nvSpPr>
          <p:cNvPr id="24" name="Rounded Rectangular Callout 23"/>
          <p:cNvSpPr/>
          <p:nvPr/>
        </p:nvSpPr>
        <p:spPr>
          <a:xfrm>
            <a:off x="1257300" y="5082056"/>
            <a:ext cx="2895600" cy="439387"/>
          </a:xfrm>
          <a:prstGeom prst="wedgeRoundRectCallout">
            <a:avLst>
              <a:gd name="adj1" fmla="val -22893"/>
              <a:gd name="adj2" fmla="val -12669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Scales better than </a:t>
            </a:r>
            <a:r>
              <a:rPr lang="en-US" sz="1600" b="1" dirty="0" err="1" smtClean="0"/>
              <a:t>Hadoop</a:t>
            </a:r>
            <a:r>
              <a:rPr lang="en-US" sz="1600" b="1" dirty="0" smtClean="0"/>
              <a:t> on bare metal </a:t>
            </a:r>
            <a:endParaRPr lang="en-US" sz="1600" b="1" dirty="0"/>
          </a:p>
        </p:txBody>
      </p:sp>
    </p:spTree>
    <p:custDataLst>
      <p:tags r:id="rId1"/>
    </p:custDataLst>
    <p:extLst>
      <p:ext uri="{BB962C8B-B14F-4D97-AF65-F5344CB8AC3E}">
        <p14:creationId xmlns:p14="http://schemas.microsoft.com/office/powerpoint/2010/main" val="1633933476"/>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a:t>Data Intensive Iterative </a:t>
            </a:r>
            <a:r>
              <a:rPr lang="en-US" sz="3600" dirty="0" smtClean="0"/>
              <a:t>Applications I</a:t>
            </a:r>
            <a:endParaRPr lang="en-US" sz="3600" dirty="0"/>
          </a:p>
        </p:txBody>
      </p:sp>
      <p:sp>
        <p:nvSpPr>
          <p:cNvPr id="3" name="Content Placeholder 2"/>
          <p:cNvSpPr>
            <a:spLocks noGrp="1"/>
          </p:cNvSpPr>
          <p:nvPr>
            <p:ph idx="1"/>
          </p:nvPr>
        </p:nvSpPr>
        <p:spPr>
          <a:xfrm>
            <a:off x="228600" y="1143000"/>
            <a:ext cx="8389916" cy="2211778"/>
          </a:xfrm>
        </p:spPr>
        <p:txBody>
          <a:bodyPr>
            <a:normAutofit fontScale="92500" lnSpcReduction="10000"/>
          </a:bodyPr>
          <a:lstStyle/>
          <a:p>
            <a:r>
              <a:rPr lang="en-US" dirty="0" smtClean="0"/>
              <a:t>Important </a:t>
            </a:r>
            <a:r>
              <a:rPr lang="en-US" dirty="0"/>
              <a:t>class of </a:t>
            </a:r>
            <a:r>
              <a:rPr lang="en-US" dirty="0" smtClean="0"/>
              <a:t>(</a:t>
            </a:r>
            <a:r>
              <a:rPr lang="en-US" b="1" dirty="0" smtClean="0"/>
              <a:t>Data analytics</a:t>
            </a:r>
            <a:r>
              <a:rPr lang="en-US" dirty="0" smtClean="0"/>
              <a:t>) applications</a:t>
            </a:r>
            <a:endParaRPr lang="en-US" dirty="0"/>
          </a:p>
          <a:p>
            <a:pPr lvl="1"/>
            <a:r>
              <a:rPr lang="en-US" dirty="0"/>
              <a:t>Driven by data deluge &amp; emerging fields</a:t>
            </a:r>
          </a:p>
          <a:p>
            <a:pPr lvl="1"/>
            <a:r>
              <a:rPr lang="en-US" b="1" dirty="0" smtClean="0"/>
              <a:t>Data </a:t>
            </a:r>
            <a:r>
              <a:rPr lang="en-US" b="1" dirty="0"/>
              <a:t>mining</a:t>
            </a:r>
            <a:r>
              <a:rPr lang="en-US" dirty="0"/>
              <a:t>, </a:t>
            </a:r>
            <a:r>
              <a:rPr lang="en-US" b="1" dirty="0"/>
              <a:t>machine learning </a:t>
            </a:r>
            <a:r>
              <a:rPr lang="en-US" dirty="0" smtClean="0"/>
              <a:t>– often with </a:t>
            </a:r>
            <a:r>
              <a:rPr lang="en-US" b="1" dirty="0" smtClean="0"/>
              <a:t>linear algebra at core</a:t>
            </a:r>
          </a:p>
          <a:p>
            <a:pPr lvl="1"/>
            <a:r>
              <a:rPr lang="en-US" b="1" dirty="0" smtClean="0"/>
              <a:t>Expectation maximization</a:t>
            </a:r>
            <a:endParaRPr lang="en-US" b="1" dirty="0"/>
          </a:p>
          <a:p>
            <a:pPr lvl="1"/>
            <a:endParaRPr lang="en-US" dirty="0"/>
          </a:p>
        </p:txBody>
      </p:sp>
      <p:grpSp>
        <p:nvGrpSpPr>
          <p:cNvPr id="11" name="Group 10"/>
          <p:cNvGrpSpPr/>
          <p:nvPr/>
        </p:nvGrpSpPr>
        <p:grpSpPr>
          <a:xfrm>
            <a:off x="1975104" y="3352800"/>
            <a:ext cx="4882896" cy="3362858"/>
            <a:chOff x="2879594" y="3371871"/>
            <a:chExt cx="4661235" cy="3210200"/>
          </a:xfrm>
        </p:grpSpPr>
        <p:sp>
          <p:nvSpPr>
            <p:cNvPr id="9" name="Rectangle 8"/>
            <p:cNvSpPr/>
            <p:nvPr/>
          </p:nvSpPr>
          <p:spPr>
            <a:xfrm>
              <a:off x="2879594" y="3371871"/>
              <a:ext cx="4500762" cy="3123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65861" y="4227617"/>
              <a:ext cx="4337463" cy="2268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3259776" y="4548249"/>
              <a:ext cx="3972295" cy="9262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3259777" y="5570607"/>
              <a:ext cx="3972294" cy="367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2968829" y="3458139"/>
              <a:ext cx="4572000" cy="31239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lvl="0"/>
              <a:r>
                <a:rPr lang="en-US" sz="1600" dirty="0"/>
                <a:t>k ← 0;</a:t>
              </a:r>
            </a:p>
            <a:p>
              <a:pPr lvl="0"/>
              <a:r>
                <a:rPr lang="en-US" sz="1600" dirty="0"/>
                <a:t>MAX ← maximum iterations</a:t>
              </a:r>
            </a:p>
            <a:p>
              <a:pPr lvl="0"/>
              <a:r>
                <a:rPr lang="en-US" sz="1600" dirty="0"/>
                <a:t>δ</a:t>
              </a:r>
              <a:r>
                <a:rPr lang="en-US" sz="1600" baseline="30000" dirty="0"/>
                <a:t>[0] </a:t>
              </a:r>
              <a:r>
                <a:rPr lang="en-US" sz="1600" dirty="0"/>
                <a:t>← initial </a:t>
              </a:r>
              <a:r>
                <a:rPr lang="en-US" sz="1600" dirty="0" err="1" smtClean="0"/>
                <a:t>paramwter</a:t>
              </a:r>
              <a:r>
                <a:rPr lang="en-US" sz="1600" dirty="0" smtClean="0"/>
                <a:t> </a:t>
              </a:r>
              <a:r>
                <a:rPr lang="en-US" sz="1600" dirty="0"/>
                <a:t>value</a:t>
              </a:r>
            </a:p>
            <a:p>
              <a:pPr lvl="0"/>
              <a:r>
                <a:rPr lang="en-US" sz="2000" b="1" dirty="0" smtClean="0"/>
                <a:t>while</a:t>
              </a:r>
              <a:r>
                <a:rPr lang="en-US" sz="2000" dirty="0" smtClean="0"/>
                <a:t> </a:t>
              </a:r>
              <a:r>
                <a:rPr lang="en-US" sz="2000" dirty="0"/>
                <a:t>( </a:t>
              </a:r>
              <a:r>
                <a:rPr lang="en-US" dirty="0"/>
                <a:t>k&lt; MAX_ITER || f(δ</a:t>
              </a:r>
              <a:r>
                <a:rPr lang="en-US" baseline="30000" dirty="0"/>
                <a:t>[k]</a:t>
              </a:r>
              <a:r>
                <a:rPr lang="en-US" dirty="0"/>
                <a:t>, δ</a:t>
              </a:r>
              <a:r>
                <a:rPr lang="en-US" baseline="30000" dirty="0"/>
                <a:t>[k-1]</a:t>
              </a:r>
              <a:r>
                <a:rPr lang="en-US" sz="2000" dirty="0"/>
                <a:t>) )</a:t>
              </a:r>
            </a:p>
            <a:p>
              <a:pPr lvl="0"/>
              <a:r>
                <a:rPr lang="en-US" sz="2000" dirty="0"/>
                <a:t>     </a:t>
              </a:r>
              <a:r>
                <a:rPr lang="en-US" sz="2000" dirty="0" smtClean="0"/>
                <a:t> </a:t>
              </a:r>
              <a:r>
                <a:rPr lang="en-US" sz="2000" b="1" dirty="0" err="1" smtClean="0"/>
                <a:t>foreach</a:t>
              </a:r>
              <a:r>
                <a:rPr lang="en-US" sz="2000" dirty="0" smtClean="0"/>
                <a:t> </a:t>
              </a:r>
              <a:r>
                <a:rPr lang="en-US" sz="2000" dirty="0"/>
                <a:t>datum in data</a:t>
              </a:r>
            </a:p>
            <a:p>
              <a:pPr lvl="0"/>
              <a:r>
                <a:rPr lang="en-US" sz="2000" dirty="0"/>
                <a:t>           </a:t>
              </a:r>
              <a:r>
                <a:rPr lang="en-US" sz="2000" dirty="0" smtClean="0"/>
                <a:t> β[datum</a:t>
              </a:r>
              <a:r>
                <a:rPr lang="en-US" sz="2000" dirty="0"/>
                <a:t>] ← process (datum, δ</a:t>
              </a:r>
              <a:r>
                <a:rPr lang="en-US" sz="2000" baseline="30000" dirty="0"/>
                <a:t>[k]</a:t>
              </a:r>
              <a:r>
                <a:rPr lang="en-US" sz="2000" dirty="0"/>
                <a:t>)</a:t>
              </a:r>
            </a:p>
            <a:p>
              <a:pPr lvl="0"/>
              <a:r>
                <a:rPr lang="en-US" sz="2000" dirty="0"/>
                <a:t>    </a:t>
              </a:r>
              <a:r>
                <a:rPr lang="en-US" sz="2000" b="1" dirty="0"/>
                <a:t> </a:t>
              </a:r>
              <a:r>
                <a:rPr lang="en-US" sz="2000" b="1" dirty="0" smtClean="0"/>
                <a:t> end </a:t>
              </a:r>
              <a:r>
                <a:rPr lang="en-US" sz="2000" b="1" dirty="0" err="1" smtClean="0"/>
                <a:t>foreach</a:t>
              </a:r>
              <a:r>
                <a:rPr lang="en-US" sz="2000" b="1" dirty="0" smtClean="0"/>
                <a:t/>
              </a:r>
              <a:br>
                <a:rPr lang="en-US" sz="2000" b="1" dirty="0" smtClean="0"/>
              </a:br>
              <a:endParaRPr lang="en-US" sz="900" dirty="0"/>
            </a:p>
            <a:p>
              <a:pPr lvl="0"/>
              <a:r>
                <a:rPr lang="en-US" sz="2000" dirty="0"/>
                <a:t>     </a:t>
              </a:r>
              <a:r>
                <a:rPr lang="en-US" sz="2000" dirty="0" smtClean="0"/>
                <a:t> δ</a:t>
              </a:r>
              <a:r>
                <a:rPr lang="en-US" sz="2000" baseline="30000" dirty="0" smtClean="0"/>
                <a:t>[k+1</a:t>
              </a:r>
              <a:r>
                <a:rPr lang="en-US" sz="2000" baseline="30000" dirty="0"/>
                <a:t>]</a:t>
              </a:r>
              <a:r>
                <a:rPr lang="en-US" sz="2000" dirty="0"/>
                <a:t> ← combine(β[])</a:t>
              </a:r>
            </a:p>
            <a:p>
              <a:pPr lvl="0"/>
              <a:r>
                <a:rPr lang="en-US" sz="2000" dirty="0"/>
                <a:t>     </a:t>
              </a:r>
              <a:r>
                <a:rPr lang="en-US" sz="2000" dirty="0" smtClean="0"/>
                <a:t> </a:t>
              </a:r>
              <a:r>
                <a:rPr lang="en-US" sz="1600" dirty="0" smtClean="0"/>
                <a:t>k </a:t>
              </a:r>
              <a:r>
                <a:rPr lang="en-US" sz="1600" dirty="0"/>
                <a:t>← k+1</a:t>
              </a:r>
            </a:p>
            <a:p>
              <a:r>
                <a:rPr lang="en-US" sz="2000" b="1" dirty="0" smtClean="0"/>
                <a:t>end </a:t>
              </a:r>
              <a:r>
                <a:rPr lang="en-US" sz="2000" b="1" dirty="0"/>
                <a:t>while</a:t>
              </a:r>
            </a:p>
          </p:txBody>
        </p:sp>
      </p:grpSp>
    </p:spTree>
    <p:extLst>
      <p:ext uri="{BB962C8B-B14F-4D97-AF65-F5344CB8AC3E}">
        <p14:creationId xmlns:p14="http://schemas.microsoft.com/office/powerpoint/2010/main" val="14286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152400" y="4876800"/>
            <a:ext cx="8754094" cy="1828800"/>
          </a:xfrm>
        </p:spPr>
        <p:txBody>
          <a:bodyPr>
            <a:normAutofit fontScale="70000" lnSpcReduction="20000"/>
          </a:bodyPr>
          <a:lstStyle/>
          <a:p>
            <a:r>
              <a:rPr lang="en-US" dirty="0"/>
              <a:t>(Iterative) MapReduce </a:t>
            </a:r>
            <a:r>
              <a:rPr lang="en-US" dirty="0" smtClean="0"/>
              <a:t>structure</a:t>
            </a:r>
          </a:p>
          <a:p>
            <a:r>
              <a:rPr lang="en-US" dirty="0" smtClean="0"/>
              <a:t>Iterative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a:p>
            <a:r>
              <a:rPr lang="en-US" b="1" dirty="0" smtClean="0"/>
              <a:t>Judy Qiu IU</a:t>
            </a:r>
            <a:endParaRPr lang="en-US" b="1" dirty="0"/>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50430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a:t>
            </a:r>
            <a:endParaRPr lang="en-US" dirty="0"/>
          </a:p>
        </p:txBody>
      </p:sp>
      <p:sp>
        <p:nvSpPr>
          <p:cNvPr id="3" name="Content Placeholder 2"/>
          <p:cNvSpPr>
            <a:spLocks noGrp="1"/>
          </p:cNvSpPr>
          <p:nvPr>
            <p:ph idx="1"/>
          </p:nvPr>
        </p:nvSpPr>
        <p:spPr>
          <a:xfrm>
            <a:off x="0" y="5334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(Venus-C approach) as customized images</a:t>
            </a:r>
          </a:p>
          <a:p>
            <a:r>
              <a:rPr lang="en-US" sz="2800" dirty="0" smtClean="0"/>
              <a:t>Software environments/tools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315511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
            <a:ext cx="8991600" cy="914400"/>
          </a:xfrm>
        </p:spPr>
        <p:txBody>
          <a:bodyPr/>
          <a:lstStyle/>
          <a:p>
            <a:r>
              <a:rPr lang="en-US" sz="3600" dirty="0" smtClean="0"/>
              <a:t>What to use in Grids and Supercomputers?</a:t>
            </a:r>
            <a:endParaRPr lang="en-US" sz="3600" dirty="0"/>
          </a:p>
        </p:txBody>
      </p:sp>
      <p:sp>
        <p:nvSpPr>
          <p:cNvPr id="3" name="Content Placeholder 2"/>
          <p:cNvSpPr>
            <a:spLocks noGrp="1"/>
          </p:cNvSpPr>
          <p:nvPr>
            <p:ph idx="1"/>
          </p:nvPr>
        </p:nvSpPr>
        <p:spPr>
          <a:xfrm>
            <a:off x="-27432" y="609600"/>
            <a:ext cx="9144000" cy="4525963"/>
          </a:xfrm>
        </p:spPr>
        <p:txBody>
          <a:bodyPr/>
          <a:lstStyle/>
          <a:p>
            <a:r>
              <a:rPr lang="en-US" b="1" dirty="0" smtClean="0"/>
              <a:t>Portals</a:t>
            </a:r>
            <a:r>
              <a:rPr lang="en-US" dirty="0" smtClean="0"/>
              <a:t> and </a:t>
            </a:r>
            <a:r>
              <a:rPr lang="en-US" b="1" dirty="0" smtClean="0"/>
              <a:t>Workflow</a:t>
            </a:r>
            <a:r>
              <a:rPr lang="en-US" dirty="0" smtClean="0"/>
              <a:t> as in clouds</a:t>
            </a:r>
          </a:p>
          <a:p>
            <a:r>
              <a:rPr lang="en-US" b="1" dirty="0" smtClean="0"/>
              <a:t>MPI </a:t>
            </a:r>
            <a:r>
              <a:rPr lang="en-US" dirty="0" smtClean="0"/>
              <a:t>and </a:t>
            </a:r>
            <a:r>
              <a:rPr lang="en-US" b="1" dirty="0" smtClean="0"/>
              <a:t>GPU/multicore threaded</a:t>
            </a:r>
            <a:r>
              <a:rPr lang="en-US" dirty="0" smtClean="0"/>
              <a:t> parallelism</a:t>
            </a:r>
          </a:p>
          <a:p>
            <a:r>
              <a:rPr lang="en-US" b="1" dirty="0" smtClean="0"/>
              <a:t>Services</a:t>
            </a:r>
            <a:r>
              <a:rPr lang="en-US" dirty="0" smtClean="0"/>
              <a:t> in Grids</a:t>
            </a:r>
          </a:p>
          <a:p>
            <a:r>
              <a:rPr lang="en-US" b="1" dirty="0" smtClean="0"/>
              <a:t>Wonderful libraries </a:t>
            </a:r>
            <a:r>
              <a:rPr lang="en-US" dirty="0" smtClean="0"/>
              <a:t>supporting parallel linear algebra, particle evolution, partial differential equation solution</a:t>
            </a:r>
          </a:p>
          <a:p>
            <a:r>
              <a:rPr lang="en-US" b="1" dirty="0" smtClean="0"/>
              <a:t>Parallel I/O </a:t>
            </a:r>
            <a:r>
              <a:rPr lang="en-US" dirty="0" smtClean="0"/>
              <a:t>for high performance in an application</a:t>
            </a:r>
          </a:p>
          <a:p>
            <a:r>
              <a:rPr lang="en-US" b="1" dirty="0" smtClean="0"/>
              <a:t>Wide area File System </a:t>
            </a:r>
            <a:r>
              <a:rPr lang="en-US" dirty="0" smtClean="0"/>
              <a:t>(e.g. Lustre) supporting file sharing</a:t>
            </a:r>
          </a:p>
          <a:p>
            <a:r>
              <a:rPr lang="en-US" dirty="0" smtClean="0"/>
              <a:t>This is a rather different style of </a:t>
            </a:r>
            <a:r>
              <a:rPr lang="en-US" b="1" dirty="0" err="1" smtClean="0"/>
              <a:t>PaaS</a:t>
            </a:r>
            <a:r>
              <a:rPr lang="en-US" dirty="0" smtClean="0"/>
              <a:t> from clouds – </a:t>
            </a:r>
            <a:br>
              <a:rPr lang="en-US" dirty="0" smtClean="0"/>
            </a:br>
            <a:r>
              <a:rPr lang="en-US" b="1" dirty="0" smtClean="0"/>
              <a:t>should we unify</a:t>
            </a:r>
            <a:r>
              <a:rPr lang="en-US" dirty="0" smtClean="0"/>
              <a: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1690859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3"/>
            <a:ext cx="8229600" cy="882977"/>
          </a:xfrm>
        </p:spPr>
        <p:txBody>
          <a:bodyPr/>
          <a:lstStyle/>
          <a:p>
            <a:r>
              <a:rPr lang="en-US" dirty="0" smtClean="0"/>
              <a:t>How to use Clouds I</a:t>
            </a:r>
            <a:endParaRPr lang="en-US" dirty="0"/>
          </a:p>
        </p:txBody>
      </p:sp>
      <p:sp>
        <p:nvSpPr>
          <p:cNvPr id="3" name="Content Placeholder 2"/>
          <p:cNvSpPr>
            <a:spLocks noGrp="1"/>
          </p:cNvSpPr>
          <p:nvPr>
            <p:ph idx="1"/>
          </p:nvPr>
        </p:nvSpPr>
        <p:spPr>
          <a:xfrm>
            <a:off x="228600" y="762000"/>
            <a:ext cx="8763000" cy="4525963"/>
          </a:xfrm>
        </p:spPr>
        <p:txBody>
          <a:bodyPr/>
          <a:lstStyle/>
          <a:p>
            <a:pPr marL="457200" indent="-457200">
              <a:buFont typeface="+mj-lt"/>
              <a:buAutoNum type="arabicParenR"/>
            </a:pPr>
            <a:r>
              <a:rPr lang="en-US" sz="2400" b="1" dirty="0" smtClean="0"/>
              <a:t>Build </a:t>
            </a:r>
            <a:r>
              <a:rPr lang="en-US" sz="2400" b="1" dirty="0"/>
              <a:t>the application as a service.</a:t>
            </a:r>
            <a:r>
              <a:rPr lang="en-US" sz="2400" dirty="0"/>
              <a:t>   Because you are deploying one or more full virtual machines and because clouds are designed to host web services, you want your application to support multiple users or, at least, a sequence of multiple executions.   </a:t>
            </a:r>
            <a:endParaRPr lang="en-US" sz="2400" dirty="0" smtClean="0"/>
          </a:p>
          <a:p>
            <a:pPr lvl="1">
              <a:buFont typeface="Arial" pitchFamily="34" charset="0"/>
              <a:buChar char="•"/>
            </a:pPr>
            <a:r>
              <a:rPr lang="en-US" sz="2000" dirty="0" smtClean="0"/>
              <a:t>If </a:t>
            </a:r>
            <a:r>
              <a:rPr lang="en-US" sz="2000" dirty="0"/>
              <a:t>you are not using the application, scale down the number of servers and scale up with demand.  </a:t>
            </a:r>
            <a:endParaRPr lang="en-US" sz="2000" dirty="0" smtClean="0"/>
          </a:p>
          <a:p>
            <a:pPr lvl="1">
              <a:buFont typeface="Arial" pitchFamily="34" charset="0"/>
              <a:buChar char="•"/>
            </a:pPr>
            <a:r>
              <a:rPr lang="en-US" sz="2000" dirty="0" smtClean="0"/>
              <a:t>Attempting </a:t>
            </a:r>
            <a:r>
              <a:rPr lang="en-US" sz="2000" dirty="0"/>
              <a:t>to deploy 100 VMs to run a program that executes for 10 minutes is a waste of resources because the deployment may take more than 10 minutes.  </a:t>
            </a:r>
            <a:endParaRPr lang="en-US" sz="2000" dirty="0" smtClean="0"/>
          </a:p>
          <a:p>
            <a:pPr lvl="1">
              <a:buFont typeface="Arial" pitchFamily="34" charset="0"/>
              <a:buChar char="•"/>
            </a:pPr>
            <a:r>
              <a:rPr lang="en-US" sz="2000" dirty="0" smtClean="0"/>
              <a:t>To </a:t>
            </a:r>
            <a:r>
              <a:rPr lang="en-US" sz="2000" dirty="0"/>
              <a:t>minimize start up time one needs to have services running continuously ready to process the incoming demand.</a:t>
            </a:r>
          </a:p>
          <a:p>
            <a:pPr marL="457200" indent="-457200">
              <a:buFont typeface="+mj-lt"/>
              <a:buAutoNum type="arabicParenR"/>
            </a:pPr>
            <a:r>
              <a:rPr lang="en-US" sz="2400" b="1" dirty="0" smtClean="0"/>
              <a:t>Build </a:t>
            </a:r>
            <a:r>
              <a:rPr lang="en-US" sz="2400" b="1" dirty="0"/>
              <a:t>on existing cloud deployments.</a:t>
            </a:r>
            <a:r>
              <a:rPr lang="en-US" sz="2400" dirty="0"/>
              <a:t>   </a:t>
            </a:r>
            <a:r>
              <a:rPr lang="en-US" sz="2400" dirty="0" smtClean="0"/>
              <a:t>For example </a:t>
            </a:r>
            <a:r>
              <a:rPr lang="en-US" sz="2400" dirty="0"/>
              <a:t>use an existing </a:t>
            </a:r>
            <a:r>
              <a:rPr lang="en-US" sz="2400" dirty="0" smtClean="0"/>
              <a:t>MapReduce </a:t>
            </a:r>
            <a:r>
              <a:rPr lang="en-US" sz="2400" dirty="0"/>
              <a:t>deployment such as Hadoop </a:t>
            </a:r>
            <a:r>
              <a:rPr lang="en-US" sz="2400" dirty="0" smtClean="0"/>
              <a:t>or existing Roles and Appliances (Images)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Tree>
    <p:extLst>
      <p:ext uri="{BB962C8B-B14F-4D97-AF65-F5344CB8AC3E}">
        <p14:creationId xmlns:p14="http://schemas.microsoft.com/office/powerpoint/2010/main" val="355246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How to use Clouds </a:t>
            </a:r>
            <a:r>
              <a:rPr lang="en-US" dirty="0" smtClean="0"/>
              <a:t>II</a:t>
            </a:r>
            <a:endParaRPr lang="en-US" dirty="0"/>
          </a:p>
        </p:txBody>
      </p:sp>
      <p:sp>
        <p:nvSpPr>
          <p:cNvPr id="3" name="Content Placeholder 2"/>
          <p:cNvSpPr>
            <a:spLocks noGrp="1"/>
          </p:cNvSpPr>
          <p:nvPr>
            <p:ph idx="1"/>
          </p:nvPr>
        </p:nvSpPr>
        <p:spPr>
          <a:xfrm>
            <a:off x="76200" y="762000"/>
            <a:ext cx="9067800" cy="4525963"/>
          </a:xfrm>
        </p:spPr>
        <p:txBody>
          <a:bodyPr/>
          <a:lstStyle/>
          <a:p>
            <a:pPr marL="457200" indent="-457200">
              <a:buFont typeface="+mj-lt"/>
              <a:buAutoNum type="arabicParenR" startAt="3"/>
            </a:pPr>
            <a:r>
              <a:rPr lang="en-US" sz="2400" b="1" dirty="0" smtClean="0"/>
              <a:t>Use </a:t>
            </a:r>
            <a:r>
              <a:rPr lang="en-US" sz="2400" b="1" dirty="0" err="1"/>
              <a:t>PaaS</a:t>
            </a:r>
            <a:r>
              <a:rPr lang="en-US" sz="2400" b="1" dirty="0"/>
              <a:t> if possible.  </a:t>
            </a:r>
            <a:r>
              <a:rPr lang="en-US" sz="2400" dirty="0"/>
              <a:t>For platform-as-a-service clouds like Azure use the tools that are provided such as queues, web and worker roles and blob, table and SQL storage.  </a:t>
            </a:r>
            <a:endParaRPr lang="en-US" sz="2400" dirty="0" smtClean="0"/>
          </a:p>
          <a:p>
            <a:pPr marL="857250" lvl="1" indent="-457200">
              <a:buFont typeface="+mj-lt"/>
              <a:buAutoNum type="arabicParenR" startAt="3"/>
            </a:pPr>
            <a:r>
              <a:rPr lang="en-US" sz="2000" dirty="0" smtClean="0"/>
              <a:t>Note HPC systems don’t offer much in </a:t>
            </a:r>
            <a:r>
              <a:rPr lang="en-US" sz="2000" dirty="0" err="1" smtClean="0"/>
              <a:t>PaaS</a:t>
            </a:r>
            <a:r>
              <a:rPr lang="en-US" sz="2000" dirty="0" smtClean="0"/>
              <a:t> area</a:t>
            </a:r>
            <a:endParaRPr lang="en-US" sz="2000" dirty="0"/>
          </a:p>
          <a:p>
            <a:pPr marL="457200" indent="-457200">
              <a:buFont typeface="+mj-lt"/>
              <a:buAutoNum type="arabicParenR" startAt="3"/>
            </a:pPr>
            <a:r>
              <a:rPr lang="en-US" sz="2400" b="1" dirty="0" smtClean="0"/>
              <a:t>Design </a:t>
            </a:r>
            <a:r>
              <a:rPr lang="en-US" sz="2400" b="1" dirty="0"/>
              <a:t>for failure.</a:t>
            </a:r>
            <a:r>
              <a:rPr lang="en-US" sz="2400" dirty="0"/>
              <a:t>   Applications that are services that run forever will experience failures.   The cloud has mechanisms that automatically recover lost resources, but the application needs to be designed to be fault tolerant. </a:t>
            </a:r>
            <a:endParaRPr lang="en-US" sz="2400" dirty="0" smtClean="0"/>
          </a:p>
          <a:p>
            <a:pPr marL="857250" lvl="1" indent="-457200">
              <a:buFont typeface="Arial" pitchFamily="34" charset="0"/>
              <a:buChar char="•"/>
            </a:pPr>
            <a:r>
              <a:rPr lang="en-US" sz="2000" dirty="0" smtClean="0"/>
              <a:t>In </a:t>
            </a:r>
            <a:r>
              <a:rPr lang="en-US" sz="2000" dirty="0"/>
              <a:t>particular, environments like MapReduce (Hadoop, Daytona, Twister4Azure) will automatically recover many explicit failures and adopt scheduling strategies that recover performance "failures" from for example delayed tasks. </a:t>
            </a:r>
            <a:endParaRPr lang="en-US" sz="2000" dirty="0" smtClean="0"/>
          </a:p>
          <a:p>
            <a:pPr marL="857250" lvl="1" indent="-457200">
              <a:buFont typeface="Arial" pitchFamily="34" charset="0"/>
              <a:buChar char="•"/>
            </a:pPr>
            <a:r>
              <a:rPr lang="en-US" sz="2000" dirty="0" smtClean="0"/>
              <a:t>One </a:t>
            </a:r>
            <a:r>
              <a:rPr lang="en-US" sz="2000" dirty="0"/>
              <a:t>expects an increasing number of such Platform features to be offered by clouds and users will still need to program in  a fashion that allows task failures but be rewarded by environments that transparently cope with these failures</a:t>
            </a:r>
            <a:r>
              <a:rPr lang="en-US" sz="2000" dirty="0" smtClean="0"/>
              <a:t>. (Need to build more such robust environments)</a:t>
            </a:r>
            <a:endParaRPr lang="en-US" sz="2000" dirty="0"/>
          </a:p>
          <a:p>
            <a:pPr marL="514350" indent="-514350">
              <a:buFont typeface="+mj-lt"/>
              <a:buAutoNum type="arabicParenR" startAt="3"/>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697161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a:t>How to use Clouds </a:t>
            </a:r>
            <a:r>
              <a:rPr lang="en-US" dirty="0" smtClean="0"/>
              <a:t>III</a:t>
            </a:r>
            <a:endParaRPr lang="en-US" dirty="0"/>
          </a:p>
        </p:txBody>
      </p:sp>
      <p:sp>
        <p:nvSpPr>
          <p:cNvPr id="3" name="Content Placeholder 2"/>
          <p:cNvSpPr>
            <a:spLocks noGrp="1"/>
          </p:cNvSpPr>
          <p:nvPr>
            <p:ph idx="1"/>
          </p:nvPr>
        </p:nvSpPr>
        <p:spPr>
          <a:xfrm>
            <a:off x="22781" y="685800"/>
            <a:ext cx="8229600" cy="5181600"/>
          </a:xfrm>
        </p:spPr>
        <p:txBody>
          <a:bodyPr/>
          <a:lstStyle/>
          <a:p>
            <a:pPr marL="457200" indent="-457200">
              <a:buFont typeface="+mj-lt"/>
              <a:buAutoNum type="arabicParenR" startAt="5"/>
            </a:pPr>
            <a:r>
              <a:rPr lang="en-US" sz="2400" b="1" dirty="0" smtClean="0"/>
              <a:t>Use </a:t>
            </a:r>
            <a:r>
              <a:rPr lang="en-US" sz="2400" b="1" dirty="0"/>
              <a:t>as a Service where possible.</a:t>
            </a:r>
            <a:r>
              <a:rPr lang="en-US" sz="2400" dirty="0"/>
              <a:t> Capabilities such as </a:t>
            </a:r>
            <a:r>
              <a:rPr lang="en-US" sz="2400" dirty="0" err="1"/>
              <a:t>SQLaaS</a:t>
            </a:r>
            <a:r>
              <a:rPr lang="en-US" sz="2400" dirty="0"/>
              <a:t> (database as a service or a database appliance) provide a friendlier approach than the traditional non-cloud approach exemplified by installing MySQL on the local disk. </a:t>
            </a:r>
          </a:p>
          <a:p>
            <a:pPr lvl="1">
              <a:buFont typeface="Arial" pitchFamily="34" charset="0"/>
              <a:buChar char="•"/>
            </a:pPr>
            <a:r>
              <a:rPr lang="en-US" sz="2000" dirty="0"/>
              <a:t>Suggest that  many prepackaged </a:t>
            </a:r>
            <a:r>
              <a:rPr lang="en-US" sz="2000" dirty="0" err="1"/>
              <a:t>aaS</a:t>
            </a:r>
            <a:r>
              <a:rPr lang="en-US" sz="2000" dirty="0"/>
              <a:t> capabilities such as </a:t>
            </a:r>
            <a:r>
              <a:rPr lang="en-US" sz="2000" dirty="0">
                <a:solidFill>
                  <a:srgbClr val="FF0000"/>
                </a:solidFill>
              </a:rPr>
              <a:t>Workflow as a Service </a:t>
            </a:r>
            <a:r>
              <a:rPr lang="en-US" sz="2000" dirty="0"/>
              <a:t>for eScience will be developed and simplify the development of sophisticated applications.</a:t>
            </a:r>
          </a:p>
          <a:p>
            <a:pPr marL="457200" indent="-457200">
              <a:buFont typeface="+mj-lt"/>
              <a:buAutoNum type="arabicParenR" startAt="5"/>
            </a:pPr>
            <a:r>
              <a:rPr lang="en-US" sz="2400" b="1" dirty="0" smtClean="0"/>
              <a:t>Moving </a:t>
            </a:r>
            <a:r>
              <a:rPr lang="en-US" sz="2400" b="1" dirty="0"/>
              <a:t>Data is a challenge.</a:t>
            </a:r>
            <a:r>
              <a:rPr lang="en-US" sz="2400" dirty="0"/>
              <a:t>   The general rule is that one should move computation to the data, but if the only computational resource available is a the cloud, you are stuck if the data is not also there. </a:t>
            </a:r>
            <a:endParaRPr lang="en-US" sz="2400" dirty="0" smtClean="0"/>
          </a:p>
          <a:p>
            <a:pPr marL="857250" lvl="1" indent="-457200">
              <a:buFont typeface="Arial" pitchFamily="34" charset="0"/>
              <a:buChar char="•"/>
            </a:pPr>
            <a:r>
              <a:rPr lang="en-US" sz="2000" dirty="0" smtClean="0"/>
              <a:t>Persuade Cloud Vendor to host your data free in cloud</a:t>
            </a:r>
          </a:p>
          <a:p>
            <a:pPr marL="857250" lvl="1" indent="-457200">
              <a:buFont typeface="Arial" pitchFamily="34" charset="0"/>
              <a:buChar char="•"/>
            </a:pPr>
            <a:r>
              <a:rPr lang="en-US" sz="2000" dirty="0" smtClean="0"/>
              <a:t>Persuade Internet2 to provide good link to Cloud</a:t>
            </a:r>
          </a:p>
          <a:p>
            <a:pPr marL="857250" lvl="1" indent="-457200">
              <a:buFont typeface="Arial" pitchFamily="34" charset="0"/>
              <a:buChar char="•"/>
            </a:pPr>
            <a:r>
              <a:rPr lang="en-US" sz="2000" dirty="0" smtClean="0"/>
              <a:t>Decide on Object Store v. HDFS style (or v. Lustre WAFS on HPC)</a:t>
            </a:r>
            <a:endParaRPr lang="en-US" sz="2000" dirty="0"/>
          </a:p>
          <a:p>
            <a:pPr marL="514350" indent="-514350">
              <a:buFont typeface="+mj-lt"/>
              <a:buAutoNum type="arabicParenR" startAt="5"/>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extLst>
      <p:ext uri="{BB962C8B-B14F-4D97-AF65-F5344CB8AC3E}">
        <p14:creationId xmlns:p14="http://schemas.microsoft.com/office/powerpoint/2010/main" val="2368322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19</a:t>
            </a:fld>
            <a:endParaRPr lang="en-US"/>
          </a:p>
        </p:txBody>
      </p:sp>
    </p:spTree>
    <p:extLst>
      <p:ext uri="{BB962C8B-B14F-4D97-AF65-F5344CB8AC3E}">
        <p14:creationId xmlns:p14="http://schemas.microsoft.com/office/powerpoint/2010/main" val="105294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dirty="0"/>
          </a:p>
        </p:txBody>
      </p:sp>
    </p:spTree>
    <p:extLst>
      <p:ext uri="{BB962C8B-B14F-4D97-AF65-F5344CB8AC3E}">
        <p14:creationId xmlns:p14="http://schemas.microsoft.com/office/powerpoint/2010/main" val="3932552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3445147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Science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3857702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Grid5000</a:t>
            </a: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500" dirty="0" smtClean="0">
                <a:cs typeface="Times New Roman" pitchFamily="18" charset="0"/>
              </a:rPr>
              <a:t>Each use of FutureGrid is an</a:t>
            </a:r>
            <a:r>
              <a:rPr lang="en-US" sz="2500" dirty="0" smtClean="0">
                <a:solidFill>
                  <a:srgbClr val="FF0000"/>
                </a:solidFill>
                <a:cs typeface="Times New Roman" pitchFamily="18" charset="0"/>
              </a:rPr>
              <a:t> experiment </a:t>
            </a:r>
            <a:r>
              <a:rPr lang="en-US" sz="2500" dirty="0" smtClean="0">
                <a:cs typeface="Times New Roman" pitchFamily="18" charset="0"/>
              </a:rPr>
              <a:t>that is </a:t>
            </a:r>
            <a:r>
              <a:rPr lang="en-US" sz="2500" dirty="0" smtClean="0">
                <a:solidFill>
                  <a:srgbClr val="FF0000"/>
                </a:solidFill>
                <a:cs typeface="Times New Roman" pitchFamily="18" charset="0"/>
              </a:rPr>
              <a:t>reproducible</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26388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has a complementary focus to both the Open Science Grid and the other parts of XSEDE (TeraGrid). </a:t>
            </a:r>
          </a:p>
          <a:p>
            <a:pPr lvl="1"/>
            <a:r>
              <a:rPr lang="en-US" sz="2400" dirty="0" smtClean="0">
                <a:cs typeface="Times New Roman" pitchFamily="18" charset="0"/>
              </a:rPr>
              <a:t>FutureGrid is </a:t>
            </a:r>
            <a:r>
              <a:rPr lang="en-US" sz="2400" dirty="0" smtClean="0">
                <a:solidFill>
                  <a:srgbClr val="FF0000"/>
                </a:solidFill>
                <a:cs typeface="Times New Roman" pitchFamily="18" charset="0"/>
              </a:rPr>
              <a:t>user-customizable</a:t>
            </a:r>
            <a:r>
              <a:rPr lang="en-US" sz="2400" dirty="0" smtClean="0">
                <a:cs typeface="Times New Roman" pitchFamily="18" charset="0"/>
              </a:rPr>
              <a:t>, </a:t>
            </a:r>
            <a:r>
              <a:rPr lang="en-US" sz="2400" dirty="0" smtClean="0">
                <a:solidFill>
                  <a:srgbClr val="FF0000"/>
                </a:solidFill>
                <a:cs typeface="Times New Roman" pitchFamily="18" charset="0"/>
              </a:rPr>
              <a:t>accessed interactively </a:t>
            </a:r>
            <a:r>
              <a:rPr lang="en-US" sz="2400" dirty="0" smtClean="0">
                <a:cs typeface="Times New Roman" pitchFamily="18" charset="0"/>
              </a:rPr>
              <a:t>and supports </a:t>
            </a:r>
            <a:r>
              <a:rPr lang="en-US" sz="2400" dirty="0" smtClean="0">
                <a:solidFill>
                  <a:srgbClr val="FF0000"/>
                </a:solidFill>
                <a:cs typeface="Times New Roman" pitchFamily="18" charset="0"/>
              </a:rPr>
              <a:t>Grid</a:t>
            </a:r>
            <a:r>
              <a:rPr lang="en-US" sz="2400" dirty="0" smtClean="0">
                <a:cs typeface="Times New Roman" pitchFamily="18" charset="0"/>
              </a:rPr>
              <a:t>, </a:t>
            </a:r>
            <a:r>
              <a:rPr lang="en-US" sz="2400" dirty="0" smtClean="0">
                <a:solidFill>
                  <a:srgbClr val="FF0000"/>
                </a:solidFill>
                <a:cs typeface="Times New Roman" pitchFamily="18" charset="0"/>
              </a:rPr>
              <a:t>Cloud</a:t>
            </a:r>
            <a:r>
              <a:rPr lang="en-US" sz="2400" dirty="0" smtClean="0">
                <a:cs typeface="Times New Roman" pitchFamily="18" charset="0"/>
              </a:rPr>
              <a:t> and </a:t>
            </a:r>
            <a:r>
              <a:rPr lang="en-US" sz="2400" dirty="0" smtClean="0">
                <a:solidFill>
                  <a:srgbClr val="FF0000"/>
                </a:solidFill>
                <a:cs typeface="Times New Roman" pitchFamily="18" charset="0"/>
              </a:rPr>
              <a:t>HPC </a:t>
            </a:r>
            <a:r>
              <a:rPr lang="en-US" sz="2400" dirty="0" smtClean="0">
                <a:cs typeface="Times New Roman" pitchFamily="18" charset="0"/>
              </a:rPr>
              <a:t>software with and without virtualization.  </a:t>
            </a:r>
          </a:p>
          <a:p>
            <a:pPr lvl="1"/>
            <a:r>
              <a:rPr lang="en-US" sz="2400" dirty="0" smtClean="0">
                <a:cs typeface="Times New Roman" pitchFamily="18" charset="0"/>
              </a:rPr>
              <a:t>FutureGrid is an experimental platform where </a:t>
            </a:r>
            <a:r>
              <a:rPr lang="en-US" sz="2400" dirty="0" smtClean="0">
                <a:solidFill>
                  <a:srgbClr val="FF0000"/>
                </a:solidFill>
                <a:cs typeface="Times New Roman" pitchFamily="18" charset="0"/>
              </a:rPr>
              <a:t>computer science </a:t>
            </a:r>
            <a:r>
              <a:rPr lang="en-US" sz="2400" dirty="0" smtClean="0">
                <a:cs typeface="Times New Roman" pitchFamily="18" charset="0"/>
              </a:rPr>
              <a:t>applications can explore many facets of distributed systems </a:t>
            </a:r>
          </a:p>
          <a:p>
            <a:pPr lvl="1"/>
            <a:r>
              <a:rPr lang="en-US" sz="2400" dirty="0" smtClean="0">
                <a:cs typeface="Times New Roman" pitchFamily="18" charset="0"/>
              </a:rPr>
              <a:t>and  where </a:t>
            </a:r>
            <a:r>
              <a:rPr lang="en-US" sz="2400" dirty="0" smtClean="0">
                <a:solidFill>
                  <a:srgbClr val="FF0000"/>
                </a:solidFill>
                <a:cs typeface="Times New Roman" pitchFamily="18" charset="0"/>
              </a:rPr>
              <a:t>domain sciences </a:t>
            </a:r>
            <a:r>
              <a:rPr lang="en-US" sz="2400" dirty="0" smtClean="0">
                <a:cs typeface="Times New Roman" pitchFamily="18" charset="0"/>
              </a:rPr>
              <a:t>can explore various deployment scenarios and tuning parameters and in the future possibly migrate to the large-scale national Cyberinfrastructure. </a:t>
            </a:r>
          </a:p>
          <a:p>
            <a:pPr lvl="1"/>
            <a:r>
              <a:rPr lang="en-US" sz="2400" dirty="0" smtClean="0">
                <a:cs typeface="Times New Roman" pitchFamily="18" charset="0"/>
              </a:rPr>
              <a:t>FutureGrid supports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err="1" smtClean="0">
                <a:cs typeface="Times New Roman" pitchFamily="18" charset="0"/>
              </a:rPr>
              <a:t>Testbeds</a:t>
            </a:r>
            <a:r>
              <a:rPr lang="en-US" sz="2400" dirty="0" smtClean="0">
                <a:cs typeface="Times New Roman" pitchFamily="18" charset="0"/>
              </a:rPr>
              <a:t> (see OGF)</a:t>
            </a:r>
          </a:p>
          <a:p>
            <a:r>
              <a:rPr lang="en-US" sz="2400" dirty="0" smtClean="0"/>
              <a:t>Note much of current use Education, Computer Science Systems and Biology/Bioinformatics</a:t>
            </a:r>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98510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a:t>
            </a:r>
            <a:r>
              <a:rPr lang="en-US" sz="2400" smtClean="0">
                <a:latin typeface="Arial" pitchFamily="34" charset="0"/>
                <a:cs typeface="Arial" pitchFamily="34" charset="0"/>
              </a:rPr>
              <a:t>4500 distributed </a:t>
            </a:r>
            <a:r>
              <a:rPr lang="en-US" sz="2400" dirty="0" smtClean="0">
                <a:latin typeface="Arial" pitchFamily="34" charset="0"/>
                <a:cs typeface="Arial" pitchFamily="34" charset="0"/>
              </a:rPr>
              <a:t>cores with a dedicated network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299415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09600"/>
            <a:ext cx="9144000" cy="6172200"/>
          </a:xfrm>
        </p:spPr>
        <p:txBody>
          <a:bodyPr>
            <a:noAutofit/>
          </a:bodyPr>
          <a:lstStyle/>
          <a:p>
            <a:r>
              <a:rPr lang="en-US" sz="2400" dirty="0" smtClean="0">
                <a:solidFill>
                  <a:srgbClr val="FF0000"/>
                </a:solidFill>
              </a:rPr>
              <a:t>Indiana University </a:t>
            </a:r>
            <a:r>
              <a:rPr lang="en-US" sz="2400" dirty="0" smtClean="0"/>
              <a:t>(Architecture, core software, Support)</a:t>
            </a:r>
          </a:p>
          <a:p>
            <a:r>
              <a:rPr lang="en-US" sz="2400" dirty="0" smtClean="0">
                <a:solidFill>
                  <a:srgbClr val="FF0000"/>
                </a:solidFill>
              </a:rPr>
              <a:t>San Diego Supercomputer Center </a:t>
            </a:r>
            <a:r>
              <a:rPr lang="en-US" sz="2400" dirty="0" smtClean="0"/>
              <a:t>at University of California San Diego (INCA, Monitoring)</a:t>
            </a:r>
          </a:p>
          <a:p>
            <a:r>
              <a:rPr lang="en-US" sz="2400" dirty="0" smtClean="0">
                <a:solidFill>
                  <a:srgbClr val="FF0000"/>
                </a:solidFill>
              </a:rPr>
              <a:t>University of Chicago</a:t>
            </a:r>
            <a:r>
              <a:rPr lang="en-US" sz="2400" dirty="0" smtClean="0"/>
              <a:t>/Argonne National Labs (Nimbus)</a:t>
            </a:r>
          </a:p>
          <a:p>
            <a:r>
              <a:rPr lang="en-US" sz="2400" dirty="0" smtClean="0">
                <a:solidFill>
                  <a:srgbClr val="FF0000"/>
                </a:solidFill>
              </a:rPr>
              <a:t>University of Florida </a:t>
            </a:r>
            <a:r>
              <a:rPr lang="en-US" sz="2400" dirty="0" smtClean="0"/>
              <a:t>(</a:t>
            </a:r>
            <a:r>
              <a:rPr lang="en-US" sz="2400" dirty="0" err="1" smtClean="0"/>
              <a:t>ViNE</a:t>
            </a:r>
            <a:r>
              <a:rPr lang="en-US" sz="2400" dirty="0" smtClean="0"/>
              <a:t>, Education and Outreach, Operations)</a:t>
            </a:r>
          </a:p>
          <a:p>
            <a:r>
              <a:rPr lang="en-US" sz="2400" dirty="0" smtClean="0"/>
              <a:t>University of Southern California Information Sciences (Pegasus for workflow and to manage experiments) </a:t>
            </a:r>
          </a:p>
          <a:p>
            <a:r>
              <a:rPr lang="en-US" sz="2400" dirty="0" smtClean="0"/>
              <a:t>University of Tennessee Knoxville (Benchmarking)</a:t>
            </a:r>
          </a:p>
          <a:p>
            <a:r>
              <a:rPr lang="en-US" sz="2400" dirty="0" smtClean="0">
                <a:solidFill>
                  <a:srgbClr val="FF0000"/>
                </a:solidFill>
              </a:rPr>
              <a:t>University of Texas at Austin</a:t>
            </a:r>
            <a:r>
              <a:rPr lang="en-US" sz="2400" dirty="0" smtClean="0"/>
              <a:t>/Texas Advanced Computing Center (Portal)</a:t>
            </a:r>
          </a:p>
          <a:p>
            <a:r>
              <a:rPr lang="en-US" sz="2400" dirty="0" smtClean="0"/>
              <a:t>University of Virginia (OGF, XSEDE)</a:t>
            </a:r>
          </a:p>
          <a:p>
            <a:r>
              <a:rPr lang="en-US" sz="2400" dirty="0" smtClean="0"/>
              <a:t>Center for Information Services and GWT-TUD from </a:t>
            </a:r>
            <a:r>
              <a:rPr lang="en-US" sz="2400" dirty="0" err="1" smtClean="0"/>
              <a:t>Technische</a:t>
            </a:r>
            <a:r>
              <a:rPr lang="en-US" sz="2400" dirty="0" smtClean="0"/>
              <a:t> </a:t>
            </a:r>
            <a:r>
              <a:rPr lang="en-US" sz="2400" dirty="0" err="1" smtClean="0"/>
              <a:t>Universtität</a:t>
            </a:r>
            <a:r>
              <a:rPr lang="en-US" sz="2400" dirty="0" smtClean="0"/>
              <a:t> Dresden. (VAMPIR)</a:t>
            </a:r>
            <a:endParaRPr lang="en-US" sz="2400" b="1" dirty="0" smtClean="0">
              <a:solidFill>
                <a:schemeClr val="accent1">
                  <a:lumMod val="60000"/>
                  <a:lumOff val="40000"/>
                </a:schemeClr>
              </a:solidFill>
            </a:endParaRPr>
          </a:p>
          <a:p>
            <a:r>
              <a:rPr lang="en-US" sz="2400" dirty="0" smtClean="0">
                <a:solidFill>
                  <a:srgbClr val="FF0000"/>
                </a:solidFill>
              </a:rPr>
              <a:t>Red institutions </a:t>
            </a:r>
            <a:r>
              <a:rPr lang="en-US" sz="2400" dirty="0" smtClean="0"/>
              <a:t>have FutureGrid hardware</a:t>
            </a:r>
            <a:endParaRPr lang="en-US" sz="2400" dirty="0"/>
          </a:p>
        </p:txBody>
      </p:sp>
    </p:spTree>
    <p:extLst>
      <p:ext uri="{BB962C8B-B14F-4D97-AF65-F5344CB8AC3E}">
        <p14:creationId xmlns:p14="http://schemas.microsoft.com/office/powerpoint/2010/main" val="1275721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0" y="1371600"/>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Tree>
    <p:extLst>
      <p:ext uri="{BB962C8B-B14F-4D97-AF65-F5344CB8AC3E}">
        <p14:creationId xmlns:p14="http://schemas.microsoft.com/office/powerpoint/2010/main" val="1846230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6885620"/>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339 + 16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339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144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87721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3672258"/>
              </p:ext>
            </p:extLst>
          </p:nvPr>
        </p:nvGraphicFramePr>
        <p:xfrm>
          <a:off x="228600" y="1447802"/>
          <a:ext cx="8896660" cy="2497998"/>
        </p:xfrm>
        <a:graphic>
          <a:graphicData uri="http://schemas.openxmlformats.org/drawingml/2006/table">
            <a:tbl>
              <a:tblPr firstRow="1" bandRow="1">
                <a:tableStyleId>{5C22544A-7EE6-4342-B048-85BDC9FD1C3A}</a:tableStyleId>
              </a:tblPr>
              <a:tblGrid>
                <a:gridCol w="2169771"/>
                <a:gridCol w="1932252"/>
                <a:gridCol w="1920168"/>
                <a:gridCol w="954301"/>
                <a:gridCol w="1920168"/>
              </a:tblGrid>
              <a:tr h="41495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423248">
                <a:tc>
                  <a:txBody>
                    <a:bodyPr/>
                    <a:lstStyle/>
                    <a:p>
                      <a:r>
                        <a:rPr lang="en-US" dirty="0" err="1" smtClean="0"/>
                        <a:t>Xanadu</a:t>
                      </a:r>
                      <a:r>
                        <a:rPr lang="en-US" dirty="0" smtClean="0"/>
                        <a:t> 360</a:t>
                      </a:r>
                      <a:endParaRPr lang="en-US" dirty="0"/>
                    </a:p>
                  </a:txBody>
                  <a:tcPr/>
                </a:tc>
                <a:tc>
                  <a:txBody>
                    <a:bodyPr/>
                    <a:lstStyle/>
                    <a:p>
                      <a:r>
                        <a:rPr lang="en-US" dirty="0" smtClean="0"/>
                        <a:t>180</a:t>
                      </a:r>
                      <a:endParaRPr lang="en-US" dirty="0"/>
                    </a:p>
                  </a:txBody>
                  <a:tcPr/>
                </a:tc>
                <a:tc>
                  <a:txBody>
                    <a:bodyPr/>
                    <a:lstStyle/>
                    <a:p>
                      <a:r>
                        <a:rPr lang="en-US" dirty="0" smtClean="0"/>
                        <a:t>NFS</a:t>
                      </a:r>
                      <a:endParaRPr lang="en-US" dirty="0"/>
                    </a:p>
                  </a:txBody>
                  <a:tcPr/>
                </a:tc>
                <a:tc>
                  <a:txBody>
                    <a:bodyPr/>
                    <a:lstStyle/>
                    <a:p>
                      <a:r>
                        <a:rPr lang="en-US" dirty="0" smtClean="0"/>
                        <a:t>IU</a:t>
                      </a:r>
                      <a:endParaRPr lang="en-US" dirty="0"/>
                    </a:p>
                  </a:txBody>
                  <a:tcPr/>
                </a:tc>
                <a:tc>
                  <a:txBody>
                    <a:bodyPr/>
                    <a:lstStyle/>
                    <a:p>
                      <a:r>
                        <a:rPr lang="en-US" dirty="0" smtClean="0"/>
                        <a:t>New</a:t>
                      </a:r>
                      <a:r>
                        <a:rPr lang="en-US" baseline="0" dirty="0" smtClean="0"/>
                        <a:t> System</a:t>
                      </a:r>
                      <a:endParaRPr lang="en-US" dirty="0"/>
                    </a:p>
                  </a:txBody>
                  <a:tcPr/>
                </a:tc>
              </a:tr>
              <a:tr h="41495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14950">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1495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r h="414950">
                <a:tc>
                  <a:txBody>
                    <a:bodyPr/>
                    <a:lstStyle/>
                    <a:p>
                      <a:r>
                        <a:rPr lang="en-US" dirty="0" smtClean="0"/>
                        <a:t>IBM</a:t>
                      </a:r>
                      <a:endParaRPr lang="en-US" dirty="0"/>
                    </a:p>
                  </a:txBody>
                  <a:tcPr/>
                </a:tc>
                <a:tc>
                  <a:txBody>
                    <a:bodyPr/>
                    <a:lstStyle/>
                    <a:p>
                      <a:r>
                        <a:rPr lang="en-US" dirty="0" smtClean="0"/>
                        <a:t>24</a:t>
                      </a:r>
                      <a:endParaRPr lang="en-US" dirty="0"/>
                    </a:p>
                  </a:txBody>
                  <a:tcPr/>
                </a:tc>
                <a:tc>
                  <a:txBody>
                    <a:bodyPr/>
                    <a:lstStyle/>
                    <a:p>
                      <a:r>
                        <a:rPr lang="en-US" dirty="0" smtClean="0"/>
                        <a:t>NFS</a:t>
                      </a:r>
                      <a:endParaRPr lang="en-US" dirty="0"/>
                    </a:p>
                  </a:txBody>
                  <a:tcPr/>
                </a:tc>
                <a:tc>
                  <a:txBody>
                    <a:bodyPr/>
                    <a:lstStyle/>
                    <a:p>
                      <a:r>
                        <a:rPr lang="en-US" dirty="0" smtClean="0"/>
                        <a:t>UF</a:t>
                      </a:r>
                      <a:endParaRPr lang="en-US" dirty="0"/>
                    </a:p>
                  </a:txBody>
                  <a:tcPr/>
                </a:tc>
                <a:tc>
                  <a:txBody>
                    <a:bodyPr/>
                    <a:lstStyle/>
                    <a:p>
                      <a:r>
                        <a:rPr lang="en-US" dirty="0" smtClean="0"/>
                        <a:t>New System</a:t>
                      </a:r>
                      <a:endParaRPr lang="en-US" dirty="0"/>
                    </a:p>
                  </a:txBody>
                  <a:tcPr/>
                </a:tc>
              </a:tr>
            </a:tbl>
          </a:graphicData>
        </a:graphic>
      </p:graphicFrame>
      <p:sp>
        <p:nvSpPr>
          <p:cNvPr id="4" name="TextBox 3"/>
          <p:cNvSpPr txBox="1"/>
          <p:nvPr/>
        </p:nvSpPr>
        <p:spPr>
          <a:xfrm>
            <a:off x="228600" y="4190164"/>
            <a:ext cx="7483715" cy="461665"/>
          </a:xfrm>
          <a:prstGeom prst="rect">
            <a:avLst/>
          </a:prstGeom>
          <a:noFill/>
        </p:spPr>
        <p:txBody>
          <a:bodyPr wrap="none" rtlCol="0">
            <a:spAutoFit/>
          </a:bodyPr>
          <a:lstStyle/>
          <a:p>
            <a:r>
              <a:rPr lang="en-US" sz="2400" dirty="0" smtClean="0"/>
              <a:t>Substantial back up storage at IU: Data Capacitor and HPSS</a:t>
            </a:r>
            <a:endParaRPr lang="en-US" sz="2400" dirty="0"/>
          </a:p>
        </p:txBody>
      </p:sp>
    </p:spTree>
    <p:extLst>
      <p:ext uri="{BB962C8B-B14F-4D97-AF65-F5344CB8AC3E}">
        <p14:creationId xmlns:p14="http://schemas.microsoft.com/office/powerpoint/2010/main" val="2562447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7205" y="320040"/>
            <a:ext cx="8149590" cy="1051560"/>
          </a:xfrm>
        </p:spPr>
        <p:txBody>
          <a:bodyPr lIns="0" tIns="0" rIns="0" bIns="0"/>
          <a:lstStyle/>
          <a:p>
            <a:pPr>
              <a:lnSpc>
                <a:spcPct val="95000"/>
              </a:lnSpc>
            </a:pPr>
            <a:r>
              <a:rPr lang="en-US">
                <a:solidFill>
                  <a:srgbClr val="000000"/>
                </a:solidFill>
                <a:latin typeface="Arial" charset="0"/>
              </a:rPr>
              <a:t>Network Impairment Device</a:t>
            </a:r>
          </a:p>
        </p:txBody>
      </p:sp>
      <p:sp>
        <p:nvSpPr>
          <p:cNvPr id="8196" name="Text Box 4"/>
          <p:cNvSpPr txBox="1">
            <a:spLocks noChangeArrowheads="1"/>
          </p:cNvSpPr>
          <p:nvPr/>
        </p:nvSpPr>
        <p:spPr bwMode="auto">
          <a:xfrm>
            <a:off x="215742" y="1493045"/>
            <a:ext cx="8712518" cy="421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pPr>
            <a:r>
              <a:rPr lang="en-US" sz="2900" dirty="0">
                <a:solidFill>
                  <a:srgbClr val="000000"/>
                </a:solidFill>
                <a:latin typeface="Arial" charset="0"/>
              </a:rPr>
              <a:t>Spirent XGEM Network Impairments Simulator for jitter, errors, delay, </a:t>
            </a:r>
            <a:r>
              <a:rPr lang="en-US" sz="2900" dirty="0" err="1">
                <a:solidFill>
                  <a:srgbClr val="000000"/>
                </a:solidFill>
                <a:latin typeface="Arial" charset="0"/>
              </a:rPr>
              <a:t>etc</a:t>
            </a:r>
            <a:endParaRPr lang="en-US" dirty="0"/>
          </a:p>
          <a:p>
            <a:pPr lvl="1">
              <a:lnSpc>
                <a:spcPct val="95000"/>
              </a:lnSpc>
              <a:buClr>
                <a:srgbClr val="000000"/>
              </a:buClr>
              <a:buSzPct val="100000"/>
              <a:buFontTx/>
              <a:buChar char="•"/>
            </a:pPr>
            <a:r>
              <a:rPr lang="en-US" sz="2900" dirty="0">
                <a:solidFill>
                  <a:srgbClr val="000000"/>
                </a:solidFill>
                <a:latin typeface="Arial" charset="0"/>
              </a:rPr>
              <a:t>Full Bidirectional 10G w/64 byte packets</a:t>
            </a:r>
            <a:endParaRPr lang="en-US" dirty="0"/>
          </a:p>
          <a:p>
            <a:pPr lvl="1">
              <a:lnSpc>
                <a:spcPct val="95000"/>
              </a:lnSpc>
              <a:buClr>
                <a:srgbClr val="000000"/>
              </a:buClr>
              <a:buSzPct val="100000"/>
              <a:buFontTx/>
              <a:buChar char="•"/>
            </a:pPr>
            <a:r>
              <a:rPr lang="en-US" sz="2900" dirty="0">
                <a:solidFill>
                  <a:srgbClr val="000000"/>
                </a:solidFill>
                <a:latin typeface="Arial" charset="0"/>
              </a:rPr>
              <a:t>up to 15 seconds introduced delay (in 16ns increments)</a:t>
            </a:r>
            <a:endParaRPr lang="en-US" dirty="0"/>
          </a:p>
          <a:p>
            <a:pPr lvl="1">
              <a:lnSpc>
                <a:spcPct val="95000"/>
              </a:lnSpc>
              <a:buClr>
                <a:srgbClr val="000000"/>
              </a:buClr>
              <a:buSzPct val="100000"/>
              <a:buFontTx/>
              <a:buChar char="•"/>
            </a:pPr>
            <a:r>
              <a:rPr lang="en-US" sz="2900" dirty="0">
                <a:solidFill>
                  <a:srgbClr val="000000"/>
                </a:solidFill>
                <a:latin typeface="Arial" charset="0"/>
              </a:rPr>
              <a:t>0-100% introduced packet loss in .0001% increments</a:t>
            </a:r>
            <a:endParaRPr lang="en-US" dirty="0"/>
          </a:p>
          <a:p>
            <a:pPr lvl="1">
              <a:lnSpc>
                <a:spcPct val="95000"/>
              </a:lnSpc>
              <a:buClr>
                <a:srgbClr val="000000"/>
              </a:buClr>
              <a:buSzPct val="100000"/>
              <a:buFontTx/>
              <a:buChar char="•"/>
            </a:pPr>
            <a:r>
              <a:rPr lang="en-US" sz="2900" dirty="0">
                <a:solidFill>
                  <a:srgbClr val="000000"/>
                </a:solidFill>
                <a:latin typeface="Arial" charset="0"/>
              </a:rPr>
              <a:t>Packet manipulation in first 2000 bytes</a:t>
            </a:r>
            <a:endParaRPr lang="en-US" dirty="0"/>
          </a:p>
          <a:p>
            <a:pPr lvl="1">
              <a:lnSpc>
                <a:spcPct val="95000"/>
              </a:lnSpc>
              <a:buClr>
                <a:srgbClr val="000000"/>
              </a:buClr>
              <a:buSzPct val="100000"/>
              <a:buFontTx/>
              <a:buChar char="•"/>
            </a:pPr>
            <a:r>
              <a:rPr lang="en-US" sz="2900" dirty="0">
                <a:solidFill>
                  <a:srgbClr val="000000"/>
                </a:solidFill>
                <a:latin typeface="Arial" charset="0"/>
              </a:rPr>
              <a:t>up to 16k frame size</a:t>
            </a:r>
            <a:endParaRPr lang="en-US" dirty="0"/>
          </a:p>
          <a:p>
            <a:pPr lvl="1">
              <a:lnSpc>
                <a:spcPct val="95000"/>
              </a:lnSpc>
              <a:buClr>
                <a:srgbClr val="000000"/>
              </a:buClr>
              <a:buSzPct val="100000"/>
              <a:buFontTx/>
              <a:buChar char="•"/>
            </a:pPr>
            <a:r>
              <a:rPr lang="en-US" sz="2900" dirty="0">
                <a:solidFill>
                  <a:srgbClr val="000000"/>
                </a:solidFill>
                <a:latin typeface="Arial" charset="0"/>
              </a:rPr>
              <a:t>TCL for scripting, HTML for manual configuration</a:t>
            </a:r>
            <a:endParaRPr lang="en-US" dirty="0"/>
          </a:p>
        </p:txBody>
      </p:sp>
    </p:spTree>
    <p:extLst>
      <p:ext uri="{BB962C8B-B14F-4D97-AF65-F5344CB8AC3E}">
        <p14:creationId xmlns:p14="http://schemas.microsoft.com/office/powerpoint/2010/main" val="1173040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791200"/>
          </a:xfrm>
        </p:spPr>
        <p:txBody>
          <a:bodyPr/>
          <a:lstStyle/>
          <a:p>
            <a:pPr marL="274320">
              <a:spcBef>
                <a:spcPts val="300"/>
              </a:spcBef>
            </a:pPr>
            <a:r>
              <a:rPr lang="en-US" sz="2400" b="1" dirty="0" smtClean="0"/>
              <a:t>Classic </a:t>
            </a:r>
            <a:r>
              <a:rPr lang="en-US" sz="2400" b="1" dirty="0"/>
              <a:t>HPC machines </a:t>
            </a:r>
            <a:r>
              <a:rPr lang="en-US" sz="2400" dirty="0"/>
              <a:t>as MPI engines offer highest possible performance on closely coupled problems</a:t>
            </a:r>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a:t>
            </a:r>
            <a:r>
              <a:rPr lang="en-US" sz="2000" dirty="0" smtClean="0"/>
              <a:t>)</a:t>
            </a:r>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challenges</a:t>
            </a:r>
          </a:p>
          <a:p>
            <a:pPr marL="274320">
              <a:spcBef>
                <a:spcPts val="300"/>
              </a:spcBef>
            </a:pPr>
            <a:r>
              <a:rPr lang="en-US" sz="2400" b="1" dirty="0" smtClean="0"/>
              <a:t>HPC problems </a:t>
            </a:r>
            <a:r>
              <a:rPr lang="en-US" sz="2400" dirty="0" smtClean="0"/>
              <a:t>running well on clouds have above “cloud”  advantages</a:t>
            </a:r>
          </a:p>
          <a:p>
            <a:pPr marL="274320">
              <a:spcBef>
                <a:spcPts val="300"/>
              </a:spcBef>
            </a:pPr>
            <a:r>
              <a:rPr lang="en-US" sz="2400" dirty="0" smtClean="0">
                <a:cs typeface="ＭＳ Ｐゴシック" charset="0"/>
              </a:rPr>
              <a:t>Note </a:t>
            </a:r>
            <a:r>
              <a:rPr lang="en-US" sz="2400" b="1" dirty="0">
                <a:cs typeface="ＭＳ Ｐゴシック" charset="0"/>
              </a:rPr>
              <a:t>100% utilization </a:t>
            </a:r>
            <a:r>
              <a:rPr lang="en-US" sz="2400" dirty="0">
                <a:cs typeface="ＭＳ Ｐゴシック" charset="0"/>
              </a:rPr>
              <a:t>of Supercomputers makes elasticity moot for capability (very large) jobs and makes capacity (many modest) use </a:t>
            </a:r>
            <a:r>
              <a:rPr lang="en-US" sz="2400" dirty="0" smtClean="0">
                <a:cs typeface="ＭＳ Ｐゴシック" charset="0"/>
              </a:rPr>
              <a:t>not be on-demand</a:t>
            </a:r>
          </a:p>
          <a:p>
            <a:pPr marL="274320">
              <a:spcBef>
                <a:spcPts val="300"/>
              </a:spcBef>
            </a:pPr>
            <a:r>
              <a:rPr lang="en-US" sz="2400" b="1" dirty="0" smtClean="0"/>
              <a:t>Cloud-HPC Interoperability </a:t>
            </a:r>
            <a:r>
              <a:rPr lang="en-US" sz="2400" dirty="0" smtClean="0"/>
              <a:t>seems important</a:t>
            </a:r>
            <a:endParaRPr lang="en-US" sz="2400" dirty="0"/>
          </a:p>
          <a:p>
            <a:pPr marL="274320">
              <a:spcBef>
                <a:spcPts val="3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740812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57"/>
            <a:ext cx="7467600" cy="944847"/>
          </a:xfrm>
        </p:spPr>
        <p:txBody>
          <a:bodyPr/>
          <a:lstStyle/>
          <a:p>
            <a:r>
              <a:rPr lang="en-US" b="1" dirty="0" smtClean="0"/>
              <a:t>FutureGrid: </a:t>
            </a:r>
            <a:r>
              <a:rPr lang="en-US" dirty="0" smtClean="0"/>
              <a:t>Inca Monitoring</a:t>
            </a:r>
            <a:endParaRPr lang="en-US" b="1"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63" r="13541"/>
          <a:stretch/>
        </p:blipFill>
        <p:spPr bwMode="auto">
          <a:xfrm>
            <a:off x="21771" y="838200"/>
            <a:ext cx="9165771" cy="616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83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0" y="685800"/>
            <a:ext cx="9144000" cy="4525963"/>
          </a:xfrm>
        </p:spPr>
        <p:txBody>
          <a:bodyPr/>
          <a:lstStyle/>
          <a:p>
            <a:pPr>
              <a:spcBef>
                <a:spcPts val="0"/>
              </a:spcBef>
            </a:pPr>
            <a:r>
              <a:rPr lang="en-US" sz="2800" b="1" dirty="0" smtClean="0"/>
              <a:t>218 </a:t>
            </a:r>
            <a:r>
              <a:rPr lang="en-US" sz="2800" dirty="0" smtClean="0"/>
              <a:t>approved projects June 13 2012</a:t>
            </a:r>
          </a:p>
          <a:p>
            <a:pPr lvl="1">
              <a:spcBef>
                <a:spcPts val="0"/>
              </a:spcBef>
            </a:pPr>
            <a:r>
              <a:rPr lang="en-US" sz="2400" dirty="0"/>
              <a:t>https://</a:t>
            </a:r>
            <a:r>
              <a:rPr lang="en-US" sz="2400" dirty="0" smtClean="0"/>
              <a:t>portal.futuregrid.org/projects</a:t>
            </a:r>
            <a:endParaRPr lang="en-US" sz="2000" dirty="0" smtClean="0"/>
          </a:p>
          <a:p>
            <a:pPr>
              <a:spcBef>
                <a:spcPts val="0"/>
              </a:spcBef>
            </a:pPr>
            <a:r>
              <a:rPr lang="en-US" sz="2800" b="1" dirty="0" smtClean="0"/>
              <a:t>Training Education and Outreach (8%)</a:t>
            </a:r>
          </a:p>
          <a:p>
            <a:pPr lvl="1">
              <a:spcBef>
                <a:spcPts val="0"/>
              </a:spcBef>
            </a:pPr>
            <a:r>
              <a:rPr lang="en-US" sz="2400" dirty="0" smtClean="0"/>
              <a:t>Semester and short events; promising for small universities</a:t>
            </a:r>
          </a:p>
          <a:p>
            <a:pPr>
              <a:spcBef>
                <a:spcPts val="0"/>
              </a:spcBef>
            </a:pPr>
            <a:r>
              <a:rPr lang="en-US" sz="2800" b="1" dirty="0" smtClean="0"/>
              <a:t>Interoperability test-beds (3%)</a:t>
            </a:r>
          </a:p>
          <a:p>
            <a:pPr lvl="1">
              <a:spcBef>
                <a:spcPts val="0"/>
              </a:spcBef>
            </a:pPr>
            <a:r>
              <a:rPr lang="en-US" sz="2400" dirty="0" smtClean="0"/>
              <a:t>Grids and Clouds; </a:t>
            </a:r>
            <a:r>
              <a:rPr lang="en-US" sz="2400" b="1" dirty="0" smtClean="0"/>
              <a:t>Standards</a:t>
            </a:r>
            <a:r>
              <a:rPr lang="en-US" sz="2400" dirty="0" smtClean="0"/>
              <a:t>; from Open Grid Forum OGF</a:t>
            </a:r>
          </a:p>
          <a:p>
            <a:pPr>
              <a:spcBef>
                <a:spcPts val="0"/>
              </a:spcBef>
            </a:pPr>
            <a:r>
              <a:rPr lang="en-US" sz="2800" b="1" dirty="0" smtClean="0"/>
              <a:t>Domain Science applications (31%)</a:t>
            </a:r>
          </a:p>
          <a:p>
            <a:pPr lvl="1">
              <a:spcBef>
                <a:spcPts val="0"/>
              </a:spcBef>
            </a:pPr>
            <a:r>
              <a:rPr lang="en-US" sz="2400" dirty="0" smtClean="0"/>
              <a:t>Life science highlighted (18%), Non Life Science (13%)</a:t>
            </a:r>
          </a:p>
          <a:p>
            <a:pPr>
              <a:spcBef>
                <a:spcPts val="0"/>
              </a:spcBef>
            </a:pPr>
            <a:r>
              <a:rPr lang="en-US" sz="2800" b="1" dirty="0" smtClean="0"/>
              <a:t>Computer science (47%)</a:t>
            </a:r>
          </a:p>
          <a:p>
            <a:pPr lvl="1">
              <a:spcBef>
                <a:spcPts val="0"/>
              </a:spcBef>
            </a:pPr>
            <a:r>
              <a:rPr lang="en-US" sz="2400" dirty="0" smtClean="0"/>
              <a:t>Largest current category</a:t>
            </a:r>
          </a:p>
          <a:p>
            <a:pPr>
              <a:spcBef>
                <a:spcPts val="0"/>
              </a:spcBef>
            </a:pPr>
            <a:r>
              <a:rPr lang="en-US" sz="2800" b="1" dirty="0" smtClean="0"/>
              <a:t>Computer Systems Evaluation (27%)</a:t>
            </a:r>
          </a:p>
          <a:p>
            <a:pPr lvl="1">
              <a:spcBef>
                <a:spcPts val="0"/>
              </a:spcBef>
            </a:pPr>
            <a:r>
              <a:rPr lang="en-US" sz="2400" dirty="0" smtClean="0"/>
              <a:t>XSEDE (TIS, TAS), OSG, EGI</a:t>
            </a:r>
          </a:p>
          <a:p>
            <a:pPr>
              <a:spcBef>
                <a:spcPts val="0"/>
              </a:spcBef>
            </a:pPr>
            <a:r>
              <a:rPr lang="en-US" sz="2800" dirty="0" smtClean="0"/>
              <a:t>Clouds are meant to need less support than other models; FutureGrid needs more </a:t>
            </a:r>
            <a:r>
              <a:rPr lang="en-US" sz="2800" b="1" dirty="0" smtClean="0"/>
              <a:t>user support </a:t>
            </a:r>
            <a:r>
              <a:rPr lang="en-US" sz="2800" dirty="0" smtClean="0"/>
              <a: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258180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sp>
        <p:nvSpPr>
          <p:cNvPr id="5" name="Rectangle 4"/>
          <p:cNvSpPr/>
          <p:nvPr/>
        </p:nvSpPr>
        <p:spPr>
          <a:xfrm>
            <a:off x="1676400" y="304800"/>
            <a:ext cx="7010400" cy="461665"/>
          </a:xfrm>
          <a:prstGeom prst="rect">
            <a:avLst/>
          </a:prstGeom>
        </p:spPr>
        <p:txBody>
          <a:bodyPr wrap="square">
            <a:spAutoFit/>
          </a:bodyPr>
          <a:lstStyle/>
          <a:p>
            <a:pPr lvl="1">
              <a:spcBef>
                <a:spcPts val="0"/>
              </a:spcBef>
            </a:pPr>
            <a:r>
              <a:rPr lang="en-US" sz="2400" dirty="0"/>
              <a:t>https://</a:t>
            </a:r>
            <a:r>
              <a:rPr lang="en-US" sz="2400" dirty="0" smtClean="0"/>
              <a:t>portal.futuregrid.org/projects</a:t>
            </a:r>
            <a:endParaRPr lang="en-US" sz="20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73" t="28279" r="24326" b="15642"/>
          <a:stretch/>
        </p:blipFill>
        <p:spPr bwMode="auto">
          <a:xfrm>
            <a:off x="32479" y="-14514"/>
            <a:ext cx="9144000" cy="68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041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28347"/>
          </a:xfrm>
        </p:spPr>
        <p:txBody>
          <a:bodyPr/>
          <a:lstStyle/>
          <a:p>
            <a:r>
              <a:rPr lang="en-US" dirty="0" smtClean="0"/>
              <a:t>Recent Projects</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33</a:t>
            </a:fld>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34033" r="19032" b="9438"/>
          <a:stretch/>
        </p:blipFill>
        <p:spPr bwMode="auto">
          <a:xfrm>
            <a:off x="0" y="528347"/>
            <a:ext cx="9144000" cy="634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178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1933227039"/>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557965588"/>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3992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18600" cy="1052376"/>
          </a:xfrm>
        </p:spPr>
        <p:txBody>
          <a:bodyPr/>
          <a:lstStyle/>
          <a:p>
            <a:r>
              <a:rPr lang="en-US" dirty="0" smtClean="0"/>
              <a:t>Environments Chosen Fractions v Time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
        <p:nvSpPr>
          <p:cNvPr id="8" name="Content Placeholder 3"/>
          <p:cNvSpPr>
            <a:spLocks noGrp="1"/>
          </p:cNvSpPr>
          <p:nvPr>
            <p:ph sz="half" idx="1"/>
          </p:nvPr>
        </p:nvSpPr>
        <p:spPr>
          <a:xfrm>
            <a:off x="152400" y="1524000"/>
            <a:ext cx="4038600" cy="4525963"/>
          </a:xfrm>
        </p:spPr>
        <p:txBody>
          <a:bodyPr/>
          <a:lstStyle/>
          <a:p>
            <a:pPr marL="0" indent="0">
              <a:buNone/>
            </a:pPr>
            <a:r>
              <a:rPr lang="en-US" dirty="0"/>
              <a:t>High Performance Computing Environment: </a:t>
            </a:r>
            <a:r>
              <a:rPr lang="en-US" b="1" dirty="0"/>
              <a:t>103(47.2%)</a:t>
            </a:r>
            <a:r>
              <a:rPr lang="en-US" dirty="0"/>
              <a:t/>
            </a:r>
            <a:br>
              <a:rPr lang="en-US" dirty="0"/>
            </a:br>
            <a:r>
              <a:rPr lang="en-US" dirty="0"/>
              <a:t>Eucalyptus: </a:t>
            </a:r>
            <a:r>
              <a:rPr lang="en-US" b="1" dirty="0"/>
              <a:t>109(50%)</a:t>
            </a:r>
            <a:r>
              <a:rPr lang="en-US" dirty="0"/>
              <a:t/>
            </a:r>
            <a:br>
              <a:rPr lang="en-US" dirty="0"/>
            </a:br>
            <a:r>
              <a:rPr lang="en-US" dirty="0"/>
              <a:t>Nimbus: </a:t>
            </a:r>
            <a:r>
              <a:rPr lang="en-US" b="1" dirty="0"/>
              <a:t>118(54.1%)</a:t>
            </a:r>
            <a:r>
              <a:rPr lang="en-US" dirty="0"/>
              <a:t/>
            </a:r>
            <a:br>
              <a:rPr lang="en-US" dirty="0"/>
            </a:br>
            <a:r>
              <a:rPr lang="en-US" dirty="0"/>
              <a:t>Hadoop: </a:t>
            </a:r>
            <a:r>
              <a:rPr lang="en-US" b="1" dirty="0"/>
              <a:t>75(34.4%)</a:t>
            </a:r>
            <a:r>
              <a:rPr lang="en-US" dirty="0"/>
              <a:t/>
            </a:r>
            <a:br>
              <a:rPr lang="en-US" dirty="0"/>
            </a:br>
            <a:r>
              <a:rPr lang="en-US" dirty="0"/>
              <a:t>Twister: </a:t>
            </a:r>
            <a:r>
              <a:rPr lang="en-US" b="1" dirty="0"/>
              <a:t>34(15.6%)</a:t>
            </a:r>
            <a:r>
              <a:rPr lang="en-US" dirty="0"/>
              <a:t/>
            </a:r>
            <a:br>
              <a:rPr lang="en-US" dirty="0"/>
            </a:br>
            <a:r>
              <a:rPr lang="en-US" dirty="0"/>
              <a:t>MapReduce: </a:t>
            </a:r>
            <a:r>
              <a:rPr lang="en-US" b="1" dirty="0"/>
              <a:t>69(31.7%)</a:t>
            </a:r>
            <a:r>
              <a:rPr lang="en-US" dirty="0"/>
              <a:t/>
            </a:r>
            <a:br>
              <a:rPr lang="en-US" dirty="0"/>
            </a:br>
            <a:r>
              <a:rPr lang="en-US" dirty="0"/>
              <a:t>OpenNebula: </a:t>
            </a:r>
            <a:r>
              <a:rPr lang="en-US" b="1" dirty="0"/>
              <a:t>32(14.7</a:t>
            </a:r>
            <a:r>
              <a:rPr lang="en-US" b="1" dirty="0" smtClean="0"/>
              <a:t>%)</a:t>
            </a:r>
            <a:br>
              <a:rPr lang="en-US" b="1" dirty="0" smtClean="0"/>
            </a:br>
            <a:r>
              <a:rPr lang="en-US" dirty="0"/>
              <a:t>OpenStack: </a:t>
            </a:r>
            <a:r>
              <a:rPr lang="en-US" b="1" dirty="0"/>
              <a:t>36(16.5%)</a:t>
            </a:r>
            <a:r>
              <a:rPr lang="en-US" dirty="0"/>
              <a:t/>
            </a:r>
            <a:br>
              <a:rPr lang="en-US" dirty="0"/>
            </a:br>
            <a:endParaRPr lang="en-US" dirty="0"/>
          </a:p>
        </p:txBody>
      </p:sp>
      <p:sp>
        <p:nvSpPr>
          <p:cNvPr id="9" name="Content Placeholder 3"/>
          <p:cNvSpPr>
            <a:spLocks noGrp="1"/>
          </p:cNvSpPr>
          <p:nvPr>
            <p:ph sz="half" idx="2"/>
          </p:nvPr>
        </p:nvSpPr>
        <p:spPr>
          <a:xfrm>
            <a:off x="4114800" y="1600200"/>
            <a:ext cx="5029200" cy="4267199"/>
          </a:xfrm>
        </p:spPr>
        <p:txBody>
          <a:bodyPr/>
          <a:lstStyle/>
          <a:p>
            <a:pPr marL="0" indent="0">
              <a:buNone/>
            </a:pPr>
            <a:r>
              <a:rPr lang="en-US" dirty="0" smtClean="0"/>
              <a:t>Genesis </a:t>
            </a:r>
            <a:r>
              <a:rPr lang="en-US" dirty="0"/>
              <a:t>II: </a:t>
            </a:r>
            <a:r>
              <a:rPr lang="en-US" b="1" dirty="0"/>
              <a:t>29(13.3%)</a:t>
            </a:r>
            <a:r>
              <a:rPr lang="en-US" dirty="0"/>
              <a:t/>
            </a:r>
            <a:br>
              <a:rPr lang="en-US" dirty="0"/>
            </a:br>
            <a:r>
              <a:rPr lang="en-US" dirty="0"/>
              <a:t>XSEDE Software Stack: </a:t>
            </a:r>
            <a:r>
              <a:rPr lang="en-US" b="1" dirty="0"/>
              <a:t>44(20.2%)</a:t>
            </a:r>
            <a:r>
              <a:rPr lang="en-US" dirty="0"/>
              <a:t/>
            </a:r>
            <a:br>
              <a:rPr lang="en-US" dirty="0"/>
            </a:br>
            <a:r>
              <a:rPr lang="en-US" dirty="0"/>
              <a:t>Unicore 6: </a:t>
            </a:r>
            <a:r>
              <a:rPr lang="en-US" b="1" dirty="0"/>
              <a:t>16(7.3%)</a:t>
            </a:r>
            <a:r>
              <a:rPr lang="en-US" dirty="0"/>
              <a:t/>
            </a:r>
            <a:br>
              <a:rPr lang="en-US" dirty="0"/>
            </a:br>
            <a:r>
              <a:rPr lang="en-US" dirty="0" err="1"/>
              <a:t>gLite</a:t>
            </a:r>
            <a:r>
              <a:rPr lang="en-US" dirty="0"/>
              <a:t>: </a:t>
            </a:r>
            <a:r>
              <a:rPr lang="en-US" b="1" dirty="0"/>
              <a:t>17(7.8</a:t>
            </a:r>
            <a:r>
              <a:rPr lang="en-US" b="1" dirty="0" smtClean="0"/>
              <a:t>%)</a:t>
            </a:r>
            <a:r>
              <a:rPr lang="en-US" dirty="0"/>
              <a:t/>
            </a:r>
            <a:br>
              <a:rPr lang="en-US" dirty="0"/>
            </a:br>
            <a:r>
              <a:rPr lang="en-US" dirty="0" err="1"/>
              <a:t>Vampir</a:t>
            </a:r>
            <a:r>
              <a:rPr lang="en-US" dirty="0"/>
              <a:t>: </a:t>
            </a:r>
            <a:r>
              <a:rPr lang="en-US" b="1" dirty="0"/>
              <a:t>10(4.6%)</a:t>
            </a:r>
            <a:r>
              <a:rPr lang="en-US" dirty="0"/>
              <a:t/>
            </a:r>
            <a:br>
              <a:rPr lang="en-US" dirty="0"/>
            </a:br>
            <a:r>
              <a:rPr lang="en-US" dirty="0"/>
              <a:t>Globus: </a:t>
            </a:r>
            <a:r>
              <a:rPr lang="en-US" b="1" dirty="0"/>
              <a:t>13(6%)</a:t>
            </a:r>
            <a:r>
              <a:rPr lang="en-US" dirty="0"/>
              <a:t/>
            </a:r>
            <a:br>
              <a:rPr lang="en-US" dirty="0"/>
            </a:br>
            <a:r>
              <a:rPr lang="en-US" dirty="0"/>
              <a:t>Pegasus: </a:t>
            </a:r>
            <a:r>
              <a:rPr lang="en-US" b="1" dirty="0"/>
              <a:t>10(4.6%)</a:t>
            </a:r>
            <a:r>
              <a:rPr lang="en-US" dirty="0"/>
              <a:t/>
            </a:r>
            <a:br>
              <a:rPr lang="en-US" dirty="0"/>
            </a:br>
            <a:r>
              <a:rPr lang="en-US" dirty="0"/>
              <a:t>PAPI: </a:t>
            </a:r>
            <a:r>
              <a:rPr lang="en-US" b="1" dirty="0"/>
              <a:t>8(3.7%)</a:t>
            </a:r>
            <a:r>
              <a:rPr lang="en-US" dirty="0"/>
              <a:t/>
            </a:r>
            <a:br>
              <a:rPr lang="en-US" dirty="0"/>
            </a:br>
            <a:r>
              <a:rPr lang="en-US" dirty="0"/>
              <a:t>CUDA(GPU Software)): </a:t>
            </a:r>
            <a:r>
              <a:rPr lang="en-US" b="1" dirty="0"/>
              <a:t>1(0.5%)</a:t>
            </a:r>
            <a:endParaRPr lang="en-US" dirty="0"/>
          </a:p>
        </p:txBody>
      </p:sp>
      <p:sp>
        <p:nvSpPr>
          <p:cNvPr id="10" name="Shape 153"/>
          <p:cNvSpPr/>
          <p:nvPr/>
        </p:nvSpPr>
        <p:spPr>
          <a:xfrm>
            <a:off x="25400" y="1052376"/>
            <a:ext cx="9144000" cy="5816510"/>
          </a:xfrm>
          <a:prstGeom prst="rect">
            <a:avLst/>
          </a:prstGeom>
          <a:blipFill>
            <a:blip r:embed="rId2"/>
            <a:stretch>
              <a:fillRect/>
            </a:stretch>
          </a:blipFill>
          <a:ln>
            <a:noFill/>
          </a:ln>
        </p:spPr>
      </p:sp>
    </p:spTree>
    <p:extLst>
      <p:ext uri="{BB962C8B-B14F-4D97-AF65-F5344CB8AC3E}">
        <p14:creationId xmlns:p14="http://schemas.microsoft.com/office/powerpoint/2010/main" val="25293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r>
              <a:rPr lang="en-US" smtClean="0"/>
              <a:t>FutureGrid Tutorials</a:t>
            </a:r>
            <a:endParaRPr lang="en-US" dirty="0"/>
          </a:p>
        </p:txBody>
      </p:sp>
      <p:sp>
        <p:nvSpPr>
          <p:cNvPr id="6" name="Content Placeholder 5"/>
          <p:cNvSpPr>
            <a:spLocks noGrp="1"/>
          </p:cNvSpPr>
          <p:nvPr>
            <p:ph sz="half" idx="1"/>
          </p:nvPr>
        </p:nvSpPr>
        <p:spPr>
          <a:xfrm>
            <a:off x="0" y="838200"/>
            <a:ext cx="4191000" cy="6019800"/>
          </a:xfrm>
          <a:solidFill>
            <a:schemeClr val="bg1"/>
          </a:solidFill>
          <a:ln>
            <a:solidFill>
              <a:schemeClr val="tx1"/>
            </a:solidFill>
          </a:ln>
        </p:spPr>
        <p:txBody>
          <a:bodyPr/>
          <a:lstStyle/>
          <a:p>
            <a:r>
              <a:rPr lang="en-US" sz="1400" b="1" dirty="0" smtClean="0">
                <a:solidFill>
                  <a:srgbClr val="FF0000"/>
                </a:solidFill>
              </a:rPr>
              <a:t>Cloud Provisioning Platforms</a:t>
            </a:r>
          </a:p>
          <a:p>
            <a:r>
              <a:rPr lang="en-US" sz="1400" dirty="0" smtClean="0"/>
              <a:t>Using </a:t>
            </a:r>
            <a:r>
              <a:rPr lang="en-US" sz="1400" dirty="0"/>
              <a:t>Nimbus on FutureGrid [novice]</a:t>
            </a:r>
          </a:p>
          <a:p>
            <a:r>
              <a:rPr lang="en-US" sz="1400" dirty="0"/>
              <a:t> </a:t>
            </a:r>
            <a:r>
              <a:rPr lang="en-US" sz="1400" dirty="0" smtClean="0"/>
              <a:t>Nimbus </a:t>
            </a:r>
            <a:r>
              <a:rPr lang="en-US" sz="1400" dirty="0"/>
              <a:t>One-click Cluster </a:t>
            </a:r>
            <a:r>
              <a:rPr lang="en-US" sz="1400" dirty="0" smtClean="0"/>
              <a:t>Guide</a:t>
            </a:r>
            <a:endParaRPr lang="en-US" sz="1400" dirty="0"/>
          </a:p>
          <a:p>
            <a:r>
              <a:rPr lang="en-US" sz="1400" dirty="0"/>
              <a:t> </a:t>
            </a:r>
            <a:r>
              <a:rPr lang="en-US" sz="1400" dirty="0" smtClean="0"/>
              <a:t>Using </a:t>
            </a:r>
            <a:r>
              <a:rPr lang="en-US" sz="1400" dirty="0"/>
              <a:t>OpenStack Nova on FutureGrid </a:t>
            </a:r>
            <a:r>
              <a:rPr lang="en-US" sz="1400" dirty="0" smtClean="0"/>
              <a:t>Using </a:t>
            </a:r>
            <a:r>
              <a:rPr lang="en-US" sz="1400" dirty="0"/>
              <a:t>Eucalyptus on FutureGrid [novice]</a:t>
            </a:r>
          </a:p>
          <a:p>
            <a:r>
              <a:rPr lang="en-US" sz="1400" dirty="0"/>
              <a:t> </a:t>
            </a:r>
            <a:r>
              <a:rPr lang="en-US" sz="1400" dirty="0" smtClean="0"/>
              <a:t>Connecting </a:t>
            </a:r>
            <a:r>
              <a:rPr lang="en-US" sz="1400" dirty="0"/>
              <a:t>private network VMs across Nimbus clusters using ViNe [novice]</a:t>
            </a:r>
          </a:p>
          <a:p>
            <a:r>
              <a:rPr lang="en-US" sz="1400" dirty="0"/>
              <a:t> </a:t>
            </a:r>
            <a:r>
              <a:rPr lang="en-US" sz="1400" dirty="0" smtClean="0"/>
              <a:t>Using </a:t>
            </a:r>
            <a:r>
              <a:rPr lang="en-US" sz="1400" dirty="0"/>
              <a:t>the Grid Appliance to run FutureGrid Cloud Clients [novice</a:t>
            </a:r>
            <a:r>
              <a:rPr lang="en-US" sz="1400" dirty="0" smtClean="0"/>
              <a:t>]</a:t>
            </a:r>
          </a:p>
          <a:p>
            <a:r>
              <a:rPr lang="en-US" sz="1400" dirty="0" smtClean="0">
                <a:solidFill>
                  <a:srgbClr val="FF0000"/>
                </a:solidFill>
              </a:rPr>
              <a:t>Cloud Run-time Platforms</a:t>
            </a:r>
            <a:endParaRPr lang="en-US" sz="1400" dirty="0"/>
          </a:p>
          <a:p>
            <a:r>
              <a:rPr lang="en-US" sz="1400" dirty="0"/>
              <a:t> </a:t>
            </a:r>
            <a:r>
              <a:rPr lang="en-US" sz="1400" dirty="0" smtClean="0"/>
              <a:t>Running </a:t>
            </a:r>
            <a:r>
              <a:rPr lang="en-US" sz="1400" dirty="0"/>
              <a:t>Hadoop as a batch job using MyHadoop [novice]</a:t>
            </a:r>
          </a:p>
          <a:p>
            <a:r>
              <a:rPr lang="en-US" sz="1400" dirty="0"/>
              <a:t> </a:t>
            </a:r>
            <a:r>
              <a:rPr lang="en-US" sz="1400" dirty="0" smtClean="0"/>
              <a:t>Running </a:t>
            </a:r>
            <a:r>
              <a:rPr lang="en-US" sz="1400" dirty="0" err="1"/>
              <a:t>SalsaHadoop</a:t>
            </a:r>
            <a:r>
              <a:rPr lang="en-US" sz="1400" dirty="0"/>
              <a:t> (one-click Hadoop) on HPC environment [beginner]</a:t>
            </a:r>
          </a:p>
          <a:p>
            <a:r>
              <a:rPr lang="en-US" sz="1400" dirty="0"/>
              <a:t> </a:t>
            </a:r>
            <a:r>
              <a:rPr lang="en-US" sz="1400" dirty="0" smtClean="0"/>
              <a:t>Running </a:t>
            </a:r>
            <a:r>
              <a:rPr lang="en-US" sz="1400" dirty="0"/>
              <a:t>Twister on HPC </a:t>
            </a:r>
            <a:r>
              <a:rPr lang="en-US" sz="1400" dirty="0" smtClean="0"/>
              <a:t>environment</a:t>
            </a:r>
            <a:endParaRPr lang="en-US" sz="1400" dirty="0"/>
          </a:p>
          <a:p>
            <a:r>
              <a:rPr lang="en-US" sz="1400" dirty="0"/>
              <a:t>  </a:t>
            </a:r>
            <a:r>
              <a:rPr lang="en-US" sz="1400" dirty="0" smtClean="0"/>
              <a:t>Running </a:t>
            </a:r>
            <a:r>
              <a:rPr lang="en-US" sz="1400" dirty="0" err="1"/>
              <a:t>SalsaHadoop</a:t>
            </a:r>
            <a:r>
              <a:rPr lang="en-US" sz="1400" dirty="0"/>
              <a:t> on </a:t>
            </a:r>
            <a:r>
              <a:rPr lang="en-US" sz="1400" dirty="0" smtClean="0"/>
              <a:t>Eucalyptus</a:t>
            </a:r>
          </a:p>
          <a:p>
            <a:r>
              <a:rPr lang="en-US" sz="1400" dirty="0" smtClean="0"/>
              <a:t>Running </a:t>
            </a:r>
            <a:r>
              <a:rPr lang="en-US" sz="1400" dirty="0"/>
              <a:t>FG-Twister on Eucalyptus </a:t>
            </a:r>
          </a:p>
          <a:p>
            <a:r>
              <a:rPr lang="en-US" sz="1400" dirty="0" smtClean="0"/>
              <a:t>Running </a:t>
            </a:r>
            <a:r>
              <a:rPr lang="en-US" sz="1400" dirty="0"/>
              <a:t>One-click Hadoop </a:t>
            </a:r>
            <a:r>
              <a:rPr lang="en-US" sz="1400" dirty="0" err="1"/>
              <a:t>WordCount</a:t>
            </a:r>
            <a:r>
              <a:rPr lang="en-US" sz="1400" dirty="0"/>
              <a:t> on Eucalyptus [beginner]</a:t>
            </a:r>
          </a:p>
          <a:p>
            <a:r>
              <a:rPr lang="en-US" sz="1400" dirty="0"/>
              <a:t> </a:t>
            </a:r>
            <a:r>
              <a:rPr lang="en-US" sz="1400" dirty="0" smtClean="0"/>
              <a:t>Running </a:t>
            </a:r>
            <a:r>
              <a:rPr lang="en-US" sz="1400" dirty="0"/>
              <a:t>One-click Twister K-means on </a:t>
            </a:r>
            <a:r>
              <a:rPr lang="en-US" sz="1400" dirty="0" smtClean="0"/>
              <a:t>Eucalyptus</a:t>
            </a:r>
            <a:endParaRPr lang="en-US" sz="1400" dirty="0"/>
          </a:p>
          <a:p>
            <a:r>
              <a:rPr lang="en-US" sz="1400" dirty="0" smtClean="0">
                <a:solidFill>
                  <a:srgbClr val="FF0000"/>
                </a:solidFill>
              </a:rPr>
              <a:t>Image </a:t>
            </a:r>
            <a:r>
              <a:rPr lang="en-US" sz="1400" dirty="0">
                <a:solidFill>
                  <a:srgbClr val="FF0000"/>
                </a:solidFill>
              </a:rPr>
              <a:t>Management and </a:t>
            </a:r>
            <a:r>
              <a:rPr lang="en-US" sz="1400" dirty="0" smtClean="0">
                <a:solidFill>
                  <a:srgbClr val="FF0000"/>
                </a:solidFill>
              </a:rPr>
              <a:t>Rain</a:t>
            </a:r>
          </a:p>
          <a:p>
            <a:r>
              <a:rPr lang="en-US" sz="1400" dirty="0" smtClean="0"/>
              <a:t>Using </a:t>
            </a:r>
            <a:r>
              <a:rPr lang="en-US" sz="1400" dirty="0"/>
              <a:t>Image Management and Rain [novice</a:t>
            </a:r>
            <a:r>
              <a:rPr lang="en-US" sz="1400" dirty="0" smtClean="0"/>
              <a:t>]</a:t>
            </a:r>
            <a:endParaRPr lang="en-US" sz="1400" dirty="0"/>
          </a:p>
          <a:p>
            <a:r>
              <a:rPr lang="en-US" sz="1400" dirty="0" smtClean="0">
                <a:solidFill>
                  <a:srgbClr val="FF0000"/>
                </a:solidFill>
              </a:rPr>
              <a:t>Storage</a:t>
            </a:r>
          </a:p>
          <a:p>
            <a:r>
              <a:rPr lang="en-US" sz="1400" dirty="0" smtClean="0"/>
              <a:t>Using </a:t>
            </a:r>
            <a:r>
              <a:rPr lang="en-US" sz="1400" dirty="0"/>
              <a:t>HPSS from FutureGrid [novice]</a:t>
            </a:r>
          </a:p>
          <a:p>
            <a:endParaRPr lang="en-US" sz="1400" dirty="0"/>
          </a:p>
        </p:txBody>
      </p:sp>
      <p:sp>
        <p:nvSpPr>
          <p:cNvPr id="7" name="Content Placeholder 6"/>
          <p:cNvSpPr>
            <a:spLocks noGrp="1"/>
          </p:cNvSpPr>
          <p:nvPr>
            <p:ph sz="half" idx="2"/>
          </p:nvPr>
        </p:nvSpPr>
        <p:spPr>
          <a:xfrm>
            <a:off x="4267200" y="914400"/>
            <a:ext cx="4876800" cy="5791200"/>
          </a:xfrm>
          <a:solidFill>
            <a:schemeClr val="bg1"/>
          </a:solidFill>
          <a:ln>
            <a:solidFill>
              <a:schemeClr val="tx1"/>
            </a:solidFill>
          </a:ln>
        </p:spPr>
        <p:txBody>
          <a:bodyPr/>
          <a:lstStyle/>
          <a:p>
            <a:r>
              <a:rPr lang="en-US" sz="1400" b="1" dirty="0" smtClean="0">
                <a:solidFill>
                  <a:srgbClr val="FF0000"/>
                </a:solidFill>
              </a:rPr>
              <a:t>Educational Grid Virtual Appliances</a:t>
            </a:r>
          </a:p>
          <a:p>
            <a:r>
              <a:rPr lang="en-US" sz="1400" dirty="0"/>
              <a:t> Running a Grid Appliance on your </a:t>
            </a:r>
            <a:r>
              <a:rPr lang="en-US" sz="1400" dirty="0" smtClean="0"/>
              <a:t>desktop</a:t>
            </a:r>
          </a:p>
          <a:p>
            <a:r>
              <a:rPr lang="en-US" sz="1400" dirty="0" smtClean="0"/>
              <a:t>Running </a:t>
            </a:r>
            <a:r>
              <a:rPr lang="en-US" sz="1400" dirty="0"/>
              <a:t>a Grid Appliance on </a:t>
            </a:r>
            <a:r>
              <a:rPr lang="en-US" sz="1400" dirty="0" smtClean="0"/>
              <a:t>FutureGrid</a:t>
            </a:r>
          </a:p>
          <a:p>
            <a:r>
              <a:rPr lang="en-US" sz="1400" dirty="0" smtClean="0"/>
              <a:t>Running </a:t>
            </a:r>
            <a:r>
              <a:rPr lang="en-US" sz="1400" dirty="0"/>
              <a:t>an OpenStack virtual appliance on </a:t>
            </a:r>
            <a:r>
              <a:rPr lang="en-US" sz="1400" dirty="0" smtClean="0"/>
              <a:t>FutureGrid</a:t>
            </a:r>
            <a:endParaRPr lang="en-US" sz="1400" dirty="0"/>
          </a:p>
          <a:p>
            <a:r>
              <a:rPr lang="en-US" sz="1400" dirty="0" smtClean="0"/>
              <a:t>Running </a:t>
            </a:r>
            <a:r>
              <a:rPr lang="en-US" sz="1400" dirty="0"/>
              <a:t>Condor tasks on the Grid </a:t>
            </a:r>
            <a:r>
              <a:rPr lang="en-US" sz="1400" dirty="0" smtClean="0"/>
              <a:t>Appliance</a:t>
            </a:r>
          </a:p>
          <a:p>
            <a:r>
              <a:rPr lang="en-US" sz="1400" dirty="0" smtClean="0"/>
              <a:t>Running </a:t>
            </a:r>
            <a:r>
              <a:rPr lang="en-US" sz="1400" dirty="0"/>
              <a:t>MPI tasks on the Grid </a:t>
            </a:r>
            <a:r>
              <a:rPr lang="en-US" sz="1400" dirty="0" smtClean="0"/>
              <a:t>Appliance</a:t>
            </a:r>
          </a:p>
          <a:p>
            <a:r>
              <a:rPr lang="en-US" sz="1400" dirty="0" smtClean="0"/>
              <a:t>Running </a:t>
            </a:r>
            <a:r>
              <a:rPr lang="en-US" sz="1400" dirty="0"/>
              <a:t>Hadoop tasks on the Grid </a:t>
            </a:r>
            <a:r>
              <a:rPr lang="en-US" sz="1400" dirty="0" smtClean="0"/>
              <a:t>Appliance</a:t>
            </a:r>
          </a:p>
          <a:p>
            <a:r>
              <a:rPr lang="en-US" sz="1400" dirty="0" smtClean="0"/>
              <a:t>Deploying </a:t>
            </a:r>
            <a:r>
              <a:rPr lang="en-US" sz="1400" dirty="0"/>
              <a:t>virtual private Grid Appliance clusters using Nimbus </a:t>
            </a:r>
            <a:endParaRPr lang="en-US" sz="1400" dirty="0" smtClean="0"/>
          </a:p>
          <a:p>
            <a:r>
              <a:rPr lang="en-US" sz="1400" dirty="0" smtClean="0"/>
              <a:t>Building </a:t>
            </a:r>
            <a:r>
              <a:rPr lang="en-US" sz="1400" dirty="0"/>
              <a:t>an educational appliance from Ubuntu 10.04 </a:t>
            </a:r>
            <a:endParaRPr lang="en-US" sz="1400" dirty="0" smtClean="0"/>
          </a:p>
          <a:p>
            <a:r>
              <a:rPr lang="en-US" sz="1400" dirty="0" smtClean="0"/>
              <a:t>Customizing </a:t>
            </a:r>
            <a:r>
              <a:rPr lang="en-US" sz="1400" dirty="0"/>
              <a:t>and registering Grid Appliance images using Eucalyptus </a:t>
            </a:r>
          </a:p>
          <a:p>
            <a:r>
              <a:rPr lang="en-US" sz="1400" b="1" dirty="0" smtClean="0">
                <a:solidFill>
                  <a:srgbClr val="FF0000"/>
                </a:solidFill>
              </a:rPr>
              <a:t>High Performance Computing</a:t>
            </a:r>
          </a:p>
          <a:p>
            <a:r>
              <a:rPr lang="en-US" sz="1400" dirty="0"/>
              <a:t> Basic High Performance Computing </a:t>
            </a:r>
            <a:endParaRPr lang="en-US" sz="1400" dirty="0" smtClean="0"/>
          </a:p>
          <a:p>
            <a:r>
              <a:rPr lang="en-US" sz="1400" dirty="0" smtClean="0"/>
              <a:t>Running </a:t>
            </a:r>
            <a:r>
              <a:rPr lang="en-US" sz="1400" dirty="0"/>
              <a:t>Hadoop as a batch job using MyHadoop </a:t>
            </a:r>
          </a:p>
          <a:p>
            <a:r>
              <a:rPr lang="en-US" sz="1400" dirty="0" smtClean="0"/>
              <a:t>Performance </a:t>
            </a:r>
            <a:r>
              <a:rPr lang="en-US" sz="1400" dirty="0"/>
              <a:t>Analysis with </a:t>
            </a:r>
            <a:r>
              <a:rPr lang="en-US" sz="1400" dirty="0" err="1"/>
              <a:t>Vampir</a:t>
            </a:r>
            <a:r>
              <a:rPr lang="en-US" sz="1400" dirty="0"/>
              <a:t> </a:t>
            </a:r>
            <a:endParaRPr lang="en-US" sz="1400" dirty="0" smtClean="0"/>
          </a:p>
          <a:p>
            <a:r>
              <a:rPr lang="en-US" sz="1400" dirty="0" smtClean="0"/>
              <a:t>Instrumentation </a:t>
            </a:r>
            <a:r>
              <a:rPr lang="en-US" sz="1400" dirty="0"/>
              <a:t>and tracing with </a:t>
            </a:r>
            <a:r>
              <a:rPr lang="en-US" sz="1400" dirty="0" err="1" smtClean="0"/>
              <a:t>VampirTrace</a:t>
            </a:r>
            <a:endParaRPr lang="en-US" sz="1400" dirty="0"/>
          </a:p>
          <a:p>
            <a:r>
              <a:rPr lang="en-US" sz="1400" dirty="0" smtClean="0">
                <a:solidFill>
                  <a:srgbClr val="FF0000"/>
                </a:solidFill>
              </a:rPr>
              <a:t>Experiment Management</a:t>
            </a:r>
            <a:endParaRPr lang="en-US" sz="1400" dirty="0">
              <a:solidFill>
                <a:srgbClr val="FF0000"/>
              </a:solidFill>
            </a:endParaRPr>
          </a:p>
          <a:p>
            <a:r>
              <a:rPr lang="en-US" sz="1400" dirty="0"/>
              <a:t>    Running interactive experiments [novice]</a:t>
            </a:r>
          </a:p>
          <a:p>
            <a:r>
              <a:rPr lang="en-US" sz="1400" dirty="0"/>
              <a:t>    Running workflow experiments using Pegasus</a:t>
            </a:r>
          </a:p>
          <a:p>
            <a:r>
              <a:rPr lang="en-US" sz="1400" dirty="0"/>
              <a:t>        Pegasus 4.0 on FutureGrid Walkthrough [novice]</a:t>
            </a:r>
          </a:p>
          <a:p>
            <a:r>
              <a:rPr lang="en-US" sz="1400" dirty="0"/>
              <a:t>        Pegasus 4.0 on FutureGrid Tutorial [intermediary]</a:t>
            </a:r>
          </a:p>
          <a:p>
            <a:r>
              <a:rPr lang="en-US" sz="1400" dirty="0"/>
              <a:t>        Pegasus 4.0 on FutureGrid Virtual Cluster [advanced]</a:t>
            </a:r>
          </a:p>
          <a:p>
            <a:endParaRPr lang="en-US" sz="1400" dirty="0"/>
          </a:p>
          <a:p>
            <a:endParaRPr lang="en-US" sz="14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Tree>
    <p:extLst>
      <p:ext uri="{BB962C8B-B14F-4D97-AF65-F5344CB8AC3E}">
        <p14:creationId xmlns:p14="http://schemas.microsoft.com/office/powerpoint/2010/main" val="2996399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7620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0" y="914400"/>
            <a:ext cx="9144000" cy="5562600"/>
          </a:xfrm>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b="1" dirty="0" smtClean="0">
                <a:solidFill>
                  <a:srgbClr val="FF0000"/>
                </a:solidFill>
              </a:rPr>
              <a:t>Experiment</a:t>
            </a:r>
            <a:r>
              <a:rPr lang="en-US" b="1" dirty="0" smtClean="0"/>
              <a:t> </a:t>
            </a:r>
            <a:r>
              <a:rPr lang="en-US" b="1"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for</a:t>
            </a:r>
            <a:r>
              <a:rPr lang="en-US" dirty="0" smtClean="0"/>
              <a:t> images</a:t>
            </a:r>
          </a:p>
          <a:p>
            <a:r>
              <a:rPr lang="en-US" dirty="0" smtClean="0">
                <a:solidFill>
                  <a:srgbClr val="FF0000"/>
                </a:solidFill>
              </a:rPr>
              <a:t>Security</a:t>
            </a:r>
            <a:r>
              <a:rPr lang="en-US" dirty="0" smtClean="0"/>
              <a:t> Authentication, Authorization,</a:t>
            </a:r>
          </a:p>
          <a:p>
            <a:r>
              <a:rPr lang="en-US" dirty="0" smtClean="0"/>
              <a:t>Note Software integrated across institutions and between middleware and systems  Management (Google docs, </a:t>
            </a:r>
            <a:r>
              <a:rPr lang="en-US" dirty="0" err="1" smtClean="0"/>
              <a:t>Jira</a:t>
            </a:r>
            <a:r>
              <a:rPr lang="en-US" dirty="0" smtClean="0"/>
              <a:t>, </a:t>
            </a:r>
            <a:r>
              <a:rPr lang="en-US" dirty="0" err="1" smtClean="0"/>
              <a:t>Mediawiki</a:t>
            </a:r>
            <a:r>
              <a:rPr lang="en-US" dirty="0" smtClean="0"/>
              <a:t>)</a:t>
            </a:r>
          </a:p>
          <a:p>
            <a:r>
              <a:rPr lang="en-US" dirty="0" smtClean="0"/>
              <a:t>Note many software groups are also FG users</a:t>
            </a:r>
          </a:p>
          <a:p>
            <a:endParaRPr lang="en-US" dirty="0" smtClean="0"/>
          </a:p>
          <a:p>
            <a:endParaRPr lang="en-US" dirty="0"/>
          </a:p>
        </p:txBody>
      </p:sp>
      <p:sp>
        <p:nvSpPr>
          <p:cNvPr id="4" name="TextBox 3"/>
          <p:cNvSpPr txBox="1"/>
          <p:nvPr/>
        </p:nvSpPr>
        <p:spPr>
          <a:xfrm>
            <a:off x="7086600" y="2133600"/>
            <a:ext cx="1981200" cy="1754326"/>
          </a:xfrm>
          <a:prstGeom prst="rect">
            <a:avLst/>
          </a:prstGeom>
          <a:noFill/>
        </p:spPr>
        <p:txBody>
          <a:bodyPr wrap="square" rtlCol="0">
            <a:spAutoFit/>
          </a:bodyPr>
          <a:lstStyle/>
          <a:p>
            <a:r>
              <a:rPr lang="en-US" b="1" dirty="0" smtClean="0">
                <a:solidFill>
                  <a:srgbClr val="FF0000"/>
                </a:solidFill>
              </a:rPr>
              <a:t>“Research”</a:t>
            </a:r>
          </a:p>
          <a:p>
            <a:endParaRPr lang="en-US" b="1" dirty="0">
              <a:solidFill>
                <a:srgbClr val="FF0000"/>
              </a:solidFill>
            </a:endParaRPr>
          </a:p>
          <a:p>
            <a:r>
              <a:rPr lang="en-US" b="1" dirty="0" smtClean="0">
                <a:solidFill>
                  <a:srgbClr val="FF0000"/>
                </a:solidFill>
              </a:rPr>
              <a:t>Above and below</a:t>
            </a:r>
            <a:br>
              <a:rPr lang="en-US" b="1" dirty="0" smtClean="0">
                <a:solidFill>
                  <a:srgbClr val="FF0000"/>
                </a:solidFill>
              </a:rPr>
            </a:br>
            <a:endParaRPr lang="en-US" b="1" dirty="0" smtClean="0">
              <a:solidFill>
                <a:srgbClr val="FF0000"/>
              </a:solidFill>
            </a:endParaRPr>
          </a:p>
          <a:p>
            <a:r>
              <a:rPr lang="en-US" b="1" dirty="0" smtClean="0">
                <a:solidFill>
                  <a:srgbClr val="FF0000"/>
                </a:solidFill>
              </a:rPr>
              <a:t>Nimbus OpenStack Eucalyptus</a:t>
            </a:r>
            <a:endParaRPr lang="en-US" b="1" dirty="0">
              <a:solidFill>
                <a:srgbClr val="FF0000"/>
              </a:solidFill>
            </a:endParaRPr>
          </a:p>
        </p:txBody>
      </p:sp>
      <p:cxnSp>
        <p:nvCxnSpPr>
          <p:cNvPr id="6" name="Straight Arrow Connector 5"/>
          <p:cNvCxnSpPr/>
          <p:nvPr/>
        </p:nvCxnSpPr>
        <p:spPr>
          <a:xfrm>
            <a:off x="6172200" y="1981200"/>
            <a:ext cx="1219200" cy="762000"/>
          </a:xfrm>
          <a:prstGeom prst="straightConnector1">
            <a:avLst/>
          </a:prstGeom>
          <a:ln>
            <a:solidFill>
              <a:srgbClr val="FF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419600" y="2945756"/>
            <a:ext cx="3962400" cy="788044"/>
          </a:xfrm>
          <a:prstGeom prst="straightConnector1">
            <a:avLst/>
          </a:prstGeom>
          <a:ln>
            <a:solidFill>
              <a:srgbClr val="FF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87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067800" cy="1143000"/>
          </a:xfrm>
        </p:spPr>
        <p:txBody>
          <a:bodyPr/>
          <a:lstStyle/>
          <a:p>
            <a:pPr eaLnBrk="1" hangingPunct="1"/>
            <a:r>
              <a:rPr lang="en-US" dirty="0" smtClean="0">
                <a:latin typeface="Arial" charset="0"/>
                <a:cs typeface="Arial" charset="0"/>
              </a:rPr>
              <a:t>Motivation: </a:t>
            </a:r>
            <a:r>
              <a:rPr lang="en-US" dirty="0" smtClean="0"/>
              <a:t>Image </a:t>
            </a:r>
            <a:r>
              <a:rPr lang="en-US" dirty="0"/>
              <a:t>Management and Rain on FutureGrid</a:t>
            </a:r>
            <a:endParaRPr lang="en-US" dirty="0">
              <a:latin typeface="Arial" charset="0"/>
              <a:cs typeface="Arial" charset="0"/>
            </a:endParaRPr>
          </a:p>
        </p:txBody>
      </p:sp>
      <p:sp>
        <p:nvSpPr>
          <p:cNvPr id="3" name="Content Placeholder 2"/>
          <p:cNvSpPr>
            <a:spLocks noGrp="1"/>
          </p:cNvSpPr>
          <p:nvPr>
            <p:ph idx="1"/>
          </p:nvPr>
        </p:nvSpPr>
        <p:spPr>
          <a:xfrm>
            <a:off x="0" y="1600200"/>
            <a:ext cx="8991600" cy="4777740"/>
          </a:xfrm>
        </p:spPr>
        <p:txBody>
          <a:bodyPr>
            <a:normAutofit fontScale="92500" lnSpcReduction="10000"/>
          </a:bodyPr>
          <a:lstStyle/>
          <a:p>
            <a:pPr eaLnBrk="1" hangingPunct="1">
              <a:lnSpc>
                <a:spcPct val="110000"/>
              </a:lnSpc>
              <a:defRPr/>
            </a:pPr>
            <a:r>
              <a:rPr lang="en-US" sz="2800" dirty="0">
                <a:solidFill>
                  <a:srgbClr val="000000"/>
                </a:solidFill>
                <a:latin typeface="Arial"/>
                <a:cs typeface="Arial"/>
              </a:rPr>
              <a:t>Allow users to take control of installing the OS on a system on bare </a:t>
            </a:r>
            <a:r>
              <a:rPr lang="en-US" sz="2800" dirty="0" smtClean="0">
                <a:solidFill>
                  <a:srgbClr val="000000"/>
                </a:solidFill>
                <a:latin typeface="Arial"/>
                <a:cs typeface="Arial"/>
              </a:rPr>
              <a:t>metal </a:t>
            </a:r>
            <a:r>
              <a:rPr lang="en-US" sz="2800" dirty="0">
                <a:solidFill>
                  <a:srgbClr val="000000"/>
                </a:solidFill>
                <a:latin typeface="Arial"/>
                <a:cs typeface="Arial"/>
              </a:rPr>
              <a:t>(without the administrator)</a:t>
            </a:r>
          </a:p>
          <a:p>
            <a:pPr>
              <a:lnSpc>
                <a:spcPct val="110000"/>
              </a:lnSpc>
              <a:defRPr/>
            </a:pPr>
            <a:r>
              <a:rPr lang="en-US" sz="2800" dirty="0">
                <a:solidFill>
                  <a:srgbClr val="000000"/>
                </a:solidFill>
                <a:latin typeface="Arial"/>
                <a:cs typeface="Arial"/>
              </a:rPr>
              <a:t>By providing users with the ability to create their own environments to run their projects (OS, packages, software)</a:t>
            </a:r>
          </a:p>
          <a:p>
            <a:pPr>
              <a:lnSpc>
                <a:spcPct val="110000"/>
              </a:lnSpc>
              <a:defRPr/>
            </a:pPr>
            <a:r>
              <a:rPr lang="en-US" sz="2800" dirty="0">
                <a:solidFill>
                  <a:srgbClr val="000000"/>
                </a:solidFill>
                <a:latin typeface="Arial"/>
                <a:cs typeface="Arial"/>
              </a:rPr>
              <a:t>Users can deploy their environments in both </a:t>
            </a:r>
            <a:r>
              <a:rPr lang="en-US" sz="2800" dirty="0" smtClean="0">
                <a:solidFill>
                  <a:srgbClr val="000000"/>
                </a:solidFill>
                <a:latin typeface="Arial"/>
                <a:cs typeface="Arial"/>
              </a:rPr>
              <a:t>bare-metal </a:t>
            </a:r>
            <a:r>
              <a:rPr lang="en-US" sz="2800" dirty="0">
                <a:solidFill>
                  <a:srgbClr val="000000"/>
                </a:solidFill>
                <a:latin typeface="Arial"/>
                <a:cs typeface="Arial"/>
              </a:rPr>
              <a:t>and virtualized infrastructures</a:t>
            </a:r>
          </a:p>
          <a:p>
            <a:r>
              <a:rPr lang="en-US" sz="2800" dirty="0">
                <a:solidFill>
                  <a:srgbClr val="000000"/>
                </a:solidFill>
                <a:latin typeface="Arial"/>
                <a:cs typeface="Arial"/>
              </a:rPr>
              <a:t>Security is </a:t>
            </a:r>
            <a:r>
              <a:rPr lang="en-US" sz="2800" dirty="0" smtClean="0">
                <a:solidFill>
                  <a:srgbClr val="000000"/>
                </a:solidFill>
                <a:latin typeface="Arial"/>
                <a:cs typeface="Arial"/>
              </a:rPr>
              <a:t>obviously important</a:t>
            </a:r>
          </a:p>
          <a:p>
            <a:r>
              <a:rPr lang="en-US" sz="2800" dirty="0" smtClean="0">
                <a:solidFill>
                  <a:srgbClr val="000000"/>
                </a:solidFill>
                <a:latin typeface="Arial"/>
                <a:cs typeface="Arial"/>
              </a:rPr>
              <a:t>RAIN manages tools to dynamically </a:t>
            </a:r>
            <a:r>
              <a:rPr lang="en-US" sz="2800" dirty="0">
                <a:solidFill>
                  <a:srgbClr val="000000"/>
                </a:solidFill>
                <a:latin typeface="Arial"/>
                <a:cs typeface="Arial"/>
              </a:rPr>
              <a:t>provide custom HPC environment, Cloud environment, or virtual networks </a:t>
            </a:r>
            <a:r>
              <a:rPr lang="en-US" sz="2800" dirty="0" smtClean="0">
                <a:solidFill>
                  <a:srgbClr val="000000"/>
                </a:solidFill>
                <a:latin typeface="Arial"/>
                <a:cs typeface="Arial"/>
              </a:rPr>
              <a:t>on-demand</a:t>
            </a:r>
          </a:p>
        </p:txBody>
      </p:sp>
      <p:sp>
        <p:nvSpPr>
          <p:cNvPr id="2" name="Footer Placeholder 1"/>
          <p:cNvSpPr>
            <a:spLocks noGrp="1"/>
          </p:cNvSpPr>
          <p:nvPr>
            <p:ph type="ftr" sz="quarter" idx="4294967295"/>
          </p:nvPr>
        </p:nvSpPr>
        <p:spPr>
          <a:xfrm>
            <a:off x="3664744" y="6345079"/>
            <a:ext cx="2897505" cy="328613"/>
          </a:xfrm>
          <a:prstGeom prst="rect">
            <a:avLst/>
          </a:prstGeom>
        </p:spPr>
        <p:txBody>
          <a:bodyPr lIns="82296" tIns="41148" rIns="82296" bIns="41148"/>
          <a:lstStyle/>
          <a:p>
            <a:pPr>
              <a:defRPr/>
            </a:pPr>
            <a:r>
              <a:rPr lang="en-US"/>
              <a:t>http://futuregrid.org</a:t>
            </a:r>
            <a:endParaRPr lang="en-US" dirty="0"/>
          </a:p>
        </p:txBody>
      </p:sp>
    </p:spTree>
    <p:extLst>
      <p:ext uri="{BB962C8B-B14F-4D97-AF65-F5344CB8AC3E}">
        <p14:creationId xmlns:p14="http://schemas.microsoft.com/office/powerpoint/2010/main" val="2301499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Architecture</a:t>
            </a:r>
            <a:endParaRPr lang="en-US" dirty="0"/>
          </a:p>
        </p:txBody>
      </p:sp>
      <p:pic>
        <p:nvPicPr>
          <p:cNvPr id="4" name="Content Placeholder 3"/>
          <p:cNvPicPr>
            <a:picLocks noGrp="1" noChangeAspect="1"/>
          </p:cNvPicPr>
          <p:nvPr>
            <p:ph idx="1"/>
          </p:nvPr>
        </p:nvPicPr>
        <p:blipFill rotWithShape="1">
          <a:blip r:embed="rId2"/>
          <a:srcRect l="428" r="82"/>
          <a:stretch/>
        </p:blipFill>
        <p:spPr>
          <a:xfrm>
            <a:off x="1752600" y="990600"/>
            <a:ext cx="5638801" cy="5251379"/>
          </a:xfrm>
        </p:spPr>
      </p:pic>
    </p:spTree>
    <p:extLst>
      <p:ext uri="{BB962C8B-B14F-4D97-AF65-F5344CB8AC3E}">
        <p14:creationId xmlns:p14="http://schemas.microsoft.com/office/powerpoint/2010/main" val="1295602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4155929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05740"/>
            <a:ext cx="8229600" cy="548640"/>
          </a:xfrm>
        </p:spPr>
        <p:txBody>
          <a:bodyPr>
            <a:normAutofit fontScale="90000"/>
          </a:bodyPr>
          <a:lstStyle/>
          <a:p>
            <a:r>
              <a:rPr lang="en-US">
                <a:latin typeface="Times New Roman" charset="0"/>
              </a:rPr>
              <a:t>Create Image from Scratch</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dirty="0"/>
              <a:t>         </a:t>
            </a:r>
          </a:p>
        </p:txBody>
      </p:sp>
      <p:graphicFrame>
        <p:nvGraphicFramePr>
          <p:cNvPr id="5" name="Chart 4"/>
          <p:cNvGraphicFramePr>
            <a:graphicFrameLocks/>
          </p:cNvGraphicFramePr>
          <p:nvPr/>
        </p:nvGraphicFramePr>
        <p:xfrm>
          <a:off x="1623060" y="891540"/>
          <a:ext cx="7183755" cy="2811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1623060" y="3771900"/>
          <a:ext cx="7126605" cy="2878182"/>
        </p:xfrm>
        <a:graphic>
          <a:graphicData uri="http://schemas.openxmlformats.org/drawingml/2006/chart">
            <c:chart xmlns:c="http://schemas.openxmlformats.org/drawingml/2006/chart" xmlns:r="http://schemas.openxmlformats.org/officeDocument/2006/relationships" r:id="rId4"/>
          </a:graphicData>
        </a:graphic>
      </p:graphicFrame>
      <p:sp>
        <p:nvSpPr>
          <p:cNvPr id="40965" name="TextBox 6"/>
          <p:cNvSpPr txBox="1">
            <a:spLocks noChangeArrowheads="1"/>
          </p:cNvSpPr>
          <p:nvPr/>
        </p:nvSpPr>
        <p:spPr bwMode="auto">
          <a:xfrm>
            <a:off x="182880" y="1988820"/>
            <a:ext cx="1209303"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CentOS</a:t>
            </a:r>
          </a:p>
        </p:txBody>
      </p:sp>
      <p:sp>
        <p:nvSpPr>
          <p:cNvPr id="40966" name="TextBox 7"/>
          <p:cNvSpPr txBox="1">
            <a:spLocks noChangeArrowheads="1"/>
          </p:cNvSpPr>
          <p:nvPr/>
        </p:nvSpPr>
        <p:spPr bwMode="auto">
          <a:xfrm>
            <a:off x="251460" y="4800600"/>
            <a:ext cx="117564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Ubuntu</a:t>
            </a:r>
          </a:p>
        </p:txBody>
      </p:sp>
      <p:sp>
        <p:nvSpPr>
          <p:cNvPr id="9" name="Rectangle 8"/>
          <p:cNvSpPr/>
          <p:nvPr/>
        </p:nvSpPr>
        <p:spPr>
          <a:xfrm rot="21162932">
            <a:off x="3088712" y="4876217"/>
            <a:ext cx="4807231" cy="837152"/>
          </a:xfrm>
          <a:prstGeom prst="rect">
            <a:avLst/>
          </a:prstGeom>
          <a:no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Takes Up to 83%</a:t>
            </a:r>
          </a:p>
        </p:txBody>
      </p:sp>
      <p:sp>
        <p:nvSpPr>
          <p:cNvPr id="10" name="Rectangle 9"/>
          <p:cNvSpPr/>
          <p:nvPr/>
        </p:nvSpPr>
        <p:spPr>
          <a:xfrm rot="21274974">
            <a:off x="3085386" y="1906321"/>
            <a:ext cx="4807231" cy="837152"/>
          </a:xfrm>
          <a:prstGeom prst="rect">
            <a:avLst/>
          </a:prstGeom>
          <a:no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Takes Up to 69%</a:t>
            </a:r>
          </a:p>
        </p:txBody>
      </p:sp>
    </p:spTree>
    <p:extLst>
      <p:ext uri="{BB962C8B-B14F-4D97-AF65-F5344CB8AC3E}">
        <p14:creationId xmlns:p14="http://schemas.microsoft.com/office/powerpoint/2010/main" val="1548215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05740"/>
            <a:ext cx="8229600" cy="548640"/>
          </a:xfrm>
        </p:spPr>
        <p:txBody>
          <a:bodyPr>
            <a:normAutofit fontScale="90000"/>
          </a:bodyPr>
          <a:lstStyle/>
          <a:p>
            <a:r>
              <a:rPr lang="en-US">
                <a:latin typeface="Times New Roman" charset="0"/>
              </a:rPr>
              <a:t>Create Image from Base Image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dirty="0"/>
              <a:t>         </a:t>
            </a:r>
          </a:p>
        </p:txBody>
      </p:sp>
      <p:sp>
        <p:nvSpPr>
          <p:cNvPr id="43011" name="TextBox 6"/>
          <p:cNvSpPr txBox="1">
            <a:spLocks noChangeArrowheads="1"/>
          </p:cNvSpPr>
          <p:nvPr/>
        </p:nvSpPr>
        <p:spPr bwMode="auto">
          <a:xfrm>
            <a:off x="182880" y="1988820"/>
            <a:ext cx="1209303"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CentOS</a:t>
            </a:r>
          </a:p>
        </p:txBody>
      </p:sp>
      <p:sp>
        <p:nvSpPr>
          <p:cNvPr id="43012" name="TextBox 7"/>
          <p:cNvSpPr txBox="1">
            <a:spLocks noChangeArrowheads="1"/>
          </p:cNvSpPr>
          <p:nvPr/>
        </p:nvSpPr>
        <p:spPr bwMode="auto">
          <a:xfrm>
            <a:off x="251460" y="4800600"/>
            <a:ext cx="117564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Ubuntu</a:t>
            </a:r>
          </a:p>
        </p:txBody>
      </p:sp>
      <p:graphicFrame>
        <p:nvGraphicFramePr>
          <p:cNvPr id="9" name="Chart 8"/>
          <p:cNvGraphicFramePr>
            <a:graphicFrameLocks/>
          </p:cNvGraphicFramePr>
          <p:nvPr/>
        </p:nvGraphicFramePr>
        <p:xfrm>
          <a:off x="1554480" y="891540"/>
          <a:ext cx="7200900" cy="2811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1554480" y="3771900"/>
          <a:ext cx="7200900" cy="28117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rot="21274974">
            <a:off x="3118692" y="4775189"/>
            <a:ext cx="4635409" cy="837152"/>
          </a:xfrm>
          <a:prstGeom prst="rect">
            <a:avLst/>
          </a:prstGeom>
          <a:no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Reduces 62-80%</a:t>
            </a:r>
          </a:p>
        </p:txBody>
      </p:sp>
      <p:sp>
        <p:nvSpPr>
          <p:cNvPr id="13" name="Rectangle 12"/>
          <p:cNvSpPr/>
          <p:nvPr/>
        </p:nvSpPr>
        <p:spPr>
          <a:xfrm rot="21274974">
            <a:off x="2981533" y="1826249"/>
            <a:ext cx="4635409" cy="837152"/>
          </a:xfrm>
          <a:prstGeom prst="rect">
            <a:avLst/>
          </a:prstGeom>
          <a:no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Reduces 55-67%</a:t>
            </a:r>
          </a:p>
        </p:txBody>
      </p:sp>
    </p:spTree>
    <p:extLst>
      <p:ext uri="{BB962C8B-B14F-4D97-AF65-F5344CB8AC3E}">
        <p14:creationId xmlns:p14="http://schemas.microsoft.com/office/powerpoint/2010/main" val="409462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27" y="76200"/>
            <a:ext cx="8229600" cy="639762"/>
          </a:xfrm>
        </p:spPr>
        <p:txBody>
          <a:bodyPr/>
          <a:lstStyle/>
          <a:p>
            <a:r>
              <a:rPr lang="en-US" dirty="0" err="1"/>
              <a:t>Templated</a:t>
            </a:r>
            <a:r>
              <a:rPr lang="en-US" dirty="0"/>
              <a:t> Dynamic </a:t>
            </a:r>
            <a:r>
              <a:rPr lang="en-US" dirty="0" smtClean="0"/>
              <a:t>Provisioning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1" y="685800"/>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Tree>
    <p:extLst>
      <p:ext uri="{BB962C8B-B14F-4D97-AF65-F5344CB8AC3E}">
        <p14:creationId xmlns:p14="http://schemas.microsoft.com/office/powerpoint/2010/main" val="259371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What is FutureGrid?</a:t>
            </a:r>
            <a:endParaRPr lang="en-US" b="1" dirty="0"/>
          </a:p>
        </p:txBody>
      </p:sp>
      <p:sp>
        <p:nvSpPr>
          <p:cNvPr id="3" name="Content Placeholder 2"/>
          <p:cNvSpPr>
            <a:spLocks noGrp="1"/>
          </p:cNvSpPr>
          <p:nvPr>
            <p:ph idx="1"/>
          </p:nvPr>
        </p:nvSpPr>
        <p:spPr>
          <a:xfrm>
            <a:off x="25400" y="533400"/>
            <a:ext cx="9118600" cy="5943600"/>
          </a:xfrm>
        </p:spPr>
        <p:txBody>
          <a:bodyPr>
            <a:noAutofit/>
          </a:bodyPr>
          <a:lstStyle/>
          <a:p>
            <a:r>
              <a:rPr lang="en-US" sz="2200" dirty="0">
                <a:latin typeface="Times New Roman" pitchFamily="18" charset="0"/>
                <a:cs typeface="Times New Roman" pitchFamily="18" charset="0"/>
              </a:rPr>
              <a:t>The FutureGrid project mission is to </a:t>
            </a:r>
            <a:r>
              <a:rPr lang="en-US" sz="2200" dirty="0">
                <a:solidFill>
                  <a:srgbClr val="FF0000"/>
                </a:solidFill>
                <a:latin typeface="Times New Roman" pitchFamily="18" charset="0"/>
                <a:cs typeface="Times New Roman" pitchFamily="18" charset="0"/>
              </a:rPr>
              <a:t>enable experimental work </a:t>
            </a:r>
            <a:r>
              <a:rPr lang="en-US" sz="2200" dirty="0">
                <a:latin typeface="Times New Roman" pitchFamily="18" charset="0"/>
                <a:cs typeface="Times New Roman" pitchFamily="18" charset="0"/>
              </a:rPr>
              <a:t>that advances:</a:t>
            </a:r>
          </a:p>
          <a:p>
            <a:pPr marL="914400" lvl="1" indent="-457200">
              <a:buFont typeface="+mj-lt"/>
              <a:buAutoNum type="alphaLcParenR"/>
            </a:pPr>
            <a:r>
              <a:rPr lang="en-US" sz="2200" dirty="0" smtClean="0">
                <a:latin typeface="Times New Roman" pitchFamily="18" charset="0"/>
                <a:cs typeface="Times New Roman" pitchFamily="18" charset="0"/>
              </a:rPr>
              <a:t>Innovation </a:t>
            </a:r>
            <a:r>
              <a:rPr lang="en-US" sz="2200" dirty="0">
                <a:latin typeface="Times New Roman" pitchFamily="18" charset="0"/>
                <a:cs typeface="Times New Roman" pitchFamily="18" charset="0"/>
              </a:rPr>
              <a:t>and scientific understanding of </a:t>
            </a:r>
            <a:r>
              <a:rPr lang="en-US" sz="2200" dirty="0">
                <a:solidFill>
                  <a:srgbClr val="FF0000"/>
                </a:solidFill>
                <a:latin typeface="Times New Roman" pitchFamily="18" charset="0"/>
                <a:cs typeface="Times New Roman" pitchFamily="18" charset="0"/>
              </a:rPr>
              <a:t>distributed computing and parallel </a:t>
            </a:r>
            <a:r>
              <a:rPr lang="en-US" sz="2200" dirty="0" smtClean="0">
                <a:solidFill>
                  <a:srgbClr val="FF0000"/>
                </a:solidFill>
                <a:latin typeface="Times New Roman" pitchFamily="18" charset="0"/>
                <a:cs typeface="Times New Roman" pitchFamily="18" charset="0"/>
              </a:rPr>
              <a:t>computing paradigms</a:t>
            </a:r>
            <a:r>
              <a:rPr lang="en-US" sz="2200" dirty="0">
                <a:latin typeface="Times New Roman" pitchFamily="18" charset="0"/>
                <a:cs typeface="Times New Roman" pitchFamily="18" charset="0"/>
              </a:rPr>
              <a:t>,</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engineering science of middleware </a:t>
            </a:r>
            <a:r>
              <a:rPr lang="en-US" sz="2200" dirty="0">
                <a:latin typeface="Times New Roman" pitchFamily="18" charset="0"/>
                <a:cs typeface="Times New Roman" pitchFamily="18" charset="0"/>
              </a:rPr>
              <a:t>that enables these paradigms,</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use and drivers of these paradigms by </a:t>
            </a:r>
            <a:r>
              <a:rPr lang="en-US" sz="2200" dirty="0">
                <a:solidFill>
                  <a:srgbClr val="FF0000"/>
                </a:solidFill>
                <a:latin typeface="Times New Roman" pitchFamily="18" charset="0"/>
                <a:cs typeface="Times New Roman" pitchFamily="18" charset="0"/>
              </a:rPr>
              <a:t>important applications</a:t>
            </a:r>
            <a:r>
              <a:rPr lang="en-US" sz="2200" dirty="0">
                <a:latin typeface="Times New Roman" pitchFamily="18" charset="0"/>
                <a:cs typeface="Times New Roman" pitchFamily="18" charset="0"/>
              </a:rPr>
              <a:t>, and,</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education</a:t>
            </a:r>
            <a:r>
              <a:rPr lang="en-US" sz="2200" dirty="0">
                <a:latin typeface="Times New Roman" pitchFamily="18" charset="0"/>
                <a:cs typeface="Times New Roman" pitchFamily="18" charset="0"/>
              </a:rPr>
              <a:t> of a new generation of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students </a:t>
            </a:r>
            <a:r>
              <a:rPr lang="en-US" sz="2200" dirty="0">
                <a:latin typeface="Times New Roman" pitchFamily="18" charset="0"/>
                <a:cs typeface="Times New Roman" pitchFamily="18" charset="0"/>
              </a:rPr>
              <a:t>and workforce on the use of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these paradigms </a:t>
            </a:r>
            <a:r>
              <a:rPr lang="en-US" sz="2200" dirty="0">
                <a:latin typeface="Times New Roman" pitchFamily="18" charset="0"/>
                <a:cs typeface="Times New Roman" pitchFamily="18" charset="0"/>
              </a:rPr>
              <a:t>and their applications</a:t>
            </a:r>
            <a:r>
              <a:rPr lang="en-US" sz="2200" dirty="0" smtClean="0">
                <a:latin typeface="Times New Roman" pitchFamily="18" charset="0"/>
                <a:cs typeface="Times New Roman" pitchFamily="18" charset="0"/>
              </a:rPr>
              <a:t>.</a:t>
            </a:r>
          </a:p>
          <a:p>
            <a:pPr marL="514350" indent="-457200"/>
            <a:r>
              <a:rPr lang="en-US" sz="2200" dirty="0" smtClean="0">
                <a:latin typeface="Times New Roman" pitchFamily="18" charset="0"/>
                <a:cs typeface="Times New Roman" pitchFamily="18" charset="0"/>
              </a:rPr>
              <a:t>The implementation of mission includes</a:t>
            </a:r>
          </a:p>
          <a:p>
            <a:pPr lvl="1">
              <a:buFont typeface="Arial" pitchFamily="34" charset="0"/>
              <a:buChar char="•"/>
            </a:pPr>
            <a:r>
              <a:rPr lang="en-US" sz="2200" dirty="0" smtClean="0">
                <a:solidFill>
                  <a:srgbClr val="FF0000"/>
                </a:solidFill>
                <a:latin typeface="Times New Roman" pitchFamily="18" charset="0"/>
                <a:cs typeface="Times New Roman" pitchFamily="18" charset="0"/>
              </a:rPr>
              <a:t>Distributed flexible hardware </a:t>
            </a:r>
            <a:br>
              <a:rPr lang="en-US" sz="2200" dirty="0" smtClean="0">
                <a:solidFill>
                  <a:srgbClr val="FF0000"/>
                </a:solidFill>
                <a:latin typeface="Times New Roman" pitchFamily="18" charset="0"/>
                <a:cs typeface="Times New Roman" pitchFamily="18" charset="0"/>
              </a:rPr>
            </a:br>
            <a:r>
              <a:rPr lang="en-US" sz="2200" dirty="0" smtClean="0">
                <a:latin typeface="Times New Roman" pitchFamily="18" charset="0"/>
                <a:cs typeface="Times New Roman" pitchFamily="18" charset="0"/>
              </a:rPr>
              <a:t>with supported use</a:t>
            </a:r>
          </a:p>
          <a:p>
            <a:pPr lvl="1">
              <a:buFont typeface="Arial" pitchFamily="34" charset="0"/>
              <a:buChar char="•"/>
            </a:pPr>
            <a:r>
              <a:rPr lang="en-US" sz="2200" dirty="0" smtClean="0">
                <a:latin typeface="Times New Roman" pitchFamily="18" charset="0"/>
                <a:cs typeface="Times New Roman" pitchFamily="18" charset="0"/>
              </a:rPr>
              <a:t>Identified </a:t>
            </a:r>
            <a:r>
              <a:rPr lang="en-US" sz="2200" dirty="0" smtClean="0">
                <a:solidFill>
                  <a:srgbClr val="FF0000"/>
                </a:solidFill>
                <a:latin typeface="Times New Roman" pitchFamily="18" charset="0"/>
                <a:cs typeface="Times New Roman" pitchFamily="18" charset="0"/>
              </a:rPr>
              <a:t>IaaS and </a:t>
            </a:r>
            <a:r>
              <a:rPr lang="en-US" sz="2200" dirty="0" err="1" smtClean="0">
                <a:solidFill>
                  <a:srgbClr val="FF0000"/>
                </a:solidFill>
                <a:latin typeface="Times New Roman" pitchFamily="18" charset="0"/>
                <a:cs typeface="Times New Roman" pitchFamily="18" charset="0"/>
              </a:rPr>
              <a:t>PaaS</a:t>
            </a:r>
            <a:r>
              <a:rPr lang="en-US" sz="2200" dirty="0" smtClean="0">
                <a:solidFill>
                  <a:srgbClr val="FF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“core” software</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with supported use</a:t>
            </a:r>
          </a:p>
          <a:p>
            <a:pPr lvl="1">
              <a:buFont typeface="Arial" pitchFamily="34" charset="0"/>
              <a:buChar char="•"/>
            </a:pPr>
            <a:r>
              <a:rPr lang="en-US" sz="2200" dirty="0" smtClean="0">
                <a:solidFill>
                  <a:srgbClr val="FF0000"/>
                </a:solidFill>
                <a:latin typeface="Times New Roman" pitchFamily="18" charset="0"/>
                <a:cs typeface="Times New Roman" pitchFamily="18" charset="0"/>
              </a:rPr>
              <a:t>Outreach</a:t>
            </a:r>
          </a:p>
          <a:p>
            <a:r>
              <a:rPr lang="en-US" sz="2200" dirty="0" smtClean="0">
                <a:latin typeface="Times New Roman" pitchFamily="18" charset="0"/>
                <a:cs typeface="Times New Roman" pitchFamily="18" charset="0"/>
              </a:rPr>
              <a:t>~4500 cores in 5 major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sites</a:t>
            </a:r>
            <a:endParaRPr lang="en-US" sz="2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28" t="5605" r="22737" b="-95"/>
          <a:stretch/>
        </p:blipFill>
        <p:spPr bwMode="auto">
          <a:xfrm>
            <a:off x="5651086" y="3024544"/>
            <a:ext cx="3502986" cy="383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9000" y="5802868"/>
            <a:ext cx="1851533" cy="369332"/>
          </a:xfrm>
          <a:prstGeom prst="rect">
            <a:avLst/>
          </a:prstGeom>
          <a:solidFill>
            <a:schemeClr val="bg1"/>
          </a:solidFill>
        </p:spPr>
        <p:txBody>
          <a:bodyPr wrap="none" rtlCol="0">
            <a:spAutoFit/>
          </a:bodyPr>
          <a:lstStyle/>
          <a:p>
            <a:r>
              <a:rPr lang="en-US" b="1" dirty="0" smtClean="0"/>
              <a:t>FutureGrid Usage</a:t>
            </a:r>
            <a:endParaRPr lang="en-US" b="1" dirty="0"/>
          </a:p>
        </p:txBody>
      </p:sp>
    </p:spTree>
    <p:extLst>
      <p:ext uri="{BB962C8B-B14F-4D97-AF65-F5344CB8AC3E}">
        <p14:creationId xmlns:p14="http://schemas.microsoft.com/office/powerpoint/2010/main" val="21438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 use </a:t>
            </a:r>
            <a:r>
              <a:rPr lang="en-US" sz="2400" b="1" dirty="0" smtClean="0"/>
              <a:t>worker role</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35145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179156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a:t>It is projected that there will be 24 billion devices on the Internet by 2020.  </a:t>
            </a:r>
            <a:r>
              <a:rPr lang="en-US" sz="2400"/>
              <a:t>Most will be small sensors that send streams of information into the cloud where it will be processed and integrated with other streams and turned into knowledge that will help our lives in a multitude of small and big ways.  </a:t>
            </a:r>
          </a:p>
          <a:p>
            <a:r>
              <a:rPr lang="en-US" sz="240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342135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3505203"/>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085761" y="4852693"/>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468998" y="1469135"/>
            <a:ext cx="1343027" cy="1343024"/>
          </a:xfrm>
          <a:prstGeom prst="rect">
            <a:avLst/>
          </a:prstGeom>
          <a:noFill/>
          <a:ln w="9525">
            <a:noFill/>
            <a:miter lim="800000"/>
            <a:headEnd/>
            <a:tailEnd/>
          </a:ln>
        </p:spPr>
      </p:pic>
      <p:sp>
        <p:nvSpPr>
          <p:cNvPr id="3" name="TextBox 2"/>
          <p:cNvSpPr txBox="1"/>
          <p:nvPr/>
        </p:nvSpPr>
        <p:spPr>
          <a:xfrm>
            <a:off x="161544" y="5038728"/>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6324600" y="1062335"/>
            <a:ext cx="1994457" cy="461665"/>
          </a:xfrm>
          <a:prstGeom prst="rect">
            <a:avLst/>
          </a:prstGeom>
          <a:noFill/>
        </p:spPr>
        <p:txBody>
          <a:bodyPr wrap="none" rtlCol="0">
            <a:spAutoFit/>
          </a:bodyPr>
          <a:lstStyle/>
          <a:p>
            <a:r>
              <a:rPr lang="en-US" sz="2400" dirty="0" smtClean="0"/>
              <a:t>Output Sensor</a:t>
            </a:r>
            <a:endParaRPr lang="en-US" sz="24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3915866276"/>
              </p:ext>
            </p:extLst>
          </p:nvPr>
        </p:nvGraphicFramePr>
        <p:xfrm>
          <a:off x="190497" y="1502663"/>
          <a:ext cx="1905006" cy="1607771"/>
        </p:xfrm>
        <a:graphic>
          <a:graphicData uri="http://schemas.openxmlformats.org/presentationml/2006/ole">
            <mc:AlternateContent xmlns:mc="http://schemas.openxmlformats.org/markup-compatibility/2006">
              <mc:Choice xmlns:v="urn:schemas-microsoft-com:vml" Requires="v">
                <p:oleObj spid="_x0000_s2109" name="PhotoImpact" r:id="rId11" imgW="2685714" imgH="2266667" progId="">
                  <p:embed/>
                </p:oleObj>
              </mc:Choice>
              <mc:Fallback>
                <p:oleObj name="PhotoImpact" r:id="rId11" imgW="2685714" imgH="2266667" progId="">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497" y="1502663"/>
                        <a:ext cx="1905006" cy="16077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065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linear algebra need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7552052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16104</TotalTime>
  <Words>3688</Words>
  <Application>Microsoft Office PowerPoint</Application>
  <PresentationFormat>On-screen Show (4:3)</PresentationFormat>
  <Paragraphs>600</Paragraphs>
  <Slides>43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3_Office Theme</vt:lpstr>
      <vt:lpstr>PhotoImpact</vt:lpstr>
      <vt:lpstr>Science Applications on Clouds and FutureGrid</vt:lpstr>
      <vt:lpstr>Science Computing Environments</vt:lpstr>
      <vt:lpstr>Some Observations</vt:lpstr>
      <vt:lpstr>Clouds and Grids/HPC</vt:lpstr>
      <vt:lpstr>What Applications work in Clouds</vt:lpstr>
      <vt:lpstr>Parallelism over Users and Usages</vt:lpstr>
      <vt:lpstr>Internet of Things and the Cloud </vt:lpstr>
      <vt:lpstr>Sensors as a Service</vt:lpstr>
      <vt:lpstr>Classic Parallel Computing</vt:lpstr>
      <vt:lpstr>4 Forms of MapReduce</vt:lpstr>
      <vt:lpstr>Performance – Kmeans Clustering</vt:lpstr>
      <vt:lpstr>Data Intensive Iterative Applications I</vt:lpstr>
      <vt:lpstr>Twister for Data Intensive  Iterative Applications</vt:lpstr>
      <vt:lpstr>What to use in Clouds</vt:lpstr>
      <vt:lpstr>What to use in Grids and Supercomputers?</vt:lpstr>
      <vt:lpstr>How to use Clouds I</vt:lpstr>
      <vt:lpstr>How to use Clouds II</vt:lpstr>
      <vt:lpstr>How to use Clouds III</vt:lpstr>
      <vt:lpstr>Architecture of Data Repositories?</vt:lpstr>
      <vt:lpstr>Clouds as Support for Data Repositories?</vt:lpstr>
      <vt:lpstr>Using Science Clouds in a Nutshell</vt:lpstr>
      <vt:lpstr>FutureGrid key Concepts I</vt:lpstr>
      <vt:lpstr>FutureGrid key Concepts II</vt:lpstr>
      <vt:lpstr>FutureGrid key Concepts III</vt:lpstr>
      <vt:lpstr>FutureGrid Partners</vt:lpstr>
      <vt:lpstr>FutureGrid:  a Grid/Cloud/HPC Testbed</vt:lpstr>
      <vt:lpstr>Compute Hardware</vt:lpstr>
      <vt:lpstr>Storage Hardware</vt:lpstr>
      <vt:lpstr>Network Impairment Device</vt:lpstr>
      <vt:lpstr>FutureGrid: Inca Monitoring</vt:lpstr>
      <vt:lpstr>5 Use Types for FutureGrid</vt:lpstr>
      <vt:lpstr>PowerPoint Presentation</vt:lpstr>
      <vt:lpstr>Recent Projects</vt:lpstr>
      <vt:lpstr>Distribution of FutureGrid Technologies and Areas</vt:lpstr>
      <vt:lpstr>Environments Chosen Fractions v Time</vt:lpstr>
      <vt:lpstr>FutureGrid Tutorials</vt:lpstr>
      <vt:lpstr>Software Components</vt:lpstr>
      <vt:lpstr>Motivation: Image Management and Rain on FutureGrid</vt:lpstr>
      <vt:lpstr>Architecture</vt:lpstr>
      <vt:lpstr>Create Image from Scratch</vt:lpstr>
      <vt:lpstr>Create Image from Base Image</vt:lpstr>
      <vt:lpstr>Templated Dynamic Provisioning</vt:lpstr>
      <vt:lpstr>What is FutureGrid?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775</cp:revision>
  <dcterms:created xsi:type="dcterms:W3CDTF">2010-11-02T19:01:47Z</dcterms:created>
  <dcterms:modified xsi:type="dcterms:W3CDTF">2012-06-17T15:46:22Z</dcterms:modified>
</cp:coreProperties>
</file>