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35" r:id="rId8"/>
  </p:sldMasterIdLst>
  <p:notesMasterIdLst>
    <p:notesMasterId r:id="rId57"/>
  </p:notesMasterIdLst>
  <p:sldIdLst>
    <p:sldId id="522" r:id="rId9"/>
    <p:sldId id="608" r:id="rId10"/>
    <p:sldId id="609" r:id="rId11"/>
    <p:sldId id="614" r:id="rId12"/>
    <p:sldId id="611" r:id="rId13"/>
    <p:sldId id="612" r:id="rId14"/>
    <p:sldId id="613" r:id="rId15"/>
    <p:sldId id="587" r:id="rId16"/>
    <p:sldId id="588" r:id="rId17"/>
    <p:sldId id="589" r:id="rId18"/>
    <p:sldId id="590" r:id="rId19"/>
    <p:sldId id="591" r:id="rId20"/>
    <p:sldId id="592" r:id="rId21"/>
    <p:sldId id="593" r:id="rId22"/>
    <p:sldId id="594" r:id="rId23"/>
    <p:sldId id="595" r:id="rId24"/>
    <p:sldId id="596" r:id="rId25"/>
    <p:sldId id="597" r:id="rId26"/>
    <p:sldId id="598" r:id="rId27"/>
    <p:sldId id="599" r:id="rId28"/>
    <p:sldId id="600" r:id="rId29"/>
    <p:sldId id="601" r:id="rId30"/>
    <p:sldId id="602" r:id="rId31"/>
    <p:sldId id="603" r:id="rId32"/>
    <p:sldId id="604" r:id="rId33"/>
    <p:sldId id="605" r:id="rId34"/>
    <p:sldId id="606" r:id="rId35"/>
    <p:sldId id="607" r:id="rId36"/>
    <p:sldId id="543" r:id="rId37"/>
    <p:sldId id="547" r:id="rId38"/>
    <p:sldId id="548" r:id="rId39"/>
    <p:sldId id="544" r:id="rId40"/>
    <p:sldId id="545" r:id="rId41"/>
    <p:sldId id="546" r:id="rId42"/>
    <p:sldId id="507" r:id="rId43"/>
    <p:sldId id="508" r:id="rId44"/>
    <p:sldId id="509" r:id="rId45"/>
    <p:sldId id="510" r:id="rId46"/>
    <p:sldId id="511" r:id="rId47"/>
    <p:sldId id="512" r:id="rId48"/>
    <p:sldId id="392" r:id="rId49"/>
    <p:sldId id="481" r:id="rId50"/>
    <p:sldId id="460" r:id="rId51"/>
    <p:sldId id="461" r:id="rId52"/>
    <p:sldId id="431" r:id="rId53"/>
    <p:sldId id="561" r:id="rId54"/>
    <p:sldId id="563" r:id="rId55"/>
    <p:sldId id="586" r:id="rId56"/>
  </p:sldIdLst>
  <p:sldSz cx="9144000" cy="6858000" type="screen4x3"/>
  <p:notesSz cx="6858000" cy="9144000"/>
  <p:custDataLst>
    <p:tags r:id="rId5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10" autoAdjust="0"/>
    <p:restoredTop sz="96086" autoAdjust="0"/>
  </p:normalViewPr>
  <p:slideViewPr>
    <p:cSldViewPr snapToGrid="0" snapToObjects="1">
      <p:cViewPr varScale="1">
        <p:scale>
          <a:sx n="91" d="100"/>
          <a:sy n="91" d="100"/>
        </p:scale>
        <p:origin x="732"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ilina\Dropbox\papers\collective_communication\twister4azure_7_30_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thilina\Dropbox\papers\collective_communication\twister4azure_7_30_2.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D:\harpdoc\WDAMDS%20sync%20overhead%20analysi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59707008674169E-2"/>
          <c:y val="4.9594642027959886E-2"/>
          <c:w val="0.70290137992146573"/>
          <c:h val="0.78384841568550845"/>
        </c:manualLayout>
      </c:layout>
      <c:barChart>
        <c:barDir val="col"/>
        <c:grouping val="clustered"/>
        <c:varyColors val="0"/>
        <c:ser>
          <c:idx val="3"/>
          <c:order val="0"/>
          <c:tx>
            <c:strRef>
              <c:f>HDInsight!$E$17</c:f>
              <c:strCache>
                <c:ptCount val="1"/>
                <c:pt idx="0">
                  <c:v>Hadoop AllReduce</c:v>
                </c:pt>
              </c:strCache>
            </c:strRef>
          </c:tx>
          <c:invertIfNegative val="0"/>
          <c:cat>
            <c:strRef>
              <c:f>HDInsight!$A$18:$A$21</c:f>
              <c:strCache>
                <c:ptCount val="4"/>
                <c:pt idx="0">
                  <c:v>32 x 32 M</c:v>
                </c:pt>
                <c:pt idx="1">
                  <c:v>64 x 64 M</c:v>
                </c:pt>
                <c:pt idx="2">
                  <c:v>128 x 128 M</c:v>
                </c:pt>
                <c:pt idx="3">
                  <c:v>256 x 256 M</c:v>
                </c:pt>
              </c:strCache>
            </c:strRef>
          </c:cat>
          <c:val>
            <c:numRef>
              <c:f>HDInsight!$E$18:$E$21</c:f>
              <c:numCache>
                <c:formatCode>General</c:formatCode>
                <c:ptCount val="4"/>
                <c:pt idx="0">
                  <c:v>275.00700000000001</c:v>
                </c:pt>
                <c:pt idx="1">
                  <c:v>277.452</c:v>
                </c:pt>
                <c:pt idx="2">
                  <c:v>286.96699999999998</c:v>
                </c:pt>
                <c:pt idx="3">
                  <c:v>349.101</c:v>
                </c:pt>
              </c:numCache>
            </c:numRef>
          </c:val>
        </c:ser>
        <c:ser>
          <c:idx val="4"/>
          <c:order val="1"/>
          <c:tx>
            <c:strRef>
              <c:f>HDInsight!$F$17</c:f>
              <c:strCache>
                <c:ptCount val="1"/>
                <c:pt idx="0">
                  <c:v>Hadoop MapReduce</c:v>
                </c:pt>
              </c:strCache>
            </c:strRef>
          </c:tx>
          <c:invertIfNegative val="0"/>
          <c:cat>
            <c:strRef>
              <c:f>HDInsight!$A$18:$A$21</c:f>
              <c:strCache>
                <c:ptCount val="4"/>
                <c:pt idx="0">
                  <c:v>32 x 32 M</c:v>
                </c:pt>
                <c:pt idx="1">
                  <c:v>64 x 64 M</c:v>
                </c:pt>
                <c:pt idx="2">
                  <c:v>128 x 128 M</c:v>
                </c:pt>
                <c:pt idx="3">
                  <c:v>256 x 256 M</c:v>
                </c:pt>
              </c:strCache>
            </c:strRef>
          </c:cat>
          <c:val>
            <c:numRef>
              <c:f>HDInsight!$F$18:$F$21</c:f>
              <c:numCache>
                <c:formatCode>General</c:formatCode>
                <c:ptCount val="4"/>
                <c:pt idx="0">
                  <c:v>405.79700000000003</c:v>
                </c:pt>
                <c:pt idx="1">
                  <c:v>407.84300000000002</c:v>
                </c:pt>
                <c:pt idx="2">
                  <c:v>437.78300000000002</c:v>
                </c:pt>
                <c:pt idx="3">
                  <c:v>524.55700000000002</c:v>
                </c:pt>
              </c:numCache>
            </c:numRef>
          </c:val>
        </c:ser>
        <c:ser>
          <c:idx val="2"/>
          <c:order val="2"/>
          <c:tx>
            <c:strRef>
              <c:f>HDInsight!$D$17</c:f>
              <c:strCache>
                <c:ptCount val="1"/>
                <c:pt idx="0">
                  <c:v>Twister4Azure AllReduce</c:v>
                </c:pt>
              </c:strCache>
            </c:strRef>
          </c:tx>
          <c:invertIfNegative val="0"/>
          <c:cat>
            <c:strRef>
              <c:f>HDInsight!$A$18:$A$21</c:f>
              <c:strCache>
                <c:ptCount val="4"/>
                <c:pt idx="0">
                  <c:v>32 x 32 M</c:v>
                </c:pt>
                <c:pt idx="1">
                  <c:v>64 x 64 M</c:v>
                </c:pt>
                <c:pt idx="2">
                  <c:v>128 x 128 M</c:v>
                </c:pt>
                <c:pt idx="3">
                  <c:v>256 x 256 M</c:v>
                </c:pt>
              </c:strCache>
            </c:strRef>
          </c:cat>
          <c:val>
            <c:numRef>
              <c:f>HDInsight!$D$18:$D$21</c:f>
              <c:numCache>
                <c:formatCode>General</c:formatCode>
                <c:ptCount val="4"/>
                <c:pt idx="0">
                  <c:v>491</c:v>
                </c:pt>
                <c:pt idx="1">
                  <c:v>491</c:v>
                </c:pt>
                <c:pt idx="2">
                  <c:v>505</c:v>
                </c:pt>
                <c:pt idx="3">
                  <c:v>520</c:v>
                </c:pt>
              </c:numCache>
            </c:numRef>
          </c:val>
        </c:ser>
        <c:ser>
          <c:idx val="1"/>
          <c:order val="3"/>
          <c:tx>
            <c:strRef>
              <c:f>HDInsight!$C$17</c:f>
              <c:strCache>
                <c:ptCount val="1"/>
                <c:pt idx="0">
                  <c:v>Twister4Azure Broadcast</c:v>
                </c:pt>
              </c:strCache>
            </c:strRef>
          </c:tx>
          <c:invertIfNegative val="0"/>
          <c:cat>
            <c:strRef>
              <c:f>HDInsight!$A$18:$A$21</c:f>
              <c:strCache>
                <c:ptCount val="4"/>
                <c:pt idx="0">
                  <c:v>32 x 32 M</c:v>
                </c:pt>
                <c:pt idx="1">
                  <c:v>64 x 64 M</c:v>
                </c:pt>
                <c:pt idx="2">
                  <c:v>128 x 128 M</c:v>
                </c:pt>
                <c:pt idx="3">
                  <c:v>256 x 256 M</c:v>
                </c:pt>
              </c:strCache>
            </c:strRef>
          </c:cat>
          <c:val>
            <c:numRef>
              <c:f>HDInsight!$C$18:$C$21</c:f>
              <c:numCache>
                <c:formatCode>General</c:formatCode>
                <c:ptCount val="4"/>
                <c:pt idx="0">
                  <c:v>505.15300000000002</c:v>
                </c:pt>
                <c:pt idx="1">
                  <c:v>515.01099999999997</c:v>
                </c:pt>
                <c:pt idx="2">
                  <c:v>534.91999999999996</c:v>
                </c:pt>
                <c:pt idx="3">
                  <c:v>566.78300000000002</c:v>
                </c:pt>
              </c:numCache>
            </c:numRef>
          </c:val>
        </c:ser>
        <c:ser>
          <c:idx val="0"/>
          <c:order val="4"/>
          <c:tx>
            <c:strRef>
              <c:f>HDInsight!$B$17</c:f>
              <c:strCache>
                <c:ptCount val="1"/>
                <c:pt idx="0">
                  <c:v>Twister4Azure</c:v>
                </c:pt>
              </c:strCache>
            </c:strRef>
          </c:tx>
          <c:invertIfNegative val="0"/>
          <c:cat>
            <c:strRef>
              <c:f>HDInsight!$A$18:$A$21</c:f>
              <c:strCache>
                <c:ptCount val="4"/>
                <c:pt idx="0">
                  <c:v>32 x 32 M</c:v>
                </c:pt>
                <c:pt idx="1">
                  <c:v>64 x 64 M</c:v>
                </c:pt>
                <c:pt idx="2">
                  <c:v>128 x 128 M</c:v>
                </c:pt>
                <c:pt idx="3">
                  <c:v>256 x 256 M</c:v>
                </c:pt>
              </c:strCache>
            </c:strRef>
          </c:cat>
          <c:val>
            <c:numRef>
              <c:f>HDInsight!$B$18:$B$21</c:f>
              <c:numCache>
                <c:formatCode>General</c:formatCode>
                <c:ptCount val="4"/>
                <c:pt idx="0">
                  <c:v>509.572</c:v>
                </c:pt>
                <c:pt idx="1">
                  <c:v>535.85199999999998</c:v>
                </c:pt>
                <c:pt idx="2">
                  <c:v>567.92600000000004</c:v>
                </c:pt>
                <c:pt idx="3">
                  <c:v>709.20799999999997</c:v>
                </c:pt>
              </c:numCache>
            </c:numRef>
          </c:val>
        </c:ser>
        <c:ser>
          <c:idx val="5"/>
          <c:order val="5"/>
          <c:tx>
            <c:strRef>
              <c:f>HDInsight!$G$17</c:f>
              <c:strCache>
                <c:ptCount val="1"/>
                <c:pt idx="0">
                  <c:v>HDInsight (AzureHadoop)</c:v>
                </c:pt>
              </c:strCache>
            </c:strRef>
          </c:tx>
          <c:invertIfNegative val="0"/>
          <c:cat>
            <c:strRef>
              <c:f>HDInsight!$A$18:$A$21</c:f>
              <c:strCache>
                <c:ptCount val="4"/>
                <c:pt idx="0">
                  <c:v>32 x 32 M</c:v>
                </c:pt>
                <c:pt idx="1">
                  <c:v>64 x 64 M</c:v>
                </c:pt>
                <c:pt idx="2">
                  <c:v>128 x 128 M</c:v>
                </c:pt>
                <c:pt idx="3">
                  <c:v>256 x 256 M</c:v>
                </c:pt>
              </c:strCache>
            </c:strRef>
          </c:cat>
          <c:val>
            <c:numRef>
              <c:f>HDInsight!$G$18:$G$21</c:f>
              <c:numCache>
                <c:formatCode>General</c:formatCode>
                <c:ptCount val="4"/>
                <c:pt idx="0">
                  <c:v>1190.0980295666666</c:v>
                </c:pt>
                <c:pt idx="1">
                  <c:v>1185.5202744000001</c:v>
                </c:pt>
                <c:pt idx="2">
                  <c:v>1283.5894976500001</c:v>
                </c:pt>
              </c:numCache>
            </c:numRef>
          </c:val>
        </c:ser>
        <c:dLbls>
          <c:showLegendKey val="0"/>
          <c:showVal val="0"/>
          <c:showCatName val="0"/>
          <c:showSerName val="0"/>
          <c:showPercent val="0"/>
          <c:showBubbleSize val="0"/>
        </c:dLbls>
        <c:gapWidth val="150"/>
        <c:axId val="594643992"/>
        <c:axId val="594644384"/>
      </c:barChart>
      <c:catAx>
        <c:axId val="594643992"/>
        <c:scaling>
          <c:orientation val="minMax"/>
        </c:scaling>
        <c:delete val="0"/>
        <c:axPos val="b"/>
        <c:title>
          <c:tx>
            <c:rich>
              <a:bodyPr/>
              <a:lstStyle/>
              <a:p>
                <a:pPr>
                  <a:defRPr/>
                </a:pPr>
                <a:r>
                  <a:rPr lang="en-US"/>
                  <a:t>Num. Cores X Num. Data Points</a:t>
                </a:r>
              </a:p>
            </c:rich>
          </c:tx>
          <c:overlay val="0"/>
        </c:title>
        <c:numFmt formatCode="General" sourceLinked="0"/>
        <c:majorTickMark val="out"/>
        <c:minorTickMark val="none"/>
        <c:tickLblPos val="nextTo"/>
        <c:crossAx val="594644384"/>
        <c:crosses val="autoZero"/>
        <c:auto val="1"/>
        <c:lblAlgn val="ctr"/>
        <c:lblOffset val="100"/>
        <c:noMultiLvlLbl val="0"/>
      </c:catAx>
      <c:valAx>
        <c:axId val="594644384"/>
        <c:scaling>
          <c:orientation val="minMax"/>
        </c:scaling>
        <c:delete val="0"/>
        <c:axPos val="l"/>
        <c:majorGridlines/>
        <c:title>
          <c:tx>
            <c:rich>
              <a:bodyPr rot="-5400000" vert="horz"/>
              <a:lstStyle/>
              <a:p>
                <a:pPr>
                  <a:defRPr/>
                </a:pPr>
                <a:r>
                  <a:rPr lang="en-US"/>
                  <a:t>Time (s)</a:t>
                </a:r>
              </a:p>
            </c:rich>
          </c:tx>
          <c:overlay val="0"/>
        </c:title>
        <c:numFmt formatCode="General" sourceLinked="1"/>
        <c:majorTickMark val="out"/>
        <c:minorTickMark val="none"/>
        <c:tickLblPos val="nextTo"/>
        <c:crossAx val="594643992"/>
        <c:crosses val="autoZero"/>
        <c:crossBetween val="between"/>
      </c:valAx>
    </c:plotArea>
    <c:legend>
      <c:legendPos val="r"/>
      <c:layout>
        <c:manualLayout>
          <c:xMode val="edge"/>
          <c:yMode val="edge"/>
          <c:x val="0.80155872112666904"/>
          <c:y val="9.2730993371591261E-4"/>
          <c:w val="0.19844122740247871"/>
          <c:h val="0.84149321603324867"/>
        </c:manualLayout>
      </c:layout>
      <c:overlay val="0"/>
      <c:txPr>
        <a:bodyPr/>
        <a:lstStyle/>
        <a:p>
          <a:pPr>
            <a:defRPr sz="1200" b="1"/>
          </a:pPr>
          <a:endParaRPr lang="en-US"/>
        </a:p>
      </c:txPr>
    </c:legend>
    <c:plotVisOnly val="1"/>
    <c:dispBlanksAs val="gap"/>
    <c:showDLblsOverMax val="0"/>
  </c:chart>
  <c:txPr>
    <a:bodyPr/>
    <a:lstStyle/>
    <a:p>
      <a:pPr>
        <a:defRPr sz="11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594611220472444"/>
          <c:y val="5.1625151129259299E-2"/>
          <c:w val="0.84759555446194224"/>
          <c:h val="0.78657888713705704"/>
        </c:manualLayout>
      </c:layout>
      <c:barChart>
        <c:barDir val="col"/>
        <c:grouping val="clustered"/>
        <c:varyColors val="0"/>
        <c:ser>
          <c:idx val="3"/>
          <c:order val="0"/>
          <c:tx>
            <c:strRef>
              <c:f>HDInsight!$E$24</c:f>
              <c:strCache>
                <c:ptCount val="1"/>
                <c:pt idx="0">
                  <c:v>Hadoop AllReduce</c:v>
                </c:pt>
              </c:strCache>
            </c:strRef>
          </c:tx>
          <c:spPr>
            <a:pattFill prst="pct80">
              <a:fgClr>
                <a:schemeClr val="accent4">
                  <a:lumMod val="50000"/>
                </a:schemeClr>
              </a:fgClr>
              <a:bgClr>
                <a:schemeClr val="accent4"/>
              </a:bgClr>
            </a:pattFill>
          </c:spPr>
          <c:invertIfNegative val="0"/>
          <c:cat>
            <c:strRef>
              <c:f>HDInsight!$A$25:$A$28</c:f>
              <c:strCache>
                <c:ptCount val="4"/>
                <c:pt idx="0">
                  <c:v>32 x 32 M</c:v>
                </c:pt>
                <c:pt idx="1">
                  <c:v>64 x 64 M</c:v>
                </c:pt>
                <c:pt idx="2">
                  <c:v>128 x 128 M</c:v>
                </c:pt>
                <c:pt idx="3">
                  <c:v>256 x 256 M</c:v>
                </c:pt>
              </c:strCache>
            </c:strRef>
          </c:cat>
          <c:val>
            <c:numRef>
              <c:f>HDInsight!$E$25:$E$28</c:f>
              <c:numCache>
                <c:formatCode>General</c:formatCode>
                <c:ptCount val="4"/>
                <c:pt idx="0">
                  <c:v>150</c:v>
                </c:pt>
                <c:pt idx="1">
                  <c:v>150</c:v>
                </c:pt>
                <c:pt idx="2">
                  <c:v>150</c:v>
                </c:pt>
                <c:pt idx="3">
                  <c:v>150</c:v>
                </c:pt>
              </c:numCache>
            </c:numRef>
          </c:val>
        </c:ser>
        <c:ser>
          <c:idx val="4"/>
          <c:order val="1"/>
          <c:tx>
            <c:strRef>
              <c:f>HDInsight!$F$24</c:f>
              <c:strCache>
                <c:ptCount val="1"/>
                <c:pt idx="0">
                  <c:v>Hadoop MapReduce</c:v>
                </c:pt>
              </c:strCache>
            </c:strRef>
          </c:tx>
          <c:spPr>
            <a:pattFill prst="pct80">
              <a:fgClr>
                <a:schemeClr val="accent1">
                  <a:lumMod val="50000"/>
                </a:schemeClr>
              </a:fgClr>
              <a:bgClr>
                <a:srgbClr val="00B0F0"/>
              </a:bgClr>
            </a:pattFill>
          </c:spPr>
          <c:invertIfNegative val="0"/>
          <c:cat>
            <c:strRef>
              <c:f>HDInsight!$A$25:$A$28</c:f>
              <c:strCache>
                <c:ptCount val="4"/>
                <c:pt idx="0">
                  <c:v>32 x 32 M</c:v>
                </c:pt>
                <c:pt idx="1">
                  <c:v>64 x 64 M</c:v>
                </c:pt>
                <c:pt idx="2">
                  <c:v>128 x 128 M</c:v>
                </c:pt>
                <c:pt idx="3">
                  <c:v>256 x 256 M</c:v>
                </c:pt>
              </c:strCache>
            </c:strRef>
          </c:cat>
          <c:val>
            <c:numRef>
              <c:f>HDInsight!$F$25:$F$28</c:f>
              <c:numCache>
                <c:formatCode>General</c:formatCode>
                <c:ptCount val="4"/>
                <c:pt idx="0">
                  <c:v>150</c:v>
                </c:pt>
                <c:pt idx="1">
                  <c:v>150</c:v>
                </c:pt>
                <c:pt idx="2">
                  <c:v>150</c:v>
                </c:pt>
                <c:pt idx="3">
                  <c:v>150</c:v>
                </c:pt>
              </c:numCache>
            </c:numRef>
          </c:val>
        </c:ser>
        <c:ser>
          <c:idx val="2"/>
          <c:order val="2"/>
          <c:tx>
            <c:strRef>
              <c:f>HDInsight!$D$24</c:f>
              <c:strCache>
                <c:ptCount val="1"/>
                <c:pt idx="0">
                  <c:v>T4A AllRed</c:v>
                </c:pt>
              </c:strCache>
            </c:strRef>
          </c:tx>
          <c:spPr>
            <a:pattFill prst="pct80">
              <a:fgClr>
                <a:schemeClr val="accent3">
                  <a:lumMod val="50000"/>
                </a:schemeClr>
              </a:fgClr>
              <a:bgClr>
                <a:srgbClr val="92D050"/>
              </a:bgClr>
            </a:pattFill>
          </c:spPr>
          <c:invertIfNegative val="0"/>
          <c:cat>
            <c:strRef>
              <c:f>HDInsight!$A$25:$A$28</c:f>
              <c:strCache>
                <c:ptCount val="4"/>
                <c:pt idx="0">
                  <c:v>32 x 32 M</c:v>
                </c:pt>
                <c:pt idx="1">
                  <c:v>64 x 64 M</c:v>
                </c:pt>
                <c:pt idx="2">
                  <c:v>128 x 128 M</c:v>
                </c:pt>
                <c:pt idx="3">
                  <c:v>256 x 256 M</c:v>
                </c:pt>
              </c:strCache>
            </c:strRef>
          </c:cat>
          <c:val>
            <c:numRef>
              <c:f>HDInsight!$D$25:$D$28</c:f>
              <c:numCache>
                <c:formatCode>General</c:formatCode>
                <c:ptCount val="4"/>
                <c:pt idx="0">
                  <c:v>435</c:v>
                </c:pt>
                <c:pt idx="1">
                  <c:v>435</c:v>
                </c:pt>
                <c:pt idx="2">
                  <c:v>435</c:v>
                </c:pt>
                <c:pt idx="3">
                  <c:v>435</c:v>
                </c:pt>
              </c:numCache>
            </c:numRef>
          </c:val>
        </c:ser>
        <c:ser>
          <c:idx val="1"/>
          <c:order val="3"/>
          <c:tx>
            <c:strRef>
              <c:f>HDInsight!$C$24</c:f>
              <c:strCache>
                <c:ptCount val="1"/>
                <c:pt idx="0">
                  <c:v>T4A optimized broadcast</c:v>
                </c:pt>
              </c:strCache>
            </c:strRef>
          </c:tx>
          <c:spPr>
            <a:pattFill prst="pct80">
              <a:fgClr>
                <a:schemeClr val="accent2">
                  <a:lumMod val="50000"/>
                </a:schemeClr>
              </a:fgClr>
              <a:bgClr>
                <a:srgbClr val="C00000"/>
              </a:bgClr>
            </a:pattFill>
          </c:spPr>
          <c:invertIfNegative val="0"/>
          <c:cat>
            <c:strRef>
              <c:f>HDInsight!$A$25:$A$28</c:f>
              <c:strCache>
                <c:ptCount val="4"/>
                <c:pt idx="0">
                  <c:v>32 x 32 M</c:v>
                </c:pt>
                <c:pt idx="1">
                  <c:v>64 x 64 M</c:v>
                </c:pt>
                <c:pt idx="2">
                  <c:v>128 x 128 M</c:v>
                </c:pt>
                <c:pt idx="3">
                  <c:v>256 x 256 M</c:v>
                </c:pt>
              </c:strCache>
            </c:strRef>
          </c:cat>
          <c:val>
            <c:numRef>
              <c:f>HDInsight!$C$25:$C$28</c:f>
              <c:numCache>
                <c:formatCode>General</c:formatCode>
                <c:ptCount val="4"/>
                <c:pt idx="0">
                  <c:v>435</c:v>
                </c:pt>
                <c:pt idx="1">
                  <c:v>435</c:v>
                </c:pt>
                <c:pt idx="2">
                  <c:v>435</c:v>
                </c:pt>
                <c:pt idx="3">
                  <c:v>435</c:v>
                </c:pt>
              </c:numCache>
            </c:numRef>
          </c:val>
        </c:ser>
        <c:ser>
          <c:idx val="0"/>
          <c:order val="4"/>
          <c:tx>
            <c:strRef>
              <c:f>HDInsight!$B$24</c:f>
              <c:strCache>
                <c:ptCount val="1"/>
                <c:pt idx="0">
                  <c:v>Twister4Azure</c:v>
                </c:pt>
              </c:strCache>
            </c:strRef>
          </c:tx>
          <c:spPr>
            <a:pattFill prst="pct80">
              <a:fgClr>
                <a:schemeClr val="accent1">
                  <a:lumMod val="50000"/>
                </a:schemeClr>
              </a:fgClr>
              <a:bgClr>
                <a:schemeClr val="accent1"/>
              </a:bgClr>
            </a:pattFill>
          </c:spPr>
          <c:invertIfNegative val="0"/>
          <c:cat>
            <c:strRef>
              <c:f>HDInsight!$A$25:$A$28</c:f>
              <c:strCache>
                <c:ptCount val="4"/>
                <c:pt idx="0">
                  <c:v>32 x 32 M</c:v>
                </c:pt>
                <c:pt idx="1">
                  <c:v>64 x 64 M</c:v>
                </c:pt>
                <c:pt idx="2">
                  <c:v>128 x 128 M</c:v>
                </c:pt>
                <c:pt idx="3">
                  <c:v>256 x 256 M</c:v>
                </c:pt>
              </c:strCache>
            </c:strRef>
          </c:cat>
          <c:val>
            <c:numRef>
              <c:f>HDInsight!$B$25:$B$28</c:f>
              <c:numCache>
                <c:formatCode>General</c:formatCode>
                <c:ptCount val="4"/>
                <c:pt idx="0">
                  <c:v>435</c:v>
                </c:pt>
                <c:pt idx="1">
                  <c:v>435</c:v>
                </c:pt>
                <c:pt idx="2">
                  <c:v>435</c:v>
                </c:pt>
                <c:pt idx="3">
                  <c:v>435</c:v>
                </c:pt>
              </c:numCache>
            </c:numRef>
          </c:val>
        </c:ser>
        <c:ser>
          <c:idx val="5"/>
          <c:order val="5"/>
          <c:tx>
            <c:strRef>
              <c:f>HDInsight!$G$24</c:f>
              <c:strCache>
                <c:ptCount val="1"/>
                <c:pt idx="0">
                  <c:v>HDInsight</c:v>
                </c:pt>
              </c:strCache>
            </c:strRef>
          </c:tx>
          <c:spPr>
            <a:pattFill prst="pct80">
              <a:fgClr>
                <a:schemeClr val="accent6">
                  <a:lumMod val="50000"/>
                </a:schemeClr>
              </a:fgClr>
              <a:bgClr>
                <a:schemeClr val="accent6"/>
              </a:bgClr>
            </a:pattFill>
          </c:spPr>
          <c:invertIfNegative val="0"/>
          <c:cat>
            <c:strRef>
              <c:f>HDInsight!$A$25:$A$28</c:f>
              <c:strCache>
                <c:ptCount val="4"/>
                <c:pt idx="0">
                  <c:v>32 x 32 M</c:v>
                </c:pt>
                <c:pt idx="1">
                  <c:v>64 x 64 M</c:v>
                </c:pt>
                <c:pt idx="2">
                  <c:v>128 x 128 M</c:v>
                </c:pt>
                <c:pt idx="3">
                  <c:v>256 x 256 M</c:v>
                </c:pt>
              </c:strCache>
            </c:strRef>
          </c:cat>
          <c:val>
            <c:numRef>
              <c:f>HDInsight!$G$25:$G$28</c:f>
              <c:numCache>
                <c:formatCode>General</c:formatCode>
                <c:ptCount val="4"/>
                <c:pt idx="0">
                  <c:v>255</c:v>
                </c:pt>
                <c:pt idx="1">
                  <c:v>255</c:v>
                </c:pt>
                <c:pt idx="2">
                  <c:v>255</c:v>
                </c:pt>
              </c:numCache>
            </c:numRef>
          </c:val>
        </c:ser>
        <c:dLbls>
          <c:showLegendKey val="0"/>
          <c:showVal val="0"/>
          <c:showCatName val="0"/>
          <c:showSerName val="0"/>
          <c:showPercent val="0"/>
          <c:showBubbleSize val="0"/>
        </c:dLbls>
        <c:gapWidth val="150"/>
        <c:axId val="594664376"/>
        <c:axId val="594654184"/>
      </c:barChart>
      <c:catAx>
        <c:axId val="594664376"/>
        <c:scaling>
          <c:orientation val="minMax"/>
        </c:scaling>
        <c:delete val="1"/>
        <c:axPos val="b"/>
        <c:numFmt formatCode="General" sourceLinked="0"/>
        <c:majorTickMark val="out"/>
        <c:minorTickMark val="none"/>
        <c:tickLblPos val="nextTo"/>
        <c:crossAx val="594654184"/>
        <c:crosses val="autoZero"/>
        <c:auto val="1"/>
        <c:lblAlgn val="ctr"/>
        <c:lblOffset val="100"/>
        <c:noMultiLvlLbl val="0"/>
      </c:catAx>
      <c:valAx>
        <c:axId val="594654184"/>
        <c:scaling>
          <c:orientation val="minMax"/>
          <c:max val="1400"/>
        </c:scaling>
        <c:delete val="1"/>
        <c:axPos val="l"/>
        <c:majorGridlines>
          <c:spPr>
            <a:ln>
              <a:noFill/>
            </a:ln>
          </c:spPr>
        </c:majorGridlines>
        <c:numFmt formatCode="General" sourceLinked="1"/>
        <c:majorTickMark val="out"/>
        <c:minorTickMark val="none"/>
        <c:tickLblPos val="nextTo"/>
        <c:crossAx val="594664376"/>
        <c:crosses val="autoZero"/>
        <c:crossBetween val="between"/>
      </c:valAx>
      <c:spPr>
        <a:noFill/>
      </c:spPr>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89041516277652"/>
          <c:y val="7.9508492952656301E-2"/>
          <c:w val="0.80091748023576514"/>
          <c:h val="0.64429539368655897"/>
        </c:manualLayout>
      </c:layout>
      <c:scatterChart>
        <c:scatterStyle val="lineMarker"/>
        <c:varyColors val="0"/>
        <c:ser>
          <c:idx val="0"/>
          <c:order val="0"/>
          <c:tx>
            <c:strRef>
              <c:f>Sheet15!$A$3</c:f>
              <c:strCache>
                <c:ptCount val="1"/>
                <c:pt idx="0">
                  <c:v>100K points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Sheet15!$C$3:$C$7</c:f>
              <c:numCache>
                <c:formatCode>General</c:formatCode>
                <c:ptCount val="5"/>
                <c:pt idx="0">
                  <c:v>8</c:v>
                </c:pt>
                <c:pt idx="1">
                  <c:v>16</c:v>
                </c:pt>
                <c:pt idx="2">
                  <c:v>32</c:v>
                </c:pt>
                <c:pt idx="3">
                  <c:v>64</c:v>
                </c:pt>
                <c:pt idx="4">
                  <c:v>128</c:v>
                </c:pt>
              </c:numCache>
            </c:numRef>
          </c:xVal>
          <c:yVal>
            <c:numRef>
              <c:f>Sheet15!$P$3:$P$7</c:f>
              <c:numCache>
                <c:formatCode>0.00</c:formatCode>
                <c:ptCount val="5"/>
                <c:pt idx="0">
                  <c:v>1</c:v>
                </c:pt>
                <c:pt idx="1">
                  <c:v>0.93715810327892402</c:v>
                </c:pt>
                <c:pt idx="2">
                  <c:v>0.91881191173163135</c:v>
                </c:pt>
                <c:pt idx="3">
                  <c:v>0.77461930947020152</c:v>
                </c:pt>
                <c:pt idx="4">
                  <c:v>0.52924930382310365</c:v>
                </c:pt>
              </c:numCache>
            </c:numRef>
          </c:yVal>
          <c:smooth val="0"/>
        </c:ser>
        <c:ser>
          <c:idx val="1"/>
          <c:order val="1"/>
          <c:tx>
            <c:strRef>
              <c:f>Sheet15!$A$8</c:f>
              <c:strCache>
                <c:ptCount val="1"/>
                <c:pt idx="0">
                  <c:v>200K points</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Sheet15!$C$8:$C$10</c:f>
              <c:numCache>
                <c:formatCode>General</c:formatCode>
                <c:ptCount val="3"/>
                <c:pt idx="0">
                  <c:v>32</c:v>
                </c:pt>
                <c:pt idx="1">
                  <c:v>64</c:v>
                </c:pt>
                <c:pt idx="2">
                  <c:v>128</c:v>
                </c:pt>
              </c:numCache>
            </c:numRef>
          </c:xVal>
          <c:yVal>
            <c:numRef>
              <c:f>Sheet15!$P$8:$P$10</c:f>
              <c:numCache>
                <c:formatCode>0.00</c:formatCode>
                <c:ptCount val="3"/>
                <c:pt idx="0">
                  <c:v>1</c:v>
                </c:pt>
                <c:pt idx="1">
                  <c:v>0.87330743298640012</c:v>
                </c:pt>
                <c:pt idx="2">
                  <c:v>0.86648842621075539</c:v>
                </c:pt>
              </c:numCache>
            </c:numRef>
          </c:yVal>
          <c:smooth val="0"/>
        </c:ser>
        <c:ser>
          <c:idx val="2"/>
          <c:order val="2"/>
          <c:tx>
            <c:strRef>
              <c:f>Sheet15!$A$11</c:f>
              <c:strCache>
                <c:ptCount val="1"/>
                <c:pt idx="0">
                  <c:v>300K points</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xVal>
            <c:numRef>
              <c:f>Sheet15!$C$11:$C$12</c:f>
              <c:numCache>
                <c:formatCode>General</c:formatCode>
                <c:ptCount val="2"/>
                <c:pt idx="0">
                  <c:v>64</c:v>
                </c:pt>
                <c:pt idx="1">
                  <c:v>128</c:v>
                </c:pt>
              </c:numCache>
            </c:numRef>
          </c:xVal>
          <c:yVal>
            <c:numRef>
              <c:f>Sheet15!$P$11:$P$12</c:f>
              <c:numCache>
                <c:formatCode>0.00</c:formatCode>
                <c:ptCount val="2"/>
                <c:pt idx="0">
                  <c:v>1</c:v>
                </c:pt>
                <c:pt idx="1">
                  <c:v>0.85822837846405509</c:v>
                </c:pt>
              </c:numCache>
            </c:numRef>
          </c:yVal>
          <c:smooth val="0"/>
        </c:ser>
        <c:dLbls>
          <c:showLegendKey val="0"/>
          <c:showVal val="0"/>
          <c:showCatName val="0"/>
          <c:showSerName val="0"/>
          <c:showPercent val="0"/>
          <c:showBubbleSize val="0"/>
        </c:dLbls>
        <c:axId val="594657712"/>
        <c:axId val="594659672"/>
      </c:scatterChart>
      <c:valAx>
        <c:axId val="594657712"/>
        <c:scaling>
          <c:orientation val="minMax"/>
          <c:max val="14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Number of Nodes</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94659672"/>
        <c:crosses val="autoZero"/>
        <c:crossBetween val="midCat"/>
        <c:majorUnit val="20"/>
      </c:valAx>
      <c:valAx>
        <c:axId val="5946596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a:t>Parallel Efficiency</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94657712"/>
        <c:crosses val="autoZero"/>
        <c:crossBetween val="midCat"/>
      </c:valAx>
      <c:spPr>
        <a:noFill/>
        <a:ln>
          <a:noFill/>
        </a:ln>
        <a:effectLst/>
      </c:spPr>
    </c:plotArea>
    <c:legend>
      <c:legendPos val="b"/>
      <c:layout>
        <c:manualLayout>
          <c:xMode val="edge"/>
          <c:yMode val="edge"/>
          <c:x val="4.999989787268809E-2"/>
          <c:y val="0.8799344590596696"/>
          <c:w val="0.89999979574537614"/>
          <c:h val="7.38227663738564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a:noFill/>
    </a:ln>
    <a:effectLst/>
  </c:spPr>
  <c:txPr>
    <a:bodyPr/>
    <a:lstStyle/>
    <a:p>
      <a:pPr>
        <a:defRPr sz="1400">
          <a:latin typeface="Times New Roman" panose="02020603050405020304" pitchFamily="18" charset="0"/>
          <a:cs typeface="Times New Roman" panose="02020603050405020304" pitchFamily="18"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0.75058</cdr:x>
      <cdr:y>0.79194</cdr:y>
    </cdr:from>
    <cdr:to>
      <cdr:x>0.89468</cdr:x>
      <cdr:y>1</cdr:y>
    </cdr:to>
    <cdr:sp macro="" textlink="">
      <cdr:nvSpPr>
        <cdr:cNvPr id="2" name="TextBox 1"/>
        <cdr:cNvSpPr txBox="1"/>
      </cdr:nvSpPr>
      <cdr:spPr>
        <a:xfrm xmlns:a="http://schemas.openxmlformats.org/drawingml/2006/main">
          <a:off x="4762970" y="348048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11/5/2014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9C080E-B00D-4181-91FC-08D9D4473EED}" type="slidenum">
              <a:rPr lang="en-US" smtClean="0"/>
              <a:t>45</a:t>
            </a:fld>
            <a:endParaRPr lang="en-US"/>
          </a:p>
        </p:txBody>
      </p:sp>
    </p:spTree>
    <p:extLst>
      <p:ext uri="{BB962C8B-B14F-4D97-AF65-F5344CB8AC3E}">
        <p14:creationId xmlns:p14="http://schemas.microsoft.com/office/powerpoint/2010/main" val="2978735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867094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its integrated services </a:t>
            </a:r>
            <a:r>
              <a:rPr lang="en-US" dirty="0" err="1" smtClean="0"/>
              <a:t>Cloudmesh</a:t>
            </a:r>
            <a:r>
              <a:rPr lang="en-US" dirty="0" smtClean="0"/>
              <a:t> provides the ability to be an onramp for other clouds.</a:t>
            </a:r>
          </a:p>
          <a:p>
            <a:r>
              <a:rPr lang="en-US" dirty="0" smtClean="0"/>
              <a:t>It provides information services to various system level sensors to give access to sensor and utilization data. Internally, it can be used to optimize the system usage.</a:t>
            </a:r>
          </a:p>
          <a:p>
            <a:r>
              <a:rPr lang="en-US" dirty="0" smtClean="0"/>
              <a:t>The provisioning experience from FutureGrid has taught us that we need to provide</a:t>
            </a:r>
          </a:p>
          <a:p>
            <a:pPr lvl="1"/>
            <a:r>
              <a:rPr lang="en-US" dirty="0" smtClean="0"/>
              <a:t>the creation of new clouds (rain)</a:t>
            </a:r>
          </a:p>
          <a:p>
            <a:pPr lvl="1"/>
            <a:r>
              <a:rPr lang="en-US" dirty="0" smtClean="0"/>
              <a:t>the repartitioning of resources between services (cloud shifting)</a:t>
            </a:r>
          </a:p>
          <a:p>
            <a:pPr lvl="1"/>
            <a:r>
              <a:rPr lang="en-US" dirty="0" smtClean="0"/>
              <a:t>and the integration of external cloud resources in case of over provisioning (cloud bursting)</a:t>
            </a:r>
          </a:p>
          <a:p>
            <a:r>
              <a:rPr lang="en-US" dirty="0" smtClean="0"/>
              <a:t>As we deal with many </a:t>
            </a:r>
            <a:r>
              <a:rPr lang="en-US" dirty="0" err="1" smtClean="0"/>
              <a:t>IaaS</a:t>
            </a:r>
            <a:r>
              <a:rPr lang="en-US" dirty="0" smtClean="0"/>
              <a:t> frameworks, we need an abstraction layer on top of the </a:t>
            </a:r>
            <a:r>
              <a:rPr lang="en-US" dirty="0" err="1" smtClean="0"/>
              <a:t>IaaS</a:t>
            </a:r>
            <a:r>
              <a:rPr lang="en-US" dirty="0" smtClean="0"/>
              <a:t> framework.</a:t>
            </a:r>
          </a:p>
          <a:p>
            <a:r>
              <a:rPr lang="en-US" dirty="0" smtClean="0"/>
              <a:t>Experiment management is conducted with workflows controlled in shells, Python/</a:t>
            </a:r>
            <a:r>
              <a:rPr lang="en-US" dirty="0" err="1" smtClean="0"/>
              <a:t>iPython</a:t>
            </a:r>
            <a:r>
              <a:rPr lang="en-US" dirty="0" smtClean="0"/>
              <a:t>, as well as systems such as </a:t>
            </a:r>
            <a:r>
              <a:rPr lang="en-US" dirty="0" err="1" smtClean="0"/>
              <a:t>OpenStack's</a:t>
            </a:r>
            <a:r>
              <a:rPr lang="en-US" dirty="0" smtClean="0"/>
              <a:t> Heat.</a:t>
            </a:r>
          </a:p>
          <a:p>
            <a:r>
              <a:rPr lang="en-US" dirty="0" smtClean="0"/>
              <a:t>Accounting is supported through additional services such as user management and charge rate management.</a:t>
            </a:r>
          </a:p>
          <a:p>
            <a:r>
              <a:rPr lang="en-US" dirty="0" smtClean="0"/>
              <a:t>Not all features are yet implemented. Figure shows the main functionality that we target at this time to implement.</a:t>
            </a:r>
          </a:p>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13</a:t>
            </a:fld>
            <a:endParaRPr lang="en-US"/>
          </a:p>
        </p:txBody>
      </p:sp>
    </p:spTree>
    <p:extLst>
      <p:ext uri="{BB962C8B-B14F-4D97-AF65-F5344CB8AC3E}">
        <p14:creationId xmlns:p14="http://schemas.microsoft.com/office/powerpoint/2010/main" val="1751121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14</a:t>
            </a:fld>
            <a:endParaRPr lang="en-US"/>
          </a:p>
        </p:txBody>
      </p:sp>
    </p:spTree>
    <p:extLst>
      <p:ext uri="{BB962C8B-B14F-4D97-AF65-F5344CB8AC3E}">
        <p14:creationId xmlns:p14="http://schemas.microsoft.com/office/powerpoint/2010/main" val="3601325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starting window allows to chose</a:t>
            </a:r>
            <a:r>
              <a:rPr lang="en-US" baseline="0" dirty="0" smtClean="0"/>
              <a:t> from the different functionality</a:t>
            </a:r>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17</a:t>
            </a:fld>
            <a:endParaRPr lang="en-US"/>
          </a:p>
        </p:txBody>
      </p:sp>
    </p:spTree>
    <p:extLst>
      <p:ext uri="{BB962C8B-B14F-4D97-AF65-F5344CB8AC3E}">
        <p14:creationId xmlns:p14="http://schemas.microsoft.com/office/powerpoint/2010/main" val="3117719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Azure is also there, Our </a:t>
            </a:r>
            <a:r>
              <a:rPr lang="en-US" dirty="0" err="1" smtClean="0"/>
              <a:t>gui</a:t>
            </a:r>
            <a:r>
              <a:rPr lang="en-US" dirty="0" smtClean="0"/>
              <a:t> can easily handle</a:t>
            </a:r>
            <a:r>
              <a:rPr lang="en-US" baseline="0" dirty="0" smtClean="0"/>
              <a:t> searching for images , we can set defaults for each cloud (images &amp; flavors), pressing the + button will give us a new server with the specified defaults</a:t>
            </a:r>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18</a:t>
            </a:fld>
            <a:endParaRPr lang="en-US"/>
          </a:p>
        </p:txBody>
      </p:sp>
    </p:spTree>
    <p:extLst>
      <p:ext uri="{BB962C8B-B14F-4D97-AF65-F5344CB8AC3E}">
        <p14:creationId xmlns:p14="http://schemas.microsoft.com/office/powerpoint/2010/main" val="3982877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Cloudmesh</a:t>
            </a:r>
            <a:r>
              <a:rPr lang="en-US" dirty="0" smtClean="0"/>
              <a:t> provides more than</a:t>
            </a:r>
            <a:r>
              <a:rPr lang="en-US" baseline="0" dirty="0" smtClean="0"/>
              <a:t> shell commands it has an integrated shell</a:t>
            </a:r>
            <a:endParaRPr lang="en-US" dirty="0"/>
          </a:p>
        </p:txBody>
      </p:sp>
      <p:sp>
        <p:nvSpPr>
          <p:cNvPr id="4" name="Slide Number Placeholder 3"/>
          <p:cNvSpPr>
            <a:spLocks noGrp="1"/>
          </p:cNvSpPr>
          <p:nvPr>
            <p:ph type="sldNum" sz="quarter" idx="10"/>
          </p:nvPr>
        </p:nvSpPr>
        <p:spPr/>
        <p:txBody>
          <a:bodyPr/>
          <a:lstStyle/>
          <a:p>
            <a:fld id="{98B2F176-4B68-41CB-92C1-C6CAD6E58505}" type="slidenum">
              <a:rPr lang="en-US" smtClean="0"/>
              <a:t>19</a:t>
            </a:fld>
            <a:endParaRPr lang="en-US"/>
          </a:p>
        </p:txBody>
      </p:sp>
    </p:spTree>
    <p:extLst>
      <p:ext uri="{BB962C8B-B14F-4D97-AF65-F5344CB8AC3E}">
        <p14:creationId xmlns:p14="http://schemas.microsoft.com/office/powerpoint/2010/main" val="1558989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C72916-1AE8-9542-A42C-676A221E1CC3}" type="slidenum">
              <a:rPr lang="en-US" smtClean="0"/>
              <a:t>20</a:t>
            </a:fld>
            <a:endParaRPr lang="en-US"/>
          </a:p>
        </p:txBody>
      </p:sp>
    </p:spTree>
    <p:extLst>
      <p:ext uri="{BB962C8B-B14F-4D97-AF65-F5344CB8AC3E}">
        <p14:creationId xmlns:p14="http://schemas.microsoft.com/office/powerpoint/2010/main" val="1147000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8F7A3D-6FC2-1F43-89BD-BD274AB3782B}"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4281605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11/5/2014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iki.openstack.org/wiki/NovaOrchestration/WorkflowEngine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hyperlink" Target="http://cloudmesh.futuregrid.org/cloudmesh/about.html" TargetMode="External"/><Relationship Id="rId3" Type="http://schemas.openxmlformats.org/officeDocument/2006/relationships/image" Target="../media/image28.png"/><Relationship Id="rId7" Type="http://schemas.openxmlformats.org/officeDocument/2006/relationships/image" Target="../media/image32.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1.jpg"/><Relationship Id="rId11" Type="http://schemas.openxmlformats.org/officeDocument/2006/relationships/image" Target="../media/image35.png"/><Relationship Id="rId5" Type="http://schemas.openxmlformats.org/officeDocument/2006/relationships/image" Target="../media/image30.jpg"/><Relationship Id="rId10" Type="http://schemas.openxmlformats.org/officeDocument/2006/relationships/image" Target="../media/image34.png"/><Relationship Id="rId4" Type="http://schemas.openxmlformats.org/officeDocument/2006/relationships/image" Target="../media/image29.emf"/><Relationship Id="rId9" Type="http://schemas.openxmlformats.org/officeDocument/2006/relationships/image" Target="../media/image3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Scalable Algorithms in the </a:t>
            </a:r>
            <a:r>
              <a:rPr lang="en-US" b="1" dirty="0" smtClean="0"/>
              <a:t>Cloud III</a:t>
            </a:r>
            <a:r>
              <a:rPr lang="en-US" sz="4800" dirty="0"/>
              <a:t> </a:t>
            </a:r>
          </a:p>
        </p:txBody>
      </p:sp>
      <p:sp>
        <p:nvSpPr>
          <p:cNvPr id="3" name="Subtitle 2"/>
          <p:cNvSpPr>
            <a:spLocks noGrp="1"/>
          </p:cNvSpPr>
          <p:nvPr>
            <p:ph type="subTitle" idx="1"/>
          </p:nvPr>
        </p:nvSpPr>
        <p:spPr>
          <a:xfrm>
            <a:off x="0" y="2209800"/>
            <a:ext cx="9144000" cy="838200"/>
          </a:xfrm>
        </p:spPr>
        <p:txBody>
          <a:bodyPr>
            <a:noAutofit/>
          </a:bodyPr>
          <a:lstStyle/>
          <a:p>
            <a:r>
              <a:rPr lang="en-US" sz="2400" b="1" dirty="0" smtClean="0">
                <a:solidFill>
                  <a:schemeClr val="tx1">
                    <a:lumMod val="75000"/>
                    <a:lumOff val="25000"/>
                  </a:schemeClr>
                </a:solidFill>
              </a:rPr>
              <a:t>Microsoft Summer School</a:t>
            </a:r>
          </a:p>
          <a:p>
            <a:r>
              <a:rPr lang="en-US" sz="2800" b="1" i="1" dirty="0">
                <a:solidFill>
                  <a:schemeClr val="tx1">
                    <a:lumMod val="75000"/>
                    <a:lumOff val="25000"/>
                  </a:schemeClr>
                </a:solidFill>
              </a:rPr>
              <a:t>Doing Research in the Cloud</a:t>
            </a:r>
            <a:endParaRPr lang="en-US" sz="2800" b="1" i="1" dirty="0" smtClean="0">
              <a:solidFill>
                <a:schemeClr val="tx1">
                  <a:lumMod val="75000"/>
                  <a:lumOff val="25000"/>
                </a:schemeClr>
              </a:solidFill>
            </a:endParaRPr>
          </a:p>
          <a:p>
            <a:r>
              <a:rPr lang="en-US" sz="2400" b="1" dirty="0" smtClean="0">
                <a:solidFill>
                  <a:schemeClr val="tx1">
                    <a:lumMod val="75000"/>
                    <a:lumOff val="25000"/>
                  </a:schemeClr>
                </a:solidFill>
              </a:rPr>
              <a:t>Moscow State University</a:t>
            </a:r>
            <a:endParaRPr lang="en-US" sz="2400" b="1" dirty="0">
              <a:solidFill>
                <a:schemeClr val="tx1">
                  <a:lumMod val="75000"/>
                  <a:lumOff val="25000"/>
                </a:schemeClr>
              </a:solidFill>
            </a:endParaRPr>
          </a:p>
          <a:p>
            <a:r>
              <a:rPr lang="en-US" sz="2400" b="1" smtClean="0">
                <a:solidFill>
                  <a:schemeClr val="tx1">
                    <a:lumMod val="75000"/>
                    <a:lumOff val="25000"/>
                  </a:schemeClr>
                </a:solidFill>
              </a:rPr>
              <a:t>August 5 </a:t>
            </a:r>
            <a:r>
              <a:rPr lang="en-US" sz="2400" b="1" dirty="0" smtClean="0">
                <a:solidFill>
                  <a:schemeClr val="tx1">
                    <a:lumMod val="75000"/>
                    <a:lumOff val="25000"/>
                  </a:schemeClr>
                </a:solidFill>
              </a:rPr>
              <a:t>2014</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spTree>
    <p:extLst>
      <p:ext uri="{BB962C8B-B14F-4D97-AF65-F5344CB8AC3E}">
        <p14:creationId xmlns:p14="http://schemas.microsoft.com/office/powerpoint/2010/main" val="1306287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44746" y="4471468"/>
            <a:ext cx="4450644" cy="1323438"/>
            <a:chOff x="2133600" y="4844268"/>
            <a:chExt cx="4114800" cy="1317787"/>
          </a:xfrm>
          <a:solidFill>
            <a:schemeClr val="accent1">
              <a:lumMod val="40000"/>
              <a:lumOff val="60000"/>
            </a:schemeClr>
          </a:solidFill>
        </p:grpSpPr>
        <p:sp>
          <p:nvSpPr>
            <p:cNvPr id="4" name="Rounded Rectangle 3"/>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5" name="TextBox 4"/>
            <p:cNvSpPr txBox="1"/>
            <p:nvPr/>
          </p:nvSpPr>
          <p:spPr>
            <a:xfrm>
              <a:off x="2181202" y="4844268"/>
              <a:ext cx="1447800" cy="1317787"/>
            </a:xfrm>
            <a:prstGeom prst="rect">
              <a:avLst/>
            </a:prstGeom>
            <a:noFill/>
          </p:spPr>
          <p:txBody>
            <a:bodyPr wrap="square" rtlCol="0">
              <a:spAutoFit/>
            </a:bodyPr>
            <a:lstStyle/>
            <a:p>
              <a:pPr algn="ctr" defTabSz="914400"/>
              <a:r>
                <a:rPr lang="en-US" sz="2000" dirty="0" smtClean="0">
                  <a:solidFill>
                    <a:prstClr val="black"/>
                  </a:solidFill>
                  <a:latin typeface="Cooper Std Black" pitchFamily="18" charset="0"/>
                  <a:ea typeface="Adobe Gothic Std B" pitchFamily="34" charset="-128"/>
                </a:rPr>
                <a:t>Infra</a:t>
              </a:r>
            </a:p>
            <a:p>
              <a:pPr algn="ctr" defTabSz="914400"/>
              <a:r>
                <a:rPr lang="en-US" sz="2000" dirty="0" smtClean="0">
                  <a:solidFill>
                    <a:prstClr val="black"/>
                  </a:solidFill>
                  <a:latin typeface="Cooper Std Black" pitchFamily="18" charset="0"/>
                  <a:ea typeface="Adobe Gothic Std B" pitchFamily="34" charset="-128"/>
                </a:rPr>
                <a:t>structure</a:t>
              </a:r>
            </a:p>
            <a:p>
              <a:pPr defTabSz="914400"/>
              <a:r>
                <a:rPr lang="en-US" sz="4000" dirty="0" smtClean="0">
                  <a:solidFill>
                    <a:prstClr val="black"/>
                  </a:solidFill>
                  <a:latin typeface="Cooper Std Black" pitchFamily="18" charset="0"/>
                  <a:ea typeface="Adobe Gothic Std B" pitchFamily="34" charset="-128"/>
                </a:rPr>
                <a:t>IaaS</a:t>
              </a:r>
              <a:endParaRPr lang="en-US" sz="4000" dirty="0">
                <a:solidFill>
                  <a:prstClr val="black"/>
                </a:solidFill>
                <a:latin typeface="Cooper Std Black" pitchFamily="18" charset="0"/>
                <a:ea typeface="Adobe Gothic Std B" pitchFamily="34" charset="-128"/>
              </a:endParaRPr>
            </a:p>
          </p:txBody>
        </p:sp>
        <p:sp>
          <p:nvSpPr>
            <p:cNvPr id="6" name="TextBox 5"/>
            <p:cNvSpPr txBox="1"/>
            <p:nvPr/>
          </p:nvSpPr>
          <p:spPr>
            <a:xfrm>
              <a:off x="3336694" y="4876800"/>
              <a:ext cx="2911706" cy="1200329"/>
            </a:xfrm>
            <a:prstGeom prst="rect">
              <a:avLst/>
            </a:prstGeom>
            <a:noFill/>
          </p:spPr>
          <p:txBody>
            <a:bodyPr wrap="square" rtlCol="0">
              <a:spAutoFit/>
            </a:bodyPr>
            <a:lstStyle/>
            <a:p>
              <a:pPr marL="285750" indent="-285750" defTabSz="914400">
                <a:buFont typeface="Wingdings" pitchFamily="2" charset="2"/>
                <a:buChar char="Ø"/>
              </a:pPr>
              <a:r>
                <a:rPr lang="en-US" b="1" dirty="0" smtClean="0">
                  <a:solidFill>
                    <a:prstClr val="black"/>
                  </a:solidFill>
                </a:rPr>
                <a:t>Software Defined Computing (virtual Clusters)</a:t>
              </a:r>
            </a:p>
            <a:p>
              <a:pPr marL="285750" indent="-285750" defTabSz="914400">
                <a:buFont typeface="Wingdings" pitchFamily="2" charset="2"/>
                <a:buChar char="Ø"/>
              </a:pPr>
              <a:r>
                <a:rPr lang="en-US" b="1" dirty="0" smtClean="0">
                  <a:solidFill>
                    <a:prstClr val="black"/>
                  </a:solidFill>
                </a:rPr>
                <a:t>Hypervisor, Bare Metal</a:t>
              </a:r>
            </a:p>
            <a:p>
              <a:pPr marL="285750" indent="-285750" defTabSz="914400">
                <a:buFont typeface="Wingdings" pitchFamily="2" charset="2"/>
                <a:buChar char="Ø"/>
              </a:pPr>
              <a:r>
                <a:rPr lang="en-US" b="1" dirty="0" smtClean="0">
                  <a:solidFill>
                    <a:prstClr val="black"/>
                  </a:solidFill>
                </a:rPr>
                <a:t>Operating System</a:t>
              </a:r>
            </a:p>
          </p:txBody>
        </p:sp>
      </p:grpSp>
      <p:grpSp>
        <p:nvGrpSpPr>
          <p:cNvPr id="14" name="Group 13"/>
          <p:cNvGrpSpPr/>
          <p:nvPr/>
        </p:nvGrpSpPr>
        <p:grpSpPr>
          <a:xfrm>
            <a:off x="897146" y="2931762"/>
            <a:ext cx="4145844" cy="1524454"/>
            <a:chOff x="2133600" y="2133600"/>
            <a:chExt cx="4145844" cy="1229221"/>
          </a:xfrm>
          <a:solidFill>
            <a:schemeClr val="accent6">
              <a:lumMod val="40000"/>
              <a:lumOff val="60000"/>
            </a:schemeClr>
          </a:solidFill>
        </p:grpSpPr>
        <p:sp>
          <p:nvSpPr>
            <p:cNvPr id="10" name="Rounded Rectangle 9"/>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11" name="TextBox 10"/>
            <p:cNvSpPr txBox="1"/>
            <p:nvPr/>
          </p:nvSpPr>
          <p:spPr>
            <a:xfrm>
              <a:off x="2133600" y="2381934"/>
              <a:ext cx="1600200" cy="822477"/>
            </a:xfrm>
            <a:prstGeom prst="rect">
              <a:avLst/>
            </a:prstGeom>
            <a:grpFill/>
          </p:spPr>
          <p:txBody>
            <a:bodyPr wrap="square" rtlCol="0">
              <a:spAutoFit/>
            </a:bodyPr>
            <a:lstStyle/>
            <a:p>
              <a:pPr defTabSz="914400"/>
              <a:r>
                <a:rPr lang="en-US" sz="2000" dirty="0" smtClean="0">
                  <a:solidFill>
                    <a:prstClr val="black"/>
                  </a:solidFill>
                  <a:latin typeface="Cooper Std Black" pitchFamily="18" charset="0"/>
                  <a:ea typeface="Adobe Gothic Std B" pitchFamily="34" charset="-128"/>
                </a:rPr>
                <a:t>Platform</a:t>
              </a:r>
              <a:r>
                <a:rPr lang="en-US" sz="4000" dirty="0" smtClean="0">
                  <a:solidFill>
                    <a:prstClr val="black"/>
                  </a:solidFill>
                  <a:latin typeface="Cooper Std Black" pitchFamily="18" charset="0"/>
                  <a:ea typeface="Adobe Gothic Std B" pitchFamily="34" charset="-128"/>
                </a:rPr>
                <a:t/>
              </a:r>
              <a:br>
                <a:rPr lang="en-US" sz="4000" dirty="0" smtClean="0">
                  <a:solidFill>
                    <a:prstClr val="black"/>
                  </a:solidFill>
                  <a:latin typeface="Cooper Std Black" pitchFamily="18" charset="0"/>
                  <a:ea typeface="Adobe Gothic Std B" pitchFamily="34" charset="-128"/>
                </a:rPr>
              </a:br>
              <a:r>
                <a:rPr lang="en-US" sz="4000" dirty="0" smtClean="0">
                  <a:solidFill>
                    <a:prstClr val="black"/>
                  </a:solidFill>
                  <a:latin typeface="Cooper Std Black" pitchFamily="18" charset="0"/>
                  <a:ea typeface="Adobe Gothic Std B" pitchFamily="34" charset="-128"/>
                </a:rPr>
                <a:t>PaaS</a:t>
              </a:r>
              <a:endParaRPr lang="en-US" sz="4000" dirty="0">
                <a:solidFill>
                  <a:prstClr val="black"/>
                </a:solidFill>
                <a:latin typeface="Cooper Std Black" pitchFamily="18" charset="0"/>
                <a:ea typeface="Adobe Gothic Std B" pitchFamily="34" charset="-128"/>
              </a:endParaRPr>
            </a:p>
          </p:txBody>
        </p:sp>
        <p:sp>
          <p:nvSpPr>
            <p:cNvPr id="12" name="TextBox 11"/>
            <p:cNvSpPr txBox="1"/>
            <p:nvPr/>
          </p:nvSpPr>
          <p:spPr>
            <a:xfrm>
              <a:off x="3612444" y="2166490"/>
              <a:ext cx="2667000" cy="1196331"/>
            </a:xfrm>
            <a:prstGeom prst="rect">
              <a:avLst/>
            </a:prstGeom>
            <a:noFill/>
          </p:spPr>
          <p:txBody>
            <a:bodyPr wrap="square" rtlCol="0">
              <a:spAutoFit/>
            </a:bodyPr>
            <a:lstStyle/>
            <a:p>
              <a:pPr marL="285750" indent="-285750" defTabSz="914400">
                <a:buFont typeface="Wingdings" pitchFamily="2" charset="2"/>
                <a:buChar char="Ø"/>
              </a:pPr>
              <a:r>
                <a:rPr lang="en-US" b="1" dirty="0" smtClean="0">
                  <a:solidFill>
                    <a:prstClr val="black"/>
                  </a:solidFill>
                </a:rPr>
                <a:t>Cloud e.g. MapReduce</a:t>
              </a:r>
            </a:p>
            <a:p>
              <a:pPr marL="285750" indent="-285750" defTabSz="914400">
                <a:buFont typeface="Wingdings" pitchFamily="2" charset="2"/>
                <a:buChar char="Ø"/>
              </a:pPr>
              <a:r>
                <a:rPr lang="en-US" b="1" dirty="0" smtClean="0">
                  <a:solidFill>
                    <a:prstClr val="black"/>
                  </a:solidFill>
                </a:rPr>
                <a:t>HPC e.g. </a:t>
              </a:r>
              <a:r>
                <a:rPr lang="en-US" b="1" dirty="0" err="1" smtClean="0">
                  <a:solidFill>
                    <a:prstClr val="black"/>
                  </a:solidFill>
                </a:rPr>
                <a:t>PETSc</a:t>
              </a:r>
              <a:r>
                <a:rPr lang="en-US" b="1" dirty="0" smtClean="0">
                  <a:solidFill>
                    <a:prstClr val="black"/>
                  </a:solidFill>
                </a:rPr>
                <a:t>, SAGA</a:t>
              </a:r>
            </a:p>
            <a:p>
              <a:pPr marL="285750" indent="-285750" defTabSz="914400">
                <a:buFont typeface="Wingdings" pitchFamily="2" charset="2"/>
                <a:buChar char="Ø"/>
              </a:pPr>
              <a:r>
                <a:rPr lang="en-US" b="1" dirty="0" smtClean="0">
                  <a:solidFill>
                    <a:prstClr val="black"/>
                  </a:solidFill>
                </a:rPr>
                <a:t>Computer Science e.g. Compiler tools, Sensor nets, Monitors</a:t>
              </a:r>
              <a:endParaRPr lang="en-US" b="1" dirty="0">
                <a:solidFill>
                  <a:prstClr val="black"/>
                </a:solidFill>
              </a:endParaRPr>
            </a:p>
          </p:txBody>
        </p:sp>
      </p:grpSp>
      <p:sp>
        <p:nvSpPr>
          <p:cNvPr id="27" name="TextBox 26"/>
          <p:cNvSpPr txBox="1"/>
          <p:nvPr/>
        </p:nvSpPr>
        <p:spPr>
          <a:xfrm>
            <a:off x="0" y="70914"/>
            <a:ext cx="5554919" cy="954107"/>
          </a:xfrm>
          <a:prstGeom prst="rect">
            <a:avLst/>
          </a:prstGeom>
          <a:noFill/>
        </p:spPr>
        <p:txBody>
          <a:bodyPr wrap="none" rtlCol="0">
            <a:spAutoFit/>
          </a:bodyPr>
          <a:lstStyle/>
          <a:p>
            <a:pPr algn="ctr" defTabSz="914400"/>
            <a:r>
              <a:rPr lang="en-US" sz="2800" b="1" dirty="0" smtClean="0"/>
              <a:t>Software-Defined Distributed</a:t>
            </a:r>
            <a:br>
              <a:rPr lang="en-US" sz="2800" b="1" dirty="0" smtClean="0"/>
            </a:br>
            <a:r>
              <a:rPr lang="en-US" sz="2800" b="1" dirty="0" smtClean="0"/>
              <a:t> System</a:t>
            </a:r>
            <a:r>
              <a:rPr lang="en-US" sz="2800" b="1" dirty="0" smtClean="0">
                <a:solidFill>
                  <a:prstClr val="black"/>
                </a:solidFill>
              </a:rPr>
              <a:t> (SDDS) as </a:t>
            </a:r>
            <a:r>
              <a:rPr lang="en-US" sz="2800" b="1" dirty="0">
                <a:solidFill>
                  <a:prstClr val="black"/>
                </a:solidFill>
              </a:rPr>
              <a:t>a </a:t>
            </a:r>
            <a:r>
              <a:rPr lang="en-US" sz="2800" b="1" dirty="0" smtClean="0">
                <a:solidFill>
                  <a:prstClr val="black"/>
                </a:solidFill>
              </a:rPr>
              <a:t>Service includes</a:t>
            </a:r>
            <a:endParaRPr lang="en-US" sz="2800" b="1" dirty="0">
              <a:solidFill>
                <a:prstClr val="black"/>
              </a:solidFill>
            </a:endParaRPr>
          </a:p>
        </p:txBody>
      </p:sp>
      <p:grpSp>
        <p:nvGrpSpPr>
          <p:cNvPr id="28" name="Group 27"/>
          <p:cNvGrpSpPr/>
          <p:nvPr/>
        </p:nvGrpSpPr>
        <p:grpSpPr>
          <a:xfrm>
            <a:off x="744746" y="5757540"/>
            <a:ext cx="4450644" cy="1100460"/>
            <a:chOff x="2133600" y="4869606"/>
            <a:chExt cx="4114800" cy="1309799"/>
          </a:xfrm>
          <a:solidFill>
            <a:schemeClr val="bg1">
              <a:lumMod val="85000"/>
            </a:schemeClr>
          </a:solidFill>
        </p:grpSpPr>
        <p:sp>
          <p:nvSpPr>
            <p:cNvPr id="30" name="Rounded Rectangle 29"/>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31" name="TextBox 30"/>
            <p:cNvSpPr txBox="1"/>
            <p:nvPr/>
          </p:nvSpPr>
          <p:spPr>
            <a:xfrm>
              <a:off x="2258822" y="4891772"/>
              <a:ext cx="1613969" cy="1287633"/>
            </a:xfrm>
            <a:prstGeom prst="rect">
              <a:avLst/>
            </a:prstGeom>
            <a:noFill/>
          </p:spPr>
          <p:txBody>
            <a:bodyPr wrap="square" rtlCol="0">
              <a:spAutoFit/>
            </a:bodyPr>
            <a:lstStyle/>
            <a:p>
              <a:pPr defTabSz="914400"/>
              <a:r>
                <a:rPr lang="en-US" sz="2400" dirty="0" smtClean="0">
                  <a:solidFill>
                    <a:prstClr val="black"/>
                  </a:solidFill>
                  <a:latin typeface="Cooper Std Black" pitchFamily="18" charset="0"/>
                  <a:ea typeface="Adobe Gothic Std B" pitchFamily="34" charset="-128"/>
                </a:rPr>
                <a:t>Network</a:t>
              </a:r>
            </a:p>
            <a:p>
              <a:pPr defTabSz="914400"/>
              <a:r>
                <a:rPr lang="en-US" sz="4000" dirty="0" err="1" smtClean="0">
                  <a:solidFill>
                    <a:prstClr val="black"/>
                  </a:solidFill>
                  <a:latin typeface="Cooper Std Black" pitchFamily="18" charset="0"/>
                  <a:ea typeface="Adobe Gothic Std B" pitchFamily="34" charset="-128"/>
                </a:rPr>
                <a:t>NaaS</a:t>
              </a:r>
              <a:endParaRPr lang="en-US" sz="4000" dirty="0">
                <a:solidFill>
                  <a:prstClr val="black"/>
                </a:solidFill>
                <a:latin typeface="Cooper Std Black" pitchFamily="18" charset="0"/>
                <a:ea typeface="Adobe Gothic Std B" pitchFamily="34" charset="-128"/>
              </a:endParaRPr>
            </a:p>
          </p:txBody>
        </p:sp>
        <p:sp>
          <p:nvSpPr>
            <p:cNvPr id="34" name="TextBox 33"/>
            <p:cNvSpPr txBox="1"/>
            <p:nvPr/>
          </p:nvSpPr>
          <p:spPr>
            <a:xfrm>
              <a:off x="3705098" y="4869606"/>
              <a:ext cx="2497532" cy="1103686"/>
            </a:xfrm>
            <a:prstGeom prst="rect">
              <a:avLst/>
            </a:prstGeom>
            <a:noFill/>
          </p:spPr>
          <p:txBody>
            <a:bodyPr wrap="square" rtlCol="0">
              <a:spAutoFit/>
            </a:bodyPr>
            <a:lstStyle/>
            <a:p>
              <a:pPr marL="285750" indent="-285750" defTabSz="914400">
                <a:buFont typeface="Wingdings" pitchFamily="2" charset="2"/>
                <a:buChar char="Ø"/>
              </a:pPr>
              <a:r>
                <a:rPr lang="en-US" b="1" dirty="0" smtClean="0">
                  <a:solidFill>
                    <a:prstClr val="black"/>
                  </a:solidFill>
                </a:rPr>
                <a:t>Software Defined Networks</a:t>
              </a:r>
            </a:p>
            <a:p>
              <a:pPr marL="285750" indent="-285750" defTabSz="914400">
                <a:buFont typeface="Wingdings" pitchFamily="2" charset="2"/>
                <a:buChar char="Ø"/>
              </a:pPr>
              <a:r>
                <a:rPr lang="en-US" b="1" dirty="0" smtClean="0">
                  <a:solidFill>
                    <a:prstClr val="black"/>
                  </a:solidFill>
                </a:rPr>
                <a:t>OpenFlow GENI</a:t>
              </a:r>
              <a:endParaRPr lang="en-US" b="1" dirty="0">
                <a:solidFill>
                  <a:prstClr val="black"/>
                </a:solidFill>
              </a:endParaRPr>
            </a:p>
          </p:txBody>
        </p:sp>
      </p:grpSp>
      <p:grpSp>
        <p:nvGrpSpPr>
          <p:cNvPr id="23" name="Group 22"/>
          <p:cNvGrpSpPr/>
          <p:nvPr/>
        </p:nvGrpSpPr>
        <p:grpSpPr>
          <a:xfrm>
            <a:off x="910936" y="1121989"/>
            <a:ext cx="4118264" cy="1754326"/>
            <a:chOff x="734040" y="1277123"/>
            <a:chExt cx="4118264" cy="1746835"/>
          </a:xfrm>
        </p:grpSpPr>
        <p:grpSp>
          <p:nvGrpSpPr>
            <p:cNvPr id="19" name="Group 18"/>
            <p:cNvGrpSpPr/>
            <p:nvPr/>
          </p:nvGrpSpPr>
          <p:grpSpPr>
            <a:xfrm>
              <a:off x="734040" y="1295400"/>
              <a:ext cx="4118264" cy="1692195"/>
              <a:chOff x="2130136" y="2133600"/>
              <a:chExt cx="4118264" cy="1154636"/>
            </a:xfrm>
            <a:solidFill>
              <a:schemeClr val="accent6">
                <a:lumMod val="40000"/>
                <a:lumOff val="60000"/>
              </a:schemeClr>
            </a:solidFill>
          </p:grpSpPr>
          <p:sp>
            <p:nvSpPr>
              <p:cNvPr id="20" name="Rounded Rectangle 19"/>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sp>
            <p:nvSpPr>
              <p:cNvPr id="21" name="TextBox 20"/>
              <p:cNvSpPr txBox="1"/>
              <p:nvPr/>
            </p:nvSpPr>
            <p:spPr>
              <a:xfrm>
                <a:off x="2130136" y="2242693"/>
                <a:ext cx="1600200" cy="1045543"/>
              </a:xfrm>
              <a:prstGeom prst="rect">
                <a:avLst/>
              </a:prstGeom>
              <a:noFill/>
            </p:spPr>
            <p:txBody>
              <a:bodyPr wrap="square" rtlCol="0">
                <a:spAutoFit/>
              </a:bodyPr>
              <a:lstStyle/>
              <a:p>
                <a:pPr defTabSz="914400"/>
                <a:r>
                  <a:rPr lang="en-US" sz="2000" dirty="0" smtClean="0">
                    <a:solidFill>
                      <a:prstClr val="black"/>
                    </a:solidFill>
                    <a:latin typeface="Cooper Std Black" pitchFamily="18" charset="0"/>
                    <a:ea typeface="Adobe Gothic Std B" pitchFamily="34" charset="-128"/>
                  </a:rPr>
                  <a:t>Software</a:t>
                </a:r>
              </a:p>
              <a:p>
                <a:pPr defTabSz="914400"/>
                <a:r>
                  <a:rPr lang="en-US" sz="1600" dirty="0" smtClean="0">
                    <a:solidFill>
                      <a:prstClr val="black"/>
                    </a:solidFill>
                    <a:latin typeface="Cooper Std Black" pitchFamily="18" charset="0"/>
                    <a:ea typeface="Adobe Gothic Std B" pitchFamily="34" charset="-128"/>
                  </a:rPr>
                  <a:t>(Application</a:t>
                </a:r>
              </a:p>
              <a:p>
                <a:pPr defTabSz="914400"/>
                <a:r>
                  <a:rPr lang="en-US" sz="1600" dirty="0" smtClean="0">
                    <a:solidFill>
                      <a:prstClr val="black"/>
                    </a:solidFill>
                    <a:latin typeface="Cooper Std Black" pitchFamily="18" charset="0"/>
                    <a:ea typeface="Adobe Gothic Std B" pitchFamily="34" charset="-128"/>
                  </a:rPr>
                  <a:t>Or  Usage) </a:t>
                </a:r>
                <a:r>
                  <a:rPr lang="en-US" sz="4000" dirty="0" err="1" smtClean="0">
                    <a:solidFill>
                      <a:prstClr val="black"/>
                    </a:solidFill>
                    <a:latin typeface="Cooper Std Black" pitchFamily="18" charset="0"/>
                    <a:ea typeface="Adobe Gothic Std B" pitchFamily="34" charset="-128"/>
                  </a:rPr>
                  <a:t>SaaS</a:t>
                </a:r>
                <a:endParaRPr lang="en-US" sz="4000" dirty="0">
                  <a:solidFill>
                    <a:prstClr val="black"/>
                  </a:solidFill>
                  <a:latin typeface="Cooper Std Black" pitchFamily="18" charset="0"/>
                  <a:ea typeface="Adobe Gothic Std B" pitchFamily="34" charset="-128"/>
                </a:endParaRPr>
              </a:p>
            </p:txBody>
          </p:sp>
        </p:grpSp>
        <p:sp>
          <p:nvSpPr>
            <p:cNvPr id="35" name="TextBox 34"/>
            <p:cNvSpPr txBox="1"/>
            <p:nvPr/>
          </p:nvSpPr>
          <p:spPr>
            <a:xfrm>
              <a:off x="2185304" y="1277123"/>
              <a:ext cx="2667000" cy="1746835"/>
            </a:xfrm>
            <a:prstGeom prst="rect">
              <a:avLst/>
            </a:prstGeom>
            <a:noFill/>
          </p:spPr>
          <p:txBody>
            <a:bodyPr wrap="square" rtlCol="0">
              <a:spAutoFit/>
            </a:bodyPr>
            <a:lstStyle/>
            <a:p>
              <a:pPr marL="285750" indent="-285750" defTabSz="914400">
                <a:buFont typeface="Wingdings" pitchFamily="2" charset="2"/>
                <a:buChar char="Ø"/>
              </a:pPr>
              <a:r>
                <a:rPr lang="en-US" b="1" dirty="0" smtClean="0">
                  <a:solidFill>
                    <a:prstClr val="black"/>
                  </a:solidFill>
                </a:rPr>
                <a:t>CS Research </a:t>
              </a:r>
              <a:r>
                <a:rPr lang="en-US" b="1" dirty="0">
                  <a:solidFill>
                    <a:prstClr val="black"/>
                  </a:solidFill>
                </a:rPr>
                <a:t>Use e.g. test new compiler or storage model</a:t>
              </a:r>
            </a:p>
            <a:p>
              <a:pPr marL="285750" indent="-285750" defTabSz="914400">
                <a:buFont typeface="Wingdings" pitchFamily="2" charset="2"/>
                <a:buChar char="Ø"/>
              </a:pPr>
              <a:r>
                <a:rPr lang="en-US" b="1" dirty="0" smtClean="0">
                  <a:solidFill>
                    <a:prstClr val="black"/>
                  </a:solidFill>
                </a:rPr>
                <a:t>Class Usages e.g. run GPU  &amp; multicore</a:t>
              </a:r>
            </a:p>
            <a:p>
              <a:pPr marL="285750" indent="-285750" defTabSz="914400">
                <a:buFont typeface="Wingdings" pitchFamily="2" charset="2"/>
                <a:buChar char="Ø"/>
              </a:pPr>
              <a:r>
                <a:rPr lang="en-US" b="1" dirty="0" smtClean="0">
                  <a:solidFill>
                    <a:prstClr val="black"/>
                  </a:solidFill>
                </a:rPr>
                <a:t>Applications</a:t>
              </a:r>
            </a:p>
          </p:txBody>
        </p:sp>
      </p:grpSp>
      <p:sp>
        <p:nvSpPr>
          <p:cNvPr id="36" name="Trapezoid 35"/>
          <p:cNvSpPr/>
          <p:nvPr/>
        </p:nvSpPr>
        <p:spPr>
          <a:xfrm>
            <a:off x="76200" y="1114054"/>
            <a:ext cx="5791200" cy="5662981"/>
          </a:xfrm>
          <a:prstGeom prst="trapezoid">
            <a:avLst>
              <a:gd name="adj" fmla="val 11343"/>
            </a:avLst>
          </a:prstGeom>
          <a:solidFill>
            <a:schemeClr val="bg1">
              <a:lumMod val="65000"/>
              <a:alpha val="27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prstClr val="white"/>
              </a:solidFill>
            </a:endParaRPr>
          </a:p>
        </p:txBody>
      </p:sp>
      <p:sp>
        <p:nvSpPr>
          <p:cNvPr id="29" name="Rounded Rectangle 28"/>
          <p:cNvSpPr/>
          <p:nvPr/>
        </p:nvSpPr>
        <p:spPr>
          <a:xfrm>
            <a:off x="5638800" y="200971"/>
            <a:ext cx="3352800" cy="2458714"/>
          </a:xfrm>
          <a:prstGeom prst="roundRect">
            <a:avLst/>
          </a:prstGeom>
          <a:solidFill>
            <a:srgbClr val="FFFFCC"/>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dirty="0" smtClean="0">
                <a:solidFill>
                  <a:prstClr val="black"/>
                </a:solidFill>
                <a:latin typeface="Cooper Std Black" pitchFamily="18" charset="0"/>
                <a:cs typeface="Aharoni" pitchFamily="2" charset="-79"/>
              </a:rPr>
              <a:t>FutureGrid uses</a:t>
            </a:r>
          </a:p>
          <a:p>
            <a:pPr algn="ctr" defTabSz="914400"/>
            <a:r>
              <a:rPr lang="en-US" dirty="0" smtClean="0">
                <a:solidFill>
                  <a:prstClr val="black"/>
                </a:solidFill>
                <a:latin typeface="Cooper Std Black" pitchFamily="18" charset="0"/>
                <a:cs typeface="Aharoni" pitchFamily="2" charset="-79"/>
              </a:rPr>
              <a:t>SDDS-</a:t>
            </a:r>
            <a:r>
              <a:rPr lang="en-US" dirty="0" err="1" smtClean="0">
                <a:solidFill>
                  <a:prstClr val="black"/>
                </a:solidFill>
                <a:latin typeface="Cooper Std Black" pitchFamily="18" charset="0"/>
                <a:cs typeface="Aharoni" pitchFamily="2" charset="-79"/>
              </a:rPr>
              <a:t>aaS</a:t>
            </a:r>
            <a:r>
              <a:rPr lang="en-US" dirty="0" smtClean="0">
                <a:solidFill>
                  <a:prstClr val="black"/>
                </a:solidFill>
                <a:latin typeface="Cooper Std Black" pitchFamily="18" charset="0"/>
                <a:cs typeface="Aharoni" pitchFamily="2" charset="-79"/>
              </a:rPr>
              <a:t> Tools</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Provisioning</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Image Management</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IaaS Interoperability</a:t>
            </a:r>
          </a:p>
          <a:p>
            <a:pPr marL="285750" indent="-285750" defTabSz="914400">
              <a:buFont typeface="Wingdings" pitchFamily="2" charset="2"/>
              <a:buChar char="Ø"/>
            </a:pPr>
            <a:r>
              <a:rPr lang="en-US" dirty="0" err="1" smtClean="0">
                <a:solidFill>
                  <a:prstClr val="black"/>
                </a:solidFill>
                <a:latin typeface="Cooper Std Black" pitchFamily="18" charset="0"/>
                <a:cs typeface="Aharoni" pitchFamily="2" charset="-79"/>
              </a:rPr>
              <a:t>NaaS</a:t>
            </a:r>
            <a:r>
              <a:rPr lang="en-US" dirty="0" smtClean="0">
                <a:solidFill>
                  <a:prstClr val="black"/>
                </a:solidFill>
                <a:latin typeface="Cooper Std Black" pitchFamily="18" charset="0"/>
                <a:cs typeface="Aharoni" pitchFamily="2" charset="-79"/>
              </a:rPr>
              <a:t>, IaaS tools</a:t>
            </a:r>
          </a:p>
          <a:p>
            <a:pPr marL="285750" indent="-285750" defTabSz="914400">
              <a:buFont typeface="Wingdings" pitchFamily="2" charset="2"/>
              <a:buChar char="Ø"/>
            </a:pPr>
            <a:r>
              <a:rPr lang="en-US" dirty="0" err="1" smtClean="0">
                <a:solidFill>
                  <a:prstClr val="black"/>
                </a:solidFill>
                <a:latin typeface="Cooper Std Black" pitchFamily="18" charset="0"/>
                <a:cs typeface="Aharoni" pitchFamily="2" charset="-79"/>
              </a:rPr>
              <a:t>Expt</a:t>
            </a:r>
            <a:r>
              <a:rPr lang="en-US" dirty="0" smtClean="0">
                <a:solidFill>
                  <a:prstClr val="black"/>
                </a:solidFill>
                <a:latin typeface="Cooper Std Black" pitchFamily="18" charset="0"/>
                <a:cs typeface="Aharoni" pitchFamily="2" charset="-79"/>
              </a:rPr>
              <a:t> management</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Dynamic IaaS </a:t>
            </a:r>
            <a:r>
              <a:rPr lang="en-US" dirty="0" err="1" smtClean="0">
                <a:solidFill>
                  <a:prstClr val="black"/>
                </a:solidFill>
                <a:latin typeface="Cooper Std Black" pitchFamily="18" charset="0"/>
                <a:cs typeface="Aharoni" pitchFamily="2" charset="-79"/>
              </a:rPr>
              <a:t>NaaS</a:t>
            </a:r>
            <a:r>
              <a:rPr lang="en-US" dirty="0" smtClean="0">
                <a:solidFill>
                  <a:prstClr val="black"/>
                </a:solidFill>
                <a:latin typeface="Cooper Std Black" pitchFamily="18" charset="0"/>
                <a:cs typeface="Aharoni" pitchFamily="2" charset="-79"/>
              </a:rPr>
              <a:t> </a:t>
            </a:r>
          </a:p>
          <a:p>
            <a:pPr marL="285750" indent="-285750" defTabSz="914400">
              <a:buFont typeface="Wingdings" pitchFamily="2" charset="2"/>
              <a:buChar char="Ø"/>
            </a:pPr>
            <a:r>
              <a:rPr lang="en-US" dirty="0" smtClean="0">
                <a:solidFill>
                  <a:prstClr val="black"/>
                </a:solidFill>
                <a:latin typeface="Cooper Std Black" pitchFamily="18" charset="0"/>
                <a:cs typeface="Aharoni" pitchFamily="2" charset="-79"/>
              </a:rPr>
              <a:t>DevOps </a:t>
            </a:r>
            <a:endParaRPr lang="en-US" dirty="0">
              <a:solidFill>
                <a:prstClr val="black"/>
              </a:solidFill>
              <a:latin typeface="Cooper Std Black" pitchFamily="18" charset="0"/>
              <a:cs typeface="Aharoni" pitchFamily="2" charset="-79"/>
            </a:endParaRPr>
          </a:p>
        </p:txBody>
      </p:sp>
      <p:sp>
        <p:nvSpPr>
          <p:cNvPr id="3" name="Rectangle 2"/>
          <p:cNvSpPr/>
          <p:nvPr/>
        </p:nvSpPr>
        <p:spPr>
          <a:xfrm>
            <a:off x="5949707" y="2771605"/>
            <a:ext cx="2872536" cy="3908762"/>
          </a:xfrm>
          <a:prstGeom prst="rect">
            <a:avLst/>
          </a:prstGeom>
          <a:solidFill>
            <a:srgbClr val="CCFF99"/>
          </a:solidFill>
          <a:ln w="28575">
            <a:solidFill>
              <a:schemeClr val="tx1"/>
            </a:solidFill>
          </a:ln>
        </p:spPr>
        <p:txBody>
          <a:bodyPr wrap="square">
            <a:spAutoFit/>
          </a:bodyPr>
          <a:lstStyle/>
          <a:p>
            <a:pPr defTabSz="914400"/>
            <a:r>
              <a:rPr lang="en-US" b="1" dirty="0" smtClean="0">
                <a:solidFill>
                  <a:prstClr val="black"/>
                </a:solidFill>
                <a:latin typeface="Arial"/>
                <a:cs typeface="Arial"/>
              </a:rPr>
              <a:t>CloudMesh </a:t>
            </a:r>
            <a:r>
              <a:rPr lang="en-US" dirty="0" smtClean="0">
                <a:solidFill>
                  <a:prstClr val="black"/>
                </a:solidFill>
                <a:latin typeface="Arial"/>
                <a:cs typeface="Arial"/>
              </a:rPr>
              <a:t>is a </a:t>
            </a:r>
            <a:r>
              <a:rPr lang="en-US" b="1" dirty="0" err="1" smtClean="0">
                <a:solidFill>
                  <a:prstClr val="black"/>
                </a:solidFill>
                <a:latin typeface="Arial"/>
                <a:cs typeface="Arial"/>
              </a:rPr>
              <a:t>SDDSaaS</a:t>
            </a:r>
            <a:r>
              <a:rPr lang="en-US" b="1" dirty="0" smtClean="0">
                <a:solidFill>
                  <a:prstClr val="black"/>
                </a:solidFill>
                <a:latin typeface="Arial"/>
                <a:cs typeface="Arial"/>
              </a:rPr>
              <a:t> tool</a:t>
            </a:r>
            <a:r>
              <a:rPr lang="en-US" dirty="0" smtClean="0">
                <a:solidFill>
                  <a:prstClr val="black"/>
                </a:solidFill>
                <a:latin typeface="Arial"/>
                <a:cs typeface="Arial"/>
              </a:rPr>
              <a:t> that</a:t>
            </a:r>
            <a:r>
              <a:rPr lang="en-US" b="1" dirty="0" smtClean="0">
                <a:solidFill>
                  <a:prstClr val="black"/>
                </a:solidFill>
                <a:latin typeface="Arial"/>
                <a:cs typeface="Arial"/>
              </a:rPr>
              <a:t> </a:t>
            </a:r>
            <a:r>
              <a:rPr lang="en-US" dirty="0" smtClean="0">
                <a:solidFill>
                  <a:prstClr val="black"/>
                </a:solidFill>
                <a:latin typeface="Arial"/>
                <a:cs typeface="Arial"/>
              </a:rPr>
              <a:t>uses Dynamic Provisioning and Image Management to provide custom environments for general target systems</a:t>
            </a:r>
          </a:p>
          <a:p>
            <a:r>
              <a:rPr lang="en-US" dirty="0" smtClean="0">
                <a:solidFill>
                  <a:prstClr val="black"/>
                </a:solidFill>
                <a:latin typeface="Arial"/>
                <a:cs typeface="Arial"/>
              </a:rPr>
              <a:t>Involves (</a:t>
            </a:r>
            <a:r>
              <a:rPr lang="en-US" dirty="0">
                <a:solidFill>
                  <a:prstClr val="black"/>
                </a:solidFill>
                <a:latin typeface="Arial"/>
                <a:cs typeface="Arial"/>
              </a:rPr>
              <a:t>1) creating, </a:t>
            </a:r>
            <a:r>
              <a:rPr lang="en-US" dirty="0" smtClean="0">
                <a:solidFill>
                  <a:prstClr val="black"/>
                </a:solidFill>
                <a:latin typeface="Arial"/>
                <a:cs typeface="Arial"/>
              </a:rPr>
              <a:t/>
            </a:r>
            <a:br>
              <a:rPr lang="en-US" dirty="0" smtClean="0">
                <a:solidFill>
                  <a:prstClr val="black"/>
                </a:solidFill>
                <a:latin typeface="Arial"/>
                <a:cs typeface="Arial"/>
              </a:rPr>
            </a:br>
            <a:r>
              <a:rPr lang="en-US" dirty="0" smtClean="0">
                <a:solidFill>
                  <a:prstClr val="black"/>
                </a:solidFill>
                <a:latin typeface="Arial"/>
                <a:cs typeface="Arial"/>
              </a:rPr>
              <a:t>(</a:t>
            </a:r>
            <a:r>
              <a:rPr lang="en-US" dirty="0">
                <a:solidFill>
                  <a:prstClr val="black"/>
                </a:solidFill>
                <a:latin typeface="Arial"/>
                <a:cs typeface="Arial"/>
              </a:rPr>
              <a:t>2) deploying, and </a:t>
            </a:r>
            <a:r>
              <a:rPr lang="en-US" dirty="0" smtClean="0">
                <a:solidFill>
                  <a:prstClr val="black"/>
                </a:solidFill>
                <a:latin typeface="Arial"/>
                <a:cs typeface="Arial"/>
              </a:rPr>
              <a:t/>
            </a:r>
            <a:br>
              <a:rPr lang="en-US" dirty="0" smtClean="0">
                <a:solidFill>
                  <a:prstClr val="black"/>
                </a:solidFill>
                <a:latin typeface="Arial"/>
                <a:cs typeface="Arial"/>
              </a:rPr>
            </a:br>
            <a:r>
              <a:rPr lang="en-US" dirty="0" smtClean="0">
                <a:solidFill>
                  <a:prstClr val="black"/>
                </a:solidFill>
                <a:latin typeface="Arial"/>
                <a:cs typeface="Arial"/>
              </a:rPr>
              <a:t>(</a:t>
            </a:r>
            <a:r>
              <a:rPr lang="en-US" dirty="0">
                <a:solidFill>
                  <a:prstClr val="black"/>
                </a:solidFill>
                <a:latin typeface="Arial"/>
                <a:cs typeface="Arial"/>
              </a:rPr>
              <a:t>3) provisioning </a:t>
            </a:r>
            <a:br>
              <a:rPr lang="en-US" dirty="0">
                <a:solidFill>
                  <a:prstClr val="black"/>
                </a:solidFill>
                <a:latin typeface="Arial"/>
                <a:cs typeface="Arial"/>
              </a:rPr>
            </a:br>
            <a:r>
              <a:rPr lang="en-US" dirty="0">
                <a:solidFill>
                  <a:prstClr val="black"/>
                </a:solidFill>
                <a:latin typeface="Arial"/>
                <a:cs typeface="Arial"/>
              </a:rPr>
              <a:t>of one or more images in a set of machines on demand </a:t>
            </a:r>
            <a:r>
              <a:rPr lang="en-US" sz="1400" dirty="0">
                <a:solidFill>
                  <a:prstClr val="black"/>
                </a:solidFill>
                <a:latin typeface="Arial"/>
                <a:cs typeface="Arial"/>
              </a:rPr>
              <a:t>http://cloudmesh.futuregrid.org/</a:t>
            </a:r>
            <a:endParaRPr lang="en-US" sz="1400" dirty="0">
              <a:solidFill>
                <a:prstClr val="black"/>
              </a:solidFill>
            </a:endParaRPr>
          </a:p>
        </p:txBody>
      </p:sp>
      <p:sp>
        <p:nvSpPr>
          <p:cNvPr id="2" name="Slide Number Placeholder 1"/>
          <p:cNvSpPr>
            <a:spLocks noGrp="1"/>
          </p:cNvSpPr>
          <p:nvPr>
            <p:ph type="sldNum" sz="quarter" idx="12"/>
          </p:nvPr>
        </p:nvSpPr>
        <p:spPr/>
        <p:txBody>
          <a:bodyPr/>
          <a:lstStyle/>
          <a:p>
            <a:fld id="{0CFEC368-1D7A-4F81-ABF6-AE0E36BAF64C}" type="slidenum">
              <a:rPr lang="en-US" smtClean="0">
                <a:solidFill>
                  <a:srgbClr val="AEE8FB">
                    <a:lumMod val="25000"/>
                  </a:srgbClr>
                </a:solidFill>
              </a:rPr>
              <a:pPr/>
              <a:t>10</a:t>
            </a:fld>
            <a:endParaRPr lang="en-US">
              <a:solidFill>
                <a:srgbClr val="AEE8FB">
                  <a:lumMod val="25000"/>
                </a:srgbClr>
              </a:solidFill>
            </a:endParaRPr>
          </a:p>
        </p:txBody>
      </p:sp>
    </p:spTree>
    <p:extLst>
      <p:ext uri="{BB962C8B-B14F-4D97-AF65-F5344CB8AC3E}">
        <p14:creationId xmlns:p14="http://schemas.microsoft.com/office/powerpoint/2010/main" val="3164173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20"/>
            <a:ext cx="8229600" cy="813383"/>
          </a:xfrm>
        </p:spPr>
        <p:txBody>
          <a:bodyPr/>
          <a:lstStyle/>
          <a:p>
            <a:r>
              <a:rPr lang="en-US" b="1" dirty="0" smtClean="0"/>
              <a:t>CloudMesh Architecture</a:t>
            </a:r>
            <a:endParaRPr lang="en-US" b="1" dirty="0"/>
          </a:p>
        </p:txBody>
      </p:sp>
      <p:sp>
        <p:nvSpPr>
          <p:cNvPr id="3" name="Content Placeholder 2"/>
          <p:cNvSpPr>
            <a:spLocks noGrp="1"/>
          </p:cNvSpPr>
          <p:nvPr>
            <p:ph idx="1"/>
          </p:nvPr>
        </p:nvSpPr>
        <p:spPr>
          <a:xfrm>
            <a:off x="0" y="700229"/>
            <a:ext cx="9144000" cy="5984149"/>
          </a:xfrm>
        </p:spPr>
        <p:txBody>
          <a:bodyPr>
            <a:normAutofit fontScale="77500" lnSpcReduction="20000"/>
          </a:bodyPr>
          <a:lstStyle/>
          <a:p>
            <a:r>
              <a:rPr lang="en-US" dirty="0" err="1" smtClean="0"/>
              <a:t>Cloudmesh</a:t>
            </a:r>
            <a:r>
              <a:rPr lang="en-US" dirty="0"/>
              <a:t> is a </a:t>
            </a:r>
            <a:r>
              <a:rPr lang="en-US" b="1" dirty="0" err="1" smtClean="0"/>
              <a:t>SDDSaaS</a:t>
            </a:r>
            <a:r>
              <a:rPr lang="en-US" b="1" dirty="0" smtClean="0"/>
              <a:t> </a:t>
            </a:r>
            <a:r>
              <a:rPr lang="en-US" dirty="0" smtClean="0"/>
              <a:t>toolkit to support </a:t>
            </a:r>
          </a:p>
          <a:p>
            <a:pPr lvl="1"/>
            <a:r>
              <a:rPr lang="en-US" dirty="0" smtClean="0"/>
              <a:t>A software-defined distributed system encompassing </a:t>
            </a:r>
            <a:r>
              <a:rPr lang="en-US" b="1" dirty="0" smtClean="0"/>
              <a:t>virtualized and bare-metal </a:t>
            </a:r>
            <a:r>
              <a:rPr lang="en-US" dirty="0" smtClean="0"/>
              <a:t>infrastructure, networks, application, systems and platform software with a unifying goal of providing Computing as a Service.</a:t>
            </a:r>
          </a:p>
          <a:p>
            <a:pPr lvl="1"/>
            <a:r>
              <a:rPr lang="en-US" dirty="0" smtClean="0"/>
              <a:t>The creation of a tightly integrated mesh of services targeting </a:t>
            </a:r>
            <a:r>
              <a:rPr lang="en-US" b="1" dirty="0" smtClean="0"/>
              <a:t>multiple </a:t>
            </a:r>
            <a:r>
              <a:rPr lang="en-US" b="1" dirty="0" err="1" smtClean="0"/>
              <a:t>IaaS</a:t>
            </a:r>
            <a:r>
              <a:rPr lang="en-US" b="1" dirty="0" smtClean="0"/>
              <a:t> </a:t>
            </a:r>
            <a:r>
              <a:rPr lang="en-US" dirty="0" smtClean="0"/>
              <a:t>frameworks</a:t>
            </a:r>
          </a:p>
          <a:p>
            <a:pPr lvl="1"/>
            <a:r>
              <a:rPr lang="en-US" dirty="0"/>
              <a:t>T</a:t>
            </a:r>
            <a:r>
              <a:rPr lang="en-US" dirty="0" smtClean="0"/>
              <a:t>he ability to </a:t>
            </a:r>
            <a:r>
              <a:rPr lang="en-US" b="1" dirty="0" smtClean="0"/>
              <a:t>federate</a:t>
            </a:r>
            <a:r>
              <a:rPr lang="en-US" dirty="0" smtClean="0"/>
              <a:t> a number of </a:t>
            </a:r>
            <a:r>
              <a:rPr lang="en-US" b="1" dirty="0" smtClean="0"/>
              <a:t>resources</a:t>
            </a:r>
            <a:r>
              <a:rPr lang="en-US" dirty="0" smtClean="0"/>
              <a:t> from academia and industry. This includes existing FutureGrid infrastructure, Amazon Web Services, Azure, HP Cloud, Karlsruhe using several </a:t>
            </a:r>
            <a:r>
              <a:rPr lang="en-US" dirty="0" err="1" smtClean="0"/>
              <a:t>IaaS</a:t>
            </a:r>
            <a:r>
              <a:rPr lang="en-US" dirty="0" smtClean="0"/>
              <a:t> frameworks </a:t>
            </a:r>
          </a:p>
          <a:p>
            <a:pPr lvl="1"/>
            <a:r>
              <a:rPr lang="en-US" dirty="0" smtClean="0"/>
              <a:t>The creation of an environment in which it becomes easier to experiment with platforms and software services while </a:t>
            </a:r>
            <a:r>
              <a:rPr lang="en-US" b="1" dirty="0" smtClean="0"/>
              <a:t>assisting with their deployment. </a:t>
            </a:r>
          </a:p>
          <a:p>
            <a:pPr lvl="1"/>
            <a:r>
              <a:rPr lang="en-US" dirty="0" smtClean="0"/>
              <a:t>The exposure of information to guide the efficient utilization of resources. (Monitoring)</a:t>
            </a:r>
          </a:p>
          <a:p>
            <a:pPr lvl="1"/>
            <a:r>
              <a:rPr lang="en-US" dirty="0" smtClean="0"/>
              <a:t>Support </a:t>
            </a:r>
            <a:r>
              <a:rPr lang="en-US" b="1" dirty="0" smtClean="0"/>
              <a:t>reproducible computing environments</a:t>
            </a:r>
          </a:p>
          <a:p>
            <a:pPr lvl="1"/>
            <a:r>
              <a:rPr lang="en-US" dirty="0" err="1" smtClean="0"/>
              <a:t>IPython</a:t>
            </a:r>
            <a:r>
              <a:rPr lang="en-US" dirty="0" smtClean="0"/>
              <a:t>-based </a:t>
            </a:r>
            <a:r>
              <a:rPr lang="en-US" b="1" dirty="0" smtClean="0"/>
              <a:t>workflow </a:t>
            </a:r>
            <a:r>
              <a:rPr lang="en-US" dirty="0" smtClean="0"/>
              <a:t>as an interoperable </a:t>
            </a:r>
            <a:r>
              <a:rPr lang="en-US" b="1" dirty="0" smtClean="0"/>
              <a:t>onramp</a:t>
            </a:r>
          </a:p>
          <a:p>
            <a:r>
              <a:rPr lang="en-US" b="1" dirty="0" err="1" smtClean="0"/>
              <a:t>Cloudmesh</a:t>
            </a:r>
            <a:r>
              <a:rPr lang="en-US" b="1" dirty="0" smtClean="0"/>
              <a:t> exposes both hypervisor-based and bare-metal provisioning to users and administrators</a:t>
            </a:r>
          </a:p>
          <a:p>
            <a:r>
              <a:rPr lang="en-US" dirty="0"/>
              <a:t>A</a:t>
            </a:r>
            <a:r>
              <a:rPr lang="en-US" dirty="0" smtClean="0"/>
              <a:t>ccess through </a:t>
            </a:r>
            <a:r>
              <a:rPr lang="en-US" b="1" dirty="0" smtClean="0"/>
              <a:t>command line, API, and Web interfaces</a:t>
            </a:r>
            <a:r>
              <a:rPr lang="en-US" dirty="0" smtClean="0"/>
              <a:t>.</a:t>
            </a:r>
          </a:p>
          <a:p>
            <a:pPr lvl="1"/>
            <a:endParaRPr lang="en-US" dirty="0"/>
          </a:p>
        </p:txBody>
      </p:sp>
    </p:spTree>
    <p:extLst>
      <p:ext uri="{BB962C8B-B14F-4D97-AF65-F5344CB8AC3E}">
        <p14:creationId xmlns:p14="http://schemas.microsoft.com/office/powerpoint/2010/main" val="3883739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5899" y="0"/>
            <a:ext cx="5538668" cy="779603"/>
          </a:xfrm>
        </p:spPr>
        <p:txBody>
          <a:bodyPr>
            <a:normAutofit fontScale="90000"/>
          </a:bodyPr>
          <a:lstStyle/>
          <a:p>
            <a:r>
              <a:rPr lang="en-US" b="1" dirty="0" err="1" smtClean="0"/>
              <a:t>Cloudmesh</a:t>
            </a:r>
            <a:r>
              <a:rPr lang="en-US" b="1" dirty="0" smtClean="0"/>
              <a:t> Architecture</a:t>
            </a:r>
            <a:endParaRPr lang="en-US" b="1" dirty="0"/>
          </a:p>
        </p:txBody>
      </p:sp>
      <p:sp>
        <p:nvSpPr>
          <p:cNvPr id="3" name="Rectangle 2"/>
          <p:cNvSpPr/>
          <p:nvPr/>
        </p:nvSpPr>
        <p:spPr>
          <a:xfrm>
            <a:off x="54674" y="962470"/>
            <a:ext cx="2942121" cy="5601533"/>
          </a:xfrm>
          <a:prstGeom prst="rect">
            <a:avLst/>
          </a:prstGeom>
        </p:spPr>
        <p:txBody>
          <a:bodyPr wrap="square">
            <a:spAutoFit/>
          </a:bodyPr>
          <a:lstStyle/>
          <a:p>
            <a:pPr marL="285750" indent="-285750">
              <a:buFont typeface="Arial"/>
              <a:buChar char="•"/>
            </a:pPr>
            <a:r>
              <a:rPr lang="en-US" sz="2000" b="1" dirty="0" err="1" smtClean="0"/>
              <a:t>Cloudmesh</a:t>
            </a:r>
            <a:r>
              <a:rPr lang="en-US" sz="2000" b="1" dirty="0" smtClean="0"/>
              <a:t> Management Framework</a:t>
            </a:r>
            <a:r>
              <a:rPr lang="en-US" sz="2000" dirty="0" smtClean="0"/>
              <a:t> for monitoring and operations, user and project management, experiment planning and deployment of services needed by an experiment</a:t>
            </a:r>
          </a:p>
          <a:p>
            <a:pPr marL="285750" indent="-285750">
              <a:buFont typeface="Arial"/>
              <a:buChar char="•"/>
            </a:pPr>
            <a:r>
              <a:rPr lang="en-US" sz="2000" b="1" dirty="0"/>
              <a:t>P</a:t>
            </a:r>
            <a:r>
              <a:rPr lang="en-US" sz="2000" b="1" dirty="0" smtClean="0"/>
              <a:t>rovisioning and execution </a:t>
            </a:r>
            <a:r>
              <a:rPr lang="en-US" sz="2000" dirty="0" smtClean="0"/>
              <a:t>environments to be deployed on resources to (or interfaced with) enable experiment management.</a:t>
            </a:r>
          </a:p>
          <a:p>
            <a:pPr marL="285750" indent="-285750">
              <a:buFont typeface="Arial"/>
              <a:buChar char="•"/>
            </a:pPr>
            <a:r>
              <a:rPr lang="en-US" sz="2000" b="1" dirty="0"/>
              <a:t>R</a:t>
            </a:r>
            <a:r>
              <a:rPr lang="en-US" sz="2000" b="1" dirty="0" smtClean="0"/>
              <a:t>esources</a:t>
            </a:r>
            <a:r>
              <a:rPr lang="en-US" sz="2000" dirty="0" smtClean="0"/>
              <a:t>.</a:t>
            </a:r>
          </a:p>
        </p:txBody>
      </p:sp>
      <p:grpSp>
        <p:nvGrpSpPr>
          <p:cNvPr id="11" name="Group 10"/>
          <p:cNvGrpSpPr/>
          <p:nvPr/>
        </p:nvGrpSpPr>
        <p:grpSpPr>
          <a:xfrm>
            <a:off x="3113395" y="668475"/>
            <a:ext cx="6030605" cy="6189525"/>
            <a:chOff x="3113395" y="668475"/>
            <a:chExt cx="6030605" cy="6189525"/>
          </a:xfrm>
        </p:grpSpPr>
        <p:pic>
          <p:nvPicPr>
            <p:cNvPr id="6" name="Picture 5" descr="cloudmesh-arch-201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3395" y="668475"/>
              <a:ext cx="6030605" cy="6189525"/>
            </a:xfrm>
            <a:prstGeom prst="rect">
              <a:avLst/>
            </a:prstGeom>
          </p:spPr>
        </p:pic>
        <p:grpSp>
          <p:nvGrpSpPr>
            <p:cNvPr id="5" name="Group 4"/>
            <p:cNvGrpSpPr/>
            <p:nvPr/>
          </p:nvGrpSpPr>
          <p:grpSpPr>
            <a:xfrm>
              <a:off x="6218478" y="5791796"/>
              <a:ext cx="1920305" cy="628202"/>
              <a:chOff x="6550429" y="5791796"/>
              <a:chExt cx="1920305" cy="628202"/>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0429" y="5791796"/>
                <a:ext cx="628202" cy="62820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1130" y="5791796"/>
                <a:ext cx="628202" cy="62820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1831" y="5791796"/>
                <a:ext cx="628202" cy="62820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532" y="5791796"/>
                <a:ext cx="628202" cy="628202"/>
              </a:xfrm>
              <a:prstGeom prst="rect">
                <a:avLst/>
              </a:prstGeom>
            </p:spPr>
          </p:pic>
        </p:grpSp>
        <p:sp>
          <p:nvSpPr>
            <p:cNvPr id="10" name="TextBox 9"/>
            <p:cNvSpPr txBox="1"/>
            <p:nvPr/>
          </p:nvSpPr>
          <p:spPr>
            <a:xfrm>
              <a:off x="5993215" y="5967397"/>
              <a:ext cx="2484976" cy="261610"/>
            </a:xfrm>
            <a:prstGeom prst="rect">
              <a:avLst/>
            </a:prstGeom>
            <a:solidFill>
              <a:schemeClr val="bg1"/>
            </a:solidFill>
            <a:ln>
              <a:noFill/>
            </a:ln>
          </p:spPr>
          <p:txBody>
            <a:bodyPr wrap="none" rtlCol="0">
              <a:spAutoFit/>
            </a:bodyPr>
            <a:lstStyle/>
            <a:p>
              <a:r>
                <a:rPr lang="en-US" sz="1100" b="1" dirty="0" smtClean="0"/>
                <a:t>FutureGrid, SDSC Comet, IU Juliet</a:t>
              </a:r>
              <a:endParaRPr lang="en-US" sz="1100" b="1" dirty="0"/>
            </a:p>
          </p:txBody>
        </p:sp>
      </p:grpSp>
    </p:spTree>
    <p:extLst>
      <p:ext uri="{BB962C8B-B14F-4D97-AF65-F5344CB8AC3E}">
        <p14:creationId xmlns:p14="http://schemas.microsoft.com/office/powerpoint/2010/main" val="1591280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850" y="121618"/>
            <a:ext cx="8229600" cy="1143000"/>
          </a:xfrm>
        </p:spPr>
        <p:txBody>
          <a:bodyPr/>
          <a:lstStyle/>
          <a:p>
            <a:r>
              <a:rPr lang="en-US" b="1" dirty="0" err="1" smtClean="0"/>
              <a:t>Cloudmesh</a:t>
            </a:r>
            <a:r>
              <a:rPr lang="en-US" b="1" dirty="0" smtClean="0"/>
              <a:t> Functionality</a:t>
            </a:r>
            <a:endParaRPr lang="en-US" b="1" dirty="0"/>
          </a:p>
        </p:txBody>
      </p:sp>
      <p:pic>
        <p:nvPicPr>
          <p:cNvPr id="5" name="Picture 4" descr="cm-functionalit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0" y="1264618"/>
            <a:ext cx="9004300" cy="5397500"/>
          </a:xfrm>
          <a:prstGeom prst="rect">
            <a:avLst/>
          </a:prstGeom>
        </p:spPr>
      </p:pic>
    </p:spTree>
    <p:extLst>
      <p:ext uri="{BB962C8B-B14F-4D97-AF65-F5344CB8AC3E}">
        <p14:creationId xmlns:p14="http://schemas.microsoft.com/office/powerpoint/2010/main" val="514187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948" y="84706"/>
            <a:ext cx="8229600" cy="1143000"/>
          </a:xfrm>
        </p:spPr>
        <p:txBody>
          <a:bodyPr/>
          <a:lstStyle/>
          <a:p>
            <a:r>
              <a:rPr lang="en-US" b="1" dirty="0" smtClean="0"/>
              <a:t>Building Blocks of </a:t>
            </a:r>
            <a:r>
              <a:rPr lang="en-US" b="1" dirty="0" err="1" smtClean="0"/>
              <a:t>Cloudmesh</a:t>
            </a:r>
            <a:endParaRPr lang="en-US" b="1" dirty="0"/>
          </a:p>
        </p:txBody>
      </p:sp>
      <p:sp>
        <p:nvSpPr>
          <p:cNvPr id="3" name="Content Placeholder 2"/>
          <p:cNvSpPr>
            <a:spLocks noGrp="1"/>
          </p:cNvSpPr>
          <p:nvPr>
            <p:ph idx="1"/>
          </p:nvPr>
        </p:nvSpPr>
        <p:spPr>
          <a:xfrm>
            <a:off x="0" y="965106"/>
            <a:ext cx="9144000" cy="5892894"/>
          </a:xfrm>
        </p:spPr>
        <p:txBody>
          <a:bodyPr>
            <a:noAutofit/>
          </a:bodyPr>
          <a:lstStyle/>
          <a:p>
            <a:r>
              <a:rPr lang="en-US" sz="2600" b="1" dirty="0" smtClean="0"/>
              <a:t>Uses internally </a:t>
            </a:r>
            <a:r>
              <a:rPr lang="en-US" sz="2600" dirty="0" smtClean="0"/>
              <a:t>Libcloud</a:t>
            </a:r>
            <a:r>
              <a:rPr lang="en-US" sz="2600" dirty="0"/>
              <a:t> </a:t>
            </a:r>
            <a:r>
              <a:rPr lang="en-US" sz="2600" dirty="0" smtClean="0"/>
              <a:t>and Cobbler</a:t>
            </a:r>
          </a:p>
          <a:p>
            <a:r>
              <a:rPr lang="en-US" sz="2600" dirty="0"/>
              <a:t>Celery Task/Query manager (AMQP - </a:t>
            </a:r>
            <a:r>
              <a:rPr lang="en-US" sz="2600" dirty="0" err="1"/>
              <a:t>RabbitMQ</a:t>
            </a:r>
            <a:r>
              <a:rPr lang="en-US" sz="2600" dirty="0"/>
              <a:t>)</a:t>
            </a:r>
          </a:p>
          <a:p>
            <a:r>
              <a:rPr lang="en-US" sz="2600" dirty="0" err="1" smtClean="0"/>
              <a:t>MongoDB</a:t>
            </a:r>
            <a:r>
              <a:rPr lang="en-US" sz="2600" dirty="0" smtClean="0"/>
              <a:t/>
            </a:r>
            <a:br>
              <a:rPr lang="en-US" sz="2600" dirty="0" smtClean="0"/>
            </a:br>
            <a:endParaRPr lang="en-US" sz="2600" dirty="0"/>
          </a:p>
          <a:p>
            <a:r>
              <a:rPr lang="en-US" sz="2600" b="1" dirty="0" smtClean="0"/>
              <a:t>Accesses via abstractions </a:t>
            </a:r>
            <a:r>
              <a:rPr lang="en-US" sz="2600" dirty="0" smtClean="0"/>
              <a:t>external systems/standards</a:t>
            </a:r>
          </a:p>
          <a:p>
            <a:r>
              <a:rPr lang="en-US" sz="2600" dirty="0" err="1" smtClean="0"/>
              <a:t>OpenPBS</a:t>
            </a:r>
            <a:r>
              <a:rPr lang="en-US" sz="2600" dirty="0" smtClean="0"/>
              <a:t>, Chef</a:t>
            </a:r>
          </a:p>
          <a:p>
            <a:r>
              <a:rPr lang="en-US" sz="2600" dirty="0" smtClean="0"/>
              <a:t>OpenStack (including tools like Heat), AWS EC2, Eucalyptus, Azure</a:t>
            </a:r>
          </a:p>
          <a:p>
            <a:r>
              <a:rPr lang="en-US" sz="2600" dirty="0" err="1" smtClean="0"/>
              <a:t>Xsede</a:t>
            </a:r>
            <a:r>
              <a:rPr lang="en-US" sz="2600" dirty="0" smtClean="0"/>
              <a:t> </a:t>
            </a:r>
            <a:r>
              <a:rPr lang="en-US" sz="2600" dirty="0"/>
              <a:t>user </a:t>
            </a:r>
            <a:r>
              <a:rPr lang="en-US" sz="2600" dirty="0" smtClean="0"/>
              <a:t>management (Amie) via </a:t>
            </a:r>
            <a:r>
              <a:rPr lang="en-US" sz="2600" dirty="0" err="1" smtClean="0"/>
              <a:t>Futuregrid</a:t>
            </a:r>
            <a:endParaRPr lang="en-US" sz="2600" dirty="0"/>
          </a:p>
          <a:p>
            <a:r>
              <a:rPr lang="en-US" sz="2600" b="1" dirty="0" smtClean="0"/>
              <a:t>Implementing</a:t>
            </a:r>
            <a:r>
              <a:rPr lang="en-US" sz="2600" dirty="0" smtClean="0"/>
              <a:t> Docker, </a:t>
            </a:r>
            <a:r>
              <a:rPr lang="en-US" sz="2600" dirty="0" err="1" smtClean="0"/>
              <a:t>Slurm</a:t>
            </a:r>
            <a:r>
              <a:rPr lang="en-US" sz="2600" dirty="0" smtClean="0"/>
              <a:t>, OCCI, </a:t>
            </a:r>
            <a:r>
              <a:rPr lang="en-US" sz="2600" dirty="0" err="1" smtClean="0"/>
              <a:t>Ansible</a:t>
            </a:r>
            <a:r>
              <a:rPr lang="en-US" sz="2600" dirty="0" smtClean="0"/>
              <a:t>, Puppet</a:t>
            </a:r>
            <a:br>
              <a:rPr lang="en-US" sz="2600" dirty="0" smtClean="0"/>
            </a:br>
            <a:endParaRPr lang="en-US" sz="2600" dirty="0"/>
          </a:p>
          <a:p>
            <a:r>
              <a:rPr lang="en-US" sz="2600" b="1" dirty="0" smtClean="0"/>
              <a:t>Evaluating </a:t>
            </a:r>
            <a:r>
              <a:rPr lang="en-US" sz="2600" dirty="0" smtClean="0"/>
              <a:t>Razor, Juju, </a:t>
            </a:r>
            <a:r>
              <a:rPr lang="en-US" sz="2600" dirty="0" err="1" smtClean="0"/>
              <a:t>Xcat</a:t>
            </a:r>
            <a:r>
              <a:rPr lang="en-US" sz="2600" dirty="0" smtClean="0"/>
              <a:t> (Original Rain used this), Foreman</a:t>
            </a:r>
            <a:r>
              <a:rPr lang="en-US" sz="2600" dirty="0"/>
              <a:t/>
            </a:r>
            <a:br>
              <a:rPr lang="en-US" sz="2600" dirty="0"/>
            </a:br>
            <a:endParaRPr lang="en-US" sz="2600" dirty="0"/>
          </a:p>
        </p:txBody>
      </p:sp>
    </p:spTree>
    <p:extLst>
      <p:ext uri="{BB962C8B-B14F-4D97-AF65-F5344CB8AC3E}">
        <p14:creationId xmlns:p14="http://schemas.microsoft.com/office/powerpoint/2010/main" val="1879899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9971"/>
          </a:xfrm>
        </p:spPr>
        <p:txBody>
          <a:bodyPr>
            <a:normAutofit/>
          </a:bodyPr>
          <a:lstStyle/>
          <a:p>
            <a:r>
              <a:rPr lang="en-US" b="1" dirty="0" err="1" smtClean="0"/>
              <a:t>Cloudmesh</a:t>
            </a:r>
            <a:r>
              <a:rPr lang="en-US" b="1" dirty="0" smtClean="0"/>
              <a:t> Components I</a:t>
            </a:r>
            <a:endParaRPr lang="en-US" b="1" dirty="0"/>
          </a:p>
        </p:txBody>
      </p:sp>
      <p:sp>
        <p:nvSpPr>
          <p:cNvPr id="3" name="Content Placeholder 2"/>
          <p:cNvSpPr>
            <a:spLocks noGrp="1"/>
          </p:cNvSpPr>
          <p:nvPr>
            <p:ph idx="1"/>
          </p:nvPr>
        </p:nvSpPr>
        <p:spPr>
          <a:xfrm>
            <a:off x="108856" y="859971"/>
            <a:ext cx="9035143" cy="5998029"/>
          </a:xfrm>
        </p:spPr>
        <p:txBody>
          <a:bodyPr>
            <a:normAutofit fontScale="85000" lnSpcReduction="20000"/>
          </a:bodyPr>
          <a:lstStyle/>
          <a:p>
            <a:r>
              <a:rPr lang="en-US" b="1" dirty="0"/>
              <a:t>Cobbler:</a:t>
            </a:r>
            <a:r>
              <a:rPr lang="en-US" dirty="0"/>
              <a:t> Python based provisioning of bare-metal or hypervisor-based systems</a:t>
            </a:r>
          </a:p>
          <a:p>
            <a:r>
              <a:rPr lang="en-US" b="1" dirty="0" smtClean="0"/>
              <a:t>Apache </a:t>
            </a:r>
            <a:r>
              <a:rPr lang="en-US" b="1" dirty="0"/>
              <a:t>Libcloud:</a:t>
            </a:r>
            <a:r>
              <a:rPr lang="en-US" dirty="0"/>
              <a:t> Python library for interacting with many of the popular cloud service providers using a unified API. (One Interface To Rule Them All)</a:t>
            </a:r>
          </a:p>
          <a:p>
            <a:r>
              <a:rPr lang="en-US" b="1" dirty="0" smtClean="0"/>
              <a:t>Celery</a:t>
            </a:r>
            <a:r>
              <a:rPr lang="en-US" dirty="0"/>
              <a:t> is an asynchronous task queue/job queue environment based on </a:t>
            </a:r>
            <a:r>
              <a:rPr lang="en-US" dirty="0" err="1"/>
              <a:t>RabbitMQ</a:t>
            </a:r>
            <a:r>
              <a:rPr lang="en-US" dirty="0"/>
              <a:t> or equivalent and written in Python</a:t>
            </a:r>
          </a:p>
          <a:p>
            <a:r>
              <a:rPr lang="en-US" b="1" dirty="0" smtClean="0"/>
              <a:t>OpenStack </a:t>
            </a:r>
            <a:r>
              <a:rPr lang="en-US" b="1" dirty="0"/>
              <a:t>Heat</a:t>
            </a:r>
            <a:r>
              <a:rPr lang="en-US" dirty="0"/>
              <a:t> is a Python orchestration engine for common cloud environments  managing the entire lifecycle of infrastructure and applications.</a:t>
            </a:r>
          </a:p>
          <a:p>
            <a:r>
              <a:rPr lang="en-US" b="1" dirty="0" smtClean="0"/>
              <a:t>Docker</a:t>
            </a:r>
            <a:r>
              <a:rPr lang="en-US" dirty="0"/>
              <a:t> (written in Go) is a tool to package an application and its dependencies in a virtual Linux container</a:t>
            </a:r>
          </a:p>
          <a:p>
            <a:r>
              <a:rPr lang="en-US" b="1" dirty="0" smtClean="0"/>
              <a:t>OCCI</a:t>
            </a:r>
            <a:r>
              <a:rPr lang="en-US" dirty="0"/>
              <a:t> is an Open Grid Forum cloud instance standard</a:t>
            </a:r>
          </a:p>
          <a:p>
            <a:r>
              <a:rPr lang="en-US" b="1" dirty="0" err="1" smtClean="0"/>
              <a:t>Slurm</a:t>
            </a:r>
            <a:r>
              <a:rPr lang="en-US" dirty="0"/>
              <a:t> is an open source C based job scheduler from HPC community with similar functionalities to </a:t>
            </a:r>
            <a:r>
              <a:rPr lang="en-US" dirty="0" err="1"/>
              <a:t>OpenPBS</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023977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9971"/>
          </a:xfrm>
        </p:spPr>
        <p:txBody>
          <a:bodyPr>
            <a:normAutofit/>
          </a:bodyPr>
          <a:lstStyle/>
          <a:p>
            <a:r>
              <a:rPr lang="en-US" b="1" dirty="0" err="1" smtClean="0"/>
              <a:t>Cloudmesh</a:t>
            </a:r>
            <a:r>
              <a:rPr lang="en-US" b="1" dirty="0" smtClean="0"/>
              <a:t> Components II</a:t>
            </a:r>
            <a:endParaRPr lang="en-US" b="1" dirty="0"/>
          </a:p>
        </p:txBody>
      </p:sp>
      <p:sp>
        <p:nvSpPr>
          <p:cNvPr id="3" name="Content Placeholder 2"/>
          <p:cNvSpPr>
            <a:spLocks noGrp="1"/>
          </p:cNvSpPr>
          <p:nvPr>
            <p:ph idx="1"/>
          </p:nvPr>
        </p:nvSpPr>
        <p:spPr>
          <a:xfrm>
            <a:off x="108856" y="859971"/>
            <a:ext cx="9035143" cy="5998029"/>
          </a:xfrm>
        </p:spPr>
        <p:txBody>
          <a:bodyPr>
            <a:normAutofit fontScale="92500" lnSpcReduction="10000"/>
          </a:bodyPr>
          <a:lstStyle/>
          <a:p>
            <a:r>
              <a:rPr lang="en-US" b="1" dirty="0" smtClean="0"/>
              <a:t>Chef</a:t>
            </a:r>
            <a:r>
              <a:rPr lang="en-US" dirty="0"/>
              <a:t> </a:t>
            </a:r>
            <a:r>
              <a:rPr lang="en-US" b="1" dirty="0" err="1" smtClean="0"/>
              <a:t>Ansible</a:t>
            </a:r>
            <a:r>
              <a:rPr lang="en-US" b="1" dirty="0" smtClean="0"/>
              <a:t> Puppet </a:t>
            </a:r>
            <a:r>
              <a:rPr lang="en-US" b="1" dirty="0"/>
              <a:t>Salt</a:t>
            </a:r>
            <a:r>
              <a:rPr lang="en-US" dirty="0"/>
              <a:t> are system configuration managers. Scripts are used to define system</a:t>
            </a:r>
          </a:p>
          <a:p>
            <a:r>
              <a:rPr lang="en-US" b="1" dirty="0" smtClean="0"/>
              <a:t>Razor </a:t>
            </a:r>
            <a:r>
              <a:rPr lang="en-US" dirty="0" smtClean="0"/>
              <a:t>cloud bare metal provisioning from EMC/puppet</a:t>
            </a:r>
            <a:endParaRPr lang="en-US" dirty="0"/>
          </a:p>
          <a:p>
            <a:r>
              <a:rPr lang="en-US" b="1" dirty="0" smtClean="0"/>
              <a:t>Juju</a:t>
            </a:r>
            <a:r>
              <a:rPr lang="en-US" dirty="0" smtClean="0"/>
              <a:t> from Ubuntu orchestrates services and their provisioning  defined by charms across multiple clouds </a:t>
            </a:r>
            <a:endParaRPr lang="en-US" dirty="0"/>
          </a:p>
          <a:p>
            <a:r>
              <a:rPr lang="en-US" b="1" dirty="0" err="1" smtClean="0"/>
              <a:t>Xcat</a:t>
            </a:r>
            <a:r>
              <a:rPr lang="en-US" dirty="0"/>
              <a:t> (</a:t>
            </a:r>
            <a:r>
              <a:rPr lang="en-US" dirty="0" smtClean="0"/>
              <a:t>Originally we used</a:t>
            </a:r>
            <a:r>
              <a:rPr lang="en-US" dirty="0"/>
              <a:t> this</a:t>
            </a:r>
            <a:r>
              <a:rPr lang="en-US" dirty="0" smtClean="0"/>
              <a:t>) is a rather specialized (IBM) dynamic provisioning system</a:t>
            </a:r>
            <a:endParaRPr lang="en-US" dirty="0"/>
          </a:p>
          <a:p>
            <a:r>
              <a:rPr lang="en-US" b="1" dirty="0" smtClean="0"/>
              <a:t>Foreman</a:t>
            </a:r>
            <a:r>
              <a:rPr lang="en-US" dirty="0" smtClean="0"/>
              <a:t> written in Ruby/</a:t>
            </a:r>
            <a:r>
              <a:rPr lang="en-US" dirty="0" err="1" smtClean="0"/>
              <a:t>Javascript</a:t>
            </a:r>
            <a:r>
              <a:rPr lang="en-US" dirty="0" smtClean="0"/>
              <a:t> is an open </a:t>
            </a:r>
            <a:r>
              <a:rPr lang="en-US" dirty="0"/>
              <a:t>source project that helps system administrators manage servers throughout their lifecycle, from provisioning and configuration to orchestration and monitoring. </a:t>
            </a:r>
            <a:r>
              <a:rPr lang="en-US" dirty="0" smtClean="0"/>
              <a:t>Builds on </a:t>
            </a:r>
            <a:r>
              <a:rPr lang="en-US" dirty="0"/>
              <a:t>Puppet or Chef</a:t>
            </a:r>
          </a:p>
          <a:p>
            <a:endParaRPr lang="en-US" dirty="0"/>
          </a:p>
          <a:p>
            <a:endParaRPr lang="en-US" dirty="0"/>
          </a:p>
        </p:txBody>
      </p:sp>
    </p:spTree>
    <p:extLst>
      <p:ext uri="{BB962C8B-B14F-4D97-AF65-F5344CB8AC3E}">
        <p14:creationId xmlns:p14="http://schemas.microsoft.com/office/powerpoint/2010/main" val="4103303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663" y="34724"/>
            <a:ext cx="6364423" cy="811767"/>
          </a:xfrm>
        </p:spPr>
        <p:txBody>
          <a:bodyPr>
            <a:noAutofit/>
          </a:bodyPr>
          <a:lstStyle/>
          <a:p>
            <a:r>
              <a:rPr lang="en-US" b="1" dirty="0" err="1" smtClean="0"/>
              <a:t>Cloudmesh</a:t>
            </a:r>
            <a:r>
              <a:rPr lang="en-US" b="1" dirty="0" smtClean="0"/>
              <a:t> User Interface</a:t>
            </a:r>
            <a:endParaRPr lang="en-US" b="1"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17</a:t>
            </a:fld>
            <a:endParaRPr lang="en-US"/>
          </a:p>
        </p:txBody>
      </p:sp>
      <p:pic>
        <p:nvPicPr>
          <p:cNvPr id="3" name="Picture 2" descr="Screen Shot 2014-06-20 at 9.28.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4929"/>
            <a:ext cx="9144000" cy="6033071"/>
          </a:xfrm>
          <a:prstGeom prst="rect">
            <a:avLst/>
          </a:prstGeom>
        </p:spPr>
      </p:pic>
    </p:spTree>
    <p:extLst>
      <p:ext uri="{BB962C8B-B14F-4D97-AF65-F5344CB8AC3E}">
        <p14:creationId xmlns:p14="http://schemas.microsoft.com/office/powerpoint/2010/main" val="3726918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CFEC368-1D7A-4F81-ABF6-AE0E36BAF64C}" type="slidenum">
              <a:rPr lang="en-US" smtClean="0"/>
              <a:pPr/>
              <a:t>18</a:t>
            </a:fld>
            <a:endParaRPr lang="en-US"/>
          </a:p>
        </p:txBody>
      </p:sp>
      <p:pic>
        <p:nvPicPr>
          <p:cNvPr id="3" name="Picture 2" descr="Screen Shot 2014-05-27 at 5.01.0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6222"/>
            <a:ext cx="9144000" cy="6791778"/>
          </a:xfrm>
          <a:prstGeom prst="rect">
            <a:avLst/>
          </a:prstGeom>
          <a:ln>
            <a:solidFill>
              <a:schemeClr val="tx1"/>
            </a:solidFill>
          </a:ln>
          <a:effectLst>
            <a:outerShdw blurRad="50800" dist="38100" dir="2700000" algn="tl" rotWithShape="0">
              <a:srgbClr val="000000">
                <a:alpha val="43000"/>
              </a:srgbClr>
            </a:outerShdw>
          </a:effectLst>
        </p:spPr>
      </p:pic>
      <p:pic>
        <p:nvPicPr>
          <p:cNvPr id="8" name="Picture 7" descr="Screen Shot 2014-05-27 at 4.55.29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94209" y="1698625"/>
            <a:ext cx="6849791" cy="5159375"/>
          </a:xfrm>
          <a:prstGeom prst="rect">
            <a:avLst/>
          </a:prstGeom>
          <a:ln>
            <a:solidFill>
              <a:schemeClr val="tx1"/>
            </a:solidFill>
          </a:ln>
          <a:effectLst>
            <a:outerShdw blurRad="50800" dist="38100" dir="2700000" algn="tl" rotWithShape="0">
              <a:srgbClr val="000000">
                <a:alpha val="43000"/>
              </a:srgbClr>
            </a:outerShdw>
          </a:effectLst>
        </p:spPr>
      </p:pic>
      <p:pic>
        <p:nvPicPr>
          <p:cNvPr id="10" name="Picture 9" descr="Screen Shot 2014-05-27 at 4.53.59 P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06367" y="902980"/>
            <a:ext cx="3637633" cy="4614333"/>
          </a:xfrm>
          <a:prstGeom prst="rect">
            <a:avLst/>
          </a:prstGeom>
          <a:ln>
            <a:solidFill>
              <a:schemeClr val="tx1"/>
            </a:solidFill>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20166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4-05-27 at 4.32.16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84714"/>
            <a:ext cx="5065081" cy="3766722"/>
          </a:xfrm>
          <a:prstGeom prst="rect">
            <a:avLst/>
          </a:prstGeom>
        </p:spPr>
      </p:pic>
      <p:sp>
        <p:nvSpPr>
          <p:cNvPr id="2" name="Title 1"/>
          <p:cNvSpPr>
            <a:spLocks noGrp="1"/>
          </p:cNvSpPr>
          <p:nvPr>
            <p:ph type="title"/>
          </p:nvPr>
        </p:nvSpPr>
        <p:spPr>
          <a:xfrm>
            <a:off x="127000" y="95748"/>
            <a:ext cx="7293708" cy="679744"/>
          </a:xfrm>
        </p:spPr>
        <p:txBody>
          <a:bodyPr>
            <a:normAutofit/>
          </a:bodyPr>
          <a:lstStyle/>
          <a:p>
            <a:r>
              <a:rPr lang="en-US" sz="3200" b="1" dirty="0" err="1" smtClean="0"/>
              <a:t>Cloudmesh</a:t>
            </a:r>
            <a:r>
              <a:rPr lang="en-US" sz="3200" b="1" dirty="0" smtClean="0"/>
              <a:t> Shell &amp; bash &amp; </a:t>
            </a:r>
            <a:r>
              <a:rPr lang="en-US" sz="3200" b="1" dirty="0" err="1" smtClean="0"/>
              <a:t>IPython</a:t>
            </a:r>
            <a:r>
              <a:rPr lang="en-US" sz="3200" b="1" dirty="0" smtClean="0"/>
              <a:t> </a:t>
            </a:r>
            <a:endParaRPr lang="en-US" sz="3200" b="1" dirty="0"/>
          </a:p>
        </p:txBody>
      </p:sp>
      <p:sp>
        <p:nvSpPr>
          <p:cNvPr id="3" name="Slide Number Placeholder 2"/>
          <p:cNvSpPr>
            <a:spLocks noGrp="1"/>
          </p:cNvSpPr>
          <p:nvPr>
            <p:ph type="sldNum" sz="quarter" idx="12"/>
          </p:nvPr>
        </p:nvSpPr>
        <p:spPr/>
        <p:txBody>
          <a:bodyPr/>
          <a:lstStyle/>
          <a:p>
            <a:fld id="{0CFEC368-1D7A-4F81-ABF6-AE0E36BAF64C}" type="slidenum">
              <a:rPr lang="en-US" smtClean="0"/>
              <a:pPr/>
              <a:t>19</a:t>
            </a:fld>
            <a:endParaRPr lang="en-US"/>
          </a:p>
        </p:txBody>
      </p:sp>
      <p:pic>
        <p:nvPicPr>
          <p:cNvPr id="10" name="Picture 9" descr="Screen Shot 2014-05-27 at 4.34.18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7101" y="2025832"/>
            <a:ext cx="4876800" cy="3626704"/>
          </a:xfrm>
          <a:prstGeom prst="rect">
            <a:avLst/>
          </a:prstGeom>
        </p:spPr>
      </p:pic>
      <p:pic>
        <p:nvPicPr>
          <p:cNvPr id="11" name="Picture 10" descr="Screen Shot 2014-05-27 at 4.35.10 P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293135" y="3199502"/>
            <a:ext cx="5135254" cy="3818907"/>
          </a:xfrm>
          <a:prstGeom prst="rect">
            <a:avLst/>
          </a:prstGeom>
        </p:spPr>
      </p:pic>
      <p:pic>
        <p:nvPicPr>
          <p:cNvPr id="13" name="Picture 12" descr="Screen Shot 2014-05-27 at 4.37.10 PM.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66579" y="684714"/>
            <a:ext cx="5610912" cy="4186508"/>
          </a:xfrm>
          <a:prstGeom prst="rect">
            <a:avLst/>
          </a:prstGeom>
        </p:spPr>
      </p:pic>
      <p:pic>
        <p:nvPicPr>
          <p:cNvPr id="14" name="Picture 13" descr="Screen Shot 2014-05-27 at 4.38.13 PM.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150230" y="2527787"/>
            <a:ext cx="5620592" cy="4330213"/>
          </a:xfrm>
          <a:prstGeom prst="rect">
            <a:avLst/>
          </a:prstGeom>
        </p:spPr>
      </p:pic>
    </p:spTree>
    <p:extLst>
      <p:ext uri="{BB962C8B-B14F-4D97-AF65-F5344CB8AC3E}">
        <p14:creationId xmlns:p14="http://schemas.microsoft.com/office/powerpoint/2010/main" val="1199489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73201" y="1288498"/>
            <a:ext cx="7772400" cy="1362075"/>
          </a:xfrm>
        </p:spPr>
        <p:txBody>
          <a:bodyPr>
            <a:normAutofit fontScale="90000"/>
          </a:bodyPr>
          <a:lstStyle/>
          <a:p>
            <a:pPr algn="ctr"/>
            <a:r>
              <a:rPr lang="en-US" dirty="0" smtClean="0"/>
              <a:t>A Reminder</a:t>
            </a:r>
            <a:br>
              <a:rPr lang="en-US" dirty="0" smtClean="0"/>
            </a:br>
            <a:r>
              <a:rPr lang="en-US" dirty="0" smtClean="0"/>
              <a:t>HPC-ABDS</a:t>
            </a:r>
            <a:br>
              <a:rPr lang="en-US" dirty="0" smtClean="0"/>
            </a:br>
            <a:endParaRPr lang="en-US" dirty="0"/>
          </a:p>
        </p:txBody>
      </p:sp>
      <p:sp>
        <p:nvSpPr>
          <p:cNvPr id="8" name="Text Placeholder 7"/>
          <p:cNvSpPr>
            <a:spLocks noGrp="1"/>
          </p:cNvSpPr>
          <p:nvPr>
            <p:ph type="body" idx="1"/>
          </p:nvPr>
        </p:nvSpPr>
        <p:spPr>
          <a:xfrm>
            <a:off x="167149" y="2516187"/>
            <a:ext cx="8721212" cy="2664542"/>
          </a:xfrm>
        </p:spPr>
        <p:txBody>
          <a:bodyPr>
            <a:normAutofit/>
          </a:bodyPr>
          <a:lstStyle/>
          <a:p>
            <a:pPr algn="ctr"/>
            <a:r>
              <a:rPr lang="en-US" sz="3200" dirty="0" smtClean="0">
                <a:solidFill>
                  <a:schemeClr val="tx1">
                    <a:lumMod val="75000"/>
                    <a:lumOff val="25000"/>
                  </a:schemeClr>
                </a:solidFill>
              </a:rPr>
              <a:t>Integrating High Performance Computing with Apache Big Data Stack</a:t>
            </a:r>
          </a:p>
          <a:p>
            <a:pPr algn="ctr"/>
            <a:r>
              <a:rPr lang="en-US" sz="3200" dirty="0" err="1" smtClean="0">
                <a:solidFill>
                  <a:schemeClr val="tx1">
                    <a:lumMod val="75000"/>
                    <a:lumOff val="25000"/>
                  </a:schemeClr>
                </a:solidFill>
              </a:rPr>
              <a:t>Shantenu</a:t>
            </a:r>
            <a:r>
              <a:rPr lang="en-US" sz="3200" dirty="0" smtClean="0">
                <a:solidFill>
                  <a:schemeClr val="tx1">
                    <a:lumMod val="75000"/>
                    <a:lumOff val="25000"/>
                  </a:schemeClr>
                </a:solidFill>
              </a:rPr>
              <a:t> </a:t>
            </a:r>
            <a:r>
              <a:rPr lang="en-US" sz="3200" dirty="0" err="1" smtClean="0">
                <a:solidFill>
                  <a:schemeClr val="tx1">
                    <a:lumMod val="75000"/>
                    <a:lumOff val="25000"/>
                  </a:schemeClr>
                </a:solidFill>
              </a:rPr>
              <a:t>Jha</a:t>
            </a:r>
            <a:r>
              <a:rPr lang="en-US" sz="3200" dirty="0" smtClean="0">
                <a:solidFill>
                  <a:schemeClr val="tx1">
                    <a:lumMod val="75000"/>
                    <a:lumOff val="25000"/>
                  </a:schemeClr>
                </a:solidFill>
              </a:rPr>
              <a:t>, Judy Qiu, Andre </a:t>
            </a:r>
            <a:r>
              <a:rPr lang="en-US" sz="3200" dirty="0" err="1" smtClean="0">
                <a:solidFill>
                  <a:schemeClr val="tx1">
                    <a:lumMod val="75000"/>
                    <a:lumOff val="25000"/>
                  </a:schemeClr>
                </a:solidFill>
              </a:rPr>
              <a:t>Luckow</a:t>
            </a:r>
            <a:endParaRPr lang="en-US" sz="3200" dirty="0" smtClean="0">
              <a:solidFill>
                <a:schemeClr val="tx1">
                  <a:lumMod val="75000"/>
                  <a:lumOff val="25000"/>
                </a:schemeClr>
              </a:solidFill>
            </a:endParaRPr>
          </a:p>
          <a:p>
            <a:pPr algn="ctr"/>
            <a:r>
              <a:rPr lang="en-US" sz="3200" dirty="0">
                <a:solidFill>
                  <a:schemeClr val="tx1">
                    <a:lumMod val="75000"/>
                    <a:lumOff val="25000"/>
                  </a:schemeClr>
                </a:solidFill>
              </a:rPr>
              <a:t>http://hpc-abds.org/kaleidoscope/</a:t>
            </a:r>
          </a:p>
        </p:txBody>
      </p:sp>
    </p:spTree>
    <p:extLst>
      <p:ext uri="{BB962C8B-B14F-4D97-AF65-F5344CB8AC3E}">
        <p14:creationId xmlns:p14="http://schemas.microsoft.com/office/powerpoint/2010/main" val="448699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96" y="92375"/>
            <a:ext cx="8935326" cy="598283"/>
          </a:xfrm>
        </p:spPr>
        <p:txBody>
          <a:bodyPr>
            <a:noAutofit/>
          </a:bodyPr>
          <a:lstStyle/>
          <a:p>
            <a:r>
              <a:rPr lang="en-US" sz="3600" b="1" dirty="0" smtClean="0"/>
              <a:t>SDDS Software Defined Distributed Systems</a:t>
            </a:r>
            <a:endParaRPr lang="en-US" sz="3600" b="1" dirty="0"/>
          </a:p>
        </p:txBody>
      </p:sp>
      <p:sp>
        <p:nvSpPr>
          <p:cNvPr id="3" name="Content Placeholder 2"/>
          <p:cNvSpPr>
            <a:spLocks noGrp="1"/>
          </p:cNvSpPr>
          <p:nvPr>
            <p:ph idx="1"/>
          </p:nvPr>
        </p:nvSpPr>
        <p:spPr>
          <a:xfrm>
            <a:off x="0" y="662258"/>
            <a:ext cx="9144000" cy="1082667"/>
          </a:xfrm>
        </p:spPr>
        <p:txBody>
          <a:bodyPr>
            <a:noAutofit/>
          </a:bodyPr>
          <a:lstStyle/>
          <a:p>
            <a:r>
              <a:rPr lang="en-US" sz="1800" b="1" dirty="0" err="1" smtClean="0"/>
              <a:t>Cloudmesh</a:t>
            </a:r>
            <a:r>
              <a:rPr lang="en-US" sz="1800" b="1" dirty="0" smtClean="0"/>
              <a:t> </a:t>
            </a:r>
            <a:r>
              <a:rPr lang="en-US" sz="1800" dirty="0" smtClean="0"/>
              <a:t>builds infrastructure as SDDS consisting of one or more virtual clusters or slices with extensive built-in monitoring</a:t>
            </a:r>
          </a:p>
          <a:p>
            <a:r>
              <a:rPr lang="en-US" sz="1800" dirty="0" smtClean="0"/>
              <a:t>These slices are instantiated on infrastructures with various owners</a:t>
            </a:r>
          </a:p>
          <a:p>
            <a:r>
              <a:rPr lang="en-US" sz="1800" dirty="0" smtClean="0"/>
              <a:t>Controlled by roles/rules of Project, User, infrastructure</a:t>
            </a:r>
          </a:p>
        </p:txBody>
      </p:sp>
      <p:grpSp>
        <p:nvGrpSpPr>
          <p:cNvPr id="6" name="Group 5"/>
          <p:cNvGrpSpPr/>
          <p:nvPr/>
        </p:nvGrpSpPr>
        <p:grpSpPr>
          <a:xfrm>
            <a:off x="358151" y="2163839"/>
            <a:ext cx="5943303" cy="4276719"/>
            <a:chOff x="1814535" y="1123956"/>
            <a:chExt cx="5943303" cy="4276719"/>
          </a:xfrm>
        </p:grpSpPr>
        <p:cxnSp>
          <p:nvCxnSpPr>
            <p:cNvPr id="7" name="Straight Arrow Connector 6"/>
            <p:cNvCxnSpPr>
              <a:stCxn id="25" idx="1"/>
              <a:endCxn id="11" idx="6"/>
            </p:cNvCxnSpPr>
            <p:nvPr/>
          </p:nvCxnSpPr>
          <p:spPr>
            <a:xfrm flipH="1">
              <a:off x="4410075" y="2783098"/>
              <a:ext cx="314325" cy="3912"/>
            </a:xfrm>
            <a:prstGeom prst="straightConnector1">
              <a:avLst/>
            </a:prstGeom>
            <a:noFill/>
            <a:ln w="22225" cap="flat" cmpd="sng" algn="ctr">
              <a:solidFill>
                <a:srgbClr val="1F497D"/>
              </a:solidFill>
              <a:prstDash val="solid"/>
              <a:tailEnd type="triangle" w="lg" len="lg"/>
            </a:ln>
            <a:effectLst/>
          </p:spPr>
        </p:cxnSp>
        <p:sp>
          <p:nvSpPr>
            <p:cNvPr id="8" name="Rectangle 7"/>
            <p:cNvSpPr/>
            <p:nvPr/>
          </p:nvSpPr>
          <p:spPr>
            <a:xfrm>
              <a:off x="3323545" y="1399174"/>
              <a:ext cx="1162731" cy="586740"/>
            </a:xfrm>
            <a:prstGeom prst="rect">
              <a:avLst/>
            </a:prstGeom>
            <a:noFill/>
            <a:ln w="12700" cap="flat" cmpd="sng" algn="ctr">
              <a:solidFill>
                <a:sysClr val="window" lastClr="FFFFFF">
                  <a:lumMod val="65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9" name="Text Box 3"/>
            <p:cNvSpPr txBox="1"/>
            <p:nvPr/>
          </p:nvSpPr>
          <p:spPr>
            <a:xfrm>
              <a:off x="3566205" y="1506484"/>
              <a:ext cx="1052535" cy="332105"/>
            </a:xfrm>
            <a:prstGeom prst="rect">
              <a:avLst/>
            </a:prstGeom>
            <a:noFill/>
            <a:ln w="25400" cap="flat" cmpd="sng" algn="ctr">
              <a:noFill/>
              <a:prstDash val="solid"/>
            </a:ln>
            <a:effectLst/>
          </p:spPr>
          <p:txBody>
            <a:bodyPr rot="0" spcFirstLastPara="0" vert="horz" wrap="square" lIns="0" tIns="0" rIns="0" bIns="0" numCol="1" spcCol="0" rtlCol="0" fromWordArt="0" anchor="t" anchorCtr="0" forceAA="0" compatLnSpc="1">
              <a:prstTxWarp prst="textNoShape">
                <a:avLst/>
              </a:prstTxWarp>
              <a:noAutofit/>
            </a:bodyPr>
            <a:lstStyle/>
            <a:p>
              <a:pPr marL="0" marR="0" lvl="0" indent="0" defTabSz="914400" eaLnBrk="1" fontAlgn="auto" latinLnBrk="0" hangingPunct="1">
                <a:lnSpc>
                  <a:spcPct val="105000"/>
                </a:lnSpc>
                <a:spcBef>
                  <a:spcPts val="0"/>
                </a:spcBef>
                <a:spcAft>
                  <a:spcPts val="800"/>
                </a:spcAft>
                <a:buClrTx/>
                <a:buSzTx/>
                <a:buFontTx/>
                <a:buNone/>
                <a:tabLst/>
                <a:defRPr/>
              </a:pPr>
              <a:r>
                <a:rPr kumimoji="0" lang="en-US" sz="1200" b="1" i="0" u="none" strike="noStrike" kern="0" cap="none" spc="0" normalizeH="0" baseline="0" noProof="0" dirty="0" smtClean="0">
                  <a:ln>
                    <a:noFill/>
                  </a:ln>
                  <a:solidFill>
                    <a:srgbClr val="000000"/>
                  </a:solidFill>
                  <a:effectLst/>
                  <a:uLnTx/>
                  <a:uFillTx/>
                  <a:latin typeface="Cambria"/>
                  <a:ea typeface="Calibri"/>
                  <a:cs typeface="+mn-cs"/>
                </a:rPr>
                <a:t>Python or REST API</a:t>
              </a:r>
              <a:endParaRPr kumimoji="0" lang="en-US" sz="1200" b="1" i="0" u="none" strike="noStrike" kern="0" cap="none" spc="0" normalizeH="0" baseline="0" noProof="0" dirty="0" smtClean="0">
                <a:ln>
                  <a:noFill/>
                </a:ln>
                <a:solidFill>
                  <a:prstClr val="white"/>
                </a:solidFill>
                <a:effectLst/>
                <a:uLnTx/>
                <a:uFillTx/>
                <a:latin typeface="Times New Roman"/>
                <a:ea typeface="Times New Roman"/>
                <a:cs typeface="+mn-cs"/>
              </a:endParaRPr>
            </a:p>
          </p:txBody>
        </p:sp>
        <p:sp>
          <p:nvSpPr>
            <p:cNvPr id="10" name="Rectangle 9"/>
            <p:cNvSpPr/>
            <p:nvPr/>
          </p:nvSpPr>
          <p:spPr>
            <a:xfrm>
              <a:off x="3323545" y="1123956"/>
              <a:ext cx="1162730" cy="374341"/>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User in Project</a:t>
              </a:r>
            </a:p>
          </p:txBody>
        </p:sp>
        <p:sp>
          <p:nvSpPr>
            <p:cNvPr id="11" name="Oval 10"/>
            <p:cNvSpPr/>
            <p:nvPr/>
          </p:nvSpPr>
          <p:spPr>
            <a:xfrm>
              <a:off x="3437801" y="2595914"/>
              <a:ext cx="972274" cy="382191"/>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0" tIns="9144"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lang="en-US" sz="1400" b="1" kern="0" dirty="0" smtClean="0">
                  <a:solidFill>
                    <a:prstClr val="white"/>
                  </a:solidFill>
                  <a:latin typeface="Calibri"/>
                  <a:ea typeface="Calibri"/>
                  <a:cs typeface="Times New Roman"/>
                </a:rPr>
                <a:t>CM</a:t>
              </a:r>
              <a:r>
                <a:rPr kumimoji="0" lang="en-US" sz="1400" b="1" i="0" u="none" strike="noStrike" kern="0" cap="none" spc="0" normalizeH="0" baseline="0" noProof="0" dirty="0" smtClean="0">
                  <a:ln>
                    <a:noFill/>
                  </a:ln>
                  <a:solidFill>
                    <a:prstClr val="white"/>
                  </a:solidFill>
                  <a:effectLst/>
                  <a:uLnTx/>
                  <a:uFillTx/>
                  <a:latin typeface="Calibri"/>
                  <a:ea typeface="Calibri"/>
                  <a:cs typeface="Times New Roman"/>
                </a:rPr>
                <a:t>Plan</a:t>
              </a:r>
            </a:p>
          </p:txBody>
        </p:sp>
        <p:cxnSp>
          <p:nvCxnSpPr>
            <p:cNvPr id="12" name="Straight Arrow Connector 11"/>
            <p:cNvCxnSpPr>
              <a:stCxn id="44" idx="2"/>
              <a:endCxn id="11" idx="0"/>
            </p:cNvCxnSpPr>
            <p:nvPr/>
          </p:nvCxnSpPr>
          <p:spPr>
            <a:xfrm>
              <a:off x="3923643" y="2218282"/>
              <a:ext cx="295" cy="377632"/>
            </a:xfrm>
            <a:prstGeom prst="straightConnector1">
              <a:avLst/>
            </a:prstGeom>
            <a:noFill/>
            <a:ln w="38100" cap="flat" cmpd="sng" algn="ctr">
              <a:solidFill>
                <a:sysClr val="window" lastClr="FFFFFF">
                  <a:lumMod val="65000"/>
                </a:sysClr>
              </a:solidFill>
              <a:prstDash val="solid"/>
              <a:tailEnd type="triangle" w="lg" len="lg"/>
            </a:ln>
            <a:effectLst/>
          </p:spPr>
        </p:cxnSp>
        <p:sp>
          <p:nvSpPr>
            <p:cNvPr id="13" name="Oval 12"/>
            <p:cNvSpPr/>
            <p:nvPr/>
          </p:nvSpPr>
          <p:spPr>
            <a:xfrm>
              <a:off x="3323545" y="3556154"/>
              <a:ext cx="1229124" cy="247155"/>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9144"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smtClean="0">
                  <a:ln>
                    <a:noFill/>
                  </a:ln>
                  <a:solidFill>
                    <a:prstClr val="white"/>
                  </a:solidFill>
                  <a:effectLst/>
                  <a:uLnTx/>
                  <a:uFillTx/>
                  <a:latin typeface="Calibri"/>
                  <a:ea typeface="Calibri"/>
                  <a:cs typeface="Times New Roman"/>
                </a:rPr>
                <a:t>CMProv</a:t>
              </a:r>
              <a:endParaRPr kumimoji="0" lang="en-US" sz="1400" b="1" i="0" u="none" strike="noStrike" kern="0" cap="none" spc="0" normalizeH="0" baseline="0" noProof="0" dirty="0" smtClean="0">
                <a:ln>
                  <a:noFill/>
                </a:ln>
                <a:solidFill>
                  <a:prstClr val="white"/>
                </a:solidFill>
                <a:effectLst/>
                <a:uLnTx/>
                <a:uFillTx/>
                <a:latin typeface="Times New Roman"/>
                <a:ea typeface="Times New Roman"/>
                <a:cs typeface="+mn-cs"/>
              </a:endParaRPr>
            </a:p>
          </p:txBody>
        </p:sp>
        <p:cxnSp>
          <p:nvCxnSpPr>
            <p:cNvPr id="14" name="Straight Arrow Connector 13"/>
            <p:cNvCxnSpPr>
              <a:stCxn id="11" idx="4"/>
              <a:endCxn id="13" idx="0"/>
            </p:cNvCxnSpPr>
            <p:nvPr/>
          </p:nvCxnSpPr>
          <p:spPr>
            <a:xfrm>
              <a:off x="3923938" y="2978105"/>
              <a:ext cx="14169" cy="578049"/>
            </a:xfrm>
            <a:prstGeom prst="straightConnector1">
              <a:avLst/>
            </a:prstGeom>
            <a:noFill/>
            <a:ln w="38100" cap="flat" cmpd="sng" algn="ctr">
              <a:solidFill>
                <a:sysClr val="window" lastClr="FFFFFF">
                  <a:lumMod val="65000"/>
                </a:sysClr>
              </a:solidFill>
              <a:prstDash val="solid"/>
              <a:tailEnd type="triangle" w="lg" len="lg"/>
            </a:ln>
            <a:effectLst/>
          </p:spPr>
        </p:cxnSp>
        <p:sp>
          <p:nvSpPr>
            <p:cNvPr id="15" name="Oval 14"/>
            <p:cNvSpPr/>
            <p:nvPr/>
          </p:nvSpPr>
          <p:spPr>
            <a:xfrm>
              <a:off x="1872638" y="2593422"/>
              <a:ext cx="1115400" cy="384683"/>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9144"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err="1" smtClean="0">
                  <a:ln>
                    <a:noFill/>
                  </a:ln>
                  <a:solidFill>
                    <a:prstClr val="white"/>
                  </a:solidFill>
                  <a:effectLst/>
                  <a:uLnTx/>
                  <a:uFillTx/>
                  <a:latin typeface="Calibri"/>
                  <a:ea typeface="Calibri"/>
                  <a:cs typeface="Times New Roman"/>
                </a:rPr>
                <a:t>CMMon</a:t>
              </a:r>
              <a:endParaRPr kumimoji="0" lang="en-US" sz="1400" b="1" i="0" u="none" strike="noStrike" kern="0" cap="none" spc="0" normalizeH="0" baseline="0" noProof="0" dirty="0" smtClean="0">
                <a:ln>
                  <a:noFill/>
                </a:ln>
                <a:solidFill>
                  <a:prstClr val="white"/>
                </a:solidFill>
                <a:effectLst/>
                <a:uLnTx/>
                <a:uFillTx/>
                <a:latin typeface="Calibri"/>
                <a:ea typeface="Calibri"/>
                <a:cs typeface="Times New Roman"/>
              </a:endParaRPr>
            </a:p>
          </p:txBody>
        </p:sp>
        <p:cxnSp>
          <p:nvCxnSpPr>
            <p:cNvPr id="16" name="Straight Arrow Connector 15"/>
            <p:cNvCxnSpPr>
              <a:stCxn id="15" idx="6"/>
              <a:endCxn id="11" idx="2"/>
            </p:cNvCxnSpPr>
            <p:nvPr/>
          </p:nvCxnSpPr>
          <p:spPr>
            <a:xfrm>
              <a:off x="2988038" y="2785764"/>
              <a:ext cx="449763" cy="1246"/>
            </a:xfrm>
            <a:prstGeom prst="straightConnector1">
              <a:avLst/>
            </a:prstGeom>
            <a:noFill/>
            <a:ln w="38100" cap="flat" cmpd="sng" algn="ctr">
              <a:solidFill>
                <a:sysClr val="window" lastClr="FFFFFF">
                  <a:lumMod val="65000"/>
                </a:sysClr>
              </a:solidFill>
              <a:prstDash val="solid"/>
              <a:tailEnd type="triangle" w="lg" len="lg"/>
            </a:ln>
            <a:effectLst/>
          </p:spPr>
        </p:cxnSp>
        <p:sp>
          <p:nvSpPr>
            <p:cNvPr id="17" name="Rectangle 16"/>
            <p:cNvSpPr/>
            <p:nvPr/>
          </p:nvSpPr>
          <p:spPr>
            <a:xfrm>
              <a:off x="1814535" y="3122403"/>
              <a:ext cx="1267799" cy="66841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black"/>
                  </a:solidFill>
                  <a:effectLst/>
                  <a:uLnTx/>
                  <a:uFillTx/>
                  <a:latin typeface="Calibri"/>
                  <a:ea typeface="Calibri"/>
                  <a:cs typeface="Times New Roman"/>
                </a:rPr>
                <a:t>Infrastructure (Cluster, Storage, Network, CPS)</a:t>
              </a: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 </a:t>
              </a:r>
            </a:p>
          </p:txBody>
        </p:sp>
        <p:sp>
          <p:nvSpPr>
            <p:cNvPr id="18" name="Rectangle 17"/>
            <p:cNvSpPr/>
            <p:nvPr/>
          </p:nvSpPr>
          <p:spPr>
            <a:xfrm>
              <a:off x="1814535" y="3790207"/>
              <a:ext cx="1277303" cy="1610468"/>
            </a:xfrm>
            <a:prstGeom prst="rect">
              <a:avLst/>
            </a:prstGeom>
            <a:noFill/>
            <a:ln w="19050" cap="flat" cmpd="sng" algn="ctr">
              <a:solidFill>
                <a:srgbClr val="CACACA"/>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Instance Type</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Current State</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Management Structure</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Provisioning Rules</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a:p>
              <a:pPr marL="109538" marR="0" lvl="0" indent="-109538" defTabSz="914400" eaLnBrk="1" fontAlgn="auto" latinLnBrk="0" hangingPunct="1">
                <a:lnSpc>
                  <a:spcPts val="1200"/>
                </a:lnSpc>
                <a:spcBef>
                  <a:spcPts val="0"/>
                </a:spcBef>
                <a:spcAft>
                  <a:spcPts val="0"/>
                </a:spcAft>
                <a:buClrTx/>
                <a:buSzTx/>
                <a:buFont typeface="Symbol"/>
                <a:buChar char=""/>
                <a:tabLst/>
                <a:defRPr/>
              </a:pPr>
              <a:r>
                <a:rPr kumimoji="0" lang="en-US" sz="1200" b="1" i="0" u="none" strike="noStrike" kern="0" cap="none" spc="0" normalizeH="0" baseline="0" noProof="0" dirty="0" smtClean="0">
                  <a:ln>
                    <a:noFill/>
                  </a:ln>
                  <a:solidFill>
                    <a:srgbClr val="000000"/>
                  </a:solidFill>
                  <a:effectLst/>
                  <a:uLnTx/>
                  <a:uFillTx/>
                  <a:latin typeface="Calibri"/>
                  <a:ea typeface="Times New Roman"/>
                  <a:cs typeface="+mn-cs"/>
                </a:rPr>
                <a:t>Usage Rules (depends on user roles)</a:t>
              </a:r>
              <a:endParaRPr kumimoji="0" lang="en-US" sz="1200" b="1" i="0" u="none" strike="noStrike" kern="0" cap="none" spc="0" normalizeH="0" baseline="0" noProof="0" dirty="0" smtClean="0">
                <a:ln>
                  <a:noFill/>
                </a:ln>
                <a:solidFill>
                  <a:prstClr val="white"/>
                </a:solidFill>
                <a:effectLst/>
                <a:uLnTx/>
                <a:uFillTx/>
                <a:latin typeface="Calibri"/>
                <a:ea typeface="Times New Roman"/>
                <a:cs typeface="+mn-cs"/>
              </a:endParaRPr>
            </a:p>
          </p:txBody>
        </p:sp>
        <p:sp>
          <p:nvSpPr>
            <p:cNvPr id="19" name="Flowchart: Magnetic Disk 18"/>
            <p:cNvSpPr/>
            <p:nvPr/>
          </p:nvSpPr>
          <p:spPr>
            <a:xfrm>
              <a:off x="3343253" y="4123607"/>
              <a:ext cx="1161370" cy="570746"/>
            </a:xfrm>
            <a:prstGeom prst="flowChartMagneticDisk">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0" tIns="0" rIns="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400"/>
                </a:lnSpc>
                <a:spcBef>
                  <a:spcPts val="0"/>
                </a:spcBef>
                <a:spcAft>
                  <a:spcPts val="0"/>
                </a:spcAft>
                <a:buClrTx/>
                <a:buSzTx/>
                <a:buFontTx/>
                <a:buNone/>
                <a:tabLst/>
                <a:defRPr/>
              </a:pPr>
              <a:endParaRPr kumimoji="0" lang="en-US" sz="1400" b="1" i="0" u="none" strike="noStrike" kern="0" cap="none" spc="0" normalizeH="0" baseline="0" noProof="0" dirty="0" smtClean="0">
                <a:ln>
                  <a:noFill/>
                </a:ln>
                <a:solidFill>
                  <a:prstClr val="black"/>
                </a:solidFill>
                <a:effectLst/>
                <a:uLnTx/>
                <a:uFillTx/>
                <a:latin typeface="Times New Roman"/>
                <a:ea typeface="Times New Roman"/>
                <a:cs typeface="+mn-cs"/>
              </a:endParaRPr>
            </a:p>
          </p:txBody>
        </p:sp>
        <p:cxnSp>
          <p:nvCxnSpPr>
            <p:cNvPr id="20" name="Straight Arrow Connector 19"/>
            <p:cNvCxnSpPr/>
            <p:nvPr/>
          </p:nvCxnSpPr>
          <p:spPr>
            <a:xfrm flipV="1">
              <a:off x="3930038" y="3803309"/>
              <a:ext cx="0" cy="320298"/>
            </a:xfrm>
            <a:prstGeom prst="straightConnector1">
              <a:avLst/>
            </a:prstGeom>
            <a:noFill/>
            <a:ln w="38100" cap="flat" cmpd="sng" algn="ctr">
              <a:solidFill>
                <a:sysClr val="window" lastClr="FFFFFF">
                  <a:lumMod val="65000"/>
                </a:sysClr>
              </a:solidFill>
              <a:prstDash val="solid"/>
              <a:tailEnd type="triangle" w="lg" len="lg"/>
            </a:ln>
            <a:effectLst/>
          </p:spPr>
        </p:cxnSp>
        <p:cxnSp>
          <p:nvCxnSpPr>
            <p:cNvPr id="21" name="Straight Connector 20"/>
            <p:cNvCxnSpPr>
              <a:endCxn id="19" idx="2"/>
            </p:cNvCxnSpPr>
            <p:nvPr/>
          </p:nvCxnSpPr>
          <p:spPr>
            <a:xfrm>
              <a:off x="3133703" y="4405361"/>
              <a:ext cx="209550" cy="3619"/>
            </a:xfrm>
            <a:prstGeom prst="line">
              <a:avLst/>
            </a:prstGeom>
            <a:noFill/>
            <a:ln w="15875" cap="flat" cmpd="sng" algn="ctr">
              <a:solidFill>
                <a:sysClr val="window" lastClr="FFFFFF">
                  <a:lumMod val="65000"/>
                </a:sysClr>
              </a:solidFill>
              <a:prstDash val="sysDash"/>
            </a:ln>
            <a:effectLst/>
          </p:spPr>
        </p:cxnSp>
        <p:sp>
          <p:nvSpPr>
            <p:cNvPr id="22" name="Flowchart: Magnetic Disk 21"/>
            <p:cNvSpPr/>
            <p:nvPr/>
          </p:nvSpPr>
          <p:spPr>
            <a:xfrm>
              <a:off x="5978843" y="1894500"/>
              <a:ext cx="839470" cy="458288"/>
            </a:xfrm>
            <a:prstGeom prst="flowChartMagneticDisk">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Results</a:t>
              </a:r>
            </a:p>
          </p:txBody>
        </p:sp>
        <p:sp>
          <p:nvSpPr>
            <p:cNvPr id="23" name="Oval 22"/>
            <p:cNvSpPr/>
            <p:nvPr/>
          </p:nvSpPr>
          <p:spPr>
            <a:xfrm>
              <a:off x="5846713" y="2593422"/>
              <a:ext cx="1111182" cy="289560"/>
            </a:xfrm>
            <a:prstGeom prst="ellipse">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9144"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err="1" smtClean="0">
                  <a:ln>
                    <a:noFill/>
                  </a:ln>
                  <a:solidFill>
                    <a:prstClr val="white"/>
                  </a:solidFill>
                  <a:effectLst/>
                  <a:uLnTx/>
                  <a:uFillTx/>
                  <a:latin typeface="Calibri"/>
                  <a:ea typeface="Calibri"/>
                  <a:cs typeface="Times New Roman"/>
                </a:rPr>
                <a:t>CMExec</a:t>
              </a:r>
              <a:endParaRPr kumimoji="0" lang="en-US" sz="1400" b="1" i="0" u="none" strike="noStrike" kern="0" cap="none" spc="0" normalizeH="0" baseline="0" noProof="0" dirty="0" smtClean="0">
                <a:ln>
                  <a:noFill/>
                </a:ln>
                <a:solidFill>
                  <a:prstClr val="white"/>
                </a:solidFill>
                <a:effectLst/>
                <a:uLnTx/>
                <a:uFillTx/>
                <a:latin typeface="Calibri"/>
                <a:ea typeface="Calibri"/>
                <a:cs typeface="Times New Roman"/>
              </a:endParaRPr>
            </a:p>
          </p:txBody>
        </p:sp>
        <p:cxnSp>
          <p:nvCxnSpPr>
            <p:cNvPr id="24" name="Straight Arrow Connector 23"/>
            <p:cNvCxnSpPr>
              <a:stCxn id="23" idx="4"/>
            </p:cNvCxnSpPr>
            <p:nvPr/>
          </p:nvCxnSpPr>
          <p:spPr>
            <a:xfrm>
              <a:off x="6402304" y="2882982"/>
              <a:ext cx="889" cy="219994"/>
            </a:xfrm>
            <a:prstGeom prst="straightConnector1">
              <a:avLst/>
            </a:prstGeom>
            <a:noFill/>
            <a:ln w="25400" cap="flat" cmpd="sng" algn="ctr">
              <a:solidFill>
                <a:sysClr val="window" lastClr="FFFFFF">
                  <a:lumMod val="50000"/>
                </a:sysClr>
              </a:solidFill>
              <a:prstDash val="solid"/>
              <a:headEnd type="none" w="med" len="med"/>
              <a:tailEnd type="triangle" w="med" len="med"/>
            </a:ln>
            <a:effectLst/>
          </p:spPr>
        </p:cxnSp>
        <p:sp>
          <p:nvSpPr>
            <p:cNvPr id="25" name="Rectangle 24"/>
            <p:cNvSpPr/>
            <p:nvPr/>
          </p:nvSpPr>
          <p:spPr>
            <a:xfrm>
              <a:off x="4724400" y="2588090"/>
              <a:ext cx="836295" cy="390016"/>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User Roles</a:t>
              </a:r>
            </a:p>
          </p:txBody>
        </p:sp>
        <p:cxnSp>
          <p:nvCxnSpPr>
            <p:cNvPr id="26" name="Straight Arrow Connector 25"/>
            <p:cNvCxnSpPr>
              <a:stCxn id="25" idx="3"/>
            </p:cNvCxnSpPr>
            <p:nvPr/>
          </p:nvCxnSpPr>
          <p:spPr>
            <a:xfrm>
              <a:off x="5560695" y="2783098"/>
              <a:ext cx="276705" cy="0"/>
            </a:xfrm>
            <a:prstGeom prst="straightConnector1">
              <a:avLst/>
            </a:prstGeom>
            <a:noFill/>
            <a:ln w="22225" cap="flat" cmpd="sng" algn="ctr">
              <a:solidFill>
                <a:srgbClr val="1F497D"/>
              </a:solidFill>
              <a:prstDash val="solid"/>
              <a:tailEnd type="triangle" w="lg" len="lg"/>
            </a:ln>
            <a:effectLst/>
          </p:spPr>
        </p:cxnSp>
        <p:cxnSp>
          <p:nvCxnSpPr>
            <p:cNvPr id="27" name="Straight Arrow Connector 26"/>
            <p:cNvCxnSpPr>
              <a:stCxn id="23" idx="0"/>
              <a:endCxn id="22" idx="3"/>
            </p:cNvCxnSpPr>
            <p:nvPr/>
          </p:nvCxnSpPr>
          <p:spPr>
            <a:xfrm flipH="1" flipV="1">
              <a:off x="6398578" y="2352788"/>
              <a:ext cx="3726" cy="240634"/>
            </a:xfrm>
            <a:prstGeom prst="straightConnector1">
              <a:avLst/>
            </a:prstGeom>
            <a:noFill/>
            <a:ln w="25400" cap="flat" cmpd="sng" algn="ctr">
              <a:solidFill>
                <a:sysClr val="window" lastClr="FFFFFF">
                  <a:lumMod val="50000"/>
                </a:sysClr>
              </a:solidFill>
              <a:prstDash val="solid"/>
              <a:headEnd type="none" w="med" len="med"/>
              <a:tailEnd type="triangle" w="med" len="med"/>
            </a:ln>
            <a:effectLst/>
          </p:spPr>
        </p:cxnSp>
        <p:sp>
          <p:nvSpPr>
            <p:cNvPr id="28" name="Rounded Rectangle 27"/>
            <p:cNvSpPr/>
            <p:nvPr/>
          </p:nvSpPr>
          <p:spPr>
            <a:xfrm>
              <a:off x="3333750" y="4930248"/>
              <a:ext cx="2247898" cy="470427"/>
            </a:xfrm>
            <a:prstGeom prst="round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black"/>
                  </a:solidFill>
                  <a:effectLst/>
                  <a:uLnTx/>
                  <a:uFillTx/>
                  <a:latin typeface="Calibri"/>
                  <a:ea typeface="Calibri"/>
                  <a:cs typeface="Times New Roman"/>
                </a:rPr>
                <a:t>User role and infrastructure rule dependent security checks</a:t>
              </a:r>
            </a:p>
          </p:txBody>
        </p:sp>
        <p:cxnSp>
          <p:nvCxnSpPr>
            <p:cNvPr id="29" name="Straight Arrow Connector 28"/>
            <p:cNvCxnSpPr>
              <a:stCxn id="25" idx="2"/>
            </p:cNvCxnSpPr>
            <p:nvPr/>
          </p:nvCxnSpPr>
          <p:spPr>
            <a:xfrm>
              <a:off x="5142548" y="2978106"/>
              <a:ext cx="20977" cy="1918858"/>
            </a:xfrm>
            <a:prstGeom prst="straightConnector1">
              <a:avLst/>
            </a:prstGeom>
            <a:noFill/>
            <a:ln w="22225" cap="flat" cmpd="sng" algn="ctr">
              <a:solidFill>
                <a:srgbClr val="1F497D"/>
              </a:solidFill>
              <a:prstDash val="solid"/>
              <a:tailEnd type="triangle" w="lg" len="lg"/>
            </a:ln>
            <a:effectLst/>
          </p:spPr>
        </p:cxnSp>
        <p:cxnSp>
          <p:nvCxnSpPr>
            <p:cNvPr id="30" name="Straight Arrow Connector 29"/>
            <p:cNvCxnSpPr>
              <a:stCxn id="13" idx="6"/>
            </p:cNvCxnSpPr>
            <p:nvPr/>
          </p:nvCxnSpPr>
          <p:spPr>
            <a:xfrm flipV="1">
              <a:off x="4552669" y="3679731"/>
              <a:ext cx="1118219" cy="1"/>
            </a:xfrm>
            <a:prstGeom prst="straightConnector1">
              <a:avLst/>
            </a:prstGeom>
            <a:noFill/>
            <a:ln w="38100" cap="flat" cmpd="sng" algn="ctr">
              <a:solidFill>
                <a:sysClr val="window" lastClr="FFFFFF">
                  <a:lumMod val="65000"/>
                </a:sysClr>
              </a:solidFill>
              <a:prstDash val="solid"/>
              <a:tailEnd type="triangle" w="lg" len="lg"/>
            </a:ln>
            <a:effectLst/>
          </p:spPr>
        </p:cxnSp>
        <p:cxnSp>
          <p:nvCxnSpPr>
            <p:cNvPr id="31" name="Straight Arrow Connector 30"/>
            <p:cNvCxnSpPr>
              <a:stCxn id="19" idx="3"/>
            </p:cNvCxnSpPr>
            <p:nvPr/>
          </p:nvCxnSpPr>
          <p:spPr>
            <a:xfrm flipH="1">
              <a:off x="3923622" y="4694353"/>
              <a:ext cx="316" cy="234515"/>
            </a:xfrm>
            <a:prstGeom prst="straightConnector1">
              <a:avLst/>
            </a:prstGeom>
            <a:noFill/>
            <a:ln w="25400" cap="flat" cmpd="sng" algn="ctr">
              <a:solidFill>
                <a:sysClr val="window" lastClr="FFFFFF">
                  <a:lumMod val="50000"/>
                </a:sysClr>
              </a:solidFill>
              <a:prstDash val="solid"/>
              <a:headEnd type="triangle" w="med" len="med"/>
              <a:tailEnd type="triangle" w="med" len="med"/>
            </a:ln>
            <a:effectLst/>
          </p:spPr>
        </p:cxnSp>
        <p:sp>
          <p:nvSpPr>
            <p:cNvPr id="32" name="Rectangle 31"/>
            <p:cNvSpPr/>
            <p:nvPr/>
          </p:nvSpPr>
          <p:spPr>
            <a:xfrm>
              <a:off x="4535268" y="1364410"/>
              <a:ext cx="1863310" cy="381122"/>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Calibri"/>
                  <a:ea typeface="Calibri"/>
                  <a:cs typeface="+mn-cs"/>
                </a:rPr>
                <a:t>Request</a:t>
              </a:r>
              <a:endParaRPr kumimoji="0" lang="en-US" sz="1400" b="0" i="0" u="none" strike="noStrike" kern="0" cap="none" spc="0" normalizeH="0" baseline="0" noProof="0" dirty="0" smtClean="0">
                <a:ln>
                  <a:noFill/>
                </a:ln>
                <a:effectLst/>
                <a:uLnTx/>
                <a:uFillTx/>
                <a:latin typeface="Calibri"/>
                <a:ea typeface="Times New Roman"/>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Calibri"/>
                  <a:ea typeface="Calibri"/>
                  <a:cs typeface="+mn-cs"/>
                </a:rPr>
                <a:t>       </a:t>
              </a:r>
              <a:r>
                <a:rPr kumimoji="0" lang="en-US" sz="1400" b="0" i="0" u="none" strike="noStrike" kern="0" cap="none" spc="0" normalizeH="0" baseline="0" noProof="0" dirty="0" smtClean="0">
                  <a:ln>
                    <a:noFill/>
                  </a:ln>
                  <a:effectLst/>
                  <a:uLnTx/>
                  <a:uFillTx/>
                  <a:latin typeface="Cambria" panose="02040503050406030204" pitchFamily="18" charset="0"/>
                  <a:ea typeface="Calibri"/>
                </a:rPr>
                <a:t>Execution</a:t>
              </a:r>
              <a:r>
                <a:rPr kumimoji="0" lang="en-US" sz="1400" b="0" i="0" u="none" strike="noStrike" kern="0" cap="none" spc="0" normalizeH="0" baseline="0" noProof="0" dirty="0" smtClean="0">
                  <a:ln>
                    <a:noFill/>
                  </a:ln>
                  <a:effectLst/>
                  <a:uLnTx/>
                  <a:uFillTx/>
                  <a:latin typeface="Calibri"/>
                  <a:ea typeface="Calibri"/>
                  <a:cs typeface="+mn-cs"/>
                </a:rPr>
                <a:t> </a:t>
              </a:r>
              <a:r>
                <a:rPr kumimoji="0" lang="en-US" sz="1200" b="0" i="0" u="none" strike="noStrike" kern="0" cap="none" spc="0" normalizeH="0" baseline="0" noProof="0" dirty="0" smtClean="0">
                  <a:ln>
                    <a:noFill/>
                  </a:ln>
                  <a:effectLst/>
                  <a:uLnTx/>
                  <a:uFillTx/>
                  <a:latin typeface="Times New Roman"/>
                  <a:ea typeface="Calibri"/>
                  <a:cs typeface="+mn-cs"/>
                </a:rPr>
                <a:t>in Project</a:t>
              </a:r>
              <a:endParaRPr kumimoji="0" lang="en-US" sz="1400" b="0" i="0" u="none" strike="noStrike" kern="0" cap="none" spc="0" normalizeH="0" baseline="0" noProof="0" dirty="0" smtClean="0">
                <a:ln>
                  <a:noFill/>
                </a:ln>
                <a:effectLst/>
                <a:uLnTx/>
                <a:uFillTx/>
                <a:latin typeface="Times New Roman"/>
                <a:ea typeface="Times New Roman"/>
                <a:cs typeface="+mn-cs"/>
              </a:endParaRPr>
            </a:p>
            <a:p>
              <a:pPr marL="0" marR="0" lvl="0" indent="0" defTabSz="914400" eaLnBrk="1" fontAlgn="auto" latinLnBrk="0" hangingPunct="1">
                <a:lnSpc>
                  <a:spcPct val="105000"/>
                </a:lnSpc>
                <a:spcBef>
                  <a:spcPts val="0"/>
                </a:spcBef>
                <a:spcAft>
                  <a:spcPts val="800"/>
                </a:spcAft>
                <a:buClrTx/>
                <a:buSzTx/>
                <a:buFontTx/>
                <a:buNone/>
                <a:tabLst/>
                <a:defRPr/>
              </a:pPr>
              <a:r>
                <a:rPr kumimoji="0" lang="en-US" sz="1200" b="0" i="0" u="none" strike="noStrike" kern="0" cap="none" spc="0" normalizeH="0" baseline="0" noProof="0" dirty="0" smtClean="0">
                  <a:ln>
                    <a:noFill/>
                  </a:ln>
                  <a:effectLst/>
                  <a:uLnTx/>
                  <a:uFillTx/>
                  <a:latin typeface="Times New Roman"/>
                  <a:ea typeface="Calibri"/>
                  <a:cs typeface="Iskoola Pota"/>
                </a:rPr>
                <a:t> </a:t>
              </a:r>
              <a:endParaRPr kumimoji="0" lang="en-US" sz="1400" b="0" i="0" u="none" strike="noStrike" kern="0" cap="none" spc="0" normalizeH="0" baseline="0" noProof="0" dirty="0" smtClean="0">
                <a:ln>
                  <a:noFill/>
                </a:ln>
                <a:effectLst/>
                <a:uLnTx/>
                <a:uFillTx/>
                <a:latin typeface="Times New Roman"/>
                <a:ea typeface="Times New Roman"/>
              </a:endParaRPr>
            </a:p>
          </p:txBody>
        </p:sp>
        <p:sp>
          <p:nvSpPr>
            <p:cNvPr id="33" name="Rectangle 32"/>
            <p:cNvSpPr/>
            <p:nvPr/>
          </p:nvSpPr>
          <p:spPr>
            <a:xfrm>
              <a:off x="3962400" y="2218281"/>
              <a:ext cx="723265" cy="365560"/>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mbria"/>
                  <a:ea typeface="Calibri"/>
                  <a:cs typeface="+mn-cs"/>
                </a:rPr>
                <a:t>Request</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mbria"/>
                  <a:ea typeface="Calibri"/>
                  <a:cs typeface="+mn-cs"/>
                </a:rPr>
                <a:t> SDDS</a:t>
              </a:r>
              <a:r>
                <a:rPr kumimoji="0" lang="en-US" sz="1100" b="0" i="0" u="none" strike="noStrike" kern="0" cap="none" spc="0" normalizeH="0" baseline="0" noProof="0" dirty="0" smtClean="0">
                  <a:ln>
                    <a:noFill/>
                  </a:ln>
                  <a:solidFill>
                    <a:prstClr val="white"/>
                  </a:solidFill>
                  <a:effectLst/>
                  <a:uLnTx/>
                  <a:uFillTx/>
                  <a:latin typeface="Times New Roman"/>
                  <a:ea typeface="Calibri"/>
                  <a:cs typeface="Iskoola Pota"/>
                </a:rPr>
                <a:t> </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p:txBody>
        </p:sp>
        <p:sp>
          <p:nvSpPr>
            <p:cNvPr id="34" name="Rectangle 33"/>
            <p:cNvSpPr/>
            <p:nvPr/>
          </p:nvSpPr>
          <p:spPr>
            <a:xfrm>
              <a:off x="3972685" y="3039179"/>
              <a:ext cx="541463" cy="313760"/>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mbria"/>
                  <a:ea typeface="Calibri"/>
                  <a:cs typeface="+mn-cs"/>
                </a:rPr>
                <a:t>Select</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rgbClr val="000000"/>
                  </a:solidFill>
                  <a:effectLst/>
                  <a:uLnTx/>
                  <a:uFillTx/>
                  <a:latin typeface="Cambria"/>
                  <a:ea typeface="Calibri"/>
                  <a:cs typeface="+mn-cs"/>
                </a:rPr>
                <a:t>Plan</a:t>
              </a:r>
              <a:r>
                <a:rPr kumimoji="0" lang="en-US" sz="1100" b="0" i="0" u="none" strike="noStrike" kern="0" cap="none" spc="0" normalizeH="0" baseline="0" noProof="0" dirty="0" smtClean="0">
                  <a:ln>
                    <a:noFill/>
                  </a:ln>
                  <a:solidFill>
                    <a:prstClr val="white"/>
                  </a:solidFill>
                  <a:effectLst/>
                  <a:uLnTx/>
                  <a:uFillTx/>
                  <a:latin typeface="Times New Roman"/>
                  <a:ea typeface="Calibri"/>
                  <a:cs typeface="Iskoola Pota"/>
                </a:rPr>
                <a:t> </a:t>
              </a:r>
              <a:endParaRPr kumimoji="0" lang="en-US" sz="1200" b="0" i="0" u="none" strike="noStrike" kern="0" cap="none" spc="0" normalizeH="0" baseline="0" noProof="0" dirty="0" smtClean="0">
                <a:ln>
                  <a:noFill/>
                </a:ln>
                <a:solidFill>
                  <a:prstClr val="white"/>
                </a:solidFill>
                <a:effectLst/>
                <a:uLnTx/>
                <a:uFillTx/>
                <a:latin typeface="Times New Roman"/>
                <a:ea typeface="Times New Roman"/>
                <a:cs typeface="+mn-cs"/>
              </a:endParaRPr>
            </a:p>
          </p:txBody>
        </p:sp>
        <p:grpSp>
          <p:nvGrpSpPr>
            <p:cNvPr id="35" name="Group 34"/>
            <p:cNvGrpSpPr/>
            <p:nvPr/>
          </p:nvGrpSpPr>
          <p:grpSpPr>
            <a:xfrm>
              <a:off x="5608343" y="3102683"/>
              <a:ext cx="2149495" cy="2085224"/>
              <a:chOff x="6017217" y="3477377"/>
              <a:chExt cx="2149495" cy="2085224"/>
            </a:xfrm>
          </p:grpSpPr>
          <p:sp>
            <p:nvSpPr>
              <p:cNvPr id="45" name="Rectangle 44"/>
              <p:cNvSpPr/>
              <p:nvPr/>
            </p:nvSpPr>
            <p:spPr>
              <a:xfrm>
                <a:off x="6079762" y="3477377"/>
                <a:ext cx="2086950" cy="2085224"/>
              </a:xfrm>
              <a:prstGeom prst="rect">
                <a:avLst/>
              </a:prstGeom>
              <a:noFill/>
              <a:ln w="19050" cap="flat" cmpd="sng" algn="ctr">
                <a:solidFill>
                  <a:srgbClr val="CACACA"/>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109538" marR="0" lvl="0" indent="-109538" defTabSz="914400" eaLnBrk="1" fontAlgn="auto" latinLnBrk="0" hangingPunct="1">
                  <a:lnSpc>
                    <a:spcPct val="115000"/>
                  </a:lnSpc>
                  <a:spcBef>
                    <a:spcPts val="0"/>
                  </a:spcBef>
                  <a:spcAft>
                    <a:spcPts val="0"/>
                  </a:spcAft>
                  <a:buClrTx/>
                  <a:buSzTx/>
                  <a:buFont typeface="Symbol"/>
                  <a:buChar char=""/>
                  <a:tabLst/>
                  <a:defRPr/>
                </a:pPr>
                <a:endParaRPr kumimoji="0" lang="en-US" sz="1000" b="1" i="0" u="none" strike="noStrike" kern="0" cap="none" spc="0" normalizeH="0" baseline="0" noProof="0" dirty="0" smtClean="0">
                  <a:ln>
                    <a:noFill/>
                  </a:ln>
                  <a:solidFill>
                    <a:srgbClr val="000000"/>
                  </a:solidFill>
                  <a:effectLst/>
                  <a:uLnTx/>
                  <a:uFillTx/>
                  <a:latin typeface="Cambria"/>
                  <a:ea typeface="Times New Roman"/>
                  <a:cs typeface="+mn-cs"/>
                </a:endParaRPr>
              </a:p>
            </p:txBody>
          </p:sp>
          <p:sp>
            <p:nvSpPr>
              <p:cNvPr id="46" name="Rectangle 45"/>
              <p:cNvSpPr/>
              <p:nvPr/>
            </p:nvSpPr>
            <p:spPr>
              <a:xfrm>
                <a:off x="6079762" y="3477670"/>
                <a:ext cx="2086950" cy="477519"/>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65000"/>
                  </a:sysClr>
                </a:solidFill>
                <a:prstDash val="solid"/>
                <a:headEnd/>
                <a:tailEnd/>
              </a:ln>
              <a:effectLst>
                <a:outerShdw blurRad="40000" dist="20000" dir="5400000" rotWithShape="0">
                  <a:srgbClr val="000000">
                    <a:alpha val="38000"/>
                  </a:srgbClr>
                </a:outerShdw>
              </a:effectLst>
            </p:spPr>
            <p:txBody>
              <a:bodyPr anchor="ctr"/>
              <a:lstStyle/>
              <a:p>
                <a:pPr marL="0" marR="0" lvl="0" indent="0" algn="ctr" defTabSz="914400" eaLnBrk="1" fontAlgn="auto" latinLnBrk="0" hangingPunct="1">
                  <a:lnSpc>
                    <a:spcPts val="12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black"/>
                    </a:solidFill>
                    <a:effectLst/>
                    <a:uLnTx/>
                    <a:uFillTx/>
                    <a:latin typeface="Calibri"/>
                    <a:ea typeface="Calibri"/>
                    <a:cs typeface="Times New Roman"/>
                  </a:rPr>
                  <a:t>Requested SDDS as federated Virtual Infrastructures</a:t>
                </a:r>
              </a:p>
            </p:txBody>
          </p:sp>
          <p:cxnSp>
            <p:nvCxnSpPr>
              <p:cNvPr id="47" name="Straight Connector 46"/>
              <p:cNvCxnSpPr/>
              <p:nvPr/>
            </p:nvCxnSpPr>
            <p:spPr>
              <a:xfrm>
                <a:off x="6633187" y="4545740"/>
                <a:ext cx="0" cy="323650"/>
              </a:xfrm>
              <a:prstGeom prst="line">
                <a:avLst/>
              </a:prstGeom>
              <a:noFill/>
              <a:ln w="9525" cap="flat" cmpd="sng" algn="ctr">
                <a:solidFill>
                  <a:sysClr val="windowText" lastClr="000000">
                    <a:shade val="95000"/>
                    <a:satMod val="105000"/>
                  </a:sysClr>
                </a:solidFill>
                <a:prstDash val="dash"/>
              </a:ln>
              <a:effectLst/>
            </p:spPr>
          </p:cxnSp>
          <p:cxnSp>
            <p:nvCxnSpPr>
              <p:cNvPr id="48" name="Straight Connector 47"/>
              <p:cNvCxnSpPr/>
              <p:nvPr/>
            </p:nvCxnSpPr>
            <p:spPr>
              <a:xfrm>
                <a:off x="6943846" y="5152999"/>
                <a:ext cx="278916" cy="100936"/>
              </a:xfrm>
              <a:prstGeom prst="line">
                <a:avLst/>
              </a:prstGeom>
              <a:noFill/>
              <a:ln w="9525" cap="flat" cmpd="sng" algn="ctr">
                <a:solidFill>
                  <a:sysClr val="windowText" lastClr="000000">
                    <a:shade val="95000"/>
                    <a:satMod val="105000"/>
                  </a:sysClr>
                </a:solidFill>
                <a:prstDash val="dash"/>
              </a:ln>
              <a:effectLst/>
            </p:spPr>
          </p:cxnSp>
          <p:cxnSp>
            <p:nvCxnSpPr>
              <p:cNvPr id="49" name="Straight Connector 48"/>
              <p:cNvCxnSpPr/>
              <p:nvPr/>
            </p:nvCxnSpPr>
            <p:spPr>
              <a:xfrm>
                <a:off x="7689487" y="4869179"/>
                <a:ext cx="975" cy="333786"/>
              </a:xfrm>
              <a:prstGeom prst="line">
                <a:avLst/>
              </a:prstGeom>
              <a:noFill/>
              <a:ln w="9525" cap="flat" cmpd="sng" algn="ctr">
                <a:solidFill>
                  <a:sysClr val="windowText" lastClr="000000">
                    <a:shade val="95000"/>
                    <a:satMod val="105000"/>
                  </a:sysClr>
                </a:solidFill>
                <a:prstDash val="dash"/>
              </a:ln>
              <a:effectLst/>
            </p:spPr>
          </p:cxnSp>
          <p:cxnSp>
            <p:nvCxnSpPr>
              <p:cNvPr id="50" name="Straight Connector 49"/>
              <p:cNvCxnSpPr/>
              <p:nvPr/>
            </p:nvCxnSpPr>
            <p:spPr>
              <a:xfrm>
                <a:off x="7023712" y="4301432"/>
                <a:ext cx="306516" cy="126947"/>
              </a:xfrm>
              <a:prstGeom prst="line">
                <a:avLst/>
              </a:prstGeom>
              <a:noFill/>
              <a:ln w="9525" cap="flat" cmpd="sng" algn="ctr">
                <a:solidFill>
                  <a:sysClr val="windowText" lastClr="000000">
                    <a:shade val="95000"/>
                    <a:satMod val="105000"/>
                  </a:sysClr>
                </a:solidFill>
                <a:prstDash val="dash"/>
              </a:ln>
              <a:effectLst/>
            </p:spPr>
          </p:cxnSp>
          <p:grpSp>
            <p:nvGrpSpPr>
              <p:cNvPr id="51" name="Group 50"/>
              <p:cNvGrpSpPr/>
              <p:nvPr/>
            </p:nvGrpSpPr>
            <p:grpSpPr>
              <a:xfrm>
                <a:off x="6019800" y="3962400"/>
                <a:ext cx="1205545" cy="633919"/>
                <a:chOff x="2610197" y="710035"/>
                <a:chExt cx="1918378" cy="930140"/>
              </a:xfrm>
            </p:grpSpPr>
            <p:grpSp>
              <p:nvGrpSpPr>
                <p:cNvPr id="70" name="Group 69"/>
                <p:cNvGrpSpPr/>
                <p:nvPr/>
              </p:nvGrpSpPr>
              <p:grpSpPr>
                <a:xfrm>
                  <a:off x="2610197" y="710035"/>
                  <a:ext cx="1918378" cy="813965"/>
                  <a:chOff x="2610197" y="633835"/>
                  <a:chExt cx="1918378" cy="813965"/>
                </a:xfrm>
              </p:grpSpPr>
              <p:sp>
                <p:nvSpPr>
                  <p:cNvPr id="72" name="Oval 71"/>
                  <p:cNvSpPr/>
                  <p:nvPr/>
                </p:nvSpPr>
                <p:spPr>
                  <a:xfrm>
                    <a:off x="2817047" y="933537"/>
                    <a:ext cx="1711528" cy="514263"/>
                  </a:xfrm>
                  <a:prstGeom prst="ellipse">
                    <a:avLst/>
                  </a:prstGeom>
                  <a:solidFill>
                    <a:srgbClr val="CACA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3" name="Cube 72"/>
                  <p:cNvSpPr/>
                  <p:nvPr/>
                </p:nvSpPr>
                <p:spPr>
                  <a:xfrm>
                    <a:off x="2932657" y="682822"/>
                    <a:ext cx="1331464" cy="534671"/>
                  </a:xfrm>
                  <a:prstGeom prst="cube">
                    <a:avLst>
                      <a:gd name="adj" fmla="val 51955"/>
                    </a:avLst>
                  </a:prstGeom>
                  <a:gradFill rotWithShape="1">
                    <a:gsLst>
                      <a:gs pos="0">
                        <a:srgbClr val="574B6D"/>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4" name="TextBox 73"/>
                  <p:cNvSpPr txBox="1"/>
                  <p:nvPr/>
                </p:nvSpPr>
                <p:spPr>
                  <a:xfrm>
                    <a:off x="2610197" y="633835"/>
                    <a:ext cx="1744968" cy="662342"/>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#1Virtual </a:t>
                    </a:r>
                    <a:r>
                      <a:rPr kumimoji="0" lang="en-US" sz="1000" b="0" i="0" u="none" strike="noStrike" kern="0" cap="none" spc="0" normalizeH="0" baseline="0" noProof="0" dirty="0" smtClean="0">
                        <a:ln>
                          <a:noFill/>
                        </a:ln>
                        <a:solidFill>
                          <a:prstClr val="white"/>
                        </a:solidFill>
                        <a:effectLst/>
                        <a:uLnTx/>
                        <a:uFillTx/>
                        <a:latin typeface="Calibri"/>
                      </a:rPr>
                      <a:t>infra.</a:t>
                    </a:r>
                  </a:p>
                </p:txBody>
              </p:sp>
            </p:grpSp>
            <p:sp>
              <p:nvSpPr>
                <p:cNvPr id="71" name="TextBox 70"/>
                <p:cNvSpPr txBox="1"/>
                <p:nvPr/>
              </p:nvSpPr>
              <p:spPr>
                <a:xfrm>
                  <a:off x="3395824" y="1188578"/>
                  <a:ext cx="906063" cy="4515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Calibri"/>
                    </a:rPr>
                    <a:t>Linux</a:t>
                  </a:r>
                </a:p>
              </p:txBody>
            </p:sp>
          </p:grpSp>
          <p:grpSp>
            <p:nvGrpSpPr>
              <p:cNvPr id="52" name="Group 51"/>
              <p:cNvGrpSpPr/>
              <p:nvPr/>
            </p:nvGrpSpPr>
            <p:grpSpPr>
              <a:xfrm>
                <a:off x="6934200" y="4343400"/>
                <a:ext cx="1205545" cy="609600"/>
                <a:chOff x="5042855" y="990600"/>
                <a:chExt cx="1205545" cy="609600"/>
              </a:xfrm>
            </p:grpSpPr>
            <p:grpSp>
              <p:nvGrpSpPr>
                <p:cNvPr id="65" name="Group 64"/>
                <p:cNvGrpSpPr/>
                <p:nvPr/>
              </p:nvGrpSpPr>
              <p:grpSpPr>
                <a:xfrm>
                  <a:off x="5042855" y="990600"/>
                  <a:ext cx="1205545" cy="554742"/>
                  <a:chOff x="2610197" y="633835"/>
                  <a:chExt cx="1918378" cy="813965"/>
                </a:xfrm>
              </p:grpSpPr>
              <p:sp>
                <p:nvSpPr>
                  <p:cNvPr id="67" name="Oval 66"/>
                  <p:cNvSpPr/>
                  <p:nvPr/>
                </p:nvSpPr>
                <p:spPr>
                  <a:xfrm>
                    <a:off x="2817047" y="933537"/>
                    <a:ext cx="1711528" cy="514263"/>
                  </a:xfrm>
                  <a:prstGeom prst="ellipse">
                    <a:avLst/>
                  </a:prstGeom>
                  <a:solidFill>
                    <a:srgbClr val="CACA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8" name="Cube 67"/>
                  <p:cNvSpPr/>
                  <p:nvPr/>
                </p:nvSpPr>
                <p:spPr>
                  <a:xfrm>
                    <a:off x="2932657" y="682822"/>
                    <a:ext cx="1331464" cy="534671"/>
                  </a:xfrm>
                  <a:prstGeom prst="cube">
                    <a:avLst>
                      <a:gd name="adj" fmla="val 51955"/>
                    </a:avLst>
                  </a:prstGeom>
                  <a:gradFill rotWithShape="1">
                    <a:gsLst>
                      <a:gs pos="0">
                        <a:srgbClr val="574B6D"/>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9" name="TextBox 68"/>
                  <p:cNvSpPr txBox="1"/>
                  <p:nvPr/>
                </p:nvSpPr>
                <p:spPr>
                  <a:xfrm>
                    <a:off x="2610197" y="633835"/>
                    <a:ext cx="1744968" cy="662342"/>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#2 Virtual </a:t>
                    </a:r>
                    <a:r>
                      <a:rPr kumimoji="0" lang="en-US" sz="1000" b="0" i="0" u="none" strike="noStrike" kern="0" cap="none" spc="0" normalizeH="0" baseline="0" noProof="0" dirty="0" smtClean="0">
                        <a:ln>
                          <a:noFill/>
                        </a:ln>
                        <a:solidFill>
                          <a:prstClr val="white"/>
                        </a:solidFill>
                        <a:effectLst/>
                        <a:uLnTx/>
                        <a:uFillTx/>
                        <a:latin typeface="Calibri"/>
                      </a:rPr>
                      <a:t>infra.</a:t>
                    </a:r>
                  </a:p>
                </p:txBody>
              </p:sp>
            </p:grpSp>
            <p:sp>
              <p:nvSpPr>
                <p:cNvPr id="66" name="TextBox 65"/>
                <p:cNvSpPr txBox="1"/>
                <p:nvPr/>
              </p:nvSpPr>
              <p:spPr>
                <a:xfrm>
                  <a:off x="5366317" y="1323201"/>
                  <a:ext cx="767839"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effectLst/>
                      <a:uLnTx/>
                      <a:uFillTx/>
                      <a:latin typeface="Calibri"/>
                    </a:rPr>
                    <a:t>Windows</a:t>
                  </a:r>
                </a:p>
              </p:txBody>
            </p:sp>
          </p:grpSp>
          <p:grpSp>
            <p:nvGrpSpPr>
              <p:cNvPr id="53" name="Group 52"/>
              <p:cNvGrpSpPr/>
              <p:nvPr/>
            </p:nvGrpSpPr>
            <p:grpSpPr>
              <a:xfrm>
                <a:off x="6017217" y="4648200"/>
                <a:ext cx="1205545" cy="633919"/>
                <a:chOff x="2610197" y="710035"/>
                <a:chExt cx="1918378" cy="930140"/>
              </a:xfrm>
            </p:grpSpPr>
            <p:grpSp>
              <p:nvGrpSpPr>
                <p:cNvPr id="60" name="Group 59"/>
                <p:cNvGrpSpPr/>
                <p:nvPr/>
              </p:nvGrpSpPr>
              <p:grpSpPr>
                <a:xfrm>
                  <a:off x="2610197" y="710035"/>
                  <a:ext cx="1918378" cy="813965"/>
                  <a:chOff x="2610197" y="633835"/>
                  <a:chExt cx="1918378" cy="813965"/>
                </a:xfrm>
              </p:grpSpPr>
              <p:sp>
                <p:nvSpPr>
                  <p:cNvPr id="62" name="Oval 61"/>
                  <p:cNvSpPr/>
                  <p:nvPr/>
                </p:nvSpPr>
                <p:spPr>
                  <a:xfrm>
                    <a:off x="2817047" y="933537"/>
                    <a:ext cx="1711528" cy="514263"/>
                  </a:xfrm>
                  <a:prstGeom prst="ellipse">
                    <a:avLst/>
                  </a:prstGeom>
                  <a:solidFill>
                    <a:srgbClr val="CACA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3" name="Cube 62"/>
                  <p:cNvSpPr/>
                  <p:nvPr/>
                </p:nvSpPr>
                <p:spPr>
                  <a:xfrm>
                    <a:off x="2932657" y="682822"/>
                    <a:ext cx="1331464" cy="534671"/>
                  </a:xfrm>
                  <a:prstGeom prst="cube">
                    <a:avLst>
                      <a:gd name="adj" fmla="val 51955"/>
                    </a:avLst>
                  </a:prstGeom>
                  <a:gradFill rotWithShape="1">
                    <a:gsLst>
                      <a:gs pos="0">
                        <a:srgbClr val="574B6D"/>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64" name="TextBox 63"/>
                  <p:cNvSpPr txBox="1"/>
                  <p:nvPr/>
                </p:nvSpPr>
                <p:spPr>
                  <a:xfrm>
                    <a:off x="2610197" y="633835"/>
                    <a:ext cx="1744968" cy="662342"/>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#3Virtual </a:t>
                    </a:r>
                    <a:r>
                      <a:rPr kumimoji="0" lang="en-US" sz="1000" b="0" i="0" u="none" strike="noStrike" kern="0" cap="none" spc="0" normalizeH="0" baseline="0" noProof="0" dirty="0" smtClean="0">
                        <a:ln>
                          <a:noFill/>
                        </a:ln>
                        <a:solidFill>
                          <a:prstClr val="white"/>
                        </a:solidFill>
                        <a:effectLst/>
                        <a:uLnTx/>
                        <a:uFillTx/>
                        <a:latin typeface="Calibri"/>
                      </a:rPr>
                      <a:t>infra.</a:t>
                    </a:r>
                  </a:p>
                </p:txBody>
              </p:sp>
            </p:grpSp>
            <p:sp>
              <p:nvSpPr>
                <p:cNvPr id="61" name="TextBox 60"/>
                <p:cNvSpPr txBox="1"/>
                <p:nvPr/>
              </p:nvSpPr>
              <p:spPr>
                <a:xfrm>
                  <a:off x="3395824" y="1188578"/>
                  <a:ext cx="906063" cy="45159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effectLst/>
                      <a:uLnTx/>
                      <a:uFillTx/>
                      <a:latin typeface="Calibri"/>
                    </a:rPr>
                    <a:t>Linux</a:t>
                  </a:r>
                </a:p>
              </p:txBody>
            </p:sp>
          </p:grpSp>
          <p:grpSp>
            <p:nvGrpSpPr>
              <p:cNvPr id="54" name="Group 53"/>
              <p:cNvGrpSpPr/>
              <p:nvPr/>
            </p:nvGrpSpPr>
            <p:grpSpPr>
              <a:xfrm>
                <a:off x="6934200" y="4953000"/>
                <a:ext cx="1205545" cy="609600"/>
                <a:chOff x="5042855" y="990600"/>
                <a:chExt cx="1205545" cy="609600"/>
              </a:xfrm>
            </p:grpSpPr>
            <p:grpSp>
              <p:nvGrpSpPr>
                <p:cNvPr id="55" name="Group 54"/>
                <p:cNvGrpSpPr/>
                <p:nvPr/>
              </p:nvGrpSpPr>
              <p:grpSpPr>
                <a:xfrm>
                  <a:off x="5042855" y="990600"/>
                  <a:ext cx="1205545" cy="554742"/>
                  <a:chOff x="2610197" y="633835"/>
                  <a:chExt cx="1918378" cy="813965"/>
                </a:xfrm>
              </p:grpSpPr>
              <p:sp>
                <p:nvSpPr>
                  <p:cNvPr id="57" name="Oval 56"/>
                  <p:cNvSpPr/>
                  <p:nvPr/>
                </p:nvSpPr>
                <p:spPr>
                  <a:xfrm>
                    <a:off x="2817047" y="933537"/>
                    <a:ext cx="1711528" cy="514263"/>
                  </a:xfrm>
                  <a:prstGeom prst="ellipse">
                    <a:avLst/>
                  </a:prstGeom>
                  <a:solidFill>
                    <a:srgbClr val="CACAC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8" name="Cube 57"/>
                  <p:cNvSpPr/>
                  <p:nvPr/>
                </p:nvSpPr>
                <p:spPr>
                  <a:xfrm>
                    <a:off x="2932657" y="682822"/>
                    <a:ext cx="1331464" cy="534671"/>
                  </a:xfrm>
                  <a:prstGeom prst="cube">
                    <a:avLst>
                      <a:gd name="adj" fmla="val 51955"/>
                    </a:avLst>
                  </a:prstGeom>
                  <a:gradFill rotWithShape="1">
                    <a:gsLst>
                      <a:gs pos="0">
                        <a:srgbClr val="574B6D"/>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59" name="TextBox 58"/>
                  <p:cNvSpPr txBox="1"/>
                  <p:nvPr/>
                </p:nvSpPr>
                <p:spPr>
                  <a:xfrm>
                    <a:off x="2610197" y="633835"/>
                    <a:ext cx="1744968" cy="662342"/>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white"/>
                        </a:solidFill>
                        <a:effectLst/>
                        <a:uLnTx/>
                        <a:uFillTx/>
                        <a:latin typeface="Calibri"/>
                      </a:rPr>
                      <a:t>     #4 Virtual </a:t>
                    </a:r>
                    <a:r>
                      <a:rPr kumimoji="0" lang="en-US" sz="1000" b="0" i="0" u="none" strike="noStrike" kern="0" cap="none" spc="0" normalizeH="0" baseline="0" noProof="0" dirty="0" smtClean="0">
                        <a:ln>
                          <a:noFill/>
                        </a:ln>
                        <a:solidFill>
                          <a:prstClr val="white"/>
                        </a:solidFill>
                        <a:effectLst/>
                        <a:uLnTx/>
                        <a:uFillTx/>
                        <a:latin typeface="Calibri"/>
                      </a:rPr>
                      <a:t>infra.</a:t>
                    </a:r>
                  </a:p>
                </p:txBody>
              </p:sp>
            </p:grpSp>
            <p:sp>
              <p:nvSpPr>
                <p:cNvPr id="56" name="TextBox 55"/>
                <p:cNvSpPr txBox="1"/>
                <p:nvPr/>
              </p:nvSpPr>
              <p:spPr>
                <a:xfrm>
                  <a:off x="5366317" y="1323201"/>
                  <a:ext cx="814647" cy="27699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effectLst/>
                      <a:uLnTx/>
                      <a:uFillTx/>
                      <a:latin typeface="Calibri"/>
                    </a:rPr>
                    <a:t>Mac OS X </a:t>
                  </a:r>
                </a:p>
              </p:txBody>
            </p:sp>
          </p:grpSp>
        </p:grpSp>
        <p:cxnSp>
          <p:nvCxnSpPr>
            <p:cNvPr id="36" name="Curved Connector 35"/>
            <p:cNvCxnSpPr>
              <a:stCxn id="15" idx="6"/>
              <a:endCxn id="13" idx="1"/>
            </p:cNvCxnSpPr>
            <p:nvPr/>
          </p:nvCxnSpPr>
          <p:spPr>
            <a:xfrm>
              <a:off x="2988038" y="2785764"/>
              <a:ext cx="515508" cy="806585"/>
            </a:xfrm>
            <a:prstGeom prst="curvedConnector2">
              <a:avLst/>
            </a:prstGeom>
            <a:noFill/>
            <a:ln w="38100" cap="flat" cmpd="sng" algn="ctr">
              <a:solidFill>
                <a:sysClr val="window" lastClr="FFFFFF">
                  <a:lumMod val="65000"/>
                </a:sysClr>
              </a:solidFill>
              <a:prstDash val="solid"/>
              <a:tailEnd type="triangle" w="lg" len="lg"/>
            </a:ln>
            <a:effectLst/>
          </p:spPr>
        </p:cxnSp>
        <p:cxnSp>
          <p:nvCxnSpPr>
            <p:cNvPr id="37" name="Curved Connector 36"/>
            <p:cNvCxnSpPr/>
            <p:nvPr/>
          </p:nvCxnSpPr>
          <p:spPr>
            <a:xfrm>
              <a:off x="2790144" y="2131614"/>
              <a:ext cx="793150" cy="518567"/>
            </a:xfrm>
            <a:prstGeom prst="curvedConnector2">
              <a:avLst/>
            </a:prstGeom>
            <a:noFill/>
            <a:ln w="15875" cap="flat" cmpd="sng" algn="ctr">
              <a:solidFill>
                <a:sysClr val="window" lastClr="FFFFFF">
                  <a:lumMod val="65000"/>
                </a:sysClr>
              </a:solidFill>
              <a:prstDash val="sysDash"/>
            </a:ln>
            <a:effectLst/>
          </p:spPr>
        </p:cxnSp>
        <p:cxnSp>
          <p:nvCxnSpPr>
            <p:cNvPr id="38" name="Curved Connector 37"/>
            <p:cNvCxnSpPr>
              <a:endCxn id="25" idx="0"/>
            </p:cNvCxnSpPr>
            <p:nvPr/>
          </p:nvCxnSpPr>
          <p:spPr>
            <a:xfrm rot="16200000" flipH="1">
              <a:off x="4375812" y="1821354"/>
              <a:ext cx="895546" cy="637925"/>
            </a:xfrm>
            <a:prstGeom prst="curvedConnector3">
              <a:avLst>
                <a:gd name="adj1" fmla="val 50000"/>
              </a:avLst>
            </a:prstGeom>
            <a:noFill/>
            <a:ln w="15875" cap="flat" cmpd="sng" algn="ctr">
              <a:solidFill>
                <a:sysClr val="window" lastClr="FFFFFF">
                  <a:lumMod val="65000"/>
                </a:sysClr>
              </a:solidFill>
              <a:prstDash val="sysDash"/>
            </a:ln>
            <a:effectLst/>
          </p:spPr>
        </p:cxnSp>
        <p:cxnSp>
          <p:nvCxnSpPr>
            <p:cNvPr id="39" name="Curved Connector 38"/>
            <p:cNvCxnSpPr>
              <a:stCxn id="8" idx="3"/>
              <a:endCxn id="23" idx="1"/>
            </p:cNvCxnSpPr>
            <p:nvPr/>
          </p:nvCxnSpPr>
          <p:spPr>
            <a:xfrm>
              <a:off x="4486276" y="1692544"/>
              <a:ext cx="1523166" cy="943283"/>
            </a:xfrm>
            <a:prstGeom prst="curvedConnector2">
              <a:avLst/>
            </a:prstGeom>
            <a:noFill/>
            <a:ln w="38100" cap="flat" cmpd="sng" algn="ctr">
              <a:solidFill>
                <a:sysClr val="window" lastClr="FFFFFF">
                  <a:lumMod val="65000"/>
                </a:sysClr>
              </a:solidFill>
              <a:prstDash val="solid"/>
              <a:tailEnd type="triangle" w="lg" len="lg"/>
            </a:ln>
            <a:effectLst/>
          </p:spPr>
        </p:cxnSp>
        <p:cxnSp>
          <p:nvCxnSpPr>
            <p:cNvPr id="40" name="Straight Arrow Connector 39"/>
            <p:cNvCxnSpPr>
              <a:endCxn id="15" idx="4"/>
            </p:cNvCxnSpPr>
            <p:nvPr/>
          </p:nvCxnSpPr>
          <p:spPr>
            <a:xfrm flipV="1">
              <a:off x="2430327" y="2978105"/>
              <a:ext cx="11" cy="133582"/>
            </a:xfrm>
            <a:prstGeom prst="straightConnector1">
              <a:avLst/>
            </a:prstGeom>
            <a:noFill/>
            <a:ln w="25400" cap="flat" cmpd="sng" algn="ctr">
              <a:solidFill>
                <a:sysClr val="window" lastClr="FFFFFF">
                  <a:lumMod val="50000"/>
                </a:sysClr>
              </a:solidFill>
              <a:prstDash val="solid"/>
              <a:headEnd type="none" w="med" len="med"/>
              <a:tailEnd type="triangle" w="med" len="med"/>
            </a:ln>
            <a:effectLst/>
          </p:spPr>
        </p:cxnSp>
        <p:sp>
          <p:nvSpPr>
            <p:cNvPr id="41" name="Flowchart: Magnetic Disk 40"/>
            <p:cNvSpPr/>
            <p:nvPr/>
          </p:nvSpPr>
          <p:spPr>
            <a:xfrm>
              <a:off x="1865925" y="1863547"/>
              <a:ext cx="997313" cy="465895"/>
            </a:xfrm>
            <a:prstGeom prst="flowChartMagneticDisk">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Calibri"/>
                  <a:ea typeface="Calibri"/>
                  <a:cs typeface="Times New Roman"/>
                </a:rPr>
                <a:t>Repository</a:t>
              </a:r>
            </a:p>
          </p:txBody>
        </p:sp>
        <p:cxnSp>
          <p:nvCxnSpPr>
            <p:cNvPr id="42" name="Curved Connector 41"/>
            <p:cNvCxnSpPr>
              <a:stCxn id="25" idx="1"/>
              <a:endCxn id="13" idx="7"/>
            </p:cNvCxnSpPr>
            <p:nvPr/>
          </p:nvCxnSpPr>
          <p:spPr>
            <a:xfrm rot="10800000" flipV="1">
              <a:off x="4372668" y="2783097"/>
              <a:ext cx="351732" cy="809251"/>
            </a:xfrm>
            <a:prstGeom prst="curvedConnector2">
              <a:avLst/>
            </a:prstGeom>
            <a:noFill/>
            <a:ln w="19050" cap="flat" cmpd="sng" algn="ctr">
              <a:solidFill>
                <a:srgbClr val="1F497D"/>
              </a:solidFill>
              <a:prstDash val="solid"/>
              <a:tailEnd type="triangle" w="lg" len="med"/>
            </a:ln>
            <a:effectLst/>
          </p:spPr>
        </p:cxnSp>
        <p:sp>
          <p:nvSpPr>
            <p:cNvPr id="43" name="TextBox 42"/>
            <p:cNvSpPr txBox="1"/>
            <p:nvPr/>
          </p:nvSpPr>
          <p:spPr>
            <a:xfrm>
              <a:off x="3462172" y="4090957"/>
              <a:ext cx="951869" cy="633443"/>
            </a:xfrm>
            <a:prstGeom prst="rect">
              <a:avLst/>
            </a:prstGeom>
            <a:noFill/>
          </p:spPr>
          <p:txBody>
            <a:bodyPr wrap="square" rtlCol="0">
              <a:spAutoFit/>
            </a:bodyPr>
            <a:lstStyle/>
            <a:p>
              <a:pPr marL="0" marR="0" lvl="0" indent="0" algn="ctr" defTabSz="914400" eaLnBrk="1" fontAlgn="auto" latinLnBrk="0" hangingPunct="1">
                <a:lnSpc>
                  <a:spcPts val="1400"/>
                </a:lnSpc>
                <a:spcBef>
                  <a:spcPts val="0"/>
                </a:spcBef>
                <a:spcAft>
                  <a:spcPts val="0"/>
                </a:spcAft>
                <a:buClrTx/>
                <a:buSzTx/>
                <a:buFontTx/>
                <a:buNone/>
                <a:tabLst/>
                <a:defRPr/>
              </a:pPr>
              <a:r>
                <a:rPr kumimoji="0" lang="en-US" sz="1300" b="1" i="0" u="none" strike="noStrike" kern="0" cap="none" spc="0" normalizeH="0" baseline="0" noProof="0" dirty="0" smtClean="0">
                  <a:ln>
                    <a:noFill/>
                  </a:ln>
                  <a:solidFill>
                    <a:prstClr val="black"/>
                  </a:solidFill>
                  <a:effectLst/>
                  <a:uLnTx/>
                  <a:uFillTx/>
                  <a:latin typeface="Calibri"/>
                  <a:ea typeface="Calibri"/>
                  <a:cs typeface="Times New Roman"/>
                </a:rPr>
                <a:t>Image and Template Library</a:t>
              </a:r>
              <a:endParaRPr kumimoji="0" lang="en-US" sz="1300" b="0" i="0" u="none" strike="noStrike" kern="0" cap="none" spc="0" normalizeH="0" baseline="0" noProof="0" dirty="0" smtClean="0">
                <a:ln>
                  <a:noFill/>
                </a:ln>
                <a:solidFill>
                  <a:prstClr val="black"/>
                </a:solidFill>
                <a:effectLst/>
                <a:uLnTx/>
                <a:uFillTx/>
                <a:latin typeface="Calibri"/>
              </a:endParaRPr>
            </a:p>
          </p:txBody>
        </p:sp>
        <p:sp>
          <p:nvSpPr>
            <p:cNvPr id="44" name="Rectangle 43"/>
            <p:cNvSpPr/>
            <p:nvPr/>
          </p:nvSpPr>
          <p:spPr>
            <a:xfrm>
              <a:off x="3505201" y="1889662"/>
              <a:ext cx="836884" cy="32862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ot="0" spcFirstLastPara="0" vert="horz" wrap="square" lIns="91440" tIns="9144" rIns="91440" bIns="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5000"/>
                </a:lnSpc>
                <a:spcBef>
                  <a:spcPts val="0"/>
                </a:spcBef>
                <a:spcAft>
                  <a:spcPts val="800"/>
                </a:spcAft>
                <a:buClrTx/>
                <a:buSzTx/>
                <a:buFontTx/>
                <a:buNone/>
                <a:tabLst/>
                <a:defRPr/>
              </a:pPr>
              <a:r>
                <a:rPr kumimoji="0" lang="en-US" sz="1400" b="1" i="0" u="none" strike="noStrike" kern="0" cap="none" spc="0" normalizeH="0" baseline="0" noProof="0" dirty="0" smtClean="0">
                  <a:ln>
                    <a:noFill/>
                  </a:ln>
                  <a:solidFill>
                    <a:prstClr val="white"/>
                  </a:solidFill>
                  <a:effectLst/>
                  <a:uLnTx/>
                  <a:uFillTx/>
                  <a:latin typeface="Calibri"/>
                  <a:ea typeface="Calibri"/>
                  <a:cs typeface="Times New Roman"/>
                </a:rPr>
                <a:t>SDDSL</a:t>
              </a:r>
            </a:p>
          </p:txBody>
        </p:sp>
      </p:grpSp>
      <p:sp>
        <p:nvSpPr>
          <p:cNvPr id="75" name="Content Placeholder 2"/>
          <p:cNvSpPr txBox="1">
            <a:spLocks/>
          </p:cNvSpPr>
          <p:nvPr/>
        </p:nvSpPr>
        <p:spPr>
          <a:xfrm>
            <a:off x="6535404" y="1967580"/>
            <a:ext cx="2396768" cy="4248761"/>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Font typeface="Wingdings" panose="05000000000000000000" pitchFamily="2" charset="2"/>
              <a:buChar char="§"/>
            </a:pPr>
            <a:r>
              <a:rPr lang="en-US" sz="2000" dirty="0" smtClean="0"/>
              <a:t>One needs general hypervisor and bare-metal slices to support research </a:t>
            </a:r>
          </a:p>
          <a:p>
            <a:pPr>
              <a:buFont typeface="Wingdings" panose="05000000000000000000" pitchFamily="2" charset="2"/>
              <a:buChar char="§"/>
            </a:pPr>
            <a:r>
              <a:rPr lang="en-US" sz="2000" dirty="0"/>
              <a:t>The experiment management system </a:t>
            </a:r>
            <a:r>
              <a:rPr lang="en-US" sz="2000" dirty="0" smtClean="0"/>
              <a:t>is intended to integrates </a:t>
            </a:r>
            <a:r>
              <a:rPr lang="en-US" sz="2000" dirty="0"/>
              <a:t>ISI </a:t>
            </a:r>
            <a:r>
              <a:rPr lang="en-US" sz="2000" dirty="0" err="1"/>
              <a:t>Precip</a:t>
            </a:r>
            <a:r>
              <a:rPr lang="en-US" sz="2000" dirty="0"/>
              <a:t>,   FG </a:t>
            </a:r>
            <a:r>
              <a:rPr lang="en-US" sz="2000" dirty="0" err="1" smtClean="0"/>
              <a:t>Cloudmesh</a:t>
            </a:r>
            <a:r>
              <a:rPr lang="en-US" sz="2000" dirty="0" smtClean="0"/>
              <a:t> and tools latter invokes</a:t>
            </a:r>
          </a:p>
          <a:p>
            <a:pPr>
              <a:buFont typeface="Wingdings" panose="05000000000000000000" pitchFamily="2" charset="2"/>
              <a:buChar char="§"/>
            </a:pPr>
            <a:r>
              <a:rPr lang="en-US" sz="2000" dirty="0" smtClean="0"/>
              <a:t>Enables reproducibility in experiments.</a:t>
            </a:r>
            <a:endParaRPr lang="en-US" sz="2000" dirty="0"/>
          </a:p>
        </p:txBody>
      </p:sp>
    </p:spTree>
    <p:extLst>
      <p:ext uri="{BB962C8B-B14F-4D97-AF65-F5344CB8AC3E}">
        <p14:creationId xmlns:p14="http://schemas.microsoft.com/office/powerpoint/2010/main" val="1965905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443"/>
            <a:ext cx="8229600" cy="929129"/>
          </a:xfrm>
        </p:spPr>
        <p:txBody>
          <a:bodyPr/>
          <a:lstStyle/>
          <a:p>
            <a:r>
              <a:rPr lang="en-US" b="1" dirty="0" smtClean="0"/>
              <a:t>What is SDDSL?</a:t>
            </a:r>
            <a:endParaRPr lang="en-US" b="1" dirty="0"/>
          </a:p>
        </p:txBody>
      </p:sp>
      <p:sp>
        <p:nvSpPr>
          <p:cNvPr id="3" name="Content Placeholder 2"/>
          <p:cNvSpPr>
            <a:spLocks noGrp="1"/>
          </p:cNvSpPr>
          <p:nvPr>
            <p:ph idx="1"/>
          </p:nvPr>
        </p:nvSpPr>
        <p:spPr>
          <a:xfrm>
            <a:off x="127322" y="1018572"/>
            <a:ext cx="8767822" cy="5706319"/>
          </a:xfrm>
        </p:spPr>
        <p:txBody>
          <a:bodyPr>
            <a:normAutofit fontScale="92500" lnSpcReduction="20000"/>
          </a:bodyPr>
          <a:lstStyle/>
          <a:p>
            <a:r>
              <a:rPr lang="en-US" dirty="0" smtClean="0"/>
              <a:t>There is an OASIS standard </a:t>
            </a:r>
            <a:r>
              <a:rPr lang="en-US" dirty="0"/>
              <a:t>activity TOSCA (Topology and Orchestration Specification for Cloud </a:t>
            </a:r>
            <a:r>
              <a:rPr lang="en-US" dirty="0" smtClean="0"/>
              <a:t>Applications)</a:t>
            </a:r>
          </a:p>
          <a:p>
            <a:r>
              <a:rPr lang="en-US" dirty="0" smtClean="0"/>
              <a:t>But this is similar to mash-ups or workflow (</a:t>
            </a:r>
            <a:r>
              <a:rPr lang="en-US" dirty="0" err="1" smtClean="0"/>
              <a:t>Taverna</a:t>
            </a:r>
            <a:r>
              <a:rPr lang="en-US" dirty="0" smtClean="0"/>
              <a:t>, </a:t>
            </a:r>
            <a:r>
              <a:rPr lang="en-US" dirty="0" err="1" smtClean="0"/>
              <a:t>Kepler</a:t>
            </a:r>
            <a:r>
              <a:rPr lang="en-US" dirty="0" smtClean="0"/>
              <a:t>, Pegasus, Swift ..) and we know that workflow itself is very successful but workflow standards are not</a:t>
            </a:r>
          </a:p>
          <a:p>
            <a:pPr lvl="1"/>
            <a:r>
              <a:rPr lang="en-US" dirty="0"/>
              <a:t>OASIS WS-BPEL (Business Process Execution </a:t>
            </a:r>
            <a:r>
              <a:rPr lang="en-US" dirty="0" smtClean="0"/>
              <a:t>Language) didn’t </a:t>
            </a:r>
            <a:r>
              <a:rPr lang="en-US" dirty="0"/>
              <a:t>catch </a:t>
            </a:r>
            <a:r>
              <a:rPr lang="en-US" dirty="0" smtClean="0"/>
              <a:t>on</a:t>
            </a:r>
          </a:p>
          <a:p>
            <a:r>
              <a:rPr lang="en-US" dirty="0" smtClean="0"/>
              <a:t>As basic tools (</a:t>
            </a:r>
            <a:r>
              <a:rPr lang="en-US" dirty="0" err="1" smtClean="0"/>
              <a:t>Cloudmesh</a:t>
            </a:r>
            <a:r>
              <a:rPr lang="en-US" dirty="0" smtClean="0"/>
              <a:t>) use Python and Python is a popular scripting language for workflow, we suggest that </a:t>
            </a:r>
            <a:r>
              <a:rPr lang="en-US" b="1" dirty="0" smtClean="0"/>
              <a:t>Python is SDDSL</a:t>
            </a:r>
          </a:p>
          <a:p>
            <a:pPr lvl="1"/>
            <a:r>
              <a:rPr lang="en-US" dirty="0" err="1" smtClean="0"/>
              <a:t>IPython</a:t>
            </a:r>
            <a:r>
              <a:rPr lang="en-US" dirty="0" smtClean="0"/>
              <a:t> Notebooks are natural log of execution provenance</a:t>
            </a:r>
            <a:endParaRPr lang="en-US" dirty="0"/>
          </a:p>
        </p:txBody>
      </p:sp>
    </p:spTree>
    <p:extLst>
      <p:ext uri="{BB962C8B-B14F-4D97-AF65-F5344CB8AC3E}">
        <p14:creationId xmlns:p14="http://schemas.microsoft.com/office/powerpoint/2010/main" val="2768664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480"/>
          </a:xfrm>
        </p:spPr>
        <p:txBody>
          <a:bodyPr/>
          <a:lstStyle/>
          <a:p>
            <a:r>
              <a:rPr lang="en-US" b="1" dirty="0" err="1" smtClean="0"/>
              <a:t>Cloudmesh</a:t>
            </a:r>
            <a:r>
              <a:rPr lang="en-US" b="1" dirty="0" smtClean="0"/>
              <a:t> as an On-Ramp</a:t>
            </a:r>
            <a:endParaRPr lang="en-US" b="1" dirty="0"/>
          </a:p>
        </p:txBody>
      </p:sp>
      <p:sp>
        <p:nvSpPr>
          <p:cNvPr id="3" name="Content Placeholder 2"/>
          <p:cNvSpPr>
            <a:spLocks noGrp="1"/>
          </p:cNvSpPr>
          <p:nvPr>
            <p:ph idx="1"/>
          </p:nvPr>
        </p:nvSpPr>
        <p:spPr>
          <a:xfrm>
            <a:off x="225552" y="792480"/>
            <a:ext cx="8711184" cy="5864352"/>
          </a:xfrm>
        </p:spPr>
        <p:txBody>
          <a:bodyPr>
            <a:normAutofit fontScale="92500" lnSpcReduction="20000"/>
          </a:bodyPr>
          <a:lstStyle/>
          <a:p>
            <a:r>
              <a:rPr lang="en-US" dirty="0" smtClean="0"/>
              <a:t>As an On-Ramp, CloudMesh deploys recipes on multiple platforms so you can test in one place and do production on others</a:t>
            </a:r>
          </a:p>
          <a:p>
            <a:r>
              <a:rPr lang="en-US" dirty="0" smtClean="0"/>
              <a:t>Its multi-host support implies it is effective at distributed systems</a:t>
            </a:r>
          </a:p>
          <a:p>
            <a:r>
              <a:rPr lang="en-US" dirty="0" smtClean="0"/>
              <a:t>It will support traditional workflow functions such as</a:t>
            </a:r>
          </a:p>
          <a:p>
            <a:pPr lvl="1"/>
            <a:r>
              <a:rPr lang="en-US" dirty="0"/>
              <a:t>S</a:t>
            </a:r>
            <a:r>
              <a:rPr lang="en-US" dirty="0" smtClean="0"/>
              <a:t>pecification of an execution dataflow </a:t>
            </a:r>
          </a:p>
          <a:p>
            <a:pPr lvl="1"/>
            <a:r>
              <a:rPr lang="en-US" dirty="0" smtClean="0"/>
              <a:t>Customization of Recipe</a:t>
            </a:r>
          </a:p>
          <a:p>
            <a:pPr lvl="1"/>
            <a:r>
              <a:rPr lang="en-US" dirty="0" smtClean="0"/>
              <a:t>Specification of program parameters</a:t>
            </a:r>
          </a:p>
          <a:p>
            <a:r>
              <a:rPr lang="en-US" dirty="0" smtClean="0"/>
              <a:t>Workflow quite well explored </a:t>
            </a:r>
            <a:r>
              <a:rPr lang="en-US" dirty="0"/>
              <a:t>in Python </a:t>
            </a:r>
            <a:r>
              <a:rPr lang="en-US" dirty="0">
                <a:hlinkClick r:id="rId2"/>
              </a:rPr>
              <a:t>https://</a:t>
            </a:r>
            <a:r>
              <a:rPr lang="en-US" dirty="0" smtClean="0">
                <a:hlinkClick r:id="rId2"/>
              </a:rPr>
              <a:t>wiki.openstack.org/wiki/NovaOrchestration/WorkflowEngines</a:t>
            </a:r>
            <a:endParaRPr lang="en-US" dirty="0" smtClean="0"/>
          </a:p>
          <a:p>
            <a:r>
              <a:rPr lang="en-US" dirty="0" err="1" smtClean="0"/>
              <a:t>IPython</a:t>
            </a:r>
            <a:r>
              <a:rPr lang="en-US" dirty="0" smtClean="0"/>
              <a:t> notebook preserves provenance of activity</a:t>
            </a:r>
            <a:endParaRPr lang="en-US" dirty="0"/>
          </a:p>
        </p:txBody>
      </p:sp>
    </p:spTree>
    <p:extLst>
      <p:ext uri="{BB962C8B-B14F-4D97-AF65-F5344CB8AC3E}">
        <p14:creationId xmlns:p14="http://schemas.microsoft.com/office/powerpoint/2010/main" val="2452715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42" y="39248"/>
            <a:ext cx="8794865" cy="655233"/>
          </a:xfrm>
        </p:spPr>
        <p:txBody>
          <a:bodyPr>
            <a:normAutofit/>
          </a:bodyPr>
          <a:lstStyle/>
          <a:p>
            <a:r>
              <a:rPr lang="en-US" sz="3200" b="1" dirty="0" smtClean="0"/>
              <a:t>CloudMesh Administrative View of SDDS </a:t>
            </a:r>
            <a:r>
              <a:rPr lang="en-US" sz="3200" b="1" dirty="0" err="1" smtClean="0"/>
              <a:t>aaS</a:t>
            </a:r>
            <a:endParaRPr lang="en-US" sz="3200" b="1" dirty="0"/>
          </a:p>
        </p:txBody>
      </p:sp>
      <p:sp>
        <p:nvSpPr>
          <p:cNvPr id="3" name="Content Placeholder 2"/>
          <p:cNvSpPr>
            <a:spLocks noGrp="1"/>
          </p:cNvSpPr>
          <p:nvPr>
            <p:ph idx="1"/>
          </p:nvPr>
        </p:nvSpPr>
        <p:spPr>
          <a:xfrm>
            <a:off x="0" y="579152"/>
            <a:ext cx="9053465" cy="6168889"/>
          </a:xfrm>
        </p:spPr>
        <p:txBody>
          <a:bodyPr>
            <a:normAutofit fontScale="70000" lnSpcReduction="20000"/>
          </a:bodyPr>
          <a:lstStyle/>
          <a:p>
            <a:r>
              <a:rPr lang="en-US" b="1" dirty="0" smtClean="0"/>
              <a:t>CM-</a:t>
            </a:r>
            <a:r>
              <a:rPr lang="en-US" b="1" dirty="0" err="1" smtClean="0"/>
              <a:t>BMPaaS</a:t>
            </a:r>
            <a:r>
              <a:rPr lang="en-US" b="1" dirty="0" smtClean="0"/>
              <a:t> </a:t>
            </a:r>
            <a:r>
              <a:rPr lang="en-US" dirty="0" smtClean="0"/>
              <a:t>(Bare Metal Provisioning </a:t>
            </a:r>
            <a:r>
              <a:rPr lang="en-US" dirty="0" err="1" smtClean="0"/>
              <a:t>aaS</a:t>
            </a:r>
            <a:r>
              <a:rPr lang="en-US" dirty="0" smtClean="0"/>
              <a:t>) </a:t>
            </a:r>
            <a:r>
              <a:rPr lang="en-US" dirty="0"/>
              <a:t>is a systems view and allows </a:t>
            </a:r>
            <a:r>
              <a:rPr lang="en-US" dirty="0" err="1" smtClean="0"/>
              <a:t>Cloudmesh</a:t>
            </a:r>
            <a:r>
              <a:rPr lang="en-US" dirty="0" smtClean="0"/>
              <a:t> </a:t>
            </a:r>
            <a:r>
              <a:rPr lang="en-US" dirty="0"/>
              <a:t>to dynamically generate </a:t>
            </a:r>
            <a:r>
              <a:rPr lang="en-US" dirty="0" smtClean="0"/>
              <a:t>anything and assign it as permitted by user role and resource policy</a:t>
            </a:r>
          </a:p>
          <a:p>
            <a:pPr lvl="1"/>
            <a:r>
              <a:rPr lang="en-US" dirty="0" smtClean="0"/>
              <a:t>FutureGrid machines India, Bravo, Delta, Sierra, Foxtrot are like this</a:t>
            </a:r>
          </a:p>
          <a:p>
            <a:pPr lvl="1"/>
            <a:r>
              <a:rPr lang="en-US" dirty="0" smtClean="0"/>
              <a:t>Note this </a:t>
            </a:r>
            <a:r>
              <a:rPr lang="en-US" b="1" dirty="0" smtClean="0"/>
              <a:t>only implies user level bare metal access</a:t>
            </a:r>
            <a:r>
              <a:rPr lang="en-US" dirty="0" smtClean="0"/>
              <a:t> if given user is authorized and this is done on a per machine basis</a:t>
            </a:r>
          </a:p>
          <a:p>
            <a:pPr lvl="1"/>
            <a:r>
              <a:rPr lang="en-US" dirty="0" smtClean="0"/>
              <a:t>It </a:t>
            </a:r>
            <a:r>
              <a:rPr lang="en-US" b="1" dirty="0" smtClean="0"/>
              <a:t>does imply dynamic retargeting of nodes </a:t>
            </a:r>
            <a:r>
              <a:rPr lang="en-US" dirty="0" smtClean="0"/>
              <a:t>to typically safe modes of operation (approved machine images) such as switching back and forth between OpenStack, OpenNebula, HPC on Bare metal, Hadoop etc.</a:t>
            </a:r>
            <a:endParaRPr lang="en-US" dirty="0"/>
          </a:p>
          <a:p>
            <a:r>
              <a:rPr lang="en-US" b="1" dirty="0" smtClean="0"/>
              <a:t>CM-</a:t>
            </a:r>
            <a:r>
              <a:rPr lang="en-US" b="1" dirty="0" err="1" smtClean="0"/>
              <a:t>HPaaS</a:t>
            </a:r>
            <a:r>
              <a:rPr lang="en-US" b="1" dirty="0" smtClean="0"/>
              <a:t> </a:t>
            </a:r>
            <a:r>
              <a:rPr lang="en-US" dirty="0" smtClean="0"/>
              <a:t>(Hypervisor based </a:t>
            </a:r>
            <a:r>
              <a:rPr lang="en-US" dirty="0"/>
              <a:t>Provisioning </a:t>
            </a:r>
            <a:r>
              <a:rPr lang="en-US" dirty="0" err="1"/>
              <a:t>aaS</a:t>
            </a:r>
            <a:r>
              <a:rPr lang="en-US" dirty="0"/>
              <a:t>) allows </a:t>
            </a:r>
            <a:r>
              <a:rPr lang="en-US" dirty="0" err="1" smtClean="0"/>
              <a:t>Cloudmesh</a:t>
            </a:r>
            <a:r>
              <a:rPr lang="en-US" dirty="0" smtClean="0"/>
              <a:t> </a:t>
            </a:r>
            <a:r>
              <a:rPr lang="en-US" dirty="0"/>
              <a:t>to generate "anything" on the </a:t>
            </a:r>
            <a:r>
              <a:rPr lang="en-US" dirty="0" smtClean="0"/>
              <a:t>hypervisor</a:t>
            </a:r>
            <a:r>
              <a:rPr lang="en-US" dirty="0"/>
              <a:t> </a:t>
            </a:r>
            <a:r>
              <a:rPr lang="en-US" dirty="0" smtClean="0"/>
              <a:t>allowed for a particular user</a:t>
            </a:r>
          </a:p>
          <a:p>
            <a:pPr lvl="1"/>
            <a:r>
              <a:rPr lang="en-US" dirty="0" smtClean="0"/>
              <a:t>Platform determined by images available to user</a:t>
            </a:r>
          </a:p>
          <a:p>
            <a:pPr lvl="1"/>
            <a:r>
              <a:rPr lang="en-US" dirty="0" smtClean="0"/>
              <a:t>Amazon</a:t>
            </a:r>
            <a:r>
              <a:rPr lang="en-US" dirty="0"/>
              <a:t>, Azure, HPCloud, Google Compute </a:t>
            </a:r>
            <a:r>
              <a:rPr lang="en-US" dirty="0" smtClean="0"/>
              <a:t>Engine</a:t>
            </a:r>
          </a:p>
          <a:p>
            <a:r>
              <a:rPr lang="en-US" b="1" dirty="0" smtClean="0"/>
              <a:t>CM-</a:t>
            </a:r>
            <a:r>
              <a:rPr lang="en-US" b="1" dirty="0" err="1" smtClean="0"/>
              <a:t>PaaS</a:t>
            </a:r>
            <a:r>
              <a:rPr lang="en-US" b="1" dirty="0" smtClean="0"/>
              <a:t> </a:t>
            </a:r>
            <a:r>
              <a:rPr lang="en-US" dirty="0" smtClean="0"/>
              <a:t>(Platform as a Service) makes available an essentially fixed Platform with configuration differences</a:t>
            </a:r>
          </a:p>
          <a:p>
            <a:pPr lvl="1"/>
            <a:r>
              <a:rPr lang="en-US" dirty="0" smtClean="0"/>
              <a:t>XSEDE with MPI HPC nodes could be like this as is Google App Engine and Amazon HPC Cluster. Echo at IU (</a:t>
            </a:r>
            <a:r>
              <a:rPr lang="en-US" dirty="0" err="1" smtClean="0"/>
              <a:t>ScaleMP</a:t>
            </a:r>
            <a:r>
              <a:rPr lang="en-US" dirty="0" smtClean="0"/>
              <a:t>) is like this</a:t>
            </a:r>
          </a:p>
          <a:p>
            <a:pPr lvl="1"/>
            <a:r>
              <a:rPr lang="en-US" dirty="0" smtClean="0"/>
              <a:t>In such a  case a system administrator can statically change base system but the dynamic provisioner cannot</a:t>
            </a:r>
          </a:p>
          <a:p>
            <a:pPr lvl="1"/>
            <a:endParaRPr lang="en-US" dirty="0" smtClean="0"/>
          </a:p>
        </p:txBody>
      </p:sp>
    </p:spTree>
    <p:extLst>
      <p:ext uri="{BB962C8B-B14F-4D97-AF65-F5344CB8AC3E}">
        <p14:creationId xmlns:p14="http://schemas.microsoft.com/office/powerpoint/2010/main" val="30927606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278"/>
            <a:ext cx="9144000" cy="798653"/>
          </a:xfrm>
        </p:spPr>
        <p:txBody>
          <a:bodyPr>
            <a:normAutofit/>
          </a:bodyPr>
          <a:lstStyle/>
          <a:p>
            <a:pPr algn="ctr"/>
            <a:r>
              <a:rPr lang="en-US" b="1" dirty="0" smtClean="0"/>
              <a:t>CloudMesh User View of SDDS </a:t>
            </a:r>
            <a:r>
              <a:rPr lang="en-US" b="1" dirty="0" err="1" smtClean="0"/>
              <a:t>aaS</a:t>
            </a:r>
            <a:endParaRPr lang="en-US" b="1" dirty="0"/>
          </a:p>
        </p:txBody>
      </p:sp>
      <p:sp>
        <p:nvSpPr>
          <p:cNvPr id="3" name="Content Placeholder 2"/>
          <p:cNvSpPr>
            <a:spLocks noGrp="1"/>
          </p:cNvSpPr>
          <p:nvPr>
            <p:ph idx="1"/>
          </p:nvPr>
        </p:nvSpPr>
        <p:spPr>
          <a:xfrm>
            <a:off x="124485" y="1186405"/>
            <a:ext cx="8895030" cy="5440101"/>
          </a:xfrm>
        </p:spPr>
        <p:txBody>
          <a:bodyPr>
            <a:normAutofit fontScale="85000" lnSpcReduction="20000"/>
          </a:bodyPr>
          <a:lstStyle/>
          <a:p>
            <a:r>
              <a:rPr lang="en-US" dirty="0" smtClean="0"/>
              <a:t>Note we always consider virtual clusters or slices with nodes that may or may not have hypervisors</a:t>
            </a:r>
          </a:p>
          <a:p>
            <a:r>
              <a:rPr lang="en-US" dirty="0" smtClean="0"/>
              <a:t>Well defined user and project management assigning roles</a:t>
            </a:r>
          </a:p>
          <a:p>
            <a:r>
              <a:rPr lang="en-US" b="1" dirty="0" smtClean="0"/>
              <a:t>BM-</a:t>
            </a:r>
            <a:r>
              <a:rPr lang="en-US" b="1" dirty="0" err="1" smtClean="0"/>
              <a:t>IaaS</a:t>
            </a:r>
            <a:r>
              <a:rPr lang="en-US" dirty="0" smtClean="0"/>
              <a:t>: Bare Metal (root access) Infrastructure as a service with variants e.g. can change firmware or not</a:t>
            </a:r>
          </a:p>
          <a:p>
            <a:r>
              <a:rPr lang="en-US" b="1" dirty="0" smtClean="0"/>
              <a:t>H-</a:t>
            </a:r>
            <a:r>
              <a:rPr lang="en-US" b="1" dirty="0" err="1" smtClean="0"/>
              <a:t>IaaS</a:t>
            </a:r>
            <a:r>
              <a:rPr lang="en-US" b="1" dirty="0" smtClean="0"/>
              <a:t>: </a:t>
            </a:r>
            <a:r>
              <a:rPr lang="en-US" dirty="0" smtClean="0"/>
              <a:t>Hypervisor based Infrastructure (Machine) as a Service. User provided a collection of hypervisors to build system on.</a:t>
            </a:r>
          </a:p>
          <a:p>
            <a:pPr lvl="1"/>
            <a:r>
              <a:rPr lang="en-US" dirty="0" smtClean="0"/>
              <a:t>Classic Commercial cloud view</a:t>
            </a:r>
          </a:p>
          <a:p>
            <a:r>
              <a:rPr lang="en-US" b="1" dirty="0" err="1" smtClean="0"/>
              <a:t>PSaaS</a:t>
            </a:r>
            <a:r>
              <a:rPr lang="en-US" dirty="0" smtClean="0"/>
              <a:t> Physical or </a:t>
            </a:r>
            <a:r>
              <a:rPr lang="en-US" dirty="0" err="1" smtClean="0"/>
              <a:t>Platformed</a:t>
            </a:r>
            <a:r>
              <a:rPr lang="en-US" dirty="0" smtClean="0"/>
              <a:t> System as a Service where user provided a configured image on either Bare Metal or a Hypervisor</a:t>
            </a:r>
          </a:p>
          <a:p>
            <a:pPr lvl="1"/>
            <a:r>
              <a:rPr lang="en-US" dirty="0" smtClean="0"/>
              <a:t>User could request a deployment of Apache Storm and Kafka to control a set of devices (e.g. smartphones)</a:t>
            </a:r>
          </a:p>
        </p:txBody>
      </p:sp>
    </p:spTree>
    <p:extLst>
      <p:ext uri="{BB962C8B-B14F-4D97-AF65-F5344CB8AC3E}">
        <p14:creationId xmlns:p14="http://schemas.microsoft.com/office/powerpoint/2010/main" val="19767903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err="1" smtClean="0"/>
              <a:t>Cloudmesh</a:t>
            </a:r>
            <a:r>
              <a:rPr lang="en-US" b="1" dirty="0" smtClean="0"/>
              <a:t> Infrastructure Types</a:t>
            </a:r>
            <a:endParaRPr lang="en-US" b="1" dirty="0"/>
          </a:p>
        </p:txBody>
      </p:sp>
      <p:sp>
        <p:nvSpPr>
          <p:cNvPr id="3" name="Content Placeholder 2"/>
          <p:cNvSpPr>
            <a:spLocks noGrp="1"/>
          </p:cNvSpPr>
          <p:nvPr>
            <p:ph idx="1"/>
          </p:nvPr>
        </p:nvSpPr>
        <p:spPr>
          <a:xfrm>
            <a:off x="0" y="803404"/>
            <a:ext cx="9144000" cy="6070350"/>
          </a:xfrm>
        </p:spPr>
        <p:txBody>
          <a:bodyPr>
            <a:normAutofit fontScale="85000" lnSpcReduction="20000"/>
          </a:bodyPr>
          <a:lstStyle/>
          <a:p>
            <a:r>
              <a:rPr lang="en-US" b="1" dirty="0" smtClean="0"/>
              <a:t>Nucleus Infrastructure</a:t>
            </a:r>
            <a:r>
              <a:rPr lang="en-US" dirty="0" smtClean="0"/>
              <a:t>:</a:t>
            </a:r>
          </a:p>
          <a:p>
            <a:pPr lvl="1"/>
            <a:r>
              <a:rPr lang="en-US" dirty="0" smtClean="0"/>
              <a:t>Persistent </a:t>
            </a:r>
            <a:r>
              <a:rPr lang="en-US" dirty="0" err="1" smtClean="0"/>
              <a:t>Cloudmesh</a:t>
            </a:r>
            <a:r>
              <a:rPr lang="en-US" dirty="0" smtClean="0"/>
              <a:t> Infrastructure with defined provisioning rules and characteristics and managed by CloudMesh</a:t>
            </a:r>
          </a:p>
          <a:p>
            <a:r>
              <a:rPr lang="en-US" b="1" dirty="0" smtClean="0"/>
              <a:t>Federated Infrastructure</a:t>
            </a:r>
            <a:r>
              <a:rPr lang="en-US" dirty="0" smtClean="0"/>
              <a:t>:</a:t>
            </a:r>
          </a:p>
          <a:p>
            <a:pPr lvl="1"/>
            <a:r>
              <a:rPr lang="en-US" dirty="0" smtClean="0"/>
              <a:t>Outside infrastructure that can be used by special arrangement such as commercial clouds or XSEDE</a:t>
            </a:r>
          </a:p>
          <a:p>
            <a:pPr lvl="1"/>
            <a:r>
              <a:rPr lang="en-US" dirty="0" smtClean="0"/>
              <a:t>Typically </a:t>
            </a:r>
            <a:r>
              <a:rPr lang="en-US" dirty="0"/>
              <a:t>persistent and often batch scheduled</a:t>
            </a:r>
            <a:endParaRPr lang="en-US" dirty="0" smtClean="0"/>
          </a:p>
          <a:p>
            <a:pPr lvl="1"/>
            <a:r>
              <a:rPr lang="en-US" dirty="0" smtClean="0"/>
              <a:t>CloudMesh can use within prescribed provisioning rules and users restricted to those with permitted access; interoperable templates allow common images to nucleus</a:t>
            </a:r>
          </a:p>
          <a:p>
            <a:r>
              <a:rPr lang="en-US" b="1" dirty="0" smtClean="0"/>
              <a:t>Contributed </a:t>
            </a:r>
            <a:r>
              <a:rPr lang="en-US" b="1" dirty="0"/>
              <a:t>Infrastructure</a:t>
            </a:r>
          </a:p>
          <a:p>
            <a:pPr lvl="1"/>
            <a:r>
              <a:rPr lang="en-US" dirty="0"/>
              <a:t>Outside contributions </a:t>
            </a:r>
            <a:r>
              <a:rPr lang="en-US" dirty="0" smtClean="0"/>
              <a:t>to a particular </a:t>
            </a:r>
            <a:r>
              <a:rPr lang="en-US" dirty="0" err="1" smtClean="0"/>
              <a:t>Cloudmesh</a:t>
            </a:r>
            <a:r>
              <a:rPr lang="en-US" dirty="0" smtClean="0"/>
              <a:t> project managed by </a:t>
            </a:r>
            <a:r>
              <a:rPr lang="en-US" dirty="0" err="1" smtClean="0"/>
              <a:t>Cloudmesh</a:t>
            </a:r>
            <a:r>
              <a:rPr lang="en-US" dirty="0" smtClean="0"/>
              <a:t> in this project</a:t>
            </a:r>
          </a:p>
          <a:p>
            <a:pPr lvl="1"/>
            <a:r>
              <a:rPr lang="en-US" dirty="0" smtClean="0"/>
              <a:t>Typically strong user role restrictions – users must belong to a particular project</a:t>
            </a:r>
          </a:p>
          <a:p>
            <a:pPr lvl="1"/>
            <a:r>
              <a:rPr lang="en-US" dirty="0" smtClean="0"/>
              <a:t>Can implement a </a:t>
            </a:r>
            <a:r>
              <a:rPr lang="en-US" dirty="0" err="1" smtClean="0"/>
              <a:t>Planetlab</a:t>
            </a:r>
            <a:r>
              <a:rPr lang="en-US" dirty="0" smtClean="0"/>
              <a:t> like environment by contributing hardware that can be generally used with bare-metal provisioning</a:t>
            </a:r>
          </a:p>
          <a:p>
            <a:pPr lvl="1"/>
            <a:endParaRPr lang="en-US" dirty="0"/>
          </a:p>
        </p:txBody>
      </p:sp>
    </p:spTree>
    <p:extLst>
      <p:ext uri="{BB962C8B-B14F-4D97-AF65-F5344CB8AC3E}">
        <p14:creationId xmlns:p14="http://schemas.microsoft.com/office/powerpoint/2010/main" val="42459790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3683" r="6846" b="5733"/>
          <a:stretch/>
        </p:blipFill>
        <p:spPr>
          <a:xfrm>
            <a:off x="0" y="0"/>
            <a:ext cx="8922753" cy="6858000"/>
          </a:xfrm>
          <a:prstGeom prst="rect">
            <a:avLst/>
          </a:prstGeom>
        </p:spPr>
      </p:pic>
    </p:spTree>
    <p:extLst>
      <p:ext uri="{BB962C8B-B14F-4D97-AF65-F5344CB8AC3E}">
        <p14:creationId xmlns:p14="http://schemas.microsoft.com/office/powerpoint/2010/main" val="20034580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534847" cy="6858000"/>
          </a:xfrm>
          <a:prstGeom prst="rect">
            <a:avLst/>
          </a:prstGeom>
        </p:spPr>
      </p:pic>
    </p:spTree>
    <p:extLst>
      <p:ext uri="{BB962C8B-B14F-4D97-AF65-F5344CB8AC3E}">
        <p14:creationId xmlns:p14="http://schemas.microsoft.com/office/powerpoint/2010/main" val="1102833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creen Shot 2014-07-04 at 4.13.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285750" y="0"/>
            <a:ext cx="8572500" cy="1002654"/>
          </a:xfrm>
          <a:prstGeom prst="rect">
            <a:avLst/>
          </a:prstGeom>
        </p:spPr>
      </p:pic>
      <p:sp>
        <p:nvSpPr>
          <p:cNvPr id="4" name="Rectangle 3"/>
          <p:cNvSpPr/>
          <p:nvPr/>
        </p:nvSpPr>
        <p:spPr>
          <a:xfrm>
            <a:off x="285750" y="0"/>
            <a:ext cx="8572500" cy="100265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40909"/>
            <a:endParaRPr lang="en-US" sz="1735">
              <a:solidFill>
                <a:prstClr val="white"/>
              </a:solidFill>
            </a:endParaRPr>
          </a:p>
        </p:txBody>
      </p:sp>
      <p:sp>
        <p:nvSpPr>
          <p:cNvPr id="17" name="TextBox 16"/>
          <p:cNvSpPr txBox="1"/>
          <p:nvPr/>
        </p:nvSpPr>
        <p:spPr>
          <a:xfrm>
            <a:off x="360162" y="74417"/>
            <a:ext cx="7003182" cy="352084"/>
          </a:xfrm>
          <a:prstGeom prst="rect">
            <a:avLst/>
          </a:prstGeom>
          <a:noFill/>
        </p:spPr>
        <p:txBody>
          <a:bodyPr wrap="square" rtlCol="0">
            <a:spAutoFit/>
          </a:bodyPr>
          <a:lstStyle/>
          <a:p>
            <a:pPr defTabSz="440909"/>
            <a:r>
              <a:rPr lang="en-US" sz="1688" b="1" dirty="0">
                <a:ln w="18415" cmpd="sng">
                  <a:solidFill>
                    <a:srgbClr val="FFFFFF"/>
                  </a:solidFill>
                  <a:prstDash val="solid"/>
                </a:ln>
                <a:solidFill>
                  <a:srgbClr val="FFFFFF"/>
                </a:solidFill>
                <a:effectLst>
                  <a:outerShdw blurRad="63500" dir="3600000" algn="tl" rotWithShape="0">
                    <a:srgbClr val="000000">
                      <a:alpha val="70000"/>
                    </a:srgbClr>
                  </a:outerShdw>
                </a:effectLst>
                <a:cs typeface="Arial Rounded MT Bold"/>
              </a:rPr>
              <a:t>A Project Management Framework for Cloud and HPC Resource Providers</a:t>
            </a:r>
          </a:p>
        </p:txBody>
      </p:sp>
      <p:sp>
        <p:nvSpPr>
          <p:cNvPr id="18" name="TextBox 17"/>
          <p:cNvSpPr txBox="1"/>
          <p:nvPr/>
        </p:nvSpPr>
        <p:spPr>
          <a:xfrm>
            <a:off x="443875" y="332427"/>
            <a:ext cx="6579244" cy="669671"/>
          </a:xfrm>
          <a:prstGeom prst="rect">
            <a:avLst/>
          </a:prstGeom>
          <a:noFill/>
        </p:spPr>
        <p:txBody>
          <a:bodyPr wrap="square" rtlCol="0">
            <a:spAutoFit/>
          </a:bodyPr>
          <a:lstStyle/>
          <a:p>
            <a:pPr defTabSz="440909"/>
            <a:r>
              <a:rPr lang="en-US" sz="938" dirty="0">
                <a:solidFill>
                  <a:prstClr val="white"/>
                </a:solidFill>
              </a:rPr>
              <a:t>Jefferson Ridgeway</a:t>
            </a:r>
            <a:r>
              <a:rPr lang="en-US" sz="938" baseline="30000" dirty="0">
                <a:solidFill>
                  <a:prstClr val="white"/>
                </a:solidFill>
              </a:rPr>
              <a:t>2</a:t>
            </a:r>
            <a:r>
              <a:rPr lang="en-US" sz="938" dirty="0">
                <a:solidFill>
                  <a:prstClr val="white"/>
                </a:solidFill>
              </a:rPr>
              <a:t>, </a:t>
            </a:r>
            <a:r>
              <a:rPr lang="en-US" sz="938" dirty="0" err="1">
                <a:solidFill>
                  <a:prstClr val="white"/>
                </a:solidFill>
              </a:rPr>
              <a:t>Ifeanyi</a:t>
            </a:r>
            <a:r>
              <a:rPr lang="en-US" sz="938" dirty="0">
                <a:solidFill>
                  <a:prstClr val="white"/>
                </a:solidFill>
              </a:rPr>
              <a:t> Rowland Onyenweaku</a:t>
            </a:r>
            <a:r>
              <a:rPr lang="en-US" sz="938" baseline="30000" dirty="0">
                <a:solidFill>
                  <a:prstClr val="white"/>
                </a:solidFill>
              </a:rPr>
              <a:t>3</a:t>
            </a:r>
            <a:r>
              <a:rPr lang="en-US" sz="938" dirty="0">
                <a:solidFill>
                  <a:prstClr val="white"/>
                </a:solidFill>
              </a:rPr>
              <a:t>, </a:t>
            </a:r>
            <a:r>
              <a:rPr lang="en-US" sz="938" dirty="0" err="1">
                <a:solidFill>
                  <a:prstClr val="white"/>
                </a:solidFill>
              </a:rPr>
              <a:t>Gregor</a:t>
            </a:r>
            <a:r>
              <a:rPr lang="en-US" sz="938" dirty="0">
                <a:solidFill>
                  <a:prstClr val="white"/>
                </a:solidFill>
              </a:rPr>
              <a:t> von Laszewski</a:t>
            </a:r>
            <a:r>
              <a:rPr lang="en-US" sz="938" baseline="30000" dirty="0">
                <a:solidFill>
                  <a:prstClr val="white"/>
                </a:solidFill>
              </a:rPr>
              <a:t>1*</a:t>
            </a:r>
            <a:r>
              <a:rPr lang="en-US" sz="938" dirty="0">
                <a:solidFill>
                  <a:prstClr val="white"/>
                </a:solidFill>
              </a:rPr>
              <a:t>, </a:t>
            </a:r>
            <a:r>
              <a:rPr lang="en-US" sz="938" dirty="0" err="1">
                <a:solidFill>
                  <a:prstClr val="white"/>
                </a:solidFill>
              </a:rPr>
              <a:t>Fugang</a:t>
            </a:r>
            <a:r>
              <a:rPr lang="en-US" sz="938" dirty="0">
                <a:solidFill>
                  <a:prstClr val="white"/>
                </a:solidFill>
              </a:rPr>
              <a:t> Wang</a:t>
            </a:r>
            <a:r>
              <a:rPr lang="en-US" sz="938" baseline="30000" dirty="0">
                <a:solidFill>
                  <a:prstClr val="white"/>
                </a:solidFill>
              </a:rPr>
              <a:t>1</a:t>
            </a:r>
            <a:endParaRPr lang="en-US" sz="938" dirty="0">
              <a:solidFill>
                <a:prstClr val="white"/>
              </a:solidFill>
            </a:endParaRPr>
          </a:p>
          <a:p>
            <a:pPr defTabSz="440909"/>
            <a:r>
              <a:rPr lang="en-US" sz="938" baseline="30000" dirty="0">
                <a:solidFill>
                  <a:prstClr val="white"/>
                </a:solidFill>
              </a:rPr>
              <a:t>1*</a:t>
            </a:r>
            <a:r>
              <a:rPr lang="en-US" sz="938" dirty="0">
                <a:solidFill>
                  <a:prstClr val="white"/>
                </a:solidFill>
              </a:rPr>
              <a:t> Indiana University, Bloomington, IN 47408, U.S.A., </a:t>
            </a:r>
            <a:r>
              <a:rPr lang="en-US" sz="938" dirty="0" err="1">
                <a:solidFill>
                  <a:prstClr val="white"/>
                </a:solidFill>
              </a:rPr>
              <a:t>laszewski@gmail.com</a:t>
            </a:r>
            <a:r>
              <a:rPr lang="en-US" sz="938" dirty="0">
                <a:solidFill>
                  <a:prstClr val="white"/>
                </a:solidFill>
              </a:rPr>
              <a:t>, </a:t>
            </a:r>
            <a:r>
              <a:rPr lang="en-US" sz="938" dirty="0" err="1">
                <a:solidFill>
                  <a:prstClr val="white"/>
                </a:solidFill>
              </a:rPr>
              <a:t>kevinwangfg@gmail.com</a:t>
            </a:r>
            <a:endParaRPr lang="en-US" sz="938" dirty="0">
              <a:solidFill>
                <a:prstClr val="white"/>
              </a:solidFill>
            </a:endParaRPr>
          </a:p>
          <a:p>
            <a:pPr defTabSz="440909"/>
            <a:r>
              <a:rPr lang="en-US" sz="938" baseline="30000" dirty="0">
                <a:solidFill>
                  <a:prstClr val="white"/>
                </a:solidFill>
              </a:rPr>
              <a:t>2</a:t>
            </a:r>
            <a:r>
              <a:rPr lang="en-US" sz="938" dirty="0">
                <a:solidFill>
                  <a:prstClr val="white"/>
                </a:solidFill>
              </a:rPr>
              <a:t> Elizabeth City State University, jdridgeway4@gmail.com</a:t>
            </a:r>
          </a:p>
          <a:p>
            <a:pPr defTabSz="440909"/>
            <a:r>
              <a:rPr lang="en-US" sz="938" baseline="30000" dirty="0">
                <a:solidFill>
                  <a:prstClr val="white"/>
                </a:solidFill>
              </a:rPr>
              <a:t>3</a:t>
            </a:r>
            <a:r>
              <a:rPr lang="en-US" sz="938" dirty="0">
                <a:solidFill>
                  <a:prstClr val="white"/>
                </a:solidFill>
              </a:rPr>
              <a:t> Mississippi Valley State University, rowlandifeanyi17@gmail.com </a:t>
            </a:r>
          </a:p>
        </p:txBody>
      </p:sp>
      <p:grpSp>
        <p:nvGrpSpPr>
          <p:cNvPr id="11" name="Group 10"/>
          <p:cNvGrpSpPr/>
          <p:nvPr/>
        </p:nvGrpSpPr>
        <p:grpSpPr>
          <a:xfrm>
            <a:off x="412543" y="1133970"/>
            <a:ext cx="2353281" cy="268018"/>
            <a:chOff x="674668" y="4873547"/>
            <a:chExt cx="8421336" cy="1143542"/>
          </a:xfrm>
        </p:grpSpPr>
        <p:pic>
          <p:nvPicPr>
            <p:cNvPr id="40" name="Picture 39" descr="Screen Shot 2014-07-04 at 4.13.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74668" y="4873547"/>
              <a:ext cx="8421336" cy="1000400"/>
            </a:xfrm>
            <a:prstGeom prst="rect">
              <a:avLst/>
            </a:prstGeom>
          </p:spPr>
        </p:pic>
        <p:sp>
          <p:nvSpPr>
            <p:cNvPr id="20" name="TextBox 19"/>
            <p:cNvSpPr txBox="1"/>
            <p:nvPr/>
          </p:nvSpPr>
          <p:spPr>
            <a:xfrm>
              <a:off x="674668" y="5007307"/>
              <a:ext cx="8421336" cy="1009782"/>
            </a:xfrm>
            <a:prstGeom prst="rect">
              <a:avLst/>
            </a:prstGeom>
            <a:noFill/>
            <a:ln>
              <a:noFill/>
            </a:ln>
          </p:spPr>
          <p:txBody>
            <a:bodyPr wrap="square" rtlCol="0">
              <a:spAutoFit/>
            </a:bodyPr>
            <a:lstStyle/>
            <a:p>
              <a:pPr defTabSz="440909"/>
              <a:r>
                <a:rPr lang="en-US" sz="938" b="1" dirty="0">
                  <a:solidFill>
                    <a:prstClr val="white"/>
                  </a:solidFill>
                </a:rPr>
                <a:t> Abstract</a:t>
              </a:r>
            </a:p>
          </p:txBody>
        </p:sp>
      </p:grpSp>
      <p:pic>
        <p:nvPicPr>
          <p:cNvPr id="3" name="Picture 2" descr="iu_tab.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3120" y="273402"/>
            <a:ext cx="492560" cy="573161"/>
          </a:xfrm>
          <a:prstGeom prst="rect">
            <a:avLst/>
          </a:prstGeom>
        </p:spPr>
      </p:pic>
      <p:grpSp>
        <p:nvGrpSpPr>
          <p:cNvPr id="52" name="Group 51"/>
          <p:cNvGrpSpPr/>
          <p:nvPr/>
        </p:nvGrpSpPr>
        <p:grpSpPr>
          <a:xfrm>
            <a:off x="408282" y="3190356"/>
            <a:ext cx="2353281" cy="268018"/>
            <a:chOff x="674668" y="4873547"/>
            <a:chExt cx="8421336" cy="1143542"/>
          </a:xfrm>
        </p:grpSpPr>
        <p:pic>
          <p:nvPicPr>
            <p:cNvPr id="53" name="Picture 52" descr="Screen Shot 2014-07-04 at 4.13.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74668" y="4873547"/>
              <a:ext cx="8421336" cy="1000400"/>
            </a:xfrm>
            <a:prstGeom prst="rect">
              <a:avLst/>
            </a:prstGeom>
          </p:spPr>
        </p:pic>
        <p:sp>
          <p:nvSpPr>
            <p:cNvPr id="54" name="TextBox 53"/>
            <p:cNvSpPr txBox="1"/>
            <p:nvPr/>
          </p:nvSpPr>
          <p:spPr>
            <a:xfrm>
              <a:off x="674668" y="5007307"/>
              <a:ext cx="8421336" cy="1009782"/>
            </a:xfrm>
            <a:prstGeom prst="rect">
              <a:avLst/>
            </a:prstGeom>
            <a:noFill/>
            <a:ln>
              <a:noFill/>
            </a:ln>
          </p:spPr>
          <p:txBody>
            <a:bodyPr wrap="square" rtlCol="0">
              <a:spAutoFit/>
            </a:bodyPr>
            <a:lstStyle/>
            <a:p>
              <a:pPr defTabSz="440909"/>
              <a:r>
                <a:rPr lang="en-US" sz="938" b="1" dirty="0">
                  <a:solidFill>
                    <a:prstClr val="white"/>
                  </a:solidFill>
                </a:rPr>
                <a:t> Introduction</a:t>
              </a:r>
            </a:p>
          </p:txBody>
        </p:sp>
      </p:grpSp>
      <p:sp>
        <p:nvSpPr>
          <p:cNvPr id="55" name="TextBox 54"/>
          <p:cNvSpPr txBox="1"/>
          <p:nvPr/>
        </p:nvSpPr>
        <p:spPr>
          <a:xfrm>
            <a:off x="412596" y="3498467"/>
            <a:ext cx="2353281" cy="2777748"/>
          </a:xfrm>
          <a:prstGeom prst="rect">
            <a:avLst/>
          </a:prstGeom>
          <a:noFill/>
          <a:ln>
            <a:noFill/>
          </a:ln>
        </p:spPr>
        <p:txBody>
          <a:bodyPr wrap="square" rtlCol="0">
            <a:spAutoFit/>
          </a:bodyPr>
          <a:lstStyle/>
          <a:p>
            <a:pPr defTabSz="440909"/>
            <a:r>
              <a:rPr lang="en-US" sz="563" dirty="0">
                <a:solidFill>
                  <a:prstClr val="black"/>
                </a:solidFill>
              </a:rPr>
              <a:t>Ever since the inception of clouds and their functionality in maintaining data, the field of cloud computing has grown immensely.  An important academic project is FutureGrid lead by Indiana University.  FutureGrid provides an experimental </a:t>
            </a:r>
            <a:r>
              <a:rPr lang="en-US" sz="563" dirty="0" err="1">
                <a:solidFill>
                  <a:prstClr val="black"/>
                </a:solidFill>
              </a:rPr>
              <a:t>testbed</a:t>
            </a:r>
            <a:r>
              <a:rPr lang="en-US" sz="563" dirty="0">
                <a:solidFill>
                  <a:prstClr val="black"/>
                </a:solidFill>
              </a:rPr>
              <a:t> for clouds, HPC, and Grids.  It enables researchers to experiment in difficult research challenges in the computer science field that are related to the applicability of grids and clouds [1].  The </a:t>
            </a:r>
            <a:r>
              <a:rPr lang="en-US" sz="563" dirty="0" err="1">
                <a:solidFill>
                  <a:prstClr val="black"/>
                </a:solidFill>
              </a:rPr>
              <a:t>testbed</a:t>
            </a:r>
            <a:r>
              <a:rPr lang="en-US" sz="563" dirty="0">
                <a:solidFill>
                  <a:prstClr val="black"/>
                </a:solidFill>
              </a:rPr>
              <a:t> aids virtual machine based environments, and native operating systems for experiments aimed at minimizing overhead and maximizing performance [1]. This </a:t>
            </a:r>
            <a:r>
              <a:rPr lang="en-US" sz="563" dirty="0" err="1">
                <a:solidFill>
                  <a:prstClr val="black"/>
                </a:solidFill>
              </a:rPr>
              <a:t>testbed</a:t>
            </a:r>
            <a:r>
              <a:rPr lang="en-US" sz="563" dirty="0">
                <a:solidFill>
                  <a:prstClr val="black"/>
                </a:solidFill>
              </a:rPr>
              <a:t> has been the motivating driver for Cloudmesh. </a:t>
            </a:r>
            <a:r>
              <a:rPr lang="en-US" sz="563" dirty="0" err="1">
                <a:solidFill>
                  <a:prstClr val="black"/>
                </a:solidFill>
              </a:rPr>
              <a:t>Cloudmesh</a:t>
            </a:r>
            <a:r>
              <a:rPr lang="en-US" sz="563" dirty="0">
                <a:solidFill>
                  <a:prstClr val="black"/>
                </a:solidFill>
              </a:rPr>
              <a:t> allows for federated resource management of virtual machines , bare metal provisioning, and access to a rich set of interfaces including REST, shell, and a python </a:t>
            </a:r>
            <a:r>
              <a:rPr lang="en-US" sz="563" dirty="0" err="1">
                <a:solidFill>
                  <a:prstClr val="black"/>
                </a:solidFill>
              </a:rPr>
              <a:t>api</a:t>
            </a:r>
            <a:r>
              <a:rPr lang="en-US" sz="563" dirty="0">
                <a:solidFill>
                  <a:prstClr val="black"/>
                </a:solidFill>
              </a:rPr>
              <a:t> of its services.  The goal is to provide a Software Defined Distributed System (</a:t>
            </a:r>
            <a:r>
              <a:rPr lang="en-US" sz="563" dirty="0" err="1">
                <a:solidFill>
                  <a:prstClr val="black"/>
                </a:solidFill>
              </a:rPr>
              <a:t>SDDSaas</a:t>
            </a:r>
            <a:r>
              <a:rPr lang="en-US" sz="563" dirty="0">
                <a:solidFill>
                  <a:prstClr val="black"/>
                </a:solidFill>
              </a:rPr>
              <a:t>)[2].  Currently, </a:t>
            </a:r>
            <a:r>
              <a:rPr lang="en-US" sz="563" dirty="0" err="1">
                <a:solidFill>
                  <a:prstClr val="black"/>
                </a:solidFill>
              </a:rPr>
              <a:t>Cloudmesh</a:t>
            </a:r>
            <a:r>
              <a:rPr lang="en-US" sz="563" dirty="0">
                <a:solidFill>
                  <a:prstClr val="black"/>
                </a:solidFill>
              </a:rPr>
              <a:t> uses flask, a web development framework.  While there is no issue with using flask as the main web development framework, the cloud computing community uses </a:t>
            </a:r>
            <a:r>
              <a:rPr lang="en-US" sz="563" dirty="0" err="1">
                <a:solidFill>
                  <a:prstClr val="black"/>
                </a:solidFill>
              </a:rPr>
              <a:t>django</a:t>
            </a:r>
            <a:r>
              <a:rPr lang="en-US" sz="563" dirty="0">
                <a:solidFill>
                  <a:prstClr val="black"/>
                </a:solidFill>
              </a:rPr>
              <a:t> as web development framework.  </a:t>
            </a:r>
            <a:r>
              <a:rPr lang="en-US" sz="563" dirty="0" err="1">
                <a:solidFill>
                  <a:prstClr val="black"/>
                </a:solidFill>
              </a:rPr>
              <a:t>Django</a:t>
            </a:r>
            <a:r>
              <a:rPr lang="en-US" sz="563" dirty="0">
                <a:solidFill>
                  <a:prstClr val="black"/>
                </a:solidFill>
              </a:rPr>
              <a:t> operates in a similar fashion as flask, such as displaying views, using certain templates, and other components, but mainly it is more widely used and accepted within the community.  </a:t>
            </a:r>
          </a:p>
          <a:p>
            <a:pPr defTabSz="440909"/>
            <a:endParaRPr lang="en-US" sz="563" dirty="0">
              <a:solidFill>
                <a:prstClr val="black"/>
              </a:solidFill>
            </a:endParaRPr>
          </a:p>
          <a:p>
            <a:pPr defTabSz="440909"/>
            <a:r>
              <a:rPr lang="en-US" sz="563" dirty="0">
                <a:solidFill>
                  <a:prstClr val="black"/>
                </a:solidFill>
              </a:rPr>
              <a:t>The goals of </a:t>
            </a:r>
            <a:r>
              <a:rPr lang="en-US" sz="563" dirty="0" err="1">
                <a:solidFill>
                  <a:prstClr val="black"/>
                </a:solidFill>
              </a:rPr>
              <a:t>Cloudmesh</a:t>
            </a:r>
            <a:r>
              <a:rPr lang="en-US" sz="563" dirty="0">
                <a:solidFill>
                  <a:prstClr val="black"/>
                </a:solidFill>
              </a:rPr>
              <a:t> include to develop a role based user, a project management framework, and to evaluate if </a:t>
            </a:r>
            <a:r>
              <a:rPr lang="en-US" sz="563" dirty="0" err="1">
                <a:solidFill>
                  <a:prstClr val="black"/>
                </a:solidFill>
              </a:rPr>
              <a:t>Django</a:t>
            </a:r>
            <a:r>
              <a:rPr lang="en-US" sz="563" dirty="0">
                <a:solidFill>
                  <a:prstClr val="black"/>
                </a:solidFill>
              </a:rPr>
              <a:t> can be used instead of flask as the web development framework for accessing </a:t>
            </a:r>
            <a:r>
              <a:rPr lang="en-US" sz="563" dirty="0" err="1">
                <a:solidFill>
                  <a:prstClr val="black"/>
                </a:solidFill>
              </a:rPr>
              <a:t>Cloudmesh</a:t>
            </a:r>
            <a:r>
              <a:rPr lang="en-US" sz="563" dirty="0">
                <a:solidFill>
                  <a:prstClr val="black"/>
                </a:solidFill>
              </a:rPr>
              <a:t> databases and much of the logic in </a:t>
            </a:r>
            <a:r>
              <a:rPr lang="en-US" sz="563" dirty="0" err="1">
                <a:solidFill>
                  <a:prstClr val="black"/>
                </a:solidFill>
              </a:rPr>
              <a:t>Cloudmesh</a:t>
            </a:r>
            <a:r>
              <a:rPr lang="en-US" sz="563" dirty="0">
                <a:solidFill>
                  <a:prstClr val="black"/>
                </a:solidFill>
              </a:rPr>
              <a:t> can be easily moved from flask to </a:t>
            </a:r>
            <a:r>
              <a:rPr lang="en-US" sz="563" dirty="0" err="1">
                <a:solidFill>
                  <a:prstClr val="black"/>
                </a:solidFill>
              </a:rPr>
              <a:t>django</a:t>
            </a:r>
            <a:r>
              <a:rPr lang="en-US" sz="563" dirty="0">
                <a:solidFill>
                  <a:prstClr val="black"/>
                </a:solidFill>
              </a:rPr>
              <a:t>. All the while, developing sample use cases for using certain </a:t>
            </a:r>
            <a:r>
              <a:rPr lang="en-US" sz="563" dirty="0" err="1">
                <a:solidFill>
                  <a:prstClr val="black"/>
                </a:solidFill>
              </a:rPr>
              <a:t>django</a:t>
            </a:r>
            <a:r>
              <a:rPr lang="en-US" sz="563" dirty="0">
                <a:solidFill>
                  <a:prstClr val="black"/>
                </a:solidFill>
              </a:rPr>
              <a:t> features, so that the transition form flask to </a:t>
            </a:r>
            <a:r>
              <a:rPr lang="en-US" sz="563" dirty="0" err="1">
                <a:solidFill>
                  <a:prstClr val="black"/>
                </a:solidFill>
              </a:rPr>
              <a:t>django</a:t>
            </a:r>
            <a:r>
              <a:rPr lang="en-US" sz="563" dirty="0">
                <a:solidFill>
                  <a:prstClr val="black"/>
                </a:solidFill>
              </a:rPr>
              <a:t> an be facilitated easily. This will include creating proper and appropriate documentation on how to install and manage a </a:t>
            </a:r>
            <a:r>
              <a:rPr lang="en-US" sz="563" dirty="0" err="1">
                <a:solidFill>
                  <a:prstClr val="black"/>
                </a:solidFill>
              </a:rPr>
              <a:t>Django</a:t>
            </a:r>
            <a:r>
              <a:rPr lang="en-US" sz="563" dirty="0">
                <a:solidFill>
                  <a:prstClr val="black"/>
                </a:solidFill>
              </a:rPr>
              <a:t> server. An additional goal to this research is to see if we can reuse the </a:t>
            </a:r>
            <a:r>
              <a:rPr lang="en-US" sz="563" dirty="0" err="1">
                <a:solidFill>
                  <a:prstClr val="black"/>
                </a:solidFill>
              </a:rPr>
              <a:t>MongoDB</a:t>
            </a:r>
            <a:r>
              <a:rPr lang="en-US" sz="563" dirty="0">
                <a:solidFill>
                  <a:prstClr val="black"/>
                </a:solidFill>
              </a:rPr>
              <a:t> that we used as part of the flask based framework within the </a:t>
            </a:r>
            <a:r>
              <a:rPr lang="en-US" sz="563" dirty="0" err="1">
                <a:solidFill>
                  <a:prstClr val="black"/>
                </a:solidFill>
              </a:rPr>
              <a:t>django</a:t>
            </a:r>
            <a:r>
              <a:rPr lang="en-US" sz="563" dirty="0">
                <a:solidFill>
                  <a:prstClr val="black"/>
                </a:solidFill>
              </a:rPr>
              <a:t> based framework [3].  </a:t>
            </a:r>
          </a:p>
        </p:txBody>
      </p:sp>
      <p:sp>
        <p:nvSpPr>
          <p:cNvPr id="63" name="TextBox 62"/>
          <p:cNvSpPr txBox="1"/>
          <p:nvPr/>
        </p:nvSpPr>
        <p:spPr>
          <a:xfrm>
            <a:off x="6232216" y="1503751"/>
            <a:ext cx="2353281" cy="1131848"/>
          </a:xfrm>
          <a:prstGeom prst="rect">
            <a:avLst/>
          </a:prstGeom>
          <a:noFill/>
          <a:ln>
            <a:noFill/>
          </a:ln>
        </p:spPr>
        <p:txBody>
          <a:bodyPr wrap="square" rtlCol="0">
            <a:spAutoFit/>
          </a:bodyPr>
          <a:lstStyle/>
          <a:p>
            <a:pPr defTabSz="440909"/>
            <a:r>
              <a:rPr lang="en-US" sz="563" dirty="0">
                <a:solidFill>
                  <a:prstClr val="black"/>
                </a:solidFill>
              </a:rPr>
              <a:t>Cloudmesh Management is implemented with frameworks such as python </a:t>
            </a:r>
            <a:r>
              <a:rPr lang="en-US" sz="563" dirty="0" err="1">
                <a:solidFill>
                  <a:prstClr val="black"/>
                </a:solidFill>
              </a:rPr>
              <a:t>Django</a:t>
            </a:r>
            <a:r>
              <a:rPr lang="en-US" sz="563" dirty="0">
                <a:solidFill>
                  <a:prstClr val="black"/>
                </a:solidFill>
              </a:rPr>
              <a:t> and </a:t>
            </a:r>
            <a:r>
              <a:rPr lang="en-US" sz="563" dirty="0" err="1">
                <a:solidFill>
                  <a:prstClr val="black"/>
                </a:solidFill>
              </a:rPr>
              <a:t>MongoDB</a:t>
            </a:r>
            <a:r>
              <a:rPr lang="en-US" sz="563" dirty="0">
                <a:solidFill>
                  <a:prstClr val="black"/>
                </a:solidFill>
              </a:rPr>
              <a:t> (with access through </a:t>
            </a:r>
            <a:r>
              <a:rPr lang="en-US" sz="563" dirty="0" err="1">
                <a:solidFill>
                  <a:prstClr val="black"/>
                </a:solidFill>
              </a:rPr>
              <a:t>mongoengine</a:t>
            </a:r>
            <a:r>
              <a:rPr lang="en-US" sz="563" dirty="0">
                <a:solidFill>
                  <a:prstClr val="black"/>
                </a:solidFill>
              </a:rPr>
              <a:t>). </a:t>
            </a:r>
          </a:p>
          <a:p>
            <a:pPr defTabSz="440909"/>
            <a:endParaRPr lang="en-US" sz="563" dirty="0">
              <a:solidFill>
                <a:prstClr val="black"/>
              </a:solidFill>
              <a:cs typeface="Arial" charset="0"/>
            </a:endParaRPr>
          </a:p>
          <a:p>
            <a:pPr defTabSz="440909"/>
            <a:r>
              <a:rPr lang="en-US" sz="563" dirty="0">
                <a:solidFill>
                  <a:prstClr val="black"/>
                </a:solidFill>
                <a:cs typeface="Arial" charset="0"/>
              </a:rPr>
              <a:t>Using the frameworks mentioned above, an API that performs the addition of users and projects to the database was implemented. In this API, the user is added to the database after being verified. We were able to display all the users and projects that has been created, and perform certain functions like activate, deactivate, block, find, delete a user and many more with the database. In the creation of the web Framework of Cloudmesh Management, we used classes that contains attributes that represents fields in the database, to connect with </a:t>
            </a:r>
            <a:r>
              <a:rPr lang="en-US" sz="563" dirty="0" err="1">
                <a:solidFill>
                  <a:prstClr val="black"/>
                </a:solidFill>
                <a:cs typeface="Arial" charset="0"/>
              </a:rPr>
              <a:t>mongodb</a:t>
            </a:r>
            <a:r>
              <a:rPr lang="en-US" sz="563" dirty="0">
                <a:solidFill>
                  <a:prstClr val="black"/>
                </a:solidFill>
                <a:cs typeface="Arial" charset="0"/>
              </a:rPr>
              <a:t> using the form API to display the forms on the </a:t>
            </a:r>
            <a:r>
              <a:rPr lang="en-US" sz="563" dirty="0" err="1">
                <a:solidFill>
                  <a:prstClr val="black"/>
                </a:solidFill>
                <a:cs typeface="Arial" charset="0"/>
              </a:rPr>
              <a:t>django</a:t>
            </a:r>
            <a:r>
              <a:rPr lang="en-US" sz="563" dirty="0">
                <a:solidFill>
                  <a:prstClr val="black"/>
                </a:solidFill>
                <a:cs typeface="Arial" charset="0"/>
              </a:rPr>
              <a:t> development framework.  </a:t>
            </a:r>
          </a:p>
        </p:txBody>
      </p:sp>
      <p:grpSp>
        <p:nvGrpSpPr>
          <p:cNvPr id="64" name="Group 63"/>
          <p:cNvGrpSpPr/>
          <p:nvPr/>
        </p:nvGrpSpPr>
        <p:grpSpPr>
          <a:xfrm>
            <a:off x="3021009" y="1133970"/>
            <a:ext cx="2919803" cy="268018"/>
            <a:chOff x="674668" y="4873547"/>
            <a:chExt cx="8421336" cy="1143542"/>
          </a:xfrm>
        </p:grpSpPr>
        <p:pic>
          <p:nvPicPr>
            <p:cNvPr id="65" name="Picture 64" descr="Screen Shot 2014-07-04 at 4.13.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74668" y="4873547"/>
              <a:ext cx="8421336" cy="1000400"/>
            </a:xfrm>
            <a:prstGeom prst="rect">
              <a:avLst/>
            </a:prstGeom>
          </p:spPr>
        </p:pic>
        <p:sp>
          <p:nvSpPr>
            <p:cNvPr id="66" name="TextBox 65"/>
            <p:cNvSpPr txBox="1"/>
            <p:nvPr/>
          </p:nvSpPr>
          <p:spPr>
            <a:xfrm>
              <a:off x="674668" y="5007307"/>
              <a:ext cx="8421336" cy="1009782"/>
            </a:xfrm>
            <a:prstGeom prst="rect">
              <a:avLst/>
            </a:prstGeom>
            <a:noFill/>
            <a:ln>
              <a:noFill/>
            </a:ln>
          </p:spPr>
          <p:txBody>
            <a:bodyPr wrap="square" rtlCol="0">
              <a:spAutoFit/>
            </a:bodyPr>
            <a:lstStyle/>
            <a:p>
              <a:pPr defTabSz="440909"/>
              <a:r>
                <a:rPr lang="en-US" sz="938" b="1" dirty="0">
                  <a:solidFill>
                    <a:prstClr val="white"/>
                  </a:solidFill>
                </a:rPr>
                <a:t> Screenshots and Diagrams</a:t>
              </a:r>
            </a:p>
          </p:txBody>
        </p:sp>
      </p:grpSp>
      <p:sp>
        <p:nvSpPr>
          <p:cNvPr id="67" name="TextBox 66"/>
          <p:cNvSpPr txBox="1"/>
          <p:nvPr/>
        </p:nvSpPr>
        <p:spPr>
          <a:xfrm>
            <a:off x="3102185" y="6502150"/>
            <a:ext cx="2353281" cy="178960"/>
          </a:xfrm>
          <a:prstGeom prst="rect">
            <a:avLst/>
          </a:prstGeom>
          <a:noFill/>
          <a:ln>
            <a:noFill/>
          </a:ln>
        </p:spPr>
        <p:txBody>
          <a:bodyPr wrap="square" rtlCol="0">
            <a:spAutoFit/>
          </a:bodyPr>
          <a:lstStyle/>
          <a:p>
            <a:pPr defTabSz="440909"/>
            <a:r>
              <a:rPr lang="en-US" sz="563" dirty="0">
                <a:solidFill>
                  <a:prstClr val="black"/>
                </a:solidFill>
              </a:rPr>
              <a:t>Figure 3: Web interface for the Cloudmesh Management</a:t>
            </a:r>
          </a:p>
        </p:txBody>
      </p:sp>
      <p:grpSp>
        <p:nvGrpSpPr>
          <p:cNvPr id="68" name="Group 67"/>
          <p:cNvGrpSpPr/>
          <p:nvPr/>
        </p:nvGrpSpPr>
        <p:grpSpPr>
          <a:xfrm>
            <a:off x="6232216" y="1140748"/>
            <a:ext cx="2353281" cy="268018"/>
            <a:chOff x="674668" y="4873547"/>
            <a:chExt cx="8421336" cy="1143542"/>
          </a:xfrm>
        </p:grpSpPr>
        <p:pic>
          <p:nvPicPr>
            <p:cNvPr id="69" name="Picture 68" descr="Screen Shot 2014-07-04 at 4.13.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74668" y="4873547"/>
              <a:ext cx="8421336" cy="1000400"/>
            </a:xfrm>
            <a:prstGeom prst="rect">
              <a:avLst/>
            </a:prstGeom>
          </p:spPr>
        </p:pic>
        <p:sp>
          <p:nvSpPr>
            <p:cNvPr id="70" name="TextBox 69"/>
            <p:cNvSpPr txBox="1"/>
            <p:nvPr/>
          </p:nvSpPr>
          <p:spPr>
            <a:xfrm>
              <a:off x="674668" y="5007307"/>
              <a:ext cx="8421336" cy="1009782"/>
            </a:xfrm>
            <a:prstGeom prst="rect">
              <a:avLst/>
            </a:prstGeom>
            <a:noFill/>
            <a:ln>
              <a:noFill/>
            </a:ln>
          </p:spPr>
          <p:txBody>
            <a:bodyPr wrap="square" rtlCol="0">
              <a:spAutoFit/>
            </a:bodyPr>
            <a:lstStyle/>
            <a:p>
              <a:pPr defTabSz="440909"/>
              <a:r>
                <a:rPr lang="en-US" sz="938" b="1" dirty="0">
                  <a:solidFill>
                    <a:prstClr val="white"/>
                  </a:solidFill>
                </a:rPr>
                <a:t> Implementation</a:t>
              </a:r>
            </a:p>
          </p:txBody>
        </p:sp>
      </p:grpSp>
      <p:grpSp>
        <p:nvGrpSpPr>
          <p:cNvPr id="72" name="Group 71"/>
          <p:cNvGrpSpPr/>
          <p:nvPr/>
        </p:nvGrpSpPr>
        <p:grpSpPr>
          <a:xfrm>
            <a:off x="6232216" y="2860374"/>
            <a:ext cx="2353281" cy="268018"/>
            <a:chOff x="674668" y="4873547"/>
            <a:chExt cx="8421336" cy="1143542"/>
          </a:xfrm>
        </p:grpSpPr>
        <p:pic>
          <p:nvPicPr>
            <p:cNvPr id="73" name="Picture 72" descr="Screen Shot 2014-07-04 at 4.13.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74668" y="4873547"/>
              <a:ext cx="8421336" cy="1000400"/>
            </a:xfrm>
            <a:prstGeom prst="rect">
              <a:avLst/>
            </a:prstGeom>
          </p:spPr>
        </p:pic>
        <p:sp>
          <p:nvSpPr>
            <p:cNvPr id="74" name="TextBox 73"/>
            <p:cNvSpPr txBox="1"/>
            <p:nvPr/>
          </p:nvSpPr>
          <p:spPr>
            <a:xfrm>
              <a:off x="674668" y="5007307"/>
              <a:ext cx="8421336" cy="1009782"/>
            </a:xfrm>
            <a:prstGeom prst="rect">
              <a:avLst/>
            </a:prstGeom>
            <a:noFill/>
            <a:ln>
              <a:noFill/>
            </a:ln>
          </p:spPr>
          <p:txBody>
            <a:bodyPr wrap="square" rtlCol="0">
              <a:spAutoFit/>
            </a:bodyPr>
            <a:lstStyle/>
            <a:p>
              <a:pPr defTabSz="440909"/>
              <a:r>
                <a:rPr lang="en-US" sz="938" b="1" dirty="0">
                  <a:solidFill>
                    <a:prstClr val="white"/>
                  </a:solidFill>
                </a:rPr>
                <a:t> Status</a:t>
              </a:r>
            </a:p>
          </p:txBody>
        </p:sp>
      </p:grpSp>
      <p:sp>
        <p:nvSpPr>
          <p:cNvPr id="75" name="TextBox 74"/>
          <p:cNvSpPr txBox="1"/>
          <p:nvPr/>
        </p:nvSpPr>
        <p:spPr>
          <a:xfrm>
            <a:off x="6232216" y="3128941"/>
            <a:ext cx="2353281" cy="1305101"/>
          </a:xfrm>
          <a:prstGeom prst="rect">
            <a:avLst/>
          </a:prstGeom>
          <a:noFill/>
          <a:ln>
            <a:noFill/>
          </a:ln>
        </p:spPr>
        <p:txBody>
          <a:bodyPr wrap="square" rtlCol="0">
            <a:spAutoFit/>
          </a:bodyPr>
          <a:lstStyle/>
          <a:p>
            <a:pPr defTabSz="440909"/>
            <a:r>
              <a:rPr lang="en-US" sz="563" dirty="0">
                <a:solidFill>
                  <a:prstClr val="black"/>
                </a:solidFill>
              </a:rPr>
              <a:t>We have developed a prototype web service for the User Interface displaying links to management, administration, </a:t>
            </a:r>
            <a:r>
              <a:rPr lang="en-US" sz="563" dirty="0" err="1">
                <a:solidFill>
                  <a:prstClr val="black"/>
                </a:solidFill>
              </a:rPr>
              <a:t>cloudmesh</a:t>
            </a:r>
            <a:r>
              <a:rPr lang="en-US" sz="563" dirty="0">
                <a:solidFill>
                  <a:prstClr val="black"/>
                </a:solidFill>
              </a:rPr>
              <a:t> and projects via the </a:t>
            </a:r>
            <a:r>
              <a:rPr lang="en-US" sz="563" dirty="0" err="1">
                <a:solidFill>
                  <a:prstClr val="black"/>
                </a:solidFill>
              </a:rPr>
              <a:t>django</a:t>
            </a:r>
            <a:r>
              <a:rPr lang="en-US" sz="563" dirty="0">
                <a:solidFill>
                  <a:prstClr val="black"/>
                </a:solidFill>
              </a:rPr>
              <a:t> web </a:t>
            </a:r>
            <a:r>
              <a:rPr lang="en-US" sz="563" dirty="0" err="1">
                <a:solidFill>
                  <a:prstClr val="black"/>
                </a:solidFill>
              </a:rPr>
              <a:t>devlopment</a:t>
            </a:r>
            <a:r>
              <a:rPr lang="en-US" sz="563" dirty="0">
                <a:solidFill>
                  <a:prstClr val="black"/>
                </a:solidFill>
              </a:rPr>
              <a:t> framework on the browser</a:t>
            </a:r>
            <a:r>
              <a:rPr lang="en-US" sz="563" dirty="0">
                <a:solidFill>
                  <a:srgbClr val="000000"/>
                </a:solidFill>
              </a:rPr>
              <a:t>. </a:t>
            </a:r>
            <a:r>
              <a:rPr lang="en-US" sz="563" dirty="0">
                <a:solidFill>
                  <a:srgbClr val="FF0000"/>
                </a:solidFill>
              </a:rPr>
              <a:t> </a:t>
            </a:r>
            <a:r>
              <a:rPr lang="en-US" sz="563" dirty="0">
                <a:solidFill>
                  <a:prstClr val="black"/>
                </a:solidFill>
              </a:rPr>
              <a:t>Currently, we are working on the approval mechanism and a mixed database model in order to connect the </a:t>
            </a:r>
            <a:r>
              <a:rPr lang="en-US" sz="563" dirty="0" err="1">
                <a:solidFill>
                  <a:prstClr val="black"/>
                </a:solidFill>
              </a:rPr>
              <a:t>mongoDB</a:t>
            </a:r>
            <a:r>
              <a:rPr lang="en-US" sz="563" dirty="0">
                <a:solidFill>
                  <a:prstClr val="black"/>
                </a:solidFill>
              </a:rPr>
              <a:t> database with the </a:t>
            </a:r>
            <a:r>
              <a:rPr lang="en-US" sz="563" dirty="0" err="1">
                <a:solidFill>
                  <a:prstClr val="black"/>
                </a:solidFill>
              </a:rPr>
              <a:t>Django</a:t>
            </a:r>
            <a:r>
              <a:rPr lang="en-US" sz="563" dirty="0">
                <a:solidFill>
                  <a:prstClr val="black"/>
                </a:solidFill>
              </a:rPr>
              <a:t> web framework to display users, projects, committees, and approvals/disapprovals.  </a:t>
            </a:r>
          </a:p>
          <a:p>
            <a:pPr defTabSz="440909"/>
            <a:endParaRPr lang="en-US" sz="563" dirty="0">
              <a:solidFill>
                <a:prstClr val="black"/>
              </a:solidFill>
            </a:endParaRPr>
          </a:p>
          <a:p>
            <a:pPr defTabSz="440909"/>
            <a:r>
              <a:rPr lang="en-US" sz="563" dirty="0">
                <a:solidFill>
                  <a:prstClr val="black"/>
                </a:solidFill>
              </a:rPr>
              <a:t>Future work to improve the </a:t>
            </a:r>
            <a:r>
              <a:rPr lang="en-US" sz="563" dirty="0" err="1">
                <a:solidFill>
                  <a:prstClr val="black"/>
                </a:solidFill>
              </a:rPr>
              <a:t>Cloudmesh</a:t>
            </a:r>
            <a:r>
              <a:rPr lang="en-US" sz="563" dirty="0">
                <a:solidFill>
                  <a:prstClr val="black"/>
                </a:solidFill>
              </a:rPr>
              <a:t> management framework includes finishing the implementation of the approval mechanism for both users and projects registration through web interface, completion of the functions of the committee roles, authentication and authorization framework, improving workflows of management and to display reservation data and list virtual machines on various clouds accessing the </a:t>
            </a:r>
            <a:r>
              <a:rPr lang="en-US" sz="563" dirty="0" err="1">
                <a:solidFill>
                  <a:prstClr val="black"/>
                </a:solidFill>
              </a:rPr>
              <a:t>cloudmesh</a:t>
            </a:r>
            <a:r>
              <a:rPr lang="en-US" sz="563" dirty="0">
                <a:solidFill>
                  <a:prstClr val="black"/>
                </a:solidFill>
              </a:rPr>
              <a:t> database.</a:t>
            </a:r>
          </a:p>
        </p:txBody>
      </p:sp>
      <p:grpSp>
        <p:nvGrpSpPr>
          <p:cNvPr id="76" name="Group 75"/>
          <p:cNvGrpSpPr/>
          <p:nvPr/>
        </p:nvGrpSpPr>
        <p:grpSpPr>
          <a:xfrm>
            <a:off x="6232216" y="4580990"/>
            <a:ext cx="2353281" cy="268018"/>
            <a:chOff x="674668" y="4873547"/>
            <a:chExt cx="8421336" cy="1143542"/>
          </a:xfrm>
        </p:grpSpPr>
        <p:pic>
          <p:nvPicPr>
            <p:cNvPr id="77" name="Picture 76" descr="Screen Shot 2014-07-04 at 4.13.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74668" y="4873547"/>
              <a:ext cx="8421336" cy="1000400"/>
            </a:xfrm>
            <a:prstGeom prst="rect">
              <a:avLst/>
            </a:prstGeom>
          </p:spPr>
        </p:pic>
        <p:sp>
          <p:nvSpPr>
            <p:cNvPr id="78" name="TextBox 77"/>
            <p:cNvSpPr txBox="1"/>
            <p:nvPr/>
          </p:nvSpPr>
          <p:spPr>
            <a:xfrm>
              <a:off x="674668" y="5007307"/>
              <a:ext cx="8421336" cy="1009782"/>
            </a:xfrm>
            <a:prstGeom prst="rect">
              <a:avLst/>
            </a:prstGeom>
            <a:noFill/>
            <a:ln>
              <a:noFill/>
            </a:ln>
          </p:spPr>
          <p:txBody>
            <a:bodyPr wrap="square" rtlCol="0">
              <a:spAutoFit/>
            </a:bodyPr>
            <a:lstStyle/>
            <a:p>
              <a:pPr defTabSz="440909"/>
              <a:r>
                <a:rPr lang="en-US" sz="938" b="1" dirty="0">
                  <a:solidFill>
                    <a:prstClr val="white"/>
                  </a:solidFill>
                </a:rPr>
                <a:t> Acknowledgments</a:t>
              </a:r>
            </a:p>
          </p:txBody>
        </p:sp>
      </p:grpSp>
      <p:sp>
        <p:nvSpPr>
          <p:cNvPr id="79" name="TextBox 78"/>
          <p:cNvSpPr txBox="1"/>
          <p:nvPr/>
        </p:nvSpPr>
        <p:spPr>
          <a:xfrm>
            <a:off x="6232216" y="4856846"/>
            <a:ext cx="2353281" cy="525465"/>
          </a:xfrm>
          <a:prstGeom prst="rect">
            <a:avLst/>
          </a:prstGeom>
          <a:noFill/>
          <a:ln>
            <a:noFill/>
          </a:ln>
        </p:spPr>
        <p:txBody>
          <a:bodyPr wrap="square" rtlCol="0">
            <a:spAutoFit/>
          </a:bodyPr>
          <a:lstStyle/>
          <a:p>
            <a:pPr defTabSz="440909"/>
            <a:r>
              <a:rPr lang="en-US" sz="563" dirty="0">
                <a:solidFill>
                  <a:prstClr val="black"/>
                </a:solidFill>
              </a:rPr>
              <a:t>We like to thank Dr. Geoffrey Fox for his support, We also would like to thank the School of Informatics at Indiana University Bloomington and the IU-SROC director Dr. </a:t>
            </a:r>
            <a:r>
              <a:rPr lang="en-US" sz="563" dirty="0" err="1">
                <a:solidFill>
                  <a:prstClr val="black"/>
                </a:solidFill>
              </a:rPr>
              <a:t>Lamara</a:t>
            </a:r>
            <a:r>
              <a:rPr lang="en-US" sz="563" dirty="0">
                <a:solidFill>
                  <a:prstClr val="black"/>
                </a:solidFill>
              </a:rPr>
              <a:t> Warren. This material is based upon work supported in part by the National Science Foundation under Grant No. 0910812.</a:t>
            </a:r>
          </a:p>
        </p:txBody>
      </p:sp>
      <p:grpSp>
        <p:nvGrpSpPr>
          <p:cNvPr id="80" name="Group 79"/>
          <p:cNvGrpSpPr/>
          <p:nvPr/>
        </p:nvGrpSpPr>
        <p:grpSpPr>
          <a:xfrm>
            <a:off x="6232216" y="5458357"/>
            <a:ext cx="2353281" cy="268018"/>
            <a:chOff x="674668" y="4873547"/>
            <a:chExt cx="8421336" cy="1143542"/>
          </a:xfrm>
        </p:grpSpPr>
        <p:pic>
          <p:nvPicPr>
            <p:cNvPr id="81" name="Picture 80" descr="Screen Shot 2014-07-04 at 4.13.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74668" y="4873547"/>
              <a:ext cx="8421336" cy="1000400"/>
            </a:xfrm>
            <a:prstGeom prst="rect">
              <a:avLst/>
            </a:prstGeom>
          </p:spPr>
        </p:pic>
        <p:sp>
          <p:nvSpPr>
            <p:cNvPr id="82" name="TextBox 81"/>
            <p:cNvSpPr txBox="1"/>
            <p:nvPr/>
          </p:nvSpPr>
          <p:spPr>
            <a:xfrm>
              <a:off x="674668" y="5007307"/>
              <a:ext cx="8421336" cy="1009782"/>
            </a:xfrm>
            <a:prstGeom prst="rect">
              <a:avLst/>
            </a:prstGeom>
            <a:noFill/>
            <a:ln>
              <a:noFill/>
            </a:ln>
          </p:spPr>
          <p:txBody>
            <a:bodyPr wrap="square" rtlCol="0">
              <a:spAutoFit/>
            </a:bodyPr>
            <a:lstStyle/>
            <a:p>
              <a:pPr defTabSz="440909"/>
              <a:r>
                <a:rPr lang="en-US" sz="938" b="1" dirty="0">
                  <a:solidFill>
                    <a:prstClr val="white"/>
                  </a:solidFill>
                </a:rPr>
                <a:t>References</a:t>
              </a:r>
            </a:p>
          </p:txBody>
        </p:sp>
      </p:grpSp>
      <p:grpSp>
        <p:nvGrpSpPr>
          <p:cNvPr id="84" name="Group 83"/>
          <p:cNvGrpSpPr/>
          <p:nvPr/>
        </p:nvGrpSpPr>
        <p:grpSpPr>
          <a:xfrm>
            <a:off x="6232216" y="6402085"/>
            <a:ext cx="2353281" cy="268018"/>
            <a:chOff x="674668" y="4873547"/>
            <a:chExt cx="8421336" cy="1143542"/>
          </a:xfrm>
        </p:grpSpPr>
        <p:pic>
          <p:nvPicPr>
            <p:cNvPr id="85" name="Picture 84" descr="Screen Shot 2014-07-04 at 4.13.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74668" y="4873547"/>
              <a:ext cx="8421336" cy="1000400"/>
            </a:xfrm>
            <a:prstGeom prst="rect">
              <a:avLst/>
            </a:prstGeom>
          </p:spPr>
        </p:pic>
        <p:sp>
          <p:nvSpPr>
            <p:cNvPr id="86" name="TextBox 85"/>
            <p:cNvSpPr txBox="1"/>
            <p:nvPr/>
          </p:nvSpPr>
          <p:spPr>
            <a:xfrm>
              <a:off x="674668" y="5007307"/>
              <a:ext cx="8421336" cy="1009782"/>
            </a:xfrm>
            <a:prstGeom prst="rect">
              <a:avLst/>
            </a:prstGeom>
            <a:noFill/>
            <a:ln>
              <a:noFill/>
            </a:ln>
          </p:spPr>
          <p:txBody>
            <a:bodyPr wrap="square" rtlCol="0">
              <a:spAutoFit/>
            </a:bodyPr>
            <a:lstStyle/>
            <a:p>
              <a:pPr defTabSz="440909"/>
              <a:r>
                <a:rPr lang="en-US" sz="938" b="1" dirty="0">
                  <a:solidFill>
                    <a:prstClr val="white"/>
                  </a:solidFill>
                </a:rPr>
                <a:t> </a:t>
              </a:r>
              <a:r>
                <a:rPr lang="en-US" sz="938" b="1" baseline="30000" dirty="0">
                  <a:solidFill>
                    <a:prstClr val="white"/>
                  </a:solidFill>
                </a:rPr>
                <a:t>*</a:t>
              </a:r>
              <a:r>
                <a:rPr lang="en-US" sz="938" b="1" dirty="0">
                  <a:solidFill>
                    <a:prstClr val="white"/>
                  </a:solidFill>
                </a:rPr>
                <a:t>Corresponding Contact</a:t>
              </a:r>
            </a:p>
          </p:txBody>
        </p:sp>
      </p:grpSp>
      <p:sp>
        <p:nvSpPr>
          <p:cNvPr id="87" name="TextBox 86"/>
          <p:cNvSpPr txBox="1"/>
          <p:nvPr/>
        </p:nvSpPr>
        <p:spPr>
          <a:xfrm>
            <a:off x="6232216" y="6676459"/>
            <a:ext cx="2353281" cy="178960"/>
          </a:xfrm>
          <a:prstGeom prst="rect">
            <a:avLst/>
          </a:prstGeom>
          <a:noFill/>
          <a:ln>
            <a:noFill/>
          </a:ln>
        </p:spPr>
        <p:txBody>
          <a:bodyPr wrap="square" rtlCol="0">
            <a:spAutoFit/>
          </a:bodyPr>
          <a:lstStyle/>
          <a:p>
            <a:pPr defTabSz="440909"/>
            <a:r>
              <a:rPr lang="en-US" sz="563" dirty="0" err="1">
                <a:solidFill>
                  <a:prstClr val="black"/>
                </a:solidFill>
              </a:rPr>
              <a:t>Gregor</a:t>
            </a:r>
            <a:r>
              <a:rPr lang="en-US" sz="563" dirty="0">
                <a:solidFill>
                  <a:prstClr val="black"/>
                </a:solidFill>
              </a:rPr>
              <a:t> von </a:t>
            </a:r>
            <a:r>
              <a:rPr lang="en-US" sz="563" dirty="0" err="1">
                <a:solidFill>
                  <a:prstClr val="black"/>
                </a:solidFill>
              </a:rPr>
              <a:t>Laszewski</a:t>
            </a:r>
            <a:r>
              <a:rPr lang="en-US" sz="563" dirty="0">
                <a:solidFill>
                  <a:prstClr val="black"/>
                </a:solidFill>
              </a:rPr>
              <a:t>, Indiana University, </a:t>
            </a:r>
            <a:r>
              <a:rPr lang="en-US" sz="563" dirty="0" err="1">
                <a:solidFill>
                  <a:prstClr val="black"/>
                </a:solidFill>
              </a:rPr>
              <a:t>laszewski@gmail.com</a:t>
            </a:r>
            <a:endParaRPr lang="en-US" sz="563" dirty="0">
              <a:solidFill>
                <a:prstClr val="black"/>
              </a:solidFill>
            </a:endParaRPr>
          </a:p>
        </p:txBody>
      </p:sp>
      <p:pic>
        <p:nvPicPr>
          <p:cNvPr id="2" name="Picture 1" descr="ECSU log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0307" y="367258"/>
            <a:ext cx="480803" cy="479305"/>
          </a:xfrm>
          <a:prstGeom prst="rect">
            <a:avLst/>
          </a:prstGeom>
        </p:spPr>
      </p:pic>
      <p:pic>
        <p:nvPicPr>
          <p:cNvPr id="6" name="Picture 5" descr="38646-medium.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5021" y="355744"/>
            <a:ext cx="526674" cy="526674"/>
          </a:xfrm>
          <a:prstGeom prst="rect">
            <a:avLst/>
          </a:prstGeom>
        </p:spPr>
      </p:pic>
      <p:sp>
        <p:nvSpPr>
          <p:cNvPr id="7" name="TextBox 6"/>
          <p:cNvSpPr txBox="1"/>
          <p:nvPr/>
        </p:nvSpPr>
        <p:spPr>
          <a:xfrm>
            <a:off x="873004" y="1431934"/>
            <a:ext cx="184731" cy="359329"/>
          </a:xfrm>
          <a:prstGeom prst="rect">
            <a:avLst/>
          </a:prstGeom>
          <a:noFill/>
        </p:spPr>
        <p:txBody>
          <a:bodyPr wrap="none" rtlCol="0">
            <a:spAutoFit/>
          </a:bodyPr>
          <a:lstStyle/>
          <a:p>
            <a:pPr defTabSz="440909"/>
            <a:endParaRPr lang="en-US" sz="1735" dirty="0">
              <a:solidFill>
                <a:prstClr val="black"/>
              </a:solidFill>
            </a:endParaRPr>
          </a:p>
        </p:txBody>
      </p:sp>
      <p:sp>
        <p:nvSpPr>
          <p:cNvPr id="8" name="TextBox 7"/>
          <p:cNvSpPr txBox="1"/>
          <p:nvPr/>
        </p:nvSpPr>
        <p:spPr>
          <a:xfrm flipH="1">
            <a:off x="412595" y="1437473"/>
            <a:ext cx="2353282" cy="1824859"/>
          </a:xfrm>
          <a:prstGeom prst="rect">
            <a:avLst/>
          </a:prstGeom>
          <a:noFill/>
        </p:spPr>
        <p:txBody>
          <a:bodyPr wrap="square" rtlCol="0">
            <a:spAutoFit/>
          </a:bodyPr>
          <a:lstStyle/>
          <a:p>
            <a:pPr defTabSz="440909"/>
            <a:r>
              <a:rPr lang="en-US" sz="563" dirty="0" err="1">
                <a:solidFill>
                  <a:prstClr val="black"/>
                </a:solidFill>
              </a:rPr>
              <a:t>Cloudmesh</a:t>
            </a:r>
            <a:r>
              <a:rPr lang="en-US" sz="563" dirty="0">
                <a:solidFill>
                  <a:prstClr val="black"/>
                </a:solidFill>
              </a:rPr>
              <a:t> is a project that allows the management of virtual machines in a federated fashion.  It can be run in two modes.  One is a standalone mode where the users run </a:t>
            </a:r>
            <a:r>
              <a:rPr lang="en-US" sz="563" dirty="0" err="1">
                <a:solidFill>
                  <a:prstClr val="black"/>
                </a:solidFill>
              </a:rPr>
              <a:t>cloudmesh</a:t>
            </a:r>
            <a:r>
              <a:rPr lang="en-US" sz="563" dirty="0">
                <a:solidFill>
                  <a:prstClr val="black"/>
                </a:solidFill>
              </a:rPr>
              <a:t> on the local machines.  The second mode is a hosted mode where multiple users share a web server through which the virtual machines are managed.  One of the important functions for </a:t>
            </a:r>
            <a:r>
              <a:rPr lang="en-US" sz="563" dirty="0" err="1">
                <a:solidFill>
                  <a:prstClr val="black"/>
                </a:solidFill>
              </a:rPr>
              <a:t>cloudmesh</a:t>
            </a:r>
            <a:r>
              <a:rPr lang="en-US" sz="563" dirty="0">
                <a:solidFill>
                  <a:prstClr val="black"/>
                </a:solidFill>
              </a:rPr>
              <a:t> is to provide a sophisticated user management. This user management is currently conducted in </a:t>
            </a:r>
            <a:r>
              <a:rPr lang="en-US" sz="563" dirty="0" err="1">
                <a:solidFill>
                  <a:prstClr val="black"/>
                </a:solidFill>
              </a:rPr>
              <a:t>drupal</a:t>
            </a:r>
            <a:r>
              <a:rPr lang="en-US" sz="563" dirty="0">
                <a:solidFill>
                  <a:prstClr val="black"/>
                </a:solidFill>
              </a:rPr>
              <a:t> through the </a:t>
            </a:r>
            <a:r>
              <a:rPr lang="en-US" sz="563" dirty="0" err="1">
                <a:solidFill>
                  <a:prstClr val="black"/>
                </a:solidFill>
              </a:rPr>
              <a:t>FutureGrid</a:t>
            </a:r>
            <a:r>
              <a:rPr lang="en-US" sz="563" dirty="0">
                <a:solidFill>
                  <a:prstClr val="black"/>
                </a:solidFill>
              </a:rPr>
              <a:t> portal via an integration to the </a:t>
            </a:r>
            <a:r>
              <a:rPr lang="en-US" sz="563" dirty="0" err="1">
                <a:solidFill>
                  <a:prstClr val="black"/>
                </a:solidFill>
              </a:rPr>
              <a:t>FutureGrid</a:t>
            </a:r>
            <a:r>
              <a:rPr lang="en-US" sz="563" dirty="0">
                <a:solidFill>
                  <a:prstClr val="black"/>
                </a:solidFill>
              </a:rPr>
              <a:t> LDAP server. However, as the rest of </a:t>
            </a:r>
            <a:r>
              <a:rPr lang="en-US" sz="563" dirty="0" err="1">
                <a:solidFill>
                  <a:prstClr val="black"/>
                </a:solidFill>
              </a:rPr>
              <a:t>cloudmesh</a:t>
            </a:r>
            <a:r>
              <a:rPr lang="en-US" sz="563" dirty="0">
                <a:solidFill>
                  <a:prstClr val="black"/>
                </a:solidFill>
              </a:rPr>
              <a:t> is developed in python, hence in order to increase sustainability, we benefit from transitioning the user management also to python. This will also allow us to add more advanced user and project management functionality into </a:t>
            </a:r>
            <a:r>
              <a:rPr lang="en-US" sz="563" dirty="0" err="1">
                <a:solidFill>
                  <a:prstClr val="black"/>
                </a:solidFill>
              </a:rPr>
              <a:t>cloudmesh</a:t>
            </a:r>
            <a:r>
              <a:rPr lang="en-US" sz="563" dirty="0">
                <a:solidFill>
                  <a:prstClr val="black"/>
                </a:solidFill>
              </a:rPr>
              <a:t>. </a:t>
            </a:r>
          </a:p>
          <a:p>
            <a:pPr defTabSz="440909"/>
            <a:r>
              <a:rPr lang="en-US" sz="563" dirty="0">
                <a:solidFill>
                  <a:prstClr val="black"/>
                </a:solidFill>
              </a:rPr>
              <a:t> </a:t>
            </a:r>
          </a:p>
          <a:p>
            <a:pPr defTabSz="440909"/>
            <a:r>
              <a:rPr lang="en-US" sz="563" dirty="0">
                <a:solidFill>
                  <a:prstClr val="black"/>
                </a:solidFill>
              </a:rPr>
              <a:t>The implementation leverages a data model design provided in python via </a:t>
            </a:r>
            <a:r>
              <a:rPr lang="en-US" sz="563" dirty="0" err="1">
                <a:solidFill>
                  <a:prstClr val="black"/>
                </a:solidFill>
              </a:rPr>
              <a:t>mongoengine</a:t>
            </a:r>
            <a:r>
              <a:rPr lang="en-US" sz="563" dirty="0">
                <a:solidFill>
                  <a:prstClr val="black"/>
                </a:solidFill>
              </a:rPr>
              <a:t> to represent users projects and project committees that approve projects.  As part of the management functionality, we need to implement a queue in which users are queued for approval, and a project queue whereby projects are queued and approved by a committee.  An Application Interface written in python will support this task and provide an abstraction that is outside the web interface.  </a:t>
            </a:r>
          </a:p>
        </p:txBody>
      </p:sp>
      <p:sp>
        <p:nvSpPr>
          <p:cNvPr id="15" name="TextBox 14"/>
          <p:cNvSpPr txBox="1"/>
          <p:nvPr/>
        </p:nvSpPr>
        <p:spPr>
          <a:xfrm>
            <a:off x="3197355" y="3221706"/>
            <a:ext cx="1373820" cy="178960"/>
          </a:xfrm>
          <a:prstGeom prst="rect">
            <a:avLst/>
          </a:prstGeom>
          <a:noFill/>
        </p:spPr>
        <p:txBody>
          <a:bodyPr wrap="square" rtlCol="0">
            <a:spAutoFit/>
          </a:bodyPr>
          <a:lstStyle/>
          <a:p>
            <a:pPr defTabSz="440909"/>
            <a:r>
              <a:rPr lang="en-US" sz="563" dirty="0">
                <a:solidFill>
                  <a:prstClr val="black"/>
                </a:solidFill>
              </a:rPr>
              <a:t>Figure 1: User Management Framework</a:t>
            </a:r>
          </a:p>
        </p:txBody>
      </p:sp>
      <p:pic>
        <p:nvPicPr>
          <p:cNvPr id="91" name="Picture 90" descr="Macintosh HD:Users:flat:Downloads:create-account.pdf"/>
          <p:cNvPicPr/>
          <p:nvPr/>
        </p:nvPicPr>
        <p:blipFill>
          <a:blip r:embed="rId7">
            <a:extLst>
              <a:ext uri="{28A0092B-C50C-407E-A947-70E740481C1C}">
                <a14:useLocalDpi xmlns:a14="http://schemas.microsoft.com/office/drawing/2010/main" val="0"/>
              </a:ext>
            </a:extLst>
          </a:blip>
          <a:srcRect/>
          <a:stretch>
            <a:fillRect/>
          </a:stretch>
        </p:blipFill>
        <p:spPr bwMode="auto">
          <a:xfrm>
            <a:off x="2957510" y="1503751"/>
            <a:ext cx="1817687" cy="1443936"/>
          </a:xfrm>
          <a:prstGeom prst="rect">
            <a:avLst/>
          </a:prstGeom>
          <a:noFill/>
          <a:ln>
            <a:noFill/>
          </a:ln>
        </p:spPr>
      </p:pic>
      <p:sp>
        <p:nvSpPr>
          <p:cNvPr id="16" name="Rectangle 15"/>
          <p:cNvSpPr/>
          <p:nvPr/>
        </p:nvSpPr>
        <p:spPr>
          <a:xfrm>
            <a:off x="6232216" y="5734204"/>
            <a:ext cx="2353281" cy="785343"/>
          </a:xfrm>
          <a:prstGeom prst="rect">
            <a:avLst/>
          </a:prstGeom>
        </p:spPr>
        <p:txBody>
          <a:bodyPr wrap="square">
            <a:spAutoFit/>
          </a:bodyPr>
          <a:lstStyle/>
          <a:p>
            <a:pPr marL="80376" indent="-80376" defTabSz="440909">
              <a:buFontTx/>
              <a:buAutoNum type="arabicPeriod"/>
            </a:pPr>
            <a:r>
              <a:rPr lang="en-US" sz="563" dirty="0">
                <a:solidFill>
                  <a:prstClr val="black"/>
                </a:solidFill>
              </a:rPr>
              <a:t>von </a:t>
            </a:r>
            <a:r>
              <a:rPr lang="en-US" sz="563" dirty="0" err="1">
                <a:solidFill>
                  <a:prstClr val="black"/>
                </a:solidFill>
              </a:rPr>
              <a:t>Laszewski</a:t>
            </a:r>
            <a:r>
              <a:rPr lang="en-US" sz="563">
                <a:solidFill>
                  <a:prstClr val="black"/>
                </a:solidFill>
              </a:rPr>
              <a:t>, G., </a:t>
            </a:r>
            <a:r>
              <a:rPr lang="en-US" sz="563" dirty="0" err="1">
                <a:solidFill>
                  <a:prstClr val="black"/>
                </a:solidFill>
              </a:rPr>
              <a:t>Cloudmesh:Overiew</a:t>
            </a:r>
            <a:r>
              <a:rPr lang="en-US" sz="563" dirty="0">
                <a:solidFill>
                  <a:prstClr val="black"/>
                </a:solidFill>
              </a:rPr>
              <a:t>, </a:t>
            </a:r>
            <a:r>
              <a:rPr lang="en-US" sz="563" i="1" dirty="0" err="1">
                <a:solidFill>
                  <a:prstClr val="black"/>
                </a:solidFill>
              </a:rPr>
              <a:t>Cloudmesh</a:t>
            </a:r>
            <a:r>
              <a:rPr lang="en-US" sz="563" dirty="0">
                <a:solidFill>
                  <a:prstClr val="black"/>
                </a:solidFill>
              </a:rPr>
              <a:t>.  Retrieved June 28, 2014, from Indiana University, Bloomington, 2013: </a:t>
            </a:r>
            <a:r>
              <a:rPr lang="en-US" sz="563" dirty="0">
                <a:solidFill>
                  <a:prstClr val="black"/>
                </a:solidFill>
                <a:hlinkClick r:id="rId8"/>
              </a:rPr>
              <a:t>http://cloudmesh.futuregrid.org/cloudmesh/about.html</a:t>
            </a:r>
            <a:endParaRPr lang="en-US" sz="563" dirty="0">
              <a:solidFill>
                <a:prstClr val="black"/>
              </a:solidFill>
            </a:endParaRPr>
          </a:p>
          <a:p>
            <a:pPr marL="80376" indent="-80376" defTabSz="440909">
              <a:buFontTx/>
              <a:buAutoNum type="arabicPeriod"/>
            </a:pPr>
            <a:r>
              <a:rPr lang="en-US" sz="563" dirty="0">
                <a:solidFill>
                  <a:prstClr val="black"/>
                </a:solidFill>
              </a:rPr>
              <a:t>von </a:t>
            </a:r>
            <a:r>
              <a:rPr lang="en-US" sz="563" dirty="0" err="1">
                <a:solidFill>
                  <a:prstClr val="black"/>
                </a:solidFill>
              </a:rPr>
              <a:t>Laszewski</a:t>
            </a:r>
            <a:r>
              <a:rPr lang="en-US" sz="563" dirty="0">
                <a:solidFill>
                  <a:prstClr val="black"/>
                </a:solidFill>
              </a:rPr>
              <a:t>, G.; Fox, G. C.; Wang, F.; </a:t>
            </a:r>
            <a:r>
              <a:rPr lang="en-US" sz="563" dirty="0" err="1">
                <a:solidFill>
                  <a:prstClr val="black"/>
                </a:solidFill>
              </a:rPr>
              <a:t>Younge</a:t>
            </a:r>
            <a:r>
              <a:rPr lang="en-US" sz="563" dirty="0">
                <a:solidFill>
                  <a:prstClr val="black"/>
                </a:solidFill>
              </a:rPr>
              <a:t>, A. J.; </a:t>
            </a:r>
            <a:r>
              <a:rPr lang="en-US" sz="563" dirty="0" err="1">
                <a:solidFill>
                  <a:prstClr val="black"/>
                </a:solidFill>
              </a:rPr>
              <a:t>Kulshrestha</a:t>
            </a:r>
            <a:r>
              <a:rPr lang="en-US" sz="563" dirty="0">
                <a:solidFill>
                  <a:prstClr val="black"/>
                </a:solidFill>
              </a:rPr>
              <a:t>; Pike, G. G.; Smith, W.; </a:t>
            </a:r>
            <a:r>
              <a:rPr lang="en-US" sz="563" dirty="0" err="1">
                <a:solidFill>
                  <a:prstClr val="black"/>
                </a:solidFill>
              </a:rPr>
              <a:t>Voeckler</a:t>
            </a:r>
            <a:r>
              <a:rPr lang="en-US" sz="563" dirty="0">
                <a:solidFill>
                  <a:prstClr val="black"/>
                </a:solidFill>
              </a:rPr>
              <a:t>, J.; </a:t>
            </a:r>
            <a:r>
              <a:rPr lang="en-US" sz="563" dirty="0" err="1">
                <a:solidFill>
                  <a:prstClr val="black"/>
                </a:solidFill>
              </a:rPr>
              <a:t>Figueiredo</a:t>
            </a:r>
            <a:r>
              <a:rPr lang="en-US" sz="563" dirty="0">
                <a:solidFill>
                  <a:prstClr val="black"/>
                </a:solidFill>
              </a:rPr>
              <a:t>, R. J.; Fortes, J.; </a:t>
            </a:r>
            <a:r>
              <a:rPr lang="en-US" sz="563" dirty="0" err="1">
                <a:solidFill>
                  <a:prstClr val="black"/>
                </a:solidFill>
              </a:rPr>
              <a:t>Keahey</a:t>
            </a:r>
            <a:r>
              <a:rPr lang="en-US" sz="563" dirty="0">
                <a:solidFill>
                  <a:prstClr val="black"/>
                </a:solidFill>
              </a:rPr>
              <a:t>, K. &amp; </a:t>
            </a:r>
            <a:r>
              <a:rPr lang="en-US" sz="563" dirty="0" err="1">
                <a:solidFill>
                  <a:prstClr val="black"/>
                </a:solidFill>
              </a:rPr>
              <a:t>Deelman</a:t>
            </a:r>
            <a:r>
              <a:rPr lang="en-US" sz="563" dirty="0">
                <a:solidFill>
                  <a:prstClr val="black"/>
                </a:solidFill>
              </a:rPr>
              <a:t>, E. Design of the </a:t>
            </a:r>
            <a:r>
              <a:rPr lang="en-US" sz="563" dirty="0" err="1">
                <a:solidFill>
                  <a:prstClr val="black"/>
                </a:solidFill>
              </a:rPr>
              <a:t>FutureGrid</a:t>
            </a:r>
            <a:r>
              <a:rPr lang="en-US" sz="563" dirty="0">
                <a:solidFill>
                  <a:prstClr val="black"/>
                </a:solidFill>
              </a:rPr>
              <a:t> Experiment Management Framework, Proceedings of Gateway Computing Environments 2010 (GCE2010) at SC10, IEEE, 2010</a:t>
            </a:r>
          </a:p>
        </p:txBody>
      </p:sp>
      <p:sp>
        <p:nvSpPr>
          <p:cNvPr id="19" name="TextBox 18"/>
          <p:cNvSpPr txBox="1"/>
          <p:nvPr/>
        </p:nvSpPr>
        <p:spPr>
          <a:xfrm>
            <a:off x="4830087" y="3190356"/>
            <a:ext cx="987528" cy="265586"/>
          </a:xfrm>
          <a:prstGeom prst="rect">
            <a:avLst/>
          </a:prstGeom>
          <a:noFill/>
        </p:spPr>
        <p:txBody>
          <a:bodyPr wrap="square" rtlCol="0">
            <a:spAutoFit/>
          </a:bodyPr>
          <a:lstStyle/>
          <a:p>
            <a:pPr defTabSz="440909"/>
            <a:r>
              <a:rPr lang="en-US" sz="563" dirty="0">
                <a:solidFill>
                  <a:prstClr val="black"/>
                </a:solidFill>
              </a:rPr>
              <a:t>Figure 2: Project and Committee Framework </a:t>
            </a:r>
          </a:p>
        </p:txBody>
      </p:sp>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75197" y="1503751"/>
            <a:ext cx="1202119" cy="1734450"/>
          </a:xfrm>
          <a:prstGeom prst="rect">
            <a:avLst/>
          </a:prstGeom>
        </p:spPr>
      </p:pic>
      <p:pic>
        <p:nvPicPr>
          <p:cNvPr id="14" name="Picture 13" descr="Screen Shot 2014-07-22 at 2.49.11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40047" y="3498466"/>
            <a:ext cx="2933130" cy="1805092"/>
          </a:xfrm>
          <a:prstGeom prst="rect">
            <a:avLst/>
          </a:prstGeom>
        </p:spPr>
      </p:pic>
      <p:pic>
        <p:nvPicPr>
          <p:cNvPr id="5" name="Picture 4" descr="Screen Shot 2014-07-22 at 2.48.07 P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65810" y="4778250"/>
            <a:ext cx="2818774" cy="1734715"/>
          </a:xfrm>
          <a:prstGeom prst="rect">
            <a:avLst/>
          </a:prstGeom>
        </p:spPr>
      </p:pic>
      <p:grpSp>
        <p:nvGrpSpPr>
          <p:cNvPr id="56" name="Group 55"/>
          <p:cNvGrpSpPr/>
          <p:nvPr/>
        </p:nvGrpSpPr>
        <p:grpSpPr>
          <a:xfrm>
            <a:off x="408282" y="6144250"/>
            <a:ext cx="2357595" cy="268018"/>
            <a:chOff x="674668" y="4873547"/>
            <a:chExt cx="8421336" cy="1143542"/>
          </a:xfrm>
        </p:grpSpPr>
        <p:pic>
          <p:nvPicPr>
            <p:cNvPr id="57" name="Picture 56" descr="Screen Shot 2014-07-04 at 4.13.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674668" y="4873547"/>
              <a:ext cx="8421336" cy="1000400"/>
            </a:xfrm>
            <a:prstGeom prst="rect">
              <a:avLst/>
            </a:prstGeom>
          </p:spPr>
        </p:pic>
        <p:sp>
          <p:nvSpPr>
            <p:cNvPr id="58" name="TextBox 57"/>
            <p:cNvSpPr txBox="1"/>
            <p:nvPr/>
          </p:nvSpPr>
          <p:spPr>
            <a:xfrm>
              <a:off x="674668" y="5007307"/>
              <a:ext cx="8421336" cy="1009782"/>
            </a:xfrm>
            <a:prstGeom prst="rect">
              <a:avLst/>
            </a:prstGeom>
            <a:noFill/>
            <a:ln>
              <a:noFill/>
            </a:ln>
          </p:spPr>
          <p:txBody>
            <a:bodyPr wrap="square" rtlCol="0">
              <a:spAutoFit/>
            </a:bodyPr>
            <a:lstStyle/>
            <a:p>
              <a:pPr defTabSz="440909"/>
              <a:r>
                <a:rPr lang="en-US" sz="938" b="1" dirty="0">
                  <a:solidFill>
                    <a:prstClr val="white"/>
                  </a:solidFill>
                </a:rPr>
                <a:t> Design</a:t>
              </a:r>
            </a:p>
          </p:txBody>
        </p:sp>
      </p:grpSp>
      <p:sp>
        <p:nvSpPr>
          <p:cNvPr id="59" name="TextBox 58"/>
          <p:cNvSpPr txBox="1"/>
          <p:nvPr/>
        </p:nvSpPr>
        <p:spPr>
          <a:xfrm>
            <a:off x="412596" y="6402085"/>
            <a:ext cx="2357595" cy="352212"/>
          </a:xfrm>
          <a:prstGeom prst="rect">
            <a:avLst/>
          </a:prstGeom>
          <a:noFill/>
        </p:spPr>
        <p:txBody>
          <a:bodyPr wrap="square" rtlCol="0">
            <a:spAutoFit/>
          </a:bodyPr>
          <a:lstStyle/>
          <a:p>
            <a:pPr defTabSz="440909"/>
            <a:r>
              <a:rPr lang="en-US" sz="563" dirty="0">
                <a:solidFill>
                  <a:prstClr val="black"/>
                </a:solidFill>
              </a:rPr>
              <a:t>Users and project information must be verified before they can be activated. The user is verified by validation of the information entered. Include the username, email, institution, country, and much more </a:t>
            </a:r>
          </a:p>
        </p:txBody>
      </p:sp>
    </p:spTree>
    <p:extLst>
      <p:ext uri="{BB962C8B-B14F-4D97-AF65-F5344CB8AC3E}">
        <p14:creationId xmlns:p14="http://schemas.microsoft.com/office/powerpoint/2010/main" val="535541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lstStyle/>
          <a:p>
            <a:r>
              <a:rPr lang="en-US" b="1" dirty="0" smtClean="0"/>
              <a:t>Comparing Data Intensive and Simulation Problems</a:t>
            </a:r>
            <a:endParaRPr lang="en-US" b="1" dirty="0"/>
          </a:p>
        </p:txBody>
      </p:sp>
    </p:spTree>
    <p:extLst>
      <p:ext uri="{BB962C8B-B14F-4D97-AF65-F5344CB8AC3E}">
        <p14:creationId xmlns:p14="http://schemas.microsoft.com/office/powerpoint/2010/main" val="5035732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27016" y="0"/>
            <a:ext cx="7977778" cy="6858000"/>
          </a:xfrm>
          <a:prstGeom prst="rect">
            <a:avLst/>
          </a:prstGeom>
          <a:noFill/>
        </p:spPr>
      </p:pic>
      <p:sp>
        <p:nvSpPr>
          <p:cNvPr id="9" name="TextBox 8"/>
          <p:cNvSpPr txBox="1"/>
          <p:nvPr/>
        </p:nvSpPr>
        <p:spPr>
          <a:xfrm>
            <a:off x="0" y="3823927"/>
            <a:ext cx="9144000" cy="3046988"/>
          </a:xfrm>
          <a:prstGeom prst="rect">
            <a:avLst/>
          </a:prstGeom>
          <a:solidFill>
            <a:schemeClr val="bg1"/>
          </a:solidFill>
        </p:spPr>
        <p:txBody>
          <a:bodyPr wrap="square" rtlCol="0">
            <a:spAutoFit/>
          </a:bodyPr>
          <a:lstStyle/>
          <a:p>
            <a:pPr marL="342900" indent="-342900">
              <a:buFont typeface="Arial" panose="020B0604020202020204" pitchFamily="34" charset="0"/>
              <a:buChar char="•"/>
            </a:pPr>
            <a:r>
              <a:rPr lang="en-US" sz="2400" dirty="0" smtClean="0"/>
              <a:t>HPC-ABDS</a:t>
            </a:r>
          </a:p>
          <a:p>
            <a:pPr marL="342900" indent="-342900">
              <a:buFont typeface="Arial" panose="020B0604020202020204" pitchFamily="34" charset="0"/>
              <a:buChar char="•"/>
            </a:pPr>
            <a:r>
              <a:rPr lang="en-US" sz="2400" dirty="0" smtClean="0"/>
              <a:t>~120 Capabilities</a:t>
            </a:r>
          </a:p>
          <a:p>
            <a:pPr marL="342900" indent="-342900">
              <a:buFont typeface="Arial" panose="020B0604020202020204" pitchFamily="34" charset="0"/>
              <a:buChar char="•"/>
            </a:pPr>
            <a:r>
              <a:rPr lang="en-US" sz="2400" dirty="0" smtClean="0"/>
              <a:t>&gt;40 Apache</a:t>
            </a:r>
          </a:p>
          <a:p>
            <a:pPr marL="342900" indent="-342900">
              <a:buFont typeface="Arial" panose="020B0604020202020204" pitchFamily="34" charset="0"/>
              <a:buChar char="•"/>
            </a:pPr>
            <a:r>
              <a:rPr lang="en-US" sz="2400" b="1" dirty="0" smtClean="0">
                <a:solidFill>
                  <a:schemeClr val="accent3">
                    <a:lumMod val="75000"/>
                  </a:schemeClr>
                </a:solidFill>
              </a:rPr>
              <a:t>Green </a:t>
            </a:r>
            <a:r>
              <a:rPr lang="en-US" sz="2400" b="1" dirty="0">
                <a:solidFill>
                  <a:schemeClr val="accent3">
                    <a:lumMod val="75000"/>
                  </a:schemeClr>
                </a:solidFill>
              </a:rPr>
              <a:t>layers have strong HPC Integration </a:t>
            </a:r>
            <a:r>
              <a:rPr lang="en-US" sz="2400" b="1" dirty="0" smtClean="0">
                <a:solidFill>
                  <a:schemeClr val="accent3">
                    <a:lumMod val="75000"/>
                  </a:schemeClr>
                </a:solidFill>
              </a:rPr>
              <a:t>opportunities</a:t>
            </a:r>
            <a:br>
              <a:rPr lang="en-US" sz="2400" b="1" dirty="0" smtClean="0">
                <a:solidFill>
                  <a:schemeClr val="accent3">
                    <a:lumMod val="75000"/>
                  </a:schemeClr>
                </a:solidFill>
              </a:rPr>
            </a:br>
            <a:endParaRPr lang="en-US" sz="2400" b="1" dirty="0" smtClean="0">
              <a:solidFill>
                <a:schemeClr val="accent3">
                  <a:lumMod val="75000"/>
                </a:schemeClr>
              </a:solidFill>
            </a:endParaRPr>
          </a:p>
          <a:p>
            <a:pPr marL="342900" indent="-342900">
              <a:buFont typeface="Arial" panose="020B0604020202020204" pitchFamily="34" charset="0"/>
              <a:buChar char="•"/>
            </a:pPr>
            <a:r>
              <a:rPr lang="en-US" sz="2400" b="1" dirty="0" smtClean="0"/>
              <a:t>Goal</a:t>
            </a:r>
          </a:p>
          <a:p>
            <a:pPr marL="342900" indent="-342900">
              <a:buFont typeface="Arial" panose="020B0604020202020204" pitchFamily="34" charset="0"/>
              <a:buChar char="•"/>
            </a:pPr>
            <a:r>
              <a:rPr lang="en-US" sz="2400" b="1" dirty="0" smtClean="0"/>
              <a:t>Functionality </a:t>
            </a:r>
            <a:r>
              <a:rPr lang="en-US" sz="2400" b="1" dirty="0"/>
              <a:t>of </a:t>
            </a:r>
            <a:r>
              <a:rPr lang="en-US" sz="2400" b="1" dirty="0" smtClean="0"/>
              <a:t>ABDS</a:t>
            </a:r>
          </a:p>
          <a:p>
            <a:pPr marL="342900" indent="-342900">
              <a:buFont typeface="Arial" panose="020B0604020202020204" pitchFamily="34" charset="0"/>
              <a:buChar char="•"/>
            </a:pPr>
            <a:r>
              <a:rPr lang="en-US" sz="2400" b="1" dirty="0" smtClean="0"/>
              <a:t>Performance </a:t>
            </a:r>
            <a:r>
              <a:rPr lang="en-US" sz="2400" b="1" dirty="0"/>
              <a:t>of HPC</a:t>
            </a:r>
            <a:endParaRPr lang="en-US" sz="2400" dirty="0"/>
          </a:p>
        </p:txBody>
      </p:sp>
    </p:spTree>
    <p:extLst>
      <p:ext uri="{BB962C8B-B14F-4D97-AF65-F5344CB8AC3E}">
        <p14:creationId xmlns:p14="http://schemas.microsoft.com/office/powerpoint/2010/main" val="174882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2"/>
            <a:ext cx="9144000" cy="931862"/>
          </a:xfrm>
        </p:spPr>
        <p:txBody>
          <a:bodyPr>
            <a:normAutofit/>
          </a:bodyPr>
          <a:lstStyle/>
          <a:p>
            <a:r>
              <a:rPr lang="en-US" b="1" dirty="0" smtClean="0"/>
              <a:t>Useful Set of Analytics Architectures</a:t>
            </a:r>
            <a:endParaRPr lang="en-US" b="1" dirty="0"/>
          </a:p>
        </p:txBody>
      </p:sp>
      <p:sp>
        <p:nvSpPr>
          <p:cNvPr id="3" name="Content Placeholder 2"/>
          <p:cNvSpPr>
            <a:spLocks noGrp="1"/>
          </p:cNvSpPr>
          <p:nvPr>
            <p:ph idx="1"/>
          </p:nvPr>
        </p:nvSpPr>
        <p:spPr>
          <a:xfrm>
            <a:off x="0" y="889000"/>
            <a:ext cx="9144000" cy="5969000"/>
          </a:xfrm>
        </p:spPr>
        <p:txBody>
          <a:bodyPr>
            <a:normAutofit fontScale="92500" lnSpcReduction="10000"/>
          </a:bodyPr>
          <a:lstStyle/>
          <a:p>
            <a:r>
              <a:rPr lang="en-US" sz="2800" b="1" dirty="0" smtClean="0">
                <a:solidFill>
                  <a:srgbClr val="0070C0"/>
                </a:solidFill>
              </a:rPr>
              <a:t>Pleasingly Parallel: </a:t>
            </a:r>
            <a:r>
              <a:rPr lang="en-US" sz="2800" dirty="0" smtClean="0"/>
              <a:t>including </a:t>
            </a:r>
            <a:r>
              <a:rPr lang="en-US" sz="2800" b="1" dirty="0" smtClean="0"/>
              <a:t>local machine learning </a:t>
            </a:r>
            <a:r>
              <a:rPr lang="en-US" sz="2800" dirty="0" smtClean="0"/>
              <a:t>as in parallel over images and apply image processing to each image</a:t>
            </a:r>
          </a:p>
          <a:p>
            <a:pPr marL="0" indent="0">
              <a:buNone/>
            </a:pPr>
            <a:r>
              <a:rPr lang="en-US" sz="2800" dirty="0"/>
              <a:t>	</a:t>
            </a:r>
            <a:r>
              <a:rPr lang="en-US" sz="2800" dirty="0" smtClean="0"/>
              <a:t>- Hadoop could be used but many other HTC, Many task tools</a:t>
            </a:r>
          </a:p>
          <a:p>
            <a:r>
              <a:rPr lang="en-US" sz="2800" b="1" dirty="0" smtClean="0">
                <a:solidFill>
                  <a:srgbClr val="0070C0"/>
                </a:solidFill>
              </a:rPr>
              <a:t>Search:</a:t>
            </a:r>
            <a:r>
              <a:rPr lang="en-US" sz="2800" b="1" dirty="0" smtClean="0">
                <a:solidFill>
                  <a:srgbClr val="FF0000"/>
                </a:solidFill>
              </a:rPr>
              <a:t> </a:t>
            </a:r>
            <a:r>
              <a:rPr lang="en-US" sz="2800" dirty="0" smtClean="0"/>
              <a:t>including collaborative filtering and motif finding implemented using </a:t>
            </a:r>
            <a:r>
              <a:rPr lang="en-US" sz="2800" b="1" dirty="0" smtClean="0"/>
              <a:t>classic MapReduce </a:t>
            </a:r>
            <a:r>
              <a:rPr lang="en-US" sz="2800" dirty="0" smtClean="0"/>
              <a:t>(Hadoop); Alignment</a:t>
            </a:r>
          </a:p>
          <a:p>
            <a:r>
              <a:rPr lang="en-US" sz="2800" b="1" dirty="0" smtClean="0">
                <a:solidFill>
                  <a:srgbClr val="0070C0"/>
                </a:solidFill>
              </a:rPr>
              <a:t>Map-Collective</a:t>
            </a:r>
            <a:r>
              <a:rPr lang="en-US" sz="2800" b="1" dirty="0" smtClean="0">
                <a:solidFill>
                  <a:srgbClr val="FF0000"/>
                </a:solidFill>
              </a:rPr>
              <a:t> </a:t>
            </a:r>
            <a:r>
              <a:rPr lang="en-US" sz="2800" b="1" dirty="0" smtClean="0"/>
              <a:t>or Iterative </a:t>
            </a:r>
            <a:r>
              <a:rPr lang="en-US" sz="2800" b="1" dirty="0" err="1" smtClean="0"/>
              <a:t>MapReduce</a:t>
            </a:r>
            <a:r>
              <a:rPr lang="en-US" sz="2800" b="1" dirty="0" smtClean="0"/>
              <a:t> </a:t>
            </a:r>
            <a:r>
              <a:rPr lang="en-US" sz="2800" dirty="0" smtClean="0"/>
              <a:t>using Collective Communication (clustering) – Hadoop with Harp, Spark …..</a:t>
            </a:r>
          </a:p>
          <a:p>
            <a:r>
              <a:rPr lang="en-US" sz="2800" b="1" dirty="0" smtClean="0">
                <a:solidFill>
                  <a:srgbClr val="0070C0"/>
                </a:solidFill>
              </a:rPr>
              <a:t>Map-Communication</a:t>
            </a:r>
            <a:r>
              <a:rPr lang="en-US" sz="2800" b="1" dirty="0" smtClean="0"/>
              <a:t> or Iterative </a:t>
            </a:r>
            <a:r>
              <a:rPr lang="en-US" sz="2800" b="1" dirty="0" err="1" smtClean="0"/>
              <a:t>Giraph</a:t>
            </a:r>
            <a:r>
              <a:rPr lang="en-US" sz="2800" b="1" dirty="0" smtClean="0"/>
              <a:t>: </a:t>
            </a:r>
            <a:r>
              <a:rPr lang="en-US" sz="2800" dirty="0" smtClean="0"/>
              <a:t>(MapReduce) with point-to-point communication (most graph algorithms such as maximum clique, connected component, finding diameter, community detection)</a:t>
            </a:r>
          </a:p>
          <a:p>
            <a:pPr lvl="1"/>
            <a:r>
              <a:rPr lang="en-US" sz="2400" dirty="0" smtClean="0"/>
              <a:t>Vary in difficulty of finding partitioning (classic parallel load balancing)</a:t>
            </a:r>
          </a:p>
          <a:p>
            <a:r>
              <a:rPr lang="en-US" sz="2800" b="1" dirty="0" smtClean="0">
                <a:solidFill>
                  <a:srgbClr val="0070C0"/>
                </a:solidFill>
              </a:rPr>
              <a:t>Large and Shared memory: </a:t>
            </a:r>
            <a:r>
              <a:rPr lang="en-US" sz="2800" b="1" dirty="0" smtClean="0"/>
              <a:t>thread-based </a:t>
            </a:r>
            <a:r>
              <a:rPr lang="en-US" sz="2800" dirty="0"/>
              <a:t>(event driven) graph algorithms (shortest path, </a:t>
            </a:r>
            <a:r>
              <a:rPr lang="en-US" sz="2800" dirty="0" err="1"/>
              <a:t>Betweenness</a:t>
            </a:r>
            <a:r>
              <a:rPr lang="en-US" sz="2800" dirty="0"/>
              <a:t> centrality</a:t>
            </a:r>
            <a:r>
              <a:rPr lang="en-US" sz="2800" dirty="0" smtClean="0"/>
              <a:t>) and Large memory applications</a:t>
            </a:r>
            <a:endParaRPr lang="en-US" sz="2800" dirty="0"/>
          </a:p>
          <a:p>
            <a:pPr lvl="1"/>
            <a:endParaRPr lang="en-US" sz="2400" dirty="0"/>
          </a:p>
        </p:txBody>
      </p:sp>
      <p:sp>
        <p:nvSpPr>
          <p:cNvPr id="4" name="TextBox 3"/>
          <p:cNvSpPr txBox="1"/>
          <p:nvPr/>
        </p:nvSpPr>
        <p:spPr>
          <a:xfrm>
            <a:off x="4074617" y="6392195"/>
            <a:ext cx="4256743" cy="369332"/>
          </a:xfrm>
          <a:prstGeom prst="rect">
            <a:avLst/>
          </a:prstGeom>
          <a:noFill/>
          <a:ln>
            <a:solidFill>
              <a:schemeClr val="tx1"/>
            </a:solidFill>
          </a:ln>
        </p:spPr>
        <p:txBody>
          <a:bodyPr wrap="none" rtlCol="0">
            <a:spAutoFit/>
          </a:bodyPr>
          <a:lstStyle/>
          <a:p>
            <a:r>
              <a:rPr lang="en-US" dirty="0" smtClean="0">
                <a:solidFill>
                  <a:srgbClr val="0070C0"/>
                </a:solidFill>
              </a:rPr>
              <a:t>Ideas like workflow are “orthogonal” to this</a:t>
            </a:r>
            <a:endParaRPr lang="en-US" dirty="0">
              <a:solidFill>
                <a:srgbClr val="0070C0"/>
              </a:solidFill>
            </a:endParaRPr>
          </a:p>
        </p:txBody>
      </p:sp>
    </p:spTree>
    <p:extLst>
      <p:ext uri="{BB962C8B-B14F-4D97-AF65-F5344CB8AC3E}">
        <p14:creationId xmlns:p14="http://schemas.microsoft.com/office/powerpoint/2010/main" val="21779016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0"/>
            <a:ext cx="8229600" cy="902868"/>
          </a:xfrm>
        </p:spPr>
        <p:txBody>
          <a:bodyPr/>
          <a:lstStyle/>
          <a:p>
            <a:r>
              <a:rPr lang="en-US" b="1" dirty="0" smtClean="0"/>
              <a:t>4 Forms of MapReduce</a:t>
            </a:r>
            <a:endParaRPr lang="en-US" b="1" dirty="0"/>
          </a:p>
        </p:txBody>
      </p:sp>
      <p:grpSp>
        <p:nvGrpSpPr>
          <p:cNvPr id="4" name="Group 3"/>
          <p:cNvGrpSpPr/>
          <p:nvPr/>
        </p:nvGrpSpPr>
        <p:grpSpPr>
          <a:xfrm>
            <a:off x="107405" y="786827"/>
            <a:ext cx="8735869" cy="2970808"/>
            <a:chOff x="107405" y="510794"/>
            <a:chExt cx="8735869" cy="2970808"/>
          </a:xfrm>
        </p:grpSpPr>
        <p:sp>
          <p:nvSpPr>
            <p:cNvPr id="5" name="Rectangle 4"/>
            <p:cNvSpPr/>
            <p:nvPr/>
          </p:nvSpPr>
          <p:spPr>
            <a:xfrm>
              <a:off x="6796620" y="1030653"/>
              <a:ext cx="2046654" cy="243676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6" name="Rectangle 5"/>
            <p:cNvSpPr/>
            <p:nvPr/>
          </p:nvSpPr>
          <p:spPr>
            <a:xfrm>
              <a:off x="107406" y="524016"/>
              <a:ext cx="2006402"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0" rIns="91440" bIns="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(1) </a:t>
              </a:r>
              <a:r>
                <a:rPr lang="en-US" sz="1600" b="1" dirty="0">
                  <a:solidFill>
                    <a:srgbClr val="000000"/>
                  </a:solidFill>
                  <a:effectLst/>
                  <a:latin typeface="Arial"/>
                  <a:ea typeface="Times New Roman"/>
                  <a:cs typeface="Times New Roman"/>
                </a:rPr>
                <a:t>Map Only</a:t>
              </a:r>
              <a:endParaRPr lang="en-US" sz="2000" b="1" dirty="0">
                <a:effectLst/>
                <a:ea typeface="Times New Roman"/>
                <a:cs typeface="Times New Roman"/>
              </a:endParaRPr>
            </a:p>
          </p:txBody>
        </p:sp>
        <p:sp>
          <p:nvSpPr>
            <p:cNvPr id="7" name="Rectangle 6"/>
            <p:cNvSpPr/>
            <p:nvPr/>
          </p:nvSpPr>
          <p:spPr>
            <a:xfrm>
              <a:off x="6786753" y="517578"/>
              <a:ext cx="2046654" cy="506292"/>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0" tIns="27432" rIns="0" bIns="45720" numCol="1" spcCol="0" rtlCol="0" fromWordArt="0" anchor="ctr" anchorCtr="0" forceAA="0" compatLnSpc="1">
              <a:noAutofit/>
            </a:bodyPr>
            <a:lstStyle/>
            <a:p>
              <a:pPr marL="0" marR="0" algn="ctr">
                <a:lnSpc>
                  <a:spcPct val="115000"/>
                </a:lnSpc>
                <a:spcBef>
                  <a:spcPts val="0"/>
                </a:spcBef>
                <a:spcAft>
                  <a:spcPts val="1000"/>
                </a:spcAft>
              </a:pPr>
              <a:r>
                <a:rPr lang="en-US" b="1" dirty="0" smtClean="0">
                  <a:solidFill>
                    <a:srgbClr val="000000"/>
                  </a:solidFill>
                  <a:effectLst/>
                  <a:latin typeface="Arial"/>
                  <a:ea typeface="Times New Roman"/>
                  <a:cs typeface="Times New Roman"/>
                </a:rPr>
                <a:t>(</a:t>
              </a:r>
              <a:r>
                <a:rPr lang="en-US" sz="1600" b="1" dirty="0" smtClean="0">
                  <a:solidFill>
                    <a:srgbClr val="000000"/>
                  </a:solidFill>
                  <a:effectLst/>
                  <a:latin typeface="Arial"/>
                  <a:ea typeface="Times New Roman"/>
                  <a:cs typeface="Times New Roman"/>
                </a:rPr>
                <a:t>4) Point to Point or Map-Communication</a:t>
              </a:r>
              <a:endParaRPr lang="en-US" sz="2400" b="1" dirty="0">
                <a:effectLst/>
                <a:latin typeface="Times New Roman"/>
                <a:ea typeface="Times New Roman"/>
              </a:endParaRPr>
            </a:p>
          </p:txBody>
        </p:sp>
        <p:sp>
          <p:nvSpPr>
            <p:cNvPr id="8" name="Rectangle 7"/>
            <p:cNvSpPr/>
            <p:nvPr/>
          </p:nvSpPr>
          <p:spPr>
            <a:xfrm>
              <a:off x="4382126" y="510794"/>
              <a:ext cx="2409221"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0" tIns="0" rIns="0" bIns="4572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(3) </a:t>
              </a:r>
              <a:r>
                <a:rPr lang="en-US" sz="1600" b="1" dirty="0">
                  <a:solidFill>
                    <a:srgbClr val="000000"/>
                  </a:solidFill>
                  <a:effectLst/>
                  <a:latin typeface="Arial"/>
                  <a:ea typeface="Times New Roman"/>
                  <a:cs typeface="Times New Roman"/>
                </a:rPr>
                <a:t>Iterative </a:t>
              </a:r>
              <a:r>
                <a:rPr lang="en-US" sz="1600" b="1" dirty="0" smtClean="0">
                  <a:solidFill>
                    <a:srgbClr val="000000"/>
                  </a:solidFill>
                  <a:effectLst/>
                  <a:latin typeface="Arial"/>
                  <a:ea typeface="Times New Roman"/>
                  <a:cs typeface="Times New Roman"/>
                </a:rPr>
                <a:t>Map Reduce or Map-Collective</a:t>
              </a:r>
              <a:endParaRPr lang="en-US" sz="2400" b="1" dirty="0">
                <a:effectLst/>
                <a:latin typeface="Times New Roman"/>
                <a:ea typeface="Times New Roman"/>
              </a:endParaRPr>
            </a:p>
          </p:txBody>
        </p:sp>
        <p:sp>
          <p:nvSpPr>
            <p:cNvPr id="9" name="Rectangle 8"/>
            <p:cNvSpPr/>
            <p:nvPr/>
          </p:nvSpPr>
          <p:spPr>
            <a:xfrm>
              <a:off x="2113807" y="524016"/>
              <a:ext cx="2268324"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0" rIns="91440" bIns="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(2) </a:t>
              </a:r>
              <a:r>
                <a:rPr lang="en-US" sz="1600" b="1" dirty="0">
                  <a:solidFill>
                    <a:srgbClr val="000000"/>
                  </a:solidFill>
                  <a:effectLst/>
                  <a:latin typeface="Arial"/>
                  <a:ea typeface="Times New Roman"/>
                  <a:cs typeface="Times New Roman"/>
                </a:rPr>
                <a:t>Classic MapReduce</a:t>
              </a:r>
              <a:endParaRPr lang="en-US" sz="2400" b="1" dirty="0">
                <a:effectLst/>
                <a:latin typeface="Times New Roman"/>
                <a:ea typeface="Times New Roman"/>
              </a:endParaRPr>
            </a:p>
          </p:txBody>
        </p:sp>
        <p:sp>
          <p:nvSpPr>
            <p:cNvPr id="10" name="Rectangle 9"/>
            <p:cNvSpPr/>
            <p:nvPr/>
          </p:nvSpPr>
          <p:spPr>
            <a:xfrm>
              <a:off x="107405" y="1052838"/>
              <a:ext cx="2006401" cy="241760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11" name="Rectangle 10"/>
            <p:cNvSpPr/>
            <p:nvPr/>
          </p:nvSpPr>
          <p:spPr>
            <a:xfrm>
              <a:off x="2123122" y="1056138"/>
              <a:ext cx="2268323" cy="2417607"/>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12" name="TextBox 36"/>
            <p:cNvSpPr txBox="1"/>
            <p:nvPr/>
          </p:nvSpPr>
          <p:spPr>
            <a:xfrm>
              <a:off x="2916273" y="1136719"/>
              <a:ext cx="778568"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Input</a:t>
              </a:r>
              <a:endParaRPr lang="en-US" sz="2000" b="1">
                <a:effectLst/>
                <a:latin typeface="Times New Roman"/>
                <a:ea typeface="Times New Roman"/>
              </a:endParaRPr>
            </a:p>
          </p:txBody>
        </p:sp>
        <p:sp>
          <p:nvSpPr>
            <p:cNvPr id="13" name="Oval 12"/>
            <p:cNvSpPr/>
            <p:nvPr/>
          </p:nvSpPr>
          <p:spPr>
            <a:xfrm>
              <a:off x="3619399"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14" name="Straight Arrow Connector 13"/>
            <p:cNvCxnSpPr/>
            <p:nvPr/>
          </p:nvCxnSpPr>
          <p:spPr>
            <a:xfrm>
              <a:off x="3788393" y="1431437"/>
              <a:ext cx="0" cy="3841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15" name="Group 14"/>
            <p:cNvGrpSpPr/>
            <p:nvPr/>
          </p:nvGrpSpPr>
          <p:grpSpPr>
            <a:xfrm>
              <a:off x="3154657" y="1995489"/>
              <a:ext cx="252364" cy="30945"/>
              <a:chOff x="661555" y="648462"/>
              <a:chExt cx="170688" cy="18288"/>
            </a:xfrm>
          </p:grpSpPr>
          <p:sp>
            <p:nvSpPr>
              <p:cNvPr id="102" name="Oval 101"/>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103" name="Oval 102"/>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sp>
          <p:nvSpPr>
            <p:cNvPr id="16" name="TextBox 48"/>
            <p:cNvSpPr txBox="1"/>
            <p:nvPr/>
          </p:nvSpPr>
          <p:spPr>
            <a:xfrm>
              <a:off x="3859184" y="1621039"/>
              <a:ext cx="671300"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map</a:t>
              </a:r>
              <a:endParaRPr lang="en-US" sz="2000" b="1" dirty="0">
                <a:effectLst/>
                <a:latin typeface="Times New Roman"/>
                <a:ea typeface="Times New Roman"/>
              </a:endParaRPr>
            </a:p>
          </p:txBody>
        </p:sp>
        <p:cxnSp>
          <p:nvCxnSpPr>
            <p:cNvPr id="17" name="Straight Arrow Connector 16"/>
            <p:cNvCxnSpPr>
              <a:stCxn id="13" idx="4"/>
              <a:endCxn id="25" idx="7"/>
            </p:cNvCxnSpPr>
            <p:nvPr/>
          </p:nvCxnSpPr>
          <p:spPr>
            <a:xfrm flipH="1">
              <a:off x="3694843" y="2214468"/>
              <a:ext cx="93551" cy="43245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18" name="Oval 17"/>
            <p:cNvSpPr/>
            <p:nvPr/>
          </p:nvSpPr>
          <p:spPr>
            <a:xfrm>
              <a:off x="2176541"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19" name="Straight Arrow Connector 18"/>
            <p:cNvCxnSpPr/>
            <p:nvPr/>
          </p:nvCxnSpPr>
          <p:spPr>
            <a:xfrm>
              <a:off x="2345536" y="1431973"/>
              <a:ext cx="0" cy="38359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0" name="Straight Arrow Connector 19"/>
            <p:cNvCxnSpPr>
              <a:stCxn id="18" idx="4"/>
              <a:endCxn id="24" idx="1"/>
            </p:cNvCxnSpPr>
            <p:nvPr/>
          </p:nvCxnSpPr>
          <p:spPr>
            <a:xfrm>
              <a:off x="2345536" y="2214468"/>
              <a:ext cx="276067" cy="44691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21" name="Oval 20"/>
            <p:cNvSpPr/>
            <p:nvPr/>
          </p:nvSpPr>
          <p:spPr>
            <a:xfrm>
              <a:off x="2574884"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22" name="Straight Arrow Connector 21"/>
            <p:cNvCxnSpPr/>
            <p:nvPr/>
          </p:nvCxnSpPr>
          <p:spPr>
            <a:xfrm>
              <a:off x="2743878" y="1431973"/>
              <a:ext cx="0" cy="38359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3" name="Straight Arrow Connector 22"/>
            <p:cNvCxnSpPr>
              <a:stCxn id="21" idx="4"/>
              <a:endCxn id="24" idx="0"/>
            </p:cNvCxnSpPr>
            <p:nvPr/>
          </p:nvCxnSpPr>
          <p:spPr>
            <a:xfrm flipH="1">
              <a:off x="2740820" y="2214468"/>
              <a:ext cx="3059" cy="39027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24" name="Oval 23"/>
            <p:cNvSpPr/>
            <p:nvPr/>
          </p:nvSpPr>
          <p:spPr>
            <a:xfrm>
              <a:off x="2572222" y="2604738"/>
              <a:ext cx="337196" cy="38681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25" name="Oval 24"/>
            <p:cNvSpPr/>
            <p:nvPr/>
          </p:nvSpPr>
          <p:spPr>
            <a:xfrm>
              <a:off x="3407028" y="2590270"/>
              <a:ext cx="337196" cy="38681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nvGrpSpPr>
            <p:cNvPr id="26" name="Group 25"/>
            <p:cNvGrpSpPr/>
            <p:nvPr/>
          </p:nvGrpSpPr>
          <p:grpSpPr>
            <a:xfrm>
              <a:off x="3056114" y="2862617"/>
              <a:ext cx="251729" cy="30086"/>
              <a:chOff x="0" y="0"/>
              <a:chExt cx="170688" cy="18288"/>
            </a:xfrm>
          </p:grpSpPr>
          <p:sp>
            <p:nvSpPr>
              <p:cNvPr id="100" name="Oval 99"/>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101" name="Oval 100"/>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cxnSp>
          <p:nvCxnSpPr>
            <p:cNvPr id="27" name="Straight Arrow Connector 26"/>
            <p:cNvCxnSpPr>
              <a:stCxn id="18" idx="4"/>
              <a:endCxn id="25" idx="1"/>
            </p:cNvCxnSpPr>
            <p:nvPr/>
          </p:nvCxnSpPr>
          <p:spPr>
            <a:xfrm>
              <a:off x="2345536" y="2214468"/>
              <a:ext cx="1110873" cy="43245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8" name="Straight Arrow Connector 27"/>
            <p:cNvCxnSpPr>
              <a:stCxn id="21" idx="4"/>
              <a:endCxn id="25" idx="0"/>
            </p:cNvCxnSpPr>
            <p:nvPr/>
          </p:nvCxnSpPr>
          <p:spPr>
            <a:xfrm>
              <a:off x="2743879" y="2214468"/>
              <a:ext cx="831747" cy="37580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9" name="Straight Arrow Connector 28"/>
            <p:cNvCxnSpPr>
              <a:stCxn id="13" idx="4"/>
              <a:endCxn id="24" idx="7"/>
            </p:cNvCxnSpPr>
            <p:nvPr/>
          </p:nvCxnSpPr>
          <p:spPr>
            <a:xfrm flipH="1">
              <a:off x="2860037" y="2214468"/>
              <a:ext cx="928357" cy="44691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0" name="TextBox 48"/>
            <p:cNvSpPr txBox="1"/>
            <p:nvPr/>
          </p:nvSpPr>
          <p:spPr>
            <a:xfrm>
              <a:off x="3707920" y="2589695"/>
              <a:ext cx="867881"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reduce</a:t>
              </a:r>
              <a:endParaRPr lang="en-US" sz="2000" b="1" dirty="0">
                <a:effectLst/>
                <a:latin typeface="Times New Roman"/>
                <a:ea typeface="Times New Roman"/>
              </a:endParaRPr>
            </a:p>
          </p:txBody>
        </p:sp>
        <p:cxnSp>
          <p:nvCxnSpPr>
            <p:cNvPr id="31" name="Straight Arrow Connector 30"/>
            <p:cNvCxnSpPr>
              <a:stCxn id="24" idx="4"/>
            </p:cNvCxnSpPr>
            <p:nvPr/>
          </p:nvCxnSpPr>
          <p:spPr>
            <a:xfrm>
              <a:off x="2740821" y="2991554"/>
              <a:ext cx="3059" cy="37261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2" name="Straight Arrow Connector 31"/>
            <p:cNvCxnSpPr>
              <a:stCxn id="25" idx="4"/>
            </p:cNvCxnSpPr>
            <p:nvPr/>
          </p:nvCxnSpPr>
          <p:spPr>
            <a:xfrm flipH="1">
              <a:off x="3572793" y="2977086"/>
              <a:ext cx="2834" cy="38708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3" name="Rectangle 32"/>
            <p:cNvSpPr/>
            <p:nvPr/>
          </p:nvSpPr>
          <p:spPr>
            <a:xfrm>
              <a:off x="4381950" y="1049816"/>
              <a:ext cx="2409397" cy="2417607"/>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34" name="Arc 33"/>
            <p:cNvSpPr/>
            <p:nvPr/>
          </p:nvSpPr>
          <p:spPr>
            <a:xfrm rot="1016732">
              <a:off x="5605452" y="1205505"/>
              <a:ext cx="1073340" cy="2266636"/>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35" name="TextBox 36"/>
            <p:cNvSpPr txBox="1"/>
            <p:nvPr/>
          </p:nvSpPr>
          <p:spPr>
            <a:xfrm>
              <a:off x="4637389" y="1043563"/>
              <a:ext cx="778519" cy="40181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Input</a:t>
              </a:r>
              <a:endParaRPr lang="en-US" sz="2000" b="1">
                <a:effectLst/>
                <a:latin typeface="Times New Roman"/>
                <a:ea typeface="Times New Roman"/>
              </a:endParaRPr>
            </a:p>
          </p:txBody>
        </p:sp>
        <p:sp>
          <p:nvSpPr>
            <p:cNvPr id="36" name="Oval 35"/>
            <p:cNvSpPr/>
            <p:nvPr/>
          </p:nvSpPr>
          <p:spPr>
            <a:xfrm>
              <a:off x="6030831" y="1802917"/>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37" name="Straight Arrow Connector 36"/>
            <p:cNvCxnSpPr/>
            <p:nvPr/>
          </p:nvCxnSpPr>
          <p:spPr>
            <a:xfrm>
              <a:off x="6199814" y="1418834"/>
              <a:ext cx="0" cy="384083"/>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38" name="Group 37"/>
            <p:cNvGrpSpPr/>
            <p:nvPr/>
          </p:nvGrpSpPr>
          <p:grpSpPr>
            <a:xfrm>
              <a:off x="5566130" y="1982820"/>
              <a:ext cx="252350" cy="30942"/>
              <a:chOff x="661269" y="507515"/>
              <a:chExt cx="170688" cy="18288"/>
            </a:xfrm>
          </p:grpSpPr>
          <p:sp>
            <p:nvSpPr>
              <p:cNvPr id="98" name="Oval 97"/>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99" name="Oval 98"/>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sp>
          <p:nvSpPr>
            <p:cNvPr id="39" name="TextBox 48"/>
            <p:cNvSpPr txBox="1"/>
            <p:nvPr/>
          </p:nvSpPr>
          <p:spPr>
            <a:xfrm>
              <a:off x="5167396" y="1445375"/>
              <a:ext cx="700454" cy="51438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map</a:t>
              </a:r>
              <a:endParaRPr lang="en-US" sz="2000" b="1">
                <a:effectLst/>
                <a:latin typeface="Times New Roman"/>
                <a:ea typeface="Times New Roman"/>
              </a:endParaRPr>
            </a:p>
          </p:txBody>
        </p:sp>
        <p:cxnSp>
          <p:nvCxnSpPr>
            <p:cNvPr id="40" name="Straight Arrow Connector 39"/>
            <p:cNvCxnSpPr/>
            <p:nvPr/>
          </p:nvCxnSpPr>
          <p:spPr>
            <a:xfrm flipH="1">
              <a:off x="6106269" y="2189688"/>
              <a:ext cx="93546" cy="44448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1" name="Oval 40"/>
            <p:cNvSpPr/>
            <p:nvPr/>
          </p:nvSpPr>
          <p:spPr>
            <a:xfrm>
              <a:off x="4588063" y="1815003"/>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42" name="Straight Arrow Connector 41"/>
            <p:cNvCxnSpPr/>
            <p:nvPr/>
          </p:nvCxnSpPr>
          <p:spPr>
            <a:xfrm>
              <a:off x="4757048" y="1419370"/>
              <a:ext cx="0" cy="38354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3" name="Straight Arrow Connector 42"/>
            <p:cNvCxnSpPr/>
            <p:nvPr/>
          </p:nvCxnSpPr>
          <p:spPr>
            <a:xfrm>
              <a:off x="4757048" y="2189688"/>
              <a:ext cx="276049" cy="45895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4" name="Oval 43"/>
            <p:cNvSpPr/>
            <p:nvPr/>
          </p:nvSpPr>
          <p:spPr>
            <a:xfrm>
              <a:off x="4986381" y="1802917"/>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45" name="Straight Arrow Connector 44"/>
            <p:cNvCxnSpPr/>
            <p:nvPr/>
          </p:nvCxnSpPr>
          <p:spPr>
            <a:xfrm>
              <a:off x="5155365" y="1419370"/>
              <a:ext cx="0" cy="38354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6" name="Straight Arrow Connector 45"/>
            <p:cNvCxnSpPr/>
            <p:nvPr/>
          </p:nvCxnSpPr>
          <p:spPr>
            <a:xfrm flipH="1">
              <a:off x="5152307" y="2189688"/>
              <a:ext cx="3059" cy="40230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7" name="Oval 46"/>
            <p:cNvSpPr/>
            <p:nvPr/>
          </p:nvSpPr>
          <p:spPr>
            <a:xfrm>
              <a:off x="4983719" y="2591997"/>
              <a:ext cx="337175" cy="38677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48" name="Oval 47"/>
            <p:cNvSpPr/>
            <p:nvPr/>
          </p:nvSpPr>
          <p:spPr>
            <a:xfrm>
              <a:off x="5818472" y="2577531"/>
              <a:ext cx="337175" cy="38677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nvGrpSpPr>
            <p:cNvPr id="49" name="Group 48"/>
            <p:cNvGrpSpPr/>
            <p:nvPr/>
          </p:nvGrpSpPr>
          <p:grpSpPr>
            <a:xfrm>
              <a:off x="5467591" y="2849845"/>
              <a:ext cx="251716" cy="30082"/>
              <a:chOff x="594644" y="1019969"/>
              <a:chExt cx="170688" cy="18288"/>
            </a:xfrm>
          </p:grpSpPr>
          <p:sp>
            <p:nvSpPr>
              <p:cNvPr id="96" name="Oval 95"/>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97" name="Oval 96"/>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cxnSp>
          <p:nvCxnSpPr>
            <p:cNvPr id="50" name="Straight Arrow Connector 49"/>
            <p:cNvCxnSpPr/>
            <p:nvPr/>
          </p:nvCxnSpPr>
          <p:spPr>
            <a:xfrm>
              <a:off x="4757048" y="2189688"/>
              <a:ext cx="1110803" cy="44448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1" name="Straight Arrow Connector 50"/>
            <p:cNvCxnSpPr/>
            <p:nvPr/>
          </p:nvCxnSpPr>
          <p:spPr>
            <a:xfrm>
              <a:off x="5155366" y="2189688"/>
              <a:ext cx="831695" cy="38784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2" name="Straight Arrow Connector 51"/>
            <p:cNvCxnSpPr/>
            <p:nvPr/>
          </p:nvCxnSpPr>
          <p:spPr>
            <a:xfrm flipH="1">
              <a:off x="5271515" y="2189688"/>
              <a:ext cx="928300" cy="45895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3" name="TextBox 48"/>
            <p:cNvSpPr txBox="1"/>
            <p:nvPr/>
          </p:nvSpPr>
          <p:spPr>
            <a:xfrm>
              <a:off x="4364095" y="2776047"/>
              <a:ext cx="867828" cy="40181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reduce</a:t>
              </a:r>
              <a:endParaRPr lang="en-US" sz="2000" b="1" dirty="0">
                <a:effectLst/>
                <a:latin typeface="Times New Roman"/>
                <a:ea typeface="Times New Roman"/>
              </a:endParaRPr>
            </a:p>
          </p:txBody>
        </p:sp>
        <p:cxnSp>
          <p:nvCxnSpPr>
            <p:cNvPr id="54" name="Straight Arrow Connector 53"/>
            <p:cNvCxnSpPr/>
            <p:nvPr/>
          </p:nvCxnSpPr>
          <p:spPr>
            <a:xfrm>
              <a:off x="5152307" y="2978767"/>
              <a:ext cx="3059" cy="37257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5" name="Straight Arrow Connector 54"/>
            <p:cNvCxnSpPr/>
            <p:nvPr/>
          </p:nvCxnSpPr>
          <p:spPr>
            <a:xfrm flipH="1">
              <a:off x="5984227" y="2964301"/>
              <a:ext cx="2834" cy="38704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6" name="TextBox 36"/>
            <p:cNvSpPr txBox="1"/>
            <p:nvPr/>
          </p:nvSpPr>
          <p:spPr>
            <a:xfrm>
              <a:off x="5340381" y="1065488"/>
              <a:ext cx="1056673" cy="4018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Iterations</a:t>
              </a:r>
              <a:endParaRPr lang="en-US" sz="2000" b="1" dirty="0">
                <a:effectLst/>
                <a:latin typeface="Times New Roman"/>
                <a:ea typeface="Times New Roman"/>
              </a:endParaRPr>
            </a:p>
          </p:txBody>
        </p:sp>
        <p:sp>
          <p:nvSpPr>
            <p:cNvPr id="57" name="TextBox 36"/>
            <p:cNvSpPr txBox="1"/>
            <p:nvPr/>
          </p:nvSpPr>
          <p:spPr>
            <a:xfrm>
              <a:off x="765663" y="1209263"/>
              <a:ext cx="717410"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Input</a:t>
              </a:r>
              <a:endParaRPr lang="en-US" sz="2000" b="1" dirty="0">
                <a:effectLst/>
                <a:latin typeface="Times New Roman"/>
                <a:ea typeface="Times New Roman"/>
              </a:endParaRPr>
            </a:p>
          </p:txBody>
        </p:sp>
        <p:sp>
          <p:nvSpPr>
            <p:cNvPr id="58" name="Oval 57"/>
            <p:cNvSpPr/>
            <p:nvPr/>
          </p:nvSpPr>
          <p:spPr>
            <a:xfrm>
              <a:off x="1695535"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cxnSp>
          <p:nvCxnSpPr>
            <p:cNvPr id="59" name="Straight Arrow Connector 58"/>
            <p:cNvCxnSpPr>
              <a:endCxn id="58" idx="0"/>
            </p:cNvCxnSpPr>
            <p:nvPr/>
          </p:nvCxnSpPr>
          <p:spPr>
            <a:xfrm>
              <a:off x="1864602" y="1754566"/>
              <a:ext cx="0" cy="3841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0" name="TextBox 45"/>
            <p:cNvSpPr txBox="1"/>
            <p:nvPr/>
          </p:nvSpPr>
          <p:spPr>
            <a:xfrm>
              <a:off x="759258" y="3030527"/>
              <a:ext cx="835006"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Output</a:t>
              </a:r>
              <a:endParaRPr lang="en-US" sz="2000" b="1">
                <a:effectLst/>
                <a:latin typeface="Times New Roman"/>
                <a:ea typeface="Times New Roman"/>
              </a:endParaRPr>
            </a:p>
          </p:txBody>
        </p:sp>
        <p:grpSp>
          <p:nvGrpSpPr>
            <p:cNvPr id="61" name="Group 60"/>
            <p:cNvGrpSpPr/>
            <p:nvPr/>
          </p:nvGrpSpPr>
          <p:grpSpPr>
            <a:xfrm>
              <a:off x="1230599" y="2306534"/>
              <a:ext cx="252474" cy="30945"/>
              <a:chOff x="2753360" y="2094366"/>
              <a:chExt cx="170688" cy="18288"/>
            </a:xfrm>
          </p:grpSpPr>
          <p:sp>
            <p:nvSpPr>
              <p:cNvPr id="94" name="Oval 93"/>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sp>
            <p:nvSpPr>
              <p:cNvPr id="95" name="Oval 94"/>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grpSp>
        <p:sp>
          <p:nvSpPr>
            <p:cNvPr id="62" name="TextBox 48"/>
            <p:cNvSpPr txBox="1"/>
            <p:nvPr/>
          </p:nvSpPr>
          <p:spPr>
            <a:xfrm>
              <a:off x="1061531" y="1741137"/>
              <a:ext cx="636821"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map</a:t>
              </a:r>
              <a:endParaRPr lang="en-US" sz="2000" b="1" dirty="0">
                <a:effectLst/>
                <a:latin typeface="Times New Roman"/>
                <a:ea typeface="Times New Roman"/>
              </a:endParaRPr>
            </a:p>
          </p:txBody>
        </p:sp>
        <p:cxnSp>
          <p:nvCxnSpPr>
            <p:cNvPr id="63" name="Straight Arrow Connector 62"/>
            <p:cNvCxnSpPr>
              <a:stCxn id="58" idx="4"/>
            </p:cNvCxnSpPr>
            <p:nvPr/>
          </p:nvCxnSpPr>
          <p:spPr>
            <a:xfrm>
              <a:off x="1864602" y="2525513"/>
              <a:ext cx="0" cy="40619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252055"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65" name="Straight Arrow Connector 64"/>
            <p:cNvCxnSpPr/>
            <p:nvPr/>
          </p:nvCxnSpPr>
          <p:spPr>
            <a:xfrm>
              <a:off x="421123" y="1743016"/>
              <a:ext cx="0" cy="38359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6" name="Straight Arrow Connector 65"/>
            <p:cNvCxnSpPr/>
            <p:nvPr/>
          </p:nvCxnSpPr>
          <p:spPr>
            <a:xfrm>
              <a:off x="421123" y="2513427"/>
              <a:ext cx="0" cy="40615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7" name="Oval 66"/>
            <p:cNvSpPr/>
            <p:nvPr/>
          </p:nvSpPr>
          <p:spPr>
            <a:xfrm>
              <a:off x="650569"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dirty="0">
                  <a:effectLst/>
                  <a:latin typeface="Times New Roman"/>
                  <a:ea typeface="Times New Roman"/>
                </a:rPr>
                <a:t> </a:t>
              </a:r>
              <a:endParaRPr lang="en-US" sz="1200" b="1" dirty="0">
                <a:effectLst/>
                <a:latin typeface="Times New Roman"/>
                <a:ea typeface="Times New Roman"/>
              </a:endParaRPr>
            </a:p>
          </p:txBody>
        </p:sp>
        <p:cxnSp>
          <p:nvCxnSpPr>
            <p:cNvPr id="68" name="Straight Arrow Connector 67"/>
            <p:cNvCxnSpPr/>
            <p:nvPr/>
          </p:nvCxnSpPr>
          <p:spPr>
            <a:xfrm>
              <a:off x="819637" y="1743016"/>
              <a:ext cx="0" cy="38359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a:off x="819637" y="2513427"/>
              <a:ext cx="0" cy="40615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pic>
          <p:nvPicPr>
            <p:cNvPr id="70" name="Picture 69"/>
            <p:cNvPicPr>
              <a:picLocks noChangeAspect="1"/>
            </p:cNvPicPr>
            <p:nvPr/>
          </p:nvPicPr>
          <p:blipFill>
            <a:blip r:embed="rId2"/>
            <a:stretch>
              <a:fillRect/>
            </a:stretch>
          </p:blipFill>
          <p:spPr>
            <a:xfrm>
              <a:off x="6902807" y="1150931"/>
              <a:ext cx="1021541" cy="1207270"/>
            </a:xfrm>
            <a:prstGeom prst="rect">
              <a:avLst/>
            </a:prstGeom>
          </p:spPr>
        </p:pic>
        <p:sp>
          <p:nvSpPr>
            <p:cNvPr id="71" name="Oval 70"/>
            <p:cNvSpPr/>
            <p:nvPr/>
          </p:nvSpPr>
          <p:spPr>
            <a:xfrm>
              <a:off x="8167454" y="144537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8560048" y="200907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208219" y="260027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005575" y="329073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774227" y="246770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487882" y="299155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020511" y="318573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452809" y="322126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8255900" y="272861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8560048" y="124879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Arrow Connector 80"/>
            <p:cNvCxnSpPr/>
            <p:nvPr/>
          </p:nvCxnSpPr>
          <p:spPr>
            <a:xfrm>
              <a:off x="8605768" y="1418834"/>
              <a:ext cx="0" cy="54950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8347340" y="2163175"/>
              <a:ext cx="196909" cy="48282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8498529" y="2189687"/>
              <a:ext cx="107239" cy="96813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8096843" y="2862617"/>
              <a:ext cx="159057" cy="29823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7865667" y="1551009"/>
              <a:ext cx="310704" cy="88691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7079051" y="2716506"/>
              <a:ext cx="129168" cy="51495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854214" y="2590637"/>
              <a:ext cx="154844" cy="54395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8271222" y="1587909"/>
              <a:ext cx="227307" cy="42047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7325579" y="2525513"/>
              <a:ext cx="426478" cy="9424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7533602" y="2585093"/>
              <a:ext cx="234367" cy="3888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7280818" y="2705895"/>
              <a:ext cx="207064" cy="26808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871064" y="2227828"/>
              <a:ext cx="651140"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Local</a:t>
              </a:r>
              <a:endParaRPr lang="en-US" b="1" dirty="0">
                <a:latin typeface="Arial" panose="020B0604020202020204" pitchFamily="34" charset="0"/>
                <a:cs typeface="Arial" panose="020B0604020202020204" pitchFamily="34" charset="0"/>
              </a:endParaRPr>
            </a:p>
          </p:txBody>
        </p:sp>
        <p:sp>
          <p:nvSpPr>
            <p:cNvPr id="93" name="TextBox 92"/>
            <p:cNvSpPr txBox="1"/>
            <p:nvPr/>
          </p:nvSpPr>
          <p:spPr>
            <a:xfrm>
              <a:off x="7131855" y="3173825"/>
              <a:ext cx="712054"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Graph</a:t>
              </a:r>
              <a:endParaRPr lang="en-US" b="1" dirty="0">
                <a:latin typeface="Arial" panose="020B0604020202020204" pitchFamily="34" charset="0"/>
                <a:cs typeface="Arial" panose="020B0604020202020204" pitchFamily="34" charset="0"/>
              </a:endParaRPr>
            </a:p>
          </p:txBody>
        </p:sp>
      </p:grpSp>
      <p:graphicFrame>
        <p:nvGraphicFramePr>
          <p:cNvPr id="104" name="Table 103"/>
          <p:cNvGraphicFramePr>
            <a:graphicFrameLocks noGrp="1"/>
          </p:cNvGraphicFramePr>
          <p:nvPr>
            <p:extLst/>
          </p:nvPr>
        </p:nvGraphicFramePr>
        <p:xfrm>
          <a:off x="107403" y="3743455"/>
          <a:ext cx="8726004" cy="2210389"/>
        </p:xfrm>
        <a:graphic>
          <a:graphicData uri="http://schemas.openxmlformats.org/drawingml/2006/table">
            <a:tbl>
              <a:tblPr firstRow="1" bandRow="1">
                <a:tableStyleId>{2D5ABB26-0587-4C30-8999-92F81FD0307C}</a:tableStyleId>
              </a:tblPr>
              <a:tblGrid>
                <a:gridCol w="2031948"/>
                <a:gridCol w="2260121"/>
                <a:gridCol w="2406770"/>
                <a:gridCol w="2027165"/>
              </a:tblGrid>
              <a:tr h="1199469">
                <a:tc>
                  <a:txBody>
                    <a:bodyPr/>
                    <a:lstStyle/>
                    <a:p>
                      <a:pPr marL="0" algn="l" defTabSz="914400" rtl="0" eaLnBrk="1" latinLnBrk="0" hangingPunct="1"/>
                      <a:r>
                        <a:rPr lang="en-US" sz="1800" kern="1200" dirty="0" smtClean="0">
                          <a:solidFill>
                            <a:schemeClr val="tx1"/>
                          </a:solidFill>
                          <a:latin typeface="+mn-lt"/>
                          <a:ea typeface="+mn-ea"/>
                          <a:cs typeface="+mn-cs"/>
                        </a:rPr>
                        <a:t>BLAST Analysis</a:t>
                      </a:r>
                    </a:p>
                    <a:p>
                      <a:pPr marL="0" algn="l" defTabSz="914400" rtl="0" eaLnBrk="1" latinLnBrk="0" hangingPunct="1"/>
                      <a:r>
                        <a:rPr lang="en-US" sz="1800" kern="1200" dirty="0" smtClean="0">
                          <a:solidFill>
                            <a:schemeClr val="tx1"/>
                          </a:solidFill>
                          <a:latin typeface="+mn-lt"/>
                          <a:ea typeface="+mn-ea"/>
                          <a:cs typeface="+mn-cs"/>
                        </a:rPr>
                        <a:t>Local Machine Learning</a:t>
                      </a:r>
                    </a:p>
                    <a:p>
                      <a:pPr marL="0" algn="l" defTabSz="914400" rtl="0" eaLnBrk="1" latinLnBrk="0" hangingPunct="1"/>
                      <a:r>
                        <a:rPr lang="en-US" sz="1800" kern="1200" dirty="0" smtClean="0">
                          <a:solidFill>
                            <a:schemeClr val="tx1"/>
                          </a:solidFill>
                          <a:latin typeface="+mn-lt"/>
                          <a:ea typeface="+mn-ea"/>
                          <a:cs typeface="+mn-cs"/>
                        </a:rPr>
                        <a:t>Pleasingly Parallel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High Energy Physics (HEP) Histograms</a:t>
                      </a:r>
                    </a:p>
                    <a:p>
                      <a:r>
                        <a:rPr lang="en-US" dirty="0" smtClean="0"/>
                        <a:t>Distributed search</a:t>
                      </a:r>
                    </a:p>
                    <a:p>
                      <a:r>
                        <a:rPr lang="en-US" sz="1600" dirty="0" smtClean="0"/>
                        <a:t>Recommender Engines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Expectation</a:t>
                      </a:r>
                      <a:r>
                        <a:rPr lang="en-US" sz="1600" baseline="0" dirty="0" smtClean="0"/>
                        <a:t> </a:t>
                      </a:r>
                      <a:r>
                        <a:rPr lang="en-US" sz="1600" dirty="0" smtClean="0"/>
                        <a:t>maximization </a:t>
                      </a:r>
                      <a:r>
                        <a:rPr lang="en-US" dirty="0" smtClean="0"/>
                        <a:t>Clustering e.g. K-means</a:t>
                      </a:r>
                    </a:p>
                    <a:p>
                      <a:r>
                        <a:rPr lang="en-US" dirty="0" smtClean="0"/>
                        <a:t>Linear Algebra, PageRank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Classic MPI</a:t>
                      </a:r>
                    </a:p>
                    <a:p>
                      <a:r>
                        <a:rPr lang="en-US" dirty="0" smtClean="0"/>
                        <a:t>PDE Solvers and Particle Dynamics</a:t>
                      </a:r>
                    </a:p>
                    <a:p>
                      <a:r>
                        <a:rPr lang="en-US" dirty="0" smtClean="0"/>
                        <a:t>Graph Problems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3">
                  <a:txBody>
                    <a:bodyPr/>
                    <a:lstStyle/>
                    <a:p>
                      <a:pPr algn="ctr"/>
                      <a:r>
                        <a:rPr lang="en-US" dirty="0" smtClean="0"/>
                        <a:t>MapReduce and Iterative Extensions (Spark, Twister)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a:txBody>
                    <a:bodyPr/>
                    <a:lstStyle/>
                    <a:p>
                      <a:r>
                        <a:rPr lang="en-US" dirty="0" smtClean="0"/>
                        <a:t>MPI, Giraph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4">
                  <a:txBody>
                    <a:bodyPr/>
                    <a:lstStyle/>
                    <a:p>
                      <a:pPr algn="ctr"/>
                      <a:r>
                        <a:rPr lang="en-US" dirty="0" smtClean="0"/>
                        <a:t>Integrated Systems such as Hadoop + Harp with </a:t>
                      </a:r>
                      <a:br>
                        <a:rPr lang="en-US" dirty="0" smtClean="0"/>
                      </a:br>
                      <a:r>
                        <a:rPr lang="en-US" dirty="0" smtClean="0"/>
                        <a:t>Compute and Communication model separated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5" name="TextBox 104"/>
          <p:cNvSpPr txBox="1"/>
          <p:nvPr/>
        </p:nvSpPr>
        <p:spPr>
          <a:xfrm>
            <a:off x="60661" y="6054110"/>
            <a:ext cx="9038492" cy="461665"/>
          </a:xfrm>
          <a:prstGeom prst="rect">
            <a:avLst/>
          </a:prstGeom>
          <a:solidFill>
            <a:schemeClr val="bg1"/>
          </a:solidFill>
        </p:spPr>
        <p:txBody>
          <a:bodyPr wrap="square" rtlCol="0">
            <a:spAutoFit/>
          </a:bodyPr>
          <a:lstStyle/>
          <a:p>
            <a:pPr algn="ctr" defTabSz="457200"/>
            <a:r>
              <a:rPr lang="en-US" sz="2400" b="1" dirty="0" smtClean="0">
                <a:solidFill>
                  <a:prstClr val="black"/>
                </a:solidFill>
              </a:rPr>
              <a:t>Correspond to first 4 of Identified Architectures</a:t>
            </a:r>
            <a:endParaRPr lang="en-US" sz="2400" b="1" dirty="0">
              <a:solidFill>
                <a:prstClr val="black"/>
              </a:solidFill>
            </a:endParaRPr>
          </a:p>
        </p:txBody>
      </p:sp>
    </p:spTree>
    <p:extLst>
      <p:ext uri="{BB962C8B-B14F-4D97-AF65-F5344CB8AC3E}">
        <p14:creationId xmlns:p14="http://schemas.microsoft.com/office/powerpoint/2010/main" val="3462617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546"/>
            <a:ext cx="8686800" cy="721895"/>
          </a:xfrm>
        </p:spPr>
        <p:txBody>
          <a:bodyPr>
            <a:normAutofit fontScale="90000"/>
          </a:bodyPr>
          <a:lstStyle/>
          <a:p>
            <a:r>
              <a:rPr lang="en-US" b="1" dirty="0" smtClean="0"/>
              <a:t>Comparison of Data Analytics with Simulation I</a:t>
            </a:r>
            <a:endParaRPr lang="en-US" b="1" dirty="0"/>
          </a:p>
        </p:txBody>
      </p:sp>
      <p:sp>
        <p:nvSpPr>
          <p:cNvPr id="3" name="Content Placeholder 2"/>
          <p:cNvSpPr>
            <a:spLocks noGrp="1"/>
          </p:cNvSpPr>
          <p:nvPr>
            <p:ph idx="1"/>
          </p:nvPr>
        </p:nvSpPr>
        <p:spPr>
          <a:xfrm>
            <a:off x="0" y="1122947"/>
            <a:ext cx="9144000" cy="5735053"/>
          </a:xfrm>
        </p:spPr>
        <p:txBody>
          <a:bodyPr>
            <a:normAutofit fontScale="92500" lnSpcReduction="20000"/>
          </a:bodyPr>
          <a:lstStyle/>
          <a:p>
            <a:r>
              <a:rPr lang="en-US" sz="2800" b="1" dirty="0" smtClean="0"/>
              <a:t>Pleasingly parallel </a:t>
            </a:r>
            <a:r>
              <a:rPr lang="en-US" sz="2800" dirty="0" smtClean="0"/>
              <a:t>often important in both</a:t>
            </a:r>
          </a:p>
          <a:p>
            <a:r>
              <a:rPr lang="en-US" sz="2800" dirty="0"/>
              <a:t>Both are often </a:t>
            </a:r>
            <a:r>
              <a:rPr lang="en-US" sz="2800" b="1" dirty="0"/>
              <a:t>SPMD</a:t>
            </a:r>
            <a:r>
              <a:rPr lang="en-US" sz="2800" dirty="0"/>
              <a:t> and </a:t>
            </a:r>
            <a:r>
              <a:rPr lang="en-US" sz="2800" b="1" dirty="0"/>
              <a:t>BSP</a:t>
            </a:r>
          </a:p>
          <a:p>
            <a:pPr marL="342900" lvl="1" indent="-342900">
              <a:buFont typeface="Arial"/>
              <a:buChar char="•"/>
            </a:pPr>
            <a:r>
              <a:rPr lang="en-US" sz="2800" b="1" dirty="0" smtClean="0"/>
              <a:t>Streaming event </a:t>
            </a:r>
            <a:r>
              <a:rPr lang="en-US" sz="2800" dirty="0" smtClean="0"/>
              <a:t>style important in Big Data; only see in simulations for “parameter sweep” simulations</a:t>
            </a:r>
          </a:p>
          <a:p>
            <a:pPr marL="342900" lvl="1" indent="-342900">
              <a:buFont typeface="Arial"/>
              <a:buChar char="•"/>
            </a:pPr>
            <a:r>
              <a:rPr lang="en-US" sz="2800" b="1" dirty="0" smtClean="0"/>
              <a:t>Non-iterative MapReduce </a:t>
            </a:r>
            <a:r>
              <a:rPr lang="en-US" sz="2800" dirty="0" smtClean="0"/>
              <a:t>is </a:t>
            </a:r>
            <a:r>
              <a:rPr lang="en-US" dirty="0"/>
              <a:t>major big data paradigm</a:t>
            </a:r>
          </a:p>
          <a:p>
            <a:pPr lvl="1"/>
            <a:r>
              <a:rPr lang="en-US" sz="2400" dirty="0" smtClean="0"/>
              <a:t>not a common simulation paradigm except where “Reduce” summarizes pleasingly parallel execution</a:t>
            </a:r>
          </a:p>
          <a:p>
            <a:r>
              <a:rPr lang="en-US" sz="2800" dirty="0" smtClean="0"/>
              <a:t>Big Data often has </a:t>
            </a:r>
            <a:r>
              <a:rPr lang="en-US" sz="2800" b="1" dirty="0" smtClean="0"/>
              <a:t>large collective communication</a:t>
            </a:r>
          </a:p>
          <a:p>
            <a:pPr lvl="1"/>
            <a:r>
              <a:rPr lang="en-US" dirty="0" smtClean="0"/>
              <a:t>Classic simulation has a lot of smallish point-to-point messages</a:t>
            </a:r>
          </a:p>
          <a:p>
            <a:r>
              <a:rPr lang="en-US" sz="2800" dirty="0" smtClean="0"/>
              <a:t>Simulation dominantly </a:t>
            </a:r>
            <a:r>
              <a:rPr lang="en-US" sz="2800" b="1" dirty="0" smtClean="0"/>
              <a:t>sparse</a:t>
            </a:r>
            <a:r>
              <a:rPr lang="en-US" sz="2800" dirty="0" smtClean="0"/>
              <a:t> (nearest neighbor) data structures</a:t>
            </a:r>
          </a:p>
          <a:p>
            <a:pPr lvl="1"/>
            <a:r>
              <a:rPr lang="en-US" dirty="0" smtClean="0"/>
              <a:t>“Bag of words (users, rankings, images..)” algorithms are sparse, as is PageRank </a:t>
            </a:r>
          </a:p>
          <a:p>
            <a:pPr lvl="1"/>
            <a:r>
              <a:rPr lang="en-US" dirty="0" smtClean="0"/>
              <a:t>Important data analytics involves full matrix algorithms</a:t>
            </a:r>
          </a:p>
          <a:p>
            <a:pPr marL="457200" lvl="1" indent="0">
              <a:buNone/>
            </a:pPr>
            <a:endParaRPr lang="en-US" dirty="0"/>
          </a:p>
        </p:txBody>
      </p:sp>
    </p:spTree>
    <p:extLst>
      <p:ext uri="{BB962C8B-B14F-4D97-AF65-F5344CB8AC3E}">
        <p14:creationId xmlns:p14="http://schemas.microsoft.com/office/powerpoint/2010/main" val="27340108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7"/>
            <a:ext cx="9144000" cy="1075765"/>
          </a:xfrm>
        </p:spPr>
        <p:txBody>
          <a:bodyPr>
            <a:normAutofit fontScale="90000"/>
          </a:bodyPr>
          <a:lstStyle/>
          <a:p>
            <a:r>
              <a:rPr lang="en-US" b="1" dirty="0" smtClean="0"/>
              <a:t>Comparison of Data Analytics with Simulation II</a:t>
            </a:r>
            <a:endParaRPr lang="en-US" b="1" dirty="0"/>
          </a:p>
        </p:txBody>
      </p:sp>
      <p:sp>
        <p:nvSpPr>
          <p:cNvPr id="3" name="Content Placeholder 2"/>
          <p:cNvSpPr>
            <a:spLocks noGrp="1"/>
          </p:cNvSpPr>
          <p:nvPr>
            <p:ph idx="1"/>
          </p:nvPr>
        </p:nvSpPr>
        <p:spPr>
          <a:xfrm>
            <a:off x="0" y="997676"/>
            <a:ext cx="9144000" cy="5927559"/>
          </a:xfrm>
        </p:spPr>
        <p:txBody>
          <a:bodyPr>
            <a:normAutofit lnSpcReduction="10000"/>
          </a:bodyPr>
          <a:lstStyle/>
          <a:p>
            <a:r>
              <a:rPr lang="en-US" sz="2400" dirty="0" smtClean="0"/>
              <a:t>There are similarities between some </a:t>
            </a:r>
            <a:r>
              <a:rPr lang="en-US" sz="2400" b="1" dirty="0" smtClean="0"/>
              <a:t>graph problems and particle simulations </a:t>
            </a:r>
            <a:r>
              <a:rPr lang="en-US" sz="2400" dirty="0" smtClean="0"/>
              <a:t>with a </a:t>
            </a:r>
            <a:r>
              <a:rPr lang="en-US" sz="2400" b="1" dirty="0" smtClean="0"/>
              <a:t>strange cutoff force.</a:t>
            </a:r>
          </a:p>
          <a:p>
            <a:pPr lvl="1"/>
            <a:r>
              <a:rPr lang="en-US" sz="2400" dirty="0" smtClean="0"/>
              <a:t>Both </a:t>
            </a:r>
            <a:r>
              <a:rPr lang="en-US" sz="2400" b="1" dirty="0" smtClean="0"/>
              <a:t>Map-Communication</a:t>
            </a:r>
          </a:p>
          <a:p>
            <a:r>
              <a:rPr lang="en-US" sz="2400" dirty="0" smtClean="0"/>
              <a:t>Note many big data problems are “</a:t>
            </a:r>
            <a:r>
              <a:rPr lang="en-US" sz="2400" b="1" dirty="0" smtClean="0"/>
              <a:t>long range force</a:t>
            </a:r>
            <a:r>
              <a:rPr lang="en-US" sz="2400" dirty="0" smtClean="0"/>
              <a:t>” as all points are linked.</a:t>
            </a:r>
          </a:p>
          <a:p>
            <a:pPr lvl="1"/>
            <a:r>
              <a:rPr lang="en-US" sz="2400" dirty="0" smtClean="0"/>
              <a:t>Easiest to parallelize. Often full matrix algorithms</a:t>
            </a:r>
          </a:p>
          <a:p>
            <a:pPr lvl="1"/>
            <a:r>
              <a:rPr lang="en-US" sz="2400" dirty="0" smtClean="0"/>
              <a:t>e.g. in </a:t>
            </a:r>
            <a:r>
              <a:rPr lang="en-US" sz="2400" dirty="0"/>
              <a:t>DNA sequence studies, </a:t>
            </a:r>
            <a:r>
              <a:rPr lang="en-US" sz="2400" dirty="0" smtClean="0"/>
              <a:t>distance </a:t>
            </a:r>
            <a:r>
              <a:rPr lang="en-US" sz="2400" dirty="0">
                <a:sym typeface="Symbol"/>
              </a:rPr>
              <a:t></a:t>
            </a:r>
            <a:r>
              <a:rPr lang="en-US" sz="2400" dirty="0"/>
              <a:t>(</a:t>
            </a:r>
            <a:r>
              <a:rPr lang="en-US" sz="2400" i="1" dirty="0" err="1"/>
              <a:t>i</a:t>
            </a:r>
            <a:r>
              <a:rPr lang="en-US" sz="2400" dirty="0"/>
              <a:t>, </a:t>
            </a:r>
            <a:r>
              <a:rPr lang="en-US" sz="2400" i="1" dirty="0">
                <a:sym typeface="Symbol"/>
              </a:rPr>
              <a:t>j</a:t>
            </a:r>
            <a:r>
              <a:rPr lang="en-US" sz="2400" dirty="0"/>
              <a:t>) </a:t>
            </a:r>
            <a:r>
              <a:rPr lang="en-US" sz="2400" dirty="0" smtClean="0"/>
              <a:t>defined by BLAST, Smith-Waterman, etc., between all sequences </a:t>
            </a:r>
            <a:r>
              <a:rPr lang="en-US" sz="2400" i="1" dirty="0" err="1"/>
              <a:t>i</a:t>
            </a:r>
            <a:r>
              <a:rPr lang="en-US" sz="2400" dirty="0"/>
              <a:t>, </a:t>
            </a:r>
            <a:r>
              <a:rPr lang="en-US" sz="2400" i="1" dirty="0" smtClean="0">
                <a:sym typeface="Symbol"/>
              </a:rPr>
              <a:t>j.</a:t>
            </a:r>
          </a:p>
          <a:p>
            <a:pPr lvl="1"/>
            <a:r>
              <a:rPr lang="en-US" sz="2400" dirty="0">
                <a:sym typeface="Symbol"/>
              </a:rPr>
              <a:t>Opportunity for “fast </a:t>
            </a:r>
            <a:r>
              <a:rPr lang="en-US" sz="2400" dirty="0" err="1">
                <a:sym typeface="Symbol"/>
              </a:rPr>
              <a:t>multipole</a:t>
            </a:r>
            <a:r>
              <a:rPr lang="en-US" sz="2400" dirty="0">
                <a:sym typeface="Symbol"/>
              </a:rPr>
              <a:t>” ideas in big data</a:t>
            </a:r>
            <a:r>
              <a:rPr lang="en-US" sz="2400" dirty="0" smtClean="0">
                <a:sym typeface="Symbol"/>
              </a:rPr>
              <a:t>.</a:t>
            </a:r>
            <a:endParaRPr lang="en-US" sz="2400" i="1" dirty="0" smtClean="0">
              <a:sym typeface="Symbol"/>
            </a:endParaRPr>
          </a:p>
          <a:p>
            <a:r>
              <a:rPr lang="en-US" sz="2400" dirty="0" smtClean="0">
                <a:sym typeface="Symbol"/>
              </a:rPr>
              <a:t>In image-based </a:t>
            </a:r>
            <a:r>
              <a:rPr lang="en-US" sz="2400" b="1" dirty="0" smtClean="0">
                <a:sym typeface="Symbol"/>
              </a:rPr>
              <a:t>deep learning</a:t>
            </a:r>
            <a:r>
              <a:rPr lang="en-US" sz="2400" dirty="0" smtClean="0">
                <a:sym typeface="Symbol"/>
              </a:rPr>
              <a:t>, neural network weights are block sparse (corresponding to links to pixel blocks) but can be formulated as full matrix operations on GPUs and MPI in blocks.</a:t>
            </a:r>
          </a:p>
          <a:p>
            <a:r>
              <a:rPr lang="en-US" sz="2400" dirty="0" smtClean="0"/>
              <a:t>In HPC benchmarking, </a:t>
            </a:r>
            <a:r>
              <a:rPr lang="en-US" sz="2400" dirty="0" err="1" smtClean="0"/>
              <a:t>Linpack</a:t>
            </a:r>
            <a:r>
              <a:rPr lang="en-US" sz="2400" dirty="0" smtClean="0"/>
              <a:t> being challenged by a new sparse conjugate gradient benchmark HPCG, while I am diligently using </a:t>
            </a:r>
            <a:r>
              <a:rPr lang="en-US" sz="2400" b="1" dirty="0" smtClean="0"/>
              <a:t>non- sparse conjugate gradient solvers </a:t>
            </a:r>
            <a:r>
              <a:rPr lang="en-US" sz="2400" dirty="0" smtClean="0"/>
              <a:t>in clustering and Multi-dimensional scaling.</a:t>
            </a:r>
          </a:p>
        </p:txBody>
      </p:sp>
    </p:spTree>
    <p:extLst>
      <p:ext uri="{BB962C8B-B14F-4D97-AF65-F5344CB8AC3E}">
        <p14:creationId xmlns:p14="http://schemas.microsoft.com/office/powerpoint/2010/main" val="8536113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pic>
          <p:nvPicPr>
            <p:cNvPr id="1026" name="Picture 2" descr="http://bioengineering.skku.ac.kr/kosmos/tutorial_img/connection_rule.png"/>
            <p:cNvPicPr>
              <a:picLocks noChangeAspect="1" noChangeArrowheads="1"/>
            </p:cNvPicPr>
            <p:nvPr/>
          </p:nvPicPr>
          <p:blipFill rotWithShape="1">
            <a:blip r:embed="rId2">
              <a:extLst>
                <a:ext uri="{28A0092B-C50C-407E-A947-70E740481C1C}">
                  <a14:useLocalDpi xmlns:a14="http://schemas.microsoft.com/office/drawing/2010/main" val="0"/>
                </a:ext>
              </a:extLst>
            </a:blip>
            <a:srcRect l="51223"/>
            <a:stretch/>
          </p:blipFill>
          <p:spPr bwMode="auto">
            <a:xfrm>
              <a:off x="0" y="0"/>
              <a:ext cx="47787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iles.ianrenton.com/sites/blog/2012/12/Screenshot-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0" y="1203242"/>
              <a:ext cx="4389120" cy="56499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7471508" y="1039446"/>
              <a:ext cx="0" cy="62523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3305908" y="966940"/>
              <a:ext cx="746369" cy="47706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 name="Content Placeholder 2"/>
          <p:cNvSpPr>
            <a:spLocks noGrp="1"/>
          </p:cNvSpPr>
          <p:nvPr>
            <p:ph idx="1"/>
          </p:nvPr>
        </p:nvSpPr>
        <p:spPr>
          <a:xfrm>
            <a:off x="4052277" y="0"/>
            <a:ext cx="5100113" cy="1191487"/>
          </a:xfrm>
          <a:solidFill>
            <a:schemeClr val="bg1">
              <a:lumMod val="65000"/>
            </a:schemeClr>
          </a:solidFill>
        </p:spPr>
        <p:txBody>
          <a:bodyPr>
            <a:normAutofit fontScale="92500"/>
          </a:bodyPr>
          <a:lstStyle/>
          <a:p>
            <a:pPr marL="0" indent="0">
              <a:buNone/>
            </a:pPr>
            <a:r>
              <a:rPr lang="en-US" dirty="0" smtClean="0"/>
              <a:t>“Force Diagrams” for macromolecules and Facebook</a:t>
            </a:r>
            <a:endParaRPr lang="en-US" dirty="0"/>
          </a:p>
        </p:txBody>
      </p:sp>
    </p:spTree>
    <p:extLst>
      <p:ext uri="{BB962C8B-B14F-4D97-AF65-F5344CB8AC3E}">
        <p14:creationId xmlns:p14="http://schemas.microsoft.com/office/powerpoint/2010/main" val="11952000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Iterative </a:t>
            </a:r>
            <a:r>
              <a:rPr lang="en-US" b="1" dirty="0"/>
              <a:t>MapReduce</a:t>
            </a:r>
            <a:br>
              <a:rPr lang="en-US" b="1" dirty="0"/>
            </a:br>
            <a:r>
              <a:rPr lang="en-US" b="1" dirty="0"/>
              <a:t>Implementing HPC-ABDS</a:t>
            </a:r>
          </a:p>
        </p:txBody>
      </p:sp>
      <p:sp>
        <p:nvSpPr>
          <p:cNvPr id="2" name="Subtitle 1"/>
          <p:cNvSpPr>
            <a:spLocks noGrp="1"/>
          </p:cNvSpPr>
          <p:nvPr>
            <p:ph type="subTitle" idx="1"/>
          </p:nvPr>
        </p:nvSpPr>
        <p:spPr/>
        <p:txBody>
          <a:bodyPr>
            <a:normAutofit/>
          </a:bodyPr>
          <a:lstStyle/>
          <a:p>
            <a:r>
              <a:rPr lang="en-US" dirty="0" smtClean="0">
                <a:solidFill>
                  <a:schemeClr val="tx1">
                    <a:lumMod val="75000"/>
                    <a:lumOff val="25000"/>
                  </a:schemeClr>
                </a:solidFill>
              </a:rPr>
              <a:t>Judy Qiu, Bingjing Zhang, Dennis Gannon, </a:t>
            </a:r>
            <a:r>
              <a:rPr lang="en-US" dirty="0" err="1" smtClean="0">
                <a:solidFill>
                  <a:schemeClr val="tx1">
                    <a:lumMod val="75000"/>
                    <a:lumOff val="25000"/>
                  </a:schemeClr>
                </a:solidFill>
              </a:rPr>
              <a:t>Thilina</a:t>
            </a:r>
            <a:r>
              <a:rPr lang="en-US" dirty="0" smtClean="0">
                <a:solidFill>
                  <a:schemeClr val="tx1">
                    <a:lumMod val="75000"/>
                    <a:lumOff val="25000"/>
                  </a:schemeClr>
                </a:solidFill>
              </a:rPr>
              <a:t> </a:t>
            </a:r>
            <a:r>
              <a:rPr lang="en-US" dirty="0" err="1" smtClean="0">
                <a:solidFill>
                  <a:schemeClr val="tx1">
                    <a:lumMod val="75000"/>
                    <a:lumOff val="25000"/>
                  </a:schemeClr>
                </a:solidFill>
              </a:rPr>
              <a:t>Gunarathne</a:t>
            </a:r>
            <a:endParaRPr lang="en-US" dirty="0">
              <a:solidFill>
                <a:schemeClr val="tx1">
                  <a:lumMod val="75000"/>
                  <a:lumOff val="25000"/>
                </a:schemeClr>
              </a:solidFill>
            </a:endParaRPr>
          </a:p>
        </p:txBody>
      </p:sp>
    </p:spTree>
    <p:extLst>
      <p:ext uri="{BB962C8B-B14F-4D97-AF65-F5344CB8AC3E}">
        <p14:creationId xmlns:p14="http://schemas.microsoft.com/office/powerpoint/2010/main" val="9722559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02"/>
            <a:ext cx="9144000" cy="894798"/>
          </a:xfrm>
        </p:spPr>
        <p:txBody>
          <a:bodyPr>
            <a:normAutofit/>
          </a:bodyPr>
          <a:lstStyle/>
          <a:p>
            <a:r>
              <a:rPr lang="en-US" b="1" dirty="0" smtClean="0"/>
              <a:t>Using Optimal “Collective” Operations</a:t>
            </a:r>
            <a:endParaRPr lang="en-US" b="1" dirty="0"/>
          </a:p>
        </p:txBody>
      </p:sp>
      <p:sp>
        <p:nvSpPr>
          <p:cNvPr id="5" name="Content Placeholder 4"/>
          <p:cNvSpPr>
            <a:spLocks noGrp="1"/>
          </p:cNvSpPr>
          <p:nvPr>
            <p:ph idx="1"/>
          </p:nvPr>
        </p:nvSpPr>
        <p:spPr>
          <a:xfrm>
            <a:off x="86008" y="914401"/>
            <a:ext cx="9057992" cy="1294646"/>
          </a:xfrm>
        </p:spPr>
        <p:txBody>
          <a:bodyPr>
            <a:normAutofit fontScale="77500" lnSpcReduction="20000"/>
          </a:bodyPr>
          <a:lstStyle/>
          <a:p>
            <a:r>
              <a:rPr lang="en-US" dirty="0" smtClean="0"/>
              <a:t>Twister4Azure Iterative MapReduce with enhanced collectives</a:t>
            </a:r>
          </a:p>
          <a:p>
            <a:pPr lvl="1"/>
            <a:r>
              <a:rPr lang="en-US" dirty="0"/>
              <a:t>Map-</a:t>
            </a:r>
            <a:r>
              <a:rPr lang="en-US" dirty="0" err="1"/>
              <a:t>AllReduce</a:t>
            </a:r>
            <a:r>
              <a:rPr lang="en-US" dirty="0"/>
              <a:t> primitive and </a:t>
            </a:r>
            <a:r>
              <a:rPr lang="en-US" dirty="0" err="1" smtClean="0"/>
              <a:t>MapReduce-MergeBroadcast</a:t>
            </a:r>
            <a:endParaRPr lang="en-US" dirty="0" smtClean="0"/>
          </a:p>
          <a:p>
            <a:r>
              <a:rPr lang="en-US" dirty="0" smtClean="0"/>
              <a:t>Strong Scaling on K-means for up to 256 cores on Azure</a:t>
            </a:r>
            <a:endParaRPr lang="en-US" dirty="0"/>
          </a:p>
        </p:txBody>
      </p:sp>
      <p:pic>
        <p:nvPicPr>
          <p:cNvPr id="4" name="Picture 3"/>
          <p:cNvPicPr>
            <a:picLocks noChangeAspect="1"/>
          </p:cNvPicPr>
          <p:nvPr/>
        </p:nvPicPr>
        <p:blipFill>
          <a:blip r:embed="rId2"/>
          <a:stretch>
            <a:fillRect/>
          </a:stretch>
        </p:blipFill>
        <p:spPr>
          <a:xfrm>
            <a:off x="951743" y="2209047"/>
            <a:ext cx="6650916" cy="4314570"/>
          </a:xfrm>
          <a:prstGeom prst="rect">
            <a:avLst/>
          </a:prstGeom>
        </p:spPr>
      </p:pic>
    </p:spTree>
    <p:extLst>
      <p:ext uri="{BB962C8B-B14F-4D97-AF65-F5344CB8AC3E}">
        <p14:creationId xmlns:p14="http://schemas.microsoft.com/office/powerpoint/2010/main" val="21166055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8965"/>
            <a:ext cx="7086600" cy="627530"/>
          </a:xfrm>
          <a:solidFill>
            <a:schemeClr val="bg1"/>
          </a:solidFill>
        </p:spPr>
        <p:txBody>
          <a:bodyPr>
            <a:normAutofit fontScale="90000"/>
          </a:bodyPr>
          <a:lstStyle/>
          <a:p>
            <a:r>
              <a:rPr lang="en-US" sz="3600" b="1" dirty="0" smtClean="0"/>
              <a:t>Kmeans and (Iterative) MapReduce</a:t>
            </a:r>
            <a:endParaRPr lang="en-US" sz="3600" b="1" dirty="0"/>
          </a:p>
        </p:txBody>
      </p:sp>
      <p:sp>
        <p:nvSpPr>
          <p:cNvPr id="9" name="Content Placeholder 8"/>
          <p:cNvSpPr>
            <a:spLocks noGrp="1"/>
          </p:cNvSpPr>
          <p:nvPr>
            <p:ph idx="1"/>
          </p:nvPr>
        </p:nvSpPr>
        <p:spPr>
          <a:xfrm>
            <a:off x="0" y="4784725"/>
            <a:ext cx="9144000" cy="2073275"/>
          </a:xfrm>
          <a:solidFill>
            <a:schemeClr val="bg1"/>
          </a:solidFill>
        </p:spPr>
        <p:txBody>
          <a:bodyPr/>
          <a:lstStyle/>
          <a:p>
            <a:r>
              <a:rPr lang="en-US" sz="2400" dirty="0" smtClean="0"/>
              <a:t>Shaded areas are computing only where Hadoop on HPC cluster is fastest</a:t>
            </a:r>
          </a:p>
          <a:p>
            <a:r>
              <a:rPr lang="en-US" sz="2400" dirty="0"/>
              <a:t>A</a:t>
            </a:r>
            <a:r>
              <a:rPr lang="en-US" sz="2400" dirty="0" smtClean="0"/>
              <a:t>reas above shading are overheads where T4A smallest and T4A with </a:t>
            </a:r>
            <a:r>
              <a:rPr lang="en-US" sz="2400" dirty="0" err="1" smtClean="0"/>
              <a:t>AllReduce</a:t>
            </a:r>
            <a:r>
              <a:rPr lang="en-US" sz="2400" dirty="0" smtClean="0"/>
              <a:t> collective have lowest overhead</a:t>
            </a:r>
          </a:p>
          <a:p>
            <a:r>
              <a:rPr lang="en-US" sz="2400" dirty="0" smtClean="0"/>
              <a:t>Note even on Azure Java (Orange) faster than T4A C# for compute</a:t>
            </a:r>
            <a:endParaRPr lang="en-US" sz="2400" dirty="0"/>
          </a:p>
        </p:txBody>
      </p:sp>
      <p:sp>
        <p:nvSpPr>
          <p:cNvPr id="4" name="Slide Number Placeholder 3"/>
          <p:cNvSpPr>
            <a:spLocks noGrp="1"/>
          </p:cNvSpPr>
          <p:nvPr>
            <p:ph type="sldNum" sz="quarter" idx="12"/>
          </p:nvPr>
        </p:nvSpPr>
        <p:spPr>
          <a:xfrm>
            <a:off x="8426513" y="6356350"/>
            <a:ext cx="520574" cy="365125"/>
          </a:xfrm>
        </p:spPr>
        <p:txBody>
          <a:bodyPr/>
          <a:lstStyle/>
          <a:p>
            <a:fld id="{94CC141A-9CC6-41A7-A7D0-011D836CC6E2}" type="slidenum">
              <a:rPr lang="en-US" smtClean="0"/>
              <a:pPr/>
              <a:t>37</a:t>
            </a:fld>
            <a:endParaRPr lang="en-US" dirty="0"/>
          </a:p>
        </p:txBody>
      </p:sp>
      <p:grpSp>
        <p:nvGrpSpPr>
          <p:cNvPr id="5" name="Group 4"/>
          <p:cNvGrpSpPr/>
          <p:nvPr/>
        </p:nvGrpSpPr>
        <p:grpSpPr>
          <a:xfrm>
            <a:off x="0" y="457200"/>
            <a:ext cx="8991602" cy="4495800"/>
            <a:chOff x="0" y="0"/>
            <a:chExt cx="5876925" cy="2998787"/>
          </a:xfrm>
        </p:grpSpPr>
        <p:graphicFrame>
          <p:nvGraphicFramePr>
            <p:cNvPr id="6" name="Chart 5"/>
            <p:cNvGraphicFramePr/>
            <p:nvPr>
              <p:extLst/>
            </p:nvPr>
          </p:nvGraphicFramePr>
          <p:xfrm>
            <a:off x="0" y="0"/>
            <a:ext cx="5876925" cy="29987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0" y="4761"/>
            <a:ext cx="4876800" cy="2979738"/>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10058229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Collectives improve traditional MapReduce</a:t>
            </a:r>
            <a:endParaRPr lang="en-US" b="1" dirty="0"/>
          </a:p>
        </p:txBody>
      </p:sp>
      <p:sp>
        <p:nvSpPr>
          <p:cNvPr id="3" name="Content Placeholder 2"/>
          <p:cNvSpPr>
            <a:spLocks noGrp="1"/>
          </p:cNvSpPr>
          <p:nvPr>
            <p:ph idx="1"/>
          </p:nvPr>
        </p:nvSpPr>
        <p:spPr>
          <a:xfrm>
            <a:off x="104114" y="1256169"/>
            <a:ext cx="9039885" cy="1749582"/>
          </a:xfrm>
        </p:spPr>
        <p:txBody>
          <a:bodyPr>
            <a:normAutofit fontScale="70000" lnSpcReduction="20000"/>
          </a:bodyPr>
          <a:lstStyle/>
          <a:p>
            <a:r>
              <a:rPr lang="en-US" dirty="0" smtClean="0"/>
              <a:t>Poly-algorithms choose the best collective implementation for machine and collective at hand</a:t>
            </a:r>
          </a:p>
          <a:p>
            <a:r>
              <a:rPr lang="en-US" dirty="0" smtClean="0"/>
              <a:t>This is K-means running within basic Hadoop but with optimal </a:t>
            </a:r>
            <a:r>
              <a:rPr lang="en-US" dirty="0" err="1" smtClean="0"/>
              <a:t>AllReduce</a:t>
            </a:r>
            <a:r>
              <a:rPr lang="en-US" dirty="0" smtClean="0"/>
              <a:t> collective operations</a:t>
            </a:r>
          </a:p>
          <a:p>
            <a:r>
              <a:rPr lang="en-US" dirty="0" smtClean="0"/>
              <a:t>Running on </a:t>
            </a:r>
            <a:r>
              <a:rPr lang="en-US" dirty="0" err="1" smtClean="0"/>
              <a:t>Infiniband</a:t>
            </a:r>
            <a:r>
              <a:rPr lang="en-US" dirty="0" smtClean="0"/>
              <a:t> Linux Cluster</a:t>
            </a:r>
            <a:endParaRPr lang="en-US" dirty="0"/>
          </a:p>
        </p:txBody>
      </p:sp>
      <p:pic>
        <p:nvPicPr>
          <p:cNvPr id="5" name="Picture 4"/>
          <p:cNvPicPr>
            <a:picLocks noChangeAspect="1"/>
          </p:cNvPicPr>
          <p:nvPr/>
        </p:nvPicPr>
        <p:blipFill>
          <a:blip r:embed="rId2"/>
          <a:stretch>
            <a:fillRect/>
          </a:stretch>
        </p:blipFill>
        <p:spPr>
          <a:xfrm>
            <a:off x="1174808" y="3118920"/>
            <a:ext cx="5727913" cy="3548958"/>
          </a:xfrm>
          <a:prstGeom prst="rect">
            <a:avLst/>
          </a:prstGeom>
        </p:spPr>
      </p:pic>
    </p:spTree>
    <p:extLst>
      <p:ext uri="{BB962C8B-B14F-4D97-AF65-F5344CB8AC3E}">
        <p14:creationId xmlns:p14="http://schemas.microsoft.com/office/powerpoint/2010/main" val="38828216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48921" y="62185"/>
            <a:ext cx="8229600" cy="1143000"/>
          </a:xfrm>
        </p:spPr>
        <p:txBody>
          <a:bodyPr/>
          <a:lstStyle/>
          <a:p>
            <a:r>
              <a:rPr lang="en-US" b="1" dirty="0" smtClean="0"/>
              <a:t>Harp Design</a:t>
            </a:r>
            <a:endParaRPr lang="en-US" b="1" dirty="0"/>
          </a:p>
        </p:txBody>
      </p:sp>
      <p:sp>
        <p:nvSpPr>
          <p:cNvPr id="18" name="Text Placeholder 17"/>
          <p:cNvSpPr>
            <a:spLocks noGrp="1"/>
          </p:cNvSpPr>
          <p:nvPr>
            <p:ph type="body" idx="1"/>
          </p:nvPr>
        </p:nvSpPr>
        <p:spPr/>
        <p:txBody>
          <a:bodyPr/>
          <a:lstStyle/>
          <a:p>
            <a:r>
              <a:rPr lang="en-US" dirty="0"/>
              <a:t>Parallelism Model</a:t>
            </a:r>
          </a:p>
        </p:txBody>
      </p:sp>
      <p:sp>
        <p:nvSpPr>
          <p:cNvPr id="20" name="Text Placeholder 19"/>
          <p:cNvSpPr>
            <a:spLocks noGrp="1"/>
          </p:cNvSpPr>
          <p:nvPr>
            <p:ph type="body" sz="quarter" idx="3"/>
          </p:nvPr>
        </p:nvSpPr>
        <p:spPr>
          <a:xfrm>
            <a:off x="5503653" y="1535113"/>
            <a:ext cx="3183147" cy="639762"/>
          </a:xfrm>
        </p:spPr>
        <p:txBody>
          <a:bodyPr/>
          <a:lstStyle/>
          <a:p>
            <a:r>
              <a:rPr lang="en-US" dirty="0" smtClean="0"/>
              <a:t>Architecture</a:t>
            </a:r>
            <a:endParaRPr lang="en-US" dirty="0"/>
          </a:p>
        </p:txBody>
      </p:sp>
      <p:grpSp>
        <p:nvGrpSpPr>
          <p:cNvPr id="22" name="Group 21"/>
          <p:cNvGrpSpPr/>
          <p:nvPr/>
        </p:nvGrpSpPr>
        <p:grpSpPr>
          <a:xfrm>
            <a:off x="50720" y="2338533"/>
            <a:ext cx="4223351" cy="2197516"/>
            <a:chOff x="619450" y="2618515"/>
            <a:chExt cx="5207216" cy="2548397"/>
          </a:xfrm>
        </p:grpSpPr>
        <p:sp>
          <p:nvSpPr>
            <p:cNvPr id="56" name="Rounded Rectangle 55"/>
            <p:cNvSpPr/>
            <p:nvPr/>
          </p:nvSpPr>
          <p:spPr>
            <a:xfrm>
              <a:off x="619450" y="3878661"/>
              <a:ext cx="2296904" cy="482803"/>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sz="1200" dirty="0">
                  <a:solidFill>
                    <a:schemeClr val="bg1"/>
                  </a:solidFill>
                </a:rPr>
                <a:t>Shuffle</a:t>
              </a:r>
            </a:p>
          </p:txBody>
        </p:sp>
        <p:grpSp>
          <p:nvGrpSpPr>
            <p:cNvPr id="57" name="Group 56"/>
            <p:cNvGrpSpPr/>
            <p:nvPr/>
          </p:nvGrpSpPr>
          <p:grpSpPr>
            <a:xfrm>
              <a:off x="3325523" y="3184456"/>
              <a:ext cx="2501143" cy="1558993"/>
              <a:chOff x="7121236" y="2211758"/>
              <a:chExt cx="4525819" cy="2166276"/>
            </a:xfrm>
          </p:grpSpPr>
          <p:sp>
            <p:nvSpPr>
              <p:cNvPr id="68" name="Rounded Rectangle 67"/>
              <p:cNvSpPr/>
              <p:nvPr/>
            </p:nvSpPr>
            <p:spPr>
              <a:xfrm>
                <a:off x="7214931"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69" name="Rounded Rectangle 68"/>
              <p:cNvSpPr/>
              <p:nvPr/>
            </p:nvSpPr>
            <p:spPr>
              <a:xfrm>
                <a:off x="8224318" y="2211759"/>
                <a:ext cx="493643" cy="21623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70" name="Rounded Rectangle 69"/>
              <p:cNvSpPr/>
              <p:nvPr/>
            </p:nvSpPr>
            <p:spPr>
              <a:xfrm>
                <a:off x="9233706"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71" name="Rounded Rectangle 70"/>
              <p:cNvSpPr/>
              <p:nvPr/>
            </p:nvSpPr>
            <p:spPr>
              <a:xfrm>
                <a:off x="11079339" y="2211758"/>
                <a:ext cx="493643" cy="21662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cxnSp>
            <p:nvCxnSpPr>
              <p:cNvPr id="72" name="Straight Connector 71"/>
              <p:cNvCxnSpPr/>
              <p:nvPr/>
            </p:nvCxnSpPr>
            <p:spPr>
              <a:xfrm>
                <a:off x="9992253" y="3313373"/>
                <a:ext cx="918295" cy="0"/>
              </a:xfrm>
              <a:prstGeom prst="line">
                <a:avLst/>
              </a:prstGeom>
              <a:ln w="50800" cap="rnd">
                <a:prstDash val="sysDot"/>
                <a:round/>
              </a:ln>
            </p:spPr>
            <p:style>
              <a:lnRef idx="1">
                <a:schemeClr val="accent1"/>
              </a:lnRef>
              <a:fillRef idx="0">
                <a:schemeClr val="accent1"/>
              </a:fillRef>
              <a:effectRef idx="0">
                <a:schemeClr val="accent1"/>
              </a:effectRef>
              <a:fontRef idx="minor">
                <a:schemeClr val="tx1"/>
              </a:fontRef>
            </p:style>
          </p:cxnSp>
          <p:sp>
            <p:nvSpPr>
              <p:cNvPr id="73" name="Rounded Rectangle 72"/>
              <p:cNvSpPr/>
              <p:nvPr/>
            </p:nvSpPr>
            <p:spPr>
              <a:xfrm>
                <a:off x="7121236" y="3477892"/>
                <a:ext cx="4525819" cy="457578"/>
              </a:xfrm>
              <a:prstGeom prst="round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200" dirty="0" smtClean="0">
                    <a:solidFill>
                      <a:schemeClr val="bg1"/>
                    </a:solidFill>
                  </a:rPr>
                  <a:t>Optimal </a:t>
                </a:r>
                <a:r>
                  <a:rPr lang="en-US" sz="1200" dirty="0">
                    <a:solidFill>
                      <a:schemeClr val="bg1"/>
                    </a:solidFill>
                  </a:rPr>
                  <a:t>Communication</a:t>
                </a:r>
              </a:p>
            </p:txBody>
          </p:sp>
        </p:grpSp>
        <p:sp>
          <p:nvSpPr>
            <p:cNvPr id="58" name="Rounded Rectangle 57"/>
            <p:cNvSpPr/>
            <p:nvPr/>
          </p:nvSpPr>
          <p:spPr>
            <a:xfrm>
              <a:off x="845356"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59" name="Rounded Rectangle 58"/>
            <p:cNvSpPr/>
            <p:nvPr/>
          </p:nvSpPr>
          <p:spPr>
            <a:xfrm>
              <a:off x="1274123" y="3006000"/>
              <a:ext cx="209689" cy="9438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60" name="Rounded Rectangle 59"/>
            <p:cNvSpPr/>
            <p:nvPr/>
          </p:nvSpPr>
          <p:spPr>
            <a:xfrm>
              <a:off x="1702889"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sp>
          <p:nvSpPr>
            <p:cNvPr id="61" name="Rounded Rectangle 60"/>
            <p:cNvSpPr/>
            <p:nvPr/>
          </p:nvSpPr>
          <p:spPr>
            <a:xfrm>
              <a:off x="2486875" y="300599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t>
              </a:r>
            </a:p>
          </p:txBody>
        </p:sp>
        <p:cxnSp>
          <p:nvCxnSpPr>
            <p:cNvPr id="62" name="Straight Connector 61"/>
            <p:cNvCxnSpPr/>
            <p:nvPr/>
          </p:nvCxnSpPr>
          <p:spPr>
            <a:xfrm>
              <a:off x="2025104" y="3486841"/>
              <a:ext cx="390072" cy="0"/>
            </a:xfrm>
            <a:prstGeom prst="line">
              <a:avLst/>
            </a:prstGeom>
            <a:ln w="50800" cap="rnd">
              <a:prstDash val="sysDot"/>
              <a:round/>
            </a:ln>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1361468" y="422135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a:t>
              </a:r>
            </a:p>
          </p:txBody>
        </p:sp>
        <p:sp>
          <p:nvSpPr>
            <p:cNvPr id="64" name="Rounded Rectangle 63"/>
            <p:cNvSpPr/>
            <p:nvPr/>
          </p:nvSpPr>
          <p:spPr>
            <a:xfrm>
              <a:off x="2063514" y="4221359"/>
              <a:ext cx="209689" cy="9455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a:t>
              </a:r>
            </a:p>
          </p:txBody>
        </p:sp>
        <p:sp>
          <p:nvSpPr>
            <p:cNvPr id="65" name="Right Arrow 64"/>
            <p:cNvSpPr/>
            <p:nvPr/>
          </p:nvSpPr>
          <p:spPr>
            <a:xfrm>
              <a:off x="2947163" y="3953854"/>
              <a:ext cx="368801" cy="27153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66" name="TextBox 65"/>
            <p:cNvSpPr txBox="1"/>
            <p:nvPr/>
          </p:nvSpPr>
          <p:spPr>
            <a:xfrm>
              <a:off x="3279801" y="2618515"/>
              <a:ext cx="2428589" cy="606763"/>
            </a:xfrm>
            <a:prstGeom prst="rect">
              <a:avLst/>
            </a:prstGeom>
            <a:noFill/>
          </p:spPr>
          <p:txBody>
            <a:bodyPr wrap="square" rtlCol="0">
              <a:spAutoFit/>
            </a:bodyPr>
            <a:lstStyle/>
            <a:p>
              <a:pPr algn="ctr"/>
              <a:r>
                <a:rPr lang="en-US" sz="1400" b="1" dirty="0" smtClean="0"/>
                <a:t>Map-Collective or Map-Communication  </a:t>
              </a:r>
              <a:r>
                <a:rPr lang="en-US" sz="1400" b="1" dirty="0"/>
                <a:t>Model</a:t>
              </a:r>
            </a:p>
          </p:txBody>
        </p:sp>
        <p:sp>
          <p:nvSpPr>
            <p:cNvPr id="67" name="TextBox 66"/>
            <p:cNvSpPr txBox="1"/>
            <p:nvPr/>
          </p:nvSpPr>
          <p:spPr>
            <a:xfrm>
              <a:off x="706682" y="2621650"/>
              <a:ext cx="2269674" cy="356920"/>
            </a:xfrm>
            <a:prstGeom prst="rect">
              <a:avLst/>
            </a:prstGeom>
            <a:noFill/>
          </p:spPr>
          <p:txBody>
            <a:bodyPr wrap="square" rtlCol="0">
              <a:spAutoFit/>
            </a:bodyPr>
            <a:lstStyle/>
            <a:p>
              <a:pPr algn="ctr"/>
              <a:r>
                <a:rPr lang="en-US" sz="1400" b="1" dirty="0" err="1"/>
                <a:t>MapReduce</a:t>
              </a:r>
              <a:r>
                <a:rPr lang="en-US" sz="1400" b="1" dirty="0"/>
                <a:t>  Model</a:t>
              </a:r>
            </a:p>
          </p:txBody>
        </p:sp>
      </p:grpSp>
      <p:grpSp>
        <p:nvGrpSpPr>
          <p:cNvPr id="74" name="Group 73"/>
          <p:cNvGrpSpPr/>
          <p:nvPr/>
        </p:nvGrpSpPr>
        <p:grpSpPr>
          <a:xfrm>
            <a:off x="4690508" y="2558067"/>
            <a:ext cx="3889639" cy="2392395"/>
            <a:chOff x="516900" y="1473352"/>
            <a:chExt cx="9838484" cy="5086250"/>
          </a:xfrm>
        </p:grpSpPr>
        <p:sp>
          <p:nvSpPr>
            <p:cNvPr id="75" name="Rectangle 74"/>
            <p:cNvSpPr/>
            <p:nvPr/>
          </p:nvSpPr>
          <p:spPr>
            <a:xfrm>
              <a:off x="3595076" y="5178057"/>
              <a:ext cx="6760308" cy="12405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YARN</a:t>
              </a:r>
            </a:p>
          </p:txBody>
        </p:sp>
        <p:sp>
          <p:nvSpPr>
            <p:cNvPr id="76" name="L-Shape 75"/>
            <p:cNvSpPr/>
            <p:nvPr/>
          </p:nvSpPr>
          <p:spPr>
            <a:xfrm>
              <a:off x="3595076" y="3515421"/>
              <a:ext cx="6760303" cy="1632281"/>
            </a:xfrm>
            <a:custGeom>
              <a:avLst/>
              <a:gdLst>
                <a:gd name="connsiteX0" fmla="*/ 0 w 2672682"/>
                <a:gd name="connsiteY0" fmla="*/ 0 h 767768"/>
                <a:gd name="connsiteX1" fmla="*/ 1444149 w 2672682"/>
                <a:gd name="connsiteY1" fmla="*/ 0 h 767768"/>
                <a:gd name="connsiteX2" fmla="*/ 1444149 w 2672682"/>
                <a:gd name="connsiteY2" fmla="*/ 472116 h 767768"/>
                <a:gd name="connsiteX3" fmla="*/ 2672682 w 2672682"/>
                <a:gd name="connsiteY3" fmla="*/ 472116 h 767768"/>
                <a:gd name="connsiteX4" fmla="*/ 2672682 w 2672682"/>
                <a:gd name="connsiteY4" fmla="*/ 767768 h 767768"/>
                <a:gd name="connsiteX5" fmla="*/ 0 w 2672682"/>
                <a:gd name="connsiteY5" fmla="*/ 767768 h 767768"/>
                <a:gd name="connsiteX6" fmla="*/ 0 w 2672682"/>
                <a:gd name="connsiteY6" fmla="*/ 0 h 767768"/>
                <a:gd name="connsiteX0" fmla="*/ 0 w 2672682"/>
                <a:gd name="connsiteY0" fmla="*/ 0 h 767768"/>
                <a:gd name="connsiteX1" fmla="*/ 1444149 w 2672682"/>
                <a:gd name="connsiteY1" fmla="*/ 0 h 767768"/>
                <a:gd name="connsiteX2" fmla="*/ 1504534 w 2672682"/>
                <a:gd name="connsiteY2" fmla="*/ 377225 h 767768"/>
                <a:gd name="connsiteX3" fmla="*/ 2672682 w 2672682"/>
                <a:gd name="connsiteY3" fmla="*/ 472116 h 767768"/>
                <a:gd name="connsiteX4" fmla="*/ 2672682 w 2672682"/>
                <a:gd name="connsiteY4" fmla="*/ 767768 h 767768"/>
                <a:gd name="connsiteX5" fmla="*/ 0 w 2672682"/>
                <a:gd name="connsiteY5" fmla="*/ 767768 h 767768"/>
                <a:gd name="connsiteX6" fmla="*/ 0 w 2672682"/>
                <a:gd name="connsiteY6" fmla="*/ 0 h 767768"/>
                <a:gd name="connsiteX0" fmla="*/ 0 w 2672682"/>
                <a:gd name="connsiteY0" fmla="*/ 0 h 767768"/>
                <a:gd name="connsiteX1" fmla="*/ 1444149 w 2672682"/>
                <a:gd name="connsiteY1" fmla="*/ 0 h 767768"/>
                <a:gd name="connsiteX2" fmla="*/ 1504534 w 2672682"/>
                <a:gd name="connsiteY2" fmla="*/ 377225 h 767768"/>
                <a:gd name="connsiteX3" fmla="*/ 2664055 w 2672682"/>
                <a:gd name="connsiteY3" fmla="*/ 385852 h 767768"/>
                <a:gd name="connsiteX4" fmla="*/ 2672682 w 2672682"/>
                <a:gd name="connsiteY4" fmla="*/ 767768 h 767768"/>
                <a:gd name="connsiteX5" fmla="*/ 0 w 2672682"/>
                <a:gd name="connsiteY5" fmla="*/ 767768 h 767768"/>
                <a:gd name="connsiteX6" fmla="*/ 0 w 2672682"/>
                <a:gd name="connsiteY6" fmla="*/ 0 h 76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682" h="767768">
                  <a:moveTo>
                    <a:pt x="0" y="0"/>
                  </a:moveTo>
                  <a:lnTo>
                    <a:pt x="1444149" y="0"/>
                  </a:lnTo>
                  <a:lnTo>
                    <a:pt x="1504534" y="377225"/>
                  </a:lnTo>
                  <a:lnTo>
                    <a:pt x="2664055" y="385852"/>
                  </a:lnTo>
                  <a:lnTo>
                    <a:pt x="2672682" y="767768"/>
                  </a:lnTo>
                  <a:lnTo>
                    <a:pt x="0" y="767768"/>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00" dirty="0" smtClean="0"/>
            </a:p>
            <a:p>
              <a:pPr algn="ctr"/>
              <a:r>
                <a:rPr lang="en-US" sz="1400" dirty="0" smtClean="0"/>
                <a:t>MapReduce </a:t>
              </a:r>
              <a:r>
                <a:rPr lang="en-US" sz="1400" dirty="0"/>
                <a:t>V2</a:t>
              </a:r>
            </a:p>
          </p:txBody>
        </p:sp>
        <p:sp>
          <p:nvSpPr>
            <p:cNvPr id="77" name="Rectangle 76"/>
            <p:cNvSpPr/>
            <p:nvPr/>
          </p:nvSpPr>
          <p:spPr>
            <a:xfrm>
              <a:off x="7031339" y="3442735"/>
              <a:ext cx="3324039" cy="87716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400" b="1" dirty="0"/>
                <a:t>Harp</a:t>
              </a:r>
            </a:p>
          </p:txBody>
        </p:sp>
        <p:sp>
          <p:nvSpPr>
            <p:cNvPr id="78" name="Rectangle 77"/>
            <p:cNvSpPr/>
            <p:nvPr/>
          </p:nvSpPr>
          <p:spPr>
            <a:xfrm>
              <a:off x="3595076" y="1473352"/>
              <a:ext cx="3324039" cy="18896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err="1"/>
                <a:t>MapReduce</a:t>
              </a:r>
              <a:r>
                <a:rPr lang="en-US" sz="1200" dirty="0"/>
                <a:t> Applications</a:t>
              </a:r>
            </a:p>
          </p:txBody>
        </p:sp>
        <p:sp>
          <p:nvSpPr>
            <p:cNvPr id="79" name="Rectangle 78"/>
            <p:cNvSpPr/>
            <p:nvPr/>
          </p:nvSpPr>
          <p:spPr>
            <a:xfrm>
              <a:off x="7031345" y="1473352"/>
              <a:ext cx="3324039" cy="1889672"/>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t>Map-Collective </a:t>
              </a:r>
              <a:br>
                <a:rPr lang="en-US" sz="1200" dirty="0" smtClean="0"/>
              </a:br>
              <a:r>
                <a:rPr lang="en-US" sz="1200" dirty="0" smtClean="0"/>
                <a:t>or Map-Communication </a:t>
              </a:r>
              <a:r>
                <a:rPr lang="en-US" sz="1200" dirty="0"/>
                <a:t>Applications</a:t>
              </a:r>
            </a:p>
          </p:txBody>
        </p:sp>
        <p:sp>
          <p:nvSpPr>
            <p:cNvPr id="80" name="TextBox 79"/>
            <p:cNvSpPr txBox="1"/>
            <p:nvPr/>
          </p:nvSpPr>
          <p:spPr>
            <a:xfrm>
              <a:off x="516900" y="2132221"/>
              <a:ext cx="2759207" cy="725296"/>
            </a:xfrm>
            <a:prstGeom prst="rect">
              <a:avLst/>
            </a:prstGeom>
            <a:noFill/>
          </p:spPr>
          <p:txBody>
            <a:bodyPr wrap="square" rtlCol="0">
              <a:spAutoFit/>
            </a:bodyPr>
            <a:lstStyle/>
            <a:p>
              <a:r>
                <a:rPr lang="en-US" sz="1400" b="1" dirty="0"/>
                <a:t>Application</a:t>
              </a:r>
            </a:p>
          </p:txBody>
        </p:sp>
        <p:sp>
          <p:nvSpPr>
            <p:cNvPr id="81" name="TextBox 80"/>
            <p:cNvSpPr txBox="1"/>
            <p:nvPr/>
          </p:nvSpPr>
          <p:spPr>
            <a:xfrm>
              <a:off x="562738" y="4079840"/>
              <a:ext cx="2774938" cy="725295"/>
            </a:xfrm>
            <a:prstGeom prst="rect">
              <a:avLst/>
            </a:prstGeom>
            <a:noFill/>
          </p:spPr>
          <p:txBody>
            <a:bodyPr wrap="square" rtlCol="0">
              <a:spAutoFit/>
            </a:bodyPr>
            <a:lstStyle/>
            <a:p>
              <a:r>
                <a:rPr lang="en-US" sz="1400" b="1" dirty="0"/>
                <a:t>Framework</a:t>
              </a:r>
            </a:p>
          </p:txBody>
        </p:sp>
        <p:sp>
          <p:nvSpPr>
            <p:cNvPr id="82" name="TextBox 81"/>
            <p:cNvSpPr txBox="1"/>
            <p:nvPr/>
          </p:nvSpPr>
          <p:spPr>
            <a:xfrm>
              <a:off x="828665" y="5326603"/>
              <a:ext cx="2571765" cy="1232999"/>
            </a:xfrm>
            <a:prstGeom prst="rect">
              <a:avLst/>
            </a:prstGeom>
            <a:noFill/>
          </p:spPr>
          <p:txBody>
            <a:bodyPr wrap="square" rtlCol="0">
              <a:spAutoFit/>
            </a:bodyPr>
            <a:lstStyle/>
            <a:p>
              <a:r>
                <a:rPr lang="en-US" sz="1400" b="1" dirty="0"/>
                <a:t>Resource Manager</a:t>
              </a:r>
            </a:p>
          </p:txBody>
        </p:sp>
        <p:cxnSp>
          <p:nvCxnSpPr>
            <p:cNvPr id="83" name="Straight Connector 82"/>
            <p:cNvCxnSpPr/>
            <p:nvPr/>
          </p:nvCxnSpPr>
          <p:spPr>
            <a:xfrm>
              <a:off x="765908" y="3377484"/>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765908" y="1713376"/>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687754" y="5104271"/>
              <a:ext cx="2235200" cy="7815"/>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a:off x="4714967" y="5134561"/>
            <a:ext cx="883685" cy="331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740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5406"/>
          <a:stretch/>
        </p:blipFill>
        <p:spPr>
          <a:xfrm>
            <a:off x="0" y="6667"/>
            <a:ext cx="9144000" cy="6851333"/>
          </a:xfrm>
          <a:prstGeom prst="rect">
            <a:avLst/>
          </a:prstGeom>
        </p:spPr>
      </p:pic>
    </p:spTree>
    <p:extLst>
      <p:ext uri="{BB962C8B-B14F-4D97-AF65-F5344CB8AC3E}">
        <p14:creationId xmlns:p14="http://schemas.microsoft.com/office/powerpoint/2010/main" val="30975347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466" y="271274"/>
            <a:ext cx="7886700" cy="994172"/>
          </a:xfrm>
        </p:spPr>
        <p:txBody>
          <a:bodyPr/>
          <a:lstStyle/>
          <a:p>
            <a:r>
              <a:rPr lang="en-US" b="1" dirty="0" smtClean="0">
                <a:latin typeface="+mn-lt"/>
              </a:rPr>
              <a:t>Features of Harp </a:t>
            </a:r>
            <a:r>
              <a:rPr lang="en-US" b="1" dirty="0" err="1" smtClean="0">
                <a:latin typeface="+mn-lt"/>
              </a:rPr>
              <a:t>Hadoop</a:t>
            </a:r>
            <a:r>
              <a:rPr lang="en-US" b="1" dirty="0" smtClean="0">
                <a:latin typeface="+mn-lt"/>
              </a:rPr>
              <a:t> Plugin</a:t>
            </a:r>
            <a:endParaRPr lang="en-US" b="1" dirty="0">
              <a:latin typeface="+mn-lt"/>
            </a:endParaRPr>
          </a:p>
        </p:txBody>
      </p:sp>
      <p:sp>
        <p:nvSpPr>
          <p:cNvPr id="3" name="Content Placeholder 2"/>
          <p:cNvSpPr>
            <a:spLocks noGrp="1"/>
          </p:cNvSpPr>
          <p:nvPr>
            <p:ph idx="1"/>
          </p:nvPr>
        </p:nvSpPr>
        <p:spPr>
          <a:xfrm>
            <a:off x="230065" y="1157410"/>
            <a:ext cx="7886700" cy="5700590"/>
          </a:xfrm>
        </p:spPr>
        <p:txBody>
          <a:bodyPr>
            <a:noAutofit/>
          </a:bodyPr>
          <a:lstStyle/>
          <a:p>
            <a:r>
              <a:rPr lang="en-US" sz="2800" dirty="0" smtClean="0"/>
              <a:t>Hadoop Plugin (on Hadoop 1.2.1 and Hadoop 2.2.0)</a:t>
            </a:r>
          </a:p>
          <a:p>
            <a:r>
              <a:rPr lang="en-US" sz="2800" dirty="0" smtClean="0"/>
              <a:t>Hierarchical data abstraction on arrays, key-values and graphs for easy programming expressiveness.</a:t>
            </a:r>
          </a:p>
          <a:p>
            <a:r>
              <a:rPr lang="en-US" sz="2800" dirty="0" smtClean="0"/>
              <a:t>Collective communication model to support various communication operations on the data abstractions (will extend to Point to Point)</a:t>
            </a:r>
          </a:p>
          <a:p>
            <a:r>
              <a:rPr lang="en-US" sz="2800" dirty="0" smtClean="0"/>
              <a:t>Caching with buffer management for memory allocation required from computation and communication </a:t>
            </a:r>
          </a:p>
          <a:p>
            <a:r>
              <a:rPr lang="en-US" sz="2800" dirty="0" smtClean="0"/>
              <a:t>BSP style parallelism</a:t>
            </a:r>
          </a:p>
          <a:p>
            <a:r>
              <a:rPr lang="en-US" sz="2800" dirty="0" smtClean="0"/>
              <a:t>Fault tolerance with </a:t>
            </a:r>
            <a:r>
              <a:rPr lang="en-US" sz="2800" dirty="0" err="1" smtClean="0"/>
              <a:t>checkpointing</a:t>
            </a:r>
            <a:endParaRPr lang="en-US" sz="2800" dirty="0"/>
          </a:p>
        </p:txBody>
      </p:sp>
    </p:spTree>
    <p:extLst>
      <p:ext uri="{BB962C8B-B14F-4D97-AF65-F5344CB8AC3E}">
        <p14:creationId xmlns:p14="http://schemas.microsoft.com/office/powerpoint/2010/main" val="5888128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1" y="595070"/>
            <a:ext cx="8847014" cy="1143000"/>
          </a:xfrm>
        </p:spPr>
        <p:txBody>
          <a:bodyPr>
            <a:normAutofit fontScale="90000"/>
          </a:bodyPr>
          <a:lstStyle/>
          <a:p>
            <a:r>
              <a:rPr lang="en-US" b="1" dirty="0"/>
              <a:t>WDA SMACOF MDS (Multidimensional Scaling) </a:t>
            </a:r>
            <a:r>
              <a:rPr lang="en-US" b="1" dirty="0" smtClean="0"/>
              <a:t>using </a:t>
            </a:r>
            <a:r>
              <a:rPr lang="en-US" b="1" dirty="0"/>
              <a:t>Harp </a:t>
            </a:r>
            <a:r>
              <a:rPr lang="en-US" b="1" dirty="0" smtClean="0"/>
              <a:t>on IU Big </a:t>
            </a:r>
            <a:r>
              <a:rPr lang="en-US" b="1" dirty="0"/>
              <a:t>Red 2 </a:t>
            </a:r>
            <a:r>
              <a:rPr lang="en-US" b="1" dirty="0" smtClean="0"/>
              <a:t/>
            </a:r>
            <a:br>
              <a:rPr lang="en-US" b="1" dirty="0" smtClean="0"/>
            </a:br>
            <a:r>
              <a:rPr lang="en-US" sz="4000" b="1" dirty="0" smtClean="0"/>
              <a:t>Parallel Efficiency: on 100-300K sequences</a:t>
            </a:r>
            <a:r>
              <a:rPr lang="en-US" b="1" dirty="0" smtClean="0"/>
              <a:t/>
            </a:r>
            <a:br>
              <a:rPr lang="en-US" b="1" dirty="0" smtClean="0"/>
            </a:br>
            <a:endParaRPr lang="en-US" b="1" dirty="0"/>
          </a:p>
        </p:txBody>
      </p:sp>
      <p:sp>
        <p:nvSpPr>
          <p:cNvPr id="3" name="TextBox 2"/>
          <p:cNvSpPr txBox="1"/>
          <p:nvPr/>
        </p:nvSpPr>
        <p:spPr>
          <a:xfrm>
            <a:off x="664307" y="6360256"/>
            <a:ext cx="6823471" cy="400110"/>
          </a:xfrm>
          <a:prstGeom prst="rect">
            <a:avLst/>
          </a:prstGeom>
          <a:noFill/>
        </p:spPr>
        <p:txBody>
          <a:bodyPr wrap="none" rtlCol="0">
            <a:spAutoFit/>
          </a:bodyPr>
          <a:lstStyle/>
          <a:p>
            <a:r>
              <a:rPr lang="en-US" sz="2000" b="1" dirty="0" smtClean="0"/>
              <a:t>Conjugate Gradient (dominant time) and Matrix Multiplication</a:t>
            </a:r>
            <a:endParaRPr lang="en-US" sz="2000" b="1" dirty="0"/>
          </a:p>
        </p:txBody>
      </p:sp>
      <p:graphicFrame>
        <p:nvGraphicFramePr>
          <p:cNvPr id="6" name="Chart 5"/>
          <p:cNvGraphicFramePr/>
          <p:nvPr>
            <p:extLst>
              <p:ext uri="{D42A27DB-BD31-4B8C-83A1-F6EECF244321}">
                <p14:modId xmlns:p14="http://schemas.microsoft.com/office/powerpoint/2010/main" val="4156437607"/>
              </p:ext>
            </p:extLst>
          </p:nvPr>
        </p:nvGraphicFramePr>
        <p:xfrm>
          <a:off x="348292" y="1770891"/>
          <a:ext cx="6345712" cy="439488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6815606" y="1770891"/>
            <a:ext cx="2258056" cy="3539430"/>
          </a:xfrm>
          <a:prstGeom prst="rect">
            <a:avLst/>
          </a:prstGeom>
          <a:noFill/>
        </p:spPr>
        <p:txBody>
          <a:bodyPr wrap="square" rtlCol="0">
            <a:spAutoFit/>
          </a:bodyPr>
          <a:lstStyle/>
          <a:p>
            <a:r>
              <a:rPr lang="en-US" sz="2800" b="1" dirty="0" smtClean="0"/>
              <a:t>Best available MDS (much better than that in R)</a:t>
            </a:r>
          </a:p>
          <a:p>
            <a:r>
              <a:rPr lang="en-US" sz="2800" b="1" dirty="0" smtClean="0"/>
              <a:t>Java</a:t>
            </a:r>
          </a:p>
          <a:p>
            <a:endParaRPr lang="en-US" sz="2800" b="1" dirty="0"/>
          </a:p>
          <a:p>
            <a:r>
              <a:rPr lang="en-US" sz="2800" b="1" dirty="0" smtClean="0"/>
              <a:t>Harp (Hadoop plugin)</a:t>
            </a:r>
            <a:endParaRPr lang="en-US" sz="2800" b="1" dirty="0"/>
          </a:p>
        </p:txBody>
      </p:sp>
      <p:sp>
        <p:nvSpPr>
          <p:cNvPr id="7" name="Rectangle 6"/>
          <p:cNvSpPr/>
          <p:nvPr/>
        </p:nvSpPr>
        <p:spPr>
          <a:xfrm>
            <a:off x="2990139" y="4511375"/>
            <a:ext cx="1863652" cy="369332"/>
          </a:xfrm>
          <a:prstGeom prst="rect">
            <a:avLst/>
          </a:prstGeom>
        </p:spPr>
        <p:txBody>
          <a:bodyPr wrap="none">
            <a:spAutoFit/>
          </a:bodyPr>
          <a:lstStyle/>
          <a:p>
            <a:r>
              <a:rPr lang="en-US" b="1" dirty="0"/>
              <a:t>Cores =32 </a:t>
            </a:r>
            <a:r>
              <a:rPr lang="en-US" b="1" dirty="0" smtClean="0"/>
              <a:t>#nodes</a:t>
            </a:r>
            <a:endParaRPr lang="en-US" b="1" dirty="0"/>
          </a:p>
        </p:txBody>
      </p:sp>
    </p:spTree>
    <p:extLst>
      <p:ext uri="{BB962C8B-B14F-4D97-AF65-F5344CB8AC3E}">
        <p14:creationId xmlns:p14="http://schemas.microsoft.com/office/powerpoint/2010/main" val="92009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H="1">
            <a:off x="693304" y="740790"/>
            <a:ext cx="7676940" cy="0"/>
          </a:xfrm>
          <a:prstGeom prst="straightConnector1">
            <a:avLst/>
          </a:prstGeom>
          <a:ln>
            <a:solidFill>
              <a:schemeClr val="tx1"/>
            </a:solidFill>
            <a:headEnd type="none" w="lg" len="lg"/>
            <a:tailEnd type="triangle" w="lg" len="lg"/>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31112" y="281820"/>
            <a:ext cx="3141091" cy="369332"/>
          </a:xfrm>
          <a:prstGeom prst="rect">
            <a:avLst/>
          </a:prstGeom>
          <a:noFill/>
        </p:spPr>
        <p:txBody>
          <a:bodyPr wrap="square" rtlCol="0">
            <a:spAutoFit/>
          </a:bodyPr>
          <a:lstStyle/>
          <a:p>
            <a:pPr defTabSz="457200" fontAlgn="auto">
              <a:spcBef>
                <a:spcPts val="0"/>
              </a:spcBef>
              <a:spcAft>
                <a:spcPts val="0"/>
              </a:spcAft>
            </a:pPr>
            <a:r>
              <a:rPr lang="en-US" b="1" dirty="0" smtClean="0">
                <a:latin typeface="Calibri"/>
                <a:ea typeface="+mn-ea"/>
                <a:cs typeface="+mn-cs"/>
              </a:rPr>
              <a:t>Increasing</a:t>
            </a:r>
            <a:r>
              <a:rPr lang="en-US" b="1" dirty="0">
                <a:latin typeface="Calibri"/>
                <a:ea typeface="+mn-ea"/>
                <a:cs typeface="+mn-cs"/>
              </a:rPr>
              <a:t> </a:t>
            </a:r>
            <a:r>
              <a:rPr lang="en-US" b="1" dirty="0" smtClean="0">
                <a:latin typeface="Calibri"/>
                <a:ea typeface="+mn-ea"/>
                <a:cs typeface="+mn-cs"/>
              </a:rPr>
              <a:t>  Communication</a:t>
            </a:r>
            <a:endParaRPr lang="en-US" b="1" dirty="0">
              <a:latin typeface="Calibri"/>
              <a:ea typeface="+mn-ea"/>
              <a:cs typeface="+mn-cs"/>
            </a:endParaRPr>
          </a:p>
        </p:txBody>
      </p:sp>
      <p:sp>
        <p:nvSpPr>
          <p:cNvPr id="8" name="TextBox 7"/>
          <p:cNvSpPr txBox="1"/>
          <p:nvPr/>
        </p:nvSpPr>
        <p:spPr>
          <a:xfrm>
            <a:off x="4773537" y="326639"/>
            <a:ext cx="2349639" cy="369332"/>
          </a:xfrm>
          <a:prstGeom prst="rect">
            <a:avLst/>
          </a:prstGeom>
          <a:noFill/>
        </p:spPr>
        <p:txBody>
          <a:bodyPr wrap="square" rtlCol="0">
            <a:spAutoFit/>
          </a:bodyPr>
          <a:lstStyle/>
          <a:p>
            <a:pPr defTabSz="457200" fontAlgn="auto">
              <a:spcBef>
                <a:spcPts val="0"/>
              </a:spcBef>
              <a:spcAft>
                <a:spcPts val="0"/>
              </a:spcAft>
            </a:pPr>
            <a:r>
              <a:rPr lang="en-US" b="1" dirty="0" smtClean="0">
                <a:latin typeface="Calibri"/>
                <a:ea typeface="+mn-ea"/>
                <a:cs typeface="+mn-cs"/>
              </a:rPr>
              <a:t>Identical Computation</a:t>
            </a:r>
            <a:endParaRPr lang="en-US" b="1" dirty="0">
              <a:latin typeface="Calibri"/>
              <a:ea typeface="+mn-ea"/>
              <a:cs typeface="+mn-cs"/>
            </a:endParaRPr>
          </a:p>
        </p:txBody>
      </p:sp>
      <p:sp>
        <p:nvSpPr>
          <p:cNvPr id="2" name="Rectangle 1"/>
          <p:cNvSpPr/>
          <p:nvPr/>
        </p:nvSpPr>
        <p:spPr>
          <a:xfrm>
            <a:off x="693304" y="5410510"/>
            <a:ext cx="7275876" cy="1323439"/>
          </a:xfrm>
          <a:prstGeom prst="rect">
            <a:avLst/>
          </a:prstGeom>
        </p:spPr>
        <p:txBody>
          <a:bodyPr wrap="square">
            <a:spAutoFit/>
          </a:bodyPr>
          <a:lstStyle/>
          <a:p>
            <a:r>
              <a:rPr lang="en-US" sz="2000" b="1" dirty="0"/>
              <a:t>Mahout and </a:t>
            </a:r>
            <a:r>
              <a:rPr lang="en-US" sz="2000" b="1" dirty="0" err="1"/>
              <a:t>Hadoop</a:t>
            </a:r>
            <a:r>
              <a:rPr lang="en-US" sz="2000" b="1" dirty="0"/>
              <a:t> MR </a:t>
            </a:r>
            <a:r>
              <a:rPr lang="en-US" sz="2000" dirty="0"/>
              <a:t>– Slow due to </a:t>
            </a:r>
            <a:r>
              <a:rPr lang="en-US" sz="2000" dirty="0" err="1"/>
              <a:t>MapReduce</a:t>
            </a:r>
            <a:r>
              <a:rPr lang="en-US" sz="2000" dirty="0"/>
              <a:t/>
            </a:r>
            <a:br>
              <a:rPr lang="en-US" sz="2000" dirty="0"/>
            </a:br>
            <a:r>
              <a:rPr lang="en-US" sz="2000" b="1" dirty="0"/>
              <a:t>Python</a:t>
            </a:r>
            <a:r>
              <a:rPr lang="en-US" sz="2000" dirty="0"/>
              <a:t> slow as </a:t>
            </a:r>
            <a:r>
              <a:rPr lang="en-US" sz="2000" dirty="0" smtClean="0"/>
              <a:t>Scripting; </a:t>
            </a:r>
            <a:r>
              <a:rPr lang="en-US" sz="2000" b="1" dirty="0"/>
              <a:t>MPI</a:t>
            </a:r>
            <a:r>
              <a:rPr lang="en-US" sz="2000" dirty="0"/>
              <a:t> fastest </a:t>
            </a:r>
            <a:endParaRPr lang="en-US" sz="2000" dirty="0" smtClean="0"/>
          </a:p>
          <a:p>
            <a:r>
              <a:rPr lang="en-US" sz="2000" b="1" dirty="0" smtClean="0"/>
              <a:t>Spark</a:t>
            </a:r>
            <a:r>
              <a:rPr lang="en-US" sz="2000" dirty="0" smtClean="0"/>
              <a:t> </a:t>
            </a:r>
            <a:r>
              <a:rPr lang="en-US" sz="2000" dirty="0"/>
              <a:t>Iterative MapReduce, non optimal communication</a:t>
            </a:r>
            <a:br>
              <a:rPr lang="en-US" sz="2000" dirty="0"/>
            </a:br>
            <a:r>
              <a:rPr lang="en-US" sz="2000" b="1" dirty="0"/>
              <a:t>Harp</a:t>
            </a:r>
            <a:r>
              <a:rPr lang="en-US" sz="2000" dirty="0"/>
              <a:t> Hadoop plug in with ~MPI collectives </a:t>
            </a:r>
          </a:p>
        </p:txBody>
      </p:sp>
      <p:pic>
        <p:nvPicPr>
          <p:cNvPr id="3" name="Picture 2" descr="kmeans-harp-mpi-spark-speedup-efficiency.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875" y="875043"/>
            <a:ext cx="7912473" cy="4395818"/>
          </a:xfrm>
          <a:prstGeom prst="rect">
            <a:avLst/>
          </a:prstGeom>
        </p:spPr>
      </p:pic>
    </p:spTree>
    <p:extLst>
      <p:ext uri="{BB962C8B-B14F-4D97-AF65-F5344CB8AC3E}">
        <p14:creationId xmlns:p14="http://schemas.microsoft.com/office/powerpoint/2010/main" val="20053900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Java Grande</a:t>
            </a:r>
            <a:endParaRPr lang="en-US" b="1" dirty="0"/>
          </a:p>
        </p:txBody>
      </p:sp>
    </p:spTree>
    <p:extLst>
      <p:ext uri="{BB962C8B-B14F-4D97-AF65-F5344CB8AC3E}">
        <p14:creationId xmlns:p14="http://schemas.microsoft.com/office/powerpoint/2010/main" val="21031171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81538"/>
          </a:xfrm>
        </p:spPr>
        <p:txBody>
          <a:bodyPr>
            <a:normAutofit/>
          </a:bodyPr>
          <a:lstStyle/>
          <a:p>
            <a:r>
              <a:rPr lang="en-US" b="1" dirty="0" smtClean="0"/>
              <a:t>Java Grande</a:t>
            </a:r>
            <a:endParaRPr lang="en-US" b="1" dirty="0"/>
          </a:p>
        </p:txBody>
      </p:sp>
      <p:sp>
        <p:nvSpPr>
          <p:cNvPr id="3" name="Content Placeholder 2"/>
          <p:cNvSpPr>
            <a:spLocks noGrp="1"/>
          </p:cNvSpPr>
          <p:nvPr>
            <p:ph idx="1"/>
          </p:nvPr>
        </p:nvSpPr>
        <p:spPr>
          <a:xfrm>
            <a:off x="0" y="779583"/>
            <a:ext cx="9144000" cy="5894756"/>
          </a:xfrm>
        </p:spPr>
        <p:txBody>
          <a:bodyPr>
            <a:normAutofit fontScale="92500" lnSpcReduction="10000"/>
          </a:bodyPr>
          <a:lstStyle/>
          <a:p>
            <a:r>
              <a:rPr lang="en-US" sz="2800" dirty="0" smtClean="0"/>
              <a:t>We once tried to encourage use of Java in HPC with Java Grande Forum but </a:t>
            </a:r>
            <a:r>
              <a:rPr lang="en-US" sz="2800" dirty="0"/>
              <a:t>Fortran, C and C++ remain central HPC languages. </a:t>
            </a:r>
            <a:endParaRPr lang="en-US" sz="2800" dirty="0" smtClean="0"/>
          </a:p>
          <a:p>
            <a:pPr lvl="1"/>
            <a:r>
              <a:rPr lang="en-US" sz="2400" dirty="0" smtClean="0"/>
              <a:t>Not helped by .com and Sun collapse in 2000-2005</a:t>
            </a:r>
          </a:p>
          <a:p>
            <a:r>
              <a:rPr lang="en-US" sz="2800" dirty="0" smtClean="0"/>
              <a:t>The </a:t>
            </a:r>
            <a:r>
              <a:rPr lang="en-US" sz="2800" dirty="0"/>
              <a:t>pure Java </a:t>
            </a:r>
            <a:r>
              <a:rPr lang="en-US" sz="2800" dirty="0" err="1"/>
              <a:t>CartaBlanca</a:t>
            </a:r>
            <a:r>
              <a:rPr lang="en-US" sz="2800" dirty="0"/>
              <a:t>, a 2005 R&amp;D100 award-winning project, was an early successful example of HPC use of Java in a simulation tool for non-linear physics on unstructured grids. </a:t>
            </a:r>
            <a:r>
              <a:rPr lang="en-US" sz="2800" dirty="0" smtClean="0"/>
              <a:t> </a:t>
            </a:r>
          </a:p>
          <a:p>
            <a:r>
              <a:rPr lang="en-US" sz="2800" dirty="0" smtClean="0"/>
              <a:t>Of course Java is a major language in ABDS and as data analysis and simulation are naturally linked, should consider broader use of Java</a:t>
            </a:r>
          </a:p>
          <a:p>
            <a:r>
              <a:rPr lang="en-US" sz="2800" dirty="0" smtClean="0"/>
              <a:t>Using Habanero Java (from Rice University) for Threads and </a:t>
            </a:r>
            <a:r>
              <a:rPr lang="en-US" sz="2800" dirty="0" err="1" smtClean="0"/>
              <a:t>mpiJava</a:t>
            </a:r>
            <a:r>
              <a:rPr lang="en-US" sz="2800" dirty="0" smtClean="0"/>
              <a:t> or </a:t>
            </a:r>
            <a:r>
              <a:rPr lang="en-US" sz="2800" dirty="0" err="1" smtClean="0"/>
              <a:t>FastMPJ</a:t>
            </a:r>
            <a:r>
              <a:rPr lang="en-US" sz="2800" dirty="0" smtClean="0"/>
              <a:t> for MPI, gathering collection of high performance parallel Java analytics</a:t>
            </a:r>
          </a:p>
          <a:p>
            <a:pPr lvl="1"/>
            <a:r>
              <a:rPr lang="en-US" sz="2400" dirty="0" smtClean="0"/>
              <a:t>Converted from C# and sequential Java faster than sequential C#</a:t>
            </a:r>
          </a:p>
          <a:p>
            <a:r>
              <a:rPr lang="en-US" sz="2800" dirty="0" smtClean="0"/>
              <a:t>So will have either </a:t>
            </a:r>
            <a:r>
              <a:rPr lang="en-US" sz="2800" dirty="0" err="1" smtClean="0"/>
              <a:t>Hadoop+Harp</a:t>
            </a:r>
            <a:r>
              <a:rPr lang="en-US" sz="2800" dirty="0" smtClean="0"/>
              <a:t> or classic Threads/MPI versions in Java Grande version of Mahout</a:t>
            </a:r>
          </a:p>
          <a:p>
            <a:pPr lvl="1"/>
            <a:endParaRPr lang="en-US" sz="2400" dirty="0"/>
          </a:p>
          <a:p>
            <a:pPr marL="457200" lvl="1" indent="0">
              <a:buNone/>
            </a:pPr>
            <a:endParaRPr lang="en-US" sz="2400" dirty="0" smtClean="0"/>
          </a:p>
          <a:p>
            <a:endParaRPr lang="en-US" sz="2800" dirty="0"/>
          </a:p>
        </p:txBody>
      </p:sp>
    </p:spTree>
    <p:extLst>
      <p:ext uri="{BB962C8B-B14F-4D97-AF65-F5344CB8AC3E}">
        <p14:creationId xmlns:p14="http://schemas.microsoft.com/office/powerpoint/2010/main" val="22007565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66"/>
            <a:ext cx="9144000" cy="757238"/>
          </a:xfrm>
        </p:spPr>
        <p:txBody>
          <a:bodyPr>
            <a:normAutofit fontScale="90000"/>
          </a:bodyPr>
          <a:lstStyle/>
          <a:p>
            <a:pPr algn="ctr"/>
            <a:r>
              <a:rPr lang="en-US" dirty="0" smtClean="0"/>
              <a:t>Performance of MPI Kernel Operations</a:t>
            </a:r>
            <a:endParaRPr lang="en-US" dirty="0"/>
          </a:p>
        </p:txBody>
      </p:sp>
      <p:pic>
        <p:nvPicPr>
          <p:cNvPr id="4" name="Picture 3"/>
          <p:cNvPicPr>
            <a:picLocks noChangeAspect="1"/>
          </p:cNvPicPr>
          <p:nvPr/>
        </p:nvPicPr>
        <p:blipFill>
          <a:blip r:embed="rId3"/>
          <a:stretch>
            <a:fillRect/>
          </a:stretch>
        </p:blipFill>
        <p:spPr>
          <a:xfrm>
            <a:off x="227749" y="758704"/>
            <a:ext cx="7727210" cy="5939657"/>
          </a:xfrm>
          <a:prstGeom prst="rect">
            <a:avLst/>
          </a:prstGeom>
        </p:spPr>
      </p:pic>
      <p:sp>
        <p:nvSpPr>
          <p:cNvPr id="5" name="TextBox 4"/>
          <p:cNvSpPr txBox="1"/>
          <p:nvPr/>
        </p:nvSpPr>
        <p:spPr>
          <a:xfrm>
            <a:off x="7725508" y="1779372"/>
            <a:ext cx="1418492" cy="2031325"/>
          </a:xfrm>
          <a:prstGeom prst="rect">
            <a:avLst/>
          </a:prstGeom>
          <a:noFill/>
        </p:spPr>
        <p:txBody>
          <a:bodyPr wrap="square" rtlCol="0">
            <a:spAutoFit/>
          </a:bodyPr>
          <a:lstStyle/>
          <a:p>
            <a:r>
              <a:rPr lang="en-US" dirty="0" smtClean="0"/>
              <a:t>Pure Java as in </a:t>
            </a:r>
            <a:r>
              <a:rPr lang="en-US" dirty="0" err="1" smtClean="0"/>
              <a:t>FastMPJ</a:t>
            </a:r>
            <a:r>
              <a:rPr lang="en-US" dirty="0" smtClean="0"/>
              <a:t> slower than Java interfacing to C version of MPI</a:t>
            </a:r>
            <a:endParaRPr lang="en-US" dirty="0"/>
          </a:p>
        </p:txBody>
      </p:sp>
    </p:spTree>
    <p:extLst>
      <p:ext uri="{BB962C8B-B14F-4D97-AF65-F5344CB8AC3E}">
        <p14:creationId xmlns:p14="http://schemas.microsoft.com/office/powerpoint/2010/main" val="5756760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246877"/>
            <a:ext cx="9144000" cy="858423"/>
          </a:xfrm>
        </p:spPr>
        <p:txBody>
          <a:bodyPr>
            <a:noAutofit/>
          </a:bodyPr>
          <a:lstStyle/>
          <a:p>
            <a:r>
              <a:rPr lang="en-US" sz="3200" b="1" dirty="0" smtClean="0"/>
              <a:t>Java Grande   </a:t>
            </a:r>
            <a:r>
              <a:rPr lang="en-US" sz="3200" b="1" dirty="0" smtClean="0"/>
              <a:t>and C# on 40K point DAPWC Clustering</a:t>
            </a:r>
            <a:r>
              <a:rPr lang="en-US" sz="3600" b="1" dirty="0" smtClean="0"/>
              <a:t/>
            </a:r>
            <a:br>
              <a:rPr lang="en-US" sz="3600" b="1" dirty="0" smtClean="0"/>
            </a:br>
            <a:r>
              <a:rPr lang="en-US" sz="3600" b="1" dirty="0" smtClean="0"/>
              <a:t>Very sensitive to threads v MPI</a:t>
            </a:r>
            <a:endParaRPr lang="en-US" sz="3600" b="1" dirty="0"/>
          </a:p>
        </p:txBody>
      </p:sp>
      <p:grpSp>
        <p:nvGrpSpPr>
          <p:cNvPr id="16" name="Group 15"/>
          <p:cNvGrpSpPr/>
          <p:nvPr/>
        </p:nvGrpSpPr>
        <p:grpSpPr>
          <a:xfrm>
            <a:off x="0" y="1532487"/>
            <a:ext cx="9144000" cy="5325513"/>
            <a:chOff x="-69574" y="1532487"/>
            <a:chExt cx="9144000" cy="5325513"/>
          </a:xfrm>
        </p:grpSpPr>
        <p:pic>
          <p:nvPicPr>
            <p:cNvPr id="4" name="Picture 3"/>
            <p:cNvPicPr>
              <a:picLocks noChangeAspect="1"/>
            </p:cNvPicPr>
            <p:nvPr/>
          </p:nvPicPr>
          <p:blipFill>
            <a:blip r:embed="rId2"/>
            <a:stretch>
              <a:fillRect/>
            </a:stretch>
          </p:blipFill>
          <p:spPr>
            <a:xfrm>
              <a:off x="-69574" y="1532487"/>
              <a:ext cx="9144000" cy="5325513"/>
            </a:xfrm>
            <a:prstGeom prst="rect">
              <a:avLst/>
            </a:prstGeom>
          </p:spPr>
        </p:pic>
        <p:cxnSp>
          <p:nvCxnSpPr>
            <p:cNvPr id="8" name="Straight Arrow Connector 7"/>
            <p:cNvCxnSpPr/>
            <p:nvPr/>
          </p:nvCxnSpPr>
          <p:spPr>
            <a:xfrm>
              <a:off x="7454348" y="3578087"/>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4572000" y="3505200"/>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1401417" y="3051313"/>
              <a:ext cx="1677639" cy="369332"/>
            </a:xfrm>
            <a:prstGeom prst="rect">
              <a:avLst/>
            </a:prstGeom>
            <a:noFill/>
          </p:spPr>
          <p:txBody>
            <a:bodyPr wrap="none" rtlCol="0">
              <a:spAutoFit/>
            </a:bodyPr>
            <a:lstStyle/>
            <a:p>
              <a:r>
                <a:rPr lang="en-US" dirty="0" smtClean="0"/>
                <a:t>64  Way parallel</a:t>
              </a:r>
              <a:endParaRPr lang="en-US" dirty="0"/>
            </a:p>
          </p:txBody>
        </p:sp>
        <p:sp>
          <p:nvSpPr>
            <p:cNvPr id="12" name="TextBox 11"/>
            <p:cNvSpPr txBox="1"/>
            <p:nvPr/>
          </p:nvSpPr>
          <p:spPr>
            <a:xfrm>
              <a:off x="4704521" y="3320534"/>
              <a:ext cx="1794658" cy="369332"/>
            </a:xfrm>
            <a:prstGeom prst="rect">
              <a:avLst/>
            </a:prstGeom>
            <a:noFill/>
          </p:spPr>
          <p:txBody>
            <a:bodyPr wrap="none" rtlCol="0">
              <a:spAutoFit/>
            </a:bodyPr>
            <a:lstStyle/>
            <a:p>
              <a:r>
                <a:rPr lang="en-US" dirty="0" smtClean="0"/>
                <a:t>128  Way parallel</a:t>
              </a:r>
              <a:endParaRPr lang="en-US" dirty="0"/>
            </a:p>
          </p:txBody>
        </p:sp>
        <p:sp>
          <p:nvSpPr>
            <p:cNvPr id="13" name="TextBox 12"/>
            <p:cNvSpPr txBox="1"/>
            <p:nvPr/>
          </p:nvSpPr>
          <p:spPr>
            <a:xfrm>
              <a:off x="7600045" y="3440523"/>
              <a:ext cx="1049198" cy="646331"/>
            </a:xfrm>
            <a:prstGeom prst="rect">
              <a:avLst/>
            </a:prstGeom>
            <a:noFill/>
          </p:spPr>
          <p:txBody>
            <a:bodyPr wrap="none" rtlCol="0">
              <a:spAutoFit/>
            </a:bodyPr>
            <a:lstStyle/>
            <a:p>
              <a:r>
                <a:rPr lang="en-US" dirty="0" smtClean="0"/>
                <a:t>256 Way </a:t>
              </a:r>
              <a:br>
                <a:rPr lang="en-US" dirty="0" smtClean="0"/>
              </a:br>
              <a:r>
                <a:rPr lang="en-US" dirty="0" smtClean="0"/>
                <a:t>parallel</a:t>
              </a:r>
              <a:endParaRPr lang="en-US" dirty="0"/>
            </a:p>
          </p:txBody>
        </p:sp>
        <p:sp>
          <p:nvSpPr>
            <p:cNvPr id="14" name="TextBox 13"/>
            <p:cNvSpPr txBox="1"/>
            <p:nvPr/>
          </p:nvSpPr>
          <p:spPr>
            <a:xfrm>
              <a:off x="27452" y="5060027"/>
              <a:ext cx="782587" cy="923330"/>
            </a:xfrm>
            <a:prstGeom prst="rect">
              <a:avLst/>
            </a:prstGeom>
            <a:noFill/>
          </p:spPr>
          <p:txBody>
            <a:bodyPr wrap="none" rtlCol="0">
              <a:spAutoFit/>
            </a:bodyPr>
            <a:lstStyle/>
            <a:p>
              <a:r>
                <a:rPr lang="en-US" dirty="0" smtClean="0"/>
                <a:t>TXP</a:t>
              </a:r>
              <a:br>
                <a:rPr lang="en-US" dirty="0" smtClean="0"/>
              </a:br>
              <a:r>
                <a:rPr lang="en-US" dirty="0" smtClean="0"/>
                <a:t>Nodes</a:t>
              </a:r>
              <a:br>
                <a:rPr lang="en-US" dirty="0" smtClean="0"/>
              </a:br>
              <a:r>
                <a:rPr lang="en-US" dirty="0" smtClean="0"/>
                <a:t>Total</a:t>
              </a:r>
              <a:endParaRPr lang="en-US" dirty="0"/>
            </a:p>
          </p:txBody>
        </p:sp>
        <p:sp>
          <p:nvSpPr>
            <p:cNvPr id="15" name="TextBox 14"/>
            <p:cNvSpPr txBox="1"/>
            <p:nvPr/>
          </p:nvSpPr>
          <p:spPr>
            <a:xfrm>
              <a:off x="8072675" y="2295939"/>
              <a:ext cx="576568" cy="646331"/>
            </a:xfrm>
            <a:prstGeom prst="rect">
              <a:avLst/>
            </a:prstGeom>
            <a:noFill/>
          </p:spPr>
          <p:txBody>
            <a:bodyPr wrap="none" rtlCol="0">
              <a:spAutoFit/>
            </a:bodyPr>
            <a:lstStyle/>
            <a:p>
              <a:r>
                <a:rPr lang="en-US" dirty="0" smtClean="0"/>
                <a:t>C#</a:t>
              </a:r>
              <a:br>
                <a:rPr lang="en-US" dirty="0" smtClean="0"/>
              </a:br>
              <a:r>
                <a:rPr lang="en-US" dirty="0" smtClean="0"/>
                <a:t>Java</a:t>
              </a:r>
              <a:endParaRPr lang="en-US" dirty="0"/>
            </a:p>
          </p:txBody>
        </p:sp>
      </p:grpSp>
      <p:sp>
        <p:nvSpPr>
          <p:cNvPr id="2" name="TextBox 1"/>
          <p:cNvSpPr txBox="1"/>
          <p:nvPr/>
        </p:nvSpPr>
        <p:spPr>
          <a:xfrm>
            <a:off x="1632857" y="2383971"/>
            <a:ext cx="4499693" cy="369332"/>
          </a:xfrm>
          <a:prstGeom prst="rect">
            <a:avLst/>
          </a:prstGeom>
          <a:noFill/>
        </p:spPr>
        <p:txBody>
          <a:bodyPr wrap="none" rtlCol="0">
            <a:spAutoFit/>
          </a:bodyPr>
          <a:lstStyle/>
          <a:p>
            <a:r>
              <a:rPr lang="en-US" b="1" dirty="0" smtClean="0"/>
              <a:t>C# Hardware 0.7 performance Java Hardware</a:t>
            </a:r>
            <a:endParaRPr lang="en-US" b="1" dirty="0"/>
          </a:p>
        </p:txBody>
      </p:sp>
    </p:spTree>
    <p:extLst>
      <p:ext uri="{BB962C8B-B14F-4D97-AF65-F5344CB8AC3E}">
        <p14:creationId xmlns:p14="http://schemas.microsoft.com/office/powerpoint/2010/main" val="19871311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817" y="-116822"/>
            <a:ext cx="9004852" cy="858423"/>
          </a:xfrm>
        </p:spPr>
        <p:txBody>
          <a:bodyPr>
            <a:normAutofit/>
          </a:bodyPr>
          <a:lstStyle/>
          <a:p>
            <a:r>
              <a:rPr lang="en-US" sz="3600" b="1" dirty="0" smtClean="0"/>
              <a:t>Java  and C# on 12.6K point DAPWC Clustering</a:t>
            </a:r>
            <a:endParaRPr lang="en-US" sz="3600" b="1" dirty="0"/>
          </a:p>
        </p:txBody>
      </p:sp>
      <p:grpSp>
        <p:nvGrpSpPr>
          <p:cNvPr id="39" name="Group 38"/>
          <p:cNvGrpSpPr/>
          <p:nvPr/>
        </p:nvGrpSpPr>
        <p:grpSpPr>
          <a:xfrm>
            <a:off x="-99392" y="681966"/>
            <a:ext cx="9243392" cy="6062870"/>
            <a:chOff x="-79513" y="681966"/>
            <a:chExt cx="9243392" cy="6062870"/>
          </a:xfrm>
        </p:grpSpPr>
        <p:pic>
          <p:nvPicPr>
            <p:cNvPr id="2" name="Picture 1"/>
            <p:cNvPicPr>
              <a:picLocks noChangeAspect="1"/>
            </p:cNvPicPr>
            <p:nvPr/>
          </p:nvPicPr>
          <p:blipFill rotWithShape="1">
            <a:blip r:embed="rId2"/>
            <a:srcRect l="-1195" t="14360" r="109" b="12672"/>
            <a:stretch/>
          </p:blipFill>
          <p:spPr>
            <a:xfrm>
              <a:off x="-79513" y="681966"/>
              <a:ext cx="9243392" cy="6062870"/>
            </a:xfrm>
            <a:prstGeom prst="rect">
              <a:avLst/>
            </a:prstGeom>
          </p:spPr>
        </p:pic>
        <p:cxnSp>
          <p:nvCxnSpPr>
            <p:cNvPr id="10" name="Straight Arrow Connector 9"/>
            <p:cNvCxnSpPr/>
            <p:nvPr/>
          </p:nvCxnSpPr>
          <p:spPr>
            <a:xfrm>
              <a:off x="1133061" y="2932044"/>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6684298" y="741601"/>
              <a:ext cx="576568" cy="923330"/>
            </a:xfrm>
            <a:prstGeom prst="rect">
              <a:avLst/>
            </a:prstGeom>
            <a:noFill/>
          </p:spPr>
          <p:txBody>
            <a:bodyPr wrap="none" rtlCol="0">
              <a:spAutoFit/>
            </a:bodyPr>
            <a:lstStyle/>
            <a:p>
              <a:r>
                <a:rPr lang="en-US" dirty="0" smtClean="0"/>
                <a:t>Java</a:t>
              </a:r>
            </a:p>
            <a:p>
              <a:endParaRPr lang="en-US" dirty="0"/>
            </a:p>
            <a:p>
              <a:r>
                <a:rPr lang="en-US" dirty="0" smtClean="0"/>
                <a:t>C#</a:t>
              </a:r>
              <a:endParaRPr lang="en-US" dirty="0"/>
            </a:p>
          </p:txBody>
        </p:sp>
        <p:sp>
          <p:nvSpPr>
            <p:cNvPr id="14" name="TextBox 13"/>
            <p:cNvSpPr txBox="1"/>
            <p:nvPr/>
          </p:nvSpPr>
          <p:spPr>
            <a:xfrm>
              <a:off x="851049" y="1379005"/>
              <a:ext cx="3188373" cy="923330"/>
            </a:xfrm>
            <a:prstGeom prst="rect">
              <a:avLst/>
            </a:prstGeom>
            <a:noFill/>
          </p:spPr>
          <p:txBody>
            <a:bodyPr wrap="none" rtlCol="0">
              <a:spAutoFit/>
            </a:bodyPr>
            <a:lstStyle/>
            <a:p>
              <a:r>
                <a:rPr lang="en-US" dirty="0" smtClean="0"/>
                <a:t>#Threads x #Processes per node</a:t>
              </a:r>
              <a:br>
                <a:rPr lang="en-US" dirty="0" smtClean="0"/>
              </a:br>
              <a:r>
                <a:rPr lang="en-US" dirty="0" smtClean="0"/>
                <a:t># Nodes</a:t>
              </a:r>
              <a:br>
                <a:rPr lang="en-US" dirty="0" smtClean="0"/>
              </a:br>
              <a:r>
                <a:rPr lang="en-US" dirty="0" smtClean="0"/>
                <a:t>Total Parallelism </a:t>
              </a:r>
              <a:endParaRPr lang="en-US" dirty="0"/>
            </a:p>
          </p:txBody>
        </p:sp>
        <p:cxnSp>
          <p:nvCxnSpPr>
            <p:cNvPr id="8" name="Straight Arrow Connector 7"/>
            <p:cNvCxnSpPr/>
            <p:nvPr/>
          </p:nvCxnSpPr>
          <p:spPr>
            <a:xfrm>
              <a:off x="1997766" y="2932044"/>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2874542" y="2932044"/>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a:off x="3792295" y="2932044"/>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a:xfrm>
              <a:off x="5492953" y="2920449"/>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a:xfrm>
              <a:off x="7233368" y="2920449"/>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a:xfrm>
              <a:off x="8151121" y="2932044"/>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4662371" y="2920449"/>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p:cNvCxnSpPr/>
            <p:nvPr/>
          </p:nvCxnSpPr>
          <p:spPr>
            <a:xfrm>
              <a:off x="6392847" y="2920449"/>
              <a:ext cx="19878" cy="239533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256052" y="797979"/>
              <a:ext cx="1233864" cy="369332"/>
            </a:xfrm>
            <a:prstGeom prst="rect">
              <a:avLst/>
            </a:prstGeom>
            <a:noFill/>
          </p:spPr>
          <p:txBody>
            <a:bodyPr wrap="none" rtlCol="0">
              <a:spAutoFit/>
            </a:bodyPr>
            <a:lstStyle/>
            <a:p>
              <a:r>
                <a:rPr lang="en-US" dirty="0" smtClean="0"/>
                <a:t>Time hours</a:t>
              </a:r>
              <a:endParaRPr lang="en-US" dirty="0"/>
            </a:p>
          </p:txBody>
        </p:sp>
        <p:sp>
          <p:nvSpPr>
            <p:cNvPr id="5" name="TextBox 4"/>
            <p:cNvSpPr txBox="1"/>
            <p:nvPr/>
          </p:nvSpPr>
          <p:spPr>
            <a:xfrm>
              <a:off x="614970" y="2878170"/>
              <a:ext cx="518091" cy="369332"/>
            </a:xfrm>
            <a:prstGeom prst="rect">
              <a:avLst/>
            </a:prstGeom>
            <a:noFill/>
          </p:spPr>
          <p:txBody>
            <a:bodyPr wrap="none" rtlCol="0">
              <a:spAutoFit/>
            </a:bodyPr>
            <a:lstStyle/>
            <a:p>
              <a:r>
                <a:rPr lang="en-US" dirty="0" smtClean="0"/>
                <a:t>1x1</a:t>
              </a:r>
              <a:endParaRPr lang="en-US" dirty="0"/>
            </a:p>
          </p:txBody>
        </p:sp>
        <p:sp>
          <p:nvSpPr>
            <p:cNvPr id="23" name="TextBox 22"/>
            <p:cNvSpPr txBox="1"/>
            <p:nvPr/>
          </p:nvSpPr>
          <p:spPr>
            <a:xfrm>
              <a:off x="4076987" y="2939739"/>
              <a:ext cx="518091" cy="369332"/>
            </a:xfrm>
            <a:prstGeom prst="rect">
              <a:avLst/>
            </a:prstGeom>
            <a:noFill/>
          </p:spPr>
          <p:txBody>
            <a:bodyPr wrap="none" rtlCol="0">
              <a:spAutoFit/>
            </a:bodyPr>
            <a:lstStyle/>
            <a:p>
              <a:r>
                <a:rPr lang="en-US" dirty="0" smtClean="0"/>
                <a:t>2x2</a:t>
              </a:r>
              <a:endParaRPr lang="en-US" dirty="0"/>
            </a:p>
          </p:txBody>
        </p:sp>
        <p:sp>
          <p:nvSpPr>
            <p:cNvPr id="24" name="TextBox 23"/>
            <p:cNvSpPr txBox="1"/>
            <p:nvPr/>
          </p:nvSpPr>
          <p:spPr>
            <a:xfrm>
              <a:off x="1408044" y="2916097"/>
              <a:ext cx="518091" cy="369332"/>
            </a:xfrm>
            <a:prstGeom prst="rect">
              <a:avLst/>
            </a:prstGeom>
            <a:noFill/>
          </p:spPr>
          <p:txBody>
            <a:bodyPr wrap="none" rtlCol="0">
              <a:spAutoFit/>
            </a:bodyPr>
            <a:lstStyle/>
            <a:p>
              <a:r>
                <a:rPr lang="en-US" dirty="0" smtClean="0"/>
                <a:t>1x2</a:t>
              </a:r>
              <a:endParaRPr lang="en-US" dirty="0"/>
            </a:p>
          </p:txBody>
        </p:sp>
        <p:sp>
          <p:nvSpPr>
            <p:cNvPr id="25" name="TextBox 24"/>
            <p:cNvSpPr txBox="1"/>
            <p:nvPr/>
          </p:nvSpPr>
          <p:spPr>
            <a:xfrm>
              <a:off x="3246806" y="2916097"/>
              <a:ext cx="518091" cy="369332"/>
            </a:xfrm>
            <a:prstGeom prst="rect">
              <a:avLst/>
            </a:prstGeom>
            <a:noFill/>
          </p:spPr>
          <p:txBody>
            <a:bodyPr wrap="none" rtlCol="0">
              <a:spAutoFit/>
            </a:bodyPr>
            <a:lstStyle/>
            <a:p>
              <a:r>
                <a:rPr lang="en-US" dirty="0" smtClean="0"/>
                <a:t>1x4</a:t>
              </a:r>
              <a:endParaRPr lang="en-US" dirty="0"/>
            </a:p>
          </p:txBody>
        </p:sp>
        <p:sp>
          <p:nvSpPr>
            <p:cNvPr id="26" name="TextBox 25"/>
            <p:cNvSpPr txBox="1"/>
            <p:nvPr/>
          </p:nvSpPr>
          <p:spPr>
            <a:xfrm>
              <a:off x="2292402" y="2939739"/>
              <a:ext cx="518091" cy="369332"/>
            </a:xfrm>
            <a:prstGeom prst="rect">
              <a:avLst/>
            </a:prstGeom>
            <a:noFill/>
          </p:spPr>
          <p:txBody>
            <a:bodyPr wrap="none" rtlCol="0">
              <a:spAutoFit/>
            </a:bodyPr>
            <a:lstStyle/>
            <a:p>
              <a:r>
                <a:rPr lang="en-US" dirty="0" smtClean="0"/>
                <a:t>2x1</a:t>
              </a:r>
              <a:endParaRPr lang="en-US" dirty="0"/>
            </a:p>
          </p:txBody>
        </p:sp>
        <p:sp>
          <p:nvSpPr>
            <p:cNvPr id="27" name="TextBox 26"/>
            <p:cNvSpPr txBox="1"/>
            <p:nvPr/>
          </p:nvSpPr>
          <p:spPr>
            <a:xfrm>
              <a:off x="5805444" y="2905222"/>
              <a:ext cx="518091" cy="369332"/>
            </a:xfrm>
            <a:prstGeom prst="rect">
              <a:avLst/>
            </a:prstGeom>
            <a:noFill/>
          </p:spPr>
          <p:txBody>
            <a:bodyPr wrap="none" rtlCol="0">
              <a:spAutoFit/>
            </a:bodyPr>
            <a:lstStyle/>
            <a:p>
              <a:r>
                <a:rPr lang="en-US" dirty="0" smtClean="0"/>
                <a:t>1x8</a:t>
              </a:r>
              <a:endParaRPr lang="en-US" dirty="0"/>
            </a:p>
          </p:txBody>
        </p:sp>
        <p:sp>
          <p:nvSpPr>
            <p:cNvPr id="28" name="TextBox 27"/>
            <p:cNvSpPr txBox="1"/>
            <p:nvPr/>
          </p:nvSpPr>
          <p:spPr>
            <a:xfrm>
              <a:off x="4937370" y="2916097"/>
              <a:ext cx="518091" cy="369332"/>
            </a:xfrm>
            <a:prstGeom prst="rect">
              <a:avLst/>
            </a:prstGeom>
            <a:noFill/>
          </p:spPr>
          <p:txBody>
            <a:bodyPr wrap="none" rtlCol="0">
              <a:spAutoFit/>
            </a:bodyPr>
            <a:lstStyle/>
            <a:p>
              <a:r>
                <a:rPr lang="en-US" dirty="0" smtClean="0"/>
                <a:t>4x1</a:t>
              </a:r>
              <a:endParaRPr lang="en-US" dirty="0"/>
            </a:p>
          </p:txBody>
        </p:sp>
        <p:sp>
          <p:nvSpPr>
            <p:cNvPr id="29" name="TextBox 28"/>
            <p:cNvSpPr txBox="1"/>
            <p:nvPr/>
          </p:nvSpPr>
          <p:spPr>
            <a:xfrm>
              <a:off x="6655341" y="2901044"/>
              <a:ext cx="518091" cy="369332"/>
            </a:xfrm>
            <a:prstGeom prst="rect">
              <a:avLst/>
            </a:prstGeom>
            <a:noFill/>
          </p:spPr>
          <p:txBody>
            <a:bodyPr wrap="none" rtlCol="0">
              <a:spAutoFit/>
            </a:bodyPr>
            <a:lstStyle/>
            <a:p>
              <a:r>
                <a:rPr lang="en-US" dirty="0" smtClean="0"/>
                <a:t>2x4</a:t>
              </a:r>
              <a:endParaRPr lang="en-US" dirty="0"/>
            </a:p>
          </p:txBody>
        </p:sp>
        <p:sp>
          <p:nvSpPr>
            <p:cNvPr id="30" name="TextBox 29"/>
            <p:cNvSpPr txBox="1"/>
            <p:nvPr/>
          </p:nvSpPr>
          <p:spPr>
            <a:xfrm>
              <a:off x="7541438" y="2915438"/>
              <a:ext cx="518091" cy="369332"/>
            </a:xfrm>
            <a:prstGeom prst="rect">
              <a:avLst/>
            </a:prstGeom>
            <a:noFill/>
          </p:spPr>
          <p:txBody>
            <a:bodyPr wrap="none" rtlCol="0">
              <a:spAutoFit/>
            </a:bodyPr>
            <a:lstStyle/>
            <a:p>
              <a:r>
                <a:rPr lang="en-US" dirty="0" smtClean="0"/>
                <a:t>4x2</a:t>
              </a:r>
              <a:endParaRPr lang="en-US" dirty="0"/>
            </a:p>
          </p:txBody>
        </p:sp>
        <p:sp>
          <p:nvSpPr>
            <p:cNvPr id="31" name="TextBox 30"/>
            <p:cNvSpPr txBox="1"/>
            <p:nvPr/>
          </p:nvSpPr>
          <p:spPr>
            <a:xfrm>
              <a:off x="8463058" y="2916097"/>
              <a:ext cx="518091" cy="369332"/>
            </a:xfrm>
            <a:prstGeom prst="rect">
              <a:avLst/>
            </a:prstGeom>
            <a:noFill/>
          </p:spPr>
          <p:txBody>
            <a:bodyPr wrap="none" rtlCol="0">
              <a:spAutoFit/>
            </a:bodyPr>
            <a:lstStyle/>
            <a:p>
              <a:r>
                <a:rPr lang="en-US" dirty="0" smtClean="0"/>
                <a:t>8x1</a:t>
              </a:r>
              <a:endParaRPr lang="en-US" dirty="0"/>
            </a:p>
          </p:txBody>
        </p:sp>
        <p:sp>
          <p:nvSpPr>
            <p:cNvPr id="32" name="TextBox 31"/>
            <p:cNvSpPr txBox="1"/>
            <p:nvPr/>
          </p:nvSpPr>
          <p:spPr>
            <a:xfrm>
              <a:off x="2774162" y="2587806"/>
              <a:ext cx="3188373" cy="646331"/>
            </a:xfrm>
            <a:prstGeom prst="rect">
              <a:avLst/>
            </a:prstGeom>
            <a:noFill/>
          </p:spPr>
          <p:txBody>
            <a:bodyPr wrap="none" rtlCol="0">
              <a:spAutoFit/>
            </a:bodyPr>
            <a:lstStyle/>
            <a:p>
              <a:r>
                <a:rPr lang="en-US" dirty="0" smtClean="0"/>
                <a:t>#Threads x #Processes per node</a:t>
              </a:r>
              <a:br>
                <a:rPr lang="en-US" dirty="0" smtClean="0"/>
              </a:br>
              <a:endParaRPr lang="en-US" dirty="0"/>
            </a:p>
          </p:txBody>
        </p:sp>
        <p:cxnSp>
          <p:nvCxnSpPr>
            <p:cNvPr id="9" name="Straight Connector 8"/>
            <p:cNvCxnSpPr/>
            <p:nvPr/>
          </p:nvCxnSpPr>
          <p:spPr>
            <a:xfrm flipH="1">
              <a:off x="29817" y="1838739"/>
              <a:ext cx="821232"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48666" y="1838739"/>
              <a:ext cx="20907" cy="44958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a:off x="51752" y="6334539"/>
              <a:ext cx="388681"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grpSp>
      <p:sp>
        <p:nvSpPr>
          <p:cNvPr id="34" name="TextBox 33"/>
          <p:cNvSpPr txBox="1"/>
          <p:nvPr/>
        </p:nvSpPr>
        <p:spPr>
          <a:xfrm>
            <a:off x="4366977" y="1797892"/>
            <a:ext cx="4499693" cy="369332"/>
          </a:xfrm>
          <a:prstGeom prst="rect">
            <a:avLst/>
          </a:prstGeom>
          <a:noFill/>
        </p:spPr>
        <p:txBody>
          <a:bodyPr wrap="none" rtlCol="0">
            <a:spAutoFit/>
          </a:bodyPr>
          <a:lstStyle/>
          <a:p>
            <a:r>
              <a:rPr lang="en-US" b="1" dirty="0" smtClean="0"/>
              <a:t>C# Hardware 0.7 performance Java Hardware</a:t>
            </a:r>
            <a:endParaRPr lang="en-US" b="1" dirty="0"/>
          </a:p>
        </p:txBody>
      </p:sp>
    </p:spTree>
    <p:extLst>
      <p:ext uri="{BB962C8B-B14F-4D97-AF65-F5344CB8AC3E}">
        <p14:creationId xmlns:p14="http://schemas.microsoft.com/office/powerpoint/2010/main" val="15848343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4062"/>
          </a:xfrm>
        </p:spPr>
        <p:txBody>
          <a:bodyPr/>
          <a:lstStyle/>
          <a:p>
            <a:r>
              <a:rPr lang="en-US" b="1" dirty="0" smtClean="0"/>
              <a:t>Lessons / Insights</a:t>
            </a:r>
            <a:endParaRPr lang="en-US" b="1" dirty="0"/>
          </a:p>
        </p:txBody>
      </p:sp>
      <p:sp>
        <p:nvSpPr>
          <p:cNvPr id="3" name="Content Placeholder 2"/>
          <p:cNvSpPr>
            <a:spLocks noGrp="1"/>
          </p:cNvSpPr>
          <p:nvPr>
            <p:ph idx="1"/>
          </p:nvPr>
        </p:nvSpPr>
        <p:spPr>
          <a:xfrm>
            <a:off x="55266" y="852000"/>
            <a:ext cx="9144000" cy="6006000"/>
          </a:xfrm>
        </p:spPr>
        <p:txBody>
          <a:bodyPr>
            <a:normAutofit fontScale="92500" lnSpcReduction="10000"/>
          </a:bodyPr>
          <a:lstStyle/>
          <a:p>
            <a:r>
              <a:rPr lang="en-US" b="1" dirty="0" smtClean="0"/>
              <a:t>Integrate </a:t>
            </a:r>
            <a:r>
              <a:rPr lang="en-US" dirty="0" smtClean="0"/>
              <a:t>(don’t compete) </a:t>
            </a:r>
            <a:r>
              <a:rPr lang="en-US" b="1" dirty="0" smtClean="0"/>
              <a:t>HPC with “Commodity Big data” </a:t>
            </a:r>
            <a:r>
              <a:rPr lang="en-US" dirty="0" smtClean="0"/>
              <a:t>(Azure to Amazon to Enterprise Data Analytics) </a:t>
            </a:r>
          </a:p>
          <a:p>
            <a:pPr lvl="1"/>
            <a:r>
              <a:rPr lang="en-US" dirty="0" smtClean="0"/>
              <a:t>i.e. </a:t>
            </a:r>
            <a:r>
              <a:rPr lang="en-US" b="1" dirty="0" smtClean="0"/>
              <a:t>improve Mahout</a:t>
            </a:r>
            <a:r>
              <a:rPr lang="en-US" dirty="0" smtClean="0"/>
              <a:t>; don’t compete with it</a:t>
            </a:r>
          </a:p>
          <a:p>
            <a:pPr lvl="1"/>
            <a:r>
              <a:rPr lang="en-US" dirty="0" smtClean="0"/>
              <a:t>Use </a:t>
            </a:r>
            <a:r>
              <a:rPr lang="en-US" b="1" dirty="0" smtClean="0"/>
              <a:t>Hadoop plug-ins </a:t>
            </a:r>
            <a:r>
              <a:rPr lang="en-US" dirty="0" smtClean="0"/>
              <a:t>rather than replacing Hadoop</a:t>
            </a:r>
          </a:p>
          <a:p>
            <a:r>
              <a:rPr lang="en-US" dirty="0" smtClean="0"/>
              <a:t>Enhanced Apache Big Data Stack </a:t>
            </a:r>
            <a:r>
              <a:rPr lang="en-US" b="1" dirty="0" smtClean="0"/>
              <a:t>HPC-ABDS has ~120 members </a:t>
            </a:r>
          </a:p>
          <a:p>
            <a:r>
              <a:rPr lang="en-US" dirty="0" smtClean="0"/>
              <a:t>Need to develop needed services at all levels of stack from users of </a:t>
            </a:r>
            <a:r>
              <a:rPr lang="en-US" b="1" dirty="0" smtClean="0"/>
              <a:t>Mahout to those developing better run time </a:t>
            </a:r>
            <a:r>
              <a:rPr lang="en-US" dirty="0" smtClean="0"/>
              <a:t>and programming environments</a:t>
            </a:r>
          </a:p>
          <a:p>
            <a:r>
              <a:rPr lang="en-US" dirty="0"/>
              <a:t>Need to </a:t>
            </a:r>
            <a:r>
              <a:rPr lang="en-US" b="1" dirty="0"/>
              <a:t>capture capabilities as dynamic services – developing a HPC-Cloud interoperability </a:t>
            </a:r>
            <a:r>
              <a:rPr lang="en-US" dirty="0"/>
              <a:t>environment</a:t>
            </a:r>
          </a:p>
          <a:p>
            <a:r>
              <a:rPr lang="en-US" dirty="0" smtClean="0"/>
              <a:t>Scripts defining </a:t>
            </a:r>
            <a:r>
              <a:rPr lang="en-US" dirty="0" err="1" smtClean="0"/>
              <a:t>SDDSaaS</a:t>
            </a:r>
            <a:r>
              <a:rPr lang="en-US" dirty="0" smtClean="0"/>
              <a:t> can also help experiment management and provisioning</a:t>
            </a:r>
          </a:p>
          <a:p>
            <a:endParaRPr lang="en-US" dirty="0" smtClean="0"/>
          </a:p>
        </p:txBody>
      </p:sp>
    </p:spTree>
    <p:extLst>
      <p:ext uri="{BB962C8B-B14F-4D97-AF65-F5344CB8AC3E}">
        <p14:creationId xmlns:p14="http://schemas.microsoft.com/office/powerpoint/2010/main" val="2326193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20"/>
            <a:ext cx="9144000" cy="1143000"/>
          </a:xfrm>
        </p:spPr>
        <p:txBody>
          <a:bodyPr>
            <a:normAutofit fontScale="90000"/>
          </a:bodyPr>
          <a:lstStyle/>
          <a:p>
            <a:r>
              <a:rPr lang="en-US" b="1" dirty="0" smtClean="0"/>
              <a:t>Maybe a Big Data Initiative would include</a:t>
            </a:r>
            <a:endParaRPr lang="en-US" b="1" dirty="0"/>
          </a:p>
        </p:txBody>
      </p:sp>
      <p:sp>
        <p:nvSpPr>
          <p:cNvPr id="3" name="Content Placeholder 2"/>
          <p:cNvSpPr>
            <a:spLocks noGrp="1"/>
          </p:cNvSpPr>
          <p:nvPr>
            <p:ph sz="half" idx="1"/>
          </p:nvPr>
        </p:nvSpPr>
        <p:spPr>
          <a:xfrm>
            <a:off x="254000" y="948220"/>
            <a:ext cx="4038600" cy="5528780"/>
          </a:xfrm>
        </p:spPr>
        <p:txBody>
          <a:bodyPr>
            <a:normAutofit lnSpcReduction="10000"/>
          </a:bodyPr>
          <a:lstStyle/>
          <a:p>
            <a:r>
              <a:rPr lang="en-US" sz="3100" b="1" dirty="0" err="1"/>
              <a:t>IaaS</a:t>
            </a:r>
            <a:r>
              <a:rPr lang="en-US" sz="3100" b="1" dirty="0"/>
              <a:t>: </a:t>
            </a:r>
            <a:r>
              <a:rPr lang="en-US" sz="3100" dirty="0"/>
              <a:t>Amazon, Azure, OpenStack, Libcloud</a:t>
            </a:r>
          </a:p>
          <a:p>
            <a:r>
              <a:rPr lang="en-US" sz="3100" b="1" dirty="0" err="1" smtClean="0"/>
              <a:t>Slurm</a:t>
            </a:r>
            <a:endParaRPr lang="en-US" sz="3100" b="1" dirty="0" smtClean="0"/>
          </a:p>
          <a:p>
            <a:r>
              <a:rPr lang="en-US" sz="3100" b="1" dirty="0" smtClean="0"/>
              <a:t>Yarn</a:t>
            </a:r>
          </a:p>
          <a:p>
            <a:r>
              <a:rPr lang="en-US" sz="3100" b="1" dirty="0" err="1" smtClean="0"/>
              <a:t>Hbase</a:t>
            </a:r>
            <a:r>
              <a:rPr lang="en-US" sz="3100" b="1" dirty="0" smtClean="0"/>
              <a:t>, </a:t>
            </a:r>
            <a:r>
              <a:rPr lang="en-US" sz="3100" b="1" dirty="0" err="1" smtClean="0"/>
              <a:t>MongoDB</a:t>
            </a:r>
            <a:endParaRPr lang="en-US" sz="3100" b="1" dirty="0" smtClean="0"/>
          </a:p>
          <a:p>
            <a:r>
              <a:rPr lang="en-US" sz="3100" b="1" dirty="0" smtClean="0"/>
              <a:t>MySQL</a:t>
            </a:r>
          </a:p>
          <a:p>
            <a:r>
              <a:rPr lang="en-US" sz="3100" b="1" dirty="0" err="1" smtClean="0"/>
              <a:t>iRods</a:t>
            </a:r>
            <a:endParaRPr lang="en-US" sz="3100" b="1" dirty="0" smtClean="0"/>
          </a:p>
          <a:p>
            <a:r>
              <a:rPr lang="en-US" sz="3100" b="1" dirty="0" err="1" smtClean="0"/>
              <a:t>Memcached</a:t>
            </a:r>
            <a:endParaRPr lang="en-US" sz="3100" b="1" dirty="0" smtClean="0"/>
          </a:p>
          <a:p>
            <a:r>
              <a:rPr lang="en-US" sz="3100" b="1" dirty="0" smtClean="0"/>
              <a:t>Kafka, </a:t>
            </a:r>
            <a:r>
              <a:rPr lang="en-US" sz="3100" b="1" dirty="0" err="1" smtClean="0"/>
              <a:t>RabbitMQ</a:t>
            </a:r>
            <a:endParaRPr lang="en-US" sz="3100" b="1" dirty="0"/>
          </a:p>
          <a:p>
            <a:r>
              <a:rPr lang="en-US" sz="3100" b="1" dirty="0" smtClean="0"/>
              <a:t>Harp</a:t>
            </a:r>
          </a:p>
        </p:txBody>
      </p:sp>
      <p:sp>
        <p:nvSpPr>
          <p:cNvPr id="4" name="Content Placeholder 3"/>
          <p:cNvSpPr>
            <a:spLocks noGrp="1"/>
          </p:cNvSpPr>
          <p:nvPr>
            <p:ph sz="half" idx="2"/>
          </p:nvPr>
        </p:nvSpPr>
        <p:spPr>
          <a:xfrm>
            <a:off x="4292600" y="994740"/>
            <a:ext cx="4038600" cy="4525963"/>
          </a:xfrm>
        </p:spPr>
        <p:txBody>
          <a:bodyPr>
            <a:noAutofit/>
          </a:bodyPr>
          <a:lstStyle/>
          <a:p>
            <a:r>
              <a:rPr lang="en-US" sz="2400" b="1" dirty="0"/>
              <a:t>Hadoop, </a:t>
            </a:r>
            <a:r>
              <a:rPr lang="en-US" sz="2400" b="1" dirty="0" err="1"/>
              <a:t>Giraph</a:t>
            </a:r>
            <a:r>
              <a:rPr lang="en-US" sz="2400" b="1" dirty="0"/>
              <a:t>, Spark</a:t>
            </a:r>
          </a:p>
          <a:p>
            <a:r>
              <a:rPr lang="en-US" sz="2400" b="1" dirty="0"/>
              <a:t>Storm</a:t>
            </a:r>
          </a:p>
          <a:p>
            <a:r>
              <a:rPr lang="en-US" sz="2400" b="1" dirty="0"/>
              <a:t>Hive</a:t>
            </a:r>
          </a:p>
          <a:p>
            <a:r>
              <a:rPr lang="en-US" sz="2400" b="1" dirty="0"/>
              <a:t>Pig</a:t>
            </a:r>
          </a:p>
          <a:p>
            <a:r>
              <a:rPr lang="en-US" sz="2400" b="1" dirty="0" smtClean="0"/>
              <a:t>Mahout </a:t>
            </a:r>
            <a:r>
              <a:rPr lang="en-US" sz="2400" dirty="0" smtClean="0"/>
              <a:t>– lots of different analytics</a:t>
            </a:r>
            <a:endParaRPr lang="en-US" sz="2400" dirty="0"/>
          </a:p>
          <a:p>
            <a:r>
              <a:rPr lang="en-US" sz="2400" b="1" dirty="0" smtClean="0"/>
              <a:t>R -</a:t>
            </a:r>
            <a:r>
              <a:rPr lang="en-US" sz="2400" dirty="0"/>
              <a:t>– lots of different </a:t>
            </a:r>
            <a:r>
              <a:rPr lang="en-US" sz="2400" dirty="0" smtClean="0"/>
              <a:t>analytics</a:t>
            </a:r>
            <a:endParaRPr lang="en-US" sz="2400" b="1" dirty="0"/>
          </a:p>
          <a:p>
            <a:r>
              <a:rPr lang="en-US" sz="2400" b="1" dirty="0" err="1"/>
              <a:t>Kepler</a:t>
            </a:r>
            <a:r>
              <a:rPr lang="en-US" sz="2400" b="1" dirty="0"/>
              <a:t>, </a:t>
            </a:r>
            <a:r>
              <a:rPr lang="en-US" sz="2400" b="1" dirty="0" smtClean="0"/>
              <a:t>Pegasus</a:t>
            </a:r>
          </a:p>
          <a:p>
            <a:r>
              <a:rPr lang="en-US" sz="2400" b="1" dirty="0" smtClean="0"/>
              <a:t>Zookeeper</a:t>
            </a:r>
            <a:endParaRPr lang="en-US" sz="2400" b="1" dirty="0"/>
          </a:p>
          <a:p>
            <a:r>
              <a:rPr lang="en-US" sz="2400" b="1" dirty="0"/>
              <a:t>Ganglia, </a:t>
            </a:r>
            <a:r>
              <a:rPr lang="en-US" sz="2400" b="1" dirty="0" err="1"/>
              <a:t>Nagios</a:t>
            </a:r>
            <a:r>
              <a:rPr lang="en-US" sz="2400" b="1" dirty="0"/>
              <a:t>, </a:t>
            </a:r>
            <a:r>
              <a:rPr lang="en-US" sz="2400" b="1" dirty="0" smtClean="0"/>
              <a:t>Inca</a:t>
            </a:r>
            <a:br>
              <a:rPr lang="en-US" sz="2400" b="1" dirty="0" smtClean="0"/>
            </a:br>
            <a:endParaRPr lang="en-US" sz="2400" b="1" dirty="0" smtClean="0"/>
          </a:p>
          <a:p>
            <a:r>
              <a:rPr lang="en-US" sz="2400" b="1" dirty="0" smtClean="0"/>
              <a:t>HDFS, </a:t>
            </a:r>
            <a:r>
              <a:rPr lang="en-US" sz="2400" b="1" dirty="0" err="1" smtClean="0"/>
              <a:t>Lustre</a:t>
            </a:r>
            <a:endParaRPr lang="en-US" sz="2400" b="1" dirty="0" smtClean="0"/>
          </a:p>
          <a:p>
            <a:pPr marL="0" indent="0">
              <a:buNone/>
            </a:pPr>
            <a:endParaRPr lang="en-US" sz="2400" b="1" dirty="0"/>
          </a:p>
          <a:p>
            <a:endParaRPr lang="en-US" sz="2400" b="1" dirty="0"/>
          </a:p>
        </p:txBody>
      </p:sp>
    </p:spTree>
    <p:extLst>
      <p:ext uri="{BB962C8B-B14F-4D97-AF65-F5344CB8AC3E}">
        <p14:creationId xmlns:p14="http://schemas.microsoft.com/office/powerpoint/2010/main" val="2352919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p:cNvGrpSpPr>
            <a:grpSpLocks noChangeAspect="1"/>
          </p:cNvGrpSpPr>
          <p:nvPr/>
        </p:nvGrpSpPr>
        <p:grpSpPr>
          <a:xfrm>
            <a:off x="1441154" y="0"/>
            <a:ext cx="6533529" cy="6858000"/>
            <a:chOff x="2376155" y="982372"/>
            <a:chExt cx="5197814" cy="5455954"/>
          </a:xfrm>
        </p:grpSpPr>
        <p:grpSp>
          <p:nvGrpSpPr>
            <p:cNvPr id="75" name="Group 74"/>
            <p:cNvGrpSpPr/>
            <p:nvPr/>
          </p:nvGrpSpPr>
          <p:grpSpPr>
            <a:xfrm>
              <a:off x="2376155" y="982372"/>
              <a:ext cx="5197814" cy="5455954"/>
              <a:chOff x="2440874" y="979385"/>
              <a:chExt cx="5197814" cy="5455954"/>
            </a:xfrm>
          </p:grpSpPr>
          <p:grpSp>
            <p:nvGrpSpPr>
              <p:cNvPr id="68" name="Group 67"/>
              <p:cNvGrpSpPr/>
              <p:nvPr/>
            </p:nvGrpSpPr>
            <p:grpSpPr>
              <a:xfrm>
                <a:off x="2440874" y="979385"/>
                <a:ext cx="5197814" cy="5455954"/>
                <a:chOff x="2440874" y="974140"/>
                <a:chExt cx="5197814" cy="5455954"/>
              </a:xfrm>
            </p:grpSpPr>
            <p:grpSp>
              <p:nvGrpSpPr>
                <p:cNvPr id="66" name="Group 65"/>
                <p:cNvGrpSpPr/>
                <p:nvPr/>
              </p:nvGrpSpPr>
              <p:grpSpPr>
                <a:xfrm>
                  <a:off x="2440874" y="974140"/>
                  <a:ext cx="5197814" cy="5455954"/>
                  <a:chOff x="840031" y="1200804"/>
                  <a:chExt cx="5197814" cy="5455954"/>
                </a:xfrm>
              </p:grpSpPr>
              <p:grpSp>
                <p:nvGrpSpPr>
                  <p:cNvPr id="2" name="Group 2"/>
                  <p:cNvGrpSpPr>
                    <a:grpSpLocks/>
                  </p:cNvGrpSpPr>
                  <p:nvPr/>
                </p:nvGrpSpPr>
                <p:grpSpPr bwMode="auto">
                  <a:xfrm>
                    <a:off x="840031" y="1200804"/>
                    <a:ext cx="5197814" cy="5455954"/>
                    <a:chOff x="4634" y="-3855"/>
                    <a:chExt cx="3031" cy="3696"/>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 y="-3809"/>
                      <a:ext cx="1861" cy="4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7" y="-2935"/>
                      <a:ext cx="1435" cy="37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3" y="-2514"/>
                      <a:ext cx="1413" cy="7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3" y="-1667"/>
                      <a:ext cx="1386" cy="44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5" y="-3318"/>
                      <a:ext cx="1861" cy="3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2" y="-599"/>
                      <a:ext cx="1861" cy="33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2" y="-1176"/>
                      <a:ext cx="1861" cy="52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0"/>
                    <p:cNvGrpSpPr>
                      <a:grpSpLocks/>
                    </p:cNvGrpSpPr>
                    <p:nvPr/>
                  </p:nvGrpSpPr>
                  <p:grpSpPr bwMode="auto">
                    <a:xfrm>
                      <a:off x="4682" y="-2301"/>
                      <a:ext cx="2983" cy="2142"/>
                      <a:chOff x="4682" y="-2301"/>
                      <a:chExt cx="2983" cy="2142"/>
                    </a:xfrm>
                  </p:grpSpPr>
                  <p:sp>
                    <p:nvSpPr>
                      <p:cNvPr id="1037" name="Freeform 11"/>
                      <p:cNvSpPr>
                        <a:spLocks/>
                      </p:cNvSpPr>
                      <p:nvPr/>
                    </p:nvSpPr>
                    <p:spPr bwMode="auto">
                      <a:xfrm>
                        <a:off x="4682" y="-2301"/>
                        <a:ext cx="2983" cy="2142"/>
                      </a:xfrm>
                      <a:custGeom>
                        <a:avLst/>
                        <a:gdLst>
                          <a:gd name="T0" fmla="+- 0 6174 4682"/>
                          <a:gd name="T1" fmla="*/ T0 w 2983"/>
                          <a:gd name="T2" fmla="+- 0 -2301 -2301"/>
                          <a:gd name="T3" fmla="*/ -2301 h 2142"/>
                          <a:gd name="T4" fmla="+- 0 6059 4682"/>
                          <a:gd name="T5" fmla="*/ T4 w 2983"/>
                          <a:gd name="T6" fmla="+- 0 -2295 -2301"/>
                          <a:gd name="T7" fmla="*/ -2295 h 2142"/>
                          <a:gd name="T8" fmla="+- 0 5945 4682"/>
                          <a:gd name="T9" fmla="*/ T8 w 2983"/>
                          <a:gd name="T10" fmla="+- 0 -2275 -2301"/>
                          <a:gd name="T11" fmla="*/ -2275 h 2142"/>
                          <a:gd name="T12" fmla="+- 0 5832 4682"/>
                          <a:gd name="T13" fmla="*/ T12 w 2983"/>
                          <a:gd name="T14" fmla="+- 0 -2244 -2301"/>
                          <a:gd name="T15" fmla="*/ -2244 h 2142"/>
                          <a:gd name="T16" fmla="+- 0 5720 4682"/>
                          <a:gd name="T17" fmla="*/ T16 w 2983"/>
                          <a:gd name="T18" fmla="+- 0 -2199 -2301"/>
                          <a:gd name="T19" fmla="*/ -2199 h 2142"/>
                          <a:gd name="T20" fmla="+- 0 5611 4682"/>
                          <a:gd name="T21" fmla="*/ T20 w 2983"/>
                          <a:gd name="T22" fmla="+- 0 -2141 -2301"/>
                          <a:gd name="T23" fmla="*/ -2141 h 2142"/>
                          <a:gd name="T24" fmla="+- 0 5505 4682"/>
                          <a:gd name="T25" fmla="*/ T24 w 2983"/>
                          <a:gd name="T26" fmla="+- 0 -2071 -2301"/>
                          <a:gd name="T27" fmla="*/ -2071 h 2142"/>
                          <a:gd name="T28" fmla="+- 0 5401 4682"/>
                          <a:gd name="T29" fmla="*/ T28 w 2983"/>
                          <a:gd name="T30" fmla="+- 0 -1988 -2301"/>
                          <a:gd name="T31" fmla="*/ -1988 h 2142"/>
                          <a:gd name="T32" fmla="+- 0 5302 4682"/>
                          <a:gd name="T33" fmla="*/ T32 w 2983"/>
                          <a:gd name="T34" fmla="+- 0 -1892 -2301"/>
                          <a:gd name="T35" fmla="*/ -1892 h 2142"/>
                          <a:gd name="T36" fmla="+- 0 5207 4682"/>
                          <a:gd name="T37" fmla="*/ T36 w 2983"/>
                          <a:gd name="T38" fmla="+- 0 -1783 -2301"/>
                          <a:gd name="T39" fmla="*/ -1783 h 2142"/>
                          <a:gd name="T40" fmla="+- 0 5117 4682"/>
                          <a:gd name="T41" fmla="*/ T40 w 2983"/>
                          <a:gd name="T42" fmla="+- 0 -1662 -2301"/>
                          <a:gd name="T43" fmla="*/ -1662 h 2142"/>
                          <a:gd name="T44" fmla="+- 0 5076 4682"/>
                          <a:gd name="T45" fmla="*/ T44 w 2983"/>
                          <a:gd name="T46" fmla="+- 0 -1599 -2301"/>
                          <a:gd name="T47" fmla="*/ -1599 h 2142"/>
                          <a:gd name="T48" fmla="+- 0 5036 4682"/>
                          <a:gd name="T49" fmla="*/ T48 w 2983"/>
                          <a:gd name="T50" fmla="+- 0 -1533 -2301"/>
                          <a:gd name="T51" fmla="*/ -1533 h 2142"/>
                          <a:gd name="T52" fmla="+- 0 4999 4682"/>
                          <a:gd name="T53" fmla="*/ T52 w 2983"/>
                          <a:gd name="T54" fmla="+- 0 -1467 -2301"/>
                          <a:gd name="T55" fmla="*/ -1467 h 2142"/>
                          <a:gd name="T56" fmla="+- 0 4963 4682"/>
                          <a:gd name="T57" fmla="*/ T56 w 2983"/>
                          <a:gd name="T58" fmla="+- 0 -1398 -2301"/>
                          <a:gd name="T59" fmla="*/ -1398 h 2142"/>
                          <a:gd name="T60" fmla="+- 0 4930 4682"/>
                          <a:gd name="T61" fmla="*/ T60 w 2983"/>
                          <a:gd name="T62" fmla="+- 0 -1328 -2301"/>
                          <a:gd name="T63" fmla="*/ -1328 h 2142"/>
                          <a:gd name="T64" fmla="+- 0 4899 4682"/>
                          <a:gd name="T65" fmla="*/ T64 w 2983"/>
                          <a:gd name="T66" fmla="+- 0 -1257 -2301"/>
                          <a:gd name="T67" fmla="*/ -1257 h 2142"/>
                          <a:gd name="T68" fmla="+- 0 4870 4682"/>
                          <a:gd name="T69" fmla="*/ T68 w 2983"/>
                          <a:gd name="T70" fmla="+- 0 -1184 -2301"/>
                          <a:gd name="T71" fmla="*/ -1184 h 2142"/>
                          <a:gd name="T72" fmla="+- 0 4843 4682"/>
                          <a:gd name="T73" fmla="*/ T72 w 2983"/>
                          <a:gd name="T74" fmla="+- 0 -1110 -2301"/>
                          <a:gd name="T75" fmla="*/ -1110 h 2142"/>
                          <a:gd name="T76" fmla="+- 0 4818 4682"/>
                          <a:gd name="T77" fmla="*/ T76 w 2983"/>
                          <a:gd name="T78" fmla="+- 0 -1035 -2301"/>
                          <a:gd name="T79" fmla="*/ -1035 h 2142"/>
                          <a:gd name="T80" fmla="+- 0 4796 4682"/>
                          <a:gd name="T81" fmla="*/ T80 w 2983"/>
                          <a:gd name="T82" fmla="+- 0 -959 -2301"/>
                          <a:gd name="T83" fmla="*/ -959 h 2142"/>
                          <a:gd name="T84" fmla="+- 0 4775 4682"/>
                          <a:gd name="T85" fmla="*/ T84 w 2983"/>
                          <a:gd name="T86" fmla="+- 0 -882 -2301"/>
                          <a:gd name="T87" fmla="*/ -882 h 2142"/>
                          <a:gd name="T88" fmla="+- 0 4756 4682"/>
                          <a:gd name="T89" fmla="*/ T88 w 2983"/>
                          <a:gd name="T90" fmla="+- 0 -804 -2301"/>
                          <a:gd name="T91" fmla="*/ -804 h 2142"/>
                          <a:gd name="T92" fmla="+- 0 4740 4682"/>
                          <a:gd name="T93" fmla="*/ T92 w 2983"/>
                          <a:gd name="T94" fmla="+- 0 -725 -2301"/>
                          <a:gd name="T95" fmla="*/ -725 h 2142"/>
                          <a:gd name="T96" fmla="+- 0 4726 4682"/>
                          <a:gd name="T97" fmla="*/ T96 w 2983"/>
                          <a:gd name="T98" fmla="+- 0 -646 -2301"/>
                          <a:gd name="T99" fmla="*/ -646 h 2142"/>
                          <a:gd name="T100" fmla="+- 0 4713 4682"/>
                          <a:gd name="T101" fmla="*/ T100 w 2983"/>
                          <a:gd name="T102" fmla="+- 0 -566 -2301"/>
                          <a:gd name="T103" fmla="*/ -566 h 2142"/>
                          <a:gd name="T104" fmla="+- 0 4703 4682"/>
                          <a:gd name="T105" fmla="*/ T104 w 2983"/>
                          <a:gd name="T106" fmla="+- 0 -485 -2301"/>
                          <a:gd name="T107" fmla="*/ -485 h 2142"/>
                          <a:gd name="T108" fmla="+- 0 4695 4682"/>
                          <a:gd name="T109" fmla="*/ T108 w 2983"/>
                          <a:gd name="T110" fmla="+- 0 -404 -2301"/>
                          <a:gd name="T111" fmla="*/ -404 h 2142"/>
                          <a:gd name="T112" fmla="+- 0 4688 4682"/>
                          <a:gd name="T113" fmla="*/ T112 w 2983"/>
                          <a:gd name="T114" fmla="+- 0 -322 -2301"/>
                          <a:gd name="T115" fmla="*/ -322 h 2142"/>
                          <a:gd name="T116" fmla="+- 0 4684 4682"/>
                          <a:gd name="T117" fmla="*/ T116 w 2983"/>
                          <a:gd name="T118" fmla="+- 0 -241 -2301"/>
                          <a:gd name="T119" fmla="*/ -241 h 2142"/>
                          <a:gd name="T120" fmla="+- 0 4682 4682"/>
                          <a:gd name="T121" fmla="*/ T120 w 2983"/>
                          <a:gd name="T122" fmla="+- 0 -159 -2301"/>
                          <a:gd name="T123" fmla="*/ -159 h 2142"/>
                          <a:gd name="T124" fmla="+- 0 7665 4682"/>
                          <a:gd name="T125" fmla="*/ T124 w 2983"/>
                          <a:gd name="T126" fmla="+- 0 -159 -2301"/>
                          <a:gd name="T127" fmla="*/ -159 h 2142"/>
                          <a:gd name="T128" fmla="+- 0 7663 4682"/>
                          <a:gd name="T129" fmla="*/ T128 w 2983"/>
                          <a:gd name="T130" fmla="+- 0 -241 -2301"/>
                          <a:gd name="T131" fmla="*/ -241 h 2142"/>
                          <a:gd name="T132" fmla="+- 0 7659 4682"/>
                          <a:gd name="T133" fmla="*/ T132 w 2983"/>
                          <a:gd name="T134" fmla="+- 0 -322 -2301"/>
                          <a:gd name="T135" fmla="*/ -322 h 2142"/>
                          <a:gd name="T136" fmla="+- 0 7653 4682"/>
                          <a:gd name="T137" fmla="*/ T136 w 2983"/>
                          <a:gd name="T138" fmla="+- 0 -403 -2301"/>
                          <a:gd name="T139" fmla="*/ -403 h 2142"/>
                          <a:gd name="T140" fmla="+- 0 7644 4682"/>
                          <a:gd name="T141" fmla="*/ T140 w 2983"/>
                          <a:gd name="T142" fmla="+- 0 -484 -2301"/>
                          <a:gd name="T143" fmla="*/ -484 h 2142"/>
                          <a:gd name="T144" fmla="+- 0 7634 4682"/>
                          <a:gd name="T145" fmla="*/ T144 w 2983"/>
                          <a:gd name="T146" fmla="+- 0 -565 -2301"/>
                          <a:gd name="T147" fmla="*/ -565 h 2142"/>
                          <a:gd name="T148" fmla="+- 0 7622 4682"/>
                          <a:gd name="T149" fmla="*/ T148 w 2983"/>
                          <a:gd name="T150" fmla="+- 0 -645 -2301"/>
                          <a:gd name="T151" fmla="*/ -645 h 2142"/>
                          <a:gd name="T152" fmla="+- 0 7607 4682"/>
                          <a:gd name="T153" fmla="*/ T152 w 2983"/>
                          <a:gd name="T154" fmla="+- 0 -724 -2301"/>
                          <a:gd name="T155" fmla="*/ -724 h 2142"/>
                          <a:gd name="T156" fmla="+- 0 7591 4682"/>
                          <a:gd name="T157" fmla="*/ T156 w 2983"/>
                          <a:gd name="T158" fmla="+- 0 -803 -2301"/>
                          <a:gd name="T159" fmla="*/ -803 h 2142"/>
                          <a:gd name="T160" fmla="+- 0 7572 4682"/>
                          <a:gd name="T161" fmla="*/ T160 w 2983"/>
                          <a:gd name="T162" fmla="+- 0 -881 -2301"/>
                          <a:gd name="T163" fmla="*/ -881 h 2142"/>
                          <a:gd name="T164" fmla="+- 0 7552 4682"/>
                          <a:gd name="T165" fmla="*/ T164 w 2983"/>
                          <a:gd name="T166" fmla="+- 0 -958 -2301"/>
                          <a:gd name="T167" fmla="*/ -958 h 2142"/>
                          <a:gd name="T168" fmla="+- 0 7529 4682"/>
                          <a:gd name="T169" fmla="*/ T168 w 2983"/>
                          <a:gd name="T170" fmla="+- 0 -1034 -2301"/>
                          <a:gd name="T171" fmla="*/ -1034 h 2142"/>
                          <a:gd name="T172" fmla="+- 0 7504 4682"/>
                          <a:gd name="T173" fmla="*/ T172 w 2983"/>
                          <a:gd name="T174" fmla="+- 0 -1109 -2301"/>
                          <a:gd name="T175" fmla="*/ -1109 h 2142"/>
                          <a:gd name="T176" fmla="+- 0 7477 4682"/>
                          <a:gd name="T177" fmla="*/ T176 w 2983"/>
                          <a:gd name="T178" fmla="+- 0 -1183 -2301"/>
                          <a:gd name="T179" fmla="*/ -1183 h 2142"/>
                          <a:gd name="T180" fmla="+- 0 7448 4682"/>
                          <a:gd name="T181" fmla="*/ T180 w 2983"/>
                          <a:gd name="T182" fmla="+- 0 -1256 -2301"/>
                          <a:gd name="T183" fmla="*/ -1256 h 2142"/>
                          <a:gd name="T184" fmla="+- 0 7417 4682"/>
                          <a:gd name="T185" fmla="*/ T184 w 2983"/>
                          <a:gd name="T186" fmla="+- 0 -1327 -2301"/>
                          <a:gd name="T187" fmla="*/ -1327 h 2142"/>
                          <a:gd name="T188" fmla="+- 0 7384 4682"/>
                          <a:gd name="T189" fmla="*/ T188 w 2983"/>
                          <a:gd name="T190" fmla="+- 0 -1397 -2301"/>
                          <a:gd name="T191" fmla="*/ -1397 h 2142"/>
                          <a:gd name="T192" fmla="+- 0 7349 4682"/>
                          <a:gd name="T193" fmla="*/ T192 w 2983"/>
                          <a:gd name="T194" fmla="+- 0 -1466 -2301"/>
                          <a:gd name="T195" fmla="*/ -1466 h 2142"/>
                          <a:gd name="T196" fmla="+- 0 7311 4682"/>
                          <a:gd name="T197" fmla="*/ T196 w 2983"/>
                          <a:gd name="T198" fmla="+- 0 -1532 -2301"/>
                          <a:gd name="T199" fmla="*/ -1532 h 2142"/>
                          <a:gd name="T200" fmla="+- 0 7272 4682"/>
                          <a:gd name="T201" fmla="*/ T200 w 2983"/>
                          <a:gd name="T202" fmla="+- 0 -1597 -2301"/>
                          <a:gd name="T203" fmla="*/ -1597 h 2142"/>
                          <a:gd name="T204" fmla="+- 0 7230 4682"/>
                          <a:gd name="T205" fmla="*/ T204 w 2983"/>
                          <a:gd name="T206" fmla="+- 0 -1661 -2301"/>
                          <a:gd name="T207" fmla="*/ -1661 h 2142"/>
                          <a:gd name="T208" fmla="+- 0 7140 4682"/>
                          <a:gd name="T209" fmla="*/ T208 w 2983"/>
                          <a:gd name="T210" fmla="+- 0 -1782 -2301"/>
                          <a:gd name="T211" fmla="*/ -1782 h 2142"/>
                          <a:gd name="T212" fmla="+- 0 7045 4682"/>
                          <a:gd name="T213" fmla="*/ T212 w 2983"/>
                          <a:gd name="T214" fmla="+- 0 -1891 -2301"/>
                          <a:gd name="T215" fmla="*/ -1891 h 2142"/>
                          <a:gd name="T216" fmla="+- 0 6946 4682"/>
                          <a:gd name="T217" fmla="*/ T216 w 2983"/>
                          <a:gd name="T218" fmla="+- 0 -1987 -2301"/>
                          <a:gd name="T219" fmla="*/ -1987 h 2142"/>
                          <a:gd name="T220" fmla="+- 0 6843 4682"/>
                          <a:gd name="T221" fmla="*/ T220 w 2983"/>
                          <a:gd name="T222" fmla="+- 0 -2070 -2301"/>
                          <a:gd name="T223" fmla="*/ -2070 h 2142"/>
                          <a:gd name="T224" fmla="+- 0 6736 4682"/>
                          <a:gd name="T225" fmla="*/ T224 w 2983"/>
                          <a:gd name="T226" fmla="+- 0 -2141 -2301"/>
                          <a:gd name="T227" fmla="*/ -2141 h 2142"/>
                          <a:gd name="T228" fmla="+- 0 6627 4682"/>
                          <a:gd name="T229" fmla="*/ T228 w 2983"/>
                          <a:gd name="T230" fmla="+- 0 -2198 -2301"/>
                          <a:gd name="T231" fmla="*/ -2198 h 2142"/>
                          <a:gd name="T232" fmla="+- 0 6515 4682"/>
                          <a:gd name="T233" fmla="*/ T232 w 2983"/>
                          <a:gd name="T234" fmla="+- 0 -2243 -2301"/>
                          <a:gd name="T235" fmla="*/ -2243 h 2142"/>
                          <a:gd name="T236" fmla="+- 0 6402 4682"/>
                          <a:gd name="T237" fmla="*/ T236 w 2983"/>
                          <a:gd name="T238" fmla="+- 0 -2275 -2301"/>
                          <a:gd name="T239" fmla="*/ -2275 h 2142"/>
                          <a:gd name="T240" fmla="+- 0 6288 4682"/>
                          <a:gd name="T241" fmla="*/ T240 w 2983"/>
                          <a:gd name="T242" fmla="+- 0 -2295 -2301"/>
                          <a:gd name="T243" fmla="*/ -2295 h 2142"/>
                          <a:gd name="T244" fmla="+- 0 6174 4682"/>
                          <a:gd name="T245" fmla="*/ T244 w 2983"/>
                          <a:gd name="T246" fmla="+- 0 -2301 -2301"/>
                          <a:gd name="T247" fmla="*/ -2301 h 2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2983" h="2142">
                            <a:moveTo>
                              <a:pt x="1492" y="0"/>
                            </a:moveTo>
                            <a:lnTo>
                              <a:pt x="1377" y="6"/>
                            </a:lnTo>
                            <a:lnTo>
                              <a:pt x="1263" y="26"/>
                            </a:lnTo>
                            <a:lnTo>
                              <a:pt x="1150" y="57"/>
                            </a:lnTo>
                            <a:lnTo>
                              <a:pt x="1038" y="102"/>
                            </a:lnTo>
                            <a:lnTo>
                              <a:pt x="929" y="160"/>
                            </a:lnTo>
                            <a:lnTo>
                              <a:pt x="823" y="230"/>
                            </a:lnTo>
                            <a:lnTo>
                              <a:pt x="719" y="313"/>
                            </a:lnTo>
                            <a:lnTo>
                              <a:pt x="620" y="409"/>
                            </a:lnTo>
                            <a:lnTo>
                              <a:pt x="525" y="518"/>
                            </a:lnTo>
                            <a:lnTo>
                              <a:pt x="435" y="639"/>
                            </a:lnTo>
                            <a:lnTo>
                              <a:pt x="394" y="702"/>
                            </a:lnTo>
                            <a:lnTo>
                              <a:pt x="354" y="768"/>
                            </a:lnTo>
                            <a:lnTo>
                              <a:pt x="317" y="834"/>
                            </a:lnTo>
                            <a:lnTo>
                              <a:pt x="281" y="903"/>
                            </a:lnTo>
                            <a:lnTo>
                              <a:pt x="248" y="973"/>
                            </a:lnTo>
                            <a:lnTo>
                              <a:pt x="217" y="1044"/>
                            </a:lnTo>
                            <a:lnTo>
                              <a:pt x="188" y="1117"/>
                            </a:lnTo>
                            <a:lnTo>
                              <a:pt x="161" y="1191"/>
                            </a:lnTo>
                            <a:lnTo>
                              <a:pt x="136" y="1266"/>
                            </a:lnTo>
                            <a:lnTo>
                              <a:pt x="114" y="1342"/>
                            </a:lnTo>
                            <a:lnTo>
                              <a:pt x="93" y="1419"/>
                            </a:lnTo>
                            <a:lnTo>
                              <a:pt x="74" y="1497"/>
                            </a:lnTo>
                            <a:lnTo>
                              <a:pt x="58" y="1576"/>
                            </a:lnTo>
                            <a:lnTo>
                              <a:pt x="44" y="1655"/>
                            </a:lnTo>
                            <a:lnTo>
                              <a:pt x="31" y="1735"/>
                            </a:lnTo>
                            <a:lnTo>
                              <a:pt x="21" y="1816"/>
                            </a:lnTo>
                            <a:lnTo>
                              <a:pt x="13" y="1897"/>
                            </a:lnTo>
                            <a:lnTo>
                              <a:pt x="6" y="1979"/>
                            </a:lnTo>
                            <a:lnTo>
                              <a:pt x="2" y="2060"/>
                            </a:lnTo>
                            <a:lnTo>
                              <a:pt x="0" y="2142"/>
                            </a:lnTo>
                            <a:lnTo>
                              <a:pt x="2983" y="2142"/>
                            </a:lnTo>
                            <a:lnTo>
                              <a:pt x="2981" y="2060"/>
                            </a:lnTo>
                            <a:lnTo>
                              <a:pt x="2977" y="1979"/>
                            </a:lnTo>
                            <a:lnTo>
                              <a:pt x="2971" y="1898"/>
                            </a:lnTo>
                            <a:lnTo>
                              <a:pt x="2962" y="1817"/>
                            </a:lnTo>
                            <a:lnTo>
                              <a:pt x="2952" y="1736"/>
                            </a:lnTo>
                            <a:lnTo>
                              <a:pt x="2940" y="1656"/>
                            </a:lnTo>
                            <a:lnTo>
                              <a:pt x="2925" y="1577"/>
                            </a:lnTo>
                            <a:lnTo>
                              <a:pt x="2909" y="1498"/>
                            </a:lnTo>
                            <a:lnTo>
                              <a:pt x="2890" y="1420"/>
                            </a:lnTo>
                            <a:lnTo>
                              <a:pt x="2870" y="1343"/>
                            </a:lnTo>
                            <a:lnTo>
                              <a:pt x="2847" y="1267"/>
                            </a:lnTo>
                            <a:lnTo>
                              <a:pt x="2822" y="1192"/>
                            </a:lnTo>
                            <a:lnTo>
                              <a:pt x="2795" y="1118"/>
                            </a:lnTo>
                            <a:lnTo>
                              <a:pt x="2766" y="1045"/>
                            </a:lnTo>
                            <a:lnTo>
                              <a:pt x="2735" y="974"/>
                            </a:lnTo>
                            <a:lnTo>
                              <a:pt x="2702" y="904"/>
                            </a:lnTo>
                            <a:lnTo>
                              <a:pt x="2667" y="835"/>
                            </a:lnTo>
                            <a:lnTo>
                              <a:pt x="2629" y="769"/>
                            </a:lnTo>
                            <a:lnTo>
                              <a:pt x="2590" y="704"/>
                            </a:lnTo>
                            <a:lnTo>
                              <a:pt x="2548" y="640"/>
                            </a:lnTo>
                            <a:lnTo>
                              <a:pt x="2458" y="519"/>
                            </a:lnTo>
                            <a:lnTo>
                              <a:pt x="2363" y="410"/>
                            </a:lnTo>
                            <a:lnTo>
                              <a:pt x="2264" y="314"/>
                            </a:lnTo>
                            <a:lnTo>
                              <a:pt x="2161" y="231"/>
                            </a:lnTo>
                            <a:lnTo>
                              <a:pt x="2054" y="160"/>
                            </a:lnTo>
                            <a:lnTo>
                              <a:pt x="1945" y="103"/>
                            </a:lnTo>
                            <a:lnTo>
                              <a:pt x="1833" y="58"/>
                            </a:lnTo>
                            <a:lnTo>
                              <a:pt x="1720" y="26"/>
                            </a:lnTo>
                            <a:lnTo>
                              <a:pt x="1606" y="6"/>
                            </a:lnTo>
                            <a:lnTo>
                              <a:pt x="14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 name="Group 12"/>
                    <p:cNvGrpSpPr>
                      <a:grpSpLocks/>
                    </p:cNvGrpSpPr>
                    <p:nvPr/>
                  </p:nvGrpSpPr>
                  <p:grpSpPr bwMode="auto">
                    <a:xfrm>
                      <a:off x="4682" y="-2301"/>
                      <a:ext cx="2983" cy="2142"/>
                      <a:chOff x="4682" y="-2301"/>
                      <a:chExt cx="2983" cy="2142"/>
                    </a:xfrm>
                  </p:grpSpPr>
                  <p:sp>
                    <p:nvSpPr>
                      <p:cNvPr id="1036" name="Freeform 13"/>
                      <p:cNvSpPr>
                        <a:spLocks/>
                      </p:cNvSpPr>
                      <p:nvPr/>
                    </p:nvSpPr>
                    <p:spPr bwMode="auto">
                      <a:xfrm>
                        <a:off x="4682" y="-2301"/>
                        <a:ext cx="2983" cy="2142"/>
                      </a:xfrm>
                      <a:custGeom>
                        <a:avLst/>
                        <a:gdLst>
                          <a:gd name="T0" fmla="+- 0 5120 4682"/>
                          <a:gd name="T1" fmla="*/ T0 w 2983"/>
                          <a:gd name="T2" fmla="+- 0 -1659 -2301"/>
                          <a:gd name="T3" fmla="*/ -1659 h 2142"/>
                          <a:gd name="T4" fmla="+- 0 5078 4682"/>
                          <a:gd name="T5" fmla="*/ T4 w 2983"/>
                          <a:gd name="T6" fmla="+- 0 -1596 -2301"/>
                          <a:gd name="T7" fmla="*/ -1596 h 2142"/>
                          <a:gd name="T8" fmla="+- 0 5038 4682"/>
                          <a:gd name="T9" fmla="*/ T8 w 2983"/>
                          <a:gd name="T10" fmla="+- 0 -1531 -2301"/>
                          <a:gd name="T11" fmla="*/ -1531 h 2142"/>
                          <a:gd name="T12" fmla="+- 0 5000 4682"/>
                          <a:gd name="T13" fmla="*/ T12 w 2983"/>
                          <a:gd name="T14" fmla="+- 0 -1465 -2301"/>
                          <a:gd name="T15" fmla="*/ -1465 h 2142"/>
                          <a:gd name="T16" fmla="+- 0 4965 4682"/>
                          <a:gd name="T17" fmla="*/ T16 w 2983"/>
                          <a:gd name="T18" fmla="+- 0 -1397 -2301"/>
                          <a:gd name="T19" fmla="*/ -1397 h 2142"/>
                          <a:gd name="T20" fmla="+- 0 4931 4682"/>
                          <a:gd name="T21" fmla="*/ T20 w 2983"/>
                          <a:gd name="T22" fmla="+- 0 -1327 -2301"/>
                          <a:gd name="T23" fmla="*/ -1327 h 2142"/>
                          <a:gd name="T24" fmla="+- 0 4900 4682"/>
                          <a:gd name="T25" fmla="*/ T24 w 2983"/>
                          <a:gd name="T26" fmla="+- 0 -1256 -2301"/>
                          <a:gd name="T27" fmla="*/ -1256 h 2142"/>
                          <a:gd name="T28" fmla="+- 0 4871 4682"/>
                          <a:gd name="T29" fmla="*/ T28 w 2983"/>
                          <a:gd name="T30" fmla="+- 0 -1184 -2301"/>
                          <a:gd name="T31" fmla="*/ -1184 h 2142"/>
                          <a:gd name="T32" fmla="+- 0 4844 4682"/>
                          <a:gd name="T33" fmla="*/ T32 w 2983"/>
                          <a:gd name="T34" fmla="+- 0 -1110 -2301"/>
                          <a:gd name="T35" fmla="*/ -1110 h 2142"/>
                          <a:gd name="T36" fmla="+- 0 4819 4682"/>
                          <a:gd name="T37" fmla="*/ T36 w 2983"/>
                          <a:gd name="T38" fmla="+- 0 -1035 -2301"/>
                          <a:gd name="T39" fmla="*/ -1035 h 2142"/>
                          <a:gd name="T40" fmla="+- 0 4796 4682"/>
                          <a:gd name="T41" fmla="*/ T40 w 2983"/>
                          <a:gd name="T42" fmla="+- 0 -959 -2301"/>
                          <a:gd name="T43" fmla="*/ -959 h 2142"/>
                          <a:gd name="T44" fmla="+- 0 4775 4682"/>
                          <a:gd name="T45" fmla="*/ T44 w 2983"/>
                          <a:gd name="T46" fmla="+- 0 -882 -2301"/>
                          <a:gd name="T47" fmla="*/ -882 h 2142"/>
                          <a:gd name="T48" fmla="+- 0 4757 4682"/>
                          <a:gd name="T49" fmla="*/ T48 w 2983"/>
                          <a:gd name="T50" fmla="+- 0 -804 -2301"/>
                          <a:gd name="T51" fmla="*/ -804 h 2142"/>
                          <a:gd name="T52" fmla="+- 0 4740 4682"/>
                          <a:gd name="T53" fmla="*/ T52 w 2983"/>
                          <a:gd name="T54" fmla="+- 0 -725 -2301"/>
                          <a:gd name="T55" fmla="*/ -725 h 2142"/>
                          <a:gd name="T56" fmla="+- 0 4726 4682"/>
                          <a:gd name="T57" fmla="*/ T56 w 2983"/>
                          <a:gd name="T58" fmla="+- 0 -645 -2301"/>
                          <a:gd name="T59" fmla="*/ -645 h 2142"/>
                          <a:gd name="T60" fmla="+- 0 4713 4682"/>
                          <a:gd name="T61" fmla="*/ T60 w 2983"/>
                          <a:gd name="T62" fmla="+- 0 -565 -2301"/>
                          <a:gd name="T63" fmla="*/ -565 h 2142"/>
                          <a:gd name="T64" fmla="+- 0 4703 4682"/>
                          <a:gd name="T65" fmla="*/ T64 w 2983"/>
                          <a:gd name="T66" fmla="+- 0 -485 -2301"/>
                          <a:gd name="T67" fmla="*/ -485 h 2142"/>
                          <a:gd name="T68" fmla="+- 0 4695 4682"/>
                          <a:gd name="T69" fmla="*/ T68 w 2983"/>
                          <a:gd name="T70" fmla="+- 0 -404 -2301"/>
                          <a:gd name="T71" fmla="*/ -404 h 2142"/>
                          <a:gd name="T72" fmla="+- 0 4688 4682"/>
                          <a:gd name="T73" fmla="*/ T72 w 2983"/>
                          <a:gd name="T74" fmla="+- 0 -322 -2301"/>
                          <a:gd name="T75" fmla="*/ -322 h 2142"/>
                          <a:gd name="T76" fmla="+- 0 4684 4682"/>
                          <a:gd name="T77" fmla="*/ T76 w 2983"/>
                          <a:gd name="T78" fmla="+- 0 -241 -2301"/>
                          <a:gd name="T79" fmla="*/ -241 h 2142"/>
                          <a:gd name="T80" fmla="+- 0 4682 4682"/>
                          <a:gd name="T81" fmla="*/ T80 w 2983"/>
                          <a:gd name="T82" fmla="+- 0 -159 -2301"/>
                          <a:gd name="T83" fmla="*/ -159 h 2142"/>
                          <a:gd name="T84" fmla="+- 0 7665 4682"/>
                          <a:gd name="T85" fmla="*/ T84 w 2983"/>
                          <a:gd name="T86" fmla="+- 0 -159 -2301"/>
                          <a:gd name="T87" fmla="*/ -159 h 2142"/>
                          <a:gd name="T88" fmla="+- 0 7663 4682"/>
                          <a:gd name="T89" fmla="*/ T88 w 2983"/>
                          <a:gd name="T90" fmla="+- 0 -241 -2301"/>
                          <a:gd name="T91" fmla="*/ -241 h 2142"/>
                          <a:gd name="T92" fmla="+- 0 7659 4682"/>
                          <a:gd name="T93" fmla="*/ T92 w 2983"/>
                          <a:gd name="T94" fmla="+- 0 -322 -2301"/>
                          <a:gd name="T95" fmla="*/ -322 h 2142"/>
                          <a:gd name="T96" fmla="+- 0 7653 4682"/>
                          <a:gd name="T97" fmla="*/ T96 w 2983"/>
                          <a:gd name="T98" fmla="+- 0 -403 -2301"/>
                          <a:gd name="T99" fmla="*/ -403 h 2142"/>
                          <a:gd name="T100" fmla="+- 0 7644 4682"/>
                          <a:gd name="T101" fmla="*/ T100 w 2983"/>
                          <a:gd name="T102" fmla="+- 0 -484 -2301"/>
                          <a:gd name="T103" fmla="*/ -484 h 2142"/>
                          <a:gd name="T104" fmla="+- 0 7634 4682"/>
                          <a:gd name="T105" fmla="*/ T104 w 2983"/>
                          <a:gd name="T106" fmla="+- 0 -565 -2301"/>
                          <a:gd name="T107" fmla="*/ -565 h 2142"/>
                          <a:gd name="T108" fmla="+- 0 7622 4682"/>
                          <a:gd name="T109" fmla="*/ T108 w 2983"/>
                          <a:gd name="T110" fmla="+- 0 -645 -2301"/>
                          <a:gd name="T111" fmla="*/ -645 h 2142"/>
                          <a:gd name="T112" fmla="+- 0 7607 4682"/>
                          <a:gd name="T113" fmla="*/ T112 w 2983"/>
                          <a:gd name="T114" fmla="+- 0 -724 -2301"/>
                          <a:gd name="T115" fmla="*/ -724 h 2142"/>
                          <a:gd name="T116" fmla="+- 0 7591 4682"/>
                          <a:gd name="T117" fmla="*/ T116 w 2983"/>
                          <a:gd name="T118" fmla="+- 0 -803 -2301"/>
                          <a:gd name="T119" fmla="*/ -803 h 2142"/>
                          <a:gd name="T120" fmla="+- 0 7572 4682"/>
                          <a:gd name="T121" fmla="*/ T120 w 2983"/>
                          <a:gd name="T122" fmla="+- 0 -881 -2301"/>
                          <a:gd name="T123" fmla="*/ -881 h 2142"/>
                          <a:gd name="T124" fmla="+- 0 7552 4682"/>
                          <a:gd name="T125" fmla="*/ T124 w 2983"/>
                          <a:gd name="T126" fmla="+- 0 -958 -2301"/>
                          <a:gd name="T127" fmla="*/ -958 h 2142"/>
                          <a:gd name="T128" fmla="+- 0 7529 4682"/>
                          <a:gd name="T129" fmla="*/ T128 w 2983"/>
                          <a:gd name="T130" fmla="+- 0 -1034 -2301"/>
                          <a:gd name="T131" fmla="*/ -1034 h 2142"/>
                          <a:gd name="T132" fmla="+- 0 7504 4682"/>
                          <a:gd name="T133" fmla="*/ T132 w 2983"/>
                          <a:gd name="T134" fmla="+- 0 -1109 -2301"/>
                          <a:gd name="T135" fmla="*/ -1109 h 2142"/>
                          <a:gd name="T136" fmla="+- 0 7477 4682"/>
                          <a:gd name="T137" fmla="*/ T136 w 2983"/>
                          <a:gd name="T138" fmla="+- 0 -1183 -2301"/>
                          <a:gd name="T139" fmla="*/ -1183 h 2142"/>
                          <a:gd name="T140" fmla="+- 0 7448 4682"/>
                          <a:gd name="T141" fmla="*/ T140 w 2983"/>
                          <a:gd name="T142" fmla="+- 0 -1256 -2301"/>
                          <a:gd name="T143" fmla="*/ -1256 h 2142"/>
                          <a:gd name="T144" fmla="+- 0 7417 4682"/>
                          <a:gd name="T145" fmla="*/ T144 w 2983"/>
                          <a:gd name="T146" fmla="+- 0 -1327 -2301"/>
                          <a:gd name="T147" fmla="*/ -1327 h 2142"/>
                          <a:gd name="T148" fmla="+- 0 7384 4682"/>
                          <a:gd name="T149" fmla="*/ T148 w 2983"/>
                          <a:gd name="T150" fmla="+- 0 -1397 -2301"/>
                          <a:gd name="T151" fmla="*/ -1397 h 2142"/>
                          <a:gd name="T152" fmla="+- 0 7349 4682"/>
                          <a:gd name="T153" fmla="*/ T152 w 2983"/>
                          <a:gd name="T154" fmla="+- 0 -1466 -2301"/>
                          <a:gd name="T155" fmla="*/ -1466 h 2142"/>
                          <a:gd name="T156" fmla="+- 0 7311 4682"/>
                          <a:gd name="T157" fmla="*/ T156 w 2983"/>
                          <a:gd name="T158" fmla="+- 0 -1532 -2301"/>
                          <a:gd name="T159" fmla="*/ -1532 h 2142"/>
                          <a:gd name="T160" fmla="+- 0 7272 4682"/>
                          <a:gd name="T161" fmla="*/ T160 w 2983"/>
                          <a:gd name="T162" fmla="+- 0 -1597 -2301"/>
                          <a:gd name="T163" fmla="*/ -1597 h 2142"/>
                          <a:gd name="T164" fmla="+- 0 7230 4682"/>
                          <a:gd name="T165" fmla="*/ T164 w 2983"/>
                          <a:gd name="T166" fmla="+- 0 -1661 -2301"/>
                          <a:gd name="T167" fmla="*/ -1661 h 2142"/>
                          <a:gd name="T168" fmla="+- 0 7140 4682"/>
                          <a:gd name="T169" fmla="*/ T168 w 2983"/>
                          <a:gd name="T170" fmla="+- 0 -1782 -2301"/>
                          <a:gd name="T171" fmla="*/ -1782 h 2142"/>
                          <a:gd name="T172" fmla="+- 0 7045 4682"/>
                          <a:gd name="T173" fmla="*/ T172 w 2983"/>
                          <a:gd name="T174" fmla="+- 0 -1891 -2301"/>
                          <a:gd name="T175" fmla="*/ -1891 h 2142"/>
                          <a:gd name="T176" fmla="+- 0 6946 4682"/>
                          <a:gd name="T177" fmla="*/ T176 w 2983"/>
                          <a:gd name="T178" fmla="+- 0 -1987 -2301"/>
                          <a:gd name="T179" fmla="*/ -1987 h 2142"/>
                          <a:gd name="T180" fmla="+- 0 6843 4682"/>
                          <a:gd name="T181" fmla="*/ T180 w 2983"/>
                          <a:gd name="T182" fmla="+- 0 -2070 -2301"/>
                          <a:gd name="T183" fmla="*/ -2070 h 2142"/>
                          <a:gd name="T184" fmla="+- 0 6736 4682"/>
                          <a:gd name="T185" fmla="*/ T184 w 2983"/>
                          <a:gd name="T186" fmla="+- 0 -2141 -2301"/>
                          <a:gd name="T187" fmla="*/ -2141 h 2142"/>
                          <a:gd name="T188" fmla="+- 0 6627 4682"/>
                          <a:gd name="T189" fmla="*/ T188 w 2983"/>
                          <a:gd name="T190" fmla="+- 0 -2198 -2301"/>
                          <a:gd name="T191" fmla="*/ -2198 h 2142"/>
                          <a:gd name="T192" fmla="+- 0 6516 4682"/>
                          <a:gd name="T193" fmla="*/ T192 w 2983"/>
                          <a:gd name="T194" fmla="+- 0 -2243 -2301"/>
                          <a:gd name="T195" fmla="*/ -2243 h 2142"/>
                          <a:gd name="T196" fmla="+- 0 6403 4682"/>
                          <a:gd name="T197" fmla="*/ T196 w 2983"/>
                          <a:gd name="T198" fmla="+- 0 -2275 -2301"/>
                          <a:gd name="T199" fmla="*/ -2275 h 2142"/>
                          <a:gd name="T200" fmla="+- 0 6288 4682"/>
                          <a:gd name="T201" fmla="*/ T200 w 2983"/>
                          <a:gd name="T202" fmla="+- 0 -2294 -2301"/>
                          <a:gd name="T203" fmla="*/ -2294 h 2142"/>
                          <a:gd name="T204" fmla="+- 0 6174 4682"/>
                          <a:gd name="T205" fmla="*/ T204 w 2983"/>
                          <a:gd name="T206" fmla="+- 0 -2301 -2301"/>
                          <a:gd name="T207" fmla="*/ -2301 h 2142"/>
                          <a:gd name="T208" fmla="+- 0 6059 4682"/>
                          <a:gd name="T209" fmla="*/ T208 w 2983"/>
                          <a:gd name="T210" fmla="+- 0 -2294 -2301"/>
                          <a:gd name="T211" fmla="*/ -2294 h 2142"/>
                          <a:gd name="T212" fmla="+- 0 5945 4682"/>
                          <a:gd name="T213" fmla="*/ T212 w 2983"/>
                          <a:gd name="T214" fmla="+- 0 -2275 -2301"/>
                          <a:gd name="T215" fmla="*/ -2275 h 2142"/>
                          <a:gd name="T216" fmla="+- 0 5832 4682"/>
                          <a:gd name="T217" fmla="*/ T216 w 2983"/>
                          <a:gd name="T218" fmla="+- 0 -2243 -2301"/>
                          <a:gd name="T219" fmla="*/ -2243 h 2142"/>
                          <a:gd name="T220" fmla="+- 0 5721 4682"/>
                          <a:gd name="T221" fmla="*/ T220 w 2983"/>
                          <a:gd name="T222" fmla="+- 0 -2198 -2301"/>
                          <a:gd name="T223" fmla="*/ -2198 h 2142"/>
                          <a:gd name="T224" fmla="+- 0 5612 4682"/>
                          <a:gd name="T225" fmla="*/ T224 w 2983"/>
                          <a:gd name="T226" fmla="+- 0 -2140 -2301"/>
                          <a:gd name="T227" fmla="*/ -2140 h 2142"/>
                          <a:gd name="T228" fmla="+- 0 5506 4682"/>
                          <a:gd name="T229" fmla="*/ T228 w 2983"/>
                          <a:gd name="T230" fmla="+- 0 -2069 -2301"/>
                          <a:gd name="T231" fmla="*/ -2069 h 2142"/>
                          <a:gd name="T232" fmla="+- 0 5403 4682"/>
                          <a:gd name="T233" fmla="*/ T232 w 2983"/>
                          <a:gd name="T234" fmla="+- 0 -1986 -2301"/>
                          <a:gd name="T235" fmla="*/ -1986 h 2142"/>
                          <a:gd name="T236" fmla="+- 0 5304 4682"/>
                          <a:gd name="T237" fmla="*/ T236 w 2983"/>
                          <a:gd name="T238" fmla="+- 0 -1890 -2301"/>
                          <a:gd name="T239" fmla="*/ -1890 h 2142"/>
                          <a:gd name="T240" fmla="+- 0 5210 4682"/>
                          <a:gd name="T241" fmla="*/ T240 w 2983"/>
                          <a:gd name="T242" fmla="+- 0 -1781 -2301"/>
                          <a:gd name="T243" fmla="*/ -1781 h 2142"/>
                          <a:gd name="T244" fmla="+- 0 5120 4682"/>
                          <a:gd name="T245" fmla="*/ T244 w 2983"/>
                          <a:gd name="T246" fmla="+- 0 -1659 -2301"/>
                          <a:gd name="T247" fmla="*/ -1659 h 214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2983" h="2142">
                            <a:moveTo>
                              <a:pt x="438" y="642"/>
                            </a:moveTo>
                            <a:lnTo>
                              <a:pt x="396" y="705"/>
                            </a:lnTo>
                            <a:lnTo>
                              <a:pt x="356" y="770"/>
                            </a:lnTo>
                            <a:lnTo>
                              <a:pt x="318" y="836"/>
                            </a:lnTo>
                            <a:lnTo>
                              <a:pt x="283" y="904"/>
                            </a:lnTo>
                            <a:lnTo>
                              <a:pt x="249" y="974"/>
                            </a:lnTo>
                            <a:lnTo>
                              <a:pt x="218" y="1045"/>
                            </a:lnTo>
                            <a:lnTo>
                              <a:pt x="189" y="1117"/>
                            </a:lnTo>
                            <a:lnTo>
                              <a:pt x="162" y="1191"/>
                            </a:lnTo>
                            <a:lnTo>
                              <a:pt x="137" y="1266"/>
                            </a:lnTo>
                            <a:lnTo>
                              <a:pt x="114" y="1342"/>
                            </a:lnTo>
                            <a:lnTo>
                              <a:pt x="93" y="1419"/>
                            </a:lnTo>
                            <a:lnTo>
                              <a:pt x="75" y="1497"/>
                            </a:lnTo>
                            <a:lnTo>
                              <a:pt x="58" y="1576"/>
                            </a:lnTo>
                            <a:lnTo>
                              <a:pt x="44" y="1656"/>
                            </a:lnTo>
                            <a:lnTo>
                              <a:pt x="31" y="1736"/>
                            </a:lnTo>
                            <a:lnTo>
                              <a:pt x="21" y="1816"/>
                            </a:lnTo>
                            <a:lnTo>
                              <a:pt x="13" y="1897"/>
                            </a:lnTo>
                            <a:lnTo>
                              <a:pt x="6" y="1979"/>
                            </a:lnTo>
                            <a:lnTo>
                              <a:pt x="2" y="2060"/>
                            </a:lnTo>
                            <a:lnTo>
                              <a:pt x="0" y="2142"/>
                            </a:lnTo>
                            <a:lnTo>
                              <a:pt x="2983" y="2142"/>
                            </a:lnTo>
                            <a:lnTo>
                              <a:pt x="2981" y="2060"/>
                            </a:lnTo>
                            <a:lnTo>
                              <a:pt x="2977" y="1979"/>
                            </a:lnTo>
                            <a:lnTo>
                              <a:pt x="2971" y="1898"/>
                            </a:lnTo>
                            <a:lnTo>
                              <a:pt x="2962" y="1817"/>
                            </a:lnTo>
                            <a:lnTo>
                              <a:pt x="2952" y="1736"/>
                            </a:lnTo>
                            <a:lnTo>
                              <a:pt x="2940" y="1656"/>
                            </a:lnTo>
                            <a:lnTo>
                              <a:pt x="2925" y="1577"/>
                            </a:lnTo>
                            <a:lnTo>
                              <a:pt x="2909" y="1498"/>
                            </a:lnTo>
                            <a:lnTo>
                              <a:pt x="2890" y="1420"/>
                            </a:lnTo>
                            <a:lnTo>
                              <a:pt x="2870" y="1343"/>
                            </a:lnTo>
                            <a:lnTo>
                              <a:pt x="2847" y="1267"/>
                            </a:lnTo>
                            <a:lnTo>
                              <a:pt x="2822" y="1192"/>
                            </a:lnTo>
                            <a:lnTo>
                              <a:pt x="2795" y="1118"/>
                            </a:lnTo>
                            <a:lnTo>
                              <a:pt x="2766" y="1045"/>
                            </a:lnTo>
                            <a:lnTo>
                              <a:pt x="2735" y="974"/>
                            </a:lnTo>
                            <a:lnTo>
                              <a:pt x="2702" y="904"/>
                            </a:lnTo>
                            <a:lnTo>
                              <a:pt x="2667" y="835"/>
                            </a:lnTo>
                            <a:lnTo>
                              <a:pt x="2629" y="769"/>
                            </a:lnTo>
                            <a:lnTo>
                              <a:pt x="2590" y="704"/>
                            </a:lnTo>
                            <a:lnTo>
                              <a:pt x="2548" y="640"/>
                            </a:lnTo>
                            <a:lnTo>
                              <a:pt x="2458" y="519"/>
                            </a:lnTo>
                            <a:lnTo>
                              <a:pt x="2363" y="410"/>
                            </a:lnTo>
                            <a:lnTo>
                              <a:pt x="2264" y="314"/>
                            </a:lnTo>
                            <a:lnTo>
                              <a:pt x="2161" y="231"/>
                            </a:lnTo>
                            <a:lnTo>
                              <a:pt x="2054" y="160"/>
                            </a:lnTo>
                            <a:lnTo>
                              <a:pt x="1945" y="103"/>
                            </a:lnTo>
                            <a:lnTo>
                              <a:pt x="1834" y="58"/>
                            </a:lnTo>
                            <a:lnTo>
                              <a:pt x="1721" y="26"/>
                            </a:lnTo>
                            <a:lnTo>
                              <a:pt x="1606" y="7"/>
                            </a:lnTo>
                            <a:lnTo>
                              <a:pt x="1492" y="0"/>
                            </a:lnTo>
                            <a:lnTo>
                              <a:pt x="1377" y="7"/>
                            </a:lnTo>
                            <a:lnTo>
                              <a:pt x="1263" y="26"/>
                            </a:lnTo>
                            <a:lnTo>
                              <a:pt x="1150" y="58"/>
                            </a:lnTo>
                            <a:lnTo>
                              <a:pt x="1039" y="103"/>
                            </a:lnTo>
                            <a:lnTo>
                              <a:pt x="930" y="161"/>
                            </a:lnTo>
                            <a:lnTo>
                              <a:pt x="824" y="232"/>
                            </a:lnTo>
                            <a:lnTo>
                              <a:pt x="721" y="315"/>
                            </a:lnTo>
                            <a:lnTo>
                              <a:pt x="622" y="411"/>
                            </a:lnTo>
                            <a:lnTo>
                              <a:pt x="528" y="520"/>
                            </a:lnTo>
                            <a:lnTo>
                              <a:pt x="438" y="642"/>
                            </a:lnTo>
                            <a:close/>
                          </a:path>
                        </a:pathLst>
                      </a:custGeom>
                      <a:noFill/>
                      <a:ln w="342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5" name="Group 14"/>
                    <p:cNvGrpSpPr>
                      <a:grpSpLocks/>
                    </p:cNvGrpSpPr>
                    <p:nvPr/>
                  </p:nvGrpSpPr>
                  <p:grpSpPr bwMode="auto">
                    <a:xfrm>
                      <a:off x="4634" y="-3855"/>
                      <a:ext cx="2983" cy="1752"/>
                      <a:chOff x="4634" y="-3855"/>
                      <a:chExt cx="2983" cy="1752"/>
                    </a:xfrm>
                  </p:grpSpPr>
                  <p:sp>
                    <p:nvSpPr>
                      <p:cNvPr id="1035" name="Freeform 15"/>
                      <p:cNvSpPr>
                        <a:spLocks/>
                      </p:cNvSpPr>
                      <p:nvPr/>
                    </p:nvSpPr>
                    <p:spPr bwMode="auto">
                      <a:xfrm>
                        <a:off x="4634" y="-3855"/>
                        <a:ext cx="2983" cy="1752"/>
                      </a:xfrm>
                      <a:custGeom>
                        <a:avLst/>
                        <a:gdLst>
                          <a:gd name="T0" fmla="+- 0 7617 4634"/>
                          <a:gd name="T1" fmla="*/ T0 w 2983"/>
                          <a:gd name="T2" fmla="+- 0 -3855 -3855"/>
                          <a:gd name="T3" fmla="*/ -3855 h 1752"/>
                          <a:gd name="T4" fmla="+- 0 4634 4634"/>
                          <a:gd name="T5" fmla="*/ T4 w 2983"/>
                          <a:gd name="T6" fmla="+- 0 -3855 -3855"/>
                          <a:gd name="T7" fmla="*/ -3855 h 1752"/>
                          <a:gd name="T8" fmla="+- 0 4636 4634"/>
                          <a:gd name="T9" fmla="*/ T8 w 2983"/>
                          <a:gd name="T10" fmla="+- 0 -3788 -3855"/>
                          <a:gd name="T11" fmla="*/ -3788 h 1752"/>
                          <a:gd name="T12" fmla="+- 0 4640 4634"/>
                          <a:gd name="T13" fmla="*/ T12 w 2983"/>
                          <a:gd name="T14" fmla="+- 0 -3721 -3855"/>
                          <a:gd name="T15" fmla="*/ -3721 h 1752"/>
                          <a:gd name="T16" fmla="+- 0 4646 4634"/>
                          <a:gd name="T17" fmla="*/ T16 w 2983"/>
                          <a:gd name="T18" fmla="+- 0 -3655 -3855"/>
                          <a:gd name="T19" fmla="*/ -3655 h 1752"/>
                          <a:gd name="T20" fmla="+- 0 4655 4634"/>
                          <a:gd name="T21" fmla="*/ T20 w 2983"/>
                          <a:gd name="T22" fmla="+- 0 -3589 -3855"/>
                          <a:gd name="T23" fmla="*/ -3589 h 1752"/>
                          <a:gd name="T24" fmla="+- 0 4665 4634"/>
                          <a:gd name="T25" fmla="*/ T24 w 2983"/>
                          <a:gd name="T26" fmla="+- 0 -3523 -3855"/>
                          <a:gd name="T27" fmla="*/ -3523 h 1752"/>
                          <a:gd name="T28" fmla="+- 0 4677 4634"/>
                          <a:gd name="T29" fmla="*/ T28 w 2983"/>
                          <a:gd name="T30" fmla="+- 0 -3457 -3855"/>
                          <a:gd name="T31" fmla="*/ -3457 h 1752"/>
                          <a:gd name="T32" fmla="+- 0 4692 4634"/>
                          <a:gd name="T33" fmla="*/ T32 w 2983"/>
                          <a:gd name="T34" fmla="+- 0 -3392 -3855"/>
                          <a:gd name="T35" fmla="*/ -3392 h 1752"/>
                          <a:gd name="T36" fmla="+- 0 4708 4634"/>
                          <a:gd name="T37" fmla="*/ T36 w 2983"/>
                          <a:gd name="T38" fmla="+- 0 -3328 -3855"/>
                          <a:gd name="T39" fmla="*/ -3328 h 1752"/>
                          <a:gd name="T40" fmla="+- 0 4727 4634"/>
                          <a:gd name="T41" fmla="*/ T40 w 2983"/>
                          <a:gd name="T42" fmla="+- 0 -3264 -3855"/>
                          <a:gd name="T43" fmla="*/ -3264 h 1752"/>
                          <a:gd name="T44" fmla="+- 0 4748 4634"/>
                          <a:gd name="T45" fmla="*/ T44 w 2983"/>
                          <a:gd name="T46" fmla="+- 0 -3201 -3855"/>
                          <a:gd name="T47" fmla="*/ -3201 h 1752"/>
                          <a:gd name="T48" fmla="+- 0 4770 4634"/>
                          <a:gd name="T49" fmla="*/ T48 w 2983"/>
                          <a:gd name="T50" fmla="+- 0 -3139 -3855"/>
                          <a:gd name="T51" fmla="*/ -3139 h 1752"/>
                          <a:gd name="T52" fmla="+- 0 4795 4634"/>
                          <a:gd name="T53" fmla="*/ T52 w 2983"/>
                          <a:gd name="T54" fmla="+- 0 -3077 -3855"/>
                          <a:gd name="T55" fmla="*/ -3077 h 1752"/>
                          <a:gd name="T56" fmla="+- 0 4822 4634"/>
                          <a:gd name="T57" fmla="*/ T56 w 2983"/>
                          <a:gd name="T58" fmla="+- 0 -3017 -3855"/>
                          <a:gd name="T59" fmla="*/ -3017 h 1752"/>
                          <a:gd name="T60" fmla="+- 0 4851 4634"/>
                          <a:gd name="T61" fmla="*/ T60 w 2983"/>
                          <a:gd name="T62" fmla="+- 0 -2958 -3855"/>
                          <a:gd name="T63" fmla="*/ -2958 h 1752"/>
                          <a:gd name="T64" fmla="+- 0 4882 4634"/>
                          <a:gd name="T65" fmla="*/ T64 w 2983"/>
                          <a:gd name="T66" fmla="+- 0 -2899 -3855"/>
                          <a:gd name="T67" fmla="*/ -2899 h 1752"/>
                          <a:gd name="T68" fmla="+- 0 4915 4634"/>
                          <a:gd name="T69" fmla="*/ T68 w 2983"/>
                          <a:gd name="T70" fmla="+- 0 -2842 -3855"/>
                          <a:gd name="T71" fmla="*/ -2842 h 1752"/>
                          <a:gd name="T72" fmla="+- 0 4950 4634"/>
                          <a:gd name="T73" fmla="*/ T72 w 2983"/>
                          <a:gd name="T74" fmla="+- 0 -2786 -3855"/>
                          <a:gd name="T75" fmla="*/ -2786 h 1752"/>
                          <a:gd name="T76" fmla="+- 0 4988 4634"/>
                          <a:gd name="T77" fmla="*/ T76 w 2983"/>
                          <a:gd name="T78" fmla="+- 0 -2731 -3855"/>
                          <a:gd name="T79" fmla="*/ -2731 h 1752"/>
                          <a:gd name="T80" fmla="+- 0 5027 4634"/>
                          <a:gd name="T81" fmla="*/ T80 w 2983"/>
                          <a:gd name="T82" fmla="+- 0 -2678 -3855"/>
                          <a:gd name="T83" fmla="*/ -2678 h 1752"/>
                          <a:gd name="T84" fmla="+- 0 5069 4634"/>
                          <a:gd name="T85" fmla="*/ T84 w 2983"/>
                          <a:gd name="T86" fmla="+- 0 -2627 -3855"/>
                          <a:gd name="T87" fmla="*/ -2627 h 1752"/>
                          <a:gd name="T88" fmla="+- 0 5159 4634"/>
                          <a:gd name="T89" fmla="*/ T88 w 2983"/>
                          <a:gd name="T90" fmla="+- 0 -2527 -3855"/>
                          <a:gd name="T91" fmla="*/ -2527 h 1752"/>
                          <a:gd name="T92" fmla="+- 0 5254 4634"/>
                          <a:gd name="T93" fmla="*/ T92 w 2983"/>
                          <a:gd name="T94" fmla="+- 0 -2438 -3855"/>
                          <a:gd name="T95" fmla="*/ -2438 h 1752"/>
                          <a:gd name="T96" fmla="+- 0 5353 4634"/>
                          <a:gd name="T97" fmla="*/ T96 w 2983"/>
                          <a:gd name="T98" fmla="+- 0 -2360 -3855"/>
                          <a:gd name="T99" fmla="*/ -2360 h 1752"/>
                          <a:gd name="T100" fmla="+- 0 5457 4634"/>
                          <a:gd name="T101" fmla="*/ T100 w 2983"/>
                          <a:gd name="T102" fmla="+- 0 -2291 -3855"/>
                          <a:gd name="T103" fmla="*/ -2291 h 1752"/>
                          <a:gd name="T104" fmla="+- 0 5563 4634"/>
                          <a:gd name="T105" fmla="*/ T104 w 2983"/>
                          <a:gd name="T106" fmla="+- 0 -2234 -3855"/>
                          <a:gd name="T107" fmla="*/ -2234 h 1752"/>
                          <a:gd name="T108" fmla="+- 0 5672 4634"/>
                          <a:gd name="T109" fmla="*/ T108 w 2983"/>
                          <a:gd name="T110" fmla="+- 0 -2187 -3855"/>
                          <a:gd name="T111" fmla="*/ -2187 h 1752"/>
                          <a:gd name="T112" fmla="+- 0 5784 4634"/>
                          <a:gd name="T113" fmla="*/ T112 w 2983"/>
                          <a:gd name="T114" fmla="+- 0 -2150 -3855"/>
                          <a:gd name="T115" fmla="*/ -2150 h 1752"/>
                          <a:gd name="T116" fmla="+- 0 5897 4634"/>
                          <a:gd name="T117" fmla="*/ T116 w 2983"/>
                          <a:gd name="T118" fmla="+- 0 -2124 -3855"/>
                          <a:gd name="T119" fmla="*/ -2124 h 1752"/>
                          <a:gd name="T120" fmla="+- 0 6011 4634"/>
                          <a:gd name="T121" fmla="*/ T120 w 2983"/>
                          <a:gd name="T122" fmla="+- 0 -2108 -3855"/>
                          <a:gd name="T123" fmla="*/ -2108 h 1752"/>
                          <a:gd name="T124" fmla="+- 0 6126 4634"/>
                          <a:gd name="T125" fmla="*/ T124 w 2983"/>
                          <a:gd name="T126" fmla="+- 0 -2103 -3855"/>
                          <a:gd name="T127" fmla="*/ -2103 h 1752"/>
                          <a:gd name="T128" fmla="+- 0 6240 4634"/>
                          <a:gd name="T129" fmla="*/ T128 w 2983"/>
                          <a:gd name="T130" fmla="+- 0 -2108 -3855"/>
                          <a:gd name="T131" fmla="*/ -2108 h 1752"/>
                          <a:gd name="T132" fmla="+- 0 6354 4634"/>
                          <a:gd name="T133" fmla="*/ T132 w 2983"/>
                          <a:gd name="T134" fmla="+- 0 -2124 -3855"/>
                          <a:gd name="T135" fmla="*/ -2124 h 1752"/>
                          <a:gd name="T136" fmla="+- 0 6468 4634"/>
                          <a:gd name="T137" fmla="*/ T136 w 2983"/>
                          <a:gd name="T138" fmla="+- 0 -2150 -3855"/>
                          <a:gd name="T139" fmla="*/ -2150 h 1752"/>
                          <a:gd name="T140" fmla="+- 0 6579 4634"/>
                          <a:gd name="T141" fmla="*/ T140 w 2983"/>
                          <a:gd name="T142" fmla="+- 0 -2186 -3855"/>
                          <a:gd name="T143" fmla="*/ -2186 h 1752"/>
                          <a:gd name="T144" fmla="+- 0 6688 4634"/>
                          <a:gd name="T145" fmla="*/ T144 w 2983"/>
                          <a:gd name="T146" fmla="+- 0 -2234 -3855"/>
                          <a:gd name="T147" fmla="*/ -2234 h 1752"/>
                          <a:gd name="T148" fmla="+- 0 6795 4634"/>
                          <a:gd name="T149" fmla="*/ T148 w 2983"/>
                          <a:gd name="T150" fmla="+- 0 -2291 -3855"/>
                          <a:gd name="T151" fmla="*/ -2291 h 1752"/>
                          <a:gd name="T152" fmla="+- 0 6898 4634"/>
                          <a:gd name="T153" fmla="*/ T152 w 2983"/>
                          <a:gd name="T154" fmla="+- 0 -2359 -3855"/>
                          <a:gd name="T155" fmla="*/ -2359 h 1752"/>
                          <a:gd name="T156" fmla="+- 0 6997 4634"/>
                          <a:gd name="T157" fmla="*/ T156 w 2983"/>
                          <a:gd name="T158" fmla="+- 0 -2437 -3855"/>
                          <a:gd name="T159" fmla="*/ -2437 h 1752"/>
                          <a:gd name="T160" fmla="+- 0 7092 4634"/>
                          <a:gd name="T161" fmla="*/ T160 w 2983"/>
                          <a:gd name="T162" fmla="+- 0 -2526 -3855"/>
                          <a:gd name="T163" fmla="*/ -2526 h 1752"/>
                          <a:gd name="T164" fmla="+- 0 7182 4634"/>
                          <a:gd name="T165" fmla="*/ T164 w 2983"/>
                          <a:gd name="T166" fmla="+- 0 -2626 -3855"/>
                          <a:gd name="T167" fmla="*/ -2626 h 1752"/>
                          <a:gd name="T168" fmla="+- 0 7224 4634"/>
                          <a:gd name="T169" fmla="*/ T168 w 2983"/>
                          <a:gd name="T170" fmla="+- 0 -2677 -3855"/>
                          <a:gd name="T171" fmla="*/ -2677 h 1752"/>
                          <a:gd name="T172" fmla="+- 0 7263 4634"/>
                          <a:gd name="T173" fmla="*/ T172 w 2983"/>
                          <a:gd name="T174" fmla="+- 0 -2731 -3855"/>
                          <a:gd name="T175" fmla="*/ -2731 h 1752"/>
                          <a:gd name="T176" fmla="+- 0 7301 4634"/>
                          <a:gd name="T177" fmla="*/ T176 w 2983"/>
                          <a:gd name="T178" fmla="+- 0 -2785 -3855"/>
                          <a:gd name="T179" fmla="*/ -2785 h 1752"/>
                          <a:gd name="T180" fmla="+- 0 7336 4634"/>
                          <a:gd name="T181" fmla="*/ T180 w 2983"/>
                          <a:gd name="T182" fmla="+- 0 -2841 -3855"/>
                          <a:gd name="T183" fmla="*/ -2841 h 1752"/>
                          <a:gd name="T184" fmla="+- 0 7369 4634"/>
                          <a:gd name="T185" fmla="*/ T184 w 2983"/>
                          <a:gd name="T186" fmla="+- 0 -2898 -3855"/>
                          <a:gd name="T187" fmla="*/ -2898 h 1752"/>
                          <a:gd name="T188" fmla="+- 0 7400 4634"/>
                          <a:gd name="T189" fmla="*/ T188 w 2983"/>
                          <a:gd name="T190" fmla="+- 0 -2957 -3855"/>
                          <a:gd name="T191" fmla="*/ -2957 h 1752"/>
                          <a:gd name="T192" fmla="+- 0 7429 4634"/>
                          <a:gd name="T193" fmla="*/ T192 w 2983"/>
                          <a:gd name="T194" fmla="+- 0 -3016 -3855"/>
                          <a:gd name="T195" fmla="*/ -3016 h 1752"/>
                          <a:gd name="T196" fmla="+- 0 7456 4634"/>
                          <a:gd name="T197" fmla="*/ T196 w 2983"/>
                          <a:gd name="T198" fmla="+- 0 -3077 -3855"/>
                          <a:gd name="T199" fmla="*/ -3077 h 1752"/>
                          <a:gd name="T200" fmla="+- 0 7481 4634"/>
                          <a:gd name="T201" fmla="*/ T200 w 2983"/>
                          <a:gd name="T202" fmla="+- 0 -3138 -3855"/>
                          <a:gd name="T203" fmla="*/ -3138 h 1752"/>
                          <a:gd name="T204" fmla="+- 0 7503 4634"/>
                          <a:gd name="T205" fmla="*/ T204 w 2983"/>
                          <a:gd name="T206" fmla="+- 0 -3200 -3855"/>
                          <a:gd name="T207" fmla="*/ -3200 h 1752"/>
                          <a:gd name="T208" fmla="+- 0 7524 4634"/>
                          <a:gd name="T209" fmla="*/ T208 w 2983"/>
                          <a:gd name="T210" fmla="+- 0 -3263 -3855"/>
                          <a:gd name="T211" fmla="*/ -3263 h 1752"/>
                          <a:gd name="T212" fmla="+- 0 7543 4634"/>
                          <a:gd name="T213" fmla="*/ T212 w 2983"/>
                          <a:gd name="T214" fmla="+- 0 -3327 -3855"/>
                          <a:gd name="T215" fmla="*/ -3327 h 1752"/>
                          <a:gd name="T216" fmla="+- 0 7559 4634"/>
                          <a:gd name="T217" fmla="*/ T216 w 2983"/>
                          <a:gd name="T218" fmla="+- 0 -3392 -3855"/>
                          <a:gd name="T219" fmla="*/ -3392 h 1752"/>
                          <a:gd name="T220" fmla="+- 0 7574 4634"/>
                          <a:gd name="T221" fmla="*/ T220 w 2983"/>
                          <a:gd name="T222" fmla="+- 0 -3457 -3855"/>
                          <a:gd name="T223" fmla="*/ -3457 h 1752"/>
                          <a:gd name="T224" fmla="+- 0 7586 4634"/>
                          <a:gd name="T225" fmla="*/ T224 w 2983"/>
                          <a:gd name="T226" fmla="+- 0 -3522 -3855"/>
                          <a:gd name="T227" fmla="*/ -3522 h 1752"/>
                          <a:gd name="T228" fmla="+- 0 7596 4634"/>
                          <a:gd name="T229" fmla="*/ T228 w 2983"/>
                          <a:gd name="T230" fmla="+- 0 -3588 -3855"/>
                          <a:gd name="T231" fmla="*/ -3588 h 1752"/>
                          <a:gd name="T232" fmla="+- 0 7605 4634"/>
                          <a:gd name="T233" fmla="*/ T232 w 2983"/>
                          <a:gd name="T234" fmla="+- 0 -3655 -3855"/>
                          <a:gd name="T235" fmla="*/ -3655 h 1752"/>
                          <a:gd name="T236" fmla="+- 0 7611 4634"/>
                          <a:gd name="T237" fmla="*/ T236 w 2983"/>
                          <a:gd name="T238" fmla="+- 0 -3721 -3855"/>
                          <a:gd name="T239" fmla="*/ -3721 h 1752"/>
                          <a:gd name="T240" fmla="+- 0 7615 4634"/>
                          <a:gd name="T241" fmla="*/ T240 w 2983"/>
                          <a:gd name="T242" fmla="+- 0 -3788 -3855"/>
                          <a:gd name="T243" fmla="*/ -3788 h 1752"/>
                          <a:gd name="T244" fmla="+- 0 7617 4634"/>
                          <a:gd name="T245" fmla="*/ T244 w 2983"/>
                          <a:gd name="T246" fmla="+- 0 -3855 -3855"/>
                          <a:gd name="T247" fmla="*/ -3855 h 17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2983" h="1752">
                            <a:moveTo>
                              <a:pt x="2983" y="0"/>
                            </a:moveTo>
                            <a:lnTo>
                              <a:pt x="0" y="0"/>
                            </a:lnTo>
                            <a:lnTo>
                              <a:pt x="2" y="67"/>
                            </a:lnTo>
                            <a:lnTo>
                              <a:pt x="6" y="134"/>
                            </a:lnTo>
                            <a:lnTo>
                              <a:pt x="12" y="200"/>
                            </a:lnTo>
                            <a:lnTo>
                              <a:pt x="21" y="266"/>
                            </a:lnTo>
                            <a:lnTo>
                              <a:pt x="31" y="332"/>
                            </a:lnTo>
                            <a:lnTo>
                              <a:pt x="43" y="398"/>
                            </a:lnTo>
                            <a:lnTo>
                              <a:pt x="58" y="463"/>
                            </a:lnTo>
                            <a:lnTo>
                              <a:pt x="74" y="527"/>
                            </a:lnTo>
                            <a:lnTo>
                              <a:pt x="93" y="591"/>
                            </a:lnTo>
                            <a:lnTo>
                              <a:pt x="114" y="654"/>
                            </a:lnTo>
                            <a:lnTo>
                              <a:pt x="136" y="716"/>
                            </a:lnTo>
                            <a:lnTo>
                              <a:pt x="161" y="778"/>
                            </a:lnTo>
                            <a:lnTo>
                              <a:pt x="188" y="838"/>
                            </a:lnTo>
                            <a:lnTo>
                              <a:pt x="217" y="897"/>
                            </a:lnTo>
                            <a:lnTo>
                              <a:pt x="248" y="956"/>
                            </a:lnTo>
                            <a:lnTo>
                              <a:pt x="281" y="1013"/>
                            </a:lnTo>
                            <a:lnTo>
                              <a:pt x="316" y="1069"/>
                            </a:lnTo>
                            <a:lnTo>
                              <a:pt x="354" y="1124"/>
                            </a:lnTo>
                            <a:lnTo>
                              <a:pt x="393" y="1177"/>
                            </a:lnTo>
                            <a:lnTo>
                              <a:pt x="435" y="1228"/>
                            </a:lnTo>
                            <a:lnTo>
                              <a:pt x="525" y="1328"/>
                            </a:lnTo>
                            <a:lnTo>
                              <a:pt x="620" y="1417"/>
                            </a:lnTo>
                            <a:lnTo>
                              <a:pt x="719" y="1495"/>
                            </a:lnTo>
                            <a:lnTo>
                              <a:pt x="823" y="1564"/>
                            </a:lnTo>
                            <a:lnTo>
                              <a:pt x="929" y="1621"/>
                            </a:lnTo>
                            <a:lnTo>
                              <a:pt x="1038" y="1668"/>
                            </a:lnTo>
                            <a:lnTo>
                              <a:pt x="1150" y="1705"/>
                            </a:lnTo>
                            <a:lnTo>
                              <a:pt x="1263" y="1731"/>
                            </a:lnTo>
                            <a:lnTo>
                              <a:pt x="1377" y="1747"/>
                            </a:lnTo>
                            <a:lnTo>
                              <a:pt x="1492" y="1752"/>
                            </a:lnTo>
                            <a:lnTo>
                              <a:pt x="1606" y="1747"/>
                            </a:lnTo>
                            <a:lnTo>
                              <a:pt x="1720" y="1731"/>
                            </a:lnTo>
                            <a:lnTo>
                              <a:pt x="1834" y="1705"/>
                            </a:lnTo>
                            <a:lnTo>
                              <a:pt x="1945" y="1669"/>
                            </a:lnTo>
                            <a:lnTo>
                              <a:pt x="2054" y="1621"/>
                            </a:lnTo>
                            <a:lnTo>
                              <a:pt x="2161" y="1564"/>
                            </a:lnTo>
                            <a:lnTo>
                              <a:pt x="2264" y="1496"/>
                            </a:lnTo>
                            <a:lnTo>
                              <a:pt x="2363" y="1418"/>
                            </a:lnTo>
                            <a:lnTo>
                              <a:pt x="2458" y="1329"/>
                            </a:lnTo>
                            <a:lnTo>
                              <a:pt x="2548" y="1229"/>
                            </a:lnTo>
                            <a:lnTo>
                              <a:pt x="2590" y="1178"/>
                            </a:lnTo>
                            <a:lnTo>
                              <a:pt x="2629" y="1124"/>
                            </a:lnTo>
                            <a:lnTo>
                              <a:pt x="2667" y="1070"/>
                            </a:lnTo>
                            <a:lnTo>
                              <a:pt x="2702" y="1014"/>
                            </a:lnTo>
                            <a:lnTo>
                              <a:pt x="2735" y="957"/>
                            </a:lnTo>
                            <a:lnTo>
                              <a:pt x="2766" y="898"/>
                            </a:lnTo>
                            <a:lnTo>
                              <a:pt x="2795" y="839"/>
                            </a:lnTo>
                            <a:lnTo>
                              <a:pt x="2822" y="778"/>
                            </a:lnTo>
                            <a:lnTo>
                              <a:pt x="2847" y="717"/>
                            </a:lnTo>
                            <a:lnTo>
                              <a:pt x="2869" y="655"/>
                            </a:lnTo>
                            <a:lnTo>
                              <a:pt x="2890" y="592"/>
                            </a:lnTo>
                            <a:lnTo>
                              <a:pt x="2909" y="528"/>
                            </a:lnTo>
                            <a:lnTo>
                              <a:pt x="2925" y="463"/>
                            </a:lnTo>
                            <a:lnTo>
                              <a:pt x="2940" y="398"/>
                            </a:lnTo>
                            <a:lnTo>
                              <a:pt x="2952" y="333"/>
                            </a:lnTo>
                            <a:lnTo>
                              <a:pt x="2962" y="267"/>
                            </a:lnTo>
                            <a:lnTo>
                              <a:pt x="2971" y="200"/>
                            </a:lnTo>
                            <a:lnTo>
                              <a:pt x="2977" y="134"/>
                            </a:lnTo>
                            <a:lnTo>
                              <a:pt x="2981" y="67"/>
                            </a:lnTo>
                            <a:lnTo>
                              <a:pt x="29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 name="Group 16"/>
                    <p:cNvGrpSpPr>
                      <a:grpSpLocks/>
                    </p:cNvGrpSpPr>
                    <p:nvPr/>
                  </p:nvGrpSpPr>
                  <p:grpSpPr bwMode="auto">
                    <a:xfrm>
                      <a:off x="4634" y="-3854"/>
                      <a:ext cx="2983" cy="1752"/>
                      <a:chOff x="4634" y="-3854"/>
                      <a:chExt cx="2983" cy="1752"/>
                    </a:xfrm>
                  </p:grpSpPr>
                  <p:sp>
                    <p:nvSpPr>
                      <p:cNvPr id="1034" name="Freeform 17"/>
                      <p:cNvSpPr>
                        <a:spLocks/>
                      </p:cNvSpPr>
                      <p:nvPr/>
                    </p:nvSpPr>
                    <p:spPr bwMode="auto">
                      <a:xfrm>
                        <a:off x="4634" y="-3854"/>
                        <a:ext cx="2983" cy="1752"/>
                      </a:xfrm>
                      <a:custGeom>
                        <a:avLst/>
                        <a:gdLst>
                          <a:gd name="T0" fmla="+- 0 7181 4634"/>
                          <a:gd name="T1" fmla="*/ T0 w 2983"/>
                          <a:gd name="T2" fmla="+- 0 -2624 -3854"/>
                          <a:gd name="T3" fmla="*/ -2624 h 1752"/>
                          <a:gd name="T4" fmla="+- 0 7223 4634"/>
                          <a:gd name="T5" fmla="*/ T4 w 2983"/>
                          <a:gd name="T6" fmla="+- 0 -2676 -3854"/>
                          <a:gd name="T7" fmla="*/ -2676 h 1752"/>
                          <a:gd name="T8" fmla="+- 0 7262 4634"/>
                          <a:gd name="T9" fmla="*/ T8 w 2983"/>
                          <a:gd name="T10" fmla="+- 0 -2730 -3854"/>
                          <a:gd name="T11" fmla="*/ -2730 h 1752"/>
                          <a:gd name="T12" fmla="+- 0 7300 4634"/>
                          <a:gd name="T13" fmla="*/ T12 w 2983"/>
                          <a:gd name="T14" fmla="+- 0 -2784 -3854"/>
                          <a:gd name="T15" fmla="*/ -2784 h 1752"/>
                          <a:gd name="T16" fmla="+- 0 7335 4634"/>
                          <a:gd name="T17" fmla="*/ T16 w 2983"/>
                          <a:gd name="T18" fmla="+- 0 -2840 -3854"/>
                          <a:gd name="T19" fmla="*/ -2840 h 1752"/>
                          <a:gd name="T20" fmla="+- 0 7368 4634"/>
                          <a:gd name="T21" fmla="*/ T20 w 2983"/>
                          <a:gd name="T22" fmla="+- 0 -2898 -3854"/>
                          <a:gd name="T23" fmla="*/ -2898 h 1752"/>
                          <a:gd name="T24" fmla="+- 0 7400 4634"/>
                          <a:gd name="T25" fmla="*/ T24 w 2983"/>
                          <a:gd name="T26" fmla="+- 0 -2956 -3854"/>
                          <a:gd name="T27" fmla="*/ -2956 h 1752"/>
                          <a:gd name="T28" fmla="+- 0 7429 4634"/>
                          <a:gd name="T29" fmla="*/ T28 w 2983"/>
                          <a:gd name="T30" fmla="+- 0 -3016 -3854"/>
                          <a:gd name="T31" fmla="*/ -3016 h 1752"/>
                          <a:gd name="T32" fmla="+- 0 7456 4634"/>
                          <a:gd name="T33" fmla="*/ T32 w 2983"/>
                          <a:gd name="T34" fmla="+- 0 -3076 -3854"/>
                          <a:gd name="T35" fmla="*/ -3076 h 1752"/>
                          <a:gd name="T36" fmla="+- 0 7481 4634"/>
                          <a:gd name="T37" fmla="*/ T36 w 2983"/>
                          <a:gd name="T38" fmla="+- 0 -3138 -3854"/>
                          <a:gd name="T39" fmla="*/ -3138 h 1752"/>
                          <a:gd name="T40" fmla="+- 0 7503 4634"/>
                          <a:gd name="T41" fmla="*/ T40 w 2983"/>
                          <a:gd name="T42" fmla="+- 0 -3200 -3854"/>
                          <a:gd name="T43" fmla="*/ -3200 h 1752"/>
                          <a:gd name="T44" fmla="+- 0 7524 4634"/>
                          <a:gd name="T45" fmla="*/ T44 w 2983"/>
                          <a:gd name="T46" fmla="+- 0 -3263 -3854"/>
                          <a:gd name="T47" fmla="*/ -3263 h 1752"/>
                          <a:gd name="T48" fmla="+- 0 7543 4634"/>
                          <a:gd name="T49" fmla="*/ T48 w 2983"/>
                          <a:gd name="T50" fmla="+- 0 -3327 -3854"/>
                          <a:gd name="T51" fmla="*/ -3327 h 1752"/>
                          <a:gd name="T52" fmla="+- 0 7559 4634"/>
                          <a:gd name="T53" fmla="*/ T52 w 2983"/>
                          <a:gd name="T54" fmla="+- 0 -3392 -3854"/>
                          <a:gd name="T55" fmla="*/ -3392 h 1752"/>
                          <a:gd name="T56" fmla="+- 0 7574 4634"/>
                          <a:gd name="T57" fmla="*/ T56 w 2983"/>
                          <a:gd name="T58" fmla="+- 0 -3457 -3854"/>
                          <a:gd name="T59" fmla="*/ -3457 h 1752"/>
                          <a:gd name="T60" fmla="+- 0 7586 4634"/>
                          <a:gd name="T61" fmla="*/ T60 w 2983"/>
                          <a:gd name="T62" fmla="+- 0 -3522 -3854"/>
                          <a:gd name="T63" fmla="*/ -3522 h 1752"/>
                          <a:gd name="T64" fmla="+- 0 7596 4634"/>
                          <a:gd name="T65" fmla="*/ T64 w 2983"/>
                          <a:gd name="T66" fmla="+- 0 -3588 -3854"/>
                          <a:gd name="T67" fmla="*/ -3588 h 1752"/>
                          <a:gd name="T68" fmla="+- 0 7605 4634"/>
                          <a:gd name="T69" fmla="*/ T68 w 2983"/>
                          <a:gd name="T70" fmla="+- 0 -3654 -3854"/>
                          <a:gd name="T71" fmla="*/ -3654 h 1752"/>
                          <a:gd name="T72" fmla="+- 0 7611 4634"/>
                          <a:gd name="T73" fmla="*/ T72 w 2983"/>
                          <a:gd name="T74" fmla="+- 0 -3721 -3854"/>
                          <a:gd name="T75" fmla="*/ -3721 h 1752"/>
                          <a:gd name="T76" fmla="+- 0 7615 4634"/>
                          <a:gd name="T77" fmla="*/ T76 w 2983"/>
                          <a:gd name="T78" fmla="+- 0 -3788 -3854"/>
                          <a:gd name="T79" fmla="*/ -3788 h 1752"/>
                          <a:gd name="T80" fmla="+- 0 7617 4634"/>
                          <a:gd name="T81" fmla="*/ T80 w 2983"/>
                          <a:gd name="T82" fmla="+- 0 -3854 -3854"/>
                          <a:gd name="T83" fmla="*/ -3854 h 1752"/>
                          <a:gd name="T84" fmla="+- 0 4634 4634"/>
                          <a:gd name="T85" fmla="*/ T84 w 2983"/>
                          <a:gd name="T86" fmla="+- 0 -3854 -3854"/>
                          <a:gd name="T87" fmla="*/ -3854 h 1752"/>
                          <a:gd name="T88" fmla="+- 0 4636 4634"/>
                          <a:gd name="T89" fmla="*/ T88 w 2983"/>
                          <a:gd name="T90" fmla="+- 0 -3788 -3854"/>
                          <a:gd name="T91" fmla="*/ -3788 h 1752"/>
                          <a:gd name="T92" fmla="+- 0 4640 4634"/>
                          <a:gd name="T93" fmla="*/ T92 w 2983"/>
                          <a:gd name="T94" fmla="+- 0 -3721 -3854"/>
                          <a:gd name="T95" fmla="*/ -3721 h 1752"/>
                          <a:gd name="T96" fmla="+- 0 4646 4634"/>
                          <a:gd name="T97" fmla="*/ T96 w 2983"/>
                          <a:gd name="T98" fmla="+- 0 -3655 -3854"/>
                          <a:gd name="T99" fmla="*/ -3655 h 1752"/>
                          <a:gd name="T100" fmla="+- 0 4655 4634"/>
                          <a:gd name="T101" fmla="*/ T100 w 2983"/>
                          <a:gd name="T102" fmla="+- 0 -3588 -3854"/>
                          <a:gd name="T103" fmla="*/ -3588 h 1752"/>
                          <a:gd name="T104" fmla="+- 0 4665 4634"/>
                          <a:gd name="T105" fmla="*/ T104 w 2983"/>
                          <a:gd name="T106" fmla="+- 0 -3523 -3854"/>
                          <a:gd name="T107" fmla="*/ -3523 h 1752"/>
                          <a:gd name="T108" fmla="+- 0 4677 4634"/>
                          <a:gd name="T109" fmla="*/ T108 w 2983"/>
                          <a:gd name="T110" fmla="+- 0 -3457 -3854"/>
                          <a:gd name="T111" fmla="*/ -3457 h 1752"/>
                          <a:gd name="T112" fmla="+- 0 4692 4634"/>
                          <a:gd name="T113" fmla="*/ T112 w 2983"/>
                          <a:gd name="T114" fmla="+- 0 -3392 -3854"/>
                          <a:gd name="T115" fmla="*/ -3392 h 1752"/>
                          <a:gd name="T116" fmla="+- 0 4708 4634"/>
                          <a:gd name="T117" fmla="*/ T116 w 2983"/>
                          <a:gd name="T118" fmla="+- 0 -3328 -3854"/>
                          <a:gd name="T119" fmla="*/ -3328 h 1752"/>
                          <a:gd name="T120" fmla="+- 0 4727 4634"/>
                          <a:gd name="T121" fmla="*/ T120 w 2983"/>
                          <a:gd name="T122" fmla="+- 0 -3264 -3854"/>
                          <a:gd name="T123" fmla="*/ -3264 h 1752"/>
                          <a:gd name="T124" fmla="+- 0 4748 4634"/>
                          <a:gd name="T125" fmla="*/ T124 w 2983"/>
                          <a:gd name="T126" fmla="+- 0 -3201 -3854"/>
                          <a:gd name="T127" fmla="*/ -3201 h 1752"/>
                          <a:gd name="T128" fmla="+- 0 4770 4634"/>
                          <a:gd name="T129" fmla="*/ T128 w 2983"/>
                          <a:gd name="T130" fmla="+- 0 -3139 -3854"/>
                          <a:gd name="T131" fmla="*/ -3139 h 1752"/>
                          <a:gd name="T132" fmla="+- 0 4795 4634"/>
                          <a:gd name="T133" fmla="*/ T132 w 2983"/>
                          <a:gd name="T134" fmla="+- 0 -3077 -3854"/>
                          <a:gd name="T135" fmla="*/ -3077 h 1752"/>
                          <a:gd name="T136" fmla="+- 0 4822 4634"/>
                          <a:gd name="T137" fmla="*/ T136 w 2983"/>
                          <a:gd name="T138" fmla="+- 0 -3017 -3854"/>
                          <a:gd name="T139" fmla="*/ -3017 h 1752"/>
                          <a:gd name="T140" fmla="+- 0 4851 4634"/>
                          <a:gd name="T141" fmla="*/ T140 w 2983"/>
                          <a:gd name="T142" fmla="+- 0 -2957 -3854"/>
                          <a:gd name="T143" fmla="*/ -2957 h 1752"/>
                          <a:gd name="T144" fmla="+- 0 4882 4634"/>
                          <a:gd name="T145" fmla="*/ T144 w 2983"/>
                          <a:gd name="T146" fmla="+- 0 -2899 -3854"/>
                          <a:gd name="T147" fmla="*/ -2899 h 1752"/>
                          <a:gd name="T148" fmla="+- 0 4915 4634"/>
                          <a:gd name="T149" fmla="*/ T148 w 2983"/>
                          <a:gd name="T150" fmla="+- 0 -2842 -3854"/>
                          <a:gd name="T151" fmla="*/ -2842 h 1752"/>
                          <a:gd name="T152" fmla="+- 0 4950 4634"/>
                          <a:gd name="T153" fmla="*/ T152 w 2983"/>
                          <a:gd name="T154" fmla="+- 0 -2786 -3854"/>
                          <a:gd name="T155" fmla="*/ -2786 h 1752"/>
                          <a:gd name="T156" fmla="+- 0 4988 4634"/>
                          <a:gd name="T157" fmla="*/ T156 w 2983"/>
                          <a:gd name="T158" fmla="+- 0 -2731 -3854"/>
                          <a:gd name="T159" fmla="*/ -2731 h 1752"/>
                          <a:gd name="T160" fmla="+- 0 5027 4634"/>
                          <a:gd name="T161" fmla="*/ T160 w 2983"/>
                          <a:gd name="T162" fmla="+- 0 -2678 -3854"/>
                          <a:gd name="T163" fmla="*/ -2678 h 1752"/>
                          <a:gd name="T164" fmla="+- 0 5069 4634"/>
                          <a:gd name="T165" fmla="*/ T164 w 2983"/>
                          <a:gd name="T166" fmla="+- 0 -2627 -3854"/>
                          <a:gd name="T167" fmla="*/ -2627 h 1752"/>
                          <a:gd name="T168" fmla="+- 0 5159 4634"/>
                          <a:gd name="T169" fmla="*/ T168 w 2983"/>
                          <a:gd name="T170" fmla="+- 0 -2527 -3854"/>
                          <a:gd name="T171" fmla="*/ -2527 h 1752"/>
                          <a:gd name="T172" fmla="+- 0 5254 4634"/>
                          <a:gd name="T173" fmla="*/ T172 w 2983"/>
                          <a:gd name="T174" fmla="+- 0 -2438 -3854"/>
                          <a:gd name="T175" fmla="*/ -2438 h 1752"/>
                          <a:gd name="T176" fmla="+- 0 5353 4634"/>
                          <a:gd name="T177" fmla="*/ T176 w 2983"/>
                          <a:gd name="T178" fmla="+- 0 -2360 -3854"/>
                          <a:gd name="T179" fmla="*/ -2360 h 1752"/>
                          <a:gd name="T180" fmla="+- 0 5457 4634"/>
                          <a:gd name="T181" fmla="*/ T180 w 2983"/>
                          <a:gd name="T182" fmla="+- 0 -2291 -3854"/>
                          <a:gd name="T183" fmla="*/ -2291 h 1752"/>
                          <a:gd name="T184" fmla="+- 0 5563 4634"/>
                          <a:gd name="T185" fmla="*/ T184 w 2983"/>
                          <a:gd name="T186" fmla="+- 0 -2234 -3854"/>
                          <a:gd name="T187" fmla="*/ -2234 h 1752"/>
                          <a:gd name="T188" fmla="+- 0 5672 4634"/>
                          <a:gd name="T189" fmla="*/ T188 w 2983"/>
                          <a:gd name="T190" fmla="+- 0 -2187 -3854"/>
                          <a:gd name="T191" fmla="*/ -2187 h 1752"/>
                          <a:gd name="T192" fmla="+- 0 5784 4634"/>
                          <a:gd name="T193" fmla="*/ T192 w 2983"/>
                          <a:gd name="T194" fmla="+- 0 -2150 -3854"/>
                          <a:gd name="T195" fmla="*/ -2150 h 1752"/>
                          <a:gd name="T196" fmla="+- 0 5897 4634"/>
                          <a:gd name="T197" fmla="*/ T196 w 2983"/>
                          <a:gd name="T198" fmla="+- 0 -2124 -3854"/>
                          <a:gd name="T199" fmla="*/ -2124 h 1752"/>
                          <a:gd name="T200" fmla="+- 0 6011 4634"/>
                          <a:gd name="T201" fmla="*/ T200 w 2983"/>
                          <a:gd name="T202" fmla="+- 0 -2108 -3854"/>
                          <a:gd name="T203" fmla="*/ -2108 h 1752"/>
                          <a:gd name="T204" fmla="+- 0 6126 4634"/>
                          <a:gd name="T205" fmla="*/ T204 w 2983"/>
                          <a:gd name="T206" fmla="+- 0 -2103 -3854"/>
                          <a:gd name="T207" fmla="*/ -2103 h 1752"/>
                          <a:gd name="T208" fmla="+- 0 6240 4634"/>
                          <a:gd name="T209" fmla="*/ T208 w 2983"/>
                          <a:gd name="T210" fmla="+- 0 -2108 -3854"/>
                          <a:gd name="T211" fmla="*/ -2108 h 1752"/>
                          <a:gd name="T212" fmla="+- 0 6354 4634"/>
                          <a:gd name="T213" fmla="*/ T212 w 2983"/>
                          <a:gd name="T214" fmla="+- 0 -2123 -3854"/>
                          <a:gd name="T215" fmla="*/ -2123 h 1752"/>
                          <a:gd name="T216" fmla="+- 0 6467 4634"/>
                          <a:gd name="T217" fmla="*/ T216 w 2983"/>
                          <a:gd name="T218" fmla="+- 0 -2150 -3854"/>
                          <a:gd name="T219" fmla="*/ -2150 h 1752"/>
                          <a:gd name="T220" fmla="+- 0 6578 4634"/>
                          <a:gd name="T221" fmla="*/ T220 w 2983"/>
                          <a:gd name="T222" fmla="+- 0 -2186 -3854"/>
                          <a:gd name="T223" fmla="*/ -2186 h 1752"/>
                          <a:gd name="T224" fmla="+- 0 6688 4634"/>
                          <a:gd name="T225" fmla="*/ T224 w 2983"/>
                          <a:gd name="T226" fmla="+- 0 -2233 -3854"/>
                          <a:gd name="T227" fmla="*/ -2233 h 1752"/>
                          <a:gd name="T228" fmla="+- 0 6794 4634"/>
                          <a:gd name="T229" fmla="*/ T228 w 2983"/>
                          <a:gd name="T230" fmla="+- 0 -2290 -3854"/>
                          <a:gd name="T231" fmla="*/ -2290 h 1752"/>
                          <a:gd name="T232" fmla="+- 0 6897 4634"/>
                          <a:gd name="T233" fmla="*/ T232 w 2983"/>
                          <a:gd name="T234" fmla="+- 0 -2358 -3854"/>
                          <a:gd name="T235" fmla="*/ -2358 h 1752"/>
                          <a:gd name="T236" fmla="+- 0 6996 4634"/>
                          <a:gd name="T237" fmla="*/ T236 w 2983"/>
                          <a:gd name="T238" fmla="+- 0 -2436 -3854"/>
                          <a:gd name="T239" fmla="*/ -2436 h 1752"/>
                          <a:gd name="T240" fmla="+- 0 7091 4634"/>
                          <a:gd name="T241" fmla="*/ T240 w 2983"/>
                          <a:gd name="T242" fmla="+- 0 -2525 -3854"/>
                          <a:gd name="T243" fmla="*/ -2525 h 1752"/>
                          <a:gd name="T244" fmla="+- 0 7181 4634"/>
                          <a:gd name="T245" fmla="*/ T244 w 2983"/>
                          <a:gd name="T246" fmla="+- 0 -2624 -3854"/>
                          <a:gd name="T247" fmla="*/ -2624 h 175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 ang="0">
                            <a:pos x="T197" y="T199"/>
                          </a:cxn>
                          <a:cxn ang="0">
                            <a:pos x="T201" y="T203"/>
                          </a:cxn>
                          <a:cxn ang="0">
                            <a:pos x="T205" y="T207"/>
                          </a:cxn>
                          <a:cxn ang="0">
                            <a:pos x="T209" y="T211"/>
                          </a:cxn>
                          <a:cxn ang="0">
                            <a:pos x="T213" y="T215"/>
                          </a:cxn>
                          <a:cxn ang="0">
                            <a:pos x="T217" y="T219"/>
                          </a:cxn>
                          <a:cxn ang="0">
                            <a:pos x="T221" y="T223"/>
                          </a:cxn>
                          <a:cxn ang="0">
                            <a:pos x="T225" y="T227"/>
                          </a:cxn>
                          <a:cxn ang="0">
                            <a:pos x="T229" y="T231"/>
                          </a:cxn>
                          <a:cxn ang="0">
                            <a:pos x="T233" y="T235"/>
                          </a:cxn>
                          <a:cxn ang="0">
                            <a:pos x="T237" y="T239"/>
                          </a:cxn>
                          <a:cxn ang="0">
                            <a:pos x="T241" y="T243"/>
                          </a:cxn>
                          <a:cxn ang="0">
                            <a:pos x="T245" y="T247"/>
                          </a:cxn>
                        </a:cxnLst>
                        <a:rect l="0" t="0" r="r" b="b"/>
                        <a:pathLst>
                          <a:path w="2983" h="1752">
                            <a:moveTo>
                              <a:pt x="2547" y="1230"/>
                            </a:moveTo>
                            <a:lnTo>
                              <a:pt x="2589" y="1178"/>
                            </a:lnTo>
                            <a:lnTo>
                              <a:pt x="2628" y="1124"/>
                            </a:lnTo>
                            <a:lnTo>
                              <a:pt x="2666" y="1070"/>
                            </a:lnTo>
                            <a:lnTo>
                              <a:pt x="2701" y="1014"/>
                            </a:lnTo>
                            <a:lnTo>
                              <a:pt x="2734" y="956"/>
                            </a:lnTo>
                            <a:lnTo>
                              <a:pt x="2766" y="898"/>
                            </a:lnTo>
                            <a:lnTo>
                              <a:pt x="2795" y="838"/>
                            </a:lnTo>
                            <a:lnTo>
                              <a:pt x="2822" y="778"/>
                            </a:lnTo>
                            <a:lnTo>
                              <a:pt x="2847" y="716"/>
                            </a:lnTo>
                            <a:lnTo>
                              <a:pt x="2869" y="654"/>
                            </a:lnTo>
                            <a:lnTo>
                              <a:pt x="2890" y="591"/>
                            </a:lnTo>
                            <a:lnTo>
                              <a:pt x="2909" y="527"/>
                            </a:lnTo>
                            <a:lnTo>
                              <a:pt x="2925" y="462"/>
                            </a:lnTo>
                            <a:lnTo>
                              <a:pt x="2940" y="397"/>
                            </a:lnTo>
                            <a:lnTo>
                              <a:pt x="2952" y="332"/>
                            </a:lnTo>
                            <a:lnTo>
                              <a:pt x="2962" y="266"/>
                            </a:lnTo>
                            <a:lnTo>
                              <a:pt x="2971" y="200"/>
                            </a:lnTo>
                            <a:lnTo>
                              <a:pt x="2977" y="133"/>
                            </a:lnTo>
                            <a:lnTo>
                              <a:pt x="2981" y="66"/>
                            </a:lnTo>
                            <a:lnTo>
                              <a:pt x="2983" y="0"/>
                            </a:lnTo>
                            <a:lnTo>
                              <a:pt x="0" y="0"/>
                            </a:lnTo>
                            <a:lnTo>
                              <a:pt x="2" y="66"/>
                            </a:lnTo>
                            <a:lnTo>
                              <a:pt x="6" y="133"/>
                            </a:lnTo>
                            <a:lnTo>
                              <a:pt x="12" y="199"/>
                            </a:lnTo>
                            <a:lnTo>
                              <a:pt x="21" y="266"/>
                            </a:lnTo>
                            <a:lnTo>
                              <a:pt x="31" y="331"/>
                            </a:lnTo>
                            <a:lnTo>
                              <a:pt x="43" y="397"/>
                            </a:lnTo>
                            <a:lnTo>
                              <a:pt x="58" y="462"/>
                            </a:lnTo>
                            <a:lnTo>
                              <a:pt x="74" y="526"/>
                            </a:lnTo>
                            <a:lnTo>
                              <a:pt x="93" y="590"/>
                            </a:lnTo>
                            <a:lnTo>
                              <a:pt x="114" y="653"/>
                            </a:lnTo>
                            <a:lnTo>
                              <a:pt x="136" y="715"/>
                            </a:lnTo>
                            <a:lnTo>
                              <a:pt x="161" y="777"/>
                            </a:lnTo>
                            <a:lnTo>
                              <a:pt x="188" y="837"/>
                            </a:lnTo>
                            <a:lnTo>
                              <a:pt x="217" y="897"/>
                            </a:lnTo>
                            <a:lnTo>
                              <a:pt x="248" y="955"/>
                            </a:lnTo>
                            <a:lnTo>
                              <a:pt x="281" y="1012"/>
                            </a:lnTo>
                            <a:lnTo>
                              <a:pt x="316" y="1068"/>
                            </a:lnTo>
                            <a:lnTo>
                              <a:pt x="354" y="1123"/>
                            </a:lnTo>
                            <a:lnTo>
                              <a:pt x="393" y="1176"/>
                            </a:lnTo>
                            <a:lnTo>
                              <a:pt x="435" y="1227"/>
                            </a:lnTo>
                            <a:lnTo>
                              <a:pt x="525" y="1327"/>
                            </a:lnTo>
                            <a:lnTo>
                              <a:pt x="620" y="1416"/>
                            </a:lnTo>
                            <a:lnTo>
                              <a:pt x="719" y="1494"/>
                            </a:lnTo>
                            <a:lnTo>
                              <a:pt x="823" y="1563"/>
                            </a:lnTo>
                            <a:lnTo>
                              <a:pt x="929" y="1620"/>
                            </a:lnTo>
                            <a:lnTo>
                              <a:pt x="1038" y="1667"/>
                            </a:lnTo>
                            <a:lnTo>
                              <a:pt x="1150" y="1704"/>
                            </a:lnTo>
                            <a:lnTo>
                              <a:pt x="1263" y="1730"/>
                            </a:lnTo>
                            <a:lnTo>
                              <a:pt x="1377" y="1746"/>
                            </a:lnTo>
                            <a:lnTo>
                              <a:pt x="1492" y="1751"/>
                            </a:lnTo>
                            <a:lnTo>
                              <a:pt x="1606" y="1746"/>
                            </a:lnTo>
                            <a:lnTo>
                              <a:pt x="1720" y="1731"/>
                            </a:lnTo>
                            <a:lnTo>
                              <a:pt x="1833" y="1704"/>
                            </a:lnTo>
                            <a:lnTo>
                              <a:pt x="1944" y="1668"/>
                            </a:lnTo>
                            <a:lnTo>
                              <a:pt x="2054" y="1621"/>
                            </a:lnTo>
                            <a:lnTo>
                              <a:pt x="2160" y="1564"/>
                            </a:lnTo>
                            <a:lnTo>
                              <a:pt x="2263" y="1496"/>
                            </a:lnTo>
                            <a:lnTo>
                              <a:pt x="2362" y="1418"/>
                            </a:lnTo>
                            <a:lnTo>
                              <a:pt x="2457" y="1329"/>
                            </a:lnTo>
                            <a:lnTo>
                              <a:pt x="2547" y="1230"/>
                            </a:lnTo>
                            <a:close/>
                          </a:path>
                        </a:pathLst>
                      </a:custGeom>
                      <a:noFill/>
                      <a:ln w="3426">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 name="Group 18"/>
                    <p:cNvGrpSpPr>
                      <a:grpSpLocks/>
                    </p:cNvGrpSpPr>
                    <p:nvPr/>
                  </p:nvGrpSpPr>
                  <p:grpSpPr bwMode="auto">
                    <a:xfrm>
                      <a:off x="5256" y="-3790"/>
                      <a:ext cx="1796" cy="378"/>
                      <a:chOff x="5256" y="-3790"/>
                      <a:chExt cx="1796" cy="378"/>
                    </a:xfrm>
                  </p:grpSpPr>
                  <p:sp>
                    <p:nvSpPr>
                      <p:cNvPr id="1026" name="Freeform 19"/>
                      <p:cNvSpPr>
                        <a:spLocks/>
                      </p:cNvSpPr>
                      <p:nvPr/>
                    </p:nvSpPr>
                    <p:spPr bwMode="auto">
                      <a:xfrm>
                        <a:off x="5256" y="-3790"/>
                        <a:ext cx="1796" cy="378"/>
                      </a:xfrm>
                      <a:custGeom>
                        <a:avLst/>
                        <a:gdLst>
                          <a:gd name="T0" fmla="+- 0 7040 5256"/>
                          <a:gd name="T1" fmla="*/ T0 w 1796"/>
                          <a:gd name="T2" fmla="+- 0 -3790 -3790"/>
                          <a:gd name="T3" fmla="*/ -3790 h 378"/>
                          <a:gd name="T4" fmla="+- 0 5268 5256"/>
                          <a:gd name="T5" fmla="*/ T4 w 1796"/>
                          <a:gd name="T6" fmla="+- 0 -3790 -3790"/>
                          <a:gd name="T7" fmla="*/ -3790 h 378"/>
                          <a:gd name="T8" fmla="+- 0 5256 5256"/>
                          <a:gd name="T9" fmla="*/ T8 w 1796"/>
                          <a:gd name="T10" fmla="+- 0 -3778 -3790"/>
                          <a:gd name="T11" fmla="*/ -3778 h 378"/>
                          <a:gd name="T12" fmla="+- 0 5256 5256"/>
                          <a:gd name="T13" fmla="*/ T12 w 1796"/>
                          <a:gd name="T14" fmla="+- 0 -3425 -3790"/>
                          <a:gd name="T15" fmla="*/ -3425 h 378"/>
                          <a:gd name="T16" fmla="+- 0 5268 5256"/>
                          <a:gd name="T17" fmla="*/ T16 w 1796"/>
                          <a:gd name="T18" fmla="+- 0 -3413 -3790"/>
                          <a:gd name="T19" fmla="*/ -3413 h 378"/>
                          <a:gd name="T20" fmla="+- 0 7040 5256"/>
                          <a:gd name="T21" fmla="*/ T20 w 1796"/>
                          <a:gd name="T22" fmla="+- 0 -3413 -3790"/>
                          <a:gd name="T23" fmla="*/ -3413 h 378"/>
                          <a:gd name="T24" fmla="+- 0 7052 5256"/>
                          <a:gd name="T25" fmla="*/ T24 w 1796"/>
                          <a:gd name="T26" fmla="+- 0 -3425 -3790"/>
                          <a:gd name="T27" fmla="*/ -3425 h 378"/>
                          <a:gd name="T28" fmla="+- 0 7052 5256"/>
                          <a:gd name="T29" fmla="*/ T28 w 1796"/>
                          <a:gd name="T30" fmla="+- 0 -3778 -3790"/>
                          <a:gd name="T31" fmla="*/ -3778 h 378"/>
                          <a:gd name="T32" fmla="+- 0 7040 5256"/>
                          <a:gd name="T33" fmla="*/ T32 w 1796"/>
                          <a:gd name="T34" fmla="+- 0 -3790 -3790"/>
                          <a:gd name="T35" fmla="*/ -3790 h 3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796" h="378">
                            <a:moveTo>
                              <a:pt x="1784" y="0"/>
                            </a:moveTo>
                            <a:lnTo>
                              <a:pt x="12" y="0"/>
                            </a:lnTo>
                            <a:lnTo>
                              <a:pt x="0" y="12"/>
                            </a:lnTo>
                            <a:lnTo>
                              <a:pt x="0" y="365"/>
                            </a:lnTo>
                            <a:lnTo>
                              <a:pt x="12" y="377"/>
                            </a:lnTo>
                            <a:lnTo>
                              <a:pt x="1784" y="377"/>
                            </a:lnTo>
                            <a:lnTo>
                              <a:pt x="1796" y="365"/>
                            </a:lnTo>
                            <a:lnTo>
                              <a:pt x="1796" y="12"/>
                            </a:lnTo>
                            <a:lnTo>
                              <a:pt x="17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00"/>
                          </a:solidFill>
                        </a:endParaRPr>
                      </a:p>
                    </p:txBody>
                  </p:sp>
                </p:grpSp>
                <p:grpSp>
                  <p:nvGrpSpPr>
                    <p:cNvPr id="8" name="Group 20"/>
                    <p:cNvGrpSpPr>
                      <a:grpSpLocks/>
                    </p:cNvGrpSpPr>
                    <p:nvPr/>
                  </p:nvGrpSpPr>
                  <p:grpSpPr bwMode="auto">
                    <a:xfrm>
                      <a:off x="5257" y="-3792"/>
                      <a:ext cx="1797" cy="378"/>
                      <a:chOff x="5257" y="-3792"/>
                      <a:chExt cx="1797" cy="378"/>
                    </a:xfrm>
                  </p:grpSpPr>
                  <p:sp>
                    <p:nvSpPr>
                      <p:cNvPr id="1025" name="Freeform 21"/>
                      <p:cNvSpPr>
                        <a:spLocks/>
                      </p:cNvSpPr>
                      <p:nvPr/>
                    </p:nvSpPr>
                    <p:spPr bwMode="auto">
                      <a:xfrm>
                        <a:off x="5257" y="-3792"/>
                        <a:ext cx="1797" cy="378"/>
                      </a:xfrm>
                      <a:custGeom>
                        <a:avLst/>
                        <a:gdLst>
                          <a:gd name="T0" fmla="+- 0 5284 5257"/>
                          <a:gd name="T1" fmla="*/ T0 w 1797"/>
                          <a:gd name="T2" fmla="+- 0 -3792 -3792"/>
                          <a:gd name="T3" fmla="*/ -3792 h 378"/>
                          <a:gd name="T4" fmla="+- 0 7025 5257"/>
                          <a:gd name="T5" fmla="*/ T4 w 1797"/>
                          <a:gd name="T6" fmla="+- 0 -3792 -3792"/>
                          <a:gd name="T7" fmla="*/ -3792 h 378"/>
                          <a:gd name="T8" fmla="+- 0 7044 5257"/>
                          <a:gd name="T9" fmla="*/ T8 w 1797"/>
                          <a:gd name="T10" fmla="+- 0 -3783 -3792"/>
                          <a:gd name="T11" fmla="*/ -3783 h 378"/>
                          <a:gd name="T12" fmla="+- 0 7054 5257"/>
                          <a:gd name="T13" fmla="*/ T12 w 1797"/>
                          <a:gd name="T14" fmla="+- 0 -3764 -3792"/>
                          <a:gd name="T15" fmla="*/ -3764 h 378"/>
                          <a:gd name="T16" fmla="+- 0 7054 5257"/>
                          <a:gd name="T17" fmla="*/ T16 w 1797"/>
                          <a:gd name="T18" fmla="+- 0 -3440 -3792"/>
                          <a:gd name="T19" fmla="*/ -3440 h 378"/>
                          <a:gd name="T20" fmla="+- 0 7045 5257"/>
                          <a:gd name="T21" fmla="*/ T20 w 1797"/>
                          <a:gd name="T22" fmla="+- 0 -3421 -3792"/>
                          <a:gd name="T23" fmla="*/ -3421 h 378"/>
                          <a:gd name="T24" fmla="+- 0 7026 5257"/>
                          <a:gd name="T25" fmla="*/ T24 w 1797"/>
                          <a:gd name="T26" fmla="+- 0 -3415 -3792"/>
                          <a:gd name="T27" fmla="*/ -3415 h 378"/>
                          <a:gd name="T28" fmla="+- 0 5283 5257"/>
                          <a:gd name="T29" fmla="*/ T28 w 1797"/>
                          <a:gd name="T30" fmla="+- 0 -3415 -3792"/>
                          <a:gd name="T31" fmla="*/ -3415 h 378"/>
                          <a:gd name="T32" fmla="+- 0 5264 5257"/>
                          <a:gd name="T33" fmla="*/ T32 w 1797"/>
                          <a:gd name="T34" fmla="+- 0 -3420 -3792"/>
                          <a:gd name="T35" fmla="*/ -3420 h 378"/>
                          <a:gd name="T36" fmla="+- 0 5257 5257"/>
                          <a:gd name="T37" fmla="*/ T36 w 1797"/>
                          <a:gd name="T38" fmla="+- 0 -3438 -3792"/>
                          <a:gd name="T39" fmla="*/ -3438 h 378"/>
                          <a:gd name="T40" fmla="+- 0 5257 5257"/>
                          <a:gd name="T41" fmla="*/ T40 w 1797"/>
                          <a:gd name="T42" fmla="+- 0 -3763 -3792"/>
                          <a:gd name="T43" fmla="*/ -3763 h 378"/>
                          <a:gd name="T44" fmla="+- 0 5263 5257"/>
                          <a:gd name="T45" fmla="*/ T44 w 1797"/>
                          <a:gd name="T46" fmla="+- 0 -3782 -3792"/>
                          <a:gd name="T47" fmla="*/ -3782 h 378"/>
                          <a:gd name="T48" fmla="+- 0 5282 5257"/>
                          <a:gd name="T49" fmla="*/ T48 w 1797"/>
                          <a:gd name="T50" fmla="+- 0 -3792 -3792"/>
                          <a:gd name="T51" fmla="*/ -3792 h 378"/>
                          <a:gd name="T52" fmla="+- 0 5284 5257"/>
                          <a:gd name="T53" fmla="*/ T52 w 1797"/>
                          <a:gd name="T54" fmla="+- 0 -3792 -3792"/>
                          <a:gd name="T55" fmla="*/ -3792 h 3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1797" h="378">
                            <a:moveTo>
                              <a:pt x="27" y="0"/>
                            </a:moveTo>
                            <a:lnTo>
                              <a:pt x="1768" y="0"/>
                            </a:lnTo>
                            <a:lnTo>
                              <a:pt x="1787" y="9"/>
                            </a:lnTo>
                            <a:lnTo>
                              <a:pt x="1797" y="28"/>
                            </a:lnTo>
                            <a:lnTo>
                              <a:pt x="1797" y="352"/>
                            </a:lnTo>
                            <a:lnTo>
                              <a:pt x="1788" y="371"/>
                            </a:lnTo>
                            <a:lnTo>
                              <a:pt x="1769" y="377"/>
                            </a:lnTo>
                            <a:lnTo>
                              <a:pt x="26" y="377"/>
                            </a:lnTo>
                            <a:lnTo>
                              <a:pt x="7" y="372"/>
                            </a:lnTo>
                            <a:lnTo>
                              <a:pt x="0" y="354"/>
                            </a:lnTo>
                            <a:lnTo>
                              <a:pt x="0" y="29"/>
                            </a:lnTo>
                            <a:lnTo>
                              <a:pt x="6" y="10"/>
                            </a:lnTo>
                            <a:lnTo>
                              <a:pt x="25" y="0"/>
                            </a:lnTo>
                            <a:lnTo>
                              <a:pt x="27" y="0"/>
                            </a:lnTo>
                            <a:close/>
                          </a:path>
                        </a:pathLst>
                      </a:custGeom>
                      <a:noFill/>
                      <a:ln w="685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9" name="Group 22"/>
                    <p:cNvGrpSpPr>
                      <a:grpSpLocks/>
                    </p:cNvGrpSpPr>
                    <p:nvPr/>
                  </p:nvGrpSpPr>
                  <p:grpSpPr bwMode="auto">
                    <a:xfrm>
                      <a:off x="5243" y="-501"/>
                      <a:ext cx="1794" cy="270"/>
                      <a:chOff x="5243" y="-501"/>
                      <a:chExt cx="1794" cy="270"/>
                    </a:xfrm>
                  </p:grpSpPr>
                  <p:sp>
                    <p:nvSpPr>
                      <p:cNvPr id="1024" name="Freeform 23"/>
                      <p:cNvSpPr>
                        <a:spLocks/>
                      </p:cNvSpPr>
                      <p:nvPr/>
                    </p:nvSpPr>
                    <p:spPr bwMode="auto">
                      <a:xfrm>
                        <a:off x="5243" y="-501"/>
                        <a:ext cx="1794" cy="270"/>
                      </a:xfrm>
                      <a:custGeom>
                        <a:avLst/>
                        <a:gdLst>
                          <a:gd name="T0" fmla="+- 0 7069 5287"/>
                          <a:gd name="T1" fmla="*/ T0 w 1794"/>
                          <a:gd name="T2" fmla="+- 0 -580 -580"/>
                          <a:gd name="T3" fmla="*/ -580 h 270"/>
                          <a:gd name="T4" fmla="+- 0 5299 5287"/>
                          <a:gd name="T5" fmla="*/ T4 w 1794"/>
                          <a:gd name="T6" fmla="+- 0 -580 -580"/>
                          <a:gd name="T7" fmla="*/ -580 h 270"/>
                          <a:gd name="T8" fmla="+- 0 5287 5287"/>
                          <a:gd name="T9" fmla="*/ T8 w 1794"/>
                          <a:gd name="T10" fmla="+- 0 -568 -580"/>
                          <a:gd name="T11" fmla="*/ -568 h 270"/>
                          <a:gd name="T12" fmla="+- 0 5287 5287"/>
                          <a:gd name="T13" fmla="*/ T12 w 1794"/>
                          <a:gd name="T14" fmla="+- 0 -323 -580"/>
                          <a:gd name="T15" fmla="*/ -323 h 270"/>
                          <a:gd name="T16" fmla="+- 0 5299 5287"/>
                          <a:gd name="T17" fmla="*/ T16 w 1794"/>
                          <a:gd name="T18" fmla="+- 0 -310 -580"/>
                          <a:gd name="T19" fmla="*/ -310 h 270"/>
                          <a:gd name="T20" fmla="+- 0 7069 5287"/>
                          <a:gd name="T21" fmla="*/ T20 w 1794"/>
                          <a:gd name="T22" fmla="+- 0 -310 -580"/>
                          <a:gd name="T23" fmla="*/ -310 h 270"/>
                          <a:gd name="T24" fmla="+- 0 7081 5287"/>
                          <a:gd name="T25" fmla="*/ T24 w 1794"/>
                          <a:gd name="T26" fmla="+- 0 -323 -580"/>
                          <a:gd name="T27" fmla="*/ -323 h 270"/>
                          <a:gd name="T28" fmla="+- 0 7081 5287"/>
                          <a:gd name="T29" fmla="*/ T28 w 1794"/>
                          <a:gd name="T30" fmla="+- 0 -568 -580"/>
                          <a:gd name="T31" fmla="*/ -568 h 270"/>
                          <a:gd name="T32" fmla="+- 0 7069 5287"/>
                          <a:gd name="T33" fmla="*/ T32 w 1794"/>
                          <a:gd name="T34" fmla="+- 0 -580 -580"/>
                          <a:gd name="T35" fmla="*/ -580 h 2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794" h="270">
                            <a:moveTo>
                              <a:pt x="1782" y="0"/>
                            </a:moveTo>
                            <a:lnTo>
                              <a:pt x="12" y="0"/>
                            </a:lnTo>
                            <a:lnTo>
                              <a:pt x="0" y="12"/>
                            </a:lnTo>
                            <a:lnTo>
                              <a:pt x="0" y="257"/>
                            </a:lnTo>
                            <a:lnTo>
                              <a:pt x="12" y="270"/>
                            </a:lnTo>
                            <a:lnTo>
                              <a:pt x="1782" y="270"/>
                            </a:lnTo>
                            <a:lnTo>
                              <a:pt x="1794" y="257"/>
                            </a:lnTo>
                            <a:lnTo>
                              <a:pt x="1794" y="12"/>
                            </a:lnTo>
                            <a:lnTo>
                              <a:pt x="1782" y="0"/>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26"/>
                    <p:cNvGrpSpPr>
                      <a:grpSpLocks/>
                    </p:cNvGrpSpPr>
                    <p:nvPr/>
                  </p:nvGrpSpPr>
                  <p:grpSpPr bwMode="auto">
                    <a:xfrm>
                      <a:off x="5284" y="-2910"/>
                      <a:ext cx="1770" cy="373"/>
                      <a:chOff x="5284" y="-2910"/>
                      <a:chExt cx="1770" cy="373"/>
                    </a:xfrm>
                  </p:grpSpPr>
                  <p:sp>
                    <p:nvSpPr>
                      <p:cNvPr id="30" name="Freeform 27"/>
                      <p:cNvSpPr>
                        <a:spLocks/>
                      </p:cNvSpPr>
                      <p:nvPr/>
                    </p:nvSpPr>
                    <p:spPr bwMode="auto">
                      <a:xfrm>
                        <a:off x="5284" y="-2910"/>
                        <a:ext cx="1770" cy="373"/>
                      </a:xfrm>
                      <a:custGeom>
                        <a:avLst/>
                        <a:gdLst>
                          <a:gd name="T0" fmla="+- 0 6852 5494"/>
                          <a:gd name="T1" fmla="*/ T0 w 1370"/>
                          <a:gd name="T2" fmla="+- 0 -2910 -2910"/>
                          <a:gd name="T3" fmla="*/ -2910 h 303"/>
                          <a:gd name="T4" fmla="+- 0 5507 5494"/>
                          <a:gd name="T5" fmla="*/ T4 w 1370"/>
                          <a:gd name="T6" fmla="+- 0 -2910 -2910"/>
                          <a:gd name="T7" fmla="*/ -2910 h 303"/>
                          <a:gd name="T8" fmla="+- 0 5494 5494"/>
                          <a:gd name="T9" fmla="*/ T8 w 1370"/>
                          <a:gd name="T10" fmla="+- 0 -2898 -2910"/>
                          <a:gd name="T11" fmla="*/ -2898 h 303"/>
                          <a:gd name="T12" fmla="+- 0 5494 5494"/>
                          <a:gd name="T13" fmla="*/ T12 w 1370"/>
                          <a:gd name="T14" fmla="+- 0 -2619 -2910"/>
                          <a:gd name="T15" fmla="*/ -2619 h 303"/>
                          <a:gd name="T16" fmla="+- 0 5507 5494"/>
                          <a:gd name="T17" fmla="*/ T16 w 1370"/>
                          <a:gd name="T18" fmla="+- 0 -2606 -2910"/>
                          <a:gd name="T19" fmla="*/ -2606 h 303"/>
                          <a:gd name="T20" fmla="+- 0 6852 5494"/>
                          <a:gd name="T21" fmla="*/ T20 w 1370"/>
                          <a:gd name="T22" fmla="+- 0 -2606 -2910"/>
                          <a:gd name="T23" fmla="*/ -2606 h 303"/>
                          <a:gd name="T24" fmla="+- 0 6864 5494"/>
                          <a:gd name="T25" fmla="*/ T24 w 1370"/>
                          <a:gd name="T26" fmla="+- 0 -2619 -2910"/>
                          <a:gd name="T27" fmla="*/ -2619 h 303"/>
                          <a:gd name="T28" fmla="+- 0 6864 5494"/>
                          <a:gd name="T29" fmla="*/ T28 w 1370"/>
                          <a:gd name="T30" fmla="+- 0 -2898 -2910"/>
                          <a:gd name="T31" fmla="*/ -2898 h 303"/>
                          <a:gd name="T32" fmla="+- 0 6852 5494"/>
                          <a:gd name="T33" fmla="*/ T32 w 1370"/>
                          <a:gd name="T34" fmla="+- 0 -2910 -2910"/>
                          <a:gd name="T35" fmla="*/ -2910 h 30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70" h="303">
                            <a:moveTo>
                              <a:pt x="1358" y="0"/>
                            </a:moveTo>
                            <a:lnTo>
                              <a:pt x="13" y="0"/>
                            </a:lnTo>
                            <a:lnTo>
                              <a:pt x="0" y="12"/>
                            </a:lnTo>
                            <a:lnTo>
                              <a:pt x="0" y="291"/>
                            </a:lnTo>
                            <a:lnTo>
                              <a:pt x="13" y="304"/>
                            </a:lnTo>
                            <a:lnTo>
                              <a:pt x="1358" y="304"/>
                            </a:lnTo>
                            <a:lnTo>
                              <a:pt x="1370" y="291"/>
                            </a:lnTo>
                            <a:lnTo>
                              <a:pt x="1370" y="12"/>
                            </a:lnTo>
                            <a:lnTo>
                              <a:pt x="1358" y="0"/>
                            </a:lnTo>
                            <a:close/>
                          </a:path>
                        </a:pathLst>
                      </a:custGeom>
                      <a:solidFill>
                        <a:schemeClr val="accent2">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 name="Group 30"/>
                    <p:cNvGrpSpPr>
                      <a:grpSpLocks/>
                    </p:cNvGrpSpPr>
                    <p:nvPr/>
                  </p:nvGrpSpPr>
                  <p:grpSpPr bwMode="auto">
                    <a:xfrm>
                      <a:off x="5262" y="-2444"/>
                      <a:ext cx="1743" cy="725"/>
                      <a:chOff x="5262" y="-2444"/>
                      <a:chExt cx="1743" cy="725"/>
                    </a:xfrm>
                  </p:grpSpPr>
                  <p:sp>
                    <p:nvSpPr>
                      <p:cNvPr id="28" name="Freeform 31"/>
                      <p:cNvSpPr>
                        <a:spLocks/>
                      </p:cNvSpPr>
                      <p:nvPr/>
                    </p:nvSpPr>
                    <p:spPr bwMode="auto">
                      <a:xfrm>
                        <a:off x="5262" y="-2444"/>
                        <a:ext cx="1743" cy="725"/>
                      </a:xfrm>
                      <a:custGeom>
                        <a:avLst/>
                        <a:gdLst>
                          <a:gd name="T0" fmla="+- 0 6835 5500"/>
                          <a:gd name="T1" fmla="*/ T0 w 1347"/>
                          <a:gd name="T2" fmla="+- 0 -2490 -2490"/>
                          <a:gd name="T3" fmla="*/ -2490 h 725"/>
                          <a:gd name="T4" fmla="+- 0 5512 5500"/>
                          <a:gd name="T5" fmla="*/ T4 w 1347"/>
                          <a:gd name="T6" fmla="+- 0 -2490 -2490"/>
                          <a:gd name="T7" fmla="*/ -2490 h 725"/>
                          <a:gd name="T8" fmla="+- 0 5500 5500"/>
                          <a:gd name="T9" fmla="*/ T8 w 1347"/>
                          <a:gd name="T10" fmla="+- 0 -2478 -2490"/>
                          <a:gd name="T11" fmla="*/ -2478 h 725"/>
                          <a:gd name="T12" fmla="+- 0 5500 5500"/>
                          <a:gd name="T13" fmla="*/ T12 w 1347"/>
                          <a:gd name="T14" fmla="+- 0 -1777 -2490"/>
                          <a:gd name="T15" fmla="*/ -1777 h 725"/>
                          <a:gd name="T16" fmla="+- 0 5512 5500"/>
                          <a:gd name="T17" fmla="*/ T16 w 1347"/>
                          <a:gd name="T18" fmla="+- 0 -1765 -2490"/>
                          <a:gd name="T19" fmla="*/ -1765 h 725"/>
                          <a:gd name="T20" fmla="+- 0 6835 5500"/>
                          <a:gd name="T21" fmla="*/ T20 w 1347"/>
                          <a:gd name="T22" fmla="+- 0 -1765 -2490"/>
                          <a:gd name="T23" fmla="*/ -1765 h 725"/>
                          <a:gd name="T24" fmla="+- 0 6847 5500"/>
                          <a:gd name="T25" fmla="*/ T24 w 1347"/>
                          <a:gd name="T26" fmla="+- 0 -1777 -2490"/>
                          <a:gd name="T27" fmla="*/ -1777 h 725"/>
                          <a:gd name="T28" fmla="+- 0 6847 5500"/>
                          <a:gd name="T29" fmla="*/ T28 w 1347"/>
                          <a:gd name="T30" fmla="+- 0 -2478 -2490"/>
                          <a:gd name="T31" fmla="*/ -2478 h 725"/>
                          <a:gd name="T32" fmla="+- 0 6835 5500"/>
                          <a:gd name="T33" fmla="*/ T32 w 1347"/>
                          <a:gd name="T34" fmla="+- 0 -2490 -2490"/>
                          <a:gd name="T35" fmla="*/ -2490 h 72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47" h="725">
                            <a:moveTo>
                              <a:pt x="1335" y="0"/>
                            </a:moveTo>
                            <a:lnTo>
                              <a:pt x="12" y="0"/>
                            </a:lnTo>
                            <a:lnTo>
                              <a:pt x="0" y="12"/>
                            </a:lnTo>
                            <a:lnTo>
                              <a:pt x="0" y="713"/>
                            </a:lnTo>
                            <a:lnTo>
                              <a:pt x="12" y="725"/>
                            </a:lnTo>
                            <a:lnTo>
                              <a:pt x="1335" y="725"/>
                            </a:lnTo>
                            <a:lnTo>
                              <a:pt x="1347" y="713"/>
                            </a:lnTo>
                            <a:lnTo>
                              <a:pt x="1347" y="12"/>
                            </a:lnTo>
                            <a:lnTo>
                              <a:pt x="1335"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34"/>
                    <p:cNvGrpSpPr>
                      <a:grpSpLocks/>
                    </p:cNvGrpSpPr>
                    <p:nvPr/>
                  </p:nvGrpSpPr>
                  <p:grpSpPr bwMode="auto">
                    <a:xfrm>
                      <a:off x="5120" y="-1582"/>
                      <a:ext cx="2098" cy="378"/>
                      <a:chOff x="5120" y="-1582"/>
                      <a:chExt cx="2098" cy="378"/>
                    </a:xfrm>
                  </p:grpSpPr>
                  <p:sp>
                    <p:nvSpPr>
                      <p:cNvPr id="26" name="Freeform 35"/>
                      <p:cNvSpPr>
                        <a:spLocks/>
                      </p:cNvSpPr>
                      <p:nvPr/>
                    </p:nvSpPr>
                    <p:spPr bwMode="auto">
                      <a:xfrm>
                        <a:off x="5120" y="-1582"/>
                        <a:ext cx="2098" cy="378"/>
                      </a:xfrm>
                      <a:custGeom>
                        <a:avLst/>
                        <a:gdLst>
                          <a:gd name="T0" fmla="+- 0 6807 5500"/>
                          <a:gd name="T1" fmla="*/ T0 w 1319"/>
                          <a:gd name="T2" fmla="+- 0 -1648 -1648"/>
                          <a:gd name="T3" fmla="*/ -1648 h 378"/>
                          <a:gd name="T4" fmla="+- 0 5512 5500"/>
                          <a:gd name="T5" fmla="*/ T4 w 1319"/>
                          <a:gd name="T6" fmla="+- 0 -1648 -1648"/>
                          <a:gd name="T7" fmla="*/ -1648 h 378"/>
                          <a:gd name="T8" fmla="+- 0 5500 5500"/>
                          <a:gd name="T9" fmla="*/ T8 w 1319"/>
                          <a:gd name="T10" fmla="+- 0 -1636 -1648"/>
                          <a:gd name="T11" fmla="*/ -1636 h 378"/>
                          <a:gd name="T12" fmla="+- 0 5500 5500"/>
                          <a:gd name="T13" fmla="*/ T12 w 1319"/>
                          <a:gd name="T14" fmla="+- 0 -1283 -1648"/>
                          <a:gd name="T15" fmla="*/ -1283 h 378"/>
                          <a:gd name="T16" fmla="+- 0 5512 5500"/>
                          <a:gd name="T17" fmla="*/ T16 w 1319"/>
                          <a:gd name="T18" fmla="+- 0 -1271 -1648"/>
                          <a:gd name="T19" fmla="*/ -1271 h 378"/>
                          <a:gd name="T20" fmla="+- 0 6807 5500"/>
                          <a:gd name="T21" fmla="*/ T20 w 1319"/>
                          <a:gd name="T22" fmla="+- 0 -1271 -1648"/>
                          <a:gd name="T23" fmla="*/ -1271 h 378"/>
                          <a:gd name="T24" fmla="+- 0 6819 5500"/>
                          <a:gd name="T25" fmla="*/ T24 w 1319"/>
                          <a:gd name="T26" fmla="+- 0 -1283 -1648"/>
                          <a:gd name="T27" fmla="*/ -1283 h 378"/>
                          <a:gd name="T28" fmla="+- 0 6819 5500"/>
                          <a:gd name="T29" fmla="*/ T28 w 1319"/>
                          <a:gd name="T30" fmla="+- 0 -1636 -1648"/>
                          <a:gd name="T31" fmla="*/ -1636 h 378"/>
                          <a:gd name="T32" fmla="+- 0 6807 5500"/>
                          <a:gd name="T33" fmla="*/ T32 w 1319"/>
                          <a:gd name="T34" fmla="+- 0 -1648 -1648"/>
                          <a:gd name="T35" fmla="*/ -1648 h 37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319" h="378">
                            <a:moveTo>
                              <a:pt x="1307" y="0"/>
                            </a:moveTo>
                            <a:lnTo>
                              <a:pt x="12" y="0"/>
                            </a:lnTo>
                            <a:lnTo>
                              <a:pt x="0" y="12"/>
                            </a:lnTo>
                            <a:lnTo>
                              <a:pt x="0" y="365"/>
                            </a:lnTo>
                            <a:lnTo>
                              <a:pt x="12" y="377"/>
                            </a:lnTo>
                            <a:lnTo>
                              <a:pt x="1307" y="377"/>
                            </a:lnTo>
                            <a:lnTo>
                              <a:pt x="1319" y="365"/>
                            </a:lnTo>
                            <a:lnTo>
                              <a:pt x="1319" y="12"/>
                            </a:lnTo>
                            <a:lnTo>
                              <a:pt x="1307"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 name="Group 38"/>
                    <p:cNvGrpSpPr>
                      <a:grpSpLocks/>
                    </p:cNvGrpSpPr>
                    <p:nvPr/>
                  </p:nvGrpSpPr>
                  <p:grpSpPr bwMode="auto">
                    <a:xfrm>
                      <a:off x="5262" y="-3296"/>
                      <a:ext cx="1796" cy="270"/>
                      <a:chOff x="5262" y="-3296"/>
                      <a:chExt cx="1796" cy="270"/>
                    </a:xfrm>
                  </p:grpSpPr>
                  <p:sp>
                    <p:nvSpPr>
                      <p:cNvPr id="24" name="Freeform 39"/>
                      <p:cNvSpPr>
                        <a:spLocks/>
                      </p:cNvSpPr>
                      <p:nvPr/>
                    </p:nvSpPr>
                    <p:spPr bwMode="auto">
                      <a:xfrm>
                        <a:off x="5262" y="-3296"/>
                        <a:ext cx="1796" cy="270"/>
                      </a:xfrm>
                      <a:custGeom>
                        <a:avLst/>
                        <a:gdLst>
                          <a:gd name="T0" fmla="+- 0 7046 5262"/>
                          <a:gd name="T1" fmla="*/ T0 w 1796"/>
                          <a:gd name="T2" fmla="+- 0 -3296 -3296"/>
                          <a:gd name="T3" fmla="*/ -3296 h 270"/>
                          <a:gd name="T4" fmla="+- 0 5274 5262"/>
                          <a:gd name="T5" fmla="*/ T4 w 1796"/>
                          <a:gd name="T6" fmla="+- 0 -3296 -3296"/>
                          <a:gd name="T7" fmla="*/ -3296 h 270"/>
                          <a:gd name="T8" fmla="+- 0 5262 5262"/>
                          <a:gd name="T9" fmla="*/ T8 w 1796"/>
                          <a:gd name="T10" fmla="+- 0 -3284 -3296"/>
                          <a:gd name="T11" fmla="*/ -3284 h 270"/>
                          <a:gd name="T12" fmla="+- 0 5262 5262"/>
                          <a:gd name="T13" fmla="*/ T12 w 1796"/>
                          <a:gd name="T14" fmla="+- 0 -3038 -3296"/>
                          <a:gd name="T15" fmla="*/ -3038 h 270"/>
                          <a:gd name="T16" fmla="+- 0 5274 5262"/>
                          <a:gd name="T17" fmla="*/ T16 w 1796"/>
                          <a:gd name="T18" fmla="+- 0 -3026 -3296"/>
                          <a:gd name="T19" fmla="*/ -3026 h 270"/>
                          <a:gd name="T20" fmla="+- 0 7046 5262"/>
                          <a:gd name="T21" fmla="*/ T20 w 1796"/>
                          <a:gd name="T22" fmla="+- 0 -3026 -3296"/>
                          <a:gd name="T23" fmla="*/ -3026 h 270"/>
                          <a:gd name="T24" fmla="+- 0 7058 5262"/>
                          <a:gd name="T25" fmla="*/ T24 w 1796"/>
                          <a:gd name="T26" fmla="+- 0 -3038 -3296"/>
                          <a:gd name="T27" fmla="*/ -3038 h 270"/>
                          <a:gd name="T28" fmla="+- 0 7058 5262"/>
                          <a:gd name="T29" fmla="*/ T28 w 1796"/>
                          <a:gd name="T30" fmla="+- 0 -3284 -3296"/>
                          <a:gd name="T31" fmla="*/ -3284 h 270"/>
                          <a:gd name="T32" fmla="+- 0 7046 5262"/>
                          <a:gd name="T33" fmla="*/ T32 w 1796"/>
                          <a:gd name="T34" fmla="+- 0 -3296 -3296"/>
                          <a:gd name="T35" fmla="*/ -3296 h 2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796" h="270">
                            <a:moveTo>
                              <a:pt x="1784" y="0"/>
                            </a:moveTo>
                            <a:lnTo>
                              <a:pt x="12" y="0"/>
                            </a:lnTo>
                            <a:lnTo>
                              <a:pt x="0" y="12"/>
                            </a:lnTo>
                            <a:lnTo>
                              <a:pt x="0" y="258"/>
                            </a:lnTo>
                            <a:lnTo>
                              <a:pt x="12" y="270"/>
                            </a:lnTo>
                            <a:lnTo>
                              <a:pt x="1784" y="270"/>
                            </a:lnTo>
                            <a:lnTo>
                              <a:pt x="1796" y="258"/>
                            </a:lnTo>
                            <a:lnTo>
                              <a:pt x="1796" y="12"/>
                            </a:lnTo>
                            <a:lnTo>
                              <a:pt x="178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40"/>
                    <p:cNvGrpSpPr>
                      <a:grpSpLocks/>
                    </p:cNvGrpSpPr>
                    <p:nvPr/>
                  </p:nvGrpSpPr>
                  <p:grpSpPr bwMode="auto">
                    <a:xfrm>
                      <a:off x="5262" y="-3296"/>
                      <a:ext cx="1798" cy="270"/>
                      <a:chOff x="5262" y="-3296"/>
                      <a:chExt cx="1798" cy="270"/>
                    </a:xfrm>
                  </p:grpSpPr>
                  <p:sp>
                    <p:nvSpPr>
                      <p:cNvPr id="23" name="Freeform 41"/>
                      <p:cNvSpPr>
                        <a:spLocks/>
                      </p:cNvSpPr>
                      <p:nvPr/>
                    </p:nvSpPr>
                    <p:spPr bwMode="auto">
                      <a:xfrm>
                        <a:off x="5262" y="-3296"/>
                        <a:ext cx="1798" cy="270"/>
                      </a:xfrm>
                      <a:custGeom>
                        <a:avLst/>
                        <a:gdLst>
                          <a:gd name="T0" fmla="+- 0 5290 5262"/>
                          <a:gd name="T1" fmla="*/ T0 w 1798"/>
                          <a:gd name="T2" fmla="+- 0 -3296 -3296"/>
                          <a:gd name="T3" fmla="*/ -3296 h 270"/>
                          <a:gd name="T4" fmla="+- 0 7031 5262"/>
                          <a:gd name="T5" fmla="*/ T4 w 1798"/>
                          <a:gd name="T6" fmla="+- 0 -3296 -3296"/>
                          <a:gd name="T7" fmla="*/ -3296 h 270"/>
                          <a:gd name="T8" fmla="+- 0 7046 5262"/>
                          <a:gd name="T9" fmla="*/ T8 w 1798"/>
                          <a:gd name="T10" fmla="+- 0 -3296 -3296"/>
                          <a:gd name="T11" fmla="*/ -3296 h 270"/>
                          <a:gd name="T12" fmla="+- 0 7058 5262"/>
                          <a:gd name="T13" fmla="*/ T12 w 1798"/>
                          <a:gd name="T14" fmla="+- 0 -3284 -3296"/>
                          <a:gd name="T15" fmla="*/ -3284 h 270"/>
                          <a:gd name="T16" fmla="+- 0 7059 5262"/>
                          <a:gd name="T17" fmla="*/ T16 w 1798"/>
                          <a:gd name="T18" fmla="+- 0 -3269 -3296"/>
                          <a:gd name="T19" fmla="*/ -3269 h 270"/>
                          <a:gd name="T20" fmla="+- 0 7059 5262"/>
                          <a:gd name="T21" fmla="*/ T20 w 1798"/>
                          <a:gd name="T22" fmla="+- 0 -3053 -3296"/>
                          <a:gd name="T23" fmla="*/ -3053 h 270"/>
                          <a:gd name="T24" fmla="+- 0 7058 5262"/>
                          <a:gd name="T25" fmla="*/ T24 w 1798"/>
                          <a:gd name="T26" fmla="+- 0 -3038 -3296"/>
                          <a:gd name="T27" fmla="*/ -3038 h 270"/>
                          <a:gd name="T28" fmla="+- 0 7046 5262"/>
                          <a:gd name="T29" fmla="*/ T28 w 1798"/>
                          <a:gd name="T30" fmla="+- 0 -3026 -3296"/>
                          <a:gd name="T31" fmla="*/ -3026 h 270"/>
                          <a:gd name="T32" fmla="+- 0 7031 5262"/>
                          <a:gd name="T33" fmla="*/ T32 w 1798"/>
                          <a:gd name="T34" fmla="+- 0 -3026 -3296"/>
                          <a:gd name="T35" fmla="*/ -3026 h 270"/>
                          <a:gd name="T36" fmla="+- 0 5289 5262"/>
                          <a:gd name="T37" fmla="*/ T36 w 1798"/>
                          <a:gd name="T38" fmla="+- 0 -3026 -3296"/>
                          <a:gd name="T39" fmla="*/ -3026 h 270"/>
                          <a:gd name="T40" fmla="+- 0 5274 5262"/>
                          <a:gd name="T41" fmla="*/ T40 w 1798"/>
                          <a:gd name="T42" fmla="+- 0 -3026 -3296"/>
                          <a:gd name="T43" fmla="*/ -3026 h 270"/>
                          <a:gd name="T44" fmla="+- 0 5262 5262"/>
                          <a:gd name="T45" fmla="*/ T44 w 1798"/>
                          <a:gd name="T46" fmla="+- 0 -3038 -3296"/>
                          <a:gd name="T47" fmla="*/ -3038 h 270"/>
                          <a:gd name="T48" fmla="+- 0 5263 5262"/>
                          <a:gd name="T49" fmla="*/ T48 w 1798"/>
                          <a:gd name="T50" fmla="+- 0 -3053 -3296"/>
                          <a:gd name="T51" fmla="*/ -3053 h 270"/>
                          <a:gd name="T52" fmla="+- 0 5263 5262"/>
                          <a:gd name="T53" fmla="*/ T52 w 1798"/>
                          <a:gd name="T54" fmla="+- 0 -3269 -3296"/>
                          <a:gd name="T55" fmla="*/ -3269 h 270"/>
                          <a:gd name="T56" fmla="+- 0 5262 5262"/>
                          <a:gd name="T57" fmla="*/ T56 w 1798"/>
                          <a:gd name="T58" fmla="+- 0 -3284 -3296"/>
                          <a:gd name="T59" fmla="*/ -3284 h 270"/>
                          <a:gd name="T60" fmla="+- 0 5274 5262"/>
                          <a:gd name="T61" fmla="*/ T60 w 1798"/>
                          <a:gd name="T62" fmla="+- 0 -3296 -3296"/>
                          <a:gd name="T63" fmla="*/ -3296 h 270"/>
                          <a:gd name="T64" fmla="+- 0 5290 5262"/>
                          <a:gd name="T65" fmla="*/ T64 w 1798"/>
                          <a:gd name="T66" fmla="+- 0 -3296 -3296"/>
                          <a:gd name="T67" fmla="*/ -3296 h 27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1798" h="270">
                            <a:moveTo>
                              <a:pt x="28" y="0"/>
                            </a:moveTo>
                            <a:lnTo>
                              <a:pt x="1769" y="0"/>
                            </a:lnTo>
                            <a:lnTo>
                              <a:pt x="1784" y="0"/>
                            </a:lnTo>
                            <a:lnTo>
                              <a:pt x="1796" y="12"/>
                            </a:lnTo>
                            <a:lnTo>
                              <a:pt x="1797" y="27"/>
                            </a:lnTo>
                            <a:lnTo>
                              <a:pt x="1797" y="243"/>
                            </a:lnTo>
                            <a:lnTo>
                              <a:pt x="1796" y="258"/>
                            </a:lnTo>
                            <a:lnTo>
                              <a:pt x="1784" y="270"/>
                            </a:lnTo>
                            <a:lnTo>
                              <a:pt x="1769" y="270"/>
                            </a:lnTo>
                            <a:lnTo>
                              <a:pt x="27" y="270"/>
                            </a:lnTo>
                            <a:lnTo>
                              <a:pt x="12" y="270"/>
                            </a:lnTo>
                            <a:lnTo>
                              <a:pt x="0" y="258"/>
                            </a:lnTo>
                            <a:lnTo>
                              <a:pt x="1" y="243"/>
                            </a:lnTo>
                            <a:lnTo>
                              <a:pt x="1" y="27"/>
                            </a:lnTo>
                            <a:lnTo>
                              <a:pt x="0" y="12"/>
                            </a:lnTo>
                            <a:lnTo>
                              <a:pt x="12" y="0"/>
                            </a:lnTo>
                            <a:lnTo>
                              <a:pt x="28" y="0"/>
                            </a:lnTo>
                            <a:close/>
                          </a:path>
                        </a:pathLst>
                      </a:custGeom>
                      <a:noFill/>
                      <a:ln w="685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9" name="Group 42"/>
                    <p:cNvGrpSpPr>
                      <a:grpSpLocks/>
                    </p:cNvGrpSpPr>
                    <p:nvPr/>
                  </p:nvGrpSpPr>
                  <p:grpSpPr bwMode="auto">
                    <a:xfrm>
                      <a:off x="4993" y="-1107"/>
                      <a:ext cx="2301" cy="534"/>
                      <a:chOff x="4993" y="-1107"/>
                      <a:chExt cx="2301" cy="534"/>
                    </a:xfrm>
                  </p:grpSpPr>
                  <p:sp>
                    <p:nvSpPr>
                      <p:cNvPr id="22" name="Freeform 43"/>
                      <p:cNvSpPr>
                        <a:spLocks/>
                      </p:cNvSpPr>
                      <p:nvPr/>
                    </p:nvSpPr>
                    <p:spPr bwMode="auto">
                      <a:xfrm>
                        <a:off x="4993" y="-1107"/>
                        <a:ext cx="2301" cy="534"/>
                      </a:xfrm>
                      <a:custGeom>
                        <a:avLst/>
                        <a:gdLst>
                          <a:gd name="T0" fmla="+- 0 7071 5287"/>
                          <a:gd name="T1" fmla="*/ T0 w 1796"/>
                          <a:gd name="T2" fmla="+- 0 -1154 -1154"/>
                          <a:gd name="T3" fmla="*/ -1154 h 458"/>
                          <a:gd name="T4" fmla="+- 0 5299 5287"/>
                          <a:gd name="T5" fmla="*/ T4 w 1796"/>
                          <a:gd name="T6" fmla="+- 0 -1154 -1154"/>
                          <a:gd name="T7" fmla="*/ -1154 h 458"/>
                          <a:gd name="T8" fmla="+- 0 5287 5287"/>
                          <a:gd name="T9" fmla="*/ T8 w 1796"/>
                          <a:gd name="T10" fmla="+- 0 -1142 -1154"/>
                          <a:gd name="T11" fmla="*/ -1142 h 458"/>
                          <a:gd name="T12" fmla="+- 0 5287 5287"/>
                          <a:gd name="T13" fmla="*/ T12 w 1796"/>
                          <a:gd name="T14" fmla="+- 0 -709 -1154"/>
                          <a:gd name="T15" fmla="*/ -709 h 458"/>
                          <a:gd name="T16" fmla="+- 0 5299 5287"/>
                          <a:gd name="T17" fmla="*/ T16 w 1796"/>
                          <a:gd name="T18" fmla="+- 0 -697 -1154"/>
                          <a:gd name="T19" fmla="*/ -697 h 458"/>
                          <a:gd name="T20" fmla="+- 0 7071 5287"/>
                          <a:gd name="T21" fmla="*/ T20 w 1796"/>
                          <a:gd name="T22" fmla="+- 0 -697 -1154"/>
                          <a:gd name="T23" fmla="*/ -697 h 458"/>
                          <a:gd name="T24" fmla="+- 0 7083 5287"/>
                          <a:gd name="T25" fmla="*/ T24 w 1796"/>
                          <a:gd name="T26" fmla="+- 0 -709 -1154"/>
                          <a:gd name="T27" fmla="*/ -709 h 458"/>
                          <a:gd name="T28" fmla="+- 0 7083 5287"/>
                          <a:gd name="T29" fmla="*/ T28 w 1796"/>
                          <a:gd name="T30" fmla="+- 0 -1142 -1154"/>
                          <a:gd name="T31" fmla="*/ -1142 h 458"/>
                          <a:gd name="T32" fmla="+- 0 7071 5287"/>
                          <a:gd name="T33" fmla="*/ T32 w 1796"/>
                          <a:gd name="T34" fmla="+- 0 -1154 -1154"/>
                          <a:gd name="T35" fmla="*/ -1154 h 4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796" h="458">
                            <a:moveTo>
                              <a:pt x="1784" y="0"/>
                            </a:moveTo>
                            <a:lnTo>
                              <a:pt x="12" y="0"/>
                            </a:lnTo>
                            <a:lnTo>
                              <a:pt x="0" y="12"/>
                            </a:lnTo>
                            <a:lnTo>
                              <a:pt x="0" y="445"/>
                            </a:lnTo>
                            <a:lnTo>
                              <a:pt x="12" y="457"/>
                            </a:lnTo>
                            <a:lnTo>
                              <a:pt x="1784" y="457"/>
                            </a:lnTo>
                            <a:lnTo>
                              <a:pt x="1796" y="445"/>
                            </a:lnTo>
                            <a:lnTo>
                              <a:pt x="1796" y="12"/>
                            </a:lnTo>
                            <a:lnTo>
                              <a:pt x="1784"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65" name="Rectangle 64"/>
                  <p:cNvSpPr/>
                  <p:nvPr/>
                </p:nvSpPr>
                <p:spPr>
                  <a:xfrm>
                    <a:off x="1858334" y="1382206"/>
                    <a:ext cx="3102562" cy="318312"/>
                  </a:xfrm>
                  <a:prstGeom prst="rect">
                    <a:avLst/>
                  </a:prstGeom>
                </p:spPr>
                <p:txBody>
                  <a:bodyPr wrap="square">
                    <a:spAutoFit/>
                  </a:bodyPr>
                  <a:lstStyle/>
                  <a:p>
                    <a:pPr algn="ctr"/>
                    <a:r>
                      <a:rPr lang="en-US" sz="2000" b="1" dirty="0"/>
                      <a:t>HPC ABDS SYSTEM (Middleware)</a:t>
                    </a:r>
                  </a:p>
                </p:txBody>
              </p:sp>
            </p:grpSp>
            <p:sp>
              <p:nvSpPr>
                <p:cNvPr id="67" name="Rectangle 66"/>
                <p:cNvSpPr/>
                <p:nvPr/>
              </p:nvSpPr>
              <p:spPr>
                <a:xfrm>
                  <a:off x="4018108" y="1835259"/>
                  <a:ext cx="1961031" cy="318312"/>
                </a:xfrm>
                <a:prstGeom prst="rect">
                  <a:avLst/>
                </a:prstGeom>
              </p:spPr>
              <p:txBody>
                <a:bodyPr wrap="none">
                  <a:spAutoFit/>
                </a:bodyPr>
                <a:lstStyle/>
                <a:p>
                  <a:pPr algn="ctr"/>
                  <a:r>
                    <a:rPr lang="en-US" sz="2000" dirty="0"/>
                    <a:t>120 </a:t>
                  </a:r>
                  <a:r>
                    <a:rPr lang="en-US" sz="2000" dirty="0" smtClean="0"/>
                    <a:t>Software </a:t>
                  </a:r>
                  <a:r>
                    <a:rPr lang="en-US" sz="2000" dirty="0"/>
                    <a:t>Projects</a:t>
                  </a:r>
                </a:p>
              </p:txBody>
            </p:sp>
          </p:grpSp>
          <p:sp>
            <p:nvSpPr>
              <p:cNvPr id="69" name="Rectangle 68"/>
              <p:cNvSpPr/>
              <p:nvPr/>
            </p:nvSpPr>
            <p:spPr>
              <a:xfrm>
                <a:off x="3445796" y="2384302"/>
                <a:ext cx="3156257" cy="563166"/>
              </a:xfrm>
              <a:prstGeom prst="rect">
                <a:avLst/>
              </a:prstGeom>
              <a:noFill/>
            </p:spPr>
            <p:txBody>
              <a:bodyPr wrap="square">
                <a:spAutoFit/>
              </a:bodyPr>
              <a:lstStyle/>
              <a:p>
                <a:pPr algn="ctr"/>
                <a:r>
                  <a:rPr lang="en-US" sz="2000" dirty="0"/>
                  <a:t>System </a:t>
                </a:r>
                <a:r>
                  <a:rPr lang="en-US" sz="2000" dirty="0" smtClean="0"/>
                  <a:t>Abstraction/Standards</a:t>
                </a:r>
                <a:endParaRPr lang="en-US" sz="2000" dirty="0"/>
              </a:p>
              <a:p>
                <a:pPr algn="ctr"/>
                <a:r>
                  <a:rPr lang="en-US" sz="2000" dirty="0" smtClean="0"/>
                  <a:t>Data </a:t>
                </a:r>
                <a:r>
                  <a:rPr lang="en-US" sz="2000" dirty="0"/>
                  <a:t>Format </a:t>
                </a:r>
                <a:r>
                  <a:rPr lang="en-US" sz="2000" dirty="0" smtClean="0"/>
                  <a:t>and  </a:t>
                </a:r>
                <a:r>
                  <a:rPr lang="en-US" sz="2000" dirty="0"/>
                  <a:t>Storage</a:t>
                </a:r>
              </a:p>
            </p:txBody>
          </p:sp>
        </p:grpSp>
        <p:sp>
          <p:nvSpPr>
            <p:cNvPr id="70" name="Rectangle 69"/>
            <p:cNvSpPr/>
            <p:nvPr/>
          </p:nvSpPr>
          <p:spPr>
            <a:xfrm>
              <a:off x="3408514" y="3098768"/>
              <a:ext cx="3364604" cy="1052876"/>
            </a:xfrm>
            <a:prstGeom prst="rect">
              <a:avLst/>
            </a:prstGeom>
          </p:spPr>
          <p:txBody>
            <a:bodyPr wrap="square">
              <a:spAutoFit/>
            </a:bodyPr>
            <a:lstStyle/>
            <a:p>
              <a:r>
                <a:rPr lang="en-US" sz="1600" dirty="0" smtClean="0"/>
                <a:t>HPC  </a:t>
              </a:r>
              <a:r>
                <a:rPr lang="en-US" sz="1600" dirty="0"/>
                <a:t>Yarn  for  Resource  management</a:t>
              </a:r>
            </a:p>
            <a:p>
              <a:r>
                <a:rPr lang="en-US" sz="1600" dirty="0" smtClean="0"/>
                <a:t>Horizontally </a:t>
              </a:r>
              <a:r>
                <a:rPr lang="en-US" sz="1600" dirty="0"/>
                <a:t>scalable parallel </a:t>
              </a:r>
              <a:endParaRPr lang="en-US" sz="1600" dirty="0" smtClean="0"/>
            </a:p>
            <a:p>
              <a:r>
                <a:rPr lang="en-US" sz="1600" dirty="0"/>
                <a:t> </a:t>
              </a:r>
              <a:r>
                <a:rPr lang="en-US" sz="1600" dirty="0" smtClean="0"/>
                <a:t>                                          programming </a:t>
              </a:r>
              <a:r>
                <a:rPr lang="en-US" sz="1600" dirty="0"/>
                <a:t>model</a:t>
              </a:r>
            </a:p>
            <a:p>
              <a:r>
                <a:rPr lang="en-US" sz="1600" dirty="0" smtClean="0"/>
                <a:t>Collective </a:t>
              </a:r>
              <a:r>
                <a:rPr lang="en-US" sz="1600" dirty="0"/>
                <a:t>and Point to Point </a:t>
              </a:r>
              <a:r>
                <a:rPr lang="en-US" sz="1600" dirty="0" smtClean="0"/>
                <a:t>Communication</a:t>
              </a:r>
              <a:endParaRPr lang="en-US" sz="1600" dirty="0"/>
            </a:p>
            <a:p>
              <a:r>
                <a:rPr lang="en-US" sz="1600" dirty="0" smtClean="0"/>
                <a:t>Support </a:t>
              </a:r>
              <a:r>
                <a:rPr lang="en-US" sz="1600" dirty="0"/>
                <a:t>for </a:t>
              </a:r>
              <a:r>
                <a:rPr lang="en-US" sz="1600" dirty="0" smtClean="0"/>
                <a:t>iteration </a:t>
              </a:r>
              <a:r>
                <a:rPr lang="en-US" sz="1600" dirty="0"/>
                <a:t>(</a:t>
              </a:r>
              <a:r>
                <a:rPr lang="en-US" sz="1600" dirty="0" smtClean="0"/>
                <a:t>in memory </a:t>
              </a:r>
              <a:r>
                <a:rPr lang="en-US" sz="1600" dirty="0"/>
                <a:t>processing)</a:t>
              </a:r>
            </a:p>
          </p:txBody>
        </p:sp>
        <p:sp>
          <p:nvSpPr>
            <p:cNvPr id="72" name="Rectangle 71"/>
            <p:cNvSpPr/>
            <p:nvPr/>
          </p:nvSpPr>
          <p:spPr>
            <a:xfrm>
              <a:off x="3297065" y="4355360"/>
              <a:ext cx="3476052" cy="538680"/>
            </a:xfrm>
            <a:prstGeom prst="rect">
              <a:avLst/>
            </a:prstGeom>
          </p:spPr>
          <p:txBody>
            <a:bodyPr wrap="square">
              <a:spAutoFit/>
            </a:bodyPr>
            <a:lstStyle/>
            <a:p>
              <a:r>
                <a:rPr lang="en-US" sz="2000" dirty="0" smtClean="0"/>
                <a:t>Application  Abstractions/Standards</a:t>
              </a:r>
              <a:endParaRPr lang="en-US" sz="2000" dirty="0"/>
            </a:p>
            <a:p>
              <a:r>
                <a:rPr lang="en-US" dirty="0"/>
                <a:t>Graphs, Networks, Images, </a:t>
              </a:r>
              <a:r>
                <a:rPr lang="en-US" dirty="0" smtClean="0"/>
                <a:t>Geospatial ..</a:t>
              </a:r>
              <a:endParaRPr lang="en-US" dirty="0"/>
            </a:p>
          </p:txBody>
        </p:sp>
        <p:sp>
          <p:nvSpPr>
            <p:cNvPr id="73" name="Rectangle 72"/>
            <p:cNvSpPr/>
            <p:nvPr/>
          </p:nvSpPr>
          <p:spPr>
            <a:xfrm>
              <a:off x="2973082" y="5042305"/>
              <a:ext cx="4130957" cy="923330"/>
            </a:xfrm>
            <a:prstGeom prst="rect">
              <a:avLst/>
            </a:prstGeom>
          </p:spPr>
          <p:txBody>
            <a:bodyPr wrap="square">
              <a:spAutoFit/>
            </a:bodyPr>
            <a:lstStyle/>
            <a:p>
              <a:r>
                <a:rPr lang="en-US" dirty="0"/>
                <a:t>Scalable Parallel Interoperable Data </a:t>
              </a:r>
              <a:r>
                <a:rPr lang="en-US" dirty="0" smtClean="0"/>
                <a:t>Analytics </a:t>
              </a:r>
              <a:r>
                <a:rPr lang="en-US" dirty="0"/>
                <a:t>Library (SPIDAL)</a:t>
              </a:r>
            </a:p>
            <a:p>
              <a:r>
                <a:rPr lang="en-US" dirty="0"/>
                <a:t>High performance Mahout, R, </a:t>
              </a:r>
              <a:r>
                <a:rPr lang="en-US" dirty="0" err="1"/>
                <a:t>Matlab</a:t>
              </a:r>
              <a:r>
                <a:rPr lang="en-US" dirty="0"/>
                <a:t> …..</a:t>
              </a:r>
            </a:p>
          </p:txBody>
        </p:sp>
        <p:sp>
          <p:nvSpPr>
            <p:cNvPr id="74" name="Rectangle 73"/>
            <p:cNvSpPr/>
            <p:nvPr/>
          </p:nvSpPr>
          <p:spPr>
            <a:xfrm>
              <a:off x="3571894" y="5964587"/>
              <a:ext cx="2747691" cy="318312"/>
            </a:xfrm>
            <a:prstGeom prst="rect">
              <a:avLst/>
            </a:prstGeom>
          </p:spPr>
          <p:txBody>
            <a:bodyPr wrap="square">
              <a:spAutoFit/>
            </a:bodyPr>
            <a:lstStyle/>
            <a:p>
              <a:r>
                <a:rPr lang="en-US" sz="2000" b="1" dirty="0"/>
                <a:t>High </a:t>
              </a:r>
              <a:r>
                <a:rPr lang="en-US" sz="2000" b="1" dirty="0" smtClean="0"/>
                <a:t>Performance Applications</a:t>
              </a:r>
              <a:endParaRPr lang="en-US" sz="2000" b="1" dirty="0"/>
            </a:p>
          </p:txBody>
        </p:sp>
      </p:grpSp>
      <p:sp>
        <p:nvSpPr>
          <p:cNvPr id="77" name="TextBox 76"/>
          <p:cNvSpPr txBox="1"/>
          <p:nvPr/>
        </p:nvSpPr>
        <p:spPr>
          <a:xfrm>
            <a:off x="278507" y="2803428"/>
            <a:ext cx="1689886" cy="954107"/>
          </a:xfrm>
          <a:prstGeom prst="rect">
            <a:avLst/>
          </a:prstGeom>
          <a:noFill/>
        </p:spPr>
        <p:txBody>
          <a:bodyPr wrap="none" rtlCol="0">
            <a:spAutoFit/>
          </a:bodyPr>
          <a:lstStyle/>
          <a:p>
            <a:r>
              <a:rPr lang="en-US" sz="2800" b="1" dirty="0" smtClean="0"/>
              <a:t>HPC ABDS</a:t>
            </a:r>
            <a:br>
              <a:rPr lang="en-US" sz="2800" b="1" dirty="0" smtClean="0"/>
            </a:br>
            <a:r>
              <a:rPr lang="en-US" sz="2800" b="1" dirty="0" smtClean="0"/>
              <a:t>Hourglass</a:t>
            </a:r>
            <a:endParaRPr lang="en-US" sz="2800" b="1" dirty="0"/>
          </a:p>
        </p:txBody>
      </p:sp>
    </p:spTree>
    <p:extLst>
      <p:ext uri="{BB962C8B-B14F-4D97-AF65-F5344CB8AC3E}">
        <p14:creationId xmlns:p14="http://schemas.microsoft.com/office/powerpoint/2010/main" val="10996458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417"/>
            <a:ext cx="9144000" cy="1143000"/>
          </a:xfrm>
        </p:spPr>
        <p:txBody>
          <a:bodyPr>
            <a:noAutofit/>
          </a:bodyPr>
          <a:lstStyle/>
          <a:p>
            <a:r>
              <a:rPr lang="en-US" sz="2400" b="1" dirty="0"/>
              <a:t>SPIDAL (Scalable Parallel Interoperable Data Analytics Library) </a:t>
            </a:r>
            <a:r>
              <a:rPr lang="en-US" sz="3600" b="1" dirty="0" smtClean="0"/>
              <a:t/>
            </a:r>
            <a:br>
              <a:rPr lang="en-US" sz="3600" b="1" dirty="0" smtClean="0"/>
            </a:br>
            <a:r>
              <a:rPr lang="en-US" sz="3600" b="1" dirty="0" smtClean="0"/>
              <a:t>Getting High Performance on Data Analytics</a:t>
            </a:r>
            <a:endParaRPr lang="en-US" sz="3600" b="1" dirty="0"/>
          </a:p>
        </p:txBody>
      </p:sp>
      <p:sp>
        <p:nvSpPr>
          <p:cNvPr id="3" name="Content Placeholder 2"/>
          <p:cNvSpPr>
            <a:spLocks noGrp="1"/>
          </p:cNvSpPr>
          <p:nvPr>
            <p:ph idx="1"/>
          </p:nvPr>
        </p:nvSpPr>
        <p:spPr>
          <a:xfrm>
            <a:off x="0" y="992221"/>
            <a:ext cx="9144000" cy="5979685"/>
          </a:xfrm>
        </p:spPr>
        <p:txBody>
          <a:bodyPr>
            <a:noAutofit/>
          </a:bodyPr>
          <a:lstStyle/>
          <a:p>
            <a:pPr>
              <a:spcBef>
                <a:spcPts val="0"/>
              </a:spcBef>
            </a:pPr>
            <a:r>
              <a:rPr lang="en-US" sz="2000" dirty="0"/>
              <a:t>On the systems side, we have two </a:t>
            </a:r>
            <a:r>
              <a:rPr lang="en-US" sz="2000" dirty="0" smtClean="0"/>
              <a:t>principles:</a:t>
            </a:r>
            <a:endParaRPr lang="en-US" sz="2000" dirty="0"/>
          </a:p>
          <a:p>
            <a:pPr lvl="1">
              <a:spcBef>
                <a:spcPts val="0"/>
              </a:spcBef>
            </a:pPr>
            <a:r>
              <a:rPr lang="en-US" sz="2000" dirty="0" smtClean="0">
                <a:solidFill>
                  <a:schemeClr val="accent2">
                    <a:lumMod val="75000"/>
                  </a:schemeClr>
                </a:solidFill>
              </a:rPr>
              <a:t>The </a:t>
            </a:r>
            <a:r>
              <a:rPr lang="en-US" sz="2000" dirty="0">
                <a:solidFill>
                  <a:schemeClr val="accent2">
                    <a:lumMod val="75000"/>
                  </a:schemeClr>
                </a:solidFill>
              </a:rPr>
              <a:t>Apache Big Data Stack with ~120 projects has important broad functionality with a vital large support organization</a:t>
            </a:r>
          </a:p>
          <a:p>
            <a:pPr lvl="1">
              <a:spcBef>
                <a:spcPts val="0"/>
              </a:spcBef>
            </a:pPr>
            <a:r>
              <a:rPr lang="en-US" sz="2000" dirty="0" smtClean="0">
                <a:solidFill>
                  <a:schemeClr val="accent2">
                    <a:lumMod val="75000"/>
                  </a:schemeClr>
                </a:solidFill>
              </a:rPr>
              <a:t>HPC </a:t>
            </a:r>
            <a:r>
              <a:rPr lang="en-US" sz="2000" dirty="0">
                <a:solidFill>
                  <a:schemeClr val="accent2">
                    <a:lumMod val="75000"/>
                  </a:schemeClr>
                </a:solidFill>
              </a:rPr>
              <a:t>including MPI has striking success in delivering high performance, </a:t>
            </a:r>
            <a:endParaRPr lang="en-US" sz="2000" dirty="0" smtClean="0">
              <a:solidFill>
                <a:schemeClr val="accent2">
                  <a:lumMod val="75000"/>
                </a:schemeClr>
              </a:solidFill>
            </a:endParaRPr>
          </a:p>
          <a:p>
            <a:pPr marL="457200" lvl="1" indent="0">
              <a:spcBef>
                <a:spcPts val="0"/>
              </a:spcBef>
              <a:buNone/>
            </a:pPr>
            <a:r>
              <a:rPr lang="en-US" sz="2000" dirty="0">
                <a:solidFill>
                  <a:schemeClr val="accent2">
                    <a:lumMod val="75000"/>
                  </a:schemeClr>
                </a:solidFill>
              </a:rPr>
              <a:t> </a:t>
            </a:r>
            <a:r>
              <a:rPr lang="en-US" sz="2000" dirty="0" smtClean="0">
                <a:solidFill>
                  <a:schemeClr val="accent2">
                    <a:lumMod val="75000"/>
                  </a:schemeClr>
                </a:solidFill>
              </a:rPr>
              <a:t>    however </a:t>
            </a:r>
            <a:r>
              <a:rPr lang="en-US" sz="2000" dirty="0">
                <a:solidFill>
                  <a:schemeClr val="accent2">
                    <a:lumMod val="75000"/>
                  </a:schemeClr>
                </a:solidFill>
              </a:rPr>
              <a:t>with </a:t>
            </a:r>
            <a:r>
              <a:rPr lang="en-US" sz="2000" dirty="0" smtClean="0">
                <a:solidFill>
                  <a:schemeClr val="accent2">
                    <a:lumMod val="75000"/>
                  </a:schemeClr>
                </a:solidFill>
              </a:rPr>
              <a:t>a </a:t>
            </a:r>
            <a:r>
              <a:rPr lang="en-US" sz="2000" dirty="0">
                <a:solidFill>
                  <a:schemeClr val="accent2">
                    <a:lumMod val="75000"/>
                  </a:schemeClr>
                </a:solidFill>
              </a:rPr>
              <a:t>fragile sustainability </a:t>
            </a:r>
            <a:r>
              <a:rPr lang="en-US" sz="2000" dirty="0" smtClean="0">
                <a:solidFill>
                  <a:schemeClr val="accent2">
                    <a:lumMod val="75000"/>
                  </a:schemeClr>
                </a:solidFill>
              </a:rPr>
              <a:t>model</a:t>
            </a:r>
            <a:endParaRPr lang="en-US" sz="2000" dirty="0">
              <a:solidFill>
                <a:schemeClr val="accent2">
                  <a:lumMod val="75000"/>
                </a:schemeClr>
              </a:solidFill>
            </a:endParaRPr>
          </a:p>
          <a:p>
            <a:pPr>
              <a:spcBef>
                <a:spcPts val="0"/>
              </a:spcBef>
            </a:pPr>
            <a:r>
              <a:rPr lang="en-US" sz="2000" dirty="0" smtClean="0"/>
              <a:t>There are </a:t>
            </a:r>
            <a:r>
              <a:rPr lang="en-US" sz="2000" dirty="0" smtClean="0">
                <a:solidFill>
                  <a:schemeClr val="accent2">
                    <a:lumMod val="75000"/>
                  </a:schemeClr>
                </a:solidFill>
              </a:rPr>
              <a:t>key systems </a:t>
            </a:r>
            <a:r>
              <a:rPr lang="en-US" sz="2000" dirty="0">
                <a:solidFill>
                  <a:schemeClr val="accent2">
                    <a:lumMod val="75000"/>
                  </a:schemeClr>
                </a:solidFill>
              </a:rPr>
              <a:t>abstractions </a:t>
            </a:r>
            <a:r>
              <a:rPr lang="en-US" sz="2000" dirty="0"/>
              <a:t>which are levels in </a:t>
            </a:r>
            <a:r>
              <a:rPr lang="en-US" sz="2000" dirty="0" smtClean="0"/>
              <a:t>HPC-ABDS software </a:t>
            </a:r>
            <a:r>
              <a:rPr lang="en-US" sz="2000" dirty="0"/>
              <a:t>stack </a:t>
            </a:r>
            <a:r>
              <a:rPr lang="en-US" sz="2000" dirty="0" smtClean="0"/>
              <a:t>where </a:t>
            </a:r>
            <a:r>
              <a:rPr lang="en-US" sz="2000" dirty="0"/>
              <a:t>Apache approach needs careful integration with HPC</a:t>
            </a:r>
          </a:p>
          <a:p>
            <a:pPr lvl="1">
              <a:spcBef>
                <a:spcPts val="0"/>
              </a:spcBef>
            </a:pPr>
            <a:r>
              <a:rPr lang="en-US" sz="2000" dirty="0"/>
              <a:t>Resource management</a:t>
            </a:r>
          </a:p>
          <a:p>
            <a:pPr lvl="1">
              <a:spcBef>
                <a:spcPts val="0"/>
              </a:spcBef>
            </a:pPr>
            <a:r>
              <a:rPr lang="en-US" sz="2000" dirty="0"/>
              <a:t>Storage</a:t>
            </a:r>
          </a:p>
          <a:p>
            <a:pPr lvl="1">
              <a:spcBef>
                <a:spcPts val="0"/>
              </a:spcBef>
            </a:pPr>
            <a:r>
              <a:rPr lang="en-US" sz="2000" dirty="0"/>
              <a:t>Programming model -- horizontal scaling parallelism</a:t>
            </a:r>
          </a:p>
          <a:p>
            <a:pPr lvl="1">
              <a:spcBef>
                <a:spcPts val="0"/>
              </a:spcBef>
            </a:pPr>
            <a:r>
              <a:rPr lang="en-US" sz="2000" dirty="0"/>
              <a:t>Collective and </a:t>
            </a:r>
            <a:r>
              <a:rPr lang="en-US" sz="2000" dirty="0" smtClean="0"/>
              <a:t>Point-to-Point </a:t>
            </a:r>
            <a:r>
              <a:rPr lang="en-US" sz="2000" dirty="0"/>
              <a:t>communication</a:t>
            </a:r>
          </a:p>
          <a:p>
            <a:pPr lvl="1">
              <a:spcBef>
                <a:spcPts val="0"/>
              </a:spcBef>
            </a:pPr>
            <a:r>
              <a:rPr lang="en-US" sz="2000" dirty="0"/>
              <a:t>Support of </a:t>
            </a:r>
            <a:r>
              <a:rPr lang="en-US" sz="2000" dirty="0" smtClean="0"/>
              <a:t>iteration</a:t>
            </a:r>
          </a:p>
          <a:p>
            <a:pPr>
              <a:spcBef>
                <a:spcPts val="0"/>
              </a:spcBef>
            </a:pPr>
            <a:r>
              <a:rPr lang="en-US" sz="2000" dirty="0" smtClean="0"/>
              <a:t>Data </a:t>
            </a:r>
            <a:r>
              <a:rPr lang="en-US" sz="2000" dirty="0"/>
              <a:t>interface (not just key-value</a:t>
            </a:r>
            <a:r>
              <a:rPr lang="en-US" sz="2000" dirty="0" smtClean="0"/>
              <a:t>) but system also supports other important </a:t>
            </a:r>
            <a:r>
              <a:rPr lang="en-US" sz="2000" dirty="0" smtClean="0">
                <a:solidFill>
                  <a:schemeClr val="accent2">
                    <a:lumMod val="75000"/>
                  </a:schemeClr>
                </a:solidFill>
              </a:rPr>
              <a:t>application abstractions</a:t>
            </a:r>
          </a:p>
          <a:p>
            <a:pPr lvl="1">
              <a:spcBef>
                <a:spcPts val="0"/>
              </a:spcBef>
            </a:pPr>
            <a:r>
              <a:rPr lang="en-US" sz="2000" dirty="0" smtClean="0"/>
              <a:t>Graphs/network</a:t>
            </a:r>
            <a:r>
              <a:rPr lang="en-US" sz="2000" dirty="0"/>
              <a:t> </a:t>
            </a:r>
          </a:p>
          <a:p>
            <a:pPr lvl="1">
              <a:spcBef>
                <a:spcPts val="0"/>
              </a:spcBef>
            </a:pPr>
            <a:r>
              <a:rPr lang="en-US" sz="2000" dirty="0" smtClean="0"/>
              <a:t>Geospatial</a:t>
            </a:r>
            <a:endParaRPr lang="en-US" sz="2000" dirty="0"/>
          </a:p>
          <a:p>
            <a:pPr lvl="1">
              <a:spcBef>
                <a:spcPts val="0"/>
              </a:spcBef>
            </a:pPr>
            <a:r>
              <a:rPr lang="en-US" sz="2000" dirty="0" smtClean="0"/>
              <a:t>Genes</a:t>
            </a:r>
          </a:p>
          <a:p>
            <a:pPr lvl="1">
              <a:spcBef>
                <a:spcPts val="0"/>
              </a:spcBef>
            </a:pPr>
            <a:r>
              <a:rPr lang="en-US" sz="2000" dirty="0" smtClean="0"/>
              <a:t>Images, etc.</a:t>
            </a:r>
            <a:endParaRPr lang="en-US" sz="2000" dirty="0"/>
          </a:p>
          <a:p>
            <a:pPr>
              <a:spcBef>
                <a:spcPts val="0"/>
              </a:spcBef>
            </a:pPr>
            <a:endParaRPr lang="en-US" sz="2400" dirty="0"/>
          </a:p>
        </p:txBody>
      </p:sp>
    </p:spTree>
    <p:extLst>
      <p:ext uri="{BB962C8B-B14F-4D97-AF65-F5344CB8AC3E}">
        <p14:creationId xmlns:p14="http://schemas.microsoft.com/office/powerpoint/2010/main" val="1136335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normAutofit fontScale="90000"/>
          </a:bodyPr>
          <a:lstStyle/>
          <a:p>
            <a:r>
              <a:rPr lang="en-US" b="1" dirty="0" smtClean="0"/>
              <a:t/>
            </a:r>
            <a:br>
              <a:rPr lang="en-US" b="1" dirty="0" smtClean="0"/>
            </a:br>
            <a:r>
              <a:rPr lang="en-US" b="1" dirty="0"/>
              <a:t/>
            </a:r>
            <a:br>
              <a:rPr lang="en-US" b="1" dirty="0"/>
            </a:br>
            <a:r>
              <a:rPr lang="en-US" b="1" dirty="0" smtClean="0"/>
              <a:t>Lets discuss</a:t>
            </a:r>
            <a:br>
              <a:rPr lang="en-US" b="1" dirty="0" smtClean="0"/>
            </a:br>
            <a:r>
              <a:rPr lang="en-US" b="1" dirty="0" smtClean="0"/>
              <a:t>Building a Big Data Ecosystem that is broadly deployable</a:t>
            </a:r>
            <a:endParaRPr lang="en-US" b="1" dirty="0"/>
          </a:p>
        </p:txBody>
      </p:sp>
    </p:spTree>
    <p:extLst>
      <p:ext uri="{BB962C8B-B14F-4D97-AF65-F5344CB8AC3E}">
        <p14:creationId xmlns:p14="http://schemas.microsoft.com/office/powerpoint/2010/main" val="1723117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44"/>
            <a:ext cx="8229600" cy="848107"/>
          </a:xfrm>
        </p:spPr>
        <p:txBody>
          <a:bodyPr/>
          <a:lstStyle/>
          <a:p>
            <a:r>
              <a:rPr lang="en-US" b="1" dirty="0" smtClean="0"/>
              <a:t>Using Lots of Services</a:t>
            </a:r>
            <a:endParaRPr lang="en-US" b="1" dirty="0"/>
          </a:p>
        </p:txBody>
      </p:sp>
      <p:sp>
        <p:nvSpPr>
          <p:cNvPr id="3" name="Content Placeholder 2"/>
          <p:cNvSpPr>
            <a:spLocks noGrp="1"/>
          </p:cNvSpPr>
          <p:nvPr>
            <p:ph idx="1"/>
          </p:nvPr>
        </p:nvSpPr>
        <p:spPr>
          <a:xfrm>
            <a:off x="0" y="778397"/>
            <a:ext cx="9144000" cy="6079603"/>
          </a:xfrm>
        </p:spPr>
        <p:txBody>
          <a:bodyPr>
            <a:normAutofit fontScale="77500" lnSpcReduction="20000"/>
          </a:bodyPr>
          <a:lstStyle/>
          <a:p>
            <a:r>
              <a:rPr lang="en-US" dirty="0" smtClean="0"/>
              <a:t>To enable Big data processing, we need to support those processing data, those developing new tools and those managing big data infrastructure</a:t>
            </a:r>
          </a:p>
          <a:p>
            <a:r>
              <a:rPr lang="en-US" dirty="0" smtClean="0"/>
              <a:t>Need Software, CPU’s, Storage, Networks delivered as </a:t>
            </a:r>
            <a:r>
              <a:rPr lang="en-US" b="1" dirty="0" smtClean="0"/>
              <a:t>Software-Defined Distributed System as a Service </a:t>
            </a:r>
            <a:r>
              <a:rPr lang="en-US" dirty="0" smtClean="0"/>
              <a:t>or</a:t>
            </a:r>
            <a:r>
              <a:rPr lang="en-US" b="1" dirty="0" smtClean="0"/>
              <a:t> </a:t>
            </a:r>
            <a:r>
              <a:rPr lang="en-US" b="1" dirty="0" err="1" smtClean="0"/>
              <a:t>SDDSaaS</a:t>
            </a:r>
            <a:endParaRPr lang="en-US" b="1" dirty="0" smtClean="0"/>
          </a:p>
          <a:p>
            <a:pPr lvl="1"/>
            <a:r>
              <a:rPr lang="en-US" b="1" dirty="0" err="1" smtClean="0"/>
              <a:t>SDDSaaS</a:t>
            </a:r>
            <a:r>
              <a:rPr lang="en-US" b="1" dirty="0" smtClean="0"/>
              <a:t> </a:t>
            </a:r>
            <a:r>
              <a:rPr lang="en-US" dirty="0" smtClean="0"/>
              <a:t>integrates </a:t>
            </a:r>
            <a:r>
              <a:rPr lang="en-US" b="1" dirty="0" smtClean="0"/>
              <a:t>component services </a:t>
            </a:r>
            <a:r>
              <a:rPr lang="en-US" dirty="0" smtClean="0"/>
              <a:t>from lower levels of </a:t>
            </a:r>
            <a:r>
              <a:rPr lang="en-US" b="1" dirty="0" smtClean="0"/>
              <a:t>Kaleidoscope</a:t>
            </a:r>
            <a:r>
              <a:rPr lang="en-US" dirty="0" smtClean="0"/>
              <a:t> up to different Mahout or R components and the workflow  services that integrate them</a:t>
            </a:r>
          </a:p>
          <a:p>
            <a:r>
              <a:rPr lang="en-US" dirty="0" smtClean="0"/>
              <a:t>Given richness and rapid evolution of field, we need to enable easy use of the Kaleidoscope (and other) software.</a:t>
            </a:r>
          </a:p>
          <a:p>
            <a:r>
              <a:rPr lang="en-US" dirty="0" smtClean="0"/>
              <a:t>Make a list of basic software services needed</a:t>
            </a:r>
          </a:p>
          <a:p>
            <a:r>
              <a:rPr lang="en-US" dirty="0" smtClean="0"/>
              <a:t>Then define them as </a:t>
            </a:r>
            <a:r>
              <a:rPr lang="en-US" b="1" dirty="0" smtClean="0"/>
              <a:t>Puppet/Chef Puppies/recipes</a:t>
            </a:r>
          </a:p>
          <a:p>
            <a:r>
              <a:rPr lang="en-US" dirty="0" smtClean="0"/>
              <a:t>Compose them with SDDSL Language (later)</a:t>
            </a:r>
          </a:p>
          <a:p>
            <a:r>
              <a:rPr lang="en-US" dirty="0" smtClean="0"/>
              <a:t>Specify </a:t>
            </a:r>
            <a:r>
              <a:rPr lang="en-US" b="1" dirty="0" smtClean="0"/>
              <a:t>infrastructures</a:t>
            </a:r>
          </a:p>
          <a:p>
            <a:r>
              <a:rPr lang="en-US" dirty="0" smtClean="0"/>
              <a:t>Administrators, developers run </a:t>
            </a:r>
            <a:r>
              <a:rPr lang="en-US" dirty="0" err="1" smtClean="0"/>
              <a:t>Cloudmesh</a:t>
            </a:r>
            <a:r>
              <a:rPr lang="en-US" dirty="0" smtClean="0"/>
              <a:t> to deploy on demand</a:t>
            </a:r>
          </a:p>
          <a:p>
            <a:r>
              <a:rPr lang="en-US" dirty="0" smtClean="0"/>
              <a:t>Application users directly access Data Analytics as Software as a Service created by </a:t>
            </a:r>
            <a:r>
              <a:rPr lang="en-US" dirty="0" err="1" smtClean="0"/>
              <a:t>Cloudmesh</a:t>
            </a:r>
            <a:endParaRPr lang="en-US" dirty="0"/>
          </a:p>
        </p:txBody>
      </p:sp>
    </p:spTree>
    <p:extLst>
      <p:ext uri="{BB962C8B-B14F-4D97-AF65-F5344CB8AC3E}">
        <p14:creationId xmlns:p14="http://schemas.microsoft.com/office/powerpoint/2010/main" val="38799093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70873&quot;&gt;&lt;property id=&quot;20148&quot; value=&quot;5&quot;/&gt;&lt;property id=&quot;20300&quot; value=&quot;Slide 41 - &amp;quot;WDA SMACOF MDS (Multidimensional Scaling) using Harp on IU Big Red 2  Parallel Efficiency: on 100-300K sequences &amp;quot;&quot;/&gt;&lt;property id=&quot;20307&quot; value=&quot;392&quot;/&gt;&lt;/object&gt;&lt;object type=&quot;3&quot; unique_id=&quot;178636&quot;&gt;&lt;property id=&quot;20148&quot; value=&quot;5&quot;/&gt;&lt;property id=&quot;20300&quot; value=&quot;Slide 45 - &amp;quot;Performance of MPI Kernel Operations&amp;quot;&quot;/&gt;&lt;property id=&quot;20307&quot; value=&quot;431&quot;/&gt;&lt;/object&gt;&lt;object type=&quot;3&quot; unique_id=&quot;181170&quot;&gt;&lt;property id=&quot;20148&quot; value=&quot;5&quot;/&gt;&lt;property id=&quot;20300&quot; value=&quot;Slide 43 - &amp;quot;Java Grande&amp;quot;&quot;/&gt;&lt;property id=&quot;20307&quot; value=&quot;460&quot;/&gt;&lt;/object&gt;&lt;object type=&quot;3&quot; unique_id=&quot;181171&quot;&gt;&lt;property id=&quot;20148&quot; value=&quot;5&quot;/&gt;&lt;property id=&quot;20300&quot; value=&quot;Slide 44 - &amp;quot;Java Grande&amp;quot;&quot;/&gt;&lt;property id=&quot;20307&quot; value=&quot;461&quot;/&gt;&lt;/object&gt;&lt;object type=&quot;3&quot; unique_id=&quot;186212&quot;&gt;&lt;property id=&quot;20148&quot; value=&quot;5&quot;/&gt;&lt;property id=&quot;20300&quot; value=&quot;Slide 42&quot;/&gt;&lt;property id=&quot;20307&quot; value=&quot;481&quot;/&gt;&lt;/object&gt;&lt;object type=&quot;3&quot; unique_id=&quot;252521&quot;&gt;&lt;property id=&quot;20148&quot; value=&quot;5&quot;/&gt;&lt;property id=&quot;20300&quot; value=&quot;Slide 35 - &amp;quot;Iterative MapReduce Implementing HPC-ABDS&amp;quot;&quot;/&gt;&lt;property id=&quot;20307&quot; value=&quot;507&quot;/&gt;&lt;/object&gt;&lt;object type=&quot;3&quot; unique_id=&quot;252522&quot;&gt;&lt;property id=&quot;20148&quot; value=&quot;5&quot;/&gt;&lt;property id=&quot;20300&quot; value=&quot;Slide 36 - &amp;quot;Using Optimal “Collective” Operations&amp;quot;&quot;/&gt;&lt;property id=&quot;20307&quot; value=&quot;508&quot;/&gt;&lt;/object&gt;&lt;object type=&quot;3&quot; unique_id=&quot;252523&quot;&gt;&lt;property id=&quot;20148&quot; value=&quot;5&quot;/&gt;&lt;property id=&quot;20300&quot; value=&quot;Slide 37 - &amp;quot;Kmeans and (Iterative) MapReduce&amp;quot;&quot;/&gt;&lt;property id=&quot;20307&quot; value=&quot;509&quot;/&gt;&lt;/object&gt;&lt;object type=&quot;3&quot; unique_id=&quot;252524&quot;&gt;&lt;property id=&quot;20148&quot; value=&quot;5&quot;/&gt;&lt;property id=&quot;20300&quot; value=&quot;Slide 38 - &amp;quot;Collectives improve traditional MapReduce&amp;quot;&quot;/&gt;&lt;property id=&quot;20307&quot; value=&quot;510&quot;/&gt;&lt;/object&gt;&lt;object type=&quot;3&quot; unique_id=&quot;252525&quot;&gt;&lt;property id=&quot;20148&quot; value=&quot;5&quot;/&gt;&lt;property id=&quot;20300&quot; value=&quot;Slide 39 - &amp;quot;Harp Design&amp;quot;&quot;/&gt;&lt;property id=&quot;20307&quot; value=&quot;511&quot;/&gt;&lt;/object&gt;&lt;object type=&quot;3&quot; unique_id=&quot;252526&quot;&gt;&lt;property id=&quot;20148&quot; value=&quot;5&quot;/&gt;&lt;property id=&quot;20300&quot; value=&quot;Slide 40 - &amp;quot;Features of Harp Hadoop Plugin&amp;quot;&quot;/&gt;&lt;property id=&quot;20307&quot; value=&quot;512&quot;/&gt;&lt;/object&gt;&lt;object type=&quot;3&quot; unique_id=&quot;254390&quot;&gt;&lt;property id=&quot;20148&quot; value=&quot;5&quot;/&gt;&lt;property id=&quot;20300&quot; value=&quot;Slide 1 - &amp;quot;Scalable Algorithms in the Cloud III &amp;quot;&quot;/&gt;&lt;property id=&quot;20307&quot; value=&quot;522&quot;/&gt;&lt;/object&gt;&lt;object type=&quot;3&quot; unique_id=&quot;262716&quot;&gt;&lt;property id=&quot;20148&quot; value=&quot;5&quot;/&gt;&lt;property id=&quot;20300&quot; value=&quot;Slide 29 - &amp;quot;Comparing Data Intensive and Simulation Problems&amp;quot;&quot;/&gt;&lt;property id=&quot;20307&quot; value=&quot;543&quot;/&gt;&lt;/object&gt;&lt;object type=&quot;3&quot; unique_id=&quot;262717&quot;&gt;&lt;property id=&quot;20148&quot; value=&quot;5&quot;/&gt;&lt;property id=&quot;20300&quot; value=&quot;Slide 30 - &amp;quot;Useful Set of Analytics Architectures&amp;quot;&quot;/&gt;&lt;property id=&quot;20307&quot; value=&quot;547&quot;/&gt;&lt;/object&gt;&lt;object type=&quot;3&quot; unique_id=&quot;262718&quot;&gt;&lt;property id=&quot;20148&quot; value=&quot;5&quot;/&gt;&lt;property id=&quot;20300&quot; value=&quot;Slide 31 - &amp;quot;4 Forms of MapReduce&amp;quot;&quot;/&gt;&lt;property id=&quot;20307&quot; value=&quot;548&quot;/&gt;&lt;/object&gt;&lt;object type=&quot;3&quot; unique_id=&quot;262719&quot;&gt;&lt;property id=&quot;20148&quot; value=&quot;5&quot;/&gt;&lt;property id=&quot;20300&quot; value=&quot;Slide 32 - &amp;quot;Comparison of Data Analytics with Simulation I&amp;quot;&quot;/&gt;&lt;property id=&quot;20307&quot; value=&quot;544&quot;/&gt;&lt;/object&gt;&lt;object type=&quot;3&quot; unique_id=&quot;262720&quot;&gt;&lt;property id=&quot;20148&quot; value=&quot;5&quot;/&gt;&lt;property id=&quot;20300&quot; value=&quot;Slide 33 - &amp;quot;Comparison of Data Analytics with Simulation II&amp;quot;&quot;/&gt;&lt;property id=&quot;20307&quot; value=&quot;545&quot;/&gt;&lt;/object&gt;&lt;object type=&quot;3&quot; unique_id=&quot;262721&quot;&gt;&lt;property id=&quot;20148&quot; value=&quot;5&quot;/&gt;&lt;property id=&quot;20300&quot; value=&quot;Slide 34&quot;/&gt;&lt;property id=&quot;20307&quot; value=&quot;546&quot;/&gt;&lt;/object&gt;&lt;object type=&quot;3&quot; unique_id=&quot;266087&quot;&gt;&lt;property id=&quot;20148&quot; value=&quot;5&quot;/&gt;&lt;property id=&quot;20300&quot; value=&quot;Slide 46 - &amp;quot;Java Grande   and C# on 40K point DAPWC Clustering Very sensitive to threads v MPI&amp;quot;&quot;/&gt;&lt;property id=&quot;20307&quot; value=&quot;561&quot;/&gt;&lt;/object&gt;&lt;object type=&quot;3&quot; unique_id=&quot;266088&quot;&gt;&lt;property id=&quot;20148&quot; value=&quot;5&quot;/&gt;&lt;property id=&quot;20300&quot; value=&quot;Slide 47 - &amp;quot;Java  and C# on 12.6K point DAPWC Clustering&amp;quot;&quot;/&gt;&lt;property id=&quot;20307&quot; value=&quot;563&quot;/&gt;&lt;/object&gt;&lt;object type=&quot;3&quot; unique_id=&quot;317029&quot;&gt;&lt;property id=&quot;20148&quot; value=&quot;5&quot;/&gt;&lt;property id=&quot;20300&quot; value=&quot;Slide 48 - &amp;quot;Lessons / Insights&amp;quot;&quot;/&gt;&lt;property id=&quot;20307&quot; value=&quot;586&quot;/&gt;&lt;/object&gt;&lt;object type=&quot;3&quot; unique_id=&quot;320862&quot;&gt;&lt;property id=&quot;20148&quot; value=&quot;5&quot;/&gt;&lt;property id=&quot;20300&quot; value=&quot;Slide 2 - &amp;quot;A Reminder HPC-ABDS &amp;quot;&quot;/&gt;&lt;property id=&quot;20307&quot; value=&quot;608&quot;/&gt;&lt;/object&gt;&lt;object type=&quot;3&quot; unique_id=&quot;320863&quot;&gt;&lt;property id=&quot;20148&quot; value=&quot;5&quot;/&gt;&lt;property id=&quot;20300&quot; value=&quot;Slide 3&quot;/&gt;&lt;property id=&quot;20307&quot; value=&quot;609&quot;/&gt;&lt;/object&gt;&lt;object type=&quot;3&quot; unique_id=&quot;320865&quot;&gt;&lt;property id=&quot;20148&quot; value=&quot;5&quot;/&gt;&lt;property id=&quot;20300&quot; value=&quot;Slide 5 - &amp;quot;Maybe a Big Data Initiative would include&amp;quot;&quot;/&gt;&lt;property id=&quot;20307&quot; value=&quot;611&quot;/&gt;&lt;/object&gt;&lt;object type=&quot;3&quot; unique_id=&quot;320866&quot;&gt;&lt;property id=&quot;20148&quot; value=&quot;5&quot;/&gt;&lt;property id=&quot;20300&quot; value=&quot;Slide 6&quot;/&gt;&lt;property id=&quot;20307&quot; value=&quot;612&quot;/&gt;&lt;/object&gt;&lt;object type=&quot;3&quot; unique_id=&quot;320867&quot;&gt;&lt;property id=&quot;20148&quot; value=&quot;5&quot;/&gt;&lt;property id=&quot;20300&quot; value=&quot;Slide 7 - &amp;quot;SPIDAL (Scalable Parallel Interoperable Data Analytics Library)  Getting High Performance on Data Analytics&amp;quot;&quot;/&gt;&lt;property id=&quot;20307&quot; value=&quot;613&quot;/&gt;&lt;/object&gt;&lt;object type=&quot;3&quot; unique_id=&quot;320868&quot;&gt;&lt;property id=&quot;20148&quot; value=&quot;5&quot;/&gt;&lt;property id=&quot;20300&quot; value=&quot;Slide 8 - &amp;quot;  Lets discuss Building a Big Data Ecosystem that is broadly deployable&amp;quot;&quot;/&gt;&lt;property id=&quot;20307&quot; value=&quot;587&quot;/&gt;&lt;/object&gt;&lt;object type=&quot;3&quot; unique_id=&quot;320869&quot;&gt;&lt;property id=&quot;20148&quot; value=&quot;5&quot;/&gt;&lt;property id=&quot;20300&quot; value=&quot;Slide 9 - &amp;quot;Using Lots of Services&amp;quot;&quot;/&gt;&lt;property id=&quot;20307&quot; value=&quot;588&quot;/&gt;&lt;/object&gt;&lt;object type=&quot;3&quot; unique_id=&quot;320870&quot;&gt;&lt;property id=&quot;20148&quot; value=&quot;5&quot;/&gt;&lt;property id=&quot;20300&quot; value=&quot;Slide 10&quot;/&gt;&lt;property id=&quot;20307&quot; value=&quot;589&quot;/&gt;&lt;/object&gt;&lt;object type=&quot;3&quot; unique_id=&quot;320871&quot;&gt;&lt;property id=&quot;20148&quot; value=&quot;5&quot;/&gt;&lt;property id=&quot;20300&quot; value=&quot;Slide 11 - &amp;quot;CloudMesh Architecture&amp;quot;&quot;/&gt;&lt;property id=&quot;20307&quot; value=&quot;590&quot;/&gt;&lt;/object&gt;&lt;object type=&quot;3&quot; unique_id=&quot;320872&quot;&gt;&lt;property id=&quot;20148&quot; value=&quot;5&quot;/&gt;&lt;property id=&quot;20300&quot; value=&quot;Slide 12 - &amp;quot;Cloudmesh Architecture&amp;quot;&quot;/&gt;&lt;property id=&quot;20307&quot; value=&quot;591&quot;/&gt;&lt;/object&gt;&lt;object type=&quot;3&quot; unique_id=&quot;320873&quot;&gt;&lt;property id=&quot;20148&quot; value=&quot;5&quot;/&gt;&lt;property id=&quot;20300&quot; value=&quot;Slide 13 - &amp;quot;Cloudmesh Functionality&amp;quot;&quot;/&gt;&lt;property id=&quot;20307&quot; value=&quot;592&quot;/&gt;&lt;/object&gt;&lt;object type=&quot;3&quot; unique_id=&quot;320874&quot;&gt;&lt;property id=&quot;20148&quot; value=&quot;5&quot;/&gt;&lt;property id=&quot;20300&quot; value=&quot;Slide 14 - &amp;quot;Building Blocks of Cloudmesh&amp;quot;&quot;/&gt;&lt;property id=&quot;20307&quot; value=&quot;593&quot;/&gt;&lt;/object&gt;&lt;object type=&quot;3&quot; unique_id=&quot;320875&quot;&gt;&lt;property id=&quot;20148&quot; value=&quot;5&quot;/&gt;&lt;property id=&quot;20300&quot; value=&quot;Slide 15 - &amp;quot;Cloudmesh Components I&amp;quot;&quot;/&gt;&lt;property id=&quot;20307&quot; value=&quot;594&quot;/&gt;&lt;/object&gt;&lt;object type=&quot;3&quot; unique_id=&quot;320876&quot;&gt;&lt;property id=&quot;20148&quot; value=&quot;5&quot;/&gt;&lt;property id=&quot;20300&quot; value=&quot;Slide 16 - &amp;quot;Cloudmesh Components II&amp;quot;&quot;/&gt;&lt;property id=&quot;20307&quot; value=&quot;595&quot;/&gt;&lt;/object&gt;&lt;object type=&quot;3&quot; unique_id=&quot;320877&quot;&gt;&lt;property id=&quot;20148&quot; value=&quot;5&quot;/&gt;&lt;property id=&quot;20300&quot; value=&quot;Slide 17 - &amp;quot;Cloudmesh User Interface&amp;quot;&quot;/&gt;&lt;property id=&quot;20307&quot; value=&quot;596&quot;/&gt;&lt;/object&gt;&lt;object type=&quot;3&quot; unique_id=&quot;320878&quot;&gt;&lt;property id=&quot;20148&quot; value=&quot;5&quot;/&gt;&lt;property id=&quot;20300&quot; value=&quot;Slide 18&quot;/&gt;&lt;property id=&quot;20307&quot; value=&quot;597&quot;/&gt;&lt;/object&gt;&lt;object type=&quot;3&quot; unique_id=&quot;320879&quot;&gt;&lt;property id=&quot;20148&quot; value=&quot;5&quot;/&gt;&lt;property id=&quot;20300&quot; value=&quot;Slide 19 - &amp;quot;Cloudmesh Shell &amp;amp; bash &amp;amp; IPython &amp;quot;&quot;/&gt;&lt;property id=&quot;20307&quot; value=&quot;598&quot;/&gt;&lt;/object&gt;&lt;object type=&quot;3&quot; unique_id=&quot;320880&quot;&gt;&lt;property id=&quot;20148&quot; value=&quot;5&quot;/&gt;&lt;property id=&quot;20300&quot; value=&quot;Slide 20 - &amp;quot;SDDS Software Defined Distributed Systems&amp;quot;&quot;/&gt;&lt;property id=&quot;20307&quot; value=&quot;599&quot;/&gt;&lt;/object&gt;&lt;object type=&quot;3&quot; unique_id=&quot;320881&quot;&gt;&lt;property id=&quot;20148&quot; value=&quot;5&quot;/&gt;&lt;property id=&quot;20300&quot; value=&quot;Slide 21 - &amp;quot;What is SDDSL?&amp;quot;&quot;/&gt;&lt;property id=&quot;20307&quot; value=&quot;600&quot;/&gt;&lt;/object&gt;&lt;object type=&quot;3&quot; unique_id=&quot;320882&quot;&gt;&lt;property id=&quot;20148&quot; value=&quot;5&quot;/&gt;&lt;property id=&quot;20300&quot; value=&quot;Slide 22 - &amp;quot;Cloudmesh as an On-Ramp&amp;quot;&quot;/&gt;&lt;property id=&quot;20307&quot; value=&quot;601&quot;/&gt;&lt;/object&gt;&lt;object type=&quot;3&quot; unique_id=&quot;320883&quot;&gt;&lt;property id=&quot;20148&quot; value=&quot;5&quot;/&gt;&lt;property id=&quot;20300&quot; value=&quot;Slide 23 - &amp;quot;CloudMesh Administrative View of SDDS aaS&amp;quot;&quot;/&gt;&lt;property id=&quot;20307&quot; value=&quot;602&quot;/&gt;&lt;/object&gt;&lt;object type=&quot;3&quot; unique_id=&quot;320884&quot;&gt;&lt;property id=&quot;20148&quot; value=&quot;5&quot;/&gt;&lt;property id=&quot;20300&quot; value=&quot;Slide 24 - &amp;quot;CloudMesh User View of SDDS aaS&amp;quot;&quot;/&gt;&lt;property id=&quot;20307&quot; value=&quot;603&quot;/&gt;&lt;/object&gt;&lt;object type=&quot;3&quot; unique_id=&quot;320885&quot;&gt;&lt;property id=&quot;20148&quot; value=&quot;5&quot;/&gt;&lt;property id=&quot;20300&quot; value=&quot;Slide 25 - &amp;quot;Cloudmesh Infrastructure Types&amp;quot;&quot;/&gt;&lt;property id=&quot;20307&quot; value=&quot;604&quot;/&gt;&lt;/object&gt;&lt;object type=&quot;3&quot; unique_id=&quot;320886&quot;&gt;&lt;property id=&quot;20148&quot; value=&quot;5&quot;/&gt;&lt;property id=&quot;20300&quot; value=&quot;Slide 26&quot;/&gt;&lt;property id=&quot;20307&quot; value=&quot;605&quot;/&gt;&lt;/object&gt;&lt;object type=&quot;3&quot; unique_id=&quot;320887&quot;&gt;&lt;property id=&quot;20148&quot; value=&quot;5&quot;/&gt;&lt;property id=&quot;20300&quot; value=&quot;Slide 27&quot;/&gt;&lt;property id=&quot;20307&quot; value=&quot;606&quot;/&gt;&lt;/object&gt;&lt;object type=&quot;3&quot; unique_id=&quot;320888&quot;&gt;&lt;property id=&quot;20148&quot; value=&quot;5&quot;/&gt;&lt;property id=&quot;20300&quot; value=&quot;Slide 28&quot;/&gt;&lt;property id=&quot;20307&quot; value=&quot;607&quot;/&gt;&lt;/object&gt;&lt;object type=&quot;3&quot; unique_id=&quot;328036&quot;&gt;&lt;property id=&quot;20148&quot; value=&quot;5&quot;/&gt;&lt;property id=&quot;20300&quot; value=&quot;Slide 4&quot;/&gt;&lt;property id=&quot;20307&quot; value=&quot;614&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23993</TotalTime>
  <Words>3485</Words>
  <Application>Microsoft Office PowerPoint</Application>
  <PresentationFormat>On-screen Show (4:3)</PresentationFormat>
  <Paragraphs>505</Paragraphs>
  <Slides>48</Slides>
  <Notes>10</Notes>
  <HiddenSlides>0</HiddenSlides>
  <MMClips>0</MMClips>
  <ScaleCrop>false</ScaleCrop>
  <HeadingPairs>
    <vt:vector size="6" baseType="variant">
      <vt:variant>
        <vt:lpstr>Fonts Used</vt:lpstr>
      </vt:variant>
      <vt:variant>
        <vt:i4>14</vt:i4>
      </vt:variant>
      <vt:variant>
        <vt:lpstr>Theme</vt:lpstr>
      </vt:variant>
      <vt:variant>
        <vt:i4>8</vt:i4>
      </vt:variant>
      <vt:variant>
        <vt:lpstr>Slide Titles</vt:lpstr>
      </vt:variant>
      <vt:variant>
        <vt:i4>48</vt:i4>
      </vt:variant>
    </vt:vector>
  </HeadingPairs>
  <TitlesOfParts>
    <vt:vector size="70" baseType="lpstr">
      <vt:lpstr>Adobe Gothic Std B</vt:lpstr>
      <vt:lpstr>Aharoni</vt:lpstr>
      <vt:lpstr>Arial</vt:lpstr>
      <vt:lpstr>Arial Rounded MT Bold</vt:lpstr>
      <vt:lpstr>Calibri</vt:lpstr>
      <vt:lpstr>Cambria</vt:lpstr>
      <vt:lpstr>Cooper Std Black</vt:lpstr>
      <vt:lpstr>Franklin Gothic Book</vt:lpstr>
      <vt:lpstr>Franklin Gothic Demi</vt:lpstr>
      <vt:lpstr>Franklin Gothic Medium</vt:lpstr>
      <vt:lpstr>Iskoola Pota</vt:lpstr>
      <vt:lpstr>Symbol</vt:lpstr>
      <vt:lpstr>Times New Roman</vt:lpstr>
      <vt:lpstr>Wingdings</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Scalable Algorithms in the Cloud III </vt:lpstr>
      <vt:lpstr>A Reminder HPC-ABDS </vt:lpstr>
      <vt:lpstr>PowerPoint Presentation</vt:lpstr>
      <vt:lpstr>PowerPoint Presentation</vt:lpstr>
      <vt:lpstr>Maybe a Big Data Initiative would include</vt:lpstr>
      <vt:lpstr>PowerPoint Presentation</vt:lpstr>
      <vt:lpstr>SPIDAL (Scalable Parallel Interoperable Data Analytics Library)  Getting High Performance on Data Analytics</vt:lpstr>
      <vt:lpstr>  Lets discuss Building a Big Data Ecosystem that is broadly deployable</vt:lpstr>
      <vt:lpstr>Using Lots of Services</vt:lpstr>
      <vt:lpstr>PowerPoint Presentation</vt:lpstr>
      <vt:lpstr>CloudMesh Architecture</vt:lpstr>
      <vt:lpstr>Cloudmesh Architecture</vt:lpstr>
      <vt:lpstr>Cloudmesh Functionality</vt:lpstr>
      <vt:lpstr>Building Blocks of Cloudmesh</vt:lpstr>
      <vt:lpstr>Cloudmesh Components I</vt:lpstr>
      <vt:lpstr>Cloudmesh Components II</vt:lpstr>
      <vt:lpstr>Cloudmesh User Interface</vt:lpstr>
      <vt:lpstr>PowerPoint Presentation</vt:lpstr>
      <vt:lpstr>Cloudmesh Shell &amp; bash &amp; IPython </vt:lpstr>
      <vt:lpstr>SDDS Software Defined Distributed Systems</vt:lpstr>
      <vt:lpstr>What is SDDSL?</vt:lpstr>
      <vt:lpstr>Cloudmesh as an On-Ramp</vt:lpstr>
      <vt:lpstr>CloudMesh Administrative View of SDDS aaS</vt:lpstr>
      <vt:lpstr>CloudMesh User View of SDDS aaS</vt:lpstr>
      <vt:lpstr>Cloudmesh Infrastructure Types</vt:lpstr>
      <vt:lpstr>PowerPoint Presentation</vt:lpstr>
      <vt:lpstr>PowerPoint Presentation</vt:lpstr>
      <vt:lpstr>PowerPoint Presentation</vt:lpstr>
      <vt:lpstr>Comparing Data Intensive and Simulation Problems</vt:lpstr>
      <vt:lpstr>Useful Set of Analytics Architectures</vt:lpstr>
      <vt:lpstr>4 Forms of MapReduce</vt:lpstr>
      <vt:lpstr>Comparison of Data Analytics with Simulation I</vt:lpstr>
      <vt:lpstr>Comparison of Data Analytics with Simulation II</vt:lpstr>
      <vt:lpstr>PowerPoint Presentation</vt:lpstr>
      <vt:lpstr>Iterative MapReduce Implementing HPC-ABDS</vt:lpstr>
      <vt:lpstr>Using Optimal “Collective” Operations</vt:lpstr>
      <vt:lpstr>Kmeans and (Iterative) MapReduce</vt:lpstr>
      <vt:lpstr>Collectives improve traditional MapReduce</vt:lpstr>
      <vt:lpstr>Harp Design</vt:lpstr>
      <vt:lpstr>Features of Harp Hadoop Plugin</vt:lpstr>
      <vt:lpstr>WDA SMACOF MDS (Multidimensional Scaling) using Harp on IU Big Red 2  Parallel Efficiency: on 100-300K sequences </vt:lpstr>
      <vt:lpstr>PowerPoint Presentation</vt:lpstr>
      <vt:lpstr>Java Grande</vt:lpstr>
      <vt:lpstr>Java Grande</vt:lpstr>
      <vt:lpstr>Performance of MPI Kernel Operations</vt:lpstr>
      <vt:lpstr>Java Grande   and C# on 40K point DAPWC Clustering Very sensitive to threads v MPI</vt:lpstr>
      <vt:lpstr>Java  and C# on 12.6K point DAPWC Clustering</vt:lpstr>
      <vt:lpstr>Lessons / Insights</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435</cp:revision>
  <dcterms:created xsi:type="dcterms:W3CDTF">2014-02-25T01:32:12Z</dcterms:created>
  <dcterms:modified xsi:type="dcterms:W3CDTF">2014-11-06T01:50:03Z</dcterms:modified>
</cp:coreProperties>
</file>