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7" r:id="rId2"/>
    <p:sldId id="321" r:id="rId3"/>
    <p:sldId id="270" r:id="rId4"/>
    <p:sldId id="271" r:id="rId5"/>
    <p:sldId id="272" r:id="rId6"/>
    <p:sldId id="273" r:id="rId7"/>
    <p:sldId id="302" r:id="rId8"/>
    <p:sldId id="303" r:id="rId9"/>
    <p:sldId id="324" r:id="rId10"/>
    <p:sldId id="305" r:id="rId11"/>
    <p:sldId id="306" r:id="rId12"/>
    <p:sldId id="307" r:id="rId13"/>
    <p:sldId id="322" r:id="rId14"/>
    <p:sldId id="308" r:id="rId15"/>
    <p:sldId id="309" r:id="rId16"/>
    <p:sldId id="323" r:id="rId17"/>
    <p:sldId id="311" r:id="rId18"/>
    <p:sldId id="319" r:id="rId19"/>
    <p:sldId id="312" r:id="rId20"/>
    <p:sldId id="313" r:id="rId21"/>
    <p:sldId id="314" r:id="rId22"/>
    <p:sldId id="318" r:id="rId23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5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01B97E4-C0B2-C24B-8C85-9A9161E22211}" type="datetimeFigureOut">
              <a:rPr lang="en-US" smtClean="0"/>
              <a:pPr/>
              <a:t>8/4/2010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F5FDDC0-A542-F143-9586-9A34D0FAC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9A1F3F2-9FDF-744B-8891-AD6F86903910}" type="datetimeFigureOut">
              <a:rPr lang="en-US" smtClean="0"/>
              <a:pPr/>
              <a:t>8/4/2010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7FC1F34-762F-4548-869D-104EF585F8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2D9FE2A-AC00-4F85-917C-D99647094551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B054EAA-7B75-4834-B86D-04166192FEB4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40E11-BA82-46EE-9322-3958EA9B7CA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AF14E-00CF-4109-8A6C-03858277468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3685C-CFC7-40CD-888A-AF8AAE07154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9C6660-41D5-CC44-8A9F-E2FE591655B1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CABF3C3-A49D-1B48-ADFF-14229A22D354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C1F34-762F-4548-869D-104EF585F8B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4C588-7D10-47B7-BBC1-066ED5399DAE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4B5EF-3C16-8247-B600-F22774699437}" type="datetime1">
              <a:rPr lang="en-US" smtClean="0"/>
              <a:pPr/>
              <a:t>8/4/2010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http://futuregrid.org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D340F-448A-534D-84C3-EC1367A22FE7}" type="datetime1">
              <a:rPr lang="en-US" smtClean="0"/>
              <a:pPr/>
              <a:t>8/4/2010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http://futuregrid.org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A34AF-CD67-B94E-B1CA-C240C6DA5BAC}" type="datetime1">
              <a:rPr lang="en-US" smtClean="0"/>
              <a:pPr/>
              <a:t>8/4/2010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http://futuregrid.org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54A7-9B4C-D840-A9AA-F0272692B4D9}" type="datetime1">
              <a:rPr lang="en-US" smtClean="0"/>
              <a:pPr/>
              <a:t>8/4/2010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http://futuregrid.org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85E6-44D5-1E4A-9CCE-7FD89FE0C07D}" type="datetime1">
              <a:rPr lang="en-US" smtClean="0"/>
              <a:pPr/>
              <a:t>8/4/2010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http://futuregrid.org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9E271-7C45-7946-B049-E49140536B0E}" type="datetime1">
              <a:rPr lang="en-US" smtClean="0"/>
              <a:pPr/>
              <a:t>8/4/2010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http://futuregrid.org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E4CB-0A3E-C64B-80EB-2460B0DE3626}" type="datetime1">
              <a:rPr lang="en-US" smtClean="0"/>
              <a:pPr/>
              <a:t>8/4/2010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http://futuregrid.org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39FBA-6C66-8A46-8B30-D681EC38CFD0}" type="datetime1">
              <a:rPr lang="en-US" smtClean="0"/>
              <a:pPr/>
              <a:t>8/4/2010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http://futuregrid.org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CB6AF-3A18-1F44-A06C-03B8493C47CC}" type="datetime1">
              <a:rPr lang="en-US" smtClean="0"/>
              <a:pPr/>
              <a:t>8/4/2010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http://futuregrid.org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B33D-AC9C-F54B-A67E-238924A4F2B5}" type="datetime1">
              <a:rPr lang="en-US" smtClean="0"/>
              <a:pPr/>
              <a:t>8/4/2010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http://futuregrid.org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24CA-C5D5-1B47-84FE-C81C640BB10D}" type="datetime1">
              <a:rPr lang="en-US" smtClean="0"/>
              <a:pPr/>
              <a:t>8/4/2010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http://futuregrid.org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8" y="274638"/>
            <a:ext cx="54126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71518-69A3-3241-9B01-F4E37C186918}" type="datetime1">
              <a:rPr lang="en-US" smtClean="0"/>
              <a:pPr/>
              <a:t>8/4/2010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http://futuregrid.org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D3001-8902-8A42-B70F-43024F9EDEE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uturegrid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420" y="0"/>
            <a:ext cx="1450728" cy="987470"/>
          </a:xfrm>
          <a:prstGeom prst="rect">
            <a:avLst/>
          </a:prstGeom>
        </p:spPr>
      </p:pic>
      <p:pic>
        <p:nvPicPr>
          <p:cNvPr id="11" name="Picture 10" descr="futuregrid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693272" y="0"/>
            <a:ext cx="1450728" cy="9874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uturegrid.org/" TargetMode="External"/><Relationship Id="rId4" Type="http://schemas.openxmlformats.org/officeDocument/2006/relationships/hyperlink" Target="http://www.infomall.org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turegrid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gcf@indiana.edu" TargetMode="External"/><Relationship Id="rId4" Type="http://schemas.openxmlformats.org/officeDocument/2006/relationships/hyperlink" Target="mailto:help@futuregrid.or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FutureGrid Summary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003424"/>
            <a:ext cx="9144000" cy="2644775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TG’10 Pittsburgh</a:t>
            </a:r>
          </a:p>
          <a:p>
            <a:r>
              <a:rPr lang="en-US" sz="2400" b="1" dirty="0" smtClean="0"/>
              <a:t>BOF on New Compute Systems in the TeraGrid Pipeline</a:t>
            </a:r>
            <a:br>
              <a:rPr lang="en-US" sz="2400" b="1" dirty="0" smtClean="0"/>
            </a:br>
            <a:r>
              <a:rPr lang="en-US" sz="2400" b="1" dirty="0" smtClean="0"/>
              <a:t>August 3 2010 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276600"/>
            <a:ext cx="9144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Geoffrey Fox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 smtClean="0">
                <a:solidFill>
                  <a:prstClr val="black"/>
                </a:solidFill>
                <a:hlinkClick r:id="rId3"/>
              </a:rPr>
              <a:t>gcf@indiana.edu</a:t>
            </a:r>
            <a:r>
              <a:rPr lang="en-US" sz="2000" dirty="0" smtClean="0">
                <a:solidFill>
                  <a:prstClr val="black"/>
                </a:solidFill>
              </a:rPr>
              <a:t>           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hlinkClick r:id="rId4"/>
              </a:rPr>
              <a:t>http://www.infomall.org</a:t>
            </a:r>
            <a:r>
              <a:rPr lang="en-US" sz="2000" dirty="0" smtClean="0">
                <a:solidFill>
                  <a:prstClr val="black"/>
                </a:solidFill>
              </a:rPr>
              <a:t>    </a:t>
            </a:r>
            <a:r>
              <a:rPr lang="en-US" sz="2000" dirty="0" smtClean="0">
                <a:solidFill>
                  <a:prstClr val="black"/>
                </a:solidFill>
                <a:hlinkClick r:id="rId5"/>
              </a:rPr>
              <a:t>http://www.futuregrid.org</a:t>
            </a:r>
            <a:r>
              <a:rPr lang="en-US" sz="2000" dirty="0" smtClean="0">
                <a:solidFill>
                  <a:prstClr val="black"/>
                </a:solidFill>
              </a:rPr>
              <a:t>  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Director, Digital Science Center, Pervasive Technology Institute</a:t>
            </a:r>
          </a:p>
          <a:p>
            <a:pPr algn="ctr">
              <a:spcBef>
                <a:spcPct val="20000"/>
              </a:spcBef>
            </a:pP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Associate Dean for Research and Graduate Studies,  School of Informatics and Computing</a:t>
            </a:r>
          </a:p>
          <a:p>
            <a:pPr algn="ctr">
              <a:spcBef>
                <a:spcPct val="20000"/>
              </a:spcBef>
            </a:pP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Indiana University Bloomington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308" y="78288"/>
            <a:ext cx="5495399" cy="106149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Network Impairment Device</a:t>
            </a:r>
          </a:p>
        </p:txBody>
      </p:sp>
      <p:sp>
        <p:nvSpPr>
          <p:cNvPr id="40963" name="Content Placeholder 4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8307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3000" dirty="0" smtClean="0"/>
              <a:t>Spirent XGEM Network Impairments Simulator for jitter, errors, delay, etc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3000" dirty="0" smtClean="0"/>
              <a:t>Full Bidirectional 10G w/64 byte packets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3000" dirty="0" smtClean="0"/>
              <a:t>up to 15 seconds introduced delay (in 16ns increments)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3000" dirty="0" smtClean="0"/>
              <a:t>0-100% introduced packet loss in .0001% increments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3000" dirty="0" smtClean="0"/>
              <a:t>Packet manipulation in first 2000 bytes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3000" dirty="0" smtClean="0"/>
              <a:t>up to 16k frame size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3000" dirty="0" smtClean="0"/>
              <a:t>TCL for scripting, HTML for manual configuration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3000" dirty="0" smtClean="0">
                <a:solidFill>
                  <a:srgbClr val="FF0000"/>
                </a:solidFill>
              </a:rPr>
              <a:t>Need more proposals to use (have one from University of Delaware)</a:t>
            </a:r>
          </a:p>
          <a:p>
            <a:pPr eaLnBrk="1" hangingPunct="1">
              <a:lnSpc>
                <a:spcPct val="90000"/>
              </a:lnSpc>
            </a:pPr>
            <a:endParaRPr lang="en-US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20" y="168729"/>
            <a:ext cx="5488399" cy="99649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FutureGrid Usage Model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4864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700" dirty="0" smtClean="0"/>
              <a:t>The goal of FutureGrid is to </a:t>
            </a:r>
            <a:r>
              <a:rPr lang="en-US" sz="2700" dirty="0" smtClean="0">
                <a:solidFill>
                  <a:srgbClr val="FF0000"/>
                </a:solidFill>
              </a:rPr>
              <a:t>support the research </a:t>
            </a:r>
            <a:r>
              <a:rPr lang="en-US" sz="2700" dirty="0" smtClean="0"/>
              <a:t>on the future of distributed, grid, and cloud computing 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dirty="0" smtClean="0"/>
              <a:t>FutureGrid will build a robustly managed simulation environment and test-bed to support the development and early use in science of new technologies at all levels of the software stack: from </a:t>
            </a:r>
            <a:r>
              <a:rPr lang="en-US" sz="2700" dirty="0" smtClean="0">
                <a:solidFill>
                  <a:srgbClr val="FF0000"/>
                </a:solidFill>
              </a:rPr>
              <a:t>networking to middleware to scientific applications</a:t>
            </a:r>
            <a:r>
              <a:rPr lang="en-US" sz="2700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dirty="0" smtClean="0"/>
              <a:t>The environment will mimic TeraGrid and/or general parallel and distributed systems – </a:t>
            </a:r>
            <a:r>
              <a:rPr lang="en-US" sz="2700" dirty="0" smtClean="0">
                <a:solidFill>
                  <a:srgbClr val="FF0000"/>
                </a:solidFill>
              </a:rPr>
              <a:t>FutureGrid is part of TeraGrid</a:t>
            </a:r>
            <a:r>
              <a:rPr lang="en-US" sz="2700" dirty="0" smtClean="0"/>
              <a:t> (but not part of formal TeraGrid process for first two years)</a:t>
            </a:r>
          </a:p>
          <a:p>
            <a:pPr lvl="1">
              <a:lnSpc>
                <a:spcPct val="80000"/>
              </a:lnSpc>
            </a:pPr>
            <a:r>
              <a:rPr lang="en-US" sz="2300" dirty="0" smtClean="0"/>
              <a:t>Supports Grids, Clouds, and classic HPC</a:t>
            </a:r>
          </a:p>
          <a:p>
            <a:pPr lvl="1">
              <a:lnSpc>
                <a:spcPct val="80000"/>
              </a:lnSpc>
            </a:pPr>
            <a:r>
              <a:rPr lang="en-US" sz="2300" dirty="0" smtClean="0"/>
              <a:t>It will mimic commercial clouds (initially </a:t>
            </a:r>
            <a:r>
              <a:rPr lang="en-US" sz="2300" dirty="0" err="1" smtClean="0"/>
              <a:t>IaaS</a:t>
            </a:r>
            <a:r>
              <a:rPr lang="en-US" sz="2300" dirty="0" smtClean="0"/>
              <a:t> not </a:t>
            </a:r>
            <a:r>
              <a:rPr lang="en-US" sz="2300" dirty="0" err="1" smtClean="0"/>
              <a:t>PaaS</a:t>
            </a:r>
            <a:r>
              <a:rPr lang="en-US" sz="2300" dirty="0" smtClean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2300" dirty="0" smtClean="0"/>
              <a:t>Expect FutureGrid </a:t>
            </a:r>
            <a:r>
              <a:rPr lang="en-US" sz="2300" dirty="0" err="1" smtClean="0"/>
              <a:t>PaaS</a:t>
            </a:r>
            <a:r>
              <a:rPr lang="en-US" sz="2300" dirty="0" smtClean="0"/>
              <a:t> to grow in importance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dirty="0" smtClean="0"/>
              <a:t>FutureGrid can be considered as a (small ~5000 core)</a:t>
            </a:r>
            <a:r>
              <a:rPr lang="en-US" sz="2700" dirty="0" smtClean="0">
                <a:solidFill>
                  <a:srgbClr val="FF0000"/>
                </a:solidFill>
              </a:rPr>
              <a:t> Science/Computer Science Cloud </a:t>
            </a:r>
            <a:r>
              <a:rPr lang="en-US" sz="2700" dirty="0" smtClean="0"/>
              <a:t>but it is more accurately a </a:t>
            </a:r>
            <a:r>
              <a:rPr lang="en-US" sz="2700" dirty="0" smtClean="0">
                <a:solidFill>
                  <a:srgbClr val="FF0000"/>
                </a:solidFill>
              </a:rPr>
              <a:t>virtual machine or bare-metal based simulation environment</a:t>
            </a:r>
          </a:p>
          <a:p>
            <a:pPr>
              <a:lnSpc>
                <a:spcPct val="80000"/>
              </a:lnSpc>
            </a:pPr>
            <a:r>
              <a:rPr lang="en-US" sz="2700" dirty="0" smtClean="0"/>
              <a:t>This test-bed will succeed if it enables major advances in science and engineering through collaborative development of science applications and related software</a:t>
            </a:r>
          </a:p>
          <a:p>
            <a:pPr>
              <a:lnSpc>
                <a:spcPct val="80000"/>
              </a:lnSpc>
            </a:pPr>
            <a:endParaRPr lang="en-US" sz="2700" dirty="0" smtClean="0"/>
          </a:p>
          <a:p>
            <a:pPr eaLnBrk="1" hangingPunct="1">
              <a:lnSpc>
                <a:spcPct val="80000"/>
              </a:lnSpc>
            </a:pPr>
            <a:endParaRPr lang="en-US" sz="27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20" y="0"/>
            <a:ext cx="5488399" cy="985740"/>
          </a:xfrm>
        </p:spPr>
        <p:txBody>
          <a:bodyPr/>
          <a:lstStyle/>
          <a:p>
            <a:r>
              <a:rPr lang="en-US" dirty="0" smtClean="0"/>
              <a:t>Some Current FutureGrid early 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5740"/>
            <a:ext cx="9144000" cy="5712410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</a:pPr>
            <a:r>
              <a:rPr lang="en-US" sz="1800" dirty="0" smtClean="0"/>
              <a:t>Investigate </a:t>
            </a:r>
            <a:r>
              <a:rPr lang="en-US" sz="1800" dirty="0" err="1" smtClean="0"/>
              <a:t>metascheduling</a:t>
            </a:r>
            <a:r>
              <a:rPr lang="en-US" sz="1800" dirty="0" smtClean="0"/>
              <a:t> approaches on Cray and iDataPlex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Deploy Genesis II and Unicore end points on Cray and iDataPlex clusters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Develop new Nimbus cloud capabilities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Prototype applications (BLAST) across multiple FutureGrid clusters and Grid’5000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Compare Amazon, Azure with FutureGrid hardware running Linux, Linux on </a:t>
            </a:r>
            <a:r>
              <a:rPr lang="en-US" sz="1800" dirty="0" err="1" smtClean="0"/>
              <a:t>Xen</a:t>
            </a:r>
            <a:r>
              <a:rPr lang="en-US" sz="1800" dirty="0" smtClean="0"/>
              <a:t> or Windows for data intensive applications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Test </a:t>
            </a:r>
            <a:r>
              <a:rPr lang="en-US" sz="1800" dirty="0" err="1" smtClean="0"/>
              <a:t>ScaleMP</a:t>
            </a:r>
            <a:r>
              <a:rPr lang="en-US" sz="1800" dirty="0" smtClean="0"/>
              <a:t> software shared memory for genome assembly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Develop Genetic algorithms on Hadoop for optimization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Attach power monitoring equipment to iDataPlex nodes to study power use versus use characteristics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Industry (Columbus IN) running CFD codes to study combustion strategies to maximize energy efficiency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Support evaluation needed by XD TIS and TAS services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Investigate performance of </a:t>
            </a:r>
            <a:r>
              <a:rPr lang="en-US" sz="1800" dirty="0" err="1" smtClean="0"/>
              <a:t>Kepler</a:t>
            </a:r>
            <a:r>
              <a:rPr lang="en-US" sz="1800" dirty="0" smtClean="0"/>
              <a:t> workflow engine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Study scalability of SAGA in difference latency scenarios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Test and evaluate new algorithms for </a:t>
            </a:r>
            <a:r>
              <a:rPr lang="en-US" sz="1800" dirty="0" err="1" smtClean="0"/>
              <a:t>phylogenetics</a:t>
            </a:r>
            <a:r>
              <a:rPr lang="en-US" sz="1800" dirty="0" smtClean="0"/>
              <a:t>/</a:t>
            </a:r>
            <a:r>
              <a:rPr lang="en-US" sz="1800" dirty="0" err="1" smtClean="0"/>
              <a:t>systematics</a:t>
            </a:r>
            <a:r>
              <a:rPr lang="en-US" sz="1800" dirty="0" smtClean="0"/>
              <a:t> research in CIPRES portal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Investigate performance overheads of clouds in parallel and distributed environments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Support tutorials and classes in cloud, grid and parallel computing (IU, Florida, LSU)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~12 active/finished users out of ~32 early user applicants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2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0059" y="2359193"/>
            <a:ext cx="1422400" cy="2425700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09770"/>
          </a:xfrm>
        </p:spPr>
        <p:txBody>
          <a:bodyPr>
            <a:normAutofit/>
          </a:bodyPr>
          <a:lstStyle/>
          <a:p>
            <a:r>
              <a:rPr lang="en-US" smtClean="0"/>
              <a:t>OGF’10 Demo</a:t>
            </a:r>
            <a:endParaRPr lang="en-US"/>
          </a:p>
        </p:txBody>
      </p:sp>
      <p:sp>
        <p:nvSpPr>
          <p:cNvPr id="6" name="Nuage 4"/>
          <p:cNvSpPr/>
          <p:nvPr/>
        </p:nvSpPr>
        <p:spPr>
          <a:xfrm>
            <a:off x="216570" y="962849"/>
            <a:ext cx="2459788" cy="136325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000000"/>
                </a:solidFill>
              </a:rPr>
              <a:t>SDSC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Nuage 5"/>
          <p:cNvSpPr/>
          <p:nvPr/>
        </p:nvSpPr>
        <p:spPr>
          <a:xfrm>
            <a:off x="634391" y="2673686"/>
            <a:ext cx="2841485" cy="157480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000000"/>
                </a:solidFill>
              </a:rPr>
              <a:t>UF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Nuage 6"/>
          <p:cNvSpPr/>
          <p:nvPr/>
        </p:nvSpPr>
        <p:spPr>
          <a:xfrm>
            <a:off x="457200" y="4737769"/>
            <a:ext cx="2571326" cy="1425073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000000"/>
                </a:solidFill>
              </a:rPr>
              <a:t>UC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Nuage 7"/>
          <p:cNvSpPr/>
          <p:nvPr/>
        </p:nvSpPr>
        <p:spPr>
          <a:xfrm>
            <a:off x="5243094" y="2673685"/>
            <a:ext cx="2730529" cy="1513306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000000"/>
                </a:solidFill>
              </a:rPr>
              <a:t>Lille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Nuage 8"/>
          <p:cNvSpPr/>
          <p:nvPr/>
        </p:nvSpPr>
        <p:spPr>
          <a:xfrm>
            <a:off x="6227010" y="962849"/>
            <a:ext cx="2459790" cy="1363258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000000"/>
                </a:solidFill>
              </a:rPr>
              <a:t>Rennes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Nuage 9"/>
          <p:cNvSpPr/>
          <p:nvPr/>
        </p:nvSpPr>
        <p:spPr>
          <a:xfrm>
            <a:off x="6227010" y="4737769"/>
            <a:ext cx="2571326" cy="1425073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000000"/>
                </a:solidFill>
              </a:rPr>
              <a:t>Sophia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Ellipse 10"/>
          <p:cNvSpPr/>
          <p:nvPr/>
        </p:nvSpPr>
        <p:spPr>
          <a:xfrm>
            <a:off x="5483726" y="3296653"/>
            <a:ext cx="401053" cy="401053"/>
          </a:xfrm>
          <a:prstGeom prst="ellips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lipse 11"/>
          <p:cNvSpPr/>
          <p:nvPr/>
        </p:nvSpPr>
        <p:spPr>
          <a:xfrm>
            <a:off x="1681660" y="1304932"/>
            <a:ext cx="401053" cy="401053"/>
          </a:xfrm>
          <a:prstGeom prst="ellips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lipse 12"/>
          <p:cNvSpPr/>
          <p:nvPr/>
        </p:nvSpPr>
        <p:spPr>
          <a:xfrm>
            <a:off x="2826170" y="3371516"/>
            <a:ext cx="401053" cy="401053"/>
          </a:xfrm>
          <a:prstGeom prst="ellips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llipse 13"/>
          <p:cNvSpPr/>
          <p:nvPr/>
        </p:nvSpPr>
        <p:spPr>
          <a:xfrm>
            <a:off x="2425117" y="5074739"/>
            <a:ext cx="401053" cy="401053"/>
          </a:xfrm>
          <a:prstGeom prst="ellips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Connecteur droit 15"/>
          <p:cNvCxnSpPr>
            <a:stCxn id="13" idx="6"/>
            <a:endCxn id="12" idx="1"/>
          </p:cNvCxnSpPr>
          <p:nvPr/>
        </p:nvCxnSpPr>
        <p:spPr>
          <a:xfrm>
            <a:off x="2082713" y="1505459"/>
            <a:ext cx="3459746" cy="184992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7"/>
          <p:cNvCxnSpPr>
            <a:stCxn id="14" idx="6"/>
            <a:endCxn id="12" idx="2"/>
          </p:cNvCxnSpPr>
          <p:nvPr/>
        </p:nvCxnSpPr>
        <p:spPr>
          <a:xfrm flipV="1">
            <a:off x="3227223" y="3497180"/>
            <a:ext cx="2256503" cy="7486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20"/>
          <p:cNvCxnSpPr>
            <a:stCxn id="15" idx="6"/>
            <a:endCxn id="12" idx="3"/>
          </p:cNvCxnSpPr>
          <p:nvPr/>
        </p:nvCxnSpPr>
        <p:spPr>
          <a:xfrm flipV="1">
            <a:off x="2826170" y="3638973"/>
            <a:ext cx="2716289" cy="163629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23"/>
          <p:cNvCxnSpPr>
            <a:stCxn id="20" idx="1"/>
            <a:endCxn id="12" idx="5"/>
          </p:cNvCxnSpPr>
          <p:nvPr/>
        </p:nvCxnSpPr>
        <p:spPr>
          <a:xfrm rot="16200000" flipV="1">
            <a:off x="5241846" y="4223173"/>
            <a:ext cx="1753760" cy="58536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Ellipse 24"/>
          <p:cNvSpPr/>
          <p:nvPr/>
        </p:nvSpPr>
        <p:spPr>
          <a:xfrm>
            <a:off x="6352673" y="5334000"/>
            <a:ext cx="401053" cy="401053"/>
          </a:xfrm>
          <a:prstGeom prst="ellips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Ellipse 25"/>
          <p:cNvSpPr/>
          <p:nvPr/>
        </p:nvSpPr>
        <p:spPr>
          <a:xfrm>
            <a:off x="6352673" y="1622926"/>
            <a:ext cx="401053" cy="401053"/>
          </a:xfrm>
          <a:prstGeom prst="ellips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Connecteur droit 28"/>
          <p:cNvCxnSpPr>
            <a:stCxn id="12" idx="7"/>
            <a:endCxn id="21" idx="3"/>
          </p:cNvCxnSpPr>
          <p:nvPr/>
        </p:nvCxnSpPr>
        <p:spPr>
          <a:xfrm rot="5400000" flipH="1" flipV="1">
            <a:off x="5423656" y="2367636"/>
            <a:ext cx="1390140" cy="58536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31"/>
          <p:cNvCxnSpPr>
            <a:stCxn id="14" idx="0"/>
            <a:endCxn id="13" idx="5"/>
          </p:cNvCxnSpPr>
          <p:nvPr/>
        </p:nvCxnSpPr>
        <p:spPr>
          <a:xfrm rot="16200000" flipV="1">
            <a:off x="1663207" y="2008025"/>
            <a:ext cx="1724264" cy="100271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34"/>
          <p:cNvCxnSpPr>
            <a:stCxn id="15" idx="1"/>
            <a:endCxn id="13" idx="4"/>
          </p:cNvCxnSpPr>
          <p:nvPr/>
        </p:nvCxnSpPr>
        <p:spPr>
          <a:xfrm rot="16200000" flipV="1">
            <a:off x="469276" y="3118897"/>
            <a:ext cx="3427487" cy="60166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37"/>
          <p:cNvCxnSpPr>
            <a:stCxn id="15" idx="7"/>
            <a:endCxn id="14" idx="4"/>
          </p:cNvCxnSpPr>
          <p:nvPr/>
        </p:nvCxnSpPr>
        <p:spPr>
          <a:xfrm rot="5400000" flipH="1" flipV="1">
            <a:off x="2216616" y="4323391"/>
            <a:ext cx="1360903" cy="25926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ZoneTexte 60"/>
          <p:cNvSpPr txBox="1"/>
          <p:nvPr/>
        </p:nvSpPr>
        <p:spPr>
          <a:xfrm>
            <a:off x="3227223" y="5105400"/>
            <a:ext cx="30586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ViNe provided the necessary inter-cloud connectivity to deploy CloudBLAST across 5 Nimbus sites, with a mix of public and private subnets.</a:t>
            </a:r>
            <a:endParaRPr lang="en-US"/>
          </a:p>
        </p:txBody>
      </p:sp>
      <p:sp>
        <p:nvSpPr>
          <p:cNvPr id="27" name="Ellipse 61"/>
          <p:cNvSpPr/>
          <p:nvPr/>
        </p:nvSpPr>
        <p:spPr>
          <a:xfrm>
            <a:off x="634391" y="1104406"/>
            <a:ext cx="401053" cy="401053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Connecteur droit 62"/>
          <p:cNvCxnSpPr>
            <a:stCxn id="13" idx="1"/>
            <a:endCxn id="27" idx="6"/>
          </p:cNvCxnSpPr>
          <p:nvPr/>
        </p:nvCxnSpPr>
        <p:spPr>
          <a:xfrm rot="16200000" flipV="1">
            <a:off x="1358553" y="981824"/>
            <a:ext cx="58732" cy="704949"/>
          </a:xfrm>
          <a:prstGeom prst="line">
            <a:avLst/>
          </a:prstGeom>
          <a:ln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Ellipse 68"/>
          <p:cNvSpPr/>
          <p:nvPr/>
        </p:nvSpPr>
        <p:spPr>
          <a:xfrm>
            <a:off x="2224590" y="2828669"/>
            <a:ext cx="401053" cy="401053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Connecteur droit 69"/>
          <p:cNvCxnSpPr>
            <a:stCxn id="14" idx="1"/>
            <a:endCxn id="29" idx="5"/>
          </p:cNvCxnSpPr>
          <p:nvPr/>
        </p:nvCxnSpPr>
        <p:spPr>
          <a:xfrm rot="16200000" flipV="1">
            <a:off x="2596277" y="3141622"/>
            <a:ext cx="259260" cy="317993"/>
          </a:xfrm>
          <a:prstGeom prst="line">
            <a:avLst/>
          </a:prstGeom>
          <a:ln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Ellipse 75"/>
          <p:cNvSpPr/>
          <p:nvPr/>
        </p:nvSpPr>
        <p:spPr>
          <a:xfrm>
            <a:off x="1756701" y="5534526"/>
            <a:ext cx="401053" cy="401053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Connecteur droit 76"/>
          <p:cNvCxnSpPr>
            <a:stCxn id="15" idx="3"/>
            <a:endCxn id="31" idx="7"/>
          </p:cNvCxnSpPr>
          <p:nvPr/>
        </p:nvCxnSpPr>
        <p:spPr>
          <a:xfrm rot="5400000">
            <a:off x="2203336" y="5312745"/>
            <a:ext cx="176200" cy="384829"/>
          </a:xfrm>
          <a:prstGeom prst="line">
            <a:avLst/>
          </a:prstGeom>
          <a:ln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Ellipse 78"/>
          <p:cNvSpPr/>
          <p:nvPr/>
        </p:nvSpPr>
        <p:spPr>
          <a:xfrm>
            <a:off x="7261725" y="1764719"/>
            <a:ext cx="401053" cy="401053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Connecteur droit 79"/>
          <p:cNvCxnSpPr>
            <a:stCxn id="21" idx="6"/>
            <a:endCxn id="33" idx="2"/>
          </p:cNvCxnSpPr>
          <p:nvPr/>
        </p:nvCxnSpPr>
        <p:spPr>
          <a:xfrm>
            <a:off x="6753726" y="1823453"/>
            <a:ext cx="507999" cy="141793"/>
          </a:xfrm>
          <a:prstGeom prst="line">
            <a:avLst/>
          </a:prstGeom>
          <a:ln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Ellipse 86"/>
          <p:cNvSpPr/>
          <p:nvPr/>
        </p:nvSpPr>
        <p:spPr>
          <a:xfrm>
            <a:off x="7262519" y="4874212"/>
            <a:ext cx="401053" cy="401053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Connecteur droit 87"/>
          <p:cNvCxnSpPr>
            <a:stCxn id="20" idx="7"/>
            <a:endCxn id="35" idx="2"/>
          </p:cNvCxnSpPr>
          <p:nvPr/>
        </p:nvCxnSpPr>
        <p:spPr>
          <a:xfrm rot="5400000" flipH="1" flipV="1">
            <a:off x="6819759" y="4949973"/>
            <a:ext cx="317994" cy="567526"/>
          </a:xfrm>
          <a:prstGeom prst="line">
            <a:avLst/>
          </a:prstGeom>
          <a:ln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ZoneTexte 130"/>
          <p:cNvSpPr txBox="1"/>
          <p:nvPr/>
        </p:nvSpPr>
        <p:spPr>
          <a:xfrm>
            <a:off x="4562597" y="1670036"/>
            <a:ext cx="1360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Grid’5000 firewall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41308" y="78288"/>
            <a:ext cx="5495399" cy="10614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Sequence Assembly in the Clouds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5334000"/>
            <a:ext cx="4038600" cy="14017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/>
              <a:t>Cap3</a:t>
            </a:r>
            <a:r>
              <a:rPr lang="en-US" dirty="0" smtClean="0"/>
              <a:t> parallel efficiency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5303837"/>
            <a:ext cx="4038600" cy="13255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/>
              <a:t>Cap3</a:t>
            </a:r>
            <a:r>
              <a:rPr lang="en-US" dirty="0"/>
              <a:t> </a:t>
            </a:r>
            <a:r>
              <a:rPr lang="en-US" dirty="0" smtClean="0"/>
              <a:t>– Per core per file (458 reads in each file) time to process sequences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8" name="Picture 7" descr="cap3_tempest_eff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" y="1600200"/>
            <a:ext cx="4419600" cy="3657600"/>
          </a:xfrm>
          <a:prstGeom prst="rect">
            <a:avLst/>
          </a:prstGeom>
        </p:spPr>
      </p:pic>
      <p:pic>
        <p:nvPicPr>
          <p:cNvPr id="11" name="Picture 10" descr="fig4.png"/>
          <p:cNvPicPr/>
          <p:nvPr/>
        </p:nvPicPr>
        <p:blipFill>
          <a:blip r:embed="rId4" cstate="print"/>
          <a:srcRect r="7033"/>
          <a:stretch>
            <a:fillRect/>
          </a:stretch>
        </p:blipFill>
        <p:spPr>
          <a:xfrm>
            <a:off x="4572000" y="1371600"/>
            <a:ext cx="4392118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308" y="78288"/>
            <a:ext cx="5495399" cy="1061490"/>
          </a:xfrm>
        </p:spPr>
        <p:txBody>
          <a:bodyPr/>
          <a:lstStyle/>
          <a:p>
            <a:r>
              <a:rPr lang="en-US" dirty="0" smtClean="0"/>
              <a:t>Education on FutureGrid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Build up </a:t>
            </a:r>
            <a:r>
              <a:rPr lang="en-US" dirty="0" smtClean="0">
                <a:solidFill>
                  <a:srgbClr val="FF0000"/>
                </a:solidFill>
              </a:rPr>
              <a:t>tutorials</a:t>
            </a:r>
            <a:r>
              <a:rPr lang="en-US" dirty="0" smtClean="0"/>
              <a:t> on supported software</a:t>
            </a:r>
          </a:p>
          <a:p>
            <a:r>
              <a:rPr lang="en-US" dirty="0" smtClean="0"/>
              <a:t>Support development of curricula requiring privileges and </a:t>
            </a:r>
            <a:r>
              <a:rPr lang="en-US" dirty="0" smtClean="0">
                <a:solidFill>
                  <a:srgbClr val="FF0000"/>
                </a:solidFill>
              </a:rPr>
              <a:t>systems destruction capabilities </a:t>
            </a:r>
            <a:r>
              <a:rPr lang="en-US" dirty="0" smtClean="0"/>
              <a:t>that are hard to grant on conventional TeraGrid</a:t>
            </a:r>
          </a:p>
          <a:p>
            <a:r>
              <a:rPr lang="en-US" dirty="0" smtClean="0"/>
              <a:t>Offer suite of </a:t>
            </a:r>
            <a:r>
              <a:rPr lang="en-US" dirty="0" smtClean="0">
                <a:solidFill>
                  <a:srgbClr val="FF0000"/>
                </a:solidFill>
              </a:rPr>
              <a:t>appliances</a:t>
            </a:r>
            <a:r>
              <a:rPr lang="en-US" dirty="0" smtClean="0"/>
              <a:t> (customized VM based images) supporting online laboratories</a:t>
            </a:r>
          </a:p>
          <a:p>
            <a:r>
              <a:rPr lang="en-US" dirty="0" smtClean="0"/>
              <a:t>Supporting ~200 students in </a:t>
            </a:r>
            <a:r>
              <a:rPr lang="en-US" dirty="0" smtClean="0">
                <a:solidFill>
                  <a:srgbClr val="FF0000"/>
                </a:solidFill>
              </a:rPr>
              <a:t>Virtual Summer School </a:t>
            </a:r>
            <a:r>
              <a:rPr lang="en-US" dirty="0" smtClean="0"/>
              <a:t>on “</a:t>
            </a:r>
            <a:r>
              <a:rPr lang="en-US" dirty="0" smtClean="0">
                <a:solidFill>
                  <a:srgbClr val="FF0000"/>
                </a:solidFill>
              </a:rPr>
              <a:t>Big Data</a:t>
            </a:r>
            <a:r>
              <a:rPr lang="en-US" dirty="0" smtClean="0"/>
              <a:t>” July 26-30 with set of certified images – first offering of FutureGrid 101 Class; </a:t>
            </a:r>
            <a:r>
              <a:rPr lang="en-US" dirty="0" smtClean="0">
                <a:solidFill>
                  <a:srgbClr val="FF0000"/>
                </a:solidFill>
              </a:rPr>
              <a:t>TeraGrid ‘10 </a:t>
            </a:r>
            <a:r>
              <a:rPr lang="en-US" dirty="0" smtClean="0"/>
              <a:t>“Cloud technologies, data-intensive science and the TG”; </a:t>
            </a:r>
            <a:r>
              <a:rPr lang="en-US" dirty="0" err="1" smtClean="0"/>
              <a:t>CloudCom</a:t>
            </a:r>
            <a:r>
              <a:rPr lang="en-US" dirty="0" smtClean="0"/>
              <a:t> conference tutorials Nov 30-Dec 3 2010</a:t>
            </a:r>
          </a:p>
          <a:p>
            <a:r>
              <a:rPr lang="en-US" dirty="0" smtClean="0"/>
              <a:t>Experimental </a:t>
            </a:r>
            <a:r>
              <a:rPr lang="en-US" dirty="0" smtClean="0">
                <a:solidFill>
                  <a:srgbClr val="FF0000"/>
                </a:solidFill>
              </a:rPr>
              <a:t>class use </a:t>
            </a:r>
            <a:r>
              <a:rPr lang="en-US" dirty="0" smtClean="0"/>
              <a:t>fall semester at Indiana, Florida and LSU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3"/>
          <p:cNvGrpSpPr/>
          <p:nvPr/>
        </p:nvGrpSpPr>
        <p:grpSpPr>
          <a:xfrm>
            <a:off x="-127205" y="1828800"/>
            <a:ext cx="8947355" cy="5029200"/>
            <a:chOff x="-152400" y="1657350"/>
            <a:chExt cx="8972550" cy="52006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b="1094"/>
            <a:stretch>
              <a:fillRect/>
            </a:stretch>
          </p:blipFill>
          <p:spPr bwMode="auto">
            <a:xfrm>
              <a:off x="550021" y="1692649"/>
              <a:ext cx="8212979" cy="5165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26"/>
            <p:cNvGrpSpPr/>
            <p:nvPr/>
          </p:nvGrpSpPr>
          <p:grpSpPr>
            <a:xfrm>
              <a:off x="914400" y="2038350"/>
              <a:ext cx="7391400" cy="3962400"/>
              <a:chOff x="914400" y="1981200"/>
              <a:chExt cx="7391400" cy="3962400"/>
            </a:xfrm>
          </p:grpSpPr>
          <p:cxnSp>
            <p:nvCxnSpPr>
              <p:cNvPr id="101" name="Straight Connector 100"/>
              <p:cNvCxnSpPr>
                <a:stCxn id="43" idx="3"/>
              </p:cNvCxnSpPr>
              <p:nvPr/>
            </p:nvCxnSpPr>
            <p:spPr>
              <a:xfrm>
                <a:off x="5020550" y="2795511"/>
                <a:ext cx="1065925" cy="1728864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4" name="Group 125"/>
              <p:cNvGrpSpPr/>
              <p:nvPr/>
            </p:nvGrpSpPr>
            <p:grpSpPr>
              <a:xfrm>
                <a:off x="914400" y="1981200"/>
                <a:ext cx="7391400" cy="3962400"/>
                <a:chOff x="914400" y="1981200"/>
                <a:chExt cx="7391400" cy="3962400"/>
              </a:xfrm>
            </p:grpSpPr>
            <p:cxnSp>
              <p:nvCxnSpPr>
                <p:cNvPr id="98" name="Straight Connector 97"/>
                <p:cNvCxnSpPr/>
                <p:nvPr/>
              </p:nvCxnSpPr>
              <p:spPr>
                <a:xfrm rot="16200000" flipH="1">
                  <a:off x="5372100" y="3619500"/>
                  <a:ext cx="1066800" cy="5334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>
                  <a:stCxn id="63" idx="3"/>
                </p:cNvCxnSpPr>
                <p:nvPr/>
              </p:nvCxnSpPr>
              <p:spPr>
                <a:xfrm flipV="1">
                  <a:off x="994005" y="4552950"/>
                  <a:ext cx="5178195" cy="721926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>
                  <a:stCxn id="33" idx="3"/>
                </p:cNvCxnSpPr>
                <p:nvPr/>
              </p:nvCxnSpPr>
              <p:spPr>
                <a:xfrm flipH="1">
                  <a:off x="6172200" y="3537785"/>
                  <a:ext cx="1352550" cy="1015165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 rot="10800000" flipV="1">
                  <a:off x="6172200" y="3124200"/>
                  <a:ext cx="2133600" cy="13716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rot="16200000" flipV="1">
                  <a:off x="5867400" y="4800600"/>
                  <a:ext cx="1447800" cy="8382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>
                  <a:off x="4800600" y="3581400"/>
                  <a:ext cx="1371600" cy="9144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rot="5400000">
                  <a:off x="5448300" y="3619500"/>
                  <a:ext cx="1600200" cy="1524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 rot="5400000" flipH="1" flipV="1">
                  <a:off x="5486400" y="4572000"/>
                  <a:ext cx="762000" cy="6096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 flipV="1">
                  <a:off x="3200400" y="4495800"/>
                  <a:ext cx="2971800" cy="9906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1524000" y="1981200"/>
                  <a:ext cx="4648200" cy="25146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914400" y="3657600"/>
                  <a:ext cx="5181600" cy="8382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914400" y="4419600"/>
                  <a:ext cx="5257800" cy="762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>
                  <a:stCxn id="47" idx="3"/>
                </p:cNvCxnSpPr>
                <p:nvPr/>
              </p:nvCxnSpPr>
              <p:spPr>
                <a:xfrm flipH="1">
                  <a:off x="6248400" y="3745741"/>
                  <a:ext cx="152400" cy="79299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" name="Group 17"/>
            <p:cNvGrpSpPr/>
            <p:nvPr/>
          </p:nvGrpSpPr>
          <p:grpSpPr>
            <a:xfrm>
              <a:off x="4724400" y="5162550"/>
              <a:ext cx="1295400" cy="762001"/>
              <a:chOff x="4572000" y="5105399"/>
              <a:chExt cx="1295400" cy="762001"/>
            </a:xfrm>
          </p:grpSpPr>
          <p:pic>
            <p:nvPicPr>
              <p:cNvPr id="12" name="Picture 11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572000" y="5105399"/>
                <a:ext cx="1295400" cy="762001"/>
              </a:xfrm>
              <a:prstGeom prst="rect">
                <a:avLst/>
              </a:prstGeom>
            </p:spPr>
          </p:pic>
          <p:pic>
            <p:nvPicPr>
              <p:cNvPr id="8" name="Picture 7" descr="arkansas.png"/>
              <p:cNvPicPr>
                <a:picLocks noChangeAspect="1"/>
              </p:cNvPicPr>
              <p:nvPr/>
            </p:nvPicPr>
            <p:blipFill>
              <a:blip r:embed="rId5" cstate="print"/>
              <a:srcRect l="22969" t="9376" r="22478" b="6238"/>
              <a:stretch>
                <a:fillRect/>
              </a:stretch>
            </p:blipFill>
            <p:spPr>
              <a:xfrm>
                <a:off x="4686300" y="5307430"/>
                <a:ext cx="266700" cy="378995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4924425" y="5276850"/>
                <a:ext cx="91082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prstClr val="black"/>
                    </a:solidFill>
                  </a:rPr>
                  <a:t>University of</a:t>
                </a:r>
              </a:p>
              <a:p>
                <a:r>
                  <a:rPr lang="en-US" sz="1100" dirty="0" smtClean="0">
                    <a:solidFill>
                      <a:prstClr val="black"/>
                    </a:solidFill>
                  </a:rPr>
                  <a:t>Arkansas</a:t>
                </a:r>
                <a:endParaRPr lang="en-US" sz="11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" name="Group 19"/>
            <p:cNvGrpSpPr/>
            <p:nvPr/>
          </p:nvGrpSpPr>
          <p:grpSpPr>
            <a:xfrm>
              <a:off x="5486400" y="4095750"/>
              <a:ext cx="1219200" cy="685800"/>
              <a:chOff x="5295901" y="3377547"/>
              <a:chExt cx="1615126" cy="908509"/>
            </a:xfrm>
          </p:grpSpPr>
          <p:pic>
            <p:nvPicPr>
              <p:cNvPr id="9" name="Picture 8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295901" y="3377547"/>
                <a:ext cx="1615126" cy="908509"/>
              </a:xfrm>
              <a:prstGeom prst="rect">
                <a:avLst/>
              </a:prstGeom>
            </p:spPr>
          </p:pic>
          <p:pic>
            <p:nvPicPr>
              <p:cNvPr id="10" name="Picture 9" descr="iu.png"/>
              <p:cNvPicPr>
                <a:picLocks noChangeAspect="1"/>
              </p:cNvPicPr>
              <p:nvPr/>
            </p:nvPicPr>
            <p:blipFill>
              <a:blip r:embed="rId6" cstate="print"/>
              <a:srcRect l="30000" t="23802" r="20000" b="21771"/>
              <a:stretch>
                <a:fillRect/>
              </a:stretch>
            </p:blipFill>
            <p:spPr>
              <a:xfrm>
                <a:off x="5486402" y="3663542"/>
                <a:ext cx="381000" cy="381000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5699681" y="3541584"/>
                <a:ext cx="1110399" cy="605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prstClr val="black"/>
                    </a:solidFill>
                  </a:rPr>
                  <a:t>Indiana </a:t>
                </a:r>
              </a:p>
              <a:p>
                <a:r>
                  <a:rPr lang="en-US" sz="1200" dirty="0" smtClean="0">
                    <a:solidFill>
                      <a:prstClr val="black"/>
                    </a:solidFill>
                  </a:rPr>
                  <a:t>University</a:t>
                </a: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" name="Group 25"/>
            <p:cNvGrpSpPr/>
            <p:nvPr/>
          </p:nvGrpSpPr>
          <p:grpSpPr>
            <a:xfrm>
              <a:off x="1" y="4095750"/>
              <a:ext cx="1676400" cy="762001"/>
              <a:chOff x="2219326" y="761999"/>
              <a:chExt cx="1676400" cy="762001"/>
            </a:xfrm>
          </p:grpSpPr>
          <p:pic>
            <p:nvPicPr>
              <p:cNvPr id="22" name="Picture 21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219326" y="761999"/>
                <a:ext cx="1676400" cy="762001"/>
              </a:xfrm>
              <a:prstGeom prst="rect">
                <a:avLst/>
              </a:prstGeom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2867025" y="857250"/>
                <a:ext cx="878767" cy="5770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smtClean="0">
                    <a:solidFill>
                      <a:prstClr val="black"/>
                    </a:solidFill>
                  </a:rPr>
                  <a:t>University of</a:t>
                </a:r>
              </a:p>
              <a:p>
                <a:r>
                  <a:rPr lang="en-US" sz="1050" dirty="0" smtClean="0">
                    <a:solidFill>
                      <a:prstClr val="black"/>
                    </a:solidFill>
                  </a:rPr>
                  <a:t>California at</a:t>
                </a:r>
              </a:p>
              <a:p>
                <a:r>
                  <a:rPr lang="en-US" sz="1050" dirty="0" smtClean="0">
                    <a:solidFill>
                      <a:prstClr val="black"/>
                    </a:solidFill>
                  </a:rPr>
                  <a:t>Los Angeles</a:t>
                </a:r>
                <a:endParaRPr lang="en-US" sz="1050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25" name="Picture 24" descr="ucla.png"/>
              <p:cNvPicPr>
                <a:picLocks noChangeAspect="1"/>
              </p:cNvPicPr>
              <p:nvPr/>
            </p:nvPicPr>
            <p:blipFill>
              <a:blip r:embed="rId7" cstate="print"/>
              <a:srcRect l="31583" t="40630" r="16736" b="31241"/>
              <a:stretch>
                <a:fillRect/>
              </a:stretch>
            </p:blipFill>
            <p:spPr>
              <a:xfrm>
                <a:off x="2400300" y="1057275"/>
                <a:ext cx="476250" cy="238125"/>
              </a:xfrm>
              <a:prstGeom prst="rect">
                <a:avLst/>
              </a:prstGeom>
            </p:spPr>
          </p:pic>
        </p:grpSp>
        <p:grpSp>
          <p:nvGrpSpPr>
            <p:cNvPr id="14" name="Group 33"/>
            <p:cNvGrpSpPr/>
            <p:nvPr/>
          </p:nvGrpSpPr>
          <p:grpSpPr>
            <a:xfrm>
              <a:off x="6914654" y="3181350"/>
              <a:ext cx="1010146" cy="685800"/>
              <a:chOff x="2418854" y="533401"/>
              <a:chExt cx="1010146" cy="685800"/>
            </a:xfrm>
          </p:grpSpPr>
          <p:pic>
            <p:nvPicPr>
              <p:cNvPr id="31" name="Picture 30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438400" y="533401"/>
                <a:ext cx="990600" cy="685800"/>
              </a:xfrm>
              <a:prstGeom prst="rect">
                <a:avLst/>
              </a:prstGeom>
            </p:spPr>
          </p:pic>
          <p:sp>
            <p:nvSpPr>
              <p:cNvPr id="32" name="TextBox 31"/>
              <p:cNvSpPr txBox="1"/>
              <p:nvPr/>
            </p:nvSpPr>
            <p:spPr>
              <a:xfrm>
                <a:off x="2876550" y="676275"/>
                <a:ext cx="50687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prstClr val="black"/>
                    </a:solidFill>
                  </a:rPr>
                  <a:t>Penn </a:t>
                </a:r>
              </a:p>
              <a:p>
                <a:r>
                  <a:rPr lang="en-US" sz="1100" dirty="0" smtClean="0">
                    <a:solidFill>
                      <a:prstClr val="black"/>
                    </a:solidFill>
                  </a:rPr>
                  <a:t>State</a:t>
                </a:r>
                <a:endParaRPr lang="en-US" sz="1100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33" name="Picture 32" descr="penn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418854" y="609600"/>
                <a:ext cx="610096" cy="560471"/>
              </a:xfrm>
              <a:prstGeom prst="rect">
                <a:avLst/>
              </a:prstGeom>
            </p:spPr>
          </p:pic>
        </p:grpSp>
        <p:grpSp>
          <p:nvGrpSpPr>
            <p:cNvPr id="16" name="Group 39"/>
            <p:cNvGrpSpPr/>
            <p:nvPr/>
          </p:nvGrpSpPr>
          <p:grpSpPr>
            <a:xfrm>
              <a:off x="4019550" y="3200400"/>
              <a:ext cx="1295400" cy="770021"/>
              <a:chOff x="1295400" y="457200"/>
              <a:chExt cx="1295400" cy="770021"/>
            </a:xfrm>
          </p:grpSpPr>
          <p:pic>
            <p:nvPicPr>
              <p:cNvPr id="39" name="Picture 38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447800" y="533400"/>
                <a:ext cx="1143000" cy="644401"/>
              </a:xfrm>
              <a:prstGeom prst="rect">
                <a:avLst/>
              </a:prstGeom>
            </p:spPr>
          </p:pic>
          <p:pic>
            <p:nvPicPr>
              <p:cNvPr id="37" name="Picture 36" descr="iowa.pn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295400" y="457200"/>
                <a:ext cx="838200" cy="770021"/>
              </a:xfrm>
              <a:prstGeom prst="rect">
                <a:avLst/>
              </a:prstGeom>
            </p:spPr>
          </p:pic>
          <p:sp>
            <p:nvSpPr>
              <p:cNvPr id="36" name="TextBox 35"/>
              <p:cNvSpPr txBox="1"/>
              <p:nvPr/>
            </p:nvSpPr>
            <p:spPr>
              <a:xfrm>
                <a:off x="1905000" y="619125"/>
                <a:ext cx="47961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prstClr val="black"/>
                    </a:solidFill>
                  </a:rPr>
                  <a:t>Iowa</a:t>
                </a:r>
              </a:p>
              <a:p>
                <a:r>
                  <a:rPr lang="en-US" sz="1100" dirty="0" smtClean="0">
                    <a:solidFill>
                      <a:prstClr val="black"/>
                    </a:solidFill>
                  </a:rPr>
                  <a:t>State</a:t>
                </a:r>
              </a:p>
            </p:txBody>
          </p:sp>
        </p:grpSp>
        <p:grpSp>
          <p:nvGrpSpPr>
            <p:cNvPr id="18" name="Group 20"/>
            <p:cNvGrpSpPr/>
            <p:nvPr/>
          </p:nvGrpSpPr>
          <p:grpSpPr>
            <a:xfrm>
              <a:off x="4953000" y="3009900"/>
              <a:ext cx="1219200" cy="609600"/>
              <a:chOff x="2514597" y="634346"/>
              <a:chExt cx="1615127" cy="807564"/>
            </a:xfrm>
          </p:grpSpPr>
          <p:pic>
            <p:nvPicPr>
              <p:cNvPr id="15" name="Picture 14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514597" y="634346"/>
                <a:ext cx="1615127" cy="807564"/>
              </a:xfrm>
              <a:prstGeom prst="rect">
                <a:avLst/>
              </a:prstGeom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2975384" y="787237"/>
                <a:ext cx="1154340" cy="570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err="1" smtClean="0">
                    <a:solidFill>
                      <a:prstClr val="black"/>
                    </a:solidFill>
                  </a:rPr>
                  <a:t>Univ.Illinois</a:t>
                </a:r>
                <a:r>
                  <a:rPr lang="en-US" sz="1050" dirty="0" smtClean="0">
                    <a:solidFill>
                      <a:prstClr val="black"/>
                    </a:solidFill>
                  </a:rPr>
                  <a:t> </a:t>
                </a:r>
              </a:p>
              <a:p>
                <a:r>
                  <a:rPr lang="en-US" sz="1050" dirty="0" smtClean="0">
                    <a:solidFill>
                      <a:prstClr val="black"/>
                    </a:solidFill>
                  </a:rPr>
                  <a:t>at Chicago</a:t>
                </a:r>
                <a:endParaRPr lang="en-US" sz="1050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19" name="Picture 18" descr="chicago.png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533649" y="814238"/>
                <a:ext cx="586619" cy="538904"/>
              </a:xfrm>
              <a:prstGeom prst="rect">
                <a:avLst/>
              </a:prstGeom>
            </p:spPr>
          </p:pic>
        </p:grpSp>
        <p:grpSp>
          <p:nvGrpSpPr>
            <p:cNvPr id="20" name="Group 43"/>
            <p:cNvGrpSpPr/>
            <p:nvPr/>
          </p:nvGrpSpPr>
          <p:grpSpPr>
            <a:xfrm>
              <a:off x="4305300" y="2419350"/>
              <a:ext cx="1357851" cy="720601"/>
              <a:chOff x="1552575" y="609600"/>
              <a:chExt cx="1357851" cy="720601"/>
            </a:xfrm>
          </p:grpSpPr>
          <p:pic>
            <p:nvPicPr>
              <p:cNvPr id="41" name="Picture 40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600200" y="609600"/>
                <a:ext cx="1295400" cy="720601"/>
              </a:xfrm>
              <a:prstGeom prst="rect">
                <a:avLst/>
              </a:prstGeom>
            </p:spPr>
          </p:pic>
          <p:sp>
            <p:nvSpPr>
              <p:cNvPr id="42" name="TextBox 41"/>
              <p:cNvSpPr txBox="1"/>
              <p:nvPr/>
            </p:nvSpPr>
            <p:spPr>
              <a:xfrm>
                <a:off x="2066925" y="790575"/>
                <a:ext cx="8435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prstClr val="black"/>
                    </a:solidFill>
                  </a:rPr>
                  <a:t>University of</a:t>
                </a:r>
              </a:p>
              <a:p>
                <a:r>
                  <a:rPr lang="en-US" sz="1000" dirty="0" smtClean="0">
                    <a:solidFill>
                      <a:prstClr val="black"/>
                    </a:solidFill>
                  </a:rPr>
                  <a:t>Minnesota</a:t>
                </a:r>
                <a:endParaRPr lang="en-US" sz="1000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43" name="Picture 42" descr="minn.png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552575" y="657225"/>
                <a:ext cx="715250" cy="657072"/>
              </a:xfrm>
              <a:prstGeom prst="rect">
                <a:avLst/>
              </a:prstGeom>
            </p:spPr>
          </p:pic>
        </p:grpSp>
        <p:grpSp>
          <p:nvGrpSpPr>
            <p:cNvPr id="21" name="Group 29"/>
            <p:cNvGrpSpPr/>
            <p:nvPr/>
          </p:nvGrpSpPr>
          <p:grpSpPr>
            <a:xfrm>
              <a:off x="5810463" y="2657475"/>
              <a:ext cx="1047537" cy="609600"/>
              <a:chOff x="1981200" y="555813"/>
              <a:chExt cx="1355635" cy="788895"/>
            </a:xfrm>
          </p:grpSpPr>
          <p:pic>
            <p:nvPicPr>
              <p:cNvPr id="27" name="Picture 26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981200" y="555813"/>
                <a:ext cx="1281954" cy="788895"/>
              </a:xfrm>
              <a:prstGeom prst="rect">
                <a:avLst/>
              </a:prstGeom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2442322" y="686920"/>
                <a:ext cx="894513" cy="517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prstClr val="black"/>
                    </a:solidFill>
                  </a:rPr>
                  <a:t>Michigan </a:t>
                </a:r>
              </a:p>
              <a:p>
                <a:r>
                  <a:rPr lang="en-US" sz="1000" dirty="0" smtClean="0">
                    <a:solidFill>
                      <a:prstClr val="black"/>
                    </a:solidFill>
                  </a:rPr>
                  <a:t>State</a:t>
                </a:r>
              </a:p>
            </p:txBody>
          </p:sp>
          <p:pic>
            <p:nvPicPr>
              <p:cNvPr id="29" name="Picture 28" descr="msu.png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039470" y="679077"/>
                <a:ext cx="551491" cy="506632"/>
              </a:xfrm>
              <a:prstGeom prst="rect">
                <a:avLst/>
              </a:prstGeom>
            </p:spPr>
          </p:pic>
        </p:grpSp>
        <p:grpSp>
          <p:nvGrpSpPr>
            <p:cNvPr id="23" name="Group 47"/>
            <p:cNvGrpSpPr/>
            <p:nvPr/>
          </p:nvGrpSpPr>
          <p:grpSpPr>
            <a:xfrm>
              <a:off x="5638800" y="3395731"/>
              <a:ext cx="1143000" cy="700019"/>
              <a:chOff x="1676400" y="533400"/>
              <a:chExt cx="1143000" cy="700019"/>
            </a:xfrm>
          </p:grpSpPr>
          <p:pic>
            <p:nvPicPr>
              <p:cNvPr id="45" name="Picture 44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752600" y="533400"/>
                <a:ext cx="1066800" cy="644401"/>
              </a:xfrm>
              <a:prstGeom prst="rect">
                <a:avLst/>
              </a:prstGeom>
            </p:spPr>
          </p:pic>
          <p:sp>
            <p:nvSpPr>
              <p:cNvPr id="46" name="TextBox 45"/>
              <p:cNvSpPr txBox="1"/>
              <p:nvPr/>
            </p:nvSpPr>
            <p:spPr>
              <a:xfrm>
                <a:off x="2247900" y="638175"/>
                <a:ext cx="52129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prstClr val="black"/>
                    </a:solidFill>
                  </a:rPr>
                  <a:t>Notre</a:t>
                </a:r>
              </a:p>
              <a:p>
                <a:r>
                  <a:rPr lang="en-US" sz="1100" dirty="0" smtClean="0">
                    <a:solidFill>
                      <a:prstClr val="black"/>
                    </a:solidFill>
                  </a:rPr>
                  <a:t>Dame</a:t>
                </a:r>
                <a:endParaRPr lang="en-US" sz="1100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47" name="Picture 46" descr="nd.png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676400" y="533400"/>
                <a:ext cx="762000" cy="700019"/>
              </a:xfrm>
              <a:prstGeom prst="rect">
                <a:avLst/>
              </a:prstGeom>
            </p:spPr>
          </p:pic>
        </p:grpSp>
        <p:grpSp>
          <p:nvGrpSpPr>
            <p:cNvPr id="26" name="Group 51"/>
            <p:cNvGrpSpPr/>
            <p:nvPr/>
          </p:nvGrpSpPr>
          <p:grpSpPr>
            <a:xfrm>
              <a:off x="2362200" y="5162550"/>
              <a:ext cx="1524000" cy="720601"/>
              <a:chOff x="1828800" y="685800"/>
              <a:chExt cx="1524000" cy="720601"/>
            </a:xfrm>
          </p:grpSpPr>
          <p:pic>
            <p:nvPicPr>
              <p:cNvPr id="49" name="Picture 48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828800" y="685800"/>
                <a:ext cx="1524000" cy="720601"/>
              </a:xfrm>
              <a:prstGeom prst="rect">
                <a:avLst/>
              </a:prstGeom>
            </p:spPr>
          </p:pic>
          <p:sp>
            <p:nvSpPr>
              <p:cNvPr id="50" name="TextBox 49"/>
              <p:cNvSpPr txBox="1"/>
              <p:nvPr/>
            </p:nvSpPr>
            <p:spPr>
              <a:xfrm>
                <a:off x="2286000" y="841802"/>
                <a:ext cx="104547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smtClean="0">
                    <a:solidFill>
                      <a:prstClr val="black"/>
                    </a:solidFill>
                  </a:rPr>
                  <a:t>University of </a:t>
                </a:r>
              </a:p>
              <a:p>
                <a:r>
                  <a:rPr lang="en-US" sz="1050" dirty="0" smtClean="0">
                    <a:solidFill>
                      <a:prstClr val="black"/>
                    </a:solidFill>
                  </a:rPr>
                  <a:t>Texas</a:t>
                </a:r>
                <a:r>
                  <a:rPr lang="en-US" sz="1050" dirty="0">
                    <a:solidFill>
                      <a:prstClr val="black"/>
                    </a:solidFill>
                  </a:rPr>
                  <a:t> a</a:t>
                </a:r>
                <a:r>
                  <a:rPr lang="en-US" sz="1050" dirty="0" smtClean="0">
                    <a:solidFill>
                      <a:prstClr val="black"/>
                    </a:solidFill>
                  </a:rPr>
                  <a:t>t El Paso</a:t>
                </a:r>
                <a:endParaRPr lang="en-US" sz="1050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51" name="Picture 50" descr="utep.png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1857375" y="785926"/>
                <a:ext cx="619125" cy="568766"/>
              </a:xfrm>
              <a:prstGeom prst="rect">
                <a:avLst/>
              </a:prstGeom>
            </p:spPr>
          </p:pic>
        </p:grpSp>
        <p:grpSp>
          <p:nvGrpSpPr>
            <p:cNvPr id="30" name="Group 55"/>
            <p:cNvGrpSpPr/>
            <p:nvPr/>
          </p:nvGrpSpPr>
          <p:grpSpPr>
            <a:xfrm>
              <a:off x="-152400" y="3257550"/>
              <a:ext cx="1924050" cy="952347"/>
              <a:chOff x="1581150" y="838200"/>
              <a:chExt cx="1924050" cy="952347"/>
            </a:xfrm>
          </p:grpSpPr>
          <p:pic>
            <p:nvPicPr>
              <p:cNvPr id="53" name="Picture 52" descr="cloud.png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19000"/>
              </a:blip>
              <a:stretch>
                <a:fillRect/>
              </a:stretch>
            </p:blipFill>
            <p:spPr>
              <a:xfrm>
                <a:off x="1752600" y="838200"/>
                <a:ext cx="1752600" cy="838200"/>
              </a:xfrm>
              <a:prstGeom prst="rect">
                <a:avLst/>
              </a:prstGeom>
            </p:spPr>
          </p:pic>
          <p:sp>
            <p:nvSpPr>
              <p:cNvPr id="54" name="TextBox 53"/>
              <p:cNvSpPr txBox="1"/>
              <p:nvPr/>
            </p:nvSpPr>
            <p:spPr>
              <a:xfrm>
                <a:off x="2293846" y="1076325"/>
                <a:ext cx="112562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smtClean="0">
                    <a:solidFill>
                      <a:prstClr val="black"/>
                    </a:solidFill>
                  </a:rPr>
                  <a:t>IBM </a:t>
                </a:r>
                <a:r>
                  <a:rPr lang="en-US" sz="1050" dirty="0" err="1" smtClean="0">
                    <a:solidFill>
                      <a:prstClr val="black"/>
                    </a:solidFill>
                  </a:rPr>
                  <a:t>Almaden</a:t>
                </a:r>
                <a:endParaRPr lang="en-US" sz="1050" dirty="0" smtClean="0">
                  <a:solidFill>
                    <a:prstClr val="black"/>
                  </a:solidFill>
                </a:endParaRPr>
              </a:p>
              <a:p>
                <a:r>
                  <a:rPr lang="en-US" sz="1050" dirty="0" smtClean="0">
                    <a:solidFill>
                      <a:prstClr val="black"/>
                    </a:solidFill>
                  </a:rPr>
                  <a:t>Research Center</a:t>
                </a:r>
              </a:p>
            </p:txBody>
          </p:sp>
          <p:pic>
            <p:nvPicPr>
              <p:cNvPr id="55" name="Picture 54" descr="ibm.png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1581150" y="876300"/>
                <a:ext cx="995196" cy="914247"/>
              </a:xfrm>
              <a:prstGeom prst="rect">
                <a:avLst/>
              </a:prstGeom>
            </p:spPr>
          </p:pic>
        </p:grpSp>
        <p:grpSp>
          <p:nvGrpSpPr>
            <p:cNvPr id="34" name="Group 59"/>
            <p:cNvGrpSpPr/>
            <p:nvPr/>
          </p:nvGrpSpPr>
          <p:grpSpPr>
            <a:xfrm>
              <a:off x="685800" y="1657350"/>
              <a:ext cx="1409700" cy="720601"/>
              <a:chOff x="1409700" y="609600"/>
              <a:chExt cx="1409700" cy="720601"/>
            </a:xfrm>
          </p:grpSpPr>
          <p:pic>
            <p:nvPicPr>
              <p:cNvPr id="57" name="Picture 56" descr="cloud.png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19000"/>
              </a:blip>
              <a:stretch>
                <a:fillRect/>
              </a:stretch>
            </p:blipFill>
            <p:spPr>
              <a:xfrm>
                <a:off x="1447800" y="609600"/>
                <a:ext cx="1371600" cy="720601"/>
              </a:xfrm>
              <a:prstGeom prst="rect">
                <a:avLst/>
              </a:prstGeom>
            </p:spPr>
          </p:pic>
          <p:sp>
            <p:nvSpPr>
              <p:cNvPr id="58" name="TextBox 57"/>
              <p:cNvSpPr txBox="1"/>
              <p:nvPr/>
            </p:nvSpPr>
            <p:spPr>
              <a:xfrm>
                <a:off x="1885950" y="790575"/>
                <a:ext cx="87075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prstClr val="black"/>
                    </a:solidFill>
                  </a:rPr>
                  <a:t>Washington</a:t>
                </a:r>
              </a:p>
              <a:p>
                <a:r>
                  <a:rPr lang="en-US" sz="1100" dirty="0" smtClean="0">
                    <a:solidFill>
                      <a:prstClr val="black"/>
                    </a:solidFill>
                  </a:rPr>
                  <a:t>University</a:t>
                </a:r>
                <a:endParaRPr lang="en-US" sz="1100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59" name="Picture 58" descr="washington.png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1409700" y="711458"/>
                <a:ext cx="666750" cy="612517"/>
              </a:xfrm>
              <a:prstGeom prst="rect">
                <a:avLst/>
              </a:prstGeom>
            </p:spPr>
          </p:pic>
        </p:grpSp>
        <p:grpSp>
          <p:nvGrpSpPr>
            <p:cNvPr id="35" name="Group 63"/>
            <p:cNvGrpSpPr/>
            <p:nvPr/>
          </p:nvGrpSpPr>
          <p:grpSpPr>
            <a:xfrm>
              <a:off x="228600" y="4781550"/>
              <a:ext cx="1627641" cy="890154"/>
              <a:chOff x="1752600" y="516248"/>
              <a:chExt cx="1627641" cy="890154"/>
            </a:xfrm>
          </p:grpSpPr>
          <p:pic>
            <p:nvPicPr>
              <p:cNvPr id="61" name="Picture 60" descr="cloud.png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19000"/>
              </a:blip>
              <a:stretch>
                <a:fillRect/>
              </a:stretch>
            </p:blipFill>
            <p:spPr>
              <a:xfrm>
                <a:off x="1752600" y="516248"/>
                <a:ext cx="1600200" cy="890154"/>
              </a:xfrm>
              <a:prstGeom prst="rect">
                <a:avLst/>
              </a:prstGeom>
            </p:spPr>
          </p:pic>
          <p:sp>
            <p:nvSpPr>
              <p:cNvPr id="62" name="TextBox 61"/>
              <p:cNvSpPr txBox="1"/>
              <p:nvPr/>
            </p:nvSpPr>
            <p:spPr>
              <a:xfrm>
                <a:off x="2381250" y="742950"/>
                <a:ext cx="998991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prstClr val="black"/>
                    </a:solidFill>
                  </a:rPr>
                  <a:t>San Diego</a:t>
                </a:r>
              </a:p>
              <a:p>
                <a:r>
                  <a:rPr lang="en-US" sz="1000" dirty="0" smtClean="0">
                    <a:solidFill>
                      <a:prstClr val="black"/>
                    </a:solidFill>
                  </a:rPr>
                  <a:t>Supercomputer</a:t>
                </a:r>
              </a:p>
              <a:p>
                <a:r>
                  <a:rPr lang="en-US" sz="1000" dirty="0" smtClean="0">
                    <a:solidFill>
                      <a:prstClr val="black"/>
                    </a:solidFill>
                  </a:rPr>
                  <a:t>Center</a:t>
                </a:r>
                <a:endParaRPr lang="en-US" sz="1000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63" name="Picture 62" descr="sdsc.png"/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1771650" y="666750"/>
                <a:ext cx="746355" cy="685647"/>
              </a:xfrm>
              <a:prstGeom prst="rect">
                <a:avLst/>
              </a:prstGeom>
            </p:spPr>
          </p:pic>
        </p:grpSp>
        <p:grpSp>
          <p:nvGrpSpPr>
            <p:cNvPr id="38" name="Group 68"/>
            <p:cNvGrpSpPr/>
            <p:nvPr/>
          </p:nvGrpSpPr>
          <p:grpSpPr>
            <a:xfrm>
              <a:off x="6248400" y="5619750"/>
              <a:ext cx="1447800" cy="838047"/>
              <a:chOff x="1143000" y="533400"/>
              <a:chExt cx="1447800" cy="838047"/>
            </a:xfrm>
          </p:grpSpPr>
          <p:grpSp>
            <p:nvGrpSpPr>
              <p:cNvPr id="40" name="Group 67"/>
              <p:cNvGrpSpPr/>
              <p:nvPr/>
            </p:nvGrpSpPr>
            <p:grpSpPr>
              <a:xfrm>
                <a:off x="1143000" y="533400"/>
                <a:ext cx="1447800" cy="720601"/>
                <a:chOff x="1143000" y="533400"/>
                <a:chExt cx="1447800" cy="720601"/>
              </a:xfrm>
            </p:grpSpPr>
            <p:pic>
              <p:nvPicPr>
                <p:cNvPr id="65" name="Picture 64" descr="cloud.png"/>
                <p:cNvPicPr>
                  <a:picLocks noChangeAspect="1"/>
                </p:cNvPicPr>
                <p:nvPr/>
              </p:nvPicPr>
              <p:blipFill>
                <a:blip r:embed="rId4" cstate="print"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lum bright="19000"/>
                </a:blip>
                <a:stretch>
                  <a:fillRect/>
                </a:stretch>
              </p:blipFill>
              <p:spPr>
                <a:xfrm>
                  <a:off x="1143000" y="533400"/>
                  <a:ext cx="1447800" cy="720601"/>
                </a:xfrm>
                <a:prstGeom prst="rect">
                  <a:avLst/>
                </a:prstGeom>
              </p:spPr>
            </p:pic>
            <p:sp>
              <p:nvSpPr>
                <p:cNvPr id="66" name="TextBox 65"/>
                <p:cNvSpPr txBox="1"/>
                <p:nvPr/>
              </p:nvSpPr>
              <p:spPr>
                <a:xfrm>
                  <a:off x="1752853" y="685800"/>
                  <a:ext cx="761747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 smtClean="0">
                      <a:solidFill>
                        <a:prstClr val="black"/>
                      </a:solidFill>
                    </a:rPr>
                    <a:t>University</a:t>
                  </a:r>
                </a:p>
                <a:p>
                  <a:r>
                    <a:rPr lang="en-US" sz="1100" dirty="0" smtClean="0">
                      <a:solidFill>
                        <a:prstClr val="black"/>
                      </a:solidFill>
                    </a:rPr>
                    <a:t>of Florida</a:t>
                  </a:r>
                  <a:endParaRPr lang="en-US" sz="1100" dirty="0">
                    <a:solidFill>
                      <a:prstClr val="black"/>
                    </a:solidFill>
                  </a:endParaRPr>
                </a:p>
              </p:txBody>
            </p:sp>
          </p:grpSp>
          <p:pic>
            <p:nvPicPr>
              <p:cNvPr id="67" name="Picture 66" descr="florida.png"/>
              <p:cNvPicPr>
                <a:picLocks noChangeAspect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1143000" y="609600"/>
                <a:ext cx="829302" cy="761847"/>
              </a:xfrm>
              <a:prstGeom prst="rect">
                <a:avLst/>
              </a:prstGeom>
            </p:spPr>
          </p:pic>
        </p:grpSp>
        <p:grpSp>
          <p:nvGrpSpPr>
            <p:cNvPr id="44" name="Group 72"/>
            <p:cNvGrpSpPr/>
            <p:nvPr/>
          </p:nvGrpSpPr>
          <p:grpSpPr>
            <a:xfrm>
              <a:off x="7543800" y="2647950"/>
              <a:ext cx="1276350" cy="770021"/>
              <a:chOff x="1771650" y="485775"/>
              <a:chExt cx="1276350" cy="770021"/>
            </a:xfrm>
          </p:grpSpPr>
          <p:pic>
            <p:nvPicPr>
              <p:cNvPr id="70" name="Picture 69" descr="cloud.png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19000"/>
              </a:blip>
              <a:stretch>
                <a:fillRect/>
              </a:stretch>
            </p:blipFill>
            <p:spPr>
              <a:xfrm>
                <a:off x="1828800" y="533400"/>
                <a:ext cx="1219200" cy="644401"/>
              </a:xfrm>
              <a:prstGeom prst="rect">
                <a:avLst/>
              </a:prstGeom>
            </p:spPr>
          </p:pic>
          <p:sp>
            <p:nvSpPr>
              <p:cNvPr id="71" name="TextBox 70"/>
              <p:cNvSpPr txBox="1"/>
              <p:nvPr/>
            </p:nvSpPr>
            <p:spPr>
              <a:xfrm>
                <a:off x="2324100" y="609600"/>
                <a:ext cx="64472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prstClr val="black"/>
                    </a:solidFill>
                  </a:rPr>
                  <a:t>Johns </a:t>
                </a:r>
              </a:p>
              <a:p>
                <a:r>
                  <a:rPr lang="en-US" sz="1100" dirty="0" smtClean="0">
                    <a:solidFill>
                      <a:prstClr val="black"/>
                    </a:solidFill>
                  </a:rPr>
                  <a:t>Hopkins</a:t>
                </a:r>
                <a:endParaRPr lang="en-US" sz="1100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72" name="Picture 71" descr="hopkins.png"/>
              <p:cNvPicPr>
                <a:picLocks noChangeAspect="1"/>
              </p:cNvPicPr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1771650" y="485775"/>
                <a:ext cx="838200" cy="770021"/>
              </a:xfrm>
              <a:prstGeom prst="rect">
                <a:avLst/>
              </a:prstGeom>
            </p:spPr>
          </p:pic>
        </p:grpSp>
      </p:grpSp>
      <p:grpSp>
        <p:nvGrpSpPr>
          <p:cNvPr id="48" name="Group 129"/>
          <p:cNvGrpSpPr/>
          <p:nvPr/>
        </p:nvGrpSpPr>
        <p:grpSpPr>
          <a:xfrm>
            <a:off x="0" y="-19050"/>
            <a:ext cx="9144000" cy="1314450"/>
            <a:chOff x="0" y="0"/>
            <a:chExt cx="9144000" cy="1314450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0" y="0"/>
              <a:ext cx="8210550" cy="1314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20" cstate="print"/>
            <a:srcRect r="88399"/>
            <a:stretch>
              <a:fillRect/>
            </a:stretch>
          </p:blipFill>
          <p:spPr bwMode="auto">
            <a:xfrm>
              <a:off x="8191500" y="0"/>
              <a:ext cx="952500" cy="1314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1" name="Rectangle 130"/>
          <p:cNvSpPr/>
          <p:nvPr/>
        </p:nvSpPr>
        <p:spPr>
          <a:xfrm>
            <a:off x="3657600" y="1295400"/>
            <a:ext cx="548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i="1" dirty="0" smtClean="0">
                <a:solidFill>
                  <a:srgbClr val="990000"/>
                </a:solidFill>
              </a:rPr>
              <a:t>July 26-30, 2010  NCSA Summer School Workshop</a:t>
            </a:r>
          </a:p>
          <a:p>
            <a:pPr algn="r"/>
            <a:r>
              <a:rPr lang="en-US" sz="1600" dirty="0" smtClean="0">
                <a:solidFill>
                  <a:srgbClr val="7030A0"/>
                </a:solidFill>
              </a:rPr>
              <a:t>http://salsahpc.indiana.edu/tutorial</a:t>
            </a:r>
            <a:endParaRPr lang="en-US" sz="1600" i="1" dirty="0" smtClean="0">
              <a:solidFill>
                <a:srgbClr val="7030A0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0" y="1295400"/>
            <a:ext cx="548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>
                <a:solidFill>
                  <a:prstClr val="black"/>
                </a:solidFill>
              </a:rPr>
              <a:t>300+ Students learning about Twister &amp; </a:t>
            </a:r>
            <a:r>
              <a:rPr lang="en-US" sz="1600" i="1" dirty="0" err="1" smtClean="0">
                <a:solidFill>
                  <a:prstClr val="black"/>
                </a:solidFill>
              </a:rPr>
              <a:t>Hadoop</a:t>
            </a:r>
            <a:r>
              <a:rPr lang="en-US" sz="1600" i="1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1600" i="1" dirty="0" err="1" smtClean="0">
                <a:solidFill>
                  <a:prstClr val="black"/>
                </a:solidFill>
              </a:rPr>
              <a:t>MapReduce</a:t>
            </a:r>
            <a:r>
              <a:rPr lang="en-US" sz="1600" i="1" dirty="0" smtClean="0">
                <a:solidFill>
                  <a:prstClr val="black"/>
                </a:solidFill>
              </a:rPr>
              <a:t> technologies, supported by </a:t>
            </a:r>
            <a:r>
              <a:rPr lang="en-US" sz="1600" i="1" dirty="0" err="1" smtClean="0">
                <a:solidFill>
                  <a:prstClr val="black"/>
                </a:solidFill>
              </a:rPr>
              <a:t>FutureGrid</a:t>
            </a:r>
            <a:r>
              <a:rPr lang="en-US" sz="1600" i="1" dirty="0" smtClean="0">
                <a:solidFill>
                  <a:prstClr val="black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20" y="152400"/>
            <a:ext cx="5488399" cy="914400"/>
          </a:xfrm>
        </p:spPr>
        <p:txBody>
          <a:bodyPr/>
          <a:lstStyle/>
          <a:p>
            <a:r>
              <a:rPr lang="en-US" dirty="0" smtClean="0"/>
              <a:t>Software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1788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Portals</a:t>
            </a:r>
            <a:r>
              <a:rPr lang="en-US" dirty="0" smtClean="0"/>
              <a:t> including “Support” “use FutureGrid” “Outreach”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Monitoring</a:t>
            </a:r>
            <a:r>
              <a:rPr lang="en-US" dirty="0" smtClean="0"/>
              <a:t> – INCA, Power (</a:t>
            </a:r>
            <a:r>
              <a:rPr lang="en-US" dirty="0" err="1" smtClean="0"/>
              <a:t>GreenIT</a:t>
            </a:r>
            <a:r>
              <a:rPr lang="en-US" dirty="0" smtClean="0"/>
              <a:t>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Experiment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Manager</a:t>
            </a:r>
            <a:r>
              <a:rPr lang="en-US" dirty="0" smtClean="0"/>
              <a:t>: specify/workflow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Image</a:t>
            </a:r>
            <a:r>
              <a:rPr lang="en-US" dirty="0" smtClean="0"/>
              <a:t> Generation and Repository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Intercloud</a:t>
            </a:r>
            <a:r>
              <a:rPr lang="en-US" dirty="0" smtClean="0"/>
              <a:t> Networking </a:t>
            </a:r>
            <a:r>
              <a:rPr lang="en-US" dirty="0" err="1" smtClean="0"/>
              <a:t>ViNE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Virtual Clusters </a:t>
            </a:r>
            <a:r>
              <a:rPr lang="en-US" dirty="0" smtClean="0"/>
              <a:t>built with virtual networks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Performance</a:t>
            </a:r>
            <a:r>
              <a:rPr lang="en-US" dirty="0" smtClean="0"/>
              <a:t> library </a:t>
            </a:r>
          </a:p>
          <a:p>
            <a:r>
              <a:rPr lang="fr-FR" b="1" dirty="0" err="1" smtClean="0">
                <a:solidFill>
                  <a:srgbClr val="FF0000"/>
                </a:solidFill>
              </a:rPr>
              <a:t>Rain</a:t>
            </a:r>
            <a:r>
              <a:rPr lang="fr-FR" dirty="0" smtClean="0"/>
              <a:t> or </a:t>
            </a:r>
            <a:r>
              <a:rPr lang="fr-FR" b="1" dirty="0" err="1" smtClean="0"/>
              <a:t>R</a:t>
            </a:r>
            <a:r>
              <a:rPr lang="fr-FR" dirty="0" err="1" smtClean="0"/>
              <a:t>untime</a:t>
            </a:r>
            <a:r>
              <a:rPr lang="fr-FR" dirty="0" smtClean="0"/>
              <a:t> </a:t>
            </a:r>
            <a:r>
              <a:rPr lang="fr-FR" b="1" dirty="0" smtClean="0"/>
              <a:t>A</a:t>
            </a:r>
            <a:r>
              <a:rPr lang="fr-FR" dirty="0" smtClean="0"/>
              <a:t>daptable </a:t>
            </a:r>
            <a:r>
              <a:rPr lang="fr-FR" b="1" dirty="0" err="1" smtClean="0"/>
              <a:t>I</a:t>
            </a:r>
            <a:r>
              <a:rPr lang="fr-FR" dirty="0" err="1" smtClean="0"/>
              <a:t>nsertio</a:t>
            </a:r>
            <a:r>
              <a:rPr lang="fr-FR" b="1" dirty="0" err="1" smtClean="0"/>
              <a:t>N</a:t>
            </a:r>
            <a:r>
              <a:rPr lang="fr-FR" dirty="0" smtClean="0"/>
              <a:t> Service: </a:t>
            </a:r>
            <a:r>
              <a:rPr lang="en-US" dirty="0" smtClean="0"/>
              <a:t>Schedule and Deploy images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Security</a:t>
            </a:r>
            <a:r>
              <a:rPr lang="en-US" dirty="0" smtClean="0"/>
              <a:t> (including use of isolated network), Authentication, Authorization,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6388308" cy="1143000"/>
          </a:xfrm>
        </p:spPr>
        <p:txBody>
          <a:bodyPr/>
          <a:lstStyle/>
          <a:p>
            <a:r>
              <a:rPr lang="en-US" b="1" dirty="0" smtClean="0"/>
              <a:t>FutureGrid Software </a:t>
            </a:r>
            <a:br>
              <a:rPr lang="en-US" b="1" dirty="0" smtClean="0"/>
            </a:br>
            <a:r>
              <a:rPr lang="en-US" b="1" dirty="0" smtClean="0"/>
              <a:t>Architecture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991600" cy="5791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Flexible Architecture allows one </a:t>
            </a:r>
            <a:r>
              <a:rPr lang="en-US" dirty="0" smtClean="0">
                <a:solidFill>
                  <a:srgbClr val="FF0000"/>
                </a:solidFill>
              </a:rPr>
              <a:t>to configure </a:t>
            </a:r>
            <a:r>
              <a:rPr lang="en-US" dirty="0" smtClean="0"/>
              <a:t>resources based on images</a:t>
            </a:r>
          </a:p>
          <a:p>
            <a:r>
              <a:rPr lang="en-US" dirty="0" smtClean="0"/>
              <a:t>Managed images allows </a:t>
            </a:r>
            <a:r>
              <a:rPr lang="en-US" dirty="0" smtClean="0">
                <a:solidFill>
                  <a:srgbClr val="FF0000"/>
                </a:solidFill>
              </a:rPr>
              <a:t>to create </a:t>
            </a:r>
            <a:r>
              <a:rPr lang="en-US" dirty="0" smtClean="0"/>
              <a:t>similar experiment environments</a:t>
            </a:r>
          </a:p>
          <a:p>
            <a:r>
              <a:rPr lang="en-US" dirty="0" smtClean="0"/>
              <a:t>Experiment management allows </a:t>
            </a:r>
            <a:r>
              <a:rPr lang="en-US" dirty="0" smtClean="0">
                <a:solidFill>
                  <a:srgbClr val="FF0000"/>
                </a:solidFill>
              </a:rPr>
              <a:t>reproducible activities</a:t>
            </a:r>
          </a:p>
          <a:p>
            <a:r>
              <a:rPr lang="en-US" dirty="0" smtClean="0"/>
              <a:t>Through our modular design we allow </a:t>
            </a:r>
            <a:r>
              <a:rPr lang="en-US" dirty="0" smtClean="0">
                <a:solidFill>
                  <a:srgbClr val="FF0000"/>
                </a:solidFill>
              </a:rPr>
              <a:t>different clouds and images </a:t>
            </a:r>
            <a:r>
              <a:rPr lang="en-US" dirty="0" smtClean="0"/>
              <a:t>to be “rained” upon hardware.</a:t>
            </a:r>
          </a:p>
          <a:p>
            <a:r>
              <a:rPr lang="en-US" dirty="0" smtClean="0"/>
              <a:t>Note will eventually be </a:t>
            </a:r>
            <a:r>
              <a:rPr lang="en-US" dirty="0" smtClean="0">
                <a:solidFill>
                  <a:srgbClr val="FF0000"/>
                </a:solidFill>
              </a:rPr>
              <a:t>supported </a:t>
            </a:r>
            <a:r>
              <a:rPr lang="en-US" dirty="0" smtClean="0"/>
              <a:t>at “TeraGrid Production Quality” </a:t>
            </a:r>
          </a:p>
          <a:p>
            <a:r>
              <a:rPr lang="en-US" dirty="0" smtClean="0"/>
              <a:t>Will  support deployment of </a:t>
            </a:r>
            <a:r>
              <a:rPr lang="en-US" dirty="0" smtClean="0">
                <a:solidFill>
                  <a:srgbClr val="FF0000"/>
                </a:solidFill>
              </a:rPr>
              <a:t>“important” middleware </a:t>
            </a:r>
            <a:r>
              <a:rPr lang="en-US" dirty="0" smtClean="0"/>
              <a:t>including TeraGrid stack, Condor, BOINC, </a:t>
            </a:r>
            <a:r>
              <a:rPr lang="en-US" dirty="0" err="1" smtClean="0"/>
              <a:t>gLite</a:t>
            </a:r>
            <a:r>
              <a:rPr lang="en-US" dirty="0" smtClean="0"/>
              <a:t>, Unicore, Genesis II, MapReduce, </a:t>
            </a:r>
            <a:r>
              <a:rPr lang="en-US" dirty="0" err="1" smtClean="0"/>
              <a:t>Bigtable</a:t>
            </a:r>
            <a:r>
              <a:rPr lang="en-US" dirty="0" smtClean="0"/>
              <a:t> …..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Will accumulate more supported software as system used!</a:t>
            </a:r>
          </a:p>
          <a:p>
            <a:r>
              <a:rPr lang="en-US" dirty="0" smtClean="0"/>
              <a:t>Will support links to external clouds, GPU clusters etc.</a:t>
            </a:r>
          </a:p>
          <a:p>
            <a:pPr lvl="1"/>
            <a:r>
              <a:rPr lang="en-US" dirty="0" smtClean="0"/>
              <a:t>Grid5000 initial highlight with OGF29 Hadoop deployment over Grid5000 and FutureGrid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Interested in more external system collaborators!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A9DD-81D6-F043-A7F1-9B91BC7564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308" y="78288"/>
            <a:ext cx="5495399" cy="1061490"/>
          </a:xfrm>
        </p:spPr>
        <p:txBody>
          <a:bodyPr/>
          <a:lstStyle/>
          <a:p>
            <a:r>
              <a:rPr lang="en-US" b="1" dirty="0" smtClean="0"/>
              <a:t>Dynamic provisioning Examples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Need to provision </a:t>
            </a:r>
          </a:p>
          <a:p>
            <a:pPr lvl="1"/>
            <a:r>
              <a:rPr lang="en-US" dirty="0" smtClean="0"/>
              <a:t>Linux or Windows O/S</a:t>
            </a:r>
          </a:p>
          <a:p>
            <a:pPr lvl="1"/>
            <a:r>
              <a:rPr lang="en-US" dirty="0" smtClean="0"/>
              <a:t>Linux or (Windows O/S) on Hypervisors (KVM, </a:t>
            </a:r>
            <a:r>
              <a:rPr lang="en-US" dirty="0" err="1" smtClean="0"/>
              <a:t>Xen</a:t>
            </a:r>
            <a:r>
              <a:rPr lang="en-US" dirty="0" smtClean="0"/>
              <a:t>, </a:t>
            </a:r>
            <a:r>
              <a:rPr lang="en-US" dirty="0" err="1" smtClean="0"/>
              <a:t>ScaleMP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Appliances – O/S plus application/middleware on bare-metal or hypervisors</a:t>
            </a:r>
          </a:p>
          <a:p>
            <a:r>
              <a:rPr lang="en-US" dirty="0" smtClean="0"/>
              <a:t>Give me a virtual cluster with 30 nodes based on </a:t>
            </a:r>
            <a:r>
              <a:rPr lang="en-US" dirty="0" err="1" smtClean="0"/>
              <a:t>Xen</a:t>
            </a:r>
            <a:endParaRPr lang="en-US" dirty="0" smtClean="0"/>
          </a:p>
          <a:p>
            <a:r>
              <a:rPr lang="en-US" dirty="0" smtClean="0"/>
              <a:t>Give me 15 KVM nodes each in Chicago and Texas linked to Azure and Grid5000</a:t>
            </a:r>
          </a:p>
          <a:p>
            <a:r>
              <a:rPr lang="en-US" dirty="0" smtClean="0"/>
              <a:t>Give me a Eucalyptus environment with 10 nodes</a:t>
            </a:r>
          </a:p>
          <a:p>
            <a:r>
              <a:rPr lang="en-US" dirty="0" smtClean="0"/>
              <a:t>Give 32 MPI nodes running on first Linux and then Windows with Cray iDataPlex Dell comparisons</a:t>
            </a:r>
          </a:p>
          <a:p>
            <a:r>
              <a:rPr lang="en-US" dirty="0" smtClean="0"/>
              <a:t>Give me a Hadoop or Dryad environment with 160 nodes</a:t>
            </a:r>
          </a:p>
          <a:p>
            <a:pPr lvl="1"/>
            <a:r>
              <a:rPr lang="en-US" dirty="0" smtClean="0"/>
              <a:t>Compare with Amazon and Azure</a:t>
            </a:r>
          </a:p>
          <a:p>
            <a:r>
              <a:rPr lang="en-US" dirty="0" smtClean="0"/>
              <a:t>Give me a 1000 BLAST instances linked to Grid5000</a:t>
            </a:r>
          </a:p>
          <a:p>
            <a:r>
              <a:rPr lang="en-US" dirty="0" smtClean="0"/>
              <a:t>Give me two 8 node (64 core) </a:t>
            </a:r>
            <a:r>
              <a:rPr lang="en-US" dirty="0" err="1" smtClean="0"/>
              <a:t>ScaleMP</a:t>
            </a:r>
            <a:r>
              <a:rPr lang="en-US" dirty="0" smtClean="0"/>
              <a:t> instances on Alamo and India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A9DD-81D6-F043-A7F1-9B91BC7564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4448"/>
          </a:xfrm>
        </p:spPr>
        <p:txBody>
          <a:bodyPr>
            <a:normAutofit/>
          </a:bodyPr>
          <a:lstStyle/>
          <a:p>
            <a:r>
              <a:rPr lang="en-US" dirty="0" smtClean="0"/>
              <a:t>FutureGrid key Concepts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9086"/>
            <a:ext cx="8686800" cy="561238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FutureGrid provides a testbed with a wide variety of computing services to its users</a:t>
            </a:r>
          </a:p>
          <a:p>
            <a:pPr lvl="1"/>
            <a:r>
              <a:rPr lang="en-US" dirty="0" smtClean="0"/>
              <a:t>Supporting users developing new applications and new middleware using </a:t>
            </a:r>
            <a:r>
              <a:rPr lang="en-US" dirty="0" smtClean="0">
                <a:solidFill>
                  <a:srgbClr val="FF0000"/>
                </a:solidFill>
              </a:rPr>
              <a:t>Cloud, Grid and Parallel computing </a:t>
            </a:r>
            <a:r>
              <a:rPr lang="en-US" dirty="0" smtClean="0"/>
              <a:t>(Hypervisors – </a:t>
            </a:r>
            <a:r>
              <a:rPr lang="en-US" dirty="0" err="1" smtClean="0"/>
              <a:t>Xen</a:t>
            </a:r>
            <a:r>
              <a:rPr lang="en-US" dirty="0" smtClean="0"/>
              <a:t>, KVM, </a:t>
            </a:r>
            <a:r>
              <a:rPr lang="en-US" dirty="0" err="1" smtClean="0"/>
              <a:t>ScaleMP</a:t>
            </a:r>
            <a:r>
              <a:rPr lang="en-US" dirty="0" smtClean="0"/>
              <a:t>, Linux, Windows, Nimbus, Eucalyptus, Hadoop, Globus, Unicore, MPI, </a:t>
            </a:r>
            <a:r>
              <a:rPr lang="en-US" dirty="0" err="1" smtClean="0"/>
              <a:t>OpenMP</a:t>
            </a:r>
            <a:r>
              <a:rPr lang="en-US" dirty="0" smtClean="0"/>
              <a:t> …) </a:t>
            </a:r>
          </a:p>
          <a:p>
            <a:pPr lvl="1"/>
            <a:r>
              <a:rPr lang="en-US" dirty="0" smtClean="0"/>
              <a:t>Software supported by FutureGrid or users</a:t>
            </a:r>
          </a:p>
          <a:p>
            <a:pPr lvl="1"/>
            <a:r>
              <a:rPr lang="en-US" dirty="0" smtClean="0"/>
              <a:t>~5000 dedicated cores distributed across country</a:t>
            </a:r>
          </a:p>
          <a:p>
            <a:r>
              <a:rPr lang="en-US" dirty="0" smtClean="0"/>
              <a:t>The FutureGrid testbed provides to its users:</a:t>
            </a:r>
          </a:p>
          <a:p>
            <a:pPr lvl="1"/>
            <a:r>
              <a:rPr lang="en-US" dirty="0" smtClean="0"/>
              <a:t>A rich development and testing platform for middleware and application users looking at </a:t>
            </a:r>
            <a:r>
              <a:rPr lang="en-US" dirty="0" smtClean="0">
                <a:solidFill>
                  <a:srgbClr val="FF0000"/>
                </a:solidFill>
              </a:rPr>
              <a:t>interoperability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functionality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performance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Each use of FutureGrid is an</a:t>
            </a:r>
            <a:r>
              <a:rPr lang="en-US" dirty="0" smtClean="0">
                <a:solidFill>
                  <a:srgbClr val="FF0000"/>
                </a:solidFill>
              </a:rPr>
              <a:t> experiment </a:t>
            </a:r>
            <a:r>
              <a:rPr lang="en-US" dirty="0" smtClean="0"/>
              <a:t>that is </a:t>
            </a:r>
            <a:r>
              <a:rPr lang="en-US" dirty="0" smtClean="0">
                <a:solidFill>
                  <a:srgbClr val="FF0000"/>
                </a:solidFill>
              </a:rPr>
              <a:t>reproducible</a:t>
            </a:r>
          </a:p>
          <a:p>
            <a:pPr lvl="1"/>
            <a:r>
              <a:rPr lang="en-US" dirty="0" smtClean="0"/>
              <a:t>A rich </a:t>
            </a:r>
            <a:r>
              <a:rPr lang="en-US" dirty="0" smtClean="0">
                <a:solidFill>
                  <a:srgbClr val="FF0000"/>
                </a:solidFill>
              </a:rPr>
              <a:t>education and teaching </a:t>
            </a:r>
            <a:r>
              <a:rPr lang="en-US" dirty="0" smtClean="0"/>
              <a:t>platform for advanced cyberinfrastructure classes</a:t>
            </a:r>
          </a:p>
          <a:p>
            <a:pPr lvl="1"/>
            <a:r>
              <a:rPr lang="en-US" dirty="0" smtClean="0"/>
              <a:t>Ability to collaborate with the </a:t>
            </a:r>
            <a:r>
              <a:rPr lang="en-US" dirty="0" smtClean="0">
                <a:solidFill>
                  <a:srgbClr val="FF0000"/>
                </a:solidFill>
              </a:rPr>
              <a:t>US industry </a:t>
            </a:r>
            <a:r>
              <a:rPr lang="en-US" dirty="0" smtClean="0"/>
              <a:t>on research projects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http://futuregrid.org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20" y="162440"/>
            <a:ext cx="5488399" cy="983150"/>
          </a:xfrm>
        </p:spPr>
        <p:txBody>
          <a:bodyPr/>
          <a:lstStyle/>
          <a:p>
            <a:r>
              <a:rPr lang="en-US" dirty="0" smtClean="0"/>
              <a:t>Dynamic Provisioning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24600" y="6492875"/>
            <a:ext cx="2133600" cy="365125"/>
          </a:xfrm>
        </p:spPr>
        <p:txBody>
          <a:bodyPr/>
          <a:lstStyle/>
          <a:p>
            <a:fld id="{3990A9DD-81D6-F043-A7F1-9B91BC7564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 descr="C:\Users\Geoffrey Fox\Desktop\dynamic-provison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8868" y="231624"/>
            <a:ext cx="7346264" cy="6626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20" y="0"/>
            <a:ext cx="5488399" cy="929390"/>
          </a:xfrm>
        </p:spPr>
        <p:txBody>
          <a:bodyPr/>
          <a:lstStyle/>
          <a:p>
            <a:r>
              <a:rPr lang="en-US" sz="4000" b="1" dirty="0" smtClean="0"/>
              <a:t>Security Issues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Need to provide dynamic flexible usability and preserve system security</a:t>
            </a:r>
          </a:p>
          <a:p>
            <a:r>
              <a:rPr lang="en-US" sz="2400" dirty="0" smtClean="0"/>
              <a:t>Still evolving process but initial approach involves </a:t>
            </a:r>
          </a:p>
          <a:p>
            <a:r>
              <a:rPr lang="en-US" sz="2400" dirty="0" smtClean="0"/>
              <a:t>Encouraging use of “</a:t>
            </a:r>
            <a:r>
              <a:rPr lang="en-US" sz="2400" dirty="0" smtClean="0">
                <a:solidFill>
                  <a:srgbClr val="FF0000"/>
                </a:solidFill>
              </a:rPr>
              <a:t>as a Service</a:t>
            </a:r>
            <a:r>
              <a:rPr lang="en-US" sz="2400" dirty="0" smtClean="0"/>
              <a:t>” approach e.g. “Database as a Software” not “Database in your image”; clearly possible for some cases as in “Hadoop as a  Service”</a:t>
            </a:r>
          </a:p>
          <a:p>
            <a:pPr lvl="1"/>
            <a:r>
              <a:rPr lang="en-US" sz="2000" dirty="0" smtClean="0"/>
              <a:t>Commercial clouds use </a:t>
            </a:r>
            <a:r>
              <a:rPr lang="en-US" sz="2000" dirty="0" err="1" smtClean="0">
                <a:solidFill>
                  <a:srgbClr val="FF0000"/>
                </a:solidFill>
              </a:rPr>
              <a:t>aaS</a:t>
            </a:r>
            <a:r>
              <a:rPr lang="en-US" sz="2000" dirty="0" smtClean="0"/>
              <a:t> for database, queues, tables, storage …..</a:t>
            </a:r>
          </a:p>
          <a:p>
            <a:pPr lvl="1"/>
            <a:r>
              <a:rPr lang="en-US" sz="2000" dirty="0" smtClean="0"/>
              <a:t>Makes complexity linear in #features rather than exponential if need to support all images with or without all features</a:t>
            </a:r>
          </a:p>
          <a:p>
            <a:r>
              <a:rPr lang="en-US" sz="2400" dirty="0" smtClean="0"/>
              <a:t>Have a </a:t>
            </a:r>
            <a:r>
              <a:rPr lang="en-US" sz="2400" dirty="0" smtClean="0">
                <a:solidFill>
                  <a:srgbClr val="FF0000"/>
                </a:solidFill>
              </a:rPr>
              <a:t>suite of vetted images </a:t>
            </a:r>
            <a:r>
              <a:rPr lang="en-US" sz="2400" dirty="0" smtClean="0"/>
              <a:t>(here images includes customized </a:t>
            </a:r>
            <a:r>
              <a:rPr lang="en-US" sz="2400" dirty="0" smtClean="0">
                <a:solidFill>
                  <a:srgbClr val="FF0000"/>
                </a:solidFill>
              </a:rPr>
              <a:t>appliances</a:t>
            </a:r>
            <a:r>
              <a:rPr lang="en-US" sz="2400" dirty="0" smtClean="0"/>
              <a:t>)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that can be used by users with suitable roles</a:t>
            </a:r>
          </a:p>
          <a:p>
            <a:pPr lvl="1"/>
            <a:r>
              <a:rPr lang="en-US" sz="2000" dirty="0" smtClean="0"/>
              <a:t>Typically do not allow root access; can be VM or not VM based</a:t>
            </a:r>
          </a:p>
          <a:p>
            <a:pPr lvl="1"/>
            <a:r>
              <a:rPr lang="en-US" sz="2000" dirty="0" smtClean="0"/>
              <a:t>Can create images and requested that they be vetted</a:t>
            </a:r>
          </a:p>
          <a:p>
            <a:r>
              <a:rPr lang="en-US" sz="2400" dirty="0" smtClean="0"/>
              <a:t>“</a:t>
            </a:r>
            <a:r>
              <a:rPr lang="en-US" sz="2400" dirty="0" smtClean="0">
                <a:solidFill>
                  <a:srgbClr val="FF0000"/>
                </a:solidFill>
              </a:rPr>
              <a:t>Privileged images</a:t>
            </a:r>
            <a:r>
              <a:rPr lang="en-US" sz="2400" dirty="0" smtClean="0"/>
              <a:t>” (e.g. allow root access) use VM’s and network isolation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8" y="0"/>
            <a:ext cx="5412699" cy="1143000"/>
          </a:xfrm>
        </p:spPr>
        <p:txBody>
          <a:bodyPr/>
          <a:lstStyle/>
          <a:p>
            <a:r>
              <a:rPr lang="en-US" b="1" dirty="0" smtClean="0"/>
              <a:t>FutureGrid Interaction with Commercial Clouds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Autofit/>
          </a:bodyPr>
          <a:lstStyle/>
          <a:p>
            <a:pPr marL="91440">
              <a:lnSpc>
                <a:spcPts val="2200"/>
              </a:lnSpc>
              <a:spcBef>
                <a:spcPts val="376"/>
              </a:spcBef>
            </a:pPr>
            <a:r>
              <a:rPr lang="en-US" sz="2400" dirty="0" smtClean="0"/>
              <a:t>We support experiments that link Commercial Clouds and FutureGrid with one or more workflow environments and portal technology  installed to link components across these platforms</a:t>
            </a:r>
          </a:p>
          <a:p>
            <a:pPr marL="91440">
              <a:lnSpc>
                <a:spcPts val="2200"/>
              </a:lnSpc>
              <a:spcBef>
                <a:spcPts val="376"/>
              </a:spcBef>
            </a:pPr>
            <a:r>
              <a:rPr lang="en-US" sz="2400" dirty="0" smtClean="0"/>
              <a:t>We support environments on FutureGrid that are similar to Commercial Clouds and natural for performance and functionality comparisons </a:t>
            </a:r>
          </a:p>
          <a:p>
            <a:pPr marL="91440" lvl="1">
              <a:lnSpc>
                <a:spcPts val="2200"/>
              </a:lnSpc>
              <a:spcBef>
                <a:spcPts val="376"/>
              </a:spcBef>
            </a:pPr>
            <a:r>
              <a:rPr lang="en-US" sz="2400" dirty="0" smtClean="0"/>
              <a:t>These can both be used to prepare for using Commercial Clouds and as the most likely starting point for porting to them</a:t>
            </a:r>
          </a:p>
          <a:p>
            <a:pPr marL="91440" lvl="1">
              <a:lnSpc>
                <a:spcPts val="2200"/>
              </a:lnSpc>
              <a:spcBef>
                <a:spcPts val="376"/>
              </a:spcBef>
            </a:pPr>
            <a:r>
              <a:rPr lang="en-US" sz="2400" dirty="0" smtClean="0"/>
              <a:t>One example would be support of MapReduce-like environments on FutureGrid including Hadoop on Linux and Dryad on Windows HPCS which are already part of FutureGrid portfolio of supported software</a:t>
            </a:r>
          </a:p>
          <a:p>
            <a:pPr marL="91440">
              <a:lnSpc>
                <a:spcPts val="2200"/>
              </a:lnSpc>
              <a:spcBef>
                <a:spcPts val="376"/>
              </a:spcBef>
            </a:pPr>
            <a:r>
              <a:rPr lang="en-US" sz="2400" dirty="0" smtClean="0"/>
              <a:t>We develop expertise and support porting to Commercial Clouds from other Windows or Linux environments</a:t>
            </a:r>
          </a:p>
          <a:p>
            <a:pPr marL="91440">
              <a:lnSpc>
                <a:spcPts val="2200"/>
              </a:lnSpc>
              <a:spcBef>
                <a:spcPts val="376"/>
              </a:spcBef>
            </a:pPr>
            <a:r>
              <a:rPr lang="en-US" sz="2400" dirty="0" smtClean="0"/>
              <a:t>We support comparisons between and integration of multiple commercial Cloud environments – especially Amazon and Azure in the immediate future </a:t>
            </a:r>
          </a:p>
          <a:p>
            <a:pPr marL="91440">
              <a:lnSpc>
                <a:spcPts val="2200"/>
              </a:lnSpc>
              <a:spcBef>
                <a:spcPts val="376"/>
              </a:spcBef>
            </a:pPr>
            <a:r>
              <a:rPr lang="en-US" sz="2400" dirty="0" smtClean="0"/>
              <a:t>We develop tutorials and expertise to help users move to Commercial Clouds from other environments</a:t>
            </a:r>
          </a:p>
          <a:p>
            <a:pPr marL="91440">
              <a:lnSpc>
                <a:spcPts val="2200"/>
              </a:lnSpc>
              <a:spcBef>
                <a:spcPts val="376"/>
              </a:spcBef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FutureGrid key Concepts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864441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Cloud</a:t>
            </a:r>
            <a:r>
              <a:rPr lang="en-US" sz="2400" dirty="0" smtClean="0"/>
              <a:t> infrastructure supports loading of general images on </a:t>
            </a:r>
            <a:r>
              <a:rPr lang="en-US" sz="2400" dirty="0" smtClean="0">
                <a:solidFill>
                  <a:srgbClr val="FF0000"/>
                </a:solidFill>
              </a:rPr>
              <a:t>Hypervisors</a:t>
            </a:r>
            <a:r>
              <a:rPr lang="en-US" sz="2400" dirty="0" smtClean="0"/>
              <a:t> like </a:t>
            </a:r>
            <a:r>
              <a:rPr lang="en-US" sz="2400" dirty="0" err="1" smtClean="0"/>
              <a:t>Xen</a:t>
            </a:r>
            <a:r>
              <a:rPr lang="en-US" sz="2400" dirty="0" smtClean="0"/>
              <a:t>; </a:t>
            </a:r>
            <a:r>
              <a:rPr lang="en-US" sz="2400" dirty="0" smtClean="0">
                <a:solidFill>
                  <a:srgbClr val="FF0000"/>
                </a:solidFill>
              </a:rPr>
              <a:t>FutureGrid dynamically provisions </a:t>
            </a:r>
            <a:r>
              <a:rPr lang="en-US" sz="2400" dirty="0" smtClean="0"/>
              <a:t>software as needed onto “bare-metal” using Moab/</a:t>
            </a:r>
            <a:r>
              <a:rPr lang="en-US" sz="2400" dirty="0" err="1" smtClean="0"/>
              <a:t>xCAT</a:t>
            </a:r>
            <a:r>
              <a:rPr lang="en-US" sz="2400" dirty="0" smtClean="0"/>
              <a:t> based environment</a:t>
            </a:r>
          </a:p>
          <a:p>
            <a:r>
              <a:rPr lang="en-US" sz="2400" b="1" dirty="0" smtClean="0"/>
              <a:t>Key early user oriented milestones:</a:t>
            </a:r>
          </a:p>
          <a:p>
            <a:pPr lvl="1"/>
            <a:r>
              <a:rPr lang="en-US" sz="2000" b="1" dirty="0" smtClean="0"/>
              <a:t>June 2010 </a:t>
            </a:r>
            <a:r>
              <a:rPr lang="en-US" sz="2000" dirty="0" smtClean="0"/>
              <a:t>Initial users</a:t>
            </a:r>
          </a:p>
          <a:p>
            <a:pPr lvl="1"/>
            <a:r>
              <a:rPr lang="en-US" sz="2000" b="1" dirty="0" smtClean="0"/>
              <a:t>October 2010-January 2011 </a:t>
            </a:r>
            <a:r>
              <a:rPr lang="en-US" sz="2000" dirty="0" smtClean="0"/>
              <a:t>Increasing not so early users allocated by FutureGrid</a:t>
            </a:r>
          </a:p>
          <a:p>
            <a:pPr lvl="1"/>
            <a:r>
              <a:rPr lang="en-US" sz="2000" b="1" dirty="0" smtClean="0"/>
              <a:t>October 2011</a:t>
            </a:r>
            <a:r>
              <a:rPr lang="en-US" sz="2000" dirty="0" smtClean="0"/>
              <a:t> FutureGrid allocatable via TeraGrid process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To apply for FutureGrid access or get help</a:t>
            </a:r>
            <a:r>
              <a:rPr lang="en-US" sz="2400" dirty="0" smtClean="0"/>
              <a:t>, go to homepage </a:t>
            </a:r>
            <a:r>
              <a:rPr lang="en-US" sz="2400" dirty="0" smtClean="0">
                <a:hlinkClick r:id="rId3"/>
              </a:rPr>
              <a:t>www.futuregrid.org</a:t>
            </a:r>
            <a:r>
              <a:rPr lang="en-US" sz="2400" dirty="0" smtClean="0"/>
              <a:t>. Alternatively for help send email to </a:t>
            </a:r>
            <a:r>
              <a:rPr lang="en-US" sz="2400" dirty="0" smtClean="0">
                <a:hlinkClick r:id="rId4"/>
              </a:rPr>
              <a:t>help@futuregrid.org</a:t>
            </a:r>
            <a:r>
              <a:rPr lang="en-US" sz="2400" dirty="0" smtClean="0"/>
              <a:t>. You should receive an automated reply to email within minutes, and contact clearly from a live human no later than next (U.S.) business day after sending an email message. Please send email to PI </a:t>
            </a:r>
            <a:r>
              <a:rPr lang="en-US" sz="2400" dirty="0" smtClean="0">
                <a:hlinkClick r:id="rId5"/>
              </a:rPr>
              <a:t>gcf@indiana.edu</a:t>
            </a:r>
            <a:r>
              <a:rPr lang="en-US" sz="2400" dirty="0" smtClean="0"/>
              <a:t> if problems</a:t>
            </a:r>
            <a:endParaRPr lang="en-US" sz="2000" dirty="0" smtClean="0"/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FutureGrid Partners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" y="905069"/>
            <a:ext cx="9144000" cy="5952931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rgbClr val="00B0F0"/>
                </a:solidFill>
              </a:rPr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Indiana University </a:t>
            </a:r>
            <a:r>
              <a:rPr lang="en-US" sz="2200" dirty="0" smtClean="0"/>
              <a:t>(Architecture, core software, Support)</a:t>
            </a:r>
          </a:p>
          <a:p>
            <a:pPr lvl="1"/>
            <a:r>
              <a:rPr lang="en-US" sz="2200" dirty="0" smtClean="0"/>
              <a:t>Collaboration between research and infrastructure groups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Purdue University </a:t>
            </a:r>
            <a:r>
              <a:rPr lang="en-US" sz="2200" dirty="0" smtClean="0"/>
              <a:t>(HTC Hardware)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San Diego Supercomputer Center </a:t>
            </a:r>
            <a:r>
              <a:rPr lang="en-US" sz="2200" dirty="0" smtClean="0"/>
              <a:t>at University of California San Diego (INCA, Monitoring)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University of Chicago</a:t>
            </a:r>
            <a:r>
              <a:rPr lang="en-US" sz="2200" dirty="0" smtClean="0"/>
              <a:t>/Argonne National Labs (Nimbus)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University of Florida </a:t>
            </a:r>
            <a:r>
              <a:rPr lang="en-US" sz="2200" dirty="0" smtClean="0"/>
              <a:t>(</a:t>
            </a:r>
            <a:r>
              <a:rPr lang="en-US" sz="2200" dirty="0" err="1" smtClean="0"/>
              <a:t>ViNE</a:t>
            </a:r>
            <a:r>
              <a:rPr lang="en-US" sz="2200" dirty="0" smtClean="0"/>
              <a:t>, Education and Outreach)</a:t>
            </a:r>
          </a:p>
          <a:p>
            <a:r>
              <a:rPr lang="en-US" sz="2200" dirty="0" smtClean="0"/>
              <a:t>University of Southern California Information Sciences (Pegasus to manage experiments) </a:t>
            </a:r>
          </a:p>
          <a:p>
            <a:r>
              <a:rPr lang="en-US" sz="2200" dirty="0" smtClean="0"/>
              <a:t>University of Tennessee Knoxville (Benchmarking)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University of Texas at Austin</a:t>
            </a:r>
            <a:r>
              <a:rPr lang="en-US" sz="2200" dirty="0" smtClean="0"/>
              <a:t>/Texas Advanced Computing Center (Portal)</a:t>
            </a:r>
          </a:p>
          <a:p>
            <a:r>
              <a:rPr lang="en-US" sz="2200" dirty="0" smtClean="0"/>
              <a:t>University of Virginia (OGF, Advisory Board and allocation)</a:t>
            </a:r>
          </a:p>
          <a:p>
            <a:r>
              <a:rPr lang="en-US" sz="2200" dirty="0" smtClean="0"/>
              <a:t>Center for Information Services and GWT-TUD from </a:t>
            </a:r>
            <a:r>
              <a:rPr lang="en-US" sz="2200" dirty="0" err="1" smtClean="0"/>
              <a:t>Technische</a:t>
            </a:r>
            <a:r>
              <a:rPr lang="en-US" sz="2200" dirty="0" smtClean="0"/>
              <a:t> </a:t>
            </a:r>
            <a:r>
              <a:rPr lang="en-US" sz="2200" dirty="0" err="1" smtClean="0"/>
              <a:t>Universtität</a:t>
            </a:r>
            <a:r>
              <a:rPr lang="en-US" sz="2200" dirty="0" smtClean="0"/>
              <a:t> Dresden. (VAMPIR)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Red institutions </a:t>
            </a:r>
            <a:r>
              <a:rPr lang="en-US" sz="2200" dirty="0" smtClean="0"/>
              <a:t>have FutureGrid hardware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A9DD-81D6-F043-A7F1-9B91BC7564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7263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Compute Hardware</a:t>
            </a:r>
            <a:endParaRPr lang="en-US" dirty="0">
              <a:ea typeface="+mj-ea"/>
              <a:cs typeface="+mj-cs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03200" y="1101725"/>
          <a:ext cx="8677275" cy="5471796"/>
        </p:xfrm>
        <a:graphic>
          <a:graphicData uri="http://schemas.openxmlformats.org/drawingml/2006/table">
            <a:tbl>
              <a:tblPr/>
              <a:tblGrid>
                <a:gridCol w="1384300"/>
                <a:gridCol w="784225"/>
                <a:gridCol w="1085850"/>
                <a:gridCol w="1084263"/>
                <a:gridCol w="1084262"/>
                <a:gridCol w="1084263"/>
                <a:gridCol w="782637"/>
                <a:gridCol w="1387475"/>
              </a:tblGrid>
              <a:tr h="3857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System type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# CPUs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# Cores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TFLOPS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Total RAM (GB)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Secondary Storage (TB)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Site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Status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4650">
                <a:tc gridSpan="7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Dynamically configurable systems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IBM iDataPlex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256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1024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11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3072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339*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IU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Dell PowerEdge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192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768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1152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TACC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Being installed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IBM iDataPlex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168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672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7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2016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120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UC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IBM iDataPlex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168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672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7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2688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96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SDSC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Subtotal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784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3136</a:t>
                      </a:r>
                      <a:endParaRPr kumimoji="0" lang="en-US" sz="14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33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8928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585</a:t>
                      </a:r>
                      <a:endParaRPr kumimoji="0" lang="en-US" sz="14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4650">
                <a:tc gridSpan="7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Systems not dynamically configurable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Cray XT5m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168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672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6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1344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339*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IU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Shared memory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system TBD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40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480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4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640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339*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IU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New System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TBD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IBM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iDataPlex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64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256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768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UF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High Throughput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Cluster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192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384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4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192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PU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Not yet integrated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Subtotal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464</a:t>
                      </a:r>
                      <a:endParaRPr kumimoji="0" lang="en-US" sz="14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1792</a:t>
                      </a:r>
                      <a:endParaRPr kumimoji="0" lang="en-US" sz="14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16</a:t>
                      </a:r>
                      <a:endParaRPr kumimoji="0" lang="en-US" sz="14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2944</a:t>
                      </a:r>
                      <a:endParaRPr kumimoji="0" lang="en-US" sz="14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Total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1248</a:t>
                      </a: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4928</a:t>
                      </a: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49</a:t>
                      </a: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11872</a:t>
                      </a: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586</a:t>
                      </a: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US" b="1" dirty="0" smtClean="0">
                <a:ea typeface="+mj-ea"/>
                <a:cs typeface="+mj-cs"/>
              </a:rPr>
              <a:t>Storage Hardware</a:t>
            </a:r>
            <a:endParaRPr lang="en-US" b="1" dirty="0">
              <a:ea typeface="+mj-ea"/>
              <a:cs typeface="+mj-cs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09861" y="1343025"/>
          <a:ext cx="8934139" cy="2554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912"/>
                <a:gridCol w="1940392"/>
                <a:gridCol w="1928257"/>
                <a:gridCol w="958321"/>
                <a:gridCol w="1928257"/>
              </a:tblGrid>
              <a:tr h="446106">
                <a:tc>
                  <a:txBody>
                    <a:bodyPr/>
                    <a:lstStyle/>
                    <a:p>
                      <a:r>
                        <a:rPr lang="en-US" dirty="0" smtClean="0"/>
                        <a:t>System</a:t>
                      </a:r>
                      <a:r>
                        <a:rPr lang="en-US" baseline="0" dirty="0" smtClean="0"/>
                        <a:t>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Capacity (TB)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File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Status</a:t>
                      </a:r>
                      <a:endParaRPr lang="en-US" dirty="0"/>
                    </a:p>
                  </a:txBody>
                  <a:tcPr/>
                </a:tc>
              </a:tr>
              <a:tr h="769992">
                <a:tc>
                  <a:txBody>
                    <a:bodyPr/>
                    <a:lstStyle/>
                    <a:p>
                      <a:r>
                        <a:rPr lang="en-US" dirty="0" smtClean="0"/>
                        <a:t>DDN 9550</a:t>
                      </a:r>
                    </a:p>
                    <a:p>
                      <a:r>
                        <a:rPr lang="en-US" dirty="0" smtClean="0"/>
                        <a:t>(Data Capacitor)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339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Lustre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Existing</a:t>
                      </a:r>
                      <a:r>
                        <a:rPr lang="en-US" baseline="0" dirty="0" smtClean="0"/>
                        <a:t> System</a:t>
                      </a:r>
                      <a:endParaRPr lang="en-US" dirty="0"/>
                    </a:p>
                  </a:txBody>
                  <a:tcPr/>
                </a:tc>
              </a:tr>
              <a:tr h="446106">
                <a:tc>
                  <a:txBody>
                    <a:bodyPr/>
                    <a:lstStyle/>
                    <a:p>
                      <a:r>
                        <a:rPr lang="en-US" dirty="0" smtClean="0"/>
                        <a:t>DDN 6620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GPFS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System</a:t>
                      </a:r>
                      <a:endParaRPr lang="en-US" dirty="0"/>
                    </a:p>
                  </a:txBody>
                  <a:tcPr/>
                </a:tc>
              </a:tr>
              <a:tr h="44610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SunFire</a:t>
                      </a:r>
                      <a:r>
                        <a:rPr lang="en-US" baseline="0" dirty="0" smtClean="0"/>
                        <a:t> x4170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SDSC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System</a:t>
                      </a:r>
                      <a:endParaRPr lang="en-US" dirty="0"/>
                    </a:p>
                  </a:txBody>
                  <a:tcPr/>
                </a:tc>
              </a:tr>
              <a:tr h="446106">
                <a:tc>
                  <a:txBody>
                    <a:bodyPr/>
                    <a:lstStyle/>
                    <a:p>
                      <a:r>
                        <a:rPr lang="en-US" dirty="0" smtClean="0"/>
                        <a:t>Dell MD3000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System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308" y="186490"/>
            <a:ext cx="5495399" cy="95328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Network &amp; Internal Interconnects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1904999"/>
          </a:xfrm>
        </p:spPr>
        <p:txBody>
          <a:bodyPr>
            <a:normAutofit fontScale="70000" lnSpcReduction="20000"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FutureGrid has </a:t>
            </a:r>
            <a:r>
              <a:rPr lang="en-US" dirty="0" smtClean="0">
                <a:solidFill>
                  <a:srgbClr val="FF0000"/>
                </a:solidFill>
              </a:rPr>
              <a:t>dedicated network </a:t>
            </a:r>
            <a:r>
              <a:rPr lang="en-US" dirty="0" smtClean="0">
                <a:solidFill>
                  <a:prstClr val="black"/>
                </a:solidFill>
              </a:rPr>
              <a:t>(except to TACC) and a </a:t>
            </a:r>
            <a:r>
              <a:rPr lang="en-US" dirty="0" smtClean="0">
                <a:solidFill>
                  <a:srgbClr val="FF0000"/>
                </a:solidFill>
              </a:rPr>
              <a:t>network fault and delay generator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Can isolate experiments on request; IU runs Network for NLR/Internet2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(Many) </a:t>
            </a:r>
            <a:r>
              <a:rPr lang="en-US" dirty="0" smtClean="0">
                <a:solidFill>
                  <a:srgbClr val="FF0000"/>
                </a:solidFill>
              </a:rPr>
              <a:t>additional partner machines </a:t>
            </a:r>
            <a:r>
              <a:rPr lang="en-US" dirty="0" smtClean="0">
                <a:solidFill>
                  <a:prstClr val="black"/>
                </a:solidFill>
              </a:rPr>
              <a:t>will run FutureGrid software and be supported (but allocated in specialized ways)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3454400"/>
          <a:ext cx="9143999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5900"/>
                <a:gridCol w="876300"/>
                <a:gridCol w="678179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Machine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Internal</a:t>
                      </a:r>
                      <a:r>
                        <a:rPr lang="en-US" baseline="0" dirty="0" smtClean="0"/>
                        <a:t>  Network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IU Cray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xray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Cray 2D Torus </a:t>
                      </a:r>
                      <a:r>
                        <a:rPr lang="en-US" dirty="0" err="1" smtClean="0"/>
                        <a:t>SeaStar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IU iDataPlex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india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DDR IB, </a:t>
                      </a:r>
                      <a:r>
                        <a:rPr lang="en-US" dirty="0" err="1" smtClean="0"/>
                        <a:t>QLogic</a:t>
                      </a:r>
                      <a:r>
                        <a:rPr lang="en-US" dirty="0" smtClean="0"/>
                        <a:t> switch with </a:t>
                      </a:r>
                      <a:r>
                        <a:rPr lang="en-US" dirty="0" err="1" smtClean="0"/>
                        <a:t>Mellanox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ConnectX</a:t>
                      </a:r>
                      <a:r>
                        <a:rPr lang="en-US" dirty="0" smtClean="0"/>
                        <a:t> adapters Blade Network Technologies &amp; Force10 Ethernet switches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SDSC iDataPlex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sierra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DDR IB, Cisco switch with </a:t>
                      </a:r>
                      <a:r>
                        <a:rPr lang="en-US" dirty="0" err="1" smtClean="0"/>
                        <a:t>Mellanox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ConnectX</a:t>
                      </a:r>
                      <a:r>
                        <a:rPr lang="en-US" dirty="0" smtClean="0"/>
                        <a:t> adapters Juniper Ethernet switches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UC iDataPlex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hotel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DDR IB, </a:t>
                      </a:r>
                      <a:r>
                        <a:rPr lang="en-US" dirty="0" err="1" smtClean="0"/>
                        <a:t>QLogic</a:t>
                      </a:r>
                      <a:r>
                        <a:rPr lang="en-US" dirty="0" smtClean="0"/>
                        <a:t> switch with </a:t>
                      </a:r>
                      <a:r>
                        <a:rPr lang="en-US" dirty="0" err="1" smtClean="0"/>
                        <a:t>Mellanox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ConnectX</a:t>
                      </a:r>
                      <a:r>
                        <a:rPr lang="en-US" dirty="0" smtClean="0"/>
                        <a:t> adapters Blade Network Technologies &amp; Juniper switches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UF iDataPlex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foxtrot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Gigabit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Ethernet only (Blade Network Technologies; Force10 switches)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TACC Dell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alamo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QDR IB, </a:t>
                      </a:r>
                      <a:r>
                        <a:rPr lang="en-US" dirty="0" err="1" smtClean="0"/>
                        <a:t>Mellanox</a:t>
                      </a:r>
                      <a:r>
                        <a:rPr lang="en-US" dirty="0" smtClean="0"/>
                        <a:t> switches and adapters Dell Ethernet switches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21" y="129778"/>
            <a:ext cx="5396380" cy="944847"/>
          </a:xfrm>
        </p:spPr>
        <p:txBody>
          <a:bodyPr/>
          <a:lstStyle/>
          <a:p>
            <a:r>
              <a:rPr lang="en-US" dirty="0" smtClean="0"/>
              <a:t>FutureGrid: a Grid/Cloud Testbed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66800" y="1198872"/>
            <a:ext cx="8077200" cy="934727"/>
          </a:xfrm>
        </p:spPr>
        <p:txBody>
          <a:bodyPr>
            <a:normAutofit fontScale="70000" lnSpcReduction="20000"/>
          </a:bodyPr>
          <a:lstStyle/>
          <a:p>
            <a:r>
              <a:rPr lang="en-US" sz="2400" b="1" dirty="0" smtClean="0"/>
              <a:t>Operational: IU</a:t>
            </a:r>
            <a:r>
              <a:rPr lang="en-US" sz="2400" dirty="0" smtClean="0"/>
              <a:t> Cray operational; </a:t>
            </a:r>
            <a:r>
              <a:rPr lang="en-US" sz="2400" b="1" dirty="0" smtClean="0"/>
              <a:t>IU</a:t>
            </a:r>
            <a:r>
              <a:rPr lang="en-US" sz="2400" dirty="0" smtClean="0"/>
              <a:t> , </a:t>
            </a:r>
            <a:r>
              <a:rPr lang="en-US" sz="2400" b="1" dirty="0" smtClean="0"/>
              <a:t>UCSD</a:t>
            </a:r>
            <a:r>
              <a:rPr lang="en-US" sz="2400" dirty="0" smtClean="0"/>
              <a:t>, </a:t>
            </a:r>
            <a:r>
              <a:rPr lang="en-US" sz="2400" b="1" dirty="0" smtClean="0"/>
              <a:t>UF</a:t>
            </a:r>
            <a:r>
              <a:rPr lang="en-US" sz="2400" dirty="0" smtClean="0"/>
              <a:t> &amp; </a:t>
            </a:r>
            <a:r>
              <a:rPr lang="en-US" sz="2400" b="1" dirty="0" smtClean="0"/>
              <a:t>UC</a:t>
            </a:r>
            <a:r>
              <a:rPr lang="en-US" sz="2400" dirty="0" smtClean="0"/>
              <a:t> IBM iDataPlex operational</a:t>
            </a:r>
          </a:p>
          <a:p>
            <a:r>
              <a:rPr lang="en-US" sz="2400" b="1" dirty="0" smtClean="0"/>
              <a:t>Network</a:t>
            </a:r>
            <a:r>
              <a:rPr lang="en-US" sz="2400" dirty="0" smtClean="0"/>
              <a:t>, </a:t>
            </a:r>
            <a:r>
              <a:rPr lang="en-US" sz="2400" b="1" dirty="0" smtClean="0"/>
              <a:t>NID</a:t>
            </a:r>
            <a:r>
              <a:rPr lang="en-US" sz="2400" dirty="0" smtClean="0"/>
              <a:t> operational</a:t>
            </a:r>
          </a:p>
          <a:p>
            <a:r>
              <a:rPr lang="en-US" sz="2400" b="1" dirty="0" smtClean="0"/>
              <a:t>TACC</a:t>
            </a:r>
            <a:r>
              <a:rPr lang="en-US" sz="2400" dirty="0" smtClean="0"/>
              <a:t> Dell running acceptance tests – ready ~September 1</a:t>
            </a:r>
          </a:p>
          <a:p>
            <a:endParaRPr lang="en-US" sz="2400" dirty="0"/>
          </a:p>
        </p:txBody>
      </p:sp>
      <p:pic>
        <p:nvPicPr>
          <p:cNvPr id="6" name="Picture 5" descr="gtb network v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93826"/>
            <a:ext cx="9100728" cy="45641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39000" y="5943600"/>
            <a:ext cx="1811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prstClr val="black"/>
                </a:solidFill>
              </a:rPr>
              <a:t>NID</a:t>
            </a:r>
            <a:r>
              <a:rPr lang="en-US" sz="1400" dirty="0" smtClean="0">
                <a:solidFill>
                  <a:prstClr val="black"/>
                </a:solidFill>
              </a:rPr>
              <a:t>: Network Impairment Device</a:t>
            </a:r>
            <a:endParaRPr lang="en-US" sz="1400" dirty="0">
              <a:solidFill>
                <a:prstClr val="black"/>
              </a:solidFill>
            </a:endParaRPr>
          </a:p>
        </p:txBody>
      </p:sp>
      <p:grpSp>
        <p:nvGrpSpPr>
          <p:cNvPr id="3" name="Group 11"/>
          <p:cNvGrpSpPr/>
          <p:nvPr/>
        </p:nvGrpSpPr>
        <p:grpSpPr>
          <a:xfrm>
            <a:off x="152400" y="6172200"/>
            <a:ext cx="2820573" cy="646331"/>
            <a:chOff x="152400" y="6172200"/>
            <a:chExt cx="2820573" cy="646331"/>
          </a:xfrm>
        </p:grpSpPr>
        <p:sp>
          <p:nvSpPr>
            <p:cNvPr id="7" name="TextBox 6"/>
            <p:cNvSpPr txBox="1"/>
            <p:nvPr/>
          </p:nvSpPr>
          <p:spPr>
            <a:xfrm>
              <a:off x="838200" y="6172200"/>
              <a:ext cx="8354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Private</a:t>
              </a:r>
              <a:br>
                <a:rPr lang="en-US" dirty="0" smtClean="0">
                  <a:solidFill>
                    <a:prstClr val="black"/>
                  </a:solidFill>
                </a:rPr>
              </a:br>
              <a:r>
                <a:rPr lang="en-US" dirty="0" smtClean="0">
                  <a:solidFill>
                    <a:prstClr val="black"/>
                  </a:solidFill>
                </a:rPr>
                <a:t>Public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52400" y="6400800"/>
              <a:ext cx="4572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52400" y="6629400"/>
              <a:ext cx="457200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676400" y="6324600"/>
              <a:ext cx="12965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FG Network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4" cstate="print"/>
          <a:srcRect l="7558" t="32500" r="40698" b="15833"/>
          <a:stretch>
            <a:fillRect/>
          </a:stretch>
        </p:blipFill>
        <p:spPr bwMode="auto">
          <a:xfrm>
            <a:off x="0" y="2133600"/>
            <a:ext cx="6781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21" y="204253"/>
            <a:ext cx="5488398" cy="950218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Logical Diagram</a:t>
            </a:r>
          </a:p>
        </p:txBody>
      </p:sp>
      <p:pic>
        <p:nvPicPr>
          <p:cNvPr id="39939" name="Picture 3" descr="FG logical v2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8" y="960438"/>
            <a:ext cx="9144000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749</TotalTime>
  <Words>2075</Words>
  <Application>Microsoft Office PowerPoint</Application>
  <PresentationFormat>On-screen Show (4:3)</PresentationFormat>
  <Paragraphs>365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FutureGrid Summary</vt:lpstr>
      <vt:lpstr>FutureGrid key Concepts I</vt:lpstr>
      <vt:lpstr>FutureGrid key Concepts II</vt:lpstr>
      <vt:lpstr>FutureGrid Partners</vt:lpstr>
      <vt:lpstr>Compute Hardware</vt:lpstr>
      <vt:lpstr>Storage Hardware</vt:lpstr>
      <vt:lpstr>Network &amp; Internal Interconnects</vt:lpstr>
      <vt:lpstr>FutureGrid: a Grid/Cloud Testbed</vt:lpstr>
      <vt:lpstr>Logical Diagram</vt:lpstr>
      <vt:lpstr>Network Impairment Device</vt:lpstr>
      <vt:lpstr>FutureGrid Usage Model</vt:lpstr>
      <vt:lpstr>Some Current FutureGrid early uses</vt:lpstr>
      <vt:lpstr>OGF’10 Demo</vt:lpstr>
      <vt:lpstr>Sequence Assembly in the Clouds</vt:lpstr>
      <vt:lpstr>Education on FutureGrid</vt:lpstr>
      <vt:lpstr>Slide 16</vt:lpstr>
      <vt:lpstr>Software Components</vt:lpstr>
      <vt:lpstr>FutureGrid Software  Architecture</vt:lpstr>
      <vt:lpstr>Dynamic provisioning Examples</vt:lpstr>
      <vt:lpstr>Dynamic Provisioning</vt:lpstr>
      <vt:lpstr>Security Issues</vt:lpstr>
      <vt:lpstr>FutureGrid Interaction with Commercial Clouds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Gregor von Laszewski</dc:creator>
  <cp:lastModifiedBy>Geoffrey Fox</cp:lastModifiedBy>
  <cp:revision>39</cp:revision>
  <dcterms:created xsi:type="dcterms:W3CDTF">2010-07-26T16:01:47Z</dcterms:created>
  <dcterms:modified xsi:type="dcterms:W3CDTF">2010-08-04T11:00:30Z</dcterms:modified>
</cp:coreProperties>
</file>