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83" r:id="rId2"/>
    <p:sldMasterId id="2147484314" r:id="rId3"/>
  </p:sldMasterIdLst>
  <p:notesMasterIdLst>
    <p:notesMasterId r:id="rId51"/>
  </p:notesMasterIdLst>
  <p:sldIdLst>
    <p:sldId id="384" r:id="rId4"/>
    <p:sldId id="391" r:id="rId5"/>
    <p:sldId id="431" r:id="rId6"/>
    <p:sldId id="395" r:id="rId7"/>
    <p:sldId id="394" r:id="rId8"/>
    <p:sldId id="396" r:id="rId9"/>
    <p:sldId id="397" r:id="rId10"/>
    <p:sldId id="375" r:id="rId11"/>
    <p:sldId id="437" r:id="rId12"/>
    <p:sldId id="382" r:id="rId13"/>
    <p:sldId id="477" r:id="rId14"/>
    <p:sldId id="478" r:id="rId15"/>
    <p:sldId id="484" r:id="rId16"/>
    <p:sldId id="485" r:id="rId17"/>
    <p:sldId id="486" r:id="rId18"/>
    <p:sldId id="533" r:id="rId19"/>
    <p:sldId id="531" r:id="rId20"/>
    <p:sldId id="532" r:id="rId21"/>
    <p:sldId id="539" r:id="rId22"/>
    <p:sldId id="541" r:id="rId23"/>
    <p:sldId id="542" r:id="rId24"/>
    <p:sldId id="543" r:id="rId25"/>
    <p:sldId id="489" r:id="rId26"/>
    <p:sldId id="506" r:id="rId27"/>
    <p:sldId id="553" r:id="rId28"/>
    <p:sldId id="548" r:id="rId29"/>
    <p:sldId id="545" r:id="rId30"/>
    <p:sldId id="546" r:id="rId31"/>
    <p:sldId id="550" r:id="rId32"/>
    <p:sldId id="552" r:id="rId33"/>
    <p:sldId id="529" r:id="rId34"/>
    <p:sldId id="544" r:id="rId35"/>
    <p:sldId id="492" r:id="rId36"/>
    <p:sldId id="524" r:id="rId37"/>
    <p:sldId id="526" r:id="rId38"/>
    <p:sldId id="527" r:id="rId39"/>
    <p:sldId id="496" r:id="rId40"/>
    <p:sldId id="497" r:id="rId41"/>
    <p:sldId id="498" r:id="rId42"/>
    <p:sldId id="499" r:id="rId43"/>
    <p:sldId id="519" r:id="rId44"/>
    <p:sldId id="517" r:id="rId45"/>
    <p:sldId id="500" r:id="rId46"/>
    <p:sldId id="501" r:id="rId47"/>
    <p:sldId id="502" r:id="rId48"/>
    <p:sldId id="503" r:id="rId49"/>
    <p:sldId id="504" r:id="rId50"/>
  </p:sldIdLst>
  <p:sldSz cx="9144000" cy="6858000" type="screen4x3"/>
  <p:notesSz cx="6858000" cy="9144000"/>
  <p:custDataLst>
    <p:tags r:id="rId52"/>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3E6"/>
    <a:srgbClr val="6D6E70"/>
    <a:srgbClr val="F8F3D2"/>
    <a:srgbClr val="B30838"/>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35" autoAdjust="0"/>
    <p:restoredTop sz="94660"/>
  </p:normalViewPr>
  <p:slideViewPr>
    <p:cSldViewPr>
      <p:cViewPr varScale="1">
        <p:scale>
          <a:sx n="100" d="100"/>
          <a:sy n="100" d="100"/>
        </p:scale>
        <p:origin x="594" y="102"/>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6920384951881"/>
          <c:y val="3.1718569780853516E-2"/>
          <c:w val="0.80375240594925634"/>
          <c:h val="0.83028113051612495"/>
        </c:manualLayout>
      </c:layout>
      <c:lineChart>
        <c:grouping val="standard"/>
        <c:varyColors val="0"/>
        <c:ser>
          <c:idx val="0"/>
          <c:order val="0"/>
          <c:tx>
            <c:v>Case 0: FJ proc-bound thread-bound</c:v>
          </c:tx>
          <c:spPr>
            <a:ln w="9525" cap="rnd">
              <a:solidFill>
                <a:schemeClr val="accent2"/>
              </a:solidFill>
              <a:round/>
            </a:ln>
            <a:effectLst/>
          </c:spPr>
          <c:marker>
            <c:symbol val="circle"/>
            <c:size val="5"/>
            <c:spPr>
              <a:solidFill>
                <a:schemeClr val="accent2"/>
              </a:solidFill>
              <a:ln w="9525">
                <a:solidFill>
                  <a:schemeClr val="accent2"/>
                </a:solidFill>
              </a:ln>
              <a:effectLst/>
            </c:spPr>
          </c:marker>
          <c:val>
            <c:numRef>
              <c:f>Sheet1!$H$19:$H$26</c:f>
              <c:numCache>
                <c:formatCode>General</c:formatCode>
                <c:ptCount val="8"/>
                <c:pt idx="0">
                  <c:v>37518.234375</c:v>
                </c:pt>
                <c:pt idx="1">
                  <c:v>42725.927083333299</c:v>
                </c:pt>
                <c:pt idx="2">
                  <c:v>34449.75</c:v>
                </c:pt>
                <c:pt idx="3">
                  <c:v>33585.28125</c:v>
                </c:pt>
                <c:pt idx="4">
                  <c:v>39449.53125</c:v>
                </c:pt>
                <c:pt idx="5">
                  <c:v>45332.416666666599</c:v>
                </c:pt>
                <c:pt idx="6">
                  <c:v>41489.46875</c:v>
                </c:pt>
                <c:pt idx="7">
                  <c:v>43368.125</c:v>
                </c:pt>
              </c:numCache>
            </c:numRef>
          </c:val>
          <c:smooth val="0"/>
          <c:extLst>
            <c:ext xmlns:c16="http://schemas.microsoft.com/office/drawing/2014/chart" uri="{C3380CC4-5D6E-409C-BE32-E72D297353CC}">
              <c16:uniqueId val="{00000000-A926-40DA-9598-7D31863A79B6}"/>
            </c:ext>
          </c:extLst>
        </c:ser>
        <c:ser>
          <c:idx val="11"/>
          <c:order val="1"/>
          <c:tx>
            <c:v>Case 1: LRT proc-unbound thread-unbound</c:v>
          </c:tx>
          <c:spPr>
            <a:ln w="9525" cap="rnd">
              <a:solidFill>
                <a:schemeClr val="tx1"/>
              </a:solidFill>
              <a:round/>
            </a:ln>
            <a:effectLst/>
          </c:spPr>
          <c:marker>
            <c:symbol val="circle"/>
            <c:size val="5"/>
            <c:spPr>
              <a:solidFill>
                <a:schemeClr val="tx1"/>
              </a:solidFill>
              <a:ln w="9525">
                <a:solidFill>
                  <a:schemeClr val="tx1"/>
                </a:solidFill>
              </a:ln>
              <a:effectLst/>
            </c:spPr>
          </c:marker>
          <c:cat>
            <c:strRef>
              <c:f>Sheet1!$B$19:$B$26</c:f>
              <c:strCache>
                <c:ptCount val="8"/>
                <c:pt idx="0">
                  <c:v>1x24x16</c:v>
                </c:pt>
                <c:pt idx="1">
                  <c:v>2x12x16</c:v>
                </c:pt>
                <c:pt idx="2">
                  <c:v>3x8x16</c:v>
                </c:pt>
                <c:pt idx="3">
                  <c:v>4x6x16</c:v>
                </c:pt>
                <c:pt idx="4">
                  <c:v>6x4x16</c:v>
                </c:pt>
                <c:pt idx="5">
                  <c:v>8x3x16</c:v>
                </c:pt>
                <c:pt idx="6">
                  <c:v>12x2x16</c:v>
                </c:pt>
                <c:pt idx="7">
                  <c:v>24x1x16</c:v>
                </c:pt>
              </c:strCache>
            </c:strRef>
          </c:cat>
          <c:val>
            <c:numRef>
              <c:f>Sheet1!$N$19:$N$26</c:f>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numRef>
          </c:val>
          <c:smooth val="0"/>
          <c:extLst>
            <c:ext xmlns:c16="http://schemas.microsoft.com/office/drawing/2014/chart" uri="{C3380CC4-5D6E-409C-BE32-E72D297353CC}">
              <c16:uniqueId val="{00000001-A926-40DA-9598-7D31863A79B6}"/>
            </c:ext>
          </c:extLst>
        </c:ser>
        <c:ser>
          <c:idx val="8"/>
          <c:order val="2"/>
          <c:tx>
            <c:v>Case 2: LRT proc-bound thread-bound</c:v>
          </c:tx>
          <c:spPr>
            <a:ln w="9525" cap="rnd">
              <a:solidFill>
                <a:srgbClr val="7030A0"/>
              </a:solidFill>
              <a:round/>
            </a:ln>
            <a:effectLst/>
          </c:spPr>
          <c:marker>
            <c:symbol val="circle"/>
            <c:size val="5"/>
            <c:spPr>
              <a:solidFill>
                <a:srgbClr val="7030A0"/>
              </a:solidFill>
              <a:ln w="9525">
                <a:solidFill>
                  <a:srgbClr val="7030A0"/>
                </a:solidFill>
              </a:ln>
              <a:effectLst/>
            </c:spPr>
          </c:marker>
          <c:cat>
            <c:strRef>
              <c:f>Sheet1!$B$19:$B$26</c:f>
              <c:strCache>
                <c:ptCount val="8"/>
                <c:pt idx="0">
                  <c:v>1x24x16</c:v>
                </c:pt>
                <c:pt idx="1">
                  <c:v>2x12x16</c:v>
                </c:pt>
                <c:pt idx="2">
                  <c:v>3x8x16</c:v>
                </c:pt>
                <c:pt idx="3">
                  <c:v>4x6x16</c:v>
                </c:pt>
                <c:pt idx="4">
                  <c:v>6x4x16</c:v>
                </c:pt>
                <c:pt idx="5">
                  <c:v>8x3x16</c:v>
                </c:pt>
                <c:pt idx="6">
                  <c:v>12x2x16</c:v>
                </c:pt>
                <c:pt idx="7">
                  <c:v>24x1x16</c:v>
                </c:pt>
              </c:strCache>
            </c:strRef>
          </c:cat>
          <c:val>
            <c:numRef>
              <c:f>Sheet1!$L$19:$L$26</c:f>
              <c:numCache>
                <c:formatCode>General</c:formatCode>
                <c:ptCount val="8"/>
                <c:pt idx="0">
                  <c:v>20840.6328125</c:v>
                </c:pt>
                <c:pt idx="1">
                  <c:v>24393.203125</c:v>
                </c:pt>
                <c:pt idx="2">
                  <c:v>28285.3984375</c:v>
                </c:pt>
                <c:pt idx="3">
                  <c:v>23846.354166666599</c:v>
                </c:pt>
                <c:pt idx="4">
                  <c:v>29421.515625</c:v>
                </c:pt>
                <c:pt idx="5">
                  <c:v>30962.854166666599</c:v>
                </c:pt>
                <c:pt idx="6">
                  <c:v>20761.40625</c:v>
                </c:pt>
                <c:pt idx="7">
                  <c:v>29797.9375</c:v>
                </c:pt>
              </c:numCache>
            </c:numRef>
          </c:val>
          <c:smooth val="0"/>
          <c:extLst>
            <c:ext xmlns:c16="http://schemas.microsoft.com/office/drawing/2014/chart" uri="{C3380CC4-5D6E-409C-BE32-E72D297353CC}">
              <c16:uniqueId val="{00000002-A926-40DA-9598-7D31863A79B6}"/>
            </c:ext>
          </c:extLst>
        </c:ser>
        <c:ser>
          <c:idx val="10"/>
          <c:order val="3"/>
          <c:tx>
            <c:v>Case 3: LRT proc-unbound thread-bound</c:v>
          </c:tx>
          <c:spPr>
            <a:ln w="952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strRef>
              <c:f>Sheet1!$B$19:$B$26</c:f>
              <c:strCache>
                <c:ptCount val="8"/>
                <c:pt idx="0">
                  <c:v>1x24x16</c:v>
                </c:pt>
                <c:pt idx="1">
                  <c:v>2x12x16</c:v>
                </c:pt>
                <c:pt idx="2">
                  <c:v>3x8x16</c:v>
                </c:pt>
                <c:pt idx="3">
                  <c:v>4x6x16</c:v>
                </c:pt>
                <c:pt idx="4">
                  <c:v>6x4x16</c:v>
                </c:pt>
                <c:pt idx="5">
                  <c:v>8x3x16</c:v>
                </c:pt>
                <c:pt idx="6">
                  <c:v>12x2x16</c:v>
                </c:pt>
                <c:pt idx="7">
                  <c:v>24x1x16</c:v>
                </c:pt>
              </c:strCache>
            </c:strRef>
          </c:cat>
          <c:val>
            <c:numRef>
              <c:f>Sheet1!$O$19:$O$26</c:f>
              <c:numCache>
                <c:formatCode>General</c:formatCode>
                <c:ptCount val="8"/>
                <c:pt idx="0">
                  <c:v>17379.635416666599</c:v>
                </c:pt>
                <c:pt idx="1">
                  <c:v>17111.833333333299</c:v>
                </c:pt>
                <c:pt idx="2">
                  <c:v>18153.3203125</c:v>
                </c:pt>
                <c:pt idx="3">
                  <c:v>17386.510416666599</c:v>
                </c:pt>
                <c:pt idx="4">
                  <c:v>17336.640625</c:v>
                </c:pt>
                <c:pt idx="5">
                  <c:v>17525.104166666599</c:v>
                </c:pt>
                <c:pt idx="6">
                  <c:v>16580.03125</c:v>
                </c:pt>
                <c:pt idx="7">
                  <c:v>16688.1875</c:v>
                </c:pt>
              </c:numCache>
            </c:numRef>
          </c:val>
          <c:smooth val="0"/>
          <c:extLst>
            <c:ext xmlns:c16="http://schemas.microsoft.com/office/drawing/2014/chart" uri="{C3380CC4-5D6E-409C-BE32-E72D297353CC}">
              <c16:uniqueId val="{00000003-A926-40DA-9598-7D31863A79B6}"/>
            </c:ext>
          </c:extLst>
        </c:ser>
        <c:dLbls>
          <c:showLegendKey val="0"/>
          <c:showVal val="0"/>
          <c:showCatName val="0"/>
          <c:showSerName val="0"/>
          <c:showPercent val="0"/>
          <c:showBubbleSize val="0"/>
        </c:dLbls>
        <c:marker val="1"/>
        <c:smooth val="0"/>
        <c:axId val="2053286464"/>
        <c:axId val="2053284832"/>
        <c:extLst/>
      </c:lineChart>
      <c:catAx>
        <c:axId val="20532864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Parallel Pattern -- T x P x N where T is threads per process, P is process per node, and N is number of 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53284832"/>
        <c:crosses val="autoZero"/>
        <c:auto val="1"/>
        <c:lblAlgn val="ctr"/>
        <c:lblOffset val="100"/>
        <c:noMultiLvlLbl val="0"/>
      </c:catAx>
      <c:valAx>
        <c:axId val="20532848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Time (ms)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53286464"/>
        <c:crosses val="autoZero"/>
        <c:crossBetween val="between"/>
      </c:valAx>
      <c:spPr>
        <a:noFill/>
        <a:ln>
          <a:solidFill>
            <a:sysClr val="windowText" lastClr="000000"/>
          </a:solidFill>
        </a:ln>
        <a:effectLst/>
      </c:spPr>
    </c:plotArea>
    <c:legend>
      <c:legendPos val="b"/>
      <c:layout>
        <c:manualLayout>
          <c:xMode val="edge"/>
          <c:yMode val="edge"/>
          <c:x val="0.39345150597102374"/>
          <c:y val="0.61762690009927823"/>
          <c:w val="0.55900174978127737"/>
          <c:h val="0.15931440663342686"/>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0.18667</cdr:x>
      <cdr:y>0.45848</cdr:y>
    </cdr:from>
    <cdr:to>
      <cdr:x>0.255</cdr:x>
      <cdr:y>0.61419</cdr:y>
    </cdr:to>
    <cdr:sp macro="" textlink="">
      <cdr:nvSpPr>
        <cdr:cNvPr id="2" name="Oval 1"/>
        <cdr:cNvSpPr/>
      </cdr:nvSpPr>
      <cdr:spPr>
        <a:xfrm xmlns:a="http://schemas.openxmlformats.org/drawingml/2006/main">
          <a:off x="853440" y="2019300"/>
          <a:ext cx="312420" cy="685800"/>
        </a:xfrm>
        <a:prstGeom xmlns:a="http://schemas.openxmlformats.org/drawingml/2006/main" prst="ellipse">
          <a:avLst/>
        </a:prstGeom>
        <a:noFill xmlns:a="http://schemas.openxmlformats.org/drawingml/2006/main"/>
        <a:ln xmlns:a="http://schemas.openxmlformats.org/drawingml/2006/main">
          <a:solidFill>
            <a:sysClr val="windowText" lastClr="00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41</a:t>
            </a:fld>
            <a:endParaRPr lang="en-US" altLang="en-US"/>
          </a:p>
        </p:txBody>
      </p:sp>
    </p:spTree>
    <p:extLst>
      <p:ext uri="{BB962C8B-B14F-4D97-AF65-F5344CB8AC3E}">
        <p14:creationId xmlns:p14="http://schemas.microsoft.com/office/powerpoint/2010/main" val="286725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146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648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0556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6892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0997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18</a:t>
            </a:fld>
            <a:endParaRPr lang="en-US" altLang="en-US"/>
          </a:p>
        </p:txBody>
      </p:sp>
    </p:spTree>
    <p:extLst>
      <p:ext uri="{BB962C8B-B14F-4D97-AF65-F5344CB8AC3E}">
        <p14:creationId xmlns:p14="http://schemas.microsoft.com/office/powerpoint/2010/main" val="179858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25</a:t>
            </a:fld>
            <a:endParaRPr lang="en-US"/>
          </a:p>
        </p:txBody>
      </p:sp>
    </p:spTree>
    <p:extLst>
      <p:ext uri="{BB962C8B-B14F-4D97-AF65-F5344CB8AC3E}">
        <p14:creationId xmlns:p14="http://schemas.microsoft.com/office/powerpoint/2010/main" val="20102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27</a:t>
            </a:fld>
            <a:endParaRPr lang="en-US" altLang="en-US"/>
          </a:p>
        </p:txBody>
      </p:sp>
    </p:spTree>
    <p:extLst>
      <p:ext uri="{BB962C8B-B14F-4D97-AF65-F5344CB8AC3E}">
        <p14:creationId xmlns:p14="http://schemas.microsoft.com/office/powerpoint/2010/main" val="1702262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0879319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02/16/2016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859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218381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944816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1435405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12788609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3381971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r>
              <a:rPr lang="en-US" i="1">
                <a:solidFill>
                  <a:srgbClr val="000000">
                    <a:tint val="75000"/>
                  </a:srgbClr>
                </a:solidFill>
              </a:rPr>
              <a:t>02/16/2016</a:t>
            </a:r>
          </a:p>
        </p:txBody>
      </p:sp>
    </p:spTree>
    <p:extLst>
      <p:ext uri="{BB962C8B-B14F-4D97-AF65-F5344CB8AC3E}">
        <p14:creationId xmlns:p14="http://schemas.microsoft.com/office/powerpoint/2010/main" val="726527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53999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02/16/2016</a:t>
            </a:r>
          </a:p>
        </p:txBody>
      </p:sp>
    </p:spTree>
    <p:extLst>
      <p:ext uri="{BB962C8B-B14F-4D97-AF65-F5344CB8AC3E}">
        <p14:creationId xmlns:p14="http://schemas.microsoft.com/office/powerpoint/2010/main" val="358144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extLst>
      <p:ext uri="{BB962C8B-B14F-4D97-AF65-F5344CB8AC3E}">
        <p14:creationId xmlns:p14="http://schemas.microsoft.com/office/powerpoint/2010/main" val="11980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981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02/16/2016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821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225362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169702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8508977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412796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4111848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73" r:id="rId3"/>
    <p:sldLayoutId id="2147484323" r:id="rId4"/>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a:solidFill>
                  <a:srgbClr val="000000">
                    <a:tint val="75000"/>
                  </a:srgbClr>
                </a:solidFill>
              </a:rPr>
              <a:t>5/17/2016</a:t>
            </a:r>
            <a:endParaRPr lang="en-US" i="1" dirty="0">
              <a:solidFill>
                <a:srgbClr val="000000">
                  <a:tint val="75000"/>
                </a:srgbClr>
              </a:solidFill>
            </a:endParaRPr>
          </a:p>
        </p:txBody>
      </p:sp>
    </p:spTree>
    <p:extLst>
      <p:ext uri="{BB962C8B-B14F-4D97-AF65-F5344CB8AC3E}">
        <p14:creationId xmlns:p14="http://schemas.microsoft.com/office/powerpoint/2010/main" val="536578539"/>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9" r:id="rId5"/>
    <p:sldLayoutId id="2147484290" r:id="rId6"/>
    <p:sldLayoutId id="2147484324" r:id="rId7"/>
    <p:sldLayoutId id="2147484325" r:id="rId8"/>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a:solidFill>
                  <a:srgbClr val="000000">
                    <a:tint val="75000"/>
                  </a:srgbClr>
                </a:solidFill>
              </a:rPr>
              <a:t>02/16/2016</a:t>
            </a:r>
          </a:p>
        </p:txBody>
      </p:sp>
    </p:spTree>
    <p:extLst>
      <p:ext uri="{BB962C8B-B14F-4D97-AF65-F5344CB8AC3E}">
        <p14:creationId xmlns:p14="http://schemas.microsoft.com/office/powerpoint/2010/main" val="2083273732"/>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20" r:id="rId5"/>
    <p:sldLayoutId id="2147484321" r:id="rId6"/>
    <p:sldLayoutId id="2147484322" r:id="rId7"/>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7" Type="http://schemas.openxmlformats.org/officeDocument/2006/relationships/hyperlink" Target="http://cbdcom2016.sciencesconf.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
        <p:nvSpPr>
          <p:cNvPr id="2" name="Title 1"/>
          <p:cNvSpPr>
            <a:spLocks noGrp="1"/>
          </p:cNvSpPr>
          <p:nvPr>
            <p:ph type="title" idx="4294967295"/>
          </p:nvPr>
        </p:nvSpPr>
        <p:spPr>
          <a:xfrm>
            <a:off x="616655" y="392349"/>
            <a:ext cx="7910689" cy="1143000"/>
          </a:xfrm>
        </p:spPr>
        <p:txBody>
          <a:bodyPr/>
          <a:lstStyle/>
          <a:p>
            <a:pPr algn="ctr"/>
            <a:r>
              <a:rPr lang="en-US" sz="3200" dirty="0"/>
              <a:t>Challenges in Big Data, </a:t>
            </a:r>
            <a:br>
              <a:rPr lang="en-US" sz="3200" dirty="0"/>
            </a:br>
            <a:r>
              <a:rPr lang="en-US" sz="3200" dirty="0"/>
              <a:t>Big Simulations, Clouds and HPC</a:t>
            </a:r>
            <a:endParaRPr lang="en-US" sz="3200" b="1" dirty="0"/>
          </a:p>
        </p:txBody>
      </p:sp>
      <p:sp>
        <p:nvSpPr>
          <p:cNvPr id="7" name="Rectangle 6"/>
          <p:cNvSpPr/>
          <p:nvPr/>
        </p:nvSpPr>
        <p:spPr>
          <a:xfrm>
            <a:off x="0" y="3124200"/>
            <a:ext cx="9144000" cy="2825389"/>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Geoffrey Fox</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July 19, 2016</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8" name="Subtitle 2"/>
          <p:cNvSpPr txBox="1">
            <a:spLocks/>
          </p:cNvSpPr>
          <p:nvPr/>
        </p:nvSpPr>
        <p:spPr>
          <a:xfrm>
            <a:off x="0" y="1706526"/>
            <a:ext cx="9144000" cy="1398624"/>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US" sz="2400" b="1" i="0" dirty="0"/>
              <a:t>IEEE Cloud and Big Data Computing </a:t>
            </a:r>
          </a:p>
          <a:p>
            <a:pPr marL="0" indent="0" algn="ctr">
              <a:buNone/>
            </a:pPr>
            <a:r>
              <a:rPr lang="en-US" sz="2400" b="1" i="0" dirty="0"/>
              <a:t>Toulouse France July 18-21</a:t>
            </a:r>
          </a:p>
          <a:p>
            <a:pPr marL="0" indent="0" algn="ctr">
              <a:buNone/>
            </a:pPr>
            <a:r>
              <a:rPr lang="en-US" sz="2400" i="0" dirty="0">
                <a:hlinkClick r:id="rId7"/>
              </a:rPr>
              <a:t>http://cbdcom2016.sciencesconf.org/</a:t>
            </a:r>
            <a:r>
              <a:rPr lang="en-US" sz="2400" i="0" dirty="0"/>
              <a:t>  </a:t>
            </a:r>
            <a:endParaRPr lang="en-US" sz="2400" b="1" i="0" kern="0" dirty="0"/>
          </a:p>
        </p:txBody>
      </p:sp>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endParaRP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3" name="Date Placeholder 2"/>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173950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a:t>
            </a:r>
            <a:endParaRPr lang="en-US" sz="3100" b="1" dirty="0">
              <a:latin typeface="+mn-lt"/>
            </a:endParaRPr>
          </a:p>
        </p:txBody>
      </p:sp>
      <p:sp>
        <p:nvSpPr>
          <p:cNvPr id="3" name="Content Placeholder 2"/>
          <p:cNvSpPr>
            <a:spLocks noGrp="1"/>
          </p:cNvSpPr>
          <p:nvPr>
            <p:ph idx="1"/>
          </p:nvPr>
        </p:nvSpPr>
        <p:spPr>
          <a:xfrm>
            <a:off x="25400" y="533400"/>
            <a:ext cx="9144000" cy="5849332"/>
          </a:xfrm>
        </p:spPr>
        <p:txBody>
          <a:bodyPr>
            <a:noAutofit/>
          </a:bodyPr>
          <a:lstStyle/>
          <a:p>
            <a:pPr>
              <a:lnSpc>
                <a:spcPct val="100000"/>
              </a:lnSpc>
              <a:spcBef>
                <a:spcPts val="600"/>
              </a:spcBef>
            </a:pPr>
            <a:r>
              <a:rPr lang="en-US" sz="2400" dirty="0"/>
              <a:t>One </a:t>
            </a:r>
            <a:r>
              <a:rPr lang="en-US" sz="2400" b="1" dirty="0"/>
              <a:t>view</a:t>
            </a:r>
            <a:r>
              <a:rPr lang="en-US" sz="2400" dirty="0"/>
              <a:t> is the overall</a:t>
            </a:r>
            <a:r>
              <a:rPr lang="en-US" sz="2400" b="1" dirty="0">
                <a:solidFill>
                  <a:srgbClr val="00B0F0"/>
                </a:solidFill>
              </a:rPr>
              <a:t> </a:t>
            </a:r>
            <a:r>
              <a:rPr lang="en-US" sz="2400" b="1" dirty="0">
                <a:solidFill>
                  <a:srgbClr val="FF0000"/>
                </a:solidFill>
              </a:rPr>
              <a:t>problem architecture or </a:t>
            </a:r>
            <a:r>
              <a:rPr lang="en-US" sz="2400" b="1" dirty="0" err="1">
                <a:solidFill>
                  <a:srgbClr val="FF0000"/>
                </a:solidFill>
              </a:rPr>
              <a:t>macropatterns</a:t>
            </a:r>
            <a:r>
              <a:rPr lang="en-US" sz="2400" b="1" dirty="0">
                <a:solidFill>
                  <a:srgbClr val="FF0000"/>
                </a:solidFill>
              </a:rPr>
              <a:t> </a:t>
            </a:r>
            <a:r>
              <a:rPr lang="en-US" sz="2400" dirty="0"/>
              <a:t>which is naturally related to the machine architecture needed to support application. </a:t>
            </a:r>
          </a:p>
          <a:p>
            <a:pPr lvl="1">
              <a:spcBef>
                <a:spcPts val="600"/>
              </a:spcBef>
            </a:pPr>
            <a:r>
              <a:rPr lang="en-US" sz="2400" b="1" dirty="0"/>
              <a:t>Unchanged </a:t>
            </a:r>
            <a:r>
              <a:rPr lang="en-US" sz="2400" dirty="0"/>
              <a:t>from Ogres and describes properties of problem such as “Pleasing Parallel” or “Uses Collective Communication”</a:t>
            </a:r>
          </a:p>
          <a:p>
            <a:pPr>
              <a:lnSpc>
                <a:spcPct val="100000"/>
              </a:lnSpc>
              <a:spcBef>
                <a:spcPts val="600"/>
              </a:spcBef>
            </a:pPr>
            <a:r>
              <a:rPr lang="en-US" sz="2400" dirty="0"/>
              <a:t>The </a:t>
            </a:r>
            <a:r>
              <a:rPr lang="en-US" sz="2400" b="1" dirty="0">
                <a:solidFill>
                  <a:srgbClr val="FF0000"/>
                </a:solidFill>
              </a:rPr>
              <a:t>execution (computational) features or </a:t>
            </a:r>
            <a:r>
              <a:rPr lang="en-US" sz="2400" b="1" dirty="0" err="1">
                <a:solidFill>
                  <a:srgbClr val="FF0000"/>
                </a:solidFill>
              </a:rPr>
              <a:t>micropatterns</a:t>
            </a:r>
            <a:r>
              <a:rPr lang="en-US" sz="2400" b="1" dirty="0">
                <a:solidFill>
                  <a:srgbClr val="FF0000"/>
                </a:solidFill>
              </a:rPr>
              <a:t> </a:t>
            </a:r>
            <a:r>
              <a:rPr lang="en-US" sz="2400" b="1" dirty="0"/>
              <a:t>view</a:t>
            </a:r>
            <a:r>
              <a:rPr lang="en-US" sz="2400" dirty="0"/>
              <a:t>, describes issues such as I/O versus compute rates, iterative nature and regularity of computation and the classic V’s of Big Data: defining problem size, rate of change, etc.</a:t>
            </a:r>
          </a:p>
          <a:p>
            <a:pPr lvl="1">
              <a:spcBef>
                <a:spcPts val="600"/>
              </a:spcBef>
            </a:pPr>
            <a:r>
              <a:rPr lang="en-US" sz="2400" b="1" dirty="0"/>
              <a:t>Significant changes </a:t>
            </a:r>
            <a:r>
              <a:rPr lang="en-US" sz="2400" dirty="0"/>
              <a:t>from ogres to separate </a:t>
            </a:r>
            <a:r>
              <a:rPr lang="en-US" sz="2400" b="1" dirty="0">
                <a:solidFill>
                  <a:srgbClr val="FF0000"/>
                </a:solidFill>
                <a:cs typeface="ＭＳ Ｐゴシック" pitchFamily="-107" charset="-128"/>
              </a:rPr>
              <a:t>Data </a:t>
            </a:r>
            <a:r>
              <a:rPr lang="en-US" sz="2400" dirty="0"/>
              <a:t>and </a:t>
            </a:r>
            <a:r>
              <a:rPr lang="en-US" sz="2400" b="1" dirty="0">
                <a:solidFill>
                  <a:srgbClr val="FF0000"/>
                </a:solidFill>
                <a:cs typeface="ＭＳ Ｐゴシック" pitchFamily="-107" charset="-128"/>
              </a:rPr>
              <a:t>Model </a:t>
            </a:r>
            <a:r>
              <a:rPr lang="en-US" sz="2400" dirty="0"/>
              <a:t>and add characteristics of Simulation models. e.g. both model and data have “V’s”; Data Volume, Model Size</a:t>
            </a:r>
          </a:p>
          <a:p>
            <a:pPr lvl="1">
              <a:spcBef>
                <a:spcPts val="600"/>
              </a:spcBef>
            </a:pPr>
            <a:r>
              <a:rPr lang="en-US" sz="2200" i="1" dirty="0"/>
              <a:t>e.g. O(N</a:t>
            </a:r>
            <a:r>
              <a:rPr lang="en-US" sz="2200" i="1" baseline="30000" dirty="0"/>
              <a:t>2</a:t>
            </a:r>
            <a:r>
              <a:rPr lang="en-US" sz="2200" i="1" dirty="0"/>
              <a:t>) Algorithm </a:t>
            </a:r>
            <a:r>
              <a:rPr lang="en-US" sz="2200" dirty="0"/>
              <a:t>relevant to big data or big simulation model</a:t>
            </a:r>
          </a:p>
          <a:p>
            <a:pPr lvl="1">
              <a:spcBef>
                <a:spcPts val="600"/>
              </a:spcBef>
            </a:pPr>
            <a:endParaRPr lang="en-US" sz="2400" dirty="0"/>
          </a:p>
        </p:txBody>
      </p:sp>
    </p:spTree>
    <p:extLst>
      <p:ext uri="{BB962C8B-B14F-4D97-AF65-F5344CB8AC3E}">
        <p14:creationId xmlns:p14="http://schemas.microsoft.com/office/powerpoint/2010/main" val="21353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003"/>
            <a:ext cx="9144000" cy="672911"/>
          </a:xfrm>
        </p:spPr>
        <p:txBody>
          <a:bodyPr>
            <a:normAutofit fontScale="90000"/>
          </a:bodyPr>
          <a:lstStyle/>
          <a:p>
            <a:pPr algn="ctr"/>
            <a:r>
              <a:rPr lang="en-US" sz="3600" dirty="0">
                <a:latin typeface="+mn-lt"/>
              </a:rPr>
              <a:t>Convergence Diamonds </a:t>
            </a:r>
            <a:r>
              <a:rPr lang="en-US" sz="3600" b="1" dirty="0">
                <a:latin typeface="+mn-lt"/>
              </a:rPr>
              <a:t>and their 4 Views II</a:t>
            </a:r>
            <a:endParaRPr lang="en-US" sz="3100" b="1" dirty="0">
              <a:latin typeface="+mn-lt"/>
            </a:endParaRPr>
          </a:p>
        </p:txBody>
      </p:sp>
      <p:sp>
        <p:nvSpPr>
          <p:cNvPr id="3" name="Content Placeholder 2"/>
          <p:cNvSpPr>
            <a:spLocks noGrp="1"/>
          </p:cNvSpPr>
          <p:nvPr>
            <p:ph idx="1"/>
          </p:nvPr>
        </p:nvSpPr>
        <p:spPr>
          <a:xfrm>
            <a:off x="0" y="642908"/>
            <a:ext cx="9144000" cy="5849332"/>
          </a:xfrm>
        </p:spPr>
        <p:txBody>
          <a:bodyPr>
            <a:noAutofit/>
          </a:bodyPr>
          <a:lstStyle/>
          <a:p>
            <a:pPr>
              <a:spcBef>
                <a:spcPts val="600"/>
              </a:spcBef>
            </a:pPr>
            <a:r>
              <a:rPr lang="en-US" dirty="0"/>
              <a:t>The </a:t>
            </a:r>
            <a:r>
              <a:rPr lang="en-US" b="1" dirty="0">
                <a:solidFill>
                  <a:srgbClr val="FF0000"/>
                </a:solidFill>
              </a:rPr>
              <a:t>data source &amp; style</a:t>
            </a:r>
            <a:r>
              <a:rPr lang="en-US" dirty="0">
                <a:solidFill>
                  <a:srgbClr val="FF0000"/>
                </a:solidFill>
              </a:rPr>
              <a:t> </a:t>
            </a:r>
            <a:r>
              <a:rPr lang="en-US" b="1" dirty="0"/>
              <a:t>view</a:t>
            </a:r>
            <a:r>
              <a:rPr lang="en-US" dirty="0"/>
              <a:t> includes facets specifying how the data is collected, stored and accessed. Has classic database characteristics</a:t>
            </a:r>
          </a:p>
          <a:p>
            <a:pPr lvl="1">
              <a:spcBef>
                <a:spcPts val="600"/>
              </a:spcBef>
            </a:pPr>
            <a:r>
              <a:rPr lang="en-US" dirty="0"/>
              <a:t>Simulations can have facets here to describe input or output data</a:t>
            </a:r>
          </a:p>
          <a:p>
            <a:pPr lvl="1">
              <a:spcBef>
                <a:spcPts val="600"/>
              </a:spcBef>
            </a:pPr>
            <a:r>
              <a:rPr lang="en-US" dirty="0"/>
              <a:t>Examples:</a:t>
            </a:r>
            <a:r>
              <a:rPr lang="en-US" b="1" dirty="0"/>
              <a:t> Streaming</a:t>
            </a:r>
            <a:r>
              <a:rPr lang="en-US" dirty="0"/>
              <a:t>, files versus objects, HDFS v. </a:t>
            </a:r>
            <a:r>
              <a:rPr lang="en-US" dirty="0" err="1"/>
              <a:t>Lustre</a:t>
            </a:r>
            <a:endParaRPr lang="en-US" dirty="0"/>
          </a:p>
          <a:p>
            <a:pPr>
              <a:lnSpc>
                <a:spcPct val="100000"/>
              </a:lnSpc>
              <a:spcBef>
                <a:spcPts val="600"/>
              </a:spcBef>
            </a:pPr>
            <a:r>
              <a:rPr lang="en-US" sz="2000" b="1" dirty="0">
                <a:solidFill>
                  <a:srgbClr val="FF0000"/>
                </a:solidFill>
              </a:rPr>
              <a:t>Processing</a:t>
            </a:r>
            <a:r>
              <a:rPr lang="en-US" sz="2000" dirty="0"/>
              <a:t> </a:t>
            </a:r>
            <a:r>
              <a:rPr lang="en-US" sz="2000" b="1" dirty="0"/>
              <a:t>view</a:t>
            </a:r>
            <a:r>
              <a:rPr lang="en-US" sz="2000" dirty="0"/>
              <a:t> has model (not data) facets which describe types of processing steps including </a:t>
            </a:r>
            <a:r>
              <a:rPr lang="en-US" sz="2000" b="1" dirty="0"/>
              <a:t>nature of algorithms </a:t>
            </a:r>
            <a:r>
              <a:rPr lang="en-US" sz="2000" dirty="0"/>
              <a:t>and kernels by model e.g. Linear Programming, Learning, Maximum Likelihood, Spectral methods, Mesh type,</a:t>
            </a:r>
          </a:p>
          <a:p>
            <a:pPr lvl="1">
              <a:spcBef>
                <a:spcPts val="600"/>
              </a:spcBef>
            </a:pPr>
            <a:r>
              <a:rPr lang="en-US" dirty="0"/>
              <a:t>mix of Big Data Processing View and Big Simulation Processing View and includes some facets like “uses linear algebra” needed in both: has specifics of key simulation kernels and in particular  includes facets seen in NAS Parallel Benchmarks and Berkeley Dwarfs</a:t>
            </a:r>
          </a:p>
          <a:p>
            <a:pPr>
              <a:lnSpc>
                <a:spcPct val="100000"/>
              </a:lnSpc>
              <a:spcBef>
                <a:spcPts val="600"/>
              </a:spcBef>
            </a:pPr>
            <a:r>
              <a:rPr lang="en-US" sz="2000" b="1" dirty="0"/>
              <a:t>Instances of Diamonds </a:t>
            </a:r>
            <a:r>
              <a:rPr lang="en-US" sz="2000" dirty="0"/>
              <a:t>are particular problems and a set of Diamond instances that cover enough of the facets could form a comprehensive  </a:t>
            </a:r>
            <a:r>
              <a:rPr lang="en-US" sz="2000" b="1" dirty="0"/>
              <a:t>benchmark/mini-app</a:t>
            </a:r>
            <a:r>
              <a:rPr lang="en-US" sz="2000" dirty="0"/>
              <a:t> set</a:t>
            </a:r>
          </a:p>
          <a:p>
            <a:pPr>
              <a:lnSpc>
                <a:spcPct val="100000"/>
              </a:lnSpc>
              <a:spcBef>
                <a:spcPts val="600"/>
              </a:spcBef>
            </a:pPr>
            <a:r>
              <a:rPr lang="en-US" sz="2000" dirty="0"/>
              <a:t>Diamonds and their instances can be </a:t>
            </a:r>
            <a:r>
              <a:rPr lang="en-US" sz="2000" b="1" dirty="0"/>
              <a:t>atomic</a:t>
            </a:r>
            <a:r>
              <a:rPr lang="en-US" sz="2000" dirty="0"/>
              <a:t> or </a:t>
            </a:r>
            <a:r>
              <a:rPr lang="en-US" sz="2000" b="1" dirty="0"/>
              <a:t>composite</a:t>
            </a:r>
          </a:p>
        </p:txBody>
      </p:sp>
    </p:spTree>
    <p:extLst>
      <p:ext uri="{BB962C8B-B14F-4D97-AF65-F5344CB8AC3E}">
        <p14:creationId xmlns:p14="http://schemas.microsoft.com/office/powerpoint/2010/main" val="295376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3897" y="970413"/>
            <a:ext cx="7772400" cy="1752235"/>
          </a:xfrm>
        </p:spPr>
        <p:txBody>
          <a:bodyPr>
            <a:normAutofit fontScale="90000"/>
          </a:bodyPr>
          <a:lstStyle/>
          <a:p>
            <a:pPr algn="ctr"/>
            <a:br>
              <a:rPr lang="en-US" b="1" dirty="0"/>
            </a:br>
            <a:r>
              <a:rPr lang="en-US" b="1" dirty="0"/>
              <a:t>DISCUSSION</a:t>
            </a:r>
            <a:br>
              <a:rPr lang="en-US" b="1" dirty="0"/>
            </a:br>
            <a:r>
              <a:rPr lang="en-US" sz="3600" dirty="0"/>
              <a:t>What are the application and user requirements? </a:t>
            </a:r>
            <a:br>
              <a:rPr lang="en-US" sz="3600" dirty="0"/>
            </a:br>
            <a:endParaRPr lang="en-US" b="1" dirty="0"/>
          </a:p>
        </p:txBody>
      </p:sp>
      <p:sp>
        <p:nvSpPr>
          <p:cNvPr id="2" name="Subtitle 1"/>
          <p:cNvSpPr>
            <a:spLocks noGrp="1"/>
          </p:cNvSpPr>
          <p:nvPr>
            <p:ph type="subTitle" idx="1"/>
          </p:nvPr>
        </p:nvSpPr>
        <p:spPr>
          <a:xfrm>
            <a:off x="1447800" y="2514600"/>
            <a:ext cx="6060831" cy="1752600"/>
          </a:xfrm>
        </p:spPr>
        <p:txBody>
          <a:bodyPr/>
          <a:lstStyle/>
          <a:p>
            <a:r>
              <a:rPr lang="en-US" b="1" dirty="0"/>
              <a:t>e.g. is the data streaming, how similar are</a:t>
            </a:r>
            <a:r>
              <a:rPr lang="en-US" dirty="0"/>
              <a:t> commercial and scientific requirements?</a:t>
            </a:r>
            <a:br>
              <a:rPr lang="en-US" b="1" dirty="0"/>
            </a:br>
            <a:br>
              <a:rPr lang="en-US" dirty="0"/>
            </a:br>
            <a:r>
              <a:rPr lang="en-US" sz="2800" b="1" dirty="0">
                <a:solidFill>
                  <a:schemeClr val="tx1"/>
                </a:solidFill>
              </a:rPr>
              <a:t>NIST Big Data Initiative</a:t>
            </a:r>
            <a:br>
              <a:rPr lang="en-US" sz="2800" b="1" dirty="0">
                <a:solidFill>
                  <a:schemeClr val="tx1"/>
                </a:solidFill>
              </a:rPr>
            </a:br>
            <a:r>
              <a:rPr lang="en-US" sz="2800" dirty="0">
                <a:solidFill>
                  <a:schemeClr val="tx1"/>
                </a:solidFill>
              </a:rPr>
              <a:t>Use Cases and Properties</a:t>
            </a:r>
            <a:endParaRPr lang="en-US"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13</a:t>
            </a:fld>
            <a:endParaRPr lang="en-US"/>
          </a:p>
        </p:txBody>
      </p:sp>
    </p:spTree>
    <p:extLst>
      <p:ext uri="{BB962C8B-B14F-4D97-AF65-F5344CB8AC3E}">
        <p14:creationId xmlns:p14="http://schemas.microsoft.com/office/powerpoint/2010/main" val="376497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327" y="31531"/>
            <a:ext cx="8382000" cy="730469"/>
          </a:xfrm>
        </p:spPr>
        <p:txBody>
          <a:bodyPr/>
          <a:lstStyle/>
          <a:p>
            <a:r>
              <a:rPr lang="en-US" dirty="0"/>
              <a:t>Structure of Applications</a:t>
            </a:r>
          </a:p>
        </p:txBody>
      </p:sp>
      <p:sp>
        <p:nvSpPr>
          <p:cNvPr id="7" name="Content Placeholder 6"/>
          <p:cNvSpPr>
            <a:spLocks noGrp="1"/>
          </p:cNvSpPr>
          <p:nvPr>
            <p:ph idx="1"/>
          </p:nvPr>
        </p:nvSpPr>
        <p:spPr>
          <a:xfrm>
            <a:off x="0" y="609600"/>
            <a:ext cx="8980713" cy="4038600"/>
          </a:xfrm>
        </p:spPr>
        <p:txBody>
          <a:bodyPr/>
          <a:lstStyle/>
          <a:p>
            <a:r>
              <a:rPr lang="en-US" b="1" dirty="0"/>
              <a:t>Real-time</a:t>
            </a:r>
            <a:r>
              <a:rPr lang="en-US" dirty="0"/>
              <a:t> (</a:t>
            </a:r>
            <a:r>
              <a:rPr lang="en-US" b="1" dirty="0"/>
              <a:t>streaming</a:t>
            </a:r>
            <a:r>
              <a:rPr lang="en-US" dirty="0"/>
              <a:t>) data is increasingly common in scientific and engineering research, and it is ubiquitous in commercial Big Data (e.g., social network analysis, recommender systems and consumer behavior classification)</a:t>
            </a:r>
          </a:p>
          <a:p>
            <a:pPr lvl="1"/>
            <a:r>
              <a:rPr lang="en-US" dirty="0"/>
              <a:t>So far little use of commercial and Apache technology in analysis of scientific streaming data</a:t>
            </a:r>
          </a:p>
          <a:p>
            <a:r>
              <a:rPr lang="en-US" b="1" dirty="0"/>
              <a:t>Pleasingly parallel </a:t>
            </a:r>
            <a:r>
              <a:rPr lang="en-US" dirty="0"/>
              <a:t>applications important in science (long tail) and data communities</a:t>
            </a:r>
          </a:p>
          <a:p>
            <a:r>
              <a:rPr lang="en-US" b="1" dirty="0"/>
              <a:t>Commercial-Science application differences: </a:t>
            </a:r>
            <a:r>
              <a:rPr lang="en-US" dirty="0"/>
              <a:t>Search and recommender engines have different structure to deep learning, clustering, topic models, graph analyses such as subgraph mining</a:t>
            </a:r>
          </a:p>
          <a:p>
            <a:pPr lvl="1"/>
            <a:r>
              <a:rPr lang="en-US" dirty="0"/>
              <a:t>Latter very sensitive to communication and can be hard to parallelize</a:t>
            </a:r>
          </a:p>
          <a:p>
            <a:pPr lvl="1"/>
            <a:r>
              <a:rPr lang="en-US" dirty="0"/>
              <a:t>Search typically not as important in Science as in commercial use as search volume scales by number of users</a:t>
            </a:r>
          </a:p>
          <a:p>
            <a:r>
              <a:rPr lang="en-US" dirty="0"/>
              <a:t>Should discuss</a:t>
            </a:r>
            <a:r>
              <a:rPr lang="en-US" b="1" dirty="0"/>
              <a:t> data </a:t>
            </a:r>
            <a:r>
              <a:rPr lang="en-US" dirty="0"/>
              <a:t>and </a:t>
            </a:r>
            <a:r>
              <a:rPr lang="en-US" b="1" dirty="0"/>
              <a:t>model</a:t>
            </a:r>
            <a:r>
              <a:rPr lang="en-US" dirty="0"/>
              <a:t> separately</a:t>
            </a:r>
          </a:p>
          <a:p>
            <a:pPr lvl="1"/>
            <a:r>
              <a:rPr lang="en-US" dirty="0"/>
              <a:t>Term data often used rather sloppily and often refers to model</a:t>
            </a:r>
          </a:p>
        </p:txBody>
      </p:sp>
      <p:sp>
        <p:nvSpPr>
          <p:cNvPr id="5" name="Slide Number Placeholder 4"/>
          <p:cNvSpPr>
            <a:spLocks noGrp="1"/>
          </p:cNvSpPr>
          <p:nvPr>
            <p:ph type="sldNum" sz="quarter" idx="12"/>
          </p:nvPr>
        </p:nvSpPr>
        <p:spPr/>
        <p:txBody>
          <a:bodyPr/>
          <a:lstStyle/>
          <a:p>
            <a:fld id="{29CB78FB-1415-9B4D-996E-11F146E2B0ED}" type="slidenum">
              <a:rPr lang="en-US" smtClean="0"/>
              <a:t>14</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20141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7579" y="1027112"/>
            <a:ext cx="7772400" cy="1752235"/>
          </a:xfrm>
        </p:spPr>
        <p:txBody>
          <a:bodyPr>
            <a:normAutofit fontScale="90000"/>
          </a:bodyPr>
          <a:lstStyle/>
          <a:p>
            <a:pPr algn="ctr"/>
            <a:br>
              <a:rPr lang="en-US" b="1" dirty="0"/>
            </a:br>
            <a:r>
              <a:rPr lang="en-US" sz="3600" dirty="0"/>
              <a:t>What is structure of problems and what does this imply? </a:t>
            </a:r>
            <a:br>
              <a:rPr lang="en-US" dirty="0"/>
            </a:br>
            <a:endParaRPr lang="en-US" b="1" dirty="0"/>
          </a:p>
        </p:txBody>
      </p:sp>
      <p:sp>
        <p:nvSpPr>
          <p:cNvPr id="2" name="Subtitle 1"/>
          <p:cNvSpPr>
            <a:spLocks noGrp="1"/>
          </p:cNvSpPr>
          <p:nvPr>
            <p:ph type="subTitle" idx="1"/>
          </p:nvPr>
        </p:nvSpPr>
        <p:spPr>
          <a:xfrm>
            <a:off x="0" y="2667000"/>
            <a:ext cx="9144000" cy="2133600"/>
          </a:xfrm>
        </p:spPr>
        <p:txBody>
          <a:bodyPr/>
          <a:lstStyle/>
          <a:p>
            <a:pPr lvl="1"/>
            <a:r>
              <a:rPr lang="en-US" dirty="0"/>
              <a:t>e.g. do big data requirements imply clouds or HPC machines or both</a:t>
            </a:r>
          </a:p>
          <a:p>
            <a:pPr lvl="1"/>
            <a:r>
              <a:rPr lang="en-US" dirty="0"/>
              <a:t>e.g. difference between big data and big simulation problem structure</a:t>
            </a:r>
          </a:p>
          <a:p>
            <a:pPr lvl="1"/>
            <a:endParaRPr lang="en-US" sz="1800" dirty="0"/>
          </a:p>
          <a:p>
            <a:pPr lvl="1"/>
            <a:r>
              <a:rPr lang="en-US" sz="2800" b="1" dirty="0">
                <a:solidFill>
                  <a:schemeClr val="tx1"/>
                </a:solidFill>
              </a:rPr>
              <a:t>The Big Data Ogres and Convergence Diamonds</a:t>
            </a:r>
          </a:p>
          <a:p>
            <a:pPr lvl="1"/>
            <a:r>
              <a:rPr lang="en-US" sz="2800" b="1" dirty="0">
                <a:solidFill>
                  <a:schemeClr val="tx1"/>
                </a:solidFill>
              </a:rPr>
              <a:t>6 Forms of MapReduce</a:t>
            </a:r>
          </a:p>
          <a:p>
            <a:pPr lvl="1"/>
            <a:r>
              <a:rPr lang="en-US" sz="2800" b="1" dirty="0">
                <a:solidFill>
                  <a:schemeClr val="tx1"/>
                </a:solidFill>
              </a:rPr>
              <a:t>2 Forms of Communication/Flow</a:t>
            </a:r>
          </a:p>
          <a:p>
            <a:pPr lvl="1"/>
            <a:endParaRPr lang="en-US" sz="2800" b="1"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15</a:t>
            </a:fld>
            <a:endParaRPr lang="en-US"/>
          </a:p>
        </p:txBody>
      </p:sp>
    </p:spTree>
    <p:extLst>
      <p:ext uri="{BB962C8B-B14F-4D97-AF65-F5344CB8AC3E}">
        <p14:creationId xmlns:p14="http://schemas.microsoft.com/office/powerpoint/2010/main" val="306023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32"/>
            <a:ext cx="9144000" cy="529627"/>
          </a:xfrm>
        </p:spPr>
        <p:txBody>
          <a:bodyPr>
            <a:noAutofit/>
          </a:bodyPr>
          <a:lstStyle/>
          <a:p>
            <a:pPr algn="ctr"/>
            <a:r>
              <a:rPr lang="en-US" sz="2400" b="1" dirty="0">
                <a:solidFill>
                  <a:srgbClr val="C00000"/>
                </a:solidFill>
              </a:rPr>
              <a:t>Problem Architecture </a:t>
            </a:r>
            <a:r>
              <a:rPr lang="en-US" sz="2400" b="1" dirty="0">
                <a:solidFill>
                  <a:schemeClr val="tx1"/>
                </a:solidFill>
              </a:rPr>
              <a:t>View (Meta or </a:t>
            </a:r>
            <a:r>
              <a:rPr lang="en-US" sz="2400" b="1" dirty="0" err="1">
                <a:solidFill>
                  <a:schemeClr val="tx1"/>
                </a:solidFill>
              </a:rPr>
              <a:t>MacroPatterns</a:t>
            </a:r>
            <a:r>
              <a:rPr lang="en-US" sz="2400" b="1" dirty="0">
                <a:solidFill>
                  <a:schemeClr val="tx1"/>
                </a:solidFill>
              </a:rPr>
              <a:t>)</a:t>
            </a:r>
          </a:p>
        </p:txBody>
      </p:sp>
      <p:sp>
        <p:nvSpPr>
          <p:cNvPr id="3" name="Content Placeholder 2"/>
          <p:cNvSpPr>
            <a:spLocks noGrp="1"/>
          </p:cNvSpPr>
          <p:nvPr>
            <p:ph idx="1"/>
          </p:nvPr>
        </p:nvSpPr>
        <p:spPr>
          <a:xfrm>
            <a:off x="0" y="496757"/>
            <a:ext cx="9144000" cy="5953497"/>
          </a:xfrm>
        </p:spPr>
        <p:txBody>
          <a:bodyPr>
            <a:noAutofit/>
          </a:bodyPr>
          <a:lstStyle/>
          <a:p>
            <a:pPr marL="571500" indent="-514350">
              <a:buFont typeface="+mj-lt"/>
              <a:buAutoNum type="romanLcPeriod"/>
            </a:pPr>
            <a:r>
              <a:rPr lang="en-US" sz="1700" b="1" dirty="0"/>
              <a:t>Pleasingly Parallel </a:t>
            </a:r>
            <a:r>
              <a:rPr lang="en-US" sz="1700" dirty="0"/>
              <a:t>– as in BLAST, Protein docking, some (bio-)imagery  including </a:t>
            </a:r>
            <a:r>
              <a:rPr lang="en-US" sz="1700" b="1" dirty="0"/>
              <a:t>Local Analytics or Machine Learning </a:t>
            </a:r>
            <a:r>
              <a:rPr lang="en-US" sz="1700" dirty="0"/>
              <a:t>– ML or filtering pleasingly parallel, as in bio-imagery, radar images (pleasingly parallel but sophisticated local analytics)</a:t>
            </a:r>
          </a:p>
          <a:p>
            <a:pPr marL="571500" indent="-514350">
              <a:buFont typeface="+mj-lt"/>
              <a:buAutoNum type="romanLcPeriod"/>
            </a:pPr>
            <a:r>
              <a:rPr lang="en-US" sz="1700" b="1" dirty="0"/>
              <a:t>Classic MapReduce: </a:t>
            </a:r>
            <a:r>
              <a:rPr lang="en-US" sz="1700" dirty="0"/>
              <a:t>Search, Index and Query and Classification algorithms like collaborative filtering (G1 for </a:t>
            </a:r>
            <a:r>
              <a:rPr lang="en-US" sz="1700" dirty="0" err="1"/>
              <a:t>MRStat</a:t>
            </a:r>
            <a:r>
              <a:rPr lang="en-US" sz="1700" dirty="0"/>
              <a:t> in Features, G7)</a:t>
            </a:r>
          </a:p>
          <a:p>
            <a:pPr marL="571500" indent="-514350">
              <a:buFont typeface="+mj-lt"/>
              <a:buAutoNum type="romanLcPeriod"/>
            </a:pPr>
            <a:r>
              <a:rPr lang="en-US" sz="1700" b="1" dirty="0"/>
              <a:t>Map-Collective: </a:t>
            </a:r>
            <a:r>
              <a:rPr lang="en-US" sz="1700" dirty="0"/>
              <a:t>Iterative maps + communication dominated by “collective” operations as in reduction, broadcast, gather, scatter. Common </a:t>
            </a:r>
            <a:r>
              <a:rPr lang="en-US" sz="1700" dirty="0" err="1"/>
              <a:t>datamining</a:t>
            </a:r>
            <a:r>
              <a:rPr lang="en-US" sz="1700" dirty="0"/>
              <a:t> pattern</a:t>
            </a:r>
          </a:p>
          <a:p>
            <a:pPr marL="571500" indent="-514350">
              <a:buFont typeface="+mj-lt"/>
              <a:buAutoNum type="romanLcPeriod"/>
            </a:pPr>
            <a:r>
              <a:rPr lang="en-US" sz="1700" b="1" dirty="0"/>
              <a:t>Map-Point to Point: </a:t>
            </a:r>
            <a:r>
              <a:rPr lang="en-US" sz="1700" dirty="0"/>
              <a:t>Iterative maps + communication dominated by many small point to point messages as in graph algorithms</a:t>
            </a:r>
            <a:endParaRPr lang="en-US" sz="1700" b="1" dirty="0"/>
          </a:p>
          <a:p>
            <a:pPr marL="571500" indent="-514350">
              <a:buFont typeface="+mj-lt"/>
              <a:buAutoNum type="romanLcPeriod"/>
            </a:pPr>
            <a:r>
              <a:rPr lang="en-US" sz="1700" b="1" dirty="0"/>
              <a:t>Map-Streaming: </a:t>
            </a:r>
            <a:r>
              <a:rPr lang="en-US" sz="1700" dirty="0"/>
              <a:t>Describes streaming, steering and assimilation problems </a:t>
            </a:r>
          </a:p>
          <a:p>
            <a:pPr marL="571500" indent="-514350">
              <a:buFont typeface="+mj-lt"/>
              <a:buAutoNum type="romanLcPeriod"/>
            </a:pPr>
            <a:r>
              <a:rPr lang="en-US" sz="1700" b="1" dirty="0"/>
              <a:t>Shared Memory: </a:t>
            </a:r>
            <a:r>
              <a:rPr lang="en-US" sz="1700" dirty="0"/>
              <a:t>Some problems are asynchronous and are easier to parallelize on shared rather than distributed memory – see some graph algorithms</a:t>
            </a:r>
          </a:p>
          <a:p>
            <a:pPr marL="571500" indent="-514350">
              <a:buFont typeface="+mj-lt"/>
              <a:buAutoNum type="romanLcPeriod"/>
            </a:pPr>
            <a:r>
              <a:rPr lang="en-US" sz="1700" b="1" dirty="0"/>
              <a:t>SPMD: </a:t>
            </a:r>
            <a:r>
              <a:rPr lang="en-US" sz="1700" dirty="0"/>
              <a:t>Single Program Multiple Data, common parallel programming feature</a:t>
            </a:r>
          </a:p>
          <a:p>
            <a:pPr marL="571500" indent="-514350">
              <a:buFont typeface="+mj-lt"/>
              <a:buAutoNum type="romanLcPeriod"/>
            </a:pPr>
            <a:r>
              <a:rPr lang="en-US" sz="1700" b="1" dirty="0"/>
              <a:t>BSP or Bulk Synchronous Processing: </a:t>
            </a:r>
            <a:r>
              <a:rPr lang="en-US" sz="1700" dirty="0"/>
              <a:t>well-defined compute-communication phases</a:t>
            </a:r>
          </a:p>
          <a:p>
            <a:pPr marL="571500" indent="-514350">
              <a:buFont typeface="+mj-lt"/>
              <a:buAutoNum type="romanLcPeriod"/>
            </a:pPr>
            <a:r>
              <a:rPr lang="en-US" sz="1700" b="1" dirty="0"/>
              <a:t>Fusion: </a:t>
            </a:r>
            <a:r>
              <a:rPr lang="en-US" sz="1700" dirty="0"/>
              <a:t>Knowledge discovery often involves fusion of multiple methods. </a:t>
            </a:r>
          </a:p>
          <a:p>
            <a:pPr marL="571500" indent="-514350">
              <a:buFont typeface="+mj-lt"/>
              <a:buAutoNum type="romanLcPeriod"/>
            </a:pPr>
            <a:r>
              <a:rPr lang="en-US" sz="1700" b="1" dirty="0"/>
              <a:t>Dataflow: </a:t>
            </a:r>
            <a:r>
              <a:rPr lang="en-US" sz="1700" dirty="0"/>
              <a:t>Important application features often occurring in composite Ogres</a:t>
            </a:r>
          </a:p>
          <a:p>
            <a:pPr marL="571500" indent="-514350">
              <a:buFont typeface="+mj-lt"/>
              <a:buAutoNum type="romanLcPeriod"/>
            </a:pPr>
            <a:r>
              <a:rPr lang="en-US" sz="1700" b="1" dirty="0"/>
              <a:t>Use Agents: </a:t>
            </a:r>
            <a:r>
              <a:rPr lang="en-US" sz="1700" dirty="0"/>
              <a:t>as in epidemiology (swarm approaches) This is </a:t>
            </a:r>
            <a:r>
              <a:rPr lang="en-US" sz="1700" b="1" dirty="0">
                <a:solidFill>
                  <a:srgbClr val="C00000"/>
                </a:solidFill>
              </a:rPr>
              <a:t>Model </a:t>
            </a:r>
            <a:r>
              <a:rPr lang="en-US" sz="1700" dirty="0"/>
              <a:t>only</a:t>
            </a:r>
          </a:p>
          <a:p>
            <a:pPr marL="571500" indent="-514350">
              <a:buFont typeface="+mj-lt"/>
              <a:buAutoNum type="romanLcPeriod"/>
            </a:pPr>
            <a:r>
              <a:rPr lang="en-US" sz="1700" b="1" dirty="0"/>
              <a:t>Workflow: </a:t>
            </a:r>
            <a:r>
              <a:rPr lang="en-US" sz="1700" dirty="0"/>
              <a:t>All applications often involve orchestration (workflow) of multiple components</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
        <p:nvSpPr>
          <p:cNvPr id="6" name="TextBox 5"/>
          <p:cNvSpPr txBox="1"/>
          <p:nvPr/>
        </p:nvSpPr>
        <p:spPr>
          <a:xfrm>
            <a:off x="3566768" y="5787009"/>
            <a:ext cx="557723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Most (11 of </a:t>
            </a:r>
            <a:r>
              <a:rPr kumimoji="0" lang="en-US" sz="1800" b="1" i="0" u="none" strike="noStrike" kern="0" cap="none" spc="0" normalizeH="0" baseline="0" noProof="0">
                <a:ln>
                  <a:noFill/>
                </a:ln>
                <a:solidFill>
                  <a:srgbClr val="C00000"/>
                </a:solidFill>
                <a:effectLst/>
                <a:uLnTx/>
                <a:uFillTx/>
              </a:rPr>
              <a:t>total 12) </a:t>
            </a:r>
            <a:r>
              <a:rPr kumimoji="0" lang="en-US" sz="1800" b="1" i="0" u="none" strike="noStrike" kern="0" cap="none" spc="0" normalizeH="0" baseline="0" noProof="0" dirty="0">
                <a:ln>
                  <a:noFill/>
                </a:ln>
                <a:solidFill>
                  <a:srgbClr val="C00000"/>
                </a:solidFill>
                <a:effectLst/>
                <a:uLnTx/>
                <a:uFillTx/>
              </a:rPr>
              <a:t>are properties of </a:t>
            </a:r>
            <a:r>
              <a:rPr kumimoji="0" lang="en-US" sz="1800" b="1" i="0" u="none" strike="noStrike" kern="0" cap="none" spc="0" normalizeH="0" baseline="0" noProof="0" dirty="0" err="1">
                <a:ln>
                  <a:noFill/>
                </a:ln>
                <a:solidFill>
                  <a:srgbClr val="C00000"/>
                </a:solidFill>
                <a:effectLst/>
                <a:uLnTx/>
                <a:uFillTx/>
              </a:rPr>
              <a:t>Data+Model</a:t>
            </a:r>
            <a:endParaRPr kumimoji="0" lang="en-US" sz="1800" b="1"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5152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5"/>
            <a:ext cx="9144000" cy="700877"/>
          </a:xfrm>
        </p:spPr>
        <p:txBody>
          <a:bodyPr>
            <a:normAutofit/>
          </a:bodyPr>
          <a:lstStyle/>
          <a:p>
            <a:pPr algn="ctr"/>
            <a:r>
              <a:rPr lang="en-US" b="1" dirty="0"/>
              <a:t>Local and Global Machine Learning</a:t>
            </a:r>
          </a:p>
        </p:txBody>
      </p:sp>
      <p:sp>
        <p:nvSpPr>
          <p:cNvPr id="3" name="Content Placeholder 2"/>
          <p:cNvSpPr>
            <a:spLocks noGrp="1"/>
          </p:cNvSpPr>
          <p:nvPr>
            <p:ph idx="1"/>
          </p:nvPr>
        </p:nvSpPr>
        <p:spPr>
          <a:xfrm>
            <a:off x="0" y="716778"/>
            <a:ext cx="9144000" cy="5396219"/>
          </a:xfrm>
        </p:spPr>
        <p:txBody>
          <a:bodyPr>
            <a:normAutofit lnSpcReduction="10000"/>
          </a:bodyPr>
          <a:lstStyle/>
          <a:p>
            <a:r>
              <a:rPr lang="en-US" sz="2400" b="1" dirty="0"/>
              <a:t>Many applications </a:t>
            </a:r>
            <a:r>
              <a:rPr lang="en-US" sz="2400" dirty="0"/>
              <a:t>use </a:t>
            </a:r>
            <a:r>
              <a:rPr lang="en-US" sz="2400" b="1" dirty="0"/>
              <a:t>LML or Local machine Learning </a:t>
            </a:r>
            <a:r>
              <a:rPr lang="en-US" sz="2400" dirty="0"/>
              <a:t>where machine learning (often from R or Python or Matlab) is run separately on every data item such as on every image </a:t>
            </a:r>
          </a:p>
          <a:p>
            <a:r>
              <a:rPr lang="en-US" sz="2400" b="1" dirty="0"/>
              <a:t>But others </a:t>
            </a:r>
            <a:r>
              <a:rPr lang="en-US" sz="2400" dirty="0"/>
              <a:t>are</a:t>
            </a:r>
            <a:r>
              <a:rPr lang="en-US" sz="2400" b="1" dirty="0"/>
              <a:t> GML </a:t>
            </a:r>
            <a:r>
              <a:rPr lang="en-US" sz="2400" dirty="0"/>
              <a:t>Global Machine Learning where  machine learning is a basic algorithm run over all data items (over all nodes in computer)</a:t>
            </a:r>
          </a:p>
          <a:p>
            <a:pPr lvl="1"/>
            <a:r>
              <a:rPr lang="en-US" sz="2400" b="1" dirty="0"/>
              <a:t>maximum likelihood or </a:t>
            </a:r>
            <a:r>
              <a:rPr lang="en-US" sz="2400" b="1" dirty="0">
                <a:sym typeface="Symbol" panose="05050102010706020507" pitchFamily="18" charset="2"/>
              </a:rPr>
              <a:t></a:t>
            </a:r>
            <a:r>
              <a:rPr lang="en-US" sz="2400" b="1" baseline="30000" dirty="0">
                <a:sym typeface="Symbol" panose="05050102010706020507" pitchFamily="18" charset="2"/>
              </a:rPr>
              <a:t>2</a:t>
            </a:r>
            <a:r>
              <a:rPr lang="en-US" sz="2400" b="1" dirty="0">
                <a:sym typeface="Symbol" panose="05050102010706020507" pitchFamily="18" charset="2"/>
              </a:rPr>
              <a:t> </a:t>
            </a:r>
            <a:r>
              <a:rPr lang="en-US" sz="2400" dirty="0">
                <a:sym typeface="Symbol" panose="05050102010706020507" pitchFamily="18" charset="2"/>
              </a:rPr>
              <a:t>with a sum over the N data items – documents, sequences, items to be sold, images etc. and often links (point-pairs). </a:t>
            </a:r>
          </a:p>
          <a:p>
            <a:pPr lvl="1"/>
            <a:r>
              <a:rPr lang="en-US" sz="2400" b="1" dirty="0">
                <a:sym typeface="Symbol" panose="05050102010706020507" pitchFamily="18" charset="2"/>
              </a:rPr>
              <a:t>GML includes Graph analytics, clustering</a:t>
            </a:r>
            <a:r>
              <a:rPr lang="en-US" sz="2400" dirty="0">
                <a:sym typeface="Symbol" panose="05050102010706020507" pitchFamily="18" charset="2"/>
              </a:rPr>
              <a:t>/community detection, mixture models, topic determination, Multidimensional scaling, (</a:t>
            </a:r>
            <a:r>
              <a:rPr lang="en-US" sz="2400" b="1" dirty="0">
                <a:sym typeface="Symbol" panose="05050102010706020507" pitchFamily="18" charset="2"/>
              </a:rPr>
              <a:t>Deep</a:t>
            </a:r>
            <a:r>
              <a:rPr lang="en-US" sz="2400" dirty="0">
                <a:sym typeface="Symbol" panose="05050102010706020507" pitchFamily="18" charset="2"/>
              </a:rPr>
              <a:t>) </a:t>
            </a:r>
            <a:r>
              <a:rPr lang="en-US" sz="2400" b="1" dirty="0">
                <a:sym typeface="Symbol" panose="05050102010706020507" pitchFamily="18" charset="2"/>
              </a:rPr>
              <a:t>Learning Networks</a:t>
            </a:r>
          </a:p>
          <a:p>
            <a:r>
              <a:rPr lang="en-US" sz="2400" dirty="0">
                <a:sym typeface="Symbol" panose="05050102010706020507" pitchFamily="18" charset="2"/>
              </a:rPr>
              <a:t>Note Facebook may need lots of small graphs (one per person and ~LML) rather than one giant graph of connected people (GML)</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858924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73" y="1345093"/>
            <a:ext cx="2305050" cy="379095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18</a:t>
            </a:fld>
            <a:endParaRPr lang="en-US" dirty="0">
              <a:solidFill>
                <a:prstClr val="black"/>
              </a:solidFill>
            </a:endParaRPr>
          </a:p>
        </p:txBody>
      </p:sp>
      <p:sp>
        <p:nvSpPr>
          <p:cNvPr id="2" name="Date Placeholder 1"/>
          <p:cNvSpPr>
            <a:spLocks noGrp="1"/>
          </p:cNvSpPr>
          <p:nvPr>
            <p:ph type="dt" sz="half" idx="2"/>
          </p:nvPr>
        </p:nvSpPr>
        <p:spPr/>
        <p:txBody>
          <a:bodyPr/>
          <a:lstStyle/>
          <a:p>
            <a:r>
              <a:rPr lang="en-US">
                <a:solidFill>
                  <a:srgbClr val="000000">
                    <a:tint val="75000"/>
                  </a:srgbClr>
                </a:solidFill>
              </a:rPr>
              <a:t>5/17/2016</a:t>
            </a: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11402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2042"/>
            <a:ext cx="9144000" cy="742399"/>
          </a:xfrm>
        </p:spPr>
        <p:txBody>
          <a:bodyPr>
            <a:normAutofit fontScale="90000"/>
          </a:bodyPr>
          <a:lstStyle/>
          <a:p>
            <a:pPr marL="0" indent="0">
              <a:buNone/>
            </a:pPr>
            <a:r>
              <a:rPr lang="en-US" sz="3600" dirty="0"/>
              <a:t>Relation of Problem and Machine Architecture</a:t>
            </a:r>
          </a:p>
        </p:txBody>
      </p:sp>
      <p:sp>
        <p:nvSpPr>
          <p:cNvPr id="6" name="Content Placeholder 5"/>
          <p:cNvSpPr>
            <a:spLocks noGrp="1"/>
          </p:cNvSpPr>
          <p:nvPr>
            <p:ph idx="1"/>
          </p:nvPr>
        </p:nvSpPr>
        <p:spPr>
          <a:xfrm>
            <a:off x="0" y="658002"/>
            <a:ext cx="9069355" cy="5351107"/>
          </a:xfrm>
        </p:spPr>
        <p:txBody>
          <a:bodyPr>
            <a:normAutofit/>
          </a:bodyPr>
          <a:lstStyle/>
          <a:p>
            <a:r>
              <a:rPr lang="en-US" b="1" dirty="0"/>
              <a:t>Problem </a:t>
            </a:r>
            <a:r>
              <a:rPr lang="en-US" dirty="0"/>
              <a:t>is </a:t>
            </a:r>
            <a:r>
              <a:rPr lang="en-US" b="1" dirty="0"/>
              <a:t>Model plus Data</a:t>
            </a:r>
          </a:p>
          <a:p>
            <a:r>
              <a:rPr lang="en-US" dirty="0"/>
              <a:t>In my old papers (especially book Parallel Computing Works!), I discussed computing as multiple complex systems mapped into each other</a:t>
            </a:r>
            <a:br>
              <a:rPr lang="en-US" dirty="0"/>
            </a:br>
            <a:br>
              <a:rPr lang="en-US" dirty="0"/>
            </a:br>
            <a:r>
              <a:rPr lang="en-US" sz="2800" b="1" dirty="0">
                <a:solidFill>
                  <a:srgbClr val="C00000"/>
                </a:solidFill>
              </a:rPr>
              <a:t>Problem </a:t>
            </a:r>
            <a:r>
              <a:rPr lang="en-US" sz="2800" b="1" dirty="0">
                <a:solidFill>
                  <a:srgbClr val="C00000"/>
                </a:solidFill>
                <a:sym typeface="Wingdings" panose="05000000000000000000" pitchFamily="2" charset="2"/>
              </a:rPr>
              <a:t> Numerical formulation  Software  Hardware</a:t>
            </a:r>
            <a:br>
              <a:rPr lang="en-US" sz="2400" b="1" dirty="0">
                <a:solidFill>
                  <a:srgbClr val="C00000"/>
                </a:solidFill>
                <a:sym typeface="Wingdings" panose="05000000000000000000" pitchFamily="2" charset="2"/>
              </a:rPr>
            </a:br>
            <a:endParaRPr lang="en-US" b="1" dirty="0">
              <a:solidFill>
                <a:srgbClr val="C00000"/>
              </a:solidFill>
              <a:sym typeface="Wingdings" panose="05000000000000000000" pitchFamily="2" charset="2"/>
            </a:endParaRPr>
          </a:p>
          <a:p>
            <a:r>
              <a:rPr lang="en-US" dirty="0"/>
              <a:t>Each of these 4 systems has an architecture that can be described in similar language</a:t>
            </a:r>
          </a:p>
          <a:p>
            <a:r>
              <a:rPr lang="en-US" dirty="0"/>
              <a:t>One gets an easy programming model if architecture of problem matches that of Software</a:t>
            </a:r>
          </a:p>
          <a:p>
            <a:r>
              <a:rPr lang="en-US" dirty="0"/>
              <a:t>One gets good performance if architecture of hardware matches that of software and problem</a:t>
            </a:r>
          </a:p>
          <a:p>
            <a:r>
              <a:rPr lang="en-US" dirty="0"/>
              <a:t>So “MapReduce” can be used as architecture of software (programming model) or “Numerical formulation of problem” </a:t>
            </a:r>
          </a:p>
        </p:txBody>
      </p:sp>
      <p:sp>
        <p:nvSpPr>
          <p:cNvPr id="4" name="Slide Number Placeholder 3"/>
          <p:cNvSpPr>
            <a:spLocks noGrp="1"/>
          </p:cNvSpPr>
          <p:nvPr>
            <p:ph type="sldNum" sz="quarter" idx="12"/>
          </p:nvPr>
        </p:nvSpPr>
        <p:spPr/>
        <p:txBody>
          <a:bodyPr/>
          <a:lstStyle/>
          <a:p>
            <a:fld id="{29CB78FB-1415-9B4D-996E-11F146E2B0ED}" type="slidenum">
              <a:rPr lang="en-US" smtClean="0"/>
              <a:t>19</a:t>
            </a:fld>
            <a:endParaRPr lang="en-US"/>
          </a:p>
        </p:txBody>
      </p:sp>
      <p:sp>
        <p:nvSpPr>
          <p:cNvPr id="3" name="Date Placeholder 2"/>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44870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154442"/>
            <a:ext cx="8382000" cy="533400"/>
          </a:xfrm>
        </p:spPr>
        <p:txBody>
          <a:bodyPr/>
          <a:lstStyle/>
          <a:p>
            <a:pPr algn="ctr"/>
            <a:r>
              <a:rPr lang="en-US" dirty="0"/>
              <a:t>Abstract</a:t>
            </a:r>
          </a:p>
        </p:txBody>
      </p:sp>
      <p:sp>
        <p:nvSpPr>
          <p:cNvPr id="3" name="Content Placeholder 2"/>
          <p:cNvSpPr>
            <a:spLocks noGrp="1"/>
          </p:cNvSpPr>
          <p:nvPr>
            <p:ph idx="1"/>
          </p:nvPr>
        </p:nvSpPr>
        <p:spPr>
          <a:xfrm>
            <a:off x="10886" y="838200"/>
            <a:ext cx="9067800" cy="4724400"/>
          </a:xfrm>
        </p:spPr>
        <p:txBody>
          <a:bodyPr/>
          <a:lstStyle/>
          <a:p>
            <a:r>
              <a:rPr lang="en-US" sz="2800" dirty="0"/>
              <a:t>We review several questions at the intersection of </a:t>
            </a:r>
            <a:r>
              <a:rPr lang="en-US" sz="2800" b="1" dirty="0"/>
              <a:t>Big Data, Big Simulations, Clouds and HPC</a:t>
            </a:r>
            <a:r>
              <a:rPr lang="en-US" sz="2800" dirty="0"/>
              <a:t>. We consider broad topics: </a:t>
            </a:r>
          </a:p>
          <a:p>
            <a:pPr lvl="1"/>
            <a:r>
              <a:rPr lang="en-US" sz="2800" dirty="0"/>
              <a:t>Application Requirements</a:t>
            </a:r>
          </a:p>
          <a:p>
            <a:pPr lvl="1"/>
            <a:r>
              <a:rPr lang="en-US" sz="2800" dirty="0"/>
              <a:t>Software (including language)</a:t>
            </a:r>
          </a:p>
          <a:p>
            <a:pPr lvl="1"/>
            <a:r>
              <a:rPr lang="en-US" sz="2800" dirty="0"/>
              <a:t>System (hardware)</a:t>
            </a:r>
          </a:p>
          <a:p>
            <a:pPr lvl="1"/>
            <a:r>
              <a:rPr lang="en-US" sz="2800" dirty="0"/>
              <a:t>Focus on Parallel processing in applications</a:t>
            </a:r>
          </a:p>
          <a:p>
            <a:r>
              <a:rPr lang="en-US" sz="2800" dirty="0"/>
              <a:t>We consider these in context of a </a:t>
            </a:r>
            <a:r>
              <a:rPr lang="en-US" sz="2800" b="1" dirty="0"/>
              <a:t>Big Data - Big Simulation convergence </a:t>
            </a:r>
            <a:r>
              <a:rPr lang="en-US" sz="2800" dirty="0"/>
              <a:t>and propose a simple approach which we are pursuing although it is certainly not agreed</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174124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48750" cy="600076"/>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0" y="561976"/>
            <a:ext cx="9144000" cy="5735053"/>
          </a:xfrm>
        </p:spPr>
        <p:txBody>
          <a:bodyPr>
            <a:normAutofit/>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a:t>Map-Collective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data analytics can be sparse as in PageRank and “Bag of words” algorithms but many involve full matrix algorithm</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3243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a:bodyPr>
          <a:lstStyle/>
          <a:p>
            <a:pPr marL="0" indent="0">
              <a:buNone/>
            </a:pPr>
            <a:r>
              <a:rPr lang="en-US" dirty="0"/>
              <a:t>“Force Diagrams” for macromolecules and Facebook</a:t>
            </a:r>
          </a:p>
        </p:txBody>
      </p:sp>
      <p:sp>
        <p:nvSpPr>
          <p:cNvPr id="2" name="Date Placeholder 1"/>
          <p:cNvSpPr>
            <a:spLocks noGrp="1"/>
          </p:cNvSpPr>
          <p:nvPr>
            <p:ph type="dt" sz="half" idx="2"/>
          </p:nvPr>
        </p:nvSpPr>
        <p:spPr/>
        <p:txBody>
          <a:bodyPr/>
          <a:lstStyle/>
          <a:p>
            <a:r>
              <a:rPr lang="en-US">
                <a:solidFill>
                  <a:srgbClr val="000000">
                    <a:tint val="75000"/>
                  </a:srgbClr>
                </a:solidFill>
              </a:rPr>
              <a:t>02/16/2016</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74969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27709" y="581151"/>
            <a:ext cx="9144000" cy="5705474"/>
          </a:xfrm>
        </p:spPr>
        <p:txBody>
          <a:bodyPr>
            <a:normAutofit fontScale="92500" lnSpcReduction="10000"/>
          </a:bodyPr>
          <a:lstStyle/>
          <a:p>
            <a:r>
              <a:rPr lang="en-US" dirty="0"/>
              <a:t>There are similarities between some </a:t>
            </a:r>
            <a:r>
              <a:rPr lang="en-US" b="1" dirty="0"/>
              <a:t>graph problems and particle simulations </a:t>
            </a:r>
            <a:r>
              <a:rPr lang="en-US" dirty="0"/>
              <a:t>with a </a:t>
            </a:r>
            <a:r>
              <a:rPr lang="en-US" b="1" dirty="0"/>
              <a:t>strange cutoff force.</a:t>
            </a:r>
          </a:p>
          <a:p>
            <a:pPr lvl="1"/>
            <a:r>
              <a:rPr lang="en-US" dirty="0"/>
              <a:t>Both </a:t>
            </a:r>
            <a:r>
              <a:rPr lang="en-US" b="1" dirty="0"/>
              <a:t>Map-Communication</a:t>
            </a:r>
          </a:p>
          <a:p>
            <a:r>
              <a:rPr lang="en-US" dirty="0"/>
              <a:t>Note many big data problems are “</a:t>
            </a:r>
            <a:r>
              <a:rPr lang="en-US" b="1" dirty="0"/>
              <a:t>long range force</a:t>
            </a:r>
            <a:r>
              <a:rPr lang="en-US" dirty="0"/>
              <a:t>” (as in gravitational simulations) as all points are linked.</a:t>
            </a:r>
          </a:p>
          <a:p>
            <a:pPr lvl="1"/>
            <a:r>
              <a:rPr lang="en-US" dirty="0"/>
              <a:t>Easiest to parallelize. Often full matrix algorithms</a:t>
            </a:r>
          </a:p>
          <a:p>
            <a:pPr lvl="1"/>
            <a:r>
              <a:rPr lang="en-US" dirty="0"/>
              <a:t>e.g. in DNA sequence studies, distance </a:t>
            </a:r>
            <a:r>
              <a:rPr lang="en-US" dirty="0">
                <a:sym typeface="Symbol"/>
              </a:rPr>
              <a:t></a:t>
            </a:r>
            <a:r>
              <a:rPr lang="en-US" dirty="0"/>
              <a:t>(</a:t>
            </a:r>
            <a:r>
              <a:rPr lang="en-US" i="1" dirty="0" err="1"/>
              <a:t>i</a:t>
            </a:r>
            <a:r>
              <a:rPr lang="en-US" dirty="0"/>
              <a:t>, </a:t>
            </a:r>
            <a:r>
              <a:rPr lang="en-US" i="1" dirty="0">
                <a:sym typeface="Symbol"/>
              </a:rPr>
              <a:t>j</a:t>
            </a:r>
            <a:r>
              <a:rPr lang="en-US" dirty="0"/>
              <a:t>) defined by BLAST, Smith-Waterman, etc., between all sequences </a:t>
            </a:r>
            <a:r>
              <a:rPr lang="en-US" i="1" dirty="0" err="1"/>
              <a:t>i</a:t>
            </a:r>
            <a:r>
              <a:rPr lang="en-US" dirty="0"/>
              <a:t>, </a:t>
            </a:r>
            <a:r>
              <a:rPr lang="en-US" i="1" dirty="0">
                <a:sym typeface="Symbol"/>
              </a:rPr>
              <a:t>j.</a:t>
            </a:r>
          </a:p>
          <a:p>
            <a:pPr lvl="1"/>
            <a:r>
              <a:rPr lang="en-US" dirty="0">
                <a:sym typeface="Symbol"/>
              </a:rPr>
              <a:t>Opportunity for “fast multipole” ideas in big data. See NRC report</a:t>
            </a:r>
            <a:endParaRPr lang="en-US" i="1" dirty="0">
              <a:sym typeface="Symbol"/>
            </a:endParaRPr>
          </a:p>
          <a:p>
            <a:r>
              <a:rPr lang="en-US" dirty="0">
                <a:sym typeface="Symbol"/>
              </a:rPr>
              <a:t>Current Ogres/Diamonds do not have facets to designate </a:t>
            </a:r>
            <a:r>
              <a:rPr lang="en-US" b="1" dirty="0">
                <a:sym typeface="Symbol"/>
              </a:rPr>
              <a:t>underlying hardware</a:t>
            </a:r>
            <a:r>
              <a:rPr lang="en-US" dirty="0">
                <a:sym typeface="Symbol"/>
              </a:rPr>
              <a:t>: GPU v. Many-core (Xeon Phi)  v. Multi-core as these define how maps processed; they keep map-X structure fixed; maybe should change as ability to exploit vector or SIMD parallelism could be a model facet.</a:t>
            </a:r>
          </a:p>
          <a:p>
            <a:r>
              <a:rPr lang="en-US" dirty="0">
                <a:sym typeface="Symbol"/>
              </a:rPr>
              <a:t>In image-based </a:t>
            </a:r>
            <a:r>
              <a:rPr lang="en-US" b="1" dirty="0">
                <a:sym typeface="Symbol"/>
              </a:rPr>
              <a:t>deep learning</a:t>
            </a:r>
            <a:r>
              <a:rPr lang="en-US" dirty="0">
                <a:sym typeface="Symbol"/>
              </a:rPr>
              <a:t>, neural network weights are block sparse (corresponding to links to pixel blocks) but can be formulated as full matrix operations on GPUs and MPI in blocks.</a:t>
            </a:r>
          </a:p>
          <a:p>
            <a:r>
              <a:rPr lang="en-US" dirty="0"/>
              <a:t>In </a:t>
            </a:r>
            <a:r>
              <a:rPr lang="en-US" b="1" dirty="0"/>
              <a:t>HPC benchmarking</a:t>
            </a:r>
            <a:r>
              <a:rPr lang="en-US" dirty="0"/>
              <a:t>, </a:t>
            </a:r>
            <a:r>
              <a:rPr lang="en-US" dirty="0" err="1"/>
              <a:t>Linpack</a:t>
            </a:r>
            <a:r>
              <a:rPr lang="en-US" dirty="0"/>
              <a:t> being challenged by a new sparse conjugate gradient benchmark </a:t>
            </a:r>
            <a:r>
              <a:rPr lang="en-US" b="1" dirty="0"/>
              <a:t>HPCG</a:t>
            </a:r>
            <a:r>
              <a:rPr lang="en-US" dirty="0"/>
              <a:t>, while I am diligently using </a:t>
            </a:r>
            <a:r>
              <a:rPr lang="en-US" b="1" dirty="0"/>
              <a:t>non- sparse conjugate gradient solvers </a:t>
            </a:r>
            <a:r>
              <a:rPr lang="en-US" dirty="0"/>
              <a:t>in clustering and Multi-dimensional scaling.</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6710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2290" y="18393"/>
            <a:ext cx="7772400" cy="1752235"/>
          </a:xfrm>
        </p:spPr>
        <p:txBody>
          <a:bodyPr>
            <a:normAutofit fontScale="90000"/>
          </a:bodyPr>
          <a:lstStyle/>
          <a:p>
            <a:pPr algn="ctr"/>
            <a:br>
              <a:rPr lang="en-US" b="1" dirty="0"/>
            </a:br>
            <a:r>
              <a:rPr lang="en-US" sz="3600" dirty="0"/>
              <a:t>What about the many choices for infrastructure and middleware? </a:t>
            </a:r>
            <a:br>
              <a:rPr lang="en-US" dirty="0"/>
            </a:br>
            <a:endParaRPr lang="en-US" b="1" dirty="0"/>
          </a:p>
        </p:txBody>
      </p:sp>
      <p:sp>
        <p:nvSpPr>
          <p:cNvPr id="2" name="Subtitle 1"/>
          <p:cNvSpPr>
            <a:spLocks noGrp="1"/>
          </p:cNvSpPr>
          <p:nvPr>
            <p:ph type="subTitle" idx="1"/>
          </p:nvPr>
        </p:nvSpPr>
        <p:spPr>
          <a:xfrm>
            <a:off x="0" y="1447800"/>
            <a:ext cx="9144000" cy="3505200"/>
          </a:xfrm>
        </p:spPr>
        <p:txBody>
          <a:bodyPr/>
          <a:lstStyle/>
          <a:p>
            <a:pPr lvl="1"/>
            <a:r>
              <a:rPr lang="en-US" dirty="0"/>
              <a:t>Should we use classic HPC cluster, Docker or OpenStack (</a:t>
            </a:r>
            <a:r>
              <a:rPr lang="en-US" dirty="0" err="1"/>
              <a:t>OpenNebula</a:t>
            </a:r>
            <a:r>
              <a:rPr lang="en-US" dirty="0"/>
              <a:t>)?</a:t>
            </a:r>
          </a:p>
          <a:p>
            <a:pPr lvl="1"/>
            <a:r>
              <a:rPr lang="en-US" dirty="0"/>
              <a:t>Do we need dataflow or more like MPI and SPMD, Bulk Synchronous Processing? </a:t>
            </a:r>
          </a:p>
          <a:p>
            <a:pPr lvl="1"/>
            <a:r>
              <a:rPr lang="en-US" dirty="0"/>
              <a:t>Should we use threads or processes? </a:t>
            </a:r>
          </a:p>
          <a:p>
            <a:pPr lvl="1"/>
            <a:r>
              <a:rPr lang="en-US" dirty="0"/>
              <a:t>Where are Big Data (Apache) approaches superior/inferior to those familiar from Grid and HPC work? </a:t>
            </a:r>
          </a:p>
          <a:p>
            <a:pPr lvl="1"/>
            <a:r>
              <a:rPr lang="en-US" dirty="0"/>
              <a:t>Software Functionality and Performance</a:t>
            </a:r>
          </a:p>
          <a:p>
            <a:pPr lvl="1"/>
            <a:endParaRPr lang="en-US" dirty="0"/>
          </a:p>
          <a:p>
            <a:pPr lvl="1"/>
            <a:r>
              <a:rPr lang="en-US" sz="2400" b="1" dirty="0">
                <a:solidFill>
                  <a:schemeClr val="tx1"/>
                </a:solidFill>
              </a:rPr>
              <a:t>HPC-ABDS</a:t>
            </a:r>
            <a:r>
              <a:rPr lang="en-US" sz="2400" dirty="0">
                <a:solidFill>
                  <a:schemeClr val="tx1"/>
                </a:solidFill>
              </a:rPr>
              <a:t> </a:t>
            </a:r>
          </a:p>
          <a:p>
            <a:pPr lvl="1"/>
            <a:r>
              <a:rPr lang="en-US" sz="2200" dirty="0">
                <a:solidFill>
                  <a:schemeClr val="tx1"/>
                </a:solidFill>
              </a:rPr>
              <a:t>High performance Computing Enhanced Apache Big Data Stack</a:t>
            </a:r>
          </a:p>
          <a:p>
            <a:pPr lvl="1"/>
            <a:r>
              <a:rPr lang="en-US" sz="2400" b="1" dirty="0">
                <a:solidFill>
                  <a:schemeClr val="tx1"/>
                </a:solidFill>
              </a:rPr>
              <a:t>Clouds v. HPC clusters</a:t>
            </a:r>
          </a:p>
          <a:p>
            <a:pPr lvl="1"/>
            <a:r>
              <a:rPr lang="en-US" sz="2400" b="1" dirty="0" err="1">
                <a:solidFill>
                  <a:schemeClr val="tx1"/>
                </a:solidFill>
              </a:rPr>
              <a:t>Flink</a:t>
            </a:r>
            <a:r>
              <a:rPr lang="en-US" sz="2400" b="1" dirty="0">
                <a:solidFill>
                  <a:schemeClr val="tx1"/>
                </a:solidFill>
              </a:rPr>
              <a:t>, Spark, HPC(MPI) Tradeoffs</a:t>
            </a:r>
            <a:endParaRPr lang="en-US" sz="2400"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23</a:t>
            </a:fld>
            <a:endParaRPr lang="en-US"/>
          </a:p>
        </p:txBody>
      </p:sp>
    </p:spTree>
    <p:extLst>
      <p:ext uri="{BB962C8B-B14F-4D97-AF65-F5344CB8AC3E}">
        <p14:creationId xmlns:p14="http://schemas.microsoft.com/office/powerpoint/2010/main" val="1744067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24</a:t>
            </a:fld>
            <a:endParaRPr lang="en-US" dirty="0">
              <a:solidFill>
                <a:srgbClr val="000000"/>
              </a:solidFill>
            </a:endParaRPr>
          </a:p>
        </p:txBody>
      </p:sp>
      <p:sp>
        <p:nvSpPr>
          <p:cNvPr id="3" name="Date Placeholder 2"/>
          <p:cNvSpPr>
            <a:spLocks noGrp="1"/>
          </p:cNvSpPr>
          <p:nvPr>
            <p:ph type="dt" sz="half" idx="4294967295"/>
          </p:nvPr>
        </p:nvSpPr>
        <p:spPr>
          <a:xfrm>
            <a:off x="5715000" y="6222082"/>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r>
              <a:rPr lang="en-US">
                <a:solidFill>
                  <a:srgbClr val="000000">
                    <a:tint val="75000"/>
                  </a:srgbClr>
                </a:solidFill>
              </a:rPr>
              <a:t>5/17/2016</a:t>
            </a:r>
            <a:endParaRPr lang="en-US" dirty="0">
              <a:solidFill>
                <a:srgbClr val="000000">
                  <a:tint val="75000"/>
                </a:srgbClr>
              </a:solidFill>
            </a:endParaRPr>
          </a:p>
        </p:txBody>
      </p:sp>
      <p:pic>
        <p:nvPicPr>
          <p:cNvPr id="5" name="Picture 4"/>
          <p:cNvPicPr>
            <a:picLocks noChangeAspect="1"/>
          </p:cNvPicPr>
          <p:nvPr/>
        </p:nvPicPr>
        <p:blipFill>
          <a:blip r:embed="rId2"/>
          <a:stretch>
            <a:fillRect/>
          </a:stretch>
        </p:blipFill>
        <p:spPr>
          <a:xfrm>
            <a:off x="30480" y="177935"/>
            <a:ext cx="9037320" cy="7026837"/>
          </a:xfrm>
          <a:prstGeom prst="rect">
            <a:avLst/>
          </a:prstGeom>
        </p:spPr>
      </p:pic>
      <p:sp>
        <p:nvSpPr>
          <p:cNvPr id="4" name="Rectangle 3"/>
          <p:cNvSpPr/>
          <p:nvPr/>
        </p:nvSpPr>
        <p:spPr>
          <a:xfrm>
            <a:off x="30480" y="8658"/>
            <a:ext cx="1447800" cy="338554"/>
          </a:xfrm>
          <a:prstGeom prst="rect">
            <a:avLst/>
          </a:prstGeom>
          <a:solidFill>
            <a:schemeClr val="bg1"/>
          </a:solidFill>
        </p:spPr>
        <p:txBody>
          <a:bodyPr wrap="square">
            <a:spAutoFit/>
          </a:bodyPr>
          <a:lstStyle/>
          <a:p>
            <a:pPr algn="ctr"/>
            <a:r>
              <a:rPr lang="en-US" sz="1600" b="1" dirty="0">
                <a:solidFill>
                  <a:srgbClr val="B50B27"/>
                </a:solidFill>
              </a:rPr>
              <a:t>HPC-ABDS</a:t>
            </a:r>
          </a:p>
        </p:txBody>
      </p:sp>
    </p:spTree>
    <p:extLst>
      <p:ext uri="{BB962C8B-B14F-4D97-AF65-F5344CB8AC3E}">
        <p14:creationId xmlns:p14="http://schemas.microsoft.com/office/powerpoint/2010/main" val="336559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7" name="Slide Number Placeholder 6"/>
          <p:cNvSpPr>
            <a:spLocks noGrp="1"/>
          </p:cNvSpPr>
          <p:nvPr>
            <p:ph type="sldNum" sz="quarter" idx="12"/>
          </p:nvPr>
        </p:nvSpPr>
        <p:spPr/>
        <p:txBody>
          <a:bodyPr/>
          <a:lstStyle/>
          <a:p>
            <a:fld id="{39B2FC35-689C-482B-881D-27C85BFD1D21}" type="slidenum">
              <a:rPr lang="en-US" smtClean="0"/>
              <a:pPr/>
              <a:t>25</a:t>
            </a:fld>
            <a:endParaRPr lang="en-US" dirty="0"/>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Tree>
    <p:extLst>
      <p:ext uri="{BB962C8B-B14F-4D97-AF65-F5344CB8AC3E}">
        <p14:creationId xmlns:p14="http://schemas.microsoft.com/office/powerpoint/2010/main" val="409952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31531"/>
            <a:ext cx="8382000" cy="654269"/>
          </a:xfrm>
        </p:spPr>
        <p:txBody>
          <a:bodyPr/>
          <a:lstStyle/>
          <a:p>
            <a:pPr algn="ctr"/>
            <a:r>
              <a:rPr lang="en-US" dirty="0"/>
              <a:t>Parallel Computing Approaches</a:t>
            </a:r>
          </a:p>
        </p:txBody>
      </p:sp>
      <p:sp>
        <p:nvSpPr>
          <p:cNvPr id="3" name="Content Placeholder 2"/>
          <p:cNvSpPr>
            <a:spLocks noGrp="1"/>
          </p:cNvSpPr>
          <p:nvPr>
            <p:ph idx="1"/>
          </p:nvPr>
        </p:nvSpPr>
        <p:spPr>
          <a:xfrm>
            <a:off x="-3924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just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described earlier</a:t>
            </a:r>
          </a:p>
          <a:p>
            <a:r>
              <a:rPr lang="en-US" dirty="0"/>
              <a:t>Interesting </a:t>
            </a:r>
            <a:r>
              <a:rPr lang="en-US" b="1" dirty="0"/>
              <a:t>Fault Tolerance </a:t>
            </a:r>
            <a:r>
              <a:rPr lang="en-US" dirty="0"/>
              <a:t>issues highlighted by Hadoop-MPI comparisons – not discussed here!</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353740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3" y="-12653"/>
            <a:ext cx="8859729" cy="848710"/>
          </a:xfrm>
        </p:spPr>
        <p:txBody>
          <a:bodyPr/>
          <a:lstStyle/>
          <a:p>
            <a:pPr algn="ctr"/>
            <a:r>
              <a:rPr lang="en-US" dirty="0"/>
              <a:t>Programming Model I</a:t>
            </a:r>
          </a:p>
        </p:txBody>
      </p:sp>
      <p:sp>
        <p:nvSpPr>
          <p:cNvPr id="3" name="Content Placeholder 2"/>
          <p:cNvSpPr>
            <a:spLocks noGrp="1"/>
          </p:cNvSpPr>
          <p:nvPr>
            <p:ph idx="1"/>
          </p:nvPr>
        </p:nvSpPr>
        <p:spPr>
          <a:xfrm>
            <a:off x="143355" y="632712"/>
            <a:ext cx="8959692" cy="1413375"/>
          </a:xfrm>
        </p:spPr>
        <p:txBody>
          <a:bodyPr/>
          <a:lstStyle/>
          <a:p>
            <a:r>
              <a:rPr lang="en-US" sz="2400" dirty="0"/>
              <a:t>Programs are broken up into parts</a:t>
            </a:r>
          </a:p>
          <a:p>
            <a:pPr lvl="1"/>
            <a:r>
              <a:rPr lang="en-US" sz="2400" dirty="0"/>
              <a:t>Functionally (coarse grain)</a:t>
            </a:r>
          </a:p>
          <a:p>
            <a:pPr lvl="1"/>
            <a:r>
              <a:rPr lang="en-US" sz="2400" dirty="0"/>
              <a:t>Data/model parameter decomposition (fine grain)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27</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grpSp>
        <p:nvGrpSpPr>
          <p:cNvPr id="142" name="Group 141"/>
          <p:cNvGrpSpPr/>
          <p:nvPr/>
        </p:nvGrpSpPr>
        <p:grpSpPr>
          <a:xfrm>
            <a:off x="3372280" y="2126923"/>
            <a:ext cx="3044301" cy="3978803"/>
            <a:chOff x="825930" y="1594443"/>
            <a:chExt cx="3044301" cy="3978803"/>
          </a:xfrm>
        </p:grpSpPr>
        <p:grpSp>
          <p:nvGrpSpPr>
            <p:cNvPr id="15" name="Group 14"/>
            <p:cNvGrpSpPr/>
            <p:nvPr/>
          </p:nvGrpSpPr>
          <p:grpSpPr>
            <a:xfrm>
              <a:off x="825930" y="1594443"/>
              <a:ext cx="228600" cy="2895600"/>
              <a:chOff x="3733800" y="2133600"/>
              <a:chExt cx="228600" cy="2895600"/>
            </a:xfrm>
          </p:grpSpPr>
          <p:sp>
            <p:nvSpPr>
              <p:cNvPr id="16" name="Rectangle 15"/>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7" name="Rectangle 16"/>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8" name="Rectangle 17"/>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9" name="Rectangle 18"/>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0" name="Rectangle 19"/>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1" name="Rectangle 20"/>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2" name="Rectangle 21"/>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3" name="Rectangle 22"/>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34" name="Straight Arrow Connector 33"/>
            <p:cNvCxnSpPr/>
            <p:nvPr/>
          </p:nvCxnSpPr>
          <p:spPr bwMode="auto">
            <a:xfrm>
              <a:off x="940230"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71" name="Group 70"/>
            <p:cNvGrpSpPr/>
            <p:nvPr/>
          </p:nvGrpSpPr>
          <p:grpSpPr>
            <a:xfrm>
              <a:off x="3441907" y="1594443"/>
              <a:ext cx="228600" cy="2895600"/>
              <a:chOff x="3733800" y="2133600"/>
              <a:chExt cx="228600" cy="2895600"/>
            </a:xfrm>
          </p:grpSpPr>
          <p:sp>
            <p:nvSpPr>
              <p:cNvPr id="73" name="Rectangle 72"/>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4" name="Rectangle 73"/>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5" name="Rectangle 74"/>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6" name="Rectangle 75"/>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7" name="Rectangle 76"/>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8" name="Rectangle 77"/>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9" name="Rectangle 78"/>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80" name="Rectangle 79"/>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72" name="Straight Arrow Connector 71"/>
            <p:cNvCxnSpPr/>
            <p:nvPr/>
          </p:nvCxnSpPr>
          <p:spPr bwMode="auto">
            <a:xfrm>
              <a:off x="3556207"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92" name="Group 91"/>
            <p:cNvGrpSpPr/>
            <p:nvPr/>
          </p:nvGrpSpPr>
          <p:grpSpPr>
            <a:xfrm>
              <a:off x="1255383" y="1720849"/>
              <a:ext cx="677683" cy="2642788"/>
              <a:chOff x="1109553" y="1856100"/>
              <a:chExt cx="677683" cy="2642788"/>
            </a:xfrm>
          </p:grpSpPr>
          <p:cxnSp>
            <p:nvCxnSpPr>
              <p:cNvPr id="81" name="Straight Arrow Connector 80"/>
              <p:cNvCxnSpPr/>
              <p:nvPr/>
            </p:nvCxnSpPr>
            <p:spPr bwMode="auto">
              <a:xfrm>
                <a:off x="1109553" y="1856100"/>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Straight Arrow Connector 83"/>
              <p:cNvCxnSpPr/>
              <p:nvPr/>
            </p:nvCxnSpPr>
            <p:spPr bwMode="auto">
              <a:xfrm>
                <a:off x="1109553" y="2186449"/>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Straight Arrow Connector 84"/>
              <p:cNvCxnSpPr/>
              <p:nvPr/>
            </p:nvCxnSpPr>
            <p:spPr bwMode="auto">
              <a:xfrm>
                <a:off x="1109553" y="251679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Arrow Connector 85"/>
              <p:cNvCxnSpPr/>
              <p:nvPr/>
            </p:nvCxnSpPr>
            <p:spPr bwMode="auto">
              <a:xfrm>
                <a:off x="1109553" y="2847147"/>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Straight Arrow Connector 86"/>
              <p:cNvCxnSpPr/>
              <p:nvPr/>
            </p:nvCxnSpPr>
            <p:spPr bwMode="auto">
              <a:xfrm>
                <a:off x="1109553" y="3177496"/>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Arrow Connector 87"/>
              <p:cNvCxnSpPr/>
              <p:nvPr/>
            </p:nvCxnSpPr>
            <p:spPr bwMode="auto">
              <a:xfrm>
                <a:off x="1109553" y="3507845"/>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Arrow Connector 88"/>
              <p:cNvCxnSpPr/>
              <p:nvPr/>
            </p:nvCxnSpPr>
            <p:spPr bwMode="auto">
              <a:xfrm>
                <a:off x="1109553" y="3838194"/>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Straight Arrow Connector 89"/>
              <p:cNvCxnSpPr/>
              <p:nvPr/>
            </p:nvCxnSpPr>
            <p:spPr bwMode="auto">
              <a:xfrm>
                <a:off x="1109553" y="4168543"/>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1" name="Straight Arrow Connector 90"/>
              <p:cNvCxnSpPr/>
              <p:nvPr/>
            </p:nvCxnSpPr>
            <p:spPr bwMode="auto">
              <a:xfrm>
                <a:off x="1109553" y="449888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94" name="Group 93"/>
            <p:cNvGrpSpPr/>
            <p:nvPr/>
          </p:nvGrpSpPr>
          <p:grpSpPr>
            <a:xfrm>
              <a:off x="2133919" y="1594443"/>
              <a:ext cx="228600" cy="2895600"/>
              <a:chOff x="3733800" y="2133600"/>
              <a:chExt cx="228600" cy="2895600"/>
            </a:xfrm>
          </p:grpSpPr>
          <p:sp>
            <p:nvSpPr>
              <p:cNvPr id="96" name="Rectangle 95"/>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7" name="Rectangle 96"/>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8" name="Rectangle 97"/>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9" name="Rectangle 98"/>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0" name="Rectangle 99"/>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1" name="Rectangle 100"/>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 name="Rectangle 101"/>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3" name="Rectangle 102"/>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95" name="Straight Arrow Connector 94"/>
            <p:cNvCxnSpPr/>
            <p:nvPr/>
          </p:nvCxnSpPr>
          <p:spPr bwMode="auto">
            <a:xfrm>
              <a:off x="2248219"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104" name="Group 103"/>
            <p:cNvGrpSpPr/>
            <p:nvPr/>
          </p:nvGrpSpPr>
          <p:grpSpPr>
            <a:xfrm>
              <a:off x="2563372" y="1720849"/>
              <a:ext cx="677683" cy="2642788"/>
              <a:chOff x="1109553" y="1856100"/>
              <a:chExt cx="677683" cy="2642788"/>
            </a:xfrm>
          </p:grpSpPr>
          <p:cxnSp>
            <p:nvCxnSpPr>
              <p:cNvPr id="105" name="Straight Arrow Connector 104"/>
              <p:cNvCxnSpPr/>
              <p:nvPr/>
            </p:nvCxnSpPr>
            <p:spPr bwMode="auto">
              <a:xfrm>
                <a:off x="1109553" y="1856100"/>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6" name="Straight Arrow Connector 105"/>
              <p:cNvCxnSpPr/>
              <p:nvPr/>
            </p:nvCxnSpPr>
            <p:spPr bwMode="auto">
              <a:xfrm>
                <a:off x="1109553" y="2186449"/>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7" name="Straight Arrow Connector 106"/>
              <p:cNvCxnSpPr/>
              <p:nvPr/>
            </p:nvCxnSpPr>
            <p:spPr bwMode="auto">
              <a:xfrm>
                <a:off x="1109553" y="251679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8" name="Straight Arrow Connector 107"/>
              <p:cNvCxnSpPr/>
              <p:nvPr/>
            </p:nvCxnSpPr>
            <p:spPr bwMode="auto">
              <a:xfrm>
                <a:off x="1109553" y="2847147"/>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9" name="Straight Arrow Connector 108"/>
              <p:cNvCxnSpPr/>
              <p:nvPr/>
            </p:nvCxnSpPr>
            <p:spPr bwMode="auto">
              <a:xfrm>
                <a:off x="1109553" y="3177496"/>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0" name="Straight Arrow Connector 109"/>
              <p:cNvCxnSpPr/>
              <p:nvPr/>
            </p:nvCxnSpPr>
            <p:spPr bwMode="auto">
              <a:xfrm>
                <a:off x="1109553" y="3507845"/>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1" name="Straight Arrow Connector 110"/>
              <p:cNvCxnSpPr/>
              <p:nvPr/>
            </p:nvCxnSpPr>
            <p:spPr bwMode="auto">
              <a:xfrm>
                <a:off x="1109553" y="3838194"/>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2" name="Straight Arrow Connector 111"/>
              <p:cNvCxnSpPr/>
              <p:nvPr/>
            </p:nvCxnSpPr>
            <p:spPr bwMode="auto">
              <a:xfrm>
                <a:off x="1109553" y="4168543"/>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3" name="Straight Arrow Connector 112"/>
              <p:cNvCxnSpPr/>
              <p:nvPr/>
            </p:nvCxnSpPr>
            <p:spPr bwMode="auto">
              <a:xfrm>
                <a:off x="1109553" y="449888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36" name="Group 135"/>
            <p:cNvGrpSpPr/>
            <p:nvPr/>
          </p:nvGrpSpPr>
          <p:grpSpPr>
            <a:xfrm>
              <a:off x="924205" y="4658209"/>
              <a:ext cx="2648026" cy="355454"/>
              <a:chOff x="1449129" y="4353639"/>
              <a:chExt cx="2648026" cy="355454"/>
            </a:xfrm>
          </p:grpSpPr>
          <p:cxnSp>
            <p:nvCxnSpPr>
              <p:cNvPr id="127" name="Straight Arrow Connector 126"/>
              <p:cNvCxnSpPr/>
              <p:nvPr/>
            </p:nvCxnSpPr>
            <p:spPr bwMode="auto">
              <a:xfrm flipV="1">
                <a:off x="1449129" y="4707499"/>
                <a:ext cx="2648026" cy="1594"/>
              </a:xfrm>
              <a:prstGeom prst="straightConnector1">
                <a:avLst/>
              </a:prstGeom>
              <a:ln w="38100" cap="flat" cmpd="sng" algn="ctr">
                <a:solidFill>
                  <a:srgbClr val="00B05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130" name="Straight Arrow Connector 129"/>
              <p:cNvCxnSpPr/>
              <p:nvPr/>
            </p:nvCxnSpPr>
            <p:spPr bwMode="auto">
              <a:xfrm flipH="1">
                <a:off x="1478017" y="4353639"/>
                <a:ext cx="0" cy="353860"/>
              </a:xfrm>
              <a:prstGeom prst="straightConnector1">
                <a:avLst/>
              </a:prstGeom>
              <a:ln w="38100" cap="flat" cmpd="sng" algn="ctr">
                <a:solidFill>
                  <a:srgbClr val="00B05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133" name="Straight Arrow Connector 132"/>
              <p:cNvCxnSpPr/>
              <p:nvPr/>
            </p:nvCxnSpPr>
            <p:spPr bwMode="auto">
              <a:xfrm flipH="1">
                <a:off x="4065106" y="4353639"/>
                <a:ext cx="0" cy="35386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5" name="Straight Arrow Connector 134"/>
              <p:cNvCxnSpPr/>
              <p:nvPr/>
            </p:nvCxnSpPr>
            <p:spPr bwMode="auto">
              <a:xfrm flipH="1">
                <a:off x="2771561" y="4353639"/>
                <a:ext cx="0" cy="353860"/>
              </a:xfrm>
              <a:prstGeom prst="straightConnector1">
                <a:avLst/>
              </a:prstGeom>
              <a:ln w="38100" cap="flat" cmpd="sng" algn="ctr">
                <a:solidFill>
                  <a:srgbClr val="00B050"/>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grpSp>
        <p:sp>
          <p:nvSpPr>
            <p:cNvPr id="138" name="TextBox 137"/>
            <p:cNvSpPr txBox="1"/>
            <p:nvPr/>
          </p:nvSpPr>
          <p:spPr>
            <a:xfrm>
              <a:off x="924205" y="5111581"/>
              <a:ext cx="2946026" cy="461665"/>
            </a:xfrm>
            <a:prstGeom prst="rect">
              <a:avLst/>
            </a:prstGeom>
            <a:noFill/>
          </p:spPr>
          <p:txBody>
            <a:bodyPr wrap="square" rtlCol="0">
              <a:spAutoFit/>
            </a:bodyPr>
            <a:lstStyle/>
            <a:p>
              <a:r>
                <a:rPr lang="en-US" b="1" i="0" dirty="0">
                  <a:solidFill>
                    <a:srgbClr val="00B050"/>
                  </a:solidFill>
                </a:rPr>
                <a:t>Possible Iteration</a:t>
              </a:r>
            </a:p>
          </p:txBody>
        </p:sp>
      </p:grpSp>
      <p:grpSp>
        <p:nvGrpSpPr>
          <p:cNvPr id="145" name="Group 144"/>
          <p:cNvGrpSpPr/>
          <p:nvPr/>
        </p:nvGrpSpPr>
        <p:grpSpPr>
          <a:xfrm>
            <a:off x="1257813" y="2706625"/>
            <a:ext cx="1496832" cy="3318112"/>
            <a:chOff x="6295028" y="456071"/>
            <a:chExt cx="1496832" cy="3318112"/>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314204" y="3312518"/>
              <a:ext cx="1458480" cy="461665"/>
            </a:xfrm>
            <a:prstGeom prst="rect">
              <a:avLst/>
            </a:prstGeom>
            <a:noFill/>
          </p:spPr>
          <p:txBody>
            <a:bodyPr wrap="square" rtlCol="0">
              <a:spAutoFit/>
            </a:bodyPr>
            <a:lstStyle/>
            <a:p>
              <a:r>
                <a:rPr lang="en-US" b="1" i="0" dirty="0">
                  <a:solidFill>
                    <a:srgbClr val="0070C0"/>
                  </a:solidFill>
                </a:rPr>
                <a:t>Dataflow</a:t>
              </a:r>
            </a:p>
          </p:txBody>
        </p:sp>
      </p:grpSp>
      <p:grpSp>
        <p:nvGrpSpPr>
          <p:cNvPr id="144" name="Group 143"/>
          <p:cNvGrpSpPr/>
          <p:nvPr/>
        </p:nvGrpSpPr>
        <p:grpSpPr>
          <a:xfrm>
            <a:off x="174886" y="2478025"/>
            <a:ext cx="818112" cy="3505590"/>
            <a:chOff x="4269055" y="1066235"/>
            <a:chExt cx="818112" cy="3505590"/>
          </a:xfrm>
        </p:grpSpPr>
        <p:grpSp>
          <p:nvGrpSpPr>
            <p:cNvPr id="140" name="Group 139"/>
            <p:cNvGrpSpPr/>
            <p:nvPr/>
          </p:nvGrpSpPr>
          <p:grpSpPr>
            <a:xfrm>
              <a:off x="4563811" y="1066235"/>
              <a:ext cx="228600" cy="2895600"/>
              <a:chOff x="5494187" y="426180"/>
              <a:chExt cx="228600" cy="2895600"/>
            </a:xfrm>
          </p:grpSpPr>
          <p:grpSp>
            <p:nvGrpSpPr>
              <p:cNvPr id="116" name="Group 115"/>
              <p:cNvGrpSpPr/>
              <p:nvPr/>
            </p:nvGrpSpPr>
            <p:grpSpPr>
              <a:xfrm>
                <a:off x="5494187" y="426180"/>
                <a:ext cx="228600" cy="2895600"/>
                <a:chOff x="3733800" y="2133600"/>
                <a:chExt cx="228600" cy="2895600"/>
              </a:xfrm>
            </p:grpSpPr>
            <p:sp>
              <p:nvSpPr>
                <p:cNvPr id="118" name="Rectangle 117"/>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19" name="Rectangle 118"/>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0" name="Rectangle 119"/>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1" name="Rectangle 120"/>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2" name="Rectangle 121"/>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3" name="Rectangle 122"/>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4" name="Rectangle 123"/>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5" name="Rectangle 124"/>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117" name="Straight Arrow Connector 116"/>
              <p:cNvCxnSpPr/>
              <p:nvPr/>
            </p:nvCxnSpPr>
            <p:spPr bwMode="auto">
              <a:xfrm>
                <a:off x="5608487" y="507541"/>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143" name="TextBox 142"/>
            <p:cNvSpPr txBox="1"/>
            <p:nvPr/>
          </p:nvSpPr>
          <p:spPr>
            <a:xfrm>
              <a:off x="4269055" y="4110160"/>
              <a:ext cx="818112" cy="461665"/>
            </a:xfrm>
            <a:prstGeom prst="rect">
              <a:avLst/>
            </a:prstGeom>
            <a:noFill/>
          </p:spPr>
          <p:txBody>
            <a:bodyPr wrap="square" rtlCol="0">
              <a:spAutoFit/>
            </a:bodyPr>
            <a:lstStyle/>
            <a:p>
              <a:r>
                <a:rPr lang="en-US" b="1" i="0" dirty="0">
                  <a:solidFill>
                    <a:srgbClr val="FFC000"/>
                  </a:solidFill>
                </a:rPr>
                <a:t>MPI</a:t>
              </a:r>
            </a:p>
          </p:txBody>
        </p:sp>
      </p:grpSp>
      <p:sp>
        <p:nvSpPr>
          <p:cNvPr id="146" name="TextBox 145"/>
          <p:cNvSpPr txBox="1"/>
          <p:nvPr/>
        </p:nvSpPr>
        <p:spPr>
          <a:xfrm>
            <a:off x="6331157" y="2019056"/>
            <a:ext cx="2771890" cy="3416320"/>
          </a:xfrm>
          <a:prstGeom prst="rect">
            <a:avLst/>
          </a:prstGeom>
          <a:noFill/>
        </p:spPr>
        <p:txBody>
          <a:bodyPr wrap="square" rtlCol="0">
            <a:spAutoFit/>
          </a:bodyPr>
          <a:lstStyle/>
          <a:p>
            <a:pPr marL="342900" indent="-342900">
              <a:buFont typeface="Arial" panose="020B0604020202020204" pitchFamily="34" charset="0"/>
              <a:buChar char="•"/>
            </a:pPr>
            <a:r>
              <a:rPr lang="en-US" i="0" dirty="0"/>
              <a:t>Fine grain needs low latency or minimal data copying</a:t>
            </a:r>
          </a:p>
          <a:p>
            <a:pPr marL="342900" indent="-342900">
              <a:buFont typeface="Arial" panose="020B0604020202020204" pitchFamily="34" charset="0"/>
              <a:buChar char="•"/>
            </a:pPr>
            <a:r>
              <a:rPr lang="en-US" i="0" dirty="0"/>
              <a:t>Coarse grain has lower communication /</a:t>
            </a:r>
            <a:br>
              <a:rPr lang="en-US" i="0" dirty="0"/>
            </a:br>
            <a:r>
              <a:rPr lang="en-US" i="0" dirty="0"/>
              <a:t>compute cost </a:t>
            </a:r>
          </a:p>
        </p:txBody>
      </p:sp>
    </p:spTree>
    <p:extLst>
      <p:ext uri="{BB962C8B-B14F-4D97-AF65-F5344CB8AC3E}">
        <p14:creationId xmlns:p14="http://schemas.microsoft.com/office/powerpoint/2010/main" val="3475214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20352" cy="5486400"/>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r>
              <a:rPr lang="en-US" sz="2200" b="1" dirty="0"/>
              <a:t>Dataflow</a:t>
            </a:r>
            <a:r>
              <a:rPr lang="en-US" sz="2200" dirty="0"/>
              <a:t> typical of distributed or Grid computing paradigms</a:t>
            </a:r>
          </a:p>
          <a:p>
            <a:pPr lvl="1"/>
            <a:r>
              <a:rPr lang="en-US" sz="2200" dirty="0"/>
              <a:t>Data sometimes and model parameters certainly transmitted </a:t>
            </a:r>
          </a:p>
          <a:p>
            <a:pPr lvl="1"/>
            <a:r>
              <a:rPr lang="en-US" sz="2200" dirty="0"/>
              <a:t>Caching in iterative MapReduce avoids data communication and in fact systems like </a:t>
            </a:r>
            <a:r>
              <a:rPr lang="en-US" sz="2200" dirty="0" err="1"/>
              <a:t>TensorFlow</a:t>
            </a:r>
            <a:r>
              <a:rPr lang="en-US" sz="2200" dirty="0"/>
              <a:t>, Spark or </a:t>
            </a:r>
            <a:r>
              <a:rPr lang="en-US" sz="2200" dirty="0" err="1"/>
              <a:t>Flink</a:t>
            </a:r>
            <a:r>
              <a:rPr lang="en-US" sz="2200" dirty="0"/>
              <a:t> are called dataflow but usually implement </a:t>
            </a:r>
            <a:r>
              <a:rPr lang="en-US" sz="2200" b="1" dirty="0"/>
              <a:t>“model-parameter” flow</a:t>
            </a:r>
          </a:p>
          <a:p>
            <a:r>
              <a:rPr lang="en-US" sz="2200" dirty="0"/>
              <a:t>Different </a:t>
            </a:r>
            <a:r>
              <a:rPr lang="en-US" sz="2200" b="1" dirty="0"/>
              <a:t>Communication/Compute ratios </a:t>
            </a:r>
            <a:r>
              <a:rPr lang="en-US" sz="2200" dirty="0"/>
              <a:t>seen in different cases with ratio (measuring overhead) larger when grain size smaller. Compare</a:t>
            </a:r>
          </a:p>
          <a:p>
            <a:pPr lvl="1"/>
            <a:r>
              <a:rPr lang="en-US" sz="2200" b="1" dirty="0"/>
              <a:t>Intra-job reduction such as </a:t>
            </a:r>
            <a:r>
              <a:rPr lang="en-US" sz="2200" b="1" dirty="0" err="1"/>
              <a:t>Kmeans</a:t>
            </a:r>
            <a:r>
              <a:rPr lang="en-US" sz="2200" dirty="0"/>
              <a:t> clustering accumulation of center changes at end of each iteration and </a:t>
            </a:r>
          </a:p>
          <a:p>
            <a:pPr lvl="1"/>
            <a:r>
              <a:rPr lang="en-US" sz="2200" b="1" dirty="0"/>
              <a:t>Inter-Job</a:t>
            </a:r>
            <a:r>
              <a:rPr lang="en-US" sz="2200" dirty="0"/>
              <a:t> Reduction as at end of a </a:t>
            </a:r>
            <a:r>
              <a:rPr lang="en-US" sz="2200" b="1" dirty="0"/>
              <a:t>query</a:t>
            </a:r>
            <a:r>
              <a:rPr lang="en-US" sz="2200" dirty="0"/>
              <a:t> or word count operation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749449"/>
          </a:xfrm>
        </p:spPr>
        <p:txBody>
          <a:bodyPr/>
          <a:lstStyle/>
          <a:p>
            <a:pPr algn="ctr"/>
            <a:r>
              <a:rPr lang="en-US" dirty="0"/>
              <a:t>Programming Model II</a:t>
            </a:r>
          </a:p>
        </p:txBody>
      </p:sp>
    </p:spTree>
    <p:extLst>
      <p:ext uri="{BB962C8B-B14F-4D97-AF65-F5344CB8AC3E}">
        <p14:creationId xmlns:p14="http://schemas.microsoft.com/office/powerpoint/2010/main" val="2326467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 y="762000"/>
            <a:ext cx="9120352" cy="5239407"/>
          </a:xfrm>
        </p:spPr>
        <p:txBody>
          <a:bodyPr/>
          <a:lstStyle/>
          <a:p>
            <a:r>
              <a:rPr lang="en-US" sz="2200" dirty="0"/>
              <a:t>Need to distinguish</a:t>
            </a:r>
          </a:p>
          <a:p>
            <a:pPr lvl="1"/>
            <a:r>
              <a:rPr lang="en-US" sz="2200" b="1" dirty="0"/>
              <a:t>Grain size </a:t>
            </a:r>
            <a:r>
              <a:rPr lang="en-US" sz="2200" dirty="0"/>
              <a:t>and </a:t>
            </a:r>
            <a:r>
              <a:rPr lang="en-US" sz="2200" b="1" dirty="0"/>
              <a:t>Communication/Compute ratio </a:t>
            </a:r>
            <a:r>
              <a:rPr lang="en-US" sz="2200" dirty="0"/>
              <a:t>(characteristic of problem or component (iteration) of problem)</a:t>
            </a:r>
          </a:p>
          <a:p>
            <a:pPr lvl="1"/>
            <a:r>
              <a:rPr lang="en-US" sz="2200" b="1" dirty="0" err="1"/>
              <a:t>DataFlow</a:t>
            </a:r>
            <a:r>
              <a:rPr lang="en-US" sz="2200" b="1" dirty="0"/>
              <a:t> </a:t>
            </a:r>
            <a:r>
              <a:rPr lang="en-US" sz="2200" dirty="0"/>
              <a:t>versus </a:t>
            </a:r>
            <a:r>
              <a:rPr lang="en-US" sz="2200" b="1" dirty="0"/>
              <a:t>“Model-parameter” Flow </a:t>
            </a:r>
            <a:r>
              <a:rPr lang="en-US" sz="2200" dirty="0"/>
              <a:t>(characteristic of algorithm)</a:t>
            </a:r>
          </a:p>
          <a:p>
            <a:pPr lvl="1"/>
            <a:r>
              <a:rPr lang="en-US" sz="2200" b="1" dirty="0"/>
              <a:t>In-Place </a:t>
            </a:r>
            <a:r>
              <a:rPr lang="en-US" sz="2200" dirty="0"/>
              <a:t>versus </a:t>
            </a:r>
            <a:r>
              <a:rPr lang="en-US" sz="2200" b="1" dirty="0"/>
              <a:t>Flow </a:t>
            </a:r>
            <a:r>
              <a:rPr lang="en-US" sz="2200" dirty="0"/>
              <a:t>Software implementations</a:t>
            </a:r>
          </a:p>
          <a:p>
            <a:r>
              <a:rPr lang="en-US" sz="2200" dirty="0"/>
              <a:t>Inefficient to use same mechanism independent of characteristics</a:t>
            </a:r>
          </a:p>
          <a:p>
            <a:r>
              <a:rPr lang="en-US" sz="2200" dirty="0"/>
              <a:t>Classic Dataflow is approach of Spark and </a:t>
            </a:r>
            <a:r>
              <a:rPr lang="en-US" sz="2200" dirty="0" err="1"/>
              <a:t>Flink</a:t>
            </a:r>
            <a:r>
              <a:rPr lang="en-US" sz="2200" dirty="0"/>
              <a:t> so need to add parallel in-place computing as done by </a:t>
            </a:r>
            <a:r>
              <a:rPr lang="en-US" sz="2200" b="1" dirty="0"/>
              <a:t>Harp for Hadoop</a:t>
            </a:r>
          </a:p>
          <a:p>
            <a:pPr lvl="1"/>
            <a:r>
              <a:rPr lang="en-US" sz="2200" b="1" dirty="0" err="1"/>
              <a:t>TensorFlow</a:t>
            </a:r>
            <a:r>
              <a:rPr lang="en-US" sz="2200" b="1" dirty="0"/>
              <a:t> </a:t>
            </a:r>
            <a:r>
              <a:rPr lang="en-US" sz="2200" dirty="0"/>
              <a:t>uses In-Place technology</a:t>
            </a:r>
          </a:p>
          <a:p>
            <a:r>
              <a:rPr lang="en-US" sz="2200" dirty="0"/>
              <a:t>Note parallel machine learning (GML not LML) ca</a:t>
            </a:r>
            <a:r>
              <a:rPr lang="en-US" sz="2200" b="1" dirty="0"/>
              <a:t>n benefit from HPC style interconnects </a:t>
            </a:r>
            <a:r>
              <a:rPr lang="en-US" sz="2200" dirty="0"/>
              <a:t>and </a:t>
            </a:r>
            <a:r>
              <a:rPr lang="en-US" sz="2200" b="1" dirty="0"/>
              <a:t>architectures </a:t>
            </a:r>
            <a:r>
              <a:rPr lang="en-US" sz="2200" dirty="0"/>
              <a:t>as seen in GPU-based deep learning </a:t>
            </a:r>
          </a:p>
          <a:p>
            <a:pPr lvl="1"/>
            <a:r>
              <a:rPr lang="en-US" sz="2200" dirty="0"/>
              <a:t>So commodity clouds not necessarily best</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29</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749449"/>
          </a:xfrm>
        </p:spPr>
        <p:txBody>
          <a:bodyPr/>
          <a:lstStyle/>
          <a:p>
            <a:pPr algn="ctr"/>
            <a:r>
              <a:rPr lang="en-US" dirty="0"/>
              <a:t>Programming Model III</a:t>
            </a:r>
          </a:p>
        </p:txBody>
      </p:sp>
    </p:spTree>
    <p:extLst>
      <p:ext uri="{BB962C8B-B14F-4D97-AF65-F5344CB8AC3E}">
        <p14:creationId xmlns:p14="http://schemas.microsoft.com/office/powerpoint/2010/main" val="345744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3897" y="970413"/>
            <a:ext cx="7772400" cy="1752235"/>
          </a:xfrm>
        </p:spPr>
        <p:txBody>
          <a:bodyPr>
            <a:normAutofit fontScale="90000"/>
          </a:bodyPr>
          <a:lstStyle/>
          <a:p>
            <a:pPr algn="ctr"/>
            <a:br>
              <a:rPr lang="en-US" b="1" dirty="0"/>
            </a:br>
            <a:r>
              <a:rPr lang="en-US" sz="3600" dirty="0"/>
              <a:t>What are the application and user requirements? </a:t>
            </a:r>
            <a:br>
              <a:rPr lang="en-US" sz="3600" dirty="0"/>
            </a:br>
            <a:endParaRPr lang="en-US" b="1" dirty="0"/>
          </a:p>
        </p:txBody>
      </p:sp>
      <p:sp>
        <p:nvSpPr>
          <p:cNvPr id="2" name="Subtitle 1"/>
          <p:cNvSpPr>
            <a:spLocks noGrp="1"/>
          </p:cNvSpPr>
          <p:nvPr>
            <p:ph type="subTitle" idx="1"/>
          </p:nvPr>
        </p:nvSpPr>
        <p:spPr>
          <a:xfrm>
            <a:off x="1447800" y="2514600"/>
            <a:ext cx="6060831" cy="1752600"/>
          </a:xfrm>
        </p:spPr>
        <p:txBody>
          <a:bodyPr/>
          <a:lstStyle/>
          <a:p>
            <a:r>
              <a:rPr lang="en-US" b="1" dirty="0"/>
              <a:t>e.g. is the data streaming, how similar are</a:t>
            </a:r>
            <a:r>
              <a:rPr lang="en-US" dirty="0"/>
              <a:t> commercial and scientific requirements?</a:t>
            </a:r>
            <a:br>
              <a:rPr lang="en-US" b="1" dirty="0"/>
            </a:br>
            <a:br>
              <a:rPr lang="en-US" dirty="0"/>
            </a:br>
            <a:r>
              <a:rPr lang="en-US" sz="2800" b="1" dirty="0">
                <a:solidFill>
                  <a:schemeClr val="tx1"/>
                </a:solidFill>
              </a:rPr>
              <a:t>NIST Big Data Initiative</a:t>
            </a:r>
            <a:br>
              <a:rPr lang="en-US" sz="2800" b="1" dirty="0">
                <a:solidFill>
                  <a:schemeClr val="tx1"/>
                </a:solidFill>
              </a:rPr>
            </a:br>
            <a:r>
              <a:rPr lang="en-US" sz="2800" dirty="0">
                <a:solidFill>
                  <a:schemeClr val="tx1"/>
                </a:solidFill>
              </a:rPr>
              <a:t>Use Cases and Properties</a:t>
            </a:r>
            <a:endParaRPr lang="en-US" dirty="0">
              <a:solidFill>
                <a:schemeClr val="tx1"/>
              </a:solidFill>
            </a:endParaRP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Tree>
    <p:extLst>
      <p:ext uri="{BB962C8B-B14F-4D97-AF65-F5344CB8AC3E}">
        <p14:creationId xmlns:p14="http://schemas.microsoft.com/office/powerpoint/2010/main" val="163535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1143000"/>
          </a:xfrm>
        </p:spPr>
        <p:txBody>
          <a:bodyPr/>
          <a:lstStyle/>
          <a:p>
            <a:r>
              <a:rPr lang="en-US" dirty="0" err="1"/>
              <a:t>Kmeans</a:t>
            </a:r>
            <a:r>
              <a:rPr lang="en-US" dirty="0"/>
              <a:t> Clustering </a:t>
            </a:r>
            <a:r>
              <a:rPr lang="en-US" dirty="0" err="1"/>
              <a:t>Flink</a:t>
            </a:r>
            <a:r>
              <a:rPr lang="en-US" dirty="0"/>
              <a:t> and MPI</a:t>
            </a:r>
            <a:br>
              <a:rPr lang="en-US" dirty="0"/>
            </a:br>
            <a:r>
              <a:rPr lang="en-US" sz="2800" dirty="0"/>
              <a:t>one million points fixed; various # centers</a:t>
            </a:r>
            <a:br>
              <a:rPr lang="en-US" sz="2800" dirty="0"/>
            </a:br>
            <a:r>
              <a:rPr lang="en-US" sz="2800" dirty="0"/>
              <a:t>24 cores on 16 nodes</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30</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grpSp>
        <p:nvGrpSpPr>
          <p:cNvPr id="16" name="Group 15"/>
          <p:cNvGrpSpPr/>
          <p:nvPr/>
        </p:nvGrpSpPr>
        <p:grpSpPr>
          <a:xfrm>
            <a:off x="23751" y="1363996"/>
            <a:ext cx="9144000" cy="5494004"/>
            <a:chOff x="23751" y="1363996"/>
            <a:chExt cx="9144000" cy="5494004"/>
          </a:xfrm>
        </p:grpSpPr>
        <p:pic>
          <p:nvPicPr>
            <p:cNvPr id="1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1" y="1363996"/>
              <a:ext cx="9144000" cy="5494004"/>
            </a:xfrm>
            <a:prstGeom prst="rect">
              <a:avLst/>
            </a:prstGeom>
          </p:spPr>
        </p:pic>
        <p:grpSp>
          <p:nvGrpSpPr>
            <p:cNvPr id="13" name="Group 12"/>
            <p:cNvGrpSpPr/>
            <p:nvPr/>
          </p:nvGrpSpPr>
          <p:grpSpPr>
            <a:xfrm>
              <a:off x="990600" y="3733800"/>
              <a:ext cx="2624134" cy="2359306"/>
              <a:chOff x="990600" y="3653291"/>
              <a:chExt cx="2624134" cy="2359306"/>
            </a:xfrm>
          </p:grpSpPr>
          <p:sp>
            <p:nvSpPr>
              <p:cNvPr id="7" name="Rectangle 6"/>
              <p:cNvSpPr/>
              <p:nvPr/>
            </p:nvSpPr>
            <p:spPr>
              <a:xfrm>
                <a:off x="1143000" y="3653291"/>
                <a:ext cx="901209" cy="461665"/>
              </a:xfrm>
              <a:prstGeom prst="rect">
                <a:avLst/>
              </a:prstGeom>
            </p:spPr>
            <p:txBody>
              <a:bodyPr wrap="none">
                <a:spAutoFit/>
              </a:bodyPr>
              <a:lstStyle/>
              <a:p>
                <a:r>
                  <a:rPr lang="en-US" b="1" i="0" dirty="0" err="1">
                    <a:solidFill>
                      <a:srgbClr val="0070C0"/>
                    </a:solidFill>
                  </a:rPr>
                  <a:t>Flink</a:t>
                </a:r>
                <a:endParaRPr lang="en-US" b="1" i="0" dirty="0">
                  <a:solidFill>
                    <a:srgbClr val="0070C0"/>
                  </a:solidFill>
                </a:endParaRPr>
              </a:p>
            </p:txBody>
          </p:sp>
          <p:sp>
            <p:nvSpPr>
              <p:cNvPr id="9" name="TextBox 8"/>
              <p:cNvSpPr txBox="1"/>
              <p:nvPr/>
            </p:nvSpPr>
            <p:spPr>
              <a:xfrm>
                <a:off x="990600" y="5481935"/>
                <a:ext cx="731290" cy="461665"/>
              </a:xfrm>
              <a:prstGeom prst="rect">
                <a:avLst/>
              </a:prstGeom>
              <a:noFill/>
            </p:spPr>
            <p:txBody>
              <a:bodyPr wrap="none" rtlCol="0">
                <a:spAutoFit/>
              </a:bodyPr>
              <a:lstStyle/>
              <a:p>
                <a:r>
                  <a:rPr lang="en-US" b="1" i="0" dirty="0"/>
                  <a:t>MPI</a:t>
                </a:r>
              </a:p>
            </p:txBody>
          </p:sp>
          <p:sp>
            <p:nvSpPr>
              <p:cNvPr id="10" name="TextBox 9"/>
              <p:cNvSpPr txBox="1"/>
              <p:nvPr/>
            </p:nvSpPr>
            <p:spPr>
              <a:xfrm>
                <a:off x="2743983" y="5181600"/>
                <a:ext cx="870751" cy="830997"/>
              </a:xfrm>
              <a:prstGeom prst="rect">
                <a:avLst/>
              </a:prstGeom>
              <a:noFill/>
            </p:spPr>
            <p:txBody>
              <a:bodyPr wrap="none" rtlCol="0">
                <a:spAutoFit/>
              </a:bodyPr>
              <a:lstStyle/>
              <a:p>
                <a:r>
                  <a:rPr lang="en-US" b="1" i="0" dirty="0">
                    <a:solidFill>
                      <a:srgbClr val="DEA900"/>
                    </a:solidFill>
                  </a:rPr>
                  <a:t>Java</a:t>
                </a:r>
              </a:p>
              <a:p>
                <a:r>
                  <a:rPr lang="en-US" b="1" i="0" dirty="0">
                    <a:solidFill>
                      <a:schemeClr val="accent3">
                        <a:lumMod val="50000"/>
                      </a:schemeClr>
                    </a:solidFill>
                  </a:rPr>
                  <a:t>C</a:t>
                </a:r>
              </a:p>
            </p:txBody>
          </p:sp>
        </p:grpSp>
      </p:grpSp>
    </p:spTree>
    <p:extLst>
      <p:ext uri="{BB962C8B-B14F-4D97-AF65-F5344CB8AC3E}">
        <p14:creationId xmlns:p14="http://schemas.microsoft.com/office/powerpoint/2010/main" val="3544475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905000"/>
          </a:xfrm>
        </p:spPr>
        <p:txBody>
          <a:bodyPr/>
          <a:lstStyle/>
          <a:p>
            <a:r>
              <a:rPr lang="en-US" b="1" dirty="0"/>
              <a:t>Basic Harp: Iterative HPC communication; scientific data abstractions</a:t>
            </a:r>
          </a:p>
          <a:p>
            <a:r>
              <a:rPr lang="en-US" dirty="0"/>
              <a:t>Careful support of distributed data AND distributed model</a:t>
            </a:r>
          </a:p>
          <a:p>
            <a:r>
              <a:rPr lang="en-US" dirty="0"/>
              <a:t>Avoids parameter server approach but distributes model over worker nodes and supports collective communication to bring global model to each node</a:t>
            </a:r>
          </a:p>
          <a:p>
            <a:r>
              <a:rPr lang="en-US" dirty="0"/>
              <a:t>Applied first to Latent Dirichlet Allocation LDA with large model and data</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31</a:t>
            </a:fld>
            <a:endParaRPr lang="en-US" dirty="0">
              <a:solidFill>
                <a:prstClr val="black"/>
              </a:solidFill>
            </a:endParaRP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grpSp>
        <p:nvGrpSpPr>
          <p:cNvPr id="44" name="Group 43"/>
          <p:cNvGrpSpPr/>
          <p:nvPr/>
        </p:nvGrpSpPr>
        <p:grpSpPr>
          <a:xfrm>
            <a:off x="152400" y="2686313"/>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25" name="Rounded Rectangle 24"/>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26" name="Group 25"/>
              <p:cNvGrpSpPr/>
              <p:nvPr/>
            </p:nvGrpSpPr>
            <p:grpSpPr>
              <a:xfrm>
                <a:off x="3325523" y="3184456"/>
                <a:ext cx="2501143" cy="1558993"/>
                <a:chOff x="7121236" y="2211758"/>
                <a:chExt cx="4525819" cy="2166276"/>
              </a:xfrm>
            </p:grpSpPr>
            <p:sp>
              <p:nvSpPr>
                <p:cNvPr id="37" name="Rounded Rectangle 36"/>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8" name="Rounded Rectangle 37"/>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9" name="Rounded Rectangle 38"/>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40" name="Rounded Rectangle 39"/>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41" name="Straight Connector 40"/>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42" name="Rounded Rectangle 41"/>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27" name="Rounded Rectangle 26"/>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8" name="Rounded Rectangle 27"/>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9" name="Rounded Rectangle 28"/>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1" name="Straight Connector 30"/>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32" name="Rounded Rectangle 31"/>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33" name="Rounded Rectangle 32"/>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34" name="Right Arrow 33"/>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35" name="TextBox 34"/>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36" name="TextBox 35"/>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2" name="Group 11"/>
            <p:cNvGrpSpPr/>
            <p:nvPr/>
          </p:nvGrpSpPr>
          <p:grpSpPr>
            <a:xfrm>
              <a:off x="5771714" y="2686313"/>
              <a:ext cx="3299456" cy="2800087"/>
              <a:chOff x="4311196" y="1747347"/>
              <a:chExt cx="6044188" cy="4592122"/>
            </a:xfrm>
          </p:grpSpPr>
          <p:sp>
            <p:nvSpPr>
              <p:cNvPr id="14" name="Rectangle 13"/>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5" name="L-Shape 14"/>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6" name="Rectangle 15"/>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7" name="Rectangle 16"/>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8" name="Rectangle 17"/>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cxnSp>
        <p:nvCxnSpPr>
          <p:cNvPr id="43" name="Straight Connector 42"/>
          <p:cNvCxnSpPr/>
          <p:nvPr/>
        </p:nvCxnSpPr>
        <p:spPr>
          <a:xfrm>
            <a:off x="1104014" y="4707022"/>
            <a:ext cx="291239" cy="0"/>
          </a:xfrm>
          <a:prstGeom prst="line">
            <a:avLst/>
          </a:prstGeom>
          <a:noFill/>
          <a:ln w="50800" cap="rnd" cmpd="sng" algn="ctr">
            <a:solidFill>
              <a:srgbClr val="5B9BD5"/>
            </a:solidFill>
            <a:prstDash val="sysDot"/>
            <a:round/>
          </a:ln>
          <a:effectLst/>
        </p:spPr>
      </p:cxnSp>
    </p:spTree>
    <p:extLst>
      <p:ext uri="{BB962C8B-B14F-4D97-AF65-F5344CB8AC3E}">
        <p14:creationId xmlns:p14="http://schemas.microsoft.com/office/powerpoint/2010/main" val="893572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62000"/>
          </a:xfrm>
        </p:spPr>
        <p:txBody>
          <a:bodyPr/>
          <a:lstStyle/>
          <a:p>
            <a:pPr algn="ctr"/>
            <a:r>
              <a:rPr lang="en-US" dirty="0"/>
              <a:t>Automatic parallelization</a:t>
            </a:r>
          </a:p>
        </p:txBody>
      </p:sp>
      <p:sp>
        <p:nvSpPr>
          <p:cNvPr id="6" name="Content Placeholder 5"/>
          <p:cNvSpPr>
            <a:spLocks noGrp="1"/>
          </p:cNvSpPr>
          <p:nvPr>
            <p:ph idx="1"/>
          </p:nvPr>
        </p:nvSpPr>
        <p:spPr>
          <a:xfrm>
            <a:off x="65690" y="685800"/>
            <a:ext cx="8904513" cy="4038600"/>
          </a:xfrm>
        </p:spPr>
        <p:txBody>
          <a:bodyPr/>
          <a:lstStyle/>
          <a:p>
            <a:r>
              <a:rPr lang="en-US" dirty="0"/>
              <a:t>Database community looks at big data job as a dataflow of (SQL) </a:t>
            </a:r>
            <a:r>
              <a:rPr lang="en-US" b="1" dirty="0"/>
              <a:t>queries</a:t>
            </a:r>
            <a:r>
              <a:rPr lang="en-US" dirty="0"/>
              <a:t> and </a:t>
            </a:r>
            <a:r>
              <a:rPr lang="en-US" b="1" dirty="0"/>
              <a:t>filters</a:t>
            </a:r>
          </a:p>
          <a:p>
            <a:r>
              <a:rPr lang="en-US" dirty="0"/>
              <a:t>Apache projects like Pig, MRQL and </a:t>
            </a:r>
            <a:r>
              <a:rPr lang="en-US" dirty="0" err="1"/>
              <a:t>Flink</a:t>
            </a:r>
            <a:r>
              <a:rPr lang="en-US" dirty="0"/>
              <a:t> aim at </a:t>
            </a:r>
            <a:r>
              <a:rPr lang="en-US" b="1" dirty="0"/>
              <a:t>automatic query optimization</a:t>
            </a:r>
            <a:r>
              <a:rPr lang="en-US" dirty="0"/>
              <a:t> by dynamic integration of queries and filters including iteration and different data analytics functions</a:t>
            </a:r>
          </a:p>
          <a:p>
            <a:r>
              <a:rPr lang="en-US" dirty="0"/>
              <a:t>Going back to ~1993, High Performance Fortran HPF compilers optimized set of array and loop operations for large scale parallel execution of optimized vector and matrix operations</a:t>
            </a:r>
          </a:p>
          <a:p>
            <a:r>
              <a:rPr lang="en-US" b="1" dirty="0"/>
              <a:t>HPF worked fine </a:t>
            </a:r>
            <a:r>
              <a:rPr lang="en-US" dirty="0"/>
              <a:t>for initial simple regular applications but ran into trouble for cases where parallelism hard (irregular, dynamic)</a:t>
            </a:r>
          </a:p>
          <a:p>
            <a:r>
              <a:rPr lang="en-US" dirty="0"/>
              <a:t>Will same happen in Big Data world?</a:t>
            </a:r>
          </a:p>
          <a:p>
            <a:r>
              <a:rPr lang="en-US" dirty="0"/>
              <a:t>Straightforward to </a:t>
            </a:r>
            <a:r>
              <a:rPr lang="en-US" b="1" dirty="0"/>
              <a:t>parallelize k-means clustering </a:t>
            </a:r>
            <a:r>
              <a:rPr lang="en-US" dirty="0"/>
              <a:t>but sophisticated algorithms like </a:t>
            </a:r>
            <a:r>
              <a:rPr lang="en-US" dirty="0" err="1"/>
              <a:t>Elkans</a:t>
            </a:r>
            <a:r>
              <a:rPr lang="en-US" dirty="0"/>
              <a:t> method (use triangle inequality) and fuzzy clustering are much harder (but not used much NOW) </a:t>
            </a:r>
          </a:p>
          <a:p>
            <a:r>
              <a:rPr lang="en-US" dirty="0"/>
              <a:t>Will </a:t>
            </a:r>
            <a:r>
              <a:rPr lang="en-US" b="1" dirty="0"/>
              <a:t>Big Data technology run into HPF-style trouble </a:t>
            </a:r>
            <a:r>
              <a:rPr lang="en-US" dirty="0"/>
              <a:t>with growing use of sophisticated data analytics?</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32</a:t>
            </a:fld>
            <a:endParaRPr lang="en-US" dirty="0">
              <a:solidFill>
                <a:prstClr val="black"/>
              </a:solidFill>
            </a:endParaRP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310269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The choice of language for Big Data and Big Simulation? </a:t>
            </a:r>
            <a:br>
              <a:rPr lang="en-US" dirty="0"/>
            </a:br>
            <a:endParaRPr lang="en-US" b="1" dirty="0"/>
          </a:p>
        </p:txBody>
      </p:sp>
      <p:sp>
        <p:nvSpPr>
          <p:cNvPr id="2" name="Subtitle 1"/>
          <p:cNvSpPr>
            <a:spLocks noGrp="1"/>
          </p:cNvSpPr>
          <p:nvPr>
            <p:ph type="subTitle" idx="1"/>
          </p:nvPr>
        </p:nvSpPr>
        <p:spPr>
          <a:xfrm>
            <a:off x="615462" y="3352800"/>
            <a:ext cx="7772400" cy="1752600"/>
          </a:xfrm>
        </p:spPr>
        <p:txBody>
          <a:bodyPr/>
          <a:lstStyle/>
          <a:p>
            <a:pPr lvl="1"/>
            <a:r>
              <a:rPr lang="en-US" dirty="0"/>
              <a:t>C++, Java, Scala, Python, R highlights performance v. productivity trade-offs. </a:t>
            </a:r>
          </a:p>
          <a:p>
            <a:pPr lvl="1"/>
            <a:r>
              <a:rPr lang="en-US" dirty="0"/>
              <a:t>What is actual performance of Big Data implementations and what are good benchmarks? </a:t>
            </a:r>
          </a:p>
          <a:p>
            <a:pPr lvl="1"/>
            <a:endParaRPr lang="en-US" dirty="0"/>
          </a:p>
          <a:p>
            <a:pPr lvl="1"/>
            <a:r>
              <a:rPr lang="en-US" sz="2400" b="1" dirty="0">
                <a:solidFill>
                  <a:schemeClr val="tx1"/>
                </a:solidFill>
              </a:rPr>
              <a:t>Need more Performance evaluation </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33</a:t>
            </a:fld>
            <a:endParaRPr lang="en-US"/>
          </a:p>
        </p:txBody>
      </p:sp>
    </p:spTree>
    <p:extLst>
      <p:ext uri="{BB962C8B-B14F-4D97-AF65-F5344CB8AC3E}">
        <p14:creationId xmlns:p14="http://schemas.microsoft.com/office/powerpoint/2010/main" val="920496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0" y="5051"/>
            <a:ext cx="9141245" cy="724889"/>
          </a:xfrm>
        </p:spPr>
        <p:txBody>
          <a:bodyPr/>
          <a:lstStyle/>
          <a:p>
            <a:r>
              <a:rPr lang="en-US" dirty="0"/>
              <a:t>Java MPI performs better than FJ Threads I</a:t>
            </a:r>
            <a:endParaRPr lang="en-US" b="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02/16/2016</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5" y="1743877"/>
            <a:ext cx="9168425" cy="5127163"/>
          </a:xfrm>
          <a:prstGeom prst="rect">
            <a:avLst/>
          </a:prstGeom>
        </p:spPr>
      </p:pic>
      <p:sp>
        <p:nvSpPr>
          <p:cNvPr id="3" name="Rectangle 2"/>
          <p:cNvSpPr/>
          <p:nvPr/>
        </p:nvSpPr>
        <p:spPr>
          <a:xfrm>
            <a:off x="69430" y="600589"/>
            <a:ext cx="8980713" cy="1323439"/>
          </a:xfrm>
          <a:prstGeom prst="rect">
            <a:avLst/>
          </a:prstGeom>
        </p:spPr>
        <p:txBody>
          <a:bodyPr wrap="square">
            <a:spAutoFit/>
          </a:bodyPr>
          <a:lstStyle/>
          <a:p>
            <a:pPr marL="285750" indent="-285750">
              <a:buFont typeface="Arial" panose="020B0604020202020204" pitchFamily="34" charset="0"/>
              <a:buChar char="•"/>
            </a:pPr>
            <a:r>
              <a:rPr lang="en-US" sz="2000" i="0" dirty="0"/>
              <a:t>48 24 core Haswell nodes 200K DA-MDS Dataset size</a:t>
            </a:r>
          </a:p>
          <a:p>
            <a:pPr marL="285750" indent="-285750">
              <a:buFont typeface="Arial" panose="020B0604020202020204" pitchFamily="34" charset="0"/>
              <a:buChar char="•"/>
            </a:pPr>
            <a:r>
              <a:rPr lang="en-US" sz="2000" i="0" dirty="0"/>
              <a:t>Default MPI much worse than threads</a:t>
            </a:r>
          </a:p>
          <a:p>
            <a:pPr marL="285750" indent="-285750">
              <a:buFont typeface="Arial" panose="020B0604020202020204" pitchFamily="34" charset="0"/>
              <a:buChar char="•"/>
            </a:pPr>
            <a:r>
              <a:rPr lang="en-US" sz="2000" i="0" dirty="0"/>
              <a:t>Optimized MPI using shared memory node-based messaging is much better than threads </a:t>
            </a:r>
            <a:r>
              <a:rPr lang="en-US" sz="1800" i="0" dirty="0"/>
              <a:t>(default OMPI does not support SM for needed collectives)</a:t>
            </a:r>
            <a:endParaRPr lang="en-US" sz="2000" i="0" dirty="0"/>
          </a:p>
        </p:txBody>
      </p:sp>
      <p:sp>
        <p:nvSpPr>
          <p:cNvPr id="6" name="TextBox 5"/>
          <p:cNvSpPr txBox="1"/>
          <p:nvPr/>
        </p:nvSpPr>
        <p:spPr>
          <a:xfrm>
            <a:off x="1295400" y="3429000"/>
            <a:ext cx="1208985" cy="461665"/>
          </a:xfrm>
          <a:prstGeom prst="rect">
            <a:avLst/>
          </a:prstGeom>
          <a:noFill/>
        </p:spPr>
        <p:txBody>
          <a:bodyPr wrap="none" rtlCol="0">
            <a:spAutoFit/>
          </a:bodyPr>
          <a:lstStyle/>
          <a:p>
            <a:r>
              <a:rPr lang="en-US" b="1" dirty="0"/>
              <a:t>All MPI</a:t>
            </a:r>
          </a:p>
        </p:txBody>
      </p:sp>
      <p:sp>
        <p:nvSpPr>
          <p:cNvPr id="8" name="TextBox 7"/>
          <p:cNvSpPr txBox="1"/>
          <p:nvPr/>
        </p:nvSpPr>
        <p:spPr>
          <a:xfrm>
            <a:off x="7190338" y="4724400"/>
            <a:ext cx="1859805" cy="461665"/>
          </a:xfrm>
          <a:prstGeom prst="rect">
            <a:avLst/>
          </a:prstGeom>
          <a:noFill/>
        </p:spPr>
        <p:txBody>
          <a:bodyPr wrap="none" rtlCol="0">
            <a:spAutoFit/>
          </a:bodyPr>
          <a:lstStyle/>
          <a:p>
            <a:r>
              <a:rPr lang="en-US" b="1" dirty="0"/>
              <a:t>All Threads</a:t>
            </a:r>
          </a:p>
        </p:txBody>
      </p:sp>
    </p:spTree>
    <p:extLst>
      <p:ext uri="{BB962C8B-B14F-4D97-AF65-F5344CB8AC3E}">
        <p14:creationId xmlns:p14="http://schemas.microsoft.com/office/powerpoint/2010/main" val="3592585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689"/>
            <a:ext cx="9144000" cy="724889"/>
          </a:xfrm>
        </p:spPr>
        <p:txBody>
          <a:bodyPr/>
          <a:lstStyle/>
          <a:p>
            <a:r>
              <a:rPr lang="en-US" sz="3200" dirty="0"/>
              <a:t>Java MPI performs better than FJ Threads II</a:t>
            </a:r>
            <a:br>
              <a:rPr lang="en-US" sz="2800" dirty="0"/>
            </a:br>
            <a:r>
              <a:rPr lang="en-US" sz="2800" b="0" dirty="0"/>
              <a:t>128 24 core Haswell nodes on SPIDAL DA-MDS Code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16" name="Group 15"/>
          <p:cNvGrpSpPr/>
          <p:nvPr/>
        </p:nvGrpSpPr>
        <p:grpSpPr>
          <a:xfrm>
            <a:off x="120675" y="907527"/>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991065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normAutofit fontScale="77500" lnSpcReduction="20000"/>
          </a:bodyPr>
          <a:lstStyle/>
          <a:p>
            <a:fld id="{9C1BBE50-AC4E-4E27-8193-601C5ABE0879}" type="slidenum">
              <a:rPr lang="en-US" smtClean="0">
                <a:solidFill>
                  <a:srgbClr val="46464A">
                    <a:lumMod val="60000"/>
                    <a:lumOff val="40000"/>
                  </a:srgbClr>
                </a:solidFill>
              </a:rPr>
              <a:pPr/>
              <a:t>36</a:t>
            </a:fld>
            <a:endParaRPr lang="en-US" dirty="0">
              <a:solidFill>
                <a:srgbClr val="46464A">
                  <a:lumMod val="60000"/>
                  <a:lumOff val="40000"/>
                </a:srgbClr>
              </a:solidFill>
            </a:endParaRPr>
          </a:p>
        </p:txBody>
      </p:sp>
      <p:graphicFrame>
        <p:nvGraphicFramePr>
          <p:cNvPr id="110" name="Chart 109"/>
          <p:cNvGraphicFramePr>
            <a:graphicFrameLocks/>
          </p:cNvGraphicFramePr>
          <p:nvPr>
            <p:extLst/>
          </p:nvPr>
        </p:nvGraphicFramePr>
        <p:xfrm>
          <a:off x="2583316" y="2114761"/>
          <a:ext cx="6560684" cy="474323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931707" y="1219200"/>
            <a:ext cx="5863902" cy="895561"/>
            <a:chOff x="1034789" y="4733300"/>
            <a:chExt cx="3891107" cy="797589"/>
          </a:xfrm>
        </p:grpSpPr>
        <p:grpSp>
          <p:nvGrpSpPr>
            <p:cNvPr id="111" name="Group 110"/>
            <p:cNvGrpSpPr/>
            <p:nvPr/>
          </p:nvGrpSpPr>
          <p:grpSpPr>
            <a:xfrm>
              <a:off x="1034789" y="4733300"/>
              <a:ext cx="3891107" cy="797589"/>
              <a:chOff x="2981538" y="2930136"/>
              <a:chExt cx="5188143" cy="1063452"/>
            </a:xfrm>
          </p:grpSpPr>
          <p:sp>
            <p:nvSpPr>
              <p:cNvPr id="112" name="Rounded Rectangle 111"/>
              <p:cNvSpPr/>
              <p:nvPr/>
            </p:nvSpPr>
            <p:spPr>
              <a:xfrm>
                <a:off x="2981538"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C0</a:t>
                </a:r>
              </a:p>
            </p:txBody>
          </p:sp>
          <p:sp>
            <p:nvSpPr>
              <p:cNvPr id="113" name="Rounded Rectangle 112"/>
              <p:cNvSpPr/>
              <p:nvPr/>
            </p:nvSpPr>
            <p:spPr>
              <a:xfrm>
                <a:off x="3568396"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C1</a:t>
                </a:r>
              </a:p>
            </p:txBody>
          </p:sp>
          <p:sp>
            <p:nvSpPr>
              <p:cNvPr id="114" name="Rounded Rectangle 113"/>
              <p:cNvSpPr/>
              <p:nvPr/>
            </p:nvSpPr>
            <p:spPr>
              <a:xfrm>
                <a:off x="4155254"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C2</a:t>
                </a:r>
              </a:p>
            </p:txBody>
          </p:sp>
          <p:sp>
            <p:nvSpPr>
              <p:cNvPr id="115" name="Rounded Rectangle 114"/>
              <p:cNvSpPr/>
              <p:nvPr/>
            </p:nvSpPr>
            <p:spPr>
              <a:xfrm>
                <a:off x="4742112"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C3</a:t>
                </a:r>
              </a:p>
            </p:txBody>
          </p:sp>
          <p:sp>
            <p:nvSpPr>
              <p:cNvPr id="116" name="Rounded Rectangle 115"/>
              <p:cNvSpPr/>
              <p:nvPr/>
            </p:nvSpPr>
            <p:spPr>
              <a:xfrm>
                <a:off x="5939381"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C4</a:t>
                </a:r>
              </a:p>
            </p:txBody>
          </p:sp>
          <p:sp>
            <p:nvSpPr>
              <p:cNvPr id="117" name="Rounded Rectangle 116"/>
              <p:cNvSpPr/>
              <p:nvPr/>
            </p:nvSpPr>
            <p:spPr>
              <a:xfrm>
                <a:off x="6526239"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C5</a:t>
                </a:r>
              </a:p>
            </p:txBody>
          </p:sp>
          <p:sp>
            <p:nvSpPr>
              <p:cNvPr id="118" name="Rounded Rectangle 117"/>
              <p:cNvSpPr/>
              <p:nvPr/>
            </p:nvSpPr>
            <p:spPr>
              <a:xfrm>
                <a:off x="7113097"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C6</a:t>
                </a:r>
              </a:p>
            </p:txBody>
          </p:sp>
          <p:sp>
            <p:nvSpPr>
              <p:cNvPr id="119" name="Rounded Rectangle 118"/>
              <p:cNvSpPr/>
              <p:nvPr/>
            </p:nvSpPr>
            <p:spPr>
              <a:xfrm>
                <a:off x="7712481" y="3190140"/>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algn="ctr" defTabSz="685800" eaLnBrk="1" fontAlgn="auto" hangingPunct="1">
                  <a:spcBef>
                    <a:spcPts val="0"/>
                  </a:spcBef>
                  <a:spcAft>
                    <a:spcPts val="0"/>
                  </a:spcAft>
                  <a:defRPr/>
                </a:pPr>
                <a:r>
                  <a:rPr lang="en-US" sz="1350" i="0" kern="0" dirty="0">
                    <a:solidFill>
                      <a:srgbClr val="FFFFFF"/>
                    </a:solidFill>
                    <a:latin typeface="Century Schoolbook" panose="02040604050505020304"/>
                    <a:ea typeface="+mn-ea"/>
                  </a:rPr>
                  <a:t>C7</a:t>
                </a:r>
              </a:p>
            </p:txBody>
          </p:sp>
          <p:sp>
            <p:nvSpPr>
              <p:cNvPr id="120" name="TextBox 119"/>
              <p:cNvSpPr txBox="1"/>
              <p:nvPr/>
            </p:nvSpPr>
            <p:spPr>
              <a:xfrm>
                <a:off x="3594935" y="3593479"/>
                <a:ext cx="1143903" cy="400109"/>
              </a:xfrm>
              <a:prstGeom prst="rect">
                <a:avLst/>
              </a:prstGeom>
              <a:noFill/>
            </p:spPr>
            <p:txBody>
              <a:bodyPr wrap="none" rtlCol="0">
                <a:spAutoFit/>
              </a:bodyPr>
              <a:lstStyle/>
              <a:p>
                <a:pPr defTabSz="685800" eaLnBrk="1" fontAlgn="auto" hangingPunct="1">
                  <a:spcBef>
                    <a:spcPts val="0"/>
                  </a:spcBef>
                  <a:spcAft>
                    <a:spcPts val="0"/>
                  </a:spcAft>
                  <a:defRPr/>
                </a:pPr>
                <a:r>
                  <a:rPr lang="en-US" sz="1350" i="0" kern="0" dirty="0">
                    <a:solidFill>
                      <a:srgbClr val="000000"/>
                    </a:solidFill>
                    <a:latin typeface="Century Schoolbook" panose="02040604050505020304"/>
                  </a:rPr>
                  <a:t>Socket 0</a:t>
                </a:r>
              </a:p>
            </p:txBody>
          </p:sp>
          <p:sp>
            <p:nvSpPr>
              <p:cNvPr id="121" name="TextBox 120"/>
              <p:cNvSpPr txBox="1"/>
              <p:nvPr/>
            </p:nvSpPr>
            <p:spPr>
              <a:xfrm>
                <a:off x="6549724" y="3593479"/>
                <a:ext cx="1143903" cy="400109"/>
              </a:xfrm>
              <a:prstGeom prst="rect">
                <a:avLst/>
              </a:prstGeom>
              <a:noFill/>
            </p:spPr>
            <p:txBody>
              <a:bodyPr wrap="none" rtlCol="0">
                <a:spAutoFit/>
              </a:bodyPr>
              <a:lstStyle/>
              <a:p>
                <a:pPr defTabSz="685800" eaLnBrk="1" fontAlgn="auto" hangingPunct="1">
                  <a:spcBef>
                    <a:spcPts val="0"/>
                  </a:spcBef>
                  <a:spcAft>
                    <a:spcPts val="0"/>
                  </a:spcAft>
                  <a:defRPr/>
                </a:pPr>
                <a:r>
                  <a:rPr lang="en-US" sz="1350" i="0" kern="0" dirty="0">
                    <a:solidFill>
                      <a:srgbClr val="000000"/>
                    </a:solidFill>
                    <a:latin typeface="Century Schoolbook" panose="02040604050505020304"/>
                  </a:rPr>
                  <a:t>Socket 1</a:t>
                </a:r>
              </a:p>
            </p:txBody>
          </p:sp>
          <p:sp>
            <p:nvSpPr>
              <p:cNvPr id="122" name="Rounded Rectangle 121"/>
              <p:cNvSpPr/>
              <p:nvPr/>
            </p:nvSpPr>
            <p:spPr>
              <a:xfrm>
                <a:off x="3015801" y="2930136"/>
                <a:ext cx="5132141" cy="445039"/>
              </a:xfrm>
              <a:prstGeom prst="roundRect">
                <a:avLst/>
              </a:prstGeom>
              <a:solidFill>
                <a:srgbClr val="92D05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r>
                  <a:rPr lang="en-US" sz="900" b="1" i="0" kern="0" dirty="0">
                    <a:latin typeface="Century Schoolbook" panose="02040604050505020304"/>
                    <a:ea typeface="+mn-ea"/>
                  </a:rPr>
                  <a:t>P0,P1..,P7</a:t>
                </a:r>
              </a:p>
            </p:txBody>
          </p:sp>
          <p:sp>
            <p:nvSpPr>
              <p:cNvPr id="123" name="Left-Right Arrow 122"/>
              <p:cNvSpPr/>
              <p:nvPr/>
            </p:nvSpPr>
            <p:spPr>
              <a:xfrm>
                <a:off x="5262541" y="3343584"/>
                <a:ext cx="613610" cy="249894"/>
              </a:xfrm>
              <a:prstGeom prst="leftRightArrow">
                <a:avLst/>
              </a:prstGeom>
              <a:solidFill>
                <a:srgbClr val="B9A489"/>
              </a:solidFill>
              <a:ln w="13970" cap="flat" cmpd="sng" algn="ctr">
                <a:solidFill>
                  <a:srgbClr val="6F6F74">
                    <a:shade val="50000"/>
                  </a:srgbClr>
                </a:solidFill>
                <a:prstDash val="solid"/>
              </a:ln>
              <a:effectLst/>
            </p:spPr>
            <p:txBody>
              <a:bodyPr rtlCol="0" anchor="ctr"/>
              <a:lstStyle/>
              <a:p>
                <a:pPr algn="ctr" defTabSz="685800" eaLnBrk="1" fontAlgn="auto" hangingPunct="1">
                  <a:spcBef>
                    <a:spcPts val="0"/>
                  </a:spcBef>
                  <a:spcAft>
                    <a:spcPts val="0"/>
                  </a:spcAft>
                  <a:defRPr/>
                </a:pPr>
                <a:endParaRPr lang="en-US" sz="1350" i="0" kern="0">
                  <a:solidFill>
                    <a:srgbClr val="FFFFFF"/>
                  </a:solidFill>
                  <a:latin typeface="Century Schoolbook" panose="02040604050505020304"/>
                  <a:ea typeface="+mn-ea"/>
                </a:endParaRPr>
              </a:p>
            </p:txBody>
          </p:sp>
        </p:grpSp>
        <p:sp>
          <p:nvSpPr>
            <p:cNvPr id="124" name="Oval 123"/>
            <p:cNvSpPr/>
            <p:nvPr/>
          </p:nvSpPr>
          <p:spPr>
            <a:xfrm>
              <a:off x="1126123" y="4980116"/>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5" name="Oval 124"/>
            <p:cNvSpPr/>
            <p:nvPr/>
          </p:nvSpPr>
          <p:spPr>
            <a:xfrm>
              <a:off x="1561955" y="5008851"/>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6" name="Oval 125"/>
            <p:cNvSpPr/>
            <p:nvPr/>
          </p:nvSpPr>
          <p:spPr>
            <a:xfrm>
              <a:off x="1996599" y="4987909"/>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7" name="Oval 126"/>
            <p:cNvSpPr/>
            <p:nvPr/>
          </p:nvSpPr>
          <p:spPr>
            <a:xfrm>
              <a:off x="2435208" y="4987909"/>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8" name="Oval 127"/>
            <p:cNvSpPr/>
            <p:nvPr/>
          </p:nvSpPr>
          <p:spPr>
            <a:xfrm>
              <a:off x="3356576" y="4975626"/>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29" name="Oval 128"/>
            <p:cNvSpPr/>
            <p:nvPr/>
          </p:nvSpPr>
          <p:spPr>
            <a:xfrm>
              <a:off x="3792409" y="5004361"/>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30" name="Oval 129"/>
            <p:cNvSpPr/>
            <p:nvPr/>
          </p:nvSpPr>
          <p:spPr>
            <a:xfrm>
              <a:off x="4227053" y="4983419"/>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sp>
          <p:nvSpPr>
            <p:cNvPr id="131" name="Oval 130"/>
            <p:cNvSpPr/>
            <p:nvPr/>
          </p:nvSpPr>
          <p:spPr>
            <a:xfrm>
              <a:off x="4665662" y="4983419"/>
              <a:ext cx="137160" cy="13716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algn="ctr" defTabSz="685800" eaLnBrk="1" fontAlgn="auto" hangingPunct="1">
                <a:spcBef>
                  <a:spcPts val="0"/>
                </a:spcBef>
                <a:spcAft>
                  <a:spcPts val="0"/>
                </a:spcAft>
                <a:defRPr/>
              </a:pPr>
              <a:endParaRPr lang="en-US" sz="1050" i="0" kern="0" dirty="0">
                <a:solidFill>
                  <a:srgbClr val="FFFFFF"/>
                </a:solidFill>
                <a:latin typeface="Century Schoolbook" panose="02040604050505020304"/>
                <a:ea typeface="+mn-ea"/>
              </a:endParaRPr>
            </a:p>
          </p:txBody>
        </p:sp>
      </p:grpSp>
      <p:sp>
        <p:nvSpPr>
          <p:cNvPr id="33" name="Title 1"/>
          <p:cNvSpPr>
            <a:spLocks noGrp="1"/>
          </p:cNvSpPr>
          <p:nvPr>
            <p:ph type="title"/>
          </p:nvPr>
        </p:nvSpPr>
        <p:spPr>
          <a:xfrm>
            <a:off x="56148" y="32084"/>
            <a:ext cx="8980713" cy="726274"/>
          </a:xfrm>
        </p:spPr>
        <p:txBody>
          <a:bodyPr/>
          <a:lstStyle/>
          <a:p>
            <a:r>
              <a:rPr lang="en-US" dirty="0"/>
              <a:t>MPI, Fork-Join and Long Running Threads</a:t>
            </a:r>
          </a:p>
        </p:txBody>
      </p:sp>
      <p:sp>
        <p:nvSpPr>
          <p:cNvPr id="11" name="Rectangle 10"/>
          <p:cNvSpPr/>
          <p:nvPr/>
        </p:nvSpPr>
        <p:spPr>
          <a:xfrm>
            <a:off x="2923035" y="673318"/>
            <a:ext cx="6267977" cy="461665"/>
          </a:xfrm>
          <a:prstGeom prst="rect">
            <a:avLst/>
          </a:prstGeom>
        </p:spPr>
        <p:txBody>
          <a:bodyPr wrap="square">
            <a:spAutoFit/>
          </a:bodyPr>
          <a:lstStyle/>
          <a:p>
            <a:r>
              <a:rPr lang="en-US" dirty="0"/>
              <a:t>K-Means 1 million 2D points and 1k centers </a:t>
            </a:r>
          </a:p>
        </p:txBody>
      </p:sp>
      <p:sp>
        <p:nvSpPr>
          <p:cNvPr id="12" name="Content Placeholder 11"/>
          <p:cNvSpPr>
            <a:spLocks noGrp="1"/>
          </p:cNvSpPr>
          <p:nvPr>
            <p:ph idx="1"/>
          </p:nvPr>
        </p:nvSpPr>
        <p:spPr>
          <a:xfrm>
            <a:off x="25473" y="1279140"/>
            <a:ext cx="2805133" cy="5533585"/>
          </a:xfrm>
          <a:solidFill>
            <a:schemeClr val="bg1"/>
          </a:solidFill>
        </p:spPr>
        <p:txBody>
          <a:bodyPr/>
          <a:lstStyle/>
          <a:p>
            <a:r>
              <a:rPr lang="en-US" sz="1800" dirty="0"/>
              <a:t>Case 0: FJ threads</a:t>
            </a:r>
          </a:p>
          <a:p>
            <a:pPr lvl="1"/>
            <a:r>
              <a:rPr lang="en-US" sz="1800" dirty="0"/>
              <a:t>Proc bound to T cores using MPI</a:t>
            </a:r>
          </a:p>
          <a:p>
            <a:pPr lvl="1"/>
            <a:r>
              <a:rPr lang="en-US" sz="1800" dirty="0"/>
              <a:t>Threads inherit the same binding</a:t>
            </a:r>
          </a:p>
          <a:p>
            <a:r>
              <a:rPr lang="en-US" sz="1800" dirty="0"/>
              <a:t>Case 1: LRT threads</a:t>
            </a:r>
          </a:p>
          <a:p>
            <a:pPr lvl="1"/>
            <a:r>
              <a:rPr lang="en-US" sz="1800" dirty="0"/>
              <a:t>Procs and threads are both unbound</a:t>
            </a:r>
          </a:p>
          <a:p>
            <a:r>
              <a:rPr lang="en-US" sz="1800" dirty="0"/>
              <a:t>Case 2: LRT threads</a:t>
            </a:r>
          </a:p>
          <a:p>
            <a:pPr lvl="1"/>
            <a:r>
              <a:rPr lang="en-US" sz="1800" dirty="0"/>
              <a:t>Similar to Case 0 with LRT threads</a:t>
            </a:r>
          </a:p>
          <a:p>
            <a:r>
              <a:rPr lang="en-US" sz="1800" dirty="0"/>
              <a:t>Case 3: LRT threads</a:t>
            </a:r>
          </a:p>
          <a:p>
            <a:pPr lvl="1"/>
            <a:r>
              <a:rPr lang="en-US" sz="1800" dirty="0"/>
              <a:t>Proc bound to all cores (= non bound)</a:t>
            </a:r>
          </a:p>
          <a:p>
            <a:pPr lvl="1"/>
            <a:r>
              <a:rPr lang="en-US" sz="1800" dirty="0"/>
              <a:t>Each worker thread is bound to a core</a:t>
            </a:r>
          </a:p>
          <a:p>
            <a:endParaRPr lang="en-US" dirty="0"/>
          </a:p>
        </p:txBody>
      </p:sp>
      <p:sp>
        <p:nvSpPr>
          <p:cNvPr id="13" name="TextBox 12"/>
          <p:cNvSpPr txBox="1"/>
          <p:nvPr/>
        </p:nvSpPr>
        <p:spPr>
          <a:xfrm>
            <a:off x="4992241" y="2672555"/>
            <a:ext cx="1683596" cy="461665"/>
          </a:xfrm>
          <a:prstGeom prst="rect">
            <a:avLst/>
          </a:prstGeom>
          <a:noFill/>
        </p:spPr>
        <p:txBody>
          <a:bodyPr wrap="square" rtlCol="0">
            <a:spAutoFit/>
          </a:bodyPr>
          <a:lstStyle/>
          <a:p>
            <a:r>
              <a:rPr lang="en-US" b="1" dirty="0">
                <a:solidFill>
                  <a:srgbClr val="D09E00"/>
                </a:solidFill>
              </a:rPr>
              <a:t>Fork Join</a:t>
            </a:r>
          </a:p>
        </p:txBody>
      </p:sp>
      <p:sp>
        <p:nvSpPr>
          <p:cNvPr id="37" name="TextBox 36"/>
          <p:cNvSpPr txBox="1"/>
          <p:nvPr/>
        </p:nvSpPr>
        <p:spPr>
          <a:xfrm>
            <a:off x="3634174" y="2260553"/>
            <a:ext cx="1295400" cy="461665"/>
          </a:xfrm>
          <a:prstGeom prst="rect">
            <a:avLst/>
          </a:prstGeom>
          <a:noFill/>
        </p:spPr>
        <p:txBody>
          <a:bodyPr wrap="square" rtlCol="0">
            <a:spAutoFit/>
          </a:bodyPr>
          <a:lstStyle/>
          <a:p>
            <a:r>
              <a:rPr lang="en-US" b="1" dirty="0"/>
              <a:t>All MPI</a:t>
            </a:r>
          </a:p>
        </p:txBody>
      </p:sp>
      <p:sp>
        <p:nvSpPr>
          <p:cNvPr id="38" name="TextBox 37"/>
          <p:cNvSpPr txBox="1"/>
          <p:nvPr/>
        </p:nvSpPr>
        <p:spPr>
          <a:xfrm>
            <a:off x="7190793" y="2072630"/>
            <a:ext cx="1893270" cy="461665"/>
          </a:xfrm>
          <a:prstGeom prst="rect">
            <a:avLst/>
          </a:prstGeom>
          <a:solidFill>
            <a:schemeClr val="bg1"/>
          </a:solidFill>
        </p:spPr>
        <p:txBody>
          <a:bodyPr wrap="square" rtlCol="0">
            <a:spAutoFit/>
          </a:bodyPr>
          <a:lstStyle/>
          <a:p>
            <a:r>
              <a:rPr lang="en-US" b="1" dirty="0"/>
              <a:t>All Threads</a:t>
            </a:r>
          </a:p>
        </p:txBody>
      </p:sp>
      <p:sp>
        <p:nvSpPr>
          <p:cNvPr id="39" name="TextBox 38"/>
          <p:cNvSpPr txBox="1"/>
          <p:nvPr/>
        </p:nvSpPr>
        <p:spPr>
          <a:xfrm>
            <a:off x="3733456" y="5029200"/>
            <a:ext cx="1448144" cy="1200329"/>
          </a:xfrm>
          <a:prstGeom prst="rect">
            <a:avLst/>
          </a:prstGeom>
          <a:noFill/>
        </p:spPr>
        <p:txBody>
          <a:bodyPr wrap="square" rtlCol="0">
            <a:spAutoFit/>
          </a:bodyPr>
          <a:lstStyle/>
          <a:p>
            <a:r>
              <a:rPr lang="en-US" i="0" dirty="0">
                <a:latin typeface="Times New Roman" panose="02020603050405020304" pitchFamily="18" charset="0"/>
                <a:cs typeface="Times New Roman" panose="02020603050405020304" pitchFamily="18" charset="0"/>
              </a:rPr>
              <a:t>Differ in helper threads</a:t>
            </a:r>
          </a:p>
        </p:txBody>
      </p:sp>
      <p:sp>
        <p:nvSpPr>
          <p:cNvPr id="40" name="TextBox 39"/>
          <p:cNvSpPr txBox="1"/>
          <p:nvPr/>
        </p:nvSpPr>
        <p:spPr>
          <a:xfrm>
            <a:off x="6451290" y="4078589"/>
            <a:ext cx="881085" cy="461665"/>
          </a:xfrm>
          <a:prstGeom prst="rect">
            <a:avLst/>
          </a:prstGeom>
          <a:noFill/>
        </p:spPr>
        <p:txBody>
          <a:bodyPr wrap="square" rtlCol="0">
            <a:spAutoFit/>
          </a:bodyPr>
          <a:lstStyle/>
          <a:p>
            <a:r>
              <a:rPr lang="en-US" b="1" dirty="0"/>
              <a:t>LRT</a:t>
            </a:r>
          </a:p>
        </p:txBody>
      </p:sp>
      <p:cxnSp>
        <p:nvCxnSpPr>
          <p:cNvPr id="15" name="Straight Arrow Connector 14"/>
          <p:cNvCxnSpPr/>
          <p:nvPr/>
        </p:nvCxnSpPr>
        <p:spPr bwMode="auto">
          <a:xfrm>
            <a:off x="8610136" y="2438400"/>
            <a:ext cx="0" cy="228600"/>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46" name="Straight Arrow Connector 45"/>
          <p:cNvCxnSpPr/>
          <p:nvPr/>
        </p:nvCxnSpPr>
        <p:spPr bwMode="auto">
          <a:xfrm>
            <a:off x="3945985" y="2672555"/>
            <a:ext cx="0" cy="543420"/>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212945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DISCUSSION </a:t>
            </a:r>
            <a:br>
              <a:rPr lang="en-US" sz="3600" dirty="0"/>
            </a:br>
            <a:r>
              <a:rPr lang="en-US" sz="3600" dirty="0"/>
              <a:t>Is software sustainability important? </a:t>
            </a:r>
            <a:br>
              <a:rPr lang="en-US" dirty="0"/>
            </a:br>
            <a:endParaRPr lang="en-US" b="1" dirty="0"/>
          </a:p>
        </p:txBody>
      </p:sp>
      <p:sp>
        <p:nvSpPr>
          <p:cNvPr id="2" name="Subtitle 1"/>
          <p:cNvSpPr>
            <a:spLocks noGrp="1"/>
          </p:cNvSpPr>
          <p:nvPr>
            <p:ph type="subTitle" idx="1"/>
          </p:nvPr>
        </p:nvSpPr>
        <p:spPr>
          <a:xfrm>
            <a:off x="586014" y="3048000"/>
            <a:ext cx="7772400" cy="1752600"/>
          </a:xfrm>
        </p:spPr>
        <p:txBody>
          <a:bodyPr/>
          <a:lstStyle/>
          <a:p>
            <a:pPr lvl="1"/>
            <a:r>
              <a:rPr lang="en-US" dirty="0"/>
              <a:t>Is the Apache model a good approach to this? </a:t>
            </a:r>
          </a:p>
          <a:p>
            <a:pPr lvl="1"/>
            <a:r>
              <a:rPr lang="en-US" dirty="0"/>
              <a:t>How useful is DevOps to specify software systems? </a:t>
            </a:r>
          </a:p>
          <a:p>
            <a:pPr lvl="1"/>
            <a:endParaRPr lang="en-US" dirty="0"/>
          </a:p>
          <a:p>
            <a:pPr lvl="1"/>
            <a:r>
              <a:rPr lang="en-US" sz="2400" dirty="0">
                <a:solidFill>
                  <a:schemeClr val="tx1"/>
                </a:solidFill>
              </a:rPr>
              <a:t>Some but not dramatic pressure on HPC community</a:t>
            </a:r>
          </a:p>
          <a:p>
            <a:pPr lvl="1"/>
            <a:r>
              <a:rPr lang="en-US" sz="2400" dirty="0">
                <a:solidFill>
                  <a:schemeClr val="tx1"/>
                </a:solidFill>
              </a:rPr>
              <a:t>DevOps promising but not mature</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37</a:t>
            </a:fld>
            <a:endParaRPr lang="en-US"/>
          </a:p>
        </p:txBody>
      </p:sp>
    </p:spTree>
    <p:extLst>
      <p:ext uri="{BB962C8B-B14F-4D97-AF65-F5344CB8AC3E}">
        <p14:creationId xmlns:p14="http://schemas.microsoft.com/office/powerpoint/2010/main" val="268320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1021"/>
            <a:ext cx="8382000" cy="893379"/>
          </a:xfrm>
        </p:spPr>
        <p:txBody>
          <a:bodyPr/>
          <a:lstStyle/>
          <a:p>
            <a:r>
              <a:rPr lang="en-US" dirty="0"/>
              <a:t>“Software Engineering”</a:t>
            </a:r>
          </a:p>
        </p:txBody>
      </p:sp>
      <p:sp>
        <p:nvSpPr>
          <p:cNvPr id="7" name="Content Placeholder 6"/>
          <p:cNvSpPr>
            <a:spLocks noGrp="1"/>
          </p:cNvSpPr>
          <p:nvPr>
            <p:ph idx="1"/>
          </p:nvPr>
        </p:nvSpPr>
        <p:spPr>
          <a:xfrm>
            <a:off x="34159" y="885497"/>
            <a:ext cx="8380412" cy="4038600"/>
          </a:xfrm>
        </p:spPr>
        <p:txBody>
          <a:bodyPr/>
          <a:lstStyle/>
          <a:p>
            <a:r>
              <a:rPr lang="en-US" b="1" dirty="0"/>
              <a:t>Fixed Stacks or a “sea of components”? </a:t>
            </a:r>
            <a:r>
              <a:rPr lang="en-US" dirty="0"/>
              <a:t>There are ongoing trade-offs between  “integrated” systems and those involving collections of components. Funding availability important here</a:t>
            </a:r>
          </a:p>
          <a:p>
            <a:pPr lvl="1"/>
            <a:r>
              <a:rPr lang="en-US" dirty="0"/>
              <a:t>Commercial big data tends to use the latter with the component of choice changing rapidly (e.g., as seen in Hadoop replaced by Spark and now Spark being challenged by </a:t>
            </a:r>
            <a:r>
              <a:rPr lang="en-US" dirty="0" err="1"/>
              <a:t>Flink</a:t>
            </a:r>
            <a:r>
              <a:rPr lang="en-US" dirty="0"/>
              <a:t>). </a:t>
            </a:r>
          </a:p>
          <a:p>
            <a:pPr lvl="1"/>
            <a:r>
              <a:rPr lang="en-US" dirty="0"/>
              <a:t>Conversely, the HPC community remains committed to much of the 1990s tool base. </a:t>
            </a:r>
          </a:p>
          <a:p>
            <a:pPr lvl="1"/>
            <a:r>
              <a:rPr lang="en-US" dirty="0"/>
              <a:t>Performance focus suggest fixed stacks to HPC</a:t>
            </a:r>
          </a:p>
          <a:p>
            <a:r>
              <a:rPr lang="en-US" b="1" dirty="0"/>
              <a:t>Implications of HPC Isolation: </a:t>
            </a:r>
            <a:r>
              <a:rPr lang="en-US" dirty="0"/>
              <a:t>The fraction of students learning traditional HPC languages and tools is declining rapidly. If the HPC developer base is to be sustained, HPC must embrace more widely used tools</a:t>
            </a:r>
          </a:p>
          <a:p>
            <a:endParaRPr lang="en-US" dirty="0"/>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38</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1385931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1531"/>
            <a:ext cx="9144000" cy="1143000"/>
          </a:xfrm>
        </p:spPr>
        <p:txBody>
          <a:bodyPr/>
          <a:lstStyle/>
          <a:p>
            <a:r>
              <a:rPr lang="en-US" dirty="0"/>
              <a:t>Performance, Productivity, Sustainability</a:t>
            </a:r>
          </a:p>
        </p:txBody>
      </p:sp>
      <p:sp>
        <p:nvSpPr>
          <p:cNvPr id="7" name="Content Placeholder 6"/>
          <p:cNvSpPr>
            <a:spLocks noGrp="1"/>
          </p:cNvSpPr>
          <p:nvPr>
            <p:ph idx="1"/>
          </p:nvPr>
        </p:nvSpPr>
        <p:spPr>
          <a:xfrm>
            <a:off x="76200" y="990600"/>
            <a:ext cx="8380412" cy="4038600"/>
          </a:xfrm>
        </p:spPr>
        <p:txBody>
          <a:bodyPr/>
          <a:lstStyle/>
          <a:p>
            <a:r>
              <a:rPr lang="en-US" sz="2400" b="1" dirty="0"/>
              <a:t>Performance-Productivity: </a:t>
            </a:r>
            <a:r>
              <a:rPr lang="en-US" sz="2400" dirty="0"/>
              <a:t>The Big Data community emphasizes rapid development and human productivity, even at the expense of execution  efficiency. The HPC community has long discussed productivity but has not yet embraced it as a metric of success.</a:t>
            </a:r>
          </a:p>
          <a:p>
            <a:r>
              <a:rPr lang="en-US" sz="2400" b="1" dirty="0"/>
              <a:t>Performance Focus of HPC: </a:t>
            </a:r>
            <a:r>
              <a:rPr lang="en-US" sz="2400" dirty="0"/>
              <a:t>The earlier “Grid computing” emphasis of HPC computing did not have same performance emphasis seen in big simulation work today (i.e. it was nearer Big Data in philosophy).</a:t>
            </a:r>
          </a:p>
          <a:p>
            <a:r>
              <a:rPr lang="en-US" sz="2400" b="1" dirty="0"/>
              <a:t>Sustainability: </a:t>
            </a:r>
            <a:r>
              <a:rPr lang="en-US" sz="2400" dirty="0"/>
              <a:t>The economic sustainability model for Big Data software seems more robust than that for big simulation, given the relative sizes of the communities and the rapid growth of data analytics.</a:t>
            </a:r>
          </a:p>
          <a:p>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39</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330121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58233"/>
            <a:ext cx="9144000" cy="5898036"/>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endParaRPr lang="en-US" sz="1600" dirty="0"/>
          </a:p>
          <a:p>
            <a:r>
              <a:rPr lang="en-US" sz="1600" dirty="0"/>
              <a:t>             “Version 2” being prepared</a:t>
            </a:r>
          </a:p>
          <a:p>
            <a:pPr marL="0" indent="0">
              <a:buNone/>
            </a:pPr>
            <a:endParaRPr lang="en-US" sz="16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rgbClr val="000000"/>
              </a:solidFill>
              <a:effectLst/>
              <a:uLnTx/>
              <a:uFillTx/>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tint val="75000"/>
                  </a:srgbClr>
                </a:solidFill>
                <a:effectLst/>
                <a:uLnTx/>
                <a:uFillTx/>
              </a:rPr>
              <a:t>02/16/2016</a:t>
            </a: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135065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Big Data - Big Simulation </a:t>
            </a:r>
            <a:br>
              <a:rPr lang="en-US" sz="3600" dirty="0"/>
            </a:br>
            <a:r>
              <a:rPr lang="en-US" sz="3600" dirty="0"/>
              <a:t>Convergence?</a:t>
            </a:r>
            <a:br>
              <a:rPr lang="en-US" dirty="0"/>
            </a:br>
            <a:endParaRPr lang="en-US" b="1" dirty="0"/>
          </a:p>
        </p:txBody>
      </p:sp>
      <p:sp>
        <p:nvSpPr>
          <p:cNvPr id="2" name="Subtitle 1"/>
          <p:cNvSpPr>
            <a:spLocks noGrp="1"/>
          </p:cNvSpPr>
          <p:nvPr>
            <p:ph type="subTitle" idx="1"/>
          </p:nvPr>
        </p:nvSpPr>
        <p:spPr>
          <a:xfrm>
            <a:off x="586014" y="3048000"/>
            <a:ext cx="7772400" cy="2133600"/>
          </a:xfrm>
        </p:spPr>
        <p:txBody>
          <a:bodyPr/>
          <a:lstStyle/>
          <a:p>
            <a:r>
              <a:rPr lang="en-US" dirty="0"/>
              <a:t>HPC-Clouds convergence?</a:t>
            </a:r>
          </a:p>
          <a:p>
            <a:r>
              <a:rPr lang="en-US" dirty="0"/>
              <a:t>Where are differences in approach, opinion?</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40</a:t>
            </a:fld>
            <a:endParaRPr lang="en-US"/>
          </a:p>
        </p:txBody>
      </p:sp>
    </p:spTree>
    <p:extLst>
      <p:ext uri="{BB962C8B-B14F-4D97-AF65-F5344CB8AC3E}">
        <p14:creationId xmlns:p14="http://schemas.microsoft.com/office/powerpoint/2010/main" val="2331442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5880"/>
          </a:xfrm>
          <a:noFill/>
        </p:spPr>
        <p:txBody>
          <a:bodyPr/>
          <a:lstStyle/>
          <a:p>
            <a:r>
              <a:rPr lang="en-US" sz="1800" b="1" dirty="0"/>
              <a:t>Applications, Benchmarks and Libraries</a:t>
            </a:r>
          </a:p>
          <a:p>
            <a:pPr lvl="1"/>
            <a:r>
              <a:rPr lang="en-US" sz="1800" dirty="0"/>
              <a:t>51 NIST Big Data Use Cases, 7 Computational Giants of the NRC Massive Data Analysis, 13 Berkeley dwarfs, 7 NAS parallel benchmarks</a:t>
            </a:r>
          </a:p>
          <a:p>
            <a:pPr lvl="1"/>
            <a:r>
              <a:rPr lang="en-US" sz="1800" dirty="0"/>
              <a:t>Unified discussion by separately discussing </a:t>
            </a:r>
            <a:r>
              <a:rPr lang="en-US" sz="1800" b="1" dirty="0"/>
              <a:t>data &amp; model </a:t>
            </a:r>
            <a:r>
              <a:rPr lang="en-US" sz="1800" dirty="0"/>
              <a:t>for each application;</a:t>
            </a:r>
          </a:p>
          <a:p>
            <a:pPr lvl="1"/>
            <a:r>
              <a:rPr lang="en-US" sz="1800" dirty="0"/>
              <a:t>64 facets– Convergence Diamonds -- characterize applications</a:t>
            </a:r>
          </a:p>
          <a:p>
            <a:pPr lvl="1"/>
            <a:r>
              <a:rPr lang="en-US" sz="1800" dirty="0"/>
              <a:t>Characterization identifies hardware and software features for each application across big data, simulation; “complete” set of benchmarks (NIST)</a:t>
            </a:r>
          </a:p>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will add to Beam and </a:t>
            </a:r>
            <a:r>
              <a:rPr lang="en-US" sz="1800" dirty="0" err="1"/>
              <a:t>Flink</a:t>
            </a:r>
            <a:endParaRPr lang="en-US" sz="1800" dirty="0"/>
          </a:p>
          <a:p>
            <a:pPr lvl="1"/>
            <a:r>
              <a:rPr lang="en-US" sz="1800" dirty="0"/>
              <a:t>Work in Apache model contributing code</a:t>
            </a:r>
          </a:p>
          <a:p>
            <a:r>
              <a:rPr lang="en-US" sz="1800" b="1" dirty="0"/>
              <a:t>Run same HPC-ABDS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a:t>
            </a:r>
          </a:p>
          <a:p>
            <a:pPr lvl="1"/>
            <a:r>
              <a:rPr lang="en-US" sz="1800" dirty="0"/>
              <a:t>Do not optimize for simulation and big data</a:t>
            </a:r>
          </a:p>
          <a:p>
            <a:r>
              <a:rPr lang="en-US" sz="1800" b="1" dirty="0"/>
              <a:t>Convergence Language: </a:t>
            </a:r>
            <a:r>
              <a:rPr lang="en-US" sz="1800" dirty="0"/>
              <a:t>Make C++, Java, Scala, Python … perform well</a:t>
            </a:r>
          </a:p>
        </p:txBody>
      </p:sp>
      <p:sp>
        <p:nvSpPr>
          <p:cNvPr id="2" name="Title 1"/>
          <p:cNvSpPr>
            <a:spLocks noGrp="1"/>
          </p:cNvSpPr>
          <p:nvPr>
            <p:ph type="title"/>
          </p:nvPr>
        </p:nvSpPr>
        <p:spPr>
          <a:xfrm>
            <a:off x="0" y="0"/>
            <a:ext cx="9144000" cy="533400"/>
          </a:xfrm>
        </p:spPr>
        <p:txBody>
          <a:bodyPr/>
          <a:lstStyle/>
          <a:p>
            <a:r>
              <a:rPr lang="en-US" dirty="0"/>
              <a:t>Components in Big Data HPC Convergence</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393634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8"/>
            <a:ext cx="8382000" cy="951801"/>
          </a:xfrm>
        </p:spPr>
        <p:txBody>
          <a:bodyPr/>
          <a:lstStyle/>
          <a:p>
            <a:pPr algn="ctr"/>
            <a:r>
              <a:rPr lang="en-US" dirty="0"/>
              <a:t>Typical Convergence Architecture</a:t>
            </a:r>
          </a:p>
        </p:txBody>
      </p:sp>
      <p:sp>
        <p:nvSpPr>
          <p:cNvPr id="3" name="Content Placeholder 2"/>
          <p:cNvSpPr>
            <a:spLocks noGrp="1"/>
          </p:cNvSpPr>
          <p:nvPr>
            <p:ph idx="1"/>
          </p:nvPr>
        </p:nvSpPr>
        <p:spPr>
          <a:xfrm>
            <a:off x="15240" y="762599"/>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r>
              <a:rPr lang="en-US" b="1" dirty="0"/>
              <a:t>Model has similar issues </a:t>
            </a:r>
            <a:r>
              <a:rPr lang="en-US" dirty="0"/>
              <a:t>whether from </a:t>
            </a:r>
            <a:r>
              <a:rPr lang="en-US" b="1" dirty="0"/>
              <a:t>Big Data or Big Simulation</a:t>
            </a:r>
            <a:r>
              <a:rPr lang="en-US" dirty="0"/>
              <a:t>.</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10" name="TextBox 9"/>
          <p:cNvSpPr txBox="1"/>
          <p:nvPr/>
        </p:nvSpPr>
        <p:spPr>
          <a:xfrm>
            <a:off x="1240516" y="5177166"/>
            <a:ext cx="6062878"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spTree>
    <p:extLst>
      <p:ext uri="{BB962C8B-B14F-4D97-AF65-F5344CB8AC3E}">
        <p14:creationId xmlns:p14="http://schemas.microsoft.com/office/powerpoint/2010/main" val="1801169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sz="3600" dirty="0"/>
              <a:t>DISCUSSION </a:t>
            </a:r>
            <a:br>
              <a:rPr lang="en-US" sz="3600" dirty="0"/>
            </a:br>
            <a:r>
              <a:rPr lang="en-US" sz="3600" dirty="0"/>
              <a:t>Big Data - Big Simulation </a:t>
            </a:r>
            <a:br>
              <a:rPr lang="en-US" sz="3600" dirty="0"/>
            </a:br>
            <a:r>
              <a:rPr lang="en-US" sz="3600" dirty="0"/>
              <a:t>Convergence?</a:t>
            </a:r>
            <a:br>
              <a:rPr lang="en-US" dirty="0"/>
            </a:br>
            <a:endParaRPr lang="en-US" b="1" dirty="0"/>
          </a:p>
        </p:txBody>
      </p:sp>
      <p:sp>
        <p:nvSpPr>
          <p:cNvPr id="2" name="Subtitle 1"/>
          <p:cNvSpPr>
            <a:spLocks noGrp="1"/>
          </p:cNvSpPr>
          <p:nvPr>
            <p:ph type="subTitle" idx="1"/>
          </p:nvPr>
        </p:nvSpPr>
        <p:spPr>
          <a:xfrm>
            <a:off x="586014" y="3048000"/>
            <a:ext cx="7772400" cy="2133600"/>
          </a:xfrm>
        </p:spPr>
        <p:txBody>
          <a:bodyPr/>
          <a:lstStyle/>
          <a:p>
            <a:r>
              <a:rPr lang="en-US" dirty="0"/>
              <a:t>HPC-Clouds convergence?</a:t>
            </a:r>
          </a:p>
          <a:p>
            <a:r>
              <a:rPr lang="en-US" dirty="0"/>
              <a:t>Where are differences in approach, opinion?</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43</a:t>
            </a:fld>
            <a:endParaRPr lang="en-US"/>
          </a:p>
        </p:txBody>
      </p:sp>
    </p:spTree>
    <p:extLst>
      <p:ext uri="{BB962C8B-B14F-4D97-AF65-F5344CB8AC3E}">
        <p14:creationId xmlns:p14="http://schemas.microsoft.com/office/powerpoint/2010/main" val="3987790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424" y="21021"/>
            <a:ext cx="8382000" cy="817179"/>
          </a:xfrm>
        </p:spPr>
        <p:txBody>
          <a:bodyPr/>
          <a:lstStyle/>
          <a:p>
            <a:r>
              <a:rPr lang="en-US" dirty="0"/>
              <a:t>What do we mean by convergence?</a:t>
            </a:r>
          </a:p>
        </p:txBody>
      </p:sp>
      <p:sp>
        <p:nvSpPr>
          <p:cNvPr id="7" name="Content Placeholder 6"/>
          <p:cNvSpPr>
            <a:spLocks noGrp="1"/>
          </p:cNvSpPr>
          <p:nvPr>
            <p:ph idx="1"/>
          </p:nvPr>
        </p:nvSpPr>
        <p:spPr>
          <a:xfrm>
            <a:off x="76200" y="819807"/>
            <a:ext cx="8380412" cy="4038600"/>
          </a:xfrm>
        </p:spPr>
        <p:txBody>
          <a:bodyPr/>
          <a:lstStyle/>
          <a:p>
            <a:r>
              <a:rPr lang="en-US" b="1" dirty="0"/>
              <a:t>Commercial v. Science Data: </a:t>
            </a:r>
            <a:r>
              <a:rPr lang="en-US" dirty="0"/>
              <a:t>Big Data reasonably clearly defined but covers the major commercial activities as well as scientific data analysis; the commercial activity is much the largest and we typically refer to that in discussing convergence. However analyzing scientific big data is very important and must be considered</a:t>
            </a:r>
          </a:p>
          <a:p>
            <a:r>
              <a:rPr lang="en-US" b="1" dirty="0"/>
              <a:t>Super large v Typical HPC Clusters: </a:t>
            </a:r>
            <a:r>
              <a:rPr lang="en-US" dirty="0"/>
              <a:t>HPC spans both "leadership class supercomputers" and general HPC clusters from departmental size and above. Most deep learning for Big Data operates (today) on medium scale hardware. </a:t>
            </a:r>
            <a:r>
              <a:rPr lang="en-US" b="1" dirty="0"/>
              <a:t>Hence, the current HPC synergy is mostly on departmental/university scale machines. </a:t>
            </a:r>
            <a:r>
              <a:rPr lang="en-US" dirty="0"/>
              <a:t>Starting with leadership class systems  is a much harder problem (culturally and technically), as it is equivalent to seeking convergence between commercial data centers and leadership class machines. </a:t>
            </a:r>
          </a:p>
          <a:p>
            <a:pPr lvl="1"/>
            <a:r>
              <a:rPr lang="en-US" dirty="0"/>
              <a:t>Note possible relevance of capacity versus capability distinction with most observational data analysis on HPC clusters using machine in capacity mode.</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44</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1486698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199" y="21021"/>
            <a:ext cx="9067801" cy="817179"/>
          </a:xfrm>
        </p:spPr>
        <p:txBody>
          <a:bodyPr/>
          <a:lstStyle/>
          <a:p>
            <a:r>
              <a:rPr lang="en-US" dirty="0"/>
              <a:t>Socio-Technical Issues in Convergence I</a:t>
            </a:r>
          </a:p>
        </p:txBody>
      </p:sp>
      <p:sp>
        <p:nvSpPr>
          <p:cNvPr id="7" name="Content Placeholder 6"/>
          <p:cNvSpPr>
            <a:spLocks noGrp="1"/>
          </p:cNvSpPr>
          <p:nvPr>
            <p:ph idx="1"/>
          </p:nvPr>
        </p:nvSpPr>
        <p:spPr>
          <a:xfrm>
            <a:off x="73230" y="685800"/>
            <a:ext cx="9070770" cy="4038600"/>
          </a:xfrm>
        </p:spPr>
        <p:txBody>
          <a:bodyPr/>
          <a:lstStyle/>
          <a:p>
            <a:r>
              <a:rPr lang="en-US" b="1" dirty="0"/>
              <a:t>Change is Hard I: </a:t>
            </a:r>
            <a:r>
              <a:rPr lang="en-US" dirty="0"/>
              <a:t>A lot of scientific  data analysis (e.g. astronomy and particle physics) started a long time ago and established processes before many recent Big Data developments occurred.</a:t>
            </a:r>
          </a:p>
          <a:p>
            <a:r>
              <a:rPr lang="en-US" b="1" dirty="0"/>
              <a:t>Change is Hard II: </a:t>
            </a:r>
            <a:r>
              <a:rPr lang="en-US" dirty="0"/>
              <a:t>SQL Databases have been around a long but many aspects of a modern Big Data stack (Hadoop, R, NoSQL, machine learning) are very recent</a:t>
            </a:r>
          </a:p>
          <a:p>
            <a:r>
              <a:rPr lang="en-US" b="1" dirty="0"/>
              <a:t>Interdisciplinary collaboration </a:t>
            </a:r>
            <a:r>
              <a:rPr lang="en-US" dirty="0"/>
              <a:t>is critical to make progress; users and technologists, industry, academic and government.</a:t>
            </a:r>
          </a:p>
          <a:p>
            <a:pPr lvl="1"/>
            <a:r>
              <a:rPr lang="en-US" dirty="0"/>
              <a:t>In some areas it still needs to be improved – see below!</a:t>
            </a:r>
          </a:p>
          <a:p>
            <a:r>
              <a:rPr lang="en-US" b="1" dirty="0"/>
              <a:t>HPC &amp; Database Communities: </a:t>
            </a:r>
            <a:r>
              <a:rPr lang="en-US" dirty="0"/>
              <a:t>Big Data arose from the database and computer science communities; HPC and scientific computing arose from the science and engineering community. They are distinct cultures.</a:t>
            </a:r>
          </a:p>
          <a:p>
            <a:r>
              <a:rPr lang="en-US" b="1" dirty="0"/>
              <a:t>Expertise: </a:t>
            </a:r>
            <a:r>
              <a:rPr lang="en-US" dirty="0"/>
              <a:t>It could be helpful to fold in discussion of data science and education/training. Some choices today may be impacted by lack of broad expertise of computing staff in some Big Data issues.</a:t>
            </a:r>
          </a:p>
          <a:p>
            <a:br>
              <a:rPr lang="en-US" dirty="0"/>
            </a:br>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45</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2511708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424" y="21021"/>
            <a:ext cx="8382000" cy="817179"/>
          </a:xfrm>
        </p:spPr>
        <p:txBody>
          <a:bodyPr/>
          <a:lstStyle/>
          <a:p>
            <a:r>
              <a:rPr lang="en-US" dirty="0"/>
              <a:t>Socio-Technical Issues II</a:t>
            </a:r>
          </a:p>
        </p:txBody>
      </p:sp>
      <p:sp>
        <p:nvSpPr>
          <p:cNvPr id="7" name="Content Placeholder 6"/>
          <p:cNvSpPr>
            <a:spLocks noGrp="1"/>
          </p:cNvSpPr>
          <p:nvPr>
            <p:ph idx="1"/>
          </p:nvPr>
        </p:nvSpPr>
        <p:spPr>
          <a:xfrm>
            <a:off x="152400" y="609600"/>
            <a:ext cx="8380412" cy="4038600"/>
          </a:xfrm>
        </p:spPr>
        <p:txBody>
          <a:bodyPr/>
          <a:lstStyle/>
          <a:p>
            <a:r>
              <a:rPr lang="en-US" sz="2200" b="1" dirty="0"/>
              <a:t>HPC would benefit from convergence: </a:t>
            </a:r>
            <a:r>
              <a:rPr lang="en-US" sz="2200" dirty="0"/>
              <a:t>The HPC community could learn about different performance, usability, interactivity, economics and sustainability trade-offs/choices from Big Data community.</a:t>
            </a:r>
          </a:p>
          <a:p>
            <a:pPr lvl="1"/>
            <a:r>
              <a:rPr lang="en-US" sz="2200" dirty="0"/>
              <a:t>HPC could benefit from the areas -- databases, streaming, machine learning -- where Big Data a leader</a:t>
            </a:r>
          </a:p>
          <a:p>
            <a:r>
              <a:rPr lang="en-US" sz="2200" b="1" dirty="0"/>
              <a:t>Commodity-based HPC. </a:t>
            </a:r>
            <a:r>
              <a:rPr lang="en-US" sz="2200" dirty="0"/>
              <a:t>The HPC community has always ridden the commodity technology curve, which is driven by volume markets. If HPC embraced convergence, it  could benefit from cheaper hardware (not as fully optimized) and richer software driven by needs of Big Data community. </a:t>
            </a:r>
          </a:p>
          <a:p>
            <a:pPr lvl="1"/>
            <a:r>
              <a:rPr lang="en-US" sz="2200" dirty="0"/>
              <a:t>This benefit could cover both simulation and data analysis for science. </a:t>
            </a:r>
          </a:p>
          <a:p>
            <a:pPr lvl="1"/>
            <a:r>
              <a:rPr lang="en-US" sz="2200" dirty="0"/>
              <a:t>This important question has not been properly addressed within HPC</a:t>
            </a:r>
          </a:p>
        </p:txBody>
      </p:sp>
      <p:sp>
        <p:nvSpPr>
          <p:cNvPr id="5" name="Slide Number Placeholder 4"/>
          <p:cNvSpPr>
            <a:spLocks noGrp="1"/>
          </p:cNvSpPr>
          <p:nvPr>
            <p:ph type="sldNum" sz="quarter" idx="12"/>
          </p:nvPr>
        </p:nvSpPr>
        <p:spPr/>
        <p:txBody>
          <a:bodyPr/>
          <a:lstStyle/>
          <a:p>
            <a:fld id="{29CB78FB-1415-9B4D-996E-11F146E2B0ED}" type="slidenum">
              <a:rPr lang="en-US" smtClean="0"/>
              <a:t>46</a:t>
            </a:fld>
            <a:endParaRPr lang="en-US"/>
          </a:p>
        </p:txBody>
      </p:sp>
      <p:sp>
        <p:nvSpPr>
          <p:cNvPr id="4" name="Date Placeholder 3"/>
          <p:cNvSpPr>
            <a:spLocks noGrp="1"/>
          </p:cNvSpPr>
          <p:nvPr>
            <p:ph type="dt" sz="half" idx="2"/>
          </p:nvPr>
        </p:nvSpPr>
        <p:spPr/>
        <p:txBody>
          <a:bodyPr/>
          <a:lstStyle/>
          <a:p>
            <a:r>
              <a:rPr lang="en-US"/>
              <a:t>02/16/2016</a:t>
            </a:r>
          </a:p>
        </p:txBody>
      </p:sp>
    </p:spTree>
    <p:extLst>
      <p:ext uri="{BB962C8B-B14F-4D97-AF65-F5344CB8AC3E}">
        <p14:creationId xmlns:p14="http://schemas.microsoft.com/office/powerpoint/2010/main" val="788943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10510"/>
            <a:ext cx="8382000" cy="827690"/>
          </a:xfrm>
        </p:spPr>
        <p:txBody>
          <a:bodyPr/>
          <a:lstStyle/>
          <a:p>
            <a:r>
              <a:rPr lang="en-US" dirty="0"/>
              <a:t>Socio-Technical Issues III</a:t>
            </a:r>
          </a:p>
        </p:txBody>
      </p:sp>
      <p:sp>
        <p:nvSpPr>
          <p:cNvPr id="3" name="Content Placeholder 2"/>
          <p:cNvSpPr>
            <a:spLocks noGrp="1"/>
          </p:cNvSpPr>
          <p:nvPr>
            <p:ph idx="1"/>
          </p:nvPr>
        </p:nvSpPr>
        <p:spPr>
          <a:xfrm>
            <a:off x="0" y="685800"/>
            <a:ext cx="8980713" cy="4038600"/>
          </a:xfrm>
        </p:spPr>
        <p:txBody>
          <a:bodyPr/>
          <a:lstStyle/>
          <a:p>
            <a:r>
              <a:rPr lang="en-US" sz="2200" b="1" dirty="0"/>
              <a:t>Big Data would benefit from convergence: </a:t>
            </a:r>
            <a:r>
              <a:rPr lang="en-US" sz="2200" dirty="0"/>
              <a:t>Performance is becoming increasingly important to the Big Data community, as data volumes continue to grow; HPC techniques could lead to a significant (factor of 10) performance increases in large scale machine learning</a:t>
            </a:r>
          </a:p>
          <a:p>
            <a:pPr lvl="1"/>
            <a:r>
              <a:rPr lang="en-US" sz="2200" dirty="0"/>
              <a:t>Expertise in parallel computing from HPC could benefit the Big Data community by improving the parallel performance of machine learning, both on GPUs and on clusters. Furthermore, there are interesting synergies between query optimization in Big Data and automatic compilation in scientific computing, as query languages are domain-specific approaches, just as are parallel languages.</a:t>
            </a:r>
          </a:p>
          <a:p>
            <a:r>
              <a:rPr lang="en-US" sz="2200" b="1" dirty="0"/>
              <a:t>Both HPC and Big Data would benefit from convergence: </a:t>
            </a:r>
            <a:r>
              <a:rPr lang="en-US" sz="2200" dirty="0"/>
              <a:t>There are mutually beneficial activities such as parallelizing R and Python</a:t>
            </a:r>
            <a:br>
              <a:rPr lang="en-US" sz="2200" dirty="0"/>
            </a:br>
            <a:endParaRPr lang="en-US" sz="2200" dirty="0"/>
          </a:p>
          <a:p>
            <a:endParaRPr lang="en-US" sz="2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47</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1310407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pic>
        <p:nvPicPr>
          <p:cNvPr id="6" name="Picture 5"/>
          <p:cNvPicPr>
            <a:picLocks noChangeAspect="1"/>
          </p:cNvPicPr>
          <p:nvPr/>
        </p:nvPicPr>
        <p:blipFill rotWithShape="1">
          <a:blip r:embed="rId3"/>
          <a:srcRect l="9426" t="10782" r="11658" b="1872"/>
          <a:stretch/>
        </p:blipFill>
        <p:spPr>
          <a:xfrm>
            <a:off x="0" y="0"/>
            <a:ext cx="4707172" cy="6858000"/>
          </a:xfrm>
          <a:prstGeom prst="rect">
            <a:avLst/>
          </a:prstGeom>
        </p:spPr>
      </p:pic>
      <p:pic>
        <p:nvPicPr>
          <p:cNvPr id="7" name="Picture 6"/>
          <p:cNvPicPr>
            <a:picLocks noChangeAspect="1"/>
          </p:cNvPicPr>
          <p:nvPr/>
        </p:nvPicPr>
        <p:blipFill rotWithShape="1">
          <a:blip r:embed="rId4"/>
          <a:srcRect l="9015" t="10458" r="11796" b="2694"/>
          <a:stretch/>
        </p:blipFill>
        <p:spPr>
          <a:xfrm>
            <a:off x="4420925" y="9939"/>
            <a:ext cx="4723075" cy="6858000"/>
          </a:xfrm>
          <a:prstGeom prst="rect">
            <a:avLst/>
          </a:prstGeom>
        </p:spPr>
      </p:pic>
      <p:sp>
        <p:nvSpPr>
          <p:cNvPr id="9" name="Rectangle 8"/>
          <p:cNvSpPr/>
          <p:nvPr/>
        </p:nvSpPr>
        <p:spPr>
          <a:xfrm>
            <a:off x="-103261" y="9939"/>
            <a:ext cx="468589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http://hpc-abds.org/kaleidoscope/survey/</a:t>
            </a:r>
          </a:p>
        </p:txBody>
      </p:sp>
      <p:sp>
        <p:nvSpPr>
          <p:cNvPr id="2" name="TextBox 1"/>
          <p:cNvSpPr txBox="1"/>
          <p:nvPr/>
        </p:nvSpPr>
        <p:spPr>
          <a:xfrm>
            <a:off x="1796142" y="5001594"/>
            <a:ext cx="260092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Online Use Case Form</a:t>
            </a:r>
          </a:p>
        </p:txBody>
      </p:sp>
    </p:spTree>
    <p:extLst>
      <p:ext uri="{BB962C8B-B14F-4D97-AF65-F5344CB8AC3E}">
        <p14:creationId xmlns:p14="http://schemas.microsoft.com/office/powerpoint/2010/main" val="11389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pPr algn="ctr"/>
            <a:r>
              <a:rPr lang="en-US" b="1" dirty="0"/>
              <a:t>Sample 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6</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endParaRPr lang="en-US" dirty="0">
              <a:solidFill>
                <a:srgbClr val="000000">
                  <a:tint val="75000"/>
                </a:srgbClr>
              </a:solidFill>
            </a:endParaRPr>
          </a:p>
        </p:txBody>
      </p:sp>
    </p:spTree>
    <p:extLst>
      <p:ext uri="{BB962C8B-B14F-4D97-AF65-F5344CB8AC3E}">
        <p14:creationId xmlns:p14="http://schemas.microsoft.com/office/powerpoint/2010/main" val="242284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pPr algn="ctr"/>
            <a:r>
              <a:rPr lang="en-US" b="1" dirty="0"/>
              <a:t>Sample 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7</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88309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a:t>
            </a:r>
          </a:p>
        </p:txBody>
      </p:sp>
      <p:sp>
        <p:nvSpPr>
          <p:cNvPr id="3" name="Content Placeholder 2"/>
          <p:cNvSpPr>
            <a:spLocks noGrp="1"/>
          </p:cNvSpPr>
          <p:nvPr>
            <p:ph idx="1"/>
          </p:nvPr>
        </p:nvSpPr>
        <p:spPr>
          <a:xfrm>
            <a:off x="10510" y="457200"/>
            <a:ext cx="9133490" cy="5562600"/>
          </a:xfrm>
          <a:noFill/>
        </p:spPr>
        <p:txBody>
          <a:bodyPr/>
          <a:lstStyle/>
          <a:p>
            <a:pPr>
              <a:spcBef>
                <a:spcPts val="0"/>
              </a:spcBef>
            </a:pPr>
            <a:r>
              <a:rPr lang="en-US" sz="2400" dirty="0"/>
              <a:t>Need to discuss </a:t>
            </a:r>
            <a:r>
              <a:rPr lang="en-US" sz="2400" b="1" dirty="0">
                <a:solidFill>
                  <a:srgbClr val="C00000"/>
                </a:solidFill>
              </a:rPr>
              <a:t>Data </a:t>
            </a:r>
            <a:r>
              <a:rPr lang="en-US" sz="2400" dirty="0"/>
              <a:t>and </a:t>
            </a:r>
            <a:r>
              <a:rPr lang="en-US" sz="2400" b="1" dirty="0">
                <a:solidFill>
                  <a:srgbClr val="C00000"/>
                </a:solidFill>
              </a:rPr>
              <a:t>Model</a:t>
            </a:r>
            <a:r>
              <a:rPr lang="en-US" sz="2400" dirty="0"/>
              <a:t> as problems combine them, but we can get insight by separating which allows better understanding of </a:t>
            </a:r>
            <a:r>
              <a:rPr lang="en-US" sz="2400" b="1" dirty="0">
                <a:solidFill>
                  <a:srgbClr val="C00000"/>
                </a:solidFill>
              </a:rPr>
              <a:t>Big Data - Big Simulation “convergence” (or differences!)</a:t>
            </a:r>
          </a:p>
          <a:p>
            <a:r>
              <a:rPr lang="en-US" sz="2400" b="1" dirty="0">
                <a:solidFill>
                  <a:srgbClr val="C00000"/>
                </a:solidFill>
              </a:rPr>
              <a:t>Big Data  </a:t>
            </a:r>
            <a:r>
              <a:rPr lang="en-US" sz="2400" dirty="0"/>
              <a:t>implies Data is large but Model varies</a:t>
            </a:r>
          </a:p>
          <a:p>
            <a:pPr lvl="1"/>
            <a:r>
              <a:rPr lang="en-US" dirty="0"/>
              <a:t>e.g. </a:t>
            </a:r>
            <a:r>
              <a:rPr lang="en-US" b="1" dirty="0"/>
              <a:t>LDA</a:t>
            </a:r>
            <a:r>
              <a:rPr lang="en-US" dirty="0"/>
              <a:t> with many topics or </a:t>
            </a:r>
            <a:r>
              <a:rPr lang="en-US" b="1" dirty="0"/>
              <a:t>deep learning </a:t>
            </a:r>
            <a:r>
              <a:rPr lang="en-US" dirty="0"/>
              <a:t>has large model</a:t>
            </a:r>
          </a:p>
          <a:p>
            <a:pPr lvl="1"/>
            <a:r>
              <a:rPr lang="en-US" dirty="0"/>
              <a:t>Clustering or Dimension reduction can be quite small in model size</a:t>
            </a:r>
          </a:p>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and </a:t>
            </a:r>
            <a:r>
              <a:rPr lang="en-US" sz="2400" b="1" dirty="0">
                <a:solidFill>
                  <a:srgbClr val="C00000"/>
                </a:solidFill>
              </a:rPr>
              <a:t>Model</a:t>
            </a:r>
          </a:p>
          <a:p>
            <a:pPr lvl="1"/>
            <a:r>
              <a:rPr lang="en-US" b="1" dirty="0">
                <a:solidFill>
                  <a:srgbClr val="C00000"/>
                </a:solidFill>
              </a:rPr>
              <a:t>Model</a:t>
            </a:r>
            <a:r>
              <a:rPr lang="en-US" dirty="0"/>
              <a:t> is solving particle dynamics or partial differential equations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a:t>
            </a:r>
            <a:r>
              <a:rPr lang="en-US" sz="2400" dirty="0"/>
              <a:t> varies between iterations</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61192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56" y="0"/>
            <a:ext cx="8382000" cy="1143000"/>
          </a:xfrm>
        </p:spPr>
        <p:txBody>
          <a:bodyPr/>
          <a:lstStyle/>
          <a:p>
            <a:r>
              <a:rPr lang="en-US" dirty="0"/>
              <a:t>Classifying Use Cases</a:t>
            </a:r>
          </a:p>
        </p:txBody>
      </p:sp>
      <p:sp>
        <p:nvSpPr>
          <p:cNvPr id="3" name="Content Placeholder 2"/>
          <p:cNvSpPr>
            <a:spLocks noGrp="1"/>
          </p:cNvSpPr>
          <p:nvPr>
            <p:ph idx="1"/>
          </p:nvPr>
        </p:nvSpPr>
        <p:spPr>
          <a:xfrm>
            <a:off x="28221" y="990600"/>
            <a:ext cx="9115779" cy="4038600"/>
          </a:xfrm>
        </p:spPr>
        <p:txBody>
          <a:bodyPr/>
          <a:lstStyle/>
          <a:p>
            <a:pPr>
              <a:spcBef>
                <a:spcPts val="600"/>
              </a:spcBef>
            </a:pPr>
            <a:r>
              <a:rPr lang="en-US" sz="2400" dirty="0"/>
              <a:t>Take 51 NIST and other use cases </a:t>
            </a:r>
            <a:r>
              <a:rPr lang="en-US" sz="2400" dirty="0">
                <a:sym typeface="Wingdings" panose="05000000000000000000" pitchFamily="2" charset="2"/>
              </a:rPr>
              <a:t> derive multiple specific features</a:t>
            </a:r>
          </a:p>
          <a:p>
            <a:pPr>
              <a:spcBef>
                <a:spcPts val="600"/>
              </a:spcBef>
            </a:pPr>
            <a:r>
              <a:rPr lang="en-US" sz="2400" dirty="0"/>
              <a:t>Generalize and systematize with features termed “facets”</a:t>
            </a:r>
          </a:p>
          <a:p>
            <a:pPr>
              <a:spcBef>
                <a:spcPts val="600"/>
              </a:spcBef>
            </a:pPr>
            <a:r>
              <a:rPr lang="en-US" sz="2400" b="1" dirty="0">
                <a:solidFill>
                  <a:srgbClr val="FF0000"/>
                </a:solidFill>
              </a:rPr>
              <a:t>50 Facets (Big Data) termed Ogres </a:t>
            </a:r>
            <a:r>
              <a:rPr lang="en-US" sz="2400" dirty="0"/>
              <a:t>divided into 4 sets or views where each view has “similar” facets</a:t>
            </a:r>
            <a:endParaRPr lang="en-US" sz="2400" b="1" dirty="0">
              <a:solidFill>
                <a:srgbClr val="C00000"/>
              </a:solidFill>
            </a:endParaRPr>
          </a:p>
          <a:p>
            <a:pPr>
              <a:spcBef>
                <a:spcPts val="600"/>
              </a:spcBef>
            </a:pPr>
            <a:r>
              <a:rPr lang="en-US" sz="2400" dirty="0"/>
              <a:t>Add simulations and look separately at </a:t>
            </a:r>
            <a:r>
              <a:rPr lang="en-US" sz="2400" b="1" dirty="0">
                <a:solidFill>
                  <a:srgbClr val="FF0000"/>
                </a:solidFill>
              </a:rPr>
              <a:t>Data and Model </a:t>
            </a:r>
            <a:r>
              <a:rPr lang="en-US" sz="2400" dirty="0"/>
              <a:t>gives </a:t>
            </a:r>
            <a:r>
              <a:rPr lang="en-US" sz="2400" b="1" dirty="0">
                <a:solidFill>
                  <a:srgbClr val="FF0000"/>
                </a:solidFill>
              </a:rPr>
              <a:t>64 Facets </a:t>
            </a:r>
            <a:r>
              <a:rPr lang="en-US" sz="2400" dirty="0"/>
              <a:t>describing</a:t>
            </a:r>
            <a:r>
              <a:rPr lang="en-US" sz="2400" b="1" dirty="0">
                <a:solidFill>
                  <a:srgbClr val="C00000"/>
                </a:solidFill>
              </a:rPr>
              <a:t> </a:t>
            </a:r>
            <a:r>
              <a:rPr lang="en-US" sz="2400" b="1" dirty="0">
                <a:solidFill>
                  <a:srgbClr val="FF0000"/>
                </a:solidFill>
              </a:rPr>
              <a:t>Big Simulation and Data </a:t>
            </a:r>
            <a:r>
              <a:rPr lang="en-US" sz="2400" dirty="0"/>
              <a:t>termed </a:t>
            </a:r>
            <a:r>
              <a:rPr lang="en-US" sz="2400" b="1" dirty="0">
                <a:solidFill>
                  <a:srgbClr val="FF0000"/>
                </a:solidFill>
              </a:rPr>
              <a:t>Convergence Diamonds </a:t>
            </a:r>
            <a:r>
              <a:rPr lang="en-US" sz="2400" dirty="0"/>
              <a:t>looking at either </a:t>
            </a:r>
            <a:r>
              <a:rPr lang="en-US" sz="2400" b="1" dirty="0">
                <a:solidFill>
                  <a:srgbClr val="FF0000"/>
                </a:solidFill>
              </a:rPr>
              <a:t>data or model </a:t>
            </a:r>
            <a:r>
              <a:rPr lang="en-US" sz="2400" dirty="0"/>
              <a:t>or their combination</a:t>
            </a:r>
          </a:p>
          <a:p>
            <a:pPr>
              <a:spcBef>
                <a:spcPts val="600"/>
              </a:spcBef>
            </a:pPr>
            <a:r>
              <a:rPr lang="en-US" sz="2400" dirty="0"/>
              <a:t>Allows one to study coverage of benchmark sets and architectures</a:t>
            </a:r>
          </a:p>
          <a:p>
            <a:pPr>
              <a:spcBef>
                <a:spcPts val="600"/>
              </a:spcBef>
            </a:pP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83960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25066</TotalTime>
  <Words>3996</Words>
  <Application>Microsoft Office PowerPoint</Application>
  <PresentationFormat>On-screen Show (4:3)</PresentationFormat>
  <Paragraphs>484</Paragraphs>
  <Slides>47</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ＭＳ Ｐゴシック</vt:lpstr>
      <vt:lpstr>Arial</vt:lpstr>
      <vt:lpstr>Calibri</vt:lpstr>
      <vt:lpstr>Century Schoolbook</vt:lpstr>
      <vt:lpstr>Franklin Gothic Demi</vt:lpstr>
      <vt:lpstr>Franklin Gothic Medium</vt:lpstr>
      <vt:lpstr>Symbol</vt:lpstr>
      <vt:lpstr>Times New Roman</vt:lpstr>
      <vt:lpstr>Wingdings</vt:lpstr>
      <vt:lpstr>Blank Presentation</vt:lpstr>
      <vt:lpstr>3_Blank Presentation</vt:lpstr>
      <vt:lpstr>6_Blank Presentation</vt:lpstr>
      <vt:lpstr>Challenges in Big Data,  Big Simulations, Clouds and HPC</vt:lpstr>
      <vt:lpstr>Abstract</vt:lpstr>
      <vt:lpstr> What are the application and user requirements?  </vt:lpstr>
      <vt:lpstr>51 Detailed Use Cases: Contributed July-September 2013 Covers goals, data features such as 3 V’s, software, hardware</vt:lpstr>
      <vt:lpstr>PowerPoint Presentation</vt:lpstr>
      <vt:lpstr>Sample Features of 51 Use Cases I</vt:lpstr>
      <vt:lpstr>Sample Features of 51 Use Cases II</vt:lpstr>
      <vt:lpstr>Data and Model in Big Data and Simulations</vt:lpstr>
      <vt:lpstr>Classifying Use Cases</vt:lpstr>
      <vt:lpstr>64 Features in 4 views for Unified Classification of Big Data and Simulation Applications</vt:lpstr>
      <vt:lpstr>Convergence Diamonds and their 4 Views I</vt:lpstr>
      <vt:lpstr>Convergence Diamonds and their 4 Views II</vt:lpstr>
      <vt:lpstr> DISCUSSION What are the application and user requirements?  </vt:lpstr>
      <vt:lpstr>Structure of Applications</vt:lpstr>
      <vt:lpstr> What is structure of problems and what does this imply?  </vt:lpstr>
      <vt:lpstr>Problem Architecture View (Meta or MacroPatterns)</vt:lpstr>
      <vt:lpstr>Local and Global Machine Learning</vt:lpstr>
      <vt:lpstr>6 Forms of MapReduce  Describes Architecture of   - Problem (Model     reflecting data)  - Machine  - Software  2 important variants (software) of Iterative MapReduce and Map-Streaming a) “In-place” HPC  b) Flow for model and data </vt:lpstr>
      <vt:lpstr>Relation of Problem and Machine Architecture</vt:lpstr>
      <vt:lpstr>Comparison of Data Analytics with Simulation I</vt:lpstr>
      <vt:lpstr>PowerPoint Presentation</vt:lpstr>
      <vt:lpstr>Comparison of Data Analytics with Simulation II</vt:lpstr>
      <vt:lpstr> What about the many choices for infrastructure and middleware?  </vt:lpstr>
      <vt:lpstr>PowerPoint Presentation</vt:lpstr>
      <vt:lpstr>Functionality of 21 HPC-ABDS Layers</vt:lpstr>
      <vt:lpstr>Parallel Computing Approaches</vt:lpstr>
      <vt:lpstr>Programming Model I</vt:lpstr>
      <vt:lpstr>Programming Model II</vt:lpstr>
      <vt:lpstr>Programming Model III</vt:lpstr>
      <vt:lpstr>Kmeans Clustering Flink and MPI one million points fixed; various # centers 24 cores on 16 nodes</vt:lpstr>
      <vt:lpstr>Harp (Hadoop Plugin) brings HPC to ABDS </vt:lpstr>
      <vt:lpstr>Automatic parallelization</vt:lpstr>
      <vt:lpstr> The choice of language for Big Data and Big Simulation?  </vt:lpstr>
      <vt:lpstr>Java MPI performs better than FJ Threads I</vt:lpstr>
      <vt:lpstr>Java MPI performs better than FJ Threads II 128 24 core Haswell nodes on SPIDAL DA-MDS Code</vt:lpstr>
      <vt:lpstr>MPI, Fork-Join and Long Running Threads</vt:lpstr>
      <vt:lpstr> DISCUSSION  Is software sustainability important?  </vt:lpstr>
      <vt:lpstr>“Software Engineering”</vt:lpstr>
      <vt:lpstr>Performance, Productivity, Sustainability</vt:lpstr>
      <vt:lpstr> Big Data - Big Simulation  Convergence? </vt:lpstr>
      <vt:lpstr>Components in Big Data HPC Convergence</vt:lpstr>
      <vt:lpstr>Typical Convergence Architecture</vt:lpstr>
      <vt:lpstr> DISCUSSION  Big Data - Big Simulation  Convergence? </vt:lpstr>
      <vt:lpstr>What do we mean by convergence?</vt:lpstr>
      <vt:lpstr>Socio-Technical Issues in Convergence I</vt:lpstr>
      <vt:lpstr>Socio-Technical Issues II</vt:lpstr>
      <vt:lpstr>Socio-Technical Issues III</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541</cp:revision>
  <cp:lastPrinted>2009-05-27T19:00:23Z</cp:lastPrinted>
  <dcterms:created xsi:type="dcterms:W3CDTF">2011-04-26T20:44:01Z</dcterms:created>
  <dcterms:modified xsi:type="dcterms:W3CDTF">2016-08-19T10:14:08Z</dcterms:modified>
</cp:coreProperties>
</file>