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1"/>
  </p:notesMasterIdLst>
  <p:sldIdLst>
    <p:sldId id="297" r:id="rId2"/>
    <p:sldId id="503" r:id="rId3"/>
    <p:sldId id="515" r:id="rId4"/>
    <p:sldId id="513" r:id="rId5"/>
    <p:sldId id="514" r:id="rId6"/>
    <p:sldId id="511" r:id="rId7"/>
    <p:sldId id="512" r:id="rId8"/>
    <p:sldId id="510" r:id="rId9"/>
    <p:sldId id="50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480"/>
    <a:srgbClr val="A61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83228" autoAdjust="0"/>
  </p:normalViewPr>
  <p:slideViewPr>
    <p:cSldViewPr>
      <p:cViewPr varScale="1">
        <p:scale>
          <a:sx n="63" d="100"/>
          <a:sy n="63" d="100"/>
        </p:scale>
        <p:origin x="-12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9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740FA-A557-4E02-A15C-CF6E2E1ED376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EC38D-76F9-4D02-B218-3C9CB0039E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6/18/2012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6/18/2012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2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6/18/2012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6/18/2012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0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6/18/2012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8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6/18/2012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7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6/18/2012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6/18/2012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244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" y="419100"/>
            <a:ext cx="9142615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Directions in eScience Interoperability and Science Clouds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" y="2209800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June </a:t>
            </a:r>
            <a:r>
              <a:rPr lang="en-US" sz="2400" b="1" dirty="0" smtClean="0">
                <a:solidFill>
                  <a:schemeClr val="tx1"/>
                </a:solidFill>
              </a:rPr>
              <a:t>19 2012</a:t>
            </a:r>
          </a:p>
          <a:p>
            <a:r>
              <a:rPr lang="en-GB" sz="2400" b="1" dirty="0"/>
              <a:t>Interoperability in Action – Standards Implementation in VENUS-C </a:t>
            </a:r>
            <a:endParaRPr lang="en-US" sz="2400" dirty="0"/>
          </a:p>
          <a:p>
            <a:r>
              <a:rPr lang="en-GB" sz="2400" b="1" dirty="0"/>
              <a:t>&amp; the context of the SIENA </a:t>
            </a:r>
            <a:r>
              <a:rPr lang="en-GB" sz="2400" b="1" dirty="0" smtClean="0"/>
              <a:t>Roadmap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OGF35 at HPDC 2012 Delft</a:t>
            </a:r>
          </a:p>
          <a:p>
            <a:endParaRPr lang="it-IT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52068" y="3821084"/>
            <a:ext cx="9179442" cy="2366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Digital Science Center, Pervasive Technology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Institute 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Bloomington</a:t>
            </a:r>
          </a:p>
        </p:txBody>
      </p:sp>
    </p:spTree>
    <p:extLst>
      <p:ext uri="{BB962C8B-B14F-4D97-AF65-F5344CB8AC3E}">
        <p14:creationId xmlns:p14="http://schemas.microsoft.com/office/powerpoint/2010/main" val="13537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Successes in eScience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" y="914400"/>
            <a:ext cx="9144000" cy="5562600"/>
          </a:xfrm>
        </p:spPr>
        <p:txBody>
          <a:bodyPr/>
          <a:lstStyle/>
          <a:p>
            <a:r>
              <a:rPr lang="en-US" dirty="0" smtClean="0"/>
              <a:t>Basic Supercomputer Architecture now being extended to Exascale</a:t>
            </a:r>
          </a:p>
          <a:p>
            <a:pPr lvl="1"/>
            <a:r>
              <a:rPr lang="en-US" dirty="0" smtClean="0"/>
              <a:t>Grand Challenge activity 1990-2000 produced consensus</a:t>
            </a:r>
          </a:p>
          <a:p>
            <a:r>
              <a:rPr lang="en-US" dirty="0" smtClean="0"/>
              <a:t>Basic OGF standards such as JSDL, BES, SAGA, GridFTP</a:t>
            </a:r>
          </a:p>
          <a:p>
            <a:r>
              <a:rPr lang="en-US" dirty="0"/>
              <a:t>Software as a Service</a:t>
            </a:r>
          </a:p>
          <a:p>
            <a:r>
              <a:rPr lang="en-US" dirty="0" smtClean="0"/>
              <a:t>Use of Services</a:t>
            </a:r>
          </a:p>
          <a:p>
            <a:r>
              <a:rPr lang="en-US" dirty="0" smtClean="0"/>
              <a:t>Use of Workflow</a:t>
            </a:r>
          </a:p>
          <a:p>
            <a:r>
              <a:rPr lang="en-US" dirty="0" smtClean="0"/>
              <a:t>Use of Portals</a:t>
            </a:r>
          </a:p>
          <a:p>
            <a:r>
              <a:rPr lang="en-US" dirty="0" smtClean="0"/>
              <a:t>Say “use of” as details not agreed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036320"/>
          </a:xfrm>
        </p:spPr>
        <p:txBody>
          <a:bodyPr/>
          <a:lstStyle/>
          <a:p>
            <a:r>
              <a:rPr lang="en-US" dirty="0" smtClean="0"/>
              <a:t>More on 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4525963"/>
          </a:xfrm>
        </p:spPr>
        <p:txBody>
          <a:bodyPr/>
          <a:lstStyle/>
          <a:p>
            <a:r>
              <a:rPr lang="en-US" dirty="0"/>
              <a:t>Appliances/Roles in </a:t>
            </a:r>
            <a:r>
              <a:rPr lang="en-US" dirty="0" smtClean="0"/>
              <a:t>Clouds (see Venus-C later)</a:t>
            </a:r>
            <a:endParaRPr lang="en-US" dirty="0"/>
          </a:p>
          <a:p>
            <a:pPr lvl="1"/>
            <a:r>
              <a:rPr lang="en-US" dirty="0"/>
              <a:t>Images defined explicitly (by construction) or implicitly by content</a:t>
            </a:r>
            <a:endParaRPr lang="en-US" sz="3200" dirty="0"/>
          </a:p>
          <a:p>
            <a:r>
              <a:rPr lang="en-US" dirty="0" smtClean="0"/>
              <a:t>Value </a:t>
            </a:r>
            <a:r>
              <a:rPr lang="en-US" dirty="0"/>
              <a:t>added Platforms such as MPI, parallel domain specific Libraries, (Iterative) MapReduce, Queues, Tables and other NOSQL data models, Object </a:t>
            </a:r>
            <a:r>
              <a:rPr lang="en-US" dirty="0" smtClean="0"/>
              <a:t>Stores, </a:t>
            </a:r>
            <a:r>
              <a:rPr lang="en-US" dirty="0"/>
              <a:t>HDFS/GFS style file </a:t>
            </a:r>
            <a:r>
              <a:rPr lang="en-US" dirty="0" smtClean="0"/>
              <a:t>systems</a:t>
            </a:r>
          </a:p>
          <a:p>
            <a:r>
              <a:rPr lang="en-US" dirty="0" err="1" smtClean="0"/>
              <a:t>PaaS</a:t>
            </a:r>
            <a:r>
              <a:rPr lang="en-US" dirty="0" smtClean="0"/>
              <a:t> delivered by tools/libraries/roles?</a:t>
            </a:r>
          </a:p>
          <a:p>
            <a:r>
              <a:rPr lang="en-US" dirty="0" smtClean="0"/>
              <a:t>Other good important  general standards in security, OVF, accounting, networking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0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23"/>
            <a:ext cx="8229600" cy="806777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Platforms to </a:t>
            </a:r>
            <a:r>
              <a:rPr lang="en-US" dirty="0" smtClean="0"/>
              <a:t>use in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943600"/>
          </a:xfrm>
        </p:spPr>
        <p:txBody>
          <a:bodyPr/>
          <a:lstStyle/>
          <a:p>
            <a:pPr marL="182880"/>
            <a:r>
              <a:rPr lang="en-US" sz="2800" dirty="0" smtClean="0"/>
              <a:t>HDFS style </a:t>
            </a:r>
            <a:r>
              <a:rPr lang="en-US" sz="2800" b="1" dirty="0" smtClean="0"/>
              <a:t>file system </a:t>
            </a:r>
            <a:r>
              <a:rPr lang="en-US" sz="2800" dirty="0" smtClean="0"/>
              <a:t>to collocate data and computing</a:t>
            </a:r>
          </a:p>
          <a:p>
            <a:pPr marL="182880"/>
            <a:r>
              <a:rPr lang="en-US" sz="2800" dirty="0" smtClean="0"/>
              <a:t>Or</a:t>
            </a:r>
            <a:r>
              <a:rPr lang="en-US" sz="2800" b="1" dirty="0" smtClean="0"/>
              <a:t> Object Stores </a:t>
            </a:r>
            <a:r>
              <a:rPr lang="en-US" sz="2800" dirty="0" smtClean="0"/>
              <a:t>as  basic scalable storage</a:t>
            </a:r>
          </a:p>
          <a:p>
            <a:pPr marL="182880"/>
            <a:r>
              <a:rPr lang="en-US" sz="2800" b="1" dirty="0" smtClean="0"/>
              <a:t>Queues</a:t>
            </a:r>
            <a:r>
              <a:rPr lang="en-US" sz="2800" dirty="0" smtClean="0"/>
              <a:t> </a:t>
            </a:r>
            <a:r>
              <a:rPr lang="en-US" sz="2800" dirty="0" smtClean="0"/>
              <a:t>to manage multiple tasks</a:t>
            </a:r>
          </a:p>
          <a:p>
            <a:pPr marL="182880"/>
            <a:r>
              <a:rPr lang="en-US" sz="2800" b="1" dirty="0" smtClean="0"/>
              <a:t>Tables</a:t>
            </a:r>
            <a:r>
              <a:rPr lang="en-US" sz="2800" dirty="0" smtClean="0"/>
              <a:t> to track job information</a:t>
            </a:r>
          </a:p>
          <a:p>
            <a:pPr marL="182880"/>
            <a:r>
              <a:rPr lang="en-US" sz="2800" b="1" dirty="0" smtClean="0"/>
              <a:t>MapReduce</a:t>
            </a:r>
            <a:r>
              <a:rPr lang="en-US" sz="2800" dirty="0" smtClean="0"/>
              <a:t> and </a:t>
            </a:r>
            <a:r>
              <a:rPr lang="en-US" sz="2800" b="1" dirty="0" smtClean="0"/>
              <a:t>Iterative MapReduce </a:t>
            </a:r>
            <a:r>
              <a:rPr lang="en-US" sz="2800" dirty="0" smtClean="0"/>
              <a:t>for parallelism</a:t>
            </a:r>
            <a:endParaRPr lang="en-US" sz="2800" dirty="0" smtClean="0"/>
          </a:p>
          <a:p>
            <a:pPr marL="182880"/>
            <a:r>
              <a:rPr lang="en-US" sz="2800" b="1" dirty="0" smtClean="0"/>
              <a:t>Services </a:t>
            </a:r>
            <a:r>
              <a:rPr lang="en-US" sz="2800" dirty="0" smtClean="0"/>
              <a:t>for everything</a:t>
            </a:r>
          </a:p>
          <a:p>
            <a:pPr marL="182880"/>
            <a:r>
              <a:rPr lang="en-US" sz="2800" b="1" dirty="0" smtClean="0"/>
              <a:t>Portals</a:t>
            </a:r>
            <a:r>
              <a:rPr lang="en-US" sz="2800" dirty="0" smtClean="0"/>
              <a:t> as User Interface</a:t>
            </a:r>
          </a:p>
          <a:p>
            <a:pPr marL="182880"/>
            <a:r>
              <a:rPr lang="en-US" sz="2800" b="1" dirty="0" smtClean="0"/>
              <a:t>Appliances</a:t>
            </a:r>
            <a:r>
              <a:rPr lang="en-US" sz="2800" dirty="0" smtClean="0"/>
              <a:t> and </a:t>
            </a:r>
            <a:r>
              <a:rPr lang="en-US" sz="2800" b="1" dirty="0" smtClean="0"/>
              <a:t>Roles</a:t>
            </a:r>
            <a:r>
              <a:rPr lang="en-US" sz="2800" dirty="0" smtClean="0"/>
              <a:t> as customized images</a:t>
            </a:r>
          </a:p>
          <a:p>
            <a:pPr marL="182880"/>
            <a:r>
              <a:rPr lang="en-US" sz="2800" dirty="0" smtClean="0"/>
              <a:t>Software environments/tools like </a:t>
            </a:r>
            <a:r>
              <a:rPr lang="en-US" sz="2800" b="1" dirty="0" smtClean="0"/>
              <a:t>Google App Engine, </a:t>
            </a:r>
            <a:r>
              <a:rPr lang="en-US" sz="2800" b="1" dirty="0" err="1" smtClean="0"/>
              <a:t>memcached</a:t>
            </a:r>
            <a:r>
              <a:rPr lang="en-US" sz="2800" b="1" dirty="0" smtClean="0"/>
              <a:t>, </a:t>
            </a:r>
          </a:p>
          <a:p>
            <a:pPr marL="182880"/>
            <a:r>
              <a:rPr lang="en-US" sz="2800" b="1" dirty="0" smtClean="0"/>
              <a:t>Workflow </a:t>
            </a:r>
            <a:r>
              <a:rPr lang="en-US" sz="2800" dirty="0" smtClean="0"/>
              <a:t>to link multiple services (functions</a:t>
            </a:r>
            <a:r>
              <a:rPr lang="en-US" sz="2800" dirty="0" smtClean="0"/>
              <a:t>)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r>
              <a:rPr lang="en-US" sz="3600" dirty="0" smtClean="0"/>
              <a:t>What to use in Grids and Supercomputers?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525963"/>
          </a:xfrm>
        </p:spPr>
        <p:txBody>
          <a:bodyPr/>
          <a:lstStyle/>
          <a:p>
            <a:r>
              <a:rPr lang="en-US" b="1" dirty="0" smtClean="0"/>
              <a:t>Portals,</a:t>
            </a:r>
            <a:r>
              <a:rPr lang="en-US" dirty="0" smtClean="0"/>
              <a:t> </a:t>
            </a:r>
            <a:r>
              <a:rPr lang="en-US" b="1" dirty="0" smtClean="0"/>
              <a:t>Services</a:t>
            </a:r>
            <a:r>
              <a:rPr lang="en-US" dirty="0" smtClean="0"/>
              <a:t> and </a:t>
            </a:r>
            <a:r>
              <a:rPr lang="en-US" b="1" dirty="0" smtClean="0"/>
              <a:t>Workflow</a:t>
            </a:r>
            <a:r>
              <a:rPr lang="en-US" dirty="0" smtClean="0"/>
              <a:t> as in clouds</a:t>
            </a:r>
          </a:p>
          <a:p>
            <a:r>
              <a:rPr lang="en-US" b="1" dirty="0" smtClean="0"/>
              <a:t>MPI </a:t>
            </a:r>
            <a:r>
              <a:rPr lang="en-US" dirty="0" smtClean="0"/>
              <a:t>and </a:t>
            </a:r>
            <a:r>
              <a:rPr lang="en-US" b="1" dirty="0" smtClean="0"/>
              <a:t>GPU/multicore threaded</a:t>
            </a:r>
            <a:r>
              <a:rPr lang="en-US" dirty="0" smtClean="0"/>
              <a:t> parallelism</a:t>
            </a:r>
          </a:p>
          <a:p>
            <a:r>
              <a:rPr lang="en-US" b="1" dirty="0" smtClean="0"/>
              <a:t>Wonderful </a:t>
            </a:r>
            <a:r>
              <a:rPr lang="en-US" b="1" dirty="0" smtClean="0"/>
              <a:t>libraries </a:t>
            </a:r>
            <a:r>
              <a:rPr lang="en-US" dirty="0" smtClean="0"/>
              <a:t>supporting parallel linear algebra, particle evolution, partial differential equation </a:t>
            </a:r>
            <a:r>
              <a:rPr lang="en-US" dirty="0" smtClean="0"/>
              <a:t>solution </a:t>
            </a:r>
          </a:p>
          <a:p>
            <a:r>
              <a:rPr lang="en-US" b="1" dirty="0" smtClean="0"/>
              <a:t>Parallel </a:t>
            </a:r>
            <a:r>
              <a:rPr lang="en-US" b="1" dirty="0" smtClean="0"/>
              <a:t>I/O </a:t>
            </a:r>
            <a:r>
              <a:rPr lang="en-US" dirty="0" smtClean="0"/>
              <a:t>for high performance in an application</a:t>
            </a:r>
          </a:p>
          <a:p>
            <a:r>
              <a:rPr lang="en-US" b="1" dirty="0" smtClean="0"/>
              <a:t>Wide area File System </a:t>
            </a:r>
            <a:r>
              <a:rPr lang="en-US" dirty="0" smtClean="0"/>
              <a:t>(e.g. Lustre) supporting file sharing</a:t>
            </a:r>
          </a:p>
          <a:p>
            <a:r>
              <a:rPr lang="en-US" dirty="0" smtClean="0"/>
              <a:t>This is a rather different style of </a:t>
            </a:r>
            <a:r>
              <a:rPr lang="en-US" b="1" dirty="0" err="1" smtClean="0"/>
              <a:t>PaaS</a:t>
            </a:r>
            <a:r>
              <a:rPr lang="en-US" dirty="0" smtClean="0"/>
              <a:t> from clouds – </a:t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b="1" dirty="0" smtClean="0"/>
              <a:t>should unify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6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525963"/>
          </a:xfrm>
        </p:spPr>
        <p:txBody>
          <a:bodyPr/>
          <a:lstStyle/>
          <a:p>
            <a:r>
              <a:rPr lang="en-US" dirty="0" smtClean="0"/>
              <a:t>No agreement on problem to solve e.g. what is architecture for data intensive problems, role of clouds(!)</a:t>
            </a:r>
          </a:p>
          <a:p>
            <a:r>
              <a:rPr lang="en-US" dirty="0" smtClean="0"/>
              <a:t>Certainly no agreement on even style of workflow</a:t>
            </a:r>
          </a:p>
          <a:p>
            <a:r>
              <a:rPr lang="en-US" dirty="0" smtClean="0"/>
              <a:t>Services can be WSDL or REST</a:t>
            </a:r>
          </a:p>
          <a:p>
            <a:r>
              <a:rPr lang="en-US" dirty="0" smtClean="0"/>
              <a:t>Confusion as to architecture level being standardized</a:t>
            </a:r>
          </a:p>
          <a:p>
            <a:pPr lvl="1"/>
            <a:r>
              <a:rPr lang="en-US" dirty="0" smtClean="0"/>
              <a:t>User or developer?</a:t>
            </a:r>
          </a:p>
          <a:p>
            <a:pPr lvl="1"/>
            <a:r>
              <a:rPr lang="en-US" dirty="0" smtClean="0"/>
              <a:t>e.g. clouds may be built on federated infrastructure; that must be hidden from user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8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Some Standards Futures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067800" cy="5029200"/>
          </a:xfrm>
        </p:spPr>
        <p:txBody>
          <a:bodyPr/>
          <a:lstStyle/>
          <a:p>
            <a:r>
              <a:rPr lang="en-US" sz="2800" dirty="0"/>
              <a:t>In general look for a few key SIMPLE </a:t>
            </a:r>
            <a:r>
              <a:rPr lang="en-US" sz="2800" dirty="0" smtClean="0"/>
              <a:t>concepts</a:t>
            </a:r>
          </a:p>
          <a:p>
            <a:r>
              <a:rPr lang="en-US" sz="2800" dirty="0" smtClean="0"/>
              <a:t>From past, SQL and MPI standardization very successful – suggesting that Cloud </a:t>
            </a:r>
            <a:r>
              <a:rPr lang="en-US" sz="2800" dirty="0" err="1" smtClean="0"/>
              <a:t>PaaS</a:t>
            </a:r>
            <a:r>
              <a:rPr lang="en-US" sz="2800" dirty="0" smtClean="0"/>
              <a:t> standards should be looked at </a:t>
            </a:r>
          </a:p>
          <a:p>
            <a:pPr lvl="1"/>
            <a:r>
              <a:rPr lang="en-US" sz="2400" dirty="0" smtClean="0"/>
              <a:t>MapReduce</a:t>
            </a:r>
          </a:p>
          <a:p>
            <a:pPr lvl="1"/>
            <a:r>
              <a:rPr lang="en-US" sz="2400" dirty="0" smtClean="0"/>
              <a:t>NOSQL data models</a:t>
            </a:r>
          </a:p>
          <a:p>
            <a:r>
              <a:rPr lang="en-US" sz="2800" dirty="0" smtClean="0"/>
              <a:t>Needs to be done at right time</a:t>
            </a:r>
          </a:p>
          <a:p>
            <a:r>
              <a:rPr lang="en-US" sz="2800" dirty="0" smtClean="0"/>
              <a:t>De facto standard “Hadoop” versus “real” standard</a:t>
            </a:r>
          </a:p>
          <a:p>
            <a:r>
              <a:rPr lang="en-US" sz="2800" dirty="0" smtClean="0"/>
              <a:t>What “roles” are important: Worker, Web, Grid, Worker + I/O, MPI, MapReduce, GPU  – need a study?</a:t>
            </a:r>
          </a:p>
          <a:p>
            <a:r>
              <a:rPr lang="en-US" sz="2800" dirty="0" smtClean="0"/>
              <a:t>Roles v. Libraries v. Standard Interfaces</a:t>
            </a:r>
          </a:p>
          <a:p>
            <a:r>
              <a:rPr lang="en-US" sz="2800" dirty="0" smtClean="0"/>
              <a:t>GPU related standards: </a:t>
            </a:r>
            <a:r>
              <a:rPr lang="en-US" sz="2800" dirty="0" err="1" smtClean="0"/>
              <a:t>OpenACC</a:t>
            </a:r>
            <a:r>
              <a:rPr lang="en-US" sz="2800" dirty="0" smtClean="0"/>
              <a:t> extends </a:t>
            </a:r>
            <a:r>
              <a:rPr lang="en-US" sz="2800" dirty="0" err="1" smtClean="0"/>
              <a:t>OpenMP</a:t>
            </a:r>
            <a:r>
              <a:rPr lang="en-US" sz="2800" dirty="0" smtClean="0"/>
              <a:t>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9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3400" y="28353"/>
            <a:ext cx="8229600" cy="962247"/>
          </a:xfrm>
        </p:spPr>
        <p:txBody>
          <a:bodyPr/>
          <a:lstStyle/>
          <a:p>
            <a:r>
              <a:rPr lang="en-US" dirty="0" smtClean="0"/>
              <a:t>Using Science Clouds in a Nutshell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21265" y="914400"/>
            <a:ext cx="9144000" cy="4525963"/>
          </a:xfrm>
        </p:spPr>
        <p:txBody>
          <a:bodyPr/>
          <a:lstStyle/>
          <a:p>
            <a:r>
              <a:rPr lang="en-US" sz="2400" b="1" dirty="0" smtClean="0"/>
              <a:t>High Throughput Computing</a:t>
            </a:r>
            <a:r>
              <a:rPr lang="en-US" sz="2400" dirty="0" smtClean="0"/>
              <a:t>; pleasingly parallel; grid applications</a:t>
            </a:r>
          </a:p>
          <a:p>
            <a:r>
              <a:rPr lang="en-US" sz="2400" b="1" dirty="0" smtClean="0"/>
              <a:t>Multiple users </a:t>
            </a:r>
            <a:r>
              <a:rPr lang="en-US" sz="2400" dirty="0" smtClean="0"/>
              <a:t>(long tail of science) and </a:t>
            </a:r>
            <a:r>
              <a:rPr lang="en-US" sz="2400" b="1" dirty="0" smtClean="0"/>
              <a:t>usages</a:t>
            </a:r>
            <a:r>
              <a:rPr lang="en-US" sz="2400" dirty="0" smtClean="0"/>
              <a:t> (parameter searches)</a:t>
            </a:r>
          </a:p>
          <a:p>
            <a:r>
              <a:rPr lang="en-US" sz="2400" b="1" dirty="0" smtClean="0"/>
              <a:t>Internet of Things </a:t>
            </a:r>
            <a:r>
              <a:rPr lang="en-US" sz="2400" dirty="0" smtClean="0"/>
              <a:t>(Sensor nets) as in cloud support of smart phones</a:t>
            </a:r>
          </a:p>
          <a:p>
            <a:r>
              <a:rPr lang="en-US" sz="2400" dirty="0" smtClean="0"/>
              <a:t>(</a:t>
            </a:r>
            <a:r>
              <a:rPr lang="en-US" sz="2400" b="1" dirty="0" smtClean="0"/>
              <a:t>Iterative</a:t>
            </a:r>
            <a:r>
              <a:rPr lang="en-US" sz="2400" dirty="0" smtClean="0"/>
              <a:t>) </a:t>
            </a:r>
            <a:r>
              <a:rPr lang="en-US" sz="2400" b="1" dirty="0" smtClean="0"/>
              <a:t>MapReduce</a:t>
            </a:r>
            <a:r>
              <a:rPr lang="en-US" sz="2400" dirty="0" smtClean="0"/>
              <a:t> including “most” data analysis</a:t>
            </a:r>
          </a:p>
          <a:p>
            <a:r>
              <a:rPr lang="en-US" sz="2400" dirty="0" smtClean="0"/>
              <a:t>Exploiting </a:t>
            </a:r>
            <a:r>
              <a:rPr lang="en-US" sz="2400" b="1" dirty="0" smtClean="0"/>
              <a:t>elasticity</a:t>
            </a:r>
            <a:r>
              <a:rPr lang="en-US" sz="2400" dirty="0" smtClean="0"/>
              <a:t> and </a:t>
            </a:r>
            <a:r>
              <a:rPr lang="en-US" sz="2400" b="1" dirty="0" smtClean="0"/>
              <a:t>platforms </a:t>
            </a:r>
            <a:r>
              <a:rPr lang="en-US" sz="2400" dirty="0" smtClean="0"/>
              <a:t>(HDFS, Object Stores, Queues ..)</a:t>
            </a:r>
          </a:p>
          <a:p>
            <a:r>
              <a:rPr lang="en-US" sz="2400" dirty="0" smtClean="0"/>
              <a:t>Use </a:t>
            </a:r>
            <a:r>
              <a:rPr lang="en-US" sz="2400" b="1" dirty="0" smtClean="0"/>
              <a:t>worker roles</a:t>
            </a:r>
            <a:r>
              <a:rPr lang="en-US" sz="2400" dirty="0" smtClean="0"/>
              <a:t>, </a:t>
            </a:r>
            <a:r>
              <a:rPr lang="en-US" sz="2400" b="1" dirty="0" smtClean="0"/>
              <a:t>services</a:t>
            </a:r>
            <a:r>
              <a:rPr lang="en-US" sz="2400" dirty="0" smtClean="0"/>
              <a:t>, </a:t>
            </a:r>
            <a:r>
              <a:rPr lang="en-US" sz="2400" b="1" dirty="0" smtClean="0"/>
              <a:t>portals</a:t>
            </a:r>
            <a:r>
              <a:rPr lang="en-US" sz="2400" dirty="0" smtClean="0"/>
              <a:t> (gateways) and </a:t>
            </a:r>
            <a:r>
              <a:rPr lang="en-US" sz="2400" b="1" dirty="0" smtClean="0"/>
              <a:t>workflow</a:t>
            </a:r>
          </a:p>
          <a:p>
            <a:r>
              <a:rPr lang="en-US" sz="2400" dirty="0" smtClean="0"/>
              <a:t>Good Strategies:</a:t>
            </a:r>
          </a:p>
          <a:p>
            <a:pPr lvl="1"/>
            <a:r>
              <a:rPr lang="en-US" sz="2000" dirty="0" smtClean="0"/>
              <a:t>Build </a:t>
            </a:r>
            <a:r>
              <a:rPr lang="en-US" sz="2000" dirty="0"/>
              <a:t>the application </a:t>
            </a:r>
            <a:r>
              <a:rPr lang="en-US" sz="2000" b="1" dirty="0"/>
              <a:t>as a service</a:t>
            </a:r>
            <a:r>
              <a:rPr lang="en-US" sz="2000" dirty="0"/>
              <a:t>; </a:t>
            </a:r>
            <a:endParaRPr lang="en-US" sz="2000" dirty="0" smtClean="0"/>
          </a:p>
          <a:p>
            <a:pPr lvl="1"/>
            <a:r>
              <a:rPr lang="en-US" sz="2000" dirty="0" smtClean="0"/>
              <a:t>Build </a:t>
            </a:r>
            <a:r>
              <a:rPr lang="en-US" sz="2000" dirty="0"/>
              <a:t>on existing cloud </a:t>
            </a:r>
            <a:r>
              <a:rPr lang="en-US" sz="2000" dirty="0" smtClean="0"/>
              <a:t>deployments/roles </a:t>
            </a:r>
            <a:r>
              <a:rPr lang="en-US" sz="2000" dirty="0"/>
              <a:t>such as</a:t>
            </a:r>
            <a:r>
              <a:rPr lang="en-US" sz="2000" b="1" dirty="0"/>
              <a:t> Hadoop</a:t>
            </a:r>
            <a:r>
              <a:rPr lang="en-US" sz="2000" dirty="0"/>
              <a:t>; </a:t>
            </a:r>
            <a:endParaRPr lang="en-US" sz="2000" dirty="0" smtClean="0"/>
          </a:p>
          <a:p>
            <a:pPr lvl="1"/>
            <a:r>
              <a:rPr lang="en-US" sz="2000" b="1" dirty="0" smtClean="0"/>
              <a:t>Use </a:t>
            </a:r>
            <a:r>
              <a:rPr lang="en-US" sz="2000" b="1" dirty="0" err="1"/>
              <a:t>PaaS</a:t>
            </a:r>
            <a:r>
              <a:rPr lang="en-US" sz="2000" b="1" dirty="0"/>
              <a:t> </a:t>
            </a:r>
            <a:r>
              <a:rPr lang="en-US" sz="2000" dirty="0"/>
              <a:t>if possible; </a:t>
            </a:r>
            <a:r>
              <a:rPr lang="en-US" sz="2000" b="1" dirty="0" smtClean="0">
                <a:solidFill>
                  <a:srgbClr val="FF0000"/>
                </a:solidFill>
              </a:rPr>
              <a:t>(This is not clearly eScience strategy – uses IaaS?)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000" b="1" dirty="0" smtClean="0"/>
              <a:t>Design </a:t>
            </a:r>
            <a:r>
              <a:rPr lang="en-US" sz="2000" b="1" dirty="0"/>
              <a:t>for failure</a:t>
            </a:r>
            <a:r>
              <a:rPr lang="en-US" sz="2000" dirty="0"/>
              <a:t>; </a:t>
            </a:r>
            <a:r>
              <a:rPr lang="en-US" sz="2000" b="1" dirty="0" smtClean="0">
                <a:solidFill>
                  <a:srgbClr val="FF0000"/>
                </a:solidFill>
              </a:rPr>
              <a:t>(Not much work on what this means. Are there tools?)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000" b="1" dirty="0" smtClean="0"/>
              <a:t>Use </a:t>
            </a:r>
            <a:r>
              <a:rPr lang="en-US" sz="2000" b="1" dirty="0"/>
              <a:t>as a Service </a:t>
            </a:r>
            <a:r>
              <a:rPr lang="en-US" sz="2000" dirty="0"/>
              <a:t>(e.g. </a:t>
            </a:r>
            <a:r>
              <a:rPr lang="en-US" sz="2000" dirty="0" err="1"/>
              <a:t>SQLaaS</a:t>
            </a:r>
            <a:r>
              <a:rPr lang="en-US" sz="2000" dirty="0"/>
              <a:t>) where possible; </a:t>
            </a:r>
            <a:r>
              <a:rPr lang="en-US" sz="2000" b="1" dirty="0" smtClean="0">
                <a:solidFill>
                  <a:srgbClr val="FF0000"/>
                </a:solidFill>
              </a:rPr>
              <a:t>(WHAT should be Provided)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Address Challenge of </a:t>
            </a:r>
            <a:r>
              <a:rPr lang="en-US" sz="2000" b="1" dirty="0" smtClean="0"/>
              <a:t>Moving </a:t>
            </a:r>
            <a:r>
              <a:rPr lang="en-US" sz="2000" b="1" dirty="0" smtClean="0"/>
              <a:t>Data </a:t>
            </a:r>
            <a:r>
              <a:rPr lang="en-US" sz="2000" b="1" dirty="0" smtClean="0">
                <a:solidFill>
                  <a:srgbClr val="FF0000"/>
                </a:solidFill>
              </a:rPr>
              <a:t>(Need Production large scale Science Cloud)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r>
              <a:rPr lang="en-US" dirty="0" smtClean="0"/>
              <a:t>Cosmic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86" y="685800"/>
            <a:ext cx="9154886" cy="5638800"/>
          </a:xfrm>
        </p:spPr>
        <p:txBody>
          <a:bodyPr/>
          <a:lstStyle/>
          <a:p>
            <a:r>
              <a:rPr lang="en-US" sz="2400" dirty="0"/>
              <a:t>Does Cloud + MPI Engine cover the future</a:t>
            </a:r>
            <a:r>
              <a:rPr lang="en-US" sz="2400" dirty="0" smtClean="0"/>
              <a:t>?</a:t>
            </a:r>
          </a:p>
          <a:p>
            <a:pPr lvl="1"/>
            <a:r>
              <a:rPr lang="en-US" sz="2000" dirty="0" smtClean="0"/>
              <a:t>Will current High throughput computing and cloud concepts merge?</a:t>
            </a:r>
            <a:endParaRPr lang="en-US" sz="2000" dirty="0"/>
          </a:p>
          <a:p>
            <a:r>
              <a:rPr lang="en-US" sz="2400" dirty="0" smtClean="0"/>
              <a:t>Need Data analytics libraries for HPC </a:t>
            </a:r>
            <a:r>
              <a:rPr lang="en-US" sz="2400" smtClean="0"/>
              <a:t>and Clouds</a:t>
            </a:r>
            <a:endParaRPr lang="en-US" sz="2400" dirty="0" smtClean="0"/>
          </a:p>
          <a:p>
            <a:r>
              <a:rPr lang="en-US" sz="2400" dirty="0" smtClean="0"/>
              <a:t>Does </a:t>
            </a:r>
            <a:r>
              <a:rPr lang="en-US" sz="2400" dirty="0" smtClean="0"/>
              <a:t>a “modest-size private science cloud” make sense </a:t>
            </a:r>
          </a:p>
          <a:p>
            <a:pPr lvl="1"/>
            <a:r>
              <a:rPr lang="en-US" sz="2400" dirty="0" smtClean="0"/>
              <a:t>Too small to be elastic</a:t>
            </a:r>
          </a:p>
          <a:p>
            <a:r>
              <a:rPr lang="en-US" sz="2400" dirty="0" smtClean="0"/>
              <a:t>Should governments fund use of commercial clouds (or build their own)</a:t>
            </a:r>
          </a:p>
          <a:p>
            <a:pPr lvl="1"/>
            <a:r>
              <a:rPr lang="en-US" sz="2400" dirty="0" smtClean="0"/>
              <a:t>Most science doesn’t have privacy issues motivating some private </a:t>
            </a:r>
            <a:r>
              <a:rPr lang="en-US" sz="2400" dirty="0" smtClean="0"/>
              <a:t>clouds</a:t>
            </a:r>
          </a:p>
          <a:p>
            <a:r>
              <a:rPr lang="en-US" sz="2400" dirty="0" smtClean="0"/>
              <a:t>Most </a:t>
            </a:r>
            <a:r>
              <a:rPr lang="en-US" sz="2400" dirty="0" smtClean="0"/>
              <a:t>interest in clouds from “new” applications such as life sciences</a:t>
            </a:r>
          </a:p>
          <a:p>
            <a:r>
              <a:rPr lang="en-US" sz="2400" dirty="0" smtClean="0"/>
              <a:t>Recent cloud infrastructure (Eucalyptus 3, OpenStack Essex) much improved</a:t>
            </a:r>
          </a:p>
          <a:p>
            <a:r>
              <a:rPr lang="en-US" sz="2400" dirty="0" smtClean="0"/>
              <a:t>More </a:t>
            </a:r>
            <a:r>
              <a:rPr lang="en-US" sz="2400" dirty="0" smtClean="0"/>
              <a:t>employment opportunities </a:t>
            </a:r>
            <a:r>
              <a:rPr lang="en-US" sz="2400" dirty="0" smtClean="0"/>
              <a:t>in clouds than </a:t>
            </a:r>
            <a:r>
              <a:rPr lang="en-US" sz="2400" dirty="0" smtClean="0"/>
              <a:t>HPC and Grids; </a:t>
            </a:r>
            <a:r>
              <a:rPr lang="en-US" sz="2400" dirty="0" smtClean="0"/>
              <a:t>so cloud related activities popular with </a:t>
            </a:r>
            <a:r>
              <a:rPr lang="en-US" sz="2400" dirty="0" smtClean="0"/>
              <a:t>students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12512</TotalTime>
  <Words>739</Words>
  <Application>Microsoft Office PowerPoint</Application>
  <PresentationFormat>On-screen Show (4:3)</PresentationFormat>
  <Paragraphs>93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3_Office Theme</vt:lpstr>
      <vt:lpstr>Directions in eScience Interoperability and Science Clouds</vt:lpstr>
      <vt:lpstr>Successes in eScience I</vt:lpstr>
      <vt:lpstr>More on Successes</vt:lpstr>
      <vt:lpstr>What Platforms to use in Clouds</vt:lpstr>
      <vt:lpstr>What to use in Grids and Supercomputers?</vt:lpstr>
      <vt:lpstr>Comments</vt:lpstr>
      <vt:lpstr>Some Standards Futures</vt:lpstr>
      <vt:lpstr>Using Science Clouds in a Nutshell</vt:lpstr>
      <vt:lpstr>Cosmic Comments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Choi, Jong Youl</dc:creator>
  <cp:lastModifiedBy>Geoffrey Fox</cp:lastModifiedBy>
  <cp:revision>708</cp:revision>
  <dcterms:created xsi:type="dcterms:W3CDTF">2010-11-02T19:01:47Z</dcterms:created>
  <dcterms:modified xsi:type="dcterms:W3CDTF">2012-06-19T04:42:52Z</dcterms:modified>
</cp:coreProperties>
</file>