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7" r:id="rId2"/>
    <p:sldId id="313" r:id="rId3"/>
    <p:sldId id="318" r:id="rId4"/>
    <p:sldId id="258" r:id="rId5"/>
    <p:sldId id="259" r:id="rId6"/>
    <p:sldId id="289" r:id="rId7"/>
    <p:sldId id="261" r:id="rId8"/>
    <p:sldId id="291" r:id="rId9"/>
    <p:sldId id="262" r:id="rId10"/>
    <p:sldId id="263" r:id="rId11"/>
    <p:sldId id="264" r:id="rId12"/>
    <p:sldId id="294" r:id="rId13"/>
    <p:sldId id="265" r:id="rId14"/>
    <p:sldId id="268" r:id="rId15"/>
    <p:sldId id="269" r:id="rId16"/>
    <p:sldId id="275" r:id="rId17"/>
    <p:sldId id="276" r:id="rId18"/>
    <p:sldId id="287" r:id="rId19"/>
    <p:sldId id="295" r:id="rId20"/>
    <p:sldId id="299" r:id="rId21"/>
    <p:sldId id="273" r:id="rId22"/>
    <p:sldId id="288" r:id="rId23"/>
    <p:sldId id="296" r:id="rId24"/>
    <p:sldId id="274" r:id="rId25"/>
    <p:sldId id="297" r:id="rId26"/>
    <p:sldId id="301" r:id="rId27"/>
    <p:sldId id="302" r:id="rId28"/>
    <p:sldId id="300" r:id="rId29"/>
    <p:sldId id="293" r:id="rId30"/>
    <p:sldId id="303" r:id="rId31"/>
    <p:sldId id="279" r:id="rId32"/>
    <p:sldId id="305" r:id="rId33"/>
    <p:sldId id="280" r:id="rId34"/>
    <p:sldId id="314" r:id="rId35"/>
    <p:sldId id="319" r:id="rId36"/>
    <p:sldId id="277" r:id="rId37"/>
    <p:sldId id="278" r:id="rId38"/>
    <p:sldId id="304" r:id="rId39"/>
    <p:sldId id="311" r:id="rId40"/>
    <p:sldId id="312" r:id="rId41"/>
    <p:sldId id="308" r:id="rId42"/>
    <p:sldId id="322" r:id="rId43"/>
    <p:sldId id="309" r:id="rId44"/>
    <p:sldId id="320" r:id="rId45"/>
    <p:sldId id="315" r:id="rId46"/>
    <p:sldId id="316" r:id="rId4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0009946b380254e0/technologi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0009946b380254e0/technologie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ajy4490:Downloads:HPCC_2011_09_06_0615.xls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ajy4490:Downloads:HPCC_2011_09_06_0615.xls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ihui\Desktop\CUDA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91546337403499"/>
          <c:y val="9.8986468350006407E-2"/>
          <c:w val="0.49045775528058999"/>
          <c:h val="0.8334126122797700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Sheet1!$A$1:$A$16</c:f>
              <c:strCache>
                <c:ptCount val="16"/>
                <c:pt idx="0">
                  <c:v>PAPI </c:v>
                </c:pt>
                <c:pt idx="1">
                  <c:v>Pegasus </c:v>
                </c:pt>
                <c:pt idx="2">
                  <c:v>Vampir </c:v>
                </c:pt>
                <c:pt idx="3">
                  <c:v>Globus </c:v>
                </c:pt>
                <c:pt idx="4">
                  <c:v>gLite </c:v>
                </c:pt>
                <c:pt idx="5">
                  <c:v>Unicore 6</c:v>
                </c:pt>
                <c:pt idx="6">
                  <c:v>Genesis II </c:v>
                </c:pt>
                <c:pt idx="7">
                  <c:v>OpenNebula </c:v>
                </c:pt>
                <c:pt idx="8">
                  <c:v>OpenStack</c:v>
                </c:pt>
                <c:pt idx="9">
                  <c:v>Twister </c:v>
                </c:pt>
                <c:pt idx="10">
                  <c:v>XSEDE Software Stack</c:v>
                </c:pt>
                <c:pt idx="11">
                  <c:v>MapReduce </c:v>
                </c:pt>
                <c:pt idx="12">
                  <c:v>Hadoop </c:v>
                </c:pt>
                <c:pt idx="13">
                  <c:v>HPC</c:v>
                </c:pt>
                <c:pt idx="14">
                  <c:v>Eucalyptus </c:v>
                </c:pt>
                <c:pt idx="15">
                  <c:v>Nimbus </c:v>
                </c:pt>
              </c:strCache>
            </c:strRef>
          </c:cat>
          <c:val>
            <c:numRef>
              <c:f>Sheet1!$C$1:$C$16</c:f>
              <c:numCache>
                <c:formatCode>0.00%</c:formatCode>
                <c:ptCount val="16"/>
                <c:pt idx="0">
                  <c:v>2.3E-2</c:v>
                </c:pt>
                <c:pt idx="1">
                  <c:v>0.04</c:v>
                </c:pt>
                <c:pt idx="2">
                  <c:v>0.04</c:v>
                </c:pt>
                <c:pt idx="3">
                  <c:v>4.5999999999999999E-2</c:v>
                </c:pt>
                <c:pt idx="4">
                  <c:v>8.5999999999999993E-2</c:v>
                </c:pt>
                <c:pt idx="5">
                  <c:v>8.5999999999999993E-2</c:v>
                </c:pt>
                <c:pt idx="6">
                  <c:v>0.14899999999999999</c:v>
                </c:pt>
                <c:pt idx="7">
                  <c:v>0.155</c:v>
                </c:pt>
                <c:pt idx="8">
                  <c:v>0.155</c:v>
                </c:pt>
                <c:pt idx="9">
                  <c:v>0.155</c:v>
                </c:pt>
                <c:pt idx="10">
                  <c:v>0.23599999999999999</c:v>
                </c:pt>
                <c:pt idx="11">
                  <c:v>0.32800000000000001</c:v>
                </c:pt>
                <c:pt idx="12">
                  <c:v>0.35099999999999998</c:v>
                </c:pt>
                <c:pt idx="13">
                  <c:v>0.44800000000000001</c:v>
                </c:pt>
                <c:pt idx="14">
                  <c:v>0.52300000000000002</c:v>
                </c:pt>
                <c:pt idx="15">
                  <c:v>0.56899999999999995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5243904"/>
        <c:axId val="175973504"/>
      </c:barChart>
      <c:valAx>
        <c:axId val="175973504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85243904"/>
        <c:crosses val="autoZero"/>
        <c:crossBetween val="between"/>
      </c:valAx>
      <c:catAx>
        <c:axId val="185243904"/>
        <c:scaling>
          <c:orientation val="minMax"/>
        </c:scaling>
        <c:delete val="0"/>
        <c:axPos val="l"/>
        <c:majorTickMark val="out"/>
        <c:minorTickMark val="none"/>
        <c:tickLblPos val="nextTo"/>
        <c:crossAx val="17597350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5"/>
            <c:bubble3D val="0"/>
            <c:explosion val="1"/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other Domain Science 
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Inter-operability
3%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Sheet2!$A$1:$A$6</c:f>
              <c:strCache>
                <c:ptCount val="6"/>
                <c:pt idx="0">
                  <c:v>Education</c:v>
                </c:pt>
                <c:pt idx="1">
                  <c:v>Computer Science</c:v>
                </c:pt>
                <c:pt idx="2">
                  <c:v>Domain Science NOT Life Science</c:v>
                </c:pt>
                <c:pt idx="3">
                  <c:v>Life Science</c:v>
                </c:pt>
                <c:pt idx="4">
                  <c:v>Interoperability</c:v>
                </c:pt>
                <c:pt idx="5">
                  <c:v>Technology Evaluation </c:v>
                </c:pt>
              </c:strCache>
            </c:strRef>
          </c:cat>
          <c:val>
            <c:numRef>
              <c:f>Sheet2!$B$1:$B$6</c:f>
              <c:numCache>
                <c:formatCode>General</c:formatCode>
                <c:ptCount val="6"/>
                <c:pt idx="0">
                  <c:v>13</c:v>
                </c:pt>
                <c:pt idx="1">
                  <c:v>50</c:v>
                </c:pt>
                <c:pt idx="2">
                  <c:v>21</c:v>
                </c:pt>
                <c:pt idx="3">
                  <c:v>21</c:v>
                </c:pt>
                <c:pt idx="4">
                  <c:v>4</c:v>
                </c:pt>
                <c:pt idx="5">
                  <c:v>35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="0" dirty="0" smtClean="0"/>
              <a:t>HPL</a:t>
            </a:r>
            <a:endParaRPr lang="en-US" b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India</c:v>
          </c:tx>
          <c:cat>
            <c:strRef>
              <c:f>Overview!$E$3:$E$7</c:f>
              <c:strCache>
                <c:ptCount val="5"/>
                <c:pt idx="0">
                  <c:v>1 (8)</c:v>
                </c:pt>
                <c:pt idx="1">
                  <c:v>2 (16)</c:v>
                </c:pt>
                <c:pt idx="2">
                  <c:v>4 (32)</c:v>
                </c:pt>
                <c:pt idx="3">
                  <c:v>8 (64)</c:v>
                </c:pt>
                <c:pt idx="4">
                  <c:v>16 (128)</c:v>
                </c:pt>
              </c:strCache>
            </c:strRef>
          </c:cat>
          <c:val>
            <c:numRef>
              <c:f>Overview!$B$15:$B$19</c:f>
              <c:numCache>
                <c:formatCode>0%</c:formatCode>
                <c:ptCount val="5"/>
                <c:pt idx="0">
                  <c:v>0.94437000000000004</c:v>
                </c:pt>
                <c:pt idx="1">
                  <c:v>0.93488000000000004</c:v>
                </c:pt>
                <c:pt idx="2">
                  <c:v>0.93542000000000003</c:v>
                </c:pt>
                <c:pt idx="3">
                  <c:v>0.92251000000000005</c:v>
                </c:pt>
                <c:pt idx="4">
                  <c:v>0.93205000000000005</c:v>
                </c:pt>
              </c:numCache>
            </c:numRef>
          </c:val>
          <c:smooth val="0"/>
        </c:ser>
        <c:ser>
          <c:idx val="1"/>
          <c:order val="1"/>
          <c:tx>
            <c:v>vSMP</c:v>
          </c:tx>
          <c:cat>
            <c:strRef>
              <c:f>Overview!$E$3:$E$7</c:f>
              <c:strCache>
                <c:ptCount val="5"/>
                <c:pt idx="0">
                  <c:v>1 (8)</c:v>
                </c:pt>
                <c:pt idx="1">
                  <c:v>2 (16)</c:v>
                </c:pt>
                <c:pt idx="2">
                  <c:v>4 (32)</c:v>
                </c:pt>
                <c:pt idx="3">
                  <c:v>8 (64)</c:v>
                </c:pt>
                <c:pt idx="4">
                  <c:v>16 (128)</c:v>
                </c:pt>
              </c:strCache>
            </c:strRef>
          </c:cat>
          <c:val>
            <c:numRef>
              <c:f>Overview!$G$3:$G$7</c:f>
              <c:numCache>
                <c:formatCode>0.00%</c:formatCode>
                <c:ptCount val="5"/>
                <c:pt idx="0">
                  <c:v>0.90286049488054598</c:v>
                </c:pt>
                <c:pt idx="1">
                  <c:v>0.88528690273037502</c:v>
                </c:pt>
                <c:pt idx="2">
                  <c:v>0.87623986774744</c:v>
                </c:pt>
                <c:pt idx="3">
                  <c:v>0.86220803114334499</c:v>
                </c:pt>
                <c:pt idx="4">
                  <c:v>0.83612414675767899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124800"/>
        <c:axId val="170126720"/>
      </c:lineChart>
      <c:catAx>
        <c:axId val="170124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Nodes</a:t>
                </a:r>
                <a:r>
                  <a:rPr lang="en-US" baseline="0"/>
                  <a:t> (cores)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0126720"/>
        <c:crosses val="autoZero"/>
        <c:auto val="1"/>
        <c:lblAlgn val="ctr"/>
        <c:lblOffset val="100"/>
        <c:noMultiLvlLbl val="0"/>
      </c:catAx>
      <c:valAx>
        <c:axId val="1701267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Efficiency %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70124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300" b="0" i="0" u="none" strike="noStrike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HPL </a:t>
            </a:r>
            <a:r>
              <a:rPr lang="en-US" sz="1300" b="0" i="0" u="none" strike="noStrik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Performance</a:t>
            </a:r>
            <a:endParaRPr lang="en-US" sz="1300" b="0" i="0" u="none" strike="noStrike" baseline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300" b="0" i="0" u="none" strike="noStrike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 to 16 Nodes (8 to 128 Cores)</a:t>
            </a:r>
          </a:p>
        </c:rich>
      </c:tx>
      <c:layout>
        <c:manualLayout>
          <c:xMode val="edge"/>
          <c:yMode val="edge"/>
          <c:x val="0.27204069894285898"/>
          <c:y val="3.524229074889870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3577002785789"/>
          <c:y val="0.224668909778348"/>
          <c:w val="0.695214960857506"/>
          <c:h val="0.50660758264247796"/>
        </c:manualLayout>
      </c:layout>
      <c:lineChart>
        <c:grouping val="standard"/>
        <c:varyColors val="0"/>
        <c:ser>
          <c:idx val="0"/>
          <c:order val="0"/>
          <c:tx>
            <c:strRef>
              <c:f>Overview!$H$2</c:f>
              <c:strCache>
                <c:ptCount val="1"/>
                <c:pt idx="0">
                  <c:v>HPL</c:v>
                </c:pt>
              </c:strCache>
            </c:strRef>
          </c:tx>
          <c:spPr>
            <a:ln w="38100">
              <a:solidFill>
                <a:srgbClr val="FF420E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420E"/>
              </a:solidFill>
              <a:ln>
                <a:solidFill>
                  <a:srgbClr val="FF420E"/>
                </a:solidFill>
                <a:prstDash val="solid"/>
              </a:ln>
            </c:spPr>
          </c:marker>
          <c:cat>
            <c:strRef>
              <c:f>Overview!$E$3:$E$7</c:f>
              <c:strCache>
                <c:ptCount val="5"/>
                <c:pt idx="0">
                  <c:v>1 (8)</c:v>
                </c:pt>
                <c:pt idx="1">
                  <c:v>2 (16)</c:v>
                </c:pt>
                <c:pt idx="2">
                  <c:v>4 (32)</c:v>
                </c:pt>
                <c:pt idx="3">
                  <c:v>8 (64)</c:v>
                </c:pt>
                <c:pt idx="4">
                  <c:v>16 (128)</c:v>
                </c:pt>
              </c:strCache>
            </c:strRef>
          </c:cat>
          <c:val>
            <c:numRef>
              <c:f>Overview!$H$3:$H$7</c:f>
              <c:numCache>
                <c:formatCode>0.000</c:formatCode>
                <c:ptCount val="5"/>
                <c:pt idx="0">
                  <c:v>8.4652199999999997E-2</c:v>
                </c:pt>
                <c:pt idx="1">
                  <c:v>0.16600899999999999</c:v>
                </c:pt>
                <c:pt idx="2">
                  <c:v>0.328625</c:v>
                </c:pt>
                <c:pt idx="3">
                  <c:v>0.64672499999999999</c:v>
                </c:pt>
                <c:pt idx="4">
                  <c:v>1.2543200000000001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582080"/>
        <c:axId val="202334208"/>
      </c:lineChart>
      <c:lineChart>
        <c:grouping val="standard"/>
        <c:varyColors val="0"/>
        <c:ser>
          <c:idx val="0"/>
          <c:order val="1"/>
          <c:tx>
            <c:strRef>
              <c:f>Overview!$G$2</c:f>
              <c:strCache>
                <c:ptCount val="1"/>
                <c:pt idx="0">
                  <c:v>% Peak</c:v>
                </c:pt>
              </c:strCache>
            </c:strRef>
          </c:tx>
          <c:spPr>
            <a:ln w="38100">
              <a:solidFill>
                <a:srgbClr val="004586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4586"/>
              </a:solidFill>
              <a:ln>
                <a:solidFill>
                  <a:srgbClr val="004586"/>
                </a:solidFill>
                <a:prstDash val="solid"/>
              </a:ln>
            </c:spPr>
          </c:marker>
          <c:val>
            <c:numRef>
              <c:f>Overview!$G$3:$G$7</c:f>
              <c:numCache>
                <c:formatCode>0.00%</c:formatCode>
                <c:ptCount val="5"/>
                <c:pt idx="0">
                  <c:v>0.90286049488054598</c:v>
                </c:pt>
                <c:pt idx="1">
                  <c:v>0.88528690273037502</c:v>
                </c:pt>
                <c:pt idx="2">
                  <c:v>0.87623986774744</c:v>
                </c:pt>
                <c:pt idx="3">
                  <c:v>0.86220803114334499</c:v>
                </c:pt>
                <c:pt idx="4">
                  <c:v>0.83612414675767899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336128"/>
        <c:axId val="202337664"/>
      </c:lineChart>
      <c:catAx>
        <c:axId val="201582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Nodes (Cores)</a:t>
                </a:r>
              </a:p>
            </c:rich>
          </c:tx>
          <c:layout>
            <c:manualLayout>
              <c:xMode val="edge"/>
              <c:yMode val="edge"/>
              <c:x val="0.41057994010194598"/>
              <c:y val="0.7312764924208260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233420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02334208"/>
        <c:scaling>
          <c:logBase val="10"/>
          <c:orientation val="minMax"/>
        </c:scaling>
        <c:delete val="0"/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TFlop/s</a:t>
                </a:r>
              </a:p>
            </c:rich>
          </c:tx>
          <c:layout>
            <c:manualLayout>
              <c:xMode val="edge"/>
              <c:yMode val="edge"/>
              <c:x val="1.00755667506297E-2"/>
              <c:y val="0.45374379964618999"/>
            </c:manualLayout>
          </c:layout>
          <c:overlay val="0"/>
          <c:spPr>
            <a:noFill/>
            <a:ln w="25400">
              <a:noFill/>
            </a:ln>
          </c:spPr>
        </c:title>
        <c:numFmt formatCode="0.000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1582080"/>
        <c:crosses val="autoZero"/>
        <c:crossBetween val="midCat"/>
      </c:valAx>
      <c:catAx>
        <c:axId val="202336128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3175">
            <a:solidFill>
              <a:srgbClr val="B3B3B3"/>
            </a:solidFill>
            <a:prstDash val="solid"/>
          </a:ln>
        </c:spPr>
        <c:crossAx val="202337664"/>
        <c:crosses val="autoZero"/>
        <c:auto val="1"/>
        <c:lblAlgn val="ctr"/>
        <c:lblOffset val="100"/>
        <c:tickMarkSkip val="1"/>
        <c:noMultiLvlLbl val="0"/>
      </c:catAx>
      <c:valAx>
        <c:axId val="202337664"/>
        <c:scaling>
          <c:orientation val="minMax"/>
          <c:max val="1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Peak</a:t>
                </a:r>
              </a:p>
            </c:rich>
          </c:tx>
          <c:layout>
            <c:manualLayout>
              <c:xMode val="edge"/>
              <c:yMode val="edge"/>
              <c:x val="0.92947222277316099"/>
              <c:y val="0.44933851330257701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2336128"/>
        <c:crosses val="max"/>
        <c:crossBetween val="midCat"/>
      </c:valAx>
      <c:spPr>
        <a:noFill/>
        <a:ln w="3175">
          <a:solidFill>
            <a:srgbClr val="B3B3B3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3753188282195201"/>
          <c:y val="0.90308231294876695"/>
          <c:w val="0.304786290882405"/>
          <c:h val="7.0484581497797294E-2"/>
        </c:manualLayout>
      </c:layout>
      <c:overlay val="0"/>
      <c:spPr>
        <a:solidFill>
          <a:srgbClr val="D9D9D9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Naive</c:v>
          </c:tx>
          <c:spPr>
            <a:ln w="28575">
              <a:noFill/>
            </a:ln>
          </c:spPr>
          <c:yVal>
            <c:numRef>
              <c:f>Sheet1!$B$17:$U$17</c:f>
              <c:numCache>
                <c:formatCode>General</c:formatCode>
                <c:ptCount val="20"/>
                <c:pt idx="0">
                  <c:v>0.80645160000000005</c:v>
                </c:pt>
                <c:pt idx="1">
                  <c:v>0.80120000000000002</c:v>
                </c:pt>
                <c:pt idx="2">
                  <c:v>0.57106599999999996</c:v>
                </c:pt>
                <c:pt idx="3">
                  <c:v>0.54384770000000004</c:v>
                </c:pt>
                <c:pt idx="4">
                  <c:v>0.59354229999999997</c:v>
                </c:pt>
                <c:pt idx="5">
                  <c:v>0.59055120000000005</c:v>
                </c:pt>
                <c:pt idx="6">
                  <c:v>0.50688659999999996</c:v>
                </c:pt>
                <c:pt idx="7">
                  <c:v>0.49187259999999999</c:v>
                </c:pt>
                <c:pt idx="8">
                  <c:v>0.41091719999999998</c:v>
                </c:pt>
                <c:pt idx="9">
                  <c:v>0.4891124</c:v>
                </c:pt>
                <c:pt idx="10">
                  <c:v>0.48372559999999998</c:v>
                </c:pt>
                <c:pt idx="11">
                  <c:v>0.45888129999999999</c:v>
                </c:pt>
                <c:pt idx="12">
                  <c:v>0.41010229999999998</c:v>
                </c:pt>
                <c:pt idx="13">
                  <c:v>0.53849959999999997</c:v>
                </c:pt>
                <c:pt idx="14">
                  <c:v>0.41498620000000003</c:v>
                </c:pt>
                <c:pt idx="15">
                  <c:v>0.50821629999999995</c:v>
                </c:pt>
                <c:pt idx="16">
                  <c:v>0.4567292</c:v>
                </c:pt>
                <c:pt idx="17">
                  <c:v>0.44414120000000001</c:v>
                </c:pt>
                <c:pt idx="18">
                  <c:v>0.49681589999999998</c:v>
                </c:pt>
                <c:pt idx="19">
                  <c:v>0.51841000000000004</c:v>
                </c:pt>
              </c:numCache>
            </c:numRef>
          </c:yVal>
          <c:smooth val="0"/>
        </c:ser>
        <c:ser>
          <c:idx val="1"/>
          <c:order val="1"/>
          <c:tx>
            <c:v>Blocked</c:v>
          </c:tx>
          <c:spPr>
            <a:ln w="28575">
              <a:noFill/>
            </a:ln>
          </c:spPr>
          <c:yVal>
            <c:numRef>
              <c:f>Sheet1!$B$16:$U$16</c:f>
              <c:numCache>
                <c:formatCode>General</c:formatCode>
                <c:ptCount val="20"/>
                <c:pt idx="0">
                  <c:v>1.6666669999999999</c:v>
                </c:pt>
                <c:pt idx="1">
                  <c:v>1.7391300000000001</c:v>
                </c:pt>
                <c:pt idx="2">
                  <c:v>1.6463410000000001</c:v>
                </c:pt>
                <c:pt idx="3">
                  <c:v>1.748705</c:v>
                </c:pt>
                <c:pt idx="4">
                  <c:v>1.7685340000000001</c:v>
                </c:pt>
                <c:pt idx="5">
                  <c:v>1.785714</c:v>
                </c:pt>
                <c:pt idx="6">
                  <c:v>1.740057</c:v>
                </c:pt>
                <c:pt idx="7">
                  <c:v>1.74482</c:v>
                </c:pt>
                <c:pt idx="8">
                  <c:v>1.711268</c:v>
                </c:pt>
                <c:pt idx="9">
                  <c:v>1.7407049999999999</c:v>
                </c:pt>
                <c:pt idx="10">
                  <c:v>1.7328920000000001</c:v>
                </c:pt>
                <c:pt idx="11">
                  <c:v>1.758027</c:v>
                </c:pt>
                <c:pt idx="12">
                  <c:v>1.666212</c:v>
                </c:pt>
                <c:pt idx="13">
                  <c:v>1.7256130000000001</c:v>
                </c:pt>
                <c:pt idx="14">
                  <c:v>1.695503</c:v>
                </c:pt>
                <c:pt idx="15">
                  <c:v>1.723616</c:v>
                </c:pt>
                <c:pt idx="16">
                  <c:v>1.734008</c:v>
                </c:pt>
                <c:pt idx="17">
                  <c:v>1.732497</c:v>
                </c:pt>
                <c:pt idx="18">
                  <c:v>1.6978230000000001</c:v>
                </c:pt>
                <c:pt idx="19">
                  <c:v>1.707271</c:v>
                </c:pt>
              </c:numCache>
            </c:numRef>
          </c:yVal>
          <c:smooth val="0"/>
        </c:ser>
        <c:ser>
          <c:idx val="2"/>
          <c:order val="2"/>
          <c:tx>
            <c:v>CBlas</c:v>
          </c:tx>
          <c:spPr>
            <a:ln w="28575">
              <a:noFill/>
            </a:ln>
          </c:spPr>
          <c:yVal>
            <c:numRef>
              <c:f>Sheet1!$B$16:$U$16</c:f>
              <c:numCache>
                <c:formatCode>General</c:formatCode>
                <c:ptCount val="20"/>
                <c:pt idx="0">
                  <c:v>1.6666669999999999</c:v>
                </c:pt>
                <c:pt idx="1">
                  <c:v>1.7391300000000001</c:v>
                </c:pt>
                <c:pt idx="2">
                  <c:v>1.6463410000000001</c:v>
                </c:pt>
                <c:pt idx="3">
                  <c:v>1.748705</c:v>
                </c:pt>
                <c:pt idx="4">
                  <c:v>1.7685340000000001</c:v>
                </c:pt>
                <c:pt idx="5">
                  <c:v>1.785714</c:v>
                </c:pt>
                <c:pt idx="6">
                  <c:v>1.740057</c:v>
                </c:pt>
                <c:pt idx="7">
                  <c:v>1.74482</c:v>
                </c:pt>
                <c:pt idx="8">
                  <c:v>1.711268</c:v>
                </c:pt>
                <c:pt idx="9">
                  <c:v>1.7407049999999999</c:v>
                </c:pt>
                <c:pt idx="10">
                  <c:v>1.7328920000000001</c:v>
                </c:pt>
                <c:pt idx="11">
                  <c:v>1.758027</c:v>
                </c:pt>
                <c:pt idx="12">
                  <c:v>1.666212</c:v>
                </c:pt>
                <c:pt idx="13">
                  <c:v>1.7256130000000001</c:v>
                </c:pt>
                <c:pt idx="14">
                  <c:v>1.695503</c:v>
                </c:pt>
                <c:pt idx="15">
                  <c:v>1.723616</c:v>
                </c:pt>
                <c:pt idx="16">
                  <c:v>1.734008</c:v>
                </c:pt>
                <c:pt idx="17">
                  <c:v>1.732497</c:v>
                </c:pt>
                <c:pt idx="18">
                  <c:v>1.6978230000000001</c:v>
                </c:pt>
                <c:pt idx="19">
                  <c:v>1.707271</c:v>
                </c:pt>
              </c:numCache>
            </c:numRef>
          </c:yVal>
          <c:smooth val="0"/>
        </c:ser>
        <c:ser>
          <c:idx val="3"/>
          <c:order val="3"/>
          <c:tx>
            <c:v>JBlas</c:v>
          </c:tx>
          <c:spPr>
            <a:ln w="28575">
              <a:noFill/>
            </a:ln>
          </c:spPr>
          <c:yVal>
            <c:numRef>
              <c:f>Sheet1!$B$15:$U$15</c:f>
              <c:numCache>
                <c:formatCode>General</c:formatCode>
                <c:ptCount val="20"/>
                <c:pt idx="0">
                  <c:v>1.9230769999999999</c:v>
                </c:pt>
                <c:pt idx="1">
                  <c:v>1.869159</c:v>
                </c:pt>
                <c:pt idx="2">
                  <c:v>1.748705</c:v>
                </c:pt>
                <c:pt idx="3">
                  <c:v>1.5059750000000001</c:v>
                </c:pt>
                <c:pt idx="4">
                  <c:v>1.6430070000000001</c:v>
                </c:pt>
                <c:pt idx="5">
                  <c:v>1.6348769999999999</c:v>
                </c:pt>
                <c:pt idx="6">
                  <c:v>1.5667819999999999</c:v>
                </c:pt>
                <c:pt idx="7">
                  <c:v>1.5594539999999999</c:v>
                </c:pt>
                <c:pt idx="8">
                  <c:v>1.6225959999999999</c:v>
                </c:pt>
                <c:pt idx="9">
                  <c:v>1.436369</c:v>
                </c:pt>
                <c:pt idx="10">
                  <c:v>1.5769390000000001</c:v>
                </c:pt>
                <c:pt idx="11">
                  <c:v>1.648855</c:v>
                </c:pt>
                <c:pt idx="12">
                  <c:v>1.420312</c:v>
                </c:pt>
                <c:pt idx="13">
                  <c:v>1.5935699999999999</c:v>
                </c:pt>
                <c:pt idx="14">
                  <c:v>1.415071</c:v>
                </c:pt>
                <c:pt idx="15">
                  <c:v>1.5940970000000001</c:v>
                </c:pt>
                <c:pt idx="16">
                  <c:v>1.549275</c:v>
                </c:pt>
                <c:pt idx="17">
                  <c:v>1.532205</c:v>
                </c:pt>
                <c:pt idx="18">
                  <c:v>1.55626</c:v>
                </c:pt>
                <c:pt idx="19">
                  <c:v>1.5674600000000001</c:v>
                </c:pt>
              </c:numCache>
            </c:numRef>
          </c:yVal>
          <c:smooth val="0"/>
        </c:ser>
        <c:ser>
          <c:idx val="4"/>
          <c:order val="4"/>
          <c:tx>
            <c:v>Intel MKL</c:v>
          </c:tx>
          <c:spPr>
            <a:ln w="28575">
              <a:noFill/>
            </a:ln>
          </c:spPr>
          <c:yVal>
            <c:numRef>
              <c:f>Sheet1!$B$18:$U$18</c:f>
              <c:numCache>
                <c:formatCode>General</c:formatCode>
                <c:ptCount val="20"/>
                <c:pt idx="0">
                  <c:v>6.25</c:v>
                </c:pt>
                <c:pt idx="1">
                  <c:v>7.407407407</c:v>
                </c:pt>
                <c:pt idx="2">
                  <c:v>7.3369565219999844</c:v>
                </c:pt>
                <c:pt idx="3">
                  <c:v>7.407407407</c:v>
                </c:pt>
                <c:pt idx="4">
                  <c:v>7.4940047959999996</c:v>
                </c:pt>
                <c:pt idx="5">
                  <c:v>7.4895977810000103</c:v>
                </c:pt>
                <c:pt idx="6">
                  <c:v>7.4565217389999976</c:v>
                </c:pt>
                <c:pt idx="7">
                  <c:v>7.4985354420000014</c:v>
                </c:pt>
                <c:pt idx="8">
                  <c:v>7.5434602649999984</c:v>
                </c:pt>
                <c:pt idx="9">
                  <c:v>7.5278530559999854</c:v>
                </c:pt>
                <c:pt idx="10">
                  <c:v>7.5504878599999756</c:v>
                </c:pt>
                <c:pt idx="11">
                  <c:v>7.5537681409999999</c:v>
                </c:pt>
                <c:pt idx="12">
                  <c:v>7.5643850709999692</c:v>
                </c:pt>
                <c:pt idx="13">
                  <c:v>7.2600275159999956</c:v>
                </c:pt>
                <c:pt idx="14">
                  <c:v>7.5462838739999976</c:v>
                </c:pt>
                <c:pt idx="15">
                  <c:v>7.8167938929999998</c:v>
                </c:pt>
                <c:pt idx="16">
                  <c:v>7.5603225409999846</c:v>
                </c:pt>
                <c:pt idx="17">
                  <c:v>7.5391695539999999</c:v>
                </c:pt>
                <c:pt idx="18">
                  <c:v>7.5656298259999986</c:v>
                </c:pt>
                <c:pt idx="19">
                  <c:v>7.5429002449999842</c:v>
                </c:pt>
              </c:numCache>
            </c:numRef>
          </c:yVal>
          <c:smooth val="0"/>
        </c:ser>
        <c:ser>
          <c:idx val="5"/>
          <c:order val="5"/>
          <c:tx>
            <c:v>CUDA</c:v>
          </c:tx>
          <c:spPr>
            <a:ln w="28575">
              <a:noFill/>
            </a:ln>
          </c:spPr>
          <c:yVal>
            <c:numRef>
              <c:f>Sheet1!$B$12:$U$12</c:f>
              <c:numCache>
                <c:formatCode>General</c:formatCode>
                <c:ptCount val="20"/>
                <c:pt idx="0">
                  <c:v>158.19759999999999</c:v>
                </c:pt>
                <c:pt idx="1">
                  <c:v>178.18989999999999</c:v>
                </c:pt>
                <c:pt idx="2">
                  <c:v>175.19409999999999</c:v>
                </c:pt>
                <c:pt idx="3">
                  <c:v>177.01050000000001</c:v>
                </c:pt>
                <c:pt idx="4">
                  <c:v>177.6644</c:v>
                </c:pt>
                <c:pt idx="5">
                  <c:v>177.28100000000001</c:v>
                </c:pt>
                <c:pt idx="6">
                  <c:v>178.8</c:v>
                </c:pt>
                <c:pt idx="7">
                  <c:v>179.06</c:v>
                </c:pt>
                <c:pt idx="8">
                  <c:v>178.339</c:v>
                </c:pt>
                <c:pt idx="9">
                  <c:v>177.98</c:v>
                </c:pt>
                <c:pt idx="10">
                  <c:v>177.62</c:v>
                </c:pt>
                <c:pt idx="11">
                  <c:v>179.15</c:v>
                </c:pt>
                <c:pt idx="12">
                  <c:v>171.02</c:v>
                </c:pt>
                <c:pt idx="13">
                  <c:v>178.53399999999999</c:v>
                </c:pt>
                <c:pt idx="14">
                  <c:v>178.6</c:v>
                </c:pt>
                <c:pt idx="15">
                  <c:v>178.08</c:v>
                </c:pt>
                <c:pt idx="16">
                  <c:v>178.15</c:v>
                </c:pt>
                <c:pt idx="17">
                  <c:v>177.774</c:v>
                </c:pt>
                <c:pt idx="18">
                  <c:v>179.06</c:v>
                </c:pt>
                <c:pt idx="19">
                  <c:v>176.37</c:v>
                </c:pt>
              </c:numCache>
            </c:numRef>
          </c:yVal>
          <c:smooth val="0"/>
        </c:ser>
        <c:ser>
          <c:idx val="6"/>
          <c:order val="6"/>
          <c:tx>
            <c:v>CUBLAS</c:v>
          </c:tx>
          <c:spPr>
            <a:ln w="28575">
              <a:noFill/>
            </a:ln>
          </c:spPr>
          <c:yVal>
            <c:numRef>
              <c:f>Sheet1!$B$11:$U$11</c:f>
              <c:numCache>
                <c:formatCode>General</c:formatCode>
                <c:ptCount val="20"/>
                <c:pt idx="0">
                  <c:v>335.1653</c:v>
                </c:pt>
                <c:pt idx="1">
                  <c:v>546.13329999999996</c:v>
                </c:pt>
                <c:pt idx="2">
                  <c:v>595.33409999999935</c:v>
                </c:pt>
                <c:pt idx="3">
                  <c:v>624.10590000000002</c:v>
                </c:pt>
                <c:pt idx="4">
                  <c:v>634.11789999999996</c:v>
                </c:pt>
                <c:pt idx="5">
                  <c:v>642.24360000000001</c:v>
                </c:pt>
                <c:pt idx="6">
                  <c:v>644.63</c:v>
                </c:pt>
                <c:pt idx="7">
                  <c:v>648.51</c:v>
                </c:pt>
                <c:pt idx="8">
                  <c:v>642.33999999999833</c:v>
                </c:pt>
                <c:pt idx="9">
                  <c:v>640.39</c:v>
                </c:pt>
                <c:pt idx="10">
                  <c:v>642.38</c:v>
                </c:pt>
                <c:pt idx="11">
                  <c:v>640.75</c:v>
                </c:pt>
                <c:pt idx="12">
                  <c:v>633.48</c:v>
                </c:pt>
                <c:pt idx="13">
                  <c:v>634.20699999999999</c:v>
                </c:pt>
                <c:pt idx="14">
                  <c:v>632.49</c:v>
                </c:pt>
                <c:pt idx="15">
                  <c:v>632.74</c:v>
                </c:pt>
                <c:pt idx="16">
                  <c:v>625.58000000000004</c:v>
                </c:pt>
                <c:pt idx="17">
                  <c:v>629.04</c:v>
                </c:pt>
                <c:pt idx="18">
                  <c:v>627.04</c:v>
                </c:pt>
                <c:pt idx="19">
                  <c:v>622.70000000000005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065216"/>
        <c:axId val="203066752"/>
      </c:scatterChart>
      <c:valAx>
        <c:axId val="203065216"/>
        <c:scaling>
          <c:orientation val="minMax"/>
          <c:max val="21"/>
          <c:min val="0"/>
        </c:scaling>
        <c:delete val="0"/>
        <c:axPos val="b"/>
        <c:majorTickMark val="out"/>
        <c:minorTickMark val="none"/>
        <c:tickLblPos val="high"/>
        <c:crossAx val="203066752"/>
        <c:crosses val="autoZero"/>
        <c:crossBetween val="midCat"/>
      </c:valAx>
      <c:valAx>
        <c:axId val="20306675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0652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02EC706-5305-0F41-80A1-8AE4099E62BD}" type="datetime1">
              <a:rPr lang="en-US"/>
              <a:pPr>
                <a:defRPr/>
              </a:pPr>
              <a:t>6/28/2012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2B31EB3C-8451-6D4A-825E-5E863B148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61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F3ACFC9-D8FD-D443-B9CD-8A92F9AAAFA0}" type="datetime1">
              <a:rPr lang="en-US"/>
              <a:pPr>
                <a:defRPr/>
              </a:pPr>
              <a:t>6/28/2012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D54B4FF-3227-D946-9D57-77E6F4E97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08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FutureGrid is an effort by MANY! Not just me!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54B4FF-3227-D946-9D57-77E6F4E9729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75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3645-E245-4B8F-B195-5B3F438EF4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11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Asterisks mean that those tests were done using the command line tool instead of the Python API.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54B4FF-3227-D946-9D57-77E6F4E9729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89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Clients – Browser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Saas – Google Docs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PaaS – Microsoft Azure, Google App Engine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IaaS – Amazon Elastic Compute Cloud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F5922B-E2C9-CA41-B548-4D8F172ACDC3}" type="slidenum">
              <a:rPr lang="en-US" sz="1200">
                <a:latin typeface="Calibri" charset="0"/>
              </a:rPr>
              <a:pPr eaLnBrk="1" hangingPunct="1"/>
              <a:t>19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from</a:t>
            </a:r>
            <a:r>
              <a:rPr lang="en-US" baseline="0" dirty="0" smtClean="0"/>
              <a:t> my colleagues in the IU SALSA group.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6A48-FAFA-44C5-849D-076216A068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01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Right(c):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Twister4Azure executing Map Task histogram for 128 million data points in 128 Azure small instances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5.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KMeansClustering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Scalability.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Left(a):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 parallel efficiency of strong scaling using 128 million data points.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Center(b):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 scaling. Workload per core is kept constant (ideal is a straight horizontal line).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Clients – Browser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Saas – Google Docs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PaaS – Microsoft Azure, Google App Engine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IaaS – Amazon Elastic Compute Cloud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F5922B-E2C9-CA41-B548-4D8F172ACDC3}" type="slidenum">
              <a:rPr lang="en-US" sz="1200">
                <a:latin typeface="Calibri" charset="0"/>
              </a:rPr>
              <a:pPr eaLnBrk="1" hangingPunct="1"/>
              <a:t>25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45B314-4BEF-3B4C-BF82-1830074FE325}" type="slidenum">
              <a:rPr lang="en-US" sz="1200">
                <a:latin typeface="Calibri" charset="0"/>
              </a:rPr>
              <a:pPr eaLnBrk="1" hangingPunct="1"/>
              <a:t>31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HPL measures the floating point execution rate for solving a system of linear equations.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Hypervisor performance in </a:t>
            </a:r>
            <a:r>
              <a:rPr lang="en-US" dirty="0" err="1" smtClean="0">
                <a:latin typeface="Calibri" charset="0"/>
              </a:rPr>
              <a:t>Linpack</a:t>
            </a:r>
            <a:r>
              <a:rPr lang="en-US" dirty="0" smtClean="0">
                <a:latin typeface="Calibri" charset="0"/>
              </a:rPr>
              <a:t> reaches roughly 70% of native performance during our tests, with </a:t>
            </a:r>
            <a:r>
              <a:rPr lang="en-US" dirty="0" err="1" smtClean="0">
                <a:latin typeface="Calibri" charset="0"/>
              </a:rPr>
              <a:t>Xen</a:t>
            </a:r>
            <a:r>
              <a:rPr lang="en-US" dirty="0" smtClean="0">
                <a:latin typeface="Calibri" charset="0"/>
              </a:rPr>
              <a:t> showing a high degree of variation.  </a:t>
            </a:r>
          </a:p>
          <a:p>
            <a:endParaRPr lang="en-US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54B4FF-3227-D946-9D57-77E6F4E9729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04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C9FB4B-9714-7148-8233-C18631D9EF1E}" type="slidenum">
              <a:rPr lang="en-US" sz="1200">
                <a:latin typeface="Calibri" charset="0"/>
              </a:rPr>
              <a:pPr eaLnBrk="1" hangingPunct="1"/>
              <a:t>33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offerings already exist Y axis</a:t>
            </a:r>
            <a:r>
              <a:rPr lang="en-US" baseline="0" dirty="0" smtClean="0"/>
              <a:t> – flops. I need to remember X axis.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54B4FF-3227-D946-9D57-77E6F4E9729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08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indicates Hardware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Clients – Browser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Saas – Google Docs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PaaS – Microsoft Azure, Google App Engine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IaaS – Amazon Elastic Compute Cloud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F5922B-E2C9-CA41-B548-4D8F172ACDC3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C6660-41D5-CC44-8A9F-E2FE591655B1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ABF3C3-A49D-1B48-ADFF-14229A22D354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Clients – Browser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Saas – Google Docs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PaaS – Microsoft Azure, Google App Engine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IaaS – Amazon Elastic Compute Cloud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F5922B-E2C9-CA41-B548-4D8F172ACDC3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E50B5-DF83-0D48-8800-28943A1565B1}" type="datetime1">
              <a:rPr lang="en-US"/>
              <a:pPr>
                <a:defRPr/>
              </a:pPr>
              <a:t>6/28/2012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73AFF-A4E6-FE4A-8853-113B9B7D8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0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E4C4F-9058-5349-B859-EFF60B52D7B4}" type="datetime1">
              <a:rPr lang="en-US"/>
              <a:pPr>
                <a:defRPr/>
              </a:pPr>
              <a:t>6/28/2012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AE95-F695-7549-A8D5-F0EC63351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3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DFB10-CBCB-EE4C-AFF1-E858B173FADE}" type="datetime1">
              <a:rPr lang="en-US"/>
              <a:pPr>
                <a:defRPr/>
              </a:pPr>
              <a:t>6/28/2012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D629-1D69-124D-ABA4-D7BB26FC3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8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1FDB-E176-4B40-B6CE-C9C50C093012}" type="datetime1">
              <a:rPr lang="en-US"/>
              <a:pPr>
                <a:defRPr/>
              </a:pPr>
              <a:t>6/28/2012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CB1E6-636E-7845-BF2D-46AA36E48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59713-DFBA-E445-B85A-58DA39A1FE6C}" type="datetime1">
              <a:rPr lang="en-US"/>
              <a:pPr>
                <a:defRPr/>
              </a:pPr>
              <a:t>6/28/2012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3B5-56E9-4340-B579-CCADB13FB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6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0D85-B7AF-574B-8B00-688708CD4850}" type="datetime1">
              <a:rPr lang="en-US"/>
              <a:pPr>
                <a:defRPr/>
              </a:pPr>
              <a:t>6/28/2012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6B8C-B936-EB40-AE7D-99B00AFAB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1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DD949-103D-2B49-A58D-FAEE702220B1}" type="datetime1">
              <a:rPr lang="en-US"/>
              <a:pPr>
                <a:defRPr/>
              </a:pPr>
              <a:t>6/28/2012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92D00-CCD6-3E40-BF85-68D99CD6F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BFA2F-5EB7-9344-90E4-86876D9275FE}" type="datetime1">
              <a:rPr lang="en-US"/>
              <a:pPr>
                <a:defRPr/>
              </a:pPr>
              <a:t>6/28/2012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BB9B9-18A4-824C-9C2E-7BCBF99F3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9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B57CA-C326-8D41-B759-F5DCC67B9580}" type="datetime1">
              <a:rPr lang="en-US"/>
              <a:pPr>
                <a:defRPr/>
              </a:pPr>
              <a:t>6/28/2012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6D5BE-43BB-B44A-8D0A-5874C0098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1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49E18-446D-A74D-A670-5622E4A6ECB1}" type="datetime1">
              <a:rPr lang="en-US"/>
              <a:pPr>
                <a:defRPr/>
              </a:pPr>
              <a:t>6/28/2012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2E64B-D2AC-3F45-9015-B6BFAE977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0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6533E-2A04-D344-9A84-1E6EAFA2F607}" type="datetime1">
              <a:rPr lang="en-US"/>
              <a:pPr>
                <a:defRPr/>
              </a:pPr>
              <a:t>6/28/2012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C024E-4875-8547-9E4B-646239A8A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5066B0D-5344-4341-9000-A28D34EA543A}" type="datetime1">
              <a:rPr lang="en-US"/>
              <a:pPr>
                <a:defRPr/>
              </a:pPr>
              <a:t>6/28/2012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D9D8C8C-E5F5-934F-A648-D3091F636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pixture_reloaded_log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ajyounge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futuregrid.org" TargetMode="External"/><Relationship Id="rId2" Type="http://schemas.openxmlformats.org/officeDocument/2006/relationships/hyperlink" Target="http://ajyounge.com" TargetMode="Externa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25488" y="1915643"/>
            <a:ext cx="7693025" cy="1377950"/>
          </a:xfrm>
        </p:spPr>
        <p:txBody>
          <a:bodyPr lIns="0" tIns="0" rIns="0" bIns="0"/>
          <a:lstStyle/>
          <a:p>
            <a:pPr defTabSz="457196" eaLnBrk="1" hangingPunct="1">
              <a:lnSpc>
                <a:spcPct val="95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+mj-cs"/>
              </a:rPr>
              <a:t>FutureGrid: A Distributed High Performance Test-bed for Clouds</a:t>
            </a:r>
            <a:endParaRPr lang="en-US" dirty="0" smtClean="0">
              <a:solidFill>
                <a:srgbClr val="000000"/>
              </a:solidFill>
              <a:latin typeface="Arial" charset="0"/>
              <a:cs typeface="+mj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11288" y="3932238"/>
            <a:ext cx="6321425" cy="3341687"/>
          </a:xfrm>
        </p:spPr>
        <p:txBody>
          <a:bodyPr lIns="0" tIns="0" rIns="0" bIns="0"/>
          <a:lstStyle/>
          <a:p>
            <a:pPr defTabSz="457196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+mn-cs"/>
              </a:rPr>
              <a:t>Andrew J. Younge</a:t>
            </a:r>
          </a:p>
          <a:p>
            <a:pPr defTabSz="457196"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dirty="0" smtClean="0">
              <a:solidFill>
                <a:srgbClr val="898989"/>
              </a:solidFill>
              <a:latin typeface="Arial" charset="0"/>
              <a:cs typeface="+mn-cs"/>
            </a:endParaRPr>
          </a:p>
          <a:p>
            <a:pPr defTabSz="457196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rgbClr val="898989"/>
                </a:solidFill>
                <a:latin typeface="Arial" charset="0"/>
                <a:cs typeface="+mn-cs"/>
              </a:rPr>
              <a:t>Indiana University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65475" y="6457950"/>
            <a:ext cx="281463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defRPr/>
            </a:pPr>
            <a:r>
              <a:rPr lang="en-US" sz="1100">
                <a:solidFill>
                  <a:srgbClr val="898989"/>
                </a:solidFill>
                <a:latin typeface="Arial" charset="0"/>
                <a:cs typeface="+mn-cs"/>
              </a:rPr>
              <a:t>http://futuregrid.org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Compute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574181"/>
              </p:ext>
            </p:extLst>
          </p:nvPr>
        </p:nvGraphicFramePr>
        <p:xfrm>
          <a:off x="762000" y="1143000"/>
          <a:ext cx="7686556" cy="3990023"/>
        </p:xfrm>
        <a:graphic>
          <a:graphicData uri="http://schemas.openxmlformats.org/drawingml/2006/table">
            <a:tbl>
              <a:tblPr/>
              <a:tblGrid>
                <a:gridCol w="1063682"/>
                <a:gridCol w="1281379"/>
                <a:gridCol w="544302"/>
                <a:gridCol w="623680"/>
                <a:gridCol w="789890"/>
                <a:gridCol w="845596"/>
                <a:gridCol w="845597"/>
                <a:gridCol w="610364"/>
                <a:gridCol w="1082066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System type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CPUs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Cores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TFLOPS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RAM (GB)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Secondary Storage (TB)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Site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Status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india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1024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 + 16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alamo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Dell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PowerEdge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1152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TACC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hotel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2016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sierra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2688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xray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Cray XT5m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1344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foxtrot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UF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bravo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Memory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144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delta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Tesla GPUs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32 +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32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GPUs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?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Testing /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54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Storage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984474"/>
              </p:ext>
            </p:extLst>
          </p:nvPr>
        </p:nvGraphicFramePr>
        <p:xfrm>
          <a:off x="209861" y="1343025"/>
          <a:ext cx="8934139" cy="3465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912"/>
                <a:gridCol w="1940392"/>
                <a:gridCol w="1928257"/>
                <a:gridCol w="958321"/>
                <a:gridCol w="1928257"/>
              </a:tblGrid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(TB)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769992">
                <a:tc>
                  <a:txBody>
                    <a:bodyPr/>
                    <a:lstStyle/>
                    <a:p>
                      <a:r>
                        <a:rPr lang="en-US" dirty="0" smtClean="0"/>
                        <a:t>DDN 9550</a:t>
                      </a:r>
                    </a:p>
                    <a:p>
                      <a:r>
                        <a:rPr lang="en-US" dirty="0" smtClean="0"/>
                        <a:t>(Data Capacitor)*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339 shared with IU + 16 TB dedicated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DDN 6620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Online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SunFire</a:t>
                      </a:r>
                      <a:r>
                        <a:rPr lang="en-US" baseline="0" dirty="0" smtClean="0"/>
                        <a:t> x4170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Online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Dell MD3000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Online</a:t>
                      </a:r>
                      <a:endParaRPr lang="en-US" dirty="0"/>
                    </a:p>
                  </a:txBody>
                  <a:tcPr/>
                </a:tc>
              </a:tr>
              <a:tr h="465383">
                <a:tc>
                  <a:txBody>
                    <a:bodyPr/>
                    <a:lstStyle/>
                    <a:p>
                      <a:r>
                        <a:rPr lang="en-US" dirty="0" smtClean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Online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RAID Array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4870" y="5365376"/>
            <a:ext cx="182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Being upgraded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FutureGrid Services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9699" name="Content Placeholder 4" descr="cloud-layer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65" r="-23665"/>
          <a:stretch>
            <a:fillRect/>
          </a:stretch>
        </p:blipFill>
        <p:spPr/>
      </p:pic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BD43EE-A32B-774B-BD0B-282B7F43125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-403413" y="4138706"/>
            <a:ext cx="2032000" cy="138952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4682"/>
            <a:ext cx="74676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r>
              <a:rPr lang="en-US" dirty="0" smtClean="0"/>
              <a:t>Inca Monitoring</a:t>
            </a:r>
            <a:endParaRPr lang="en-US" b="1" dirty="0"/>
          </a:p>
        </p:txBody>
      </p:sp>
      <p:pic>
        <p:nvPicPr>
          <p:cNvPr id="3" name="Picture 2" descr="Screen shot 2012-06-25 at 9.51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32613"/>
            <a:ext cx="9144000" cy="48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02"/>
          </a:xfrm>
        </p:spPr>
        <p:txBody>
          <a:bodyPr/>
          <a:lstStyle/>
          <a:p>
            <a:r>
              <a:rPr lang="en-US" dirty="0" smtClean="0"/>
              <a:t>Detailed Software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0756" r="-40756"/>
          <a:stretch>
            <a:fillRect/>
          </a:stretch>
        </p:blipFill>
        <p:spPr>
          <a:xfrm>
            <a:off x="-1027408" y="685800"/>
            <a:ext cx="11222968" cy="6172200"/>
          </a:xfrm>
        </p:spPr>
      </p:pic>
    </p:spTree>
    <p:extLst>
      <p:ext uri="{BB962C8B-B14F-4D97-AF65-F5344CB8AC3E}">
        <p14:creationId xmlns:p14="http://schemas.microsoft.com/office/powerpoint/2010/main" val="208340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RAIN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8" r="82"/>
          <a:stretch/>
        </p:blipFill>
        <p:spPr>
          <a:xfrm>
            <a:off x="1752600" y="990600"/>
            <a:ext cx="5638801" cy="5251379"/>
          </a:xfrm>
        </p:spPr>
      </p:pic>
    </p:spTree>
    <p:extLst>
      <p:ext uri="{BB962C8B-B14F-4D97-AF65-F5344CB8AC3E}">
        <p14:creationId xmlns:p14="http://schemas.microsoft.com/office/powerpoint/2010/main" val="427969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 Image Management Process</a:t>
            </a:r>
            <a:endParaRPr lang="en-US" dirty="0"/>
          </a:p>
        </p:txBody>
      </p:sp>
      <p:pic>
        <p:nvPicPr>
          <p:cNvPr id="6" name="Picture 5" descr="Screen shot 2012-06-19 at 9.02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034"/>
            <a:ext cx="9144000" cy="558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19 at 9.19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144" y="1771828"/>
            <a:ext cx="4654856" cy="4600093"/>
          </a:xfrm>
          <a:prstGeom prst="rect">
            <a:avLst/>
          </a:prstGeom>
        </p:spPr>
      </p:pic>
      <p:pic>
        <p:nvPicPr>
          <p:cNvPr id="5" name="Picture 4" descr="Screen shot 2012-06-19 at 9.12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" y="1771828"/>
            <a:ext cx="4624912" cy="4913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 Image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Repository Experiments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CB1E6-636E-7845-BF2D-46AA36E4885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 descr="Screen shot 2012-06-25 at 9.07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7" y="1417638"/>
            <a:ext cx="5643007" cy="2880285"/>
          </a:xfrm>
          <a:prstGeom prst="rect">
            <a:avLst/>
          </a:prstGeom>
        </p:spPr>
      </p:pic>
      <p:pic>
        <p:nvPicPr>
          <p:cNvPr id="7" name="Picture 6" descr="Screen shot 2012-06-25 at 9.07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88" y="4020374"/>
            <a:ext cx="5483411" cy="2837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58117" y="1822824"/>
            <a:ext cx="2465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Uploading VM Images to the Repository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95294" y="5277224"/>
            <a:ext cx="2465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Retrieving Images from the Repository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FutureGrid Services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9699" name="Content Placeholder 4" descr="cloud-layer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65" r="-23665"/>
          <a:stretch>
            <a:fillRect/>
          </a:stretch>
        </p:blipFill>
        <p:spPr/>
      </p:pic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BD43EE-A32B-774B-BD0B-282B7F43125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-403413" y="3107765"/>
            <a:ext cx="2032000" cy="138952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 </a:t>
            </a:r>
            <a:r>
              <a:rPr lang="en-US" dirty="0" err="1" smtClean="0"/>
              <a:t>whoami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6360"/>
            <a:ext cx="8229600" cy="4525963"/>
          </a:xfrm>
        </p:spPr>
        <p:txBody>
          <a:bodyPr/>
          <a:lstStyle/>
          <a:p>
            <a:r>
              <a:rPr lang="en-US" sz="2800" dirty="0" smtClean="0"/>
              <a:t>PhD Student at Indiana University</a:t>
            </a:r>
          </a:p>
          <a:p>
            <a:pPr lvl="1"/>
            <a:r>
              <a:rPr lang="en-US" sz="2400" dirty="0" smtClean="0"/>
              <a:t>Been at IU since early 2010</a:t>
            </a:r>
          </a:p>
          <a:p>
            <a:pPr lvl="1"/>
            <a:r>
              <a:rPr lang="en-US" sz="2400" dirty="0" smtClean="0"/>
              <a:t>Computer Science, Bioinformatics</a:t>
            </a:r>
          </a:p>
          <a:p>
            <a:pPr lvl="1"/>
            <a:r>
              <a:rPr lang="en-US" sz="2400" dirty="0" smtClean="0"/>
              <a:t>Advisor: Dr. Geoffrey C. Fox</a:t>
            </a:r>
          </a:p>
          <a:p>
            <a:r>
              <a:rPr lang="en-US" sz="2800" dirty="0" smtClean="0"/>
              <a:t>Previously at Rochester Institute of Technology</a:t>
            </a:r>
          </a:p>
          <a:p>
            <a:pPr lvl="1"/>
            <a:r>
              <a:rPr lang="en-US" sz="2400" dirty="0" smtClean="0"/>
              <a:t>B.S. &amp; M.S. in Computer Science in 2008, 2010</a:t>
            </a:r>
          </a:p>
          <a:p>
            <a:r>
              <a:rPr lang="en-US" sz="2800" dirty="0"/>
              <a:t>&gt;</a:t>
            </a:r>
            <a:r>
              <a:rPr lang="en-US" sz="2800" dirty="0" smtClean="0"/>
              <a:t> dozen publications </a:t>
            </a:r>
          </a:p>
          <a:p>
            <a:pPr lvl="1"/>
            <a:r>
              <a:rPr lang="en-US" sz="2400" dirty="0" smtClean="0"/>
              <a:t>Involved in Distributed Systems since 2006 (UMD)</a:t>
            </a:r>
          </a:p>
          <a:p>
            <a:r>
              <a:rPr lang="en-US" sz="2800" dirty="0" smtClean="0"/>
              <a:t>Visiting Researcher at USC/ISI 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futuregrid.org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CB1E6-636E-7845-BF2D-46AA36E488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18105" y="5710019"/>
            <a:ext cx="3935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2"/>
              </a:rPr>
              <a:t>http://</a:t>
            </a:r>
            <a:r>
              <a:rPr lang="en-US" sz="2800" dirty="0" err="1">
                <a:hlinkClick r:id="rId2"/>
              </a:rPr>
              <a:t>ajyounge.com</a:t>
            </a:r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44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MapReduce Model</a:t>
            </a:r>
          </a:p>
        </p:txBody>
      </p:sp>
      <p:sp>
        <p:nvSpPr>
          <p:cNvPr id="33794" name="Content Placeholder 5"/>
          <p:cNvSpPr>
            <a:spLocks noGrp="1"/>
          </p:cNvSpPr>
          <p:nvPr>
            <p:ph idx="1"/>
          </p:nvPr>
        </p:nvSpPr>
        <p:spPr>
          <a:xfrm>
            <a:off x="457200" y="1296988"/>
            <a:ext cx="8229600" cy="4525962"/>
          </a:xfrm>
        </p:spPr>
        <p:txBody>
          <a:bodyPr/>
          <a:lstStyle/>
          <a:p>
            <a:r>
              <a:rPr lang="en-US" sz="2400">
                <a:latin typeface="Calibri" charset="0"/>
              </a:rPr>
              <a:t>Map: produce a list of (key, value) pairs from the input structured as a (key value) pair of a different type</a:t>
            </a:r>
            <a:r>
              <a:rPr lang="en-US">
                <a:latin typeface="Calibri" charset="0"/>
              </a:rPr>
              <a:t>    </a:t>
            </a:r>
            <a:br>
              <a:rPr lang="en-US">
                <a:latin typeface="Calibri" charset="0"/>
              </a:rPr>
            </a:br>
            <a:r>
              <a:rPr lang="en-US" sz="1800">
                <a:latin typeface="Calibri" charset="0"/>
              </a:rPr>
              <a:t>		 	(k1,v1) </a:t>
            </a:r>
            <a:r>
              <a:rPr lang="en-US" sz="1800">
                <a:latin typeface="Calibri" charset="0"/>
                <a:sym typeface="Wingdings" charset="0"/>
              </a:rPr>
              <a:t> list (k2, v2)</a:t>
            </a:r>
            <a:endParaRPr lang="en-US" sz="1800">
              <a:latin typeface="Courier New" charset="0"/>
              <a:cs typeface="Courier New" charset="0"/>
            </a:endParaRPr>
          </a:p>
          <a:p>
            <a:r>
              <a:rPr lang="en-US" sz="2400">
                <a:latin typeface="Calibri" charset="0"/>
              </a:rPr>
              <a:t>Reduce: produce a list of values from an input that consists of a key and a list of values associated with that key</a:t>
            </a:r>
            <a:r>
              <a:rPr lang="en-US">
                <a:latin typeface="Courier New" charset="0"/>
                <a:cs typeface="Courier New" charset="0"/>
              </a:rPr>
              <a:t> </a:t>
            </a:r>
            <a:r>
              <a:rPr lang="en-US">
                <a:latin typeface="Calibri" charset="0"/>
              </a:rPr>
              <a:t> 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			</a:t>
            </a:r>
            <a:r>
              <a:rPr lang="en-US" sz="1800">
                <a:latin typeface="Calibri" charset="0"/>
              </a:rPr>
              <a:t>(k2, list(v2)) </a:t>
            </a:r>
            <a:r>
              <a:rPr lang="en-US" sz="1800">
                <a:latin typeface="Calibri" charset="0"/>
                <a:sym typeface="Wingdings" charset="0"/>
              </a:rPr>
              <a:t> list(v2)</a:t>
            </a:r>
            <a:endParaRPr lang="en-US" sz="1800">
              <a:latin typeface="Calibri" charset="0"/>
            </a:endParaRPr>
          </a:p>
        </p:txBody>
      </p:sp>
      <p:pic>
        <p:nvPicPr>
          <p:cNvPr id="33795" name="Picture 3" descr="Screen shot 2011-07-18 at 2.11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" t="6493" r="1587"/>
          <a:stretch>
            <a:fillRect/>
          </a:stretch>
        </p:blipFill>
        <p:spPr bwMode="auto">
          <a:xfrm>
            <a:off x="1550988" y="3854450"/>
            <a:ext cx="554037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8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00" y="0"/>
            <a:ext cx="8229600" cy="1143000"/>
          </a:xfrm>
        </p:spPr>
        <p:txBody>
          <a:bodyPr/>
          <a:lstStyle/>
          <a:p>
            <a:r>
              <a:rPr lang="en-US" dirty="0" smtClean="0"/>
              <a:t>4 Forms of MapReduce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5" name="Canvas 17"/>
          <p:cNvGrpSpPr/>
          <p:nvPr/>
        </p:nvGrpSpPr>
        <p:grpSpPr>
          <a:xfrm>
            <a:off x="10493" y="1001387"/>
            <a:ext cx="9159814" cy="5105867"/>
            <a:chOff x="0" y="0"/>
            <a:chExt cx="6191250" cy="2872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4607862" y="543201"/>
              <a:ext cx="1383363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6191250" cy="28720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90090" y="57151"/>
              <a:ext cx="1356156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(a) Map Only</a:t>
              </a:r>
              <a:endParaRPr lang="en-US" sz="2400" b="1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07862" y="57151"/>
              <a:ext cx="1383363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27432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(d) Loosely Synchronous</a:t>
              </a:r>
              <a:endParaRPr lang="en-US" sz="28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9435" y="57151"/>
              <a:ext cx="1628427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(c) Iterative MapReduce</a:t>
              </a:r>
              <a:endParaRPr lang="en-US" sz="28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46245" y="57150"/>
              <a:ext cx="1533193" cy="48775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(b) Classic MapReduce</a:t>
              </a:r>
              <a:endParaRPr lang="en-US" sz="28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090" y="544901"/>
              <a:ext cx="1356155" cy="135990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52542" y="546757"/>
              <a:ext cx="1533192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488648" y="592084"/>
              <a:ext cx="1621694" cy="1252943"/>
              <a:chOff x="4697170" y="1719596"/>
              <a:chExt cx="1622044" cy="1316378"/>
            </a:xfrm>
          </p:grpSpPr>
          <p:sp>
            <p:nvSpPr>
              <p:cNvPr id="78" name="TextBox 36"/>
              <p:cNvSpPr txBox="1"/>
              <p:nvPr/>
            </p:nvSpPr>
            <p:spPr>
              <a:xfrm>
                <a:off x="5197273" y="1719596"/>
                <a:ext cx="52635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672629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5786879" y="1893768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81" name="Group 80"/>
              <p:cNvGrpSpPr/>
              <p:nvPr/>
            </p:nvGrpSpPr>
            <p:grpSpPr>
              <a:xfrm>
                <a:off x="5358435" y="2227111"/>
                <a:ext cx="170613" cy="18288"/>
                <a:chOff x="661555" y="648462"/>
                <a:chExt cx="170688" cy="18288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6615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8139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82" name="TextBox 48"/>
              <p:cNvSpPr txBox="1"/>
              <p:nvPr/>
            </p:nvSpPr>
            <p:spPr>
              <a:xfrm>
                <a:off x="5834738" y="2005819"/>
                <a:ext cx="45383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3" name="Straight Arrow Connector 82"/>
              <p:cNvCxnSpPr>
                <a:stCxn id="79" idx="4"/>
                <a:endCxn id="91" idx="7"/>
              </p:cNvCxnSpPr>
              <p:nvPr/>
            </p:nvCxnSpPr>
            <p:spPr>
              <a:xfrm flipH="1">
                <a:off x="5723633" y="2349380"/>
                <a:ext cx="6324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4697170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>
                <a:off x="4811421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6" name="Straight Arrow Connector 85"/>
              <p:cNvCxnSpPr>
                <a:stCxn id="84" idx="4"/>
                <a:endCxn id="90" idx="1"/>
              </p:cNvCxnSpPr>
              <p:nvPr/>
            </p:nvCxnSpPr>
            <p:spPr>
              <a:xfrm>
                <a:off x="4811421" y="2349380"/>
                <a:ext cx="186638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7" name="Oval 86"/>
              <p:cNvSpPr/>
              <p:nvPr/>
            </p:nvSpPr>
            <p:spPr>
              <a:xfrm>
                <a:off x="4966474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8" name="Straight Arrow Connector 87"/>
              <p:cNvCxnSpPr/>
              <p:nvPr/>
            </p:nvCxnSpPr>
            <p:spPr>
              <a:xfrm>
                <a:off x="5080724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9" name="Straight Arrow Connector 88"/>
              <p:cNvCxnSpPr>
                <a:stCxn id="87" idx="4"/>
                <a:endCxn id="90" idx="0"/>
              </p:cNvCxnSpPr>
              <p:nvPr/>
            </p:nvCxnSpPr>
            <p:spPr>
              <a:xfrm flipH="1">
                <a:off x="5078657" y="2349380"/>
                <a:ext cx="2068" cy="23778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4964674" y="258716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529053" y="257861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5291814" y="2739565"/>
                <a:ext cx="170184" cy="17780"/>
                <a:chOff x="0" y="0"/>
                <a:chExt cx="170688" cy="18288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15240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93" name="Straight Arrow Connector 92"/>
              <p:cNvCxnSpPr>
                <a:stCxn id="84" idx="4"/>
                <a:endCxn id="91" idx="1"/>
              </p:cNvCxnSpPr>
              <p:nvPr/>
            </p:nvCxnSpPr>
            <p:spPr>
              <a:xfrm>
                <a:off x="4811421" y="2349380"/>
                <a:ext cx="75101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4" name="Straight Arrow Connector 93"/>
              <p:cNvCxnSpPr>
                <a:stCxn id="87" idx="4"/>
                <a:endCxn id="91" idx="0"/>
              </p:cNvCxnSpPr>
              <p:nvPr/>
            </p:nvCxnSpPr>
            <p:spPr>
              <a:xfrm>
                <a:off x="5080725" y="2349380"/>
                <a:ext cx="562311" cy="22923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5" name="Straight Arrow Connector 94"/>
              <p:cNvCxnSpPr>
                <a:stCxn id="79" idx="4"/>
                <a:endCxn id="90" idx="7"/>
              </p:cNvCxnSpPr>
              <p:nvPr/>
            </p:nvCxnSpPr>
            <p:spPr>
              <a:xfrm flipH="1">
                <a:off x="5159254" y="2349380"/>
                <a:ext cx="627626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6" name="TextBox 48"/>
              <p:cNvSpPr txBox="1"/>
              <p:nvPr/>
            </p:nvSpPr>
            <p:spPr>
              <a:xfrm>
                <a:off x="5732474" y="2578274"/>
                <a:ext cx="58674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reduce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97" name="Straight Arrow Connector 96"/>
              <p:cNvCxnSpPr>
                <a:stCxn id="90" idx="4"/>
              </p:cNvCxnSpPr>
              <p:nvPr/>
            </p:nvCxnSpPr>
            <p:spPr>
              <a:xfrm>
                <a:off x="5078657" y="2815764"/>
                <a:ext cx="2068" cy="22021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8" name="Straight Arrow Connector 97"/>
              <p:cNvCxnSpPr>
                <a:stCxn id="91" idx="4"/>
              </p:cNvCxnSpPr>
              <p:nvPr/>
            </p:nvCxnSpPr>
            <p:spPr>
              <a:xfrm flipH="1">
                <a:off x="5641120" y="2807214"/>
                <a:ext cx="1916" cy="22876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2979316" y="543201"/>
              <a:ext cx="1628546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967247" y="539684"/>
              <a:ext cx="1564537" cy="1366075"/>
              <a:chOff x="4658943" y="1765169"/>
              <a:chExt cx="1564875" cy="1435231"/>
            </a:xfrm>
          </p:grpSpPr>
          <p:sp>
            <p:nvSpPr>
              <p:cNvPr id="51" name="Arc 50"/>
              <p:cNvSpPr/>
              <p:nvPr/>
            </p:nvSpPr>
            <p:spPr>
              <a:xfrm rot="1016732">
                <a:off x="5498175" y="1860873"/>
                <a:ext cx="725643" cy="1339527"/>
              </a:xfrm>
              <a:prstGeom prst="arc">
                <a:avLst>
                  <a:gd name="adj1" fmla="val 13599321"/>
                  <a:gd name="adj2" fmla="val 6208161"/>
                </a:avLst>
              </a:prstGeom>
              <a:noFill/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TextBox 36"/>
              <p:cNvSpPr txBox="1"/>
              <p:nvPr/>
            </p:nvSpPr>
            <p:spPr>
              <a:xfrm>
                <a:off x="4843706" y="1765169"/>
                <a:ext cx="526326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785757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>
                <a:off x="5900000" y="1986945"/>
                <a:ext cx="0" cy="226984"/>
              </a:xfrm>
              <a:prstGeom prst="straightConnector1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55" name="Group 54"/>
              <p:cNvGrpSpPr/>
              <p:nvPr/>
            </p:nvGrpSpPr>
            <p:grpSpPr>
              <a:xfrm>
                <a:off x="5471591" y="2320247"/>
                <a:ext cx="170604" cy="18286"/>
                <a:chOff x="661269" y="507515"/>
                <a:chExt cx="170688" cy="18288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6612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8136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56" name="TextBox 48"/>
              <p:cNvSpPr txBox="1"/>
              <p:nvPr/>
            </p:nvSpPr>
            <p:spPr>
              <a:xfrm>
                <a:off x="5202023" y="2002630"/>
                <a:ext cx="473549" cy="3039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 flipH="1">
                <a:off x="5836758" y="2442501"/>
                <a:ext cx="63243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4810359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>
                <a:off x="4924603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4924603" y="2442501"/>
                <a:ext cx="186626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5079646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>
                <a:off x="5193889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H="1">
                <a:off x="5191822" y="2442501"/>
                <a:ext cx="2068" cy="23775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5077846" y="2680256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642190" y="2671707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5404973" y="2832638"/>
                <a:ext cx="170175" cy="17778"/>
                <a:chOff x="594644" y="1019969"/>
                <a:chExt cx="170688" cy="18288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5946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7470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67" name="Straight Arrow Connector 66"/>
              <p:cNvCxnSpPr/>
              <p:nvPr/>
            </p:nvCxnSpPr>
            <p:spPr>
              <a:xfrm>
                <a:off x="4924603" y="2442501"/>
                <a:ext cx="750970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5193890" y="2442501"/>
                <a:ext cx="562276" cy="229206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H="1">
                <a:off x="5272414" y="2442501"/>
                <a:ext cx="627587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0" name="TextBox 48"/>
              <p:cNvSpPr txBox="1"/>
              <p:nvPr/>
            </p:nvSpPr>
            <p:spPr>
              <a:xfrm>
                <a:off x="4658943" y="2789025"/>
                <a:ext cx="586704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reduce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>
                <a:off x="5191822" y="2908828"/>
                <a:ext cx="2068" cy="22018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H="1">
                <a:off x="5754250" y="2900279"/>
                <a:ext cx="1916" cy="22873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3" name="TextBox 36"/>
              <p:cNvSpPr txBox="1"/>
              <p:nvPr/>
            </p:nvSpPr>
            <p:spPr>
              <a:xfrm>
                <a:off x="5318971" y="1778126"/>
                <a:ext cx="71437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Iterations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7860" y="632890"/>
              <a:ext cx="1204219" cy="1250507"/>
              <a:chOff x="5025142" y="1886585"/>
              <a:chExt cx="1204480" cy="1313815"/>
            </a:xfrm>
          </p:grpSpPr>
          <p:sp>
            <p:nvSpPr>
              <p:cNvPr id="36" name="TextBox 36"/>
              <p:cNvSpPr txBox="1"/>
              <p:nvPr/>
            </p:nvSpPr>
            <p:spPr>
              <a:xfrm>
                <a:off x="5372372" y="1886585"/>
                <a:ext cx="485013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00102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cxnSp>
            <p:nvCxnSpPr>
              <p:cNvPr id="38" name="Straight Arrow Connector 37"/>
              <p:cNvCxnSpPr>
                <a:endCxn id="37" idx="0"/>
              </p:cNvCxnSpPr>
              <p:nvPr/>
            </p:nvCxnSpPr>
            <p:spPr>
              <a:xfrm>
                <a:off x="6115322" y="2201704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39" name="TextBox 45"/>
              <p:cNvSpPr txBox="1"/>
              <p:nvPr/>
            </p:nvSpPr>
            <p:spPr>
              <a:xfrm>
                <a:off x="5368042" y="2962910"/>
                <a:ext cx="56451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Output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5686697" y="2535047"/>
                <a:ext cx="170688" cy="18288"/>
                <a:chOff x="2753360" y="2094366"/>
                <a:chExt cx="170688" cy="18288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27533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29057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</p:grpSp>
          <p:sp>
            <p:nvSpPr>
              <p:cNvPr id="41" name="TextBox 48"/>
              <p:cNvSpPr txBox="1"/>
              <p:nvPr/>
            </p:nvSpPr>
            <p:spPr>
              <a:xfrm>
                <a:off x="5572397" y="2200910"/>
                <a:ext cx="43053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2" name="Straight Arrow Connector 41"/>
              <p:cNvCxnSpPr>
                <a:stCxn id="37" idx="4"/>
              </p:cNvCxnSpPr>
              <p:nvPr/>
            </p:nvCxnSpPr>
            <p:spPr>
              <a:xfrm>
                <a:off x="6115322" y="2657316"/>
                <a:ext cx="0" cy="24005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502514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>
                <a:off x="513944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513944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529456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540886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540886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4820094" y="696000"/>
              <a:ext cx="989087" cy="97576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9" name="Arc 18"/>
            <p:cNvSpPr/>
            <p:nvPr/>
          </p:nvSpPr>
          <p:spPr>
            <a:xfrm flipV="1">
              <a:off x="4772025" y="1094688"/>
              <a:ext cx="1123950" cy="435169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0" name="Arc 19"/>
            <p:cNvSpPr/>
            <p:nvPr/>
          </p:nvSpPr>
          <p:spPr>
            <a:xfrm rot="16200000" flipV="1">
              <a:off x="4893613" y="958004"/>
              <a:ext cx="1107331" cy="457101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199713" y="709945"/>
              <a:ext cx="0" cy="96913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20094" y="1055038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820094" y="1343640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4" name="TextBox 144"/>
            <p:cNvSpPr txBox="1"/>
            <p:nvPr/>
          </p:nvSpPr>
          <p:spPr>
            <a:xfrm>
              <a:off x="5170030" y="980998"/>
              <a:ext cx="369490" cy="40676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P</a:t>
              </a:r>
              <a:r>
                <a:rPr lang="en-US" sz="1800" kern="1200" baseline="-250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ij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5273170" y="862346"/>
              <a:ext cx="21758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4918111" y="1198583"/>
              <a:ext cx="228551" cy="15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03294" y="709017"/>
              <a:ext cx="0" cy="96885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90090" y="1904806"/>
              <a:ext cx="1360465" cy="58696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BLAST Analysis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Parametric sweep</a:t>
              </a: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Pleasingly Parallel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46245" y="1906661"/>
              <a:ext cx="1533071" cy="58511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High Energy Physics (HEP) Histograms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Distributed search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07862" y="1900603"/>
              <a:ext cx="1383363" cy="59419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Classic MPI</a:t>
              </a: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PDE Solvers and 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particle dynamics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0090" y="2508846"/>
              <a:ext cx="4517773" cy="3632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Domain of MapReduce and Iterative Extensions</a:t>
              </a:r>
              <a:endParaRPr lang="en-US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07862" y="2507092"/>
              <a:ext cx="1383363" cy="364957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MPI</a:t>
              </a:r>
              <a:endParaRPr lang="en-US" sz="1600" b="1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208035" y="2692336"/>
              <a:ext cx="29507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75816" y="2683268"/>
              <a:ext cx="28140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2979437" y="1906662"/>
              <a:ext cx="1628425" cy="58814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Expectation maximization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Clustering 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e.g. </a:t>
              </a:r>
              <a:r>
                <a:rPr lang="en-US" sz="1400" dirty="0" err="1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Kmeans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Linear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Algebra</a:t>
              </a:r>
              <a:r>
                <a:rPr lang="en-US" sz="1400" dirty="0" smtClean="0">
                  <a:latin typeface="Arial" pitchFamily="34" charset="0"/>
                  <a:ea typeface="Times New Roman"/>
                  <a:cs typeface="Arial" pitchFamily="34" charset="0"/>
                </a:rPr>
                <a:t>,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Page 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Rank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424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by IU SALSA group </a:t>
            </a:r>
            <a:endParaRPr lang="en-US" dirty="0" smtClean="0"/>
          </a:p>
          <a:p>
            <a:r>
              <a:rPr lang="en-US" dirty="0" smtClean="0"/>
              <a:t>Idea: Iterative Map Reduce</a:t>
            </a:r>
          </a:p>
          <a:p>
            <a:r>
              <a:rPr lang="en-US" dirty="0" smtClean="0"/>
              <a:t>Synchronously loop between Mapper and Reducer tasks </a:t>
            </a:r>
          </a:p>
          <a:p>
            <a:r>
              <a:rPr lang="en-US" dirty="0" smtClean="0"/>
              <a:t>Ideal for data-driven scientific applications</a:t>
            </a:r>
          </a:p>
          <a:p>
            <a:r>
              <a:rPr lang="en-US" dirty="0" smtClean="0"/>
              <a:t>Fits </a:t>
            </a:r>
            <a:r>
              <a:rPr lang="en-US" dirty="0"/>
              <a:t>many </a:t>
            </a:r>
            <a:r>
              <a:rPr lang="en-US" dirty="0" smtClean="0"/>
              <a:t>classic HPC applications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CB1E6-636E-7845-BF2D-46AA36E4885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 descr="twis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7" y="182890"/>
            <a:ext cx="4849309" cy="1417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1412" y="4990353"/>
            <a:ext cx="3107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K-Means Clustering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Matrix Multiplication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WordCount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74564" y="4990353"/>
            <a:ext cx="3107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PageRank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Graph Searching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HEP Data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Twister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CB1E6-636E-7845-BF2D-46AA36E4885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 descr="imr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91" y="1312830"/>
            <a:ext cx="5679266" cy="523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96" y="144068"/>
            <a:ext cx="8229600" cy="7703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Performance – </a:t>
            </a:r>
            <a:r>
              <a:rPr lang="en-US" sz="3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Kmeans</a:t>
            </a:r>
            <a:r>
              <a:rPr lang="en-US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 Clustering</a:t>
            </a:r>
            <a:endParaRPr lang="en-US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entury Gothic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57800" y="2842460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Number of Executing Map Task Histogram</a:t>
            </a:r>
            <a:endParaRPr lang="en-US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457200" y="5864698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Strong Scaling with 128M </a:t>
            </a:r>
            <a:r>
              <a:rPr lang="en-US" sz="1400" b="1" dirty="0">
                <a:cs typeface="Arial" pitchFamily="34" charset="0"/>
              </a:rPr>
              <a:t>D</a:t>
            </a:r>
            <a:r>
              <a:rPr lang="en-US" sz="1400" b="1" dirty="0" smtClean="0">
                <a:cs typeface="Arial" pitchFamily="34" charset="0"/>
              </a:rPr>
              <a:t>ata </a:t>
            </a:r>
            <a:r>
              <a:rPr lang="en-US" sz="1400" b="1" dirty="0">
                <a:cs typeface="Arial" pitchFamily="34" charset="0"/>
              </a:rPr>
              <a:t>P</a:t>
            </a:r>
            <a:r>
              <a:rPr lang="en-US" sz="1400" b="1" dirty="0" smtClean="0">
                <a:cs typeface="Arial" pitchFamily="34" charset="0"/>
              </a:rPr>
              <a:t>oints</a:t>
            </a:r>
            <a:endParaRPr lang="en-US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5143500" y="6012632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Weak Scaling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990600" y="2834402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Task Execution Time Histogram</a:t>
            </a:r>
            <a:endParaRPr lang="en-US" sz="1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229600" cy="202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38244"/>
            <a:ext cx="9109075" cy="278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78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FutureGrid Services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9699" name="Content Placeholder 4" descr="cloud-layer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65" r="-23665"/>
          <a:stretch>
            <a:fillRect/>
          </a:stretch>
        </p:blipFill>
        <p:spPr/>
      </p:pic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BD43EE-A32B-774B-BD0B-282B7F43125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-403413" y="1852707"/>
            <a:ext cx="2032000" cy="138952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CB1E6-636E-7845-BF2D-46AA36E4885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8" name="Picture 7" descr="Screen shot 2012-06-25 at 10.31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014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CB1E6-636E-7845-BF2D-46AA36E4885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" name="Picture 7" descr="Screen shot 2012-06-25 at 10.3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0" y="0"/>
            <a:ext cx="8481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 – Moving Forward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Addressing the intersection between HPC and Clouds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CB1E6-636E-7845-BF2D-46AA36E4885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Where are we?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4579" name="Content Placeholder 3" descr="Picture 9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48" b="-17848"/>
          <a:stretch>
            <a:fillRect/>
          </a:stretch>
        </p:blipFill>
        <p:spPr>
          <a:xfrm>
            <a:off x="4004235" y="720188"/>
            <a:ext cx="5139765" cy="5609822"/>
          </a:xfrm>
        </p:spPr>
      </p:pic>
      <p:sp>
        <p:nvSpPr>
          <p:cNvPr id="24580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Distributed Systems 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</a:rPr>
              <a:t>is very broad</a:t>
            </a:r>
            <a:endParaRPr lang="en-US" sz="2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Grid computing spans most areas and is becoming more mature.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Clouds are an emerging technology, providing many of the same features as Grids without many of the potential pitfalls.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762000" y="5943600"/>
            <a:ext cx="723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From </a:t>
            </a:r>
            <a:r>
              <a:rPr lang="ja-JP" altLang="en-US" sz="1800" dirty="0">
                <a:latin typeface="Calibri" charset="0"/>
              </a:rPr>
              <a:t>“</a:t>
            </a:r>
            <a:r>
              <a:rPr lang="en-US" sz="1800" dirty="0">
                <a:latin typeface="Calibri" charset="0"/>
              </a:rPr>
              <a:t>Cloud Computing and Grid Computing 360-Degree Compared</a:t>
            </a:r>
            <a:r>
              <a:rPr lang="ja-JP" altLang="en-US" sz="1800" dirty="0">
                <a:latin typeface="Calibri" charset="0"/>
              </a:rPr>
              <a:t>”</a:t>
            </a:r>
            <a:endParaRPr lang="en-US" sz="1800" dirty="0">
              <a:latin typeface="Calibri" charset="0"/>
            </a:endParaRP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D65DD9-C08D-AB4B-BBDF-278E5ED6EDC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 – </a:t>
            </a:r>
            <a:r>
              <a:rPr lang="en-US" dirty="0" err="1" smtClean="0"/>
              <a:t>Futuregrid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Grid, Cloud, HPC test-bed for science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CB1E6-636E-7845-BF2D-46AA36E4885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 + Cloud?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174473"/>
            <a:ext cx="4040188" cy="639762"/>
          </a:xfrm>
        </p:spPr>
        <p:txBody>
          <a:bodyPr/>
          <a:lstStyle/>
          <a:p>
            <a:r>
              <a:rPr lang="en-US" dirty="0" smtClean="0"/>
              <a:t>HPC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1814235"/>
            <a:ext cx="4040188" cy="3951288"/>
          </a:xfrm>
        </p:spPr>
        <p:txBody>
          <a:bodyPr/>
          <a:lstStyle/>
          <a:p>
            <a:r>
              <a:rPr lang="en-US" dirty="0" smtClean="0"/>
              <a:t>Fast, tightly coupled systems</a:t>
            </a:r>
          </a:p>
          <a:p>
            <a:r>
              <a:rPr lang="en-US" dirty="0" smtClean="0"/>
              <a:t>Performance is paramount</a:t>
            </a:r>
          </a:p>
          <a:p>
            <a:r>
              <a:rPr lang="en-US" dirty="0" smtClean="0"/>
              <a:t>Massively parallel applications</a:t>
            </a:r>
          </a:p>
          <a:p>
            <a:r>
              <a:rPr lang="en-US" dirty="0" smtClean="0"/>
              <a:t>MPI applications for distributed memory computation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5025" y="1174473"/>
            <a:ext cx="4041775" cy="639762"/>
          </a:xfrm>
        </p:spPr>
        <p:txBody>
          <a:bodyPr/>
          <a:lstStyle/>
          <a:p>
            <a:r>
              <a:rPr lang="en-US" dirty="0" smtClean="0"/>
              <a:t>Cloud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645025" y="1814235"/>
            <a:ext cx="4041775" cy="3951288"/>
          </a:xfrm>
        </p:spPr>
        <p:txBody>
          <a:bodyPr/>
          <a:lstStyle/>
          <a:p>
            <a:r>
              <a:rPr lang="en-US" dirty="0" smtClean="0"/>
              <a:t>Built on commodity PC components</a:t>
            </a:r>
          </a:p>
          <a:p>
            <a:r>
              <a:rPr lang="en-US" dirty="0" smtClean="0"/>
              <a:t>User experience is paramount</a:t>
            </a:r>
          </a:p>
          <a:p>
            <a:r>
              <a:rPr lang="en-US" dirty="0" smtClean="0"/>
              <a:t>Scalability and concurrency are key to success</a:t>
            </a:r>
          </a:p>
          <a:p>
            <a:r>
              <a:rPr lang="en-US" dirty="0" smtClean="0"/>
              <a:t>Big Data applications to handle the Data Deluge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Paradigm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403B5-56E9-4340-B579-CCADB13FBF8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2010" y="5745160"/>
            <a:ext cx="7946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Challenge: Leverage performance of HPC with usability of Clouds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Virtualization</a:t>
            </a:r>
            <a:endParaRPr lang="en-US" dirty="0">
              <a:latin typeface="Calibri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46050" y="1352550"/>
          <a:ext cx="8912225" cy="495776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82445"/>
                <a:gridCol w="1782445"/>
                <a:gridCol w="1782445"/>
                <a:gridCol w="1782445"/>
                <a:gridCol w="1782445"/>
              </a:tblGrid>
              <a:tr h="3708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Xen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KVM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VirtualBox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VMWare</a:t>
                      </a:r>
                      <a:endParaRPr lang="en-US" sz="1400" dirty="0"/>
                    </a:p>
                  </a:txBody>
                  <a:tcPr marT="45716" marB="45716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Paravirtualization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marT="45716" marB="45716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Full Virtualization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T="45716" marB="45716"/>
                </a:tc>
              </a:tr>
              <a:tr h="5181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Host CPU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X86, X86_64, IA64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X86, X86_64, IA64, PPC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X86, X86_64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X86, X86_64</a:t>
                      </a:r>
                      <a:endParaRPr lang="en-US" sz="1400" dirty="0"/>
                    </a:p>
                  </a:txBody>
                  <a:tcPr marT="45716" marB="45716"/>
                </a:tc>
              </a:tr>
              <a:tr h="7315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Guest CPU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X86, X86_64, IA64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X86, X86_64, IA64, PPC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X86, X86_64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X86, X86_64</a:t>
                      </a:r>
                      <a:endParaRPr lang="en-US" sz="1400" dirty="0"/>
                    </a:p>
                  </a:txBody>
                  <a:tcPr marT="45716" marB="45716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Host OS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Linux, Unix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Linux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Windows, Linux, Unix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Proprietary</a:t>
                      </a:r>
                      <a:r>
                        <a:rPr lang="en-US" sz="1400" baseline="0" dirty="0" smtClean="0"/>
                        <a:t> Unix</a:t>
                      </a:r>
                      <a:endParaRPr lang="en-US" sz="1400" dirty="0"/>
                    </a:p>
                  </a:txBody>
                  <a:tcPr marT="45716" marB="45716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Guest OS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Linux, Windows, Unix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Linux, Windows, Unix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Linux, Windows, Unix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Linux, Windows, Unix</a:t>
                      </a:r>
                    </a:p>
                  </a:txBody>
                  <a:tcPr marT="45716" marB="45716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VT-x / AMD-v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Opt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Req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Opt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Opt</a:t>
                      </a:r>
                      <a:endParaRPr lang="en-US" sz="1400" dirty="0"/>
                    </a:p>
                  </a:txBody>
                  <a:tcPr marT="45716" marB="45716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Supported</a:t>
                      </a:r>
                      <a:r>
                        <a:rPr lang="en-US" sz="1400" baseline="0" dirty="0" smtClean="0"/>
                        <a:t> Cores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128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16*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marT="45716" marB="45716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Supported Memory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4TB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4TB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16GB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64GB</a:t>
                      </a:r>
                      <a:endParaRPr lang="en-US" sz="1400" dirty="0"/>
                    </a:p>
                  </a:txBody>
                  <a:tcPr marT="45716" marB="45716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3D Acceleration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Xen</a:t>
                      </a:r>
                      <a:r>
                        <a:rPr lang="en-US" sz="1400" dirty="0" smtClean="0"/>
                        <a:t>-GL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VMGL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Open-GL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Open-GL, DirectX</a:t>
                      </a:r>
                      <a:endParaRPr lang="en-US" sz="1400" dirty="0"/>
                    </a:p>
                  </a:txBody>
                  <a:tcPr marT="45716" marB="45716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Licensing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GPL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GPL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GPL/Proprietary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Proprietary</a:t>
                      </a:r>
                      <a:endParaRPr lang="en-US" sz="1400" dirty="0"/>
                    </a:p>
                  </a:txBody>
                  <a:tcPr marT="45716" marB="45716"/>
                </a:tc>
              </a:tr>
            </a:tbl>
          </a:graphicData>
        </a:graphic>
      </p:graphicFrame>
      <p:sp>
        <p:nvSpPr>
          <p:cNvPr id="2260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8E5FB3-EB69-E849-90B0-F04F93A39D49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260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02000" y="63436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898989"/>
                </a:solidFill>
                <a:latin typeface="Calibri" charset="0"/>
              </a:rPr>
              <a:t>https://portal.futuregrid.org</a:t>
            </a:r>
          </a:p>
        </p:txBody>
      </p:sp>
    </p:spTree>
    <p:extLst>
      <p:ext uri="{BB962C8B-B14F-4D97-AF65-F5344CB8AC3E}">
        <p14:creationId xmlns:p14="http://schemas.microsoft.com/office/powerpoint/2010/main" val="35177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Hypervisor Performance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CB1E6-636E-7845-BF2D-46AA36E4885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4" descr="linp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1" y="1288934"/>
            <a:ext cx="4569532" cy="314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2" descr="spec-omp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2" b="4732"/>
          <a:stretch>
            <a:fillRect/>
          </a:stretch>
        </p:blipFill>
        <p:spPr>
          <a:xfrm>
            <a:off x="4406364" y="3615765"/>
            <a:ext cx="4597935" cy="2528700"/>
          </a:xfrm>
        </p:spPr>
      </p:pic>
      <p:sp>
        <p:nvSpPr>
          <p:cNvPr id="8" name="TextBox 7"/>
          <p:cNvSpPr txBox="1"/>
          <p:nvPr/>
        </p:nvSpPr>
        <p:spPr>
          <a:xfrm>
            <a:off x="4915647" y="1417638"/>
            <a:ext cx="3182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HPCC </a:t>
            </a:r>
            <a:r>
              <a:rPr lang="en-US" dirty="0" err="1" smtClean="0"/>
              <a:t>Linpack</a:t>
            </a:r>
            <a:r>
              <a:rPr lang="en-US" dirty="0" smtClean="0"/>
              <a:t> – Nothing quite as good as native (note: its now not as bad)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23893" y="5245568"/>
            <a:ext cx="3182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 </a:t>
            </a:r>
            <a:r>
              <a:rPr lang="en-US" dirty="0" err="1" smtClean="0"/>
              <a:t>OpenMP</a:t>
            </a:r>
            <a:r>
              <a:rPr lang="en-US" dirty="0"/>
              <a:t> </a:t>
            </a:r>
            <a:r>
              <a:rPr lang="en-US" dirty="0" smtClean="0"/>
              <a:t>– KVM at native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Matters</a:t>
            </a:r>
            <a:endParaRPr lang="en-US" dirty="0"/>
          </a:p>
        </p:txBody>
      </p:sp>
      <p:pic>
        <p:nvPicPr>
          <p:cNvPr id="5" name="Content Placeholder 2" descr="FF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2105985" y="1172921"/>
            <a:ext cx="4850420" cy="2667544"/>
          </a:xfrm>
        </p:spPr>
      </p:pic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898989"/>
                </a:solidFill>
                <a:latin typeface="Calibri" charset="0"/>
              </a:rPr>
              <a:t>https://portal.futuregrid.org</a:t>
            </a:r>
          </a:p>
        </p:txBody>
      </p:sp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0C257E-70B3-B34A-A3F0-3EA4DDBC23C9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6" name="Content Placeholder 2" descr="pingpongbandwidt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 bwMode="auto">
          <a:xfrm>
            <a:off x="4765526" y="3948465"/>
            <a:ext cx="4378474" cy="24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7" name="Content Placeholder 2" descr="pingponglatenc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 bwMode="auto">
          <a:xfrm>
            <a:off x="152867" y="3948465"/>
            <a:ext cx="4378328" cy="24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4912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err="1" smtClean="0"/>
              <a:t>IaaS</a:t>
            </a:r>
            <a:r>
              <a:rPr lang="en-US" dirty="0" smtClean="0"/>
              <a:t> Scalability Is an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769" y="5760230"/>
            <a:ext cx="911033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From “Comparison of Multiple Cloud Frameworks"</a:t>
            </a: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62" y="1490395"/>
            <a:ext cx="7483996" cy="413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Monolithic MPP Supercomputers are typical</a:t>
            </a:r>
          </a:p>
          <a:p>
            <a:pPr lvl="1"/>
            <a:r>
              <a:rPr lang="en-US" dirty="0" smtClean="0"/>
              <a:t>But not all scientific applications are homogenous</a:t>
            </a:r>
          </a:p>
          <a:p>
            <a:r>
              <a:rPr lang="en-US" dirty="0" smtClean="0"/>
              <a:t>Grid technologies showed the power &amp; utility of distributed, heterogeneous resources</a:t>
            </a:r>
          </a:p>
          <a:p>
            <a:pPr lvl="1"/>
            <a:r>
              <a:rPr lang="en-US" dirty="0" smtClean="0"/>
              <a:t>Ex: Open Science Grid, LHC, and BOINC</a:t>
            </a:r>
          </a:p>
          <a:p>
            <a:r>
              <a:rPr lang="en-US" dirty="0" smtClean="0"/>
              <a:t>Apply federated resource capabilities from Grids to HPC Clouds</a:t>
            </a:r>
          </a:p>
          <a:p>
            <a:pPr lvl="1"/>
            <a:r>
              <a:rPr lang="en-US" dirty="0" smtClean="0"/>
              <a:t>SKY Computing? (Nimbus term)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CB1E6-636E-7845-BF2D-46AA36E4885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ScaleMP vSMP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25963"/>
          </a:xfrm>
        </p:spPr>
        <p:txBody>
          <a:bodyPr/>
          <a:lstStyle/>
          <a:p>
            <a:r>
              <a:rPr lang="en-US" sz="2400" dirty="0" err="1">
                <a:latin typeface="Calibri" charset="0"/>
              </a:rPr>
              <a:t>vSMP</a:t>
            </a:r>
            <a:r>
              <a:rPr lang="en-US" sz="2400" dirty="0">
                <a:latin typeface="Calibri" charset="0"/>
              </a:rPr>
              <a:t> Foundation is a virtualization software that creates a single virtual machine over multiple x86-based systems.</a:t>
            </a:r>
          </a:p>
          <a:p>
            <a:r>
              <a:rPr lang="en-US" sz="2400" dirty="0">
                <a:latin typeface="Calibri" charset="0"/>
              </a:rPr>
              <a:t>Provides large memory and compute SMP virtually to users by using commodity MPP hardware.  </a:t>
            </a:r>
          </a:p>
          <a:p>
            <a:r>
              <a:rPr lang="en-US" sz="2400" dirty="0">
                <a:latin typeface="Calibri" charset="0"/>
              </a:rPr>
              <a:t>Allows for the use of MPI, </a:t>
            </a:r>
            <a:r>
              <a:rPr lang="en-US" sz="2400" dirty="0" err="1">
                <a:latin typeface="Calibri" charset="0"/>
              </a:rPr>
              <a:t>OpenMP</a:t>
            </a:r>
            <a:r>
              <a:rPr lang="en-US" sz="2400" dirty="0">
                <a:latin typeface="Calibri" charset="0"/>
              </a:rPr>
              <a:t>, </a:t>
            </a:r>
            <a:r>
              <a:rPr lang="en-US" sz="2400" dirty="0" err="1">
                <a:latin typeface="Calibri" charset="0"/>
              </a:rPr>
              <a:t>Pthreads</a:t>
            </a:r>
            <a:r>
              <a:rPr lang="en-US" sz="2400" dirty="0">
                <a:latin typeface="Calibri" charset="0"/>
              </a:rPr>
              <a:t>, Java threads, and serial jobs on a single unified OS.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1" y="3839882"/>
            <a:ext cx="7946329" cy="295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3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vSMP Performance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Benchmark with HPCC, SPEC, &amp; 3</a:t>
            </a:r>
            <a:r>
              <a:rPr lang="en-US" baseline="30000" dirty="0">
                <a:latin typeface="Calibri" charset="0"/>
              </a:rPr>
              <a:t>rd</a:t>
            </a:r>
            <a:r>
              <a:rPr lang="en-US" dirty="0">
                <a:latin typeface="Calibri" charset="0"/>
              </a:rPr>
              <a:t> Party </a:t>
            </a:r>
            <a:r>
              <a:rPr lang="en-US" dirty="0" smtClean="0">
                <a:latin typeface="Calibri" charset="0"/>
              </a:rPr>
              <a:t>Apps</a:t>
            </a:r>
          </a:p>
          <a:p>
            <a:r>
              <a:rPr lang="en-US" dirty="0" smtClean="0">
                <a:latin typeface="Calibri" charset="0"/>
              </a:rPr>
              <a:t>Compare </a:t>
            </a:r>
            <a:r>
              <a:rPr lang="en-US" dirty="0" err="1" smtClean="0">
                <a:latin typeface="Calibri" charset="0"/>
              </a:rPr>
              <a:t>vSMP</a:t>
            </a:r>
            <a:r>
              <a:rPr lang="en-US" dirty="0" smtClean="0">
                <a:latin typeface="Calibri" charset="0"/>
              </a:rPr>
              <a:t> Performance to Native</a:t>
            </a:r>
          </a:p>
          <a:p>
            <a:r>
              <a:rPr lang="en-US" dirty="0" smtClean="0">
                <a:latin typeface="Calibri" charset="0"/>
              </a:rPr>
              <a:t>(Future) Compare </a:t>
            </a:r>
            <a:r>
              <a:rPr lang="en-US" dirty="0" err="1" smtClean="0">
                <a:latin typeface="Calibri" charset="0"/>
              </a:rPr>
              <a:t>vSMP</a:t>
            </a:r>
            <a:r>
              <a:rPr lang="en-US" dirty="0" smtClean="0">
                <a:latin typeface="Calibri" charset="0"/>
              </a:rPr>
              <a:t> to SGI </a:t>
            </a:r>
            <a:r>
              <a:rPr lang="en-US" dirty="0" err="1" smtClean="0">
                <a:latin typeface="Calibri" charset="0"/>
              </a:rPr>
              <a:t>Altix</a:t>
            </a:r>
            <a:r>
              <a:rPr lang="en-US" dirty="0" smtClean="0">
                <a:latin typeface="Calibri" charset="0"/>
              </a:rPr>
              <a:t> UV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921407"/>
              </p:ext>
            </p:extLst>
          </p:nvPr>
        </p:nvGraphicFramePr>
        <p:xfrm>
          <a:off x="4727642" y="3529217"/>
          <a:ext cx="4481681" cy="266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997370"/>
              </p:ext>
            </p:extLst>
          </p:nvPr>
        </p:nvGraphicFramePr>
        <p:xfrm>
          <a:off x="0" y="3429049"/>
          <a:ext cx="4912467" cy="275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69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GPUs in the Cloud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41099" y="1600200"/>
            <a:ext cx="4354701" cy="4525963"/>
          </a:xfrm>
        </p:spPr>
        <p:txBody>
          <a:bodyPr/>
          <a:lstStyle/>
          <a:p>
            <a:r>
              <a:rPr lang="en-US" dirty="0" smtClean="0"/>
              <a:t>Orders of magnitude more compute performance</a:t>
            </a:r>
          </a:p>
          <a:p>
            <a:r>
              <a:rPr lang="en-US" dirty="0" smtClean="0"/>
              <a:t>GPUs at </a:t>
            </a:r>
            <a:r>
              <a:rPr lang="en-US" dirty="0" err="1" smtClean="0"/>
              <a:t>Petascale</a:t>
            </a:r>
            <a:r>
              <a:rPr lang="en-US" dirty="0" smtClean="0"/>
              <a:t> today</a:t>
            </a:r>
          </a:p>
          <a:p>
            <a:r>
              <a:rPr lang="en-US" dirty="0" smtClean="0"/>
              <a:t>Considered in path towards </a:t>
            </a:r>
            <a:r>
              <a:rPr lang="en-US" dirty="0" err="1" smtClean="0"/>
              <a:t>Exascale</a:t>
            </a:r>
            <a:endParaRPr lang="en-US" dirty="0" smtClean="0"/>
          </a:p>
          <a:p>
            <a:pPr lvl="1"/>
            <a:r>
              <a:rPr lang="en-US" dirty="0" smtClean="0"/>
              <a:t>Great Flops per Watt, when power is a premium</a:t>
            </a:r>
          </a:p>
          <a:p>
            <a:r>
              <a:rPr lang="en-US" dirty="0" smtClean="0"/>
              <a:t>How to do we enable CUDA in the Cloud?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CB1E6-636E-7845-BF2D-46AA36E4885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847452"/>
              </p:ext>
            </p:extLst>
          </p:nvPr>
        </p:nvGraphicFramePr>
        <p:xfrm>
          <a:off x="4154583" y="1417638"/>
          <a:ext cx="4989418" cy="4954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32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11" descr="Screen shot 2012-06-13 at 11.28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58" y="1303338"/>
            <a:ext cx="4487862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Xen</a:t>
            </a:r>
            <a:r>
              <a:rPr lang="en-US" dirty="0" smtClean="0">
                <a:latin typeface="Calibri" charset="0"/>
              </a:rPr>
              <a:t> PCI </a:t>
            </a:r>
            <a:r>
              <a:rPr lang="en-US" dirty="0" err="1">
                <a:latin typeface="Calibri" charset="0"/>
              </a:rPr>
              <a:t>Passthrough</a:t>
            </a:r>
            <a:endParaRPr lang="en-US" dirty="0">
              <a:latin typeface="Calibri" charset="0"/>
            </a:endParaRPr>
          </a:p>
        </p:txBody>
      </p:sp>
      <p:sp>
        <p:nvSpPr>
          <p:cNvPr id="17410" name="Content Placeholder 9"/>
          <p:cNvSpPr>
            <a:spLocks noGrp="1"/>
          </p:cNvSpPr>
          <p:nvPr>
            <p:ph sz="half" idx="1"/>
          </p:nvPr>
        </p:nvSpPr>
        <p:spPr>
          <a:xfrm>
            <a:off x="157162" y="1600200"/>
            <a:ext cx="4969435" cy="4525963"/>
          </a:xfrm>
        </p:spPr>
        <p:txBody>
          <a:bodyPr/>
          <a:lstStyle/>
          <a:p>
            <a:r>
              <a:rPr lang="en-US" sz="3200" dirty="0">
                <a:latin typeface="Calibri" charset="0"/>
              </a:rPr>
              <a:t>Pass through the </a:t>
            </a:r>
            <a:r>
              <a:rPr lang="en-US" sz="3200" dirty="0" smtClean="0">
                <a:latin typeface="Calibri" charset="0"/>
              </a:rPr>
              <a:t>PCI-E GPU device to </a:t>
            </a:r>
            <a:r>
              <a:rPr lang="en-US" sz="3200" dirty="0" err="1" smtClean="0">
                <a:latin typeface="Calibri" charset="0"/>
              </a:rPr>
              <a:t>DomU</a:t>
            </a:r>
            <a:endParaRPr lang="en-US" sz="3200" dirty="0" smtClean="0">
              <a:latin typeface="Calibri" charset="0"/>
            </a:endParaRPr>
          </a:p>
          <a:p>
            <a:r>
              <a:rPr lang="en-US" sz="3200" dirty="0" smtClean="0">
                <a:latin typeface="Calibri" charset="0"/>
              </a:rPr>
              <a:t>Use </a:t>
            </a:r>
            <a:r>
              <a:rPr lang="en-US" sz="3200" dirty="0" err="1" smtClean="0">
                <a:latin typeface="Calibri" charset="0"/>
              </a:rPr>
              <a:t>Nvidia</a:t>
            </a:r>
            <a:r>
              <a:rPr lang="en-US" sz="3200" dirty="0" smtClean="0">
                <a:latin typeface="Calibri" charset="0"/>
              </a:rPr>
              <a:t> Tesla &amp; CUDA programming model</a:t>
            </a:r>
          </a:p>
          <a:p>
            <a:r>
              <a:rPr lang="en-US" sz="3200" dirty="0" smtClean="0">
                <a:latin typeface="Calibri" charset="0"/>
              </a:rPr>
              <a:t>NEW R&amp;D – it works!</a:t>
            </a:r>
          </a:p>
          <a:p>
            <a:pPr lvl="1"/>
            <a:r>
              <a:rPr lang="en-US" dirty="0">
                <a:latin typeface="Calibri" charset="0"/>
              </a:rPr>
              <a:t>Intel VT-d or AMD IOMMU </a:t>
            </a:r>
            <a:r>
              <a:rPr lang="en-US" dirty="0" smtClean="0">
                <a:latin typeface="Calibri" charset="0"/>
              </a:rPr>
              <a:t>extensions</a:t>
            </a:r>
          </a:p>
          <a:p>
            <a:pPr lvl="1"/>
            <a:r>
              <a:rPr lang="en-US" dirty="0" err="1">
                <a:latin typeface="Calibri" charset="0"/>
              </a:rPr>
              <a:t>Xen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pci</a:t>
            </a:r>
            <a:r>
              <a:rPr lang="en-US" dirty="0">
                <a:latin typeface="Calibri" charset="0"/>
              </a:rPr>
              <a:t>-back </a:t>
            </a:r>
          </a:p>
          <a:p>
            <a:pPr marL="0" indent="0">
              <a:buNone/>
            </a:pPr>
            <a:endParaRPr lang="en-US" sz="3200" dirty="0">
              <a:latin typeface="Calibri" charset="0"/>
            </a:endParaRP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898989"/>
                </a:solidFill>
                <a:latin typeface="Calibri" charset="0"/>
              </a:rPr>
              <a:t>http://futuregrid.org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21FDFC-5F09-6E4F-9CE1-93D46BEA39A1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2144" y="6139805"/>
            <a:ext cx="1215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GPU1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96500" y="6125517"/>
            <a:ext cx="1215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GPU2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26299" y="6135238"/>
            <a:ext cx="1215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GPU3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10-Point Star 3"/>
          <p:cNvSpPr/>
          <p:nvPr/>
        </p:nvSpPr>
        <p:spPr>
          <a:xfrm>
            <a:off x="5579100" y="1303338"/>
            <a:ext cx="860700" cy="443056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CUDA</a:t>
            </a:r>
            <a:endParaRPr lang="en-US" sz="1400" dirty="0"/>
          </a:p>
        </p:txBody>
      </p:sp>
      <p:sp>
        <p:nvSpPr>
          <p:cNvPr id="12" name="10-Point Star 11"/>
          <p:cNvSpPr/>
          <p:nvPr/>
        </p:nvSpPr>
        <p:spPr>
          <a:xfrm>
            <a:off x="6614880" y="1307527"/>
            <a:ext cx="860700" cy="443056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CUDA</a:t>
            </a:r>
            <a:endParaRPr lang="en-US" sz="1400" dirty="0"/>
          </a:p>
        </p:txBody>
      </p:sp>
      <p:sp>
        <p:nvSpPr>
          <p:cNvPr id="13" name="10-Point Star 12"/>
          <p:cNvSpPr/>
          <p:nvPr/>
        </p:nvSpPr>
        <p:spPr>
          <a:xfrm>
            <a:off x="7570544" y="1273507"/>
            <a:ext cx="860700" cy="443056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CUDA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7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FutureGrid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is an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international testbed </a:t>
            </a:r>
            <a:r>
              <a:rPr lang="en-US" sz="2500" dirty="0" smtClean="0">
                <a:cs typeface="Times New Roman" pitchFamily="18" charset="0"/>
              </a:rPr>
              <a:t>modeled on Grid5000</a:t>
            </a:r>
          </a:p>
          <a:p>
            <a:r>
              <a:rPr lang="en-US" sz="2500" dirty="0" smtClean="0"/>
              <a:t>Supporting international </a:t>
            </a:r>
            <a:r>
              <a:rPr lang="en-US" sz="2500" dirty="0" smtClean="0">
                <a:solidFill>
                  <a:srgbClr val="FF0000"/>
                </a:solidFill>
              </a:rPr>
              <a:t>Computer Science </a:t>
            </a:r>
            <a:r>
              <a:rPr lang="en-US" sz="2500" dirty="0" smtClean="0"/>
              <a:t>and </a:t>
            </a:r>
            <a:r>
              <a:rPr lang="en-US" sz="25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500" dirty="0" smtClean="0"/>
              <a:t>research in cloud, grid and parallel computing (HPC)</a:t>
            </a:r>
            <a:endParaRPr lang="en-US" sz="2500" dirty="0" smtClean="0">
              <a:solidFill>
                <a:srgbClr val="FF0000"/>
              </a:solidFill>
            </a:endParaRPr>
          </a:p>
          <a:p>
            <a:pPr lvl="1"/>
            <a:r>
              <a:rPr lang="en-US" sz="2500" dirty="0" smtClean="0"/>
              <a:t>Industry and Academia</a:t>
            </a:r>
          </a:p>
          <a:p>
            <a:r>
              <a:rPr lang="en-US" sz="25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500" dirty="0" smtClean="0">
                <a:cs typeface="Times New Roman" pitchFamily="18" charset="0"/>
              </a:rPr>
              <a:t> or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Each use of FutureGrid is an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 experiment </a:t>
            </a:r>
            <a:r>
              <a:rPr lang="en-US" sz="2500" dirty="0" smtClean="0">
                <a:cs typeface="Times New Roman" pitchFamily="18" charset="0"/>
              </a:rPr>
              <a:t>that is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reproducible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rich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500" dirty="0" smtClean="0">
                <a:cs typeface="Times New Roman" pitchFamily="18" charset="0"/>
              </a:rPr>
              <a:t>platform for advanced cyberinfrastructure (computer science) classes</a:t>
            </a:r>
          </a:p>
          <a:p>
            <a:pPr marL="0" indent="0">
              <a:buNone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InfiniBand</a:t>
            </a:r>
            <a:r>
              <a:rPr lang="en-US" dirty="0" smtClean="0"/>
              <a:t> VM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481265" cy="4525963"/>
          </a:xfrm>
        </p:spPr>
        <p:txBody>
          <a:bodyPr/>
          <a:lstStyle/>
          <a:p>
            <a:r>
              <a:rPr lang="en-US" dirty="0" smtClean="0"/>
              <a:t>PCI </a:t>
            </a:r>
            <a:r>
              <a:rPr lang="en-US" dirty="0" err="1" smtClean="0"/>
              <a:t>Passthrough</a:t>
            </a:r>
            <a:r>
              <a:rPr lang="en-US" dirty="0" smtClean="0"/>
              <a:t> does not share device with multiple VMs</a:t>
            </a:r>
          </a:p>
          <a:p>
            <a:r>
              <a:rPr lang="en-US" dirty="0" smtClean="0"/>
              <a:t>Can use SR-IOV for </a:t>
            </a:r>
            <a:r>
              <a:rPr lang="en-US" dirty="0" err="1" smtClean="0"/>
              <a:t>InfiniBand</a:t>
            </a:r>
            <a:r>
              <a:rPr lang="en-US" dirty="0" smtClean="0"/>
              <a:t> &amp; 10GbE </a:t>
            </a:r>
          </a:p>
          <a:p>
            <a:pPr lvl="1"/>
            <a:r>
              <a:rPr lang="en-US" dirty="0" smtClean="0"/>
              <a:t>Reduce host CPU utilization</a:t>
            </a:r>
          </a:p>
          <a:p>
            <a:pPr lvl="1"/>
            <a:r>
              <a:rPr lang="en-US" dirty="0" smtClean="0"/>
              <a:t>Maximize Bandwidth</a:t>
            </a:r>
          </a:p>
          <a:p>
            <a:pPr lvl="1"/>
            <a:r>
              <a:rPr lang="en-US" dirty="0" smtClean="0"/>
              <a:t>“Near native” performance</a:t>
            </a:r>
          </a:p>
          <a:p>
            <a:r>
              <a:rPr lang="en-US" dirty="0" smtClean="0"/>
              <a:t>Available in Q2 2012 OFED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56B8C-B936-EB40-AE7D-99B00AFABF7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598" y="1295763"/>
            <a:ext cx="3614679" cy="4737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623" y="6017504"/>
            <a:ext cx="871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“SR-IOV Networking in </a:t>
            </a:r>
            <a:r>
              <a:rPr lang="en-US" dirty="0" err="1"/>
              <a:t>Xen</a:t>
            </a:r>
            <a:r>
              <a:rPr lang="en-US" dirty="0"/>
              <a:t>: Architecture, Design and </a:t>
            </a:r>
            <a:r>
              <a:rPr lang="en-US" dirty="0" smtClean="0"/>
              <a:t>Implementation”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7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OpenStack</a:t>
            </a:r>
            <a:r>
              <a:rPr lang="en-US" dirty="0" smtClean="0"/>
              <a:t>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Federate Cloud deployments across Distributed Resources using Multi-zones</a:t>
            </a:r>
          </a:p>
          <a:p>
            <a:r>
              <a:rPr lang="en-US" dirty="0" smtClean="0"/>
              <a:t>Incorporate heterogeneous HPC resources</a:t>
            </a:r>
          </a:p>
          <a:p>
            <a:pPr lvl="1"/>
            <a:r>
              <a:rPr lang="en-US" dirty="0" smtClean="0"/>
              <a:t>GPUs with </a:t>
            </a:r>
            <a:r>
              <a:rPr lang="en-US" dirty="0" err="1" smtClean="0"/>
              <a:t>Xen</a:t>
            </a:r>
            <a:r>
              <a:rPr lang="en-US" dirty="0" smtClean="0"/>
              <a:t> and </a:t>
            </a:r>
            <a:r>
              <a:rPr lang="en-US" dirty="0" err="1" smtClean="0"/>
              <a:t>OpenStack</a:t>
            </a:r>
            <a:endParaRPr lang="en-US" dirty="0" smtClean="0"/>
          </a:p>
          <a:p>
            <a:pPr lvl="1"/>
            <a:r>
              <a:rPr lang="en-US" dirty="0" smtClean="0"/>
              <a:t>Bare metal / dynamic provisioning (when needed)</a:t>
            </a:r>
          </a:p>
          <a:p>
            <a:pPr lvl="1"/>
            <a:r>
              <a:rPr lang="en-US" dirty="0" smtClean="0"/>
              <a:t>Virtualized SMP for Shared Memory</a:t>
            </a:r>
          </a:p>
          <a:p>
            <a:r>
              <a:rPr lang="en-US" dirty="0" smtClean="0"/>
              <a:t>Leverage Hypervisor best-practices for near-native performance</a:t>
            </a:r>
          </a:p>
          <a:p>
            <a:r>
              <a:rPr lang="en-US" dirty="0" smtClean="0"/>
              <a:t>Build rich set of images to enable new </a:t>
            </a:r>
            <a:r>
              <a:rPr lang="en-US" dirty="0" err="1" smtClean="0"/>
              <a:t>PaaS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CB1E6-636E-7845-BF2D-46AA36E4885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aaS</a:t>
            </a:r>
            <a:r>
              <a:rPr lang="en-US" dirty="0" smtClean="0"/>
              <a:t> versus Roles/Appliances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4525963"/>
          </a:xfrm>
        </p:spPr>
        <p:txBody>
          <a:bodyPr/>
          <a:lstStyle/>
          <a:p>
            <a:r>
              <a:rPr lang="en-US" sz="2800" dirty="0" smtClean="0"/>
              <a:t>If you package a capability X as </a:t>
            </a:r>
            <a:r>
              <a:rPr lang="en-US" sz="2800" b="1" dirty="0" err="1" smtClean="0"/>
              <a:t>XaaS</a:t>
            </a:r>
            <a:r>
              <a:rPr lang="en-US" sz="2800" dirty="0" smtClean="0"/>
              <a:t>, it runs on a separate VM and you interact with messages</a:t>
            </a:r>
          </a:p>
          <a:p>
            <a:pPr lvl="1"/>
            <a:r>
              <a:rPr lang="en-US" sz="2400" b="1" dirty="0" err="1"/>
              <a:t>SQLaaS</a:t>
            </a:r>
            <a:r>
              <a:rPr lang="en-US" sz="2400" dirty="0"/>
              <a:t> offers databases via messages similar to old JDBC </a:t>
            </a:r>
            <a:r>
              <a:rPr lang="en-US" sz="2400" dirty="0" smtClean="0"/>
              <a:t>model</a:t>
            </a:r>
          </a:p>
          <a:p>
            <a:r>
              <a:rPr lang="en-US" sz="2800" dirty="0" smtClean="0"/>
              <a:t>If you build a </a:t>
            </a:r>
            <a:r>
              <a:rPr lang="en-US" sz="2800" b="1" dirty="0" smtClean="0"/>
              <a:t>role</a:t>
            </a:r>
            <a:r>
              <a:rPr lang="en-US" sz="2800" dirty="0" smtClean="0"/>
              <a:t> or </a:t>
            </a:r>
            <a:r>
              <a:rPr lang="en-US" sz="2800" b="1" dirty="0" smtClean="0"/>
              <a:t>appliance</a:t>
            </a:r>
            <a:r>
              <a:rPr lang="en-US" sz="2800" dirty="0" smtClean="0"/>
              <a:t> with X, then X built into VM and you just need to add your own code and run</a:t>
            </a:r>
          </a:p>
          <a:p>
            <a:pPr lvl="1"/>
            <a:r>
              <a:rPr lang="en-US" sz="2400" b="1" dirty="0" smtClean="0"/>
              <a:t>Generalized worker role </a:t>
            </a:r>
            <a:r>
              <a:rPr lang="en-US" sz="2400" dirty="0" smtClean="0"/>
              <a:t>builds in I/O and scheduling</a:t>
            </a:r>
          </a:p>
          <a:p>
            <a:r>
              <a:rPr lang="en-US" sz="2800" dirty="0" smtClean="0"/>
              <a:t>Lets take all capabilities – MPI, MapReduce, Workflow .. – and offer as </a:t>
            </a:r>
            <a:r>
              <a:rPr lang="en-US" sz="2800" b="1" dirty="0" smtClean="0"/>
              <a:t>roles</a:t>
            </a:r>
            <a:r>
              <a:rPr lang="en-US" sz="2800" dirty="0" smtClean="0"/>
              <a:t> or </a:t>
            </a:r>
            <a:r>
              <a:rPr lang="en-US" sz="2800" b="1" dirty="0" err="1" smtClean="0"/>
              <a:t>aaS</a:t>
            </a:r>
            <a:r>
              <a:rPr lang="en-US" sz="2800" b="1" dirty="0" smtClean="0"/>
              <a:t> </a:t>
            </a:r>
            <a:r>
              <a:rPr lang="en-US" sz="2800" dirty="0" smtClean="0"/>
              <a:t>(or both)</a:t>
            </a:r>
          </a:p>
          <a:p>
            <a:r>
              <a:rPr lang="en-US" sz="2800" dirty="0" smtClean="0"/>
              <a:t>Perhaps workflow has a controller  </a:t>
            </a:r>
            <a:r>
              <a:rPr lang="en-US" sz="2800" dirty="0" err="1" smtClean="0"/>
              <a:t>aaS</a:t>
            </a:r>
            <a:r>
              <a:rPr lang="en-US" sz="2800" dirty="0" smtClean="0"/>
              <a:t> with graphical design tool while runtime packaged in a role?</a:t>
            </a:r>
          </a:p>
          <a:p>
            <a:r>
              <a:rPr lang="en-US" sz="2800" dirty="0" smtClean="0"/>
              <a:t>Need to think through packaging of parallelism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Clouds for HPC?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60"/>
            <a:ext cx="8229600" cy="4525963"/>
          </a:xfrm>
        </p:spPr>
        <p:txBody>
          <a:bodyPr/>
          <a:lstStyle/>
          <a:p>
            <a:r>
              <a:rPr lang="en-US" sz="2800" dirty="0" smtClean="0"/>
              <a:t>Already-known Cloud advantages</a:t>
            </a:r>
          </a:p>
          <a:p>
            <a:pPr lvl="1"/>
            <a:r>
              <a:rPr lang="en-US" sz="2400" dirty="0" smtClean="0"/>
              <a:t>Leverage economies of scale</a:t>
            </a:r>
          </a:p>
          <a:p>
            <a:pPr lvl="1"/>
            <a:r>
              <a:rPr lang="en-US" sz="2400" dirty="0" smtClean="0"/>
              <a:t>Customized user environment </a:t>
            </a:r>
          </a:p>
          <a:p>
            <a:pPr lvl="1"/>
            <a:r>
              <a:rPr lang="en-US" sz="2400" dirty="0" smtClean="0"/>
              <a:t>Leverage new programming paradigms for big data</a:t>
            </a:r>
          </a:p>
          <a:p>
            <a:r>
              <a:rPr lang="en-US" sz="2800" dirty="0" smtClean="0"/>
              <a:t>But there’s more to be realized when moving to </a:t>
            </a:r>
            <a:r>
              <a:rPr lang="en-US" sz="2800" dirty="0" err="1" smtClean="0"/>
              <a:t>exascale</a:t>
            </a:r>
            <a:endParaRPr lang="en-US" sz="2800" dirty="0" smtClean="0"/>
          </a:p>
          <a:p>
            <a:pPr lvl="1"/>
            <a:r>
              <a:rPr lang="en-US" sz="2400" dirty="0" smtClean="0"/>
              <a:t>Leverage heterogeneous hardware</a:t>
            </a:r>
          </a:p>
          <a:p>
            <a:pPr lvl="1"/>
            <a:r>
              <a:rPr lang="en-US" sz="2400" dirty="0" smtClean="0"/>
              <a:t>Runtime scheduling to avoid synchronization barriers</a:t>
            </a:r>
          </a:p>
          <a:p>
            <a:pPr lvl="1"/>
            <a:r>
              <a:rPr lang="en-US" sz="2400" dirty="0" smtClean="0"/>
              <a:t>Check-pointing, snapshotting, live migration enable fault tolerance</a:t>
            </a:r>
          </a:p>
          <a:p>
            <a:r>
              <a:rPr lang="en-US" sz="2800" dirty="0" smtClean="0"/>
              <a:t>Targeting usable </a:t>
            </a:r>
            <a:r>
              <a:rPr lang="en-US" sz="2800" dirty="0" err="1" smtClean="0"/>
              <a:t>exascale</a:t>
            </a:r>
            <a:r>
              <a:rPr lang="en-US" sz="2800" dirty="0" smtClean="0"/>
              <a:t>, not stunt-machine </a:t>
            </a:r>
            <a:r>
              <a:rPr lang="en-US" sz="2800" dirty="0" err="1" smtClean="0"/>
              <a:t>excascale</a:t>
            </a:r>
            <a:endParaRPr lang="en-US" sz="28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CB1E6-636E-7845-BF2D-46AA36E4885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FutureGrid’s</a:t>
            </a:r>
            <a:r>
              <a:rPr lang="en-US" dirty="0" smtClean="0"/>
              <a:t>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NSF XSEDE Integration</a:t>
            </a:r>
          </a:p>
          <a:p>
            <a:pPr lvl="1"/>
            <a:r>
              <a:rPr lang="en-US" dirty="0" smtClean="0"/>
              <a:t>Slated to incorporate some FG services to XSEDE next year</a:t>
            </a:r>
          </a:p>
          <a:p>
            <a:pPr lvl="1"/>
            <a:r>
              <a:rPr lang="en-US" dirty="0" smtClean="0"/>
              <a:t>Contribute novel architectures from test-bed to production</a:t>
            </a:r>
          </a:p>
          <a:p>
            <a:r>
              <a:rPr lang="en-US" dirty="0" smtClean="0"/>
              <a:t>Idea: Deploy Federated Heterogeneous Cloud</a:t>
            </a:r>
          </a:p>
          <a:p>
            <a:pPr lvl="1"/>
            <a:r>
              <a:rPr lang="en-US" dirty="0" smtClean="0"/>
              <a:t>Target service oriented science</a:t>
            </a:r>
          </a:p>
          <a:p>
            <a:pPr lvl="1"/>
            <a:r>
              <a:rPr lang="en-US" dirty="0" err="1" smtClean="0"/>
              <a:t>IaaS</a:t>
            </a:r>
            <a:r>
              <a:rPr lang="en-US" dirty="0" smtClean="0"/>
              <a:t> framework with HPC performance</a:t>
            </a:r>
          </a:p>
          <a:p>
            <a:pPr lvl="1"/>
            <a:r>
              <a:rPr lang="en-US" dirty="0" smtClean="0"/>
              <a:t>Use DODCS </a:t>
            </a:r>
            <a:r>
              <a:rPr lang="en-US" dirty="0" err="1" smtClean="0"/>
              <a:t>OpenStack</a:t>
            </a:r>
            <a:r>
              <a:rPr lang="en-US" dirty="0" smtClean="0"/>
              <a:t> fork?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CB1E6-636E-7845-BF2D-46AA36E4885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More Information:</a:t>
            </a:r>
          </a:p>
          <a:p>
            <a:pPr algn="ctr"/>
            <a:r>
              <a:rPr lang="en-US" dirty="0" smtClean="0">
                <a:hlinkClick r:id="rId2"/>
              </a:rPr>
              <a:t>http://ajyounge.com</a:t>
            </a:r>
            <a:endParaRPr lang="en-US" dirty="0" smtClean="0"/>
          </a:p>
          <a:p>
            <a:pPr algn="ctr"/>
            <a:r>
              <a:rPr lang="en-US" dirty="0" smtClean="0">
                <a:hlinkClick r:id="rId3"/>
              </a:rPr>
              <a:t>http://futuregrid.org</a:t>
            </a: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CB1E6-636E-7845-BF2D-46AA36E4885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75460"/>
            <a:ext cx="8229600" cy="4525963"/>
          </a:xfrm>
        </p:spPr>
        <p:txBody>
          <a:bodyPr/>
          <a:lstStyle/>
          <a:p>
            <a:r>
              <a:rPr lang="en-US" dirty="0" smtClean="0"/>
              <a:t>NSF Grant </a:t>
            </a:r>
            <a:r>
              <a:rPr lang="en-US" dirty="0"/>
              <a:t>No. 0910812 to Indiana University for FutureGrid: An Experimental, High</a:t>
            </a:r>
            <a:r>
              <a:rPr lang="en-US" dirty="0" smtClean="0"/>
              <a:t>-Performance </a:t>
            </a:r>
            <a:r>
              <a:rPr lang="en-US" dirty="0"/>
              <a:t>Grid Test-</a:t>
            </a:r>
            <a:r>
              <a:rPr lang="en-US" dirty="0" smtClean="0"/>
              <a:t>bed</a:t>
            </a:r>
          </a:p>
          <a:p>
            <a:pPr lvl="1"/>
            <a:r>
              <a:rPr lang="en-US" dirty="0" smtClean="0"/>
              <a:t>PI: Geoffrey C. Fox</a:t>
            </a:r>
          </a:p>
          <a:p>
            <a:r>
              <a:rPr lang="en-US" dirty="0"/>
              <a:t>USC / ISI APEX DODCS </a:t>
            </a:r>
            <a:r>
              <a:rPr lang="en-US" dirty="0" smtClean="0"/>
              <a:t>Group</a:t>
            </a:r>
          </a:p>
          <a:p>
            <a:pPr lvl="1"/>
            <a:r>
              <a:rPr lang="en-US" dirty="0" smtClean="0"/>
              <a:t>JP Walters, Steve </a:t>
            </a:r>
            <a:r>
              <a:rPr lang="en-US" dirty="0" err="1" smtClean="0"/>
              <a:t>Crago</a:t>
            </a:r>
            <a:r>
              <a:rPr lang="en-US" dirty="0" smtClean="0"/>
              <a:t>, many others</a:t>
            </a:r>
          </a:p>
          <a:p>
            <a:r>
              <a:rPr lang="en-US" dirty="0" smtClean="0"/>
              <a:t>FutureGrid Software Team</a:t>
            </a:r>
          </a:p>
          <a:p>
            <a:r>
              <a:rPr lang="en-US" dirty="0" smtClean="0"/>
              <a:t>FutureGrid Systems Team</a:t>
            </a:r>
          </a:p>
          <a:p>
            <a:r>
              <a:rPr lang="en-US" dirty="0" smtClean="0"/>
              <a:t>IU SALSA Team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403B5-56E9-4340-B579-CCADB13FBF8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FutureGrid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36119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has a complementary focus to both the Open Science Grid and the other parts of XSEDE (TeraGrid).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User-customizable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accessed interactively </a:t>
            </a:r>
            <a:r>
              <a:rPr lang="en-US" sz="2400" dirty="0" smtClean="0">
                <a:cs typeface="Times New Roman" pitchFamily="18" charset="0"/>
              </a:rPr>
              <a:t>and supports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Grid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Cloud</a:t>
            </a:r>
            <a:r>
              <a:rPr lang="en-US" sz="2400" dirty="0" smtClean="0"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HPC </a:t>
            </a:r>
            <a:r>
              <a:rPr lang="en-US" sz="2400" dirty="0" smtClean="0">
                <a:cs typeface="Times New Roman" pitchFamily="18" charset="0"/>
              </a:rPr>
              <a:t>software with and without virtualization.  </a:t>
            </a:r>
          </a:p>
          <a:p>
            <a:r>
              <a:rPr lang="en-US" dirty="0" smtClean="0">
                <a:cs typeface="Times New Roman" pitchFamily="18" charset="0"/>
              </a:rPr>
              <a:t>An experimental platform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Where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computer science </a:t>
            </a:r>
            <a:r>
              <a:rPr lang="en-US" sz="2400" dirty="0" smtClean="0">
                <a:cs typeface="Times New Roman" pitchFamily="18" charset="0"/>
              </a:rPr>
              <a:t>applications can explore many facets of distributed systems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Where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domain sciences </a:t>
            </a:r>
            <a:r>
              <a:rPr lang="en-US" sz="2400" dirty="0" smtClean="0">
                <a:cs typeface="Times New Roman" pitchFamily="18" charset="0"/>
              </a:rPr>
              <a:t>can explore various deployment scenarios and tuning parameters and in the future possibly migrate to the large-scale national Cyberinfrastructure. </a:t>
            </a:r>
          </a:p>
          <a:p>
            <a:r>
              <a:rPr lang="en-US" sz="2400" dirty="0" smtClean="0"/>
              <a:t>Much of current use is in Computer Science Systems, Biology/Bioinformatics, and Education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7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FutureGrid Technologies and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524000"/>
            <a:ext cx="2667000" cy="457200"/>
          </a:xfrm>
        </p:spPr>
        <p:txBody>
          <a:bodyPr/>
          <a:lstStyle/>
          <a:p>
            <a:r>
              <a:rPr lang="en-US" dirty="0" smtClean="0"/>
              <a:t>Over 200 Projects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50987666"/>
              </p:ext>
            </p:extLst>
          </p:nvPr>
        </p:nvGraphicFramePr>
        <p:xfrm>
          <a:off x="-10633" y="1295400"/>
          <a:ext cx="6096000" cy="5020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48123046"/>
              </p:ext>
            </p:extLst>
          </p:nvPr>
        </p:nvGraphicFramePr>
        <p:xfrm>
          <a:off x="4572000" y="2514600"/>
          <a:ext cx="4572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960598" y="5681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5562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Software, Support)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/ Information Sciences Institute (Pegasus experiment management)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FutureGrid Services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9699" name="Content Placeholder 4" descr="cloud-layer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65" r="-23665"/>
          <a:stretch>
            <a:fillRect/>
          </a:stretch>
        </p:blipFill>
        <p:spPr/>
      </p:pic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BD43EE-A32B-774B-BD0B-282B7F43125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-403413" y="5139764"/>
            <a:ext cx="2032000" cy="138952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53"/>
            <a:ext cx="91440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br>
              <a:rPr lang="en-US" b="1" dirty="0" smtClean="0"/>
            </a:br>
            <a:r>
              <a:rPr lang="en-US" b="1" dirty="0" smtClean="0"/>
              <a:t>a Distributed </a:t>
            </a:r>
            <a:r>
              <a:rPr lang="en-US" b="1" dirty="0" err="1" smtClean="0"/>
              <a:t>Testbed</a:t>
            </a:r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1371600"/>
            <a:ext cx="9037636" cy="4839366"/>
            <a:chOff x="0" y="838200"/>
            <a:chExt cx="9037636" cy="4839366"/>
          </a:xfrm>
        </p:grpSpPr>
        <p:pic>
          <p:nvPicPr>
            <p:cNvPr id="31" name="Picture 2" descr="C:\Users\Geoffrey Fox\Desktop\AzaleaDskT\FutureGrid\gtb network v16_revis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38200"/>
              <a:ext cx="9037636" cy="4839366"/>
            </a:xfrm>
            <a:prstGeom prst="rect">
              <a:avLst/>
            </a:prstGeom>
            <a:noFill/>
          </p:spPr>
        </p:pic>
        <p:grpSp>
          <p:nvGrpSpPr>
            <p:cNvPr id="32" name="Group 11"/>
            <p:cNvGrpSpPr/>
            <p:nvPr/>
          </p:nvGrpSpPr>
          <p:grpSpPr>
            <a:xfrm>
              <a:off x="227427" y="4860341"/>
              <a:ext cx="2820573" cy="626059"/>
              <a:chOff x="152400" y="6172200"/>
              <a:chExt cx="2820573" cy="6463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38200" y="6172200"/>
                <a:ext cx="8354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Private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Public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52400" y="6400800"/>
                <a:ext cx="4572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" y="6629400"/>
                <a:ext cx="457200" cy="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676400" y="6324600"/>
                <a:ext cx="1296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FG Network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34200" y="4495800"/>
              <a:ext cx="1811500" cy="53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</a:rPr>
                <a:t>NID</a:t>
              </a:r>
              <a:r>
                <a:rPr lang="en-US" sz="1400" dirty="0">
                  <a:solidFill>
                    <a:prstClr val="black"/>
                  </a:solidFill>
                </a:rPr>
                <a:t>: Network Impairment Device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1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21594</TotalTime>
  <Words>1964</Words>
  <Application>Microsoft Office PowerPoint</Application>
  <PresentationFormat>On-screen Show (4:3)</PresentationFormat>
  <Paragraphs>542</Paragraphs>
  <Slides>46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FutureGrid: A Distributed High Performance Test-bed for Clouds</vt:lpstr>
      <vt:lpstr># whoami</vt:lpstr>
      <vt:lpstr>Part 1 – Futuregrid Project</vt:lpstr>
      <vt:lpstr>FutureGrid</vt:lpstr>
      <vt:lpstr>FutureGrid</vt:lpstr>
      <vt:lpstr>Distribution of FutureGrid Technologies and Areas</vt:lpstr>
      <vt:lpstr>FutureGrid Partners</vt:lpstr>
      <vt:lpstr>FutureGrid Services</vt:lpstr>
      <vt:lpstr>FutureGrid:  a Distributed Testbed</vt:lpstr>
      <vt:lpstr>Compute Hardware</vt:lpstr>
      <vt:lpstr>Storage Hardware</vt:lpstr>
      <vt:lpstr>FutureGrid Services</vt:lpstr>
      <vt:lpstr>FutureGrid: Inca Monitoring</vt:lpstr>
      <vt:lpstr>Detailed Software Architecture</vt:lpstr>
      <vt:lpstr>RAIN Architecture</vt:lpstr>
      <vt:lpstr>VM Image Management Process</vt:lpstr>
      <vt:lpstr>VM Image Management</vt:lpstr>
      <vt:lpstr>Image Repository Experiments</vt:lpstr>
      <vt:lpstr>FutureGrid Services</vt:lpstr>
      <vt:lpstr>MapReduce Model</vt:lpstr>
      <vt:lpstr>4 Forms of MapReduce</vt:lpstr>
      <vt:lpstr>PowerPoint Presentation</vt:lpstr>
      <vt:lpstr>Twister </vt:lpstr>
      <vt:lpstr>Performance – Kmeans Clustering</vt:lpstr>
      <vt:lpstr>FutureGrid Services</vt:lpstr>
      <vt:lpstr>PowerPoint Presentation</vt:lpstr>
      <vt:lpstr>PowerPoint Presentation</vt:lpstr>
      <vt:lpstr>Part 2 – Moving Forward</vt:lpstr>
      <vt:lpstr>Where are we?</vt:lpstr>
      <vt:lpstr>HPC + Cloud?</vt:lpstr>
      <vt:lpstr>Virtualization</vt:lpstr>
      <vt:lpstr>Hypervisor Performance</vt:lpstr>
      <vt:lpstr>Performance Matters</vt:lpstr>
      <vt:lpstr>IaaS Scalability Is an Issue</vt:lpstr>
      <vt:lpstr>Heterogeneity </vt:lpstr>
      <vt:lpstr>ScaleMP vSMP</vt:lpstr>
      <vt:lpstr>vSMP Performance</vt:lpstr>
      <vt:lpstr>GPUs in the Cloud</vt:lpstr>
      <vt:lpstr>Xen PCI Passthrough</vt:lpstr>
      <vt:lpstr>InfiniBand VM Support</vt:lpstr>
      <vt:lpstr>OpenStack Goal</vt:lpstr>
      <vt:lpstr>aaS versus Roles/Appliances</vt:lpstr>
      <vt:lpstr>Why Clouds for HPC?</vt:lpstr>
      <vt:lpstr>FutureGrid’s Future</vt:lpstr>
      <vt:lpstr>Questions?</vt:lpstr>
      <vt:lpstr>Acknowledgement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 von Laszewski</dc:creator>
  <cp:lastModifiedBy>Geoffrey Fox</cp:lastModifiedBy>
  <cp:revision>62</cp:revision>
  <dcterms:created xsi:type="dcterms:W3CDTF">2010-12-21T19:30:19Z</dcterms:created>
  <dcterms:modified xsi:type="dcterms:W3CDTF">2012-06-28T07:48:36Z</dcterms:modified>
</cp:coreProperties>
</file>