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6"/>
  </p:notesMasterIdLst>
  <p:handoutMasterIdLst>
    <p:handoutMasterId r:id="rId47"/>
  </p:handoutMasterIdLst>
  <p:sldIdLst>
    <p:sldId id="301" r:id="rId2"/>
    <p:sldId id="296" r:id="rId3"/>
    <p:sldId id="257" r:id="rId4"/>
    <p:sldId id="261" r:id="rId5"/>
    <p:sldId id="297" r:id="rId6"/>
    <p:sldId id="299" r:id="rId7"/>
    <p:sldId id="262" r:id="rId8"/>
    <p:sldId id="305" r:id="rId9"/>
    <p:sldId id="306" r:id="rId10"/>
    <p:sldId id="339" r:id="rId11"/>
    <p:sldId id="308" r:id="rId12"/>
    <p:sldId id="309" r:id="rId13"/>
    <p:sldId id="311" r:id="rId14"/>
    <p:sldId id="315" r:id="rId15"/>
    <p:sldId id="390" r:id="rId16"/>
    <p:sldId id="340" r:id="rId17"/>
    <p:sldId id="385" r:id="rId18"/>
    <p:sldId id="318" r:id="rId19"/>
    <p:sldId id="322" r:id="rId20"/>
    <p:sldId id="324" r:id="rId21"/>
    <p:sldId id="391" r:id="rId22"/>
    <p:sldId id="320" r:id="rId23"/>
    <p:sldId id="400" r:id="rId24"/>
    <p:sldId id="338" r:id="rId25"/>
    <p:sldId id="337" r:id="rId26"/>
    <p:sldId id="313" r:id="rId27"/>
    <p:sldId id="326" r:id="rId28"/>
    <p:sldId id="361" r:id="rId29"/>
    <p:sldId id="325" r:id="rId30"/>
    <p:sldId id="396" r:id="rId31"/>
    <p:sldId id="328" r:id="rId32"/>
    <p:sldId id="394" r:id="rId33"/>
    <p:sldId id="332" r:id="rId34"/>
    <p:sldId id="398" r:id="rId35"/>
    <p:sldId id="334" r:id="rId36"/>
    <p:sldId id="382" r:id="rId37"/>
    <p:sldId id="395" r:id="rId38"/>
    <p:sldId id="384" r:id="rId39"/>
    <p:sldId id="388" r:id="rId40"/>
    <p:sldId id="401" r:id="rId41"/>
    <p:sldId id="383" r:id="rId42"/>
    <p:sldId id="314" r:id="rId43"/>
    <p:sldId id="336" r:id="rId44"/>
    <p:sldId id="392" r:id="rId45"/>
  </p:sldIdLst>
  <p:sldSz cx="9144000" cy="6858000" type="screen4x3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FA04"/>
    <a:srgbClr val="FFFFCC"/>
    <a:srgbClr val="FF3300"/>
    <a:srgbClr val="0C8E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7500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li%20Kaplan\My%20Documents\PhD%20Calismalarim\security%20ile%20ilgili\GTF-OCT-04-2008\gt-2007\04-13-2009-LAN\GT-Multi-Node-All-LAN-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li%20Kaplan\Application%20Data\Microsoft\Excel\GT-All-results-main%20(version%201)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li%20Kaplan\Application%20Data\Microsoft\Excel\GT-Multi-Node-All-LAN-results%20(version%202)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Ali%20Kaplan\My%20Documents\PhD%20Calismalarim\security%20ile%20ilgili\GTF-OCT-04-2008\gt-2007\gtorrent\queenbee-result-files\GT-Multi-Node-All-results-Serv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>
        <c:manualLayout>
          <c:layoutTarget val="inner"/>
          <c:xMode val="edge"/>
          <c:yMode val="edge"/>
          <c:x val="6.9569991780048232E-2"/>
          <c:y val="6.3542879615618081E-2"/>
          <c:w val="0.88309425650693396"/>
          <c:h val="0.71606140983423827"/>
        </c:manualLayout>
      </c:layout>
      <c:lineChart>
        <c:grouping val="standard"/>
        <c:ser>
          <c:idx val="0"/>
          <c:order val="0"/>
          <c:tx>
            <c:strRef>
              <c:f>Sheet2!$T$2</c:f>
              <c:strCache>
                <c:ptCount val="1"/>
                <c:pt idx="0">
                  <c:v>Iperf</c:v>
                </c:pt>
              </c:strCache>
            </c:strRef>
          </c:tx>
          <c:spPr>
            <a:ln>
              <a:solidFill>
                <a:srgbClr val="10FA04"/>
              </a:solidFill>
            </a:ln>
          </c:spPr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Sheet2!$T$3:$T$13</c:f>
              <c:numCache>
                <c:formatCode>0.00</c:formatCode>
                <c:ptCount val="11"/>
                <c:pt idx="0">
                  <c:v>810</c:v>
                </c:pt>
                <c:pt idx="1">
                  <c:v>857</c:v>
                </c:pt>
                <c:pt idx="2">
                  <c:v>885</c:v>
                </c:pt>
                <c:pt idx="3">
                  <c:v>884</c:v>
                </c:pt>
                <c:pt idx="4">
                  <c:v>883</c:v>
                </c:pt>
                <c:pt idx="5">
                  <c:v>866</c:v>
                </c:pt>
                <c:pt idx="6">
                  <c:v>866</c:v>
                </c:pt>
                <c:pt idx="7">
                  <c:v>864</c:v>
                </c:pt>
                <c:pt idx="8">
                  <c:v>861</c:v>
                </c:pt>
                <c:pt idx="9">
                  <c:v>861</c:v>
                </c:pt>
                <c:pt idx="10">
                  <c:v>801</c:v>
                </c:pt>
              </c:numCache>
            </c:numRef>
          </c:val>
        </c:ser>
        <c:ser>
          <c:idx val="1"/>
          <c:order val="1"/>
          <c:tx>
            <c:strRef>
              <c:f>'LAN-PTCP'!$N$1</c:f>
              <c:strCache>
                <c:ptCount val="1"/>
                <c:pt idx="0">
                  <c:v>PTCP-Memory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</c:marker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'LAN-PTCP'!$N$2:$N$12</c:f>
              <c:numCache>
                <c:formatCode>0.00</c:formatCode>
                <c:ptCount val="11"/>
                <c:pt idx="0">
                  <c:v>564.0621399999992</c:v>
                </c:pt>
                <c:pt idx="1">
                  <c:v>505.69648128331647</c:v>
                </c:pt>
                <c:pt idx="2">
                  <c:v>427.73650246778527</c:v>
                </c:pt>
                <c:pt idx="3">
                  <c:v>305.61275574271519</c:v>
                </c:pt>
                <c:pt idx="4">
                  <c:v>290.93907859015962</c:v>
                </c:pt>
                <c:pt idx="5">
                  <c:v>325.39049379657968</c:v>
                </c:pt>
                <c:pt idx="6">
                  <c:v>345.08829538865962</c:v>
                </c:pt>
                <c:pt idx="7">
                  <c:v>373.99704726120854</c:v>
                </c:pt>
                <c:pt idx="8">
                  <c:v>392.64092107783932</c:v>
                </c:pt>
                <c:pt idx="9">
                  <c:v>415.75399993410184</c:v>
                </c:pt>
                <c:pt idx="10">
                  <c:v>472.77410883309301</c:v>
                </c:pt>
              </c:numCache>
            </c:numRef>
          </c:val>
        </c:ser>
        <c:ser>
          <c:idx val="2"/>
          <c:order val="2"/>
          <c:tx>
            <c:strRef>
              <c:f>'LAN-PTCP'!$L$1</c:f>
              <c:strCache>
                <c:ptCount val="1"/>
                <c:pt idx="0">
                  <c:v>PTCP-Disk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'LAN-PTCP'!$L$2:$L$12</c:f>
              <c:numCache>
                <c:formatCode>0.00</c:formatCode>
                <c:ptCount val="11"/>
                <c:pt idx="0">
                  <c:v>329.3532282906404</c:v>
                </c:pt>
                <c:pt idx="1">
                  <c:v>340.74765060781056</c:v>
                </c:pt>
                <c:pt idx="2">
                  <c:v>312.80173495297811</c:v>
                </c:pt>
                <c:pt idx="3">
                  <c:v>260.23601830786811</c:v>
                </c:pt>
                <c:pt idx="4">
                  <c:v>276.69196534997423</c:v>
                </c:pt>
                <c:pt idx="5">
                  <c:v>254.48214633733846</c:v>
                </c:pt>
                <c:pt idx="6">
                  <c:v>265.22750339252713</c:v>
                </c:pt>
                <c:pt idx="7">
                  <c:v>289.59788247015734</c:v>
                </c:pt>
                <c:pt idx="8">
                  <c:v>276.15945101273957</c:v>
                </c:pt>
                <c:pt idx="9">
                  <c:v>267.06312026459699</c:v>
                </c:pt>
                <c:pt idx="10">
                  <c:v>274.92402685706969</c:v>
                </c:pt>
              </c:numCache>
            </c:numRef>
          </c:val>
        </c:ser>
        <c:ser>
          <c:idx val="3"/>
          <c:order val="3"/>
          <c:tx>
            <c:strRef>
              <c:f>Sheet2!$U$2</c:f>
              <c:strCache>
                <c:ptCount val="1"/>
                <c:pt idx="0">
                  <c:v>GT1</c:v>
                </c:pt>
              </c:strCache>
            </c:strRef>
          </c:tx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Sheet2!$U$3:$U$12</c:f>
              <c:numCache>
                <c:formatCode>0.00</c:formatCode>
                <c:ptCount val="10"/>
                <c:pt idx="0">
                  <c:v>220.35000000000016</c:v>
                </c:pt>
                <c:pt idx="1">
                  <c:v>225.53750000000002</c:v>
                </c:pt>
                <c:pt idx="2">
                  <c:v>223.65</c:v>
                </c:pt>
                <c:pt idx="3">
                  <c:v>217.04250000000002</c:v>
                </c:pt>
                <c:pt idx="4">
                  <c:v>208.505</c:v>
                </c:pt>
                <c:pt idx="5">
                  <c:v>213.58857142857138</c:v>
                </c:pt>
                <c:pt idx="6">
                  <c:v>211.68</c:v>
                </c:pt>
                <c:pt idx="7">
                  <c:v>209.99600000000001</c:v>
                </c:pt>
                <c:pt idx="8">
                  <c:v>208.98666666666665</c:v>
                </c:pt>
                <c:pt idx="9">
                  <c:v>210.19000000000003</c:v>
                </c:pt>
              </c:numCache>
            </c:numRef>
          </c:val>
        </c:ser>
        <c:ser>
          <c:idx val="4"/>
          <c:order val="4"/>
          <c:tx>
            <c:strRef>
              <c:f>Sheet2!$V$2</c:f>
              <c:strCache>
                <c:ptCount val="1"/>
                <c:pt idx="0">
                  <c:v>GT2</c:v>
                </c:pt>
              </c:strCache>
            </c:strRef>
          </c:tx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Sheet2!$V$3:$V$12</c:f>
              <c:numCache>
                <c:formatCode>0.00</c:formatCode>
                <c:ptCount val="10"/>
                <c:pt idx="0">
                  <c:v>236.20666666666651</c:v>
                </c:pt>
                <c:pt idx="1">
                  <c:v>218.49</c:v>
                </c:pt>
                <c:pt idx="2">
                  <c:v>210.07000000000002</c:v>
                </c:pt>
                <c:pt idx="3">
                  <c:v>211.37</c:v>
                </c:pt>
                <c:pt idx="4">
                  <c:v>210.51000000000002</c:v>
                </c:pt>
                <c:pt idx="5">
                  <c:v>207.04499999999999</c:v>
                </c:pt>
                <c:pt idx="6">
                  <c:v>208.51</c:v>
                </c:pt>
                <c:pt idx="7">
                  <c:v>206.86</c:v>
                </c:pt>
                <c:pt idx="8">
                  <c:v>208.01749999999998</c:v>
                </c:pt>
                <c:pt idx="9">
                  <c:v>206.82500000000007</c:v>
                </c:pt>
              </c:numCache>
            </c:numRef>
          </c:val>
        </c:ser>
        <c:ser>
          <c:idx val="5"/>
          <c:order val="5"/>
          <c:tx>
            <c:strRef>
              <c:f>Sheet2!$W$2</c:f>
              <c:strCache>
                <c:ptCount val="1"/>
                <c:pt idx="0">
                  <c:v>GT4</c:v>
                </c:pt>
              </c:strCache>
            </c:strRef>
          </c:tx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Sheet2!$W$3:$W$12</c:f>
              <c:numCache>
                <c:formatCode>0.00</c:formatCode>
                <c:ptCount val="10"/>
                <c:pt idx="0">
                  <c:v>215.48750000000001</c:v>
                </c:pt>
                <c:pt idx="1">
                  <c:v>214.81800000000001</c:v>
                </c:pt>
                <c:pt idx="2">
                  <c:v>212.58250000000001</c:v>
                </c:pt>
                <c:pt idx="3">
                  <c:v>211.89250000000001</c:v>
                </c:pt>
                <c:pt idx="4">
                  <c:v>207.04749999999999</c:v>
                </c:pt>
                <c:pt idx="5">
                  <c:v>204.91499999999999</c:v>
                </c:pt>
                <c:pt idx="6">
                  <c:v>203.29250000000002</c:v>
                </c:pt>
                <c:pt idx="7">
                  <c:v>206.75750000000002</c:v>
                </c:pt>
                <c:pt idx="8">
                  <c:v>205.16750000000002</c:v>
                </c:pt>
                <c:pt idx="9">
                  <c:v>206.8775</c:v>
                </c:pt>
              </c:numCache>
            </c:numRef>
          </c:val>
        </c:ser>
        <c:ser>
          <c:idx val="6"/>
          <c:order val="6"/>
          <c:tx>
            <c:strRef>
              <c:f>Sheet2!$X$2</c:f>
              <c:strCache>
                <c:ptCount val="1"/>
                <c:pt idx="0">
                  <c:v>GT8</c:v>
                </c:pt>
              </c:strCache>
            </c:strRef>
          </c:tx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Sheet2!$X$3:$X$12</c:f>
              <c:numCache>
                <c:formatCode>0.00</c:formatCode>
                <c:ptCount val="10"/>
                <c:pt idx="0">
                  <c:v>212.57166666666652</c:v>
                </c:pt>
                <c:pt idx="1">
                  <c:v>211.5025</c:v>
                </c:pt>
                <c:pt idx="2">
                  <c:v>211.59200000000001</c:v>
                </c:pt>
                <c:pt idx="3">
                  <c:v>209.80500000000001</c:v>
                </c:pt>
                <c:pt idx="4">
                  <c:v>204.49857142857138</c:v>
                </c:pt>
                <c:pt idx="5">
                  <c:v>202.27999999999992</c:v>
                </c:pt>
                <c:pt idx="6">
                  <c:v>207.9</c:v>
                </c:pt>
                <c:pt idx="7">
                  <c:v>197.39000000000001</c:v>
                </c:pt>
                <c:pt idx="8">
                  <c:v>206.75750000000002</c:v>
                </c:pt>
                <c:pt idx="9">
                  <c:v>206.46250000000003</c:v>
                </c:pt>
              </c:numCache>
            </c:numRef>
          </c:val>
        </c:ser>
        <c:ser>
          <c:idx val="7"/>
          <c:order val="7"/>
          <c:tx>
            <c:strRef>
              <c:f>Sheet2!$Y$2</c:f>
              <c:strCache>
                <c:ptCount val="1"/>
                <c:pt idx="0">
                  <c:v>G16</c:v>
                </c:pt>
              </c:strCache>
            </c:strRef>
          </c:tx>
          <c:cat>
            <c:numRef>
              <c:f>Sheet2!$S$3:$S$13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Sheet2!$Y$3:$Y$12</c:f>
              <c:numCache>
                <c:formatCode>0.00</c:formatCode>
                <c:ptCount val="10"/>
                <c:pt idx="0">
                  <c:v>198.95000000000007</c:v>
                </c:pt>
                <c:pt idx="1">
                  <c:v>212.07250000000002</c:v>
                </c:pt>
                <c:pt idx="2">
                  <c:v>206.46600000000001</c:v>
                </c:pt>
                <c:pt idx="3">
                  <c:v>202.00399999999999</c:v>
                </c:pt>
                <c:pt idx="4">
                  <c:v>200.76749999999998</c:v>
                </c:pt>
                <c:pt idx="5">
                  <c:v>194.67</c:v>
                </c:pt>
                <c:pt idx="6">
                  <c:v>189.34999999999997</c:v>
                </c:pt>
                <c:pt idx="7">
                  <c:v>191.535</c:v>
                </c:pt>
                <c:pt idx="8">
                  <c:v>180.63</c:v>
                </c:pt>
                <c:pt idx="9">
                  <c:v>179.57499999999999</c:v>
                </c:pt>
              </c:numCache>
            </c:numRef>
          </c:val>
        </c:ser>
        <c:marker val="1"/>
        <c:axId val="78731136"/>
        <c:axId val="78741504"/>
      </c:lineChart>
      <c:catAx>
        <c:axId val="78731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Number of Streams/Seeds</a:t>
                </a:r>
              </a:p>
            </c:rich>
          </c:tx>
          <c:layout/>
        </c:title>
        <c:numFmt formatCode="General" sourceLinked="1"/>
        <c:tickLblPos val="nextTo"/>
        <c:crossAx val="78741504"/>
        <c:crosses val="autoZero"/>
        <c:auto val="1"/>
        <c:lblAlgn val="ctr"/>
        <c:lblOffset val="100"/>
      </c:catAx>
      <c:valAx>
        <c:axId val="78741504"/>
        <c:scaling>
          <c:orientation val="minMax"/>
        </c:scaling>
        <c:axPos val="l"/>
        <c:majorGridlines/>
        <c:numFmt formatCode="0.00" sourceLinked="1"/>
        <c:tickLblPos val="nextTo"/>
        <c:crossAx val="78731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223753280839929E-2"/>
          <c:y val="0.92298751116124811"/>
          <c:w val="0.94105096237970265"/>
          <c:h val="6.3077523788649809E-2"/>
        </c:manualLayout>
      </c:layout>
      <c:txPr>
        <a:bodyPr/>
        <a:lstStyle/>
        <a:p>
          <a:pPr>
            <a:defRPr sz="2400">
              <a:latin typeface="+mj-lt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6305687253284404E-2"/>
          <c:y val="7.113212049179958E-2"/>
          <c:w val="0.76589583463871058"/>
          <c:h val="0.86601855728582899"/>
        </c:manualLayout>
      </c:layout>
      <c:lineChart>
        <c:grouping val="standard"/>
        <c:ser>
          <c:idx val="0"/>
          <c:order val="0"/>
          <c:tx>
            <c:strRef>
              <c:f>'GT-04-12-2009-results'!$R$3</c:f>
              <c:strCache>
                <c:ptCount val="1"/>
                <c:pt idx="0">
                  <c:v>Iperf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'GT-04-12-2009-results'!$R$4:$R$28</c:f>
              <c:numCache>
                <c:formatCode>0.00</c:formatCode>
                <c:ptCount val="25"/>
                <c:pt idx="0">
                  <c:v>10.8</c:v>
                </c:pt>
                <c:pt idx="1">
                  <c:v>20.466666666666669</c:v>
                </c:pt>
                <c:pt idx="2">
                  <c:v>27.7</c:v>
                </c:pt>
                <c:pt idx="3">
                  <c:v>35.700000000000003</c:v>
                </c:pt>
                <c:pt idx="4">
                  <c:v>46.9</c:v>
                </c:pt>
                <c:pt idx="5">
                  <c:v>58</c:v>
                </c:pt>
                <c:pt idx="6">
                  <c:v>79.7</c:v>
                </c:pt>
                <c:pt idx="7">
                  <c:v>96.8</c:v>
                </c:pt>
                <c:pt idx="8">
                  <c:v>107</c:v>
                </c:pt>
                <c:pt idx="9">
                  <c:v>110</c:v>
                </c:pt>
                <c:pt idx="10">
                  <c:v>146</c:v>
                </c:pt>
                <c:pt idx="11">
                  <c:v>163</c:v>
                </c:pt>
                <c:pt idx="12">
                  <c:v>197</c:v>
                </c:pt>
                <c:pt idx="13">
                  <c:v>248</c:v>
                </c:pt>
                <c:pt idx="14">
                  <c:v>250</c:v>
                </c:pt>
                <c:pt idx="15">
                  <c:v>356</c:v>
                </c:pt>
                <c:pt idx="16">
                  <c:v>470</c:v>
                </c:pt>
                <c:pt idx="17">
                  <c:v>524</c:v>
                </c:pt>
                <c:pt idx="18">
                  <c:v>560</c:v>
                </c:pt>
                <c:pt idx="19">
                  <c:v>488</c:v>
                </c:pt>
                <c:pt idx="20">
                  <c:v>436</c:v>
                </c:pt>
                <c:pt idx="21">
                  <c:v>402</c:v>
                </c:pt>
                <c:pt idx="22">
                  <c:v>386</c:v>
                </c:pt>
                <c:pt idx="23">
                  <c:v>364</c:v>
                </c:pt>
                <c:pt idx="24">
                  <c:v>317</c:v>
                </c:pt>
              </c:numCache>
            </c:numRef>
          </c:val>
        </c:ser>
        <c:ser>
          <c:idx val="1"/>
          <c:order val="1"/>
          <c:tx>
            <c:strRef>
              <c:f>'GT-04-12-2009-results'!$S$3</c:f>
              <c:strCache>
                <c:ptCount val="1"/>
                <c:pt idx="0">
                  <c:v>GT1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'GT-04-12-2009-results'!$S$4:$S$18</c:f>
              <c:numCache>
                <c:formatCode>0.00</c:formatCode>
                <c:ptCount val="15"/>
                <c:pt idx="0">
                  <c:v>11.02</c:v>
                </c:pt>
                <c:pt idx="1">
                  <c:v>22.479999999999986</c:v>
                </c:pt>
                <c:pt idx="2">
                  <c:v>33.5</c:v>
                </c:pt>
                <c:pt idx="3">
                  <c:v>43.952500000000001</c:v>
                </c:pt>
                <c:pt idx="4">
                  <c:v>54.02</c:v>
                </c:pt>
                <c:pt idx="5">
                  <c:v>59.68</c:v>
                </c:pt>
                <c:pt idx="6">
                  <c:v>80.849999999999994</c:v>
                </c:pt>
                <c:pt idx="7">
                  <c:v>97.517500000000027</c:v>
                </c:pt>
                <c:pt idx="8">
                  <c:v>127.42</c:v>
                </c:pt>
                <c:pt idx="9">
                  <c:v>140.85000000000016</c:v>
                </c:pt>
                <c:pt idx="10">
                  <c:v>170.99666666666658</c:v>
                </c:pt>
                <c:pt idx="11">
                  <c:v>211.83666666666662</c:v>
                </c:pt>
                <c:pt idx="12">
                  <c:v>249.48666666666665</c:v>
                </c:pt>
                <c:pt idx="13">
                  <c:v>278.34750000000008</c:v>
                </c:pt>
                <c:pt idx="14">
                  <c:v>280.23333333333335</c:v>
                </c:pt>
              </c:numCache>
            </c:numRef>
          </c:val>
        </c:ser>
        <c:ser>
          <c:idx val="2"/>
          <c:order val="2"/>
          <c:tx>
            <c:strRef>
              <c:f>'GT-04-12-2009-results'!$T$3</c:f>
              <c:strCache>
                <c:ptCount val="1"/>
                <c:pt idx="0">
                  <c:v>GT2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'GT-04-12-2009-results'!$T$4:$T$18</c:f>
              <c:numCache>
                <c:formatCode>0.00</c:formatCode>
                <c:ptCount val="15"/>
                <c:pt idx="0">
                  <c:v>21.675000000000001</c:v>
                </c:pt>
                <c:pt idx="1">
                  <c:v>46.097500000000011</c:v>
                </c:pt>
                <c:pt idx="2">
                  <c:v>61.74</c:v>
                </c:pt>
                <c:pt idx="3">
                  <c:v>81.66249999999998</c:v>
                </c:pt>
                <c:pt idx="4">
                  <c:v>106.3925</c:v>
                </c:pt>
                <c:pt idx="5">
                  <c:v>132.065</c:v>
                </c:pt>
                <c:pt idx="6">
                  <c:v>162.6</c:v>
                </c:pt>
                <c:pt idx="7">
                  <c:v>197.56</c:v>
                </c:pt>
                <c:pt idx="8">
                  <c:v>237.16</c:v>
                </c:pt>
                <c:pt idx="9">
                  <c:v>274.58</c:v>
                </c:pt>
                <c:pt idx="10">
                  <c:v>294.92999999999961</c:v>
                </c:pt>
                <c:pt idx="11">
                  <c:v>318.82</c:v>
                </c:pt>
                <c:pt idx="12">
                  <c:v>319.65666666666709</c:v>
                </c:pt>
                <c:pt idx="13">
                  <c:v>331.6</c:v>
                </c:pt>
                <c:pt idx="14">
                  <c:v>314.08</c:v>
                </c:pt>
              </c:numCache>
            </c:numRef>
          </c:val>
        </c:ser>
        <c:ser>
          <c:idx val="3"/>
          <c:order val="3"/>
          <c:tx>
            <c:strRef>
              <c:f>'GT-04-12-2009-results'!$U$3</c:f>
              <c:strCache>
                <c:ptCount val="1"/>
                <c:pt idx="0">
                  <c:v>GT4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'GT-04-12-2009-results'!$U$4:$U$18</c:f>
              <c:numCache>
                <c:formatCode>0.00</c:formatCode>
                <c:ptCount val="15"/>
                <c:pt idx="0">
                  <c:v>41.5075</c:v>
                </c:pt>
                <c:pt idx="1">
                  <c:v>83.509999999999991</c:v>
                </c:pt>
                <c:pt idx="2">
                  <c:v>116.54666666666672</c:v>
                </c:pt>
                <c:pt idx="3">
                  <c:v>147.10250000000002</c:v>
                </c:pt>
                <c:pt idx="4">
                  <c:v>184.13600000000002</c:v>
                </c:pt>
                <c:pt idx="5">
                  <c:v>217.58500000000001</c:v>
                </c:pt>
                <c:pt idx="6">
                  <c:v>273.20750000000004</c:v>
                </c:pt>
                <c:pt idx="7">
                  <c:v>318.14000000000038</c:v>
                </c:pt>
                <c:pt idx="8">
                  <c:v>320.54333333333375</c:v>
                </c:pt>
                <c:pt idx="9">
                  <c:v>332.12000000000006</c:v>
                </c:pt>
                <c:pt idx="10">
                  <c:v>333.45666666666671</c:v>
                </c:pt>
                <c:pt idx="11">
                  <c:v>336.02333333333331</c:v>
                </c:pt>
                <c:pt idx="12">
                  <c:v>323.16400000000039</c:v>
                </c:pt>
                <c:pt idx="13">
                  <c:v>327.96249999999969</c:v>
                </c:pt>
                <c:pt idx="14">
                  <c:v>327.36666666666702</c:v>
                </c:pt>
              </c:numCache>
            </c:numRef>
          </c:val>
        </c:ser>
        <c:ser>
          <c:idx val="4"/>
          <c:order val="4"/>
          <c:tx>
            <c:strRef>
              <c:f>'GT-04-12-2009-results'!$V$3</c:f>
              <c:strCache>
                <c:ptCount val="1"/>
                <c:pt idx="0">
                  <c:v>GT8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'GT-04-12-2009-results'!$V$4:$V$18</c:f>
              <c:numCache>
                <c:formatCode>0.00</c:formatCode>
                <c:ptCount val="15"/>
                <c:pt idx="0">
                  <c:v>82.964000000000027</c:v>
                </c:pt>
                <c:pt idx="1">
                  <c:v>169.15750000000003</c:v>
                </c:pt>
                <c:pt idx="2">
                  <c:v>197.315</c:v>
                </c:pt>
                <c:pt idx="3">
                  <c:v>262.685</c:v>
                </c:pt>
                <c:pt idx="4">
                  <c:v>284.75</c:v>
                </c:pt>
                <c:pt idx="5">
                  <c:v>314.91333333333336</c:v>
                </c:pt>
                <c:pt idx="6">
                  <c:v>321.17333333333374</c:v>
                </c:pt>
                <c:pt idx="7">
                  <c:v>319.21999999999969</c:v>
                </c:pt>
                <c:pt idx="8">
                  <c:v>324.66250000000002</c:v>
                </c:pt>
                <c:pt idx="9">
                  <c:v>327.65399999999994</c:v>
                </c:pt>
                <c:pt idx="10">
                  <c:v>333.67750000000001</c:v>
                </c:pt>
                <c:pt idx="11">
                  <c:v>327.51750000000004</c:v>
                </c:pt>
                <c:pt idx="12">
                  <c:v>314.91249999999962</c:v>
                </c:pt>
                <c:pt idx="13">
                  <c:v>310.05</c:v>
                </c:pt>
                <c:pt idx="14">
                  <c:v>299.47999999999962</c:v>
                </c:pt>
              </c:numCache>
            </c:numRef>
          </c:val>
        </c:ser>
        <c:ser>
          <c:idx val="5"/>
          <c:order val="5"/>
          <c:tx>
            <c:strRef>
              <c:f>'GT-04-12-2009-results'!$W$3</c:f>
              <c:strCache>
                <c:ptCount val="1"/>
                <c:pt idx="0">
                  <c:v>GT16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'GT-04-12-2009-results'!$W$4:$W$18</c:f>
              <c:numCache>
                <c:formatCode>0.00</c:formatCode>
                <c:ptCount val="15"/>
                <c:pt idx="0">
                  <c:v>143.66</c:v>
                </c:pt>
                <c:pt idx="1">
                  <c:v>281.40999999999963</c:v>
                </c:pt>
                <c:pt idx="2">
                  <c:v>292.28500000000003</c:v>
                </c:pt>
                <c:pt idx="3">
                  <c:v>322.34749999999997</c:v>
                </c:pt>
                <c:pt idx="4">
                  <c:v>322.36000000000007</c:v>
                </c:pt>
                <c:pt idx="5">
                  <c:v>332.26</c:v>
                </c:pt>
                <c:pt idx="6">
                  <c:v>329.13599999999968</c:v>
                </c:pt>
                <c:pt idx="7">
                  <c:v>322.97333333333336</c:v>
                </c:pt>
                <c:pt idx="8">
                  <c:v>313.07799999999969</c:v>
                </c:pt>
                <c:pt idx="9">
                  <c:v>309.0625</c:v>
                </c:pt>
                <c:pt idx="10">
                  <c:v>290.79666666666674</c:v>
                </c:pt>
                <c:pt idx="11">
                  <c:v>287.89</c:v>
                </c:pt>
                <c:pt idx="12">
                  <c:v>281.37</c:v>
                </c:pt>
                <c:pt idx="13">
                  <c:v>265.2475</c:v>
                </c:pt>
                <c:pt idx="14">
                  <c:v>257.61333333333374</c:v>
                </c:pt>
              </c:numCache>
            </c:numRef>
          </c:val>
        </c:ser>
        <c:ser>
          <c:idx val="6"/>
          <c:order val="6"/>
          <c:tx>
            <c:strRef>
              <c:f>'GT-04-12-2009-results'!$X$3</c:f>
              <c:strCache>
                <c:ptCount val="1"/>
                <c:pt idx="0">
                  <c:v>GT1-OH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'GT-04-12-2009-results'!$X$4:$X$18</c:f>
              <c:numCache>
                <c:formatCode>0.00</c:formatCode>
                <c:ptCount val="15"/>
                <c:pt idx="0">
                  <c:v>11.025</c:v>
                </c:pt>
                <c:pt idx="1">
                  <c:v>22.562499999999975</c:v>
                </c:pt>
                <c:pt idx="2">
                  <c:v>33.65</c:v>
                </c:pt>
                <c:pt idx="3">
                  <c:v>44.26250000000006</c:v>
                </c:pt>
                <c:pt idx="4">
                  <c:v>54.25</c:v>
                </c:pt>
                <c:pt idx="5">
                  <c:v>59.967500000000001</c:v>
                </c:pt>
                <c:pt idx="6">
                  <c:v>81.392499999999998</c:v>
                </c:pt>
                <c:pt idx="7">
                  <c:v>98.394999999999996</c:v>
                </c:pt>
                <c:pt idx="8">
                  <c:v>129.14333333333337</c:v>
                </c:pt>
                <c:pt idx="9">
                  <c:v>142.67333333333337</c:v>
                </c:pt>
                <c:pt idx="10">
                  <c:v>173.35000000000016</c:v>
                </c:pt>
                <c:pt idx="11">
                  <c:v>216.02666666666659</c:v>
                </c:pt>
                <c:pt idx="12">
                  <c:v>254.8066666666667</c:v>
                </c:pt>
                <c:pt idx="13">
                  <c:v>290.09249999999969</c:v>
                </c:pt>
                <c:pt idx="14">
                  <c:v>297.51666666666671</c:v>
                </c:pt>
              </c:numCache>
            </c:numRef>
          </c:val>
        </c:ser>
        <c:ser>
          <c:idx val="7"/>
          <c:order val="7"/>
          <c:tx>
            <c:strRef>
              <c:f>'GT-04-12-2009-results'!$Y$3</c:f>
              <c:strCache>
                <c:ptCount val="1"/>
                <c:pt idx="0">
                  <c:v>GT2-OH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'GT-04-12-2009-results'!$Y$4:$Y$18</c:f>
              <c:numCache>
                <c:formatCode>0.00</c:formatCode>
                <c:ptCount val="15"/>
                <c:pt idx="0">
                  <c:v>21.77</c:v>
                </c:pt>
                <c:pt idx="1">
                  <c:v>46.27000000000001</c:v>
                </c:pt>
                <c:pt idx="2">
                  <c:v>62.040000000000006</c:v>
                </c:pt>
                <c:pt idx="3">
                  <c:v>82.0625</c:v>
                </c:pt>
                <c:pt idx="4">
                  <c:v>107.19499999999999</c:v>
                </c:pt>
                <c:pt idx="5">
                  <c:v>133.6525</c:v>
                </c:pt>
                <c:pt idx="6">
                  <c:v>165.36250000000001</c:v>
                </c:pt>
                <c:pt idx="7">
                  <c:v>201.95500000000001</c:v>
                </c:pt>
                <c:pt idx="8">
                  <c:v>244.24250000000001</c:v>
                </c:pt>
                <c:pt idx="9">
                  <c:v>282.85666666666702</c:v>
                </c:pt>
                <c:pt idx="10">
                  <c:v>305.82</c:v>
                </c:pt>
                <c:pt idx="11">
                  <c:v>333.0266666666667</c:v>
                </c:pt>
                <c:pt idx="12">
                  <c:v>332.16333333333381</c:v>
                </c:pt>
                <c:pt idx="13">
                  <c:v>346.89000000000004</c:v>
                </c:pt>
                <c:pt idx="14">
                  <c:v>328.87</c:v>
                </c:pt>
              </c:numCache>
            </c:numRef>
          </c:val>
        </c:ser>
        <c:ser>
          <c:idx val="8"/>
          <c:order val="8"/>
          <c:tx>
            <c:strRef>
              <c:f>'GT-04-12-2009-results'!$Z$3</c:f>
              <c:strCache>
                <c:ptCount val="1"/>
                <c:pt idx="0">
                  <c:v>GT4-OH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'GT-04-12-2009-results'!$Z$4:$Z$18</c:f>
              <c:numCache>
                <c:formatCode>0.00</c:formatCode>
                <c:ptCount val="15"/>
                <c:pt idx="0">
                  <c:v>41.81</c:v>
                </c:pt>
                <c:pt idx="1">
                  <c:v>84.252499999999998</c:v>
                </c:pt>
                <c:pt idx="2">
                  <c:v>117.71833333333335</c:v>
                </c:pt>
                <c:pt idx="3">
                  <c:v>149.35750000000004</c:v>
                </c:pt>
                <c:pt idx="4">
                  <c:v>188.74599999999998</c:v>
                </c:pt>
                <c:pt idx="5">
                  <c:v>223.55625000000001</c:v>
                </c:pt>
                <c:pt idx="6">
                  <c:v>289.32499999999999</c:v>
                </c:pt>
                <c:pt idx="7">
                  <c:v>331.19</c:v>
                </c:pt>
                <c:pt idx="8">
                  <c:v>336.45666666666671</c:v>
                </c:pt>
                <c:pt idx="9">
                  <c:v>348.45666666666671</c:v>
                </c:pt>
                <c:pt idx="10">
                  <c:v>348.44666666666672</c:v>
                </c:pt>
                <c:pt idx="11">
                  <c:v>351.30333333333374</c:v>
                </c:pt>
                <c:pt idx="12">
                  <c:v>341.41999999999962</c:v>
                </c:pt>
                <c:pt idx="13">
                  <c:v>347.375</c:v>
                </c:pt>
                <c:pt idx="14">
                  <c:v>351.04333333333375</c:v>
                </c:pt>
              </c:numCache>
            </c:numRef>
          </c:val>
        </c:ser>
        <c:ser>
          <c:idx val="9"/>
          <c:order val="9"/>
          <c:tx>
            <c:strRef>
              <c:f>'GT-04-12-2009-results'!$AA$3</c:f>
              <c:strCache>
                <c:ptCount val="1"/>
                <c:pt idx="0">
                  <c:v>GT8-OH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'GT-04-12-2009-results'!$AA$4:$AA$18</c:f>
              <c:numCache>
                <c:formatCode>0.00</c:formatCode>
                <c:ptCount val="15"/>
                <c:pt idx="0">
                  <c:v>84.22</c:v>
                </c:pt>
                <c:pt idx="1">
                  <c:v>172.0625</c:v>
                </c:pt>
                <c:pt idx="2">
                  <c:v>202.7225</c:v>
                </c:pt>
                <c:pt idx="3">
                  <c:v>278.51499999999999</c:v>
                </c:pt>
                <c:pt idx="4">
                  <c:v>302.53000000000003</c:v>
                </c:pt>
                <c:pt idx="5">
                  <c:v>329.7766666666667</c:v>
                </c:pt>
                <c:pt idx="6">
                  <c:v>336.13666666666671</c:v>
                </c:pt>
                <c:pt idx="7">
                  <c:v>335.88666666666671</c:v>
                </c:pt>
                <c:pt idx="8">
                  <c:v>342.53</c:v>
                </c:pt>
                <c:pt idx="9">
                  <c:v>346.964</c:v>
                </c:pt>
                <c:pt idx="10">
                  <c:v>355.44000000000005</c:v>
                </c:pt>
                <c:pt idx="11">
                  <c:v>355.505</c:v>
                </c:pt>
                <c:pt idx="12">
                  <c:v>339.89499999999964</c:v>
                </c:pt>
                <c:pt idx="13">
                  <c:v>339.5</c:v>
                </c:pt>
                <c:pt idx="14">
                  <c:v>334.11666666666702</c:v>
                </c:pt>
              </c:numCache>
            </c:numRef>
          </c:val>
        </c:ser>
        <c:ser>
          <c:idx val="10"/>
          <c:order val="10"/>
          <c:tx>
            <c:strRef>
              <c:f>'GT-04-12-2009-results'!$AB$3</c:f>
              <c:strCache>
                <c:ptCount val="1"/>
                <c:pt idx="0">
                  <c:v>GT16-OH</c:v>
                </c:pt>
              </c:strCache>
            </c:strRef>
          </c:tx>
          <c:cat>
            <c:numRef>
              <c:f>'GT-04-12-2009-results'!$Q$4:$Q$28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28</c:v>
                </c:pt>
                <c:pt idx="14">
                  <c:v>32</c:v>
                </c:pt>
                <c:pt idx="15">
                  <c:v>64</c:v>
                </c:pt>
                <c:pt idx="16">
                  <c:v>80</c:v>
                </c:pt>
                <c:pt idx="17">
                  <c:v>96</c:v>
                </c:pt>
                <c:pt idx="18">
                  <c:v>128</c:v>
                </c:pt>
                <c:pt idx="19">
                  <c:v>160</c:v>
                </c:pt>
                <c:pt idx="20">
                  <c:v>192</c:v>
                </c:pt>
                <c:pt idx="21">
                  <c:v>224</c:v>
                </c:pt>
                <c:pt idx="22">
                  <c:v>256</c:v>
                </c:pt>
                <c:pt idx="23">
                  <c:v>300</c:v>
                </c:pt>
                <c:pt idx="24">
                  <c:v>400</c:v>
                </c:pt>
              </c:numCache>
            </c:numRef>
          </c:cat>
          <c:val>
            <c:numRef>
              <c:f>'GT-04-12-2009-results'!$AB$4:$AB$18</c:f>
              <c:numCache>
                <c:formatCode>0.00</c:formatCode>
                <c:ptCount val="15"/>
                <c:pt idx="0">
                  <c:v>146.49250000000001</c:v>
                </c:pt>
                <c:pt idx="1">
                  <c:v>299.72000000000003</c:v>
                </c:pt>
                <c:pt idx="2">
                  <c:v>314.82250000000005</c:v>
                </c:pt>
                <c:pt idx="3">
                  <c:v>340.30500000000001</c:v>
                </c:pt>
                <c:pt idx="4">
                  <c:v>341.90000000000003</c:v>
                </c:pt>
                <c:pt idx="5">
                  <c:v>353.23200000000003</c:v>
                </c:pt>
                <c:pt idx="6">
                  <c:v>352.59599999999961</c:v>
                </c:pt>
                <c:pt idx="7">
                  <c:v>348.82333333333332</c:v>
                </c:pt>
                <c:pt idx="8">
                  <c:v>338.56799999999993</c:v>
                </c:pt>
                <c:pt idx="9">
                  <c:v>335.7</c:v>
                </c:pt>
                <c:pt idx="10">
                  <c:v>314.2766666666667</c:v>
                </c:pt>
                <c:pt idx="11">
                  <c:v>315.8175</c:v>
                </c:pt>
                <c:pt idx="12">
                  <c:v>307.33000000000004</c:v>
                </c:pt>
                <c:pt idx="13">
                  <c:v>290.57499999999999</c:v>
                </c:pt>
                <c:pt idx="14">
                  <c:v>284.64000000000038</c:v>
                </c:pt>
              </c:numCache>
            </c:numRef>
          </c:val>
        </c:ser>
        <c:ser>
          <c:idx val="11"/>
          <c:order val="11"/>
          <c:tx>
            <c:strRef>
              <c:f>'GT-04-12-2009-results'!$AC$3</c:f>
              <c:strCache>
                <c:ptCount val="1"/>
                <c:pt idx="0">
                  <c:v>PTCP-Memory</c:v>
                </c:pt>
              </c:strCache>
            </c:strRef>
          </c:tx>
          <c:val>
            <c:numRef>
              <c:f>'GT-04-12-2009-results'!$AC$4:$AC$25</c:f>
              <c:numCache>
                <c:formatCode>0.00</c:formatCode>
                <c:ptCount val="22"/>
                <c:pt idx="0">
                  <c:v>7.4770267727492481</c:v>
                </c:pt>
                <c:pt idx="1">
                  <c:v>14.41612234383968</c:v>
                </c:pt>
                <c:pt idx="2">
                  <c:v>20.645092125229464</c:v>
                </c:pt>
                <c:pt idx="3">
                  <c:v>26.874061906619271</c:v>
                </c:pt>
                <c:pt idx="4">
                  <c:v>29.062718887328604</c:v>
                </c:pt>
                <c:pt idx="5">
                  <c:v>43.594078330993007</c:v>
                </c:pt>
                <c:pt idx="6">
                  <c:v>60.314094755366533</c:v>
                </c:pt>
                <c:pt idx="7">
                  <c:v>61.591647094043097</c:v>
                </c:pt>
                <c:pt idx="8">
                  <c:v>62.869199432719604</c:v>
                </c:pt>
                <c:pt idx="9">
                  <c:v>76.425913817311468</c:v>
                </c:pt>
                <c:pt idx="10">
                  <c:v>89.982628201903324</c:v>
                </c:pt>
                <c:pt idx="11">
                  <c:v>92.884397180987378</c:v>
                </c:pt>
                <c:pt idx="12">
                  <c:v>127.06622683858464</c:v>
                </c:pt>
                <c:pt idx="13">
                  <c:v>127.20145814646183</c:v>
                </c:pt>
                <c:pt idx="14">
                  <c:v>139.27152758986938</c:v>
                </c:pt>
                <c:pt idx="15">
                  <c:v>225.40025845071881</c:v>
                </c:pt>
                <c:pt idx="16">
                  <c:v>287.39130406453717</c:v>
                </c:pt>
                <c:pt idx="17">
                  <c:v>344.46551829104254</c:v>
                </c:pt>
                <c:pt idx="18">
                  <c:v>344.63807392367369</c:v>
                </c:pt>
                <c:pt idx="19">
                  <c:v>369.21042706239473</c:v>
                </c:pt>
                <c:pt idx="20">
                  <c:v>378.77756828298322</c:v>
                </c:pt>
                <c:pt idx="21">
                  <c:v>402.04125920785583</c:v>
                </c:pt>
              </c:numCache>
            </c:numRef>
          </c:val>
        </c:ser>
        <c:ser>
          <c:idx val="12"/>
          <c:order val="12"/>
          <c:tx>
            <c:strRef>
              <c:f>'GT-04-12-2009-results'!$AD$3</c:f>
              <c:strCache>
                <c:ptCount val="1"/>
                <c:pt idx="0">
                  <c:v>PTCP-Disk</c:v>
                </c:pt>
              </c:strCache>
            </c:strRef>
          </c:tx>
          <c:val>
            <c:numRef>
              <c:f>'GT-04-12-2009-results'!$AD$4:$AD$25</c:f>
              <c:numCache>
                <c:formatCode>0.00</c:formatCode>
                <c:ptCount val="22"/>
                <c:pt idx="0">
                  <c:v>9.5362941414916698</c:v>
                </c:pt>
                <c:pt idx="1">
                  <c:v>15.877223162337398</c:v>
                </c:pt>
                <c:pt idx="2">
                  <c:v>19.847742358745489</c:v>
                </c:pt>
                <c:pt idx="3">
                  <c:v>23.818261555153601</c:v>
                </c:pt>
                <c:pt idx="4">
                  <c:v>24.531862313734333</c:v>
                </c:pt>
                <c:pt idx="5">
                  <c:v>36.797793470601498</c:v>
                </c:pt>
                <c:pt idx="6">
                  <c:v>49.777325386049412</c:v>
                </c:pt>
                <c:pt idx="7">
                  <c:v>51.564749380247591</c:v>
                </c:pt>
                <c:pt idx="8">
                  <c:v>53.352173374445911</c:v>
                </c:pt>
                <c:pt idx="9">
                  <c:v>65.052935723660525</c:v>
                </c:pt>
                <c:pt idx="10">
                  <c:v>76.75369807287538</c:v>
                </c:pt>
                <c:pt idx="11">
                  <c:v>102.04716347422001</c:v>
                </c:pt>
                <c:pt idx="12">
                  <c:v>121.87017407909417</c:v>
                </c:pt>
                <c:pt idx="13">
                  <c:v>126.142646614862</c:v>
                </c:pt>
                <c:pt idx="14">
                  <c:v>131.82021196893137</c:v>
                </c:pt>
                <c:pt idx="15">
                  <c:v>208.36803728448137</c:v>
                </c:pt>
                <c:pt idx="16">
                  <c:v>286.53012206250304</c:v>
                </c:pt>
                <c:pt idx="17">
                  <c:v>295.22553361616463</c:v>
                </c:pt>
                <c:pt idx="18">
                  <c:v>300.92705381878699</c:v>
                </c:pt>
                <c:pt idx="19">
                  <c:v>331.36887838008721</c:v>
                </c:pt>
                <c:pt idx="20">
                  <c:v>317.73759963093016</c:v>
                </c:pt>
                <c:pt idx="21">
                  <c:v>296.01516574390928</c:v>
                </c:pt>
              </c:numCache>
            </c:numRef>
          </c:val>
        </c:ser>
        <c:marker val="1"/>
        <c:axId val="79063296"/>
        <c:axId val="79077376"/>
      </c:lineChart>
      <c:catAx>
        <c:axId val="79063296"/>
        <c:scaling>
          <c:orientation val="minMax"/>
        </c:scaling>
        <c:axPos val="b"/>
        <c:numFmt formatCode="General" sourceLinked="1"/>
        <c:tickLblPos val="nextTo"/>
        <c:crossAx val="79077376"/>
        <c:crosses val="autoZero"/>
        <c:auto val="1"/>
        <c:lblAlgn val="ctr"/>
        <c:lblOffset val="100"/>
      </c:catAx>
      <c:valAx>
        <c:axId val="79077376"/>
        <c:scaling>
          <c:orientation val="minMax"/>
        </c:scaling>
        <c:axPos val="l"/>
        <c:majorGridlines/>
        <c:numFmt formatCode="0.00" sourceLinked="1"/>
        <c:tickLblPos val="nextTo"/>
        <c:crossAx val="79063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>
          <a:latin typeface="+mj-lt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9197600299962534E-2"/>
          <c:y val="9.0043239787334181E-2"/>
          <c:w val="0.83598097112860881"/>
          <c:h val="0.65454973194273691"/>
        </c:manualLayout>
      </c:layout>
      <c:lineChart>
        <c:grouping val="standard"/>
        <c:ser>
          <c:idx val="0"/>
          <c:order val="0"/>
          <c:tx>
            <c:strRef>
              <c:f>Sheet1!$K$2</c:f>
              <c:strCache>
                <c:ptCount val="1"/>
                <c:pt idx="0">
                  <c:v>Iperf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Sheet1!$K$3:$K$9</c:f>
              <c:numCache>
                <c:formatCode>0.00</c:formatCode>
                <c:ptCount val="7"/>
                <c:pt idx="0">
                  <c:v>810</c:v>
                </c:pt>
                <c:pt idx="1">
                  <c:v>857</c:v>
                </c:pt>
                <c:pt idx="2">
                  <c:v>885</c:v>
                </c:pt>
                <c:pt idx="3">
                  <c:v>884</c:v>
                </c:pt>
                <c:pt idx="4">
                  <c:v>883</c:v>
                </c:pt>
                <c:pt idx="5">
                  <c:v>866</c:v>
                </c:pt>
                <c:pt idx="6">
                  <c:v>866</c:v>
                </c:pt>
              </c:numCache>
            </c:numRef>
          </c:val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GT1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Sheet1!$L$3:$L$9</c:f>
              <c:numCache>
                <c:formatCode>0.00</c:formatCode>
                <c:ptCount val="7"/>
                <c:pt idx="0">
                  <c:v>72.06</c:v>
                </c:pt>
                <c:pt idx="1">
                  <c:v>163.32666666666668</c:v>
                </c:pt>
                <c:pt idx="2">
                  <c:v>289.41999999999967</c:v>
                </c:pt>
                <c:pt idx="3">
                  <c:v>705.35333333333335</c:v>
                </c:pt>
                <c:pt idx="4">
                  <c:v>743.22333333333415</c:v>
                </c:pt>
                <c:pt idx="5">
                  <c:v>850.73666666666736</c:v>
                </c:pt>
                <c:pt idx="6">
                  <c:v>1319.3133333333312</c:v>
                </c:pt>
              </c:numCache>
            </c:numRef>
          </c:val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GT2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Sheet1!$M$3:$M$9</c:f>
              <c:numCache>
                <c:formatCode>0.00</c:formatCode>
                <c:ptCount val="7"/>
                <c:pt idx="0">
                  <c:v>111.85499999999999</c:v>
                </c:pt>
                <c:pt idx="1">
                  <c:v>191.81600000000003</c:v>
                </c:pt>
                <c:pt idx="2">
                  <c:v>337.95499999999993</c:v>
                </c:pt>
                <c:pt idx="3">
                  <c:v>624.71666666666727</c:v>
                </c:pt>
                <c:pt idx="4">
                  <c:v>641.54666666666662</c:v>
                </c:pt>
                <c:pt idx="5">
                  <c:v>833.31999999999948</c:v>
                </c:pt>
                <c:pt idx="6">
                  <c:v>1265.583333333331</c:v>
                </c:pt>
              </c:numCache>
            </c:numRef>
          </c:val>
        </c:ser>
        <c:ser>
          <c:idx val="3"/>
          <c:order val="3"/>
          <c:tx>
            <c:strRef>
              <c:f>Sheet1!$N$2</c:f>
              <c:strCache>
                <c:ptCount val="1"/>
                <c:pt idx="0">
                  <c:v>GT4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Sheet1!$N$3:$N$9</c:f>
              <c:numCache>
                <c:formatCode>0.00</c:formatCode>
                <c:ptCount val="7"/>
                <c:pt idx="0">
                  <c:v>149.72666666666655</c:v>
                </c:pt>
                <c:pt idx="1">
                  <c:v>223.33</c:v>
                </c:pt>
                <c:pt idx="2">
                  <c:v>405.18</c:v>
                </c:pt>
                <c:pt idx="3">
                  <c:v>595.97749999999996</c:v>
                </c:pt>
                <c:pt idx="4">
                  <c:v>801.78666666666788</c:v>
                </c:pt>
                <c:pt idx="5">
                  <c:v>919.80749999999921</c:v>
                </c:pt>
                <c:pt idx="6">
                  <c:v>1492.8100000000002</c:v>
                </c:pt>
              </c:numCache>
            </c:numRef>
          </c:val>
        </c:ser>
        <c:ser>
          <c:idx val="4"/>
          <c:order val="4"/>
          <c:tx>
            <c:strRef>
              <c:f>Sheet1!$O$2</c:f>
              <c:strCache>
                <c:ptCount val="1"/>
                <c:pt idx="0">
                  <c:v>GT8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Sheet1!$O$3:$O$9</c:f>
              <c:numCache>
                <c:formatCode>0.00</c:formatCode>
                <c:ptCount val="7"/>
                <c:pt idx="0">
                  <c:v>159.15333333333351</c:v>
                </c:pt>
                <c:pt idx="1">
                  <c:v>243.64</c:v>
                </c:pt>
                <c:pt idx="2">
                  <c:v>360.46499999999969</c:v>
                </c:pt>
                <c:pt idx="3">
                  <c:v>594.16</c:v>
                </c:pt>
                <c:pt idx="4">
                  <c:v>851.62333333333413</c:v>
                </c:pt>
                <c:pt idx="5">
                  <c:v>1102.6633333333305</c:v>
                </c:pt>
                <c:pt idx="6">
                  <c:v>1381.7366666666683</c:v>
                </c:pt>
              </c:numCache>
            </c:numRef>
          </c:val>
        </c:ser>
        <c:ser>
          <c:idx val="5"/>
          <c:order val="5"/>
          <c:tx>
            <c:strRef>
              <c:f>Sheet1!$P$2</c:f>
              <c:strCache>
                <c:ptCount val="1"/>
                <c:pt idx="0">
                  <c:v>GT16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Sheet1!$P$3:$P$9</c:f>
              <c:numCache>
                <c:formatCode>0.00</c:formatCode>
                <c:ptCount val="7"/>
                <c:pt idx="0">
                  <c:v>138.13</c:v>
                </c:pt>
                <c:pt idx="1">
                  <c:v>236.91200000000001</c:v>
                </c:pt>
                <c:pt idx="2">
                  <c:v>382.67750000000001</c:v>
                </c:pt>
                <c:pt idx="3">
                  <c:v>662.55333333333351</c:v>
                </c:pt>
                <c:pt idx="4">
                  <c:v>749.14</c:v>
                </c:pt>
                <c:pt idx="5">
                  <c:v>1028.6433333333305</c:v>
                </c:pt>
                <c:pt idx="6">
                  <c:v>1094.8699999999999</c:v>
                </c:pt>
              </c:numCache>
            </c:numRef>
          </c:val>
        </c:ser>
        <c:ser>
          <c:idx val="6"/>
          <c:order val="6"/>
          <c:tx>
            <c:strRef>
              <c:f>Sheet1!$Q$2</c:f>
              <c:strCache>
                <c:ptCount val="1"/>
                <c:pt idx="0">
                  <c:v>GT1-R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Sheet1!$Q$3:$Q$9</c:f>
              <c:numCache>
                <c:formatCode>0.00</c:formatCode>
                <c:ptCount val="7"/>
                <c:pt idx="0">
                  <c:v>72.100000000000009</c:v>
                </c:pt>
                <c:pt idx="1">
                  <c:v>126.13333333333324</c:v>
                </c:pt>
                <c:pt idx="2">
                  <c:v>217.27333333333331</c:v>
                </c:pt>
                <c:pt idx="3">
                  <c:v>258.20666666666671</c:v>
                </c:pt>
                <c:pt idx="4">
                  <c:v>299.1466666666671</c:v>
                </c:pt>
                <c:pt idx="5">
                  <c:v>304.57333333333332</c:v>
                </c:pt>
                <c:pt idx="6">
                  <c:v>296.78000000000003</c:v>
                </c:pt>
              </c:numCache>
            </c:numRef>
          </c:val>
        </c:ser>
        <c:ser>
          <c:idx val="7"/>
          <c:order val="7"/>
          <c:tx>
            <c:strRef>
              <c:f>Sheet1!$R$2</c:f>
              <c:strCache>
                <c:ptCount val="1"/>
                <c:pt idx="0">
                  <c:v>GT2-R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Sheet1!$R$3:$R$9</c:f>
              <c:numCache>
                <c:formatCode>0.00</c:formatCode>
                <c:ptCount val="7"/>
                <c:pt idx="0">
                  <c:v>112.26750000000008</c:v>
                </c:pt>
                <c:pt idx="1">
                  <c:v>175.108</c:v>
                </c:pt>
                <c:pt idx="2">
                  <c:v>221.58750000000003</c:v>
                </c:pt>
                <c:pt idx="3">
                  <c:v>274.75666666666672</c:v>
                </c:pt>
                <c:pt idx="4">
                  <c:v>283.55666666666701</c:v>
                </c:pt>
                <c:pt idx="5">
                  <c:v>281.68</c:v>
                </c:pt>
                <c:pt idx="6">
                  <c:v>259.99333333333334</c:v>
                </c:pt>
              </c:numCache>
            </c:numRef>
          </c:val>
        </c:ser>
        <c:ser>
          <c:idx val="8"/>
          <c:order val="8"/>
          <c:tx>
            <c:strRef>
              <c:f>Sheet1!$S$2</c:f>
              <c:strCache>
                <c:ptCount val="1"/>
                <c:pt idx="0">
                  <c:v>GT4-R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Sheet1!$S$3:$S$9</c:f>
              <c:numCache>
                <c:formatCode>0.00</c:formatCode>
                <c:ptCount val="7"/>
                <c:pt idx="0">
                  <c:v>155.84</c:v>
                </c:pt>
                <c:pt idx="1">
                  <c:v>215.71666666666641</c:v>
                </c:pt>
                <c:pt idx="2">
                  <c:v>255.94</c:v>
                </c:pt>
                <c:pt idx="3">
                  <c:v>250.04250000000002</c:v>
                </c:pt>
                <c:pt idx="4">
                  <c:v>204.60000000000002</c:v>
                </c:pt>
                <c:pt idx="5">
                  <c:v>247.04750000000001</c:v>
                </c:pt>
                <c:pt idx="6">
                  <c:v>240.28</c:v>
                </c:pt>
              </c:numCache>
            </c:numRef>
          </c:val>
        </c:ser>
        <c:ser>
          <c:idx val="9"/>
          <c:order val="9"/>
          <c:tx>
            <c:strRef>
              <c:f>Sheet1!$T$2</c:f>
              <c:strCache>
                <c:ptCount val="1"/>
                <c:pt idx="0">
                  <c:v>GT8-R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Sheet1!$T$3:$T$9</c:f>
              <c:numCache>
                <c:formatCode>0.00</c:formatCode>
                <c:ptCount val="7"/>
                <c:pt idx="0">
                  <c:v>171.91</c:v>
                </c:pt>
                <c:pt idx="1">
                  <c:v>229.23000000000002</c:v>
                </c:pt>
                <c:pt idx="2">
                  <c:v>219.7525</c:v>
                </c:pt>
                <c:pt idx="3">
                  <c:v>248.73666666666651</c:v>
                </c:pt>
                <c:pt idx="4">
                  <c:v>233.83</c:v>
                </c:pt>
                <c:pt idx="5">
                  <c:v>215.66</c:v>
                </c:pt>
                <c:pt idx="6">
                  <c:v>213.12</c:v>
                </c:pt>
              </c:numCache>
            </c:numRef>
          </c:val>
        </c:ser>
        <c:ser>
          <c:idx val="10"/>
          <c:order val="10"/>
          <c:tx>
            <c:strRef>
              <c:f>Sheet1!$U$2</c:f>
              <c:strCache>
                <c:ptCount val="1"/>
                <c:pt idx="0">
                  <c:v>GT16-R</c:v>
                </c:pt>
              </c:strCache>
            </c:strRef>
          </c:tx>
          <c:cat>
            <c:numRef>
              <c:f>Sheet1!$J$3:$J$9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Sheet1!$U$3:$U$9</c:f>
              <c:numCache>
                <c:formatCode>0.00</c:formatCode>
                <c:ptCount val="7"/>
                <c:pt idx="0">
                  <c:v>147.6575</c:v>
                </c:pt>
                <c:pt idx="1">
                  <c:v>212.36800000000019</c:v>
                </c:pt>
                <c:pt idx="2">
                  <c:v>234.655</c:v>
                </c:pt>
                <c:pt idx="3">
                  <c:v>184.71333333333337</c:v>
                </c:pt>
                <c:pt idx="4">
                  <c:v>121.29</c:v>
                </c:pt>
                <c:pt idx="5">
                  <c:v>157.50666666666658</c:v>
                </c:pt>
                <c:pt idx="6">
                  <c:v>110.24000000000002</c:v>
                </c:pt>
              </c:numCache>
            </c:numRef>
          </c:val>
        </c:ser>
        <c:marker val="1"/>
        <c:axId val="79148544"/>
        <c:axId val="79150080"/>
      </c:lineChart>
      <c:catAx>
        <c:axId val="79148544"/>
        <c:scaling>
          <c:orientation val="minMax"/>
        </c:scaling>
        <c:axPos val="b"/>
        <c:numFmt formatCode="General" sourceLinked="1"/>
        <c:tickLblPos val="nextTo"/>
        <c:crossAx val="79150080"/>
        <c:crosses val="autoZero"/>
        <c:auto val="1"/>
        <c:lblAlgn val="ctr"/>
        <c:lblOffset val="100"/>
      </c:catAx>
      <c:valAx>
        <c:axId val="79150080"/>
        <c:scaling>
          <c:orientation val="minMax"/>
        </c:scaling>
        <c:axPos val="l"/>
        <c:majorGridlines/>
        <c:numFmt formatCode="0.00" sourceLinked="1"/>
        <c:tickLblPos val="nextTo"/>
        <c:crossAx val="79148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178040244969854E-4"/>
          <c:y val="0.85590761154855777"/>
          <c:w val="0.99873643919510069"/>
          <c:h val="0.1307590551181102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2000">
          <a:latin typeface="+mj-lt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917084595194854"/>
          <c:y val="9.3341146310199727E-2"/>
          <c:w val="0.79274702200686464"/>
          <c:h val="0.67260965635109848"/>
        </c:manualLayout>
      </c:layout>
      <c:lineChart>
        <c:grouping val="standard"/>
        <c:ser>
          <c:idx val="0"/>
          <c:order val="0"/>
          <c:tx>
            <c:strRef>
              <c:f>'GT-Multi-Node-All-results-serve'!$I$3</c:f>
              <c:strCache>
                <c:ptCount val="1"/>
                <c:pt idx="0">
                  <c:v>Iperf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'GT-Multi-Node-All-results-serve'!$I$4:$I$10</c:f>
              <c:numCache>
                <c:formatCode>0.00</c:formatCode>
                <c:ptCount val="7"/>
                <c:pt idx="0">
                  <c:v>10.8</c:v>
                </c:pt>
                <c:pt idx="1">
                  <c:v>20.466666666666669</c:v>
                </c:pt>
                <c:pt idx="2">
                  <c:v>35.700000000000003</c:v>
                </c:pt>
                <c:pt idx="3">
                  <c:v>79.7</c:v>
                </c:pt>
                <c:pt idx="4">
                  <c:v>107</c:v>
                </c:pt>
                <c:pt idx="5">
                  <c:v>146</c:v>
                </c:pt>
                <c:pt idx="6">
                  <c:v>163</c:v>
                </c:pt>
              </c:numCache>
            </c:numRef>
          </c:val>
        </c:ser>
        <c:ser>
          <c:idx val="1"/>
          <c:order val="1"/>
          <c:tx>
            <c:strRef>
              <c:f>'GT-Multi-Node-All-results-serve'!$J$3</c:f>
              <c:strCache>
                <c:ptCount val="1"/>
                <c:pt idx="0">
                  <c:v>GT1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'GT-Multi-Node-All-results-serve'!$J$4:$J$10</c:f>
              <c:numCache>
                <c:formatCode>0.00</c:formatCode>
                <c:ptCount val="7"/>
                <c:pt idx="0">
                  <c:v>9.7366666666666664</c:v>
                </c:pt>
                <c:pt idx="1">
                  <c:v>31.057500000000001</c:v>
                </c:pt>
                <c:pt idx="2">
                  <c:v>106.89666666666666</c:v>
                </c:pt>
                <c:pt idx="3">
                  <c:v>197.77333333333334</c:v>
                </c:pt>
                <c:pt idx="4">
                  <c:v>367.9666666666667</c:v>
                </c:pt>
                <c:pt idx="5">
                  <c:v>693.8133333333335</c:v>
                </c:pt>
                <c:pt idx="6">
                  <c:v>1042.47</c:v>
                </c:pt>
              </c:numCache>
            </c:numRef>
          </c:val>
        </c:ser>
        <c:ser>
          <c:idx val="2"/>
          <c:order val="2"/>
          <c:tx>
            <c:strRef>
              <c:f>'GT-Multi-Node-All-results-serve'!$K$3</c:f>
              <c:strCache>
                <c:ptCount val="1"/>
                <c:pt idx="0">
                  <c:v>GT2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'GT-Multi-Node-All-results-serve'!$K$4:$K$10</c:f>
              <c:numCache>
                <c:formatCode>0.00</c:formatCode>
                <c:ptCount val="7"/>
                <c:pt idx="0">
                  <c:v>17.743333333333275</c:v>
                </c:pt>
                <c:pt idx="1">
                  <c:v>56.550000000000004</c:v>
                </c:pt>
                <c:pt idx="2">
                  <c:v>123.07249999999998</c:v>
                </c:pt>
                <c:pt idx="3">
                  <c:v>264.49666666666667</c:v>
                </c:pt>
                <c:pt idx="4">
                  <c:v>421.04666666666697</c:v>
                </c:pt>
                <c:pt idx="5">
                  <c:v>1080.0333333333315</c:v>
                </c:pt>
                <c:pt idx="6">
                  <c:v>1338.32</c:v>
                </c:pt>
              </c:numCache>
            </c:numRef>
          </c:val>
        </c:ser>
        <c:ser>
          <c:idx val="3"/>
          <c:order val="3"/>
          <c:tx>
            <c:strRef>
              <c:f>'GT-Multi-Node-All-results-serve'!$L$3</c:f>
              <c:strCache>
                <c:ptCount val="1"/>
                <c:pt idx="0">
                  <c:v>GT4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'GT-Multi-Node-All-results-serve'!$L$4:$L$10</c:f>
              <c:numCache>
                <c:formatCode>0.00</c:formatCode>
                <c:ptCount val="7"/>
                <c:pt idx="0">
                  <c:v>72.048000000000002</c:v>
                </c:pt>
                <c:pt idx="1">
                  <c:v>87.616</c:v>
                </c:pt>
                <c:pt idx="2">
                  <c:v>199.28625</c:v>
                </c:pt>
                <c:pt idx="3">
                  <c:v>526.76249999999948</c:v>
                </c:pt>
                <c:pt idx="4">
                  <c:v>1050.886</c:v>
                </c:pt>
                <c:pt idx="5">
                  <c:v>1118.5233333333315</c:v>
                </c:pt>
                <c:pt idx="6">
                  <c:v>1778.6333333333307</c:v>
                </c:pt>
              </c:numCache>
            </c:numRef>
          </c:val>
        </c:ser>
        <c:ser>
          <c:idx val="4"/>
          <c:order val="4"/>
          <c:tx>
            <c:strRef>
              <c:f>'GT-Multi-Node-All-results-serve'!$M$3</c:f>
              <c:strCache>
                <c:ptCount val="1"/>
                <c:pt idx="0">
                  <c:v>GT8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'GT-Multi-Node-All-results-serve'!$M$4:$M$10</c:f>
              <c:numCache>
                <c:formatCode>0.00</c:formatCode>
                <c:ptCount val="7"/>
                <c:pt idx="0">
                  <c:v>68.669999999999987</c:v>
                </c:pt>
                <c:pt idx="1">
                  <c:v>152.57499999999999</c:v>
                </c:pt>
                <c:pt idx="2">
                  <c:v>292.35666666666702</c:v>
                </c:pt>
                <c:pt idx="3">
                  <c:v>751.42333333333352</c:v>
                </c:pt>
                <c:pt idx="4">
                  <c:v>916.72666666666726</c:v>
                </c:pt>
                <c:pt idx="5">
                  <c:v>1293.8116666666667</c:v>
                </c:pt>
                <c:pt idx="6">
                  <c:v>1752.2266666666685</c:v>
                </c:pt>
              </c:numCache>
            </c:numRef>
          </c:val>
        </c:ser>
        <c:ser>
          <c:idx val="5"/>
          <c:order val="5"/>
          <c:tx>
            <c:strRef>
              <c:f>'GT-Multi-Node-All-results-serve'!$N$3</c:f>
              <c:strCache>
                <c:ptCount val="1"/>
                <c:pt idx="0">
                  <c:v>GT16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'GT-Multi-Node-All-results-serve'!$N$4:$N$10</c:f>
              <c:numCache>
                <c:formatCode>0.00</c:formatCode>
                <c:ptCount val="7"/>
                <c:pt idx="0">
                  <c:v>127.07333333333324</c:v>
                </c:pt>
                <c:pt idx="1">
                  <c:v>248.44666666666652</c:v>
                </c:pt>
                <c:pt idx="2">
                  <c:v>413.68666666666672</c:v>
                </c:pt>
                <c:pt idx="3">
                  <c:v>731.92666666666662</c:v>
                </c:pt>
                <c:pt idx="4">
                  <c:v>1214.0425</c:v>
                </c:pt>
                <c:pt idx="5">
                  <c:v>1194.8799999999999</c:v>
                </c:pt>
                <c:pt idx="6">
                  <c:v>1043.4524999999999</c:v>
                </c:pt>
              </c:numCache>
            </c:numRef>
          </c:val>
        </c:ser>
        <c:ser>
          <c:idx val="6"/>
          <c:order val="6"/>
          <c:tx>
            <c:strRef>
              <c:f>'GT-Multi-Node-All-results-serve'!$O$3</c:f>
              <c:strCache>
                <c:ptCount val="1"/>
                <c:pt idx="0">
                  <c:v>GT1-R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'GT-Multi-Node-All-results-serve'!$O$4:$O$10</c:f>
              <c:numCache>
                <c:formatCode>0.00</c:formatCode>
                <c:ptCount val="7"/>
                <c:pt idx="0">
                  <c:v>9.74</c:v>
                </c:pt>
                <c:pt idx="1">
                  <c:v>17.415000000000003</c:v>
                </c:pt>
                <c:pt idx="2">
                  <c:v>27.52</c:v>
                </c:pt>
                <c:pt idx="3">
                  <c:v>26.13000000000002</c:v>
                </c:pt>
                <c:pt idx="4">
                  <c:v>33.473333333333336</c:v>
                </c:pt>
                <c:pt idx="5">
                  <c:v>44.463333333333331</c:v>
                </c:pt>
                <c:pt idx="6">
                  <c:v>53.925000000000011</c:v>
                </c:pt>
              </c:numCache>
            </c:numRef>
          </c:val>
        </c:ser>
        <c:ser>
          <c:idx val="7"/>
          <c:order val="7"/>
          <c:tx>
            <c:strRef>
              <c:f>'GT-Multi-Node-All-results-serve'!$P$3</c:f>
              <c:strCache>
                <c:ptCount val="1"/>
                <c:pt idx="0">
                  <c:v>GT2-R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'GT-Multi-Node-All-results-serve'!$P$4:$P$10</c:f>
              <c:numCache>
                <c:formatCode>0.00</c:formatCode>
                <c:ptCount val="7"/>
                <c:pt idx="0">
                  <c:v>17.82</c:v>
                </c:pt>
                <c:pt idx="1">
                  <c:v>28.993333333333275</c:v>
                </c:pt>
                <c:pt idx="2">
                  <c:v>32.357499999999995</c:v>
                </c:pt>
                <c:pt idx="3">
                  <c:v>36.75</c:v>
                </c:pt>
                <c:pt idx="4">
                  <c:v>41.33</c:v>
                </c:pt>
                <c:pt idx="5">
                  <c:v>72.46333333333331</c:v>
                </c:pt>
                <c:pt idx="6">
                  <c:v>73.239999999999995</c:v>
                </c:pt>
              </c:numCache>
            </c:numRef>
          </c:val>
        </c:ser>
        <c:ser>
          <c:idx val="8"/>
          <c:order val="8"/>
          <c:tx>
            <c:strRef>
              <c:f>'GT-Multi-Node-All-results-serve'!$Q$3</c:f>
              <c:strCache>
                <c:ptCount val="1"/>
                <c:pt idx="0">
                  <c:v>GT4-R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'GT-Multi-Node-All-results-serve'!$Q$4:$Q$10</c:f>
              <c:numCache>
                <c:formatCode>0.00</c:formatCode>
                <c:ptCount val="7"/>
                <c:pt idx="0">
                  <c:v>39.746000000000002</c:v>
                </c:pt>
                <c:pt idx="1">
                  <c:v>53.456000000000003</c:v>
                </c:pt>
                <c:pt idx="2">
                  <c:v>61.692500000000059</c:v>
                </c:pt>
                <c:pt idx="3">
                  <c:v>95.580000000000013</c:v>
                </c:pt>
                <c:pt idx="4">
                  <c:v>128.47999999999999</c:v>
                </c:pt>
                <c:pt idx="5">
                  <c:v>125.2488888888888</c:v>
                </c:pt>
                <c:pt idx="6">
                  <c:v>121.85666666666667</c:v>
                </c:pt>
              </c:numCache>
            </c:numRef>
          </c:val>
        </c:ser>
        <c:ser>
          <c:idx val="9"/>
          <c:order val="9"/>
          <c:tx>
            <c:strRef>
              <c:f>'GT-Multi-Node-All-results-serve'!$R$3</c:f>
              <c:strCache>
                <c:ptCount val="1"/>
                <c:pt idx="0">
                  <c:v>GT8-R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'GT-Multi-Node-All-results-serve'!$R$4:$R$10</c:f>
              <c:numCache>
                <c:formatCode>0.00</c:formatCode>
                <c:ptCount val="7"/>
                <c:pt idx="0">
                  <c:v>69.253333333333288</c:v>
                </c:pt>
                <c:pt idx="1">
                  <c:v>131.02500000000001</c:v>
                </c:pt>
                <c:pt idx="2">
                  <c:v>183.52999999999997</c:v>
                </c:pt>
                <c:pt idx="3">
                  <c:v>153.39333333333357</c:v>
                </c:pt>
                <c:pt idx="4">
                  <c:v>148.99</c:v>
                </c:pt>
                <c:pt idx="5">
                  <c:v>136.2033333333334</c:v>
                </c:pt>
                <c:pt idx="6">
                  <c:v>142</c:v>
                </c:pt>
              </c:numCache>
            </c:numRef>
          </c:val>
        </c:ser>
        <c:ser>
          <c:idx val="10"/>
          <c:order val="10"/>
          <c:tx>
            <c:strRef>
              <c:f>'GT-Multi-Node-All-results-serve'!$S$3</c:f>
              <c:strCache>
                <c:ptCount val="1"/>
                <c:pt idx="0">
                  <c:v>GT16-R</c:v>
                </c:pt>
              </c:strCache>
            </c:strRef>
          </c:tx>
          <c:cat>
            <c:numRef>
              <c:f>'GT-Multi-Node-All-results-serve'!$H$4:$H$10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</c:numCache>
            </c:numRef>
          </c:cat>
          <c:val>
            <c:numRef>
              <c:f>'GT-Multi-Node-All-results-serve'!$S$4:$S$10</c:f>
              <c:numCache>
                <c:formatCode>0.00</c:formatCode>
                <c:ptCount val="7"/>
                <c:pt idx="0">
                  <c:v>129.73999999999998</c:v>
                </c:pt>
                <c:pt idx="1">
                  <c:v>182.13666666666649</c:v>
                </c:pt>
                <c:pt idx="2">
                  <c:v>197.51</c:v>
                </c:pt>
                <c:pt idx="3">
                  <c:v>217.8433333333335</c:v>
                </c:pt>
                <c:pt idx="4">
                  <c:v>164.1875</c:v>
                </c:pt>
                <c:pt idx="5">
                  <c:v>142.90166666666659</c:v>
                </c:pt>
                <c:pt idx="6">
                  <c:v>71.862499999999983</c:v>
                </c:pt>
              </c:numCache>
            </c:numRef>
          </c:val>
        </c:ser>
        <c:marker val="1"/>
        <c:axId val="114273280"/>
        <c:axId val="114291456"/>
      </c:lineChart>
      <c:catAx>
        <c:axId val="114273280"/>
        <c:scaling>
          <c:orientation val="minMax"/>
        </c:scaling>
        <c:axPos val="b"/>
        <c:numFmt formatCode="General" sourceLinked="1"/>
        <c:tickLblPos val="nextTo"/>
        <c:crossAx val="114291456"/>
        <c:crosses val="autoZero"/>
        <c:auto val="1"/>
        <c:lblAlgn val="ctr"/>
        <c:lblOffset val="100"/>
      </c:catAx>
      <c:valAx>
        <c:axId val="114291456"/>
        <c:scaling>
          <c:orientation val="minMax"/>
        </c:scaling>
        <c:axPos val="l"/>
        <c:majorGridlines/>
        <c:numFmt formatCode="0.00" sourceLinked="1"/>
        <c:tickLblPos val="nextTo"/>
        <c:crossAx val="11427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6137654886162385"/>
          <c:w val="0.9891291557305335"/>
          <c:h val="0.1361613868033940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2000">
          <a:latin typeface="+mj-lt"/>
        </a:defRPr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0.17182</cdr:x>
      <cdr:y>0.04217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353429" cy="24665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0.82228</cdr:x>
      <cdr:y>0.84301</cdr:y>
    </cdr:from>
    <cdr:to>
      <cdr:x>1</cdr:x>
      <cdr:y>0.95622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18928" y="4910138"/>
          <a:ext cx="1625072" cy="659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/>
            <a:t>Number of </a:t>
          </a:r>
        </a:p>
        <a:p xmlns:a="http://schemas.openxmlformats.org/drawingml/2006/main">
          <a:r>
            <a:rPr lang="en-US" sz="1600"/>
            <a:t>Streams/Seeds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0.24934</cdr:x>
      <cdr:y>0.06347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1790700" cy="35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Throughput (Mbps)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0.42537</cdr:x>
      <cdr:y>0.75641</cdr:y>
    </cdr:from>
    <cdr:to>
      <cdr:x>1</cdr:x>
      <cdr:y>0.81607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0689" y="4073724"/>
          <a:ext cx="2743200" cy="321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0" baseline="0" dirty="0">
              <a:latin typeface="+mj-lt"/>
              <a:ea typeface="+mn-ea"/>
              <a:cs typeface="+mn-cs"/>
            </a:rPr>
            <a:t>Number of </a:t>
          </a:r>
          <a:r>
            <a:rPr lang="en-US" sz="1800" i="0" baseline="0" dirty="0" smtClean="0">
              <a:latin typeface="+mj-lt"/>
              <a:ea typeface="+mn-ea"/>
              <a:cs typeface="+mn-cs"/>
            </a:rPr>
            <a:t>Seeds/Streams</a:t>
          </a:r>
          <a:endParaRPr lang="en-US" sz="1800" i="0" baseline="0" dirty="0">
            <a:latin typeface="+mj-lt"/>
            <a:ea typeface="+mn-ea"/>
            <a:cs typeface="+mn-cs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0.44134</cdr:x>
      <cdr:y>0.06618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2106889" cy="356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0" baseline="0" dirty="0">
              <a:latin typeface="Calibri"/>
            </a:rPr>
            <a:t>Throughput (Mbps)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0.27745</cdr:x>
      <cdr:y>0.76375</cdr:y>
    </cdr:from>
    <cdr:to>
      <cdr:x>1</cdr:x>
      <cdr:y>0.83953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979" y="3931963"/>
          <a:ext cx="3093735" cy="390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+mj-lt"/>
            </a:rPr>
            <a:t>Number of </a:t>
          </a:r>
          <a:r>
            <a:rPr lang="en-US" sz="1800" dirty="0" smtClean="0">
              <a:latin typeface="+mj-lt"/>
            </a:rPr>
            <a:t>Streams/Seeds</a:t>
          </a:r>
          <a:endParaRPr lang="en-US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0.49101</cdr:x>
      <cdr:y>0.07674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2102379" cy="395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latin typeface="+mj-lt"/>
            </a:rPr>
            <a:t>Throughput</a:t>
          </a:r>
          <a:r>
            <a:rPr lang="en-US" sz="1800" baseline="0" dirty="0">
              <a:latin typeface="+mj-lt"/>
            </a:rPr>
            <a:t> (Mbps)</a:t>
          </a:r>
          <a:endParaRPr lang="en-US" sz="1800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0069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35E6AA7-8CD6-4048-94B5-5A1C0B181530}" type="datetimeFigureOut">
              <a:rPr lang="en-US" smtClean="0"/>
              <a:pPr/>
              <a:t>6/21/2009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0069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B7BB0EB-048D-45B5-876C-023D169C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37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0069" y="0"/>
            <a:ext cx="309837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F930E87B-168A-41B8-AEF9-0D96ABE3F4F4}" type="datetimeFigureOut">
              <a:rPr lang="en-US"/>
              <a:pPr>
                <a:defRPr/>
              </a:pPr>
              <a:t>6/21/2009</a:t>
            </a:fld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5010" y="4488180"/>
            <a:ext cx="572008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720"/>
            <a:ext cx="309837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0069" y="8974720"/>
            <a:ext cx="309837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3EA5857F-835D-4C74-8F34-62491A6C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4BC9C-B39F-4A06-BBA5-CF34E4F4BCF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0D41A-3425-43DD-8BE7-D626E4DCA91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60644-D237-4ED7-B60E-DEE79F4D8C9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3CD9C-5E2F-4DC4-AD0A-2F48879D4B8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8A111-91B8-46CF-90B7-42F11B4D26D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53835-F9A1-4FDF-8C38-10B899507E7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C635C-8C9F-4EF4-9DB5-2A31FF5BC9F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D5062-FBB0-4ED6-B27C-B4427A0CBD5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1020-AEC9-448A-A068-436F6666EA3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187D9-E1EA-4576-A8C8-58154C9A533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35633-0C96-4AE5-B585-A1425E210A1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A42E7-6838-4F6B-9EC9-8E5AE1CBF42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B7CB5-C7B8-4AE7-B710-20E583D068B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66A25-0F3A-4539-9720-59A781975D4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1A90F-DA53-4130-8CAA-4F03C01B906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56DA1-2F07-4D67-A11C-C83E2B3ECC82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535" indent="-533535" eaLnBrk="1" hangingPunct="1"/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9C28F-81D3-463B-870C-FF8128BECBC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7F680-4B81-4D4F-A405-13E1689EE3D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B1FFC-AFD5-497C-953F-9205186C7A4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995EC-E9EA-4E5E-BCE8-F370FE6BC6C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7127" indent="-237127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5685-ED28-4364-A4DD-844CF07A09A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5C306-2112-4373-95E6-F9210049608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A7410-C5A3-4750-A732-1A90BD28B27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A074-072A-4267-9AB6-04B10B22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3F06-11E2-4C4E-8E9A-B915CA9A7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EE77-1A47-4B61-ACFA-9543A44FB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83BE-40FC-4857-B52D-2D88F5C6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8FEA-9AF3-4376-B0D1-B54477FB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FFB8-0205-4056-85B9-713EC0D5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F9A4-311B-4915-8D03-818864642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CE8E-A683-4CE5-A0AC-443E4F31D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B760-3E92-4C7C-8F99-58139F8D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5D42-8FD8-411C-A81C-F0071B796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7C7C-6DDA-4811-B865-F47B0DC4B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4DE3-15B9-4F81-B84C-7D85C27A8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6A29928-E36F-4BBD-B290-8D7EE8A7E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5" r:id="rId2"/>
    <p:sldLayoutId id="214748373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6" r:id="rId9"/>
    <p:sldLayoutId id="2147483731" r:id="rId10"/>
    <p:sldLayoutId id="2147483732" r:id="rId11"/>
    <p:sldLayoutId id="214748373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ikapla@cs.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10FA04"/>
                </a:solidFill>
              </a:rPr>
              <a:t>Collaborative Framework for </a:t>
            </a:r>
            <a:br>
              <a:rPr lang="en-US" sz="3600" dirty="0" smtClean="0">
                <a:solidFill>
                  <a:srgbClr val="10FA04"/>
                </a:solidFill>
              </a:rPr>
            </a:br>
            <a:r>
              <a:rPr lang="en-US" sz="3600" dirty="0" smtClean="0">
                <a:solidFill>
                  <a:srgbClr val="10FA04"/>
                </a:solidFill>
              </a:rPr>
              <a:t>High-Performance P2P-based </a:t>
            </a:r>
            <a:br>
              <a:rPr lang="en-US" sz="3600" dirty="0" smtClean="0">
                <a:solidFill>
                  <a:srgbClr val="10FA04"/>
                </a:solidFill>
              </a:rPr>
            </a:br>
            <a:r>
              <a:rPr lang="en-US" sz="3600" dirty="0" smtClean="0">
                <a:solidFill>
                  <a:srgbClr val="10FA04"/>
                </a:solidFill>
              </a:rPr>
              <a:t>Data Transfer </a:t>
            </a:r>
            <a:br>
              <a:rPr lang="en-US" sz="3600" dirty="0" smtClean="0">
                <a:solidFill>
                  <a:srgbClr val="10FA04"/>
                </a:solidFill>
              </a:rPr>
            </a:br>
            <a:r>
              <a:rPr lang="en-US" sz="3600" dirty="0" smtClean="0">
                <a:solidFill>
                  <a:srgbClr val="10FA04"/>
                </a:solidFill>
              </a:rPr>
              <a:t>in Scientific Computing</a:t>
            </a:r>
            <a:endParaRPr lang="en-US" sz="3600" dirty="0">
              <a:solidFill>
                <a:srgbClr val="10FA04"/>
              </a:solidFill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defRPr/>
            </a:pPr>
            <a:r>
              <a:rPr lang="en-US" dirty="0" smtClean="0">
                <a:latin typeface="+mj-lt"/>
              </a:rPr>
              <a:t>Ali Kaplan</a:t>
            </a:r>
          </a:p>
          <a:p>
            <a:pPr marR="0" eaLnBrk="1" hangingPunct="1">
              <a:defRPr/>
            </a:pPr>
            <a:r>
              <a:rPr lang="en-US" dirty="0" smtClean="0">
                <a:latin typeface="+mj-lt"/>
                <a:hlinkClick r:id="rId3"/>
              </a:rPr>
              <a:t>alikapla@cs.indiana.edu</a:t>
            </a:r>
            <a:endParaRPr lang="en-US" dirty="0" smtClean="0">
              <a:latin typeface="+mj-lt"/>
            </a:endParaRPr>
          </a:p>
          <a:p>
            <a:pPr marR="0" eaLnBrk="1" hangingPunct="1">
              <a:defRPr/>
            </a:pPr>
            <a:r>
              <a:rPr lang="en-US" dirty="0" smtClean="0">
                <a:latin typeface="+mj-lt"/>
              </a:rPr>
              <a:t>Advisor: Prof. Geoffrey C. Fox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C54A1-1116-4673-A84B-2950D46CC9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CA3CC-694E-44EC-955A-1C2F70767F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5000" i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Application Level Solutions</a:t>
            </a:r>
            <a:endParaRPr lang="en-US" sz="500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1430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+Use parallel streaming to improve performance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+Tweak TCP buffer size to improve performance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+Require no modifications to underlying systems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+Inexpensive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+Prevalent use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+-May require auxiliary component for data management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-May not be as fast as Network/System level solutions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i="0" dirty="0">
                <a:latin typeface="+mj-lt"/>
              </a:rPr>
              <a:t>Type of application solutions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i="0" dirty="0">
                <a:latin typeface="+mj-lt"/>
              </a:rPr>
              <a:t>TCP based solution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i="0" dirty="0">
                <a:latin typeface="+mj-lt"/>
              </a:rPr>
              <a:t>UDP based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TCP-Based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+Harness the good features of TCP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+Reliability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+-Built-in congestion control mechanism (TCP Window)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+Require no changes on existing system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+Easy to implement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+Prevalent use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-Not suitable for real-time applications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GridFTP, </a:t>
            </a:r>
            <a:r>
              <a:rPr lang="en-US" sz="2800" dirty="0" err="1" smtClean="0">
                <a:latin typeface="+mj-lt"/>
              </a:rPr>
              <a:t>GridHTTP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bbFTP</a:t>
            </a:r>
            <a:r>
              <a:rPr lang="en-US" sz="2800" dirty="0" smtClean="0">
                <a:latin typeface="+mj-lt"/>
              </a:rPr>
              <a:t> and </a:t>
            </a:r>
            <a:r>
              <a:rPr lang="en-US" sz="2800" dirty="0" err="1" smtClean="0">
                <a:latin typeface="+mj-lt"/>
              </a:rPr>
              <a:t>bbcp</a:t>
            </a:r>
            <a:endParaRPr lang="en-US" sz="280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Use mainly FTP or HTTP as base protocol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BBDF1-1AC8-44D4-B7A1-5F40EB35C49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UDP-Based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+Small segment head overhead (8 vs. 20 bytes)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-Unreliable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+-Require additional mechanism for reliability and congestion control (at application level)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+May overcome existing problems of TCP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+May make UDP faster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-Integration with existing systems require some changes and efforts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SABUL, UDT, FOBS, RBUDP, Tsunami, and UFTP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Utilized mainly rate-based control mechanism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AE88C-5061-41E2-AD53-08E568D7DF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Motivation and Research Issues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</a:rPr>
              <a:t>Problems of existing solutions</a:t>
            </a:r>
          </a:p>
          <a:p>
            <a:pPr lvl="1" eaLnBrk="1" hangingPunct="1"/>
            <a:r>
              <a:rPr lang="en-US" sz="3000" smtClean="0">
                <a:latin typeface="Calibri" pitchFamily="34" charset="0"/>
              </a:rPr>
              <a:t>Built-on client/server model</a:t>
            </a:r>
          </a:p>
          <a:p>
            <a:pPr lvl="2" eaLnBrk="1" hangingPunct="1"/>
            <a:r>
              <a:rPr lang="en-US" sz="2500" smtClean="0">
                <a:latin typeface="Calibri" pitchFamily="34" charset="0"/>
              </a:rPr>
              <a:t>Why not P2P?</a:t>
            </a:r>
          </a:p>
          <a:p>
            <a:pPr lvl="1" eaLnBrk="1" hangingPunct="1"/>
            <a:r>
              <a:rPr lang="en-US" sz="3000" smtClean="0">
                <a:latin typeface="Calibri" pitchFamily="34" charset="0"/>
              </a:rPr>
              <a:t>Utilize mainly FTP/HTTP type of protocols</a:t>
            </a:r>
          </a:p>
          <a:p>
            <a:pPr lvl="2" eaLnBrk="1" hangingPunct="1"/>
            <a:r>
              <a:rPr lang="en-US" sz="2500" smtClean="0">
                <a:latin typeface="Calibri" pitchFamily="34" charset="0"/>
              </a:rPr>
              <a:t>Suffer from drawbacks of FTP/HTTP</a:t>
            </a:r>
          </a:p>
          <a:p>
            <a:pPr lvl="2" eaLnBrk="1" hangingPunct="1"/>
            <a:r>
              <a:rPr lang="en-US" sz="2500" smtClean="0">
                <a:latin typeface="Calibri" pitchFamily="34" charset="0"/>
              </a:rPr>
              <a:t>Modification is difficult well established standard</a:t>
            </a:r>
          </a:p>
          <a:p>
            <a:pPr lvl="1" eaLnBrk="1" hangingPunct="1"/>
            <a:r>
              <a:rPr lang="en-US" sz="3000" smtClean="0">
                <a:latin typeface="Calibri" pitchFamily="34" charset="0"/>
              </a:rPr>
              <a:t>Focus on the performance only between the server and client, but not between the clients</a:t>
            </a:r>
          </a:p>
          <a:p>
            <a:pPr lvl="1" eaLnBrk="1" hangingPunct="1"/>
            <a:r>
              <a:rPr lang="en-US" sz="3000" smtClean="0">
                <a:latin typeface="Calibri" pitchFamily="34" charset="0"/>
              </a:rPr>
              <a:t>Use existing system resources inefficiently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B4331-B041-4CF9-BB06-D18703E671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Motivation and Research Issues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If a P2P model can be solution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Which P2P can be the right model?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What additional features does it require?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Is it scalable?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How is the performance?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What is the overhead?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How flexible and extensible is it?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8A80A-7735-46B8-9801-E5FE392E3A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smtClean="0"/>
              <a:t>Motivation and Research Issues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A P2P model can be solution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BitTorrent can be the right model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Designed as pure P2P file sharing protocol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Separating data transfer layer from data discovery and peer communication layer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Required additional features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Collaborative Framework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P2P client communication hub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Adequate security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Parallel streaming support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We did some performance testing to observe its performance and overhead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9D76E-70FE-413A-B1D4-CC6D82B8CB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Comparison of BitTorrent and GridTorrent’s Architecture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54113"/>
          <a:ext cx="9144000" cy="570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159000"/>
                <a:gridCol w="4953000"/>
              </a:tblGrid>
              <a:tr h="4298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BitTorrent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GridTorrent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Reason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71815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P2P</a:t>
                      </a:r>
                      <a:r>
                        <a:rPr lang="en-US" sz="1800" baseline="0" dirty="0" smtClean="0">
                          <a:latin typeface="+mj-lt"/>
                        </a:rPr>
                        <a:t> data-sharing protocol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P2P</a:t>
                      </a:r>
                      <a:r>
                        <a:rPr lang="en-US" sz="1800" baseline="0" dirty="0" smtClean="0">
                          <a:latin typeface="+mj-lt"/>
                        </a:rPr>
                        <a:t> data-sharing protocol</a:t>
                      </a:r>
                      <a:endParaRPr lang="en-US" sz="18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No change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71815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Simple</a:t>
                      </a:r>
                      <a:r>
                        <a:rPr lang="en-US" sz="1800" baseline="0" dirty="0" smtClean="0">
                          <a:latin typeface="+mj-lt"/>
                        </a:rPr>
                        <a:t> HTTP Client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SOA-based</a:t>
                      </a:r>
                      <a:r>
                        <a:rPr lang="en-US" sz="1800" baseline="0" dirty="0" smtClean="0">
                          <a:latin typeface="+mj-lt"/>
                        </a:rPr>
                        <a:t> Tracker  Client</a:t>
                      </a:r>
                      <a:endParaRPr lang="en-US" sz="18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To enable</a:t>
                      </a:r>
                      <a:r>
                        <a:rPr lang="en-US" sz="1800" baseline="0" dirty="0" smtClean="0">
                          <a:latin typeface="+mj-lt"/>
                        </a:rPr>
                        <a:t> advanced operations exchange with WS-Tracker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718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-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Task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To enable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execution of </a:t>
                      </a:r>
                      <a:r>
                        <a:rPr lang="en-US" sz="1800" baseline="0" dirty="0" smtClean="0">
                          <a:latin typeface="+mj-lt"/>
                        </a:rPr>
                        <a:t>advanced operations in Client such as remote sharing and ACL</a:t>
                      </a:r>
                      <a:endParaRPr lang="en-US" sz="1800" dirty="0" smtClean="0">
                        <a:latin typeface="+mj-lt"/>
                      </a:endParaRPr>
                    </a:p>
                  </a:txBody>
                  <a:tcPr/>
                </a:tc>
              </a:tr>
              <a:tr h="768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Web Server based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Advanced SOA-based Tracker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To allow the system</a:t>
                      </a:r>
                      <a:r>
                        <a:rPr lang="en-US" sz="1800" baseline="0" dirty="0" smtClean="0">
                          <a:latin typeface="+mj-lt"/>
                        </a:rPr>
                        <a:t> to build and to handle complex actions required by scientific community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718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-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Security</a:t>
                      </a:r>
                      <a:r>
                        <a:rPr lang="en-US" sz="1800" baseline="0" dirty="0" smtClean="0">
                          <a:latin typeface="+mj-lt"/>
                        </a:rPr>
                        <a:t>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To provide authentication</a:t>
                      </a:r>
                      <a:r>
                        <a:rPr lang="en-US" sz="1800" baseline="0" dirty="0" smtClean="0">
                          <a:latin typeface="+mj-lt"/>
                        </a:rPr>
                        <a:t> and authorization mechanism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882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-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Collaboration and</a:t>
                      </a:r>
                      <a:r>
                        <a:rPr lang="en-US" sz="1800" baseline="0" dirty="0" smtClean="0">
                          <a:latin typeface="+mj-lt"/>
                        </a:rPr>
                        <a:t> Content Manager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To empower users to control access</a:t>
                      </a:r>
                      <a:r>
                        <a:rPr lang="en-US" sz="1800" baseline="0" dirty="0" smtClean="0">
                          <a:latin typeface="+mj-lt"/>
                        </a:rPr>
                        <a:t> rights to their content and to start remote sharing, downloading processes and permit interactions between them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718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-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+mj-lt"/>
                        </a:rPr>
                        <a:t>Parallel Streaming support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To improve further</a:t>
                      </a:r>
                      <a:r>
                        <a:rPr lang="en-US" sz="1800" baseline="0" dirty="0" smtClean="0">
                          <a:latin typeface="+mj-lt"/>
                        </a:rPr>
                        <a:t> data transmission </a:t>
                      </a:r>
                      <a:r>
                        <a:rPr lang="en-US" sz="1800" dirty="0" smtClean="0">
                          <a:latin typeface="+mj-lt"/>
                        </a:rPr>
                        <a:t>performance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870C-65FB-4F8C-9419-4B2B3D1AF2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F1014-8085-4093-A421-CF693BD4B5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Collaboration and Content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An Interface between users and the system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Capabilities: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Share content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Browse content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Download content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Add/remove group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Add/remove users for a particular content (Access Right Controls)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Add/remove users for a particular group (Access Right Controls)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Everything is metadata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B6F41-382B-446E-AB4A-FB377F65FC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WS-Tracker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The communication hub of the system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Loosely-coupled, flexible and extensible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Deliver tasks to GridTorrent clients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Update tasks status in database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Store and serve .torrent files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AA2C8-0399-45C2-8910-59303FF313A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53200" y="4572000"/>
          <a:ext cx="1066800" cy="1316038"/>
        </p:xfrm>
        <a:graphic>
          <a:graphicData uri="http://schemas.openxmlformats.org/presentationml/2006/ole">
            <p:oleObj spid="_x0000_s1026" name="Visio" r:id="rId3" imgW="928422" imgH="1392985" progId="Visio.Drawing.11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3276600"/>
          <a:ext cx="1108075" cy="1392238"/>
        </p:xfrm>
        <a:graphic>
          <a:graphicData uri="http://schemas.openxmlformats.org/presentationml/2006/ole">
            <p:oleObj spid="_x0000_s1027" name="Visio" r:id="rId4" imgW="1108498" imgH="1392985" progId="Visio.Drawing.11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7467600" y="2362200"/>
          <a:ext cx="949325" cy="720725"/>
        </p:xfrm>
        <a:graphic>
          <a:graphicData uri="http://schemas.openxmlformats.org/presentationml/2006/ole">
            <p:oleObj spid="_x0000_s1028" name="Visio" r:id="rId5" imgW="949087" imgH="720459" progId="Visio.Drawing.11">
              <p:embed/>
            </p:oleObj>
          </a:graphicData>
        </a:graphic>
      </p:graphicFrame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7315200" y="1981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Database</a:t>
            </a:r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6019800" y="5638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WS-Tracker </a:t>
            </a:r>
          </a:p>
        </p:txBody>
      </p:sp>
      <p:sp>
        <p:nvSpPr>
          <p:cNvPr id="1037" name="TextBox 13"/>
          <p:cNvSpPr txBox="1">
            <a:spLocks noChangeArrowheads="1"/>
          </p:cNvSpPr>
          <p:nvPr/>
        </p:nvSpPr>
        <p:spPr bwMode="auto">
          <a:xfrm>
            <a:off x="4419600" y="27432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GridTorrent</a:t>
            </a:r>
          </a:p>
          <a:p>
            <a:r>
              <a:rPr lang="en-US" i="0"/>
              <a:t>Client</a:t>
            </a:r>
          </a:p>
        </p:txBody>
      </p:sp>
      <p:cxnSp>
        <p:nvCxnSpPr>
          <p:cNvPr id="16" name="Elbow Connector 15"/>
          <p:cNvCxnSpPr/>
          <p:nvPr/>
        </p:nvCxnSpPr>
        <p:spPr>
          <a:xfrm rot="5400000">
            <a:off x="6362700" y="3771900"/>
            <a:ext cx="2209800" cy="914400"/>
          </a:xfrm>
          <a:prstGeom prst="bentConnector3">
            <a:avLst>
              <a:gd name="adj1" fmla="val 111629"/>
            </a:avLst>
          </a:prstGeom>
          <a:ln w="15875">
            <a:solidFill>
              <a:srgbClr val="10FA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467600" y="3886200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Get Available</a:t>
            </a:r>
          </a:p>
          <a:p>
            <a:r>
              <a:rPr lang="en-US"/>
              <a:t>Tasks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81600" y="4038600"/>
            <a:ext cx="1524000" cy="9144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76800" y="46482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Ask for tasks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334000" y="4038600"/>
            <a:ext cx="1447800" cy="8382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10200" y="48768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Deliver Task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172200" y="3810000"/>
          <a:ext cx="746125" cy="609600"/>
        </p:xfrm>
        <a:graphic>
          <a:graphicData uri="http://schemas.openxmlformats.org/presentationml/2006/ole">
            <p:oleObj spid="_x0000_s1029" name="Visio" r:id="rId6" imgW="1312559" imgH="1073314" progId="Visio.Drawing.11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715000" y="3657600"/>
          <a:ext cx="609600" cy="609600"/>
        </p:xfrm>
        <a:graphic>
          <a:graphicData uri="http://schemas.openxmlformats.org/presentationml/2006/ole">
            <p:oleObj spid="_x0000_s1030" name="Visio" r:id="rId7" imgW="1121044" imgH="913663" progId="Visio.Drawing.11">
              <p:embed/>
            </p:oleObj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76800" y="44196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Deliver .torrent file</a:t>
            </a: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6553200" y="3810000"/>
            <a:ext cx="2438400" cy="914400"/>
          </a:xfrm>
          <a:prstGeom prst="bentConnector3">
            <a:avLst>
              <a:gd name="adj1" fmla="val -7524"/>
            </a:avLst>
          </a:prstGeom>
          <a:ln w="158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00" y="4038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Update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Introduction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Background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Motivation and Research Issues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GridTorrent Framework Architecture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Measurements and Analysis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Contributions and Future Work</a:t>
            </a:r>
          </a:p>
          <a:p>
            <a:pPr lvl="1"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6E73-F13C-432B-A1E7-C8BC8051B1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06680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4724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 task is simply metadata (wrapped actions)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Request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Response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Periodic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Non-periodic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Instructs a GridTorrent client what to do with whom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Created by users or GridTorrent clients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Exchanged between WS-Tracker and GridTorrent client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B0F8C-A7A6-4837-8EED-3717C78727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28650"/>
          </a:xfrm>
        </p:spPr>
        <p:txBody>
          <a:bodyPr/>
          <a:lstStyle/>
          <a:p>
            <a:r>
              <a:rPr lang="en-US" sz="4000" smtClean="0"/>
              <a:t>Tasks 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400050"/>
          <a:ext cx="9067800" cy="637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0"/>
                <a:gridCol w="2449187"/>
                <a:gridCol w="946401"/>
                <a:gridCol w="1165861"/>
                <a:gridCol w="2024815"/>
                <a:gridCol w="1948616"/>
              </a:tblGrid>
              <a:tr h="5170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</a:rPr>
                        <a:t>No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</a:rPr>
                        <a:t>Task Name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</a:rPr>
                        <a:t>Creator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+mj-lt"/>
                          <a:ea typeface="Times New Roman"/>
                        </a:rPr>
                        <a:t>Source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+mj-lt"/>
                          <a:ea typeface="Times New Roman"/>
                        </a:rPr>
                        <a:t>Destination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</a:rPr>
                        <a:t>Category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4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1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Task List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request, periodic</a:t>
                      </a:r>
                    </a:p>
                  </a:txBody>
                  <a:tcPr marL="68580" marR="68580" marT="0" marB="0"/>
                </a:tc>
              </a:tr>
              <a:tr h="6564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Share Content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request, nonperiodic</a:t>
                      </a:r>
                    </a:p>
                  </a:txBody>
                  <a:tcPr marL="68580" marR="68580" marT="0" marB="0"/>
                </a:tc>
              </a:tr>
              <a:tr h="73701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3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Share Content Response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Response, nonperiodic</a:t>
                      </a:r>
                    </a:p>
                  </a:txBody>
                  <a:tcPr marL="68580" marR="68580" marT="0" marB="0"/>
                </a:tc>
              </a:tr>
              <a:tr h="8844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4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Download Content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Request, nonperiodic</a:t>
                      </a:r>
                    </a:p>
                  </a:txBody>
                  <a:tcPr marL="68580" marR="68580" marT="0" marB="0"/>
                </a:tc>
              </a:tr>
              <a:tr h="8844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5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Download Content Response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response, periodic</a:t>
                      </a:r>
                    </a:p>
                  </a:txBody>
                  <a:tcPr marL="68580" marR="68580" marT="0" marB="0"/>
                </a:tc>
              </a:tr>
              <a:tr h="6564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6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ACL 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request, periodic</a:t>
                      </a:r>
                    </a:p>
                  </a:txBody>
                  <a:tcPr marL="68580" marR="68580" marT="0" marB="0"/>
                </a:tc>
              </a:tr>
              <a:tr h="6564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7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ACL  Response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response</a:t>
                      </a:r>
                    </a:p>
                  </a:txBody>
                  <a:tcPr marL="68580" marR="68580" marT="0" marB="0"/>
                </a:tc>
              </a:tr>
              <a:tr h="6564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latin typeface="+mj-lt"/>
                          <a:ea typeface="Times New Roman"/>
                        </a:rPr>
                        <a:t>8</a:t>
                      </a:r>
                      <a:endParaRPr lang="en-US" sz="2200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Update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GTFC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Times New Roman"/>
                        </a:rPr>
                        <a:t>WS-Tracker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Times New Roman"/>
                        </a:rPr>
                        <a:t>periodic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5185E-2E5E-4FAD-82E7-509CDAC76C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487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GridTorrent Client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4958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Modular architecture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Provides extensibility and flexibility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Built-on P2P file sharing protocol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Enables to utilize idle resources efficiently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Provides adequate security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Authentication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Authorization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Data integrity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244D9-CC31-4DA9-BEF5-4BBEADE925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5943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600" i="0" dirty="0">
                <a:latin typeface="+mj-lt"/>
              </a:rPr>
              <a:t>Supports parallel streaming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Security in GridTorrent Client</a:t>
            </a:r>
            <a:endParaRPr lang="en-US" sz="4000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1676400"/>
          <a:ext cx="9144000" cy="4267200"/>
        </p:xfrm>
        <a:graphic>
          <a:graphicData uri="http://schemas.openxmlformats.org/presentationml/2006/ole">
            <p:oleObj spid="_x0000_s2050" name="Visio" r:id="rId4" imgW="9303042" imgH="2971431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E442A-9434-421C-B298-7CE8C4F260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3429000" y="4800600"/>
            <a:ext cx="55626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 err="1"/>
              <a:t>PeerA’s</a:t>
            </a:r>
            <a:r>
              <a:rPr lang="en-US" sz="1600" dirty="0"/>
              <a:t> Data Sharing Module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429000" y="685800"/>
            <a:ext cx="5562600" cy="39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 err="1"/>
              <a:t>PeerB’s</a:t>
            </a:r>
            <a:r>
              <a:rPr lang="en-US" sz="1600" dirty="0"/>
              <a:t> Security Module</a:t>
            </a:r>
          </a:p>
        </p:txBody>
      </p:sp>
      <p:cxnSp>
        <p:nvCxnSpPr>
          <p:cNvPr id="91" name="Straight Arrow Connector 90"/>
          <p:cNvCxnSpPr>
            <a:stCxn id="57" idx="1"/>
            <a:endCxn id="82" idx="3"/>
          </p:cNvCxnSpPr>
          <p:nvPr/>
        </p:nvCxnSpPr>
        <p:spPr>
          <a:xfrm rot="10800000">
            <a:off x="3581400" y="2590800"/>
            <a:ext cx="4271963" cy="838200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04800" y="685800"/>
            <a:ext cx="2209800" cy="39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 err="1"/>
              <a:t>PeerA’s</a:t>
            </a:r>
            <a:r>
              <a:rPr lang="en-US" sz="1600" dirty="0"/>
              <a:t> </a:t>
            </a:r>
          </a:p>
          <a:p>
            <a:pPr>
              <a:defRPr/>
            </a:pPr>
            <a:r>
              <a:rPr lang="en-US" sz="1600" dirty="0"/>
              <a:t>Security Module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Security in GridTorrent Client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9FAAC-9EA4-45D1-8137-2DFF8B58F8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4478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en-US" sz="1400" dirty="0" err="1"/>
              <a:t>PeerA</a:t>
            </a:r>
            <a:r>
              <a:rPr lang="en-US" sz="1400" dirty="0"/>
              <a:t> starts authentication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864834"/>
            <a:ext cx="2514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400" dirty="0" err="1">
                <a:solidFill>
                  <a:srgbClr val="002060"/>
                </a:solidFill>
              </a:rPr>
              <a:t>PeerB</a:t>
            </a:r>
            <a:r>
              <a:rPr lang="en-US" sz="1400" dirty="0">
                <a:solidFill>
                  <a:srgbClr val="002060"/>
                </a:solidFill>
              </a:rPr>
              <a:t> handles </a:t>
            </a:r>
            <a:r>
              <a:rPr lang="en-US" sz="1400" dirty="0" err="1">
                <a:solidFill>
                  <a:srgbClr val="002060"/>
                </a:solidFill>
              </a:rPr>
              <a:t>PeerA’s</a:t>
            </a:r>
            <a:r>
              <a:rPr lang="en-US" sz="1400" dirty="0">
                <a:solidFill>
                  <a:srgbClr val="002060"/>
                </a:solidFill>
              </a:rPr>
              <a:t> request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5715000" y="1447800"/>
            <a:ext cx="2514600" cy="609600"/>
          </a:xfrm>
          <a:prstGeom prst="flowChartDecisi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</a:rPr>
              <a:t>Authorization successful?</a:t>
            </a:r>
          </a:p>
        </p:txBody>
      </p:sp>
      <p:cxnSp>
        <p:nvCxnSpPr>
          <p:cNvPr id="12" name="Shape 11"/>
          <p:cNvCxnSpPr>
            <a:stCxn id="10" idx="1"/>
            <a:endCxn id="15" idx="0"/>
          </p:cNvCxnSpPr>
          <p:nvPr/>
        </p:nvCxnSpPr>
        <p:spPr>
          <a:xfrm rot="10800000" flipV="1">
            <a:off x="5524500" y="1752600"/>
            <a:ext cx="190500" cy="228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981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Yes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4876800" y="1981200"/>
            <a:ext cx="1295400" cy="609600"/>
          </a:xfrm>
          <a:prstGeom prst="flowChartDecisi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dirty="0" err="1">
                <a:solidFill>
                  <a:srgbClr val="7030A0"/>
                </a:solidFill>
              </a:rPr>
              <a:t>PeerA</a:t>
            </a:r>
            <a:r>
              <a:rPr lang="en-US" sz="1400" dirty="0">
                <a:solidFill>
                  <a:srgbClr val="7030A0"/>
                </a:solidFill>
              </a:rPr>
              <a:t> in ACL?</a:t>
            </a:r>
          </a:p>
        </p:txBody>
      </p:sp>
      <p:cxnSp>
        <p:nvCxnSpPr>
          <p:cNvPr id="24" name="Shape 23"/>
          <p:cNvCxnSpPr>
            <a:stCxn id="15" idx="1"/>
            <a:endCxn id="0" idx="0"/>
          </p:cNvCxnSpPr>
          <p:nvPr/>
        </p:nvCxnSpPr>
        <p:spPr>
          <a:xfrm rot="10800000" flipV="1">
            <a:off x="4732338" y="2286000"/>
            <a:ext cx="144462" cy="685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829667" y="2980018"/>
            <a:ext cx="1858776" cy="11398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en-US" sz="1400" dirty="0" err="1"/>
              <a:t>PeerB</a:t>
            </a:r>
            <a:r>
              <a:rPr lang="en-US" sz="1400" dirty="0"/>
              <a:t> gives </a:t>
            </a:r>
            <a:r>
              <a:rPr lang="en-US" sz="1400" dirty="0" err="1"/>
              <a:t>PeerA</a:t>
            </a:r>
            <a:r>
              <a:rPr lang="en-US" sz="1400" dirty="0"/>
              <a:t> data port number, secret-key and pass-phrase, also save pass-phrase for further use</a:t>
            </a:r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7853363" y="3200400"/>
            <a:ext cx="1066800" cy="457200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r>
              <a:rPr lang="en-US" sz="1400" dirty="0"/>
              <a:t>Reject </a:t>
            </a:r>
          </a:p>
          <a:p>
            <a:pPr algn="ctr">
              <a:defRPr/>
            </a:pPr>
            <a:r>
              <a:rPr lang="en-US" sz="1400" dirty="0"/>
              <a:t>Connection</a:t>
            </a:r>
          </a:p>
        </p:txBody>
      </p:sp>
      <p:cxnSp>
        <p:nvCxnSpPr>
          <p:cNvPr id="59" name="Shape 58"/>
          <p:cNvCxnSpPr>
            <a:stCxn id="15" idx="3"/>
            <a:endCxn id="57" idx="0"/>
          </p:cNvCxnSpPr>
          <p:nvPr/>
        </p:nvCxnSpPr>
        <p:spPr>
          <a:xfrm>
            <a:off x="6172200" y="2286000"/>
            <a:ext cx="2214563" cy="914400"/>
          </a:xfrm>
          <a:prstGeom prst="bentConnector2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0"/>
          <p:cNvCxnSpPr>
            <a:stCxn id="10" idx="3"/>
            <a:endCxn id="57" idx="0"/>
          </p:cNvCxnSpPr>
          <p:nvPr/>
        </p:nvCxnSpPr>
        <p:spPr>
          <a:xfrm>
            <a:off x="8229600" y="1752600"/>
            <a:ext cx="157163" cy="1447800"/>
          </a:xfrm>
          <a:prstGeom prst="bentConnector2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0" idx="3"/>
            <a:endCxn id="81" idx="1"/>
          </p:cNvCxnSpPr>
          <p:nvPr/>
        </p:nvCxnSpPr>
        <p:spPr>
          <a:xfrm>
            <a:off x="1981200" y="1790700"/>
            <a:ext cx="381000" cy="800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2362200" y="2286000"/>
            <a:ext cx="15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3429000" y="2286000"/>
            <a:ext cx="15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Arrow Connector 84"/>
          <p:cNvCxnSpPr>
            <a:stCxn id="81" idx="3"/>
            <a:endCxn id="82" idx="1"/>
          </p:cNvCxnSpPr>
          <p:nvPr/>
        </p:nvCxnSpPr>
        <p:spPr>
          <a:xfrm>
            <a:off x="2514600" y="2590800"/>
            <a:ext cx="9144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0"/>
            <a:endCxn id="0" idx="1"/>
          </p:cNvCxnSpPr>
          <p:nvPr/>
        </p:nvCxnSpPr>
        <p:spPr>
          <a:xfrm rot="5400000" flipH="1" flipV="1">
            <a:off x="3956844" y="527844"/>
            <a:ext cx="1306512" cy="2209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0" idx="2"/>
            <a:endCxn id="10" idx="0"/>
          </p:cNvCxnSpPr>
          <p:nvPr/>
        </p:nvCxnSpPr>
        <p:spPr>
          <a:xfrm rot="5400000">
            <a:off x="6794501" y="1270000"/>
            <a:ext cx="355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0" idx="1"/>
            <a:endCxn id="82" idx="2"/>
          </p:cNvCxnSpPr>
          <p:nvPr/>
        </p:nvCxnSpPr>
        <p:spPr>
          <a:xfrm rot="10800000">
            <a:off x="3505200" y="2895600"/>
            <a:ext cx="274638" cy="533400"/>
          </a:xfrm>
          <a:prstGeom prst="bentConnector2">
            <a:avLst/>
          </a:prstGeom>
          <a:ln w="15875">
            <a:solidFill>
              <a:srgbClr val="10FA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04800" y="4800600"/>
            <a:ext cx="22098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 err="1"/>
              <a:t>PeerA’s</a:t>
            </a:r>
            <a:r>
              <a:rPr lang="en-US" sz="1600" dirty="0"/>
              <a:t> </a:t>
            </a:r>
          </a:p>
          <a:p>
            <a:pPr>
              <a:defRPr/>
            </a:pPr>
            <a:r>
              <a:rPr lang="en-US" sz="1600" dirty="0"/>
              <a:t>Data Sharing Module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81000" y="5334000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/>
          <a:lstStyle/>
          <a:p>
            <a:pPr>
              <a:defRPr/>
            </a:pPr>
            <a:r>
              <a:rPr lang="en-US" sz="1400" dirty="0" err="1"/>
              <a:t>PeerA</a:t>
            </a:r>
            <a:r>
              <a:rPr lang="en-US" sz="1400" dirty="0"/>
              <a:t> connects received data port and sends pass-phrase to start download process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400800" y="5638800"/>
            <a:ext cx="244595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en-US" sz="1400" dirty="0" err="1"/>
              <a:t>PeerB</a:t>
            </a:r>
            <a:r>
              <a:rPr lang="en-US" sz="1400" dirty="0"/>
              <a:t> starts data transferring process and encrypts data with secret-key if secure transmission is required</a:t>
            </a:r>
          </a:p>
        </p:txBody>
      </p:sp>
      <p:cxnSp>
        <p:nvCxnSpPr>
          <p:cNvPr id="32808" name="Straight Arrow Connector 98"/>
          <p:cNvCxnSpPr>
            <a:cxnSpLocks noChangeShapeType="1"/>
            <a:stCxn id="0" idx="2"/>
            <a:endCxn id="128" idx="0"/>
          </p:cNvCxnSpPr>
          <p:nvPr/>
        </p:nvCxnSpPr>
        <p:spPr bwMode="auto">
          <a:xfrm rot="16200000" flipH="1">
            <a:off x="5264944" y="3613944"/>
            <a:ext cx="744537" cy="1755775"/>
          </a:xfrm>
          <a:prstGeom prst="bentConnector3">
            <a:avLst>
              <a:gd name="adj1" fmla="val 50745"/>
            </a:avLst>
          </a:prstGeom>
          <a:noFill/>
          <a:ln w="15875" algn="ctr">
            <a:solidFill>
              <a:srgbClr val="7CCA62"/>
            </a:solidFill>
            <a:miter lim="800000"/>
            <a:headEnd/>
            <a:tailEnd type="arrow" w="med" len="med"/>
          </a:ln>
        </p:spPr>
      </p:cxnSp>
      <p:sp>
        <p:nvSpPr>
          <p:cNvPr id="122" name="Rounded Rectangle 121"/>
          <p:cNvSpPr/>
          <p:nvPr/>
        </p:nvSpPr>
        <p:spPr>
          <a:xfrm>
            <a:off x="2362200" y="5334000"/>
            <a:ext cx="15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3429000" y="5334000"/>
            <a:ext cx="15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5" name="Straight Arrow Connector 124"/>
          <p:cNvCxnSpPr>
            <a:stCxn id="0" idx="3"/>
            <a:endCxn id="122" idx="1"/>
          </p:cNvCxnSpPr>
          <p:nvPr/>
        </p:nvCxnSpPr>
        <p:spPr>
          <a:xfrm flipV="1">
            <a:off x="2057400" y="5638800"/>
            <a:ext cx="304800" cy="190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lowchart: Decision 127"/>
          <p:cNvSpPr/>
          <p:nvPr/>
        </p:nvSpPr>
        <p:spPr>
          <a:xfrm>
            <a:off x="5638800" y="4876800"/>
            <a:ext cx="1752600" cy="762000"/>
          </a:xfrm>
          <a:prstGeom prst="flowChartDecisi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</a:rPr>
              <a:t>Pass-phrase</a:t>
            </a:r>
          </a:p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</a:rPr>
              <a:t>verification</a:t>
            </a:r>
          </a:p>
        </p:txBody>
      </p:sp>
      <p:cxnSp>
        <p:nvCxnSpPr>
          <p:cNvPr id="133" name="Straight Arrow Connector 132"/>
          <p:cNvCxnSpPr>
            <a:stCxn id="0" idx="1"/>
            <a:endCxn id="123" idx="2"/>
          </p:cNvCxnSpPr>
          <p:nvPr/>
        </p:nvCxnSpPr>
        <p:spPr>
          <a:xfrm rot="10800000">
            <a:off x="3505200" y="5943600"/>
            <a:ext cx="3132138" cy="266700"/>
          </a:xfrm>
          <a:prstGeom prst="bentConnector2">
            <a:avLst/>
          </a:prstGeom>
          <a:ln w="15875">
            <a:solidFill>
              <a:srgbClr val="10FA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8" idx="1"/>
            <a:endCxn id="48" idx="0"/>
          </p:cNvCxnSpPr>
          <p:nvPr/>
        </p:nvCxnSpPr>
        <p:spPr>
          <a:xfrm rot="10800000" flipV="1">
            <a:off x="5181600" y="5257800"/>
            <a:ext cx="457200" cy="444500"/>
          </a:xfrm>
          <a:prstGeom prst="bentConnector2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23" idx="1"/>
            <a:endCxn id="122" idx="3"/>
          </p:cNvCxnSpPr>
          <p:nvPr/>
        </p:nvCxnSpPr>
        <p:spPr>
          <a:xfrm rot="10800000">
            <a:off x="2514600" y="5638800"/>
            <a:ext cx="9144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315200" y="5029200"/>
            <a:ext cx="609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Yes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486400" y="1447800"/>
            <a:ext cx="457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Yes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848600" y="13716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No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019800" y="1981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No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181600" y="5029200"/>
            <a:ext cx="609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No</a:t>
            </a:r>
          </a:p>
        </p:txBody>
      </p:sp>
      <p:cxnSp>
        <p:nvCxnSpPr>
          <p:cNvPr id="145" name="Shape 144"/>
          <p:cNvCxnSpPr>
            <a:stCxn id="128" idx="3"/>
          </p:cNvCxnSpPr>
          <p:nvPr/>
        </p:nvCxnSpPr>
        <p:spPr>
          <a:xfrm>
            <a:off x="7391400" y="5257800"/>
            <a:ext cx="228600" cy="381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0" idx="2"/>
            <a:endCxn id="0" idx="0"/>
          </p:cNvCxnSpPr>
          <p:nvPr/>
        </p:nvCxnSpPr>
        <p:spPr>
          <a:xfrm rot="5400000">
            <a:off x="-361950" y="3714750"/>
            <a:ext cx="3200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648200" y="5702300"/>
            <a:ext cx="1066800" cy="457200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r>
              <a:rPr lang="en-US" sz="1400" dirty="0"/>
              <a:t>Reject </a:t>
            </a:r>
          </a:p>
          <a:p>
            <a:pPr algn="ctr">
              <a:defRPr/>
            </a:pPr>
            <a:r>
              <a:rPr lang="en-US" sz="1400" dirty="0"/>
              <a:t>Connection</a:t>
            </a:r>
          </a:p>
        </p:txBody>
      </p:sp>
      <p:cxnSp>
        <p:nvCxnSpPr>
          <p:cNvPr id="51" name="Straight Arrow Connector 90"/>
          <p:cNvCxnSpPr>
            <a:stCxn id="48" idx="1"/>
            <a:endCxn id="123" idx="3"/>
          </p:cNvCxnSpPr>
          <p:nvPr/>
        </p:nvCxnSpPr>
        <p:spPr>
          <a:xfrm rot="10800000">
            <a:off x="3581400" y="5638800"/>
            <a:ext cx="1066800" cy="292100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4600" smtClean="0"/>
              <a:t>Security in GridTorrent Client</a:t>
            </a:r>
          </a:p>
        </p:txBody>
      </p:sp>
      <p:sp>
        <p:nvSpPr>
          <p:cNvPr id="33795" name="Text Placeholder 5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229600" cy="55165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Only security port number on which Security Manager listens is publicly known to other peers</a:t>
            </a:r>
          </a:p>
          <a:p>
            <a:pPr eaLnBrk="1" hangingPunct="1"/>
            <a:r>
              <a:rPr lang="en-US" sz="2800" smtClean="0">
                <a:latin typeface="Calibri" pitchFamily="34" charset="0"/>
              </a:rPr>
              <a:t>Each peer has to be authenticated and authorized (A&amp;A) before starting download process</a:t>
            </a:r>
          </a:p>
          <a:p>
            <a:pPr eaLnBrk="1" hangingPunct="1"/>
            <a:r>
              <a:rPr lang="en-US" sz="2800" smtClean="0">
                <a:latin typeface="Calibri" pitchFamily="34" charset="0"/>
              </a:rPr>
              <a:t>After a successful A&amp;A, they receive data port number, secret key and pass-phrase</a:t>
            </a:r>
          </a:p>
          <a:p>
            <a:pPr eaLnBrk="1" hangingPunct="1"/>
            <a:r>
              <a:rPr lang="en-US" sz="2800" smtClean="0">
                <a:latin typeface="Calibri" pitchFamily="34" charset="0"/>
              </a:rPr>
              <a:t>Peers use pass-phrase for second verification just before download process</a:t>
            </a:r>
          </a:p>
          <a:p>
            <a:pPr eaLnBrk="1" hangingPunct="1"/>
            <a:r>
              <a:rPr lang="en-US" sz="2800" smtClean="0">
                <a:latin typeface="Calibri" pitchFamily="34" charset="0"/>
              </a:rPr>
              <a:t>If everything is valid and successful, actual data downloading is started</a:t>
            </a:r>
          </a:p>
          <a:p>
            <a:pPr eaLnBrk="1" hangingPunct="1"/>
            <a:r>
              <a:rPr lang="en-US" sz="2800" smtClean="0">
                <a:latin typeface="Calibri" pitchFamily="34" charset="0"/>
              </a:rPr>
              <a:t>If secure data transmission is needed, secret key used for data encryption-decryption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E2E9F-DD42-44C5-91B8-60744AE632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4600" smtClean="0"/>
              <a:t> Measurements and Analysis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Calibri" pitchFamily="34" charset="0"/>
              </a:rPr>
              <a:t>The set of benchmarks</a:t>
            </a:r>
          </a:p>
          <a:p>
            <a:pPr lvl="1" eaLnBrk="1" hangingPunct="1"/>
            <a:r>
              <a:rPr lang="en-US" sz="2600" smtClean="0">
                <a:latin typeface="Calibri" pitchFamily="34" charset="0"/>
              </a:rPr>
              <a:t>Performance</a:t>
            </a:r>
          </a:p>
          <a:p>
            <a:pPr lvl="1" eaLnBrk="1" hangingPunct="1"/>
            <a:r>
              <a:rPr lang="en-US" sz="2600" smtClean="0">
                <a:latin typeface="Calibri" pitchFamily="34" charset="0"/>
              </a:rPr>
              <a:t>Overhead</a:t>
            </a:r>
          </a:p>
          <a:p>
            <a:pPr eaLnBrk="1" hangingPunct="1"/>
            <a:r>
              <a:rPr lang="en-US" sz="3000" smtClean="0">
                <a:latin typeface="Calibri" pitchFamily="34" charset="0"/>
              </a:rPr>
              <a:t>Utilized PTCP transferring method for comparison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Parallel streaming is one of the major performance improvement  methods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It has similar structure with GridTorrent</a:t>
            </a:r>
          </a:p>
          <a:p>
            <a:pPr eaLnBrk="1" hangingPunct="1"/>
            <a:r>
              <a:rPr lang="en-US" sz="3000" smtClean="0">
                <a:latin typeface="Calibri" pitchFamily="34" charset="0"/>
              </a:rPr>
              <a:t>Observe the performance of GridTorrent for one server, multiple client case</a:t>
            </a:r>
          </a:p>
          <a:p>
            <a:pPr eaLnBrk="1" hangingPunct="1"/>
            <a:r>
              <a:rPr lang="en-US" sz="3000" smtClean="0">
                <a:latin typeface="Calibri" pitchFamily="34" charset="0"/>
              </a:rPr>
              <a:t>Performed test-bed in these benchmarks</a:t>
            </a:r>
          </a:p>
          <a:p>
            <a:pPr lvl="1" eaLnBrk="1" hangingPunct="1"/>
            <a:r>
              <a:rPr lang="en-US" sz="2600" smtClean="0">
                <a:latin typeface="Calibri" pitchFamily="34" charset="0"/>
              </a:rPr>
              <a:t>LAN (Bloomington, IN-Bloomington, IN)</a:t>
            </a:r>
          </a:p>
          <a:p>
            <a:pPr lvl="1" eaLnBrk="1" hangingPunct="1"/>
            <a:r>
              <a:rPr lang="en-US" sz="2600" smtClean="0">
                <a:latin typeface="Calibri" pitchFamily="34" charset="0"/>
              </a:rPr>
              <a:t>WAN (Bloomington, IN-Baton Rouge, LA)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A9FB6-3364-42D3-9B44-DD73E5F315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5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81050"/>
          </a:xfrm>
        </p:spPr>
        <p:txBody>
          <a:bodyPr/>
          <a:lstStyle/>
          <a:p>
            <a:pPr eaLnBrk="1" hangingPunct="1"/>
            <a:r>
              <a:rPr lang="en-US" sz="4600" smtClean="0"/>
              <a:t>LAN Test Setup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PTCP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GridTorrent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3A556-8FD6-4609-A42D-74D07BE21B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4259263" y="2209800"/>
          <a:ext cx="4884737" cy="4278313"/>
        </p:xfrm>
        <a:graphic>
          <a:graphicData uri="http://schemas.openxmlformats.org/presentationml/2006/ole">
            <p:oleObj spid="_x0000_s3074" name="Visio" r:id="rId3" imgW="6722205" imgH="5888662" progId="Visio.Drawing.11">
              <p:embed/>
            </p:oleObj>
          </a:graphicData>
        </a:graphic>
      </p:graphicFrame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0" y="2743200"/>
          <a:ext cx="4724400" cy="2667000"/>
        </p:xfrm>
        <a:graphic>
          <a:graphicData uri="http://schemas.openxmlformats.org/presentationml/2006/ole">
            <p:oleObj spid="_x0000_s3075" name="Visio" r:id="rId4" imgW="6092679" imgH="303521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81050"/>
          </a:xfrm>
        </p:spPr>
        <p:txBody>
          <a:bodyPr/>
          <a:lstStyle/>
          <a:p>
            <a:pPr eaLnBrk="1" hangingPunct="1"/>
            <a:r>
              <a:rPr lang="en-US" smtClean="0"/>
              <a:t>Theoretical and Practical Limits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</a:rPr>
              <a:t>RTT = 0.34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alikapla@Quarry: ~&gt; traceroute gf13.ucs.indiana.edu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traceroute to gridfarm013.ucs.indiana.edu (156.56.104.93), 30 hops max, 46 byte packets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1  149.165.230.254 (149.165.230.254)  6.755 ms  0.254 ms  0.252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2  tge-9-1.950.cr.hper.net.uits.iu.edu (149.166.5.113)  1.448 ms  1.329 ms  1.308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3  gridfarm013.ucs.indiana.edu (156.56.104.93)  0.379 ms  0.333 ms  0.341 ms</a:t>
            </a:r>
            <a:endParaRPr lang="en-US" sz="1600" smtClean="0"/>
          </a:p>
          <a:p>
            <a:pPr eaLnBrk="1" hangingPunct="1">
              <a:buFont typeface="Wingdings 2" pitchFamily="18" charset="2"/>
              <a:buNone/>
            </a:pPr>
            <a:endParaRPr lang="en-US" sz="1600" smtClean="0">
              <a:latin typeface="Calibri" pitchFamily="34" charset="0"/>
            </a:endParaRPr>
          </a:p>
          <a:p>
            <a:pPr eaLnBrk="1" hangingPunct="1"/>
            <a:r>
              <a:rPr lang="en-US" sz="3200" smtClean="0">
                <a:latin typeface="Calibri" pitchFamily="34" charset="0"/>
              </a:rPr>
              <a:t>Theoretical Bandwidth = 1000 Mbps</a:t>
            </a:r>
          </a:p>
          <a:p>
            <a:pPr eaLnBrk="1" hangingPunct="1"/>
            <a:r>
              <a:rPr lang="en-US" sz="3200" smtClean="0">
                <a:latin typeface="Calibri" pitchFamily="34" charset="0"/>
              </a:rPr>
              <a:t>Maximum TCP Bandwidth = .9493*1000=949 Mbps</a:t>
            </a:r>
          </a:p>
          <a:p>
            <a:pPr eaLnBrk="1" hangingPunct="1"/>
            <a:r>
              <a:rPr lang="en-US" sz="3200" smtClean="0">
                <a:latin typeface="Calibri" pitchFamily="34" charset="0"/>
              </a:rPr>
              <a:t>Measured Bandwidth with Iperf = 885 Mbps</a:t>
            </a:r>
          </a:p>
          <a:p>
            <a:pPr eaLnBrk="1" hangingPunct="1"/>
            <a:r>
              <a:rPr lang="en-US" sz="3200" smtClean="0">
                <a:latin typeface="Calibri" pitchFamily="34" charset="0"/>
              </a:rPr>
              <a:t>Disk Read/Write Speed ≈ 450/350 Mbps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66F4A-9B02-4D78-9A2A-F68B9A17CD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08038"/>
          </a:xfrm>
        </p:spPr>
        <p:txBody>
          <a:bodyPr/>
          <a:lstStyle/>
          <a:p>
            <a:pPr eaLnBrk="1" hangingPunct="1"/>
            <a:r>
              <a:rPr lang="en-US" smtClean="0"/>
              <a:t>LAN Test Result (RTT = 0.34 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AEE54-A2F8-4763-B4E1-CB08489C20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0" y="762000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Data, Data, more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Computational science is changing to be </a:t>
            </a:r>
            <a:r>
              <a:rPr lang="en-US" sz="3200" i="1" dirty="0" smtClean="0">
                <a:latin typeface="+mj-lt"/>
              </a:rPr>
              <a:t>data intensive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Scientists are faced with mountains of data that stem from three sources[1]: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</a:rPr>
              <a:t>New scientific instruments data generation is monotonic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</a:rPr>
              <a:t>Simulations generates flood of data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</a:rPr>
              <a:t>The Internet and computational Grid allow the replication, creation, and recreation of more data[2]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7DADF-334C-4AD1-B7D0-630C0BBC21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6288"/>
            <a:ext cx="914400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A6A9C-F7D7-474D-B4C3-BF46E0AD93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7893" name="Rectangle 10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sz="4600" smtClean="0"/>
              <a:t>GridTorrent with 8 and 16 streams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WAN Test Setup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PTCP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GridTorrent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0D4A4-6F12-43FB-90B8-89708E98FAA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10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048000"/>
            <a:ext cx="4040188" cy="2005013"/>
          </a:xfrm>
        </p:spPr>
      </p:pic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3962400" y="2133600"/>
          <a:ext cx="5181600" cy="4311650"/>
        </p:xfrm>
        <a:graphic>
          <a:graphicData uri="http://schemas.openxmlformats.org/presentationml/2006/ole">
            <p:oleObj spid="_x0000_s4098" name="Visio" r:id="rId4" imgW="6693792" imgH="588866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4400" smtClean="0"/>
              <a:t>Theoretical and Practical Limits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102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smtClean="0">
                <a:latin typeface="Calibri" pitchFamily="34" charset="0"/>
              </a:rPr>
              <a:t>RTT = 45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alikapla@Quarry: ~&gt; traceroute queenbee.loni-lsu.teragrid.org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traceroute to queenbee.loni-lsu.teragrid.org (208.100.92.21), 30 hops max, 46 byte packets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1  149.165.230.254 (149.165.230.254)  3.373 ms  0.282 ms  0.250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2  if10-bf10.iu.teragrid.org (149.165.227.2)  1.421 ms  1.206 ms  13.663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3  ge-0-2-0.2011.rtr.ictc.indiana.gigapop.net (149.165.183.41)  1.265 ms  1.414 ms  1.277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4  66.162.116.137 (66.162.116.137)  31.242 ms  5.464 ms  2.257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5  chcg-peer-02.twtelecom.net (66.192.254.70)  18.202 ms  8.712 ms  14.921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6  loni.chcgil01.transitrail.net (137.164.131.122)  45.385 ms  44.892 ms  44.963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7  10.240.18.130 (10.240.18.130)  45.156 ms  44.979 ms  45.173 ms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latin typeface="Calibri" pitchFamily="34" charset="0"/>
              </a:rPr>
              <a:t> 8  qb1.loni.org (208.100.92.21)  45.070 ms  45.151 ms  45.140 ms</a:t>
            </a:r>
          </a:p>
          <a:p>
            <a:pPr eaLnBrk="1" hangingPunct="1"/>
            <a:r>
              <a:rPr lang="en-US" sz="3200" smtClean="0">
                <a:latin typeface="Calibri" pitchFamily="34" charset="0"/>
              </a:rPr>
              <a:t>Theoretical Bandwidth = 1000 Mbps</a:t>
            </a:r>
          </a:p>
          <a:p>
            <a:pPr eaLnBrk="1" hangingPunct="1"/>
            <a:r>
              <a:rPr lang="en-US" sz="3200" smtClean="0">
                <a:latin typeface="Calibri" pitchFamily="34" charset="0"/>
              </a:rPr>
              <a:t>Maximum TCP Bandwidth = .9493*1000=949 Mbps</a:t>
            </a:r>
          </a:p>
          <a:p>
            <a:pPr eaLnBrk="1" hangingPunct="1"/>
            <a:r>
              <a:rPr lang="en-US" sz="3200" smtClean="0">
                <a:latin typeface="Calibri" pitchFamily="34" charset="0"/>
              </a:rPr>
              <a:t>Measured Bandwidth with Iperf = 560 Mbps</a:t>
            </a:r>
          </a:p>
          <a:p>
            <a:pPr eaLnBrk="1" hangingPunct="1"/>
            <a:r>
              <a:rPr lang="en-US" sz="3200" smtClean="0">
                <a:latin typeface="Calibri" pitchFamily="34" charset="0"/>
              </a:rPr>
              <a:t>Disk Read/Write Speed ≈ 450/350 Mbps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B5473-B402-44E4-B802-5E1A6D52190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4400" smtClean="0"/>
              <a:t>WAN Test Result (RTT = 45 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8ABE-CA3B-4417-BDFB-36B5C2D6DD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0" y="652462"/>
          <a:ext cx="9144000" cy="582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8C879-8C70-449A-A5F4-4D2D0EB771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6463"/>
            <a:ext cx="914400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8"/>
          <p:cNvSpPr>
            <a:spLocks/>
          </p:cNvSpPr>
          <p:nvPr/>
        </p:nvSpPr>
        <p:spPr bwMode="auto">
          <a:xfrm>
            <a:off x="381000" y="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/>
            <a:r>
              <a:rPr lang="en-US" sz="4600" i="0">
                <a:solidFill>
                  <a:schemeClr val="tx2"/>
                </a:solidFill>
                <a:latin typeface="Calibri" pitchFamily="34" charset="0"/>
              </a:rPr>
              <a:t>GridTorrent with 8 and 16 streams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Evaluation of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GridTorrent provides better or same performance on WAN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PTCP reaches maximum data transfer speed at 150-200 streams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Utilizing parallel streaming in GridTorrent yields higher data transfer rate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GridTorrent provides better performance replica systems with one server multiple clients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On WAN, for disk-to-disk transfer, disk transfer capacity is the performance limiting factor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Scalability is not an issue due to bulk data transfer characteristic</a:t>
            </a:r>
          </a:p>
          <a:p>
            <a:pPr eaLnBrk="1" hangingPunct="1">
              <a:defRPr/>
            </a:pPr>
            <a:endParaRPr lang="en-US" sz="2800" dirty="0" smtClean="0">
              <a:latin typeface="+mj-lt"/>
            </a:endParaRPr>
          </a:p>
          <a:p>
            <a:pPr eaLnBrk="1" hangingPunct="1"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915F5-6692-44AF-B427-3175489E9B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Characteristics of Participation in Scientific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Number of participator is scale of 10,100, 1000s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Fully distributed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Team work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CERN: The European Organization for Nuclear Research 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The world's largest particle physics laboratory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Supported by twenty European member states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Currently the workplace of approximately 2,600 full-time employees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Some 7,931 scientists and engineers 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representing 580 universities and research facilities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80 nationalities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11CF-9E60-4F99-9ED4-105CEAC4F0B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Aggregated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C7802-254A-48FD-BB9A-D311CDD7D071}" type="slidenum">
              <a:rPr lang="en-US" smtClean="0">
                <a:latin typeface="+mj-lt"/>
              </a:rPr>
              <a:pPr>
                <a:defRPr/>
              </a:pPr>
              <a:t>37</a:t>
            </a:fld>
            <a:endParaRPr lang="en-US">
              <a:latin typeface="+mj-lt"/>
            </a:endParaRPr>
          </a:p>
        </p:txBody>
      </p:sp>
      <p:graphicFrame>
        <p:nvGraphicFramePr>
          <p:cNvPr id="5122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533400" y="1295400"/>
          <a:ext cx="7848600" cy="5029200"/>
        </p:xfrm>
        <a:graphic>
          <a:graphicData uri="http://schemas.openxmlformats.org/presentationml/2006/ole">
            <p:oleObj spid="_x0000_s5122" name="Equation" r:id="rId3" imgW="5130720" imgH="337788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51B9E-C174-48CC-9CC9-E15D7D27EBE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0" y="195263"/>
          <a:ext cx="9144000" cy="6469062"/>
        </p:xfrm>
        <a:graphic>
          <a:graphicData uri="http://schemas.openxmlformats.org/presentationml/2006/ole">
            <p:oleObj spid="_x0000_s6146" name="Visio" r:id="rId4" imgW="6504860" imgH="4602234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Transmission sequence matrix of PTCP</a:t>
            </a:r>
          </a:p>
        </p:txBody>
      </p:sp>
      <p:sp>
        <p:nvSpPr>
          <p:cNvPr id="44035" name="Rectangle 196"/>
          <p:cNvSpPr>
            <a:spLocks noGrp="1"/>
          </p:cNvSpPr>
          <p:nvPr>
            <p:ph type="body" sz="half" idx="4294967295"/>
          </p:nvPr>
        </p:nvSpPr>
        <p:spPr>
          <a:xfrm>
            <a:off x="0" y="914400"/>
            <a:ext cx="4038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>
                <a:latin typeface="Calibri" pitchFamily="34" charset="0"/>
              </a:rPr>
              <a:t>PTCP</a:t>
            </a:r>
          </a:p>
        </p:txBody>
      </p:sp>
      <p:sp>
        <p:nvSpPr>
          <p:cNvPr id="44036" name="Rectangle 197"/>
          <p:cNvSpPr>
            <a:spLocks noGrp="1"/>
          </p:cNvSpPr>
          <p:nvPr>
            <p:ph type="body" sz="half" idx="4294967295"/>
          </p:nvPr>
        </p:nvSpPr>
        <p:spPr>
          <a:xfrm>
            <a:off x="4572000" y="914400"/>
            <a:ext cx="45720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>
                <a:latin typeface="Calibri" pitchFamily="34" charset="0"/>
              </a:rPr>
              <a:t>GridTorrent</a:t>
            </a:r>
          </a:p>
        </p:txBody>
      </p:sp>
      <p:graphicFrame>
        <p:nvGraphicFramePr>
          <p:cNvPr id="60606" name="Group 190"/>
          <p:cNvGraphicFramePr>
            <a:graphicFrameLocks noGrp="1"/>
          </p:cNvGraphicFramePr>
          <p:nvPr>
            <p:ph idx="1"/>
          </p:nvPr>
        </p:nvGraphicFramePr>
        <p:xfrm>
          <a:off x="0" y="1746250"/>
          <a:ext cx="4038600" cy="5120640"/>
        </p:xfrm>
        <a:graphic>
          <a:graphicData uri="http://schemas.openxmlformats.org/drawingml/2006/table">
            <a:tbl>
              <a:tblPr/>
              <a:tblGrid>
                <a:gridCol w="577850"/>
                <a:gridCol w="576263"/>
                <a:gridCol w="577850"/>
                <a:gridCol w="574675"/>
                <a:gridCol w="577850"/>
                <a:gridCol w="576262"/>
                <a:gridCol w="5778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(sec)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S-C1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S-C2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S-C3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N1,N2,N3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N1,N2,N3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N1,N2,N3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92FC-08FE-4909-B476-CF4CE9473B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60611" name="Group 195"/>
          <p:cNvGraphicFramePr>
            <a:graphicFrameLocks noGrp="1"/>
          </p:cNvGraphicFramePr>
          <p:nvPr/>
        </p:nvGraphicFramePr>
        <p:xfrm>
          <a:off x="4079875" y="1752600"/>
          <a:ext cx="5064125" cy="4299903"/>
        </p:xfrm>
        <a:graphic>
          <a:graphicData uri="http://schemas.openxmlformats.org/drawingml/2006/table">
            <a:tbl>
              <a:tblPr/>
              <a:tblGrid>
                <a:gridCol w="812800"/>
                <a:gridCol w="473075"/>
                <a:gridCol w="469900"/>
                <a:gridCol w="473075"/>
                <a:gridCol w="473075"/>
                <a:gridCol w="473075"/>
                <a:gridCol w="473075"/>
                <a:gridCol w="469900"/>
                <a:gridCol w="473075"/>
                <a:gridCol w="473075"/>
              </a:tblGrid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(sec)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S-C1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S-C2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S-C3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C1-C2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C2-C3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C1-C3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N1,N2,N3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N1,N2,N3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N1,N2,N3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68363"/>
          </a:xfrm>
        </p:spPr>
        <p:txBody>
          <a:bodyPr/>
          <a:lstStyle/>
          <a:p>
            <a:pPr eaLnBrk="1" hangingPunct="1"/>
            <a:r>
              <a:rPr lang="en-US" sz="6600" baseline="30000" smtClean="0"/>
              <a:t>Data, Data, more Data </a:t>
            </a:r>
            <a:r>
              <a:rPr lang="en-US" sz="5400" baseline="30000" smtClean="0"/>
              <a:t>(cont.)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latin typeface="+mj-lt"/>
              </a:rPr>
              <a:t>Scientific discovery increasingly driven by data collection[3]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Computationally intensive analyses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Massive data collections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Data distributed across networks of varying capability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Internationally distributed collaborations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latin typeface="+mj-lt"/>
              </a:rPr>
              <a:t>Data Intensive Science: 2000-2020 [4]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latin typeface="+mj-lt"/>
              </a:rPr>
              <a:t>Dominant factor: data growth (1 </a:t>
            </a:r>
            <a:r>
              <a:rPr lang="en-US" sz="1900" dirty="0" err="1" smtClean="0">
                <a:latin typeface="+mj-lt"/>
              </a:rPr>
              <a:t>Petabyte</a:t>
            </a:r>
            <a:r>
              <a:rPr lang="en-US" sz="1900" dirty="0" smtClean="0">
                <a:latin typeface="+mj-lt"/>
              </a:rPr>
              <a:t> = 1000 TB)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2000	~0.5 </a:t>
            </a:r>
            <a:r>
              <a:rPr lang="en-US" sz="2000" dirty="0" err="1" smtClean="0">
                <a:latin typeface="+mj-lt"/>
              </a:rPr>
              <a:t>Petabyte</a:t>
            </a:r>
            <a:endParaRPr lang="en-US" sz="2000" dirty="0" smtClean="0">
              <a:latin typeface="+mj-lt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2007	~10 </a:t>
            </a:r>
            <a:r>
              <a:rPr lang="en-US" sz="2000" dirty="0" err="1" smtClean="0">
                <a:latin typeface="+mj-lt"/>
              </a:rPr>
              <a:t>Petabytes</a:t>
            </a:r>
            <a:endParaRPr lang="en-US" sz="2000" dirty="0" smtClean="0">
              <a:latin typeface="+mj-lt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2013	~100 </a:t>
            </a:r>
            <a:r>
              <a:rPr lang="en-US" sz="2000" dirty="0" err="1" smtClean="0">
                <a:latin typeface="+mj-lt"/>
              </a:rPr>
              <a:t>Petabytes</a:t>
            </a:r>
            <a:endParaRPr lang="en-US" sz="2000" dirty="0" smtClean="0">
              <a:latin typeface="+mj-lt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2020	~1000 </a:t>
            </a:r>
            <a:r>
              <a:rPr lang="en-US" sz="2000" dirty="0" err="1" smtClean="0">
                <a:latin typeface="+mj-lt"/>
              </a:rPr>
              <a:t>Petabytes</a:t>
            </a:r>
            <a:r>
              <a:rPr lang="en-US" sz="2000" dirty="0" smtClean="0">
                <a:latin typeface="+mj-lt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C8F39-8647-4B8E-8201-5D12A00E89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600" smtClean="0"/>
              <a:t>Aggregated Bandwidth On</a:t>
            </a:r>
            <a:br>
              <a:rPr lang="en-US" sz="4600" smtClean="0"/>
            </a:br>
            <a:r>
              <a:rPr lang="en-US" sz="4600" smtClean="0"/>
              <a:t>LAN                 and                 WAN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6711" y="1472397"/>
          <a:ext cx="4773889" cy="538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4"/>
          <p:cNvGraphicFramePr/>
          <p:nvPr/>
        </p:nvGraphicFramePr>
        <p:xfrm>
          <a:off x="4679421" y="1402037"/>
          <a:ext cx="4281714" cy="530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13B7D-A4C0-48F3-9007-33FF464E5C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smtClean="0"/>
              <a:t>Advantages of GridTorrent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More peers, more available services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Unlike client/server model, mitigate loads on server with more peers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Optimal resources usage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Computing power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Storage space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Bandwidth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Very efficient for replica systems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P2P networks are more scalable than client/server model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Reliable file transfer 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Resume capability when data transfer interrupted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Third-party transfer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Disk allocation before actual data transfer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57B98-A509-470A-AC55-E63308B2B7E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800" smtClean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System research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A Collaborative framework with P2P based data moving technique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Efficient, scalable and modular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Integrating with SOA to increase modularity, flexibility and extensibility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Strategies for increasing performance and scalability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Unification of many useful techniques such as reliable file transfer, parallel streaming support, third-party transfer and disk allocation in a simple but efficient way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Benchmarks to evaluate the GridTorrent performance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System software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Designing and implementing a infrastructure consists of GridTorrent client, WS-Tracker, and Collaborative framework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79B-04AA-4060-A72C-AC7DB1621FC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Potential Future Work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Utilizing other high-performance low-level TCP or UDP based data transfer protocols in data layer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Improving existing P2P technique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Adapting existing system to support dynamic (real-time) content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Developing and deploying Intelligent source selection algorithm into WS-Tracker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Additional Security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Security framework for WS-Tracker if necessary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Transforming Collaborative framework into portlets for reusability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96E3A-F82E-4DC4-A090-5C370BE0A2F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i="1" dirty="0" err="1" smtClean="0">
                <a:latin typeface="+mj-lt"/>
              </a:rPr>
              <a:t>Petascale</a:t>
            </a:r>
            <a:r>
              <a:rPr lang="en-US" i="1" dirty="0" smtClean="0">
                <a:latin typeface="+mj-lt"/>
              </a:rPr>
              <a:t> computational systems, </a:t>
            </a:r>
            <a:r>
              <a:rPr lang="en-US" dirty="0" smtClean="0">
                <a:latin typeface="+mj-lt"/>
              </a:rPr>
              <a:t>Bell, G.; Gray, J.; </a:t>
            </a:r>
            <a:r>
              <a:rPr lang="en-US" dirty="0" err="1" smtClean="0">
                <a:latin typeface="+mj-lt"/>
              </a:rPr>
              <a:t>Szalay</a:t>
            </a:r>
            <a:r>
              <a:rPr lang="en-US" dirty="0" smtClean="0">
                <a:latin typeface="+mj-lt"/>
              </a:rPr>
              <a:t>, A. Computer Volume 39, Issue 1, Jan. 2006 Page(s): 110 – 112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i="1" dirty="0" smtClean="0">
                <a:latin typeface="+mj-lt"/>
              </a:rPr>
              <a:t>Getting Up To Speed, The Future of Supercomputing,</a:t>
            </a:r>
            <a:r>
              <a:rPr lang="en-US" dirty="0" smtClean="0">
                <a:latin typeface="+mj-lt"/>
              </a:rPr>
              <a:t> Graham, S.L. </a:t>
            </a:r>
            <a:r>
              <a:rPr lang="en-US" dirty="0" err="1" smtClean="0">
                <a:latin typeface="+mj-lt"/>
              </a:rPr>
              <a:t>Snir</a:t>
            </a:r>
            <a:r>
              <a:rPr lang="en-US" dirty="0" smtClean="0">
                <a:latin typeface="+mj-lt"/>
              </a:rPr>
              <a:t>, M., Patterson, C.A., (</a:t>
            </a:r>
            <a:r>
              <a:rPr lang="en-US" dirty="0" err="1" smtClean="0">
                <a:latin typeface="+mj-lt"/>
              </a:rPr>
              <a:t>eds</a:t>
            </a:r>
            <a:r>
              <a:rPr lang="en-US" dirty="0" smtClean="0">
                <a:latin typeface="+mj-lt"/>
              </a:rPr>
              <a:t>), NAE Press, 2004, ISBN 0-309-09502-6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i="1" dirty="0" smtClean="0">
                <a:latin typeface="+mj-lt"/>
              </a:rPr>
              <a:t>Overview of Grid Computing</a:t>
            </a:r>
            <a:r>
              <a:rPr lang="en-US" dirty="0" smtClean="0">
                <a:latin typeface="+mj-lt"/>
              </a:rPr>
              <a:t>, Ian Foster, http://www-fp.mcs.anl.gov/~foster/Talks/ResearchLibraryGroupGridsApril2002.ppt, last seen 2007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i="1" dirty="0" smtClean="0">
                <a:latin typeface="+mj-lt"/>
              </a:rPr>
              <a:t>Science-Driven Network Requirements for </a:t>
            </a:r>
            <a:r>
              <a:rPr lang="en-US" i="1" dirty="0" err="1" smtClean="0">
                <a:latin typeface="+mj-lt"/>
              </a:rPr>
              <a:t>Esnet</a:t>
            </a:r>
            <a:r>
              <a:rPr lang="en-US" dirty="0" smtClean="0">
                <a:latin typeface="+mj-lt"/>
              </a:rPr>
              <a:t>, http:// www.es.net/ESnet4/Case-Study-Requirements-Update-With-Exec-Sum-v5.doc, last seen 2007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7761F-4987-4E69-98B0-BAE20EE7B6E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aseline="30000" smtClean="0"/>
              <a:t>Scientific Application</a:t>
            </a:r>
            <a:r>
              <a:rPr lang="en-US" sz="6000" smtClean="0"/>
              <a:t> </a:t>
            </a:r>
            <a:r>
              <a:rPr lang="en-US" sz="6000" baseline="30000" smtClean="0"/>
              <a:t>Examples</a:t>
            </a:r>
            <a:endParaRPr lang="en-US" sz="600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defRPr/>
            </a:pPr>
            <a:r>
              <a:rPr lang="en-US" sz="3200" dirty="0" smtClean="0">
                <a:latin typeface="+mj-lt"/>
              </a:rPr>
              <a:t>Scientific applications that generates </a:t>
            </a:r>
            <a:r>
              <a:rPr lang="en-US" sz="3200" dirty="0" err="1" smtClean="0">
                <a:latin typeface="+mj-lt"/>
              </a:rPr>
              <a:t>petabytes</a:t>
            </a:r>
            <a:r>
              <a:rPr lang="en-US" sz="3200" dirty="0" smtClean="0">
                <a:latin typeface="+mj-lt"/>
              </a:rPr>
              <a:t> of data are very diverse.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Fusion power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Climate modeling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Astronomy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High-energy physics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Bioinformatics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 smtClean="0">
                <a:latin typeface="+mj-lt"/>
              </a:rPr>
              <a:t>Earthquake engineering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6D97-FAC3-425D-9E18-EB9F27CD20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704850"/>
            <a:ext cx="8915400" cy="1143000"/>
          </a:xfrm>
        </p:spPr>
        <p:txBody>
          <a:bodyPr/>
          <a:lstStyle/>
          <a:p>
            <a:pPr eaLnBrk="1" hangingPunct="1"/>
            <a:r>
              <a:rPr lang="en-US" sz="6600" baseline="30000" smtClean="0"/>
              <a:t>Scientific Application Examples </a:t>
            </a:r>
            <a:r>
              <a:rPr lang="en-US" sz="4800" baseline="30000" smtClean="0"/>
              <a:t>(cont.)</a:t>
            </a:r>
            <a:endParaRPr lang="en-US" sz="48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Some examples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Climate modeling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+mj-lt"/>
              </a:rPr>
              <a:t>Community Climate System Model and other simulation applications generates 1.5 </a:t>
            </a:r>
            <a:r>
              <a:rPr lang="en-US" sz="2000" dirty="0" err="1" smtClean="0">
                <a:latin typeface="+mj-lt"/>
              </a:rPr>
              <a:t>petabytes</a:t>
            </a:r>
            <a:r>
              <a:rPr lang="en-US" sz="2000" dirty="0" smtClean="0">
                <a:latin typeface="+mj-lt"/>
              </a:rPr>
              <a:t>/year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+mj-lt"/>
              </a:rPr>
              <a:t>Bioinformatics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+mj-lt"/>
              </a:rPr>
              <a:t>The Pacific Northwest National Laboratory is building new </a:t>
            </a:r>
            <a:r>
              <a:rPr lang="en-US" sz="2000" dirty="0" err="1" smtClean="0">
                <a:latin typeface="+mj-lt"/>
              </a:rPr>
              <a:t>Confocal</a:t>
            </a:r>
            <a:r>
              <a:rPr lang="en-US" sz="2000" dirty="0" smtClean="0">
                <a:latin typeface="+mj-lt"/>
              </a:rPr>
              <a:t> microscopes which will be generating 5 </a:t>
            </a:r>
            <a:r>
              <a:rPr lang="en-US" sz="2000" dirty="0" err="1" smtClean="0">
                <a:latin typeface="+mj-lt"/>
              </a:rPr>
              <a:t>petabytes</a:t>
            </a:r>
            <a:r>
              <a:rPr lang="en-US" sz="2000" dirty="0" smtClean="0">
                <a:latin typeface="+mj-lt"/>
              </a:rPr>
              <a:t>/year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+mj-lt"/>
              </a:rPr>
              <a:t>High-energy physics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+mj-lt"/>
              </a:rPr>
              <a:t>The Large </a:t>
            </a:r>
            <a:r>
              <a:rPr lang="en-US" sz="2000" dirty="0" err="1" smtClean="0">
                <a:latin typeface="+mj-lt"/>
              </a:rPr>
              <a:t>Hadron</a:t>
            </a:r>
            <a:r>
              <a:rPr lang="en-US" sz="2000" dirty="0" smtClean="0">
                <a:latin typeface="+mj-lt"/>
              </a:rPr>
              <a:t> Collider (LHC) project at CERN will create 100 </a:t>
            </a:r>
            <a:r>
              <a:rPr lang="en-US" sz="2000" dirty="0" err="1" smtClean="0">
                <a:latin typeface="+mj-lt"/>
              </a:rPr>
              <a:t>petabytes</a:t>
            </a:r>
            <a:r>
              <a:rPr lang="en-US" sz="2000" dirty="0" smtClean="0">
                <a:latin typeface="+mj-lt"/>
              </a:rPr>
              <a:t>/year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F50BD-4618-4301-8EA1-BBB03EA3A4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4000" smtClean="0"/>
              <a:t>Background</a:t>
            </a:r>
          </a:p>
        </p:txBody>
      </p:sp>
      <p:sp>
        <p:nvSpPr>
          <p:cNvPr id="1229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304800" y="1600200"/>
            <a:ext cx="3886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Systems for transferring bulk data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Network level solutions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System level solutions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Application level solutions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D87F9-5862-4844-B134-3DFC256D0A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7414" name="Content Placeholder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14400"/>
            <a:ext cx="6184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6200000">
            <a:off x="1563688" y="2627312"/>
            <a:ext cx="4495800" cy="3175"/>
          </a:xfrm>
          <a:prstGeom prst="straightConnector1">
            <a:avLst/>
          </a:prstGeom>
          <a:ln w="317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6551613" y="3506787"/>
            <a:ext cx="4497388" cy="7461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3886200" y="4572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7620000" y="57912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Network Level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Network Attached Storage (NAS)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File-level storage system attached to traditional network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Use higher-level protocols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Does not allow direct access to individual storage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Simpler and more economical solution than SAN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Storage Area Network (SAN)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Storage devices attached directly to LAN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Utilize low-level network protocols (Fiber Channels)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Handle large data transfers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+mj-lt"/>
              </a:rPr>
              <a:t>Provide better performance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1924C-3FD3-4D65-85F4-EEE961BADF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Level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389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-</a:t>
            </a:r>
            <a:r>
              <a:rPr lang="en-US" sz="3200" dirty="0" smtClean="0">
                <a:latin typeface="+mj-lt"/>
              </a:rPr>
              <a:t>Require modifications to 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the operating systems of the machine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The network apparatus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+mj-lt"/>
              </a:rPr>
              <a:t>Or both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+ Yield very good performance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- Expensive solutions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- Not applicable to every system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Enhanced TCP-based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4/27/2009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00EFE-311F-4037-A289-BB238B3617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37937</TotalTime>
  <Words>2187</Words>
  <Application>Microsoft Office PowerPoint</Application>
  <PresentationFormat>On-screen Show (4:3)</PresentationFormat>
  <Paragraphs>589</Paragraphs>
  <Slides>44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Flow</vt:lpstr>
      <vt:lpstr>Visio</vt:lpstr>
      <vt:lpstr>Equation</vt:lpstr>
      <vt:lpstr>Collaborative Framework for  High-Performance P2P-based  Data Transfer  in Scientific Computing</vt:lpstr>
      <vt:lpstr>Outline</vt:lpstr>
      <vt:lpstr>Data, Data, more Data</vt:lpstr>
      <vt:lpstr>Data, Data, more Data (cont.)</vt:lpstr>
      <vt:lpstr>Scientific Application Examples</vt:lpstr>
      <vt:lpstr>Scientific Application Examples (cont.)</vt:lpstr>
      <vt:lpstr>Background</vt:lpstr>
      <vt:lpstr>Network Level Solutions</vt:lpstr>
      <vt:lpstr>System Level Solutions</vt:lpstr>
      <vt:lpstr>Slide 10</vt:lpstr>
      <vt:lpstr>TCP-Based Solutions</vt:lpstr>
      <vt:lpstr>UDP-Based Solutions</vt:lpstr>
      <vt:lpstr>Motivation and Research Issues</vt:lpstr>
      <vt:lpstr>Motivation and Research Issues (cont.)</vt:lpstr>
      <vt:lpstr>Motivation and Research Issues (cont.)</vt:lpstr>
      <vt:lpstr>Comparison of BitTorrent and GridTorrent’s Architecture</vt:lpstr>
      <vt:lpstr>Slide 17</vt:lpstr>
      <vt:lpstr>Collaboration and Content Manager</vt:lpstr>
      <vt:lpstr>WS-Tracker</vt:lpstr>
      <vt:lpstr>Task</vt:lpstr>
      <vt:lpstr>Tasks overview</vt:lpstr>
      <vt:lpstr>GridTorrent Client</vt:lpstr>
      <vt:lpstr>Security in GridTorrent Client</vt:lpstr>
      <vt:lpstr>Security in GridTorrent Client</vt:lpstr>
      <vt:lpstr>Security in GridTorrent Client</vt:lpstr>
      <vt:lpstr> Measurements and Analysis</vt:lpstr>
      <vt:lpstr>LAN Test Setup</vt:lpstr>
      <vt:lpstr>Theoretical and Practical Limits</vt:lpstr>
      <vt:lpstr>LAN Test Result (RTT = 0.34 ms)</vt:lpstr>
      <vt:lpstr>GridTorrent with 8 and 16 streams</vt:lpstr>
      <vt:lpstr>WAN Test Setup</vt:lpstr>
      <vt:lpstr>Theoretical and Practical Limits</vt:lpstr>
      <vt:lpstr>WAN Test Result (RTT = 45 ms)</vt:lpstr>
      <vt:lpstr>Slide 34</vt:lpstr>
      <vt:lpstr>Evaluation of Test Results</vt:lpstr>
      <vt:lpstr>Characteristics of Participation in Scientific Community</vt:lpstr>
      <vt:lpstr>Aggregated Bandwidth</vt:lpstr>
      <vt:lpstr>Slide 38</vt:lpstr>
      <vt:lpstr>Transmission sequence matrix of PTCP</vt:lpstr>
      <vt:lpstr>Aggregated Bandwidth On LAN                 and                 WAN</vt:lpstr>
      <vt:lpstr>Advantages of GridTorrent</vt:lpstr>
      <vt:lpstr>Contributions</vt:lpstr>
      <vt:lpstr>Potential Future Work</vt:lpstr>
      <vt:lpstr>References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Secure, Collaborative, Web Service enabled and Bittorrent Inspired High-speed Scientific Data Transfer Framework</dc:title>
  <dc:creator>.</dc:creator>
  <cp:lastModifiedBy>AK</cp:lastModifiedBy>
  <cp:revision>322</cp:revision>
  <dcterms:created xsi:type="dcterms:W3CDTF">2006-11-21T21:51:59Z</dcterms:created>
  <dcterms:modified xsi:type="dcterms:W3CDTF">2009-06-21T19:00:00Z</dcterms:modified>
</cp:coreProperties>
</file>