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5" r:id="rId18"/>
    <p:sldId id="276" r:id="rId19"/>
    <p:sldId id="274" r:id="rId20"/>
    <p:sldId id="277" r:id="rId21"/>
    <p:sldId id="271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9698" autoAdjust="0"/>
  </p:normalViewPr>
  <p:slideViewPr>
    <p:cSldViewPr>
      <p:cViewPr varScale="1">
        <p:scale>
          <a:sx n="106" d="100"/>
          <a:sy n="106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굴림" charset="-127"/>
              </a:defRPr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굴림" charset="-127"/>
              </a:defRPr>
            </a:lvl1pPr>
          </a:lstStyle>
          <a:p>
            <a:fld id="{19C3738E-65CD-43CE-A27E-FD1BF2749896}" type="datetimeFigureOut">
              <a:rPr lang="ko-KR" altLang="en-US"/>
              <a:pPr/>
              <a:t>2008-12-15</a:t>
            </a:fld>
            <a:endParaRPr lang="en-US" altLang="ko-K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굴림" charset="-127"/>
              </a:defRPr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굴림" charset="-127"/>
              </a:defRPr>
            </a:lvl1pPr>
          </a:lstStyle>
          <a:p>
            <a:fld id="{93875305-6A16-4A55-85F7-FB1544637A2A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r>
              <a:rPr lang="ko-KR" altLang="en-US" smtClean="0">
                <a:ea typeface="굴림" charset="-127"/>
              </a:rPr>
              <a:t> </a:t>
            </a:r>
            <a:r>
              <a:rPr lang="en-US" altLang="ko-KR" smtClean="0">
                <a:ea typeface="굴림" charset="-127"/>
              </a:rPr>
              <a:t>X</a:t>
            </a:r>
            <a:r>
              <a:rPr lang="en-US" altLang="ko-KR" baseline="30000" smtClean="0">
                <a:ea typeface="굴림" charset="-127"/>
              </a:rPr>
              <a:t>[0]</a:t>
            </a:r>
            <a:r>
              <a:rPr lang="en-US" altLang="ko-KR" smtClean="0">
                <a:ea typeface="굴림" charset="-127"/>
              </a:rPr>
              <a:t> – initial mapping.  It can be random.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ko-KR" smtClean="0">
                <a:ea typeface="굴림" charset="-127"/>
              </a:rPr>
              <a:t> sigma</a:t>
            </a:r>
            <a:r>
              <a:rPr lang="en-US" altLang="ko-KR" baseline="30000" smtClean="0">
                <a:ea typeface="굴림" charset="-127"/>
              </a:rPr>
              <a:t>[k]</a:t>
            </a:r>
            <a:r>
              <a:rPr lang="en-US" altLang="ko-KR" smtClean="0">
                <a:ea typeface="굴림" charset="-127"/>
              </a:rPr>
              <a:t> = STRESS value of X</a:t>
            </a:r>
            <a:r>
              <a:rPr lang="en-US" altLang="ko-KR" baseline="30000" smtClean="0">
                <a:ea typeface="굴림" charset="-127"/>
              </a:rPr>
              <a:t>[k]</a:t>
            </a:r>
            <a:r>
              <a:rPr lang="en-US" altLang="ko-KR" smtClean="0">
                <a:ea typeface="굴림" charset="-127"/>
              </a:rPr>
              <a:t>. 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ko-KR" smtClean="0">
                <a:ea typeface="굴림" charset="-127"/>
              </a:rPr>
              <a:t>Delta_sigma(X</a:t>
            </a:r>
            <a:r>
              <a:rPr lang="en-US" altLang="ko-KR" baseline="30000" smtClean="0">
                <a:ea typeface="굴림" charset="-127"/>
              </a:rPr>
              <a:t>[k]</a:t>
            </a:r>
            <a:r>
              <a:rPr lang="en-US" altLang="ko-KR" smtClean="0">
                <a:ea typeface="굴림" charset="-127"/>
              </a:rPr>
              <a:t>) = sigma(X</a:t>
            </a:r>
            <a:r>
              <a:rPr lang="en-US" altLang="ko-KR" baseline="30000" smtClean="0">
                <a:ea typeface="굴림" charset="-127"/>
              </a:rPr>
              <a:t>[k-1]</a:t>
            </a:r>
            <a:r>
              <a:rPr lang="en-US" altLang="ko-KR" smtClean="0">
                <a:ea typeface="굴림" charset="-127"/>
              </a:rPr>
              <a:t>) – sigma(X</a:t>
            </a:r>
            <a:r>
              <a:rPr lang="en-US" altLang="ko-KR" baseline="30000" smtClean="0">
                <a:ea typeface="굴림" charset="-127"/>
              </a:rPr>
              <a:t>[k]</a:t>
            </a:r>
            <a:r>
              <a:rPr lang="en-US" altLang="ko-KR" smtClean="0">
                <a:ea typeface="굴림" charset="-127"/>
              </a:rPr>
              <a:t>)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ko-KR" smtClean="0">
                <a:ea typeface="굴림" charset="-127"/>
              </a:rPr>
              <a:t> inv_V, B(X) – N * N matrices, where N is the number of data (points).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ko-KR" smtClean="0">
                <a:ea typeface="굴림" charset="-127"/>
              </a:rPr>
              <a:t> X</a:t>
            </a:r>
            <a:r>
              <a:rPr lang="en-US" altLang="ko-KR" baseline="30000" smtClean="0">
                <a:ea typeface="굴림" charset="-127"/>
              </a:rPr>
              <a:t>[k]</a:t>
            </a:r>
            <a:r>
              <a:rPr lang="en-US" altLang="ko-KR" smtClean="0">
                <a:ea typeface="굴림" charset="-127"/>
              </a:rPr>
              <a:t> – N * D matrix,  where D is target dimension.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5953E44-2923-4B4E-9722-E5E311C16F09}" type="slidenum">
              <a:rPr lang="ko-KR" altLang="en-US"/>
              <a:pPr/>
              <a:t>6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ko-KR" smtClean="0">
                <a:ea typeface="굴림" charset="-127"/>
              </a:rPr>
              <a:t>The screen shot is the result of MDS for GD_4D_1024 data.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A743227-1F12-42A4-89EF-A00C94B742BF}" type="slidenum">
              <a:rPr lang="ko-KR" altLang="en-US"/>
              <a:pPr/>
              <a:t>10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ko-KR" smtClean="0">
                <a:ea typeface="굴림" charset="-127"/>
              </a:rPr>
              <a:t>One dimensional arrays have specific instructions in the CIL that allow them to be optimized for performance.</a:t>
            </a:r>
          </a:p>
          <a:p>
            <a:pPr>
              <a:spcBef>
                <a:spcPct val="0"/>
              </a:spcBef>
            </a:pPr>
            <a:r>
              <a:rPr lang="en-US" altLang="ko-KR" smtClean="0">
                <a:ea typeface="굴림" charset="-127"/>
              </a:rPr>
              <a:t>Rectangular arrays do not have these instructions, and are not optimized to the same level.</a:t>
            </a:r>
          </a:p>
          <a:p>
            <a:pPr>
              <a:spcBef>
                <a:spcPct val="0"/>
              </a:spcBef>
            </a:pPr>
            <a:r>
              <a:rPr lang="en-US" altLang="ko-KR" smtClean="0">
                <a:ea typeface="굴림" charset="-127"/>
              </a:rPr>
              <a:t>Jagged 2D arrays can be optimized since it use a number of one-dimensional array.</a:t>
            </a:r>
          </a:p>
          <a:p>
            <a:pPr>
              <a:spcBef>
                <a:spcPct val="0"/>
              </a:spcBef>
            </a:pPr>
            <a:endParaRPr lang="en-US" altLang="ko-KR" smtClean="0">
              <a:ea typeface="굴림" charset="-127"/>
            </a:endParaRPr>
          </a:p>
          <a:p>
            <a:pPr>
              <a:spcBef>
                <a:spcPct val="0"/>
              </a:spcBef>
            </a:pPr>
            <a:r>
              <a:rPr lang="en-US" altLang="ko-KR" smtClean="0">
                <a:ea typeface="굴림" charset="-127"/>
              </a:rPr>
              <a:t>* CIL – Common Intermediate Language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3FBD69F-5F91-40B4-A799-C67E9E099A4E}" type="slidenum">
              <a:rPr lang="ko-KR" altLang="en-US"/>
              <a:pPr/>
              <a:t>11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ko-KR" smtClean="0">
                <a:ea typeface="굴림" charset="-127"/>
              </a:rPr>
              <a:t>When block size = 64, the cache line might be used in the best efficiency.</a:t>
            </a:r>
          </a:p>
          <a:p>
            <a:pPr>
              <a:spcBef>
                <a:spcPct val="0"/>
              </a:spcBef>
            </a:pPr>
            <a:endParaRPr lang="en-US" altLang="ko-KR" smtClean="0">
              <a:ea typeface="굴림" charset="-127"/>
            </a:endParaRPr>
          </a:p>
          <a:p>
            <a:pPr>
              <a:spcBef>
                <a:spcPct val="0"/>
              </a:spcBef>
            </a:pPr>
            <a:r>
              <a:rPr lang="en-US" altLang="ko-KR" smtClean="0">
                <a:ea typeface="굴림" charset="-127"/>
              </a:rPr>
              <a:t>The reason that running time of 2000 points are longer than the running time of 2048 points is that the iteration numbers are different.</a:t>
            </a:r>
          </a:p>
          <a:p>
            <a:pPr>
              <a:spcBef>
                <a:spcPct val="0"/>
              </a:spcBef>
            </a:pPr>
            <a:r>
              <a:rPr lang="en-US" altLang="ko-KR" smtClean="0">
                <a:ea typeface="굴림" charset="-127"/>
              </a:rPr>
              <a:t>k_2000 = 80    k_2048 = 53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E4B35F7-FEA3-47B5-8000-BFEBCA908530}" type="slidenum">
              <a:rPr lang="ko-KR" altLang="en-US"/>
              <a:pPr/>
              <a:t>12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  <a:buFontTx/>
              <a:buChar char="•"/>
            </a:pPr>
            <a:r>
              <a:rPr lang="ko-KR" altLang="en-US" smtClean="0">
                <a:ea typeface="굴림" charset="-127"/>
              </a:rPr>
              <a:t> </a:t>
            </a:r>
            <a:r>
              <a:rPr lang="en-US" altLang="ko-KR" smtClean="0">
                <a:ea typeface="굴림" charset="-127"/>
              </a:rPr>
              <a:t>For the two small data set, i.e. 128 and 256 points data, the overhead ratio would be relatively high due to the short running time.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ko-KR" smtClean="0">
                <a:ea typeface="굴림" charset="-127"/>
              </a:rPr>
              <a:t> However, </a:t>
            </a:r>
            <a:r>
              <a:rPr lang="en-US" altLang="ko-KR" b="1" smtClean="0">
                <a:ea typeface="굴림" charset="-127"/>
              </a:rPr>
              <a:t>for the 512 points and bigger data set, the speedup ratio is more than 7.0. 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ko-KR" smtClean="0">
                <a:ea typeface="굴림" charset="-127"/>
              </a:rPr>
              <a:t> Note that the </a:t>
            </a:r>
            <a:r>
              <a:rPr lang="en-US" altLang="ko-KR" b="1" smtClean="0">
                <a:ea typeface="굴림" charset="-127"/>
              </a:rPr>
              <a:t>speedup ratio for the 2048 points data is around 7.7.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altLang="ko-KR" b="1" smtClean="0">
                <a:ea typeface="굴림" charset="-127"/>
              </a:rPr>
              <a:t> parallel overhead is around 0.03</a:t>
            </a:r>
            <a:r>
              <a:rPr lang="en-US" altLang="ko-KR" smtClean="0">
                <a:ea typeface="굴림" charset="-127"/>
              </a:rPr>
              <a:t> for both Intel8a and Intel8b machines.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E3F1AA1-DB72-4ADC-8119-4ADB4476FAEF}" type="slidenum">
              <a:rPr lang="ko-KR" altLang="en-US"/>
              <a:pPr/>
              <a:t>14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ko-KR" smtClean="0">
                <a:ea typeface="굴림" charset="-127"/>
              </a:rPr>
              <a:t>As we expected, </a:t>
            </a:r>
            <a:r>
              <a:rPr lang="en-US" altLang="ko-KR" b="1" smtClean="0">
                <a:ea typeface="굴림" charset="-127"/>
              </a:rPr>
              <a:t>the speedup increases almost linearly during TH &lt;= 8</a:t>
            </a:r>
            <a:r>
              <a:rPr lang="en-US" altLang="ko-KR" smtClean="0">
                <a:ea typeface="굴림" charset="-127"/>
              </a:rPr>
              <a:t>, which is the number of cores. </a:t>
            </a:r>
          </a:p>
          <a:p>
            <a:pPr>
              <a:spcBef>
                <a:spcPct val="0"/>
              </a:spcBef>
            </a:pPr>
            <a:r>
              <a:rPr lang="en-US" altLang="ko-KR" smtClean="0">
                <a:ea typeface="굴림" charset="-127"/>
              </a:rPr>
              <a:t>Then, when TH = 9, the speedup factor suddenly decreases on both machines. </a:t>
            </a:r>
          </a:p>
          <a:p>
            <a:pPr>
              <a:spcBef>
                <a:spcPct val="0"/>
              </a:spcBef>
            </a:pPr>
            <a:r>
              <a:rPr lang="en-US" altLang="ko-KR" smtClean="0">
                <a:ea typeface="굴림" charset="-127"/>
              </a:rPr>
              <a:t>That might be dependent on context switch and thread scheduling algorithms of the operating system.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DF56E1C-0939-421B-A70F-D38A34E255BE}" type="slidenum">
              <a:rPr lang="ko-KR" altLang="en-US"/>
              <a:pPr/>
              <a:t>15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ko-KR" smtClean="0">
                <a:ea typeface="굴림" charset="-127"/>
              </a:rPr>
              <a:t>As shown in Figure 7, the efficiency is about 1.5 on Intel8b</a:t>
            </a:r>
          </a:p>
          <a:p>
            <a:pPr>
              <a:spcBef>
                <a:spcPct val="0"/>
              </a:spcBef>
            </a:pPr>
            <a:r>
              <a:rPr lang="en-US" altLang="ko-KR" smtClean="0">
                <a:ea typeface="굴림" charset="-127"/>
              </a:rPr>
              <a:t>and 1.4 on Intel8a for all the test data set, 128, 256,</a:t>
            </a:r>
          </a:p>
          <a:p>
            <a:pPr>
              <a:spcBef>
                <a:spcPct val="0"/>
              </a:spcBef>
            </a:pPr>
            <a:r>
              <a:rPr lang="en-US" altLang="ko-KR" smtClean="0">
                <a:ea typeface="굴림" charset="-127"/>
              </a:rPr>
              <a:t>512, . . . , 2048 points data. In other words, </a:t>
            </a:r>
            <a:r>
              <a:rPr lang="en-US" altLang="ko-KR" b="1" smtClean="0">
                <a:ea typeface="굴림" charset="-127"/>
              </a:rPr>
              <a:t>jagged array data</a:t>
            </a:r>
          </a:p>
          <a:p>
            <a:pPr>
              <a:spcBef>
                <a:spcPct val="0"/>
              </a:spcBef>
            </a:pPr>
            <a:r>
              <a:rPr lang="en-US" altLang="ko-KR" b="1" smtClean="0">
                <a:ea typeface="굴림" charset="-127"/>
              </a:rPr>
              <a:t>structure is more than 40% faster than two-dimensional array</a:t>
            </a:r>
          </a:p>
          <a:p>
            <a:pPr>
              <a:spcBef>
                <a:spcPct val="0"/>
              </a:spcBef>
            </a:pPr>
            <a:r>
              <a:rPr lang="en-US" altLang="ko-KR" smtClean="0">
                <a:ea typeface="굴림" charset="-127"/>
              </a:rPr>
              <a:t>structure in C# language.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952775C-B987-4614-BAFD-456C9F6C423A}" type="slidenum">
              <a:rPr lang="ko-KR" altLang="en-US"/>
              <a:pPr/>
              <a:t>16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smtClean="0">
              <a:ea typeface="굴림" charset="-127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7181E5-64AB-4B28-85BF-4EE1363B6E68}" type="slidenum">
              <a:rPr lang="ko-KR" altLang="en-US"/>
              <a:pPr/>
              <a:t>17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ko-KR" altLang="en-US" smtClean="0">
              <a:ea typeface="굴림" charset="-127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A1A3947-3A7F-44FE-87FD-8ECC790A9834}" type="slidenum">
              <a:rPr lang="ko-KR" altLang="en-US"/>
              <a:pPr/>
              <a:t>18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864CBE-A2A4-42BB-92B9-8CA08AA82A4E}" type="datetimeFigureOut">
              <a:rPr lang="ko-KR" altLang="en-US"/>
              <a:pPr/>
              <a:t>2008-12-15</a:t>
            </a:fld>
            <a:endParaRPr lang="en-US" altLang="ko-KR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B8B32B-EC56-4743-AA58-6FFD24181E25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3B6393-0CBB-4298-AE88-22B69FB15B1F}" type="datetimeFigureOut">
              <a:rPr lang="ko-KR" altLang="en-US"/>
              <a:pPr/>
              <a:t>2008-12-15</a:t>
            </a:fld>
            <a:endParaRPr lang="en-US" altLang="ko-K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158C8-8101-416E-8F51-C62E5B1870AF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D7CDC7-26B4-4C55-AD85-E2F21471FBA2}" type="datetimeFigureOut">
              <a:rPr lang="ko-KR" altLang="en-US"/>
              <a:pPr/>
              <a:t>2008-12-15</a:t>
            </a:fld>
            <a:endParaRPr lang="en-US" altLang="ko-K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4C0B4-58C7-489A-BC77-1078C13B4A90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ko-KR" altLang="en-US">
              <a:latin typeface="Corbel" pitchFamily="34" charset="0"/>
              <a:ea typeface="굴림" charset="-127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ko-KR" altLang="en-US">
              <a:latin typeface="Corbel" pitchFamily="34" charset="0"/>
              <a:ea typeface="굴림" charset="-127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ko-KR" altLang="en-US">
              <a:latin typeface="Corbel" pitchFamily="34" charset="0"/>
              <a:ea typeface="굴림" charset="-127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ko-KR" altLang="en-US">
              <a:latin typeface="Corbel" pitchFamily="34" charset="0"/>
              <a:ea typeface="굴림" charset="-127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ko-KR" altLang="en-US">
              <a:latin typeface="Corbel" pitchFamily="34" charset="0"/>
              <a:ea typeface="굴림" charset="-127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ko-KR" altLang="en-US">
              <a:latin typeface="Corbel" pitchFamily="34" charset="0"/>
              <a:ea typeface="굴림" charset="-127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ko-KR" altLang="en-US">
              <a:latin typeface="Corbel" pitchFamily="34" charset="0"/>
              <a:ea typeface="굴림" charset="-127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ko-KR" altLang="en-US">
              <a:latin typeface="Corbel" pitchFamily="34" charset="0"/>
              <a:ea typeface="굴림" charset="-127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ko-KR" altLang="en-US">
              <a:latin typeface="Corbel" pitchFamily="34" charset="0"/>
              <a:ea typeface="굴림" charset="-127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ko-KR" altLang="en-US">
              <a:latin typeface="Corbel" pitchFamily="34" charset="0"/>
              <a:ea typeface="굴림" charset="-127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ko-KR" altLang="en-US">
              <a:latin typeface="Corbel" pitchFamily="34" charset="0"/>
              <a:ea typeface="굴림" charset="-127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ko-KR" altLang="en-US">
              <a:latin typeface="Corbel" pitchFamily="34" charset="0"/>
              <a:ea typeface="굴림" charset="-127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ko-KR" altLang="en-US">
              <a:latin typeface="Corbel" pitchFamily="34" charset="0"/>
              <a:ea typeface="굴림" charset="-127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ko-KR" altLang="en-US">
              <a:latin typeface="Corbel" pitchFamily="34" charset="0"/>
              <a:ea typeface="굴림" charset="-127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ko-KR" altLang="en-US">
              <a:latin typeface="Corbel" pitchFamily="34" charset="0"/>
              <a:ea typeface="굴림" charset="-127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F7BC62-A495-471C-BA03-52C83471D338}" type="datetimeFigureOut">
              <a:rPr lang="ko-KR" altLang="en-US"/>
              <a:pPr/>
              <a:t>2008-12-15</a:t>
            </a:fld>
            <a:endParaRPr lang="en-US" altLang="ko-KR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7A823-447B-4685-BE67-52274BC5795C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BFA179-6AD4-4F2B-B896-1E9D7561D7CC}" type="datetimeFigureOut">
              <a:rPr lang="ko-KR" altLang="en-US"/>
              <a:pPr/>
              <a:t>2008-12-15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2F521-9726-471F-9470-BB50F633A922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DFD315-351F-4A9A-AD14-D2091A628811}" type="datetimeFigureOut">
              <a:rPr lang="ko-KR" altLang="en-US"/>
              <a:pPr/>
              <a:t>2008-12-15</a:t>
            </a:fld>
            <a:endParaRPr lang="en-US" altLang="ko-KR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77779-42A9-4B36-94BE-6D5C58C4CA2B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FBDFE9-EE09-42E7-A130-CDB68D99147F}" type="datetimeFigureOut">
              <a:rPr lang="ko-KR" altLang="en-US"/>
              <a:pPr/>
              <a:t>2008-12-15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4F53C-DE65-4288-9103-15D25D8B9C75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582CB2-E94E-4130-A7D3-03F3242B5D0C}" type="datetimeFigureOut">
              <a:rPr lang="ko-KR" altLang="en-US"/>
              <a:pPr/>
              <a:t>2008-12-15</a:t>
            </a:fld>
            <a:endParaRPr lang="en-US" altLang="ko-KR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4222FB-E094-4FA8-9E34-5870C2BB79A5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63592" y="13003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4512" y="12993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0801F325-18EB-417A-8327-7C7619F4C973}" type="datetimeFigureOut">
              <a:rPr lang="ko-KR" altLang="en-US"/>
              <a:pPr/>
              <a:t>2008-12-15</a:t>
            </a:fld>
            <a:endParaRPr lang="en-US" altLang="ko-KR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fld id="{17F20EC3-C99D-4793-9811-3390B0F22702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CF7872-3593-43A6-B9DE-62D27B14DC1D}" type="datetimeFigureOut">
              <a:rPr lang="ko-KR" altLang="en-US"/>
              <a:pPr/>
              <a:t>2008-12-15</a:t>
            </a:fld>
            <a:endParaRPr lang="en-US" altLang="ko-K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2E972-7B82-4EE7-BD9D-823E1FD3BD16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tx2"/>
                </a:solidFill>
                <a:latin typeface="Corbel" pitchFamily="34" charset="0"/>
                <a:ea typeface="굴림" charset="-127"/>
              </a:defRPr>
            </a:lvl1pPr>
          </a:lstStyle>
          <a:p>
            <a:fld id="{37502BE3-E4C6-49D7-A0D8-9E808EE77569}" type="datetimeFigureOut">
              <a:rPr lang="ko-KR" altLang="en-US"/>
              <a:pPr/>
              <a:t>2008-12-15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2"/>
                </a:solidFill>
                <a:latin typeface="Corbel" pitchFamily="34" charset="0"/>
                <a:ea typeface="굴림" charset="-127"/>
              </a:defRPr>
            </a:lvl1pPr>
          </a:lstStyle>
          <a:p>
            <a:endParaRPr lang="ko-KR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Corbel" pitchFamily="34" charset="0"/>
                <a:ea typeface="굴림" charset="-127"/>
              </a:defRPr>
            </a:lvl1pPr>
          </a:lstStyle>
          <a:p>
            <a:fld id="{1076E61D-80B2-454E-9777-C5499110C154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5" r:id="rId1"/>
    <p:sldLayoutId id="2147483810" r:id="rId2"/>
    <p:sldLayoutId id="2147483816" r:id="rId3"/>
    <p:sldLayoutId id="2147483817" r:id="rId4"/>
    <p:sldLayoutId id="2147483811" r:id="rId5"/>
    <p:sldLayoutId id="2147483818" r:id="rId6"/>
    <p:sldLayoutId id="2147483812" r:id="rId7"/>
    <p:sldLayoutId id="2147483819" r:id="rId8"/>
    <p:sldLayoutId id="2147483813" r:id="rId9"/>
    <p:sldLayoutId id="2147483814" r:id="rId10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pitchFamily="49" charset="0"/>
        </a:defRPr>
      </a:lvl9pPr>
      <a:extLst/>
    </p:titleStyle>
    <p:bodyStyle>
      <a:lvl1pPr marL="411163" indent="-342900" algn="l" rtl="0" fontAlgn="base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3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satMod val="200000"/>
                  </a:schemeClr>
                </a:solidFill>
              </a:rPr>
              <a:t>Parallel Multidimensional Scaling Performance on Multicore Systems</a:t>
            </a: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762000" y="5181600"/>
            <a:ext cx="8077200" cy="1143000"/>
          </a:xfrm>
        </p:spPr>
        <p:txBody>
          <a:bodyPr/>
          <a:lstStyle/>
          <a:p>
            <a:pPr algn="r">
              <a:spcBef>
                <a:spcPct val="0"/>
              </a:spcBef>
            </a:pPr>
            <a:r>
              <a:rPr lang="en-US" altLang="ko-KR" smtClean="0">
                <a:ea typeface="굴림" charset="-127"/>
              </a:rPr>
              <a:t>Community Grids Lab.</a:t>
            </a:r>
          </a:p>
          <a:p>
            <a:pPr algn="r">
              <a:spcBef>
                <a:spcPct val="0"/>
              </a:spcBef>
            </a:pPr>
            <a:r>
              <a:rPr lang="en-US" altLang="ko-KR" smtClean="0">
                <a:ea typeface="굴림" charset="-127"/>
              </a:rPr>
              <a:t>Indiana University, Bloomington</a:t>
            </a:r>
          </a:p>
          <a:p>
            <a:pPr algn="r">
              <a:spcBef>
                <a:spcPct val="0"/>
              </a:spcBef>
            </a:pPr>
            <a:r>
              <a:rPr lang="en-US" altLang="ko-KR" smtClean="0">
                <a:ea typeface="굴림" charset="-127"/>
              </a:rPr>
              <a:t>Seung-Hee Bae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7724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Experiments (2)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4984750"/>
          </a:xfrm>
        </p:spPr>
        <p:txBody>
          <a:bodyPr/>
          <a:lstStyle/>
          <a:p>
            <a:r>
              <a:rPr lang="en-US" altLang="ko-KR" smtClean="0">
                <a:ea typeface="굴림" charset="-127"/>
              </a:rPr>
              <a:t>Benchmark Data</a:t>
            </a:r>
          </a:p>
          <a:p>
            <a:pPr lvl="1"/>
            <a:r>
              <a:rPr lang="en-US" altLang="ko-KR" smtClean="0">
                <a:ea typeface="굴림" charset="-127"/>
              </a:rPr>
              <a:t>4D Gaussian Distribution data set (8 centers)</a:t>
            </a:r>
          </a:p>
        </p:txBody>
      </p:sp>
      <p:grpSp>
        <p:nvGrpSpPr>
          <p:cNvPr id="17412" name="Group 32"/>
          <p:cNvGrpSpPr>
            <a:grpSpLocks/>
          </p:cNvGrpSpPr>
          <p:nvPr/>
        </p:nvGrpSpPr>
        <p:grpSpPr bwMode="auto">
          <a:xfrm>
            <a:off x="2667000" y="2514600"/>
            <a:ext cx="4267200" cy="3843338"/>
            <a:chOff x="2819400" y="2480534"/>
            <a:chExt cx="4005262" cy="3688890"/>
          </a:xfrm>
        </p:grpSpPr>
        <p:pic>
          <p:nvPicPr>
            <p:cNvPr id="17413" name="Picture 3" descr="data_1024_3D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19400" y="2480534"/>
              <a:ext cx="4005262" cy="3688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6" name="Straight Connector 5"/>
            <p:cNvCxnSpPr/>
            <p:nvPr/>
          </p:nvCxnSpPr>
          <p:spPr>
            <a:xfrm rot="5400000">
              <a:off x="4191354" y="5182448"/>
              <a:ext cx="304741" cy="3039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>
              <a:off x="4647695" y="5105878"/>
              <a:ext cx="838899" cy="1523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5257487" y="5334074"/>
              <a:ext cx="304741" cy="3054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0800000">
              <a:off x="4191739" y="5562989"/>
              <a:ext cx="837410" cy="1523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3886446" y="5257503"/>
              <a:ext cx="457111" cy="14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3618721" y="4000526"/>
              <a:ext cx="1829970" cy="759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4076431" y="4456797"/>
              <a:ext cx="2210896" cy="149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5486955" y="5028947"/>
              <a:ext cx="304741" cy="14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ounded Rectangle 22"/>
            <p:cNvSpPr/>
            <p:nvPr/>
          </p:nvSpPr>
          <p:spPr>
            <a:xfrm>
              <a:off x="4267731" y="4648767"/>
              <a:ext cx="1066878" cy="30474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(0,2,0,</a:t>
              </a:r>
              <a:r>
                <a:rPr lang="en-US" dirty="0">
                  <a:solidFill>
                    <a:schemeClr val="tx1">
                      <a:lumMod val="75000"/>
                    </a:schemeClr>
                  </a:solidFill>
                </a:rPr>
                <a:t>1</a:t>
              </a:r>
              <a:r>
                <a:rPr lang="en-US" dirty="0"/>
                <a:t>)</a:t>
              </a:r>
              <a:endParaRPr lang="en-US" dirty="0"/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819400" y="4724952"/>
              <a:ext cx="1066878" cy="30474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(0,0,1,</a:t>
              </a:r>
              <a:r>
                <a:rPr lang="en-US" dirty="0">
                  <a:solidFill>
                    <a:schemeClr val="tx1">
                      <a:lumMod val="75000"/>
                    </a:schemeClr>
                  </a:solidFill>
                </a:rPr>
                <a:t>0</a:t>
              </a:r>
              <a:r>
                <a:rPr lang="en-US" dirty="0"/>
                <a:t>)</a:t>
              </a:r>
              <a:endParaRPr lang="en-US" dirty="0"/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2971385" y="5715360"/>
              <a:ext cx="1066878" cy="30474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(0,0,0,</a:t>
              </a:r>
              <a:r>
                <a:rPr lang="en-US" dirty="0">
                  <a:solidFill>
                    <a:schemeClr val="tx1">
                      <a:lumMod val="75000"/>
                    </a:schemeClr>
                  </a:solidFill>
                </a:rPr>
                <a:t>0</a:t>
              </a:r>
              <a:r>
                <a:rPr lang="en-US" dirty="0"/>
                <a:t>)</a:t>
              </a:r>
              <a:endParaRPr lang="en-US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4953156" y="5791545"/>
              <a:ext cx="1066878" cy="30474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(2,0,0,</a:t>
              </a:r>
              <a:r>
                <a:rPr lang="en-US" dirty="0">
                  <a:solidFill>
                    <a:schemeClr val="tx1">
                      <a:lumMod val="75000"/>
                    </a:schemeClr>
                  </a:solidFill>
                </a:rPr>
                <a:t>0</a:t>
              </a:r>
              <a:r>
                <a:rPr lang="en-US" dirty="0"/>
                <a:t>)</a:t>
              </a:r>
              <a:endParaRPr lang="en-US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5714573" y="5258248"/>
              <a:ext cx="1066878" cy="30474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(2,2,0,</a:t>
              </a:r>
              <a:r>
                <a:rPr lang="en-US" dirty="0">
                  <a:solidFill>
                    <a:schemeClr val="tx1">
                      <a:lumMod val="75000"/>
                    </a:schemeClr>
                  </a:solidFill>
                </a:rPr>
                <a:t>1</a:t>
              </a:r>
              <a:r>
                <a:rPr lang="en-US" dirty="0"/>
                <a:t>)</a:t>
              </a:r>
              <a:endParaRPr lang="en-US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5714573" y="4344026"/>
              <a:ext cx="1066878" cy="30474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(2,2,1,</a:t>
              </a:r>
              <a:r>
                <a:rPr lang="en-US" dirty="0">
                  <a:solidFill>
                    <a:schemeClr val="tx1">
                      <a:lumMod val="75000"/>
                    </a:schemeClr>
                  </a:solidFill>
                </a:rPr>
                <a:t>0</a:t>
              </a:r>
              <a:r>
                <a:rPr lang="en-US" dirty="0"/>
                <a:t>)</a:t>
              </a:r>
              <a:endParaRPr lang="en-US" dirty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5410602" y="3123537"/>
              <a:ext cx="1066878" cy="30474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(0,2,4,</a:t>
              </a:r>
              <a:r>
                <a:rPr lang="en-US" dirty="0">
                  <a:solidFill>
                    <a:schemeClr val="tx1">
                      <a:lumMod val="75000"/>
                    </a:schemeClr>
                  </a:solidFill>
                </a:rPr>
                <a:t>1</a:t>
              </a:r>
              <a:r>
                <a:rPr lang="en-US" dirty="0"/>
                <a:t>)</a:t>
              </a:r>
              <a:endParaRPr lang="en-US" dirty="0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3124861" y="2894982"/>
              <a:ext cx="1066878" cy="304741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/>
                <a:t>(2,0,4,</a:t>
              </a:r>
              <a:r>
                <a:rPr lang="en-US" dirty="0">
                  <a:solidFill>
                    <a:schemeClr val="tx1">
                      <a:lumMod val="75000"/>
                    </a:schemeClr>
                  </a:solidFill>
                </a:rPr>
                <a:t>1</a:t>
              </a:r>
              <a:r>
                <a:rPr lang="en-US" dirty="0"/>
                <a:t>)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Experiments (3)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charset="-127"/>
              </a:rPr>
              <a:t>Design</a:t>
            </a:r>
          </a:p>
          <a:p>
            <a:pPr lvl="1"/>
            <a:r>
              <a:rPr lang="en-US" altLang="ko-KR" smtClean="0">
                <a:ea typeface="굴림" charset="-127"/>
              </a:rPr>
              <a:t>Different number of block size</a:t>
            </a:r>
          </a:p>
          <a:p>
            <a:pPr lvl="2"/>
            <a:r>
              <a:rPr lang="en-US" altLang="ko-KR" smtClean="0">
                <a:ea typeface="굴림" charset="-127"/>
              </a:rPr>
              <a:t>Cache line effect</a:t>
            </a:r>
          </a:p>
          <a:p>
            <a:pPr lvl="1"/>
            <a:r>
              <a:rPr lang="en-US" altLang="ko-KR" smtClean="0">
                <a:ea typeface="굴림" charset="-127"/>
              </a:rPr>
              <a:t>Different number of threads and data points</a:t>
            </a:r>
          </a:p>
          <a:p>
            <a:pPr lvl="2"/>
            <a:r>
              <a:rPr lang="en-US" altLang="ko-KR" smtClean="0">
                <a:ea typeface="굴림" charset="-127"/>
              </a:rPr>
              <a:t>Scalability of the parallelism</a:t>
            </a:r>
          </a:p>
          <a:p>
            <a:pPr lvl="1"/>
            <a:r>
              <a:rPr lang="en-US" altLang="ko-KR" smtClean="0">
                <a:ea typeface="굴림" charset="-127"/>
              </a:rPr>
              <a:t>Jagged 2D Array vs. Rectangular 2D array</a:t>
            </a:r>
          </a:p>
          <a:p>
            <a:pPr lvl="2"/>
            <a:r>
              <a:rPr lang="en-US" altLang="ko-KR" smtClean="0">
                <a:ea typeface="굴림" charset="-127"/>
              </a:rPr>
              <a:t>C# language specific issue.</a:t>
            </a:r>
          </a:p>
          <a:p>
            <a:pPr lvl="2"/>
            <a:r>
              <a:rPr lang="en-US" altLang="ko-KR" smtClean="0">
                <a:ea typeface="굴림" charset="-127"/>
              </a:rPr>
              <a:t>Known that Jagged array performs better than multidimensional array.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Experimental Results (1)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9459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charset="-127"/>
              </a:rPr>
              <a:t>Different block size (Cache effect)</a:t>
            </a:r>
          </a:p>
        </p:txBody>
      </p:sp>
      <p:pic>
        <p:nvPicPr>
          <p:cNvPr id="19460" name="Picture 5" descr="diffBlock_runtim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2514600"/>
            <a:ext cx="510540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Experimental Results (2)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5213350"/>
          </a:xfrm>
        </p:spPr>
        <p:txBody>
          <a:bodyPr/>
          <a:lstStyle/>
          <a:p>
            <a:r>
              <a:rPr lang="en-US" altLang="ko-KR" smtClean="0">
                <a:ea typeface="굴림" charset="-127"/>
              </a:rPr>
              <a:t>Different Block Size (using 1 thread)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" y="2133600"/>
          <a:ext cx="8382000" cy="4079875"/>
        </p:xfrm>
        <a:graphic>
          <a:graphicData uri="http://schemas.openxmlformats.org/drawingml/2006/table">
            <a:tbl>
              <a:tblPr/>
              <a:tblGrid>
                <a:gridCol w="1047750"/>
                <a:gridCol w="933450"/>
                <a:gridCol w="1162050"/>
                <a:gridCol w="1047750"/>
                <a:gridCol w="1047750"/>
                <a:gridCol w="933450"/>
                <a:gridCol w="1162050"/>
                <a:gridCol w="1047750"/>
              </a:tblGrid>
              <a:tr h="37147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Intel8a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Intel8b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#points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blkSize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Time(sec)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speedup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#points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blkSize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Time(sec)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speedup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512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228.39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512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160.17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512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226.70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1.11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512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159.02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1.11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512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512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250.52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512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512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176.12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1024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1597.93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1024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1121.96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1.61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1024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1592.96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1024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1111.27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1.62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1024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1024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2390.87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1024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1024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1801.21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2048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14657.47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1.61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2048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10300.82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1.71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2048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14601.83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1.61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2048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10249.28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1.72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2048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2048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23542.70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D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2048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2048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17632.51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rbel" pitchFamily="34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F6D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Experimental Results (3)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5213350"/>
          </a:xfrm>
        </p:spPr>
        <p:txBody>
          <a:bodyPr/>
          <a:lstStyle/>
          <a:p>
            <a:r>
              <a:rPr lang="en-US" altLang="ko-KR" smtClean="0">
                <a:ea typeface="굴림" charset="-127"/>
              </a:rPr>
              <a:t>Different Data Size</a:t>
            </a:r>
          </a:p>
        </p:txBody>
      </p:sp>
      <p:pic>
        <p:nvPicPr>
          <p:cNvPr id="21508" name="Picture 3" descr="diffData_speedup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752600"/>
            <a:ext cx="6400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Callout 2 5"/>
          <p:cNvSpPr/>
          <p:nvPr/>
        </p:nvSpPr>
        <p:spPr>
          <a:xfrm>
            <a:off x="7315200" y="3505200"/>
            <a:ext cx="1600200" cy="838200"/>
          </a:xfrm>
          <a:prstGeom prst="borderCallout2">
            <a:avLst>
              <a:gd name="adj1" fmla="val 19550"/>
              <a:gd name="adj2" fmla="val 667"/>
              <a:gd name="adj3" fmla="val 18750"/>
              <a:gd name="adj4" fmla="val -16667"/>
              <a:gd name="adj5" fmla="val -53943"/>
              <a:gd name="adj6" fmla="val 213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ko-KR" sz="1600">
                <a:solidFill>
                  <a:srgbClr val="FFFFFF"/>
                </a:solidFill>
                <a:ea typeface="굴림" charset="-127"/>
              </a:rPr>
              <a:t>Speedup </a:t>
            </a:r>
            <a:r>
              <a:rPr lang="en-US" altLang="ko-KR" sz="1600">
                <a:solidFill>
                  <a:srgbClr val="FFFFFF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≈ 7.7</a:t>
            </a:r>
          </a:p>
          <a:p>
            <a:pPr algn="ctr"/>
            <a:r>
              <a:rPr lang="en-US" altLang="ko-KR" sz="1600">
                <a:solidFill>
                  <a:srgbClr val="FFFFFF"/>
                </a:solidFill>
                <a:latin typeface="Times New Roman" pitchFamily="18" charset="0"/>
                <a:ea typeface="굴림" charset="-127"/>
                <a:cs typeface="Times New Roman" pitchFamily="18" charset="0"/>
              </a:rPr>
              <a:t>Overhead ≈ 0.03</a:t>
            </a:r>
            <a:endParaRPr lang="en-US" altLang="ko-KR" sz="1600">
              <a:solidFill>
                <a:srgbClr val="FFFFFF"/>
              </a:solidFill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Experimental Results (4)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5213350"/>
          </a:xfrm>
        </p:spPr>
        <p:txBody>
          <a:bodyPr/>
          <a:lstStyle/>
          <a:p>
            <a:r>
              <a:rPr lang="en-US" altLang="ko-KR" smtClean="0">
                <a:ea typeface="굴림" charset="-127"/>
              </a:rPr>
              <a:t>Different number of Threads</a:t>
            </a:r>
          </a:p>
          <a:p>
            <a:pPr lvl="1"/>
            <a:r>
              <a:rPr lang="en-US" altLang="ko-KR" smtClean="0">
                <a:ea typeface="굴림" charset="-127"/>
              </a:rPr>
              <a:t>1024 data points</a:t>
            </a:r>
          </a:p>
        </p:txBody>
      </p:sp>
      <p:pic>
        <p:nvPicPr>
          <p:cNvPr id="22532" name="Picture 3" descr="diffThread_speedup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2171700"/>
            <a:ext cx="58674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Experimental Results (5)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772400" cy="5137150"/>
          </a:xfrm>
        </p:spPr>
        <p:txBody>
          <a:bodyPr/>
          <a:lstStyle/>
          <a:p>
            <a:r>
              <a:rPr lang="en-US" altLang="ko-KR" smtClean="0">
                <a:ea typeface="굴림" charset="-127"/>
              </a:rPr>
              <a:t>Jagged Array vs. 2D array</a:t>
            </a:r>
          </a:p>
          <a:p>
            <a:pPr lvl="1"/>
            <a:r>
              <a:rPr lang="en-US" altLang="ko-KR" smtClean="0">
                <a:ea typeface="굴림" charset="-127"/>
              </a:rPr>
              <a:t>1024 data points w/ 8 threads</a:t>
            </a:r>
          </a:p>
        </p:txBody>
      </p:sp>
      <p:pic>
        <p:nvPicPr>
          <p:cNvPr id="23556" name="Picture 3" descr="jagged_2D_efficiency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2286000"/>
            <a:ext cx="58420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>
          <a:xfrm>
            <a:off x="228600" y="381000"/>
            <a:ext cx="8610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ko-KR" sz="3200" smtClean="0">
                <a:ea typeface="굴림" charset="-127"/>
              </a:rPr>
              <a:t>MDS Example: Biological Sequence Data</a:t>
            </a:r>
          </a:p>
        </p:txBody>
      </p:sp>
      <p:grpSp>
        <p:nvGrpSpPr>
          <p:cNvPr id="24591" name="Group 15"/>
          <p:cNvGrpSpPr>
            <a:grpSpLocks/>
          </p:cNvGrpSpPr>
          <p:nvPr/>
        </p:nvGrpSpPr>
        <p:grpSpPr bwMode="auto">
          <a:xfrm>
            <a:off x="381000" y="1752600"/>
            <a:ext cx="4114800" cy="4246563"/>
            <a:chOff x="240" y="1344"/>
            <a:chExt cx="2160" cy="2102"/>
          </a:xfrm>
        </p:grpSpPr>
        <p:pic>
          <p:nvPicPr>
            <p:cNvPr id="24587" name="Picture 4" descr="C:\Documents and Settings\Geoffrey Fox\Desktop\moz-screenshot-11-1.jpg"/>
            <p:cNvPicPr>
              <a:picLocks noChangeAspect="1" noChangeArrowheads="1"/>
            </p:cNvPicPr>
            <p:nvPr/>
          </p:nvPicPr>
          <p:blipFill>
            <a:blip r:embed="rId3"/>
            <a:srcRect l="14510" t="31827" r="43645" b="23091"/>
            <a:stretch>
              <a:fillRect/>
            </a:stretch>
          </p:blipFill>
          <p:spPr bwMode="auto">
            <a:xfrm>
              <a:off x="240" y="1344"/>
              <a:ext cx="2160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88" name="TextBox 4"/>
            <p:cNvSpPr txBox="1">
              <a:spLocks noChangeArrowheads="1"/>
            </p:cNvSpPr>
            <p:nvPr/>
          </p:nvSpPr>
          <p:spPr bwMode="auto">
            <a:xfrm>
              <a:off x="576" y="3264"/>
              <a:ext cx="1579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>
                  <a:latin typeface="Corbel" pitchFamily="34" charset="0"/>
                  <a:ea typeface="굴림" charset="-127"/>
                </a:rPr>
                <a:t>4500 Points : Pairwise Aligned</a:t>
              </a:r>
            </a:p>
          </p:txBody>
        </p:sp>
      </p:grpSp>
      <p:grpSp>
        <p:nvGrpSpPr>
          <p:cNvPr id="24590" name="Group 14"/>
          <p:cNvGrpSpPr>
            <a:grpSpLocks/>
          </p:cNvGrpSpPr>
          <p:nvPr/>
        </p:nvGrpSpPr>
        <p:grpSpPr bwMode="auto">
          <a:xfrm>
            <a:off x="4800600" y="1752600"/>
            <a:ext cx="3962400" cy="4191000"/>
            <a:chOff x="3024" y="816"/>
            <a:chExt cx="2064" cy="2104"/>
          </a:xfrm>
        </p:grpSpPr>
        <p:sp>
          <p:nvSpPr>
            <p:cNvPr id="24580" name="TextBox 5"/>
            <p:cNvSpPr txBox="1">
              <a:spLocks noChangeArrowheads="1"/>
            </p:cNvSpPr>
            <p:nvPr/>
          </p:nvSpPr>
          <p:spPr bwMode="auto">
            <a:xfrm>
              <a:off x="3408" y="2736"/>
              <a:ext cx="1453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>
                  <a:latin typeface="Corbel" pitchFamily="34" charset="0"/>
                  <a:ea typeface="굴림" charset="-127"/>
                </a:rPr>
                <a:t>4500 Points : ClustalW MSA</a:t>
              </a:r>
            </a:p>
          </p:txBody>
        </p:sp>
        <p:pic>
          <p:nvPicPr>
            <p:cNvPr id="24581" name="Picture 2" descr="C:\Documents and Settings\Geoffrey Fox\Desktop\moz-screenshot-10-1.jpg"/>
            <p:cNvPicPr>
              <a:picLocks noChangeAspect="1" noChangeArrowheads="1"/>
            </p:cNvPicPr>
            <p:nvPr/>
          </p:nvPicPr>
          <p:blipFill>
            <a:blip r:embed="rId4"/>
            <a:srcRect l="14429" t="13000" r="38193" b="16158"/>
            <a:stretch>
              <a:fillRect/>
            </a:stretch>
          </p:blipFill>
          <p:spPr bwMode="auto">
            <a:xfrm>
              <a:off x="3024" y="816"/>
              <a:ext cx="2064" cy="18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586" name="Slide Number Placeholder 1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DB5B686-6D83-4FBE-A03B-536A23A39B16}" type="slidenum">
              <a:rPr lang="ko-KR" altLang="en-US"/>
              <a:pPr/>
              <a:t>17</a:t>
            </a:fld>
            <a:endParaRPr lang="en-US" altLang="ko-K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>
          <a:xfrm>
            <a:off x="304800" y="304800"/>
            <a:ext cx="8686800" cy="9144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ko-KR" sz="3200" smtClean="0">
                <a:ea typeface="굴림" charset="-127"/>
              </a:rPr>
              <a:t>Obesity Patient ~ 20 dimensional data</a:t>
            </a:r>
          </a:p>
        </p:txBody>
      </p:sp>
      <p:grpSp>
        <p:nvGrpSpPr>
          <p:cNvPr id="25604" name="Group 6"/>
          <p:cNvGrpSpPr>
            <a:grpSpLocks/>
          </p:cNvGrpSpPr>
          <p:nvPr/>
        </p:nvGrpSpPr>
        <p:grpSpPr bwMode="auto">
          <a:xfrm>
            <a:off x="381000" y="1752600"/>
            <a:ext cx="4038600" cy="3913188"/>
            <a:chOff x="152400" y="1371600"/>
            <a:chExt cx="2895600" cy="2690720"/>
          </a:xfrm>
        </p:grpSpPr>
        <p:pic>
          <p:nvPicPr>
            <p:cNvPr id="25610" name="Picture 2"/>
            <p:cNvPicPr>
              <a:picLocks noChangeAspect="1" noChangeArrowheads="1"/>
            </p:cNvPicPr>
            <p:nvPr/>
          </p:nvPicPr>
          <p:blipFill>
            <a:blip r:embed="rId3"/>
            <a:srcRect l="10770" t="42123" r="70801" b="38449"/>
            <a:stretch>
              <a:fillRect/>
            </a:stretch>
          </p:blipFill>
          <p:spPr bwMode="auto">
            <a:xfrm>
              <a:off x="152400" y="1371600"/>
              <a:ext cx="2895600" cy="2438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11" name="TextBox 5"/>
            <p:cNvSpPr txBox="1">
              <a:spLocks noChangeArrowheads="1"/>
            </p:cNvSpPr>
            <p:nvPr/>
          </p:nvSpPr>
          <p:spPr bwMode="auto">
            <a:xfrm>
              <a:off x="152400" y="3810167"/>
              <a:ext cx="2819340" cy="2521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ko-KR">
                  <a:solidFill>
                    <a:srgbClr val="FFFFFF"/>
                  </a:solidFill>
                  <a:latin typeface="Corbel" pitchFamily="34" charset="0"/>
                  <a:ea typeface="굴림" charset="-127"/>
                </a:rPr>
                <a:t>2000 records 6 Clusters</a:t>
              </a:r>
            </a:p>
          </p:txBody>
        </p:sp>
      </p:grpSp>
      <p:pic>
        <p:nvPicPr>
          <p:cNvPr id="25605" name="Picture 2"/>
          <p:cNvPicPr>
            <a:picLocks noChangeAspect="1" noChangeArrowheads="1"/>
          </p:cNvPicPr>
          <p:nvPr/>
        </p:nvPicPr>
        <p:blipFill>
          <a:blip r:embed="rId4"/>
          <a:srcRect l="17776" t="46371" r="60263" b="38023"/>
          <a:stretch>
            <a:fillRect/>
          </a:stretch>
        </p:blipFill>
        <p:spPr bwMode="auto">
          <a:xfrm>
            <a:off x="4572000" y="2362200"/>
            <a:ext cx="4114800" cy="233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8" name="TextBox 4"/>
          <p:cNvSpPr txBox="1">
            <a:spLocks noChangeArrowheads="1"/>
          </p:cNvSpPr>
          <p:nvPr/>
        </p:nvSpPr>
        <p:spPr bwMode="auto">
          <a:xfrm>
            <a:off x="5181600" y="47244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ko-KR">
                <a:solidFill>
                  <a:srgbClr val="FFFFFF"/>
                </a:solidFill>
                <a:latin typeface="Corbel" pitchFamily="34" charset="0"/>
                <a:ea typeface="굴림" charset="-127"/>
              </a:rPr>
              <a:t>4000 records  8 Clusters</a:t>
            </a:r>
          </a:p>
        </p:txBody>
      </p:sp>
      <p:sp>
        <p:nvSpPr>
          <p:cNvPr id="25609" name="Slide Number Placeholder 1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2544C0-4663-4E06-84D1-47431B8FD721}" type="slidenum">
              <a:rPr lang="ko-KR" altLang="en-US"/>
              <a:pPr/>
              <a:t>18</a:t>
            </a:fld>
            <a:endParaRPr lang="en-US" altLang="ko-KR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Conclusion &amp; Future Works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908550"/>
          </a:xfrm>
        </p:spPr>
        <p:txBody>
          <a:bodyPr/>
          <a:lstStyle/>
          <a:p>
            <a:r>
              <a:rPr lang="en-US" altLang="ko-KR" smtClean="0">
                <a:ea typeface="굴림" charset="-127"/>
              </a:rPr>
              <a:t>Parallel SMACOF shows </a:t>
            </a:r>
          </a:p>
          <a:p>
            <a:pPr lvl="1"/>
            <a:r>
              <a:rPr lang="en-US" altLang="ko-KR" smtClean="0">
                <a:ea typeface="굴림" charset="-127"/>
              </a:rPr>
              <a:t>High efficiency (&gt; 0.94) and speedup (&gt; 7.5 / 8-core), for larger data, i.e. 1024 or 2048 points.</a:t>
            </a:r>
          </a:p>
          <a:p>
            <a:pPr lvl="1"/>
            <a:r>
              <a:rPr lang="en-US" altLang="ko-KR" smtClean="0">
                <a:ea typeface="굴림" charset="-127"/>
              </a:rPr>
              <a:t>Cache effect: b=64 is most fitted block size for the block matrix multiplication for the tested machines.</a:t>
            </a:r>
          </a:p>
          <a:p>
            <a:pPr lvl="1"/>
            <a:r>
              <a:rPr lang="en-US" altLang="ko-KR" smtClean="0">
                <a:ea typeface="굴림" charset="-127"/>
              </a:rPr>
              <a:t>Jagged array is at least 1.4 times faster than 2D array for the parallel SMACOF.</a:t>
            </a:r>
          </a:p>
          <a:p>
            <a:r>
              <a:rPr lang="en-US" altLang="ko-KR" smtClean="0">
                <a:ea typeface="굴림" charset="-127"/>
              </a:rPr>
              <a:t>Future Works</a:t>
            </a:r>
          </a:p>
          <a:p>
            <a:pPr lvl="1"/>
            <a:r>
              <a:rPr lang="en-US" altLang="ko-KR" smtClean="0">
                <a:ea typeface="굴림" charset="-127"/>
              </a:rPr>
              <a:t>Distributed memory version of SMACOF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Contents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charset="-127"/>
              </a:rPr>
              <a:t>Multidimensional Scaling (MDS)</a:t>
            </a:r>
          </a:p>
          <a:p>
            <a:r>
              <a:rPr lang="en-US" altLang="ko-KR" smtClean="0">
                <a:ea typeface="굴림" charset="-127"/>
              </a:rPr>
              <a:t>Scaling by MAjorizing a COmplicated Function (SMACOF)</a:t>
            </a:r>
          </a:p>
          <a:p>
            <a:r>
              <a:rPr lang="en-US" altLang="ko-KR" smtClean="0">
                <a:ea typeface="굴림" charset="-127"/>
              </a:rPr>
              <a:t>Parallelization of SMACOF</a:t>
            </a:r>
          </a:p>
          <a:p>
            <a:r>
              <a:rPr lang="en-US" altLang="ko-KR" smtClean="0">
                <a:ea typeface="굴림" charset="-127"/>
              </a:rPr>
              <a:t>Performance Analysis</a:t>
            </a:r>
          </a:p>
          <a:p>
            <a:r>
              <a:rPr lang="en-US" altLang="ko-KR" smtClean="0">
                <a:ea typeface="굴림" charset="-127"/>
              </a:rPr>
              <a:t>Conclusions &amp; Future 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ko-KR" smtClean="0">
                <a:ea typeface="굴림" charset="-127"/>
              </a:rPr>
              <a:t>Acknowledgement</a:t>
            </a:r>
          </a:p>
        </p:txBody>
      </p:sp>
      <p:sp>
        <p:nvSpPr>
          <p:cNvPr id="512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mtClean="0">
                <a:ea typeface="굴림" charset="-127"/>
              </a:rPr>
              <a:t>Prof. Geoffrey Fox</a:t>
            </a:r>
          </a:p>
          <a:p>
            <a:r>
              <a:rPr lang="en-US" altLang="ko-KR" smtClean="0">
                <a:ea typeface="굴림" charset="-127"/>
              </a:rPr>
              <a:t>Dr. Xiaohong Qiu</a:t>
            </a:r>
          </a:p>
          <a:p>
            <a:r>
              <a:rPr lang="en-US" altLang="ko-KR" smtClean="0">
                <a:ea typeface="굴림" charset="-127"/>
              </a:rPr>
              <a:t>SALSA project group of CGL at IUB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0600" y="2590800"/>
            <a:ext cx="7772400" cy="21336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4800" smtClean="0">
                <a:ea typeface="굴림" charset="-127"/>
              </a:rPr>
              <a:t>Questions?</a:t>
            </a:r>
            <a:br>
              <a:rPr lang="en-US" altLang="ko-KR" sz="4800" smtClean="0">
                <a:ea typeface="굴림" charset="-127"/>
              </a:rPr>
            </a:br>
            <a:r>
              <a:rPr lang="en-US" altLang="ko-KR" sz="4800" smtClean="0">
                <a:ea typeface="굴림" charset="-127"/>
              </a:rPr>
              <a:t/>
            </a:r>
            <a:br>
              <a:rPr lang="en-US" altLang="ko-KR" sz="4800" smtClean="0">
                <a:ea typeface="굴림" charset="-127"/>
              </a:rPr>
            </a:br>
            <a:r>
              <a:rPr lang="en-US" altLang="ko-KR" sz="4800" smtClean="0">
                <a:ea typeface="굴림" charset="-127"/>
              </a:rPr>
              <a:t>Thanks!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2296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Multidimensional Scaling (MDS)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077200" cy="48323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ko-KR" smtClean="0">
                <a:ea typeface="굴림" charset="-127"/>
              </a:rPr>
              <a:t>Techniques to configure data points in high-dimensional space Into low-dimensional space based on proximity (dissimilarity) info.</a:t>
            </a:r>
          </a:p>
          <a:p>
            <a:pPr lvl="1">
              <a:lnSpc>
                <a:spcPct val="90000"/>
              </a:lnSpc>
            </a:pPr>
            <a:r>
              <a:rPr lang="en-US" altLang="ko-KR" smtClean="0">
                <a:ea typeface="굴림" charset="-127"/>
              </a:rPr>
              <a:t>e.g.)  N-dimension </a:t>
            </a:r>
            <a:r>
              <a:rPr lang="en-US" altLang="ko-KR" smtClean="0">
                <a:ea typeface="굴림" charset="-127"/>
                <a:sym typeface="Wingdings" pitchFamily="2" charset="2"/>
              </a:rPr>
              <a:t> 3-dimension (viewable)</a:t>
            </a:r>
          </a:p>
          <a:p>
            <a:pPr lvl="1">
              <a:lnSpc>
                <a:spcPct val="90000"/>
              </a:lnSpc>
            </a:pPr>
            <a:r>
              <a:rPr lang="en-US" altLang="ko-KR" smtClean="0">
                <a:ea typeface="굴림" charset="-127"/>
                <a:sym typeface="Wingdings" pitchFamily="2" charset="2"/>
              </a:rPr>
              <a:t>Dissimilarity Matrix  [ </a:t>
            </a:r>
            <a:r>
              <a:rPr lang="el-GR" i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Δ</a:t>
            </a:r>
            <a:r>
              <a:rPr lang="en-US" altLang="ko-KR" smtClean="0">
                <a:latin typeface="Times New Roman" pitchFamily="18" charset="0"/>
                <a:ea typeface="굴림" charset="-127"/>
                <a:cs typeface="Times New Roman" pitchFamily="18" charset="0"/>
                <a:sym typeface="Wingdings" pitchFamily="2" charset="2"/>
              </a:rPr>
              <a:t> = (</a:t>
            </a:r>
            <a:r>
              <a:rPr lang="el-GR" i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δ</a:t>
            </a:r>
            <a:r>
              <a:rPr lang="en-US" altLang="ko-KR" i="1" baseline="-25000" smtClean="0">
                <a:latin typeface="Times New Roman" pitchFamily="18" charset="0"/>
                <a:ea typeface="굴림" charset="-127"/>
                <a:sym typeface="Wingdings" pitchFamily="2" charset="2"/>
              </a:rPr>
              <a:t>ij</a:t>
            </a:r>
            <a:r>
              <a:rPr lang="en-US" altLang="ko-KR" smtClean="0">
                <a:latin typeface="Times New Roman" pitchFamily="18" charset="0"/>
                <a:ea typeface="굴림" charset="-127"/>
                <a:sym typeface="Wingdings" pitchFamily="2" charset="2"/>
              </a:rPr>
              <a:t>) ]</a:t>
            </a:r>
          </a:p>
          <a:p>
            <a:pPr lvl="2">
              <a:lnSpc>
                <a:spcPct val="90000"/>
              </a:lnSpc>
            </a:pPr>
            <a:r>
              <a:rPr lang="en-US" altLang="ko-KR" smtClean="0">
                <a:latin typeface="Times New Roman" pitchFamily="18" charset="0"/>
                <a:ea typeface="굴림" charset="-127"/>
                <a:sym typeface="Wingdings" pitchFamily="2" charset="2"/>
              </a:rPr>
              <a:t>Symmetric</a:t>
            </a:r>
          </a:p>
          <a:p>
            <a:pPr lvl="2">
              <a:lnSpc>
                <a:spcPct val="90000"/>
              </a:lnSpc>
            </a:pPr>
            <a:r>
              <a:rPr lang="en-US" altLang="ko-KR" smtClean="0">
                <a:latin typeface="Times New Roman" pitchFamily="18" charset="0"/>
                <a:ea typeface="굴림" charset="-127"/>
                <a:sym typeface="Wingdings" pitchFamily="2" charset="2"/>
              </a:rPr>
              <a:t>Non-negative</a:t>
            </a:r>
          </a:p>
          <a:p>
            <a:pPr lvl="2">
              <a:lnSpc>
                <a:spcPct val="90000"/>
              </a:lnSpc>
            </a:pPr>
            <a:r>
              <a:rPr lang="en-US" altLang="ko-KR" smtClean="0">
                <a:latin typeface="Times New Roman" pitchFamily="18" charset="0"/>
                <a:ea typeface="굴림" charset="-127"/>
                <a:sym typeface="Wingdings" pitchFamily="2" charset="2"/>
              </a:rPr>
              <a:t>Zero-diagonal elements</a:t>
            </a:r>
            <a:endParaRPr lang="en-US" altLang="ko-KR" smtClean="0">
              <a:ea typeface="굴림" charset="-127"/>
            </a:endParaRPr>
          </a:p>
          <a:p>
            <a:pPr>
              <a:lnSpc>
                <a:spcPct val="90000"/>
              </a:lnSpc>
            </a:pPr>
            <a:r>
              <a:rPr lang="en-US" altLang="ko-KR" smtClean="0">
                <a:ea typeface="굴림" charset="-127"/>
              </a:rPr>
              <a:t>MDS can be used for visualization of high-dimensional scientific data</a:t>
            </a:r>
          </a:p>
          <a:p>
            <a:pPr lvl="1">
              <a:lnSpc>
                <a:spcPct val="90000"/>
              </a:lnSpc>
            </a:pPr>
            <a:r>
              <a:rPr lang="en-US" altLang="ko-KR" smtClean="0">
                <a:ea typeface="굴림" charset="-127"/>
              </a:rPr>
              <a:t>E.g.) chemical data, biological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001000" cy="762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MDS (2)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153400" cy="5257800"/>
          </a:xfrm>
        </p:spPr>
        <p:txBody>
          <a:bodyPr/>
          <a:lstStyle/>
          <a:p>
            <a:r>
              <a:rPr lang="en-US" altLang="ko-KR" smtClean="0">
                <a:ea typeface="굴림" charset="-127"/>
              </a:rPr>
              <a:t>Can be seen as an optimization problem.</a:t>
            </a:r>
          </a:p>
          <a:p>
            <a:pPr lvl="1"/>
            <a:r>
              <a:rPr lang="en-US" altLang="ko-KR" sz="2800" smtClean="0">
                <a:ea typeface="굴림" charset="-127"/>
              </a:rPr>
              <a:t>minimization of the objective function.</a:t>
            </a:r>
            <a:endParaRPr lang="en-US" altLang="ko-KR" smtClean="0">
              <a:ea typeface="굴림" charset="-127"/>
            </a:endParaRPr>
          </a:p>
          <a:p>
            <a:r>
              <a:rPr lang="en-US" altLang="ko-KR" smtClean="0">
                <a:ea typeface="굴림" charset="-127"/>
              </a:rPr>
              <a:t>Objective Function</a:t>
            </a:r>
          </a:p>
          <a:p>
            <a:pPr lvl="1"/>
            <a:r>
              <a:rPr lang="en-US" altLang="ko-KR" smtClean="0">
                <a:ea typeface="굴림" charset="-127"/>
              </a:rPr>
              <a:t>STRESS [</a:t>
            </a:r>
            <a:r>
              <a:rPr lang="el-GR" i="1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altLang="ko-KR" smtClean="0">
                <a:latin typeface="Times New Roman" pitchFamily="18" charset="0"/>
                <a:ea typeface="굴림" charset="-127"/>
                <a:cs typeface="Times New Roman" pitchFamily="18" charset="0"/>
              </a:rPr>
              <a:t>(</a:t>
            </a:r>
            <a:r>
              <a:rPr lang="en-US" altLang="ko-KR" i="1" smtClean="0">
                <a:latin typeface="Times New Roman" pitchFamily="18" charset="0"/>
                <a:ea typeface="굴림" charset="-127"/>
                <a:cs typeface="Times New Roman" pitchFamily="18" charset="0"/>
              </a:rPr>
              <a:t>X</a:t>
            </a:r>
            <a:r>
              <a:rPr lang="en-US" altLang="ko-KR" smtClean="0">
                <a:latin typeface="Times New Roman" pitchFamily="18" charset="0"/>
                <a:ea typeface="굴림" charset="-127"/>
                <a:cs typeface="Times New Roman" pitchFamily="18" charset="0"/>
              </a:rPr>
              <a:t>)]</a:t>
            </a:r>
            <a:r>
              <a:rPr lang="en-US" altLang="ko-KR" smtClean="0">
                <a:ea typeface="굴림" charset="-127"/>
              </a:rPr>
              <a:t> – weighted squared error btwn dist.</a:t>
            </a:r>
          </a:p>
          <a:p>
            <a:pPr lvl="1"/>
            <a:r>
              <a:rPr lang="en-US" altLang="ko-KR" smtClean="0">
                <a:ea typeface="굴림" charset="-127"/>
              </a:rPr>
              <a:t>SSTRESS [</a:t>
            </a:r>
            <a:r>
              <a:rPr lang="el-GR" i="1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altLang="ko-KR" i="1" baseline="30000" smtClean="0">
                <a:latin typeface="Times New Roman" pitchFamily="18" charset="0"/>
                <a:ea typeface="굴림" charset="-127"/>
              </a:rPr>
              <a:t>2</a:t>
            </a:r>
            <a:r>
              <a:rPr lang="en-US" altLang="ko-KR" smtClean="0">
                <a:latin typeface="Times New Roman" pitchFamily="18" charset="0"/>
                <a:ea typeface="굴림" charset="-127"/>
              </a:rPr>
              <a:t>(</a:t>
            </a:r>
            <a:r>
              <a:rPr lang="en-US" altLang="ko-KR" i="1" smtClean="0">
                <a:latin typeface="Times New Roman" pitchFamily="18" charset="0"/>
                <a:ea typeface="굴림" charset="-127"/>
              </a:rPr>
              <a:t>X</a:t>
            </a:r>
            <a:r>
              <a:rPr lang="en-US" altLang="ko-KR" smtClean="0">
                <a:latin typeface="Times New Roman" pitchFamily="18" charset="0"/>
                <a:ea typeface="굴림" charset="-127"/>
              </a:rPr>
              <a:t>)] </a:t>
            </a:r>
            <a:r>
              <a:rPr lang="en-US" altLang="ko-KR" smtClean="0">
                <a:ea typeface="굴림" charset="-127"/>
              </a:rPr>
              <a:t>– btwn squared dist.</a:t>
            </a:r>
          </a:p>
          <a:p>
            <a:pPr lvl="1"/>
            <a:r>
              <a:rPr lang="en-US" altLang="ko-KR" smtClean="0">
                <a:ea typeface="굴림" charset="-127"/>
              </a:rPr>
              <a:t>Where,  </a:t>
            </a:r>
            <a:r>
              <a:rPr lang="en-US" altLang="ko-KR" i="1" smtClean="0">
                <a:latin typeface="Times New Roman" pitchFamily="18" charset="0"/>
                <a:ea typeface="굴림" charset="-127"/>
              </a:rPr>
              <a:t>d</a:t>
            </a:r>
            <a:r>
              <a:rPr lang="en-US" altLang="ko-KR" i="1" baseline="-25000" smtClean="0">
                <a:latin typeface="Times New Roman" pitchFamily="18" charset="0"/>
                <a:ea typeface="굴림" charset="-127"/>
              </a:rPr>
              <a:t>ij</a:t>
            </a:r>
            <a:r>
              <a:rPr lang="en-US" altLang="ko-KR" smtClean="0">
                <a:latin typeface="Times New Roman" pitchFamily="18" charset="0"/>
                <a:ea typeface="굴림" charset="-127"/>
              </a:rPr>
              <a:t>(</a:t>
            </a:r>
            <a:r>
              <a:rPr lang="en-US" altLang="ko-KR" i="1" smtClean="0">
                <a:latin typeface="Times New Roman" pitchFamily="18" charset="0"/>
                <a:ea typeface="굴림" charset="-127"/>
              </a:rPr>
              <a:t>X</a:t>
            </a:r>
            <a:r>
              <a:rPr lang="en-US" altLang="ko-KR" smtClean="0">
                <a:latin typeface="Times New Roman" pitchFamily="18" charset="0"/>
                <a:ea typeface="굴림" charset="-127"/>
              </a:rPr>
              <a:t>) = | </a:t>
            </a:r>
            <a:r>
              <a:rPr lang="en-US" altLang="ko-KR" i="1" smtClean="0">
                <a:latin typeface="Times New Roman" pitchFamily="18" charset="0"/>
                <a:ea typeface="굴림" charset="-127"/>
              </a:rPr>
              <a:t>x</a:t>
            </a:r>
            <a:r>
              <a:rPr lang="en-US" altLang="ko-KR" i="1" baseline="-25000" smtClean="0">
                <a:latin typeface="Times New Roman" pitchFamily="18" charset="0"/>
                <a:ea typeface="굴림" charset="-127"/>
              </a:rPr>
              <a:t>i</a:t>
            </a:r>
            <a:r>
              <a:rPr lang="en-US" altLang="ko-KR" smtClean="0">
                <a:latin typeface="Times New Roman" pitchFamily="18" charset="0"/>
                <a:ea typeface="굴림" charset="-127"/>
              </a:rPr>
              <a:t> – </a:t>
            </a:r>
            <a:r>
              <a:rPr lang="en-US" altLang="ko-KR" i="1" smtClean="0">
                <a:latin typeface="Times New Roman" pitchFamily="18" charset="0"/>
                <a:ea typeface="굴림" charset="-127"/>
              </a:rPr>
              <a:t>x</a:t>
            </a:r>
            <a:r>
              <a:rPr lang="en-US" altLang="ko-KR" i="1" baseline="-25000" smtClean="0">
                <a:latin typeface="Times New Roman" pitchFamily="18" charset="0"/>
                <a:ea typeface="굴림" charset="-127"/>
              </a:rPr>
              <a:t>j</a:t>
            </a:r>
            <a:r>
              <a:rPr lang="en-US" altLang="ko-KR" smtClean="0">
                <a:latin typeface="Times New Roman" pitchFamily="18" charset="0"/>
                <a:ea typeface="굴림" charset="-127"/>
              </a:rPr>
              <a:t>|, </a:t>
            </a:r>
            <a:r>
              <a:rPr lang="en-US" altLang="ko-KR" i="1" smtClean="0">
                <a:latin typeface="Times New Roman" pitchFamily="18" charset="0"/>
                <a:ea typeface="굴림" charset="-127"/>
              </a:rPr>
              <a:t>x</a:t>
            </a:r>
            <a:r>
              <a:rPr lang="en-US" altLang="ko-KR" i="1" baseline="-25000" smtClean="0">
                <a:latin typeface="Times New Roman" pitchFamily="18" charset="0"/>
                <a:ea typeface="굴림" charset="-127"/>
              </a:rPr>
              <a:t>i</a:t>
            </a:r>
            <a:r>
              <a:rPr lang="en-US" altLang="ko-KR" smtClean="0">
                <a:latin typeface="Times New Roman" pitchFamily="18" charset="0"/>
                <a:ea typeface="굴림" charset="-127"/>
              </a:rPr>
              <a:t> &amp; </a:t>
            </a:r>
            <a:r>
              <a:rPr lang="en-US" altLang="ko-KR" i="1" smtClean="0">
                <a:latin typeface="Times New Roman" pitchFamily="18" charset="0"/>
                <a:ea typeface="굴림" charset="-127"/>
              </a:rPr>
              <a:t>x</a:t>
            </a:r>
            <a:r>
              <a:rPr lang="en-US" altLang="ko-KR" i="1" baseline="-25000" smtClean="0">
                <a:latin typeface="Times New Roman" pitchFamily="18" charset="0"/>
                <a:ea typeface="굴림" charset="-127"/>
              </a:rPr>
              <a:t>j</a:t>
            </a:r>
            <a:r>
              <a:rPr lang="en-US" altLang="ko-KR" smtClean="0">
                <a:latin typeface="Times New Roman" pitchFamily="18" charset="0"/>
                <a:ea typeface="굴림" charset="-127"/>
              </a:rPr>
              <a:t> are mapping results.</a:t>
            </a:r>
          </a:p>
        </p:txBody>
      </p:sp>
      <p:pic>
        <p:nvPicPr>
          <p:cNvPr id="11268" name="Picture 3" descr="stress_equation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4953000"/>
            <a:ext cx="4114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772400" cy="762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SMACOF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756150"/>
          </a:xfrm>
        </p:spPr>
        <p:txBody>
          <a:bodyPr/>
          <a:lstStyle/>
          <a:p>
            <a:r>
              <a:rPr lang="en-US" altLang="ko-KR" smtClean="0">
                <a:ea typeface="굴림" charset="-127"/>
              </a:rPr>
              <a:t>Scaling by MAjorizing a COmplicated Function</a:t>
            </a:r>
          </a:p>
          <a:p>
            <a:r>
              <a:rPr lang="en-US" altLang="ko-KR" smtClean="0">
                <a:ea typeface="굴림" charset="-127"/>
              </a:rPr>
              <a:t>Iterative EM-like algorithm</a:t>
            </a:r>
          </a:p>
          <a:p>
            <a:r>
              <a:rPr lang="en-US" altLang="ko-KR" smtClean="0">
                <a:ea typeface="굴림" charset="-127"/>
              </a:rPr>
              <a:t>A variant of gradient descent approach</a:t>
            </a:r>
          </a:p>
          <a:p>
            <a:pPr lvl="1"/>
            <a:r>
              <a:rPr lang="en-US" altLang="ko-KR" smtClean="0">
                <a:ea typeface="굴림" charset="-127"/>
              </a:rPr>
              <a:t>Likely to have local minima</a:t>
            </a:r>
          </a:p>
          <a:p>
            <a:pPr lvl="1"/>
            <a:r>
              <a:rPr lang="en-US" altLang="ko-KR" smtClean="0">
                <a:ea typeface="굴림" charset="-127"/>
              </a:rPr>
              <a:t>Guarantee monotonic decreasing the objective criterion.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SMACOF (2)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pic>
        <p:nvPicPr>
          <p:cNvPr id="13315" name="Content Placeholder 3" descr="SMACOF_alg.PN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914400" y="1143000"/>
            <a:ext cx="7696200" cy="5453063"/>
          </a:xfrm>
        </p:spPr>
      </p:pic>
      <p:sp>
        <p:nvSpPr>
          <p:cNvPr id="5" name="Oval 4"/>
          <p:cNvSpPr/>
          <p:nvPr/>
        </p:nvSpPr>
        <p:spPr>
          <a:xfrm>
            <a:off x="1295400" y="4343400"/>
            <a:ext cx="4648200" cy="457200"/>
          </a:xfrm>
          <a:prstGeom prst="ellipse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ko-KR" altLang="en-US">
              <a:solidFill>
                <a:srgbClr val="FFFFFF"/>
              </a:solidFill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Parallel SMACOF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832350"/>
          </a:xfrm>
        </p:spPr>
        <p:txBody>
          <a:bodyPr/>
          <a:lstStyle/>
          <a:p>
            <a:r>
              <a:rPr lang="en-US" altLang="ko-KR" smtClean="0">
                <a:ea typeface="굴림" charset="-127"/>
              </a:rPr>
              <a:t>Dominant time consuming part</a:t>
            </a:r>
          </a:p>
          <a:p>
            <a:pPr lvl="1"/>
            <a:r>
              <a:rPr lang="en-US" altLang="ko-KR" smtClean="0">
                <a:ea typeface="굴림" charset="-127"/>
              </a:rPr>
              <a:t>Iterative matrix multiplication.  O(</a:t>
            </a:r>
            <a:r>
              <a:rPr lang="en-US" altLang="ko-KR" i="1" smtClean="0">
                <a:latin typeface="Times New Roman" pitchFamily="18" charset="0"/>
                <a:ea typeface="굴림" charset="-127"/>
                <a:cs typeface="Times New Roman" pitchFamily="18" charset="0"/>
              </a:rPr>
              <a:t>k * N</a:t>
            </a:r>
            <a:r>
              <a:rPr lang="en-US" altLang="ko-KR" i="1" baseline="30000" smtClean="0">
                <a:latin typeface="Times New Roman" pitchFamily="18" charset="0"/>
                <a:ea typeface="굴림" charset="-127"/>
                <a:cs typeface="Times New Roman" pitchFamily="18" charset="0"/>
              </a:rPr>
              <a:t>3</a:t>
            </a:r>
            <a:r>
              <a:rPr lang="en-US" altLang="ko-KR" smtClean="0">
                <a:ea typeface="굴림" charset="-127"/>
              </a:rPr>
              <a:t>)</a:t>
            </a:r>
          </a:p>
          <a:p>
            <a:r>
              <a:rPr lang="en-US" altLang="ko-KR" smtClean="0">
                <a:ea typeface="굴림" charset="-127"/>
              </a:rPr>
              <a:t>Parallel MM on Multicore machine</a:t>
            </a:r>
          </a:p>
          <a:p>
            <a:pPr lvl="1"/>
            <a:r>
              <a:rPr lang="en-US" altLang="ko-KR" smtClean="0">
                <a:ea typeface="굴림" charset="-127"/>
              </a:rPr>
              <a:t>Shared memory parallelism.</a:t>
            </a:r>
          </a:p>
          <a:p>
            <a:pPr lvl="2"/>
            <a:r>
              <a:rPr lang="en-US" altLang="ko-KR" smtClean="0">
                <a:ea typeface="굴림" charset="-127"/>
              </a:rPr>
              <a:t>Only need to distribute computation but not data.</a:t>
            </a:r>
          </a:p>
          <a:p>
            <a:pPr lvl="1"/>
            <a:r>
              <a:rPr lang="en-US" altLang="ko-KR" smtClean="0">
                <a:ea typeface="굴림" charset="-127"/>
              </a:rPr>
              <a:t>Block decomposition and mapping decomposed submatrix to each thread based on thread ID.</a:t>
            </a:r>
          </a:p>
          <a:p>
            <a:pPr lvl="2"/>
            <a:r>
              <a:rPr lang="en-US" altLang="ko-KR" smtClean="0">
                <a:ea typeface="굴림" charset="-127"/>
              </a:rPr>
              <a:t>Only need to know starting and end position (</a:t>
            </a:r>
            <a:r>
              <a:rPr lang="en-US" altLang="ko-KR" i="1" smtClean="0">
                <a:latin typeface="Times New Roman" pitchFamily="18" charset="0"/>
                <a:ea typeface="굴림" charset="-127"/>
              </a:rPr>
              <a:t>i, j</a:t>
            </a:r>
            <a:r>
              <a:rPr lang="en-US" altLang="ko-KR" smtClean="0">
                <a:ea typeface="굴림" charset="-127"/>
              </a:rPr>
              <a:t>) instead of actually dividing the matrix into P submatrix, like MPI style.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Parallel SMACOF (2)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772400" cy="5137150"/>
          </a:xfrm>
        </p:spPr>
        <p:txBody>
          <a:bodyPr/>
          <a:lstStyle/>
          <a:p>
            <a:r>
              <a:rPr lang="en-US" altLang="ko-KR" smtClean="0">
                <a:ea typeface="굴림" charset="-127"/>
              </a:rPr>
              <a:t>Parallel matrix multiplication</a:t>
            </a:r>
          </a:p>
          <a:p>
            <a:endParaRPr lang="ko-KR" altLang="en-US" smtClean="0">
              <a:ea typeface="굴림" charset="-127"/>
            </a:endParaRPr>
          </a:p>
        </p:txBody>
      </p:sp>
      <p:grpSp>
        <p:nvGrpSpPr>
          <p:cNvPr id="4" name="Group 183"/>
          <p:cNvGrpSpPr>
            <a:grpSpLocks/>
          </p:cNvGrpSpPr>
          <p:nvPr/>
        </p:nvGrpSpPr>
        <p:grpSpPr bwMode="auto">
          <a:xfrm>
            <a:off x="457200" y="2057400"/>
            <a:ext cx="8534400" cy="3352800"/>
            <a:chOff x="457200" y="2438400"/>
            <a:chExt cx="8534400" cy="3352800"/>
          </a:xfrm>
        </p:grpSpPr>
        <p:grpSp>
          <p:nvGrpSpPr>
            <p:cNvPr id="15383" name="Group 130"/>
            <p:cNvGrpSpPr>
              <a:grpSpLocks/>
            </p:cNvGrpSpPr>
            <p:nvPr/>
          </p:nvGrpSpPr>
          <p:grpSpPr bwMode="auto">
            <a:xfrm>
              <a:off x="6416566" y="2438400"/>
              <a:ext cx="2575034" cy="2701670"/>
              <a:chOff x="6324600" y="2057400"/>
              <a:chExt cx="2667000" cy="2754869"/>
            </a:xfrm>
          </p:grpSpPr>
          <p:sp>
            <p:nvSpPr>
              <p:cNvPr id="15433" name="TextBox 157"/>
              <p:cNvSpPr txBox="1">
                <a:spLocks noChangeArrowheads="1"/>
              </p:cNvSpPr>
              <p:nvPr/>
            </p:nvSpPr>
            <p:spPr bwMode="auto">
              <a:xfrm>
                <a:off x="6324600" y="3429000"/>
                <a:ext cx="30649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ko-KR">
                    <a:latin typeface="Corbel" pitchFamily="34" charset="0"/>
                    <a:ea typeface="굴림" charset="-127"/>
                  </a:rPr>
                  <a:t>n</a:t>
                </a:r>
              </a:p>
            </p:txBody>
          </p:sp>
          <p:cxnSp>
            <p:nvCxnSpPr>
              <p:cNvPr id="159" name="Straight Arrow Connector 158"/>
              <p:cNvCxnSpPr/>
              <p:nvPr/>
            </p:nvCxnSpPr>
            <p:spPr>
              <a:xfrm rot="16200000" flipV="1">
                <a:off x="6097215" y="3048082"/>
                <a:ext cx="760817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Arrow Connector 159"/>
              <p:cNvCxnSpPr/>
              <p:nvPr/>
            </p:nvCxnSpPr>
            <p:spPr>
              <a:xfrm rot="5400000">
                <a:off x="5976618" y="4311523"/>
                <a:ext cx="1002012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436" name="Group 129"/>
              <p:cNvGrpSpPr>
                <a:grpSpLocks/>
              </p:cNvGrpSpPr>
              <p:nvPr/>
            </p:nvGrpSpPr>
            <p:grpSpPr bwMode="auto">
              <a:xfrm>
                <a:off x="6477000" y="2057400"/>
                <a:ext cx="2514600" cy="2743200"/>
                <a:chOff x="6477000" y="2057400"/>
                <a:chExt cx="2514600" cy="2743200"/>
              </a:xfrm>
            </p:grpSpPr>
            <p:grpSp>
              <p:nvGrpSpPr>
                <p:cNvPr id="15437" name="Group 39"/>
                <p:cNvGrpSpPr>
                  <a:grpSpLocks/>
                </p:cNvGrpSpPr>
                <p:nvPr/>
              </p:nvGrpSpPr>
              <p:grpSpPr bwMode="auto">
                <a:xfrm>
                  <a:off x="6781800" y="2667000"/>
                  <a:ext cx="2209800" cy="2133600"/>
                  <a:chOff x="1143000" y="2590800"/>
                  <a:chExt cx="1600200" cy="1447800"/>
                </a:xfrm>
              </p:grpSpPr>
              <p:sp>
                <p:nvSpPr>
                  <p:cNvPr id="170" name="Rectangle 169"/>
                  <p:cNvSpPr/>
                  <p:nvPr/>
                </p:nvSpPr>
                <p:spPr>
                  <a:xfrm>
                    <a:off x="1142999" y="2591257"/>
                    <a:ext cx="1600201" cy="1447749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/>
                    <a:endParaRPr lang="ko-KR" altLang="en-US">
                      <a:solidFill>
                        <a:srgbClr val="FFFFFF"/>
                      </a:solidFill>
                      <a:ea typeface="굴림" charset="-127"/>
                    </a:endParaRPr>
                  </a:p>
                </p:txBody>
              </p:sp>
              <p:cxnSp>
                <p:nvCxnSpPr>
                  <p:cNvPr id="171" name="Straight Connector 170"/>
                  <p:cNvCxnSpPr/>
                  <p:nvPr/>
                </p:nvCxnSpPr>
                <p:spPr>
                  <a:xfrm rot="5400000">
                    <a:off x="648320" y="3314536"/>
                    <a:ext cx="1447749" cy="1191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Straight Connector 171"/>
                  <p:cNvCxnSpPr/>
                  <p:nvPr/>
                </p:nvCxnSpPr>
                <p:spPr>
                  <a:xfrm rot="5400000">
                    <a:off x="1105520" y="3314536"/>
                    <a:ext cx="1447749" cy="1191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Straight Connector 172"/>
                  <p:cNvCxnSpPr/>
                  <p:nvPr/>
                </p:nvCxnSpPr>
                <p:spPr>
                  <a:xfrm rot="5400000">
                    <a:off x="1334120" y="3314536"/>
                    <a:ext cx="1447749" cy="1191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Straight Connector 173"/>
                  <p:cNvCxnSpPr/>
                  <p:nvPr/>
                </p:nvCxnSpPr>
                <p:spPr>
                  <a:xfrm rot="5400000">
                    <a:off x="1791320" y="3314536"/>
                    <a:ext cx="1447749" cy="1191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Straight Connector 174"/>
                  <p:cNvCxnSpPr/>
                  <p:nvPr/>
                </p:nvCxnSpPr>
                <p:spPr>
                  <a:xfrm>
                    <a:off x="1142999" y="3200893"/>
                    <a:ext cx="1600201" cy="1099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Straight Connector 175"/>
                  <p:cNvCxnSpPr/>
                  <p:nvPr/>
                </p:nvCxnSpPr>
                <p:spPr>
                  <a:xfrm>
                    <a:off x="1142999" y="3429369"/>
                    <a:ext cx="1600201" cy="1099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Straight Connector 176"/>
                  <p:cNvCxnSpPr/>
                  <p:nvPr/>
                </p:nvCxnSpPr>
                <p:spPr>
                  <a:xfrm>
                    <a:off x="1142999" y="3810530"/>
                    <a:ext cx="1600201" cy="1098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Straight Connector 177"/>
                  <p:cNvCxnSpPr/>
                  <p:nvPr/>
                </p:nvCxnSpPr>
                <p:spPr>
                  <a:xfrm>
                    <a:off x="1142999" y="2819733"/>
                    <a:ext cx="1600201" cy="2197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5438" name="TextBox 162"/>
                <p:cNvSpPr txBox="1">
                  <a:spLocks noChangeArrowheads="1"/>
                </p:cNvSpPr>
                <p:nvPr/>
              </p:nvSpPr>
              <p:spPr bwMode="auto">
                <a:xfrm>
                  <a:off x="7772400" y="2057400"/>
                  <a:ext cx="306494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>
                      <a:latin typeface="Corbel" pitchFamily="34" charset="0"/>
                      <a:ea typeface="굴림" charset="-127"/>
                    </a:rPr>
                    <a:t>n</a:t>
                  </a:r>
                </a:p>
              </p:txBody>
            </p:sp>
            <p:cxnSp>
              <p:nvCxnSpPr>
                <p:cNvPr id="164" name="Straight Arrow Connector 163"/>
                <p:cNvCxnSpPr/>
                <p:nvPr/>
              </p:nvCxnSpPr>
              <p:spPr>
                <a:xfrm>
                  <a:off x="8153060" y="2285646"/>
                  <a:ext cx="838540" cy="161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Arrow Connector 164"/>
                <p:cNvCxnSpPr/>
                <p:nvPr/>
              </p:nvCxnSpPr>
              <p:spPr>
                <a:xfrm rot="10800000">
                  <a:off x="6781799" y="2285646"/>
                  <a:ext cx="838540" cy="1618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441" name="TextBox 165"/>
                <p:cNvSpPr txBox="1">
                  <a:spLocks noChangeArrowheads="1"/>
                </p:cNvSpPr>
                <p:nvPr/>
              </p:nvSpPr>
              <p:spPr bwMode="auto">
                <a:xfrm>
                  <a:off x="6781800" y="2362200"/>
                  <a:ext cx="457200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ko-KR" altLang="en-US" sz="1400">
                      <a:latin typeface="Corbel" pitchFamily="34" charset="0"/>
                      <a:ea typeface="굴림" charset="-127"/>
                    </a:rPr>
                    <a:t> </a:t>
                  </a:r>
                  <a:r>
                    <a:rPr lang="en-US" altLang="ko-KR" sz="1400">
                      <a:latin typeface="Corbel" pitchFamily="34" charset="0"/>
                      <a:ea typeface="굴림" charset="-127"/>
                    </a:rPr>
                    <a:t>b</a:t>
                  </a:r>
                </a:p>
              </p:txBody>
            </p:sp>
            <p:sp>
              <p:nvSpPr>
                <p:cNvPr id="15442" name="TextBox 166"/>
                <p:cNvSpPr txBox="1">
                  <a:spLocks noChangeArrowheads="1"/>
                </p:cNvSpPr>
                <p:nvPr/>
              </p:nvSpPr>
              <p:spPr bwMode="auto">
                <a:xfrm>
                  <a:off x="6477000" y="2667000"/>
                  <a:ext cx="279244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1400">
                      <a:latin typeface="Corbel" pitchFamily="34" charset="0"/>
                      <a:ea typeface="굴림" charset="-127"/>
                    </a:rPr>
                    <a:t>b</a:t>
                  </a:r>
                </a:p>
              </p:txBody>
            </p:sp>
            <p:cxnSp>
              <p:nvCxnSpPr>
                <p:cNvPr id="168" name="Straight Arrow Connector 167"/>
                <p:cNvCxnSpPr/>
                <p:nvPr/>
              </p:nvCxnSpPr>
              <p:spPr>
                <a:xfrm>
                  <a:off x="6781799" y="2591591"/>
                  <a:ext cx="305821" cy="1619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Straight Arrow Connector 168"/>
                <p:cNvCxnSpPr/>
                <p:nvPr/>
              </p:nvCxnSpPr>
              <p:spPr>
                <a:xfrm rot="5400000">
                  <a:off x="6554825" y="2819014"/>
                  <a:ext cx="304327" cy="1645"/>
                </a:xfrm>
                <a:prstGeom prst="straightConnector1">
                  <a:avLst/>
                </a:prstGeom>
                <a:ln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5384" name="TextBox 136"/>
            <p:cNvSpPr txBox="1">
              <a:spLocks noChangeArrowheads="1"/>
            </p:cNvSpPr>
            <p:nvPr/>
          </p:nvSpPr>
          <p:spPr bwMode="auto">
            <a:xfrm>
              <a:off x="3400097" y="3783513"/>
              <a:ext cx="295925" cy="36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>
                  <a:latin typeface="Corbel" pitchFamily="34" charset="0"/>
                  <a:ea typeface="굴림" charset="-127"/>
                </a:rPr>
                <a:t>n</a:t>
              </a:r>
            </a:p>
          </p:txBody>
        </p:sp>
        <p:cxnSp>
          <p:nvCxnSpPr>
            <p:cNvPr id="138" name="Straight Arrow Connector 137"/>
            <p:cNvCxnSpPr/>
            <p:nvPr/>
          </p:nvCxnSpPr>
          <p:spPr>
            <a:xfrm rot="16200000" flipV="1">
              <a:off x="3174206" y="3409157"/>
              <a:ext cx="74612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Arrow Connector 138"/>
            <p:cNvCxnSpPr/>
            <p:nvPr/>
          </p:nvCxnSpPr>
          <p:spPr>
            <a:xfrm rot="5400000">
              <a:off x="3055938" y="4648200"/>
              <a:ext cx="98266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387" name="Group 129"/>
            <p:cNvGrpSpPr>
              <a:grpSpLocks/>
            </p:cNvGrpSpPr>
            <p:nvPr/>
          </p:nvGrpSpPr>
          <p:grpSpPr bwMode="auto">
            <a:xfrm>
              <a:off x="3547242" y="2438400"/>
              <a:ext cx="2427889" cy="2690226"/>
              <a:chOff x="6477000" y="2057400"/>
              <a:chExt cx="2514600" cy="2743200"/>
            </a:xfrm>
          </p:grpSpPr>
          <p:grpSp>
            <p:nvGrpSpPr>
              <p:cNvPr id="15416" name="Group 39"/>
              <p:cNvGrpSpPr>
                <a:grpSpLocks/>
              </p:cNvGrpSpPr>
              <p:nvPr/>
            </p:nvGrpSpPr>
            <p:grpSpPr bwMode="auto">
              <a:xfrm>
                <a:off x="6781800" y="2667000"/>
                <a:ext cx="2209800" cy="2133600"/>
                <a:chOff x="1143000" y="2590800"/>
                <a:chExt cx="1600200" cy="1447800"/>
              </a:xfrm>
            </p:grpSpPr>
            <p:sp>
              <p:nvSpPr>
                <p:cNvPr id="149" name="Rectangle 148"/>
                <p:cNvSpPr/>
                <p:nvPr/>
              </p:nvSpPr>
              <p:spPr>
                <a:xfrm>
                  <a:off x="1141973" y="2591257"/>
                  <a:ext cx="1601391" cy="1447749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lang="ko-KR" altLang="en-US">
                    <a:solidFill>
                      <a:srgbClr val="FFFFFF"/>
                    </a:solidFill>
                    <a:ea typeface="굴림" charset="-127"/>
                  </a:endParaRPr>
                </a:p>
              </p:txBody>
            </p:sp>
            <p:cxnSp>
              <p:nvCxnSpPr>
                <p:cNvPr id="150" name="Straight Connector 149"/>
                <p:cNvCxnSpPr/>
                <p:nvPr/>
              </p:nvCxnSpPr>
              <p:spPr>
                <a:xfrm rot="5400000">
                  <a:off x="647294" y="3314536"/>
                  <a:ext cx="1447749" cy="119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/>
                <p:cNvCxnSpPr/>
                <p:nvPr/>
              </p:nvCxnSpPr>
              <p:spPr>
                <a:xfrm rot="5400000">
                  <a:off x="1105089" y="3313941"/>
                  <a:ext cx="1447749" cy="238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/>
                <p:nvPr/>
              </p:nvCxnSpPr>
              <p:spPr>
                <a:xfrm rot="5400000">
                  <a:off x="1334284" y="3314536"/>
                  <a:ext cx="1447749" cy="119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/>
                <p:nvPr/>
              </p:nvCxnSpPr>
              <p:spPr>
                <a:xfrm rot="5400000">
                  <a:off x="1791485" y="3314536"/>
                  <a:ext cx="1447749" cy="119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/>
                <p:nvPr/>
              </p:nvCxnSpPr>
              <p:spPr>
                <a:xfrm>
                  <a:off x="1141973" y="3200893"/>
                  <a:ext cx="1601391" cy="109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/>
                <p:nvPr/>
              </p:nvCxnSpPr>
              <p:spPr>
                <a:xfrm>
                  <a:off x="1141973" y="3429369"/>
                  <a:ext cx="1601391" cy="109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/>
                <p:cNvCxnSpPr/>
                <p:nvPr/>
              </p:nvCxnSpPr>
              <p:spPr>
                <a:xfrm>
                  <a:off x="1141973" y="3810530"/>
                  <a:ext cx="1601391" cy="109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>
                <a:xfrm>
                  <a:off x="1141973" y="2819733"/>
                  <a:ext cx="1601391" cy="2197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417" name="TextBox 141"/>
              <p:cNvSpPr txBox="1">
                <a:spLocks noChangeArrowheads="1"/>
              </p:cNvSpPr>
              <p:nvPr/>
            </p:nvSpPr>
            <p:spPr bwMode="auto">
              <a:xfrm>
                <a:off x="7772400" y="2057400"/>
                <a:ext cx="306494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ko-KR">
                    <a:latin typeface="Corbel" pitchFamily="34" charset="0"/>
                    <a:ea typeface="굴림" charset="-127"/>
                  </a:rPr>
                  <a:t>n</a:t>
                </a:r>
              </a:p>
            </p:txBody>
          </p:sp>
          <p:cxnSp>
            <p:nvCxnSpPr>
              <p:cNvPr id="143" name="Straight Arrow Connector 142"/>
              <p:cNvCxnSpPr/>
              <p:nvPr/>
            </p:nvCxnSpPr>
            <p:spPr>
              <a:xfrm>
                <a:off x="8153286" y="2285646"/>
                <a:ext cx="838540" cy="161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Arrow Connector 143"/>
              <p:cNvCxnSpPr/>
              <p:nvPr/>
            </p:nvCxnSpPr>
            <p:spPr>
              <a:xfrm rot="10800000">
                <a:off x="6780383" y="2285646"/>
                <a:ext cx="838540" cy="161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420" name="TextBox 144"/>
              <p:cNvSpPr txBox="1">
                <a:spLocks noChangeArrowheads="1"/>
              </p:cNvSpPr>
              <p:nvPr/>
            </p:nvSpPr>
            <p:spPr bwMode="auto">
              <a:xfrm>
                <a:off x="6781800" y="2362200"/>
                <a:ext cx="38100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ko-KR" altLang="en-US" sz="1400">
                    <a:latin typeface="Corbel" pitchFamily="34" charset="0"/>
                    <a:ea typeface="굴림" charset="-127"/>
                  </a:rPr>
                  <a:t> </a:t>
                </a:r>
                <a:r>
                  <a:rPr lang="en-US" altLang="ko-KR" sz="1400">
                    <a:latin typeface="Corbel" pitchFamily="34" charset="0"/>
                    <a:ea typeface="굴림" charset="-127"/>
                  </a:rPr>
                  <a:t>b</a:t>
                </a:r>
              </a:p>
            </p:txBody>
          </p:sp>
          <p:sp>
            <p:nvSpPr>
              <p:cNvPr id="15421" name="TextBox 145"/>
              <p:cNvSpPr txBox="1">
                <a:spLocks noChangeArrowheads="1"/>
              </p:cNvSpPr>
              <p:nvPr/>
            </p:nvSpPr>
            <p:spPr bwMode="auto">
              <a:xfrm>
                <a:off x="6477000" y="2667000"/>
                <a:ext cx="27924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ko-KR" sz="1400">
                    <a:latin typeface="Corbel" pitchFamily="34" charset="0"/>
                    <a:ea typeface="굴림" charset="-127"/>
                  </a:rPr>
                  <a:t>b</a:t>
                </a:r>
              </a:p>
            </p:txBody>
          </p:sp>
          <p:cxnSp>
            <p:nvCxnSpPr>
              <p:cNvPr id="147" name="Straight Arrow Connector 146"/>
              <p:cNvCxnSpPr/>
              <p:nvPr/>
            </p:nvCxnSpPr>
            <p:spPr>
              <a:xfrm>
                <a:off x="6780383" y="2591591"/>
                <a:ext cx="305821" cy="1619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Arrow Connector 147"/>
              <p:cNvCxnSpPr/>
              <p:nvPr/>
            </p:nvCxnSpPr>
            <p:spPr>
              <a:xfrm rot="5400000">
                <a:off x="6553408" y="2819014"/>
                <a:ext cx="304327" cy="1644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388" name="TextBox 96"/>
            <p:cNvSpPr txBox="1">
              <a:spLocks noChangeArrowheads="1"/>
            </p:cNvSpPr>
            <p:nvPr/>
          </p:nvSpPr>
          <p:spPr bwMode="auto">
            <a:xfrm>
              <a:off x="3179379" y="3858242"/>
              <a:ext cx="220717" cy="3736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ko-KR">
                  <a:latin typeface="Corbel" pitchFamily="34" charset="0"/>
                  <a:ea typeface="굴림" charset="-127"/>
                </a:rPr>
                <a:t>X</a:t>
              </a:r>
            </a:p>
          </p:txBody>
        </p:sp>
        <p:sp>
          <p:nvSpPr>
            <p:cNvPr id="15389" name="TextBox 97"/>
            <p:cNvSpPr txBox="1">
              <a:spLocks noChangeArrowheads="1"/>
            </p:cNvSpPr>
            <p:nvPr/>
          </p:nvSpPr>
          <p:spPr bwMode="auto">
            <a:xfrm>
              <a:off x="6122276" y="3858242"/>
              <a:ext cx="367862" cy="452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ko-KR" sz="2400">
                  <a:latin typeface="Corbel" pitchFamily="34" charset="0"/>
                  <a:ea typeface="굴림" charset="-127"/>
                </a:rPr>
                <a:t>=</a:t>
              </a:r>
            </a:p>
          </p:txBody>
        </p:sp>
        <p:grpSp>
          <p:nvGrpSpPr>
            <p:cNvPr id="15390" name="Group 181"/>
            <p:cNvGrpSpPr>
              <a:grpSpLocks/>
            </p:cNvGrpSpPr>
            <p:nvPr/>
          </p:nvGrpSpPr>
          <p:grpSpPr bwMode="auto">
            <a:xfrm>
              <a:off x="457200" y="2438400"/>
              <a:ext cx="2575034" cy="3352800"/>
              <a:chOff x="457200" y="2438400"/>
              <a:chExt cx="2575034" cy="3352800"/>
            </a:xfrm>
          </p:grpSpPr>
          <p:grpSp>
            <p:nvGrpSpPr>
              <p:cNvPr id="15393" name="Group 153"/>
              <p:cNvGrpSpPr>
                <a:grpSpLocks/>
              </p:cNvGrpSpPr>
              <p:nvPr/>
            </p:nvGrpSpPr>
            <p:grpSpPr bwMode="auto">
              <a:xfrm>
                <a:off x="457200" y="2438400"/>
                <a:ext cx="2575034" cy="2701670"/>
                <a:chOff x="6324600" y="2057400"/>
                <a:chExt cx="2667000" cy="2754869"/>
              </a:xfrm>
            </p:grpSpPr>
            <p:sp>
              <p:nvSpPr>
                <p:cNvPr id="15395" name="TextBox 115"/>
                <p:cNvSpPr txBox="1">
                  <a:spLocks noChangeArrowheads="1"/>
                </p:cNvSpPr>
                <p:nvPr/>
              </p:nvSpPr>
              <p:spPr bwMode="auto">
                <a:xfrm>
                  <a:off x="6324600" y="3429000"/>
                  <a:ext cx="306494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>
                      <a:latin typeface="Corbel" pitchFamily="34" charset="0"/>
                      <a:ea typeface="굴림" charset="-127"/>
                    </a:rPr>
                    <a:t>n</a:t>
                  </a:r>
                </a:p>
              </p:txBody>
            </p:sp>
            <p:cxnSp>
              <p:nvCxnSpPr>
                <p:cNvPr id="117" name="Straight Arrow Connector 116"/>
                <p:cNvCxnSpPr/>
                <p:nvPr/>
              </p:nvCxnSpPr>
              <p:spPr>
                <a:xfrm rot="16200000" flipV="1">
                  <a:off x="6097102" y="3048082"/>
                  <a:ext cx="760817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Arrow Connector 117"/>
                <p:cNvCxnSpPr/>
                <p:nvPr/>
              </p:nvCxnSpPr>
              <p:spPr>
                <a:xfrm rot="5400000">
                  <a:off x="5976505" y="4311523"/>
                  <a:ext cx="1002012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5398" name="Group 129"/>
                <p:cNvGrpSpPr>
                  <a:grpSpLocks/>
                </p:cNvGrpSpPr>
                <p:nvPr/>
              </p:nvGrpSpPr>
              <p:grpSpPr bwMode="auto">
                <a:xfrm>
                  <a:off x="6477000" y="2057400"/>
                  <a:ext cx="2514600" cy="2743200"/>
                  <a:chOff x="6477000" y="2057400"/>
                  <a:chExt cx="2514600" cy="2743200"/>
                </a:xfrm>
              </p:grpSpPr>
              <p:grpSp>
                <p:nvGrpSpPr>
                  <p:cNvPr id="15399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6781800" y="2667000"/>
                    <a:ext cx="2209800" cy="2133600"/>
                    <a:chOff x="1143000" y="2590800"/>
                    <a:chExt cx="1600200" cy="1447800"/>
                  </a:xfrm>
                </p:grpSpPr>
                <p:sp>
                  <p:nvSpPr>
                    <p:cNvPr id="128" name="Rectangle 127"/>
                    <p:cNvSpPr/>
                    <p:nvPr/>
                  </p:nvSpPr>
                  <p:spPr>
                    <a:xfrm>
                      <a:off x="1142917" y="2591257"/>
                      <a:ext cx="1600201" cy="1447749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/>
                      <a:endParaRPr lang="ko-KR" altLang="en-US">
                        <a:solidFill>
                          <a:srgbClr val="FFFFFF"/>
                        </a:solidFill>
                        <a:ea typeface="굴림" charset="-127"/>
                      </a:endParaRPr>
                    </a:p>
                  </p:txBody>
                </p:sp>
                <p:cxnSp>
                  <p:nvCxnSpPr>
                    <p:cNvPr id="129" name="Straight Connector 128"/>
                    <p:cNvCxnSpPr/>
                    <p:nvPr/>
                  </p:nvCxnSpPr>
                  <p:spPr>
                    <a:xfrm rot="5400000">
                      <a:off x="648238" y="3314536"/>
                      <a:ext cx="1447749" cy="1191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" name="Straight Connector 129"/>
                    <p:cNvCxnSpPr/>
                    <p:nvPr/>
                  </p:nvCxnSpPr>
                  <p:spPr>
                    <a:xfrm rot="5400000">
                      <a:off x="1105438" y="3314536"/>
                      <a:ext cx="1447749" cy="1191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Straight Connector 130"/>
                    <p:cNvCxnSpPr/>
                    <p:nvPr/>
                  </p:nvCxnSpPr>
                  <p:spPr>
                    <a:xfrm rot="5400000">
                      <a:off x="1334038" y="3314536"/>
                      <a:ext cx="1447749" cy="1191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Straight Connector 131"/>
                    <p:cNvCxnSpPr/>
                    <p:nvPr/>
                  </p:nvCxnSpPr>
                  <p:spPr>
                    <a:xfrm rot="5400000">
                      <a:off x="1791239" y="3314536"/>
                      <a:ext cx="1447749" cy="1191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Straight Connector 132"/>
                    <p:cNvCxnSpPr/>
                    <p:nvPr/>
                  </p:nvCxnSpPr>
                  <p:spPr>
                    <a:xfrm>
                      <a:off x="1142917" y="3200893"/>
                      <a:ext cx="1600201" cy="1099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Straight Connector 133"/>
                    <p:cNvCxnSpPr/>
                    <p:nvPr/>
                  </p:nvCxnSpPr>
                  <p:spPr>
                    <a:xfrm>
                      <a:off x="1142917" y="3429369"/>
                      <a:ext cx="1600201" cy="1099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Straight Connector 134"/>
                    <p:cNvCxnSpPr/>
                    <p:nvPr/>
                  </p:nvCxnSpPr>
                  <p:spPr>
                    <a:xfrm>
                      <a:off x="1142917" y="3810530"/>
                      <a:ext cx="1600201" cy="1098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6" name="Straight Connector 135"/>
                    <p:cNvCxnSpPr/>
                    <p:nvPr/>
                  </p:nvCxnSpPr>
                  <p:spPr>
                    <a:xfrm>
                      <a:off x="1142917" y="2819733"/>
                      <a:ext cx="1600201" cy="2197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5400" name="TextBox 1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772400" y="2057400"/>
                    <a:ext cx="306494" cy="36933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ko-KR">
                        <a:latin typeface="Corbel" pitchFamily="34" charset="0"/>
                        <a:ea typeface="굴림" charset="-127"/>
                      </a:rPr>
                      <a:t>n</a:t>
                    </a:r>
                  </a:p>
                </p:txBody>
              </p:sp>
              <p:cxnSp>
                <p:nvCxnSpPr>
                  <p:cNvPr id="122" name="Straight Arrow Connector 121"/>
                  <p:cNvCxnSpPr/>
                  <p:nvPr/>
                </p:nvCxnSpPr>
                <p:spPr>
                  <a:xfrm>
                    <a:off x="8152947" y="2285646"/>
                    <a:ext cx="838540" cy="161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Straight Arrow Connector 122"/>
                  <p:cNvCxnSpPr/>
                  <p:nvPr/>
                </p:nvCxnSpPr>
                <p:spPr>
                  <a:xfrm rot="10800000">
                    <a:off x="6781687" y="2285646"/>
                    <a:ext cx="838540" cy="161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403" name="TextBox 1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781800" y="2362200"/>
                    <a:ext cx="457200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r>
                      <a:rPr lang="ko-KR" altLang="en-US" sz="1400">
                        <a:latin typeface="Corbel" pitchFamily="34" charset="0"/>
                        <a:ea typeface="굴림" charset="-127"/>
                      </a:rPr>
                      <a:t> </a:t>
                    </a:r>
                    <a:r>
                      <a:rPr lang="en-US" altLang="ko-KR" sz="1400">
                        <a:latin typeface="Corbel" pitchFamily="34" charset="0"/>
                        <a:ea typeface="굴림" charset="-127"/>
                      </a:rPr>
                      <a:t>b</a:t>
                    </a:r>
                  </a:p>
                </p:txBody>
              </p:sp>
              <p:sp>
                <p:nvSpPr>
                  <p:cNvPr id="15404" name="TextBox 1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477000" y="2667000"/>
                    <a:ext cx="279244" cy="30777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ko-KR" sz="1400">
                        <a:latin typeface="Corbel" pitchFamily="34" charset="0"/>
                        <a:ea typeface="굴림" charset="-127"/>
                      </a:rPr>
                      <a:t>b</a:t>
                    </a:r>
                  </a:p>
                </p:txBody>
              </p:sp>
              <p:cxnSp>
                <p:nvCxnSpPr>
                  <p:cNvPr id="126" name="Straight Arrow Connector 125"/>
                  <p:cNvCxnSpPr/>
                  <p:nvPr/>
                </p:nvCxnSpPr>
                <p:spPr>
                  <a:xfrm>
                    <a:off x="6781687" y="2591591"/>
                    <a:ext cx="305821" cy="1619"/>
                  </a:xfrm>
                  <a:prstGeom prst="straightConnector1">
                    <a:avLst/>
                  </a:prstGeom>
                  <a:ln>
                    <a:headEnd type="arrow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Straight Arrow Connector 126"/>
                  <p:cNvCxnSpPr/>
                  <p:nvPr/>
                </p:nvCxnSpPr>
                <p:spPr>
                  <a:xfrm rot="5400000">
                    <a:off x="6554712" y="2819014"/>
                    <a:ext cx="304327" cy="1645"/>
                  </a:xfrm>
                  <a:prstGeom prst="straightConnector1">
                    <a:avLst/>
                  </a:prstGeom>
                  <a:ln>
                    <a:headEnd type="arrow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5394" name="TextBox 112"/>
              <p:cNvSpPr txBox="1">
                <a:spLocks noChangeArrowheads="1"/>
              </p:cNvSpPr>
              <p:nvPr/>
            </p:nvSpPr>
            <p:spPr bwMode="auto">
              <a:xfrm>
                <a:off x="1781503" y="5278084"/>
                <a:ext cx="367862" cy="5131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ko-KR" sz="2800">
                    <a:latin typeface="Corbel" pitchFamily="34" charset="0"/>
                    <a:ea typeface="굴림" charset="-127"/>
                  </a:rPr>
                  <a:t>A</a:t>
                </a:r>
              </a:p>
            </p:txBody>
          </p:sp>
        </p:grpSp>
        <p:sp>
          <p:nvSpPr>
            <p:cNvPr id="15391" name="TextBox 113"/>
            <p:cNvSpPr txBox="1">
              <a:spLocks noChangeArrowheads="1"/>
            </p:cNvSpPr>
            <p:nvPr/>
          </p:nvSpPr>
          <p:spPr bwMode="auto">
            <a:xfrm>
              <a:off x="4724400" y="5278084"/>
              <a:ext cx="367862" cy="513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ko-KR" sz="2800">
                  <a:latin typeface="Corbel" pitchFamily="34" charset="0"/>
                  <a:ea typeface="굴림" charset="-127"/>
                </a:rPr>
                <a:t>B</a:t>
              </a:r>
            </a:p>
          </p:txBody>
        </p:sp>
        <p:sp>
          <p:nvSpPr>
            <p:cNvPr id="15392" name="TextBox 114"/>
            <p:cNvSpPr txBox="1">
              <a:spLocks noChangeArrowheads="1"/>
            </p:cNvSpPr>
            <p:nvPr/>
          </p:nvSpPr>
          <p:spPr bwMode="auto">
            <a:xfrm>
              <a:off x="7740869" y="5278084"/>
              <a:ext cx="367862" cy="513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ko-KR" sz="2800">
                  <a:latin typeface="Corbel" pitchFamily="34" charset="0"/>
                  <a:ea typeface="굴림" charset="-127"/>
                </a:rPr>
                <a:t>C</a:t>
              </a:r>
            </a:p>
          </p:txBody>
        </p:sp>
      </p:grpSp>
      <p:grpSp>
        <p:nvGrpSpPr>
          <p:cNvPr id="14" name="Group 178"/>
          <p:cNvGrpSpPr>
            <a:grpSpLocks/>
          </p:cNvGrpSpPr>
          <p:nvPr/>
        </p:nvGrpSpPr>
        <p:grpSpPr bwMode="auto">
          <a:xfrm>
            <a:off x="914400" y="3505200"/>
            <a:ext cx="2203450" cy="373063"/>
            <a:chOff x="898634" y="3858242"/>
            <a:chExt cx="2204054" cy="373643"/>
          </a:xfrm>
        </p:grpSpPr>
        <p:sp>
          <p:nvSpPr>
            <p:cNvPr id="15377" name="TextBox 99"/>
            <p:cNvSpPr txBox="1">
              <a:spLocks noChangeArrowheads="1"/>
            </p:cNvSpPr>
            <p:nvPr/>
          </p:nvSpPr>
          <p:spPr bwMode="auto">
            <a:xfrm>
              <a:off x="1781503" y="3858242"/>
              <a:ext cx="354739" cy="36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>
                  <a:latin typeface="Corbel" pitchFamily="34" charset="0"/>
                  <a:ea typeface="굴림" charset="-127"/>
                </a:rPr>
                <a:t>a</a:t>
              </a:r>
              <a:r>
                <a:rPr lang="en-US" altLang="ko-KR" baseline="-25000">
                  <a:latin typeface="Corbel" pitchFamily="34" charset="0"/>
                  <a:ea typeface="굴림" charset="-127"/>
                </a:rPr>
                <a:t>ij</a:t>
              </a:r>
            </a:p>
          </p:txBody>
        </p:sp>
        <p:sp>
          <p:nvSpPr>
            <p:cNvPr id="15378" name="TextBox 100"/>
            <p:cNvSpPr txBox="1">
              <a:spLocks noChangeArrowheads="1"/>
            </p:cNvSpPr>
            <p:nvPr/>
          </p:nvSpPr>
          <p:spPr bwMode="auto">
            <a:xfrm>
              <a:off x="898634" y="3858242"/>
              <a:ext cx="394980" cy="36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>
                  <a:latin typeface="Corbel" pitchFamily="34" charset="0"/>
                  <a:ea typeface="굴림" charset="-127"/>
                </a:rPr>
                <a:t>a</a:t>
              </a:r>
              <a:r>
                <a:rPr lang="en-US" altLang="ko-KR" baseline="-25000">
                  <a:latin typeface="Corbel" pitchFamily="34" charset="0"/>
                  <a:ea typeface="굴림" charset="-127"/>
                </a:rPr>
                <a:t>i1</a:t>
              </a:r>
            </a:p>
          </p:txBody>
        </p:sp>
        <p:sp>
          <p:nvSpPr>
            <p:cNvPr id="15379" name="TextBox 104"/>
            <p:cNvSpPr txBox="1">
              <a:spLocks noChangeArrowheads="1"/>
            </p:cNvSpPr>
            <p:nvPr/>
          </p:nvSpPr>
          <p:spPr bwMode="auto">
            <a:xfrm>
              <a:off x="2664372" y="3858242"/>
              <a:ext cx="438316" cy="36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>
                  <a:latin typeface="Corbel" pitchFamily="34" charset="0"/>
                  <a:ea typeface="굴림" charset="-127"/>
                </a:rPr>
                <a:t>a</a:t>
              </a:r>
              <a:r>
                <a:rPr lang="en-US" altLang="ko-KR" baseline="-25000">
                  <a:latin typeface="Corbel" pitchFamily="34" charset="0"/>
                  <a:ea typeface="굴림" charset="-127"/>
                </a:rPr>
                <a:t>im</a:t>
              </a:r>
            </a:p>
          </p:txBody>
        </p:sp>
        <p:sp>
          <p:nvSpPr>
            <p:cNvPr id="106" name="Rounded Rectangle 105"/>
            <p:cNvSpPr/>
            <p:nvPr/>
          </p:nvSpPr>
          <p:spPr>
            <a:xfrm>
              <a:off x="898634" y="3932971"/>
              <a:ext cx="2134185" cy="298914"/>
            </a:xfrm>
            <a:prstGeom prst="roundRect">
              <a:avLst/>
            </a:prstGeom>
            <a:solidFill>
              <a:schemeClr val="accent1">
                <a:alpha val="39000"/>
              </a:schemeClr>
            </a:solidFill>
            <a:effectLst>
              <a:outerShdw blurRad="50800" dist="50800" dir="5400000" algn="ctr" rotWithShape="0">
                <a:schemeClr val="tx2">
                  <a:lumMod val="60000"/>
                  <a:lumOff val="40000"/>
                  <a:alpha val="3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>
                <a:solidFill>
                  <a:srgbClr val="FFFFFF"/>
                </a:solidFill>
                <a:ea typeface="굴림" charset="-127"/>
              </a:endParaRPr>
            </a:p>
          </p:txBody>
        </p:sp>
        <p:sp>
          <p:nvSpPr>
            <p:cNvPr id="15381" name="TextBox 108"/>
            <p:cNvSpPr txBox="1">
              <a:spLocks noChangeArrowheads="1"/>
            </p:cNvSpPr>
            <p:nvPr/>
          </p:nvSpPr>
          <p:spPr bwMode="auto">
            <a:xfrm>
              <a:off x="1340069" y="3858242"/>
              <a:ext cx="331524" cy="36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>
                  <a:latin typeface="Corbel" pitchFamily="34" charset="0"/>
                  <a:ea typeface="굴림" charset="-127"/>
                </a:rPr>
                <a:t>…</a:t>
              </a:r>
            </a:p>
          </p:txBody>
        </p:sp>
        <p:sp>
          <p:nvSpPr>
            <p:cNvPr id="15382" name="TextBox 109"/>
            <p:cNvSpPr txBox="1">
              <a:spLocks noChangeArrowheads="1"/>
            </p:cNvSpPr>
            <p:nvPr/>
          </p:nvSpPr>
          <p:spPr bwMode="auto">
            <a:xfrm>
              <a:off x="2222938" y="3858242"/>
              <a:ext cx="294290" cy="36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ko-KR">
                  <a:latin typeface="Corbel" pitchFamily="34" charset="0"/>
                  <a:ea typeface="굴림" charset="-127"/>
                </a:rPr>
                <a:t>…</a:t>
              </a:r>
            </a:p>
          </p:txBody>
        </p:sp>
      </p:grpSp>
      <p:grpSp>
        <p:nvGrpSpPr>
          <p:cNvPr id="15" name="Group 179"/>
          <p:cNvGrpSpPr>
            <a:grpSpLocks/>
          </p:cNvGrpSpPr>
          <p:nvPr/>
        </p:nvGrpSpPr>
        <p:grpSpPr bwMode="auto">
          <a:xfrm>
            <a:off x="4648200" y="2590800"/>
            <a:ext cx="519113" cy="2166938"/>
            <a:chOff x="4650827" y="2961500"/>
            <a:chExt cx="519319" cy="2167127"/>
          </a:xfrm>
        </p:grpSpPr>
        <p:sp>
          <p:nvSpPr>
            <p:cNvPr id="15371" name="TextBox 101"/>
            <p:cNvSpPr txBox="1">
              <a:spLocks noChangeArrowheads="1"/>
            </p:cNvSpPr>
            <p:nvPr/>
          </p:nvSpPr>
          <p:spPr bwMode="auto">
            <a:xfrm>
              <a:off x="4724400" y="2961500"/>
              <a:ext cx="407361" cy="36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>
                  <a:latin typeface="Corbel" pitchFamily="34" charset="0"/>
                  <a:ea typeface="굴림" charset="-127"/>
                </a:rPr>
                <a:t>b</a:t>
              </a:r>
              <a:r>
                <a:rPr lang="en-US" altLang="ko-KR" baseline="-25000">
                  <a:latin typeface="Corbel" pitchFamily="34" charset="0"/>
                  <a:ea typeface="굴림" charset="-127"/>
                </a:rPr>
                <a:t>1j</a:t>
              </a:r>
            </a:p>
          </p:txBody>
        </p:sp>
        <p:sp>
          <p:nvSpPr>
            <p:cNvPr id="15372" name="TextBox 102"/>
            <p:cNvSpPr txBox="1">
              <a:spLocks noChangeArrowheads="1"/>
            </p:cNvSpPr>
            <p:nvPr/>
          </p:nvSpPr>
          <p:spPr bwMode="auto">
            <a:xfrm>
              <a:off x="4724400" y="3858242"/>
              <a:ext cx="365574" cy="36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>
                  <a:latin typeface="Corbel" pitchFamily="34" charset="0"/>
                  <a:ea typeface="굴림" charset="-127"/>
                </a:rPr>
                <a:t>b</a:t>
              </a:r>
              <a:r>
                <a:rPr lang="en-US" altLang="ko-KR" baseline="-25000">
                  <a:latin typeface="Corbel" pitchFamily="34" charset="0"/>
                  <a:ea typeface="굴림" charset="-127"/>
                </a:rPr>
                <a:t>ij</a:t>
              </a:r>
            </a:p>
          </p:txBody>
        </p:sp>
        <p:sp>
          <p:nvSpPr>
            <p:cNvPr id="15373" name="TextBox 103"/>
            <p:cNvSpPr txBox="1">
              <a:spLocks noChangeArrowheads="1"/>
            </p:cNvSpPr>
            <p:nvPr/>
          </p:nvSpPr>
          <p:spPr bwMode="auto">
            <a:xfrm>
              <a:off x="4650827" y="4754984"/>
              <a:ext cx="450698" cy="36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>
                  <a:latin typeface="Corbel" pitchFamily="34" charset="0"/>
                  <a:ea typeface="굴림" charset="-127"/>
                </a:rPr>
                <a:t>b</a:t>
              </a:r>
              <a:r>
                <a:rPr lang="en-US" altLang="ko-KR" baseline="-25000">
                  <a:latin typeface="Corbel" pitchFamily="34" charset="0"/>
                  <a:ea typeface="굴림" charset="-127"/>
                </a:rPr>
                <a:t>mj</a:t>
              </a:r>
            </a:p>
          </p:txBody>
        </p:sp>
        <p:sp>
          <p:nvSpPr>
            <p:cNvPr id="107" name="Rounded Rectangle 106"/>
            <p:cNvSpPr/>
            <p:nvPr/>
          </p:nvSpPr>
          <p:spPr>
            <a:xfrm rot="5400000">
              <a:off x="3861850" y="3898151"/>
              <a:ext cx="2092507" cy="368446"/>
            </a:xfrm>
            <a:prstGeom prst="roundRect">
              <a:avLst/>
            </a:prstGeom>
            <a:solidFill>
              <a:schemeClr val="accent1">
                <a:alpha val="39000"/>
              </a:schemeClr>
            </a:solidFill>
            <a:effectLst>
              <a:outerShdw blurRad="50800" dist="50800" dir="5400000" algn="ctr" rotWithShape="0">
                <a:schemeClr val="tx2">
                  <a:lumMod val="60000"/>
                  <a:lumOff val="40000"/>
                  <a:alpha val="3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>
                <a:solidFill>
                  <a:srgbClr val="FFFFFF"/>
                </a:solidFill>
                <a:ea typeface="굴림" charset="-127"/>
              </a:endParaRPr>
            </a:p>
          </p:txBody>
        </p:sp>
        <p:sp>
          <p:nvSpPr>
            <p:cNvPr id="15375" name="TextBox 110"/>
            <p:cNvSpPr txBox="1">
              <a:spLocks noChangeArrowheads="1"/>
            </p:cNvSpPr>
            <p:nvPr/>
          </p:nvSpPr>
          <p:spPr bwMode="auto">
            <a:xfrm>
              <a:off x="4724400" y="3484600"/>
              <a:ext cx="445746" cy="246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r>
                <a:rPr lang="en-US" altLang="ko-KR">
                  <a:latin typeface="Corbel" pitchFamily="34" charset="0"/>
                  <a:ea typeface="굴림" charset="-127"/>
                </a:rPr>
                <a:t>…</a:t>
              </a:r>
            </a:p>
          </p:txBody>
        </p:sp>
        <p:sp>
          <p:nvSpPr>
            <p:cNvPr id="15376" name="TextBox 111"/>
            <p:cNvSpPr txBox="1">
              <a:spLocks noChangeArrowheads="1"/>
            </p:cNvSpPr>
            <p:nvPr/>
          </p:nvSpPr>
          <p:spPr bwMode="auto">
            <a:xfrm>
              <a:off x="4724400" y="4456070"/>
              <a:ext cx="445746" cy="246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r>
                <a:rPr lang="en-US" altLang="ko-KR">
                  <a:latin typeface="Corbel" pitchFamily="34" charset="0"/>
                  <a:ea typeface="굴림" charset="-127"/>
                </a:rPr>
                <a:t>…</a:t>
              </a:r>
            </a:p>
          </p:txBody>
        </p:sp>
      </p:grpSp>
      <p:grpSp>
        <p:nvGrpSpPr>
          <p:cNvPr id="16" name="Group 182"/>
          <p:cNvGrpSpPr>
            <a:grpSpLocks/>
          </p:cNvGrpSpPr>
          <p:nvPr/>
        </p:nvGrpSpPr>
        <p:grpSpPr bwMode="auto">
          <a:xfrm>
            <a:off x="7772400" y="3505200"/>
            <a:ext cx="368300" cy="373063"/>
            <a:chOff x="7740869" y="3858242"/>
            <a:chExt cx="367862" cy="373643"/>
          </a:xfrm>
        </p:grpSpPr>
        <p:sp>
          <p:nvSpPr>
            <p:cNvPr id="15369" name="TextBox 98"/>
            <p:cNvSpPr txBox="1">
              <a:spLocks noChangeArrowheads="1"/>
            </p:cNvSpPr>
            <p:nvPr/>
          </p:nvSpPr>
          <p:spPr bwMode="auto">
            <a:xfrm>
              <a:off x="7740869" y="3858242"/>
              <a:ext cx="342357" cy="36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>
                  <a:latin typeface="Corbel" pitchFamily="34" charset="0"/>
                  <a:ea typeface="굴림" charset="-127"/>
                </a:rPr>
                <a:t>c</a:t>
              </a:r>
              <a:r>
                <a:rPr lang="en-US" altLang="ko-KR" baseline="-25000">
                  <a:latin typeface="Corbel" pitchFamily="34" charset="0"/>
                  <a:ea typeface="굴림" charset="-127"/>
                </a:rPr>
                <a:t>ij</a:t>
              </a:r>
            </a:p>
          </p:txBody>
        </p:sp>
        <p:sp>
          <p:nvSpPr>
            <p:cNvPr id="108" name="Rounded Rectangle 107"/>
            <p:cNvSpPr/>
            <p:nvPr/>
          </p:nvSpPr>
          <p:spPr>
            <a:xfrm rot="5400000">
              <a:off x="7775343" y="3898497"/>
              <a:ext cx="298914" cy="367862"/>
            </a:xfrm>
            <a:prstGeom prst="roundRect">
              <a:avLst/>
            </a:prstGeom>
            <a:solidFill>
              <a:schemeClr val="accent1">
                <a:alpha val="39000"/>
              </a:schemeClr>
            </a:solidFill>
            <a:effectLst>
              <a:outerShdw blurRad="50800" dist="50800" dir="5400000" algn="ctr" rotWithShape="0">
                <a:schemeClr val="tx2">
                  <a:lumMod val="60000"/>
                  <a:lumOff val="40000"/>
                  <a:alpha val="32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ko-KR" altLang="en-US">
                <a:solidFill>
                  <a:srgbClr val="FFFFFF"/>
                </a:solidFill>
                <a:ea typeface="굴림" charset="-127"/>
              </a:endParaRPr>
            </a:p>
          </p:txBody>
        </p:sp>
      </p:grpSp>
      <p:pic>
        <p:nvPicPr>
          <p:cNvPr id="185" name="Picture 184" descr="blockMM_equation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5410200"/>
            <a:ext cx="25908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Experiments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charset="-127"/>
              </a:rPr>
              <a:t>Test Environments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2895600"/>
          <a:ext cx="6934200" cy="2971800"/>
        </p:xfrm>
        <a:graphic>
          <a:graphicData uri="http://schemas.openxmlformats.org/drawingml/2006/table">
            <a:tbl>
              <a:tblPr/>
              <a:tblGrid>
                <a:gridCol w="2311400"/>
                <a:gridCol w="2311400"/>
                <a:gridCol w="2311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rbel" pitchFamily="34" charset="0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Intel8a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Intel8b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CPU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Intel Xeon E5320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Intel Xeon x5355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CPU clock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1.86 GHz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2.66 GHz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7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Core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4-core x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4-core x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L2 Cache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8 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8 MB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7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Memory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8 GB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4 GB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XP pro 64 bit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7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Vista Ultimate 64 bit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7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Language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C#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rbel" pitchFamily="34" charset="0"/>
                          <a:ea typeface="굴림" charset="-127"/>
                        </a:rPr>
                        <a:t>C#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EC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923</TotalTime>
  <Words>1097</Words>
  <Application>Microsoft Office PowerPoint</Application>
  <PresentationFormat>On-screen Show (4:3)</PresentationFormat>
  <Paragraphs>262</Paragraphs>
  <Slides>21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Corbel</vt:lpstr>
      <vt:lpstr>Arial</vt:lpstr>
      <vt:lpstr>Consolas</vt:lpstr>
      <vt:lpstr>Wingdings</vt:lpstr>
      <vt:lpstr>Wingdings 2</vt:lpstr>
      <vt:lpstr>Wingdings 3</vt:lpstr>
      <vt:lpstr>Calibri</vt:lpstr>
      <vt:lpstr>굴림</vt:lpstr>
      <vt:lpstr>Times New Roman</vt:lpstr>
      <vt:lpstr>Metro</vt:lpstr>
      <vt:lpstr>Parallel Multidimensional Scaling Performance on Multicore Systems</vt:lpstr>
      <vt:lpstr>Contents</vt:lpstr>
      <vt:lpstr>Multidimensional Scaling (MDS)</vt:lpstr>
      <vt:lpstr>MDS (2)</vt:lpstr>
      <vt:lpstr>SMACOF</vt:lpstr>
      <vt:lpstr>SMACOF (2)</vt:lpstr>
      <vt:lpstr>Parallel SMACOF</vt:lpstr>
      <vt:lpstr>Parallel SMACOF (2)</vt:lpstr>
      <vt:lpstr>Experiments</vt:lpstr>
      <vt:lpstr>Experiments (2)</vt:lpstr>
      <vt:lpstr>Experiments (3)</vt:lpstr>
      <vt:lpstr>Experimental Results (1)</vt:lpstr>
      <vt:lpstr>Experimental Results (2)</vt:lpstr>
      <vt:lpstr>Experimental Results (3)</vt:lpstr>
      <vt:lpstr>Experimental Results (4)</vt:lpstr>
      <vt:lpstr>Experimental Results (5)</vt:lpstr>
      <vt:lpstr>MDS Example: Biological Sequence Data</vt:lpstr>
      <vt:lpstr>Obesity Patient ~ 20 dimensional data</vt:lpstr>
      <vt:lpstr>Conclusion &amp; Future Works</vt:lpstr>
      <vt:lpstr>Acknowledgement</vt:lpstr>
      <vt:lpstr>Questions?  Thanks!</vt:lpstr>
    </vt:vector>
  </TitlesOfParts>
  <Company>CGL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Multidimensional Scaling Performance on Multicore Systems</dc:title>
  <dc:creator>Administrator</dc:creator>
  <cp:lastModifiedBy>Administrator</cp:lastModifiedBy>
  <cp:revision>126</cp:revision>
  <dcterms:created xsi:type="dcterms:W3CDTF">2008-12-03T21:54:24Z</dcterms:created>
  <dcterms:modified xsi:type="dcterms:W3CDTF">2008-12-15T21:13:37Z</dcterms:modified>
</cp:coreProperties>
</file>