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338" r:id="rId2"/>
    <p:sldId id="351" r:id="rId3"/>
    <p:sldId id="292" r:id="rId4"/>
    <p:sldId id="293" r:id="rId5"/>
    <p:sldId id="302" r:id="rId6"/>
    <p:sldId id="304" r:id="rId7"/>
    <p:sldId id="310" r:id="rId8"/>
    <p:sldId id="299" r:id="rId9"/>
    <p:sldId id="316" r:id="rId10"/>
    <p:sldId id="257" r:id="rId11"/>
    <p:sldId id="868" r:id="rId12"/>
    <p:sldId id="850" r:id="rId13"/>
    <p:sldId id="319" r:id="rId14"/>
    <p:sldId id="869" r:id="rId15"/>
    <p:sldId id="308" r:id="rId16"/>
    <p:sldId id="266" r:id="rId17"/>
    <p:sldId id="323" r:id="rId18"/>
    <p:sldId id="849" r:id="rId19"/>
    <p:sldId id="328" r:id="rId20"/>
    <p:sldId id="867" r:id="rId21"/>
    <p:sldId id="853" r:id="rId22"/>
    <p:sldId id="854" r:id="rId23"/>
    <p:sldId id="855" r:id="rId24"/>
    <p:sldId id="33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2" autoAdjust="0"/>
    <p:restoredTop sz="91685" autoAdjust="0"/>
  </p:normalViewPr>
  <p:slideViewPr>
    <p:cSldViewPr snapToGrid="0">
      <p:cViewPr varScale="1">
        <p:scale>
          <a:sx n="102" d="100"/>
          <a:sy n="102" d="100"/>
        </p:scale>
        <p:origin x="2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7E6778-B450-423B-B7B7-BF6DF9015041}"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FAF46-25CC-458C-9F6F-FEB9EF0EFEE4}" type="slidenum">
              <a:rPr lang="en-US" smtClean="0"/>
              <a:t>‹#›</a:t>
            </a:fld>
            <a:endParaRPr lang="en-US"/>
          </a:p>
        </p:txBody>
      </p:sp>
    </p:spTree>
    <p:extLst>
      <p:ext uri="{BB962C8B-B14F-4D97-AF65-F5344CB8AC3E}">
        <p14:creationId xmlns:p14="http://schemas.microsoft.com/office/powerpoint/2010/main" val="120431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1</a:t>
            </a:fld>
            <a:endParaRPr lang="en-US"/>
          </a:p>
        </p:txBody>
      </p:sp>
    </p:spTree>
    <p:extLst>
      <p:ext uri="{BB962C8B-B14F-4D97-AF65-F5344CB8AC3E}">
        <p14:creationId xmlns:p14="http://schemas.microsoft.com/office/powerpoint/2010/main" val="499546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5c387cd87f_31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8" name="Google Shape;838;g5c387cd87f_31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815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5c387cd87f_31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4" name="Google Shape;944;g5c387cd87f_31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5c387cd87f_3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6" name="Google Shape;816;g5c387cd87f_3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615c2419e6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615c2419e6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g5c387cd87f_31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6" name="Google Shape;986;g5c387cd87f_31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5c387cd87f_3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16" name="Google Shape;816;g5c387cd87f_3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7221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g5c387cd87f_3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2" name="Google Shape;1032;g5c387cd87f_3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g5c387cd87f_35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6" name="Google Shape;1046;g5c387cd87f_35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6602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5c387cd87f_31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6" name="Google Shape;1056;g5c387cd87f_31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5c387cd87f_2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3" name="Google Shape;433;g5c387cd87f_2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4561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5c387cd87f_3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8" name="Google Shape;638;g5c387cd87f_3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5c387cd87f_3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9" name="Google Shape;649;g5c387cd87f_3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5c387cd87f_38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5" name="Google Shape;725;g5c387cd87f_38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5c387cd87f_2_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3" name="Google Shape;743;g5c387cd87f_2_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5c387cd87f_31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8" name="Google Shape;838;g5c387cd87f_31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4134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5c387cd87f_31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10" name="Google Shape;910;g5c387cd87f_31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1681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615c2419e6_0_8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89" name="Google Shape;189;g615c2419e6_0_8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1100" b="0" i="0" u="none" strike="noStrike" cap="none">
              <a:solidFill>
                <a:schemeClr val="dk1"/>
              </a:solidFill>
              <a:latin typeface="Calibri"/>
              <a:ea typeface="Calibri"/>
              <a:cs typeface="Calibri"/>
              <a:sym typeface="Calibri"/>
            </a:endParaRPr>
          </a:p>
        </p:txBody>
      </p:sp>
      <p:sp>
        <p:nvSpPr>
          <p:cNvPr id="190" name="Google Shape;190;g615c2419e6_0_80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
              <a:t> </a:t>
            </a:r>
            <a:endParaRPr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solidFill>
                  <a:prstClr val="black">
                    <a:tint val="75000"/>
                  </a:prstClr>
                </a:solidFill>
              </a:rPr>
              <a:t>9/26/2019</a:t>
            </a:r>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825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9/26/2019</a:t>
            </a:r>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869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
        <p:nvSpPr>
          <p:cNvPr id="8" name="Date Placeholder 3">
            <a:extLst>
              <a:ext uri="{FF2B5EF4-FFF2-40B4-BE49-F238E27FC236}">
                <a16:creationId xmlns:a16="http://schemas.microsoft.com/office/drawing/2014/main" id="{8C5C2BE6-B54C-4635-9E72-69540418B8BF}"/>
              </a:ext>
            </a:extLst>
          </p:cNvPr>
          <p:cNvSpPr>
            <a:spLocks noGrp="1"/>
          </p:cNvSpPr>
          <p:nvPr>
            <p:ph type="dt" sz="half" idx="2"/>
          </p:nvPr>
        </p:nvSpPr>
        <p:spPr>
          <a:xfrm>
            <a:off x="9640612" y="6445506"/>
            <a:ext cx="12928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9/26/2019</a:t>
            </a:r>
          </a:p>
        </p:txBody>
      </p:sp>
    </p:spTree>
    <p:extLst>
      <p:ext uri="{BB962C8B-B14F-4D97-AF65-F5344CB8AC3E}">
        <p14:creationId xmlns:p14="http://schemas.microsoft.com/office/powerpoint/2010/main" val="3597362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solidFill>
                  <a:prstClr val="black">
                    <a:tint val="75000"/>
                  </a:prstClr>
                </a:solidFill>
              </a:rPr>
              <a:t>9/26/2019</a:t>
            </a:r>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980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9/26/2019</a:t>
            </a:r>
          </a:p>
        </p:txBody>
      </p:sp>
      <p:sp>
        <p:nvSpPr>
          <p:cNvPr id="4" name="Slide Number Placeholder 3"/>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0386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57"/>
        <p:cNvGrpSpPr/>
        <p:nvPr/>
      </p:nvGrpSpPr>
      <p:grpSpPr>
        <a:xfrm>
          <a:off x="0" y="0"/>
          <a:ext cx="0" cy="0"/>
          <a:chOff x="0" y="0"/>
          <a:chExt cx="0" cy="0"/>
        </a:xfrm>
      </p:grpSpPr>
      <p:sp>
        <p:nvSpPr>
          <p:cNvPr id="3" name="Date Placeholder 3">
            <a:extLst>
              <a:ext uri="{FF2B5EF4-FFF2-40B4-BE49-F238E27FC236}">
                <a16:creationId xmlns:a16="http://schemas.microsoft.com/office/drawing/2014/main" id="{7F3100AB-74D5-4297-83C2-7F0B1826E3CB}"/>
              </a:ext>
            </a:extLst>
          </p:cNvPr>
          <p:cNvSpPr>
            <a:spLocks noGrp="1"/>
          </p:cNvSpPr>
          <p:nvPr>
            <p:ph type="dt" sz="half" idx="2"/>
          </p:nvPr>
        </p:nvSpPr>
        <p:spPr>
          <a:xfrm>
            <a:off x="9702590" y="6444985"/>
            <a:ext cx="12928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9/26/2019</a:t>
            </a:r>
          </a:p>
        </p:txBody>
      </p:sp>
      <p:sp>
        <p:nvSpPr>
          <p:cNvPr id="4" name="Slide Number Placeholder 5">
            <a:extLst>
              <a:ext uri="{FF2B5EF4-FFF2-40B4-BE49-F238E27FC236}">
                <a16:creationId xmlns:a16="http://schemas.microsoft.com/office/drawing/2014/main" id="{1E8D69FB-6D49-4E1B-B3D9-BB675638FEC6}"/>
              </a:ext>
            </a:extLst>
          </p:cNvPr>
          <p:cNvSpPr>
            <a:spLocks noGrp="1"/>
          </p:cNvSpPr>
          <p:nvPr>
            <p:ph type="sldNum" sz="quarter" idx="4"/>
          </p:nvPr>
        </p:nvSpPr>
        <p:spPr>
          <a:xfrm>
            <a:off x="10995471" y="6445507"/>
            <a:ext cx="10913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680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0"/>
        <p:cNvGrpSpPr/>
        <p:nvPr/>
      </p:nvGrpSpPr>
      <p:grpSpPr>
        <a:xfrm>
          <a:off x="0" y="0"/>
          <a:ext cx="0" cy="0"/>
          <a:chOff x="0" y="0"/>
          <a:chExt cx="0" cy="0"/>
        </a:xfrm>
      </p:grpSpPr>
      <p:sp>
        <p:nvSpPr>
          <p:cNvPr id="161" name="Google Shape;161;p39"/>
          <p:cNvSpPr txBox="1">
            <a:spLocks noGrp="1"/>
          </p:cNvSpPr>
          <p:nvPr>
            <p:ph type="body" idx="1"/>
          </p:nvPr>
        </p:nvSpPr>
        <p:spPr>
          <a:xfrm>
            <a:off x="376308" y="911871"/>
            <a:ext cx="11462800" cy="5146000"/>
          </a:xfrm>
          <a:prstGeom prst="rect">
            <a:avLst/>
          </a:prstGeom>
          <a:noFill/>
          <a:ln>
            <a:noFill/>
          </a:ln>
        </p:spPr>
        <p:txBody>
          <a:bodyPr spcFirstLastPara="1" wrap="square" lIns="91425" tIns="91425" rIns="91425" bIns="91425" anchor="t" anchorCtr="0">
            <a:noAutofit/>
          </a:bodyPr>
          <a:lstStyle>
            <a:lvl1pPr marL="609585" lvl="0" indent="-457189" algn="l" rtl="0">
              <a:spcBef>
                <a:spcPts val="1600"/>
              </a:spcBef>
              <a:spcAft>
                <a:spcPts val="0"/>
              </a:spcAft>
              <a:buClr>
                <a:srgbClr val="000000"/>
              </a:buClr>
              <a:buSzPts val="1800"/>
              <a:buFont typeface="Arial"/>
              <a:buChar char="•"/>
              <a:defRPr>
                <a:solidFill>
                  <a:srgbClr val="000000"/>
                </a:solidFill>
              </a:defRPr>
            </a:lvl1pPr>
            <a:lvl2pPr marL="1219170" lvl="1" indent="-457189" algn="l" rtl="0">
              <a:spcBef>
                <a:spcPts val="480"/>
              </a:spcBef>
              <a:spcAft>
                <a:spcPts val="0"/>
              </a:spcAft>
              <a:buClr>
                <a:srgbClr val="000000"/>
              </a:buClr>
              <a:buSzPts val="1800"/>
              <a:buFont typeface="Arial"/>
              <a:buChar char="–"/>
              <a:defRPr>
                <a:solidFill>
                  <a:srgbClr val="000000"/>
                </a:solidFill>
              </a:defRPr>
            </a:lvl2pPr>
            <a:lvl3pPr marL="1828754" lvl="2" indent="-423323" algn="l" rtl="0">
              <a:spcBef>
                <a:spcPts val="480"/>
              </a:spcBef>
              <a:spcAft>
                <a:spcPts val="0"/>
              </a:spcAft>
              <a:buClr>
                <a:srgbClr val="000000"/>
              </a:buClr>
              <a:buSzPts val="1400"/>
              <a:buFont typeface="Arial"/>
              <a:buChar char="•"/>
              <a:defRPr>
                <a:solidFill>
                  <a:srgbClr val="000000"/>
                </a:solidFill>
              </a:defRPr>
            </a:lvl3pPr>
            <a:lvl4pPr marL="2438339" lvl="3" indent="-423323" algn="l" rtl="0">
              <a:spcBef>
                <a:spcPts val="480"/>
              </a:spcBef>
              <a:spcAft>
                <a:spcPts val="0"/>
              </a:spcAft>
              <a:buClr>
                <a:srgbClr val="000000"/>
              </a:buClr>
              <a:buSzPts val="1400"/>
              <a:buFont typeface="Arial"/>
              <a:buChar char="–"/>
              <a:defRPr>
                <a:solidFill>
                  <a:srgbClr val="000000"/>
                </a:solidFill>
              </a:defRPr>
            </a:lvl4pPr>
            <a:lvl5pPr marL="3047924" lvl="4" indent="-423323" algn="l" rtl="0">
              <a:spcBef>
                <a:spcPts val="480"/>
              </a:spcBef>
              <a:spcAft>
                <a:spcPts val="0"/>
              </a:spcAft>
              <a:buClr>
                <a:srgbClr val="000000"/>
              </a:buClr>
              <a:buSzPts val="1400"/>
              <a:buFont typeface="Arial"/>
              <a:buChar char="»"/>
              <a:defRPr>
                <a:solidFill>
                  <a:srgbClr val="000000"/>
                </a:solidFill>
              </a:defRPr>
            </a:lvl5pPr>
            <a:lvl6pPr marL="3657509" lvl="5" indent="-423323" algn="l" rtl="0">
              <a:spcBef>
                <a:spcPts val="373"/>
              </a:spcBef>
              <a:spcAft>
                <a:spcPts val="0"/>
              </a:spcAft>
              <a:buClr>
                <a:srgbClr val="000000"/>
              </a:buClr>
              <a:buSzPts val="1400"/>
              <a:buFont typeface="Arial"/>
              <a:buChar char="»"/>
              <a:defRPr>
                <a:solidFill>
                  <a:srgbClr val="000000"/>
                </a:solidFill>
              </a:defRPr>
            </a:lvl6pPr>
            <a:lvl7pPr marL="4267093" lvl="6" indent="-423323" algn="l" rtl="0">
              <a:spcBef>
                <a:spcPts val="373"/>
              </a:spcBef>
              <a:spcAft>
                <a:spcPts val="0"/>
              </a:spcAft>
              <a:buClr>
                <a:srgbClr val="000000"/>
              </a:buClr>
              <a:buSzPts val="1400"/>
              <a:buFont typeface="Arial"/>
              <a:buChar char="»"/>
              <a:defRPr>
                <a:solidFill>
                  <a:srgbClr val="000000"/>
                </a:solidFill>
              </a:defRPr>
            </a:lvl7pPr>
            <a:lvl8pPr marL="4876678" lvl="7" indent="-423323" algn="l" rtl="0">
              <a:spcBef>
                <a:spcPts val="373"/>
              </a:spcBef>
              <a:spcAft>
                <a:spcPts val="0"/>
              </a:spcAft>
              <a:buClr>
                <a:srgbClr val="000000"/>
              </a:buClr>
              <a:buSzPts val="1400"/>
              <a:buFont typeface="Arial"/>
              <a:buChar char="»"/>
              <a:defRPr>
                <a:solidFill>
                  <a:srgbClr val="000000"/>
                </a:solidFill>
              </a:defRPr>
            </a:lvl8pPr>
            <a:lvl9pPr marL="5486263" lvl="8" indent="-423323" algn="l" rtl="0">
              <a:spcBef>
                <a:spcPts val="373"/>
              </a:spcBef>
              <a:spcAft>
                <a:spcPts val="0"/>
              </a:spcAft>
              <a:buClr>
                <a:srgbClr val="000000"/>
              </a:buClr>
              <a:buSzPts val="1400"/>
              <a:buFont typeface="Arial"/>
              <a:buChar char="»"/>
              <a:defRPr>
                <a:solidFill>
                  <a:srgbClr val="000000"/>
                </a:solidFill>
              </a:defRPr>
            </a:lvl9pPr>
          </a:lstStyle>
          <a:p>
            <a:endParaRPr/>
          </a:p>
        </p:txBody>
      </p:sp>
      <p:sp>
        <p:nvSpPr>
          <p:cNvPr id="162" name="Google Shape;162;p39"/>
          <p:cNvSpPr txBox="1">
            <a:spLocks noGrp="1"/>
          </p:cNvSpPr>
          <p:nvPr>
            <p:ph type="title"/>
          </p:nvPr>
        </p:nvSpPr>
        <p:spPr>
          <a:xfrm>
            <a:off x="376313" y="75988"/>
            <a:ext cx="11462800" cy="6904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2800"/>
              <a:buNone/>
              <a:defRPr b="1"/>
            </a:lvl1pPr>
            <a:lvl2pPr lvl="1" algn="l" rtl="0">
              <a:spcBef>
                <a:spcPts val="0"/>
              </a:spcBef>
              <a:spcAft>
                <a:spcPts val="0"/>
              </a:spcAft>
              <a:buSzPts val="2800"/>
              <a:buNone/>
              <a:defRPr b="1"/>
            </a:lvl2pPr>
            <a:lvl3pPr lvl="2" algn="l" rtl="0">
              <a:spcBef>
                <a:spcPts val="0"/>
              </a:spcBef>
              <a:spcAft>
                <a:spcPts val="0"/>
              </a:spcAft>
              <a:buSzPts val="2800"/>
              <a:buNone/>
              <a:defRPr b="1"/>
            </a:lvl3pPr>
            <a:lvl4pPr lvl="3" algn="l" rtl="0">
              <a:spcBef>
                <a:spcPts val="0"/>
              </a:spcBef>
              <a:spcAft>
                <a:spcPts val="0"/>
              </a:spcAft>
              <a:buSzPts val="2800"/>
              <a:buNone/>
              <a:defRPr b="1"/>
            </a:lvl4pPr>
            <a:lvl5pPr lvl="4" algn="l" rtl="0">
              <a:spcBef>
                <a:spcPts val="0"/>
              </a:spcBef>
              <a:spcAft>
                <a:spcPts val="0"/>
              </a:spcAft>
              <a:buSzPts val="2800"/>
              <a:buNone/>
              <a:defRPr b="1"/>
            </a:lvl5pPr>
            <a:lvl6pPr marL="609585" lvl="5" algn="l" rtl="0">
              <a:spcBef>
                <a:spcPts val="0"/>
              </a:spcBef>
              <a:spcAft>
                <a:spcPts val="0"/>
              </a:spcAft>
              <a:buSzPts val="2800"/>
              <a:buNone/>
              <a:defRPr b="1"/>
            </a:lvl6pPr>
            <a:lvl7pPr marL="1219170" lvl="6" algn="l" rtl="0">
              <a:spcBef>
                <a:spcPts val="0"/>
              </a:spcBef>
              <a:spcAft>
                <a:spcPts val="0"/>
              </a:spcAft>
              <a:buSzPts val="2800"/>
              <a:buNone/>
              <a:defRPr b="1"/>
            </a:lvl7pPr>
            <a:lvl8pPr marL="1828754" lvl="7" algn="l" rtl="0">
              <a:spcBef>
                <a:spcPts val="0"/>
              </a:spcBef>
              <a:spcAft>
                <a:spcPts val="0"/>
              </a:spcAft>
              <a:buSzPts val="2800"/>
              <a:buNone/>
              <a:defRPr b="1"/>
            </a:lvl8pPr>
            <a:lvl9pPr marL="2438339" lvl="8" algn="l" rtl="0">
              <a:spcBef>
                <a:spcPts val="0"/>
              </a:spcBef>
              <a:spcAft>
                <a:spcPts val="0"/>
              </a:spcAft>
              <a:buSzPts val="2800"/>
              <a:buNone/>
              <a:defRPr b="1"/>
            </a:lvl9pPr>
          </a:lstStyle>
          <a:p>
            <a:endParaRPr/>
          </a:p>
        </p:txBody>
      </p:sp>
      <p:sp>
        <p:nvSpPr>
          <p:cNvPr id="163" name="Google Shape;163;p39"/>
          <p:cNvSpPr txBox="1">
            <a:spLocks noGrp="1"/>
          </p:cNvSpPr>
          <p:nvPr>
            <p:ph type="sldNum" idx="12"/>
          </p:nvPr>
        </p:nvSpPr>
        <p:spPr>
          <a:xfrm>
            <a:off x="8998120" y="6429780"/>
            <a:ext cx="2844800" cy="322400"/>
          </a:xfrm>
          <a:prstGeom prst="rect">
            <a:avLst/>
          </a:prstGeom>
          <a:noFill/>
          <a:ln>
            <a:noFill/>
          </a:ln>
        </p:spPr>
        <p:txBody>
          <a:bodyPr spcFirstLastPara="1" wrap="square" lIns="91425" tIns="91425" rIns="91425" bIns="91425" anchor="t" anchorCtr="0">
            <a:noAutofit/>
          </a:bodyPr>
          <a:lstStyle>
            <a:lvl1pPr marL="0" marR="0" lvl="0" indent="0" algn="r" rtl="0">
              <a:buNone/>
              <a:defRPr/>
            </a:lvl1pPr>
            <a:lvl2pPr marL="0" marR="0" lvl="1" indent="0" algn="r" rtl="0">
              <a:buNone/>
              <a:defRPr/>
            </a:lvl2pPr>
            <a:lvl3pPr marL="0" marR="0" lvl="2" indent="0" algn="r" rtl="0">
              <a:buNone/>
              <a:defRPr/>
            </a:lvl3pPr>
            <a:lvl4pPr marL="0" marR="0" lvl="3" indent="0" algn="r" rtl="0">
              <a:buNone/>
              <a:defRPr/>
            </a:lvl4pPr>
            <a:lvl5pPr marL="0" marR="0" lvl="4" indent="0" algn="r" rtl="0">
              <a:buNone/>
              <a:defRPr/>
            </a:lvl5pPr>
            <a:lvl6pPr marL="0" marR="0" lvl="5" indent="0" algn="r" rtl="0">
              <a:buNone/>
              <a:defRPr/>
            </a:lvl6pPr>
            <a:lvl7pPr marL="0" marR="0" lvl="6" indent="0" algn="r" rtl="0">
              <a:buNone/>
              <a:defRPr/>
            </a:lvl7pPr>
            <a:lvl8pPr marL="0" marR="0" lvl="7" indent="0" algn="r" rtl="0">
              <a:buNone/>
              <a:defRPr/>
            </a:lvl8pPr>
            <a:lvl9pPr marL="0" marR="0" lvl="8" indent="0" algn="r" rtl="0">
              <a:buNone/>
              <a:defRPr/>
            </a:lvl9pPr>
          </a:lstStyle>
          <a:p>
            <a:pPr indent="-118530">
              <a:buSzPts val="1400"/>
              <a:buFontTx/>
              <a:buChar char="●"/>
            </a:pPr>
            <a:endParaRPr lang="en-US"/>
          </a:p>
          <a:p>
            <a:pPr marL="609585" lvl="1" indent="-118530" algn="l">
              <a:buSzPts val="1400"/>
              <a:buFontTx/>
              <a:buChar char="○"/>
            </a:pPr>
            <a:endParaRPr lang="en-US"/>
          </a:p>
          <a:p>
            <a:pPr marL="1219170" lvl="2" indent="-118530" algn="l">
              <a:buSzPts val="1400"/>
              <a:buFontTx/>
              <a:buChar char="■"/>
            </a:pPr>
            <a:endParaRPr lang="en-US"/>
          </a:p>
          <a:p>
            <a:pPr marL="1828754" lvl="3" indent="-118530" algn="l">
              <a:buSzPts val="1400"/>
              <a:buFontTx/>
              <a:buChar char="●"/>
            </a:pPr>
            <a:endParaRPr lang="en-US"/>
          </a:p>
          <a:p>
            <a:pPr marL="2438339" lvl="4" indent="-118530" algn="l">
              <a:buSzPts val="1400"/>
              <a:buFontTx/>
              <a:buChar char="○"/>
            </a:pPr>
            <a:endParaRPr lang="en-US"/>
          </a:p>
          <a:p>
            <a:pPr marL="3047924" lvl="5" indent="-118530" algn="l">
              <a:buSzPts val="1400"/>
              <a:buFontTx/>
              <a:buChar char="■"/>
            </a:pPr>
            <a:endParaRPr lang="en-US"/>
          </a:p>
          <a:p>
            <a:pPr marL="3657509" lvl="6" indent="-118530" algn="l">
              <a:buSzPts val="1400"/>
              <a:buFontTx/>
              <a:buChar char="●"/>
            </a:pPr>
            <a:endParaRPr lang="en-US"/>
          </a:p>
          <a:p>
            <a:pPr marL="4267093" lvl="7" indent="-118530" algn="l">
              <a:buSzPts val="1400"/>
              <a:buFontTx/>
              <a:buChar char="○"/>
            </a:pPr>
            <a:endParaRPr lang="en-US"/>
          </a:p>
          <a:p>
            <a:pPr marL="4876678" lvl="8" indent="-118530" algn="l">
              <a:buSzPts val="1400"/>
              <a:buFontTx/>
              <a:buChar char="■"/>
            </a:pPr>
            <a:endParaRPr lang="en-US"/>
          </a:p>
        </p:txBody>
      </p:sp>
      <p:cxnSp>
        <p:nvCxnSpPr>
          <p:cNvPr id="164" name="Google Shape;164;p39"/>
          <p:cNvCxnSpPr/>
          <p:nvPr/>
        </p:nvCxnSpPr>
        <p:spPr>
          <a:xfrm rot="10800000" flipH="1">
            <a:off x="236700" y="839467"/>
            <a:ext cx="11589200" cy="44800"/>
          </a:xfrm>
          <a:prstGeom prst="straightConnector1">
            <a:avLst/>
          </a:prstGeom>
          <a:noFill/>
          <a:ln w="38100"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1018440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702590" y="6444985"/>
            <a:ext cx="12928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9/26/2019</a:t>
            </a:r>
          </a:p>
        </p:txBody>
      </p:sp>
      <p:sp>
        <p:nvSpPr>
          <p:cNvPr id="6" name="Slide Number Placeholder 5"/>
          <p:cNvSpPr>
            <a:spLocks noGrp="1"/>
          </p:cNvSpPr>
          <p:nvPr>
            <p:ph type="sldNum" sz="quarter" idx="4"/>
          </p:nvPr>
        </p:nvSpPr>
        <p:spPr>
          <a:xfrm>
            <a:off x="10995471" y="6445507"/>
            <a:ext cx="10913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
        <p:nvSpPr>
          <p:cNvPr id="8" name="Rectangle 7">
            <a:extLst>
              <a:ext uri="{FF2B5EF4-FFF2-40B4-BE49-F238E27FC236}">
                <a16:creationId xmlns:a16="http://schemas.microsoft.com/office/drawing/2014/main" id="{2C3D4706-1DEC-479F-AD68-1AE5C44FFACB}"/>
              </a:ext>
            </a:extLst>
          </p:cNvPr>
          <p:cNvSpPr/>
          <p:nvPr userDrawn="1"/>
        </p:nvSpPr>
        <p:spPr>
          <a:xfrm>
            <a:off x="0" y="6422316"/>
            <a:ext cx="2259105" cy="4356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Digital Science Center</a:t>
            </a:r>
          </a:p>
        </p:txBody>
      </p:sp>
      <p:cxnSp>
        <p:nvCxnSpPr>
          <p:cNvPr id="9" name="Google Shape;61;p11">
            <a:extLst>
              <a:ext uri="{FF2B5EF4-FFF2-40B4-BE49-F238E27FC236}">
                <a16:creationId xmlns:a16="http://schemas.microsoft.com/office/drawing/2014/main" id="{2B402A96-68B8-4D8F-98C4-2759D99C80C3}"/>
              </a:ext>
            </a:extLst>
          </p:cNvPr>
          <p:cNvCxnSpPr/>
          <p:nvPr userDrawn="1"/>
        </p:nvCxnSpPr>
        <p:spPr>
          <a:xfrm>
            <a:off x="-40011" y="6251538"/>
            <a:ext cx="12202000" cy="0"/>
          </a:xfrm>
          <a:prstGeom prst="straightConnector1">
            <a:avLst/>
          </a:prstGeom>
          <a:noFill/>
          <a:ln w="9525" cap="flat" cmpd="sng">
            <a:solidFill>
              <a:srgbClr val="B30838"/>
            </a:solidFill>
            <a:prstDash val="solid"/>
            <a:round/>
            <a:headEnd type="none" w="med" len="med"/>
            <a:tailEnd type="none" w="med" len="med"/>
          </a:ln>
        </p:spPr>
      </p:cxnSp>
      <p:sp>
        <p:nvSpPr>
          <p:cNvPr id="10" name="TextBox 9">
            <a:extLst>
              <a:ext uri="{FF2B5EF4-FFF2-40B4-BE49-F238E27FC236}">
                <a16:creationId xmlns:a16="http://schemas.microsoft.com/office/drawing/2014/main" id="{8D536925-74B7-4961-9EC9-E65B5F80C2B4}"/>
              </a:ext>
            </a:extLst>
          </p:cNvPr>
          <p:cNvSpPr txBox="1"/>
          <p:nvPr userDrawn="1"/>
        </p:nvSpPr>
        <p:spPr>
          <a:xfrm>
            <a:off x="2259105" y="6396335"/>
            <a:ext cx="6005618" cy="461665"/>
          </a:xfrm>
          <a:prstGeom prst="rect">
            <a:avLst/>
          </a:prstGeom>
          <a:noFill/>
        </p:spPr>
        <p:txBody>
          <a:bodyPr wrap="none" rtlCol="0">
            <a:spAutoFit/>
          </a:bodyPr>
          <a:lstStyle/>
          <a:p>
            <a:r>
              <a:rPr lang="en-US" sz="2400" dirty="0">
                <a:solidFill>
                  <a:schemeClr val="accent1">
                    <a:lumMod val="40000"/>
                    <a:lumOff val="60000"/>
                  </a:schemeClr>
                </a:solidFill>
              </a:rPr>
              <a:t>Learning Everywhere: Impact on HPC/eScience</a:t>
            </a:r>
          </a:p>
        </p:txBody>
      </p:sp>
    </p:spTree>
    <p:extLst>
      <p:ext uri="{BB962C8B-B14F-4D97-AF65-F5344CB8AC3E}">
        <p14:creationId xmlns:p14="http://schemas.microsoft.com/office/powerpoint/2010/main" val="1231947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 id="2147483668" r:id="rId6"/>
    <p:sldLayoutId id="2147483670" r:id="rId7"/>
  </p:sldLayoutIdLst>
  <p:hf hdr="0" ftr="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hyperlink" Target="http://spidal.org/" TargetMode="External"/><Relationship Id="rId4" Type="http://schemas.openxmlformats.org/officeDocument/2006/relationships/hyperlink" Target="http://www.dsc.soic.indiana.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1710"/>
            <a:ext cx="12192000" cy="1620837"/>
          </a:xfrm>
        </p:spPr>
        <p:txBody>
          <a:bodyPr>
            <a:noAutofit/>
          </a:bodyPr>
          <a:lstStyle/>
          <a:p>
            <a:pPr algn="ctr"/>
            <a:r>
              <a:rPr lang="en-US" dirty="0">
                <a:solidFill>
                  <a:srgbClr val="FF0000"/>
                </a:solidFill>
              </a:rPr>
              <a:t>Learning Everywhere: Machine (actually Deep) Learning Delivers HPC</a:t>
            </a:r>
            <a:endParaRPr lang="en-US" sz="1600" b="1" dirty="0">
              <a:solidFill>
                <a:srgbClr val="FF0000"/>
              </a:solidFill>
              <a:latin typeface="Arial Black" panose="020B0A04020102020204" pitchFamily="34" charset="0"/>
            </a:endParaRPr>
          </a:p>
        </p:txBody>
      </p:sp>
      <p:sp>
        <p:nvSpPr>
          <p:cNvPr id="4" name="Rectangle 3">
            <a:extLst>
              <a:ext uri="{FF2B5EF4-FFF2-40B4-BE49-F238E27FC236}">
                <a16:creationId xmlns:a16="http://schemas.microsoft.com/office/drawing/2014/main" id="{6ED00E1E-723F-4497-B46A-9D6B4B743B2E}"/>
              </a:ext>
            </a:extLst>
          </p:cNvPr>
          <p:cNvSpPr/>
          <p:nvPr/>
        </p:nvSpPr>
        <p:spPr>
          <a:xfrm>
            <a:off x="12544" y="4183738"/>
            <a:ext cx="12179456" cy="1815882"/>
          </a:xfrm>
          <a:prstGeom prst="rect">
            <a:avLst/>
          </a:prstGeom>
        </p:spPr>
        <p:txBody>
          <a:bodyPr wrap="square">
            <a:spAutoFit/>
          </a:bodyPr>
          <a:lstStyle/>
          <a:p>
            <a:pPr lvl="0" algn="ctr" defTabSz="457200">
              <a:defRPr/>
            </a:pPr>
            <a:r>
              <a:rPr lang="en-US" sz="3200" b="1" dirty="0">
                <a:cs typeface="Times New Roman" pitchFamily="18" charset="0"/>
              </a:rPr>
              <a:t>Geoffrey Fox, Shantenu Jha, September 26, 2019</a:t>
            </a:r>
            <a:br>
              <a:rPr lang="en-US" sz="2400" b="1" dirty="0">
                <a:cs typeface="Times New Roman" pitchFamily="18" charset="0"/>
              </a:rPr>
            </a:br>
            <a:r>
              <a:rPr lang="en-US" sz="3200" b="1" dirty="0">
                <a:cs typeface="Times New Roman" pitchFamily="18" charset="0"/>
              </a:rPr>
              <a:t>Learning Everywhere: Impact on HPC/eScience</a:t>
            </a:r>
          </a:p>
          <a:p>
            <a:pPr lvl="0" algn="ctr" defTabSz="457200">
              <a:defRPr/>
            </a:pPr>
            <a:r>
              <a:rPr lang="en-US" sz="2400" b="1" dirty="0">
                <a:cs typeface="Times New Roman" pitchFamily="18" charset="0"/>
              </a:rPr>
              <a:t>eScience 2019 </a:t>
            </a:r>
            <a:r>
              <a:rPr lang="it-IT" sz="2400" b="1" dirty="0">
                <a:cs typeface="Times New Roman" pitchFamily="18" charset="0"/>
              </a:rPr>
              <a:t>September 24 – 27, 2019 San Diego, California, USA</a:t>
            </a:r>
            <a:endParaRPr lang="en-US" sz="2400" b="1" dirty="0">
              <a:cs typeface="Times New Roman" pitchFamily="18" charset="0"/>
            </a:endParaRPr>
          </a:p>
          <a:p>
            <a:pPr lvl="0" algn="ctr" defTabSz="457200">
              <a:defRPr/>
            </a:pPr>
            <a:r>
              <a:rPr lang="en-US" sz="2400" dirty="0">
                <a:latin typeface="Arial"/>
                <a:hlinkClick r:id="rId3">
                  <a:extLst>
                    <a:ext uri="{A12FA001-AC4F-418D-AE19-62706E023703}">
                      <ahyp:hlinkClr xmlns:ahyp="http://schemas.microsoft.com/office/drawing/2018/hyperlinkcolor" val="tx"/>
                    </a:ext>
                  </a:extLst>
                </a:hlinkClick>
              </a:rPr>
              <a:t>gcf@indiana.edu</a:t>
            </a:r>
            <a:r>
              <a:rPr lang="en-US" sz="2400" dirty="0">
                <a:latin typeface="Arial"/>
              </a:rPr>
              <a:t>, </a:t>
            </a:r>
            <a:r>
              <a:rPr lang="en-US" sz="2400" dirty="0">
                <a:latin typeface="Arial"/>
                <a:hlinkClick r:id="rId4">
                  <a:extLst>
                    <a:ext uri="{A12FA001-AC4F-418D-AE19-62706E023703}">
                      <ahyp:hlinkClr xmlns:ahyp="http://schemas.microsoft.com/office/drawing/2018/hyperlinkcolor" val="tx"/>
                    </a:ext>
                  </a:extLst>
                </a:hlinkClick>
              </a:rPr>
              <a:t>http://www.dsc.soic.indiana.edu/</a:t>
            </a:r>
            <a:r>
              <a:rPr lang="en-US" sz="2400" dirty="0">
                <a:latin typeface="Arial"/>
              </a:rPr>
              <a:t>, </a:t>
            </a:r>
            <a:r>
              <a:rPr lang="en-US" sz="2400" dirty="0">
                <a:latin typeface="Arial"/>
                <a:hlinkClick r:id="rId5">
                  <a:extLst>
                    <a:ext uri="{A12FA001-AC4F-418D-AE19-62706E023703}">
                      <ahyp:hlinkClr xmlns:ahyp="http://schemas.microsoft.com/office/drawing/2018/hyperlinkcolor" val="tx"/>
                    </a:ext>
                  </a:extLst>
                </a:hlinkClick>
              </a:rPr>
              <a:t>http://spidal.org</a:t>
            </a:r>
            <a:r>
              <a:rPr lang="en-US" sz="2400" dirty="0">
                <a:latin typeface="Arial"/>
              </a:rPr>
              <a:t>/</a:t>
            </a:r>
          </a:p>
        </p:txBody>
      </p:sp>
      <p:sp>
        <p:nvSpPr>
          <p:cNvPr id="3" name="Slide Number Placeholder 2">
            <a:extLst>
              <a:ext uri="{FF2B5EF4-FFF2-40B4-BE49-F238E27FC236}">
                <a16:creationId xmlns:a16="http://schemas.microsoft.com/office/drawing/2014/main" id="{BB37426D-0650-4DDA-9A72-5020D9C02DEC}"/>
              </a:ext>
            </a:extLst>
          </p:cNvPr>
          <p:cNvSpPr>
            <a:spLocks noGrp="1"/>
          </p:cNvSpPr>
          <p:nvPr>
            <p:ph type="sldNum" sz="quarter" idx="12"/>
          </p:nvPr>
        </p:nvSpPr>
        <p:spPr>
          <a:xfrm>
            <a:off x="11068950" y="6492875"/>
            <a:ext cx="1091360" cy="365125"/>
          </a:xfrm>
        </p:spPr>
        <p:txBody>
          <a:bodyPr/>
          <a:lstStyle/>
          <a:p>
            <a:fld id="{82E86CF4-AA86-488B-9245-79D3DE5D9F5C}" type="slidenum">
              <a:rPr lang="en-US" smtClean="0">
                <a:solidFill>
                  <a:schemeClr val="tx1"/>
                </a:solidFill>
              </a:rPr>
              <a:pPr/>
              <a:t>1</a:t>
            </a:fld>
            <a:endParaRPr lang="en-US" dirty="0">
              <a:solidFill>
                <a:schemeClr val="tx1"/>
              </a:solidFill>
            </a:endParaRPr>
          </a:p>
        </p:txBody>
      </p:sp>
      <p:sp>
        <p:nvSpPr>
          <p:cNvPr id="6" name="Date Placeholder 5">
            <a:extLst>
              <a:ext uri="{FF2B5EF4-FFF2-40B4-BE49-F238E27FC236}">
                <a16:creationId xmlns:a16="http://schemas.microsoft.com/office/drawing/2014/main" id="{8EB902C0-C05A-4E73-897C-3F5B7D350A79}"/>
              </a:ext>
            </a:extLst>
          </p:cNvPr>
          <p:cNvSpPr>
            <a:spLocks noGrp="1"/>
          </p:cNvSpPr>
          <p:nvPr>
            <p:ph type="dt" sz="half" idx="2"/>
          </p:nvPr>
        </p:nvSpPr>
        <p:spPr>
          <a:xfrm>
            <a:off x="9714091" y="6492874"/>
            <a:ext cx="1292881" cy="365125"/>
          </a:xfrm>
        </p:spPr>
        <p:txBody>
          <a:bodyPr/>
          <a:lstStyle/>
          <a:p>
            <a:r>
              <a:rPr lang="en-US">
                <a:solidFill>
                  <a:schemeClr val="tx1"/>
                </a:solidFill>
              </a:rPr>
              <a:t>9/26/2019</a:t>
            </a:r>
            <a:endParaRPr lang="en-US" dirty="0">
              <a:solidFill>
                <a:schemeClr val="tx1"/>
              </a:solidFill>
            </a:endParaRPr>
          </a:p>
        </p:txBody>
      </p:sp>
      <p:pic>
        <p:nvPicPr>
          <p:cNvPr id="1026" name="Picture 2" descr="eScience 2019">
            <a:extLst>
              <a:ext uri="{FF2B5EF4-FFF2-40B4-BE49-F238E27FC236}">
                <a16:creationId xmlns:a16="http://schemas.microsoft.com/office/drawing/2014/main" id="{4A6E7453-2345-4A06-9F45-579FC78228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44" y="0"/>
            <a:ext cx="12192000" cy="40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01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4"/>
          <p:cNvSpPr txBox="1">
            <a:spLocks noGrp="1"/>
          </p:cNvSpPr>
          <p:nvPr>
            <p:ph type="title"/>
          </p:nvPr>
        </p:nvSpPr>
        <p:spPr>
          <a:xfrm>
            <a:off x="781833" y="-29125"/>
            <a:ext cx="10515600" cy="1325563"/>
          </a:xfrm>
          <a:prstGeom prst="rect">
            <a:avLst/>
          </a:prstGeom>
          <a:noFill/>
          <a:ln>
            <a:noFill/>
          </a:ln>
        </p:spPr>
        <p:txBody>
          <a:bodyPr spcFirstLastPara="1" vert="horz" wrap="square" lIns="121900" tIns="60933" rIns="121900" bIns="60933" rtlCol="0" anchor="ctr" anchorCtr="0">
            <a:noAutofit/>
          </a:bodyPr>
          <a:lstStyle/>
          <a:p>
            <a:r>
              <a:rPr lang="en-US" sz="3200" dirty="0">
                <a:solidFill>
                  <a:srgbClr val="000000"/>
                </a:solidFill>
              </a:rPr>
              <a:t>Examination of the therapeutic effectiveness of Kinase</a:t>
            </a:r>
            <a:br>
              <a:rPr lang="en-US" sz="3200" dirty="0">
                <a:solidFill>
                  <a:srgbClr val="000000"/>
                </a:solidFill>
              </a:rPr>
            </a:br>
            <a:r>
              <a:rPr lang="en" sz="3200" dirty="0">
                <a:solidFill>
                  <a:srgbClr val="000000"/>
                </a:solidFill>
              </a:rPr>
              <a:t>ML at multiple levels and points in the discovery process</a:t>
            </a:r>
            <a:endParaRPr sz="3200" dirty="0">
              <a:solidFill>
                <a:srgbClr val="000000"/>
              </a:solidFill>
            </a:endParaRPr>
          </a:p>
        </p:txBody>
      </p:sp>
      <p:pic>
        <p:nvPicPr>
          <p:cNvPr id="195" name="Google Shape;195;p44"/>
          <p:cNvPicPr preferRelativeResize="0"/>
          <p:nvPr/>
        </p:nvPicPr>
        <p:blipFill>
          <a:blip r:embed="rId3">
            <a:alphaModFix/>
          </a:blip>
          <a:stretch>
            <a:fillRect/>
          </a:stretch>
        </p:blipFill>
        <p:spPr>
          <a:xfrm>
            <a:off x="5766206" y="1523870"/>
            <a:ext cx="6491108" cy="1776818"/>
          </a:xfrm>
          <a:prstGeom prst="rect">
            <a:avLst/>
          </a:prstGeom>
          <a:noFill/>
          <a:ln>
            <a:noFill/>
          </a:ln>
        </p:spPr>
      </p:pic>
      <p:pic>
        <p:nvPicPr>
          <p:cNvPr id="196" name="Google Shape;196;p44"/>
          <p:cNvPicPr preferRelativeResize="0"/>
          <p:nvPr/>
        </p:nvPicPr>
        <p:blipFill>
          <a:blip r:embed="rId4">
            <a:alphaModFix/>
          </a:blip>
          <a:stretch>
            <a:fillRect/>
          </a:stretch>
        </p:blipFill>
        <p:spPr>
          <a:xfrm>
            <a:off x="211527" y="1542129"/>
            <a:ext cx="5403688" cy="3096633"/>
          </a:xfrm>
          <a:prstGeom prst="rect">
            <a:avLst/>
          </a:prstGeom>
          <a:noFill/>
          <a:ln>
            <a:noFill/>
          </a:ln>
        </p:spPr>
      </p:pic>
      <p:pic>
        <p:nvPicPr>
          <p:cNvPr id="197" name="Google Shape;197;p44"/>
          <p:cNvPicPr preferRelativeResize="0"/>
          <p:nvPr/>
        </p:nvPicPr>
        <p:blipFill>
          <a:blip r:embed="rId5">
            <a:alphaModFix/>
          </a:blip>
          <a:stretch>
            <a:fillRect/>
          </a:stretch>
        </p:blipFill>
        <p:spPr>
          <a:xfrm>
            <a:off x="5615215" y="3489506"/>
            <a:ext cx="6464804" cy="2551990"/>
          </a:xfrm>
          <a:prstGeom prst="rect">
            <a:avLst/>
          </a:prstGeom>
          <a:noFill/>
          <a:ln>
            <a:noFill/>
          </a:ln>
        </p:spPr>
      </p:pic>
      <p:sp>
        <p:nvSpPr>
          <p:cNvPr id="2" name="TextBox 1">
            <a:extLst>
              <a:ext uri="{FF2B5EF4-FFF2-40B4-BE49-F238E27FC236}">
                <a16:creationId xmlns:a16="http://schemas.microsoft.com/office/drawing/2014/main" id="{7897B8B3-55B5-48F7-B9E6-A89D9FA121C9}"/>
              </a:ext>
            </a:extLst>
          </p:cNvPr>
          <p:cNvSpPr txBox="1"/>
          <p:nvPr/>
        </p:nvSpPr>
        <p:spPr>
          <a:xfrm>
            <a:off x="257215" y="5093626"/>
            <a:ext cx="53580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Kinase effectiveness workflow with number of features of relevance at each stage</a:t>
            </a:r>
          </a:p>
          <a:p>
            <a:pPr marL="285750" indent="-285750">
              <a:buFont typeface="Arial" panose="020B0604020202020204" pitchFamily="34" charset="0"/>
              <a:buChar char="•"/>
            </a:pPr>
            <a:r>
              <a:rPr lang="en-US" dirty="0"/>
              <a:t>Ensemble simulations and DL training samples</a:t>
            </a:r>
          </a:p>
        </p:txBody>
      </p:sp>
      <p:sp>
        <p:nvSpPr>
          <p:cNvPr id="3" name="Rectangle 2">
            <a:extLst>
              <a:ext uri="{FF2B5EF4-FFF2-40B4-BE49-F238E27FC236}">
                <a16:creationId xmlns:a16="http://schemas.microsoft.com/office/drawing/2014/main" id="{F61547E8-2395-4ED4-A97D-F5D77C040E29}"/>
              </a:ext>
            </a:extLst>
          </p:cNvPr>
          <p:cNvSpPr/>
          <p:nvPr/>
        </p:nvSpPr>
        <p:spPr>
          <a:xfrm>
            <a:off x="257215" y="1015280"/>
            <a:ext cx="2369559" cy="400110"/>
          </a:xfrm>
          <a:prstGeom prst="rect">
            <a:avLst/>
          </a:prstGeom>
        </p:spPr>
        <p:txBody>
          <a:bodyPr wrap="none">
            <a:spAutoFit/>
          </a:bodyPr>
          <a:lstStyle/>
          <a:p>
            <a:r>
              <a:rPr lang="en-US" sz="2000" b="1" dirty="0">
                <a:solidFill>
                  <a:srgbClr val="222222"/>
                </a:solidFill>
                <a:latin typeface="Arial" panose="020B0604020202020204" pitchFamily="34" charset="0"/>
              </a:rPr>
              <a:t>CANDLE-INSPIRE</a:t>
            </a:r>
            <a:endParaRPr lang="en-US" sz="2000" b="1" dirty="0"/>
          </a:p>
        </p:txBody>
      </p:sp>
      <p:sp>
        <p:nvSpPr>
          <p:cNvPr id="4" name="Date Placeholder 3">
            <a:extLst>
              <a:ext uri="{FF2B5EF4-FFF2-40B4-BE49-F238E27FC236}">
                <a16:creationId xmlns:a16="http://schemas.microsoft.com/office/drawing/2014/main" id="{E515AC12-DA33-4522-B237-688185E97CD4}"/>
              </a:ext>
            </a:extLst>
          </p:cNvPr>
          <p:cNvSpPr>
            <a:spLocks noGrp="1"/>
          </p:cNvSpPr>
          <p:nvPr>
            <p:ph type="dt" sz="half" idx="10"/>
          </p:nvPr>
        </p:nvSpPr>
        <p:spPr/>
        <p:txBody>
          <a:bodyPr/>
          <a:lstStyle/>
          <a:p>
            <a:r>
              <a:rPr lang="en-US">
                <a:solidFill>
                  <a:prstClr val="black">
                    <a:tint val="75000"/>
                  </a:prstClr>
                </a:solidFill>
              </a:rPr>
              <a:t>9/26/2019</a:t>
            </a:r>
          </a:p>
        </p:txBody>
      </p:sp>
      <p:sp>
        <p:nvSpPr>
          <p:cNvPr id="5" name="Slide Number Placeholder 4">
            <a:extLst>
              <a:ext uri="{FF2B5EF4-FFF2-40B4-BE49-F238E27FC236}">
                <a16:creationId xmlns:a16="http://schemas.microsoft.com/office/drawing/2014/main" id="{68187A8B-7BB9-42FC-9A10-5E87DF2857C0}"/>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10</a:t>
            </a:fld>
            <a:endParaRPr lang="en-US">
              <a:solidFill>
                <a:prstClr val="black">
                  <a:tint val="75000"/>
                </a:prst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DC82A-5131-406D-BC9E-741A6879D640}"/>
              </a:ext>
            </a:extLst>
          </p:cNvPr>
          <p:cNvSpPr>
            <a:spLocks noGrp="1"/>
          </p:cNvSpPr>
          <p:nvPr>
            <p:ph type="title"/>
          </p:nvPr>
        </p:nvSpPr>
        <p:spPr>
          <a:xfrm>
            <a:off x="-1" y="365125"/>
            <a:ext cx="12192001" cy="670299"/>
          </a:xfrm>
        </p:spPr>
        <p:txBody>
          <a:bodyPr>
            <a:normAutofit fontScale="90000"/>
          </a:bodyPr>
          <a:lstStyle/>
          <a:p>
            <a:pPr algn="ctr"/>
            <a:r>
              <a:rPr lang="en-US" dirty="0">
                <a:latin typeface="Arial" panose="020B0604020202020204" pitchFamily="34" charset="0"/>
                <a:cs typeface="Arial" panose="020B0604020202020204" pitchFamily="34" charset="0"/>
              </a:rPr>
              <a:t>INSILICO MEDICINE USED CREATIVE AI TO DESIGN POTENTIAL DRUGS IN JUST 21 DAYS</a:t>
            </a:r>
            <a:endParaRPr lang="en-US" dirty="0"/>
          </a:p>
        </p:txBody>
      </p:sp>
      <p:sp>
        <p:nvSpPr>
          <p:cNvPr id="3" name="Content Placeholder 2">
            <a:extLst>
              <a:ext uri="{FF2B5EF4-FFF2-40B4-BE49-F238E27FC236}">
                <a16:creationId xmlns:a16="http://schemas.microsoft.com/office/drawing/2014/main" id="{1046FDB0-EBB6-4308-A1F6-1BEE8B5ED1F7}"/>
              </a:ext>
            </a:extLst>
          </p:cNvPr>
          <p:cNvSpPr>
            <a:spLocks noGrp="1"/>
          </p:cNvSpPr>
          <p:nvPr>
            <p:ph idx="1"/>
          </p:nvPr>
        </p:nvSpPr>
        <p:spPr>
          <a:xfrm>
            <a:off x="94129" y="1270746"/>
            <a:ext cx="11259671" cy="5277971"/>
          </a:xfrm>
        </p:spPr>
        <p:txBody>
          <a:bodyPr>
            <a:normAutofit fontScale="92500" lnSpcReduction="20000"/>
          </a:bodyPr>
          <a:lstStyle/>
          <a:p>
            <a:r>
              <a:rPr lang="en-US" sz="2400" b="1" dirty="0">
                <a:latin typeface="Arial" panose="020B0604020202020204" pitchFamily="34" charset="0"/>
                <a:cs typeface="Arial" panose="020B0604020202020204" pitchFamily="34" charset="0"/>
              </a:rPr>
              <a:t>September 4 2019 News Item</a:t>
            </a:r>
          </a:p>
          <a:p>
            <a:r>
              <a:rPr lang="en-US" sz="2400" b="1" dirty="0">
                <a:latin typeface="Arial" panose="020B0604020202020204" pitchFamily="34" charset="0"/>
                <a:cs typeface="Arial" panose="020B0604020202020204" pitchFamily="34" charset="0"/>
              </a:rPr>
              <a:t>Map Drug (Material) Structure to Drug (Material) Properties</a:t>
            </a:r>
          </a:p>
          <a:p>
            <a:r>
              <a:rPr lang="en-US" sz="2400" dirty="0">
                <a:latin typeface="Arial" panose="020B0604020202020204" pitchFamily="34" charset="0"/>
                <a:cs typeface="Arial" panose="020B0604020202020204" pitchFamily="34" charset="0"/>
              </a:rPr>
              <a:t>Hong Kong-based </a:t>
            </a:r>
            <a:r>
              <a:rPr lang="en-US" sz="2400" b="1" dirty="0" err="1">
                <a:latin typeface="Arial" panose="020B0604020202020204" pitchFamily="34" charset="0"/>
                <a:cs typeface="Arial" panose="020B0604020202020204" pitchFamily="34" charset="0"/>
              </a:rPr>
              <a:t>Insilico</a:t>
            </a:r>
            <a:r>
              <a:rPr lang="en-US" sz="2400" b="1" dirty="0">
                <a:latin typeface="Arial" panose="020B0604020202020204" pitchFamily="34" charset="0"/>
                <a:cs typeface="Arial" panose="020B0604020202020204" pitchFamily="34" charset="0"/>
              </a:rPr>
              <a:t> Medicine </a:t>
            </a:r>
            <a:r>
              <a:rPr lang="en-US" sz="2400" dirty="0">
                <a:latin typeface="Arial" panose="020B0604020202020204" pitchFamily="34" charset="0"/>
                <a:cs typeface="Arial" panose="020B0604020202020204" pitchFamily="34" charset="0"/>
              </a:rPr>
              <a:t>sent shockwaves through the pharma industry after publishing research in Nature Biotechnology that proves its AI-powered drug discovery system was capable of producing at least one </a:t>
            </a:r>
            <a:r>
              <a:rPr lang="en-US" sz="2400" b="1" dirty="0">
                <a:latin typeface="Arial" panose="020B0604020202020204" pitchFamily="34" charset="0"/>
                <a:cs typeface="Arial" panose="020B0604020202020204" pitchFamily="34" charset="0"/>
              </a:rPr>
              <a:t>potential treatment for fibrosis </a:t>
            </a:r>
            <a:r>
              <a:rPr lang="en-US" sz="2400" dirty="0">
                <a:latin typeface="Arial" panose="020B0604020202020204" pitchFamily="34" charset="0"/>
                <a:cs typeface="Arial" panose="020B0604020202020204" pitchFamily="34" charset="0"/>
              </a:rPr>
              <a:t>in less than a month's time.</a:t>
            </a:r>
          </a:p>
          <a:p>
            <a:r>
              <a:rPr lang="en-US" sz="2400" dirty="0">
                <a:latin typeface="Arial" panose="020B0604020202020204" pitchFamily="34" charset="0"/>
                <a:cs typeface="Arial" panose="020B0604020202020204" pitchFamily="34" charset="0"/>
              </a:rPr>
              <a:t> The system bucks the standard brute-force approach for AI drug development, which involves screening millions of potential molecular structures looking for a viable fit, in favor of a </a:t>
            </a:r>
            <a:r>
              <a:rPr lang="en-US" sz="2400" b="1" dirty="0">
                <a:latin typeface="Arial" panose="020B0604020202020204" pitchFamily="34" charset="0"/>
                <a:cs typeface="Arial" panose="020B0604020202020204" pitchFamily="34" charset="0"/>
              </a:rPr>
              <a:t>Deep Reinforcement Learning </a:t>
            </a:r>
            <a:r>
              <a:rPr lang="en-US" sz="2400" dirty="0">
                <a:latin typeface="Arial" panose="020B0604020202020204" pitchFamily="34" charset="0"/>
                <a:cs typeface="Arial" panose="020B0604020202020204" pitchFamily="34" charset="0"/>
              </a:rPr>
              <a:t>algorithm that can imagine potential protein structures based on existing research and certain preprogrammed design criteria. </a:t>
            </a:r>
          </a:p>
          <a:p>
            <a:r>
              <a:rPr lang="en-US" sz="2400" dirty="0" err="1">
                <a:latin typeface="Arial" panose="020B0604020202020204" pitchFamily="34" charset="0"/>
                <a:cs typeface="Arial" panose="020B0604020202020204" pitchFamily="34" charset="0"/>
              </a:rPr>
              <a:t>Insilico's</a:t>
            </a:r>
            <a:r>
              <a:rPr lang="en-US" sz="2400" dirty="0">
                <a:latin typeface="Arial" panose="020B0604020202020204" pitchFamily="34" charset="0"/>
                <a:cs typeface="Arial" panose="020B0604020202020204" pitchFamily="34" charset="0"/>
              </a:rPr>
              <a:t> system initially produced 30,000 possible designs, which the research team whittled down to six that were synthesized in the lab, with one design eventually tested on mice to promising results.</a:t>
            </a:r>
          </a:p>
          <a:p>
            <a:r>
              <a:rPr lang="en-US" sz="2400" dirty="0" err="1">
                <a:latin typeface="Arial" panose="020B0604020202020204" pitchFamily="34" charset="0"/>
                <a:cs typeface="Arial" panose="020B0604020202020204" pitchFamily="34" charset="0"/>
              </a:rPr>
              <a:t>Insilico's</a:t>
            </a:r>
            <a:r>
              <a:rPr lang="en-US" sz="2400" dirty="0">
                <a:latin typeface="Arial" panose="020B0604020202020204" pitchFamily="34" charset="0"/>
                <a:cs typeface="Arial" panose="020B0604020202020204" pitchFamily="34" charset="0"/>
              </a:rPr>
              <a:t> AI-powered research process could offer a massive push forward for the pharmaceutical industry, which faces increasingly high drug development costs. In </a:t>
            </a:r>
            <a:r>
              <a:rPr lang="en-US" sz="2400" b="1" dirty="0">
                <a:latin typeface="Arial" panose="020B0604020202020204" pitchFamily="34" charset="0"/>
                <a:cs typeface="Arial" panose="020B0604020202020204" pitchFamily="34" charset="0"/>
              </a:rPr>
              <a:t>just a handful of weeks</a:t>
            </a:r>
            <a:r>
              <a:rPr lang="en-US" sz="2400" dirty="0">
                <a:latin typeface="Arial" panose="020B0604020202020204" pitchFamily="34" charset="0"/>
                <a:cs typeface="Arial" panose="020B0604020202020204" pitchFamily="34" charset="0"/>
              </a:rPr>
              <a:t> and for </a:t>
            </a:r>
            <a:r>
              <a:rPr lang="en-US" sz="2400" b="1" dirty="0">
                <a:latin typeface="Arial" panose="020B0604020202020204" pitchFamily="34" charset="0"/>
                <a:cs typeface="Arial" panose="020B0604020202020204" pitchFamily="34" charset="0"/>
              </a:rPr>
              <a:t>approximately $150,000</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Insilico</a:t>
            </a:r>
            <a:r>
              <a:rPr lang="en-US" sz="2400" dirty="0">
                <a:latin typeface="Arial" panose="020B0604020202020204" pitchFamily="34" charset="0"/>
                <a:cs typeface="Arial" panose="020B0604020202020204" pitchFamily="34" charset="0"/>
              </a:rPr>
              <a:t> delivered what typically takes pharmaceutical companies </a:t>
            </a:r>
            <a:r>
              <a:rPr lang="en-US" sz="2400" b="1" dirty="0">
                <a:latin typeface="Arial" panose="020B0604020202020204" pitchFamily="34" charset="0"/>
                <a:cs typeface="Arial" panose="020B0604020202020204" pitchFamily="34" charset="0"/>
              </a:rPr>
              <a:t>$2.6 billion </a:t>
            </a:r>
            <a:r>
              <a:rPr lang="en-US" sz="2400" dirty="0">
                <a:latin typeface="Arial" panose="020B0604020202020204" pitchFamily="34" charset="0"/>
                <a:cs typeface="Arial" panose="020B0604020202020204" pitchFamily="34" charset="0"/>
              </a:rPr>
              <a:t>over </a:t>
            </a:r>
            <a:r>
              <a:rPr lang="en-US" sz="2400" b="1" dirty="0">
                <a:latin typeface="Arial" panose="020B0604020202020204" pitchFamily="34" charset="0"/>
                <a:cs typeface="Arial" panose="020B0604020202020204" pitchFamily="34" charset="0"/>
              </a:rPr>
              <a:t>seven years</a:t>
            </a:r>
            <a:r>
              <a:rPr lang="en-US" sz="2400" dirty="0">
                <a:latin typeface="Arial" panose="020B0604020202020204" pitchFamily="34" charset="0"/>
                <a:cs typeface="Arial" panose="020B0604020202020204" pitchFamily="34" charset="0"/>
              </a:rPr>
              <a:t>. </a:t>
            </a:r>
          </a:p>
        </p:txBody>
      </p:sp>
      <p:sp>
        <p:nvSpPr>
          <p:cNvPr id="4" name="Date Placeholder 3">
            <a:extLst>
              <a:ext uri="{FF2B5EF4-FFF2-40B4-BE49-F238E27FC236}">
                <a16:creationId xmlns:a16="http://schemas.microsoft.com/office/drawing/2014/main" id="{38D81A93-D247-4A8A-A224-5DD5F191E7D0}"/>
              </a:ext>
            </a:extLst>
          </p:cNvPr>
          <p:cNvSpPr>
            <a:spLocks noGrp="1"/>
          </p:cNvSpPr>
          <p:nvPr>
            <p:ph type="dt" sz="half" idx="10"/>
          </p:nvPr>
        </p:nvSpPr>
        <p:spPr/>
        <p:txBody>
          <a:bodyPr/>
          <a:lstStyle/>
          <a:p>
            <a:r>
              <a:rPr lang="en-US">
                <a:solidFill>
                  <a:prstClr val="black">
                    <a:tint val="75000"/>
                  </a:prstClr>
                </a:solidFill>
              </a:rPr>
              <a:t>9/26/2019</a:t>
            </a:r>
          </a:p>
        </p:txBody>
      </p:sp>
      <p:sp>
        <p:nvSpPr>
          <p:cNvPr id="5" name="Slide Number Placeholder 4">
            <a:extLst>
              <a:ext uri="{FF2B5EF4-FFF2-40B4-BE49-F238E27FC236}">
                <a16:creationId xmlns:a16="http://schemas.microsoft.com/office/drawing/2014/main" id="{624D802B-6803-479A-8B40-EE3C80858BE4}"/>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1177277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96"/>
          <p:cNvSpPr txBox="1">
            <a:spLocks noGrp="1"/>
          </p:cNvSpPr>
          <p:nvPr>
            <p:ph type="title"/>
          </p:nvPr>
        </p:nvSpPr>
        <p:spPr>
          <a:xfrm>
            <a:off x="302450" y="319822"/>
            <a:ext cx="11229981" cy="726000"/>
          </a:xfrm>
          <a:prstGeom prst="rect">
            <a:avLst/>
          </a:prstGeom>
        </p:spPr>
        <p:txBody>
          <a:bodyPr spcFirstLastPara="1" vert="horz" wrap="square" lIns="91433" tIns="45700" rIns="91433" bIns="45700" rtlCol="0" anchor="ctr" anchorCtr="0">
            <a:noAutofit/>
          </a:bodyPr>
          <a:lstStyle/>
          <a:p>
            <a:pPr lvl="0">
              <a:lnSpc>
                <a:spcPct val="115000"/>
              </a:lnSpc>
            </a:pPr>
            <a:r>
              <a:rPr lang="en" sz="2800" dirty="0">
                <a:solidFill>
                  <a:srgbClr val="C00000"/>
                </a:solidFill>
                <a:latin typeface="Arial" panose="020B0604020202020204" pitchFamily="34" charset="0"/>
                <a:ea typeface="Open Sans"/>
                <a:cs typeface="Arial" panose="020B0604020202020204" pitchFamily="34" charset="0"/>
                <a:sym typeface="Open Sans"/>
              </a:rPr>
              <a:t>3. MLforHPC </a:t>
            </a:r>
            <a:r>
              <a:rPr lang="en-US" sz="2800" dirty="0">
                <a:solidFill>
                  <a:srgbClr val="C00000"/>
                </a:solidFill>
                <a:latin typeface="Arial" panose="020B0604020202020204" pitchFamily="34" charset="0"/>
                <a:ea typeface="Open Sans"/>
                <a:cs typeface="Arial" panose="020B0604020202020204" pitchFamily="34" charset="0"/>
                <a:sym typeface="Open Sans"/>
              </a:rPr>
              <a:t>Learn Surrogates for Simulation</a:t>
            </a:r>
            <a:br>
              <a:rPr lang="en-US" sz="2667" dirty="0">
                <a:solidFill>
                  <a:srgbClr val="515151"/>
                </a:solidFill>
                <a:latin typeface="Arial" panose="020B0604020202020204" pitchFamily="34" charset="0"/>
                <a:ea typeface="Open Sans"/>
                <a:cs typeface="Arial" panose="020B0604020202020204" pitchFamily="34" charset="0"/>
                <a:sym typeface="Open Sans"/>
              </a:rPr>
            </a:br>
            <a:r>
              <a:rPr lang="en-US" sz="2400" dirty="0">
                <a:solidFill>
                  <a:srgbClr val="515151"/>
                </a:solidFill>
                <a:latin typeface="Arial" panose="020B0604020202020204" pitchFamily="34" charset="0"/>
                <a:ea typeface="Open Sans"/>
                <a:cs typeface="Arial" panose="020B0604020202020204" pitchFamily="34" charset="0"/>
                <a:sym typeface="Open Sans"/>
              </a:rPr>
              <a:t>3.2  </a:t>
            </a:r>
            <a:r>
              <a:rPr lang="en" sz="2400" dirty="0">
                <a:solidFill>
                  <a:srgbClr val="515151"/>
                </a:solidFill>
                <a:latin typeface="Arial" panose="020B0604020202020204" pitchFamily="34" charset="0"/>
                <a:ea typeface="Open Sans"/>
                <a:cs typeface="Arial" panose="020B0604020202020204" pitchFamily="34" charset="0"/>
                <a:sym typeface="Open Sans"/>
              </a:rPr>
              <a:t>MLaroundHPC: Learning Outputs from Inputs: </a:t>
            </a:r>
            <a:endParaRPr sz="2400" dirty="0">
              <a:solidFill>
                <a:srgbClr val="515151"/>
              </a:solidFill>
              <a:latin typeface="Arial" panose="020B0604020202020204" pitchFamily="34" charset="0"/>
              <a:ea typeface="Open Sans"/>
              <a:cs typeface="Arial" panose="020B0604020202020204" pitchFamily="34" charset="0"/>
              <a:sym typeface="Open Sans"/>
            </a:endParaRPr>
          </a:p>
          <a:p>
            <a:pPr marL="169329">
              <a:lnSpc>
                <a:spcPct val="115000"/>
              </a:lnSpc>
              <a:spcBef>
                <a:spcPts val="0"/>
              </a:spcBef>
              <a:buClr>
                <a:srgbClr val="515151"/>
              </a:buClr>
              <a:buSzPts val="1600"/>
            </a:pPr>
            <a:r>
              <a:rPr lang="en-US" sz="2400" dirty="0">
                <a:solidFill>
                  <a:srgbClr val="515151"/>
                </a:solidFill>
                <a:latin typeface="Arial" panose="020B0604020202020204" pitchFamily="34" charset="0"/>
                <a:ea typeface="Open Sans"/>
                <a:cs typeface="Arial" panose="020B0604020202020204" pitchFamily="34" charset="0"/>
                <a:sym typeface="Open Sans"/>
              </a:rPr>
              <a:t>	b) Fields from Fields</a:t>
            </a:r>
            <a:endParaRPr sz="2400" dirty="0">
              <a:solidFill>
                <a:srgbClr val="515151"/>
              </a:solidFill>
              <a:latin typeface="Arial" panose="020B0604020202020204" pitchFamily="34" charset="0"/>
              <a:ea typeface="Open Sans"/>
              <a:cs typeface="Arial" panose="020B0604020202020204" pitchFamily="34" charset="0"/>
              <a:sym typeface="Open Sans"/>
            </a:endParaRPr>
          </a:p>
        </p:txBody>
      </p:sp>
      <p:sp>
        <p:nvSpPr>
          <p:cNvPr id="842" name="Google Shape;842;p96"/>
          <p:cNvSpPr/>
          <p:nvPr/>
        </p:nvSpPr>
        <p:spPr>
          <a:xfrm>
            <a:off x="333455" y="1848617"/>
            <a:ext cx="3881998" cy="4248629"/>
          </a:xfrm>
          <a:prstGeom prst="rect">
            <a:avLst/>
          </a:prstGeom>
          <a:solidFill>
            <a:srgbClr val="EFEFEF"/>
          </a:solidFill>
          <a:ln>
            <a:noFill/>
          </a:ln>
        </p:spPr>
        <p:txBody>
          <a:bodyPr spcFirstLastPara="1" wrap="square" lIns="121900" tIns="121900" rIns="121900" bIns="121900" anchor="ctr" anchorCtr="0">
            <a:noAutofit/>
          </a:bodyPr>
          <a:lstStyle/>
          <a:p>
            <a:endParaRPr sz="2400"/>
          </a:p>
        </p:txBody>
      </p:sp>
      <p:sp>
        <p:nvSpPr>
          <p:cNvPr id="843" name="Google Shape;843;p96"/>
          <p:cNvSpPr txBox="1">
            <a:spLocks noGrp="1"/>
          </p:cNvSpPr>
          <p:nvPr>
            <p:ph type="body" idx="1"/>
          </p:nvPr>
        </p:nvSpPr>
        <p:spPr>
          <a:xfrm>
            <a:off x="333454" y="1848616"/>
            <a:ext cx="3881999" cy="4248631"/>
          </a:xfrm>
          <a:prstGeom prst="rect">
            <a:avLst/>
          </a:prstGeom>
          <a:noFill/>
          <a:ln>
            <a:noFill/>
          </a:ln>
        </p:spPr>
        <p:txBody>
          <a:bodyPr spcFirstLastPara="1" vert="horz" wrap="square" lIns="91433" tIns="45700" rIns="91433" bIns="45700" rtlCol="0" anchor="t" anchorCtr="0">
            <a:noAutofit/>
          </a:bodyPr>
          <a:lstStyle/>
          <a:p>
            <a:pPr marL="182880" lvl="0" indent="-193040">
              <a:lnSpc>
                <a:spcPct val="115000"/>
              </a:lnSpc>
              <a:spcBef>
                <a:spcPts val="800"/>
              </a:spcBef>
              <a:buSzPts val="1600"/>
              <a:buFont typeface="Open Sans"/>
              <a:buChar char="•"/>
            </a:pPr>
            <a:r>
              <a:rPr lang="en-US" sz="2000" dirty="0">
                <a:latin typeface="Open Sans"/>
                <a:ea typeface="Open Sans"/>
                <a:cs typeface="Open Sans"/>
                <a:sym typeface="Open Sans"/>
              </a:rPr>
              <a:t>Here one feeds in initial conditions and the neural network learns the result where initial and final results are fields</a:t>
            </a:r>
          </a:p>
          <a:p>
            <a:pPr marL="182880" lvl="0" indent="-193040">
              <a:lnSpc>
                <a:spcPct val="115000"/>
              </a:lnSpc>
              <a:spcBef>
                <a:spcPts val="800"/>
              </a:spcBef>
              <a:buSzPts val="1600"/>
              <a:buFont typeface="Open Sans"/>
              <a:buChar char="•"/>
            </a:pPr>
            <a:r>
              <a:rPr lang="en-US" sz="2000" dirty="0">
                <a:latin typeface="Open Sans"/>
                <a:ea typeface="Open Sans"/>
                <a:cs typeface="Open Sans"/>
                <a:sym typeface="Open Sans"/>
              </a:rPr>
              <a:t>In simple cases, it is shown that you can learn Newton’s laws and their numerical approximation</a:t>
            </a:r>
          </a:p>
          <a:p>
            <a:pPr marL="182880" lvl="0" indent="-193040">
              <a:lnSpc>
                <a:spcPct val="115000"/>
              </a:lnSpc>
              <a:spcBef>
                <a:spcPts val="800"/>
              </a:spcBef>
              <a:buSzPts val="1600"/>
              <a:buFont typeface="Open Sans"/>
              <a:buChar char="•"/>
            </a:pPr>
            <a:r>
              <a:rPr lang="en-US" sz="2000" dirty="0">
                <a:latin typeface="Open Sans"/>
                <a:ea typeface="Open Sans"/>
                <a:cs typeface="Open Sans"/>
                <a:sym typeface="Open Sans"/>
              </a:rPr>
              <a:t>Unclear how far but probably generalizes</a:t>
            </a:r>
          </a:p>
          <a:p>
            <a:pPr marL="182880" lvl="0" indent="-193040">
              <a:lnSpc>
                <a:spcPct val="115000"/>
              </a:lnSpc>
              <a:spcBef>
                <a:spcPts val="800"/>
              </a:spcBef>
              <a:buSzPts val="1600"/>
              <a:buFont typeface="Open Sans"/>
              <a:buChar char="•"/>
            </a:pPr>
            <a:endParaRPr sz="2000" dirty="0">
              <a:latin typeface="Open Sans"/>
              <a:ea typeface="Open Sans"/>
              <a:cs typeface="Open Sans"/>
              <a:sym typeface="Open Sans"/>
            </a:endParaRPr>
          </a:p>
        </p:txBody>
      </p:sp>
      <p:cxnSp>
        <p:nvCxnSpPr>
          <p:cNvPr id="845" name="Google Shape;845;p96"/>
          <p:cNvCxnSpPr/>
          <p:nvPr/>
        </p:nvCxnSpPr>
        <p:spPr>
          <a:xfrm>
            <a:off x="435055" y="1675518"/>
            <a:ext cx="2517200" cy="0"/>
          </a:xfrm>
          <a:prstGeom prst="straightConnector1">
            <a:avLst/>
          </a:prstGeom>
          <a:noFill/>
          <a:ln w="19050" cap="flat" cmpd="sng">
            <a:solidFill>
              <a:srgbClr val="B30838"/>
            </a:solidFill>
            <a:prstDash val="solid"/>
            <a:round/>
            <a:headEnd type="none" w="med" len="med"/>
            <a:tailEnd type="none" w="med" len="med"/>
          </a:ln>
        </p:spPr>
      </p:cxnSp>
      <p:sp>
        <p:nvSpPr>
          <p:cNvPr id="846" name="Google Shape;846;p96"/>
          <p:cNvSpPr txBox="1">
            <a:spLocks noGrp="1"/>
          </p:cNvSpPr>
          <p:nvPr>
            <p:ph type="sldNum" idx="2"/>
          </p:nvPr>
        </p:nvSpPr>
        <p:spPr>
          <a:xfrm>
            <a:off x="11367727" y="6265928"/>
            <a:ext cx="548700" cy="5445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9pPr>
          </a:lstStyle>
          <a:p>
            <a:pPr algn="r"/>
            <a:fld id="{00000000-1234-1234-1234-123412341234}" type="slidenum">
              <a:rPr lang="en" smtClean="0"/>
              <a:pPr algn="r"/>
              <a:t>12</a:t>
            </a:fld>
            <a:endParaRPr dirty="0"/>
          </a:p>
        </p:txBody>
      </p:sp>
      <p:pic>
        <p:nvPicPr>
          <p:cNvPr id="4098" name="Picture 2">
            <a:extLst>
              <a:ext uri="{FF2B5EF4-FFF2-40B4-BE49-F238E27FC236}">
                <a16:creationId xmlns:a16="http://schemas.microsoft.com/office/drawing/2014/main" id="{ABDC53E3-F657-4EAB-9ACF-C05A59C723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4318" y="1045816"/>
            <a:ext cx="7540002" cy="5051430"/>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a:extLst>
              <a:ext uri="{FF2B5EF4-FFF2-40B4-BE49-F238E27FC236}">
                <a16:creationId xmlns:a16="http://schemas.microsoft.com/office/drawing/2014/main" id="{81B3822A-3BC2-4A89-9ABA-190DC9AD768B}"/>
              </a:ext>
            </a:extLst>
          </p:cNvPr>
          <p:cNvSpPr>
            <a:spLocks noGrp="1"/>
          </p:cNvSpPr>
          <p:nvPr>
            <p:ph type="dt" sz="half" idx="10"/>
          </p:nvPr>
        </p:nvSpPr>
        <p:spPr>
          <a:xfrm>
            <a:off x="9665012" y="6413670"/>
            <a:ext cx="1292881" cy="365125"/>
          </a:xfrm>
        </p:spPr>
        <p:txBody>
          <a:bodyPr/>
          <a:lstStyle/>
          <a:p>
            <a:r>
              <a:rPr lang="en-US">
                <a:solidFill>
                  <a:prstClr val="black">
                    <a:tint val="75000"/>
                  </a:prstClr>
                </a:solidFill>
              </a:rPr>
              <a:t>9/26/2019</a:t>
            </a:r>
          </a:p>
        </p:txBody>
      </p:sp>
    </p:spTree>
    <p:extLst>
      <p:ext uri="{BB962C8B-B14F-4D97-AF65-F5344CB8AC3E}">
        <p14:creationId xmlns:p14="http://schemas.microsoft.com/office/powerpoint/2010/main" val="3548474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pic>
        <p:nvPicPr>
          <p:cNvPr id="946" name="Google Shape;946;p105"/>
          <p:cNvPicPr preferRelativeResize="0"/>
          <p:nvPr/>
        </p:nvPicPr>
        <p:blipFill rotWithShape="1">
          <a:blip r:embed="rId3">
            <a:alphaModFix/>
          </a:blip>
          <a:srcRect/>
          <a:stretch/>
        </p:blipFill>
        <p:spPr>
          <a:xfrm>
            <a:off x="4390767" y="1"/>
            <a:ext cx="7801221" cy="6259201"/>
          </a:xfrm>
          <a:prstGeom prst="rect">
            <a:avLst/>
          </a:prstGeom>
          <a:noFill/>
          <a:ln>
            <a:noFill/>
          </a:ln>
        </p:spPr>
      </p:pic>
      <p:sp>
        <p:nvSpPr>
          <p:cNvPr id="949" name="Google Shape;949;p105"/>
          <p:cNvSpPr txBox="1">
            <a:spLocks noGrp="1"/>
          </p:cNvSpPr>
          <p:nvPr>
            <p:ph type="title"/>
          </p:nvPr>
        </p:nvSpPr>
        <p:spPr>
          <a:xfrm>
            <a:off x="259814" y="1514462"/>
            <a:ext cx="4233200" cy="2384000"/>
          </a:xfrm>
          <a:prstGeom prst="rect">
            <a:avLst/>
          </a:prstGeom>
        </p:spPr>
        <p:txBody>
          <a:bodyPr spcFirstLastPara="1" vert="horz" wrap="square" lIns="91433" tIns="45700" rIns="91433" bIns="45700" rtlCol="0" anchor="ctr" anchorCtr="0">
            <a:noAutofit/>
          </a:bodyPr>
          <a:lstStyle/>
          <a:p>
            <a:pPr>
              <a:lnSpc>
                <a:spcPct val="115000"/>
              </a:lnSpc>
              <a:spcBef>
                <a:spcPts val="0"/>
              </a:spcBef>
            </a:pPr>
            <a:br>
              <a:rPr lang="en-US" sz="2400" dirty="0">
                <a:solidFill>
                  <a:srgbClr val="515151"/>
                </a:solidFill>
              </a:rPr>
            </a:br>
            <a:r>
              <a:rPr lang="en-US" sz="2400" dirty="0">
                <a:solidFill>
                  <a:srgbClr val="515151"/>
                </a:solidFill>
              </a:rPr>
              <a:t>Fields from Parameters</a:t>
            </a:r>
            <a:br>
              <a:rPr lang="en-US" sz="2400" dirty="0">
                <a:solidFill>
                  <a:srgbClr val="515151"/>
                </a:solidFill>
              </a:rPr>
            </a:br>
            <a:r>
              <a:rPr lang="en-US" sz="2400" b="0" dirty="0">
                <a:solidFill>
                  <a:srgbClr val="515151"/>
                </a:solidFill>
              </a:rPr>
              <a:t>Recent paper “Massive computational acceleration by using neural networks to emulate mechanism based biological models” uses 501 LSTM units to represent a one-dimensional grid of values which is output of a two-dimensional gene circuit simulation which only depends on radius.</a:t>
            </a:r>
            <a:br>
              <a:rPr lang="en-US" sz="2400" b="0" dirty="0">
                <a:solidFill>
                  <a:srgbClr val="515151"/>
                </a:solidFill>
              </a:rPr>
            </a:br>
            <a:r>
              <a:rPr lang="en-US" sz="2400" b="0" dirty="0">
                <a:solidFill>
                  <a:srgbClr val="515151"/>
                </a:solidFill>
              </a:rPr>
              <a:t> </a:t>
            </a:r>
            <a:endParaRPr sz="2400" b="0" dirty="0">
              <a:solidFill>
                <a:srgbClr val="515151"/>
              </a:solidFill>
            </a:endParaRPr>
          </a:p>
        </p:txBody>
      </p:sp>
      <p:sp>
        <p:nvSpPr>
          <p:cNvPr id="950" name="Google Shape;950;p105"/>
          <p:cNvSpPr txBox="1">
            <a:spLocks noGrp="1"/>
          </p:cNvSpPr>
          <p:nvPr>
            <p:ph type="sldNum" idx="2"/>
          </p:nvPr>
        </p:nvSpPr>
        <p:spPr>
          <a:xfrm>
            <a:off x="11486724" y="6313499"/>
            <a:ext cx="548700" cy="5445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9pPr>
          </a:lstStyle>
          <a:p>
            <a:pPr algn="r"/>
            <a:fld id="{00000000-1234-1234-1234-123412341234}" type="slidenum">
              <a:rPr lang="en" smtClean="0"/>
              <a:pPr algn="r"/>
              <a:t>13</a:t>
            </a:fld>
            <a:endParaRPr dirty="0"/>
          </a:p>
        </p:txBody>
      </p:sp>
      <p:sp>
        <p:nvSpPr>
          <p:cNvPr id="2" name="Date Placeholder 1">
            <a:extLst>
              <a:ext uri="{FF2B5EF4-FFF2-40B4-BE49-F238E27FC236}">
                <a16:creationId xmlns:a16="http://schemas.microsoft.com/office/drawing/2014/main" id="{89084524-F829-469F-B50E-EE10825D9971}"/>
              </a:ext>
            </a:extLst>
          </p:cNvPr>
          <p:cNvSpPr>
            <a:spLocks noGrp="1"/>
          </p:cNvSpPr>
          <p:nvPr>
            <p:ph type="dt" sz="half" idx="10"/>
          </p:nvPr>
        </p:nvSpPr>
        <p:spPr/>
        <p:txBody>
          <a:bodyPr/>
          <a:lstStyle/>
          <a:p>
            <a:r>
              <a:rPr lang="en-US">
                <a:solidFill>
                  <a:prstClr val="black">
                    <a:tint val="75000"/>
                  </a:prstClr>
                </a:solidFill>
              </a:rPr>
              <a:t>9/26/2019</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A606C-2306-4087-8297-196F512008C3}"/>
              </a:ext>
            </a:extLst>
          </p:cNvPr>
          <p:cNvSpPr>
            <a:spLocks noGrp="1"/>
          </p:cNvSpPr>
          <p:nvPr>
            <p:ph type="title"/>
          </p:nvPr>
        </p:nvSpPr>
        <p:spPr>
          <a:xfrm>
            <a:off x="838200" y="47368"/>
            <a:ext cx="10515600" cy="956097"/>
          </a:xfrm>
        </p:spPr>
        <p:txBody>
          <a:bodyPr/>
          <a:lstStyle/>
          <a:p>
            <a:r>
              <a:rPr lang="en-US" dirty="0"/>
              <a:t>One way to think about this</a:t>
            </a:r>
          </a:p>
        </p:txBody>
      </p:sp>
      <p:sp>
        <p:nvSpPr>
          <p:cNvPr id="3" name="Content Placeholder 2">
            <a:extLst>
              <a:ext uri="{FF2B5EF4-FFF2-40B4-BE49-F238E27FC236}">
                <a16:creationId xmlns:a16="http://schemas.microsoft.com/office/drawing/2014/main" id="{AD41A054-3A57-4F91-9F95-62D94F974B6B}"/>
              </a:ext>
            </a:extLst>
          </p:cNvPr>
          <p:cNvSpPr>
            <a:spLocks noGrp="1"/>
          </p:cNvSpPr>
          <p:nvPr>
            <p:ph idx="1"/>
          </p:nvPr>
        </p:nvSpPr>
        <p:spPr>
          <a:xfrm>
            <a:off x="154379" y="834033"/>
            <a:ext cx="11786259" cy="5519266"/>
          </a:xfrm>
        </p:spPr>
        <p:txBody>
          <a:bodyPr>
            <a:normAutofit fontScale="92500" lnSpcReduction="10000"/>
          </a:bodyPr>
          <a:lstStyle/>
          <a:p>
            <a:r>
              <a:rPr lang="en-US" dirty="0"/>
              <a:t>We are solving PDE’s or sets of coupled ODE’s</a:t>
            </a:r>
          </a:p>
          <a:p>
            <a:r>
              <a:rPr lang="en-US" dirty="0"/>
              <a:t>Typically we solve iteratively </a:t>
            </a:r>
            <a:r>
              <a:rPr lang="en-US" b="1" dirty="0"/>
              <a:t>New Values = (Operator) Previous Values</a:t>
            </a:r>
          </a:p>
          <a:p>
            <a:r>
              <a:rPr lang="en-US" dirty="0"/>
              <a:t>Classic applied math tells you nifty difference equations and spectral methods to represent Operator numerically</a:t>
            </a:r>
          </a:p>
          <a:p>
            <a:r>
              <a:rPr lang="en-US" dirty="0"/>
              <a:t>Deep Learning learns the operator from classic </a:t>
            </a:r>
            <a:r>
              <a:rPr lang="en-US" dirty="0" err="1"/>
              <a:t>numerics</a:t>
            </a:r>
            <a:r>
              <a:rPr lang="en-US" dirty="0"/>
              <a:t> or observational data or their combination</a:t>
            </a:r>
          </a:p>
          <a:p>
            <a:r>
              <a:rPr lang="en-US" dirty="0"/>
              <a:t>Inference is </a:t>
            </a:r>
            <a:r>
              <a:rPr lang="en-US" b="1" dirty="0"/>
              <a:t>New Values = (DL Operator) Previous Values</a:t>
            </a:r>
          </a:p>
          <a:p>
            <a:r>
              <a:rPr lang="en-US" dirty="0"/>
              <a:t>This new nonlinear trained DL operator can allow much larger time steps, incorporate variations in parameters etc.</a:t>
            </a:r>
          </a:p>
          <a:p>
            <a:r>
              <a:rPr lang="en-US" b="1" dirty="0"/>
              <a:t>DL Operator </a:t>
            </a:r>
            <a:r>
              <a:rPr lang="en-US" dirty="0"/>
              <a:t>is the new </a:t>
            </a:r>
            <a:r>
              <a:rPr lang="en-US" b="1" dirty="0"/>
              <a:t>theory </a:t>
            </a:r>
            <a:r>
              <a:rPr lang="en-US" dirty="0"/>
              <a:t>(Newton’s laws) of science</a:t>
            </a:r>
          </a:p>
          <a:p>
            <a:r>
              <a:rPr lang="en-US" dirty="0"/>
              <a:t>High order approximations used to be very sensitive to noise and one was taught to avoid but ANN are the opposite – very robust</a:t>
            </a:r>
          </a:p>
          <a:p>
            <a:pPr lvl="1"/>
            <a:r>
              <a:rPr lang="en-US" dirty="0"/>
              <a:t>Our DL operator for Simple Harmonic Oscillator has 116,610 parameters in two LSTM layers!</a:t>
            </a:r>
          </a:p>
          <a:p>
            <a:pPr lvl="1"/>
            <a:r>
              <a:rPr lang="en-US" dirty="0"/>
              <a:t>Newton’s laws for SHO have 2-4 parameters</a:t>
            </a:r>
          </a:p>
        </p:txBody>
      </p:sp>
      <p:sp>
        <p:nvSpPr>
          <p:cNvPr id="4" name="Date Placeholder 3">
            <a:extLst>
              <a:ext uri="{FF2B5EF4-FFF2-40B4-BE49-F238E27FC236}">
                <a16:creationId xmlns:a16="http://schemas.microsoft.com/office/drawing/2014/main" id="{1BA5958B-0809-47F1-BEBF-A563E4B22039}"/>
              </a:ext>
            </a:extLst>
          </p:cNvPr>
          <p:cNvSpPr>
            <a:spLocks noGrp="1"/>
          </p:cNvSpPr>
          <p:nvPr>
            <p:ph type="dt" sz="half" idx="10"/>
          </p:nvPr>
        </p:nvSpPr>
        <p:spPr/>
        <p:txBody>
          <a:bodyPr/>
          <a:lstStyle/>
          <a:p>
            <a:r>
              <a:rPr lang="en-US">
                <a:solidFill>
                  <a:prstClr val="black">
                    <a:tint val="75000"/>
                  </a:prstClr>
                </a:solidFill>
              </a:rPr>
              <a:t>9/26/2019</a:t>
            </a:r>
          </a:p>
        </p:txBody>
      </p:sp>
      <p:sp>
        <p:nvSpPr>
          <p:cNvPr id="5" name="Slide Number Placeholder 4">
            <a:extLst>
              <a:ext uri="{FF2B5EF4-FFF2-40B4-BE49-F238E27FC236}">
                <a16:creationId xmlns:a16="http://schemas.microsoft.com/office/drawing/2014/main" id="{C004AE1E-A535-44B9-B1A2-16B622F67104}"/>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2884747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pic>
        <p:nvPicPr>
          <p:cNvPr id="818" name="Google Shape;818;p94" descr="A close up of a logo&#10;&#10;Description automatically generated"/>
          <p:cNvPicPr preferRelativeResize="0"/>
          <p:nvPr/>
        </p:nvPicPr>
        <p:blipFill rotWithShape="1">
          <a:blip r:embed="rId3">
            <a:alphaModFix/>
          </a:blip>
          <a:srcRect r="4852"/>
          <a:stretch/>
        </p:blipFill>
        <p:spPr>
          <a:xfrm>
            <a:off x="4029828" y="707261"/>
            <a:ext cx="7819432" cy="5396568"/>
          </a:xfrm>
          <a:prstGeom prst="rect">
            <a:avLst/>
          </a:prstGeom>
          <a:noFill/>
          <a:ln>
            <a:noFill/>
          </a:ln>
        </p:spPr>
      </p:pic>
      <p:sp>
        <p:nvSpPr>
          <p:cNvPr id="819" name="Google Shape;819;p94"/>
          <p:cNvSpPr/>
          <p:nvPr/>
        </p:nvSpPr>
        <p:spPr>
          <a:xfrm>
            <a:off x="186165" y="1534422"/>
            <a:ext cx="4296188" cy="4851776"/>
          </a:xfrm>
          <a:prstGeom prst="rect">
            <a:avLst/>
          </a:prstGeom>
          <a:solidFill>
            <a:srgbClr val="EFEFEF"/>
          </a:solidFill>
          <a:ln>
            <a:noFill/>
          </a:ln>
        </p:spPr>
        <p:txBody>
          <a:bodyPr spcFirstLastPara="1" wrap="square" lIns="121900" tIns="121900" rIns="121900" bIns="121900" anchor="ctr" anchorCtr="0">
            <a:noAutofit/>
          </a:bodyPr>
          <a:lstStyle/>
          <a:p>
            <a:endParaRPr sz="2400"/>
          </a:p>
        </p:txBody>
      </p:sp>
      <p:sp>
        <p:nvSpPr>
          <p:cNvPr id="820" name="Google Shape;820;p94"/>
          <p:cNvSpPr txBox="1">
            <a:spLocks noGrp="1"/>
          </p:cNvSpPr>
          <p:nvPr>
            <p:ph type="body" idx="1"/>
          </p:nvPr>
        </p:nvSpPr>
        <p:spPr>
          <a:xfrm>
            <a:off x="0" y="1472847"/>
            <a:ext cx="4482352" cy="4972138"/>
          </a:xfrm>
          <a:prstGeom prst="rect">
            <a:avLst/>
          </a:prstGeom>
          <a:noFill/>
          <a:ln>
            <a:noFill/>
          </a:ln>
        </p:spPr>
        <p:txBody>
          <a:bodyPr spcFirstLastPara="1" vert="horz" wrap="square" lIns="91433" tIns="45700" rIns="91433" bIns="45700" rtlCol="0" anchor="t" anchorCtr="0">
            <a:noAutofit/>
          </a:bodyPr>
          <a:lstStyle/>
          <a:p>
            <a:pPr marL="609585" indent="-406390">
              <a:lnSpc>
                <a:spcPct val="115000"/>
              </a:lnSpc>
              <a:spcBef>
                <a:spcPts val="1067"/>
              </a:spcBef>
              <a:buSzPts val="1200"/>
              <a:buFont typeface="Open Sans"/>
              <a:buChar char="•"/>
            </a:pPr>
            <a:r>
              <a:rPr lang="en" sz="1867" dirty="0">
                <a:latin typeface="Open Sans"/>
                <a:ea typeface="Open Sans"/>
                <a:cs typeface="Open Sans"/>
                <a:sym typeface="Open Sans"/>
              </a:rPr>
              <a:t>Here we choose the best set of </a:t>
            </a:r>
            <a:r>
              <a:rPr lang="en-US" sz="1867" dirty="0">
                <a:latin typeface="Open Sans"/>
                <a:ea typeface="Open Sans"/>
                <a:cs typeface="Open Sans"/>
                <a:sym typeface="Open Sans"/>
              </a:rPr>
              <a:t>collective coordinates</a:t>
            </a:r>
            <a:r>
              <a:rPr lang="en" sz="1867" dirty="0">
                <a:latin typeface="Open Sans"/>
                <a:ea typeface="Open Sans"/>
                <a:cs typeface="Open Sans"/>
                <a:sym typeface="Open Sans"/>
              </a:rPr>
              <a:t> to achieve some computation goal </a:t>
            </a:r>
            <a:endParaRPr sz="1867" dirty="0">
              <a:latin typeface="Open Sans"/>
              <a:ea typeface="Open Sans"/>
              <a:cs typeface="Open Sans"/>
              <a:sym typeface="Open Sans"/>
            </a:endParaRPr>
          </a:p>
          <a:p>
            <a:pPr marL="609585" indent="-406390">
              <a:lnSpc>
                <a:spcPct val="115000"/>
              </a:lnSpc>
              <a:spcBef>
                <a:spcPts val="1067"/>
              </a:spcBef>
              <a:buSzPts val="1200"/>
              <a:buFont typeface="Open Sans"/>
              <a:buChar char="•"/>
            </a:pPr>
            <a:r>
              <a:rPr lang="en" sz="1867" dirty="0">
                <a:latin typeface="Open Sans"/>
                <a:ea typeface="Open Sans"/>
                <a:cs typeface="Open Sans"/>
                <a:sym typeface="Open Sans"/>
              </a:rPr>
              <a:t>Such as </a:t>
            </a:r>
            <a:r>
              <a:rPr lang="en-US" sz="1867" dirty="0">
                <a:latin typeface="Open Sans"/>
                <a:ea typeface="Open Sans"/>
                <a:cs typeface="Open Sans"/>
                <a:sym typeface="Open Sans"/>
              </a:rPr>
              <a:t>exploring special states – proteins are folding</a:t>
            </a:r>
          </a:p>
          <a:p>
            <a:pPr marL="609585" indent="-406390">
              <a:lnSpc>
                <a:spcPct val="115000"/>
              </a:lnSpc>
              <a:spcBef>
                <a:spcPts val="1067"/>
              </a:spcBef>
              <a:buSzPts val="1200"/>
              <a:buFont typeface="Open Sans"/>
              <a:buChar char="•"/>
            </a:pPr>
            <a:r>
              <a:rPr lang="en-US" sz="1867" dirty="0">
                <a:latin typeface="Open Sans"/>
                <a:ea typeface="Open Sans"/>
                <a:cs typeface="Open Sans"/>
                <a:sym typeface="Open Sans"/>
              </a:rPr>
              <a:t>Or </a:t>
            </a:r>
            <a:r>
              <a:rPr lang="en" sz="1867" dirty="0">
                <a:latin typeface="Open Sans"/>
                <a:ea typeface="Open Sans"/>
                <a:cs typeface="Open Sans"/>
                <a:sym typeface="Open Sans"/>
              </a:rPr>
              <a:t>providing the most efficient training set with defining parameters spread well over the relevant phase space.</a:t>
            </a:r>
          </a:p>
          <a:p>
            <a:pPr marL="609585" indent="-406390">
              <a:lnSpc>
                <a:spcPct val="115000"/>
              </a:lnSpc>
              <a:spcBef>
                <a:spcPts val="1067"/>
              </a:spcBef>
              <a:buSzPts val="1200"/>
              <a:buFont typeface="Open Sans"/>
              <a:buChar char="•"/>
            </a:pPr>
            <a:r>
              <a:rPr lang="en-US" sz="1867" b="1" dirty="0">
                <a:latin typeface="Open Sans"/>
                <a:ea typeface="Open Sans"/>
                <a:cs typeface="Open Sans"/>
                <a:sym typeface="Open Sans"/>
              </a:rPr>
              <a:t>Deep Learning </a:t>
            </a:r>
            <a:r>
              <a:rPr lang="en-US" sz="1867" dirty="0">
                <a:latin typeface="Open Sans"/>
                <a:ea typeface="Open Sans"/>
                <a:cs typeface="Open Sans"/>
                <a:sym typeface="Open Sans"/>
              </a:rPr>
              <a:t>(e.g. </a:t>
            </a:r>
            <a:r>
              <a:rPr lang="en-US" sz="1867" b="1" dirty="0">
                <a:latin typeface="Open Sans"/>
                <a:ea typeface="Open Sans"/>
                <a:cs typeface="Open Sans"/>
                <a:sym typeface="Open Sans"/>
              </a:rPr>
              <a:t>autoencoders</a:t>
            </a:r>
            <a:r>
              <a:rPr lang="en-US" sz="1867" dirty="0">
                <a:latin typeface="Open Sans"/>
                <a:ea typeface="Open Sans"/>
                <a:cs typeface="Open Sans"/>
                <a:sym typeface="Open Sans"/>
              </a:rPr>
              <a:t>) replacing other machine learning approaches to find collective coordinates</a:t>
            </a:r>
            <a:endParaRPr lang="en" sz="1867" dirty="0">
              <a:latin typeface="Open Sans"/>
              <a:ea typeface="Open Sans"/>
              <a:cs typeface="Open Sans"/>
              <a:sym typeface="Open Sans"/>
            </a:endParaRPr>
          </a:p>
          <a:p>
            <a:pPr marL="609585" indent="-406390">
              <a:lnSpc>
                <a:spcPct val="115000"/>
              </a:lnSpc>
              <a:spcBef>
                <a:spcPts val="1067"/>
              </a:spcBef>
              <a:buSzPts val="1200"/>
              <a:buFont typeface="Open Sans"/>
              <a:buChar char="•"/>
            </a:pPr>
            <a:endParaRPr sz="1867" dirty="0">
              <a:latin typeface="Open Sans"/>
              <a:ea typeface="Open Sans"/>
              <a:cs typeface="Open Sans"/>
              <a:sym typeface="Open Sans"/>
            </a:endParaRPr>
          </a:p>
        </p:txBody>
      </p:sp>
      <p:cxnSp>
        <p:nvCxnSpPr>
          <p:cNvPr id="822" name="Google Shape;822;p94"/>
          <p:cNvCxnSpPr/>
          <p:nvPr/>
        </p:nvCxnSpPr>
        <p:spPr>
          <a:xfrm>
            <a:off x="472633" y="1503633"/>
            <a:ext cx="2517200" cy="0"/>
          </a:xfrm>
          <a:prstGeom prst="straightConnector1">
            <a:avLst/>
          </a:prstGeom>
          <a:noFill/>
          <a:ln w="19050" cap="flat" cmpd="sng">
            <a:solidFill>
              <a:srgbClr val="B30838"/>
            </a:solidFill>
            <a:prstDash val="solid"/>
            <a:round/>
            <a:headEnd type="none" w="med" len="med"/>
            <a:tailEnd type="none" w="med" len="med"/>
          </a:ln>
        </p:spPr>
      </p:cxnSp>
      <p:sp>
        <p:nvSpPr>
          <p:cNvPr id="823" name="Google Shape;823;p94"/>
          <p:cNvSpPr txBox="1">
            <a:spLocks noGrp="1"/>
          </p:cNvSpPr>
          <p:nvPr>
            <p:ph type="title"/>
          </p:nvPr>
        </p:nvSpPr>
        <p:spPr>
          <a:xfrm>
            <a:off x="276966" y="344261"/>
            <a:ext cx="9523167" cy="726000"/>
          </a:xfrm>
          <a:prstGeom prst="rect">
            <a:avLst/>
          </a:prstGeom>
        </p:spPr>
        <p:txBody>
          <a:bodyPr spcFirstLastPara="1" vert="horz" wrap="square" lIns="91433" tIns="45700" rIns="91433" bIns="45700" rtlCol="0" anchor="ctr" anchorCtr="0">
            <a:noAutofit/>
          </a:bodyPr>
          <a:lstStyle/>
          <a:p>
            <a:pPr lvl="0">
              <a:lnSpc>
                <a:spcPct val="115000"/>
              </a:lnSpc>
            </a:pPr>
            <a:r>
              <a:rPr lang="en-US" sz="2800" dirty="0">
                <a:solidFill>
                  <a:srgbClr val="C00000"/>
                </a:solidFill>
                <a:latin typeface="Arial" panose="020B0604020202020204" pitchFamily="34" charset="0"/>
                <a:cs typeface="Arial" panose="020B0604020202020204" pitchFamily="34" charset="0"/>
              </a:rPr>
              <a:t>2. Learn Structure, Theory and Model for Simulation</a:t>
            </a:r>
            <a:br>
              <a:rPr lang="en-US" sz="2667" dirty="0">
                <a:solidFill>
                  <a:srgbClr val="515151"/>
                </a:solidFill>
                <a:latin typeface="Arial" panose="020B0604020202020204" pitchFamily="34" charset="0"/>
                <a:cs typeface="Arial" panose="020B0604020202020204" pitchFamily="34" charset="0"/>
              </a:rPr>
            </a:br>
            <a:r>
              <a:rPr lang="en-US" sz="2400" dirty="0">
                <a:solidFill>
                  <a:srgbClr val="515151"/>
                </a:solidFill>
                <a:latin typeface="Arial" panose="020B0604020202020204" pitchFamily="34" charset="0"/>
                <a:cs typeface="Arial" panose="020B0604020202020204" pitchFamily="34" charset="0"/>
              </a:rPr>
              <a:t>2.1 </a:t>
            </a:r>
            <a:r>
              <a:rPr lang="en" sz="2400" dirty="0">
                <a:solidFill>
                  <a:srgbClr val="515151"/>
                </a:solidFill>
                <a:latin typeface="Arial" panose="020B0604020202020204" pitchFamily="34" charset="0"/>
                <a:cs typeface="Arial" panose="020B0604020202020204" pitchFamily="34" charset="0"/>
              </a:rPr>
              <a:t>MLAutoTuningHPC: Smart Ensembles</a:t>
            </a:r>
            <a:endParaRPr sz="2400" dirty="0">
              <a:solidFill>
                <a:srgbClr val="515151"/>
              </a:solidFill>
              <a:latin typeface="Arial" panose="020B0604020202020204" pitchFamily="34" charset="0"/>
              <a:cs typeface="Arial" panose="020B0604020202020204" pitchFamily="34" charset="0"/>
            </a:endParaRPr>
          </a:p>
        </p:txBody>
      </p:sp>
      <p:sp>
        <p:nvSpPr>
          <p:cNvPr id="824" name="Google Shape;824;p94"/>
          <p:cNvSpPr txBox="1">
            <a:spLocks noGrp="1"/>
          </p:cNvSpPr>
          <p:nvPr>
            <p:ph type="sldNum" idx="2"/>
          </p:nvPr>
        </p:nvSpPr>
        <p:spPr>
          <a:xfrm>
            <a:off x="11217415" y="6265610"/>
            <a:ext cx="548700" cy="5445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9pPr>
          </a:lstStyle>
          <a:p>
            <a:pPr algn="r"/>
            <a:fld id="{00000000-1234-1234-1234-123412341234}" type="slidenum">
              <a:rPr lang="en" smtClean="0"/>
              <a:pPr algn="r"/>
              <a:t>15</a:t>
            </a:fld>
            <a:endParaRPr dirty="0"/>
          </a:p>
        </p:txBody>
      </p:sp>
      <p:sp>
        <p:nvSpPr>
          <p:cNvPr id="2" name="Date Placeholder 1">
            <a:extLst>
              <a:ext uri="{FF2B5EF4-FFF2-40B4-BE49-F238E27FC236}">
                <a16:creationId xmlns:a16="http://schemas.microsoft.com/office/drawing/2014/main" id="{0CA9F287-9C06-4D13-8C0D-153ED00FDA0B}"/>
              </a:ext>
            </a:extLst>
          </p:cNvPr>
          <p:cNvSpPr>
            <a:spLocks noGrp="1"/>
          </p:cNvSpPr>
          <p:nvPr>
            <p:ph type="dt" sz="half" idx="10"/>
          </p:nvPr>
        </p:nvSpPr>
        <p:spPr/>
        <p:txBody>
          <a:bodyPr/>
          <a:lstStyle/>
          <a:p>
            <a:r>
              <a:rPr lang="en-US">
                <a:solidFill>
                  <a:prstClr val="black">
                    <a:tint val="75000"/>
                  </a:prstClr>
                </a:solidFill>
              </a:rPr>
              <a:t>9/26/2019</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53"/>
          <p:cNvSpPr txBox="1">
            <a:spLocks noGrp="1"/>
          </p:cNvSpPr>
          <p:nvPr>
            <p:ph type="title"/>
          </p:nvPr>
        </p:nvSpPr>
        <p:spPr>
          <a:xfrm>
            <a:off x="0" y="-3757"/>
            <a:ext cx="12131457" cy="850068"/>
          </a:xfrm>
          <a:prstGeom prst="rect">
            <a:avLst/>
          </a:prstGeom>
        </p:spPr>
        <p:txBody>
          <a:bodyPr spcFirstLastPara="1" vert="horz" wrap="square" lIns="121900" tIns="121900" rIns="121900" bIns="121900" rtlCol="0" anchor="ctr" anchorCtr="0">
            <a:noAutofit/>
          </a:bodyPr>
          <a:lstStyle/>
          <a:p>
            <a:r>
              <a:rPr lang="en" sz="3400" dirty="0"/>
              <a:t>CVAE </a:t>
            </a:r>
            <a:r>
              <a:rPr lang="en-US" sz="3400" dirty="0"/>
              <a:t>Convolutional Variational Autoencoder</a:t>
            </a:r>
            <a:r>
              <a:rPr lang="en" sz="3400" dirty="0"/>
              <a:t> driven Ensemble-MD</a:t>
            </a:r>
            <a:endParaRPr sz="3400" dirty="0"/>
          </a:p>
        </p:txBody>
      </p:sp>
      <p:sp>
        <p:nvSpPr>
          <p:cNvPr id="3" name="Content Placeholder 2">
            <a:extLst>
              <a:ext uri="{FF2B5EF4-FFF2-40B4-BE49-F238E27FC236}">
                <a16:creationId xmlns:a16="http://schemas.microsoft.com/office/drawing/2014/main" id="{BA21EB87-F1A0-4EF8-BBE8-DA4BE5E062DF}"/>
              </a:ext>
            </a:extLst>
          </p:cNvPr>
          <p:cNvSpPr>
            <a:spLocks noGrp="1"/>
          </p:cNvSpPr>
          <p:nvPr>
            <p:ph idx="1"/>
          </p:nvPr>
        </p:nvSpPr>
        <p:spPr/>
        <p:txBody>
          <a:bodyPr/>
          <a:lstStyle/>
          <a:p>
            <a:endParaRPr lang="en-US"/>
          </a:p>
        </p:txBody>
      </p:sp>
      <p:pic>
        <p:nvPicPr>
          <p:cNvPr id="273" name="Google Shape;273;p53"/>
          <p:cNvPicPr preferRelativeResize="0"/>
          <p:nvPr/>
        </p:nvPicPr>
        <p:blipFill>
          <a:blip r:embed="rId3">
            <a:alphaModFix/>
          </a:blip>
          <a:stretch>
            <a:fillRect/>
          </a:stretch>
        </p:blipFill>
        <p:spPr>
          <a:xfrm>
            <a:off x="101667" y="4309700"/>
            <a:ext cx="7987868" cy="2028265"/>
          </a:xfrm>
          <a:prstGeom prst="rect">
            <a:avLst/>
          </a:prstGeom>
          <a:noFill/>
          <a:ln>
            <a:noFill/>
          </a:ln>
        </p:spPr>
      </p:pic>
      <p:pic>
        <p:nvPicPr>
          <p:cNvPr id="274" name="Google Shape;274;p53"/>
          <p:cNvPicPr preferRelativeResize="0"/>
          <p:nvPr/>
        </p:nvPicPr>
        <p:blipFill>
          <a:blip r:embed="rId4">
            <a:alphaModFix/>
          </a:blip>
          <a:stretch>
            <a:fillRect/>
          </a:stretch>
        </p:blipFill>
        <p:spPr>
          <a:xfrm>
            <a:off x="6096001" y="1114854"/>
            <a:ext cx="5892799" cy="1712013"/>
          </a:xfrm>
          <a:prstGeom prst="rect">
            <a:avLst/>
          </a:prstGeom>
          <a:noFill/>
          <a:ln>
            <a:noFill/>
          </a:ln>
        </p:spPr>
      </p:pic>
      <p:pic>
        <p:nvPicPr>
          <p:cNvPr id="275" name="Google Shape;275;p53"/>
          <p:cNvPicPr preferRelativeResize="0"/>
          <p:nvPr/>
        </p:nvPicPr>
        <p:blipFill>
          <a:blip r:embed="rId5">
            <a:alphaModFix/>
          </a:blip>
          <a:stretch>
            <a:fillRect/>
          </a:stretch>
        </p:blipFill>
        <p:spPr>
          <a:xfrm>
            <a:off x="355599" y="817985"/>
            <a:ext cx="5588000" cy="3143249"/>
          </a:xfrm>
          <a:prstGeom prst="rect">
            <a:avLst/>
          </a:prstGeom>
          <a:noFill/>
          <a:ln>
            <a:noFill/>
          </a:ln>
        </p:spPr>
      </p:pic>
      <p:sp>
        <p:nvSpPr>
          <p:cNvPr id="276" name="Google Shape;276;p53"/>
          <p:cNvSpPr txBox="1"/>
          <p:nvPr/>
        </p:nvSpPr>
        <p:spPr>
          <a:xfrm>
            <a:off x="8110733" y="3453100"/>
            <a:ext cx="3878000" cy="578034"/>
          </a:xfrm>
          <a:prstGeom prst="rect">
            <a:avLst/>
          </a:prstGeom>
          <a:noFill/>
          <a:ln>
            <a:noFill/>
          </a:ln>
        </p:spPr>
        <p:txBody>
          <a:bodyPr spcFirstLastPara="1" wrap="square" lIns="121900" tIns="121900" rIns="121900" bIns="121900" anchor="t" anchorCtr="0">
            <a:noAutofit/>
          </a:bodyPr>
          <a:lstStyle/>
          <a:p>
            <a:r>
              <a:rPr lang="en" sz="2400" i="1" dirty="0"/>
              <a:t>For BBA: 20X improvement</a:t>
            </a:r>
            <a:endParaRPr sz="2400" i="1" dirty="0"/>
          </a:p>
        </p:txBody>
      </p:sp>
      <p:sp>
        <p:nvSpPr>
          <p:cNvPr id="277" name="Google Shape;277;p53"/>
          <p:cNvSpPr txBox="1"/>
          <p:nvPr/>
        </p:nvSpPr>
        <p:spPr>
          <a:xfrm>
            <a:off x="8036095" y="4417088"/>
            <a:ext cx="4155903" cy="1326058"/>
          </a:xfrm>
          <a:prstGeom prst="rect">
            <a:avLst/>
          </a:prstGeom>
          <a:noFill/>
          <a:ln>
            <a:noFill/>
          </a:ln>
        </p:spPr>
        <p:txBody>
          <a:bodyPr spcFirstLastPara="1" wrap="square" lIns="121900" tIns="121900" rIns="121900" bIns="121900" anchor="t" anchorCtr="0">
            <a:noAutofit/>
          </a:bodyPr>
          <a:lstStyle/>
          <a:p>
            <a:pPr lvl="0"/>
            <a:r>
              <a:rPr lang="en-US" sz="2400" i="1" dirty="0"/>
              <a:t>Collaboration with ANL: see </a:t>
            </a:r>
            <a:r>
              <a:rPr lang="en-US" sz="2000" i="1" dirty="0"/>
              <a:t>https://arxiv.org/pdf/1908.00496.pdf</a:t>
            </a:r>
            <a:endParaRPr lang="en-US" sz="2400" i="1" dirty="0"/>
          </a:p>
        </p:txBody>
      </p:sp>
      <p:sp>
        <p:nvSpPr>
          <p:cNvPr id="4" name="Date Placeholder 3">
            <a:extLst>
              <a:ext uri="{FF2B5EF4-FFF2-40B4-BE49-F238E27FC236}">
                <a16:creationId xmlns:a16="http://schemas.microsoft.com/office/drawing/2014/main" id="{4F64760C-CBCB-4B37-AADA-459715A0FFE9}"/>
              </a:ext>
            </a:extLst>
          </p:cNvPr>
          <p:cNvSpPr>
            <a:spLocks noGrp="1"/>
          </p:cNvSpPr>
          <p:nvPr>
            <p:ph type="dt" sz="half" idx="10"/>
          </p:nvPr>
        </p:nvSpPr>
        <p:spPr/>
        <p:txBody>
          <a:bodyPr/>
          <a:lstStyle/>
          <a:p>
            <a:r>
              <a:rPr lang="en-US">
                <a:solidFill>
                  <a:prstClr val="black">
                    <a:tint val="75000"/>
                  </a:prstClr>
                </a:solidFill>
              </a:rPr>
              <a:t>9/26/2019</a:t>
            </a:r>
          </a:p>
        </p:txBody>
      </p:sp>
      <p:sp>
        <p:nvSpPr>
          <p:cNvPr id="5" name="Slide Number Placeholder 4">
            <a:extLst>
              <a:ext uri="{FF2B5EF4-FFF2-40B4-BE49-F238E27FC236}">
                <a16:creationId xmlns:a16="http://schemas.microsoft.com/office/drawing/2014/main" id="{D40418E5-79D1-415C-8272-1877EB8F59DD}"/>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16</a:t>
            </a:fld>
            <a:endParaRPr lang="en-US">
              <a:solidFill>
                <a:prstClr val="black">
                  <a:tint val="75000"/>
                </a:prst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 name="Google Shape;988;p109">
            <a:extLst>
              <a:ext uri="{FF2B5EF4-FFF2-40B4-BE49-F238E27FC236}">
                <a16:creationId xmlns:a16="http://schemas.microsoft.com/office/drawing/2014/main" id="{653F9776-8A3A-458C-AD44-CA3772735824}"/>
              </a:ext>
            </a:extLst>
          </p:cNvPr>
          <p:cNvSpPr/>
          <p:nvPr/>
        </p:nvSpPr>
        <p:spPr>
          <a:xfrm>
            <a:off x="6442008" y="4900397"/>
            <a:ext cx="5565600" cy="1544587"/>
          </a:xfrm>
          <a:prstGeom prst="rect">
            <a:avLst/>
          </a:prstGeom>
          <a:solidFill>
            <a:srgbClr val="EFEFEF"/>
          </a:solidFill>
          <a:ln>
            <a:noFill/>
          </a:ln>
        </p:spPr>
        <p:txBody>
          <a:bodyPr spcFirstLastPara="1" wrap="square" lIns="121900" tIns="121900" rIns="121900" bIns="121900" anchor="ctr" anchorCtr="0">
            <a:noAutofit/>
          </a:bodyPr>
          <a:lstStyle/>
          <a:p>
            <a:endParaRPr sz="2400"/>
          </a:p>
        </p:txBody>
      </p:sp>
      <p:sp>
        <p:nvSpPr>
          <p:cNvPr id="988" name="Google Shape;988;p109"/>
          <p:cNvSpPr/>
          <p:nvPr/>
        </p:nvSpPr>
        <p:spPr>
          <a:xfrm>
            <a:off x="0" y="1371933"/>
            <a:ext cx="6423200" cy="4887267"/>
          </a:xfrm>
          <a:prstGeom prst="rect">
            <a:avLst/>
          </a:prstGeom>
          <a:solidFill>
            <a:srgbClr val="EFEFEF"/>
          </a:solidFill>
          <a:ln>
            <a:noFill/>
          </a:ln>
        </p:spPr>
        <p:txBody>
          <a:bodyPr spcFirstLastPara="1" wrap="square" lIns="121900" tIns="121900" rIns="121900" bIns="121900" anchor="ctr" anchorCtr="0">
            <a:noAutofit/>
          </a:bodyPr>
          <a:lstStyle/>
          <a:p>
            <a:endParaRPr sz="2400"/>
          </a:p>
        </p:txBody>
      </p:sp>
      <p:pic>
        <p:nvPicPr>
          <p:cNvPr id="989" name="Google Shape;989;p109" descr="A picture containing text, map&#10;&#10;Description automatically generated"/>
          <p:cNvPicPr preferRelativeResize="0"/>
          <p:nvPr/>
        </p:nvPicPr>
        <p:blipFill rotWithShape="1">
          <a:blip r:embed="rId3">
            <a:alphaModFix/>
          </a:blip>
          <a:srcRect l="4647" r="4053" b="15118"/>
          <a:stretch/>
        </p:blipFill>
        <p:spPr>
          <a:xfrm>
            <a:off x="6579936" y="1070634"/>
            <a:ext cx="5565603" cy="3733593"/>
          </a:xfrm>
          <a:prstGeom prst="rect">
            <a:avLst/>
          </a:prstGeom>
          <a:noFill/>
          <a:ln>
            <a:noFill/>
          </a:ln>
        </p:spPr>
      </p:pic>
      <p:cxnSp>
        <p:nvCxnSpPr>
          <p:cNvPr id="991" name="Google Shape;991;p109"/>
          <p:cNvCxnSpPr/>
          <p:nvPr/>
        </p:nvCxnSpPr>
        <p:spPr>
          <a:xfrm>
            <a:off x="472633" y="1070633"/>
            <a:ext cx="2517200" cy="0"/>
          </a:xfrm>
          <a:prstGeom prst="straightConnector1">
            <a:avLst/>
          </a:prstGeom>
          <a:noFill/>
          <a:ln w="19050" cap="flat" cmpd="sng">
            <a:solidFill>
              <a:srgbClr val="B30838"/>
            </a:solidFill>
            <a:prstDash val="solid"/>
            <a:round/>
            <a:headEnd type="none" w="med" len="med"/>
            <a:tailEnd type="none" w="med" len="med"/>
          </a:ln>
        </p:spPr>
      </p:cxnSp>
      <p:sp>
        <p:nvSpPr>
          <p:cNvPr id="992" name="Google Shape;992;p109"/>
          <p:cNvSpPr txBox="1">
            <a:spLocks noGrp="1"/>
          </p:cNvSpPr>
          <p:nvPr>
            <p:ph type="title"/>
          </p:nvPr>
        </p:nvSpPr>
        <p:spPr>
          <a:xfrm>
            <a:off x="88795" y="222267"/>
            <a:ext cx="11813600" cy="726000"/>
          </a:xfrm>
          <a:prstGeom prst="rect">
            <a:avLst/>
          </a:prstGeom>
        </p:spPr>
        <p:txBody>
          <a:bodyPr spcFirstLastPara="1" vert="horz" wrap="square" lIns="91433" tIns="45700" rIns="91433" bIns="45700" rtlCol="0" anchor="ctr" anchorCtr="0">
            <a:noAutofit/>
          </a:bodyPr>
          <a:lstStyle/>
          <a:p>
            <a:pPr lvl="0">
              <a:lnSpc>
                <a:spcPct val="115000"/>
              </a:lnSpc>
            </a:pPr>
            <a:r>
              <a:rPr lang="en-US" sz="2800" dirty="0">
                <a:solidFill>
                  <a:srgbClr val="C00000"/>
                </a:solidFill>
                <a:latin typeface="Arial" panose="020B0604020202020204" pitchFamily="34" charset="0"/>
                <a:cs typeface="Arial" panose="020B0604020202020204" pitchFamily="34" charset="0"/>
              </a:rPr>
              <a:t>1. Improving Simulation with Configurations and Integration of Data </a:t>
            </a:r>
            <a:br>
              <a:rPr lang="en-US" sz="2667" dirty="0">
                <a:solidFill>
                  <a:srgbClr val="C00000"/>
                </a:solidFill>
              </a:rPr>
            </a:br>
            <a:r>
              <a:rPr lang="en" sz="2400" dirty="0">
                <a:solidFill>
                  <a:srgbClr val="515151"/>
                </a:solidFill>
                <a:latin typeface="Arial" panose="020B0604020202020204" pitchFamily="34" charset="0"/>
                <a:cs typeface="Arial" panose="020B0604020202020204" pitchFamily="34" charset="0"/>
              </a:rPr>
              <a:t>1.3 MLaroundHPC: Learning Model Details (ML for Data Assimilation)</a:t>
            </a:r>
            <a:endParaRPr sz="2400" dirty="0">
              <a:solidFill>
                <a:srgbClr val="515151"/>
              </a:solidFill>
              <a:latin typeface="Arial" panose="020B0604020202020204" pitchFamily="34" charset="0"/>
              <a:cs typeface="Arial" panose="020B0604020202020204" pitchFamily="34" charset="0"/>
            </a:endParaRPr>
          </a:p>
        </p:txBody>
      </p:sp>
      <p:sp>
        <p:nvSpPr>
          <p:cNvPr id="993" name="Google Shape;993;p109"/>
          <p:cNvSpPr txBox="1">
            <a:spLocks noGrp="1"/>
          </p:cNvSpPr>
          <p:nvPr>
            <p:ph type="sldNum" idx="2"/>
          </p:nvPr>
        </p:nvSpPr>
        <p:spPr>
          <a:xfrm>
            <a:off x="11287040" y="6254132"/>
            <a:ext cx="548700" cy="5445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9pPr>
          </a:lstStyle>
          <a:p>
            <a:pPr algn="r"/>
            <a:fld id="{00000000-1234-1234-1234-123412341234}" type="slidenum">
              <a:rPr lang="en" smtClean="0"/>
              <a:pPr algn="r"/>
              <a:t>17</a:t>
            </a:fld>
            <a:endParaRPr dirty="0"/>
          </a:p>
        </p:txBody>
      </p:sp>
      <p:sp>
        <p:nvSpPr>
          <p:cNvPr id="994" name="Google Shape;994;p109"/>
          <p:cNvSpPr txBox="1">
            <a:spLocks noGrp="1"/>
          </p:cNvSpPr>
          <p:nvPr>
            <p:ph type="body" idx="1"/>
          </p:nvPr>
        </p:nvSpPr>
        <p:spPr>
          <a:xfrm>
            <a:off x="-1" y="1166804"/>
            <a:ext cx="6487017" cy="5008601"/>
          </a:xfrm>
          <a:prstGeom prst="rect">
            <a:avLst/>
          </a:prstGeom>
          <a:noFill/>
          <a:ln>
            <a:noFill/>
          </a:ln>
        </p:spPr>
        <p:txBody>
          <a:bodyPr spcFirstLastPara="1" vert="horz" wrap="square" lIns="91433" tIns="45700" rIns="91433" bIns="45700" rtlCol="0" anchor="t" anchorCtr="0">
            <a:noAutofit/>
          </a:bodyPr>
          <a:lstStyle/>
          <a:p>
            <a:pPr marL="0" indent="0">
              <a:lnSpc>
                <a:spcPct val="115000"/>
              </a:lnSpc>
              <a:buNone/>
            </a:pPr>
            <a:r>
              <a:rPr lang="en-US" sz="1867" b="1" dirty="0">
                <a:latin typeface="Open Sans"/>
                <a:ea typeface="Open Sans"/>
                <a:cs typeface="Open Sans"/>
                <a:sym typeface="Open Sans"/>
              </a:rPr>
              <a:t>a)</a:t>
            </a:r>
            <a:r>
              <a:rPr lang="en-US" sz="1867" dirty="0">
                <a:latin typeface="Open Sans"/>
                <a:ea typeface="Open Sans"/>
                <a:cs typeface="Open Sans"/>
                <a:sym typeface="Open Sans"/>
              </a:rPr>
              <a:t> </a:t>
            </a:r>
            <a:r>
              <a:rPr lang="en-US" sz="1867" b="1" dirty="0">
                <a:latin typeface="Open Sans"/>
                <a:ea typeface="Open Sans"/>
                <a:cs typeface="Open Sans"/>
                <a:sym typeface="Open Sans"/>
              </a:rPr>
              <a:t>Learning Agent Behavior</a:t>
            </a:r>
            <a:r>
              <a:rPr lang="en-US" sz="1867" dirty="0">
                <a:latin typeface="Open Sans"/>
                <a:ea typeface="Open Sans"/>
                <a:cs typeface="Open Sans"/>
                <a:sym typeface="Open Sans"/>
              </a:rPr>
              <a:t> One has a </a:t>
            </a:r>
            <a:r>
              <a:rPr lang="en-US" sz="1867" dirty="0" err="1">
                <a:latin typeface="Open Sans"/>
                <a:ea typeface="Open Sans"/>
                <a:cs typeface="Open Sans"/>
                <a:sym typeface="Open Sans"/>
              </a:rPr>
              <a:t>a</a:t>
            </a:r>
            <a:r>
              <a:rPr lang="en-US" sz="1867" dirty="0">
                <a:latin typeface="Open Sans"/>
                <a:ea typeface="Open Sans"/>
                <a:cs typeface="Open Sans"/>
                <a:sym typeface="Open Sans"/>
              </a:rPr>
              <a:t> set of cells as agents modeling a virtual tissue and use ML to learn both parameters and dynamics of cells replacing detailed computations by ML surrogates. As there can be millions to billions of such agents the performance gain can be huge as each agent uses same learned model. </a:t>
            </a:r>
          </a:p>
          <a:p>
            <a:pPr marL="0" indent="0">
              <a:lnSpc>
                <a:spcPct val="115000"/>
              </a:lnSpc>
              <a:buNone/>
            </a:pPr>
            <a:r>
              <a:rPr lang="en-US" sz="1867" b="1" dirty="0">
                <a:latin typeface="Open Sans"/>
                <a:ea typeface="Open Sans"/>
                <a:cs typeface="Open Sans"/>
                <a:sym typeface="Open Sans"/>
              </a:rPr>
              <a:t>b) </a:t>
            </a:r>
            <a:r>
              <a:rPr lang="en" sz="1867" b="1" dirty="0">
                <a:latin typeface="Open Sans"/>
                <a:ea typeface="Open Sans"/>
                <a:cs typeface="Open Sans"/>
                <a:sym typeface="Open Sans"/>
              </a:rPr>
              <a:t>Predictor-Corrector approach </a:t>
            </a:r>
            <a:r>
              <a:rPr lang="en" sz="1867" dirty="0">
                <a:latin typeface="Open Sans"/>
                <a:ea typeface="Open Sans"/>
                <a:cs typeface="Open Sans"/>
                <a:sym typeface="Open Sans"/>
              </a:rPr>
              <a:t>Take the case where data is a </a:t>
            </a:r>
            <a:r>
              <a:rPr lang="en-US" sz="1867" dirty="0">
                <a:latin typeface="Open Sans"/>
                <a:ea typeface="Open Sans"/>
                <a:cs typeface="Open Sans"/>
                <a:sym typeface="Open Sans"/>
              </a:rPr>
              <a:t>video or </a:t>
            </a:r>
            <a:r>
              <a:rPr lang="en" sz="1867" dirty="0">
                <a:latin typeface="Open Sans"/>
                <a:ea typeface="Open Sans"/>
                <a:cs typeface="Open Sans"/>
                <a:sym typeface="Open Sans"/>
              </a:rPr>
              <a:t>high dimensional (spatial extent) time series. </a:t>
            </a:r>
            <a:r>
              <a:rPr lang="en-US" sz="1867" dirty="0">
                <a:latin typeface="Open Sans"/>
                <a:ea typeface="Open Sans"/>
                <a:cs typeface="Open Sans"/>
                <a:sym typeface="Open Sans"/>
              </a:rPr>
              <a:t>Now </a:t>
            </a:r>
            <a:r>
              <a:rPr lang="en" sz="1867" dirty="0">
                <a:latin typeface="Open Sans"/>
                <a:ea typeface="Open Sans"/>
                <a:cs typeface="Open Sans"/>
                <a:sym typeface="Open Sans"/>
              </a:rPr>
              <a:t>one time steps models and at each step optimize the parameters to minimize divergence between simulation and ground truth data. </a:t>
            </a:r>
            <a:r>
              <a:rPr lang="en-US" sz="1867" dirty="0">
                <a:latin typeface="Open Sans"/>
                <a:ea typeface="Open Sans"/>
                <a:cs typeface="Open Sans"/>
                <a:sym typeface="Open Sans"/>
              </a:rPr>
              <a:t>E.g. </a:t>
            </a:r>
            <a:r>
              <a:rPr lang="en" sz="1867" dirty="0">
                <a:latin typeface="Open Sans"/>
                <a:ea typeface="Open Sans"/>
                <a:cs typeface="Open Sans"/>
                <a:sym typeface="Open Sans"/>
              </a:rPr>
              <a:t>produce a generic model organism such as an embryo. Take this generic model as a template and learn the different adjustments for particular individual  organisms.</a:t>
            </a:r>
          </a:p>
        </p:txBody>
      </p:sp>
      <p:sp>
        <p:nvSpPr>
          <p:cNvPr id="2" name="TextBox 1">
            <a:extLst>
              <a:ext uri="{FF2B5EF4-FFF2-40B4-BE49-F238E27FC236}">
                <a16:creationId xmlns:a16="http://schemas.microsoft.com/office/drawing/2014/main" id="{B6512322-F439-4CDB-9B12-E9B16DC84BAB}"/>
              </a:ext>
            </a:extLst>
          </p:cNvPr>
          <p:cNvSpPr txBox="1"/>
          <p:nvPr/>
        </p:nvSpPr>
        <p:spPr>
          <a:xfrm>
            <a:off x="6404391" y="4926594"/>
            <a:ext cx="5603217" cy="1478033"/>
          </a:xfrm>
          <a:prstGeom prst="rect">
            <a:avLst/>
          </a:prstGeom>
          <a:noFill/>
          <a:ln w="28575">
            <a:solidFill>
              <a:schemeClr val="tx1"/>
            </a:solidFill>
          </a:ln>
        </p:spPr>
        <p:txBody>
          <a:bodyPr wrap="square" rtlCol="0">
            <a:spAutoFit/>
          </a:bodyPr>
          <a:lstStyle/>
          <a:p>
            <a:pPr>
              <a:lnSpc>
                <a:spcPct val="115000"/>
              </a:lnSpc>
            </a:pPr>
            <a:r>
              <a:rPr lang="en-US" sz="2000" dirty="0">
                <a:latin typeface="Open Sans"/>
                <a:ea typeface="Open Sans"/>
                <a:cs typeface="Open Sans"/>
                <a:sym typeface="Open Sans"/>
              </a:rPr>
              <a:t>Current state of the art (Ride Hailing!!) expresses spatial structure as a convolutional neural net and time dependence as recurrent neural net (LSTM)</a:t>
            </a:r>
          </a:p>
        </p:txBody>
      </p:sp>
      <p:sp>
        <p:nvSpPr>
          <p:cNvPr id="3" name="Date Placeholder 2">
            <a:extLst>
              <a:ext uri="{FF2B5EF4-FFF2-40B4-BE49-F238E27FC236}">
                <a16:creationId xmlns:a16="http://schemas.microsoft.com/office/drawing/2014/main" id="{01BEEBC8-3498-4985-AFE3-C0973D266310}"/>
              </a:ext>
            </a:extLst>
          </p:cNvPr>
          <p:cNvSpPr>
            <a:spLocks noGrp="1"/>
          </p:cNvSpPr>
          <p:nvPr>
            <p:ph type="dt" sz="half" idx="10"/>
          </p:nvPr>
        </p:nvSpPr>
        <p:spPr/>
        <p:txBody>
          <a:bodyPr/>
          <a:lstStyle/>
          <a:p>
            <a:r>
              <a:rPr lang="en-US">
                <a:solidFill>
                  <a:prstClr val="black">
                    <a:tint val="75000"/>
                  </a:prstClr>
                </a:solidFill>
              </a:rPr>
              <a:t>9/26/2019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9" name="Google Shape;819;p94"/>
          <p:cNvSpPr/>
          <p:nvPr/>
        </p:nvSpPr>
        <p:spPr>
          <a:xfrm>
            <a:off x="186165" y="1534423"/>
            <a:ext cx="4790684" cy="4578074"/>
          </a:xfrm>
          <a:prstGeom prst="rect">
            <a:avLst/>
          </a:prstGeom>
          <a:solidFill>
            <a:srgbClr val="EFEFEF"/>
          </a:solidFill>
          <a:ln>
            <a:noFill/>
          </a:ln>
        </p:spPr>
        <p:txBody>
          <a:bodyPr spcFirstLastPara="1" wrap="square" lIns="121900" tIns="121900" rIns="121900" bIns="121900" anchor="ctr" anchorCtr="0">
            <a:noAutofit/>
          </a:bodyPr>
          <a:lstStyle/>
          <a:p>
            <a:endParaRPr sz="2400"/>
          </a:p>
        </p:txBody>
      </p:sp>
      <p:sp>
        <p:nvSpPr>
          <p:cNvPr id="820" name="Google Shape;820;p94"/>
          <p:cNvSpPr txBox="1">
            <a:spLocks noGrp="1"/>
          </p:cNvSpPr>
          <p:nvPr>
            <p:ph type="body" idx="1"/>
          </p:nvPr>
        </p:nvSpPr>
        <p:spPr>
          <a:xfrm>
            <a:off x="-12222" y="1534423"/>
            <a:ext cx="4879127" cy="3772612"/>
          </a:xfrm>
          <a:prstGeom prst="rect">
            <a:avLst/>
          </a:prstGeom>
          <a:noFill/>
          <a:ln>
            <a:noFill/>
          </a:ln>
        </p:spPr>
        <p:txBody>
          <a:bodyPr spcFirstLastPara="1" vert="horz" wrap="square" lIns="91433" tIns="45700" rIns="91433" bIns="45700" rtlCol="0" anchor="t" anchorCtr="0">
            <a:noAutofit/>
          </a:bodyPr>
          <a:lstStyle/>
          <a:p>
            <a:pPr marL="609585" indent="-406390">
              <a:lnSpc>
                <a:spcPct val="115000"/>
              </a:lnSpc>
              <a:spcBef>
                <a:spcPts val="1067"/>
              </a:spcBef>
              <a:buSzPts val="1200"/>
              <a:buFont typeface="Open Sans"/>
              <a:buChar char="•"/>
            </a:pPr>
            <a:r>
              <a:rPr lang="en-US" sz="1867" dirty="0">
                <a:latin typeface="Open Sans"/>
                <a:ea typeface="Open Sans"/>
                <a:cs typeface="Open Sans"/>
                <a:sym typeface="Open Sans"/>
              </a:rPr>
              <a:t>This imagines a future where AI will essentially  be able to derive theories from data, or more practically a mix of data and models. </a:t>
            </a:r>
          </a:p>
          <a:p>
            <a:pPr marL="609585" indent="-406390">
              <a:lnSpc>
                <a:spcPct val="115000"/>
              </a:lnSpc>
              <a:spcBef>
                <a:spcPts val="1067"/>
              </a:spcBef>
              <a:buSzPts val="1200"/>
              <a:buFont typeface="Open Sans"/>
              <a:buChar char="•"/>
            </a:pPr>
            <a:r>
              <a:rPr lang="en-US" sz="1867" dirty="0">
                <a:latin typeface="Open Sans"/>
                <a:ea typeface="Open Sans"/>
                <a:cs typeface="Open Sans"/>
                <a:sym typeface="Open Sans"/>
              </a:rPr>
              <a:t>This is especially promising in agent based models which often contain phenomenological approaches such as the predictor-corrector method of 1.3. We expect that will take the results of such assimilation and effective potentials and interactions and use them as the master model or theory for future research.</a:t>
            </a:r>
            <a:endParaRPr sz="1867" dirty="0">
              <a:latin typeface="Open Sans"/>
              <a:ea typeface="Open Sans"/>
              <a:cs typeface="Open Sans"/>
              <a:sym typeface="Open Sans"/>
            </a:endParaRPr>
          </a:p>
        </p:txBody>
      </p:sp>
      <p:sp>
        <p:nvSpPr>
          <p:cNvPr id="823" name="Google Shape;823;p94"/>
          <p:cNvSpPr txBox="1">
            <a:spLocks noGrp="1"/>
          </p:cNvSpPr>
          <p:nvPr>
            <p:ph type="title"/>
          </p:nvPr>
        </p:nvSpPr>
        <p:spPr>
          <a:xfrm>
            <a:off x="639876" y="382503"/>
            <a:ext cx="10381786" cy="726000"/>
          </a:xfrm>
          <a:prstGeom prst="rect">
            <a:avLst/>
          </a:prstGeom>
        </p:spPr>
        <p:txBody>
          <a:bodyPr spcFirstLastPara="1" vert="horz" wrap="square" lIns="91433" tIns="45700" rIns="91433" bIns="45700" rtlCol="0" anchor="ctr" anchorCtr="0">
            <a:noAutofit/>
          </a:bodyPr>
          <a:lstStyle/>
          <a:p>
            <a:pPr lvl="0">
              <a:lnSpc>
                <a:spcPct val="115000"/>
              </a:lnSpc>
            </a:pPr>
            <a:r>
              <a:rPr lang="en-US" sz="2800" dirty="0">
                <a:solidFill>
                  <a:srgbClr val="C00000"/>
                </a:solidFill>
                <a:latin typeface="Arial" panose="020B0604020202020204" pitchFamily="34" charset="0"/>
                <a:cs typeface="Arial" panose="020B0604020202020204" pitchFamily="34" charset="0"/>
              </a:rPr>
              <a:t>2. Learn Structure, Theory and Model for Simulation</a:t>
            </a:r>
            <a:br>
              <a:rPr lang="en-US" sz="2667" dirty="0">
                <a:solidFill>
                  <a:srgbClr val="515151"/>
                </a:solidFill>
                <a:latin typeface="Arial" panose="020B0604020202020204" pitchFamily="34" charset="0"/>
                <a:cs typeface="Arial" panose="020B0604020202020204" pitchFamily="34" charset="0"/>
              </a:rPr>
            </a:br>
            <a:r>
              <a:rPr lang="en-US" sz="2400" dirty="0">
                <a:solidFill>
                  <a:srgbClr val="515151"/>
                </a:solidFill>
                <a:latin typeface="Arial" panose="020B0604020202020204" pitchFamily="34" charset="0"/>
                <a:cs typeface="Arial" panose="020B0604020202020204" pitchFamily="34" charset="0"/>
              </a:rPr>
              <a:t>2.3 </a:t>
            </a:r>
            <a:r>
              <a:rPr lang="en-US" sz="2400" dirty="0" err="1">
                <a:solidFill>
                  <a:srgbClr val="515151"/>
                </a:solidFill>
                <a:latin typeface="Arial" panose="020B0604020202020204" pitchFamily="34" charset="0"/>
                <a:cs typeface="Arial" panose="020B0604020202020204" pitchFamily="34" charset="0"/>
              </a:rPr>
              <a:t>MLaroundHPC</a:t>
            </a:r>
            <a:r>
              <a:rPr lang="en-US" sz="2400" dirty="0">
                <a:solidFill>
                  <a:srgbClr val="515151"/>
                </a:solidFill>
                <a:latin typeface="Arial" panose="020B0604020202020204" pitchFamily="34" charset="0"/>
                <a:cs typeface="Arial" panose="020B0604020202020204" pitchFamily="34" charset="0"/>
              </a:rPr>
              <a:t>: Learning Model Details - Inference of Missing Model Structure</a:t>
            </a:r>
            <a:endParaRPr sz="2400" dirty="0">
              <a:solidFill>
                <a:srgbClr val="515151"/>
              </a:solidFill>
              <a:latin typeface="Arial" panose="020B0604020202020204" pitchFamily="34" charset="0"/>
              <a:cs typeface="Arial" panose="020B0604020202020204" pitchFamily="34" charset="0"/>
            </a:endParaRPr>
          </a:p>
        </p:txBody>
      </p:sp>
      <p:sp>
        <p:nvSpPr>
          <p:cNvPr id="824" name="Google Shape;824;p94"/>
          <p:cNvSpPr txBox="1">
            <a:spLocks noGrp="1"/>
          </p:cNvSpPr>
          <p:nvPr>
            <p:ph type="sldNum" idx="2"/>
          </p:nvPr>
        </p:nvSpPr>
        <p:spPr>
          <a:xfrm>
            <a:off x="11367727" y="6293106"/>
            <a:ext cx="548700" cy="5445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9pPr>
          </a:lstStyle>
          <a:p>
            <a:pPr algn="r"/>
            <a:fld id="{00000000-1234-1234-1234-123412341234}" type="slidenum">
              <a:rPr lang="en" smtClean="0"/>
              <a:pPr algn="r"/>
              <a:t>18</a:t>
            </a:fld>
            <a:endParaRPr dirty="0"/>
          </a:p>
        </p:txBody>
      </p:sp>
      <p:pic>
        <p:nvPicPr>
          <p:cNvPr id="3074" name="Picture 2">
            <a:extLst>
              <a:ext uri="{FF2B5EF4-FFF2-40B4-BE49-F238E27FC236}">
                <a16:creationId xmlns:a16="http://schemas.microsoft.com/office/drawing/2014/main" id="{4FD0F7BC-6BC9-4485-81EF-D19C3F2431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3035" y="1108503"/>
            <a:ext cx="7498965" cy="5035363"/>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B7D8D0A1-0327-47C6-AFBB-0A4A01497142}"/>
              </a:ext>
            </a:extLst>
          </p:cNvPr>
          <p:cNvSpPr>
            <a:spLocks noGrp="1"/>
          </p:cNvSpPr>
          <p:nvPr>
            <p:ph type="dt" sz="half" idx="10"/>
          </p:nvPr>
        </p:nvSpPr>
        <p:spPr>
          <a:xfrm>
            <a:off x="9728781" y="6442347"/>
            <a:ext cx="1292881" cy="365125"/>
          </a:xfrm>
        </p:spPr>
        <p:txBody>
          <a:bodyPr/>
          <a:lstStyle/>
          <a:p>
            <a:r>
              <a:rPr lang="en-US">
                <a:solidFill>
                  <a:prstClr val="black">
                    <a:tint val="75000"/>
                  </a:prstClr>
                </a:solidFill>
              </a:rPr>
              <a:t>9/26/2019</a:t>
            </a:r>
          </a:p>
        </p:txBody>
      </p:sp>
    </p:spTree>
    <p:extLst>
      <p:ext uri="{BB962C8B-B14F-4D97-AF65-F5344CB8AC3E}">
        <p14:creationId xmlns:p14="http://schemas.microsoft.com/office/powerpoint/2010/main" val="673917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cxnSp>
        <p:nvCxnSpPr>
          <p:cNvPr id="1035" name="Google Shape;1035;p114"/>
          <p:cNvCxnSpPr/>
          <p:nvPr/>
        </p:nvCxnSpPr>
        <p:spPr>
          <a:xfrm>
            <a:off x="574233" y="1291933"/>
            <a:ext cx="2517200" cy="0"/>
          </a:xfrm>
          <a:prstGeom prst="straightConnector1">
            <a:avLst/>
          </a:prstGeom>
          <a:noFill/>
          <a:ln w="19050" cap="flat" cmpd="sng">
            <a:solidFill>
              <a:srgbClr val="B30838"/>
            </a:solidFill>
            <a:prstDash val="solid"/>
            <a:round/>
            <a:headEnd type="none" w="med" len="med"/>
            <a:tailEnd type="none" w="med" len="med"/>
          </a:ln>
        </p:spPr>
      </p:cxnSp>
      <p:sp>
        <p:nvSpPr>
          <p:cNvPr id="1036" name="Google Shape;1036;p114"/>
          <p:cNvSpPr txBox="1">
            <a:spLocks noGrp="1"/>
          </p:cNvSpPr>
          <p:nvPr>
            <p:ph type="title"/>
          </p:nvPr>
        </p:nvSpPr>
        <p:spPr>
          <a:xfrm>
            <a:off x="86108" y="189284"/>
            <a:ext cx="10956400" cy="726000"/>
          </a:xfrm>
          <a:prstGeom prst="rect">
            <a:avLst/>
          </a:prstGeom>
        </p:spPr>
        <p:txBody>
          <a:bodyPr spcFirstLastPara="1" vert="horz" wrap="square" lIns="91433" tIns="45700" rIns="91433" bIns="45700" rtlCol="0" anchor="ctr" anchorCtr="0">
            <a:noAutofit/>
          </a:bodyPr>
          <a:lstStyle/>
          <a:p>
            <a:pPr>
              <a:lnSpc>
                <a:spcPct val="115000"/>
              </a:lnSpc>
              <a:spcBef>
                <a:spcPts val="0"/>
              </a:spcBef>
            </a:pPr>
            <a:r>
              <a:rPr lang="en-US" sz="2933" dirty="0">
                <a:latin typeface="Open Sans"/>
                <a:ea typeface="Open Sans"/>
                <a:cs typeface="Open Sans"/>
                <a:sym typeface="Open Sans"/>
              </a:rPr>
              <a:t>Putting it all Together</a:t>
            </a:r>
            <a:br>
              <a:rPr lang="en-US" sz="2933" dirty="0">
                <a:latin typeface="Open Sans"/>
                <a:ea typeface="Open Sans"/>
                <a:cs typeface="Open Sans"/>
                <a:sym typeface="Open Sans"/>
              </a:rPr>
            </a:br>
            <a:r>
              <a:rPr lang="en" sz="2933" dirty="0">
                <a:latin typeface="Open Sans"/>
                <a:ea typeface="Open Sans"/>
                <a:cs typeface="Open Sans"/>
                <a:sym typeface="Open Sans"/>
              </a:rPr>
              <a:t>Simulating Biological Organisms (with James Glazier @IU) </a:t>
            </a:r>
            <a:endParaRPr sz="2933" dirty="0">
              <a:latin typeface="Open Sans"/>
              <a:ea typeface="Open Sans"/>
              <a:cs typeface="Open Sans"/>
              <a:sym typeface="Open Sans"/>
            </a:endParaRPr>
          </a:p>
        </p:txBody>
      </p:sp>
      <p:sp>
        <p:nvSpPr>
          <p:cNvPr id="1037" name="Google Shape;1037;p114"/>
          <p:cNvSpPr txBox="1">
            <a:spLocks noGrp="1"/>
          </p:cNvSpPr>
          <p:nvPr>
            <p:ph type="sldNum" idx="2"/>
          </p:nvPr>
        </p:nvSpPr>
        <p:spPr>
          <a:xfrm>
            <a:off x="11488659" y="6268384"/>
            <a:ext cx="548700" cy="5445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9pPr>
          </a:lstStyle>
          <a:p>
            <a:pPr algn="r"/>
            <a:fld id="{00000000-1234-1234-1234-123412341234}" type="slidenum">
              <a:rPr lang="en" smtClean="0"/>
              <a:pPr algn="r"/>
              <a:t>19</a:t>
            </a:fld>
            <a:endParaRPr dirty="0"/>
          </a:p>
        </p:txBody>
      </p:sp>
      <p:pic>
        <p:nvPicPr>
          <p:cNvPr id="1038" name="Google Shape;1038;p114"/>
          <p:cNvPicPr preferRelativeResize="0"/>
          <p:nvPr/>
        </p:nvPicPr>
        <p:blipFill>
          <a:blip r:embed="rId3">
            <a:alphaModFix/>
          </a:blip>
          <a:stretch>
            <a:fillRect/>
          </a:stretch>
        </p:blipFill>
        <p:spPr>
          <a:xfrm>
            <a:off x="0" y="2400418"/>
            <a:ext cx="12192000" cy="3838033"/>
          </a:xfrm>
          <a:prstGeom prst="rect">
            <a:avLst/>
          </a:prstGeom>
          <a:noFill/>
          <a:ln>
            <a:noFill/>
          </a:ln>
        </p:spPr>
      </p:pic>
      <p:sp>
        <p:nvSpPr>
          <p:cNvPr id="1039" name="Google Shape;1039;p114"/>
          <p:cNvSpPr txBox="1"/>
          <p:nvPr/>
        </p:nvSpPr>
        <p:spPr>
          <a:xfrm>
            <a:off x="86108" y="1289067"/>
            <a:ext cx="5048875" cy="1170000"/>
          </a:xfrm>
          <a:prstGeom prst="rect">
            <a:avLst/>
          </a:prstGeom>
          <a:noFill/>
          <a:ln>
            <a:noFill/>
          </a:ln>
        </p:spPr>
        <p:txBody>
          <a:bodyPr spcFirstLastPara="1" wrap="square" lIns="121900" tIns="121900" rIns="121900" bIns="121900" anchor="t" anchorCtr="0">
            <a:noAutofit/>
          </a:bodyPr>
          <a:lstStyle/>
          <a:p>
            <a:r>
              <a:rPr lang="en" sz="2400" b="1" dirty="0"/>
              <a:t>Learning </a:t>
            </a:r>
            <a:r>
              <a:rPr lang="en-US" sz="2400" b="1" dirty="0"/>
              <a:t>Model (</a:t>
            </a:r>
            <a:r>
              <a:rPr lang="en" sz="2400" b="1" dirty="0"/>
              <a:t>Agent) Behavior</a:t>
            </a:r>
            <a:br>
              <a:rPr lang="en" sz="2400" dirty="0">
                <a:latin typeface="Calibri"/>
                <a:ea typeface="Calibri"/>
                <a:cs typeface="Calibri"/>
                <a:sym typeface="Calibri"/>
              </a:rPr>
            </a:br>
            <a:r>
              <a:rPr lang="en" sz="2000" dirty="0">
                <a:latin typeface="Calibri"/>
                <a:ea typeface="Calibri"/>
                <a:cs typeface="Calibri"/>
                <a:sym typeface="Calibri"/>
              </a:rPr>
              <a:t>Replace components by learned surrogates </a:t>
            </a:r>
            <a:br>
              <a:rPr lang="en" sz="2000" dirty="0">
                <a:latin typeface="Calibri"/>
                <a:ea typeface="Calibri"/>
                <a:cs typeface="Calibri"/>
                <a:sym typeface="Calibri"/>
              </a:rPr>
            </a:br>
            <a:r>
              <a:rPr lang="en" sz="2000" dirty="0">
                <a:latin typeface="Calibri"/>
                <a:ea typeface="Calibri"/>
                <a:cs typeface="Calibri"/>
                <a:sym typeface="Calibri"/>
              </a:rPr>
              <a:t>(Reaction Kinetics Coupled ODE’s)</a:t>
            </a:r>
            <a:endParaRPr sz="2400" dirty="0">
              <a:latin typeface="Calibri"/>
              <a:ea typeface="Calibri"/>
              <a:cs typeface="Calibri"/>
              <a:sym typeface="Calibri"/>
            </a:endParaRPr>
          </a:p>
        </p:txBody>
      </p:sp>
      <p:sp>
        <p:nvSpPr>
          <p:cNvPr id="1040" name="Google Shape;1040;p114"/>
          <p:cNvSpPr txBox="1"/>
          <p:nvPr/>
        </p:nvSpPr>
        <p:spPr>
          <a:xfrm>
            <a:off x="8369087" y="2138233"/>
            <a:ext cx="3468000" cy="726000"/>
          </a:xfrm>
          <a:prstGeom prst="rect">
            <a:avLst/>
          </a:prstGeom>
          <a:noFill/>
          <a:ln>
            <a:noFill/>
          </a:ln>
        </p:spPr>
        <p:txBody>
          <a:bodyPr spcFirstLastPara="1" wrap="square" lIns="121900" tIns="121900" rIns="121900" bIns="121900" anchor="t" anchorCtr="0">
            <a:noAutofit/>
          </a:bodyPr>
          <a:lstStyle/>
          <a:p>
            <a:r>
              <a:rPr lang="en" sz="2400" b="1"/>
              <a:t>Predictor-Corrector</a:t>
            </a:r>
            <a:endParaRPr sz="2400" b="1"/>
          </a:p>
        </p:txBody>
      </p:sp>
      <p:sp>
        <p:nvSpPr>
          <p:cNvPr id="1041" name="Google Shape;1041;p114"/>
          <p:cNvSpPr txBox="1"/>
          <p:nvPr/>
        </p:nvSpPr>
        <p:spPr>
          <a:xfrm>
            <a:off x="4777059" y="2038102"/>
            <a:ext cx="3012800" cy="472000"/>
          </a:xfrm>
          <a:prstGeom prst="rect">
            <a:avLst/>
          </a:prstGeom>
          <a:noFill/>
          <a:ln>
            <a:noFill/>
          </a:ln>
        </p:spPr>
        <p:txBody>
          <a:bodyPr spcFirstLastPara="1" wrap="square" lIns="121900" tIns="121900" rIns="121900" bIns="121900" anchor="t" anchorCtr="0">
            <a:noAutofit/>
          </a:bodyPr>
          <a:lstStyle/>
          <a:p>
            <a:r>
              <a:rPr lang="en" sz="2400" b="1" dirty="0"/>
              <a:t>Smart Ensembles</a:t>
            </a:r>
            <a:endParaRPr sz="2400" b="1" dirty="0"/>
          </a:p>
        </p:txBody>
      </p:sp>
      <p:sp>
        <p:nvSpPr>
          <p:cNvPr id="1042" name="Google Shape;1042;p114"/>
          <p:cNvSpPr/>
          <p:nvPr/>
        </p:nvSpPr>
        <p:spPr>
          <a:xfrm rot="-3329700">
            <a:off x="2276299" y="2339592"/>
            <a:ext cx="335405" cy="725733"/>
          </a:xfrm>
          <a:prstGeom prst="upDown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43" name="Google Shape;1043;p114"/>
          <p:cNvSpPr txBox="1"/>
          <p:nvPr/>
        </p:nvSpPr>
        <p:spPr>
          <a:xfrm>
            <a:off x="5823933" y="1322984"/>
            <a:ext cx="4457600" cy="726000"/>
          </a:xfrm>
          <a:prstGeom prst="rect">
            <a:avLst/>
          </a:prstGeom>
          <a:noFill/>
          <a:ln>
            <a:noFill/>
          </a:ln>
        </p:spPr>
        <p:txBody>
          <a:bodyPr spcFirstLastPara="1" wrap="square" lIns="121900" tIns="121900" rIns="121900" bIns="121900" anchor="t" anchorCtr="0">
            <a:noAutofit/>
          </a:bodyPr>
          <a:lstStyle/>
          <a:p>
            <a:r>
              <a:rPr lang="en" sz="2400" b="1"/>
              <a:t>All steps use MLAutotuning</a:t>
            </a:r>
            <a:endParaRPr sz="2400" b="1"/>
          </a:p>
        </p:txBody>
      </p:sp>
      <p:sp>
        <p:nvSpPr>
          <p:cNvPr id="2" name="Date Placeholder 1">
            <a:extLst>
              <a:ext uri="{FF2B5EF4-FFF2-40B4-BE49-F238E27FC236}">
                <a16:creationId xmlns:a16="http://schemas.microsoft.com/office/drawing/2014/main" id="{D21BCFAB-D2E0-46BB-B60A-962CD9CCE38E}"/>
              </a:ext>
            </a:extLst>
          </p:cNvPr>
          <p:cNvSpPr>
            <a:spLocks noGrp="1"/>
          </p:cNvSpPr>
          <p:nvPr>
            <p:ph type="dt" sz="half" idx="10"/>
          </p:nvPr>
        </p:nvSpPr>
        <p:spPr/>
        <p:txBody>
          <a:bodyPr/>
          <a:lstStyle/>
          <a:p>
            <a:r>
              <a:rPr lang="en-US">
                <a:solidFill>
                  <a:prstClr val="black">
                    <a:tint val="75000"/>
                  </a:prstClr>
                </a:solidFill>
              </a:rPr>
              <a:t>9/26/2019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6" name="Google Shape;436;p58"/>
          <p:cNvSpPr/>
          <p:nvPr/>
        </p:nvSpPr>
        <p:spPr>
          <a:xfrm>
            <a:off x="4936388" y="0"/>
            <a:ext cx="7255612" cy="6434418"/>
          </a:xfrm>
          <a:prstGeom prst="rect">
            <a:avLst/>
          </a:prstGeom>
          <a:solidFill>
            <a:srgbClr val="F3F3F3"/>
          </a:solidFill>
          <a:ln>
            <a:noFill/>
          </a:ln>
        </p:spPr>
        <p:txBody>
          <a:bodyPr spcFirstLastPara="1" wrap="square" lIns="121900" tIns="121900" rIns="121900" bIns="121900" anchor="ctr" anchorCtr="0">
            <a:noAutofit/>
          </a:bodyPr>
          <a:lstStyle/>
          <a:p>
            <a:endParaRPr sz="2400"/>
          </a:p>
        </p:txBody>
      </p:sp>
      <p:sp>
        <p:nvSpPr>
          <p:cNvPr id="440" name="Google Shape;440;p58"/>
          <p:cNvSpPr txBox="1">
            <a:spLocks noGrp="1"/>
          </p:cNvSpPr>
          <p:nvPr>
            <p:ph type="sldNum" idx="4"/>
          </p:nvPr>
        </p:nvSpPr>
        <p:spPr>
          <a:xfrm>
            <a:off x="11257200" y="6259209"/>
            <a:ext cx="731600" cy="726000"/>
          </a:xfrm>
          <a:prstGeom prst="rect">
            <a:avLst/>
          </a:prstGeom>
        </p:spPr>
        <p:txBody>
          <a:bodyPr spcFirstLastPara="1" vert="horz" wrap="square" lIns="91433" tIns="45700" rIns="91433" bIns="45700" rtlCol="0" anchor="ctr" anchorCtr="0">
            <a:noAutofit/>
          </a:bodyPr>
          <a:lstStyle/>
          <a:p>
            <a:fld id="{00000000-1234-1234-1234-123412341234}" type="slidenum">
              <a:rPr lang="en"/>
              <a:pPr/>
              <a:t>2</a:t>
            </a:fld>
            <a:endParaRPr/>
          </a:p>
        </p:txBody>
      </p:sp>
      <p:sp>
        <p:nvSpPr>
          <p:cNvPr id="435" name="Google Shape;435;p58"/>
          <p:cNvSpPr txBox="1">
            <a:spLocks noGrp="1"/>
          </p:cNvSpPr>
          <p:nvPr>
            <p:ph type="ctrTitle" idx="4294967295"/>
          </p:nvPr>
        </p:nvSpPr>
        <p:spPr>
          <a:xfrm>
            <a:off x="123737" y="2083282"/>
            <a:ext cx="4812651" cy="1502833"/>
          </a:xfrm>
          <a:prstGeom prst="rect">
            <a:avLst/>
          </a:prstGeom>
          <a:noFill/>
          <a:ln>
            <a:noFill/>
          </a:ln>
        </p:spPr>
        <p:txBody>
          <a:bodyPr spcFirstLastPara="1" vert="horz" wrap="square" lIns="91433" tIns="45700" rIns="91433" bIns="45700" rtlCol="0" anchor="b" anchorCtr="0">
            <a:noAutofit/>
          </a:bodyPr>
          <a:lstStyle/>
          <a:p>
            <a:pPr>
              <a:spcBef>
                <a:spcPts val="0"/>
              </a:spcBef>
              <a:buClr>
                <a:schemeClr val="dk1"/>
              </a:buClr>
              <a:buSzPts val="4500"/>
            </a:pPr>
            <a:r>
              <a:rPr lang="en-US" sz="4800" dirty="0" err="1">
                <a:latin typeface="Open Sans"/>
                <a:ea typeface="Open Sans"/>
                <a:cs typeface="Open Sans"/>
                <a:sym typeface="Open Sans"/>
              </a:rPr>
              <a:t>HPCforML</a:t>
            </a:r>
            <a:r>
              <a:rPr lang="en-US" sz="4800" dirty="0">
                <a:latin typeface="Open Sans"/>
                <a:ea typeface="Open Sans"/>
                <a:cs typeface="Open Sans"/>
                <a:sym typeface="Open Sans"/>
              </a:rPr>
              <a:t> and</a:t>
            </a:r>
            <a:br>
              <a:rPr lang="en-US" sz="4800" dirty="0">
                <a:latin typeface="Open Sans"/>
                <a:ea typeface="Open Sans"/>
                <a:cs typeface="Open Sans"/>
                <a:sym typeface="Open Sans"/>
              </a:rPr>
            </a:br>
            <a:r>
              <a:rPr lang="en-US" sz="4800" dirty="0" err="1">
                <a:latin typeface="Open Sans"/>
                <a:ea typeface="Open Sans"/>
                <a:cs typeface="Open Sans"/>
                <a:sym typeface="Open Sans"/>
              </a:rPr>
              <a:t>MLforHPC</a:t>
            </a:r>
            <a:endParaRPr sz="4800" dirty="0">
              <a:latin typeface="Open Sans"/>
              <a:ea typeface="Open Sans"/>
              <a:cs typeface="Open Sans"/>
              <a:sym typeface="Open Sans"/>
            </a:endParaRPr>
          </a:p>
        </p:txBody>
      </p:sp>
      <p:sp>
        <p:nvSpPr>
          <p:cNvPr id="437" name="Google Shape;437;p58"/>
          <p:cNvSpPr txBox="1">
            <a:spLocks noGrp="1"/>
          </p:cNvSpPr>
          <p:nvPr>
            <p:ph type="subTitle" idx="4294967295"/>
          </p:nvPr>
        </p:nvSpPr>
        <p:spPr>
          <a:xfrm>
            <a:off x="4936387" y="44200"/>
            <a:ext cx="7255613" cy="4017936"/>
          </a:xfrm>
          <a:prstGeom prst="rect">
            <a:avLst/>
          </a:prstGeom>
          <a:noFill/>
          <a:ln>
            <a:noFill/>
          </a:ln>
        </p:spPr>
        <p:txBody>
          <a:bodyPr spcFirstLastPara="1" vert="horz" wrap="square" lIns="91433" tIns="45700" rIns="91433" bIns="45700" rtlCol="0" anchor="t" anchorCtr="0">
            <a:noAutofit/>
          </a:bodyPr>
          <a:lstStyle/>
          <a:p>
            <a:pPr marL="584197" indent="-457200">
              <a:lnSpc>
                <a:spcPct val="150000"/>
              </a:lnSpc>
              <a:spcBef>
                <a:spcPts val="1067"/>
              </a:spcBef>
              <a:buClr>
                <a:srgbClr val="434343"/>
              </a:buClr>
              <a:buSzPts val="2100"/>
            </a:pPr>
            <a:r>
              <a:rPr lang="en-US" b="1" dirty="0">
                <a:solidFill>
                  <a:srgbClr val="434343"/>
                </a:solidFill>
                <a:latin typeface="Open Sans"/>
                <a:ea typeface="Open Sans"/>
                <a:cs typeface="Open Sans"/>
                <a:sym typeface="Open Sans"/>
              </a:rPr>
              <a:t>Technical aspects of converging HPC and Machine Learning</a:t>
            </a:r>
          </a:p>
          <a:p>
            <a:pPr marL="584197" indent="-457200">
              <a:lnSpc>
                <a:spcPct val="150000"/>
              </a:lnSpc>
              <a:spcBef>
                <a:spcPts val="1067"/>
              </a:spcBef>
              <a:buClr>
                <a:srgbClr val="434343"/>
              </a:buClr>
              <a:buSzPts val="2100"/>
            </a:pPr>
            <a:r>
              <a:rPr lang="en-US" b="1" dirty="0" err="1">
                <a:solidFill>
                  <a:srgbClr val="434343"/>
                </a:solidFill>
                <a:latin typeface="Open Sans"/>
                <a:ea typeface="Open Sans"/>
                <a:cs typeface="Open Sans"/>
                <a:sym typeface="Open Sans"/>
              </a:rPr>
              <a:t>HPCforML</a:t>
            </a:r>
            <a:r>
              <a:rPr lang="en-US" b="1" dirty="0">
                <a:solidFill>
                  <a:srgbClr val="434343"/>
                </a:solidFill>
                <a:latin typeface="Open Sans"/>
                <a:ea typeface="Open Sans"/>
                <a:cs typeface="Open Sans"/>
                <a:sym typeface="Open Sans"/>
              </a:rPr>
              <a:t> (Not discussed)</a:t>
            </a:r>
          </a:p>
          <a:p>
            <a:pPr marL="1041397" lvl="1" indent="-457200">
              <a:lnSpc>
                <a:spcPct val="150000"/>
              </a:lnSpc>
              <a:spcBef>
                <a:spcPts val="1067"/>
              </a:spcBef>
              <a:buClr>
                <a:srgbClr val="434343"/>
              </a:buClr>
              <a:buSzPts val="2100"/>
            </a:pPr>
            <a:r>
              <a:rPr lang="en-US" dirty="0">
                <a:solidFill>
                  <a:srgbClr val="434343"/>
                </a:solidFill>
                <a:latin typeface="Open Sans"/>
                <a:ea typeface="Open Sans"/>
                <a:cs typeface="Open Sans"/>
                <a:sym typeface="Open Sans"/>
              </a:rPr>
              <a:t>Parallel high performance ML algorithms</a:t>
            </a:r>
          </a:p>
          <a:p>
            <a:pPr marL="1041397" lvl="1" indent="-457200">
              <a:lnSpc>
                <a:spcPct val="150000"/>
              </a:lnSpc>
              <a:spcBef>
                <a:spcPts val="1067"/>
              </a:spcBef>
              <a:buClr>
                <a:srgbClr val="434343"/>
              </a:buClr>
              <a:buSzPts val="2100"/>
            </a:pPr>
            <a:r>
              <a:rPr lang="en-US" dirty="0">
                <a:solidFill>
                  <a:srgbClr val="434343"/>
                </a:solidFill>
                <a:latin typeface="Open Sans"/>
                <a:ea typeface="Open Sans"/>
                <a:cs typeface="Open Sans"/>
                <a:sym typeface="Open Sans"/>
              </a:rPr>
              <a:t>High Performance Spark, Hadoop, Storm</a:t>
            </a:r>
          </a:p>
          <a:p>
            <a:pPr marL="584197" indent="-457200">
              <a:lnSpc>
                <a:spcPct val="150000"/>
              </a:lnSpc>
              <a:spcBef>
                <a:spcPts val="1067"/>
              </a:spcBef>
              <a:buClr>
                <a:srgbClr val="434343"/>
              </a:buClr>
              <a:buSzPts val="2100"/>
            </a:pPr>
            <a:r>
              <a:rPr lang="en-US" b="1" dirty="0">
                <a:solidFill>
                  <a:srgbClr val="434343"/>
                </a:solidFill>
                <a:latin typeface="Open Sans"/>
                <a:ea typeface="Open Sans"/>
                <a:cs typeface="Open Sans"/>
                <a:sym typeface="Open Sans"/>
              </a:rPr>
              <a:t>8 scenarios for </a:t>
            </a:r>
            <a:r>
              <a:rPr lang="en-US" b="1" dirty="0" err="1">
                <a:solidFill>
                  <a:srgbClr val="434343"/>
                </a:solidFill>
                <a:latin typeface="Open Sans"/>
                <a:ea typeface="Open Sans"/>
                <a:cs typeface="Open Sans"/>
                <a:sym typeface="Open Sans"/>
              </a:rPr>
              <a:t>MLforHPC</a:t>
            </a:r>
            <a:endParaRPr lang="en-US" b="1" dirty="0">
              <a:solidFill>
                <a:srgbClr val="434343"/>
              </a:solidFill>
              <a:latin typeface="Open Sans"/>
              <a:ea typeface="Open Sans"/>
              <a:cs typeface="Open Sans"/>
              <a:sym typeface="Open Sans"/>
            </a:endParaRPr>
          </a:p>
          <a:p>
            <a:pPr marL="1041397" lvl="1" indent="-457200">
              <a:lnSpc>
                <a:spcPct val="150000"/>
              </a:lnSpc>
              <a:spcBef>
                <a:spcPts val="1067"/>
              </a:spcBef>
              <a:buClr>
                <a:srgbClr val="434343"/>
              </a:buClr>
              <a:buSzPts val="2100"/>
            </a:pPr>
            <a:r>
              <a:rPr lang="en-US" dirty="0">
                <a:solidFill>
                  <a:srgbClr val="434343"/>
                </a:solidFill>
                <a:latin typeface="Open Sans"/>
                <a:ea typeface="Open Sans"/>
                <a:cs typeface="Open Sans"/>
                <a:sym typeface="Open Sans"/>
              </a:rPr>
              <a:t>Illustrate a few scenarios</a:t>
            </a:r>
          </a:p>
          <a:p>
            <a:pPr marL="584197" indent="-457200">
              <a:lnSpc>
                <a:spcPct val="150000"/>
              </a:lnSpc>
              <a:spcBef>
                <a:spcPts val="1067"/>
              </a:spcBef>
              <a:buClr>
                <a:srgbClr val="434343"/>
              </a:buClr>
              <a:buSzPts val="2100"/>
            </a:pPr>
            <a:r>
              <a:rPr lang="en-US" b="1" dirty="0">
                <a:solidFill>
                  <a:srgbClr val="434343"/>
                </a:solidFill>
                <a:latin typeface="Open Sans"/>
                <a:ea typeface="Open Sans"/>
                <a:cs typeface="Open Sans"/>
                <a:sym typeface="Open Sans"/>
              </a:rPr>
              <a:t>Research Issues</a:t>
            </a:r>
          </a:p>
        </p:txBody>
      </p:sp>
      <p:cxnSp>
        <p:nvCxnSpPr>
          <p:cNvPr id="439" name="Google Shape;439;p58"/>
          <p:cNvCxnSpPr/>
          <p:nvPr/>
        </p:nvCxnSpPr>
        <p:spPr>
          <a:xfrm>
            <a:off x="543100" y="3942033"/>
            <a:ext cx="2517200" cy="0"/>
          </a:xfrm>
          <a:prstGeom prst="straightConnector1">
            <a:avLst/>
          </a:prstGeom>
          <a:noFill/>
          <a:ln w="19050" cap="flat" cmpd="sng">
            <a:solidFill>
              <a:srgbClr val="B30838"/>
            </a:solidFill>
            <a:prstDash val="solid"/>
            <a:round/>
            <a:headEnd type="none" w="med" len="med"/>
            <a:tailEnd type="none" w="med" len="med"/>
          </a:ln>
        </p:spPr>
      </p:cxnSp>
      <p:sp>
        <p:nvSpPr>
          <p:cNvPr id="2" name="Date Placeholder 1">
            <a:extLst>
              <a:ext uri="{FF2B5EF4-FFF2-40B4-BE49-F238E27FC236}">
                <a16:creationId xmlns:a16="http://schemas.microsoft.com/office/drawing/2014/main" id="{86F4DE33-4C96-47BB-B59B-343BB6840415}"/>
              </a:ext>
            </a:extLst>
          </p:cNvPr>
          <p:cNvSpPr>
            <a:spLocks noGrp="1"/>
          </p:cNvSpPr>
          <p:nvPr>
            <p:ph type="dt" sz="half" idx="2"/>
          </p:nvPr>
        </p:nvSpPr>
        <p:spPr/>
        <p:txBody>
          <a:bodyPr/>
          <a:lstStyle/>
          <a:p>
            <a:r>
              <a:rPr lang="en-US">
                <a:solidFill>
                  <a:prstClr val="black">
                    <a:tint val="75000"/>
                  </a:prstClr>
                </a:solidFill>
              </a:rPr>
              <a:t>9/26/2019</a:t>
            </a:r>
          </a:p>
        </p:txBody>
      </p:sp>
    </p:spTree>
    <p:extLst>
      <p:ext uri="{BB962C8B-B14F-4D97-AF65-F5344CB8AC3E}">
        <p14:creationId xmlns:p14="http://schemas.microsoft.com/office/powerpoint/2010/main" val="2028989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pic>
        <p:nvPicPr>
          <p:cNvPr id="1048" name="Google Shape;1048;p115"/>
          <p:cNvPicPr preferRelativeResize="0"/>
          <p:nvPr/>
        </p:nvPicPr>
        <p:blipFill>
          <a:blip r:embed="rId3">
            <a:alphaModFix/>
          </a:blip>
          <a:stretch>
            <a:fillRect/>
          </a:stretch>
        </p:blipFill>
        <p:spPr>
          <a:xfrm>
            <a:off x="0" y="0"/>
            <a:ext cx="12192000" cy="6860448"/>
          </a:xfrm>
          <a:prstGeom prst="rect">
            <a:avLst/>
          </a:prstGeom>
          <a:noFill/>
          <a:ln>
            <a:noFill/>
          </a:ln>
        </p:spPr>
      </p:pic>
      <p:sp>
        <p:nvSpPr>
          <p:cNvPr id="1049" name="Google Shape;1049;p115"/>
          <p:cNvSpPr/>
          <p:nvPr/>
        </p:nvSpPr>
        <p:spPr>
          <a:xfrm>
            <a:off x="7600" y="-6667"/>
            <a:ext cx="12291200" cy="6864800"/>
          </a:xfrm>
          <a:prstGeom prst="rect">
            <a:avLst/>
          </a:prstGeom>
          <a:solidFill>
            <a:srgbClr val="FFFFFF">
              <a:alpha val="62720"/>
            </a:srgbClr>
          </a:solidFill>
          <a:ln>
            <a:noFill/>
          </a:ln>
        </p:spPr>
        <p:txBody>
          <a:bodyPr spcFirstLastPara="1" wrap="square" lIns="121900" tIns="121900" rIns="121900" bIns="121900" anchor="ctr" anchorCtr="0">
            <a:noAutofit/>
          </a:bodyPr>
          <a:lstStyle/>
          <a:p>
            <a:endParaRPr sz="2400"/>
          </a:p>
        </p:txBody>
      </p:sp>
      <p:sp>
        <p:nvSpPr>
          <p:cNvPr id="1050" name="Google Shape;1050;p115"/>
          <p:cNvSpPr/>
          <p:nvPr/>
        </p:nvSpPr>
        <p:spPr>
          <a:xfrm>
            <a:off x="830018" y="1597025"/>
            <a:ext cx="10570278" cy="3466615"/>
          </a:xfrm>
          <a:prstGeom prst="rect">
            <a:avLst/>
          </a:prstGeom>
          <a:solidFill>
            <a:srgbClr val="666666"/>
          </a:solidFill>
          <a:ln>
            <a:noFill/>
          </a:ln>
        </p:spPr>
        <p:txBody>
          <a:bodyPr spcFirstLastPara="1" wrap="square" lIns="121900" tIns="121900" rIns="121900" bIns="121900" anchor="ctr" anchorCtr="0">
            <a:noAutofit/>
          </a:bodyPr>
          <a:lstStyle/>
          <a:p>
            <a:endParaRPr sz="2400"/>
          </a:p>
        </p:txBody>
      </p:sp>
      <p:sp>
        <p:nvSpPr>
          <p:cNvPr id="1051" name="Google Shape;1051;p115"/>
          <p:cNvSpPr txBox="1">
            <a:spLocks noGrp="1"/>
          </p:cNvSpPr>
          <p:nvPr>
            <p:ph type="ctrTitle"/>
          </p:nvPr>
        </p:nvSpPr>
        <p:spPr>
          <a:xfrm>
            <a:off x="1131948" y="1419788"/>
            <a:ext cx="9928104" cy="2387600"/>
          </a:xfrm>
          <a:prstGeom prst="rect">
            <a:avLst/>
          </a:prstGeom>
        </p:spPr>
        <p:txBody>
          <a:bodyPr spcFirstLastPara="1" vert="horz" wrap="square" lIns="121900" tIns="121900" rIns="121900" bIns="121900" rtlCol="0" anchor="ctr" anchorCtr="0">
            <a:noAutofit/>
          </a:bodyPr>
          <a:lstStyle/>
          <a:p>
            <a:r>
              <a:rPr lang="en-US" dirty="0">
                <a:solidFill>
                  <a:srgbClr val="FFFFFF"/>
                </a:solidFill>
                <a:latin typeface="Open Sans"/>
                <a:ea typeface="Open Sans"/>
                <a:cs typeface="Open Sans"/>
                <a:sym typeface="Open Sans"/>
              </a:rPr>
              <a:t>Complete Systems</a:t>
            </a:r>
            <a:br>
              <a:rPr lang="en-US" dirty="0">
                <a:solidFill>
                  <a:srgbClr val="FFFFFF"/>
                </a:solidFill>
                <a:latin typeface="Open Sans"/>
                <a:ea typeface="Open Sans"/>
                <a:cs typeface="Open Sans"/>
                <a:sym typeface="Open Sans"/>
              </a:rPr>
            </a:br>
            <a:r>
              <a:rPr lang="en-US" dirty="0" err="1">
                <a:solidFill>
                  <a:srgbClr val="FFFFFF"/>
                </a:solidFill>
                <a:latin typeface="Open Sans"/>
                <a:ea typeface="Open Sans"/>
                <a:cs typeface="Open Sans"/>
                <a:sym typeface="Open Sans"/>
              </a:rPr>
              <a:t>HPCforML</a:t>
            </a:r>
            <a:endParaRPr dirty="0">
              <a:solidFill>
                <a:srgbClr val="FFFFFF"/>
              </a:solidFill>
            </a:endParaRPr>
          </a:p>
        </p:txBody>
      </p:sp>
      <p:sp>
        <p:nvSpPr>
          <p:cNvPr id="3" name="Subtitle 2">
            <a:extLst>
              <a:ext uri="{FF2B5EF4-FFF2-40B4-BE49-F238E27FC236}">
                <a16:creationId xmlns:a16="http://schemas.microsoft.com/office/drawing/2014/main" id="{FE06427A-1B99-4BCB-927E-ED6D70BA392C}"/>
              </a:ext>
            </a:extLst>
          </p:cNvPr>
          <p:cNvSpPr>
            <a:spLocks noGrp="1"/>
          </p:cNvSpPr>
          <p:nvPr>
            <p:ph type="subTitle" idx="1"/>
          </p:nvPr>
        </p:nvSpPr>
        <p:spPr>
          <a:xfrm>
            <a:off x="1032942" y="3412100"/>
            <a:ext cx="10240516" cy="1295525"/>
          </a:xfrm>
        </p:spPr>
        <p:txBody>
          <a:bodyPr>
            <a:normAutofit/>
          </a:bodyPr>
          <a:lstStyle/>
          <a:p>
            <a:pPr marL="342900" indent="-342900" algn="l">
              <a:buFont typeface="Arial" panose="020B0604020202020204" pitchFamily="34" charset="0"/>
              <a:buChar char="•"/>
            </a:pPr>
            <a:r>
              <a:rPr lang="en-US" dirty="0">
                <a:solidFill>
                  <a:srgbClr val="FFFFFF"/>
                </a:solidFill>
                <a:latin typeface="Open Sans"/>
                <a:ea typeface="Open Sans"/>
                <a:cs typeface="Open Sans"/>
                <a:sym typeface="Open Sans"/>
              </a:rPr>
              <a:t>Parallel Big Data Analytics in some ways like parallel Big Simulation</a:t>
            </a:r>
          </a:p>
          <a:p>
            <a:pPr marL="342900" indent="-342900" algn="l">
              <a:buFont typeface="Arial" panose="020B0604020202020204" pitchFamily="34" charset="0"/>
              <a:buChar char="•"/>
            </a:pPr>
            <a:r>
              <a:rPr lang="en-US" dirty="0">
                <a:solidFill>
                  <a:srgbClr val="FFFFFF"/>
                </a:solidFill>
                <a:latin typeface="Open Sans"/>
                <a:ea typeface="Open Sans"/>
                <a:cs typeface="Open Sans"/>
                <a:sym typeface="Open Sans"/>
              </a:rPr>
              <a:t>Twister2 Implements </a:t>
            </a:r>
            <a:r>
              <a:rPr lang="en-US" dirty="0" err="1">
                <a:solidFill>
                  <a:srgbClr val="FFFFFF"/>
                </a:solidFill>
                <a:latin typeface="Open Sans"/>
                <a:ea typeface="Open Sans"/>
                <a:cs typeface="Open Sans"/>
                <a:sym typeface="Open Sans"/>
              </a:rPr>
              <a:t>HPCforML</a:t>
            </a:r>
            <a:r>
              <a:rPr lang="en-US" dirty="0">
                <a:solidFill>
                  <a:srgbClr val="FFFFFF"/>
                </a:solidFill>
                <a:latin typeface="Open Sans"/>
                <a:ea typeface="Open Sans"/>
                <a:cs typeface="Open Sans"/>
                <a:sym typeface="Open Sans"/>
              </a:rPr>
              <a:t> as HPC-ABDS and supports </a:t>
            </a:r>
            <a:r>
              <a:rPr lang="en-US" dirty="0" err="1">
                <a:solidFill>
                  <a:srgbClr val="FFFFFF"/>
                </a:solidFill>
                <a:latin typeface="Open Sans"/>
                <a:ea typeface="Open Sans"/>
                <a:cs typeface="Open Sans"/>
                <a:sym typeface="Open Sans"/>
              </a:rPr>
              <a:t>MLforHPC</a:t>
            </a:r>
            <a:endParaRPr lang="en-US" dirty="0">
              <a:solidFill>
                <a:srgbClr val="FFFFFF"/>
              </a:solidFill>
              <a:latin typeface="Open Sans"/>
              <a:ea typeface="Open Sans"/>
              <a:cs typeface="Open Sans"/>
              <a:sym typeface="Open Sans"/>
            </a:endParaRPr>
          </a:p>
        </p:txBody>
      </p:sp>
      <p:sp>
        <p:nvSpPr>
          <p:cNvPr id="4" name="Date Placeholder 3">
            <a:extLst>
              <a:ext uri="{FF2B5EF4-FFF2-40B4-BE49-F238E27FC236}">
                <a16:creationId xmlns:a16="http://schemas.microsoft.com/office/drawing/2014/main" id="{00E32D8E-3CA6-4A20-9BBD-1DB5F40F5504}"/>
              </a:ext>
            </a:extLst>
          </p:cNvPr>
          <p:cNvSpPr>
            <a:spLocks noGrp="1"/>
          </p:cNvSpPr>
          <p:nvPr>
            <p:ph type="dt" sz="half" idx="10"/>
          </p:nvPr>
        </p:nvSpPr>
        <p:spPr/>
        <p:txBody>
          <a:bodyPr/>
          <a:lstStyle/>
          <a:p>
            <a:r>
              <a:rPr lang="en-US">
                <a:solidFill>
                  <a:prstClr val="black">
                    <a:tint val="75000"/>
                  </a:prstClr>
                </a:solidFill>
              </a:rPr>
              <a:t>9/26/2019</a:t>
            </a:r>
          </a:p>
        </p:txBody>
      </p:sp>
      <p:sp>
        <p:nvSpPr>
          <p:cNvPr id="5" name="Slide Number Placeholder 4">
            <a:extLst>
              <a:ext uri="{FF2B5EF4-FFF2-40B4-BE49-F238E27FC236}">
                <a16:creationId xmlns:a16="http://schemas.microsoft.com/office/drawing/2014/main" id="{20FC34B6-1E23-4009-9F36-CDE9217A1D1C}"/>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3857510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D4BED-5876-4391-AB28-3015B078A372}"/>
              </a:ext>
            </a:extLst>
          </p:cNvPr>
          <p:cNvSpPr>
            <a:spLocks noGrp="1"/>
          </p:cNvSpPr>
          <p:nvPr>
            <p:ph type="title"/>
          </p:nvPr>
        </p:nvSpPr>
        <p:spPr>
          <a:xfrm>
            <a:off x="340769" y="122238"/>
            <a:ext cx="11611313" cy="1069041"/>
          </a:xfrm>
        </p:spPr>
        <p:txBody>
          <a:bodyPr>
            <a:normAutofit fontScale="90000"/>
          </a:bodyPr>
          <a:lstStyle/>
          <a:p>
            <a:r>
              <a:rPr lang="en-US" dirty="0">
                <a:latin typeface="Arial" panose="020B0604020202020204" pitchFamily="34" charset="0"/>
                <a:cs typeface="Arial" panose="020B0604020202020204" pitchFamily="34" charset="0"/>
              </a:rPr>
              <a:t>Next Generation of Cyberinfrastructure:</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Application Requirements</a:t>
            </a:r>
          </a:p>
        </p:txBody>
      </p:sp>
      <p:sp>
        <p:nvSpPr>
          <p:cNvPr id="3" name="Content Placeholder 2">
            <a:extLst>
              <a:ext uri="{FF2B5EF4-FFF2-40B4-BE49-F238E27FC236}">
                <a16:creationId xmlns:a16="http://schemas.microsoft.com/office/drawing/2014/main" id="{90EA7437-FCEE-4821-83B1-1242DFBDA7A1}"/>
              </a:ext>
            </a:extLst>
          </p:cNvPr>
          <p:cNvSpPr>
            <a:spLocks noGrp="1"/>
          </p:cNvSpPr>
          <p:nvPr>
            <p:ph idx="1"/>
          </p:nvPr>
        </p:nvSpPr>
        <p:spPr>
          <a:xfrm>
            <a:off x="100853" y="1278497"/>
            <a:ext cx="12091147" cy="5301596"/>
          </a:xfrm>
        </p:spPr>
        <p:txBody>
          <a:bodyPr>
            <a:normAutofit/>
          </a:bodyPr>
          <a:lstStyle/>
          <a:p>
            <a:r>
              <a:rPr lang="en-US" sz="3200" dirty="0">
                <a:latin typeface="Arial" panose="020B0604020202020204" pitchFamily="34" charset="0"/>
                <a:cs typeface="Arial" panose="020B0604020202020204" pitchFamily="34" charset="0"/>
              </a:rPr>
              <a:t>Four clear classes of applications  are</a:t>
            </a:r>
          </a:p>
          <a:p>
            <a:pPr marL="971550" lvl="1" indent="-514350" fontAlgn="base">
              <a:buFont typeface="+mj-lt"/>
              <a:buAutoNum type="alphaLcParenR"/>
            </a:pPr>
            <a:r>
              <a:rPr lang="en-US" sz="2800" b="1" dirty="0">
                <a:latin typeface="Arial" panose="020B0604020202020204" pitchFamily="34" charset="0"/>
                <a:cs typeface="Arial" panose="020B0604020202020204" pitchFamily="34" charset="0"/>
              </a:rPr>
              <a:t>Classic simulations</a:t>
            </a:r>
            <a:r>
              <a:rPr lang="en-US" sz="2800" dirty="0">
                <a:latin typeface="Arial" panose="020B0604020202020204" pitchFamily="34" charset="0"/>
                <a:cs typeface="Arial" panose="020B0604020202020204" pitchFamily="34" charset="0"/>
              </a:rPr>
              <a:t>  which are addressed excellently by DoE exascale program and although our focus is Big Data, one should consider this application area as we need to integrate simulations with data analytics and ML (Machine Learning) -- item d) below</a:t>
            </a:r>
          </a:p>
          <a:p>
            <a:pPr marL="971550" lvl="1" indent="-514350" fontAlgn="base">
              <a:buFont typeface="+mj-lt"/>
              <a:buAutoNum type="alphaLcParenR"/>
            </a:pPr>
            <a:r>
              <a:rPr lang="en-US" sz="2800" b="1" dirty="0">
                <a:latin typeface="Arial" panose="020B0604020202020204" pitchFamily="34" charset="0"/>
                <a:cs typeface="Arial" panose="020B0604020202020204" pitchFamily="34" charset="0"/>
              </a:rPr>
              <a:t>Classic Big Data Analytics</a:t>
            </a:r>
            <a:r>
              <a:rPr lang="en-US" sz="2800" dirty="0">
                <a:latin typeface="Arial" panose="020B0604020202020204" pitchFamily="34" charset="0"/>
                <a:cs typeface="Arial" panose="020B0604020202020204" pitchFamily="34" charset="0"/>
              </a:rPr>
              <a:t> as in the analysis of LHC data, SKA, Light sources, health, and environmental data.</a:t>
            </a:r>
          </a:p>
          <a:p>
            <a:pPr marL="971550" lvl="1" indent="-514350" fontAlgn="base">
              <a:buFont typeface="+mj-lt"/>
              <a:buAutoNum type="alphaLcParenR"/>
            </a:pPr>
            <a:r>
              <a:rPr lang="en-US" sz="2800" b="1" dirty="0">
                <a:latin typeface="Arial" panose="020B0604020202020204" pitchFamily="34" charset="0"/>
                <a:cs typeface="Arial" panose="020B0604020202020204" pitchFamily="34" charset="0"/>
              </a:rPr>
              <a:t>Cloud-Edge</a:t>
            </a:r>
            <a:r>
              <a:rPr lang="en-US" sz="2800" dirty="0">
                <a:latin typeface="Arial" panose="020B0604020202020204" pitchFamily="34" charset="0"/>
                <a:cs typeface="Arial" panose="020B0604020202020204" pitchFamily="34" charset="0"/>
              </a:rPr>
              <a:t> applications which certainly overlap with b) as data in many fields comes from the edge</a:t>
            </a:r>
          </a:p>
          <a:p>
            <a:pPr marL="971550" lvl="1" indent="-514350">
              <a:buFont typeface="+mj-lt"/>
              <a:buAutoNum type="alphaLcParenR"/>
            </a:pPr>
            <a:r>
              <a:rPr lang="en-US" sz="2800" b="1" dirty="0">
                <a:latin typeface="Arial" panose="020B0604020202020204" pitchFamily="34" charset="0"/>
                <a:cs typeface="Arial" panose="020B0604020202020204" pitchFamily="34" charset="0"/>
              </a:rPr>
              <a:t>Integration of ML and Data analytics with simulations</a:t>
            </a:r>
            <a:r>
              <a:rPr lang="en-US" sz="2800" dirty="0">
                <a:latin typeface="Arial" panose="020B0604020202020204" pitchFamily="34" charset="0"/>
                <a:cs typeface="Arial" panose="020B0604020202020204" pitchFamily="34" charset="0"/>
              </a:rPr>
              <a:t>. “learning everywhere”,</a:t>
            </a:r>
          </a:p>
        </p:txBody>
      </p:sp>
      <p:sp>
        <p:nvSpPr>
          <p:cNvPr id="4" name="Date Placeholder 3">
            <a:extLst>
              <a:ext uri="{FF2B5EF4-FFF2-40B4-BE49-F238E27FC236}">
                <a16:creationId xmlns:a16="http://schemas.microsoft.com/office/drawing/2014/main" id="{6226EED1-6E33-4401-8B81-7F9003FE527D}"/>
              </a:ext>
            </a:extLst>
          </p:cNvPr>
          <p:cNvSpPr>
            <a:spLocks noGrp="1"/>
          </p:cNvSpPr>
          <p:nvPr>
            <p:ph type="dt" sz="half" idx="10"/>
          </p:nvPr>
        </p:nvSpPr>
        <p:spPr/>
        <p:txBody>
          <a:bodyPr/>
          <a:lstStyle/>
          <a:p>
            <a:r>
              <a:rPr lang="en-US">
                <a:solidFill>
                  <a:prstClr val="black">
                    <a:tint val="75000"/>
                  </a:prstClr>
                </a:solidFill>
              </a:rPr>
              <a:t>9/26/2019</a:t>
            </a:r>
          </a:p>
        </p:txBody>
      </p:sp>
      <p:sp>
        <p:nvSpPr>
          <p:cNvPr id="5" name="Slide Number Placeholder 4">
            <a:extLst>
              <a:ext uri="{FF2B5EF4-FFF2-40B4-BE49-F238E27FC236}">
                <a16:creationId xmlns:a16="http://schemas.microsoft.com/office/drawing/2014/main" id="{C3B794D1-69A0-4E60-B427-C767941310DD}"/>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3121418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48174-00C8-4FC1-A801-081ABBD47820}"/>
              </a:ext>
            </a:extLst>
          </p:cNvPr>
          <p:cNvSpPr>
            <a:spLocks noGrp="1"/>
          </p:cNvSpPr>
          <p:nvPr>
            <p:ph type="title"/>
          </p:nvPr>
        </p:nvSpPr>
        <p:spPr>
          <a:xfrm>
            <a:off x="-11040" y="18255"/>
            <a:ext cx="12203040" cy="667545"/>
          </a:xfrm>
        </p:spPr>
        <p:txBody>
          <a:bodyPr>
            <a:noAutofit/>
          </a:bodyPr>
          <a:lstStyle/>
          <a:p>
            <a:pPr algn="ctr"/>
            <a:r>
              <a:rPr lang="en-US" sz="2800" dirty="0">
                <a:latin typeface="Arial" panose="020B0604020202020204" pitchFamily="34" charset="0"/>
                <a:cs typeface="Arial" panose="020B0604020202020204" pitchFamily="34" charset="0"/>
              </a:rPr>
              <a:t>Next Generation of Cyberinfrastructure: Remarks on Deep Learning</a:t>
            </a:r>
          </a:p>
        </p:txBody>
      </p:sp>
      <p:sp>
        <p:nvSpPr>
          <p:cNvPr id="3" name="Content Placeholder 2">
            <a:extLst>
              <a:ext uri="{FF2B5EF4-FFF2-40B4-BE49-F238E27FC236}">
                <a16:creationId xmlns:a16="http://schemas.microsoft.com/office/drawing/2014/main" id="{6D82DAAD-AE1A-4AF3-A26E-E91CA84B0EDB}"/>
              </a:ext>
            </a:extLst>
          </p:cNvPr>
          <p:cNvSpPr>
            <a:spLocks noGrp="1"/>
          </p:cNvSpPr>
          <p:nvPr>
            <p:ph idx="1"/>
          </p:nvPr>
        </p:nvSpPr>
        <p:spPr>
          <a:xfrm>
            <a:off x="-11040" y="558647"/>
            <a:ext cx="12097871" cy="5622948"/>
          </a:xfrm>
        </p:spPr>
        <p:txBody>
          <a:bodyPr>
            <a:normAutofit lnSpcReduction="10000"/>
          </a:bodyPr>
          <a:lstStyle/>
          <a:p>
            <a:pPr fontAlgn="base"/>
            <a:r>
              <a:rPr lang="en-US" sz="2400" dirty="0">
                <a:latin typeface="Arial" panose="020B0604020202020204" pitchFamily="34" charset="0"/>
                <a:cs typeface="Arial" panose="020B0604020202020204" pitchFamily="34" charset="0"/>
              </a:rPr>
              <a:t>We expect </a:t>
            </a:r>
            <a:r>
              <a:rPr lang="en-US" sz="2400" b="1" dirty="0">
                <a:latin typeface="Arial" panose="020B0604020202020204" pitchFamily="34" charset="0"/>
                <a:cs typeface="Arial" panose="020B0604020202020204" pitchFamily="34" charset="0"/>
              </a:rPr>
              <a:t>growing use of deep lea</a:t>
            </a:r>
            <a:r>
              <a:rPr lang="en-US" sz="2400" dirty="0">
                <a:latin typeface="Arial" panose="020B0604020202020204" pitchFamily="34" charset="0"/>
                <a:cs typeface="Arial" panose="020B0604020202020204" pitchFamily="34" charset="0"/>
              </a:rPr>
              <a:t>rning (DL) replacing older machine learning methods and DL will appear in many different forms such as </a:t>
            </a:r>
            <a:r>
              <a:rPr lang="en-US" sz="2400" dirty="0" err="1">
                <a:latin typeface="Arial" panose="020B0604020202020204" pitchFamily="34" charset="0"/>
                <a:cs typeface="Arial" panose="020B0604020202020204" pitchFamily="34" charset="0"/>
              </a:rPr>
              <a:t>Perceptrons</a:t>
            </a:r>
            <a:r>
              <a:rPr lang="en-US" sz="2400" dirty="0">
                <a:latin typeface="Arial" panose="020B0604020202020204" pitchFamily="34" charset="0"/>
                <a:cs typeface="Arial" panose="020B0604020202020204" pitchFamily="34" charset="0"/>
              </a:rPr>
              <a:t>, Convolutional NN's, Recurrent NN's, Graph Representational NN's, Autoencoders, Variational Autoencoder, Transformers, Generative Adversarial Networks, and Deep Reinforcement Learning. </a:t>
            </a:r>
          </a:p>
          <a:p>
            <a:pPr fontAlgn="base"/>
            <a:r>
              <a:rPr lang="en-US" sz="2400" dirty="0">
                <a:latin typeface="Arial" panose="020B0604020202020204" pitchFamily="34" charset="0"/>
                <a:cs typeface="Arial" panose="020B0604020202020204" pitchFamily="34" charset="0"/>
              </a:rPr>
              <a:t>For industry, growth in </a:t>
            </a:r>
            <a:r>
              <a:rPr lang="en-US" sz="2400" b="1" dirty="0">
                <a:latin typeface="Arial" panose="020B0604020202020204" pitchFamily="34" charset="0"/>
                <a:cs typeface="Arial" panose="020B0604020202020204" pitchFamily="34" charset="0"/>
              </a:rPr>
              <a:t>reinforcement learning </a:t>
            </a:r>
            <a:r>
              <a:rPr lang="en-US" sz="2400" dirty="0">
                <a:latin typeface="Arial" panose="020B0604020202020204" pitchFamily="34" charset="0"/>
                <a:cs typeface="Arial" panose="020B0604020202020204" pitchFamily="34" charset="0"/>
              </a:rPr>
              <a:t>is increasing the computational requirements of systems. However, it is hard to predict the computational complexity, parallelizability, and algorithm structure for DL even just 3 years out. </a:t>
            </a:r>
          </a:p>
          <a:p>
            <a:pPr fontAlgn="base"/>
            <a:r>
              <a:rPr lang="en-US" sz="2400" dirty="0">
                <a:latin typeface="Arial" panose="020B0604020202020204" pitchFamily="34" charset="0"/>
                <a:cs typeface="Arial" panose="020B0604020202020204" pitchFamily="34" charset="0"/>
              </a:rPr>
              <a:t>Note we always have the </a:t>
            </a:r>
            <a:r>
              <a:rPr lang="en-US" sz="2400" b="1" dirty="0">
                <a:latin typeface="Arial" panose="020B0604020202020204" pitchFamily="34" charset="0"/>
                <a:cs typeface="Arial" panose="020B0604020202020204" pitchFamily="34" charset="0"/>
              </a:rPr>
              <a:t>training and inference </a:t>
            </a:r>
            <a:r>
              <a:rPr lang="en-US" sz="2400" dirty="0">
                <a:latin typeface="Arial" panose="020B0604020202020204" pitchFamily="34" charset="0"/>
                <a:cs typeface="Arial" panose="020B0604020202020204" pitchFamily="34" charset="0"/>
              </a:rPr>
              <a:t>phases for DL and these have very different system needs. </a:t>
            </a:r>
          </a:p>
          <a:p>
            <a:pPr lvl="1" fontAlgn="base"/>
            <a:r>
              <a:rPr lang="en-US" dirty="0">
                <a:latin typeface="Arial" panose="020B0604020202020204" pitchFamily="34" charset="0"/>
                <a:cs typeface="Arial" panose="020B0604020202020204" pitchFamily="34" charset="0"/>
              </a:rPr>
              <a:t>Training will give large often parallel jobs; Inference will need a lot of small tasks.</a:t>
            </a:r>
          </a:p>
          <a:p>
            <a:pPr fontAlgn="base"/>
            <a:r>
              <a:rPr lang="en-US" sz="2400" dirty="0">
                <a:latin typeface="Arial" panose="020B0604020202020204" pitchFamily="34" charset="0"/>
                <a:cs typeface="Arial" panose="020B0604020202020204" pitchFamily="34" charset="0"/>
              </a:rPr>
              <a:t>GPU’s and perhaps TPU’s  are both </a:t>
            </a:r>
            <a:r>
              <a:rPr lang="en-US" sz="2400" b="1" dirty="0">
                <a:latin typeface="Arial" panose="020B0604020202020204" pitchFamily="34" charset="0"/>
                <a:cs typeface="Arial" panose="020B0604020202020204" pitchFamily="34" charset="0"/>
              </a:rPr>
              <a:t>AI and simulation accelerators</a:t>
            </a:r>
            <a:r>
              <a:rPr lang="en-US" sz="2400" dirty="0">
                <a:latin typeface="Arial" panose="020B0604020202020204" pitchFamily="34" charset="0"/>
                <a:cs typeface="Arial" panose="020B0604020202020204" pitchFamily="34" charset="0"/>
              </a:rPr>
              <a:t>; new generation of AI accelerators may be useless for simulations?</a:t>
            </a:r>
          </a:p>
          <a:p>
            <a:pPr fontAlgn="base"/>
            <a:r>
              <a:rPr lang="en-US" sz="2400" dirty="0">
                <a:latin typeface="Arial" panose="020B0604020202020204" pitchFamily="34" charset="0"/>
                <a:cs typeface="Arial" panose="020B0604020202020204" pitchFamily="34" charset="0"/>
              </a:rPr>
              <a:t>Note in parallel DL, one MUST change both </a:t>
            </a:r>
            <a:r>
              <a:rPr lang="en-US" sz="2400" b="1" dirty="0">
                <a:latin typeface="Arial" panose="020B0604020202020204" pitchFamily="34" charset="0"/>
                <a:cs typeface="Arial" panose="020B0604020202020204" pitchFamily="34" charset="0"/>
              </a:rPr>
              <a:t>batch size </a:t>
            </a:r>
            <a:r>
              <a:rPr lang="en-US" sz="2400" dirty="0">
                <a:latin typeface="Arial" panose="020B0604020202020204" pitchFamily="34" charset="0"/>
                <a:cs typeface="Arial" panose="020B0604020202020204" pitchFamily="34" charset="0"/>
              </a:rPr>
              <a:t>and # </a:t>
            </a:r>
            <a:r>
              <a:rPr lang="en-US" sz="2400" b="1" dirty="0">
                <a:latin typeface="Arial" panose="020B0604020202020204" pitchFamily="34" charset="0"/>
                <a:cs typeface="Arial" panose="020B0604020202020204" pitchFamily="34" charset="0"/>
              </a:rPr>
              <a:t>training epochs </a:t>
            </a:r>
            <a:r>
              <a:rPr lang="en-US" sz="2400" dirty="0">
                <a:latin typeface="Arial" panose="020B0604020202020204" pitchFamily="34" charset="0"/>
                <a:cs typeface="Arial" panose="020B0604020202020204" pitchFamily="34" charset="0"/>
              </a:rPr>
              <a:t>as one scales to larger systems (in fixed problem size case) and this is implicit in MLPerf results; this may change with more </a:t>
            </a:r>
            <a:r>
              <a:rPr lang="en-US" sz="2400" b="1" dirty="0">
                <a:latin typeface="Arial" panose="020B0604020202020204" pitchFamily="34" charset="0"/>
                <a:cs typeface="Arial" panose="020B0604020202020204" pitchFamily="34" charset="0"/>
              </a:rPr>
              <a:t>model parallelism</a:t>
            </a:r>
          </a:p>
          <a:p>
            <a:pPr fontAlgn="base"/>
            <a:endParaRPr lang="en-US" sz="22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95E40D4A-BD8D-40BA-AEF7-7868480D148F}"/>
              </a:ext>
            </a:extLst>
          </p:cNvPr>
          <p:cNvSpPr>
            <a:spLocks noGrp="1"/>
          </p:cNvSpPr>
          <p:nvPr>
            <p:ph type="dt" sz="half" idx="10"/>
          </p:nvPr>
        </p:nvSpPr>
        <p:spPr/>
        <p:txBody>
          <a:bodyPr/>
          <a:lstStyle/>
          <a:p>
            <a:r>
              <a:rPr lang="en-US">
                <a:solidFill>
                  <a:prstClr val="black">
                    <a:tint val="75000"/>
                  </a:prstClr>
                </a:solidFill>
              </a:rPr>
              <a:t>9/26/2019</a:t>
            </a:r>
          </a:p>
        </p:txBody>
      </p:sp>
      <p:sp>
        <p:nvSpPr>
          <p:cNvPr id="5" name="Slide Number Placeholder 4">
            <a:extLst>
              <a:ext uri="{FF2B5EF4-FFF2-40B4-BE49-F238E27FC236}">
                <a16:creationId xmlns:a16="http://schemas.microsoft.com/office/drawing/2014/main" id="{B256603D-C112-4A1D-9C8B-FAA82C618E7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22</a:t>
            </a:fld>
            <a:endParaRPr lang="en-US">
              <a:solidFill>
                <a:prstClr val="black">
                  <a:tint val="75000"/>
                </a:prstClr>
              </a:solidFill>
            </a:endParaRPr>
          </a:p>
        </p:txBody>
      </p:sp>
      <p:sp>
        <p:nvSpPr>
          <p:cNvPr id="6" name="TextBox 5">
            <a:extLst>
              <a:ext uri="{FF2B5EF4-FFF2-40B4-BE49-F238E27FC236}">
                <a16:creationId xmlns:a16="http://schemas.microsoft.com/office/drawing/2014/main" id="{9921A4E9-092D-4FE4-879E-809C7CFCFA71}"/>
              </a:ext>
            </a:extLst>
          </p:cNvPr>
          <p:cNvSpPr txBox="1"/>
          <p:nvPr/>
        </p:nvSpPr>
        <p:spPr>
          <a:xfrm>
            <a:off x="7430308" y="5766096"/>
            <a:ext cx="4532047" cy="461665"/>
          </a:xfrm>
          <a:prstGeom prst="rect">
            <a:avLst/>
          </a:prstGeom>
          <a:solidFill>
            <a:schemeClr val="bg1"/>
          </a:solidFill>
        </p:spPr>
        <p:txBody>
          <a:bodyPr wrap="square" rtlCol="0">
            <a:spAutoFit/>
          </a:bodyPr>
          <a:lstStyle/>
          <a:p>
            <a:r>
              <a:rPr lang="en-US" sz="2400" b="1" dirty="0">
                <a:solidFill>
                  <a:srgbClr val="FF0000"/>
                </a:solidFill>
              </a:rPr>
              <a:t>Parallel Computing Failed again!!</a:t>
            </a:r>
          </a:p>
        </p:txBody>
      </p:sp>
    </p:spTree>
    <p:extLst>
      <p:ext uri="{BB962C8B-B14F-4D97-AF65-F5344CB8AC3E}">
        <p14:creationId xmlns:p14="http://schemas.microsoft.com/office/powerpoint/2010/main" val="316942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48174-00C8-4FC1-A801-081ABBD47820}"/>
              </a:ext>
            </a:extLst>
          </p:cNvPr>
          <p:cNvSpPr>
            <a:spLocks noGrp="1"/>
          </p:cNvSpPr>
          <p:nvPr>
            <p:ph type="title"/>
          </p:nvPr>
        </p:nvSpPr>
        <p:spPr>
          <a:xfrm>
            <a:off x="-11040" y="74472"/>
            <a:ext cx="12203040" cy="667545"/>
          </a:xfrm>
        </p:spPr>
        <p:txBody>
          <a:bodyPr>
            <a:noAutofit/>
          </a:bodyPr>
          <a:lstStyle/>
          <a:p>
            <a:pPr algn="ctr"/>
            <a:r>
              <a:rPr lang="en-US" sz="2800" dirty="0">
                <a:latin typeface="Arial" panose="020B0604020202020204" pitchFamily="34" charset="0"/>
                <a:cs typeface="Arial" panose="020B0604020202020204" pitchFamily="34" charset="0"/>
              </a:rPr>
              <a:t>Next Generation of Cyberinfrastructure: Compute and Data patterns</a:t>
            </a:r>
          </a:p>
        </p:txBody>
      </p:sp>
      <p:sp>
        <p:nvSpPr>
          <p:cNvPr id="3" name="Content Placeholder 2">
            <a:extLst>
              <a:ext uri="{FF2B5EF4-FFF2-40B4-BE49-F238E27FC236}">
                <a16:creationId xmlns:a16="http://schemas.microsoft.com/office/drawing/2014/main" id="{6D82DAAD-AE1A-4AF3-A26E-E91CA84B0EDB}"/>
              </a:ext>
            </a:extLst>
          </p:cNvPr>
          <p:cNvSpPr>
            <a:spLocks noGrp="1"/>
          </p:cNvSpPr>
          <p:nvPr>
            <p:ph idx="1"/>
          </p:nvPr>
        </p:nvSpPr>
        <p:spPr>
          <a:xfrm>
            <a:off x="-11040" y="747526"/>
            <a:ext cx="12097871" cy="5749645"/>
          </a:xfrm>
        </p:spPr>
        <p:txBody>
          <a:bodyPr>
            <a:normAutofit lnSpcReduction="10000"/>
          </a:bodyPr>
          <a:lstStyle/>
          <a:p>
            <a:r>
              <a:rPr lang="en-US" dirty="0">
                <a:latin typeface="Arial" panose="020B0604020202020204" pitchFamily="34" charset="0"/>
                <a:cs typeface="Arial" panose="020B0604020202020204" pitchFamily="34" charset="0"/>
              </a:rPr>
              <a:t>The application classes a) to d) will all have needs in the four capabilities</a:t>
            </a:r>
          </a:p>
          <a:p>
            <a:pPr marL="914400" lvl="1" indent="-457200" fontAlgn="base">
              <a:buFont typeface="+mj-lt"/>
              <a:buAutoNum type="arabicParenR"/>
            </a:pPr>
            <a:r>
              <a:rPr lang="en-US" dirty="0">
                <a:latin typeface="Arial" panose="020B0604020202020204" pitchFamily="34" charset="0"/>
                <a:cs typeface="Arial" panose="020B0604020202020204" pitchFamily="34" charset="0"/>
              </a:rPr>
              <a:t>Parallel simulations;</a:t>
            </a:r>
          </a:p>
          <a:p>
            <a:pPr marL="914400" lvl="1" indent="-457200" fontAlgn="base">
              <a:buFont typeface="+mj-lt"/>
              <a:buAutoNum type="arabicParenR"/>
            </a:pPr>
            <a:r>
              <a:rPr lang="en-US" dirty="0">
                <a:latin typeface="Arial" panose="020B0604020202020204" pitchFamily="34" charset="0"/>
                <a:cs typeface="Arial" panose="020B0604020202020204" pitchFamily="34" charset="0"/>
              </a:rPr>
              <a:t>Data Management;</a:t>
            </a:r>
          </a:p>
          <a:p>
            <a:pPr marL="914400" lvl="1" indent="-457200" fontAlgn="base">
              <a:buFont typeface="+mj-lt"/>
              <a:buAutoNum type="arabicParenR"/>
            </a:pPr>
            <a:r>
              <a:rPr lang="en-US" dirty="0">
                <a:latin typeface="Arial" panose="020B0604020202020204" pitchFamily="34" charset="0"/>
                <a:cs typeface="Arial" panose="020B0604020202020204" pitchFamily="34" charset="0"/>
              </a:rPr>
              <a:t>Data analytics;</a:t>
            </a:r>
          </a:p>
          <a:p>
            <a:pPr marL="914400" lvl="1" indent="-457200" fontAlgn="base">
              <a:buFont typeface="+mj-lt"/>
              <a:buAutoNum type="arabicParenR"/>
            </a:pPr>
            <a:r>
              <a:rPr lang="en-US" dirty="0">
                <a:latin typeface="Arial" panose="020B0604020202020204" pitchFamily="34" charset="0"/>
                <a:cs typeface="Arial" panose="020B0604020202020204" pitchFamily="34" charset="0"/>
              </a:rPr>
              <a:t>Streaming </a:t>
            </a:r>
          </a:p>
          <a:p>
            <a:r>
              <a:rPr lang="en-US" dirty="0">
                <a:latin typeface="Arial" panose="020B0604020202020204" pitchFamily="34" charset="0"/>
                <a:cs typeface="Arial" panose="020B0604020202020204" pitchFamily="34" charset="0"/>
              </a:rPr>
              <a:t>but the proportion of these will differ in the four classes and d) is particularly hard as it intermixes all of them in a dynamic heterogeneous fashion. </a:t>
            </a:r>
          </a:p>
          <a:p>
            <a:pPr lvl="1" fontAlgn="base"/>
            <a:r>
              <a:rPr lang="en-US" dirty="0">
                <a:latin typeface="Arial" panose="020B0604020202020204" pitchFamily="34" charset="0"/>
                <a:cs typeface="Arial" panose="020B0604020202020204" pitchFamily="34" charset="0"/>
              </a:rPr>
              <a:t>A system for class d) will be able to run the other classes as it will have “everything” but a “d” system may not be the most cost-effective for a pure class a) or b) application. </a:t>
            </a:r>
          </a:p>
          <a:p>
            <a:pPr lvl="1" fontAlgn="base"/>
            <a:r>
              <a:rPr lang="en-US" dirty="0">
                <a:latin typeface="Arial" panose="020B0604020202020204" pitchFamily="34" charset="0"/>
                <a:cs typeface="Arial" panose="020B0604020202020204" pitchFamily="34" charset="0"/>
              </a:rPr>
              <a:t>The growing complexity of work implies that dynamic heterogeneity will characterize all major problems of each class. </a:t>
            </a:r>
          </a:p>
          <a:p>
            <a:pPr lvl="1" fontAlgn="base"/>
            <a:r>
              <a:rPr lang="en-US" dirty="0">
                <a:latin typeface="Arial" panose="020B0604020202020204" pitchFamily="34" charset="0"/>
                <a:cs typeface="Arial" panose="020B0604020202020204" pitchFamily="34" charset="0"/>
              </a:rPr>
              <a:t>In the absence of consensus application requirements and software systems to support ML driven HPC, it is unclear whether scaled up machines should be the same design but larger or have a  radically different design and performance point.</a:t>
            </a:r>
          </a:p>
          <a:p>
            <a:pPr fontAlgn="base"/>
            <a:endParaRPr lang="en-US"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95E40D4A-BD8D-40BA-AEF7-7868480D148F}"/>
              </a:ext>
            </a:extLst>
          </p:cNvPr>
          <p:cNvSpPr>
            <a:spLocks noGrp="1"/>
          </p:cNvSpPr>
          <p:nvPr>
            <p:ph type="dt" sz="half" idx="10"/>
          </p:nvPr>
        </p:nvSpPr>
        <p:spPr/>
        <p:txBody>
          <a:bodyPr/>
          <a:lstStyle/>
          <a:p>
            <a:r>
              <a:rPr lang="en-US">
                <a:solidFill>
                  <a:prstClr val="black">
                    <a:tint val="75000"/>
                  </a:prstClr>
                </a:solidFill>
              </a:rPr>
              <a:t>9/26/2019</a:t>
            </a:r>
          </a:p>
        </p:txBody>
      </p:sp>
      <p:sp>
        <p:nvSpPr>
          <p:cNvPr id="5" name="Slide Number Placeholder 4">
            <a:extLst>
              <a:ext uri="{FF2B5EF4-FFF2-40B4-BE49-F238E27FC236}">
                <a16:creationId xmlns:a16="http://schemas.microsoft.com/office/drawing/2014/main" id="{B256603D-C112-4A1D-9C8B-FAA82C618E7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23</a:t>
            </a:fld>
            <a:endParaRPr lang="en-US">
              <a:solidFill>
                <a:prstClr val="black">
                  <a:tint val="75000"/>
                </a:prstClr>
              </a:solidFill>
            </a:endParaRPr>
          </a:p>
        </p:txBody>
      </p:sp>
      <p:sp>
        <p:nvSpPr>
          <p:cNvPr id="6" name="TextBox 5">
            <a:extLst>
              <a:ext uri="{FF2B5EF4-FFF2-40B4-BE49-F238E27FC236}">
                <a16:creationId xmlns:a16="http://schemas.microsoft.com/office/drawing/2014/main" id="{39F019FD-E9D6-47D8-8A20-22389DAB0A3A}"/>
              </a:ext>
            </a:extLst>
          </p:cNvPr>
          <p:cNvSpPr txBox="1"/>
          <p:nvPr/>
        </p:nvSpPr>
        <p:spPr>
          <a:xfrm>
            <a:off x="7687021" y="1282045"/>
            <a:ext cx="2738822" cy="1200329"/>
          </a:xfrm>
          <a:prstGeom prst="rect">
            <a:avLst/>
          </a:prstGeom>
          <a:noFill/>
        </p:spPr>
        <p:txBody>
          <a:bodyPr wrap="square" rtlCol="0">
            <a:spAutoFit/>
          </a:bodyPr>
          <a:lstStyle/>
          <a:p>
            <a:pPr marL="342900" indent="-342900">
              <a:buFont typeface="+mj-lt"/>
              <a:buAutoNum type="alphaLcParenR"/>
            </a:pPr>
            <a:r>
              <a:rPr lang="en-US" dirty="0">
                <a:solidFill>
                  <a:srgbClr val="FF0000"/>
                </a:solidFill>
              </a:rPr>
              <a:t>Classic Simulations</a:t>
            </a:r>
          </a:p>
          <a:p>
            <a:pPr marL="342900" indent="-342900">
              <a:buFont typeface="+mj-lt"/>
              <a:buAutoNum type="alphaLcParenR"/>
            </a:pPr>
            <a:r>
              <a:rPr lang="en-US" dirty="0">
                <a:solidFill>
                  <a:srgbClr val="FF0000"/>
                </a:solidFill>
              </a:rPr>
              <a:t>Classic Big Data</a:t>
            </a:r>
          </a:p>
          <a:p>
            <a:pPr marL="342900" indent="-342900">
              <a:buFont typeface="+mj-lt"/>
              <a:buAutoNum type="alphaLcParenR"/>
            </a:pPr>
            <a:r>
              <a:rPr lang="en-US" dirty="0">
                <a:solidFill>
                  <a:srgbClr val="FF0000"/>
                </a:solidFill>
              </a:rPr>
              <a:t>Cloud-Edge</a:t>
            </a:r>
          </a:p>
          <a:p>
            <a:pPr marL="342900" indent="-342900">
              <a:buFont typeface="+mj-lt"/>
              <a:buAutoNum type="alphaLcParenR"/>
            </a:pPr>
            <a:r>
              <a:rPr lang="en-US" dirty="0" err="1">
                <a:solidFill>
                  <a:srgbClr val="FF0000"/>
                </a:solidFill>
              </a:rPr>
              <a:t>HPCforML</a:t>
            </a:r>
            <a:r>
              <a:rPr lang="en-US" dirty="0">
                <a:solidFill>
                  <a:srgbClr val="FF0000"/>
                </a:solidFill>
              </a:rPr>
              <a:t>. </a:t>
            </a:r>
            <a:r>
              <a:rPr lang="en-US" dirty="0" err="1">
                <a:solidFill>
                  <a:srgbClr val="FF0000"/>
                </a:solidFill>
              </a:rPr>
              <a:t>MLforHPC</a:t>
            </a:r>
            <a:endParaRPr lang="en-US" dirty="0">
              <a:solidFill>
                <a:srgbClr val="FF0000"/>
              </a:solidFill>
            </a:endParaRPr>
          </a:p>
        </p:txBody>
      </p:sp>
    </p:spTree>
    <p:extLst>
      <p:ext uri="{BB962C8B-B14F-4D97-AF65-F5344CB8AC3E}">
        <p14:creationId xmlns:p14="http://schemas.microsoft.com/office/powerpoint/2010/main" val="2939655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1061" name="Google Shape;1061;p116"/>
          <p:cNvSpPr txBox="1">
            <a:spLocks noGrp="1"/>
          </p:cNvSpPr>
          <p:nvPr>
            <p:ph type="title"/>
          </p:nvPr>
        </p:nvSpPr>
        <p:spPr>
          <a:xfrm>
            <a:off x="838200" y="154382"/>
            <a:ext cx="10515600" cy="666330"/>
          </a:xfrm>
          <a:prstGeom prst="rect">
            <a:avLst/>
          </a:prstGeom>
        </p:spPr>
        <p:txBody>
          <a:bodyPr spcFirstLastPara="1" vert="horz" wrap="square" lIns="91433" tIns="45700" rIns="91433" bIns="45700" rtlCol="0" anchor="ctr" anchorCtr="0">
            <a:noAutofit/>
          </a:bodyPr>
          <a:lstStyle/>
          <a:p>
            <a:pPr>
              <a:lnSpc>
                <a:spcPct val="115000"/>
              </a:lnSpc>
              <a:spcBef>
                <a:spcPts val="0"/>
              </a:spcBef>
            </a:pPr>
            <a:r>
              <a:rPr lang="en" sz="2933" dirty="0"/>
              <a:t>Computer Science Issues</a:t>
            </a:r>
            <a:endParaRPr sz="2933" dirty="0"/>
          </a:p>
        </p:txBody>
      </p:sp>
      <p:sp>
        <p:nvSpPr>
          <p:cNvPr id="1058" name="Google Shape;1058;p116"/>
          <p:cNvSpPr txBox="1">
            <a:spLocks noGrp="1"/>
          </p:cNvSpPr>
          <p:nvPr>
            <p:ph idx="1"/>
          </p:nvPr>
        </p:nvSpPr>
        <p:spPr>
          <a:xfrm>
            <a:off x="0" y="909658"/>
            <a:ext cx="12192000" cy="4351338"/>
          </a:xfrm>
          <a:prstGeom prst="rect">
            <a:avLst/>
          </a:prstGeom>
          <a:noFill/>
          <a:ln>
            <a:noFill/>
          </a:ln>
        </p:spPr>
        <p:txBody>
          <a:bodyPr spcFirstLastPara="1" vert="horz" wrap="square" lIns="91433" tIns="45700" rIns="91433" bIns="45700" rtlCol="0" anchor="t" anchorCtr="0">
            <a:noAutofit/>
          </a:bodyPr>
          <a:lstStyle/>
          <a:p>
            <a:pPr marL="609585" indent="-457189">
              <a:lnSpc>
                <a:spcPts val="2000"/>
              </a:lnSpc>
              <a:spcBef>
                <a:spcPts val="1067"/>
              </a:spcBef>
              <a:spcAft>
                <a:spcPts val="600"/>
              </a:spcAft>
              <a:buSzPts val="1800"/>
              <a:buFont typeface="Open Sans"/>
              <a:buChar char="•"/>
            </a:pPr>
            <a:r>
              <a:rPr lang="en" sz="2400" b="1" dirty="0">
                <a:latin typeface="Open Sans"/>
                <a:ea typeface="Open Sans"/>
                <a:cs typeface="Open Sans"/>
                <a:sym typeface="Open Sans"/>
              </a:rPr>
              <a:t>What computations </a:t>
            </a:r>
            <a:r>
              <a:rPr lang="en" sz="2400" dirty="0">
                <a:latin typeface="Open Sans"/>
                <a:ea typeface="Open Sans"/>
                <a:cs typeface="Open Sans"/>
                <a:sym typeface="Open Sans"/>
              </a:rPr>
              <a:t>can be assisted by what ML in which of 8 scenarios</a:t>
            </a:r>
          </a:p>
          <a:p>
            <a:pPr marL="1066785" lvl="1" indent="-457189">
              <a:lnSpc>
                <a:spcPts val="2000"/>
              </a:lnSpc>
              <a:spcBef>
                <a:spcPts val="1067"/>
              </a:spcBef>
              <a:spcAft>
                <a:spcPts val="600"/>
              </a:spcAft>
              <a:buSzPts val="1800"/>
              <a:buFont typeface="Open Sans"/>
              <a:buChar char="•"/>
            </a:pPr>
            <a:r>
              <a:rPr lang="en-US" sz="2000" dirty="0">
                <a:latin typeface="Open Sans"/>
                <a:ea typeface="Open Sans"/>
                <a:cs typeface="Open Sans"/>
                <a:sym typeface="Open Sans"/>
              </a:rPr>
              <a:t>Not known how large training set needs to be. </a:t>
            </a:r>
            <a:endParaRPr lang="en" sz="2000" dirty="0">
              <a:latin typeface="Open Sans"/>
              <a:ea typeface="Open Sans"/>
              <a:cs typeface="Open Sans"/>
              <a:sym typeface="Open Sans"/>
            </a:endParaRPr>
          </a:p>
          <a:p>
            <a:pPr marL="609585" indent="-457189">
              <a:lnSpc>
                <a:spcPts val="2000"/>
              </a:lnSpc>
              <a:spcBef>
                <a:spcPts val="1067"/>
              </a:spcBef>
              <a:spcAft>
                <a:spcPts val="600"/>
              </a:spcAft>
              <a:buSzPts val="1800"/>
              <a:buFont typeface="Open Sans"/>
              <a:buChar char="•"/>
            </a:pPr>
            <a:r>
              <a:rPr lang="en" sz="2400" dirty="0">
                <a:latin typeface="Open Sans"/>
                <a:ea typeface="Open Sans"/>
                <a:cs typeface="Open Sans"/>
                <a:sym typeface="Open Sans"/>
              </a:rPr>
              <a:t>What is </a:t>
            </a:r>
            <a:r>
              <a:rPr lang="en" sz="2400" b="1" dirty="0">
                <a:latin typeface="Open Sans"/>
                <a:ea typeface="Open Sans"/>
                <a:cs typeface="Open Sans"/>
                <a:sym typeface="Open Sans"/>
              </a:rPr>
              <a:t>performance</a:t>
            </a:r>
            <a:r>
              <a:rPr lang="en" sz="2400" dirty="0">
                <a:latin typeface="Open Sans"/>
                <a:ea typeface="Open Sans"/>
                <a:cs typeface="Open Sans"/>
                <a:sym typeface="Open Sans"/>
              </a:rPr>
              <a:t> of different DL (ML) choices in compute time and capability</a:t>
            </a:r>
          </a:p>
          <a:p>
            <a:pPr marL="609585" indent="-457189">
              <a:lnSpc>
                <a:spcPts val="2000"/>
              </a:lnSpc>
              <a:spcBef>
                <a:spcPts val="1067"/>
              </a:spcBef>
              <a:spcAft>
                <a:spcPts val="600"/>
              </a:spcAft>
              <a:buSzPts val="1800"/>
              <a:buFont typeface="Open Sans"/>
              <a:buChar char="•"/>
            </a:pPr>
            <a:r>
              <a:rPr lang="en-US" sz="2400" dirty="0">
                <a:latin typeface="Open Sans"/>
                <a:ea typeface="Open Sans"/>
                <a:cs typeface="Open Sans"/>
                <a:sym typeface="Open Sans"/>
              </a:rPr>
              <a:t>Little or no study of either </a:t>
            </a:r>
            <a:r>
              <a:rPr lang="en-US" sz="2400" b="1" dirty="0">
                <a:latin typeface="Open Sans"/>
                <a:ea typeface="Open Sans"/>
                <a:cs typeface="Open Sans"/>
                <a:sym typeface="Open Sans"/>
              </a:rPr>
              <a:t>predicting errors </a:t>
            </a:r>
            <a:r>
              <a:rPr lang="en-US" sz="2400" dirty="0">
                <a:latin typeface="Open Sans"/>
                <a:ea typeface="Open Sans"/>
                <a:cs typeface="Open Sans"/>
                <a:sym typeface="Open Sans"/>
              </a:rPr>
              <a:t>or in fact of getting floating point numbers from deep learning.</a:t>
            </a:r>
            <a:endParaRPr lang="en" sz="2400" dirty="0">
              <a:latin typeface="Open Sans"/>
              <a:ea typeface="Open Sans"/>
              <a:cs typeface="Open Sans"/>
              <a:sym typeface="Open Sans"/>
            </a:endParaRPr>
          </a:p>
          <a:p>
            <a:pPr marL="609585" indent="-457189">
              <a:lnSpc>
                <a:spcPts val="2000"/>
              </a:lnSpc>
              <a:spcBef>
                <a:spcPts val="1067"/>
              </a:spcBef>
              <a:spcAft>
                <a:spcPts val="600"/>
              </a:spcAft>
              <a:buSzPts val="1800"/>
              <a:buFont typeface="Open Sans"/>
              <a:buChar char="•"/>
            </a:pPr>
            <a:r>
              <a:rPr lang="en" sz="2400" dirty="0">
                <a:latin typeface="Open Sans"/>
                <a:ea typeface="Open Sans"/>
                <a:cs typeface="Open Sans"/>
                <a:sym typeface="Open Sans"/>
              </a:rPr>
              <a:t>What can we do with </a:t>
            </a:r>
            <a:r>
              <a:rPr lang="en" sz="2400" b="1" dirty="0">
                <a:latin typeface="Open Sans"/>
                <a:ea typeface="Open Sans"/>
                <a:cs typeface="Open Sans"/>
                <a:sym typeface="Open Sans"/>
              </a:rPr>
              <a:t>zettascale computing</a:t>
            </a:r>
            <a:r>
              <a:rPr lang="en" sz="2400" dirty="0">
                <a:latin typeface="Open Sans"/>
                <a:ea typeface="Open Sans"/>
                <a:cs typeface="Open Sans"/>
                <a:sym typeface="Open Sans"/>
              </a:rPr>
              <a:t>?</a:t>
            </a:r>
            <a:endParaRPr sz="2400" dirty="0">
              <a:latin typeface="Open Sans"/>
              <a:ea typeface="Open Sans"/>
              <a:cs typeface="Open Sans"/>
              <a:sym typeface="Open Sans"/>
            </a:endParaRPr>
          </a:p>
          <a:p>
            <a:pPr marL="609585" indent="-457189">
              <a:lnSpc>
                <a:spcPts val="2000"/>
              </a:lnSpc>
              <a:spcBef>
                <a:spcPts val="1067"/>
              </a:spcBef>
              <a:spcAft>
                <a:spcPts val="600"/>
              </a:spcAft>
              <a:buSzPts val="1800"/>
              <a:buFont typeface="Open Sans"/>
              <a:buChar char="•"/>
            </a:pPr>
            <a:r>
              <a:rPr lang="en" sz="2400" b="1" dirty="0">
                <a:latin typeface="Open Sans"/>
                <a:ea typeface="Open Sans"/>
                <a:cs typeface="Open Sans"/>
                <a:sym typeface="Open Sans"/>
              </a:rPr>
              <a:t>Redesign all algorithms </a:t>
            </a:r>
            <a:r>
              <a:rPr lang="en" sz="2400" dirty="0">
                <a:latin typeface="Open Sans"/>
                <a:ea typeface="Open Sans"/>
                <a:cs typeface="Open Sans"/>
                <a:sym typeface="Open Sans"/>
              </a:rPr>
              <a:t>so they can be </a:t>
            </a:r>
            <a:r>
              <a:rPr lang="en-US" sz="2400" dirty="0">
                <a:latin typeface="Open Sans"/>
                <a:ea typeface="Open Sans"/>
                <a:cs typeface="Open Sans"/>
                <a:sym typeface="Open Sans"/>
              </a:rPr>
              <a:t>D</a:t>
            </a:r>
            <a:r>
              <a:rPr lang="en" sz="2400" dirty="0">
                <a:latin typeface="Open Sans"/>
                <a:ea typeface="Open Sans"/>
                <a:cs typeface="Open Sans"/>
                <a:sym typeface="Open Sans"/>
              </a:rPr>
              <a:t>L-assisted</a:t>
            </a:r>
          </a:p>
          <a:p>
            <a:pPr marL="609585" indent="-457189">
              <a:lnSpc>
                <a:spcPts val="2000"/>
              </a:lnSpc>
              <a:spcBef>
                <a:spcPts val="1067"/>
              </a:spcBef>
              <a:spcAft>
                <a:spcPts val="600"/>
              </a:spcAft>
              <a:buSzPts val="1800"/>
              <a:buFont typeface="Open Sans"/>
              <a:buChar char="•"/>
            </a:pPr>
            <a:r>
              <a:rPr lang="en-US" sz="2400" dirty="0">
                <a:latin typeface="Open Sans"/>
                <a:ea typeface="Open Sans"/>
                <a:cs typeface="Open Sans"/>
                <a:sym typeface="Open Sans"/>
              </a:rPr>
              <a:t>There ought to be important analogies between </a:t>
            </a:r>
            <a:r>
              <a:rPr lang="en-US" sz="2400" b="1" dirty="0">
                <a:latin typeface="Open Sans"/>
                <a:ea typeface="Open Sans"/>
                <a:cs typeface="Open Sans"/>
                <a:sym typeface="Open Sans"/>
              </a:rPr>
              <a:t>time series </a:t>
            </a:r>
            <a:r>
              <a:rPr lang="en-US" sz="2400" dirty="0">
                <a:latin typeface="Open Sans"/>
                <a:ea typeface="Open Sans"/>
                <a:cs typeface="Open Sans"/>
                <a:sym typeface="Open Sans"/>
              </a:rPr>
              <a:t>and this area (as simulations are 4D time series?)</a:t>
            </a:r>
            <a:endParaRPr sz="2400" dirty="0">
              <a:latin typeface="Open Sans"/>
              <a:ea typeface="Open Sans"/>
              <a:cs typeface="Open Sans"/>
              <a:sym typeface="Open Sans"/>
            </a:endParaRPr>
          </a:p>
          <a:p>
            <a:pPr marL="609585" indent="-457189">
              <a:lnSpc>
                <a:spcPts val="2000"/>
              </a:lnSpc>
              <a:spcBef>
                <a:spcPts val="1067"/>
              </a:spcBef>
              <a:spcAft>
                <a:spcPts val="600"/>
              </a:spcAft>
              <a:buSzPts val="1800"/>
              <a:buFont typeface="Open Sans"/>
              <a:buChar char="•"/>
            </a:pPr>
            <a:r>
              <a:rPr lang="en" sz="2400" b="1" dirty="0">
                <a:latin typeface="Open Sans"/>
                <a:ea typeface="Open Sans"/>
                <a:cs typeface="Open Sans"/>
                <a:sym typeface="Open Sans"/>
              </a:rPr>
              <a:t>Dynamic interplay </a:t>
            </a:r>
            <a:r>
              <a:rPr lang="en" sz="2400" dirty="0">
                <a:latin typeface="Open Sans"/>
                <a:ea typeface="Open Sans"/>
                <a:cs typeface="Open Sans"/>
                <a:sym typeface="Open Sans"/>
              </a:rPr>
              <a:t>(of data and control) between simulations and ML seems likely but not clear at present</a:t>
            </a:r>
          </a:p>
          <a:p>
            <a:pPr marL="609585" indent="-457189">
              <a:lnSpc>
                <a:spcPts val="2000"/>
              </a:lnSpc>
              <a:spcBef>
                <a:spcPts val="1067"/>
              </a:spcBef>
              <a:spcAft>
                <a:spcPts val="600"/>
              </a:spcAft>
              <a:buSzPts val="1800"/>
              <a:buFont typeface="Open Sans"/>
              <a:buChar char="•"/>
            </a:pPr>
            <a:r>
              <a:rPr lang="en-US" sz="2400" dirty="0">
                <a:latin typeface="Open Sans"/>
                <a:ea typeface="Open Sans"/>
                <a:cs typeface="Open Sans"/>
                <a:sym typeface="Open Sans"/>
              </a:rPr>
              <a:t>Interesting </a:t>
            </a:r>
            <a:r>
              <a:rPr lang="en-US" sz="2400" b="1" dirty="0">
                <a:latin typeface="Open Sans"/>
                <a:ea typeface="Open Sans"/>
                <a:cs typeface="Open Sans"/>
                <a:sym typeface="Open Sans"/>
              </a:rPr>
              <a:t>load balancing </a:t>
            </a:r>
            <a:r>
              <a:rPr lang="en-US" sz="2400" dirty="0">
                <a:latin typeface="Open Sans"/>
                <a:ea typeface="Open Sans"/>
                <a:cs typeface="Open Sans"/>
                <a:sym typeface="Open Sans"/>
              </a:rPr>
              <a:t>issues if in parallel case some points learnt using surrogates and some points calculated from scratch</a:t>
            </a:r>
          </a:p>
        </p:txBody>
      </p:sp>
      <p:sp>
        <p:nvSpPr>
          <p:cNvPr id="2" name="Date Placeholder 1">
            <a:extLst>
              <a:ext uri="{FF2B5EF4-FFF2-40B4-BE49-F238E27FC236}">
                <a16:creationId xmlns:a16="http://schemas.microsoft.com/office/drawing/2014/main" id="{8A11D303-462C-4CC4-A3C8-7F5F6698E6DF}"/>
              </a:ext>
            </a:extLst>
          </p:cNvPr>
          <p:cNvSpPr>
            <a:spLocks noGrp="1"/>
          </p:cNvSpPr>
          <p:nvPr>
            <p:ph type="dt" sz="half" idx="10"/>
          </p:nvPr>
        </p:nvSpPr>
        <p:spPr/>
        <p:txBody>
          <a:bodyPr/>
          <a:lstStyle/>
          <a:p>
            <a:r>
              <a:rPr lang="en-US">
                <a:solidFill>
                  <a:prstClr val="black">
                    <a:tint val="75000"/>
                  </a:prstClr>
                </a:solidFill>
              </a:rPr>
              <a:t>9/26/2019</a:t>
            </a:r>
          </a:p>
        </p:txBody>
      </p:sp>
      <p:sp>
        <p:nvSpPr>
          <p:cNvPr id="1062" name="Google Shape;1062;p116"/>
          <p:cNvSpPr txBox="1">
            <a:spLocks noGrp="1"/>
          </p:cNvSpPr>
          <p:nvPr>
            <p:ph type="sldNum" idx="4294967295"/>
          </p:nvPr>
        </p:nvSpPr>
        <p:spPr>
          <a:xfrm>
            <a:off x="11565536" y="6265598"/>
            <a:ext cx="549275" cy="544512"/>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9pPr>
          </a:lstStyle>
          <a:p>
            <a:pPr algn="r"/>
            <a:fld id="{00000000-1234-1234-1234-123412341234}" type="slidenum">
              <a:rPr lang="en" smtClean="0"/>
              <a:pPr algn="r"/>
              <a:t>24</a:t>
            </a:fld>
            <a:endParaRPr dirty="0"/>
          </a:p>
        </p:txBody>
      </p:sp>
      <p:cxnSp>
        <p:nvCxnSpPr>
          <p:cNvPr id="1060" name="Google Shape;1060;p116"/>
          <p:cNvCxnSpPr/>
          <p:nvPr/>
        </p:nvCxnSpPr>
        <p:spPr>
          <a:xfrm>
            <a:off x="349372" y="828790"/>
            <a:ext cx="2517200" cy="0"/>
          </a:xfrm>
          <a:prstGeom prst="straightConnector1">
            <a:avLst/>
          </a:prstGeom>
          <a:noFill/>
          <a:ln w="19050" cap="flat" cmpd="sng">
            <a:solidFill>
              <a:srgbClr val="B30838"/>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pic>
        <p:nvPicPr>
          <p:cNvPr id="640" name="Google Shape;640;p78"/>
          <p:cNvPicPr preferRelativeResize="0"/>
          <p:nvPr/>
        </p:nvPicPr>
        <p:blipFill rotWithShape="1">
          <a:blip r:embed="rId3">
            <a:alphaModFix/>
          </a:blip>
          <a:srcRect l="22120" r="17768"/>
          <a:stretch/>
        </p:blipFill>
        <p:spPr>
          <a:xfrm>
            <a:off x="5643968" y="276167"/>
            <a:ext cx="6083665" cy="5780965"/>
          </a:xfrm>
          <a:prstGeom prst="rect">
            <a:avLst/>
          </a:prstGeom>
          <a:noFill/>
          <a:ln>
            <a:noFill/>
          </a:ln>
        </p:spPr>
      </p:pic>
      <p:sp>
        <p:nvSpPr>
          <p:cNvPr id="641" name="Google Shape;641;p78"/>
          <p:cNvSpPr/>
          <p:nvPr/>
        </p:nvSpPr>
        <p:spPr>
          <a:xfrm>
            <a:off x="371033" y="1575133"/>
            <a:ext cx="4544800" cy="3036800"/>
          </a:xfrm>
          <a:prstGeom prst="rect">
            <a:avLst/>
          </a:prstGeom>
          <a:solidFill>
            <a:srgbClr val="EFEFEF"/>
          </a:solidFill>
          <a:ln>
            <a:noFill/>
          </a:ln>
        </p:spPr>
        <p:txBody>
          <a:bodyPr spcFirstLastPara="1" wrap="square" lIns="121900" tIns="121900" rIns="121900" bIns="121900" anchor="ctr" anchorCtr="0">
            <a:noAutofit/>
          </a:bodyPr>
          <a:lstStyle/>
          <a:p>
            <a:endParaRPr sz="2400"/>
          </a:p>
        </p:txBody>
      </p:sp>
      <p:sp>
        <p:nvSpPr>
          <p:cNvPr id="642" name="Google Shape;642;p78"/>
          <p:cNvSpPr txBox="1">
            <a:spLocks noGrp="1"/>
          </p:cNvSpPr>
          <p:nvPr>
            <p:ph type="body" idx="1"/>
          </p:nvPr>
        </p:nvSpPr>
        <p:spPr>
          <a:xfrm>
            <a:off x="371033" y="1676733"/>
            <a:ext cx="4286800" cy="3036800"/>
          </a:xfrm>
          <a:prstGeom prst="rect">
            <a:avLst/>
          </a:prstGeom>
          <a:noFill/>
          <a:ln>
            <a:noFill/>
          </a:ln>
        </p:spPr>
        <p:txBody>
          <a:bodyPr spcFirstLastPara="1" vert="horz" wrap="square" lIns="91433" tIns="45700" rIns="91433" bIns="45700" rtlCol="0" anchor="t" anchorCtr="0">
            <a:noAutofit/>
          </a:bodyPr>
          <a:lstStyle/>
          <a:p>
            <a:pPr marL="609585" indent="-431789">
              <a:lnSpc>
                <a:spcPct val="115000"/>
              </a:lnSpc>
              <a:spcBef>
                <a:spcPts val="1067"/>
              </a:spcBef>
              <a:buSzPts val="1500"/>
              <a:buFont typeface="Open Sans"/>
              <a:buChar char="•"/>
            </a:pPr>
            <a:r>
              <a:rPr lang="en" sz="2000" dirty="0">
                <a:latin typeface="Open Sans"/>
                <a:ea typeface="Open Sans"/>
                <a:cs typeface="Open Sans"/>
                <a:sym typeface="Open Sans"/>
              </a:rPr>
              <a:t>ML for optimizing parallel computing (load balancing)</a:t>
            </a:r>
            <a:endParaRPr sz="2000" dirty="0">
              <a:latin typeface="Open Sans"/>
              <a:ea typeface="Open Sans"/>
              <a:cs typeface="Open Sans"/>
              <a:sym typeface="Open Sans"/>
            </a:endParaRPr>
          </a:p>
          <a:p>
            <a:pPr marL="609585" indent="-431789">
              <a:lnSpc>
                <a:spcPct val="115000"/>
              </a:lnSpc>
              <a:spcBef>
                <a:spcPts val="1067"/>
              </a:spcBef>
              <a:buSzPts val="1500"/>
              <a:buFont typeface="Open Sans"/>
              <a:buChar char="•"/>
            </a:pPr>
            <a:r>
              <a:rPr lang="en" sz="2000" dirty="0">
                <a:latin typeface="Open Sans"/>
                <a:ea typeface="Open Sans"/>
                <a:cs typeface="Open Sans"/>
                <a:sym typeface="Open Sans"/>
              </a:rPr>
              <a:t>Learned Index Structure</a:t>
            </a:r>
            <a:endParaRPr sz="2000" dirty="0">
              <a:latin typeface="Open Sans"/>
              <a:ea typeface="Open Sans"/>
              <a:cs typeface="Open Sans"/>
              <a:sym typeface="Open Sans"/>
            </a:endParaRPr>
          </a:p>
          <a:p>
            <a:pPr marL="609585" indent="-431789">
              <a:lnSpc>
                <a:spcPct val="115000"/>
              </a:lnSpc>
              <a:spcBef>
                <a:spcPts val="1067"/>
              </a:spcBef>
              <a:buSzPts val="1500"/>
              <a:buFont typeface="Open Sans"/>
              <a:buChar char="•"/>
            </a:pPr>
            <a:r>
              <a:rPr lang="en" sz="2000" dirty="0">
                <a:latin typeface="Open Sans"/>
                <a:ea typeface="Open Sans"/>
                <a:cs typeface="Open Sans"/>
                <a:sym typeface="Open Sans"/>
              </a:rPr>
              <a:t>ML for Data-center Efficiency</a:t>
            </a:r>
            <a:endParaRPr sz="2000" dirty="0">
              <a:latin typeface="Open Sans"/>
              <a:ea typeface="Open Sans"/>
              <a:cs typeface="Open Sans"/>
              <a:sym typeface="Open Sans"/>
            </a:endParaRPr>
          </a:p>
          <a:p>
            <a:pPr marL="609585" indent="-431789">
              <a:lnSpc>
                <a:spcPct val="115000"/>
              </a:lnSpc>
              <a:spcBef>
                <a:spcPts val="1067"/>
              </a:spcBef>
              <a:buSzPts val="1500"/>
              <a:buFont typeface="Open Sans"/>
              <a:buChar char="•"/>
            </a:pPr>
            <a:r>
              <a:rPr lang="en" sz="2000" dirty="0">
                <a:latin typeface="Open Sans"/>
                <a:ea typeface="Open Sans"/>
                <a:cs typeface="Open Sans"/>
                <a:sym typeface="Open Sans"/>
              </a:rPr>
              <a:t>ML to replace heuristics and user choices (Autotuning)</a:t>
            </a:r>
            <a:endParaRPr sz="2000" dirty="0">
              <a:latin typeface="Open Sans"/>
              <a:ea typeface="Open Sans"/>
              <a:cs typeface="Open Sans"/>
              <a:sym typeface="Open Sans"/>
            </a:endParaRPr>
          </a:p>
        </p:txBody>
      </p:sp>
      <p:cxnSp>
        <p:nvCxnSpPr>
          <p:cNvPr id="644" name="Google Shape;644;p78"/>
          <p:cNvCxnSpPr/>
          <p:nvPr/>
        </p:nvCxnSpPr>
        <p:spPr>
          <a:xfrm>
            <a:off x="371033" y="1300433"/>
            <a:ext cx="2517200" cy="0"/>
          </a:xfrm>
          <a:prstGeom prst="straightConnector1">
            <a:avLst/>
          </a:prstGeom>
          <a:noFill/>
          <a:ln w="19050" cap="flat" cmpd="sng">
            <a:solidFill>
              <a:srgbClr val="B30838"/>
            </a:solidFill>
            <a:prstDash val="solid"/>
            <a:round/>
            <a:headEnd type="none" w="med" len="med"/>
            <a:tailEnd type="none" w="med" len="med"/>
          </a:ln>
        </p:spPr>
      </p:cxnSp>
      <p:sp>
        <p:nvSpPr>
          <p:cNvPr id="645" name="Google Shape;645;p78"/>
          <p:cNvSpPr txBox="1">
            <a:spLocks noGrp="1"/>
          </p:cNvSpPr>
          <p:nvPr>
            <p:ph type="title"/>
          </p:nvPr>
        </p:nvSpPr>
        <p:spPr>
          <a:xfrm>
            <a:off x="276967" y="346433"/>
            <a:ext cx="8564800" cy="726000"/>
          </a:xfrm>
          <a:prstGeom prst="rect">
            <a:avLst/>
          </a:prstGeom>
        </p:spPr>
        <p:txBody>
          <a:bodyPr spcFirstLastPara="1" vert="horz" wrap="square" lIns="91433" tIns="45700" rIns="91433" bIns="45700" rtlCol="0" anchor="ctr" anchorCtr="0">
            <a:noAutofit/>
          </a:bodyPr>
          <a:lstStyle/>
          <a:p>
            <a:pPr>
              <a:lnSpc>
                <a:spcPct val="115000"/>
              </a:lnSpc>
              <a:spcBef>
                <a:spcPts val="0"/>
              </a:spcBef>
              <a:buClr>
                <a:schemeClr val="dk1"/>
              </a:buClr>
              <a:buSzPts val="1100"/>
            </a:pPr>
            <a:r>
              <a:rPr lang="en" sz="2667">
                <a:solidFill>
                  <a:srgbClr val="515151"/>
                </a:solidFill>
              </a:rPr>
              <a:t>Dean at NeurIPS </a:t>
            </a:r>
            <a:endParaRPr sz="2667">
              <a:solidFill>
                <a:srgbClr val="515151"/>
              </a:solidFill>
            </a:endParaRPr>
          </a:p>
          <a:p>
            <a:pPr>
              <a:lnSpc>
                <a:spcPct val="115000"/>
              </a:lnSpc>
              <a:spcBef>
                <a:spcPts val="0"/>
              </a:spcBef>
            </a:pPr>
            <a:r>
              <a:rPr lang="en" sz="1867">
                <a:solidFill>
                  <a:srgbClr val="515151"/>
                </a:solidFill>
              </a:rPr>
              <a:t>DECEMBER 2017</a:t>
            </a:r>
            <a:endParaRPr sz="1867">
              <a:solidFill>
                <a:srgbClr val="515151"/>
              </a:solidFill>
            </a:endParaRPr>
          </a:p>
        </p:txBody>
      </p:sp>
      <p:sp>
        <p:nvSpPr>
          <p:cNvPr id="646" name="Google Shape;646;p78"/>
          <p:cNvSpPr txBox="1">
            <a:spLocks noGrp="1"/>
          </p:cNvSpPr>
          <p:nvPr>
            <p:ph type="sldNum" idx="2"/>
          </p:nvPr>
        </p:nvSpPr>
        <p:spPr>
          <a:xfrm>
            <a:off x="11453283" y="6313500"/>
            <a:ext cx="548700" cy="5445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9pPr>
          </a:lstStyle>
          <a:p>
            <a:pPr algn="r"/>
            <a:fld id="{00000000-1234-1234-1234-123412341234}" type="slidenum">
              <a:rPr lang="en" smtClean="0"/>
              <a:pPr algn="r"/>
              <a:t>3</a:t>
            </a:fld>
            <a:endParaRPr dirty="0"/>
          </a:p>
        </p:txBody>
      </p:sp>
      <p:sp>
        <p:nvSpPr>
          <p:cNvPr id="2" name="Date Placeholder 1">
            <a:extLst>
              <a:ext uri="{FF2B5EF4-FFF2-40B4-BE49-F238E27FC236}">
                <a16:creationId xmlns:a16="http://schemas.microsoft.com/office/drawing/2014/main" id="{48A28A70-8BEC-484C-A65B-2BD6EA27FD07}"/>
              </a:ext>
            </a:extLst>
          </p:cNvPr>
          <p:cNvSpPr>
            <a:spLocks noGrp="1"/>
          </p:cNvSpPr>
          <p:nvPr>
            <p:ph type="dt" sz="half" idx="10"/>
          </p:nvPr>
        </p:nvSpPr>
        <p:spPr/>
        <p:txBody>
          <a:bodyPr/>
          <a:lstStyle/>
          <a:p>
            <a:r>
              <a:rPr lang="en-US">
                <a:solidFill>
                  <a:prstClr val="black">
                    <a:tint val="75000"/>
                  </a:prstClr>
                </a:solidFill>
              </a:rPr>
              <a:t>9/26/2019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4" name="Google Shape;654;p79"/>
          <p:cNvSpPr txBox="1">
            <a:spLocks noGrp="1"/>
          </p:cNvSpPr>
          <p:nvPr>
            <p:ph type="title"/>
          </p:nvPr>
        </p:nvSpPr>
        <p:spPr>
          <a:xfrm>
            <a:off x="305843" y="0"/>
            <a:ext cx="10515600" cy="1325563"/>
          </a:xfrm>
          <a:prstGeom prst="rect">
            <a:avLst/>
          </a:prstGeom>
        </p:spPr>
        <p:txBody>
          <a:bodyPr spcFirstLastPara="1" vert="horz" wrap="square" lIns="91433" tIns="45700" rIns="91433" bIns="45700" rtlCol="0" anchor="ctr" anchorCtr="0">
            <a:noAutofit/>
          </a:bodyPr>
          <a:lstStyle/>
          <a:p>
            <a:pPr>
              <a:lnSpc>
                <a:spcPct val="115000"/>
              </a:lnSpc>
              <a:spcBef>
                <a:spcPts val="0"/>
              </a:spcBef>
            </a:pPr>
            <a:r>
              <a:rPr lang="en" sz="2667" dirty="0">
                <a:solidFill>
                  <a:srgbClr val="515151"/>
                </a:solidFill>
              </a:rPr>
              <a:t>Implications of Machine </a:t>
            </a:r>
            <a:r>
              <a:rPr lang="en-US" sz="2667" dirty="0">
                <a:solidFill>
                  <a:srgbClr val="515151"/>
                </a:solidFill>
              </a:rPr>
              <a:t>Deep </a:t>
            </a:r>
            <a:r>
              <a:rPr lang="en" sz="2667" dirty="0">
                <a:solidFill>
                  <a:srgbClr val="515151"/>
                </a:solidFill>
              </a:rPr>
              <a:t>Learning for Systems and Systems for Machine </a:t>
            </a:r>
            <a:r>
              <a:rPr lang="en-US" sz="2667" dirty="0">
                <a:solidFill>
                  <a:srgbClr val="515151"/>
                </a:solidFill>
              </a:rPr>
              <a:t>Deep </a:t>
            </a:r>
            <a:r>
              <a:rPr lang="en" sz="2667" dirty="0">
                <a:solidFill>
                  <a:srgbClr val="515151"/>
                </a:solidFill>
              </a:rPr>
              <a:t>Learning</a:t>
            </a:r>
            <a:endParaRPr sz="2667" b="0" dirty="0">
              <a:solidFill>
                <a:srgbClr val="515151"/>
              </a:solidFill>
              <a:latin typeface="Open Sans SemiBold"/>
              <a:ea typeface="Open Sans SemiBold"/>
              <a:cs typeface="Open Sans SemiBold"/>
              <a:sym typeface="Open Sans SemiBold"/>
            </a:endParaRPr>
          </a:p>
        </p:txBody>
      </p:sp>
      <p:sp>
        <p:nvSpPr>
          <p:cNvPr id="651" name="Google Shape;651;p79"/>
          <p:cNvSpPr txBox="1">
            <a:spLocks noGrp="1"/>
          </p:cNvSpPr>
          <p:nvPr>
            <p:ph type="body" idx="1"/>
          </p:nvPr>
        </p:nvSpPr>
        <p:spPr>
          <a:xfrm>
            <a:off x="0" y="1253330"/>
            <a:ext cx="12047517" cy="4351339"/>
          </a:xfrm>
          <a:prstGeom prst="rect">
            <a:avLst/>
          </a:prstGeom>
          <a:noFill/>
          <a:ln>
            <a:noFill/>
          </a:ln>
        </p:spPr>
        <p:txBody>
          <a:bodyPr spcFirstLastPara="1" vert="horz" wrap="square" lIns="91433" tIns="45700" rIns="91433" bIns="45700" rtlCol="0" anchor="t" anchorCtr="0">
            <a:noAutofit/>
          </a:bodyPr>
          <a:lstStyle/>
          <a:p>
            <a:pPr marL="609585" indent="-423323">
              <a:lnSpc>
                <a:spcPct val="100000"/>
              </a:lnSpc>
              <a:spcBef>
                <a:spcPts val="600"/>
              </a:spcBef>
              <a:buSzPts val="1400"/>
              <a:buFont typeface="Open Sans"/>
              <a:buChar char="•"/>
            </a:pPr>
            <a:r>
              <a:rPr lang="en" sz="2400" dirty="0">
                <a:latin typeface="Open Sans"/>
                <a:ea typeface="Open Sans"/>
                <a:cs typeface="Open Sans"/>
                <a:sym typeface="Open Sans"/>
              </a:rPr>
              <a:t>We could replace “Systems” by “Cyberinfrastructure” or by “HPC” </a:t>
            </a:r>
            <a:r>
              <a:rPr lang="en-US" sz="2400" dirty="0">
                <a:latin typeface="Open Sans"/>
                <a:ea typeface="Open Sans"/>
                <a:cs typeface="Open Sans"/>
                <a:sym typeface="Open Sans"/>
              </a:rPr>
              <a:t>or even “eScience”</a:t>
            </a:r>
            <a:endParaRPr lang="en" sz="2400" dirty="0">
              <a:latin typeface="Open Sans"/>
              <a:ea typeface="Open Sans"/>
              <a:cs typeface="Open Sans"/>
              <a:sym typeface="Open Sans"/>
            </a:endParaRPr>
          </a:p>
          <a:p>
            <a:pPr marL="609585" indent="-423323">
              <a:lnSpc>
                <a:spcPct val="100000"/>
              </a:lnSpc>
              <a:spcBef>
                <a:spcPts val="600"/>
              </a:spcBef>
              <a:buSzPts val="1400"/>
              <a:buFont typeface="Open Sans"/>
              <a:buChar char="•"/>
            </a:pPr>
            <a:r>
              <a:rPr lang="en" sz="2400" dirty="0">
                <a:latin typeface="Open Sans"/>
                <a:ea typeface="Open Sans"/>
                <a:cs typeface="Open Sans"/>
                <a:sym typeface="Open Sans"/>
              </a:rPr>
              <a:t>I use HPC as we are aiming at systems that support big data or big simulations and almost by (my) definition could naturally involve HPC.</a:t>
            </a:r>
            <a:endParaRPr sz="2400" dirty="0">
              <a:latin typeface="Open Sans"/>
              <a:ea typeface="Open Sans"/>
              <a:cs typeface="Open Sans"/>
              <a:sym typeface="Open Sans"/>
            </a:endParaRPr>
          </a:p>
          <a:p>
            <a:pPr marL="609585" indent="-423323">
              <a:lnSpc>
                <a:spcPct val="100000"/>
              </a:lnSpc>
              <a:spcBef>
                <a:spcPts val="600"/>
              </a:spcBef>
              <a:buSzPts val="1400"/>
              <a:buFont typeface="Open Sans"/>
              <a:buChar char="•"/>
            </a:pPr>
            <a:r>
              <a:rPr lang="en" sz="2400" dirty="0">
                <a:latin typeface="Open Sans"/>
                <a:ea typeface="Open Sans"/>
                <a:cs typeface="Open Sans"/>
                <a:sym typeface="Open Sans"/>
              </a:rPr>
              <a:t>So we get </a:t>
            </a:r>
            <a:r>
              <a:rPr lang="en" sz="2400" b="1" dirty="0">
                <a:latin typeface="Open Sans"/>
                <a:ea typeface="Open Sans"/>
                <a:cs typeface="Open Sans"/>
                <a:sym typeface="Open Sans"/>
              </a:rPr>
              <a:t>ML for HPC</a:t>
            </a:r>
            <a:r>
              <a:rPr lang="en" sz="2400" dirty="0">
                <a:latin typeface="Open Sans"/>
                <a:ea typeface="Open Sans"/>
                <a:cs typeface="Open Sans"/>
                <a:sym typeface="Open Sans"/>
              </a:rPr>
              <a:t> and </a:t>
            </a:r>
            <a:r>
              <a:rPr lang="en" sz="2400" b="1" dirty="0">
                <a:latin typeface="Open Sans"/>
                <a:ea typeface="Open Sans"/>
                <a:cs typeface="Open Sans"/>
                <a:sym typeface="Open Sans"/>
              </a:rPr>
              <a:t>HPC for ML</a:t>
            </a:r>
            <a:endParaRPr sz="2400" dirty="0">
              <a:latin typeface="Open Sans"/>
              <a:ea typeface="Open Sans"/>
              <a:cs typeface="Open Sans"/>
              <a:sym typeface="Open Sans"/>
            </a:endParaRPr>
          </a:p>
          <a:p>
            <a:pPr marL="609585" indent="-423323">
              <a:lnSpc>
                <a:spcPct val="100000"/>
              </a:lnSpc>
              <a:spcBef>
                <a:spcPts val="600"/>
              </a:spcBef>
              <a:buSzPts val="1400"/>
              <a:buFont typeface="Open Sans"/>
              <a:buChar char="•"/>
            </a:pPr>
            <a:r>
              <a:rPr lang="en" sz="2400" b="1" dirty="0">
                <a:latin typeface="Open Sans"/>
                <a:ea typeface="Open Sans"/>
                <a:cs typeface="Open Sans"/>
                <a:sym typeface="Open Sans"/>
              </a:rPr>
              <a:t>HPC for ML</a:t>
            </a:r>
            <a:r>
              <a:rPr lang="en" sz="2400" dirty="0">
                <a:latin typeface="Open Sans"/>
                <a:ea typeface="Open Sans"/>
                <a:cs typeface="Open Sans"/>
                <a:sym typeface="Open Sans"/>
              </a:rPr>
              <a:t> is very important but has been quite well studied and understood</a:t>
            </a:r>
            <a:endParaRPr sz="2400" dirty="0">
              <a:latin typeface="Open Sans"/>
              <a:ea typeface="Open Sans"/>
              <a:cs typeface="Open Sans"/>
              <a:sym typeface="Open Sans"/>
            </a:endParaRPr>
          </a:p>
          <a:p>
            <a:pPr marL="1219170" lvl="1" indent="-423323">
              <a:lnSpc>
                <a:spcPct val="100000"/>
              </a:lnSpc>
              <a:spcBef>
                <a:spcPts val="600"/>
              </a:spcBef>
              <a:buSzPts val="1400"/>
              <a:buFont typeface="Open Sans"/>
              <a:buChar char="•"/>
            </a:pPr>
            <a:r>
              <a:rPr lang="en" sz="2000" dirty="0">
                <a:latin typeface="Open Sans"/>
                <a:ea typeface="Open Sans"/>
                <a:cs typeface="Open Sans"/>
                <a:sym typeface="Open Sans"/>
              </a:rPr>
              <a:t>It makes  data analytics run much faster</a:t>
            </a:r>
            <a:endParaRPr sz="2000" dirty="0">
              <a:latin typeface="Open Sans"/>
              <a:ea typeface="Open Sans"/>
              <a:cs typeface="Open Sans"/>
              <a:sym typeface="Open Sans"/>
            </a:endParaRPr>
          </a:p>
          <a:p>
            <a:pPr marL="609585" indent="-423323">
              <a:lnSpc>
                <a:spcPct val="100000"/>
              </a:lnSpc>
              <a:spcBef>
                <a:spcPts val="600"/>
              </a:spcBef>
              <a:buSzPts val="1400"/>
              <a:buFont typeface="Open Sans"/>
              <a:buChar char="•"/>
            </a:pPr>
            <a:r>
              <a:rPr lang="en" sz="2400" b="1" dirty="0">
                <a:latin typeface="Open Sans"/>
                <a:ea typeface="Open Sans"/>
                <a:cs typeface="Open Sans"/>
                <a:sym typeface="Open Sans"/>
              </a:rPr>
              <a:t>ML for HPC</a:t>
            </a:r>
            <a:r>
              <a:rPr lang="en" sz="2400" dirty="0">
                <a:latin typeface="Open Sans"/>
                <a:ea typeface="Open Sans"/>
                <a:cs typeface="Open Sans"/>
                <a:sym typeface="Open Sans"/>
              </a:rPr>
              <a:t> is transformative both as a technology and for application progress enabled</a:t>
            </a:r>
          </a:p>
          <a:p>
            <a:pPr marL="1066785" lvl="1" indent="-423323">
              <a:lnSpc>
                <a:spcPct val="100000"/>
              </a:lnSpc>
              <a:spcBef>
                <a:spcPts val="600"/>
              </a:spcBef>
              <a:buSzPts val="1400"/>
              <a:buFont typeface="Open Sans"/>
              <a:buChar char="•"/>
            </a:pPr>
            <a:r>
              <a:rPr lang="en" sz="2000" dirty="0">
                <a:latin typeface="Open Sans"/>
                <a:ea typeface="Open Sans"/>
                <a:cs typeface="Open Sans"/>
                <a:sym typeface="Open Sans"/>
              </a:rPr>
              <a:t>If it is ML for HPC running ML, then we have the creepy situation of the AI supercomputer improving itself</a:t>
            </a:r>
            <a:r>
              <a:rPr lang="en" dirty="0">
                <a:latin typeface="Open Sans"/>
                <a:ea typeface="Open Sans"/>
                <a:cs typeface="Open Sans"/>
                <a:sym typeface="Open Sans"/>
              </a:rPr>
              <a:t>	</a:t>
            </a:r>
          </a:p>
          <a:p>
            <a:pPr marL="609585" indent="-423323">
              <a:lnSpc>
                <a:spcPct val="100000"/>
              </a:lnSpc>
              <a:spcBef>
                <a:spcPts val="600"/>
              </a:spcBef>
              <a:buSzPts val="1400"/>
              <a:buFont typeface="Open Sans"/>
              <a:buChar char="•"/>
            </a:pPr>
            <a:r>
              <a:rPr lang="en" sz="2400" b="1" dirty="0">
                <a:latin typeface="Open Sans"/>
                <a:ea typeface="Open Sans"/>
                <a:cs typeface="Open Sans"/>
                <a:sym typeface="Open Sans"/>
              </a:rPr>
              <a:t>ML</a:t>
            </a:r>
            <a:r>
              <a:rPr lang="en" sz="2400" dirty="0">
                <a:latin typeface="Open Sans"/>
                <a:ea typeface="Open Sans"/>
                <a:cs typeface="Open Sans"/>
                <a:sym typeface="Open Sans"/>
              </a:rPr>
              <a:t> operationally </a:t>
            </a:r>
            <a:r>
              <a:rPr lang="en" sz="2400" b="1" dirty="0">
                <a:latin typeface="Open Sans"/>
                <a:ea typeface="Open Sans"/>
                <a:cs typeface="Open Sans"/>
                <a:sym typeface="Open Sans"/>
              </a:rPr>
              <a:t>DL</a:t>
            </a:r>
            <a:r>
              <a:rPr lang="en" sz="2400" dirty="0">
                <a:latin typeface="Open Sans"/>
                <a:ea typeface="Open Sans"/>
                <a:cs typeface="Open Sans"/>
                <a:sym typeface="Open Sans"/>
              </a:rPr>
              <a:t> at the mome</a:t>
            </a:r>
            <a:r>
              <a:rPr lang="en-US" sz="2400" dirty="0">
                <a:latin typeface="Open Sans"/>
                <a:ea typeface="Open Sans"/>
                <a:cs typeface="Open Sans"/>
                <a:sym typeface="Open Sans"/>
              </a:rPr>
              <a:t>n</a:t>
            </a:r>
            <a:r>
              <a:rPr lang="en" sz="2400" dirty="0">
                <a:latin typeface="Open Sans"/>
                <a:ea typeface="Open Sans"/>
                <a:cs typeface="Open Sans"/>
                <a:sym typeface="Open Sans"/>
              </a:rPr>
              <a:t>t!</a:t>
            </a:r>
          </a:p>
          <a:p>
            <a:pPr marL="761970" indent="-423323">
              <a:lnSpc>
                <a:spcPct val="100000"/>
              </a:lnSpc>
              <a:spcBef>
                <a:spcPts val="1067"/>
              </a:spcBef>
              <a:buSzPts val="1400"/>
              <a:buFont typeface="Open Sans"/>
              <a:buChar char="•"/>
            </a:pPr>
            <a:endParaRPr sz="2267" dirty="0">
              <a:latin typeface="Open Sans"/>
              <a:ea typeface="Open Sans"/>
              <a:cs typeface="Open Sans"/>
              <a:sym typeface="Open Sans"/>
            </a:endParaRPr>
          </a:p>
        </p:txBody>
      </p:sp>
      <p:sp>
        <p:nvSpPr>
          <p:cNvPr id="655" name="Google Shape;655;p79"/>
          <p:cNvSpPr txBox="1">
            <a:spLocks noGrp="1"/>
          </p:cNvSpPr>
          <p:nvPr>
            <p:ph type="sldNum" idx="2"/>
          </p:nvPr>
        </p:nvSpPr>
        <p:spPr>
          <a:xfrm>
            <a:off x="11417830" y="6289265"/>
            <a:ext cx="548700" cy="5445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9pPr>
          </a:lstStyle>
          <a:p>
            <a:pPr algn="r"/>
            <a:fld id="{00000000-1234-1234-1234-123412341234}" type="slidenum">
              <a:rPr lang="en" smtClean="0"/>
              <a:pPr algn="r"/>
              <a:t>4</a:t>
            </a:fld>
            <a:endParaRPr dirty="0"/>
          </a:p>
        </p:txBody>
      </p:sp>
      <p:cxnSp>
        <p:nvCxnSpPr>
          <p:cNvPr id="653" name="Google Shape;653;p79"/>
          <p:cNvCxnSpPr/>
          <p:nvPr/>
        </p:nvCxnSpPr>
        <p:spPr>
          <a:xfrm>
            <a:off x="-161324" y="1199947"/>
            <a:ext cx="2517200" cy="0"/>
          </a:xfrm>
          <a:prstGeom prst="straightConnector1">
            <a:avLst/>
          </a:prstGeom>
          <a:noFill/>
          <a:ln w="19050" cap="flat" cmpd="sng">
            <a:solidFill>
              <a:srgbClr val="B30838"/>
            </a:solidFill>
            <a:prstDash val="solid"/>
            <a:round/>
            <a:headEnd type="none" w="med" len="med"/>
            <a:tailEnd type="none" w="med" len="med"/>
          </a:ln>
        </p:spPr>
      </p:cxnSp>
      <p:sp>
        <p:nvSpPr>
          <p:cNvPr id="2" name="Date Placeholder 1">
            <a:extLst>
              <a:ext uri="{FF2B5EF4-FFF2-40B4-BE49-F238E27FC236}">
                <a16:creationId xmlns:a16="http://schemas.microsoft.com/office/drawing/2014/main" id="{BA88E3E1-7710-40E4-BB72-759FF3890079}"/>
              </a:ext>
            </a:extLst>
          </p:cNvPr>
          <p:cNvSpPr>
            <a:spLocks noGrp="1"/>
          </p:cNvSpPr>
          <p:nvPr>
            <p:ph type="dt" sz="half" idx="10"/>
          </p:nvPr>
        </p:nvSpPr>
        <p:spPr>
          <a:xfrm>
            <a:off x="9946847" y="6372451"/>
            <a:ext cx="1292881" cy="365125"/>
          </a:xfrm>
        </p:spPr>
        <p:txBody>
          <a:bodyPr/>
          <a:lstStyle/>
          <a:p>
            <a:r>
              <a:rPr lang="en-US" dirty="0">
                <a:solidFill>
                  <a:prstClr val="black">
                    <a:tint val="75000"/>
                  </a:prstClr>
                </a:solidFill>
              </a:rPr>
              <a:t>9/26/2019</a:t>
            </a:r>
          </a:p>
        </p:txBody>
      </p:sp>
      <p:cxnSp>
        <p:nvCxnSpPr>
          <p:cNvPr id="6" name="Straight Connector 5">
            <a:extLst>
              <a:ext uri="{FF2B5EF4-FFF2-40B4-BE49-F238E27FC236}">
                <a16:creationId xmlns:a16="http://schemas.microsoft.com/office/drawing/2014/main" id="{47DF9910-E248-4666-8A3D-5E926E68A3F1}"/>
              </a:ext>
            </a:extLst>
          </p:cNvPr>
          <p:cNvCxnSpPr>
            <a:cxnSpLocks/>
          </p:cNvCxnSpPr>
          <p:nvPr/>
        </p:nvCxnSpPr>
        <p:spPr>
          <a:xfrm flipV="1">
            <a:off x="2584916" y="378670"/>
            <a:ext cx="1086592" cy="106878"/>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C81F1AF6-753B-4B7F-BD44-7C55324DD515}"/>
              </a:ext>
            </a:extLst>
          </p:cNvPr>
          <p:cNvCxnSpPr>
            <a:cxnSpLocks/>
          </p:cNvCxnSpPr>
          <p:nvPr/>
        </p:nvCxnSpPr>
        <p:spPr>
          <a:xfrm flipV="1">
            <a:off x="469129" y="869811"/>
            <a:ext cx="1086592" cy="106878"/>
          </a:xfrm>
          <a:prstGeom prst="line">
            <a:avLst/>
          </a:prstGeom>
          <a:ln w="38100"/>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88"/>
          <p:cNvSpPr txBox="1">
            <a:spLocks noGrp="1"/>
          </p:cNvSpPr>
          <p:nvPr>
            <p:ph type="body" idx="1"/>
          </p:nvPr>
        </p:nvSpPr>
        <p:spPr>
          <a:xfrm>
            <a:off x="159333" y="1130900"/>
            <a:ext cx="11664000" cy="5128400"/>
          </a:xfrm>
          <a:prstGeom prst="rect">
            <a:avLst/>
          </a:prstGeom>
          <a:noFill/>
          <a:ln>
            <a:noFill/>
          </a:ln>
        </p:spPr>
        <p:txBody>
          <a:bodyPr spcFirstLastPara="1" vert="horz" wrap="square" lIns="91433" tIns="45700" rIns="91433" bIns="45700" rtlCol="0" anchor="t" anchorCtr="0">
            <a:noAutofit/>
          </a:bodyPr>
          <a:lstStyle/>
          <a:p>
            <a:pPr marL="609585" indent="-448722">
              <a:lnSpc>
                <a:spcPct val="115000"/>
              </a:lnSpc>
              <a:spcBef>
                <a:spcPts val="1067"/>
              </a:spcBef>
              <a:buSzPts val="1700"/>
              <a:buFont typeface="Open Sans"/>
              <a:buChar char="•"/>
            </a:pPr>
            <a:r>
              <a:rPr lang="en" sz="2267" b="1" dirty="0">
                <a:latin typeface="Open Sans"/>
                <a:ea typeface="Open Sans"/>
                <a:cs typeface="Open Sans"/>
                <a:sym typeface="Open Sans"/>
              </a:rPr>
              <a:t>MLforHPC</a:t>
            </a:r>
            <a:r>
              <a:rPr lang="en" sz="2267" dirty="0">
                <a:latin typeface="Open Sans"/>
                <a:ea typeface="Open Sans"/>
                <a:cs typeface="Open Sans"/>
                <a:sym typeface="Open Sans"/>
              </a:rPr>
              <a:t> can be further subdivided into several categories:</a:t>
            </a:r>
            <a:endParaRPr sz="2267" dirty="0">
              <a:latin typeface="Open Sans"/>
              <a:ea typeface="Open Sans"/>
              <a:cs typeface="Open Sans"/>
              <a:sym typeface="Open Sans"/>
            </a:endParaRPr>
          </a:p>
          <a:p>
            <a:pPr marL="1219170" lvl="1" indent="-448722">
              <a:lnSpc>
                <a:spcPct val="115000"/>
              </a:lnSpc>
              <a:spcBef>
                <a:spcPts val="0"/>
              </a:spcBef>
              <a:buSzPts val="1700"/>
              <a:buFont typeface="Open Sans"/>
              <a:buChar char="•"/>
            </a:pPr>
            <a:r>
              <a:rPr lang="en" sz="2267" b="1" dirty="0">
                <a:latin typeface="Open Sans"/>
                <a:ea typeface="Open Sans"/>
                <a:cs typeface="Open Sans"/>
                <a:sym typeface="Open Sans"/>
              </a:rPr>
              <a:t>MLafterHPC</a:t>
            </a:r>
            <a:r>
              <a:rPr lang="en" sz="2267" dirty="0">
                <a:latin typeface="Open Sans"/>
                <a:ea typeface="Open Sans"/>
                <a:cs typeface="Open Sans"/>
                <a:sym typeface="Open Sans"/>
              </a:rPr>
              <a:t>: ML analyzing results of HPC as in trajectory analysis and structure identification in biomolecular simulations. </a:t>
            </a:r>
            <a:r>
              <a:rPr lang="en" sz="2267" b="1" dirty="0">
                <a:latin typeface="Open Sans"/>
                <a:ea typeface="Open Sans"/>
                <a:cs typeface="Open Sans"/>
                <a:sym typeface="Open Sans"/>
              </a:rPr>
              <a:t>Well established and successful</a:t>
            </a:r>
            <a:endParaRPr sz="2267" b="1" dirty="0">
              <a:latin typeface="Open Sans"/>
              <a:ea typeface="Open Sans"/>
              <a:cs typeface="Open Sans"/>
              <a:sym typeface="Open Sans"/>
            </a:endParaRPr>
          </a:p>
          <a:p>
            <a:pPr marL="1219170" lvl="1" indent="-448722">
              <a:lnSpc>
                <a:spcPct val="115000"/>
              </a:lnSpc>
              <a:spcBef>
                <a:spcPts val="0"/>
              </a:spcBef>
              <a:buSzPts val="1700"/>
              <a:buFont typeface="Open Sans"/>
              <a:buChar char="•"/>
            </a:pPr>
            <a:r>
              <a:rPr lang="en" sz="2267" b="1" dirty="0">
                <a:latin typeface="Open Sans"/>
                <a:ea typeface="Open Sans"/>
                <a:cs typeface="Open Sans"/>
                <a:sym typeface="Open Sans"/>
              </a:rPr>
              <a:t>MLControl</a:t>
            </a:r>
            <a:r>
              <a:rPr lang="en" sz="2267" dirty="0">
                <a:latin typeface="Open Sans"/>
                <a:ea typeface="Open Sans"/>
                <a:cs typeface="Open Sans"/>
                <a:sym typeface="Open Sans"/>
              </a:rPr>
              <a:t>: Using simulations (with HPC) and ML in control of experiments and in objective driven computational campaigns. Here simulation surrogates are very valuable to allow real-time predictions.  </a:t>
            </a:r>
            <a:r>
              <a:rPr lang="en-US" sz="2267" b="1" dirty="0">
                <a:latin typeface="Open Sans"/>
                <a:ea typeface="Open Sans"/>
                <a:cs typeface="Open Sans"/>
                <a:sym typeface="Open Sans"/>
              </a:rPr>
              <a:t>Very Promising</a:t>
            </a:r>
            <a:endParaRPr sz="2267" b="1" dirty="0">
              <a:latin typeface="Open Sans"/>
              <a:ea typeface="Open Sans"/>
              <a:cs typeface="Open Sans"/>
              <a:sym typeface="Open Sans"/>
            </a:endParaRPr>
          </a:p>
          <a:p>
            <a:pPr marL="1219170" lvl="1" indent="-448722">
              <a:lnSpc>
                <a:spcPct val="115000"/>
              </a:lnSpc>
              <a:spcBef>
                <a:spcPts val="0"/>
              </a:spcBef>
              <a:buSzPts val="1700"/>
              <a:buFont typeface="Open Sans"/>
              <a:buChar char="•"/>
            </a:pPr>
            <a:r>
              <a:rPr lang="en" sz="2267" b="1" dirty="0">
                <a:solidFill>
                  <a:srgbClr val="B30838"/>
                </a:solidFill>
                <a:latin typeface="Open Sans"/>
                <a:ea typeface="Open Sans"/>
                <a:cs typeface="Open Sans"/>
                <a:sym typeface="Open Sans"/>
              </a:rPr>
              <a:t>MLAutotuning</a:t>
            </a:r>
            <a:r>
              <a:rPr lang="en" sz="2267" dirty="0">
                <a:latin typeface="Open Sans"/>
                <a:ea typeface="Open Sans"/>
                <a:cs typeface="Open Sans"/>
                <a:sym typeface="Open Sans"/>
              </a:rPr>
              <a:t>: Using ML to configure (autotune) ML or HPC simulations.</a:t>
            </a:r>
            <a:endParaRPr sz="2267" dirty="0">
              <a:latin typeface="Open Sans"/>
              <a:ea typeface="Open Sans"/>
              <a:cs typeface="Open Sans"/>
              <a:sym typeface="Open Sans"/>
            </a:endParaRPr>
          </a:p>
          <a:p>
            <a:pPr marL="1219170" lvl="1" indent="-448722">
              <a:lnSpc>
                <a:spcPct val="115000"/>
              </a:lnSpc>
              <a:spcBef>
                <a:spcPts val="0"/>
              </a:spcBef>
              <a:buSzPts val="1700"/>
              <a:buFont typeface="Open Sans"/>
              <a:buChar char="•"/>
            </a:pPr>
            <a:r>
              <a:rPr lang="en" sz="2267" b="1" dirty="0">
                <a:solidFill>
                  <a:srgbClr val="B30838"/>
                </a:solidFill>
                <a:latin typeface="Open Sans"/>
                <a:ea typeface="Open Sans"/>
                <a:cs typeface="Open Sans"/>
                <a:sym typeface="Open Sans"/>
              </a:rPr>
              <a:t>MLaroundHPC</a:t>
            </a:r>
            <a:r>
              <a:rPr lang="en" sz="2267" dirty="0">
                <a:latin typeface="Open Sans"/>
                <a:ea typeface="Open Sans"/>
                <a:cs typeface="Open Sans"/>
                <a:sym typeface="Open Sans"/>
              </a:rPr>
              <a:t>: Using ML to learn from simulations and produce learned surrogates for the simulations or parts of simulations. The same ML wrapper can also learn configurations as well as results. </a:t>
            </a:r>
            <a:r>
              <a:rPr lang="en" sz="2267" b="1" dirty="0">
                <a:solidFill>
                  <a:srgbClr val="B30838"/>
                </a:solidFill>
                <a:latin typeface="Open Sans"/>
                <a:ea typeface="Open Sans"/>
                <a:cs typeface="Open Sans"/>
                <a:sym typeface="Open Sans"/>
              </a:rPr>
              <a:t>Most Important.</a:t>
            </a:r>
            <a:endParaRPr sz="2267" dirty="0">
              <a:solidFill>
                <a:srgbClr val="999999"/>
              </a:solidFill>
              <a:latin typeface="Open Sans"/>
              <a:ea typeface="Open Sans"/>
              <a:cs typeface="Open Sans"/>
              <a:sym typeface="Open Sans"/>
            </a:endParaRPr>
          </a:p>
        </p:txBody>
      </p:sp>
      <p:cxnSp>
        <p:nvCxnSpPr>
          <p:cNvPr id="729" name="Google Shape;729;p88"/>
          <p:cNvCxnSpPr/>
          <p:nvPr/>
        </p:nvCxnSpPr>
        <p:spPr>
          <a:xfrm>
            <a:off x="371033" y="1050867"/>
            <a:ext cx="2517200" cy="0"/>
          </a:xfrm>
          <a:prstGeom prst="straightConnector1">
            <a:avLst/>
          </a:prstGeom>
          <a:noFill/>
          <a:ln w="19050" cap="flat" cmpd="sng">
            <a:solidFill>
              <a:srgbClr val="B30838"/>
            </a:solidFill>
            <a:prstDash val="solid"/>
            <a:round/>
            <a:headEnd type="none" w="med" len="med"/>
            <a:tailEnd type="none" w="med" len="med"/>
          </a:ln>
        </p:spPr>
      </p:cxnSp>
      <p:sp>
        <p:nvSpPr>
          <p:cNvPr id="730" name="Google Shape;730;p88"/>
          <p:cNvSpPr txBox="1">
            <a:spLocks noGrp="1"/>
          </p:cNvSpPr>
          <p:nvPr>
            <p:ph type="title"/>
          </p:nvPr>
        </p:nvSpPr>
        <p:spPr>
          <a:xfrm>
            <a:off x="276967" y="244833"/>
            <a:ext cx="8564800" cy="726000"/>
          </a:xfrm>
          <a:prstGeom prst="rect">
            <a:avLst/>
          </a:prstGeom>
        </p:spPr>
        <p:txBody>
          <a:bodyPr spcFirstLastPara="1" vert="horz" wrap="square" lIns="91433" tIns="45700" rIns="91433" bIns="45700" rtlCol="0" anchor="ctr" anchorCtr="0">
            <a:noAutofit/>
          </a:bodyPr>
          <a:lstStyle/>
          <a:p>
            <a:pPr>
              <a:lnSpc>
                <a:spcPct val="115000"/>
              </a:lnSpc>
              <a:spcBef>
                <a:spcPts val="0"/>
              </a:spcBef>
            </a:pPr>
            <a:r>
              <a:rPr lang="en" sz="2933" dirty="0">
                <a:solidFill>
                  <a:srgbClr val="515151"/>
                </a:solidFill>
              </a:rPr>
              <a:t>MLforHPC (ML for Systems) in detail</a:t>
            </a:r>
            <a:endParaRPr sz="2933" b="0" dirty="0">
              <a:solidFill>
                <a:srgbClr val="515151"/>
              </a:solidFill>
              <a:latin typeface="Open Sans SemiBold"/>
              <a:ea typeface="Open Sans SemiBold"/>
              <a:cs typeface="Open Sans SemiBold"/>
              <a:sym typeface="Open Sans SemiBold"/>
            </a:endParaRPr>
          </a:p>
        </p:txBody>
      </p:sp>
      <p:sp>
        <p:nvSpPr>
          <p:cNvPr id="731" name="Google Shape;731;p88"/>
          <p:cNvSpPr txBox="1">
            <a:spLocks noGrp="1"/>
          </p:cNvSpPr>
          <p:nvPr>
            <p:ph type="sldNum" idx="2"/>
          </p:nvPr>
        </p:nvSpPr>
        <p:spPr>
          <a:xfrm>
            <a:off x="11548983" y="6355297"/>
            <a:ext cx="548700" cy="5445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9pPr>
          </a:lstStyle>
          <a:p>
            <a:pPr algn="r"/>
            <a:fld id="{00000000-1234-1234-1234-123412341234}" type="slidenum">
              <a:rPr lang="en" smtClean="0"/>
              <a:pPr algn="r"/>
              <a:t>5</a:t>
            </a:fld>
            <a:endParaRPr dirty="0"/>
          </a:p>
        </p:txBody>
      </p:sp>
      <p:sp>
        <p:nvSpPr>
          <p:cNvPr id="2" name="Date Placeholder 1">
            <a:extLst>
              <a:ext uri="{FF2B5EF4-FFF2-40B4-BE49-F238E27FC236}">
                <a16:creationId xmlns:a16="http://schemas.microsoft.com/office/drawing/2014/main" id="{CF4066AF-2CC4-44E3-B8A8-1DAD41736810}"/>
              </a:ext>
            </a:extLst>
          </p:cNvPr>
          <p:cNvSpPr>
            <a:spLocks noGrp="1"/>
          </p:cNvSpPr>
          <p:nvPr>
            <p:ph type="dt" sz="half" idx="10"/>
          </p:nvPr>
        </p:nvSpPr>
        <p:spPr/>
        <p:txBody>
          <a:bodyPr/>
          <a:lstStyle/>
          <a:p>
            <a:r>
              <a:rPr lang="en-US">
                <a:solidFill>
                  <a:prstClr val="black">
                    <a:tint val="75000"/>
                  </a:prstClr>
                </a:solidFill>
              </a:rPr>
              <a:t>9/26/2019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pic>
        <p:nvPicPr>
          <p:cNvPr id="747" name="Google Shape;747;p90" descr="A close up of a map&#10;&#10;Description automatically generated"/>
          <p:cNvPicPr preferRelativeResize="0"/>
          <p:nvPr/>
        </p:nvPicPr>
        <p:blipFill rotWithShape="1">
          <a:blip r:embed="rId3">
            <a:alphaModFix/>
          </a:blip>
          <a:srcRect b="10193"/>
          <a:stretch/>
        </p:blipFill>
        <p:spPr>
          <a:xfrm>
            <a:off x="5536219" y="530155"/>
            <a:ext cx="2466267" cy="1547829"/>
          </a:xfrm>
          <a:prstGeom prst="rect">
            <a:avLst/>
          </a:prstGeom>
          <a:noFill/>
          <a:ln>
            <a:noFill/>
          </a:ln>
        </p:spPr>
      </p:pic>
      <p:pic>
        <p:nvPicPr>
          <p:cNvPr id="751" name="Google Shape;751;p90"/>
          <p:cNvPicPr preferRelativeResize="0"/>
          <p:nvPr/>
        </p:nvPicPr>
        <p:blipFill rotWithShape="1">
          <a:blip r:embed="rId4">
            <a:alphaModFix/>
          </a:blip>
          <a:srcRect b="13636"/>
          <a:stretch/>
        </p:blipFill>
        <p:spPr>
          <a:xfrm>
            <a:off x="5622566" y="2786259"/>
            <a:ext cx="2872471" cy="1654084"/>
          </a:xfrm>
          <a:prstGeom prst="rect">
            <a:avLst/>
          </a:prstGeom>
          <a:noFill/>
          <a:ln>
            <a:noFill/>
          </a:ln>
        </p:spPr>
      </p:pic>
      <p:pic>
        <p:nvPicPr>
          <p:cNvPr id="752" name="Google Shape;752;p90" descr="A picture containing text, map&#10;&#10;Description automatically generated"/>
          <p:cNvPicPr preferRelativeResize="0"/>
          <p:nvPr/>
        </p:nvPicPr>
        <p:blipFill rotWithShape="1">
          <a:blip r:embed="rId5">
            <a:alphaModFix/>
          </a:blip>
          <a:srcRect b="15218"/>
          <a:stretch/>
        </p:blipFill>
        <p:spPr>
          <a:xfrm>
            <a:off x="9244393" y="849572"/>
            <a:ext cx="2549071" cy="1443053"/>
          </a:xfrm>
          <a:prstGeom prst="rect">
            <a:avLst/>
          </a:prstGeom>
          <a:noFill/>
          <a:ln>
            <a:noFill/>
          </a:ln>
        </p:spPr>
      </p:pic>
      <p:pic>
        <p:nvPicPr>
          <p:cNvPr id="753" name="Google Shape;753;p90" descr="A picture containing text, map&#10;&#10;Description automatically generated"/>
          <p:cNvPicPr preferRelativeResize="0"/>
          <p:nvPr/>
        </p:nvPicPr>
        <p:blipFill rotWithShape="1">
          <a:blip r:embed="rId6">
            <a:alphaModFix/>
          </a:blip>
          <a:srcRect b="10193"/>
          <a:stretch/>
        </p:blipFill>
        <p:spPr>
          <a:xfrm>
            <a:off x="9372593" y="3040767"/>
            <a:ext cx="2354580" cy="1414931"/>
          </a:xfrm>
          <a:prstGeom prst="rect">
            <a:avLst/>
          </a:prstGeom>
          <a:noFill/>
          <a:ln>
            <a:noFill/>
          </a:ln>
        </p:spPr>
      </p:pic>
      <p:pic>
        <p:nvPicPr>
          <p:cNvPr id="762" name="Google Shape;762;p90" descr="A picture containing map, text&#10;&#10;Description automatically generated"/>
          <p:cNvPicPr preferRelativeResize="0"/>
          <p:nvPr/>
        </p:nvPicPr>
        <p:blipFill rotWithShape="1">
          <a:blip r:embed="rId7">
            <a:alphaModFix/>
          </a:blip>
          <a:srcRect b="11878"/>
          <a:stretch/>
        </p:blipFill>
        <p:spPr>
          <a:xfrm>
            <a:off x="2201351" y="579269"/>
            <a:ext cx="2956671" cy="1826368"/>
          </a:xfrm>
          <a:prstGeom prst="rect">
            <a:avLst/>
          </a:prstGeom>
          <a:noFill/>
          <a:ln>
            <a:noFill/>
          </a:ln>
        </p:spPr>
      </p:pic>
      <p:sp>
        <p:nvSpPr>
          <p:cNvPr id="2" name="TextBox 1">
            <a:extLst>
              <a:ext uri="{FF2B5EF4-FFF2-40B4-BE49-F238E27FC236}">
                <a16:creationId xmlns:a16="http://schemas.microsoft.com/office/drawing/2014/main" id="{A6FB10C1-CB7C-4544-93E2-67A76CB0A2C1}"/>
              </a:ext>
            </a:extLst>
          </p:cNvPr>
          <p:cNvSpPr txBox="1"/>
          <p:nvPr/>
        </p:nvSpPr>
        <p:spPr>
          <a:xfrm>
            <a:off x="2505008" y="34063"/>
            <a:ext cx="2466267" cy="584775"/>
          </a:xfrm>
          <a:prstGeom prst="rect">
            <a:avLst/>
          </a:prstGeom>
          <a:noFill/>
        </p:spPr>
        <p:txBody>
          <a:bodyPr wrap="square" rtlCol="0">
            <a:spAutoFit/>
          </a:bodyPr>
          <a:lstStyle/>
          <a:p>
            <a:r>
              <a:rPr lang="en-US" sz="1600" b="1" dirty="0"/>
              <a:t>1.1 </a:t>
            </a:r>
            <a:r>
              <a:rPr lang="en-US" sz="1600" b="1" dirty="0" err="1"/>
              <a:t>MLAutotuningHPC</a:t>
            </a:r>
            <a:r>
              <a:rPr lang="en-US" sz="1600" b="1" dirty="0"/>
              <a:t> – Learn configurations</a:t>
            </a:r>
          </a:p>
        </p:txBody>
      </p:sp>
      <p:grpSp>
        <p:nvGrpSpPr>
          <p:cNvPr id="12" name="Group 11">
            <a:extLst>
              <a:ext uri="{FF2B5EF4-FFF2-40B4-BE49-F238E27FC236}">
                <a16:creationId xmlns:a16="http://schemas.microsoft.com/office/drawing/2014/main" id="{8989F7B0-3E0D-4722-B8D9-FD3A1617F6B6}"/>
              </a:ext>
            </a:extLst>
          </p:cNvPr>
          <p:cNvGrpSpPr/>
          <p:nvPr/>
        </p:nvGrpSpPr>
        <p:grpSpPr>
          <a:xfrm>
            <a:off x="2210609" y="2333994"/>
            <a:ext cx="2923529" cy="2152925"/>
            <a:chOff x="2210608" y="2333993"/>
            <a:chExt cx="2923529" cy="2152925"/>
          </a:xfrm>
        </p:grpSpPr>
        <p:pic>
          <p:nvPicPr>
            <p:cNvPr id="746" name="Google Shape;746;p90" descr="A close up of a logo&#10;&#10;Description automatically generated"/>
            <p:cNvPicPr preferRelativeResize="0"/>
            <p:nvPr/>
          </p:nvPicPr>
          <p:blipFill rotWithShape="1">
            <a:blip r:embed="rId8">
              <a:alphaModFix/>
            </a:blip>
            <a:srcRect b="10193"/>
            <a:stretch/>
          </p:blipFill>
          <p:spPr>
            <a:xfrm>
              <a:off x="2210608" y="2625587"/>
              <a:ext cx="2923529" cy="1861331"/>
            </a:xfrm>
            <a:prstGeom prst="rect">
              <a:avLst/>
            </a:prstGeom>
            <a:noFill/>
            <a:ln>
              <a:noFill/>
            </a:ln>
          </p:spPr>
        </p:pic>
        <p:sp>
          <p:nvSpPr>
            <p:cNvPr id="21" name="TextBox 20">
              <a:extLst>
                <a:ext uri="{FF2B5EF4-FFF2-40B4-BE49-F238E27FC236}">
                  <a16:creationId xmlns:a16="http://schemas.microsoft.com/office/drawing/2014/main" id="{F9FDF37A-D13A-459E-A0D1-871BDCA64727}"/>
                </a:ext>
              </a:extLst>
            </p:cNvPr>
            <p:cNvSpPr txBox="1"/>
            <p:nvPr/>
          </p:nvSpPr>
          <p:spPr>
            <a:xfrm>
              <a:off x="2439239" y="2333993"/>
              <a:ext cx="2466266" cy="584775"/>
            </a:xfrm>
            <a:prstGeom prst="rect">
              <a:avLst/>
            </a:prstGeom>
            <a:noFill/>
          </p:spPr>
          <p:txBody>
            <a:bodyPr wrap="square" rtlCol="0">
              <a:spAutoFit/>
            </a:bodyPr>
            <a:lstStyle/>
            <a:p>
              <a:r>
                <a:rPr lang="en-US" sz="1600" b="1" dirty="0"/>
                <a:t>2.1 </a:t>
              </a:r>
              <a:r>
                <a:rPr lang="en-US" sz="1600" b="1" dirty="0" err="1"/>
                <a:t>MLAutotuningHPC</a:t>
              </a:r>
              <a:r>
                <a:rPr lang="en-US" sz="1600" b="1" dirty="0"/>
                <a:t> – Smart ensembles</a:t>
              </a:r>
            </a:p>
          </p:txBody>
        </p:sp>
      </p:grpSp>
      <p:sp>
        <p:nvSpPr>
          <p:cNvPr id="22" name="TextBox 21">
            <a:extLst>
              <a:ext uri="{FF2B5EF4-FFF2-40B4-BE49-F238E27FC236}">
                <a16:creationId xmlns:a16="http://schemas.microsoft.com/office/drawing/2014/main" id="{D479E273-9ADE-44B1-88FA-A176DADD9FAE}"/>
              </a:ext>
            </a:extLst>
          </p:cNvPr>
          <p:cNvSpPr txBox="1"/>
          <p:nvPr/>
        </p:nvSpPr>
        <p:spPr>
          <a:xfrm>
            <a:off x="5428418" y="42465"/>
            <a:ext cx="2713204" cy="584775"/>
          </a:xfrm>
          <a:prstGeom prst="rect">
            <a:avLst/>
          </a:prstGeom>
          <a:noFill/>
        </p:spPr>
        <p:txBody>
          <a:bodyPr wrap="square" rtlCol="0">
            <a:spAutoFit/>
          </a:bodyPr>
          <a:lstStyle/>
          <a:p>
            <a:r>
              <a:rPr lang="en-US" sz="1600" b="1" dirty="0"/>
              <a:t>1.2 </a:t>
            </a:r>
            <a:r>
              <a:rPr lang="en-US" sz="1600" b="1" dirty="0" err="1"/>
              <a:t>MLAutotuningHPC</a:t>
            </a:r>
            <a:r>
              <a:rPr lang="en-US" sz="1600" b="1" dirty="0"/>
              <a:t> – Learn models from data</a:t>
            </a:r>
          </a:p>
        </p:txBody>
      </p:sp>
      <p:grpSp>
        <p:nvGrpSpPr>
          <p:cNvPr id="10" name="Group 9">
            <a:extLst>
              <a:ext uri="{FF2B5EF4-FFF2-40B4-BE49-F238E27FC236}">
                <a16:creationId xmlns:a16="http://schemas.microsoft.com/office/drawing/2014/main" id="{A1085E13-C376-498D-8AE9-1A46AD4E819B}"/>
              </a:ext>
            </a:extLst>
          </p:cNvPr>
          <p:cNvGrpSpPr/>
          <p:nvPr/>
        </p:nvGrpSpPr>
        <p:grpSpPr>
          <a:xfrm>
            <a:off x="6920758" y="4624404"/>
            <a:ext cx="3148557" cy="2218411"/>
            <a:chOff x="6481893" y="4624404"/>
            <a:chExt cx="3148557" cy="2218410"/>
          </a:xfrm>
        </p:grpSpPr>
        <p:pic>
          <p:nvPicPr>
            <p:cNvPr id="748" name="Google Shape;748;p90" descr="A picture containing text, map&#10;&#10;Description automatically generated"/>
            <p:cNvPicPr preferRelativeResize="0"/>
            <p:nvPr/>
          </p:nvPicPr>
          <p:blipFill rotWithShape="1">
            <a:blip r:embed="rId9">
              <a:alphaModFix/>
            </a:blip>
            <a:srcRect b="11878"/>
            <a:stretch/>
          </p:blipFill>
          <p:spPr>
            <a:xfrm>
              <a:off x="6720317" y="5209179"/>
              <a:ext cx="2671709" cy="1633635"/>
            </a:xfrm>
            <a:prstGeom prst="rect">
              <a:avLst/>
            </a:prstGeom>
            <a:noFill/>
            <a:ln>
              <a:noFill/>
            </a:ln>
          </p:spPr>
        </p:pic>
        <p:sp>
          <p:nvSpPr>
            <p:cNvPr id="24" name="TextBox 23">
              <a:extLst>
                <a:ext uri="{FF2B5EF4-FFF2-40B4-BE49-F238E27FC236}">
                  <a16:creationId xmlns:a16="http://schemas.microsoft.com/office/drawing/2014/main" id="{FE71DC3B-BF83-4CD7-A2AA-4653AD0C2E1F}"/>
                </a:ext>
              </a:extLst>
            </p:cNvPr>
            <p:cNvSpPr txBox="1"/>
            <p:nvPr/>
          </p:nvSpPr>
          <p:spPr>
            <a:xfrm>
              <a:off x="6481893" y="4624404"/>
              <a:ext cx="3148557" cy="584775"/>
            </a:xfrm>
            <a:prstGeom prst="rect">
              <a:avLst/>
            </a:prstGeom>
            <a:noFill/>
          </p:spPr>
          <p:txBody>
            <a:bodyPr wrap="square" rtlCol="0">
              <a:spAutoFit/>
            </a:bodyPr>
            <a:lstStyle/>
            <a:p>
              <a:r>
                <a:rPr lang="en-US" sz="1600" b="1" dirty="0"/>
                <a:t>3.2 </a:t>
              </a:r>
              <a:r>
                <a:rPr lang="en" sz="1600" b="1" dirty="0">
                  <a:latin typeface="Open Sans"/>
                  <a:ea typeface="Open Sans"/>
                  <a:cs typeface="Open Sans"/>
                  <a:sym typeface="Open Sans"/>
                </a:rPr>
                <a:t>MLaroundHPC: Learning Outputs from Inputs (</a:t>
              </a:r>
              <a:r>
                <a:rPr lang="en-US" sz="1600" b="1" dirty="0">
                  <a:latin typeface="Open Sans"/>
                  <a:ea typeface="Open Sans"/>
                  <a:cs typeface="Open Sans"/>
                  <a:sym typeface="Open Sans"/>
                </a:rPr>
                <a:t>fields</a:t>
              </a:r>
              <a:r>
                <a:rPr lang="en-US" sz="1600" b="1" dirty="0">
                  <a:solidFill>
                    <a:srgbClr val="515151"/>
                  </a:solidFill>
                  <a:latin typeface="Open Sans"/>
                  <a:ea typeface="Open Sans"/>
                  <a:cs typeface="Open Sans"/>
                  <a:sym typeface="Open Sans"/>
                </a:rPr>
                <a:t>)</a:t>
              </a:r>
              <a:endParaRPr lang="en-US" sz="1600" b="1" dirty="0"/>
            </a:p>
          </p:txBody>
        </p:sp>
      </p:grpSp>
      <p:grpSp>
        <p:nvGrpSpPr>
          <p:cNvPr id="11" name="Group 10">
            <a:extLst>
              <a:ext uri="{FF2B5EF4-FFF2-40B4-BE49-F238E27FC236}">
                <a16:creationId xmlns:a16="http://schemas.microsoft.com/office/drawing/2014/main" id="{445A4FAC-A59C-42EF-8FD9-630F92C5B638}"/>
              </a:ext>
            </a:extLst>
          </p:cNvPr>
          <p:cNvGrpSpPr/>
          <p:nvPr/>
        </p:nvGrpSpPr>
        <p:grpSpPr>
          <a:xfrm>
            <a:off x="2448163" y="4615062"/>
            <a:ext cx="4038803" cy="2235543"/>
            <a:chOff x="2122268" y="4624404"/>
            <a:chExt cx="4038803" cy="2235542"/>
          </a:xfrm>
        </p:grpSpPr>
        <p:pic>
          <p:nvPicPr>
            <p:cNvPr id="749" name="Google Shape;749;p90" descr="A close up of a map&#10;&#10;Description automatically generated"/>
            <p:cNvPicPr preferRelativeResize="0"/>
            <p:nvPr/>
          </p:nvPicPr>
          <p:blipFill rotWithShape="1">
            <a:blip r:embed="rId10">
              <a:alphaModFix/>
            </a:blip>
            <a:srcRect b="15218"/>
            <a:stretch/>
          </p:blipFill>
          <p:spPr>
            <a:xfrm>
              <a:off x="2122268" y="5102678"/>
              <a:ext cx="4038803" cy="1757268"/>
            </a:xfrm>
            <a:prstGeom prst="rect">
              <a:avLst/>
            </a:prstGeom>
            <a:noFill/>
            <a:ln>
              <a:noFill/>
            </a:ln>
          </p:spPr>
        </p:pic>
        <p:sp>
          <p:nvSpPr>
            <p:cNvPr id="25" name="TextBox 24">
              <a:extLst>
                <a:ext uri="{FF2B5EF4-FFF2-40B4-BE49-F238E27FC236}">
                  <a16:creationId xmlns:a16="http://schemas.microsoft.com/office/drawing/2014/main" id="{440FB749-A97F-495E-9C85-9BE5BD023BE8}"/>
                </a:ext>
              </a:extLst>
            </p:cNvPr>
            <p:cNvSpPr txBox="1"/>
            <p:nvPr/>
          </p:nvSpPr>
          <p:spPr>
            <a:xfrm>
              <a:off x="2257263" y="4624404"/>
              <a:ext cx="3768812" cy="584775"/>
            </a:xfrm>
            <a:prstGeom prst="rect">
              <a:avLst/>
            </a:prstGeom>
            <a:noFill/>
          </p:spPr>
          <p:txBody>
            <a:bodyPr wrap="square" rtlCol="0">
              <a:spAutoFit/>
            </a:bodyPr>
            <a:lstStyle/>
            <a:p>
              <a:r>
                <a:rPr lang="en-US" sz="1600" b="1" dirty="0"/>
                <a:t>3.1 </a:t>
              </a:r>
              <a:r>
                <a:rPr lang="en" sz="1600" b="1" dirty="0">
                  <a:latin typeface="Open Sans"/>
                  <a:ea typeface="Open Sans"/>
                  <a:cs typeface="Open Sans"/>
                  <a:sym typeface="Open Sans"/>
                </a:rPr>
                <a:t>MLaroundHPC: Learning Outputs from Inputs (</a:t>
              </a:r>
              <a:r>
                <a:rPr lang="en-US" sz="1600" b="1" dirty="0">
                  <a:latin typeface="Open Sans"/>
                  <a:ea typeface="Open Sans"/>
                  <a:cs typeface="Open Sans"/>
                  <a:sym typeface="Open Sans"/>
                </a:rPr>
                <a:t>parameters)</a:t>
              </a:r>
              <a:endParaRPr lang="en-US" sz="1600" b="1" dirty="0"/>
            </a:p>
          </p:txBody>
        </p:sp>
      </p:grpSp>
      <p:sp>
        <p:nvSpPr>
          <p:cNvPr id="27" name="TextBox 26">
            <a:extLst>
              <a:ext uri="{FF2B5EF4-FFF2-40B4-BE49-F238E27FC236}">
                <a16:creationId xmlns:a16="http://schemas.microsoft.com/office/drawing/2014/main" id="{F507FF5A-A2E7-4872-8B4A-B6C4A13E5B2A}"/>
              </a:ext>
            </a:extLst>
          </p:cNvPr>
          <p:cNvSpPr txBox="1"/>
          <p:nvPr/>
        </p:nvSpPr>
        <p:spPr>
          <a:xfrm>
            <a:off x="5280340" y="2333993"/>
            <a:ext cx="3148557" cy="790088"/>
          </a:xfrm>
          <a:prstGeom prst="rect">
            <a:avLst/>
          </a:prstGeom>
          <a:noFill/>
        </p:spPr>
        <p:txBody>
          <a:bodyPr wrap="square" rtlCol="0">
            <a:spAutoFit/>
          </a:bodyPr>
          <a:lstStyle/>
          <a:p>
            <a:r>
              <a:rPr lang="en-US" sz="1600" b="1" dirty="0"/>
              <a:t>2.2 </a:t>
            </a:r>
            <a:r>
              <a:rPr lang="en" sz="1467" b="1" dirty="0">
                <a:latin typeface="Open Sans"/>
                <a:ea typeface="Open Sans"/>
                <a:cs typeface="Open Sans"/>
                <a:sym typeface="Open Sans"/>
              </a:rPr>
              <a:t>MLaroundHPC: Learning </a:t>
            </a:r>
            <a:r>
              <a:rPr lang="en-US" sz="1467" b="1" dirty="0">
                <a:latin typeface="Open Sans"/>
                <a:ea typeface="Open Sans"/>
                <a:cs typeface="Open Sans"/>
                <a:sym typeface="Open Sans"/>
              </a:rPr>
              <a:t>Model Details (coarse graining, effective potentials)</a:t>
            </a:r>
            <a:endParaRPr lang="en-US" sz="1600" b="1" dirty="0"/>
          </a:p>
        </p:txBody>
      </p:sp>
      <p:sp>
        <p:nvSpPr>
          <p:cNvPr id="28" name="TextBox 27">
            <a:extLst>
              <a:ext uri="{FF2B5EF4-FFF2-40B4-BE49-F238E27FC236}">
                <a16:creationId xmlns:a16="http://schemas.microsoft.com/office/drawing/2014/main" id="{CE4C1E80-2453-4FA3-8D00-549A73CF37DE}"/>
              </a:ext>
            </a:extLst>
          </p:cNvPr>
          <p:cNvSpPr txBox="1"/>
          <p:nvPr/>
        </p:nvSpPr>
        <p:spPr>
          <a:xfrm>
            <a:off x="8814099" y="-32067"/>
            <a:ext cx="3029212" cy="830997"/>
          </a:xfrm>
          <a:prstGeom prst="rect">
            <a:avLst/>
          </a:prstGeom>
          <a:noFill/>
        </p:spPr>
        <p:txBody>
          <a:bodyPr wrap="square" rtlCol="0">
            <a:spAutoFit/>
          </a:bodyPr>
          <a:lstStyle/>
          <a:p>
            <a:r>
              <a:rPr lang="en-US" sz="1600" b="1" dirty="0"/>
              <a:t>1.3 </a:t>
            </a:r>
            <a:r>
              <a:rPr lang="en" sz="1600" b="1" dirty="0">
                <a:solidFill>
                  <a:srgbClr val="515151"/>
                </a:solidFill>
                <a:latin typeface="Open Sans"/>
                <a:ea typeface="Open Sans"/>
                <a:cs typeface="Open Sans"/>
                <a:sym typeface="Open Sans"/>
              </a:rPr>
              <a:t>MLaroundHPC: Learning </a:t>
            </a:r>
            <a:r>
              <a:rPr lang="en-US" sz="1600" b="1" dirty="0">
                <a:solidFill>
                  <a:srgbClr val="515151"/>
                </a:solidFill>
                <a:latin typeface="Open Sans"/>
                <a:ea typeface="Open Sans"/>
                <a:cs typeface="Open Sans"/>
                <a:sym typeface="Open Sans"/>
              </a:rPr>
              <a:t>Model Details (ML based data assimilation)</a:t>
            </a:r>
            <a:endParaRPr lang="en-US" sz="1600" b="1" dirty="0"/>
          </a:p>
        </p:txBody>
      </p:sp>
      <p:sp>
        <p:nvSpPr>
          <p:cNvPr id="29" name="TextBox 28">
            <a:extLst>
              <a:ext uri="{FF2B5EF4-FFF2-40B4-BE49-F238E27FC236}">
                <a16:creationId xmlns:a16="http://schemas.microsoft.com/office/drawing/2014/main" id="{D1E11376-C180-4D1E-87A9-CDC3005A087E}"/>
              </a:ext>
            </a:extLst>
          </p:cNvPr>
          <p:cNvSpPr txBox="1"/>
          <p:nvPr/>
        </p:nvSpPr>
        <p:spPr>
          <a:xfrm>
            <a:off x="9075907" y="2376422"/>
            <a:ext cx="2947949" cy="584775"/>
          </a:xfrm>
          <a:prstGeom prst="rect">
            <a:avLst/>
          </a:prstGeom>
          <a:noFill/>
        </p:spPr>
        <p:txBody>
          <a:bodyPr wrap="square" rtlCol="0">
            <a:spAutoFit/>
          </a:bodyPr>
          <a:lstStyle/>
          <a:p>
            <a:r>
              <a:rPr lang="en-US" sz="1600" b="1" dirty="0"/>
              <a:t>2.3 </a:t>
            </a:r>
            <a:r>
              <a:rPr lang="en" sz="1600" b="1" dirty="0">
                <a:latin typeface="Open Sans"/>
                <a:ea typeface="Open Sans"/>
                <a:cs typeface="Open Sans"/>
                <a:sym typeface="Open Sans"/>
              </a:rPr>
              <a:t>MLaroundHPC: </a:t>
            </a:r>
            <a:r>
              <a:rPr lang="en-US" sz="1600" b="1" dirty="0">
                <a:latin typeface="Open Sans"/>
                <a:ea typeface="Open Sans"/>
                <a:cs typeface="Open Sans"/>
                <a:sym typeface="Open Sans"/>
              </a:rPr>
              <a:t>Improve Model or Theory</a:t>
            </a:r>
            <a:endParaRPr lang="en-US" sz="1600" b="1" dirty="0"/>
          </a:p>
        </p:txBody>
      </p:sp>
      <p:sp>
        <p:nvSpPr>
          <p:cNvPr id="30" name="Google Shape;754;p90">
            <a:extLst>
              <a:ext uri="{FF2B5EF4-FFF2-40B4-BE49-F238E27FC236}">
                <a16:creationId xmlns:a16="http://schemas.microsoft.com/office/drawing/2014/main" id="{96D481C0-8E62-4B02-8B08-43EE25AE733E}"/>
              </a:ext>
            </a:extLst>
          </p:cNvPr>
          <p:cNvSpPr/>
          <p:nvPr/>
        </p:nvSpPr>
        <p:spPr>
          <a:xfrm>
            <a:off x="10264683" y="5226979"/>
            <a:ext cx="285200" cy="285200"/>
          </a:xfrm>
          <a:prstGeom prst="ellipse">
            <a:avLst/>
          </a:prstGeom>
          <a:solidFill>
            <a:srgbClr val="6AA84F"/>
          </a:solidFill>
          <a:ln>
            <a:noFill/>
          </a:ln>
        </p:spPr>
        <p:txBody>
          <a:bodyPr spcFirstLastPara="1" wrap="square" lIns="121900" tIns="121900" rIns="121900" bIns="121900" anchor="ctr" anchorCtr="0">
            <a:noAutofit/>
          </a:bodyPr>
          <a:lstStyle/>
          <a:p>
            <a:endParaRPr sz="2400"/>
          </a:p>
        </p:txBody>
      </p:sp>
      <p:sp>
        <p:nvSpPr>
          <p:cNvPr id="31" name="Google Shape;758;p90">
            <a:extLst>
              <a:ext uri="{FF2B5EF4-FFF2-40B4-BE49-F238E27FC236}">
                <a16:creationId xmlns:a16="http://schemas.microsoft.com/office/drawing/2014/main" id="{C03A0640-7436-489A-9C53-95309E3A5882}"/>
              </a:ext>
            </a:extLst>
          </p:cNvPr>
          <p:cNvSpPr txBox="1"/>
          <p:nvPr/>
        </p:nvSpPr>
        <p:spPr>
          <a:xfrm>
            <a:off x="10521751" y="5134946"/>
            <a:ext cx="1064000" cy="245600"/>
          </a:xfrm>
          <a:prstGeom prst="rect">
            <a:avLst/>
          </a:prstGeom>
          <a:noFill/>
          <a:ln>
            <a:noFill/>
          </a:ln>
        </p:spPr>
        <p:txBody>
          <a:bodyPr spcFirstLastPara="1" wrap="square" lIns="121900" tIns="121900" rIns="121900" bIns="121900" anchor="t" anchorCtr="0">
            <a:noAutofit/>
          </a:bodyPr>
          <a:lstStyle/>
          <a:p>
            <a:r>
              <a:rPr lang="en" sz="1733">
                <a:latin typeface="Open Sans SemiBold"/>
                <a:ea typeface="Open Sans SemiBold"/>
                <a:cs typeface="Open Sans SemiBold"/>
                <a:sym typeface="Open Sans SemiBold"/>
              </a:rPr>
              <a:t>INPUT</a:t>
            </a:r>
            <a:endParaRPr sz="1733">
              <a:latin typeface="Open Sans SemiBold"/>
              <a:ea typeface="Open Sans SemiBold"/>
              <a:cs typeface="Open Sans SemiBold"/>
              <a:sym typeface="Open Sans SemiBold"/>
            </a:endParaRPr>
          </a:p>
        </p:txBody>
      </p:sp>
      <p:sp>
        <p:nvSpPr>
          <p:cNvPr id="32" name="Google Shape;759;p90">
            <a:extLst>
              <a:ext uri="{FF2B5EF4-FFF2-40B4-BE49-F238E27FC236}">
                <a16:creationId xmlns:a16="http://schemas.microsoft.com/office/drawing/2014/main" id="{61173F7B-1719-4AAE-A8A6-4A0CCEDB01C9}"/>
              </a:ext>
            </a:extLst>
          </p:cNvPr>
          <p:cNvSpPr/>
          <p:nvPr/>
        </p:nvSpPr>
        <p:spPr>
          <a:xfrm>
            <a:off x="10264683" y="5734979"/>
            <a:ext cx="285200" cy="285200"/>
          </a:xfrm>
          <a:prstGeom prst="ellipse">
            <a:avLst/>
          </a:prstGeom>
          <a:solidFill>
            <a:srgbClr val="1155CC"/>
          </a:solidFill>
          <a:ln>
            <a:noFill/>
          </a:ln>
        </p:spPr>
        <p:txBody>
          <a:bodyPr spcFirstLastPara="1" wrap="square" lIns="121900" tIns="121900" rIns="121900" bIns="121900" anchor="ctr" anchorCtr="0">
            <a:noAutofit/>
          </a:bodyPr>
          <a:lstStyle/>
          <a:p>
            <a:endParaRPr sz="2400"/>
          </a:p>
        </p:txBody>
      </p:sp>
      <p:sp>
        <p:nvSpPr>
          <p:cNvPr id="33" name="Google Shape;760;p90">
            <a:extLst>
              <a:ext uri="{FF2B5EF4-FFF2-40B4-BE49-F238E27FC236}">
                <a16:creationId xmlns:a16="http://schemas.microsoft.com/office/drawing/2014/main" id="{D4022F94-26C0-41FC-8663-65DC78F7B729}"/>
              </a:ext>
            </a:extLst>
          </p:cNvPr>
          <p:cNvSpPr txBox="1"/>
          <p:nvPr/>
        </p:nvSpPr>
        <p:spPr>
          <a:xfrm>
            <a:off x="10521751" y="5642946"/>
            <a:ext cx="1252400" cy="245600"/>
          </a:xfrm>
          <a:prstGeom prst="rect">
            <a:avLst/>
          </a:prstGeom>
          <a:noFill/>
          <a:ln>
            <a:noFill/>
          </a:ln>
        </p:spPr>
        <p:txBody>
          <a:bodyPr spcFirstLastPara="1" wrap="square" lIns="121900" tIns="121900" rIns="121900" bIns="121900" anchor="t" anchorCtr="0">
            <a:noAutofit/>
          </a:bodyPr>
          <a:lstStyle/>
          <a:p>
            <a:r>
              <a:rPr lang="en" sz="1733" dirty="0">
                <a:latin typeface="Open Sans SemiBold"/>
                <a:ea typeface="Open Sans SemiBold"/>
                <a:cs typeface="Open Sans SemiBold"/>
                <a:sym typeface="Open Sans SemiBold"/>
              </a:rPr>
              <a:t>OUTPUT</a:t>
            </a:r>
            <a:endParaRPr sz="1733" dirty="0">
              <a:latin typeface="Open Sans SemiBold"/>
              <a:ea typeface="Open Sans SemiBold"/>
              <a:cs typeface="Open Sans SemiBold"/>
              <a:sym typeface="Open Sans SemiBold"/>
            </a:endParaRPr>
          </a:p>
        </p:txBody>
      </p:sp>
      <p:sp>
        <p:nvSpPr>
          <p:cNvPr id="5" name="TextBox 4">
            <a:extLst>
              <a:ext uri="{FF2B5EF4-FFF2-40B4-BE49-F238E27FC236}">
                <a16:creationId xmlns:a16="http://schemas.microsoft.com/office/drawing/2014/main" id="{80614377-4663-4628-B86A-374FF17AF848}"/>
              </a:ext>
            </a:extLst>
          </p:cNvPr>
          <p:cNvSpPr txBox="1"/>
          <p:nvPr/>
        </p:nvSpPr>
        <p:spPr>
          <a:xfrm>
            <a:off x="33491" y="42466"/>
            <a:ext cx="2093320" cy="738664"/>
          </a:xfrm>
          <a:prstGeom prst="rect">
            <a:avLst/>
          </a:prstGeom>
          <a:noFill/>
          <a:ln w="19050">
            <a:solidFill>
              <a:schemeClr val="tx1"/>
            </a:solidFill>
          </a:ln>
        </p:spPr>
        <p:txBody>
          <a:bodyPr wrap="square" rtlCol="0">
            <a:spAutoFit/>
          </a:bodyPr>
          <a:lstStyle/>
          <a:p>
            <a:r>
              <a:rPr lang="en-US" sz="1400" b="1" dirty="0"/>
              <a:t>1. Improving Simulation with Configurations and Integration of Data</a:t>
            </a:r>
            <a:endParaRPr lang="en-US" sz="1400" dirty="0"/>
          </a:p>
        </p:txBody>
      </p:sp>
      <p:sp>
        <p:nvSpPr>
          <p:cNvPr id="34" name="TextBox 33">
            <a:extLst>
              <a:ext uri="{FF2B5EF4-FFF2-40B4-BE49-F238E27FC236}">
                <a16:creationId xmlns:a16="http://schemas.microsoft.com/office/drawing/2014/main" id="{51E2A4AC-365F-4EF8-823C-E097A18D96F7}"/>
              </a:ext>
            </a:extLst>
          </p:cNvPr>
          <p:cNvSpPr txBox="1"/>
          <p:nvPr/>
        </p:nvSpPr>
        <p:spPr>
          <a:xfrm>
            <a:off x="-22405" y="2383002"/>
            <a:ext cx="2093320" cy="738664"/>
          </a:xfrm>
          <a:prstGeom prst="rect">
            <a:avLst/>
          </a:prstGeom>
          <a:noFill/>
          <a:ln w="19050">
            <a:solidFill>
              <a:schemeClr val="tx1"/>
            </a:solidFill>
          </a:ln>
        </p:spPr>
        <p:txBody>
          <a:bodyPr wrap="square" rtlCol="0">
            <a:spAutoFit/>
          </a:bodyPr>
          <a:lstStyle/>
          <a:p>
            <a:r>
              <a:rPr lang="en-US" sz="1400" b="1" dirty="0"/>
              <a:t>2. Learn Structure, Theory and Model for Simulation</a:t>
            </a:r>
            <a:endParaRPr lang="en-US" sz="1400" dirty="0"/>
          </a:p>
        </p:txBody>
      </p:sp>
      <p:sp>
        <p:nvSpPr>
          <p:cNvPr id="35" name="TextBox 34">
            <a:extLst>
              <a:ext uri="{FF2B5EF4-FFF2-40B4-BE49-F238E27FC236}">
                <a16:creationId xmlns:a16="http://schemas.microsoft.com/office/drawing/2014/main" id="{5B08DCA6-8E9A-4BF6-9E39-B5D4802361FF}"/>
              </a:ext>
            </a:extLst>
          </p:cNvPr>
          <p:cNvSpPr txBox="1"/>
          <p:nvPr/>
        </p:nvSpPr>
        <p:spPr>
          <a:xfrm>
            <a:off x="28948" y="4667268"/>
            <a:ext cx="2093320" cy="523220"/>
          </a:xfrm>
          <a:prstGeom prst="rect">
            <a:avLst/>
          </a:prstGeom>
          <a:noFill/>
          <a:ln w="19050">
            <a:solidFill>
              <a:schemeClr val="tx1"/>
            </a:solidFill>
          </a:ln>
        </p:spPr>
        <p:txBody>
          <a:bodyPr wrap="square" rtlCol="0">
            <a:spAutoFit/>
          </a:bodyPr>
          <a:lstStyle/>
          <a:p>
            <a:r>
              <a:rPr lang="en-US" sz="1400" b="1" dirty="0"/>
              <a:t>3. Learn Surrogates for Simulation</a:t>
            </a:r>
            <a:endParaRPr lang="en-US" sz="1400" dirty="0"/>
          </a:p>
        </p:txBody>
      </p:sp>
      <p:cxnSp>
        <p:nvCxnSpPr>
          <p:cNvPr id="8" name="Straight Connector 7">
            <a:extLst>
              <a:ext uri="{FF2B5EF4-FFF2-40B4-BE49-F238E27FC236}">
                <a16:creationId xmlns:a16="http://schemas.microsoft.com/office/drawing/2014/main" id="{0C3D3977-46A9-4662-8B55-9E20472F69EF}"/>
              </a:ext>
            </a:extLst>
          </p:cNvPr>
          <p:cNvCxnSpPr>
            <a:cxnSpLocks/>
          </p:cNvCxnSpPr>
          <p:nvPr/>
        </p:nvCxnSpPr>
        <p:spPr>
          <a:xfrm flipV="1">
            <a:off x="0" y="2313409"/>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79B0B02-DA90-4FF8-81C1-9BCA23AF51FA}"/>
              </a:ext>
            </a:extLst>
          </p:cNvPr>
          <p:cNvCxnSpPr>
            <a:cxnSpLocks/>
          </p:cNvCxnSpPr>
          <p:nvPr/>
        </p:nvCxnSpPr>
        <p:spPr>
          <a:xfrm flipV="1">
            <a:off x="-9512" y="4618475"/>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BCDE1C30-FB64-4B4C-8E6B-E98BBB1CB830}"/>
              </a:ext>
            </a:extLst>
          </p:cNvPr>
          <p:cNvSpPr>
            <a:spLocks noGrp="1"/>
          </p:cNvSpPr>
          <p:nvPr>
            <p:ph type="sldNum" idx="2"/>
          </p:nvPr>
        </p:nvSpPr>
        <p:spPr>
          <a:xfrm>
            <a:off x="11568961" y="6275754"/>
            <a:ext cx="548700" cy="5445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9pPr>
          </a:lstStyle>
          <a:p>
            <a:pPr algn="r"/>
            <a:fld id="{00000000-1234-1234-1234-123412341234}" type="slidenum">
              <a:rPr lang="en" smtClean="0"/>
              <a:pPr algn="r"/>
              <a:t>6</a:t>
            </a:fld>
            <a:endParaRPr lang="en" dirty="0"/>
          </a:p>
        </p:txBody>
      </p:sp>
      <p:sp>
        <p:nvSpPr>
          <p:cNvPr id="4" name="Date Placeholder 3">
            <a:extLst>
              <a:ext uri="{FF2B5EF4-FFF2-40B4-BE49-F238E27FC236}">
                <a16:creationId xmlns:a16="http://schemas.microsoft.com/office/drawing/2014/main" id="{ED536BF2-7B71-4EA6-A08F-3C33A0C3BAC7}"/>
              </a:ext>
            </a:extLst>
          </p:cNvPr>
          <p:cNvSpPr>
            <a:spLocks noGrp="1"/>
          </p:cNvSpPr>
          <p:nvPr>
            <p:ph type="dt" sz="half" idx="10"/>
          </p:nvPr>
        </p:nvSpPr>
        <p:spPr/>
        <p:txBody>
          <a:bodyPr/>
          <a:lstStyle/>
          <a:p>
            <a:r>
              <a:rPr lang="en-US">
                <a:solidFill>
                  <a:prstClr val="black">
                    <a:tint val="75000"/>
                  </a:prstClr>
                </a:solidFill>
              </a:rPr>
              <a:t>9/26/2019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12" name="Google Shape;842;p96">
            <a:extLst>
              <a:ext uri="{FF2B5EF4-FFF2-40B4-BE49-F238E27FC236}">
                <a16:creationId xmlns:a16="http://schemas.microsoft.com/office/drawing/2014/main" id="{CD750561-F654-4720-A7FA-E2648B0F3C3C}"/>
              </a:ext>
            </a:extLst>
          </p:cNvPr>
          <p:cNvSpPr/>
          <p:nvPr/>
        </p:nvSpPr>
        <p:spPr>
          <a:xfrm>
            <a:off x="381083" y="1879936"/>
            <a:ext cx="3882000" cy="4239027"/>
          </a:xfrm>
          <a:prstGeom prst="rect">
            <a:avLst/>
          </a:prstGeom>
          <a:solidFill>
            <a:srgbClr val="EFEFEF"/>
          </a:solidFill>
          <a:ln>
            <a:noFill/>
          </a:ln>
        </p:spPr>
        <p:txBody>
          <a:bodyPr spcFirstLastPara="1" wrap="square" lIns="121900" tIns="121900" rIns="121900" bIns="121900" anchor="ctr" anchorCtr="0">
            <a:noAutofit/>
          </a:bodyPr>
          <a:lstStyle/>
          <a:p>
            <a:endParaRPr sz="2000"/>
          </a:p>
        </p:txBody>
      </p:sp>
      <p:sp>
        <p:nvSpPr>
          <p:cNvPr id="840" name="Google Shape;840;p96"/>
          <p:cNvSpPr txBox="1">
            <a:spLocks noGrp="1"/>
          </p:cNvSpPr>
          <p:nvPr>
            <p:ph type="title"/>
          </p:nvPr>
        </p:nvSpPr>
        <p:spPr>
          <a:xfrm>
            <a:off x="340028" y="351137"/>
            <a:ext cx="11229981" cy="726000"/>
          </a:xfrm>
          <a:prstGeom prst="rect">
            <a:avLst/>
          </a:prstGeom>
        </p:spPr>
        <p:txBody>
          <a:bodyPr spcFirstLastPara="1" vert="horz" wrap="square" lIns="91433" tIns="45700" rIns="91433" bIns="45700" rtlCol="0" anchor="ctr" anchorCtr="0">
            <a:noAutofit/>
          </a:bodyPr>
          <a:lstStyle/>
          <a:p>
            <a:pPr lvl="0">
              <a:lnSpc>
                <a:spcPct val="115000"/>
              </a:lnSpc>
            </a:pPr>
            <a:r>
              <a:rPr lang="en" sz="2800" dirty="0">
                <a:solidFill>
                  <a:srgbClr val="C00000"/>
                </a:solidFill>
                <a:latin typeface="Arial" panose="020B0604020202020204" pitchFamily="34" charset="0"/>
                <a:ea typeface="Open Sans"/>
                <a:cs typeface="Arial" panose="020B0604020202020204" pitchFamily="34" charset="0"/>
                <a:sym typeface="Open Sans"/>
              </a:rPr>
              <a:t>3. MLforHPC </a:t>
            </a:r>
            <a:r>
              <a:rPr lang="en-US" sz="2800" dirty="0">
                <a:solidFill>
                  <a:srgbClr val="C00000"/>
                </a:solidFill>
                <a:latin typeface="Arial" panose="020B0604020202020204" pitchFamily="34" charset="0"/>
                <a:ea typeface="Open Sans"/>
                <a:cs typeface="Arial" panose="020B0604020202020204" pitchFamily="34" charset="0"/>
                <a:sym typeface="Open Sans"/>
              </a:rPr>
              <a:t>Learn Surrogates for Simulation</a:t>
            </a:r>
            <a:br>
              <a:rPr lang="en-US" sz="2667" dirty="0">
                <a:solidFill>
                  <a:srgbClr val="515151"/>
                </a:solidFill>
                <a:latin typeface="Arial" panose="020B0604020202020204" pitchFamily="34" charset="0"/>
                <a:ea typeface="Open Sans"/>
                <a:cs typeface="Arial" panose="020B0604020202020204" pitchFamily="34" charset="0"/>
                <a:sym typeface="Open Sans"/>
              </a:rPr>
            </a:br>
            <a:r>
              <a:rPr lang="en-US" sz="2400" dirty="0">
                <a:solidFill>
                  <a:srgbClr val="515151"/>
                </a:solidFill>
                <a:latin typeface="Arial" panose="020B0604020202020204" pitchFamily="34" charset="0"/>
                <a:ea typeface="Open Sans"/>
                <a:cs typeface="Arial" panose="020B0604020202020204" pitchFamily="34" charset="0"/>
                <a:sym typeface="Open Sans"/>
              </a:rPr>
              <a:t>3.1 </a:t>
            </a:r>
            <a:r>
              <a:rPr lang="en" sz="2400" dirty="0">
                <a:solidFill>
                  <a:srgbClr val="515151"/>
                </a:solidFill>
                <a:latin typeface="Arial" panose="020B0604020202020204" pitchFamily="34" charset="0"/>
                <a:ea typeface="Open Sans"/>
                <a:cs typeface="Arial" panose="020B0604020202020204" pitchFamily="34" charset="0"/>
                <a:sym typeface="Open Sans"/>
              </a:rPr>
              <a:t>MLaroundHPC: Learning Outputs from Inputs: </a:t>
            </a:r>
            <a:endParaRPr sz="2400" dirty="0">
              <a:solidFill>
                <a:srgbClr val="515151"/>
              </a:solidFill>
              <a:latin typeface="Arial" panose="020B0604020202020204" pitchFamily="34" charset="0"/>
              <a:ea typeface="Open Sans"/>
              <a:cs typeface="Arial" panose="020B0604020202020204" pitchFamily="34" charset="0"/>
              <a:sym typeface="Open Sans"/>
            </a:endParaRPr>
          </a:p>
          <a:p>
            <a:pPr marL="169329">
              <a:lnSpc>
                <a:spcPct val="115000"/>
              </a:lnSpc>
              <a:spcBef>
                <a:spcPts val="0"/>
              </a:spcBef>
              <a:buClr>
                <a:srgbClr val="515151"/>
              </a:buClr>
              <a:buSzPts val="1600"/>
            </a:pPr>
            <a:r>
              <a:rPr lang="en-US" sz="2400" dirty="0">
                <a:solidFill>
                  <a:srgbClr val="515151"/>
                </a:solidFill>
                <a:latin typeface="Arial" panose="020B0604020202020204" pitchFamily="34" charset="0"/>
                <a:ea typeface="Open Sans"/>
                <a:cs typeface="Arial" panose="020B0604020202020204" pitchFamily="34" charset="0"/>
                <a:sym typeface="Open Sans"/>
              </a:rPr>
              <a:t>a) </a:t>
            </a:r>
            <a:r>
              <a:rPr lang="en" sz="2400" dirty="0">
                <a:solidFill>
                  <a:srgbClr val="515151"/>
                </a:solidFill>
                <a:latin typeface="Arial" panose="020B0604020202020204" pitchFamily="34" charset="0"/>
                <a:ea typeface="Open Sans"/>
                <a:cs typeface="Arial" panose="020B0604020202020204" pitchFamily="34" charset="0"/>
                <a:sym typeface="Open Sans"/>
              </a:rPr>
              <a:t>Computation Results from Computation defining Parameters</a:t>
            </a:r>
            <a:endParaRPr sz="2400" dirty="0">
              <a:solidFill>
                <a:srgbClr val="515151"/>
              </a:solidFill>
              <a:latin typeface="Arial" panose="020B0604020202020204" pitchFamily="34" charset="0"/>
              <a:ea typeface="Open Sans"/>
              <a:cs typeface="Arial" panose="020B0604020202020204" pitchFamily="34" charset="0"/>
              <a:sym typeface="Open Sans"/>
            </a:endParaRPr>
          </a:p>
        </p:txBody>
      </p:sp>
      <p:pic>
        <p:nvPicPr>
          <p:cNvPr id="841" name="Google Shape;841;p96" descr="A close up of a map&#10;&#10;Description automatically generated"/>
          <p:cNvPicPr preferRelativeResize="0"/>
          <p:nvPr/>
        </p:nvPicPr>
        <p:blipFill rotWithShape="1">
          <a:blip r:embed="rId3">
            <a:alphaModFix/>
          </a:blip>
          <a:srcRect r="3781"/>
          <a:stretch/>
        </p:blipFill>
        <p:spPr>
          <a:xfrm>
            <a:off x="4227733" y="1457501"/>
            <a:ext cx="7761067" cy="4139236"/>
          </a:xfrm>
          <a:prstGeom prst="rect">
            <a:avLst/>
          </a:prstGeom>
          <a:noFill/>
          <a:ln>
            <a:noFill/>
          </a:ln>
        </p:spPr>
      </p:pic>
      <p:sp>
        <p:nvSpPr>
          <p:cNvPr id="843" name="Google Shape;843;p96"/>
          <p:cNvSpPr txBox="1">
            <a:spLocks noGrp="1"/>
          </p:cNvSpPr>
          <p:nvPr>
            <p:ph type="body" idx="1"/>
          </p:nvPr>
        </p:nvSpPr>
        <p:spPr>
          <a:xfrm>
            <a:off x="213867" y="1981532"/>
            <a:ext cx="4039166" cy="3615195"/>
          </a:xfrm>
          <a:prstGeom prst="rect">
            <a:avLst/>
          </a:prstGeom>
          <a:noFill/>
          <a:ln>
            <a:noFill/>
          </a:ln>
        </p:spPr>
        <p:txBody>
          <a:bodyPr spcFirstLastPara="1" vert="horz" wrap="square" lIns="91433" tIns="45700" rIns="91433" bIns="45700" rtlCol="0" anchor="t" anchorCtr="0">
            <a:noAutofit/>
          </a:bodyPr>
          <a:lstStyle/>
          <a:p>
            <a:pPr marL="609585" indent="-406390">
              <a:lnSpc>
                <a:spcPct val="115000"/>
              </a:lnSpc>
              <a:spcBef>
                <a:spcPts val="1067"/>
              </a:spcBef>
              <a:buSzPts val="1200"/>
              <a:buFont typeface="Open Sans"/>
              <a:buChar char="•"/>
            </a:pPr>
            <a:r>
              <a:rPr lang="en-US" sz="1800" dirty="0">
                <a:latin typeface="Open Sans"/>
                <a:ea typeface="Open Sans"/>
                <a:cs typeface="Open Sans"/>
                <a:sym typeface="Open Sans"/>
              </a:rPr>
              <a:t>Here one just feeds in a modest number of meta-parameters that the define the problem and learn a modest number of calculated answers. </a:t>
            </a:r>
          </a:p>
          <a:p>
            <a:pPr marL="609585" indent="-406390">
              <a:lnSpc>
                <a:spcPct val="115000"/>
              </a:lnSpc>
              <a:spcBef>
                <a:spcPts val="1067"/>
              </a:spcBef>
              <a:buSzPts val="1200"/>
              <a:buFont typeface="Open Sans"/>
              <a:buChar char="•"/>
            </a:pPr>
            <a:r>
              <a:rPr lang="en-US" sz="1800" dirty="0">
                <a:latin typeface="Open Sans"/>
                <a:ea typeface="Open Sans"/>
                <a:cs typeface="Open Sans"/>
                <a:sym typeface="Open Sans"/>
              </a:rPr>
              <a:t>This presumably requires fewer training samples than “fields from fields” and is main use of </a:t>
            </a:r>
            <a:r>
              <a:rPr lang="en-US" sz="1800" dirty="0" err="1">
                <a:latin typeface="Open Sans"/>
                <a:ea typeface="Open Sans"/>
                <a:cs typeface="Open Sans"/>
                <a:sym typeface="Open Sans"/>
              </a:rPr>
              <a:t>MLaroundHPC</a:t>
            </a:r>
            <a:r>
              <a:rPr lang="en-US" sz="1800" dirty="0">
                <a:latin typeface="Open Sans"/>
                <a:ea typeface="Open Sans"/>
                <a:cs typeface="Open Sans"/>
                <a:sym typeface="Open Sans"/>
              </a:rPr>
              <a:t> so far</a:t>
            </a:r>
          </a:p>
          <a:p>
            <a:pPr marL="609585" indent="-406390">
              <a:lnSpc>
                <a:spcPct val="115000"/>
              </a:lnSpc>
              <a:spcBef>
                <a:spcPts val="1067"/>
              </a:spcBef>
              <a:buSzPts val="1200"/>
              <a:buFont typeface="Open Sans"/>
              <a:buChar char="•"/>
            </a:pPr>
            <a:r>
              <a:rPr lang="en-US" sz="1800" dirty="0">
                <a:latin typeface="Open Sans"/>
                <a:ea typeface="Open Sans"/>
                <a:cs typeface="Open Sans"/>
                <a:sym typeface="Open Sans"/>
              </a:rPr>
              <a:t>Can mix simulations and observations</a:t>
            </a:r>
          </a:p>
        </p:txBody>
      </p:sp>
      <p:cxnSp>
        <p:nvCxnSpPr>
          <p:cNvPr id="845" name="Google Shape;845;p96"/>
          <p:cNvCxnSpPr/>
          <p:nvPr/>
        </p:nvCxnSpPr>
        <p:spPr>
          <a:xfrm>
            <a:off x="472633" y="1706833"/>
            <a:ext cx="2517200" cy="0"/>
          </a:xfrm>
          <a:prstGeom prst="straightConnector1">
            <a:avLst/>
          </a:prstGeom>
          <a:noFill/>
          <a:ln w="19050" cap="flat" cmpd="sng">
            <a:solidFill>
              <a:srgbClr val="B30838"/>
            </a:solidFill>
            <a:prstDash val="solid"/>
            <a:round/>
            <a:headEnd type="none" w="med" len="med"/>
            <a:tailEnd type="none" w="med" len="med"/>
          </a:ln>
        </p:spPr>
      </p:cxnSp>
      <p:sp>
        <p:nvSpPr>
          <p:cNvPr id="846" name="Google Shape;846;p96"/>
          <p:cNvSpPr txBox="1">
            <a:spLocks noGrp="1"/>
          </p:cNvSpPr>
          <p:nvPr>
            <p:ph type="sldNum" idx="2"/>
          </p:nvPr>
        </p:nvSpPr>
        <p:spPr>
          <a:xfrm>
            <a:off x="11295659" y="6313500"/>
            <a:ext cx="548700" cy="5445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9pPr>
          </a:lstStyle>
          <a:p>
            <a:pPr algn="r"/>
            <a:fld id="{00000000-1234-1234-1234-123412341234}" type="slidenum">
              <a:rPr lang="en" smtClean="0"/>
              <a:pPr algn="r"/>
              <a:t>7</a:t>
            </a:fld>
            <a:endParaRPr dirty="0"/>
          </a:p>
        </p:txBody>
      </p:sp>
      <p:sp>
        <p:nvSpPr>
          <p:cNvPr id="847" name="Google Shape;847;p96"/>
          <p:cNvSpPr txBox="1">
            <a:spLocks noGrp="1"/>
          </p:cNvSpPr>
          <p:nvPr>
            <p:ph type="body" idx="1"/>
          </p:nvPr>
        </p:nvSpPr>
        <p:spPr>
          <a:xfrm>
            <a:off x="4882033" y="5227800"/>
            <a:ext cx="7104400" cy="1158400"/>
          </a:xfrm>
          <a:prstGeom prst="rect">
            <a:avLst/>
          </a:prstGeom>
          <a:noFill/>
          <a:ln>
            <a:noFill/>
          </a:ln>
        </p:spPr>
        <p:txBody>
          <a:bodyPr spcFirstLastPara="1" vert="horz" wrap="square" lIns="91433" tIns="45700" rIns="91433" bIns="45700" rtlCol="0" anchor="t" anchorCtr="0">
            <a:noAutofit/>
          </a:bodyPr>
          <a:lstStyle/>
          <a:p>
            <a:pPr marL="0" indent="0">
              <a:lnSpc>
                <a:spcPct val="115000"/>
              </a:lnSpc>
              <a:spcBef>
                <a:spcPts val="1067"/>
              </a:spcBef>
              <a:buNone/>
            </a:pPr>
            <a:r>
              <a:rPr lang="en" sz="1333">
                <a:latin typeface="Open Sans"/>
                <a:ea typeface="Open Sans"/>
                <a:cs typeface="Open Sans"/>
                <a:sym typeface="Open Sans"/>
              </a:rPr>
              <a:t>Operationally same as </a:t>
            </a:r>
            <a:r>
              <a:rPr lang="en" sz="1333" b="1">
                <a:latin typeface="Open Sans"/>
                <a:ea typeface="Open Sans"/>
                <a:cs typeface="Open Sans"/>
                <a:sym typeface="Open Sans"/>
              </a:rPr>
              <a:t>SimulationTrainedML</a:t>
            </a:r>
            <a:r>
              <a:rPr lang="en" sz="1333">
                <a:latin typeface="Open Sans"/>
                <a:ea typeface="Open Sans"/>
                <a:cs typeface="Open Sans"/>
                <a:sym typeface="Open Sans"/>
              </a:rPr>
              <a:t> but with a different goal: In </a:t>
            </a:r>
            <a:r>
              <a:rPr lang="en" sz="1333" b="1">
                <a:latin typeface="Open Sans"/>
                <a:ea typeface="Open Sans"/>
                <a:cs typeface="Open Sans"/>
                <a:sym typeface="Open Sans"/>
              </a:rPr>
              <a:t>SimulationTrainedML</a:t>
            </a:r>
            <a:r>
              <a:rPr lang="en" sz="1333">
                <a:latin typeface="Open Sans"/>
                <a:ea typeface="Open Sans"/>
                <a:cs typeface="Open Sans"/>
                <a:sym typeface="Open Sans"/>
              </a:rPr>
              <a:t> the simulations are performed to directly train an AI system rather than the AI system being added to learn a simulation.</a:t>
            </a:r>
            <a:endParaRPr sz="1333">
              <a:latin typeface="Open Sans"/>
              <a:ea typeface="Open Sans"/>
              <a:cs typeface="Open Sans"/>
              <a:sym typeface="Open Sans"/>
            </a:endParaRPr>
          </a:p>
        </p:txBody>
      </p:sp>
      <p:sp>
        <p:nvSpPr>
          <p:cNvPr id="2" name="Date Placeholder 1">
            <a:extLst>
              <a:ext uri="{FF2B5EF4-FFF2-40B4-BE49-F238E27FC236}">
                <a16:creationId xmlns:a16="http://schemas.microsoft.com/office/drawing/2014/main" id="{E6A451EE-CFB4-40F0-B856-B0AD3BE1114D}"/>
              </a:ext>
            </a:extLst>
          </p:cNvPr>
          <p:cNvSpPr>
            <a:spLocks noGrp="1"/>
          </p:cNvSpPr>
          <p:nvPr>
            <p:ph type="dt" sz="half" idx="10"/>
          </p:nvPr>
        </p:nvSpPr>
        <p:spPr/>
        <p:txBody>
          <a:bodyPr/>
          <a:lstStyle/>
          <a:p>
            <a:r>
              <a:rPr lang="en-US">
                <a:solidFill>
                  <a:prstClr val="black">
                    <a:tint val="75000"/>
                  </a:prstClr>
                </a:solidFill>
              </a:rPr>
              <a:t>9/17/2019</a:t>
            </a:r>
          </a:p>
        </p:txBody>
      </p:sp>
    </p:spTree>
    <p:extLst>
      <p:ext uri="{BB962C8B-B14F-4D97-AF65-F5344CB8AC3E}">
        <p14:creationId xmlns:p14="http://schemas.microsoft.com/office/powerpoint/2010/main" val="1162391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388FB-B02A-4BFB-A466-1D619B94F139}"/>
              </a:ext>
            </a:extLst>
          </p:cNvPr>
          <p:cNvSpPr>
            <a:spLocks noGrp="1"/>
          </p:cNvSpPr>
          <p:nvPr>
            <p:ph type="title"/>
          </p:nvPr>
        </p:nvSpPr>
        <p:spPr>
          <a:xfrm>
            <a:off x="0" y="7767"/>
            <a:ext cx="12192000" cy="933095"/>
          </a:xfrm>
        </p:spPr>
        <p:txBody>
          <a:bodyPr/>
          <a:lstStyle/>
          <a:p>
            <a:r>
              <a:rPr lang="en-US" sz="2400" dirty="0" err="1"/>
              <a:t>MLaroundHPC</a:t>
            </a:r>
            <a:r>
              <a:rPr lang="en-US" sz="2400" dirty="0"/>
              <a:t>: Machine learning for performance enhancement with Surrogates of molecular dynamics simulations</a:t>
            </a:r>
          </a:p>
        </p:txBody>
      </p:sp>
      <p:sp>
        <p:nvSpPr>
          <p:cNvPr id="3" name="Text Placeholder 2">
            <a:extLst>
              <a:ext uri="{FF2B5EF4-FFF2-40B4-BE49-F238E27FC236}">
                <a16:creationId xmlns:a16="http://schemas.microsoft.com/office/drawing/2014/main" id="{7025D0C6-B917-4079-9697-9C30E4140C28}"/>
              </a:ext>
            </a:extLst>
          </p:cNvPr>
          <p:cNvSpPr>
            <a:spLocks noGrp="1"/>
          </p:cNvSpPr>
          <p:nvPr>
            <p:ph idx="1"/>
          </p:nvPr>
        </p:nvSpPr>
        <p:spPr>
          <a:xfrm>
            <a:off x="7874834" y="527444"/>
            <a:ext cx="4317167" cy="5778289"/>
          </a:xfrm>
        </p:spPr>
        <p:txBody>
          <a:bodyPr/>
          <a:lstStyle/>
          <a:p>
            <a:pPr lvl="0">
              <a:lnSpc>
                <a:spcPct val="115000"/>
              </a:lnSpc>
              <a:buFont typeface="Open Sans"/>
              <a:buChar char="•"/>
            </a:pPr>
            <a:r>
              <a:rPr lang="en-US" sz="1867" dirty="0">
                <a:ea typeface="Open Sans"/>
                <a:cs typeface="Open Sans"/>
                <a:sym typeface="Open Sans"/>
              </a:rPr>
              <a:t>Work with </a:t>
            </a:r>
            <a:r>
              <a:rPr lang="en-US" sz="1867" dirty="0" err="1">
                <a:ea typeface="Open Sans"/>
                <a:cs typeface="Open Sans"/>
                <a:sym typeface="Open Sans"/>
              </a:rPr>
              <a:t>Jadhao</a:t>
            </a:r>
            <a:r>
              <a:rPr lang="en-US" sz="1867" dirty="0">
                <a:ea typeface="Open Sans"/>
                <a:cs typeface="Open Sans"/>
                <a:sym typeface="Open Sans"/>
              </a:rPr>
              <a:t> and </a:t>
            </a:r>
            <a:r>
              <a:rPr lang="en-US" sz="1867" dirty="0" err="1">
                <a:ea typeface="Open Sans"/>
                <a:cs typeface="Open Sans"/>
                <a:sym typeface="Open Sans"/>
              </a:rPr>
              <a:t>Kadupitiya</a:t>
            </a:r>
            <a:r>
              <a:rPr lang="en-US" sz="1867" dirty="0">
                <a:ea typeface="Open Sans"/>
                <a:cs typeface="Open Sans"/>
                <a:sym typeface="Open Sans"/>
              </a:rPr>
              <a:t>  at Indiana University</a:t>
            </a:r>
          </a:p>
          <a:p>
            <a:pPr lvl="0">
              <a:lnSpc>
                <a:spcPct val="115000"/>
              </a:lnSpc>
              <a:buFont typeface="Open Sans"/>
              <a:buChar char="•"/>
            </a:pPr>
            <a:r>
              <a:rPr lang="en-US" sz="1867" dirty="0">
                <a:ea typeface="Open Sans"/>
                <a:cs typeface="Open Sans"/>
                <a:sym typeface="Open Sans"/>
              </a:rPr>
              <a:t>Employed to extract the ionic structure in electrolyte solutions confined by planar and spherical surfaces.</a:t>
            </a:r>
          </a:p>
          <a:p>
            <a:pPr lvl="0">
              <a:lnSpc>
                <a:spcPct val="115000"/>
              </a:lnSpc>
              <a:buFont typeface="Open Sans"/>
              <a:buChar char="•"/>
            </a:pPr>
            <a:r>
              <a:rPr lang="en-US" sz="1867" dirty="0">
                <a:ea typeface="Open Sans"/>
                <a:cs typeface="Open Sans"/>
                <a:sym typeface="Open Sans"/>
              </a:rPr>
              <a:t>Written with C++ and accelerated with hybrid MPI-OpenMP.</a:t>
            </a:r>
          </a:p>
          <a:p>
            <a:pPr lvl="0">
              <a:lnSpc>
                <a:spcPct val="115000"/>
              </a:lnSpc>
              <a:buFont typeface="Open Sans"/>
              <a:buChar char="•"/>
            </a:pPr>
            <a:r>
              <a:rPr lang="en-US" sz="1867" dirty="0" err="1">
                <a:ea typeface="Open Sans"/>
                <a:cs typeface="Open Sans"/>
                <a:sym typeface="Open Sans"/>
              </a:rPr>
              <a:t>MLaroundHPC</a:t>
            </a:r>
            <a:r>
              <a:rPr lang="en-US" sz="1867" dirty="0">
                <a:ea typeface="Open Sans"/>
                <a:cs typeface="Open Sans"/>
                <a:sym typeface="Open Sans"/>
              </a:rPr>
              <a:t> successfully learns desired features associated with the output ionic density that are in excellent agreement with the results from explicit molecular dynamics simulations. </a:t>
            </a:r>
          </a:p>
          <a:p>
            <a:pPr lvl="0">
              <a:lnSpc>
                <a:spcPct val="115000"/>
              </a:lnSpc>
              <a:buFont typeface="Open Sans"/>
              <a:buChar char="•"/>
            </a:pPr>
            <a:r>
              <a:rPr lang="en-US" sz="1867" dirty="0">
                <a:ea typeface="Open Sans"/>
                <a:cs typeface="Open Sans"/>
                <a:sym typeface="Open Sans"/>
              </a:rPr>
              <a:t>Speed up 10</a:t>
            </a:r>
            <a:r>
              <a:rPr lang="en-US" sz="1867" baseline="30000" dirty="0">
                <a:ea typeface="Open Sans"/>
                <a:cs typeface="Open Sans"/>
                <a:sym typeface="Open Sans"/>
              </a:rPr>
              <a:t>5</a:t>
            </a:r>
          </a:p>
        </p:txBody>
      </p:sp>
      <p:grpSp>
        <p:nvGrpSpPr>
          <p:cNvPr id="9" name="Group 8">
            <a:extLst>
              <a:ext uri="{FF2B5EF4-FFF2-40B4-BE49-F238E27FC236}">
                <a16:creationId xmlns:a16="http://schemas.microsoft.com/office/drawing/2014/main" id="{460421E1-0370-4A41-B867-DAE1422C4626}"/>
              </a:ext>
            </a:extLst>
          </p:cNvPr>
          <p:cNvGrpSpPr/>
          <p:nvPr/>
        </p:nvGrpSpPr>
        <p:grpSpPr>
          <a:xfrm>
            <a:off x="0" y="3868732"/>
            <a:ext cx="7993709" cy="2352296"/>
            <a:chOff x="196690" y="1128045"/>
            <a:chExt cx="8947310" cy="3315768"/>
          </a:xfrm>
        </p:grpSpPr>
        <p:pic>
          <p:nvPicPr>
            <p:cNvPr id="10" name="Picture 9">
              <a:extLst>
                <a:ext uri="{FF2B5EF4-FFF2-40B4-BE49-F238E27FC236}">
                  <a16:creationId xmlns:a16="http://schemas.microsoft.com/office/drawing/2014/main" id="{317B9B04-0265-4BA2-A600-0B935AC61FDD}"/>
                </a:ext>
              </a:extLst>
            </p:cNvPr>
            <p:cNvPicPr>
              <a:picLocks noChangeAspect="1"/>
            </p:cNvPicPr>
            <p:nvPr/>
          </p:nvPicPr>
          <p:blipFill>
            <a:blip r:embed="rId2"/>
            <a:stretch>
              <a:fillRect/>
            </a:stretch>
          </p:blipFill>
          <p:spPr>
            <a:xfrm>
              <a:off x="196690" y="1128045"/>
              <a:ext cx="8947310" cy="3315768"/>
            </a:xfrm>
            <a:prstGeom prst="rect">
              <a:avLst/>
            </a:prstGeom>
          </p:spPr>
        </p:pic>
        <p:sp>
          <p:nvSpPr>
            <p:cNvPr id="11" name="Rectangle 10">
              <a:extLst>
                <a:ext uri="{FF2B5EF4-FFF2-40B4-BE49-F238E27FC236}">
                  <a16:creationId xmlns:a16="http://schemas.microsoft.com/office/drawing/2014/main" id="{2E01334A-9EDD-4B5C-9840-0CD66200818B}"/>
                </a:ext>
              </a:extLst>
            </p:cNvPr>
            <p:cNvSpPr/>
            <p:nvPr/>
          </p:nvSpPr>
          <p:spPr>
            <a:xfrm>
              <a:off x="2414187" y="2870219"/>
              <a:ext cx="1525424" cy="120612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r>
                <a:rPr lang="en-US" sz="1333" dirty="0">
                  <a:solidFill>
                    <a:srgbClr val="000000"/>
                  </a:solidFill>
                  <a:latin typeface="Arial"/>
                </a:rPr>
                <a:t>ML-Based Simulation Prediction </a:t>
              </a:r>
              <a:br>
                <a:rPr lang="en-US" sz="1333" dirty="0">
                  <a:solidFill>
                    <a:srgbClr val="000000"/>
                  </a:solidFill>
                  <a:latin typeface="Arial"/>
                </a:rPr>
              </a:br>
              <a:r>
                <a:rPr lang="en-US" sz="1333" dirty="0">
                  <a:solidFill>
                    <a:srgbClr val="000000"/>
                  </a:solidFill>
                  <a:latin typeface="Arial"/>
                </a:rPr>
                <a:t>ANN Model</a:t>
              </a:r>
            </a:p>
          </p:txBody>
        </p:sp>
        <p:sp>
          <p:nvSpPr>
            <p:cNvPr id="12" name="Rectangle 11">
              <a:extLst>
                <a:ext uri="{FF2B5EF4-FFF2-40B4-BE49-F238E27FC236}">
                  <a16:creationId xmlns:a16="http://schemas.microsoft.com/office/drawing/2014/main" id="{16E99616-D6CB-4517-A9CF-22F97EED35EC}"/>
                </a:ext>
              </a:extLst>
            </p:cNvPr>
            <p:cNvSpPr/>
            <p:nvPr/>
          </p:nvSpPr>
          <p:spPr>
            <a:xfrm>
              <a:off x="4042160" y="2955031"/>
              <a:ext cx="1119500" cy="352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24384" tIns="12192" rIns="0" bIns="12192" rtlCol="0" anchor="ctr"/>
            <a:lstStyle/>
            <a:p>
              <a:pPr algn="ctr" defTabSz="1219140">
                <a:defRPr/>
              </a:pPr>
              <a:r>
                <a:rPr lang="en-US" sz="1333" dirty="0">
                  <a:solidFill>
                    <a:srgbClr val="FFFFFF"/>
                  </a:solidFill>
                  <a:latin typeface="Arial"/>
                </a:rPr>
                <a:t>Training</a:t>
              </a:r>
            </a:p>
          </p:txBody>
        </p:sp>
        <p:sp>
          <p:nvSpPr>
            <p:cNvPr id="13" name="Rectangle 12">
              <a:extLst>
                <a:ext uri="{FF2B5EF4-FFF2-40B4-BE49-F238E27FC236}">
                  <a16:creationId xmlns:a16="http://schemas.microsoft.com/office/drawing/2014/main" id="{1C942FE7-01A4-4B1D-905E-ABFAD97AE63A}"/>
                </a:ext>
              </a:extLst>
            </p:cNvPr>
            <p:cNvSpPr/>
            <p:nvPr/>
          </p:nvSpPr>
          <p:spPr>
            <a:xfrm>
              <a:off x="4042160" y="3376235"/>
              <a:ext cx="1119500" cy="639220"/>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lIns="24384" tIns="12192" rIns="0" bIns="12192" rtlCol="0" anchor="ctr"/>
            <a:lstStyle/>
            <a:p>
              <a:pPr algn="ctr" defTabSz="1219140">
                <a:defRPr/>
              </a:pPr>
              <a:r>
                <a:rPr lang="en-US" sz="1333" dirty="0">
                  <a:solidFill>
                    <a:srgbClr val="FFFFFF"/>
                  </a:solidFill>
                  <a:latin typeface="Arial"/>
                </a:rPr>
                <a:t>Inference</a:t>
              </a:r>
            </a:p>
          </p:txBody>
        </p:sp>
      </p:grpSp>
      <p:pic>
        <p:nvPicPr>
          <p:cNvPr id="14" name="Google Shape;872;p98">
            <a:extLst>
              <a:ext uri="{FF2B5EF4-FFF2-40B4-BE49-F238E27FC236}">
                <a16:creationId xmlns:a16="http://schemas.microsoft.com/office/drawing/2014/main" id="{F227DACA-ABC0-4110-9464-FB03B1807C0A}"/>
              </a:ext>
            </a:extLst>
          </p:cNvPr>
          <p:cNvPicPr preferRelativeResize="0"/>
          <p:nvPr/>
        </p:nvPicPr>
        <p:blipFill>
          <a:blip r:embed="rId3">
            <a:alphaModFix/>
          </a:blip>
          <a:stretch>
            <a:fillRect/>
          </a:stretch>
        </p:blipFill>
        <p:spPr>
          <a:xfrm>
            <a:off x="118639" y="875587"/>
            <a:ext cx="4380381" cy="2705356"/>
          </a:xfrm>
          <a:prstGeom prst="rect">
            <a:avLst/>
          </a:prstGeom>
          <a:noFill/>
          <a:ln>
            <a:noFill/>
          </a:ln>
        </p:spPr>
      </p:pic>
      <p:pic>
        <p:nvPicPr>
          <p:cNvPr id="15" name="Google Shape;894;p100">
            <a:extLst>
              <a:ext uri="{FF2B5EF4-FFF2-40B4-BE49-F238E27FC236}">
                <a16:creationId xmlns:a16="http://schemas.microsoft.com/office/drawing/2014/main" id="{4911C9B5-5C5F-44EC-9151-DCFD8477F3A6}"/>
              </a:ext>
            </a:extLst>
          </p:cNvPr>
          <p:cNvPicPr preferRelativeResize="0"/>
          <p:nvPr/>
        </p:nvPicPr>
        <p:blipFill rotWithShape="1">
          <a:blip r:embed="rId4">
            <a:alphaModFix/>
          </a:blip>
          <a:srcRect/>
          <a:stretch/>
        </p:blipFill>
        <p:spPr>
          <a:xfrm>
            <a:off x="4617660" y="944890"/>
            <a:ext cx="3573305" cy="2636053"/>
          </a:xfrm>
          <a:prstGeom prst="rect">
            <a:avLst/>
          </a:prstGeom>
          <a:noFill/>
          <a:ln>
            <a:noFill/>
          </a:ln>
        </p:spPr>
      </p:pic>
      <p:sp>
        <p:nvSpPr>
          <p:cNvPr id="4" name="Slide Number Placeholder 3">
            <a:extLst>
              <a:ext uri="{FF2B5EF4-FFF2-40B4-BE49-F238E27FC236}">
                <a16:creationId xmlns:a16="http://schemas.microsoft.com/office/drawing/2014/main" id="{7725B710-95D6-4E0D-AB5C-2233D778EFF8}"/>
              </a:ext>
            </a:extLst>
          </p:cNvPr>
          <p:cNvSpPr>
            <a:spLocks noGrp="1"/>
          </p:cNvSpPr>
          <p:nvPr>
            <p:ph type="sldNum" idx="2"/>
          </p:nvPr>
        </p:nvSpPr>
        <p:spPr>
          <a:xfrm>
            <a:off x="11488920" y="6305733"/>
            <a:ext cx="548700" cy="5445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9pPr>
          </a:lstStyle>
          <a:p>
            <a:pPr algn="r"/>
            <a:fld id="{00000000-1234-1234-1234-123412341234}" type="slidenum">
              <a:rPr lang="en" smtClean="0"/>
              <a:pPr algn="r"/>
              <a:t>8</a:t>
            </a:fld>
            <a:endParaRPr lang="en"/>
          </a:p>
        </p:txBody>
      </p:sp>
    </p:spTree>
    <p:extLst>
      <p:ext uri="{BB962C8B-B14F-4D97-AF65-F5344CB8AC3E}">
        <p14:creationId xmlns:p14="http://schemas.microsoft.com/office/powerpoint/2010/main" val="1975514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pic>
        <p:nvPicPr>
          <p:cNvPr id="912" name="Google Shape;912;p102"/>
          <p:cNvPicPr preferRelativeResize="0"/>
          <p:nvPr/>
        </p:nvPicPr>
        <p:blipFill rotWithShape="1">
          <a:blip r:embed="rId3">
            <a:alphaModFix/>
          </a:blip>
          <a:srcRect/>
          <a:stretch/>
        </p:blipFill>
        <p:spPr>
          <a:xfrm>
            <a:off x="609601" y="3023400"/>
            <a:ext cx="8641799" cy="1266733"/>
          </a:xfrm>
          <a:prstGeom prst="rect">
            <a:avLst/>
          </a:prstGeom>
          <a:noFill/>
          <a:ln>
            <a:noFill/>
          </a:ln>
        </p:spPr>
      </p:pic>
      <p:sp>
        <p:nvSpPr>
          <p:cNvPr id="913" name="Google Shape;913;p102"/>
          <p:cNvSpPr txBox="1">
            <a:spLocks noGrp="1"/>
          </p:cNvSpPr>
          <p:nvPr>
            <p:ph type="body" idx="1"/>
          </p:nvPr>
        </p:nvSpPr>
        <p:spPr>
          <a:xfrm>
            <a:off x="-1" y="785905"/>
            <a:ext cx="12142519" cy="4446800"/>
          </a:xfrm>
          <a:prstGeom prst="rect">
            <a:avLst/>
          </a:prstGeom>
          <a:noFill/>
          <a:ln>
            <a:noFill/>
          </a:ln>
        </p:spPr>
        <p:txBody>
          <a:bodyPr spcFirstLastPara="1" vert="horz" wrap="square" lIns="91433" tIns="45700" rIns="91433" bIns="45700" rtlCol="0" anchor="t" anchorCtr="0">
            <a:noAutofit/>
          </a:bodyPr>
          <a:lstStyle/>
          <a:p>
            <a:pPr marL="609585" indent="-414856">
              <a:spcBef>
                <a:spcPts val="1067"/>
              </a:spcBef>
              <a:buSzPts val="1300"/>
              <a:buFont typeface="Open Sans"/>
              <a:buChar char="•"/>
            </a:pPr>
            <a:r>
              <a:rPr lang="en" sz="1733" dirty="0">
                <a:latin typeface="Open Sans"/>
                <a:ea typeface="Open Sans"/>
                <a:cs typeface="Open Sans"/>
                <a:sym typeface="Open Sans"/>
              </a:rPr>
              <a:t>T</a:t>
            </a:r>
            <a:r>
              <a:rPr lang="en" sz="1733" baseline="-25000" dirty="0">
                <a:latin typeface="Open Sans"/>
                <a:ea typeface="Open Sans"/>
                <a:cs typeface="Open Sans"/>
                <a:sym typeface="Open Sans"/>
              </a:rPr>
              <a:t>seq </a:t>
            </a:r>
            <a:r>
              <a:rPr lang="en" sz="1733" dirty="0">
                <a:latin typeface="Open Sans"/>
                <a:ea typeface="Open Sans"/>
                <a:cs typeface="Open Sans"/>
                <a:sym typeface="Open Sans"/>
              </a:rPr>
              <a:t>is sequential time</a:t>
            </a:r>
            <a:endParaRPr sz="1733" dirty="0">
              <a:latin typeface="Open Sans"/>
              <a:ea typeface="Open Sans"/>
              <a:cs typeface="Open Sans"/>
              <a:sym typeface="Open Sans"/>
            </a:endParaRPr>
          </a:p>
          <a:p>
            <a:pPr marL="609585" indent="-414856">
              <a:spcBef>
                <a:spcPts val="1067"/>
              </a:spcBef>
              <a:buSzPts val="1300"/>
              <a:buFont typeface="Open Sans"/>
              <a:buChar char="•"/>
            </a:pPr>
            <a:r>
              <a:rPr lang="en" sz="1733" dirty="0">
                <a:latin typeface="Open Sans"/>
                <a:ea typeface="Open Sans"/>
                <a:cs typeface="Open Sans"/>
                <a:sym typeface="Open Sans"/>
              </a:rPr>
              <a:t>T</a:t>
            </a:r>
            <a:r>
              <a:rPr lang="en" sz="1733" baseline="-25000" dirty="0">
                <a:latin typeface="Open Sans"/>
                <a:ea typeface="Open Sans"/>
                <a:cs typeface="Open Sans"/>
                <a:sym typeface="Open Sans"/>
              </a:rPr>
              <a:t>train</a:t>
            </a:r>
            <a:r>
              <a:rPr lang="en" sz="1733" dirty="0">
                <a:latin typeface="Open Sans"/>
                <a:ea typeface="Open Sans"/>
                <a:cs typeface="Open Sans"/>
                <a:sym typeface="Open Sans"/>
              </a:rPr>
              <a:t> time for a (parallel) simulation used in training ML</a:t>
            </a:r>
            <a:endParaRPr sz="1733" dirty="0">
              <a:latin typeface="Open Sans"/>
              <a:ea typeface="Open Sans"/>
              <a:cs typeface="Open Sans"/>
              <a:sym typeface="Open Sans"/>
            </a:endParaRPr>
          </a:p>
          <a:p>
            <a:pPr marL="609585" indent="-414856">
              <a:spcBef>
                <a:spcPts val="1067"/>
              </a:spcBef>
              <a:buSzPts val="1300"/>
              <a:buFont typeface="Open Sans"/>
              <a:buChar char="•"/>
            </a:pPr>
            <a:r>
              <a:rPr lang="en" sz="1733" dirty="0">
                <a:latin typeface="Open Sans"/>
                <a:ea typeface="Open Sans"/>
                <a:cs typeface="Open Sans"/>
                <a:sym typeface="Open Sans"/>
              </a:rPr>
              <a:t>T</a:t>
            </a:r>
            <a:r>
              <a:rPr lang="en" sz="1733" baseline="-25000" dirty="0">
                <a:latin typeface="Open Sans"/>
                <a:ea typeface="Open Sans"/>
                <a:cs typeface="Open Sans"/>
                <a:sym typeface="Open Sans"/>
              </a:rPr>
              <a:t>learn</a:t>
            </a:r>
            <a:r>
              <a:rPr lang="en" sz="1733" dirty="0">
                <a:latin typeface="Open Sans"/>
                <a:ea typeface="Open Sans"/>
                <a:cs typeface="Open Sans"/>
                <a:sym typeface="Open Sans"/>
              </a:rPr>
              <a:t> is time per point to run machine learning</a:t>
            </a:r>
            <a:endParaRPr sz="1733" dirty="0">
              <a:latin typeface="Open Sans"/>
              <a:ea typeface="Open Sans"/>
              <a:cs typeface="Open Sans"/>
              <a:sym typeface="Open Sans"/>
            </a:endParaRPr>
          </a:p>
          <a:p>
            <a:pPr marL="609585" indent="-414856">
              <a:spcBef>
                <a:spcPts val="1067"/>
              </a:spcBef>
              <a:buSzPts val="1300"/>
              <a:buFont typeface="Open Sans"/>
              <a:buChar char="•"/>
            </a:pPr>
            <a:r>
              <a:rPr lang="en" sz="1733" dirty="0">
                <a:latin typeface="Open Sans"/>
                <a:ea typeface="Open Sans"/>
                <a:cs typeface="Open Sans"/>
                <a:sym typeface="Open Sans"/>
              </a:rPr>
              <a:t>T</a:t>
            </a:r>
            <a:r>
              <a:rPr lang="en" sz="1733" baseline="-25000" dirty="0">
                <a:latin typeface="Open Sans"/>
                <a:ea typeface="Open Sans"/>
                <a:cs typeface="Open Sans"/>
                <a:sym typeface="Open Sans"/>
              </a:rPr>
              <a:t>lookup</a:t>
            </a:r>
            <a:r>
              <a:rPr lang="en" sz="1733" dirty="0">
                <a:latin typeface="Open Sans"/>
                <a:ea typeface="Open Sans"/>
                <a:cs typeface="Open Sans"/>
                <a:sym typeface="Open Sans"/>
              </a:rPr>
              <a:t> is time to run inference per instance</a:t>
            </a:r>
            <a:endParaRPr sz="1733" dirty="0">
              <a:latin typeface="Open Sans"/>
              <a:ea typeface="Open Sans"/>
              <a:cs typeface="Open Sans"/>
              <a:sym typeface="Open Sans"/>
            </a:endParaRPr>
          </a:p>
          <a:p>
            <a:pPr marL="609585" indent="-414856">
              <a:spcBef>
                <a:spcPts val="1067"/>
              </a:spcBef>
              <a:buSzPts val="1300"/>
              <a:buFont typeface="Open Sans"/>
              <a:buChar char="•"/>
            </a:pPr>
            <a:r>
              <a:rPr lang="en" sz="1733" dirty="0">
                <a:latin typeface="Open Sans"/>
                <a:ea typeface="Open Sans"/>
                <a:cs typeface="Open Sans"/>
                <a:sym typeface="Open Sans"/>
              </a:rPr>
              <a:t>N</a:t>
            </a:r>
            <a:r>
              <a:rPr lang="en" sz="1733" baseline="-25000" dirty="0">
                <a:latin typeface="Open Sans"/>
                <a:ea typeface="Open Sans"/>
                <a:cs typeface="Open Sans"/>
                <a:sym typeface="Open Sans"/>
              </a:rPr>
              <a:t>train</a:t>
            </a:r>
            <a:r>
              <a:rPr lang="en" sz="1733" dirty="0">
                <a:latin typeface="Open Sans"/>
                <a:ea typeface="Open Sans"/>
                <a:cs typeface="Open Sans"/>
                <a:sym typeface="Open Sans"/>
              </a:rPr>
              <a:t> number of training samples</a:t>
            </a:r>
            <a:endParaRPr sz="1733" dirty="0">
              <a:latin typeface="Open Sans"/>
              <a:ea typeface="Open Sans"/>
              <a:cs typeface="Open Sans"/>
              <a:sym typeface="Open Sans"/>
            </a:endParaRPr>
          </a:p>
          <a:p>
            <a:pPr marL="609585" indent="-414856">
              <a:spcBef>
                <a:spcPts val="1067"/>
              </a:spcBef>
              <a:buSzPts val="1300"/>
              <a:buFont typeface="Open Sans"/>
              <a:buChar char="•"/>
            </a:pPr>
            <a:r>
              <a:rPr lang="en" sz="1733" dirty="0">
                <a:latin typeface="Open Sans"/>
                <a:ea typeface="Open Sans"/>
                <a:cs typeface="Open Sans"/>
                <a:sym typeface="Open Sans"/>
              </a:rPr>
              <a:t>N</a:t>
            </a:r>
            <a:r>
              <a:rPr lang="en" sz="1733" baseline="-25000" dirty="0">
                <a:latin typeface="Open Sans"/>
                <a:ea typeface="Open Sans"/>
                <a:cs typeface="Open Sans"/>
                <a:sym typeface="Open Sans"/>
              </a:rPr>
              <a:t>lookup</a:t>
            </a:r>
            <a:r>
              <a:rPr lang="en" sz="1733" dirty="0">
                <a:latin typeface="Open Sans"/>
                <a:ea typeface="Open Sans"/>
                <a:cs typeface="Open Sans"/>
                <a:sym typeface="Open Sans"/>
              </a:rPr>
              <a:t> number of results looked up</a:t>
            </a:r>
            <a:endParaRPr sz="1733" dirty="0">
              <a:latin typeface="Open Sans"/>
              <a:ea typeface="Open Sans"/>
              <a:cs typeface="Open Sans"/>
              <a:sym typeface="Open Sans"/>
            </a:endParaRPr>
          </a:p>
          <a:p>
            <a:pPr marL="0" indent="0">
              <a:spcBef>
                <a:spcPts val="1067"/>
              </a:spcBef>
              <a:buNone/>
            </a:pPr>
            <a:br>
              <a:rPr lang="en" sz="1733" dirty="0">
                <a:latin typeface="Open Sans"/>
                <a:ea typeface="Open Sans"/>
                <a:cs typeface="Open Sans"/>
                <a:sym typeface="Open Sans"/>
              </a:rPr>
            </a:br>
            <a:br>
              <a:rPr lang="en" sz="1733" dirty="0">
                <a:latin typeface="Open Sans"/>
                <a:ea typeface="Open Sans"/>
                <a:cs typeface="Open Sans"/>
                <a:sym typeface="Open Sans"/>
              </a:rPr>
            </a:br>
            <a:br>
              <a:rPr lang="en" sz="1733" dirty="0">
                <a:latin typeface="Open Sans"/>
                <a:ea typeface="Open Sans"/>
                <a:cs typeface="Open Sans"/>
                <a:sym typeface="Open Sans"/>
              </a:rPr>
            </a:br>
            <a:endParaRPr sz="1733" dirty="0">
              <a:latin typeface="Open Sans"/>
              <a:ea typeface="Open Sans"/>
              <a:cs typeface="Open Sans"/>
              <a:sym typeface="Open Sans"/>
            </a:endParaRPr>
          </a:p>
          <a:p>
            <a:pPr marL="609585" indent="-414856">
              <a:spcBef>
                <a:spcPts val="1067"/>
              </a:spcBef>
              <a:buSzPts val="1300"/>
              <a:buFont typeface="Open Sans"/>
              <a:buChar char="•"/>
            </a:pPr>
            <a:r>
              <a:rPr lang="en" sz="1733" dirty="0">
                <a:latin typeface="Open Sans"/>
                <a:ea typeface="Open Sans"/>
                <a:cs typeface="Open Sans"/>
                <a:sym typeface="Open Sans"/>
              </a:rPr>
              <a:t>Becomes T</a:t>
            </a:r>
            <a:r>
              <a:rPr lang="en" sz="1733" baseline="-25000" dirty="0">
                <a:latin typeface="Open Sans"/>
                <a:ea typeface="Open Sans"/>
                <a:cs typeface="Open Sans"/>
                <a:sym typeface="Open Sans"/>
              </a:rPr>
              <a:t>seq</a:t>
            </a:r>
            <a:r>
              <a:rPr lang="en" sz="1733" dirty="0">
                <a:latin typeface="Open Sans"/>
                <a:ea typeface="Open Sans"/>
                <a:cs typeface="Open Sans"/>
                <a:sym typeface="Open Sans"/>
              </a:rPr>
              <a:t>/T</a:t>
            </a:r>
            <a:r>
              <a:rPr lang="en" sz="1733" baseline="-25000" dirty="0">
                <a:latin typeface="Open Sans"/>
                <a:ea typeface="Open Sans"/>
                <a:cs typeface="Open Sans"/>
                <a:sym typeface="Open Sans"/>
              </a:rPr>
              <a:t>train</a:t>
            </a:r>
            <a:r>
              <a:rPr lang="en" sz="1733" dirty="0">
                <a:latin typeface="Open Sans"/>
                <a:ea typeface="Open Sans"/>
                <a:cs typeface="Open Sans"/>
                <a:sym typeface="Open Sans"/>
              </a:rPr>
              <a:t> if ML not used</a:t>
            </a:r>
            <a:endParaRPr sz="1733" dirty="0">
              <a:latin typeface="Open Sans"/>
              <a:ea typeface="Open Sans"/>
              <a:cs typeface="Open Sans"/>
              <a:sym typeface="Open Sans"/>
            </a:endParaRPr>
          </a:p>
          <a:p>
            <a:pPr marL="609585" indent="-414856">
              <a:lnSpc>
                <a:spcPct val="150000"/>
              </a:lnSpc>
              <a:spcBef>
                <a:spcPts val="1067"/>
              </a:spcBef>
              <a:buSzPts val="1300"/>
              <a:buFont typeface="Open Sans"/>
              <a:buChar char="•"/>
            </a:pPr>
            <a:r>
              <a:rPr lang="en" sz="1733" dirty="0">
                <a:latin typeface="Open Sans"/>
                <a:ea typeface="Open Sans"/>
                <a:cs typeface="Open Sans"/>
                <a:sym typeface="Open Sans"/>
              </a:rPr>
              <a:t>Becomes T</a:t>
            </a:r>
            <a:r>
              <a:rPr lang="en" sz="1733" baseline="-25000" dirty="0">
                <a:latin typeface="Open Sans"/>
                <a:ea typeface="Open Sans"/>
                <a:cs typeface="Open Sans"/>
                <a:sym typeface="Open Sans"/>
              </a:rPr>
              <a:t>seq</a:t>
            </a:r>
            <a:r>
              <a:rPr lang="en" sz="1733" dirty="0">
                <a:latin typeface="Open Sans"/>
                <a:ea typeface="Open Sans"/>
                <a:cs typeface="Open Sans"/>
                <a:sym typeface="Open Sans"/>
              </a:rPr>
              <a:t>/T</a:t>
            </a:r>
            <a:r>
              <a:rPr lang="en" sz="1733" baseline="-25000" dirty="0">
                <a:latin typeface="Open Sans"/>
                <a:ea typeface="Open Sans"/>
                <a:cs typeface="Open Sans"/>
                <a:sym typeface="Open Sans"/>
              </a:rPr>
              <a:t>lookup</a:t>
            </a:r>
            <a:r>
              <a:rPr lang="en" sz="1733" dirty="0">
                <a:latin typeface="Open Sans"/>
                <a:ea typeface="Open Sans"/>
                <a:cs typeface="Open Sans"/>
                <a:sym typeface="Open Sans"/>
              </a:rPr>
              <a:t> (</a:t>
            </a:r>
            <a:r>
              <a:rPr lang="en" sz="1733" b="1" dirty="0">
                <a:solidFill>
                  <a:srgbClr val="B30838"/>
                </a:solidFill>
                <a:latin typeface="Open Sans SemiBold"/>
                <a:ea typeface="Open Sans SemiBold"/>
                <a:cs typeface="Open Sans SemiBold"/>
                <a:sym typeface="Open Sans SemiBold"/>
              </a:rPr>
              <a:t>10</a:t>
            </a:r>
            <a:r>
              <a:rPr lang="en" sz="1733" b="1" baseline="30000" dirty="0">
                <a:solidFill>
                  <a:srgbClr val="B30838"/>
                </a:solidFill>
                <a:latin typeface="Open Sans SemiBold"/>
                <a:ea typeface="Open Sans SemiBold"/>
                <a:cs typeface="Open Sans SemiBold"/>
                <a:sym typeface="Open Sans SemiBold"/>
              </a:rPr>
              <a:t>5</a:t>
            </a:r>
            <a:r>
              <a:rPr lang="en" sz="1733" b="1" dirty="0">
                <a:solidFill>
                  <a:srgbClr val="B30838"/>
                </a:solidFill>
                <a:latin typeface="Open Sans SemiBold"/>
                <a:ea typeface="Open Sans SemiBold"/>
                <a:cs typeface="Open Sans SemiBold"/>
                <a:sym typeface="Open Sans SemiBold"/>
              </a:rPr>
              <a:t> in our case</a:t>
            </a:r>
            <a:r>
              <a:rPr lang="en" sz="1733" dirty="0">
                <a:latin typeface="Open Sans"/>
                <a:ea typeface="Open Sans"/>
                <a:cs typeface="Open Sans"/>
                <a:sym typeface="Open Sans"/>
              </a:rPr>
              <a:t>) if inference dominates (will overcome end of Moore’s law and win the race to </a:t>
            </a:r>
            <a:r>
              <a:rPr lang="en" sz="1733" b="1" dirty="0">
                <a:latin typeface="Open Sans"/>
                <a:ea typeface="Open Sans"/>
                <a:cs typeface="Open Sans"/>
                <a:sym typeface="Open Sans"/>
              </a:rPr>
              <a:t>zettascale)</a:t>
            </a:r>
            <a:endParaRPr sz="1733" b="1" dirty="0">
              <a:latin typeface="Open Sans"/>
              <a:ea typeface="Open Sans"/>
              <a:cs typeface="Open Sans"/>
              <a:sym typeface="Open Sans"/>
            </a:endParaRPr>
          </a:p>
          <a:p>
            <a:pPr marL="609585" indent="-414856">
              <a:spcBef>
                <a:spcPts val="1067"/>
              </a:spcBef>
              <a:buSzPts val="1300"/>
              <a:buFont typeface="Open Sans"/>
              <a:buChar char="•"/>
            </a:pPr>
            <a:r>
              <a:rPr lang="en" sz="1733" dirty="0">
                <a:latin typeface="Open Sans"/>
                <a:ea typeface="Open Sans"/>
                <a:cs typeface="Open Sans"/>
                <a:sym typeface="Open Sans"/>
              </a:rPr>
              <a:t>Another factor as inferences uses one core; parallel simulation 128 cores </a:t>
            </a:r>
            <a:endParaRPr sz="1733" dirty="0">
              <a:latin typeface="Open Sans"/>
              <a:ea typeface="Open Sans"/>
              <a:cs typeface="Open Sans"/>
              <a:sym typeface="Open Sans"/>
            </a:endParaRPr>
          </a:p>
          <a:p>
            <a:pPr marL="609585" indent="-414856">
              <a:spcBef>
                <a:spcPts val="1067"/>
              </a:spcBef>
              <a:buClr>
                <a:srgbClr val="B30838"/>
              </a:buClr>
              <a:buSzPts val="1300"/>
              <a:buFont typeface="Open Sans"/>
              <a:buChar char="•"/>
            </a:pPr>
            <a:r>
              <a:rPr lang="en-US" sz="1733" b="1" dirty="0">
                <a:solidFill>
                  <a:srgbClr val="B30838"/>
                </a:solidFill>
                <a:latin typeface="Open Sans"/>
                <a:ea typeface="Open Sans"/>
                <a:cs typeface="Open Sans"/>
                <a:sym typeface="Open Sans"/>
              </a:rPr>
              <a:t>Speedup is s</a:t>
            </a:r>
            <a:r>
              <a:rPr lang="en" sz="1733" b="1" dirty="0">
                <a:solidFill>
                  <a:srgbClr val="B30838"/>
                </a:solidFill>
                <a:latin typeface="Open Sans"/>
                <a:ea typeface="Open Sans"/>
                <a:cs typeface="Open Sans"/>
                <a:sym typeface="Open Sans"/>
              </a:rPr>
              <a:t>trong (</a:t>
            </a:r>
            <a:r>
              <a:rPr lang="en-US" sz="1733" b="1" dirty="0">
                <a:solidFill>
                  <a:srgbClr val="B30838"/>
                </a:solidFill>
                <a:latin typeface="Open Sans"/>
                <a:ea typeface="Open Sans"/>
                <a:cs typeface="Open Sans"/>
                <a:sym typeface="Open Sans"/>
              </a:rPr>
              <a:t>not weak with problem size increasing to improve performance)</a:t>
            </a:r>
            <a:r>
              <a:rPr lang="en" sz="1733" b="1" dirty="0">
                <a:solidFill>
                  <a:srgbClr val="B30838"/>
                </a:solidFill>
                <a:latin typeface="Open Sans"/>
                <a:ea typeface="Open Sans"/>
                <a:cs typeface="Open Sans"/>
                <a:sym typeface="Open Sans"/>
              </a:rPr>
              <a:t> scaling </a:t>
            </a:r>
            <a:r>
              <a:rPr lang="en-US" sz="1733" b="1" dirty="0">
                <a:solidFill>
                  <a:srgbClr val="B30838"/>
                </a:solidFill>
                <a:latin typeface="Open Sans"/>
                <a:ea typeface="Open Sans"/>
                <a:cs typeface="Open Sans"/>
                <a:sym typeface="Open Sans"/>
              </a:rPr>
              <a:t>as size fixed</a:t>
            </a:r>
            <a:endParaRPr sz="1733" b="1" dirty="0">
              <a:solidFill>
                <a:srgbClr val="B30838"/>
              </a:solidFill>
              <a:latin typeface="Open Sans"/>
              <a:ea typeface="Open Sans"/>
              <a:cs typeface="Open Sans"/>
              <a:sym typeface="Open Sans"/>
            </a:endParaRPr>
          </a:p>
        </p:txBody>
      </p:sp>
      <p:cxnSp>
        <p:nvCxnSpPr>
          <p:cNvPr id="915" name="Google Shape;915;p102"/>
          <p:cNvCxnSpPr/>
          <p:nvPr/>
        </p:nvCxnSpPr>
        <p:spPr>
          <a:xfrm>
            <a:off x="472633" y="839167"/>
            <a:ext cx="2517200" cy="0"/>
          </a:xfrm>
          <a:prstGeom prst="straightConnector1">
            <a:avLst/>
          </a:prstGeom>
          <a:noFill/>
          <a:ln w="19050" cap="flat" cmpd="sng">
            <a:solidFill>
              <a:srgbClr val="B30838"/>
            </a:solidFill>
            <a:prstDash val="solid"/>
            <a:round/>
            <a:headEnd type="none" w="med" len="med"/>
            <a:tailEnd type="none" w="med" len="med"/>
          </a:ln>
        </p:spPr>
      </p:cxnSp>
      <p:sp>
        <p:nvSpPr>
          <p:cNvPr id="916" name="Google Shape;916;p102"/>
          <p:cNvSpPr txBox="1">
            <a:spLocks noGrp="1"/>
          </p:cNvSpPr>
          <p:nvPr>
            <p:ph type="title"/>
          </p:nvPr>
        </p:nvSpPr>
        <p:spPr>
          <a:xfrm>
            <a:off x="378400" y="70300"/>
            <a:ext cx="10878800" cy="726000"/>
          </a:xfrm>
          <a:prstGeom prst="rect">
            <a:avLst/>
          </a:prstGeom>
        </p:spPr>
        <p:txBody>
          <a:bodyPr spcFirstLastPara="1" vert="horz" wrap="square" lIns="91433" tIns="45700" rIns="91433" bIns="45700" rtlCol="0" anchor="ctr" anchorCtr="0">
            <a:noAutofit/>
          </a:bodyPr>
          <a:lstStyle/>
          <a:p>
            <a:pPr>
              <a:lnSpc>
                <a:spcPct val="115000"/>
              </a:lnSpc>
              <a:spcBef>
                <a:spcPts val="0"/>
              </a:spcBef>
            </a:pPr>
            <a:r>
              <a:rPr lang="en" sz="2933" dirty="0">
                <a:solidFill>
                  <a:srgbClr val="515151"/>
                </a:solidFill>
              </a:rPr>
              <a:t>Speedup of MLaroundHPC</a:t>
            </a:r>
            <a:endParaRPr sz="2933" dirty="0">
              <a:solidFill>
                <a:srgbClr val="515151"/>
              </a:solidFill>
            </a:endParaRPr>
          </a:p>
        </p:txBody>
      </p:sp>
      <p:sp>
        <p:nvSpPr>
          <p:cNvPr id="917" name="Google Shape;917;p102"/>
          <p:cNvSpPr txBox="1">
            <a:spLocks noGrp="1"/>
          </p:cNvSpPr>
          <p:nvPr>
            <p:ph type="sldNum" idx="2"/>
          </p:nvPr>
        </p:nvSpPr>
        <p:spPr>
          <a:xfrm>
            <a:off x="11570500" y="6313500"/>
            <a:ext cx="548700" cy="5445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9pPr>
          </a:lstStyle>
          <a:p>
            <a:pPr algn="r"/>
            <a:fld id="{00000000-1234-1234-1234-123412341234}" type="slidenum">
              <a:rPr lang="en" smtClean="0"/>
              <a:pPr algn="r"/>
              <a:t>9</a:t>
            </a:fld>
            <a:endParaRPr dirty="0"/>
          </a:p>
        </p:txBody>
      </p:sp>
      <p:sp>
        <p:nvSpPr>
          <p:cNvPr id="918" name="Google Shape;918;p102"/>
          <p:cNvSpPr/>
          <p:nvPr/>
        </p:nvSpPr>
        <p:spPr>
          <a:xfrm>
            <a:off x="8662267" y="1170433"/>
            <a:ext cx="3048000" cy="1204400"/>
          </a:xfrm>
          <a:prstGeom prst="rect">
            <a:avLst/>
          </a:prstGeom>
          <a:solidFill>
            <a:srgbClr val="EFEFEF"/>
          </a:solidFill>
          <a:ln>
            <a:noFill/>
          </a:ln>
        </p:spPr>
        <p:txBody>
          <a:bodyPr spcFirstLastPara="1" wrap="square" lIns="121900" tIns="121900" rIns="121900" bIns="121900" anchor="ctr" anchorCtr="0">
            <a:noAutofit/>
          </a:bodyPr>
          <a:lstStyle/>
          <a:p>
            <a:endParaRPr sz="2400"/>
          </a:p>
        </p:txBody>
      </p:sp>
      <p:sp>
        <p:nvSpPr>
          <p:cNvPr id="919" name="Google Shape;919;p102"/>
          <p:cNvSpPr txBox="1">
            <a:spLocks noGrp="1"/>
          </p:cNvSpPr>
          <p:nvPr>
            <p:ph type="body" idx="1"/>
          </p:nvPr>
        </p:nvSpPr>
        <p:spPr>
          <a:xfrm>
            <a:off x="8878900" y="1418967"/>
            <a:ext cx="2691600" cy="726000"/>
          </a:xfrm>
          <a:prstGeom prst="rect">
            <a:avLst/>
          </a:prstGeom>
          <a:noFill/>
          <a:ln>
            <a:noFill/>
          </a:ln>
        </p:spPr>
        <p:txBody>
          <a:bodyPr spcFirstLastPara="1" vert="horz" wrap="square" lIns="91433" tIns="45700" rIns="91433" bIns="45700" rtlCol="0" anchor="t" anchorCtr="0">
            <a:noAutofit/>
          </a:bodyPr>
          <a:lstStyle/>
          <a:p>
            <a:pPr marL="0" indent="0">
              <a:lnSpc>
                <a:spcPct val="115000"/>
              </a:lnSpc>
              <a:spcBef>
                <a:spcPts val="0"/>
              </a:spcBef>
              <a:buNone/>
            </a:pPr>
            <a:r>
              <a:rPr lang="en" sz="1867">
                <a:latin typeface="Open Sans SemiBold"/>
                <a:ea typeface="Open Sans SemiBold"/>
                <a:cs typeface="Open Sans SemiBold"/>
                <a:sym typeface="Open Sans SemiBold"/>
              </a:rPr>
              <a:t>N</a:t>
            </a:r>
            <a:r>
              <a:rPr lang="en" sz="1867" baseline="-25000">
                <a:latin typeface="Open Sans SemiBold"/>
                <a:ea typeface="Open Sans SemiBold"/>
                <a:cs typeface="Open Sans SemiBold"/>
                <a:sym typeface="Open Sans SemiBold"/>
              </a:rPr>
              <a:t>train</a:t>
            </a:r>
            <a:r>
              <a:rPr lang="en" sz="1867">
                <a:latin typeface="Open Sans SemiBold"/>
                <a:ea typeface="Open Sans SemiBold"/>
                <a:cs typeface="Open Sans SemiBold"/>
                <a:sym typeface="Open Sans SemiBold"/>
              </a:rPr>
              <a:t> is 7K to 16K in our work</a:t>
            </a:r>
            <a:endParaRPr sz="1867">
              <a:latin typeface="Open Sans SemiBold"/>
              <a:ea typeface="Open Sans SemiBold"/>
              <a:cs typeface="Open Sans SemiBold"/>
              <a:sym typeface="Open Sans SemiBold"/>
            </a:endParaRPr>
          </a:p>
        </p:txBody>
      </p:sp>
      <p:sp>
        <p:nvSpPr>
          <p:cNvPr id="2" name="Date Placeholder 1">
            <a:extLst>
              <a:ext uri="{FF2B5EF4-FFF2-40B4-BE49-F238E27FC236}">
                <a16:creationId xmlns:a16="http://schemas.microsoft.com/office/drawing/2014/main" id="{84A5D7EF-141A-46BC-AD21-FB41957A9B85}"/>
              </a:ext>
            </a:extLst>
          </p:cNvPr>
          <p:cNvSpPr>
            <a:spLocks noGrp="1"/>
          </p:cNvSpPr>
          <p:nvPr>
            <p:ph type="dt" sz="half" idx="10"/>
          </p:nvPr>
        </p:nvSpPr>
        <p:spPr/>
        <p:txBody>
          <a:bodyPr/>
          <a:lstStyle/>
          <a:p>
            <a:r>
              <a:rPr lang="en-US">
                <a:solidFill>
                  <a:prstClr val="black">
                    <a:tint val="75000"/>
                  </a:prstClr>
                </a:solidFill>
              </a:rPr>
              <a:t>9/26/2019</a:t>
            </a:r>
          </a:p>
        </p:txBody>
      </p:sp>
    </p:spTree>
    <p:extLst>
      <p:ext uri="{BB962C8B-B14F-4D97-AF65-F5344CB8AC3E}">
        <p14:creationId xmlns:p14="http://schemas.microsoft.com/office/powerpoint/2010/main" val="426143249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21949</TotalTime>
  <Words>1923</Words>
  <Application>Microsoft Office PowerPoint</Application>
  <PresentationFormat>Widescreen</PresentationFormat>
  <Paragraphs>212</Paragraphs>
  <Slides>24</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 Black</vt:lpstr>
      <vt:lpstr>Calibri</vt:lpstr>
      <vt:lpstr>Open Sans</vt:lpstr>
      <vt:lpstr>Open Sans SemiBold</vt:lpstr>
      <vt:lpstr>1_Office Theme</vt:lpstr>
      <vt:lpstr>Learning Everywhere: Machine (actually Deep) Learning Delivers HPC</vt:lpstr>
      <vt:lpstr>HPCforML and MLforHPC</vt:lpstr>
      <vt:lpstr>Dean at NeurIPS  DECEMBER 2017</vt:lpstr>
      <vt:lpstr>Implications of Machine Deep Learning for Systems and Systems for Machine Deep Learning</vt:lpstr>
      <vt:lpstr>MLforHPC (ML for Systems) in detail</vt:lpstr>
      <vt:lpstr>PowerPoint Presentation</vt:lpstr>
      <vt:lpstr>3. MLforHPC Learn Surrogates for Simulation 3.1 MLaroundHPC: Learning Outputs from Inputs:  a) Computation Results from Computation defining Parameters</vt:lpstr>
      <vt:lpstr>MLaroundHPC: Machine learning for performance enhancement with Surrogates of molecular dynamics simulations</vt:lpstr>
      <vt:lpstr>Speedup of MLaroundHPC</vt:lpstr>
      <vt:lpstr>Examination of the therapeutic effectiveness of Kinase ML at multiple levels and points in the discovery process</vt:lpstr>
      <vt:lpstr>INSILICO MEDICINE USED CREATIVE AI TO DESIGN POTENTIAL DRUGS IN JUST 21 DAYS</vt:lpstr>
      <vt:lpstr>3. MLforHPC Learn Surrogates for Simulation 3.2  MLaroundHPC: Learning Outputs from Inputs:   b) Fields from Fields</vt:lpstr>
      <vt:lpstr> Fields from Parameters Recent paper “Massive computational acceleration by using neural networks to emulate mechanism based biological models” uses 501 LSTM units to represent a one-dimensional grid of values which is output of a two-dimensional gene circuit simulation which only depends on radius.  </vt:lpstr>
      <vt:lpstr>One way to think about this</vt:lpstr>
      <vt:lpstr>2. Learn Structure, Theory and Model for Simulation 2.1 MLAutoTuningHPC: Smart Ensembles</vt:lpstr>
      <vt:lpstr>CVAE Convolutional Variational Autoencoder driven Ensemble-MD</vt:lpstr>
      <vt:lpstr>1. Improving Simulation with Configurations and Integration of Data  1.3 MLaroundHPC: Learning Model Details (ML for Data Assimilation)</vt:lpstr>
      <vt:lpstr>2. Learn Structure, Theory and Model for Simulation 2.3 MLaroundHPC: Learning Model Details - Inference of Missing Model Structure</vt:lpstr>
      <vt:lpstr>Putting it all Together Simulating Biological Organisms (with James Glazier @IU) </vt:lpstr>
      <vt:lpstr>Complete Systems HPCforML</vt:lpstr>
      <vt:lpstr>Next Generation of Cyberinfrastructure: Application Requirements</vt:lpstr>
      <vt:lpstr>Next Generation of Cyberinfrastructure: Remarks on Deep Learning</vt:lpstr>
      <vt:lpstr>Next Generation of Cyberinfrastructure: Compute and Data patterns</vt:lpstr>
      <vt:lpstr>Computer Science Issues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Efficient Dataflow Frameworks for Big Data Applications: Integrating Parallel and Distributed Computing Runtimes</dc:title>
  <dc:creator>supun</dc:creator>
  <cp:lastModifiedBy>Geoffrey Fox</cp:lastModifiedBy>
  <cp:revision>354</cp:revision>
  <dcterms:created xsi:type="dcterms:W3CDTF">2017-06-12T19:54:34Z</dcterms:created>
  <dcterms:modified xsi:type="dcterms:W3CDTF">2019-09-27T01:47:48Z</dcterms:modified>
</cp:coreProperties>
</file>