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3" r:id="rId3"/>
    <p:sldId id="301" r:id="rId4"/>
    <p:sldId id="351" r:id="rId5"/>
    <p:sldId id="356" r:id="rId6"/>
    <p:sldId id="357" r:id="rId7"/>
    <p:sldId id="358" r:id="rId8"/>
    <p:sldId id="342" r:id="rId9"/>
    <p:sldId id="307" r:id="rId10"/>
    <p:sldId id="304" r:id="rId11"/>
    <p:sldId id="303" r:id="rId12"/>
    <p:sldId id="302" r:id="rId13"/>
    <p:sldId id="305" r:id="rId14"/>
    <p:sldId id="263" r:id="rId15"/>
    <p:sldId id="319" r:id="rId16"/>
    <p:sldId id="320" r:id="rId17"/>
    <p:sldId id="308" r:id="rId18"/>
    <p:sldId id="321" r:id="rId19"/>
    <p:sldId id="311" r:id="rId20"/>
    <p:sldId id="323" r:id="rId21"/>
    <p:sldId id="327" r:id="rId22"/>
    <p:sldId id="328" r:id="rId23"/>
    <p:sldId id="329" r:id="rId24"/>
    <p:sldId id="330" r:id="rId25"/>
    <p:sldId id="331" r:id="rId26"/>
    <p:sldId id="332" r:id="rId27"/>
    <p:sldId id="334" r:id="rId28"/>
    <p:sldId id="335" r:id="rId29"/>
    <p:sldId id="336" r:id="rId30"/>
    <p:sldId id="341" r:id="rId31"/>
    <p:sldId id="35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13" r:id="rId40"/>
    <p:sldId id="314" r:id="rId41"/>
    <p:sldId id="350" r:id="rId42"/>
    <p:sldId id="316" r:id="rId43"/>
    <p:sldId id="355" r:id="rId44"/>
    <p:sldId id="35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8" autoAdjust="0"/>
    <p:restoredTop sz="94737" autoAdjust="0"/>
  </p:normalViewPr>
  <p:slideViewPr>
    <p:cSldViewPr snapToGrid="0" snapToObjects="1">
      <p:cViewPr varScale="1">
        <p:scale>
          <a:sx n="92" d="100"/>
          <a:sy n="92" d="100"/>
        </p:scale>
        <p:origin x="-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EC97-98C6-874F-98A6-CA29785F0858}" type="datetimeFigureOut">
              <a:rPr lang="en-US" smtClean="0"/>
              <a:t>8/2/10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49A39-DB8C-8E42-80AD-CB04D4126D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DE624-058F-2F40-A12B-650E38186F28}" type="datetimeFigureOut">
              <a:rPr lang="en-US" smtClean="0"/>
              <a:pPr/>
              <a:t>8/2/10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D6458-8CF7-714C-9E3F-A81369A74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24EB5F-A47C-F64F-B8EF-79CE957917F9}" type="slidenum">
              <a:rPr lang="en-US"/>
              <a:pPr/>
              <a:t>9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3FFBF0-5B59-A941-80B4-A270196D1D08}" type="slidenum">
              <a:rPr lang="en-US"/>
              <a:pPr/>
              <a:t>19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be concentrating on the YELLOW</a:t>
            </a:r>
            <a:r>
              <a:rPr lang="en-US" baseline="0" dirty="0" smtClean="0"/>
              <a:t> components as they make up the entire Image Management service suite.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</a:t>
            </a:r>
            <a:r>
              <a:rPr lang="en-US" baseline="0" dirty="0" smtClean="0"/>
              <a:t> main components of the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56AA-D223-F240-BEF0-995B9FCE3E3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</a:t>
            </a:r>
            <a:r>
              <a:rPr lang="en-US" baseline="0" dirty="0" smtClean="0"/>
              <a:t> main components of the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56AA-D223-F240-BEF0-995B9FCE3E3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0530-6643-784A-88D8-8B91E92E921F}" type="datetime1">
              <a:rPr lang="en-US" smtClean="0"/>
              <a:t>8/2/10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DCED-61D2-244A-A207-9F1A425EFEA2}" type="datetime1">
              <a:rPr lang="en-US" smtClean="0"/>
              <a:t>8/2/10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36E0-24C6-7C48-B89C-D8A64DE4AB82}" type="datetime1">
              <a:rPr lang="en-US" smtClean="0"/>
              <a:t>8/2/10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F8EF-C0F2-504B-958B-0C5C4386F94E}" type="datetime1">
              <a:rPr lang="en-US" smtClean="0"/>
              <a:t>8/2/10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A06E-DC39-CB4F-BFDC-7A682BC6DAE9}" type="datetime1">
              <a:rPr lang="en-US" smtClean="0"/>
              <a:t>8/2/10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40B-8C0E-2F41-98CF-EC59B70DE44D}" type="datetime1">
              <a:rPr lang="en-US" smtClean="0"/>
              <a:t>8/2/10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F4A8-3274-FF41-95CD-9687F0119E41}" type="datetime1">
              <a:rPr lang="en-US" smtClean="0"/>
              <a:t>8/2/10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352F-2756-CB4A-93F5-EDE995CA3CD4}" type="datetime1">
              <a:rPr lang="en-US" smtClean="0"/>
              <a:t>8/2/10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8666-DFF2-064A-B2ED-C564209FB95C}" type="datetime1">
              <a:rPr lang="en-US" smtClean="0"/>
              <a:t>8/2/10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4AFF-2A1A-2241-BE1A-0E5A0EBE6E95}" type="datetime1">
              <a:rPr lang="en-US" smtClean="0"/>
              <a:t>8/2/10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AA49-0CC1-4841-80D2-4B2B6C38C936}" type="datetime1">
              <a:rPr lang="en-US" smtClean="0"/>
              <a:t>8/2/10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00" y="274638"/>
            <a:ext cx="741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A870-1DB3-A241-BEE5-BF497E23A1C1}" type="datetime1">
              <a:rPr lang="en-US" smtClean="0"/>
              <a:t>8/2/10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16E7-B5BE-9E4B-A860-922B0A8AA9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ixture_reloaded_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441308" cy="979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uturegrid.svn.sourceforge.net/viewvc/futuregrid/presentations/software/tg2010/fg-tg2010-arch-longterm.ppt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hyperlink" Target="https://wiki.futuregrid.org/index.php/Sw:Manual/Image_Repository%23Set_user_quota" TargetMode="External"/><Relationship Id="rId12" Type="http://schemas.openxmlformats.org/officeDocument/2006/relationships/hyperlink" Target="https://wiki.futuregrid.org/index.php/Sw:Manual/Image_Repository%23Configure_attributes_list_visible_to_user" TargetMode="External"/><Relationship Id="rId13" Type="http://schemas.openxmlformats.org/officeDocument/2006/relationships/hyperlink" Target="https://wiki.futuregrid.org/index.php/Sw:Manual/Image_Repository%23Get_usage_data_of_images_and_users" TargetMode="External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futuregrid.org/index.php/Sw:Manual/Image_Repository%23Authenticate" TargetMode="External"/><Relationship Id="rId3" Type="http://schemas.openxmlformats.org/officeDocument/2006/relationships/hyperlink" Target="https://wiki.futuregrid.org/index.php/Sw:Manual/Image_Repository%23Obtain_help" TargetMode="External"/><Relationship Id="rId4" Type="http://schemas.openxmlformats.org/officeDocument/2006/relationships/hyperlink" Target="https://wiki.futuregrid.org/index.php/Sw:Manual/Image_Repository%23Get_list_of_images_-_metadata" TargetMode="External"/><Relationship Id="rId5" Type="http://schemas.openxmlformats.org/officeDocument/2006/relationships/hyperlink" Target="https://wiki.futuregrid.org/index.php/Sw:Manual/Image_Repository%23Get_image" TargetMode="External"/><Relationship Id="rId6" Type="http://schemas.openxmlformats.org/officeDocument/2006/relationships/hyperlink" Target="https://wiki.futuregrid.org/index.php/Sw:Manual/Image_Repository%23Register_image" TargetMode="External"/><Relationship Id="rId7" Type="http://schemas.openxmlformats.org/officeDocument/2006/relationships/hyperlink" Target="https://wiki.futuregrid.org/index.php/Sw:Manual/Image_Repository%23Remove_image" TargetMode="External"/><Relationship Id="rId8" Type="http://schemas.openxmlformats.org/officeDocument/2006/relationships/hyperlink" Target="https://wiki.futuregrid.org/index.php/Sw:Manual/Image_Repository%23Set_access_control_of_an_image" TargetMode="External"/><Relationship Id="rId9" Type="http://schemas.openxmlformats.org/officeDocument/2006/relationships/hyperlink" Target="https://wiki.futuregrid.org/index.php/Sw:Manual/Image_Repository%23Get_user_quota" TargetMode="External"/><Relationship Id="rId10" Type="http://schemas.openxmlformats.org/officeDocument/2006/relationships/hyperlink" Target="https://wiki.futuregrid.org/index.php/Sw:Manual/Image_Repository%23Set_image_metadat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hyperlink" Target="https://wiki.futuregrid.org/index.php/Docs/UseCases%23Create_Private_Testbed_by_Adding_specific_machines_to_the_futuregrid_network_.28via_VPN_for_example.29" TargetMode="External"/><Relationship Id="rId20" Type="http://schemas.openxmlformats.org/officeDocument/2006/relationships/hyperlink" Target="https://wiki.futuregrid.org/index.php/Docs/UseCases%23Provision_MPI_System" TargetMode="External"/><Relationship Id="rId21" Type="http://schemas.openxmlformats.org/officeDocument/2006/relationships/hyperlink" Target="https://wiki.futuregrid.org/index.php/Docs/UseCases%23Provision_Hadoop_System" TargetMode="External"/><Relationship Id="rId22" Type="http://schemas.openxmlformats.org/officeDocument/2006/relationships/hyperlink" Target="https://wiki.futuregrid.org/index.php/Docs/UseCases%23Provision_Nimbus_System" TargetMode="External"/><Relationship Id="rId23" Type="http://schemas.openxmlformats.org/officeDocument/2006/relationships/hyperlink" Target="https://wiki.futuregrid.org/index.php/Docs/UseCases%23Provision_Eucalyptus_System" TargetMode="External"/><Relationship Id="rId24" Type="http://schemas.openxmlformats.org/officeDocument/2006/relationships/hyperlink" Target="https://wiki.futuregrid.org/index.php/Docs/UseCases%23Provision_System_that_Supports_Bioinformatics_Research" TargetMode="External"/><Relationship Id="rId10" Type="http://schemas.openxmlformats.org/officeDocument/2006/relationships/hyperlink" Target="https://wiki.futuregrid.org/index.php/Docs/UseCases%23Support_Advance_Reservation_on_the_FG_resources.28for_example_next_Saturday_for_4_hours.29" TargetMode="External"/><Relationship Id="rId11" Type="http://schemas.openxmlformats.org/officeDocument/2006/relationships/hyperlink" Target="https://wiki.futuregrid.org/index.php/Docs/UseCases%23Provide_an_IPv6_Testing_Environment" TargetMode="External"/><Relationship Id="rId12" Type="http://schemas.openxmlformats.org/officeDocument/2006/relationships/hyperlink" Target="https://wiki.futuregrid.org/index.php/Docs/UseCases%23Use_cases_related_to_PaaS" TargetMode="External"/><Relationship Id="rId13" Type="http://schemas.openxmlformats.org/officeDocument/2006/relationships/hyperlink" Target="https://wiki.futuregrid.org/index.php/Docs/UseCases%23Testing_grid_or_cloud.2C_particularly_end-user_applications" TargetMode="External"/><Relationship Id="rId14" Type="http://schemas.openxmlformats.org/officeDocument/2006/relationships/hyperlink" Target="https://wiki.futuregrid.org/index.php/Docs/UseCases%23Creating_a_cloud_front_end_linked_to_a_grid_and_its_resources_to_enable_scientific_applications_and_gateways" TargetMode="External"/><Relationship Id="rId15" Type="http://schemas.openxmlformats.org/officeDocument/2006/relationships/hyperlink" Target="https://wiki.futuregrid.org/index.php/Docs/UseCases%23Developing_data-intensive_applications" TargetMode="External"/><Relationship Id="rId16" Type="http://schemas.openxmlformats.org/officeDocument/2006/relationships/hyperlink" Target="https://wiki.futuregrid.org/index.php/Docs/UseCases%23Testing_optimization_of_different_layers_of_parallelism_via_grid.2C_cloud.2C_and_many-core_programming_models" TargetMode="External"/><Relationship Id="rId17" Type="http://schemas.openxmlformats.org/officeDocument/2006/relationships/hyperlink" Target="https://wiki.futuregrid.org/index.php/Docs/UseCases%23Testing_new_authentication_or_authorization_mechanism" TargetMode="External"/><Relationship Id="rId18" Type="http://schemas.openxmlformats.org/officeDocument/2006/relationships/hyperlink" Target="https://wiki.futuregrid.org/index.php/Docs/UseCases%23Hardening_of_middleware_or_science_application" TargetMode="External"/><Relationship Id="rId19" Type="http://schemas.openxmlformats.org/officeDocument/2006/relationships/hyperlink" Target="https://wiki.futuregrid.org/index.php/Docs/UseCases%23Provide_testbed_to_evaluate_Grid_technologies_of_all_sorts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iki.futuregrid.org/index.php/Docs/UseCases%23Use_cases_related_to_IaaS" TargetMode="External"/><Relationship Id="rId3" Type="http://schemas.openxmlformats.org/officeDocument/2006/relationships/hyperlink" Target="https://wiki.futuregrid.org/index.php/Docs/UseCases%23Provide_a_Linux_VM_with_Root_Acess" TargetMode="External"/><Relationship Id="rId4" Type="http://schemas.openxmlformats.org/officeDocument/2006/relationships/hyperlink" Target="https://wiki.futuregrid.org/index.php/Docs/UseCases%23Provision_an_operating_system_.28RHEL5.29_on_real_hardware" TargetMode="External"/><Relationship Id="rId5" Type="http://schemas.openxmlformats.org/officeDocument/2006/relationships/hyperlink" Target="https://wiki.futuregrid.org/index.php/Docs/UseCases%23Provision_a_Microsoft_Windows_Operating_System_on_real_hardware" TargetMode="External"/><Relationship Id="rId6" Type="http://schemas.openxmlformats.org/officeDocument/2006/relationships/hyperlink" Target="https://wiki.futuregrid.org/index.php/Docs/UseCases%23Provide_High_Priority_Preemptable_Access_to_FG.C2.A0Resources_.28Managed_by_Moab.29" TargetMode="External"/><Relationship Id="rId7" Type="http://schemas.openxmlformats.org/officeDocument/2006/relationships/hyperlink" Target="https://wiki.futuregrid.org/index.php/Docs/UseCases%23Provide_Time_Window_based_VM_Provsioning_.28Manged_by_Moab.29" TargetMode="External"/><Relationship Id="rId8" Type="http://schemas.openxmlformats.org/officeDocument/2006/relationships/hyperlink" Target="https://wiki.futuregrid.org/index.php/Docs/UseCases%23Reserve_and_Provision_Resources_based_on_Resource_Propert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uturegrid.org/index.php/Docs/UseCases%23Testing_new_networking_protocols_or_topology.2C_application_layer_overlays.2C_and_peer-to-peer_networks" TargetMode="External"/><Relationship Id="rId4" Type="http://schemas.openxmlformats.org/officeDocument/2006/relationships/hyperlink" Target="https://wiki.futuregrid.org/index.php/Docs/UseCases%23HCI_researchers_testing_end-to-end_productivity_of_grid_computing_systems" TargetMode="External"/><Relationship Id="rId5" Type="http://schemas.openxmlformats.org/officeDocument/2006/relationships/hyperlink" Target="https://wiki.futuregrid.org/index.php/Docs/UseCases%23Comparing_grid_middleware_implementations_and_standards_compliance" TargetMode="External"/><Relationship Id="rId6" Type="http://schemas.openxmlformats.org/officeDocument/2006/relationships/hyperlink" Target="https://wiki.futuregrid.org/index.php/Docs/UseCases%23Use_cases_related_to_Training.2C_Education_and_Outreach_Services_.28TEOS.29" TargetMode="External"/><Relationship Id="rId7" Type="http://schemas.openxmlformats.org/officeDocument/2006/relationships/hyperlink" Target="https://wiki.futuregrid.org/index.php/Docs/UseCases%23Provide_a_FutureGrid_Sandbox_for_Outreach_activities" TargetMode="External"/><Relationship Id="rId8" Type="http://schemas.openxmlformats.org/officeDocument/2006/relationships/hyperlink" Target="https://wiki.futuregrid.org/index.php/Docs/UseCases%23Provide_VM_Resources_to_Educator_to_be_used_by_students" TargetMode="External"/><Relationship Id="rId9" Type="http://schemas.openxmlformats.org/officeDocument/2006/relationships/hyperlink" Target="https://wiki.futuregrid.org/index.php/Docs/UseCases%23Provide_FutureGrid_services_to_Educator_to_be_used_by_students" TargetMode="External"/><Relationship Id="rId10" Type="http://schemas.openxmlformats.org/officeDocument/2006/relationships/hyperlink" Target="https://wiki.futuregrid.org/index.php/Docs/UseCases%23Provide_FutureGrid_services_to_Educator_to_be_used_by_students_for_low-level_OS_activities" TargetMode="External"/><Relationship Id="rId11" Type="http://schemas.openxmlformats.org/officeDocument/2006/relationships/hyperlink" Target="https://wiki.futuregrid.org/index.php/Docs/UseCases%23Train_users_on_FutureGrid_Capabilities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iki.futuregrid.org/index.php/Docs/UseCases%23Use_cases_related_to_Saa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222" dirty="0"/>
              <a:t>2010 </a:t>
            </a:r>
            <a:r>
              <a:rPr lang="en-US" sz="2222" dirty="0" err="1"/>
              <a:t>FutureGrid</a:t>
            </a:r>
            <a:r>
              <a:rPr lang="en-US" sz="2222" dirty="0"/>
              <a:t> User Advisory</a:t>
            </a:r>
            <a:r>
              <a:rPr lang="en-US" sz="2222" dirty="0" smtClean="0"/>
              <a:t> Meeting</a:t>
            </a:r>
            <a:r>
              <a:rPr lang="en-US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Architecture Roadmap</a:t>
            </a:r>
            <a:br>
              <a:rPr lang="en-US" b="1" dirty="0" smtClean="0"/>
            </a:br>
            <a:r>
              <a:rPr lang="en-US" b="1" dirty="0" smtClean="0"/>
              <a:t>Long term 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>10:00-10:45, Monday, August 2, 2010</a:t>
            </a:r>
            <a:br>
              <a:rPr lang="en-US" sz="2222" dirty="0" smtClean="0"/>
            </a:br>
            <a:r>
              <a:rPr lang="en-US" sz="2222" dirty="0" smtClean="0"/>
              <a:t>Pittsburgh, PA</a:t>
            </a:r>
            <a:br>
              <a:rPr lang="en-US" sz="2222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Laszewski</a:t>
            </a:r>
            <a:r>
              <a:rPr lang="en-US" dirty="0" smtClean="0"/>
              <a:t>	</a:t>
            </a:r>
          </a:p>
          <a:p>
            <a:r>
              <a:rPr lang="en-US" dirty="0" smtClean="0"/>
              <a:t>Representing the Software Architecture Committee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http://futuregrid.svn.sourceforge.net/viewvc/futuregrid/presentations/software/tg2010</a:t>
            </a:r>
            <a:r>
              <a:rPr lang="en-US" dirty="0" smtClean="0">
                <a:hlinkClick r:id="rId2"/>
              </a:rPr>
              <a:t>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fg</a:t>
            </a:r>
            <a:r>
              <a:rPr lang="en-US" dirty="0" smtClean="0">
                <a:hlinkClick r:id="rId2"/>
              </a:rPr>
              <a:t>-tg2010-arch-</a:t>
            </a:r>
            <a:r>
              <a:rPr lang="en-US" dirty="0" smtClean="0">
                <a:hlinkClick r:id="rId2"/>
              </a:rPr>
              <a:t>longterm.pptx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Extensions to existing software</a:t>
            </a:r>
          </a:p>
          <a:p>
            <a:r>
              <a:rPr lang="en-US" dirty="0" smtClean="0"/>
              <a:t>Existing open-source software</a:t>
            </a:r>
          </a:p>
          <a:p>
            <a:r>
              <a:rPr lang="en-US" dirty="0" smtClean="0"/>
              <a:t>Open-source, integrated suite of software to </a:t>
            </a:r>
          </a:p>
          <a:p>
            <a:pPr lvl="1"/>
            <a:r>
              <a:rPr lang="en-US" dirty="0" smtClean="0"/>
              <a:t>instantiate and execute grid and cloud experiments. </a:t>
            </a:r>
          </a:p>
          <a:p>
            <a:pPr lvl="1"/>
            <a:r>
              <a:rPr lang="en-US" dirty="0" smtClean="0"/>
              <a:t>perform an experiment</a:t>
            </a:r>
          </a:p>
          <a:p>
            <a:pPr lvl="1"/>
            <a:r>
              <a:rPr lang="en-US" dirty="0" smtClean="0"/>
              <a:t>collect the results</a:t>
            </a:r>
          </a:p>
          <a:p>
            <a:pPr lvl="1"/>
            <a:r>
              <a:rPr lang="en-US" dirty="0" smtClean="0"/>
              <a:t>tools for instantiating a test environment, </a:t>
            </a:r>
          </a:p>
          <a:p>
            <a:pPr lvl="2"/>
            <a:r>
              <a:rPr lang="en-US" dirty="0" smtClean="0"/>
              <a:t>Torque, MOAB, </a:t>
            </a:r>
            <a:r>
              <a:rPr lang="en-US" dirty="0" err="1" smtClean="0"/>
              <a:t>xCAT</a:t>
            </a:r>
            <a:r>
              <a:rPr lang="en-US" dirty="0" smtClean="0"/>
              <a:t>, </a:t>
            </a:r>
            <a:r>
              <a:rPr lang="en-US" dirty="0" err="1" smtClean="0"/>
              <a:t>bcfg</a:t>
            </a:r>
            <a:r>
              <a:rPr lang="en-US" dirty="0" smtClean="0"/>
              <a:t>, and Pegasus, Inca, </a:t>
            </a:r>
            <a:r>
              <a:rPr lang="en-US" dirty="0" err="1" smtClean="0"/>
              <a:t>ViNE</a:t>
            </a:r>
            <a:r>
              <a:rPr lang="en-US" dirty="0" smtClean="0"/>
              <a:t>, a number of other tools from our partners and the open source community</a:t>
            </a:r>
          </a:p>
          <a:p>
            <a:pPr lvl="2"/>
            <a:r>
              <a:rPr lang="en-US" dirty="0" smtClean="0"/>
              <a:t>Portal to interact</a:t>
            </a:r>
          </a:p>
          <a:p>
            <a:pPr lvl="1"/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0: Get Hardware to run</a:t>
            </a:r>
          </a:p>
          <a:p>
            <a:r>
              <a:rPr lang="en-US" dirty="0" smtClean="0"/>
              <a:t>Phase I: Get early users to use the system</a:t>
            </a:r>
          </a:p>
          <a:p>
            <a:r>
              <a:rPr lang="en-US" dirty="0" smtClean="0"/>
              <a:t>Phase II: Deploy dynamic provisioning</a:t>
            </a:r>
          </a:p>
          <a:p>
            <a:r>
              <a:rPr lang="en-US" dirty="0" smtClean="0"/>
              <a:t>Phase III: Integrate with </a:t>
            </a:r>
            <a:r>
              <a:rPr lang="en-US" dirty="0" err="1" smtClean="0"/>
              <a:t>TeraGrid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7416800" cy="1143000"/>
          </a:xfrm>
        </p:spPr>
        <p:txBody>
          <a:bodyPr/>
          <a:lstStyle/>
          <a:p>
            <a:r>
              <a:rPr lang="en-US" dirty="0" smtClean="0"/>
              <a:t>FutureGrid Architecture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91218"/>
          <a:ext cx="9144000" cy="5930270"/>
        </p:xfrm>
        <a:graphic>
          <a:graphicData uri="http://schemas.openxmlformats.org/presentationml/2006/ole">
            <p:oleObj spid="_x0000_s22530" name="Acrobat Document" r:id="rId4" imgW="7848600" imgH="508000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Stratosphere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Higher than a particular cloud</a:t>
            </a:r>
          </a:p>
          <a:p>
            <a:pPr lvl="1"/>
            <a:r>
              <a:rPr lang="en-US" dirty="0" smtClean="0"/>
              <a:t>Provides all mechanisms to provision a cloud on a given FG hardware</a:t>
            </a:r>
          </a:p>
          <a:p>
            <a:pPr lvl="1"/>
            <a:r>
              <a:rPr lang="en-US" dirty="0" smtClean="0"/>
              <a:t>Allows the management of reproducible experiments</a:t>
            </a:r>
          </a:p>
          <a:p>
            <a:pPr lvl="1"/>
            <a:r>
              <a:rPr lang="en-US" dirty="0" smtClean="0"/>
              <a:t>Allows monitoring of the environment and the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Lots of software</a:t>
            </a:r>
          </a:p>
          <a:p>
            <a:pPr lvl="1"/>
            <a:r>
              <a:rPr lang="en-US" dirty="0" smtClean="0"/>
              <a:t>Possible multiple path to do the same thing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news</a:t>
            </a:r>
          </a:p>
          <a:p>
            <a:pPr lvl="1"/>
            <a:r>
              <a:rPr lang="en-US" dirty="0" smtClean="0"/>
              <a:t>We know about different solutions and have identified a very good plan with risk mitigation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Deployment View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Layered Approach)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841500"/>
            <a:ext cx="6228379" cy="4079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Runtime Adaptable Insertion </a:t>
            </a:r>
            <a:r>
              <a:rPr lang="en-US" dirty="0" err="1" smtClean="0"/>
              <a:t>Configurator</a:t>
            </a:r>
            <a:r>
              <a:rPr lang="en-US" dirty="0" smtClean="0"/>
              <a:t> (Service)</a:t>
            </a:r>
          </a:p>
          <a:p>
            <a:pPr lvl="1"/>
            <a:r>
              <a:rPr lang="en-US" dirty="0" smtClean="0"/>
              <a:t>A service that allows dynamic provisioning within FG. </a:t>
            </a:r>
          </a:p>
          <a:p>
            <a:pPr lvl="2"/>
            <a:r>
              <a:rPr lang="en-US" dirty="0" smtClean="0"/>
              <a:t>As already pointed out in the Software Section, multiple mechanisms exist to dynamically provision resources for the users need. </a:t>
            </a:r>
          </a:p>
          <a:p>
            <a:pPr lvl="2"/>
            <a:r>
              <a:rPr lang="en-US" dirty="0" smtClean="0"/>
              <a:t>RAIN will provide a comprehensive set of components to satisfy the different provisioning scenarios.</a:t>
            </a:r>
          </a:p>
          <a:p>
            <a:pPr lvl="1"/>
            <a:r>
              <a:rPr lang="en-US" dirty="0" smtClean="0"/>
              <a:t>Is controlled via command line, will have an API</a:t>
            </a:r>
          </a:p>
          <a:p>
            <a:pPr lvl="2"/>
            <a:r>
              <a:rPr lang="en-US" dirty="0" smtClean="0"/>
              <a:t>Access through </a:t>
            </a:r>
            <a:r>
              <a:rPr lang="en-US" smtClean="0"/>
              <a:t>scripting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RAIN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iaas</a:t>
            </a:r>
            <a:r>
              <a:rPr lang="en-US" dirty="0" smtClean="0"/>
              <a:t> nimbus –image </a:t>
            </a:r>
            <a:r>
              <a:rPr lang="en-US" dirty="0" err="1" smtClean="0"/>
              <a:t>img</a:t>
            </a: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…</a:t>
            </a:r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 smtClean="0"/>
              <a:t>paas</a:t>
            </a:r>
            <a:r>
              <a:rPr lang="en-US" dirty="0" smtClean="0"/>
              <a:t> dryad …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</a:t>
            </a:r>
            <a:r>
              <a:rPr lang="en-US" dirty="0" err="1"/>
              <a:t>g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r>
              <a:rPr lang="en-US" dirty="0" err="1" smtClean="0"/>
              <a:t>gLite</a:t>
            </a:r>
            <a:r>
              <a:rPr lang="en-US" dirty="0" smtClean="0"/>
              <a:t>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fg</a:t>
            </a:r>
            <a:r>
              <a:rPr lang="en-US" dirty="0" smtClean="0"/>
              <a:t>-rain –</a:t>
            </a:r>
            <a:r>
              <a:rPr lang="en-US" dirty="0" err="1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hostfile</a:t>
            </a:r>
            <a:r>
              <a:rPr lang="en-US" dirty="0" smtClean="0"/>
              <a:t> –image </a:t>
            </a:r>
            <a:r>
              <a:rPr lang="en-US" dirty="0" err="1" smtClean="0"/>
              <a:t>img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Authorization is required to use </a:t>
            </a:r>
            <a:r>
              <a:rPr lang="en-US" dirty="0" err="1" smtClean="0"/>
              <a:t>fg</a:t>
            </a:r>
            <a:r>
              <a:rPr lang="en-US" dirty="0" smtClean="0"/>
              <a:t>-rain without virtualization.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8" y="1181676"/>
            <a:ext cx="6917642" cy="56763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View: </a:t>
            </a:r>
            <a:r>
              <a:rPr lang="en-US" dirty="0" err="1" smtClean="0"/>
              <a:t>fg</a:t>
            </a:r>
            <a:r>
              <a:rPr lang="en-US" dirty="0" smtClean="0"/>
              <a:t>-rain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886" t="5123" r="1860" b="31036"/>
          <a:stretch>
            <a:fillRect/>
          </a:stretch>
        </p:blipFill>
        <p:spPr>
          <a:xfrm>
            <a:off x="1402009" y="1376403"/>
            <a:ext cx="5913189" cy="52332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xCAT</a:t>
            </a:r>
            <a:r>
              <a:rPr lang="en-US" dirty="0"/>
              <a:t> and Moab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4720" y="1218369"/>
            <a:ext cx="8228160" cy="4848518"/>
          </a:xfrm>
          <a:ln/>
        </p:spPr>
        <p:txBody>
          <a:bodyPr>
            <a:normAutofit fontScale="92500" lnSpcReduction="10000"/>
          </a:bodyPr>
          <a:lstStyle/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xCAT</a:t>
            </a:r>
            <a:r>
              <a:rPr lang="en-US" dirty="0"/>
              <a:t> 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uses installation infrastructure to perform installs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creates stateless Linux images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changes the boot configuration of the nodes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remote power control and console (IPMI)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Moab 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meta-schedules over resource managers 		</a:t>
            </a:r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TORQUE and Windows HPC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control nodes through </a:t>
            </a:r>
            <a:r>
              <a:rPr lang="en-US" dirty="0" err="1"/>
              <a:t>xCAT</a:t>
            </a:r>
            <a:endParaRPr lang="en-US" dirty="0"/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changing the OS</a:t>
            </a:r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remote power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contains selected features of the overall architecture that are important for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User Requirements:</a:t>
            </a:r>
          </a:p>
          <a:p>
            <a:pPr lvl="1"/>
            <a:r>
              <a:rPr lang="en-US" dirty="0" smtClean="0"/>
              <a:t>Be able to create new virtual machines upon request.</a:t>
            </a:r>
          </a:p>
          <a:p>
            <a:pPr lvl="1"/>
            <a:r>
              <a:rPr lang="en-US" dirty="0" smtClean="0"/>
              <a:t>Can specify an OS from a list of possible supported </a:t>
            </a:r>
            <a:r>
              <a:rPr lang="en-US" dirty="0" err="1" smtClean="0"/>
              <a:t>OSs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specify individual software packages to include within the image.</a:t>
            </a:r>
          </a:p>
          <a:p>
            <a:pPr lvl="1"/>
            <a:r>
              <a:rPr lang="en-US" dirty="0" smtClean="0"/>
              <a:t>Generation of images should not take more than a few minutes.</a:t>
            </a:r>
          </a:p>
          <a:p>
            <a:pPr lvl="1"/>
            <a:r>
              <a:rPr lang="en-US" dirty="0" smtClean="0"/>
              <a:t>Simplified command line tools and/or unified portal to help create new images.</a:t>
            </a:r>
          </a:p>
          <a:p>
            <a:pPr lvl="1"/>
            <a:r>
              <a:rPr lang="en-US" dirty="0" smtClean="0"/>
              <a:t>Easy image "blessing" process.</a:t>
            </a:r>
          </a:p>
          <a:p>
            <a:pPr lvl="1"/>
            <a:r>
              <a:rPr lang="en-US" dirty="0" smtClean="0"/>
              <a:t>Allow for the sharing of images between users, both deployed and in specification.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Administrator Requirements:</a:t>
            </a:r>
          </a:p>
          <a:p>
            <a:pPr lvl="1"/>
            <a:r>
              <a:rPr lang="en-US" dirty="0" smtClean="0"/>
              <a:t>Add, modify, delete base OS options with ease.</a:t>
            </a:r>
          </a:p>
          <a:p>
            <a:pPr lvl="1"/>
            <a:r>
              <a:rPr lang="en-US" dirty="0" smtClean="0"/>
              <a:t>Build in pre-configured software for administering </a:t>
            </a:r>
            <a:r>
              <a:rPr lang="en-US" dirty="0" err="1" smtClean="0"/>
              <a:t>VMs</a:t>
            </a:r>
            <a:r>
              <a:rPr lang="en-US" dirty="0" smtClean="0"/>
              <a:t>, such as BCFG2.</a:t>
            </a:r>
          </a:p>
          <a:p>
            <a:pPr lvl="1"/>
            <a:r>
              <a:rPr lang="en-US" dirty="0" smtClean="0"/>
              <a:t>Build in performance monitoring tools within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Explicitly defined vetting or "blessing" process for </a:t>
            </a:r>
            <a:r>
              <a:rPr lang="en-US" dirty="0" err="1" smtClean="0"/>
              <a:t>VMs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Simple tools or CLI interface to modify images.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Infrastructure Requirements:</a:t>
            </a:r>
          </a:p>
          <a:p>
            <a:pPr lvl="1"/>
            <a:r>
              <a:rPr lang="en-US" dirty="0" smtClean="0"/>
              <a:t>Have resulting images be lightweight and portable.</a:t>
            </a:r>
          </a:p>
          <a:p>
            <a:pPr lvl="1"/>
            <a:r>
              <a:rPr lang="en-US" dirty="0" smtClean="0"/>
              <a:t>Have predefined kernels supported at all FG sites.</a:t>
            </a:r>
          </a:p>
          <a:p>
            <a:pPr lvl="1"/>
            <a:r>
              <a:rPr lang="en-US" dirty="0" smtClean="0"/>
              <a:t>Be able to store newly generated images in the Image Repository.</a:t>
            </a:r>
          </a:p>
          <a:p>
            <a:pPr lvl="1"/>
            <a:r>
              <a:rPr lang="en-US" dirty="0" smtClean="0"/>
              <a:t>Be able to updates images with Image Repository.</a:t>
            </a:r>
          </a:p>
          <a:p>
            <a:pPr lvl="1"/>
            <a:r>
              <a:rPr lang="en-US" dirty="0" smtClean="0"/>
              <a:t>Continuity at virtualization layer across all FG sites.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Security &amp; Maintenance Requirements:</a:t>
            </a:r>
          </a:p>
          <a:p>
            <a:pPr lvl="1"/>
            <a:r>
              <a:rPr lang="en-US" dirty="0" smtClean="0"/>
              <a:t>Be able to automatically update </a:t>
            </a:r>
            <a:r>
              <a:rPr lang="en-US" dirty="0" err="1" smtClean="0"/>
              <a:t>VMs</a:t>
            </a:r>
            <a:r>
              <a:rPr lang="en-US" dirty="0" smtClean="0"/>
              <a:t> with security packages and new kernel updates.</a:t>
            </a:r>
          </a:p>
          <a:p>
            <a:pPr lvl="1"/>
            <a:r>
              <a:rPr lang="en-US" dirty="0" smtClean="0"/>
              <a:t>Provide vetting process to probe and detect vulnerabilities within images</a:t>
            </a:r>
          </a:p>
          <a:p>
            <a:pPr lvl="1"/>
            <a:r>
              <a:rPr lang="en-US" dirty="0" smtClean="0"/>
              <a:t>Have a method to update all images within the repository, deployed or not.</a:t>
            </a:r>
          </a:p>
          <a:p>
            <a:pPr lvl="1"/>
            <a:r>
              <a:rPr lang="en-US" dirty="0" smtClean="0"/>
              <a:t>Have a method to update all currently running images in </a:t>
            </a:r>
            <a:r>
              <a:rPr lang="en-US" dirty="0" err="1" smtClean="0"/>
              <a:t>realtime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Have an accurate identity management and accounting procedure to ensure data integrity.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 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user initiates the image generation process by supplying the desired operating system and the desired software packages for the image to be created. </a:t>
            </a:r>
          </a:p>
          <a:p>
            <a:r>
              <a:rPr lang="en-US" dirty="0" smtClean="0"/>
              <a:t>The OS selection is mapped to a set of preconfigured base images which are supplied by the FG administrators in advance. </a:t>
            </a:r>
          </a:p>
          <a:p>
            <a:r>
              <a:rPr lang="en-US" dirty="0" smtClean="0"/>
              <a:t>The desired software stack supported by the administrators is loaded onto the base image and packages for deployment within the FG resources in an image repository. </a:t>
            </a:r>
          </a:p>
          <a:p>
            <a:r>
              <a:rPr lang="en-US" dirty="0" smtClean="0"/>
              <a:t>The administrators/or an automated process will verify the images periodically, and the data would be stored into the Image Repository for the Performance/Monitoring subsystem to fetch and publish.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5075" y="1336506"/>
            <a:ext cx="4808925" cy="478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View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/>
          <a:lstStyle/>
          <a:p>
            <a:r>
              <a:rPr lang="en-US" dirty="0" smtClean="0"/>
              <a:t>Image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37519"/>
            <a:ext cx="4040188" cy="39512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User starts with the CLI and selects Base OS, software stack, and the image is generated with his request.</a:t>
            </a:r>
          </a:p>
          <a:p>
            <a:r>
              <a:rPr lang="en-US" dirty="0" smtClean="0"/>
              <a:t>The image is linked to BCFG2 and Inca, and submitted to be updated and verified.</a:t>
            </a:r>
          </a:p>
          <a:p>
            <a:r>
              <a:rPr lang="en-US" dirty="0" smtClean="0"/>
              <a:t>If the image passes the security checks, it is stored in the repository</a:t>
            </a:r>
          </a:p>
          <a:p>
            <a:r>
              <a:rPr lang="en-US" dirty="0" smtClean="0"/>
              <a:t>If the image fails, a detailed message is returned to the user.</a:t>
            </a:r>
          </a:p>
          <a:p>
            <a:r>
              <a:rPr lang="en-US" dirty="0" smtClean="0"/>
              <a:t>Cleared or “verified” images within the Image repository can later be deployed onto FG infrastructure upon request.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355" y="939430"/>
            <a:ext cx="4278445" cy="578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911" r="1603"/>
          <a:stretch>
            <a:fillRect/>
          </a:stretch>
        </p:blipFill>
        <p:spPr bwMode="auto">
          <a:xfrm>
            <a:off x="706598" y="1275392"/>
            <a:ext cx="7715287" cy="54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Image Generator is the central component of the overall management system. </a:t>
            </a:r>
          </a:p>
          <a:p>
            <a:r>
              <a:rPr lang="en-US" dirty="0" smtClean="0"/>
              <a:t>Responsible for taking in user requirements about image size, type, and kind, and formatting a new image.</a:t>
            </a:r>
          </a:p>
          <a:p>
            <a:pPr lvl="1"/>
            <a:r>
              <a:rPr lang="en-US" dirty="0" smtClean="0"/>
              <a:t>It will start with a base image that is selected by the user. </a:t>
            </a:r>
          </a:p>
          <a:p>
            <a:pPr lvl="2"/>
            <a:r>
              <a:rPr lang="en-US" dirty="0" smtClean="0"/>
              <a:t>This image is specifically crafted by FG administrators to guarantee security and integration with the rest of FG. </a:t>
            </a:r>
          </a:p>
          <a:p>
            <a:pPr lvl="2"/>
            <a:r>
              <a:rPr lang="en-US" dirty="0" smtClean="0"/>
              <a:t>It is also designed to be the smallest file footprint possible</a:t>
            </a:r>
          </a:p>
          <a:p>
            <a:pPr lvl="1"/>
            <a:r>
              <a:rPr lang="en-US" dirty="0" smtClean="0"/>
              <a:t>This image is next mounted and the software stack selected is deployed onto the system, along with any other files specified. </a:t>
            </a:r>
          </a:p>
          <a:p>
            <a:pPr lvl="1"/>
            <a:r>
              <a:rPr lang="en-US" dirty="0" smtClean="0"/>
              <a:t>Additional Inca monitoring and performance tools are integrated into the image already and activated upon generation.</a:t>
            </a:r>
          </a:p>
          <a:p>
            <a:pPr lvl="1"/>
            <a:r>
              <a:rPr lang="en-US" dirty="0" smtClean="0"/>
              <a:t>The image generator then links the new image to the FG BCFG2 server and submits it to the image repository.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Management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 provide access to the Image Management system, two tools are utilized, a command line interface and a web services layer. </a:t>
            </a:r>
          </a:p>
          <a:p>
            <a:r>
              <a:rPr lang="en-US" dirty="0" smtClean="0"/>
              <a:t>Such an abstraction set is absolutely necessary to provide a comprehensive service for users to generate and maintain images. </a:t>
            </a:r>
          </a:p>
          <a:p>
            <a:r>
              <a:rPr lang="en-US" dirty="0" smtClean="0"/>
              <a:t>The command line interface will be implemented among the first development iteration to provide a simple interface for early users. </a:t>
            </a:r>
          </a:p>
          <a:p>
            <a:r>
              <a:rPr lang="en-US" dirty="0" smtClean="0"/>
              <a:t>A more sophisticated web service will be derived to be later utilized by the FG web portal. </a:t>
            </a:r>
          </a:p>
          <a:p>
            <a:r>
              <a:rPr lang="en-US" dirty="0" smtClean="0"/>
              <a:t>Furthermore, special interfaces will be developed for the system administrators to maintain the Base images and BCFG2 system.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Image Repository is yet another fundamental and auxiliary component of the entire image management system. </a:t>
            </a:r>
          </a:p>
          <a:p>
            <a:r>
              <a:rPr lang="en-US" dirty="0" smtClean="0"/>
              <a:t>The image repository is a simple abstraction that will provide a service to query, store, and update images within a central location to FG. </a:t>
            </a:r>
          </a:p>
          <a:p>
            <a:r>
              <a:rPr lang="en-US" dirty="0" smtClean="0"/>
              <a:t>Once the Image Generator has finished, it will automatically preserve the new image within the image repository. </a:t>
            </a:r>
          </a:p>
          <a:p>
            <a:r>
              <a:rPr lang="en-US" dirty="0" smtClean="0"/>
              <a:t>From there, the user can extract and deploy the image on any FG resource desired by the user.</a:t>
            </a:r>
          </a:p>
          <a:p>
            <a:r>
              <a:rPr lang="en-US" dirty="0" smtClean="0"/>
              <a:t>Security mechanisms can occasionally extract an image and test its security using various scanning mechanisms to ensure each VM has the least possible threat level.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OS &amp;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a number of base images that are supported within FutureGrid. </a:t>
            </a:r>
          </a:p>
          <a:p>
            <a:r>
              <a:rPr lang="en-US" dirty="0" smtClean="0"/>
              <a:t>These UNIX-based images represent the minimal installation possible within the OS itself. </a:t>
            </a:r>
          </a:p>
          <a:p>
            <a:pPr lvl="1"/>
            <a:r>
              <a:rPr lang="en-US" dirty="0" smtClean="0"/>
              <a:t>There is no need to add extra packages and bloat to images</a:t>
            </a:r>
          </a:p>
          <a:p>
            <a:pPr lvl="1"/>
            <a:r>
              <a:rPr lang="en-US" dirty="0" smtClean="0"/>
              <a:t>Minimize network traffic and deployment wait time.</a:t>
            </a:r>
          </a:p>
          <a:p>
            <a:r>
              <a:rPr lang="en-US" dirty="0" smtClean="0"/>
              <a:t>The base OS is created as a separate .</a:t>
            </a:r>
            <a:r>
              <a:rPr lang="en-US" dirty="0" err="1" smtClean="0"/>
              <a:t>img</a:t>
            </a:r>
            <a:r>
              <a:rPr lang="en-US" dirty="0" smtClean="0"/>
              <a:t> file by FG administrators with the necessary BCFG2 client preinstalled along with any other monitoring software deemed fit by the FG Performance group.</a:t>
            </a:r>
          </a:p>
          <a:p>
            <a:r>
              <a:rPr lang="en-US" dirty="0" smtClean="0"/>
              <a:t>Localized OS package repositories can be hosted within FG to minimize external network traffic and speed up system patch times.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FutureGrid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FG open architecture allows </a:t>
            </a:r>
            <a:r>
              <a:rPr lang="en-US" dirty="0" smtClean="0">
                <a:solidFill>
                  <a:srgbClr val="FF0000"/>
                </a:solidFill>
              </a:rPr>
              <a:t>to configure </a:t>
            </a:r>
            <a:r>
              <a:rPr lang="en-US" dirty="0" smtClean="0"/>
              <a:t>it’s resources</a:t>
            </a:r>
          </a:p>
          <a:p>
            <a:r>
              <a:rPr lang="en-US" dirty="0" smtClean="0"/>
              <a:t>FG allows </a:t>
            </a:r>
            <a:r>
              <a:rPr lang="en-US" dirty="0" smtClean="0">
                <a:solidFill>
                  <a:srgbClr val="FF0000"/>
                </a:solidFill>
              </a:rPr>
              <a:t>different clouds and images </a:t>
            </a:r>
            <a:r>
              <a:rPr lang="en-US" dirty="0" smtClean="0"/>
              <a:t>to be provisioned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FG allows access to cloud and Grid services</a:t>
            </a:r>
            <a:endParaRPr lang="en-US" dirty="0" smtClean="0"/>
          </a:p>
          <a:p>
            <a:r>
              <a:rPr lang="en-US" dirty="0" smtClean="0"/>
              <a:t>FG image and experiment management allows </a:t>
            </a:r>
            <a:r>
              <a:rPr lang="en-US" dirty="0" smtClean="0">
                <a:solidFill>
                  <a:srgbClr val="FF0000"/>
                </a:solidFill>
              </a:rPr>
              <a:t>to create </a:t>
            </a:r>
            <a:r>
              <a:rPr lang="en-US" dirty="0" smtClean="0"/>
              <a:t>similar experiment environments while enabling </a:t>
            </a:r>
            <a:r>
              <a:rPr lang="en-US" dirty="0" smtClean="0">
                <a:solidFill>
                  <a:srgbClr val="FF0000"/>
                </a:solidFill>
              </a:rPr>
              <a:t>reproducible activities</a:t>
            </a:r>
          </a:p>
          <a:p>
            <a:r>
              <a:rPr lang="en-US" dirty="0" smtClean="0"/>
              <a:t>FG will be </a:t>
            </a:r>
            <a:r>
              <a:rPr lang="en-US" dirty="0" smtClean="0">
                <a:solidFill>
                  <a:srgbClr val="FF0000"/>
                </a:solidFill>
              </a:rPr>
              <a:t>supported 24x7</a:t>
            </a:r>
            <a:endParaRPr lang="en-US" dirty="0" smtClean="0"/>
          </a:p>
          <a:p>
            <a:r>
              <a:rPr lang="en-US" dirty="0" smtClean="0"/>
              <a:t>FG will  support deployment of </a:t>
            </a:r>
            <a:r>
              <a:rPr lang="en-US" dirty="0" smtClean="0">
                <a:solidFill>
                  <a:srgbClr val="FF0000"/>
                </a:solidFill>
              </a:rPr>
              <a:t>important middleware </a:t>
            </a:r>
            <a:r>
              <a:rPr lang="en-US" dirty="0" smtClean="0"/>
              <a:t>including: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TeraGrid</a:t>
            </a:r>
            <a:r>
              <a:rPr lang="en-US" dirty="0" smtClean="0"/>
              <a:t> stack, Condor, BOINC, </a:t>
            </a:r>
            <a:r>
              <a:rPr lang="en-US" dirty="0" err="1" smtClean="0"/>
              <a:t>gLite</a:t>
            </a:r>
            <a:r>
              <a:rPr lang="en-US" dirty="0" smtClean="0"/>
              <a:t>, </a:t>
            </a:r>
            <a:r>
              <a:rPr lang="en-US" dirty="0" err="1" smtClean="0"/>
              <a:t>Unicore</a:t>
            </a:r>
            <a:r>
              <a:rPr lang="en-US" dirty="0" smtClean="0"/>
              <a:t>, Genesis 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36168" cy="1143000"/>
          </a:xfrm>
        </p:spPr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62379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Authenticate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Obtain help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Get list of images </a:t>
            </a:r>
            <a:r>
              <a:rPr lang="en-US" dirty="0" smtClean="0">
                <a:hlinkClick r:id="rId5"/>
              </a:rPr>
              <a:t>–</a:t>
            </a:r>
            <a:r>
              <a:rPr lang="en-US" dirty="0" smtClean="0">
                <a:hlinkClick r:id="rId4"/>
              </a:rPr>
              <a:t> metadata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Get image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Register image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Remove image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Set access control of an image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Get user quota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Set image metadata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Set user quota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Configure attributes list visible to user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Get usage data of images and users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9579" y="1"/>
            <a:ext cx="3970421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Grid </a:t>
            </a:r>
            <a:r>
              <a:rPr lang="en-US" dirty="0" err="1" smtClean="0"/>
              <a:t>Testbed</a:t>
            </a:r>
            <a:r>
              <a:rPr lang="en-US" dirty="0" smtClean="0"/>
              <a:t> (Dynamic Provisioning)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29" y="948342"/>
            <a:ext cx="5911620" cy="56653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FG Security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5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Easy accounting process</a:t>
            </a:r>
          </a:p>
          <a:p>
            <a:pPr lvl="1"/>
            <a:r>
              <a:rPr lang="en-US" dirty="0" smtClean="0"/>
              <a:t>User account request</a:t>
            </a:r>
          </a:p>
          <a:p>
            <a:pPr lvl="1"/>
            <a:r>
              <a:rPr lang="en-US" dirty="0" smtClean="0"/>
              <a:t>Account management – update, auditing, revocation</a:t>
            </a:r>
          </a:p>
          <a:p>
            <a:pPr lvl="1"/>
            <a:r>
              <a:rPr lang="en-US" dirty="0" smtClean="0"/>
              <a:t>External federated </a:t>
            </a:r>
            <a:r>
              <a:rPr lang="en-US" dirty="0" err="1" smtClean="0"/>
              <a:t>IdP</a:t>
            </a:r>
            <a:endParaRPr lang="en-US" dirty="0" smtClean="0"/>
          </a:p>
          <a:p>
            <a:r>
              <a:rPr lang="en-US" dirty="0" smtClean="0"/>
              <a:t>Single Sign-On on all FG resources</a:t>
            </a:r>
          </a:p>
          <a:p>
            <a:pPr lvl="1"/>
            <a:r>
              <a:rPr lang="en-US" dirty="0" smtClean="0"/>
              <a:t>FG operational resources(</a:t>
            </a:r>
            <a:r>
              <a:rPr lang="en-US" dirty="0" err="1" smtClean="0"/>
              <a:t>Jira</a:t>
            </a:r>
            <a:r>
              <a:rPr lang="en-US" dirty="0" smtClean="0"/>
              <a:t>, wiki, portal…)</a:t>
            </a:r>
          </a:p>
          <a:p>
            <a:pPr lvl="1"/>
            <a:r>
              <a:rPr lang="en-US" dirty="0" smtClean="0"/>
              <a:t>FG computation resources; FG services</a:t>
            </a:r>
          </a:p>
          <a:p>
            <a:r>
              <a:rPr lang="en-US" dirty="0" smtClean="0"/>
              <a:t>Role based authorization</a:t>
            </a:r>
          </a:p>
          <a:p>
            <a:pPr lvl="1"/>
            <a:r>
              <a:rPr lang="en-US" dirty="0" smtClean="0"/>
              <a:t>FG User, PI User, FG Developer, FG Admin,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Ensuring system security</a:t>
            </a:r>
          </a:p>
          <a:p>
            <a:pPr lvl="1"/>
            <a:r>
              <a:rPr lang="en-US" dirty="0" smtClean="0"/>
              <a:t>OS images, running instances,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78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on SSO</a:t>
            </a:r>
          </a:p>
          <a:p>
            <a:pPr lvl="1"/>
            <a:r>
              <a:rPr lang="en-US" dirty="0" smtClean="0"/>
              <a:t>Various systems may require different credentials.</a:t>
            </a:r>
          </a:p>
          <a:p>
            <a:pPr lvl="1"/>
            <a:r>
              <a:rPr lang="en-US" dirty="0" smtClean="0"/>
              <a:t>How the credentials are used varies across different use cases. SSH key; X.509 cert for Nimbus; </a:t>
            </a:r>
            <a:r>
              <a:rPr lang="en-US" dirty="0" err="1" smtClean="0"/>
              <a:t>RESTful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Lacking of a unique trusted CA for Eucalyptus, Nimbus. How to get one X.509 cert works on both.</a:t>
            </a:r>
          </a:p>
          <a:p>
            <a:pPr lvl="1"/>
            <a:r>
              <a:rPr lang="en-US" dirty="0" err="1" smtClean="0"/>
              <a:t>Uid</a:t>
            </a:r>
            <a:r>
              <a:rPr lang="en-US" dirty="0" smtClean="0"/>
              <a:t> and group name unique across all FG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-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LDAP</a:t>
            </a:r>
          </a:p>
          <a:p>
            <a:r>
              <a:rPr lang="en-US" dirty="0" smtClean="0"/>
              <a:t>Federated </a:t>
            </a:r>
            <a:r>
              <a:rPr lang="en-US" dirty="0" err="1" smtClean="0"/>
              <a:t>IdP</a:t>
            </a:r>
            <a:r>
              <a:rPr lang="en-US" dirty="0" smtClean="0"/>
              <a:t> and services</a:t>
            </a:r>
          </a:p>
          <a:p>
            <a:pPr lvl="1"/>
            <a:r>
              <a:rPr lang="en-US" dirty="0" err="1" smtClean="0"/>
              <a:t>InCommon</a:t>
            </a:r>
            <a:endParaRPr lang="en-US" dirty="0" smtClean="0"/>
          </a:p>
          <a:p>
            <a:pPr lvl="1"/>
            <a:r>
              <a:rPr lang="en-US" dirty="0" err="1" smtClean="0"/>
              <a:t>OpenID</a:t>
            </a:r>
            <a:endParaRPr lang="en-US" dirty="0" smtClean="0"/>
          </a:p>
          <a:p>
            <a:pPr lvl="1"/>
            <a:r>
              <a:rPr lang="en-US" dirty="0" err="1" smtClean="0"/>
              <a:t>CILogon</a:t>
            </a:r>
            <a:endParaRPr lang="en-US" dirty="0" smtClean="0"/>
          </a:p>
          <a:p>
            <a:pPr lvl="2"/>
            <a:r>
              <a:rPr lang="en-US" dirty="0" smtClean="0"/>
              <a:t>Supports </a:t>
            </a:r>
            <a:r>
              <a:rPr lang="en-US" dirty="0" err="1" smtClean="0"/>
              <a:t>InCommon</a:t>
            </a:r>
            <a:r>
              <a:rPr lang="en-US" dirty="0" smtClean="0"/>
              <a:t> and </a:t>
            </a:r>
            <a:r>
              <a:rPr lang="en-US" dirty="0" err="1" smtClean="0"/>
              <a:t>OpenID</a:t>
            </a:r>
            <a:r>
              <a:rPr lang="en-US" dirty="0" smtClean="0"/>
              <a:t>, generating proxy certificate.</a:t>
            </a:r>
          </a:p>
          <a:p>
            <a:pPr lvl="2"/>
            <a:r>
              <a:rPr lang="en-US" dirty="0" smtClean="0"/>
              <a:t>If carefully configured, could replace a 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73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Functional Monitoring Service </a:t>
            </a:r>
            <a:r>
              <a:rPr lang="en-US" dirty="0" smtClean="0"/>
              <a:t>- Detects functional problems on </a:t>
            </a:r>
            <a:r>
              <a:rPr lang="en-US" dirty="0" err="1" smtClean="0"/>
              <a:t>FutureGrid</a:t>
            </a:r>
            <a:r>
              <a:rPr lang="en-US" dirty="0" smtClean="0"/>
              <a:t> and collects basic information about components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Performance Monitoring Service </a:t>
            </a:r>
            <a:r>
              <a:rPr lang="en-US" dirty="0" smtClean="0"/>
              <a:t>- Detects performance problems on </a:t>
            </a:r>
            <a:r>
              <a:rPr lang="en-US" dirty="0" err="1" smtClean="0"/>
              <a:t>FutureGrid</a:t>
            </a:r>
            <a:r>
              <a:rPr lang="en-US" dirty="0" smtClean="0"/>
              <a:t> by actively and passively measuring the performance of </a:t>
            </a:r>
            <a:r>
              <a:rPr lang="en-US" dirty="0" err="1" smtClean="0"/>
              <a:t>FutureGrid</a:t>
            </a:r>
            <a:r>
              <a:rPr lang="en-US" dirty="0" smtClean="0"/>
              <a:t> components.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Performance Tools </a:t>
            </a:r>
            <a:r>
              <a:rPr lang="en-US" dirty="0" smtClean="0"/>
              <a:t>- Tools provided in the user's runtime environment to help them optimize application performance.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Use Cases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users access the web portal?  Fetch a VM image?  Startup an experiment? …</a:t>
            </a:r>
          </a:p>
          <a:p>
            <a:r>
              <a:rPr lang="en-US" dirty="0" smtClean="0"/>
              <a:t>How long does it take to generate a new VM image?</a:t>
            </a:r>
          </a:p>
          <a:p>
            <a:r>
              <a:rPr lang="en-US" dirty="0" smtClean="0"/>
              <a:t>How long does it take to startup a user experiment?</a:t>
            </a:r>
          </a:p>
          <a:p>
            <a:r>
              <a:rPr lang="en-US" dirty="0" smtClean="0"/>
              <a:t>What is the most commonly used VM image?</a:t>
            </a:r>
          </a:p>
          <a:p>
            <a:r>
              <a:rPr lang="en-US" dirty="0" smtClean="0"/>
              <a:t>What is the performance of my application on different machines?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Monitoring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26" y="2012181"/>
            <a:ext cx="3111500" cy="452596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Automated monitoring of </a:t>
            </a:r>
            <a:r>
              <a:rPr lang="en-US" dirty="0" err="1" smtClean="0"/>
              <a:t>FutureGrid</a:t>
            </a:r>
            <a:r>
              <a:rPr lang="en-US" dirty="0" smtClean="0"/>
              <a:t> services (deployed)</a:t>
            </a:r>
          </a:p>
          <a:p>
            <a:pPr lvl="1"/>
            <a:r>
              <a:rPr lang="en-US" dirty="0" smtClean="0"/>
              <a:t> Automated monitoring of </a:t>
            </a:r>
            <a:r>
              <a:rPr lang="en-US" dirty="0" err="1" smtClean="0"/>
              <a:t>FutureGrid</a:t>
            </a:r>
            <a:r>
              <a:rPr lang="en-US" dirty="0" smtClean="0"/>
              <a:t> VM images (planned)</a:t>
            </a:r>
          </a:p>
          <a:p>
            <a:pPr lvl="1"/>
            <a:r>
              <a:rPr lang="en-US" dirty="0" smtClean="0"/>
              <a:t>User experiment monitoring (planned) </a:t>
            </a:r>
          </a:p>
          <a:p>
            <a:endParaRPr lang="en-US" dirty="0"/>
          </a:p>
        </p:txBody>
      </p:sp>
      <p:pic>
        <p:nvPicPr>
          <p:cNvPr id="7" name="Picture 6" descr="FunctionalityMonitorA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2099494"/>
            <a:ext cx="5118100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226" y="141763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9725">
              <a:buFont typeface="Arial"/>
              <a:buChar char="•"/>
            </a:pPr>
            <a:r>
              <a:rPr lang="en-US" sz="2800" dirty="0" smtClean="0"/>
              <a:t>Utilizes Inca (SDSC) to provide:</a:t>
            </a:r>
          </a:p>
        </p:txBody>
      </p:sp>
      <p:pic>
        <p:nvPicPr>
          <p:cNvPr id="9" name="Picture 8" descr="logo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599" y="5416310"/>
            <a:ext cx="1447800" cy="55245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Portal</a:t>
            </a:r>
            <a:endParaRPr lang="en-US" dirty="0"/>
          </a:p>
        </p:txBody>
      </p:sp>
      <p:pic>
        <p:nvPicPr>
          <p:cNvPr id="4" name="Content Placeholder 3" descr="portal-overvie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9839" r="-39839"/>
              <a:stretch>
                <a:fillRect/>
              </a:stretch>
            </p:blipFill>
          </mc:Choice>
          <mc:Fallback>
            <p:blipFill>
              <a:blip r:embed="rId3"/>
              <a:srcRect l="-39839" r="-39839"/>
              <a:stretch>
                <a:fillRect/>
              </a:stretch>
            </p:blipFill>
          </mc:Fallback>
        </mc:AlternateContent>
        <p:spPr>
          <a:xfrm>
            <a:off x="628469" y="862905"/>
            <a:ext cx="9488637" cy="65025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Grid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Application/Scientific users</a:t>
            </a:r>
          </a:p>
          <a:p>
            <a:r>
              <a:rPr lang="en-US" dirty="0" smtClean="0"/>
              <a:t>System administrators</a:t>
            </a:r>
          </a:p>
          <a:p>
            <a:r>
              <a:rPr lang="en-US" dirty="0" smtClean="0"/>
              <a:t>Software developers</a:t>
            </a:r>
          </a:p>
          <a:p>
            <a:r>
              <a:rPr lang="en-US" dirty="0" err="1" smtClean="0"/>
              <a:t>Testbed</a:t>
            </a:r>
            <a:r>
              <a:rPr lang="en-US" dirty="0" smtClean="0"/>
              <a:t> users</a:t>
            </a:r>
          </a:p>
          <a:p>
            <a:r>
              <a:rPr lang="en-US" dirty="0" smtClean="0"/>
              <a:t>Performance modelers</a:t>
            </a:r>
          </a:p>
          <a:p>
            <a:r>
              <a:rPr lang="en-US" dirty="0" smtClean="0"/>
              <a:t>Educators</a:t>
            </a:r>
          </a:p>
          <a:p>
            <a:r>
              <a:rPr lang="en-US" dirty="0" smtClean="0"/>
              <a:t>Students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Supported by    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FutureGrid</a:t>
            </a:r>
            <a:endParaRPr lang="en-US" dirty="0" smtClean="0"/>
          </a:p>
          <a:p>
            <a:r>
              <a:rPr lang="en-US" dirty="0" smtClean="0"/>
              <a:t>     Infrastructure</a:t>
            </a:r>
            <a:br>
              <a:rPr lang="en-US" dirty="0" smtClean="0"/>
            </a:br>
            <a:r>
              <a:rPr lang="en-US" dirty="0" smtClean="0"/>
              <a:t>          &amp;</a:t>
            </a:r>
            <a:br>
              <a:rPr lang="en-US" dirty="0" smtClean="0"/>
            </a:br>
            <a:r>
              <a:rPr lang="en-US" dirty="0" smtClean="0"/>
              <a:t>     Software </a:t>
            </a:r>
            <a:br>
              <a:rPr lang="en-US" dirty="0" smtClean="0"/>
            </a:br>
            <a:r>
              <a:rPr lang="en-US" dirty="0" smtClean="0"/>
              <a:t>     offerings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81989" y="2181536"/>
            <a:ext cx="797785" cy="26048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Information Portal</a:t>
            </a:r>
            <a:endParaRPr lang="en-US" dirty="0"/>
          </a:p>
        </p:txBody>
      </p:sp>
      <p:pic>
        <p:nvPicPr>
          <p:cNvPr id="4" name="Content Placeholder 3" descr="portal-kb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5741" r="-25741"/>
              <a:stretch>
                <a:fillRect/>
              </a:stretch>
            </p:blipFill>
          </mc:Choice>
          <mc:Fallback>
            <p:blipFill>
              <a:blip r:embed="rId3"/>
              <a:srcRect l="-25741" r="-25741"/>
              <a:stretch>
                <a:fillRect/>
              </a:stretch>
            </p:blipFill>
          </mc:Fallback>
        </mc:AlternateContent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Performance comparisons experiments</a:t>
            </a:r>
          </a:p>
          <a:p>
            <a:r>
              <a:rPr lang="en-US" dirty="0" smtClean="0"/>
              <a:t>Repeat the experiment at a later time</a:t>
            </a:r>
          </a:p>
          <a:p>
            <a:r>
              <a:rPr lang="en-US" dirty="0" smtClean="0"/>
              <a:t>Integrate workflow activities into experiments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within TeraGrid / TeraGrid XD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06617" cy="4525963"/>
          </a:xfrm>
        </p:spPr>
        <p:txBody>
          <a:bodyPr/>
          <a:lstStyle/>
          <a:p>
            <a:r>
              <a:rPr lang="en-US" dirty="0" smtClean="0"/>
              <a:t>Allocation: separate from TG processes for two years</a:t>
            </a:r>
          </a:p>
          <a:p>
            <a:r>
              <a:rPr lang="en-US" dirty="0" smtClean="0"/>
              <a:t>It is a very exciting project, it will teak effort</a:t>
            </a:r>
          </a:p>
          <a:p>
            <a:pPr lvl="1"/>
            <a:r>
              <a:rPr lang="en-US" dirty="0" smtClean="0"/>
              <a:t>TG may change, good that we can wait</a:t>
            </a:r>
          </a:p>
          <a:p>
            <a:r>
              <a:rPr lang="en-US" dirty="0" smtClean="0"/>
              <a:t>We are looking for early adopters!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7416800" cy="1143000"/>
          </a:xfrm>
        </p:spPr>
        <p:txBody>
          <a:bodyPr/>
          <a:lstStyle/>
          <a:p>
            <a:r>
              <a:rPr lang="en-US" dirty="0" smtClean="0"/>
              <a:t>FutureGrid Architecture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91218"/>
          <a:ext cx="9144000" cy="5930270"/>
        </p:xfrm>
        <a:graphic>
          <a:graphicData uri="http://schemas.openxmlformats.org/presentationml/2006/ole">
            <p:oleObj spid="_x0000_s129026" name="Acrobat Document" r:id="rId4" imgW="7848600" imgH="508000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38417" y="2526802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38417" y="3573302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41630" y="891218"/>
            <a:ext cx="3822824" cy="3436740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53543" y="1512986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38733" y="14546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70268" y="3936125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83693" y="3634837"/>
            <a:ext cx="66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444816" y="2837793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19956" y="6611799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3490" y="6611799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13767" y="6598374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49664" y="6611799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53200" y="6598374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64454" y="6611799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34654" y="6611799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340" y="3757968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7340" y="3327101"/>
            <a:ext cx="233257" cy="2462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Use cases related to IaaS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Provide a Linux VM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Provision an operating syste on hardware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Provision a Microsoft Windows Operating System on hardware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Provide High Priority Preemptable Access to FG Resources (Managed by Moab)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Provide Time Window based VM Provsioning (Manged by Moab)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Reserve and Provision Resources based on Resource Properties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Create Private Testbed by Adding specific machines to the futuregrid network (via VPN for example)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Support Advance Reservation on the FG resources(for example next Saturday for 4 hours)</a:t>
            </a:r>
            <a:endParaRPr lang="en-US" dirty="0" smtClean="0"/>
          </a:p>
          <a:p>
            <a:pPr lvl="1"/>
            <a:r>
              <a:rPr lang="en-US" dirty="0" smtClean="0">
                <a:hlinkClick r:id="rId11"/>
              </a:rPr>
              <a:t>Provide an IPv6 Testing Environment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12"/>
              </a:rPr>
              <a:t>Use cases related to PaaS</a:t>
            </a:r>
            <a:endParaRPr lang="en-US" dirty="0" smtClean="0"/>
          </a:p>
          <a:p>
            <a:pPr lvl="1"/>
            <a:r>
              <a:rPr lang="en-US" dirty="0" smtClean="0">
                <a:hlinkClick r:id="rId13"/>
              </a:rPr>
              <a:t>Testing grid or cloud, particularly end-user applications</a:t>
            </a:r>
            <a:endParaRPr lang="en-US" dirty="0" smtClean="0"/>
          </a:p>
          <a:p>
            <a:pPr lvl="1"/>
            <a:r>
              <a:rPr lang="en-US" dirty="0" smtClean="0">
                <a:hlinkClick r:id="rId14"/>
              </a:rPr>
              <a:t>Creating a cloud front end linked to a grid and its resources to enable scientific applications and gateways</a:t>
            </a:r>
            <a:endParaRPr lang="en-US" dirty="0" smtClean="0"/>
          </a:p>
          <a:p>
            <a:pPr lvl="1"/>
            <a:r>
              <a:rPr lang="en-US" dirty="0" smtClean="0">
                <a:hlinkClick r:id="rId15"/>
              </a:rPr>
              <a:t>Developing data-intensive applications</a:t>
            </a:r>
            <a:endParaRPr lang="en-US" dirty="0" smtClean="0"/>
          </a:p>
          <a:p>
            <a:pPr lvl="1"/>
            <a:r>
              <a:rPr lang="en-US" dirty="0" smtClean="0">
                <a:hlinkClick r:id="rId16"/>
              </a:rPr>
              <a:t>Testing optimization of different layers of parallelism via grid, cloud, and many-core programming models</a:t>
            </a:r>
            <a:endParaRPr lang="en-US" dirty="0" smtClean="0"/>
          </a:p>
          <a:p>
            <a:pPr lvl="1"/>
            <a:r>
              <a:rPr lang="en-US" dirty="0" smtClean="0">
                <a:hlinkClick r:id="rId17"/>
              </a:rPr>
              <a:t>Testing new authentication or authorization mechanism</a:t>
            </a:r>
            <a:endParaRPr lang="en-US" dirty="0" smtClean="0"/>
          </a:p>
          <a:p>
            <a:pPr lvl="1"/>
            <a:r>
              <a:rPr lang="en-US" dirty="0" smtClean="0">
                <a:hlinkClick r:id="rId18"/>
              </a:rPr>
              <a:t>Hardening of middleware or science application</a:t>
            </a:r>
            <a:endParaRPr lang="en-US" dirty="0" smtClean="0"/>
          </a:p>
          <a:p>
            <a:pPr lvl="1"/>
            <a:r>
              <a:rPr lang="en-US" dirty="0" smtClean="0">
                <a:hlinkClick r:id="rId19"/>
              </a:rPr>
              <a:t>Provide testbed to evaluate Grid technologies of all sorts</a:t>
            </a:r>
            <a:endParaRPr lang="en-US" dirty="0" smtClean="0"/>
          </a:p>
          <a:p>
            <a:pPr lvl="1"/>
            <a:r>
              <a:rPr lang="en-US" dirty="0" smtClean="0">
                <a:hlinkClick r:id="rId20"/>
              </a:rPr>
              <a:t>Provision MPI System</a:t>
            </a:r>
            <a:endParaRPr lang="en-US" dirty="0" smtClean="0"/>
          </a:p>
          <a:p>
            <a:pPr lvl="1"/>
            <a:r>
              <a:rPr lang="en-US" dirty="0" smtClean="0">
                <a:hlinkClick r:id="rId21"/>
              </a:rPr>
              <a:t>Provision Hadoop System</a:t>
            </a:r>
            <a:endParaRPr lang="en-US" dirty="0" smtClean="0"/>
          </a:p>
          <a:p>
            <a:pPr lvl="1"/>
            <a:r>
              <a:rPr lang="en-US" dirty="0" smtClean="0">
                <a:hlinkClick r:id="rId22"/>
              </a:rPr>
              <a:t>Provision Nimbus System</a:t>
            </a:r>
            <a:endParaRPr lang="en-US" dirty="0" smtClean="0"/>
          </a:p>
          <a:p>
            <a:pPr lvl="1"/>
            <a:r>
              <a:rPr lang="en-US" dirty="0" smtClean="0">
                <a:hlinkClick r:id="rId23"/>
              </a:rPr>
              <a:t>Provision Eucalyptus System</a:t>
            </a:r>
            <a:endParaRPr lang="en-US" dirty="0" smtClean="0"/>
          </a:p>
          <a:p>
            <a:pPr lvl="1"/>
            <a:r>
              <a:rPr lang="en-US" dirty="0" smtClean="0">
                <a:hlinkClick r:id="rId24"/>
              </a:rPr>
              <a:t>Provision System that Supports Bioinformatics Research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Use cases related to SaaS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Testing new networking protocols or topology, application layer overlays, and peer-to-peer networks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HCI researchers testing end-to-end productivity of grid computing systems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Comparing grid middleware implementations and standards </a:t>
            </a:r>
            <a:r>
              <a:rPr lang="en-US" dirty="0" smtClean="0">
                <a:hlinkClick r:id="rId5"/>
              </a:rPr>
              <a:t>compliance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E</a:t>
            </a:r>
            <a:r>
              <a:rPr lang="en-US" dirty="0" smtClean="0">
                <a:hlinkClick r:id="rId5"/>
              </a:rPr>
              <a:t>xecuting Experiment Workflows (Pegasus, …)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6"/>
              </a:rPr>
              <a:t>Use cases related to Training, Education and Outreach Services (TEOS)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Provide a FutureGrid Sandbox for Outreach activities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Provide VM Resources to Educator to be used by students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Provide FutureGrid services to Educator to be used by students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Provide FutureGrid services to Educator to be used by students for low-level OS activities</a:t>
            </a:r>
            <a:endParaRPr lang="en-US" dirty="0" smtClean="0"/>
          </a:p>
          <a:p>
            <a:pPr lvl="1"/>
            <a:r>
              <a:rPr lang="en-US" dirty="0" smtClean="0">
                <a:hlinkClick r:id="rId11"/>
              </a:rPr>
              <a:t>Train users on FutureGrid Capabilities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Andrew’s Interests: </a:t>
            </a:r>
            <a:endParaRPr lang="en-US" dirty="0" smtClean="0"/>
          </a:p>
          <a:p>
            <a:pPr lvl="1"/>
            <a:r>
              <a:rPr lang="en-US" dirty="0" smtClean="0"/>
              <a:t>(Y1) Testing </a:t>
            </a:r>
            <a:r>
              <a:rPr lang="en-US" dirty="0" smtClean="0"/>
              <a:t>Genesis II in various environments</a:t>
            </a:r>
            <a:endParaRPr lang="en-US" dirty="0" smtClean="0"/>
          </a:p>
          <a:p>
            <a:pPr lvl="1"/>
            <a:r>
              <a:rPr lang="en-US" dirty="0" smtClean="0"/>
              <a:t>(Y2) Combining </a:t>
            </a:r>
            <a:r>
              <a:rPr lang="en-US" dirty="0" smtClean="0"/>
              <a:t>cloud and grid dynamically</a:t>
            </a:r>
            <a:endParaRPr lang="en-US" dirty="0" smtClean="0"/>
          </a:p>
          <a:p>
            <a:pPr lvl="1"/>
            <a:r>
              <a:rPr lang="en-US" dirty="0" smtClean="0"/>
              <a:t>(Y1, Now) Also </a:t>
            </a:r>
            <a:r>
              <a:rPr lang="en-US" dirty="0" smtClean="0"/>
              <a:t>interested in PBS + virtualization in the cluster.  </a:t>
            </a:r>
            <a:endParaRPr lang="en-US" dirty="0" smtClean="0"/>
          </a:p>
          <a:p>
            <a:pPr lvl="1"/>
            <a:r>
              <a:rPr lang="en-US" dirty="0" smtClean="0"/>
              <a:t>(Y1) Specifically </a:t>
            </a:r>
            <a:r>
              <a:rPr lang="en-US" dirty="0" smtClean="0"/>
              <a:t>would like </a:t>
            </a:r>
            <a:r>
              <a:rPr lang="en-US" dirty="0" err="1" smtClean="0"/>
              <a:t>FutureGrid</a:t>
            </a:r>
            <a:r>
              <a:rPr lang="en-US" dirty="0" smtClean="0"/>
              <a:t> to include persistent endpoints for </a:t>
            </a:r>
            <a:r>
              <a:rPr lang="en-US" dirty="0" err="1" smtClean="0"/>
              <a:t>Unicore</a:t>
            </a:r>
            <a:r>
              <a:rPr lang="en-US" dirty="0" smtClean="0"/>
              <a:t> 6, </a:t>
            </a:r>
            <a:r>
              <a:rPr lang="en-US" dirty="0" err="1" smtClean="0"/>
              <a:t>GLite</a:t>
            </a:r>
            <a:r>
              <a:rPr lang="en-US" dirty="0" smtClean="0"/>
              <a:t>, </a:t>
            </a:r>
            <a:r>
              <a:rPr lang="en-US" dirty="0" err="1" smtClean="0"/>
              <a:t>Globus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Andre’s Interests:</a:t>
            </a:r>
            <a:endParaRPr lang="en-US" dirty="0" smtClean="0"/>
          </a:p>
          <a:p>
            <a:pPr lvl="1"/>
            <a:r>
              <a:rPr lang="en-US" dirty="0" smtClean="0"/>
              <a:t>(Y2) Grid </a:t>
            </a:r>
            <a:r>
              <a:rPr lang="en-US" dirty="0" smtClean="0"/>
              <a:t>or</a:t>
            </a:r>
            <a:r>
              <a:rPr lang="en-US" dirty="0" smtClean="0"/>
              <a:t> (Y1) cloud </a:t>
            </a:r>
            <a:r>
              <a:rPr lang="en-US" dirty="0" smtClean="0"/>
              <a:t>APIs.  </a:t>
            </a:r>
            <a:r>
              <a:rPr lang="en-US" dirty="0" err="1" smtClean="0"/>
              <a:t>Globus</a:t>
            </a:r>
            <a:r>
              <a:rPr lang="en-US" dirty="0" smtClean="0"/>
              <a:t>, EC2, and clusters. </a:t>
            </a:r>
            <a:endParaRPr lang="en-US" dirty="0" smtClean="0"/>
          </a:p>
          <a:p>
            <a:pPr lvl="1"/>
            <a:r>
              <a:rPr lang="en-US" dirty="0" smtClean="0"/>
              <a:t>(Y1) Application </a:t>
            </a:r>
            <a:r>
              <a:rPr lang="en-US" dirty="0" smtClean="0"/>
              <a:t>scalability in different systems is important, combining several systems at the same time for the same application. </a:t>
            </a:r>
            <a:endParaRPr lang="en-US" dirty="0" smtClean="0"/>
          </a:p>
          <a:p>
            <a:pPr lvl="1"/>
            <a:r>
              <a:rPr lang="en-US" dirty="0" smtClean="0"/>
              <a:t>(Y2) Investigating </a:t>
            </a:r>
            <a:r>
              <a:rPr lang="en-US" dirty="0" smtClean="0"/>
              <a:t>storage + compute collocation.  In that area the latency configurability would be helpful.  </a:t>
            </a:r>
            <a:endParaRPr lang="en-US" dirty="0" smtClean="0"/>
          </a:p>
          <a:p>
            <a:pPr lvl="1"/>
            <a:r>
              <a:rPr lang="en-US" dirty="0" smtClean="0"/>
              <a:t>(Y1) Resources </a:t>
            </a:r>
            <a:r>
              <a:rPr lang="en-US" dirty="0" smtClean="0"/>
              <a:t>of 8-32 nodes per service would be sufficient.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JP’s Interests:</a:t>
            </a:r>
            <a:endParaRPr lang="en-US" dirty="0" smtClean="0"/>
          </a:p>
          <a:p>
            <a:pPr lvl="1"/>
            <a:r>
              <a:rPr lang="en-US" dirty="0" smtClean="0"/>
              <a:t>(Y3) Software </a:t>
            </a:r>
            <a:r>
              <a:rPr lang="en-US" dirty="0" smtClean="0"/>
              <a:t>integration for </a:t>
            </a:r>
            <a:r>
              <a:rPr lang="en-US" dirty="0" err="1" smtClean="0"/>
              <a:t>Teragrid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(Y1) Use </a:t>
            </a:r>
            <a:r>
              <a:rPr lang="en-US" dirty="0" err="1" smtClean="0"/>
              <a:t>FutureGrid</a:t>
            </a:r>
            <a:r>
              <a:rPr lang="en-US" dirty="0" smtClean="0"/>
              <a:t> as a testing pipeline for </a:t>
            </a:r>
            <a:r>
              <a:rPr lang="en-US" dirty="0" err="1" smtClean="0"/>
              <a:t>Teragrid</a:t>
            </a:r>
            <a:r>
              <a:rPr lang="en-US" dirty="0" smtClean="0"/>
              <a:t> software and applications.</a:t>
            </a:r>
            <a:endParaRPr lang="en-US" dirty="0" smtClean="0"/>
          </a:p>
          <a:p>
            <a:pPr lvl="1"/>
            <a:r>
              <a:rPr lang="en-US" dirty="0" smtClean="0"/>
              <a:t>(Y1) Scalability </a:t>
            </a:r>
            <a:r>
              <a:rPr lang="en-US" dirty="0" smtClean="0"/>
              <a:t>&amp; reliability testing for ANL.</a:t>
            </a:r>
            <a:endParaRPr lang="en-US" dirty="0" smtClean="0"/>
          </a:p>
          <a:p>
            <a:pPr lvl="1"/>
            <a:r>
              <a:rPr lang="en-US" dirty="0" smtClean="0"/>
              <a:t>(Y1) Need </a:t>
            </a:r>
            <a:r>
              <a:rPr lang="en-US" dirty="0" smtClean="0"/>
              <a:t>to provide and </a:t>
            </a:r>
            <a:r>
              <a:rPr lang="en-US" dirty="0" err="1" smtClean="0"/>
              <a:t>intantiate</a:t>
            </a:r>
            <a:r>
              <a:rPr lang="en-US" dirty="0" smtClean="0"/>
              <a:t> a set of </a:t>
            </a:r>
            <a:r>
              <a:rPr lang="en-US" dirty="0" err="1" smtClean="0"/>
              <a:t>VMs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(Y1/2) Persistence </a:t>
            </a:r>
            <a:r>
              <a:rPr lang="en-US" dirty="0" smtClean="0"/>
              <a:t>required?  Yes, and no.  Long term </a:t>
            </a:r>
            <a:r>
              <a:rPr lang="en-US" dirty="0" err="1" smtClean="0"/>
              <a:t>testbed</a:t>
            </a:r>
            <a:r>
              <a:rPr lang="en-US" dirty="0" smtClean="0"/>
              <a:t> for </a:t>
            </a:r>
            <a:r>
              <a:rPr lang="en-US" dirty="0" err="1" smtClean="0"/>
              <a:t>Teragrid</a:t>
            </a:r>
            <a:r>
              <a:rPr lang="en-US" dirty="0" smtClean="0"/>
              <a:t> implies persistence of resources.  But, release testing for newest application version would not require persistence.  So both modes of operation are useful.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Steven’s Interests:</a:t>
            </a:r>
            <a:endParaRPr lang="en-US" dirty="0" smtClean="0"/>
          </a:p>
          <a:p>
            <a:pPr lvl="1"/>
            <a:r>
              <a:rPr lang="en-US" dirty="0" smtClean="0"/>
              <a:t>(Y1/2) Interoperability </a:t>
            </a:r>
            <a:r>
              <a:rPr lang="en-US" dirty="0" smtClean="0"/>
              <a:t>testing with multiple middleware, similar to Andrew’s requirement.</a:t>
            </a:r>
            <a:endParaRPr lang="en-US" dirty="0" smtClean="0"/>
          </a:p>
          <a:p>
            <a:pPr lvl="1"/>
            <a:r>
              <a:rPr lang="en-US" dirty="0" smtClean="0"/>
              <a:t>(Y1/2) Testing </a:t>
            </a:r>
            <a:r>
              <a:rPr lang="en-US" dirty="0" smtClean="0"/>
              <a:t>various cloud solutions from Europe.</a:t>
            </a:r>
            <a:endParaRPr lang="en-US" dirty="0" smtClean="0"/>
          </a:p>
          <a:p>
            <a:pPr lvl="1"/>
            <a:r>
              <a:rPr lang="en-US" dirty="0" smtClean="0"/>
              <a:t>(Y1) Testing </a:t>
            </a:r>
            <a:r>
              <a:rPr lang="en-US" dirty="0" smtClean="0"/>
              <a:t>at scale, in general.</a:t>
            </a:r>
          </a:p>
          <a:p>
            <a:r>
              <a:rPr lang="en-US" dirty="0" smtClean="0"/>
              <a:t>Zach’s Interests:</a:t>
            </a:r>
            <a:endParaRPr lang="en-US" dirty="0" smtClean="0"/>
          </a:p>
          <a:p>
            <a:pPr lvl="1"/>
            <a:r>
              <a:rPr lang="en-US" dirty="0" smtClean="0"/>
              <a:t>(Y1) Testing </a:t>
            </a:r>
            <a:r>
              <a:rPr lang="en-US" dirty="0" smtClean="0"/>
              <a:t>applications on multiple cloud infrastructures (both </a:t>
            </a:r>
            <a:r>
              <a:rPr lang="en-US" dirty="0" err="1" smtClean="0"/>
              <a:t>IaaS</a:t>
            </a:r>
            <a:r>
              <a:rPr lang="en-US" dirty="0" smtClean="0"/>
              <a:t> and 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(Y1/2) Want </a:t>
            </a:r>
            <a:r>
              <a:rPr lang="en-US" dirty="0" smtClean="0"/>
              <a:t>the ability to get below the cloud API to see the middleware at work and install modified versions etc.</a:t>
            </a:r>
            <a:endParaRPr lang="en-US" dirty="0" smtClean="0"/>
          </a:p>
          <a:p>
            <a:pPr lvl="1"/>
            <a:r>
              <a:rPr lang="en-US" dirty="0" smtClean="0"/>
              <a:t>(Y1) Run</a:t>
            </a:r>
            <a:r>
              <a:rPr lang="en-US" dirty="0" smtClean="0"/>
              <a:t>-time management of applications on multiple clouds (i.e. completely separate installations)</a:t>
            </a:r>
            <a:endParaRPr lang="en-US" dirty="0" smtClean="0"/>
          </a:p>
          <a:p>
            <a:pPr lvl="1"/>
            <a:r>
              <a:rPr lang="en-US" dirty="0" smtClean="0"/>
              <a:t>(Y2) Dom0 </a:t>
            </a:r>
            <a:r>
              <a:rPr lang="en-US" dirty="0" smtClean="0"/>
              <a:t>access on the hardware would be ideal to interact with hypervisors and </a:t>
            </a:r>
            <a:r>
              <a:rPr lang="en-US" dirty="0" err="1" smtClean="0"/>
              <a:t>VMs</a:t>
            </a:r>
            <a:r>
              <a:rPr lang="en-US" dirty="0" smtClean="0"/>
              <a:t> at a low level.  Networking is also an issue in this regard.</a:t>
            </a:r>
          </a:p>
          <a:p>
            <a:r>
              <a:rPr lang="en-US" dirty="0" smtClean="0"/>
              <a:t>Ian’s Interests:</a:t>
            </a:r>
            <a:endParaRPr lang="en-US" dirty="0" smtClean="0"/>
          </a:p>
          <a:p>
            <a:pPr lvl="1"/>
            <a:r>
              <a:rPr lang="en-US" dirty="0" smtClean="0"/>
              <a:t>(Y1/2) Testing </a:t>
            </a:r>
            <a:r>
              <a:rPr lang="en-US" dirty="0" smtClean="0"/>
              <a:t>applications on multiple infrastructures (</a:t>
            </a:r>
            <a:r>
              <a:rPr lang="en-US" dirty="0" err="1" smtClean="0"/>
              <a:t>IaaS</a:t>
            </a:r>
            <a:r>
              <a:rPr lang="en-US" dirty="0" smtClean="0"/>
              <a:t> clouds) with different APIs</a:t>
            </a:r>
            <a:endParaRPr lang="en-US" dirty="0" smtClean="0"/>
          </a:p>
          <a:p>
            <a:pPr lvl="1"/>
            <a:r>
              <a:rPr lang="en-US" dirty="0" smtClean="0"/>
              <a:t>(Y1) Nimbus </a:t>
            </a:r>
            <a:r>
              <a:rPr lang="en-US" dirty="0" smtClean="0"/>
              <a:t>patches </a:t>
            </a:r>
            <a:r>
              <a:rPr lang="en-US" dirty="0" smtClean="0"/>
              <a:t>etc, </a:t>
            </a:r>
          </a:p>
          <a:p>
            <a:pPr lvl="1"/>
            <a:r>
              <a:rPr lang="en-US" dirty="0" smtClean="0"/>
              <a:t>EC2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OpenNebula</a:t>
            </a:r>
            <a:r>
              <a:rPr lang="en-US" dirty="0" smtClean="0"/>
              <a:t> (Y2), </a:t>
            </a:r>
          </a:p>
          <a:p>
            <a:pPr lvl="1"/>
            <a:r>
              <a:rPr lang="en-US" dirty="0" smtClean="0"/>
              <a:t>look </a:t>
            </a:r>
            <a:r>
              <a:rPr lang="en-US" dirty="0" smtClean="0"/>
              <a:t>at application scalability on </a:t>
            </a:r>
            <a:r>
              <a:rPr lang="en-US" dirty="0" smtClean="0"/>
              <a:t>each (Y1/2)</a:t>
            </a:r>
          </a:p>
          <a:p>
            <a:pPr lvl="1"/>
            <a:r>
              <a:rPr lang="en-US" dirty="0" smtClean="0"/>
              <a:t>(Y1)Diversity </a:t>
            </a:r>
            <a:r>
              <a:rPr lang="en-US" dirty="0" smtClean="0"/>
              <a:t>of VM environments for applications is good.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16E7-B5BE-9E4B-A860-922B0A8AA9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provisioning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 me a virtual cluster with 30 nodes</a:t>
            </a:r>
          </a:p>
          <a:p>
            <a:r>
              <a:rPr lang="en-US" dirty="0" smtClean="0"/>
              <a:t>Give me a Eucalyptus environment with 10 nodes</a:t>
            </a:r>
          </a:p>
          <a:p>
            <a:r>
              <a:rPr lang="en-US" dirty="0" smtClean="0"/>
              <a:t>Give me a </a:t>
            </a:r>
            <a:r>
              <a:rPr lang="en-US" dirty="0" err="1" smtClean="0"/>
              <a:t>hadoop</a:t>
            </a:r>
            <a:r>
              <a:rPr lang="en-US" dirty="0" smtClean="0"/>
              <a:t> environment with </a:t>
            </a:r>
            <a:r>
              <a:rPr lang="en-US" dirty="0" err="1" smtClean="0"/>
              <a:t>x</a:t>
            </a:r>
            <a:r>
              <a:rPr lang="en-US" dirty="0" smtClean="0"/>
              <a:t> nodes</a:t>
            </a:r>
          </a:p>
          <a:p>
            <a:endParaRPr lang="en-US" dirty="0" smtClean="0"/>
          </a:p>
          <a:p>
            <a:r>
              <a:rPr lang="en-US" dirty="0" smtClean="0"/>
              <a:t>Run my application on </a:t>
            </a:r>
            <a:r>
              <a:rPr lang="en-US" dirty="0" err="1" smtClean="0"/>
              <a:t>hadoop</a:t>
            </a:r>
            <a:r>
              <a:rPr lang="en-US" dirty="0" smtClean="0"/>
              <a:t>, dryad, … and compare the performance</a:t>
            </a:r>
          </a:p>
          <a:p>
            <a:r>
              <a:rPr lang="en-US" dirty="0" smtClean="0"/>
              <a:t>Use common Grid infrastructures: </a:t>
            </a:r>
            <a:r>
              <a:rPr lang="en-US" dirty="0" err="1" smtClean="0"/>
              <a:t>Unicore</a:t>
            </a:r>
            <a:r>
              <a:rPr lang="en-US" dirty="0" smtClean="0"/>
              <a:t>, Genesis II on provisioned FG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Dynamic </a:t>
            </a:r>
            <a:r>
              <a:rPr lang="en-US" dirty="0"/>
              <a:t>Provisioning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5117146"/>
          </a:xfrm>
          <a:ln/>
        </p:spPr>
        <p:txBody>
          <a:bodyPr>
            <a:normAutofit fontScale="55000" lnSpcReduction="20000"/>
          </a:bodyPr>
          <a:lstStyle/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Dynamic OS Provisioning (Linux, …, Windows)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Dynamic Image Provisioning (put an image on a resource)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/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This</a:t>
            </a:r>
            <a:r>
              <a:rPr lang="en-US" dirty="0" smtClean="0"/>
              <a:t> supports </a:t>
            </a:r>
            <a:r>
              <a:rPr lang="en-US" dirty="0" smtClean="0"/>
              <a:t>dynamic aspects of FG </a:t>
            </a:r>
          </a:p>
          <a:p>
            <a:pPr marL="791736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FG Dynamic Resource Assignment</a:t>
            </a:r>
          </a:p>
          <a:p>
            <a:pPr marL="1191786" lvl="2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Resources</a:t>
            </a:r>
            <a:r>
              <a:rPr lang="en-US" b="1" dirty="0" smtClean="0"/>
              <a:t> </a:t>
            </a:r>
            <a:r>
              <a:rPr lang="en-US" dirty="0" smtClean="0"/>
              <a:t>in a cluster may be reassigned  based on the anticipated user requirements, e.g. a server may be participating as part of an HPC application on the machine, but at a later time the server is removed from the HPC resource pool and included through dynamic provisioning into a Eucalyptus Cloud. Resources that are not used are in a "unused resource pool" </a:t>
            </a:r>
          </a:p>
          <a:p>
            <a:pPr marL="791736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Execution-based Dynamic User Requested Resource Assignment </a:t>
            </a:r>
          </a:p>
          <a:p>
            <a:pPr marL="1191786" lvl="2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At  the time of the job execution, a system is provisioned that fulfills the user's need at runtime. </a:t>
            </a:r>
          </a:p>
          <a:p>
            <a:pPr marL="791736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Queue-based Dynamic User Requested Resource Assignment </a:t>
            </a:r>
          </a:p>
          <a:p>
            <a:pPr marL="1191786" lvl="2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Since the provisioning of images is time consuming, it is often possible to queue such jobs with the same image requirement in a queue and instantiate the provisioning before all jobs are executed which are belong to the queue. </a:t>
            </a:r>
          </a:p>
          <a:p>
            <a:pPr marL="1191786" lvl="2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/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However software is needed to support these aspects and make them seamlessly usable to the users.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Existing systems </a:t>
            </a:r>
            <a:r>
              <a:rPr lang="en-US" dirty="0" err="1" smtClean="0"/>
              <a:t>xcat</a:t>
            </a:r>
            <a:r>
              <a:rPr lang="en-US" dirty="0" smtClean="0"/>
              <a:t>/Moab, …. are not enough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/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The term dynamic provisioning is sometimes only used for </a:t>
            </a:r>
            <a:r>
              <a:rPr lang="en-US" dirty="0" err="1" smtClean="0"/>
              <a:t>VMs</a:t>
            </a:r>
            <a:r>
              <a:rPr lang="en-US" dirty="0" smtClean="0"/>
              <a:t> not so in FG.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g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fg-theme.pptx</Template>
  <TotalTime>830</TotalTime>
  <Words>3016</Words>
  <Application>Microsoft Macintosh PowerPoint</Application>
  <PresentationFormat>On-screen Show (4:3)</PresentationFormat>
  <Paragraphs>379</Paragraphs>
  <Slides>44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fg-theme</vt:lpstr>
      <vt:lpstr>Acrobat Document</vt:lpstr>
      <vt:lpstr>2010 FutureGrid User Advisory Meeting  Architecture Roadmap Long term vision 10:00-10:45, Monday, August 2, 2010 Pittsburgh, PA </vt:lpstr>
      <vt:lpstr>Slide 2</vt:lpstr>
      <vt:lpstr>FutureGrid Architecture</vt:lpstr>
      <vt:lpstr>Future Grid Users</vt:lpstr>
      <vt:lpstr>Usecases</vt:lpstr>
      <vt:lpstr>Usecases</vt:lpstr>
      <vt:lpstr>Usecases</vt:lpstr>
      <vt:lpstr>Dynamic provisioning Examples</vt:lpstr>
      <vt:lpstr>Dynamic Provisioning </vt:lpstr>
      <vt:lpstr>Objectives: Software</vt:lpstr>
      <vt:lpstr>Development Phases</vt:lpstr>
      <vt:lpstr>FutureGrid Architecture</vt:lpstr>
      <vt:lpstr>FG Stratosphere</vt:lpstr>
      <vt:lpstr>Deployment View  (Layered Approach)</vt:lpstr>
      <vt:lpstr>FG RAIN</vt:lpstr>
      <vt:lpstr>FG RAIN Command</vt:lpstr>
      <vt:lpstr>Dynamic Provisioning</vt:lpstr>
      <vt:lpstr>Process View: fg-rain</vt:lpstr>
      <vt:lpstr>xCAT and Moab</vt:lpstr>
      <vt:lpstr>Image Management</vt:lpstr>
      <vt:lpstr>Requirements</vt:lpstr>
      <vt:lpstr>Requirements</vt:lpstr>
      <vt:lpstr>Use-Case View</vt:lpstr>
      <vt:lpstr>Process View</vt:lpstr>
      <vt:lpstr>Logical View</vt:lpstr>
      <vt:lpstr>Image Generator</vt:lpstr>
      <vt:lpstr>Image Management Service</vt:lpstr>
      <vt:lpstr>Image Repository</vt:lpstr>
      <vt:lpstr>Base OS &amp; Packages</vt:lpstr>
      <vt:lpstr>Use Case</vt:lpstr>
      <vt:lpstr>Future Grid Testbed (Dynamic Provisioning)</vt:lpstr>
      <vt:lpstr>FG Security Overview</vt:lpstr>
      <vt:lpstr>Design Goals</vt:lpstr>
      <vt:lpstr>Problems</vt:lpstr>
      <vt:lpstr>Technologies - Accounting</vt:lpstr>
      <vt:lpstr>Performance Architecture</vt:lpstr>
      <vt:lpstr>Sample Use Cases</vt:lpstr>
      <vt:lpstr>Functional Monitoring Service</vt:lpstr>
      <vt:lpstr>User Portal</vt:lpstr>
      <vt:lpstr>FG Information Portal</vt:lpstr>
      <vt:lpstr>Experiment Management</vt:lpstr>
      <vt:lpstr>Integration within TeraGrid / TeraGrid XD</vt:lpstr>
      <vt:lpstr>Sumary</vt:lpstr>
      <vt:lpstr>FutureGrid Architecture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FutureGrid User Advisory   Architecture Roadmap Long term vision 10:00-10:45, Monday, August 2, 2010 Pittsburgh, PA </dc:title>
  <dc:creator>Gregor von Laszewski</dc:creator>
  <cp:lastModifiedBy>Gregor von Laszewski</cp:lastModifiedBy>
  <cp:revision>25</cp:revision>
  <dcterms:created xsi:type="dcterms:W3CDTF">2010-08-02T11:45:32Z</dcterms:created>
  <dcterms:modified xsi:type="dcterms:W3CDTF">2010-08-02T12:56:57Z</dcterms:modified>
</cp:coreProperties>
</file>