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3"/>
  </p:notesMasterIdLst>
  <p:handoutMasterIdLst>
    <p:handoutMasterId r:id="rId44"/>
  </p:handoutMasterIdLst>
  <p:sldIdLst>
    <p:sldId id="256" r:id="rId2"/>
    <p:sldId id="373" r:id="rId3"/>
    <p:sldId id="350" r:id="rId4"/>
    <p:sldId id="270" r:id="rId5"/>
    <p:sldId id="258" r:id="rId6"/>
    <p:sldId id="259" r:id="rId7"/>
    <p:sldId id="260" r:id="rId8"/>
    <p:sldId id="261" r:id="rId9"/>
    <p:sldId id="263" r:id="rId10"/>
    <p:sldId id="301" r:id="rId11"/>
    <p:sldId id="348" r:id="rId12"/>
    <p:sldId id="268" r:id="rId13"/>
    <p:sldId id="284" r:id="rId14"/>
    <p:sldId id="309" r:id="rId15"/>
    <p:sldId id="346" r:id="rId16"/>
    <p:sldId id="347" r:id="rId17"/>
    <p:sldId id="310" r:id="rId18"/>
    <p:sldId id="293" r:id="rId19"/>
    <p:sldId id="269" r:id="rId20"/>
    <p:sldId id="271" r:id="rId21"/>
    <p:sldId id="292" r:id="rId22"/>
    <p:sldId id="272" r:id="rId23"/>
    <p:sldId id="291" r:id="rId24"/>
    <p:sldId id="364" r:id="rId25"/>
    <p:sldId id="365" r:id="rId26"/>
    <p:sldId id="366" r:id="rId27"/>
    <p:sldId id="367" r:id="rId28"/>
    <p:sldId id="368" r:id="rId29"/>
    <p:sldId id="369" r:id="rId30"/>
    <p:sldId id="370" r:id="rId31"/>
    <p:sldId id="371" r:id="rId32"/>
    <p:sldId id="372" r:id="rId33"/>
    <p:sldId id="355" r:id="rId34"/>
    <p:sldId id="299" r:id="rId35"/>
    <p:sldId id="354" r:id="rId36"/>
    <p:sldId id="280" r:id="rId37"/>
    <p:sldId id="308" r:id="rId38"/>
    <p:sldId id="281" r:id="rId39"/>
    <p:sldId id="288" r:id="rId40"/>
    <p:sldId id="307" r:id="rId41"/>
    <p:sldId id="315" r:id="rId42"/>
  </p:sldIdLst>
  <p:sldSz cx="9144000" cy="6858000" type="screen4x3"/>
  <p:notesSz cx="6858000" cy="9144000"/>
  <p:defaultTextStyle>
    <a:defPPr>
      <a:defRPr lang="en-US"/>
    </a:defPPr>
    <a:lvl1pPr marL="0" algn="l" defTabSz="457191" rtl="0" eaLnBrk="1" latinLnBrk="0" hangingPunct="1">
      <a:defRPr sz="1800" kern="1200">
        <a:solidFill>
          <a:schemeClr val="tx1"/>
        </a:solidFill>
        <a:latin typeface="+mn-lt"/>
        <a:ea typeface="+mn-ea"/>
        <a:cs typeface="+mn-cs"/>
      </a:defRPr>
    </a:lvl1pPr>
    <a:lvl2pPr marL="457191" algn="l" defTabSz="457191" rtl="0" eaLnBrk="1" latinLnBrk="0" hangingPunct="1">
      <a:defRPr sz="1800" kern="1200">
        <a:solidFill>
          <a:schemeClr val="tx1"/>
        </a:solidFill>
        <a:latin typeface="+mn-lt"/>
        <a:ea typeface="+mn-ea"/>
        <a:cs typeface="+mn-cs"/>
      </a:defRPr>
    </a:lvl2pPr>
    <a:lvl3pPr marL="914382" algn="l" defTabSz="457191" rtl="0" eaLnBrk="1" latinLnBrk="0" hangingPunct="1">
      <a:defRPr sz="1800" kern="1200">
        <a:solidFill>
          <a:schemeClr val="tx1"/>
        </a:solidFill>
        <a:latin typeface="+mn-lt"/>
        <a:ea typeface="+mn-ea"/>
        <a:cs typeface="+mn-cs"/>
      </a:defRPr>
    </a:lvl3pPr>
    <a:lvl4pPr marL="1371573" algn="l" defTabSz="457191" rtl="0" eaLnBrk="1" latinLnBrk="0" hangingPunct="1">
      <a:defRPr sz="1800" kern="1200">
        <a:solidFill>
          <a:schemeClr val="tx1"/>
        </a:solidFill>
        <a:latin typeface="+mn-lt"/>
        <a:ea typeface="+mn-ea"/>
        <a:cs typeface="+mn-cs"/>
      </a:defRPr>
    </a:lvl4pPr>
    <a:lvl5pPr marL="1828764" algn="l" defTabSz="457191" rtl="0" eaLnBrk="1" latinLnBrk="0" hangingPunct="1">
      <a:defRPr sz="1800" kern="1200">
        <a:solidFill>
          <a:schemeClr val="tx1"/>
        </a:solidFill>
        <a:latin typeface="+mn-lt"/>
        <a:ea typeface="+mn-ea"/>
        <a:cs typeface="+mn-cs"/>
      </a:defRPr>
    </a:lvl5pPr>
    <a:lvl6pPr marL="2285955" algn="l" defTabSz="457191" rtl="0" eaLnBrk="1" latinLnBrk="0" hangingPunct="1">
      <a:defRPr sz="1800" kern="1200">
        <a:solidFill>
          <a:schemeClr val="tx1"/>
        </a:solidFill>
        <a:latin typeface="+mn-lt"/>
        <a:ea typeface="+mn-ea"/>
        <a:cs typeface="+mn-cs"/>
      </a:defRPr>
    </a:lvl6pPr>
    <a:lvl7pPr marL="2743146" algn="l" defTabSz="457191" rtl="0" eaLnBrk="1" latinLnBrk="0" hangingPunct="1">
      <a:defRPr sz="1800" kern="1200">
        <a:solidFill>
          <a:schemeClr val="tx1"/>
        </a:solidFill>
        <a:latin typeface="+mn-lt"/>
        <a:ea typeface="+mn-ea"/>
        <a:cs typeface="+mn-cs"/>
      </a:defRPr>
    </a:lvl7pPr>
    <a:lvl8pPr marL="3200336" algn="l" defTabSz="457191" rtl="0" eaLnBrk="1" latinLnBrk="0" hangingPunct="1">
      <a:defRPr sz="1800" kern="1200">
        <a:solidFill>
          <a:schemeClr val="tx1"/>
        </a:solidFill>
        <a:latin typeface="+mn-lt"/>
        <a:ea typeface="+mn-ea"/>
        <a:cs typeface="+mn-cs"/>
      </a:defRPr>
    </a:lvl8pPr>
    <a:lvl9pPr marL="3657526" algn="l" defTabSz="45719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35" autoAdjust="0"/>
  </p:normalViewPr>
  <p:slideViewPr>
    <p:cSldViewPr snapToGrid="0" snapToObjects="1">
      <p:cViewPr varScale="1">
        <p:scale>
          <a:sx n="83" d="100"/>
          <a:sy n="83" d="100"/>
        </p:scale>
        <p:origin x="-432" y="-104"/>
      </p:cViewPr>
      <p:guideLst>
        <p:guide orient="horz" pos="2160"/>
        <p:guide pos="2880"/>
      </p:guideLst>
    </p:cSldViewPr>
  </p:slideViewPr>
  <p:outlineViewPr>
    <p:cViewPr>
      <p:scale>
        <a:sx n="33" d="100"/>
        <a:sy n="33" d="100"/>
      </p:scale>
      <p:origin x="0" y="13312"/>
    </p:cViewPr>
  </p:outlineViewPr>
  <p:notesTextViewPr>
    <p:cViewPr>
      <p:scale>
        <a:sx n="100" d="100"/>
        <a:sy n="100" d="100"/>
      </p:scale>
      <p:origin x="0" y="0"/>
    </p:cViewPr>
  </p:notesTextViewPr>
  <p:sorterViewPr>
    <p:cViewPr>
      <p:scale>
        <a:sx n="66" d="100"/>
        <a:sy n="66" d="100"/>
      </p:scale>
      <p:origin x="0" y="266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old:Documents:ussage-tutor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19457255343082"/>
          <c:y val="0.0544616673648932"/>
          <c:w val="0.49045775528059"/>
          <c:h val="0.83341261227977"/>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0.023</c:v>
                </c:pt>
                <c:pt idx="1">
                  <c:v>0.04</c:v>
                </c:pt>
                <c:pt idx="2">
                  <c:v>0.04</c:v>
                </c:pt>
                <c:pt idx="3">
                  <c:v>0.046</c:v>
                </c:pt>
                <c:pt idx="4">
                  <c:v>0.086</c:v>
                </c:pt>
                <c:pt idx="5">
                  <c:v>0.086</c:v>
                </c:pt>
                <c:pt idx="6">
                  <c:v>0.149</c:v>
                </c:pt>
                <c:pt idx="7">
                  <c:v>0.155</c:v>
                </c:pt>
                <c:pt idx="8">
                  <c:v>0.155</c:v>
                </c:pt>
                <c:pt idx="9">
                  <c:v>0.155</c:v>
                </c:pt>
                <c:pt idx="10">
                  <c:v>0.236</c:v>
                </c:pt>
                <c:pt idx="11">
                  <c:v>0.328</c:v>
                </c:pt>
                <c:pt idx="12">
                  <c:v>0.351</c:v>
                </c:pt>
                <c:pt idx="13">
                  <c:v>0.448</c:v>
                </c:pt>
                <c:pt idx="14">
                  <c:v>0.523</c:v>
                </c:pt>
                <c:pt idx="15">
                  <c:v>0.569</c:v>
                </c:pt>
              </c:numCache>
            </c:numRef>
          </c:val>
        </c:ser>
        <c:dLbls>
          <c:showLegendKey val="0"/>
          <c:showVal val="0"/>
          <c:showCatName val="0"/>
          <c:showSerName val="0"/>
          <c:showPercent val="0"/>
          <c:showBubbleSize val="0"/>
        </c:dLbls>
        <c:gapWidth val="100"/>
        <c:axId val="2084850776"/>
        <c:axId val="2084847656"/>
      </c:barChart>
      <c:valAx>
        <c:axId val="2084847656"/>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2084850776"/>
        <c:crosses val="autoZero"/>
        <c:crossBetween val="between"/>
      </c:valAx>
      <c:catAx>
        <c:axId val="2084850776"/>
        <c:scaling>
          <c:orientation val="minMax"/>
        </c:scaling>
        <c:delete val="0"/>
        <c:axPos val="l"/>
        <c:majorTickMark val="out"/>
        <c:minorTickMark val="none"/>
        <c:tickLblPos val="nextTo"/>
        <c:crossAx val="2084847656"/>
        <c:crosses val="autoZero"/>
        <c:auto val="1"/>
        <c:lblAlgn val="ctr"/>
        <c:lblOffset val="100"/>
        <c:noMultiLvlLbl val="0"/>
      </c:cat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149389885292116"/>
          <c:y val="0.101185995067995"/>
          <c:w val="0.716997013304371"/>
          <c:h val="0.783522170320918"/>
        </c:manualLayout>
      </c:layout>
      <c:barChart>
        <c:barDir val="col"/>
        <c:grouping val="clustered"/>
        <c:varyColors val="0"/>
        <c:ser>
          <c:idx val="0"/>
          <c:order val="0"/>
          <c:tx>
            <c:strRef>
              <c:f>Sheet1!$B$15</c:f>
              <c:strCache>
                <c:ptCount val="1"/>
                <c:pt idx="0">
                  <c:v>Tutorial Page Hits</c:v>
                </c:pt>
              </c:strCache>
            </c:strRef>
          </c:tx>
          <c:invertIfNegative val="0"/>
          <c:cat>
            <c:strRef>
              <c:f>Sheet1!$A$16:$A$21</c:f>
              <c:strCache>
                <c:ptCount val="6"/>
                <c:pt idx="0">
                  <c:v>Eucalyptus</c:v>
                </c:pt>
                <c:pt idx="1">
                  <c:v>OpenNebula</c:v>
                </c:pt>
                <c:pt idx="2">
                  <c:v>Nimbus</c:v>
                </c:pt>
                <c:pt idx="3">
                  <c:v>Hadoop</c:v>
                </c:pt>
                <c:pt idx="4">
                  <c:v>OpenStack</c:v>
                </c:pt>
                <c:pt idx="5">
                  <c:v>HPC</c:v>
                </c:pt>
              </c:strCache>
            </c:strRef>
          </c:cat>
          <c:val>
            <c:numRef>
              <c:f>Sheet1!$B$16:$B$21</c:f>
              <c:numCache>
                <c:formatCode>General</c:formatCode>
                <c:ptCount val="6"/>
                <c:pt idx="0">
                  <c:v>5307.0</c:v>
                </c:pt>
                <c:pt idx="1">
                  <c:v>4551.0</c:v>
                </c:pt>
                <c:pt idx="2">
                  <c:v>3916.0</c:v>
                </c:pt>
                <c:pt idx="3" formatCode="#,##0">
                  <c:v>1794.0</c:v>
                </c:pt>
                <c:pt idx="4" formatCode="#,##0">
                  <c:v>1265.0</c:v>
                </c:pt>
                <c:pt idx="5" formatCode="#,##0">
                  <c:v>1200.0</c:v>
                </c:pt>
              </c:numCache>
            </c:numRef>
          </c:val>
        </c:ser>
        <c:dLbls>
          <c:showLegendKey val="0"/>
          <c:showVal val="1"/>
          <c:showCatName val="0"/>
          <c:showSerName val="0"/>
          <c:showPercent val="0"/>
          <c:showBubbleSize val="0"/>
        </c:dLbls>
        <c:gapWidth val="150"/>
        <c:axId val="2083162504"/>
        <c:axId val="2083248840"/>
      </c:barChart>
      <c:catAx>
        <c:axId val="2083162504"/>
        <c:scaling>
          <c:orientation val="minMax"/>
        </c:scaling>
        <c:delete val="0"/>
        <c:axPos val="b"/>
        <c:majorTickMark val="out"/>
        <c:minorTickMark val="none"/>
        <c:tickLblPos val="nextTo"/>
        <c:crossAx val="2083248840"/>
        <c:crosses val="autoZero"/>
        <c:auto val="1"/>
        <c:lblAlgn val="ctr"/>
        <c:lblOffset val="100"/>
        <c:noMultiLvlLbl val="0"/>
      </c:catAx>
      <c:valAx>
        <c:axId val="2083248840"/>
        <c:scaling>
          <c:orientation val="minMax"/>
        </c:scaling>
        <c:delete val="0"/>
        <c:axPos val="l"/>
        <c:numFmt formatCode="General" sourceLinked="1"/>
        <c:majorTickMark val="out"/>
        <c:minorTickMark val="none"/>
        <c:tickLblPos val="nextTo"/>
        <c:crossAx val="2083162504"/>
        <c:crosses val="autoZero"/>
        <c:crossBetween val="between"/>
      </c:valAx>
    </c:plotArea>
    <c:plotVisOnly val="1"/>
    <c:dispBlanksAs val="gap"/>
    <c:showDLblsOverMax val="0"/>
  </c:chart>
  <c:spPr>
    <a:ln>
      <a:noFill/>
    </a:ln>
  </c:spPr>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(Sphere/Sector)</a:t>
          </a:r>
          <a:endParaRPr lang="en-US" dirty="0">
            <a:solidFill>
              <a:schemeClr val="tx1"/>
            </a:solidFill>
          </a:endParaRP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smtClean="0">
              <a:solidFill>
                <a:schemeClr val="tx1"/>
              </a:solidFill>
            </a:rPr>
            <a:t>Others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OpenNebula</a:t>
          </a:r>
          <a:endParaRPr lang="en-US" dirty="0" smtClean="0">
            <a:solidFill>
              <a:schemeClr val="tx1"/>
            </a:solidFill>
          </a:endParaRP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HPCC</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r>
            <a:rPr lang="en-US" dirty="0" err="1" smtClean="0">
              <a:solidFill>
                <a:schemeClr val="tx1"/>
              </a:solidFill>
            </a:rPr>
            <a:t>ScaleMP</a:t>
          </a:r>
          <a:endParaRPr lang="en-US" dirty="0" smtClean="0">
            <a:solidFill>
              <a:schemeClr val="tx1"/>
            </a:solidFill>
          </a:endParaRPr>
        </a:p>
        <a:p>
          <a:r>
            <a:rPr lang="en-US" dirty="0" smtClean="0">
              <a:solidFill>
                <a:schemeClr val="tx1"/>
              </a:solidFill>
            </a:rPr>
            <a:t>(XD Stack)</a:t>
          </a:r>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a:t>
          </a: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40B38BEA-C622-364C-84B9-6140B9C5CEFC}">
      <dgm:prSet phldrT="[Text]"/>
      <dgm:spPr/>
      <dgm:t>
        <a:bodyPr/>
        <a:lstStyle/>
        <a:p>
          <a:r>
            <a:rPr lang="en-US" dirty="0" smtClean="0">
              <a:solidFill>
                <a:schemeClr val="tx1"/>
              </a:solidFill>
            </a:rPr>
            <a:t>Globus</a:t>
          </a:r>
        </a:p>
      </dgm:t>
    </dgm:pt>
    <dgm:pt modelId="{A3AA7D62-58B5-D046-8EDD-92230266FE87}" type="parTrans" cxnId="{8E00A6C4-2934-6642-BFD2-07B2D3CC1CFD}">
      <dgm:prSet/>
      <dgm:spPr/>
      <dgm:t>
        <a:bodyPr/>
        <a:lstStyle/>
        <a:p>
          <a:endParaRPr lang="en-US"/>
        </a:p>
      </dgm:t>
    </dgm:pt>
    <dgm:pt modelId="{6B944954-F6FD-694D-82D7-45F56085484A}" type="sibTrans" cxnId="{8E00A6C4-2934-6642-BFD2-07B2D3CC1CFD}">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30A7B5DD-430C-6145-A16D-7C2FDE5CB5B7}" srcId="{BC9F2A18-750B-4B4C-A4EC-B99B3AD9147E}" destId="{5A7046D3-038A-0946-B8DA-75F41CDB8098}" srcOrd="3" destOrd="0" parTransId="{0419978C-A7C8-1543-85E4-1D569901ECA8}" sibTransId="{E685CBAC-3E38-B04B-BB70-1B815B7C700B}"/>
    <dgm:cxn modelId="{088B854B-B26F-8849-8CE3-A6EB7F5AB03B}" srcId="{6CDF5F64-414F-D844-B808-8DE56011DFCC}" destId="{77E39105-775B-3D4D-96C5-14E4CB4110EC}" srcOrd="0" destOrd="0" parTransId="{1D851525-FC51-124E-BF61-6EAD15DECF8F}" sibTransId="{4A06103D-9205-AE42-86B4-F52C3CAB4109}"/>
    <dgm:cxn modelId="{AC7CA2E0-44E9-A343-98CF-97E784A07D4B}" type="presOf" srcId="{B022D9ED-1E87-A541-B5E6-99C6F5FA8271}" destId="{B49B3F43-B447-2E46-8542-2721C3CCA994}" srcOrd="0" destOrd="0" presId="urn:microsoft.com/office/officeart/2009/3/layout/IncreasingArrowsProcess"/>
    <dgm:cxn modelId="{E99EE298-CD4F-4346-A4E9-C12A4312159C}" srcId="{BC9F2A18-750B-4B4C-A4EC-B99B3AD9147E}" destId="{900669E4-87A7-5C49-A5E1-84963CF81AAA}" srcOrd="4" destOrd="0" parTransId="{48CB76D8-C95C-C542-8EAD-6936024C9B61}" sibTransId="{E735B69B-BF92-4F49-8A1E-28B0FBA8900F}"/>
    <dgm:cxn modelId="{0018202D-690F-0245-959A-3FE684E0F963}" srcId="{900669E4-87A7-5C49-A5E1-84963CF81AAA}" destId="{EABFDB4B-76EE-F049-B783-32FF7B78C31E}" srcOrd="0" destOrd="0" parTransId="{A6ED6357-12FB-3B4E-8FF5-428654C8A164}" sibTransId="{C971DEF7-5387-2C46-931F-E8207366730B}"/>
    <dgm:cxn modelId="{BC4F0240-5CEA-9B43-BE7F-16F30CE567AC}" srcId="{BC9F2A18-750B-4B4C-A4EC-B99B3AD9147E}" destId="{6CDF5F64-414F-D844-B808-8DE56011DFCC}" srcOrd="1" destOrd="0" parTransId="{C3D185EA-0AFB-3242-840B-C931260D2B60}" sibTransId="{9F6BCFDB-F6B4-B147-AE85-AA2A0CE3B3EB}"/>
    <dgm:cxn modelId="{F09F0D1C-9010-184F-8D48-B0315FF490B5}" type="presOf" srcId="{BC9F2A18-750B-4B4C-A4EC-B99B3AD9147E}" destId="{965C2627-9758-4643-9FBE-55143086510A}" srcOrd="0" destOrd="0" presId="urn:microsoft.com/office/officeart/2009/3/layout/IncreasingArrowsProcess"/>
    <dgm:cxn modelId="{7049B422-A4E4-D642-B632-9777BB2AE022}" srcId="{5A7046D3-038A-0946-B8DA-75F41CDB8098}" destId="{065941A5-0E5F-0C49-AFA9-A922E2BA80E1}" srcOrd="1" destOrd="0" parTransId="{188DF1D5-2BAF-E940-B7BC-396FC0A0D14D}" sibTransId="{76B550A4-8A47-9244-A523-778147389CDF}"/>
    <dgm:cxn modelId="{0835E9E3-0068-D547-8CFA-E68BC901B1DE}" srcId="{0978C417-F862-CD43-A9F3-06E174FE3968}" destId="{88F0A5CC-9F8E-174C-AE0C-29EEDDBD234C}" srcOrd="0" destOrd="0" parTransId="{8A2D67B5-79A1-8F46-993A-2E936B5B7683}" sibTransId="{B55343E9-30DA-4C45-A556-6E4FDE0A7AFF}"/>
    <dgm:cxn modelId="{17A3A878-0736-B846-96A2-1C33448497E6}" type="presOf" srcId="{3B86A249-6530-5146-AE38-057A914E849E}" destId="{9851CF6D-0542-A945-8BD9-8B164A9FF6AF}" srcOrd="0" destOrd="1" presId="urn:microsoft.com/office/officeart/2009/3/layout/IncreasingArrowsProcess"/>
    <dgm:cxn modelId="{B422ECC1-9433-5D42-A143-D5C1AC7947FF}" type="presOf" srcId="{E385DA56-1A68-BD48-8B1C-E528C49559A4}" destId="{25E35677-269D-7F46-82BA-4AC7CFDF4204}"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A8A29541-2B23-344B-A434-05CC147D64D0}" type="presOf" srcId="{5C0E77E8-8A50-054C-A4BF-0C8C401EC59E}" destId="{61F6C000-BD56-7B4F-B80D-4349F954432A}" srcOrd="0" destOrd="0" presId="urn:microsoft.com/office/officeart/2009/3/layout/IncreasingArrowsProcess"/>
    <dgm:cxn modelId="{5C369B43-FA94-1B42-8700-58F2FE24773F}" type="presOf" srcId="{88F0A5CC-9F8E-174C-AE0C-29EEDDBD234C}" destId="{9851CF6D-0542-A945-8BD9-8B164A9FF6AF}" srcOrd="0" destOrd="0" presId="urn:microsoft.com/office/officeart/2009/3/layout/IncreasingArrowsProcess"/>
    <dgm:cxn modelId="{986E90E7-D48C-5A42-BDBC-C01C29B98510}" type="presOf" srcId="{6CDF5F64-414F-D844-B808-8DE56011DFCC}" destId="{1685D736-5D8C-2648-9245-8271052F4346}" srcOrd="0" destOrd="0" presId="urn:microsoft.com/office/officeart/2009/3/layout/IncreasingArrowsProcess"/>
    <dgm:cxn modelId="{8E00A6C4-2934-6642-BFD2-07B2D3CC1CFD}" srcId="{0978C417-F862-CD43-A9F3-06E174FE3968}" destId="{40B38BEA-C622-364C-84B9-6140B9C5CEFC}" srcOrd="2" destOrd="0" parTransId="{A3AA7D62-58B5-D046-8EDD-92230266FE87}" sibTransId="{6B944954-F6FD-694D-82D7-45F56085484A}"/>
    <dgm:cxn modelId="{44D08713-D690-564D-9546-FB9D11EC936F}" type="presOf" srcId="{5A7046D3-038A-0946-B8DA-75F41CDB8098}" destId="{FCFEE869-3260-8848-805B-21255263F0C6}" srcOrd="0" destOrd="0" presId="urn:microsoft.com/office/officeart/2009/3/layout/IncreasingArrowsProcess"/>
    <dgm:cxn modelId="{D13ED5D8-9C84-EF42-9060-17C36A2D6F6D}" type="presOf" srcId="{40B38BEA-C622-364C-84B9-6140B9C5CEFC}" destId="{9851CF6D-0542-A945-8BD9-8B164A9FF6AF}" srcOrd="0" destOrd="2" presId="urn:microsoft.com/office/officeart/2009/3/layout/IncreasingArrowsProcess"/>
    <dgm:cxn modelId="{A63F934E-FFD1-2C4F-B1B0-7B362AB7D809}" type="presOf" srcId="{9E1BC4AA-3D23-D343-9B78-C041D11A00F6}" destId="{FBB464ED-33D5-3C42-9389-977FC034AD32}" srcOrd="0" destOrd="1" presId="urn:microsoft.com/office/officeart/2009/3/layout/IncreasingArrowsProcess"/>
    <dgm:cxn modelId="{B43DA2BD-8C46-5941-8886-DF4AC21F26FC}" type="presOf" srcId="{065941A5-0E5F-0C49-AFA9-A922E2BA80E1}" destId="{25E35677-269D-7F46-82BA-4AC7CFDF4204}" srcOrd="0" destOrd="1" presId="urn:microsoft.com/office/officeart/2009/3/layout/IncreasingArrowsProcess"/>
    <dgm:cxn modelId="{6A5D3B0B-FF5B-594F-AAE5-9AEABFFAE2A6}" type="presOf" srcId="{37731C80-0523-E749-9660-C07AA0EBA3FF}" destId="{AE11D181-40CD-AA43-A283-DD58DD43E998}" srcOrd="0" destOrd="1" presId="urn:microsoft.com/office/officeart/2009/3/layout/IncreasingArrowsProcess"/>
    <dgm:cxn modelId="{79F06708-CCF3-804B-B8F2-3D38508F0040}" type="presOf" srcId="{900669E4-87A7-5C49-A5E1-84963CF81AAA}" destId="{CB24CEDB-B0EF-C743-825D-AA776BAE9D7F}" srcOrd="0" destOrd="0" presId="urn:microsoft.com/office/officeart/2009/3/layout/IncreasingArrowsProcess"/>
    <dgm:cxn modelId="{1F77F7B6-B45F-9C49-A37C-28069C8FF625}" type="presOf" srcId="{0978C417-F862-CD43-A9F3-06E174FE3968}" destId="{065D51E9-B6DC-154D-B583-B4EBD21A9523}" srcOrd="0" destOrd="0" presId="urn:microsoft.com/office/officeart/2009/3/layout/IncreasingArrowsProcess"/>
    <dgm:cxn modelId="{5CFA1243-6E04-CE4D-8F3C-287E5713ACB1}" type="presOf" srcId="{77E39105-775B-3D4D-96C5-14E4CB4110EC}" destId="{FBB464ED-33D5-3C42-9389-977FC034AD32}" srcOrd="0" destOrd="0" presId="urn:microsoft.com/office/officeart/2009/3/layout/IncreasingArrowsProcess"/>
    <dgm:cxn modelId="{1343413D-CAE2-C243-AAD4-C7F8096D7E7E}" srcId="{BC9F2A18-750B-4B4C-A4EC-B99B3AD9147E}" destId="{5C0E77E8-8A50-054C-A4BF-0C8C401EC59E}" srcOrd="0" destOrd="0" parTransId="{358F9871-618B-FC42-807A-7E5B5464CE9B}" sibTransId="{ECA20274-7C5A-E84E-A279-F2B4D04FC6C8}"/>
    <dgm:cxn modelId="{66A78A74-827D-2444-8460-011BCE18D1C1}" srcId="{6CDF5F64-414F-D844-B808-8DE56011DFCC}" destId="{9E1BC4AA-3D23-D343-9B78-C041D11A00F6}" srcOrd="1" destOrd="0" parTransId="{2EE16838-9F9A-794B-A322-BB401824A5EB}" sibTransId="{128790BC-0A01-8F45-A7C7-2E241B3E26F9}"/>
    <dgm:cxn modelId="{06598AF3-CFB4-8D45-A3BB-CF098AD043DD}" type="presOf" srcId="{C4D23F30-1676-4149-A194-9F660BF1A352}" destId="{25E35677-269D-7F46-82BA-4AC7CFDF4204}" srcOrd="0" destOrd="2"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C0E934BD-5790-D444-8FD4-94B658A8900C}" type="presOf" srcId="{EABFDB4B-76EE-F049-B783-32FF7B78C31E}" destId="{AE11D181-40CD-AA43-A283-DD58DD43E998}" srcOrd="0" destOrd="0" presId="urn:microsoft.com/office/officeart/2009/3/layout/IncreasingArrowsProcess"/>
    <dgm:cxn modelId="{CC3DAE14-7994-254B-8724-8FCB090F70D9}" srcId="{BC9F2A18-750B-4B4C-A4EC-B99B3AD9147E}" destId="{0978C417-F862-CD43-A9F3-06E174FE3968}" srcOrd="2" destOrd="0" parTransId="{26E577AA-4079-F64E-A353-21190E020C27}" sibTransId="{E78659F1-10F7-F149-935B-27EF599664DB}"/>
    <dgm:cxn modelId="{882E7AD6-9AD6-5F46-A0C8-EB036BDE974F}" srcId="{5C0E77E8-8A50-054C-A4BF-0C8C401EC59E}" destId="{B022D9ED-1E87-A541-B5E6-99C6F5FA8271}" srcOrd="0" destOrd="0" parTransId="{2DBB8F10-1685-754F-B1F7-626E4A8EE461}" sibTransId="{69800242-72AB-6643-84E0-3D961E57A8A8}"/>
    <dgm:cxn modelId="{41FFE48F-F19A-5746-9751-96CBBFC7A824}" srcId="{5A7046D3-038A-0946-B8DA-75F41CDB8098}" destId="{E385DA56-1A68-BD48-8B1C-E528C49559A4}" srcOrd="0" destOrd="0" parTransId="{EAE8014A-57D1-9B46-8042-5B1097EBB4B9}" sibTransId="{C67F296C-430E-9844-8828-E585EFC2EF3C}"/>
    <dgm:cxn modelId="{500135F7-8CDF-EC4E-8692-948B6BEBC388}" srcId="{5A7046D3-038A-0946-B8DA-75F41CDB8098}" destId="{C4D23F30-1676-4149-A194-9F660BF1A352}" srcOrd="2" destOrd="0" parTransId="{66CF13D5-6723-9346-AA22-DDE3BF4412EF}" sibTransId="{BCF3534D-FDA1-484F-9BBE-7560EC043721}"/>
    <dgm:cxn modelId="{5F7DEC01-3A1F-FB4A-95B6-B4A0B446C62E}" type="presParOf" srcId="{965C2627-9758-4643-9FBE-55143086510A}" destId="{61F6C000-BD56-7B4F-B80D-4349F954432A}" srcOrd="0" destOrd="0" presId="urn:microsoft.com/office/officeart/2009/3/layout/IncreasingArrowsProcess"/>
    <dgm:cxn modelId="{7CB4AB0E-8AC6-B94E-920F-0AA4CD7D0123}" type="presParOf" srcId="{965C2627-9758-4643-9FBE-55143086510A}" destId="{B49B3F43-B447-2E46-8542-2721C3CCA994}" srcOrd="1" destOrd="0" presId="urn:microsoft.com/office/officeart/2009/3/layout/IncreasingArrowsProcess"/>
    <dgm:cxn modelId="{E6C08585-832D-3944-8310-F2D4FEF26807}" type="presParOf" srcId="{965C2627-9758-4643-9FBE-55143086510A}" destId="{1685D736-5D8C-2648-9245-8271052F4346}" srcOrd="2" destOrd="0" presId="urn:microsoft.com/office/officeart/2009/3/layout/IncreasingArrowsProcess"/>
    <dgm:cxn modelId="{5E4DA6AF-5A5A-F44A-BF48-3914CB8ADDDF}" type="presParOf" srcId="{965C2627-9758-4643-9FBE-55143086510A}" destId="{FBB464ED-33D5-3C42-9389-977FC034AD32}" srcOrd="3" destOrd="0" presId="urn:microsoft.com/office/officeart/2009/3/layout/IncreasingArrowsProcess"/>
    <dgm:cxn modelId="{78F87770-70C8-034E-977D-6F29A1D336FD}" type="presParOf" srcId="{965C2627-9758-4643-9FBE-55143086510A}" destId="{065D51E9-B6DC-154D-B583-B4EBD21A9523}" srcOrd="4" destOrd="0" presId="urn:microsoft.com/office/officeart/2009/3/layout/IncreasingArrowsProcess"/>
    <dgm:cxn modelId="{390A8B11-5A0C-1B42-8B27-BDBBE9BE7636}" type="presParOf" srcId="{965C2627-9758-4643-9FBE-55143086510A}" destId="{9851CF6D-0542-A945-8BD9-8B164A9FF6AF}" srcOrd="5" destOrd="0" presId="urn:microsoft.com/office/officeart/2009/3/layout/IncreasingArrowsProcess"/>
    <dgm:cxn modelId="{AD987016-2CA7-194A-AFBF-E5AC38A78F34}" type="presParOf" srcId="{965C2627-9758-4643-9FBE-55143086510A}" destId="{FCFEE869-3260-8848-805B-21255263F0C6}" srcOrd="6" destOrd="0" presId="urn:microsoft.com/office/officeart/2009/3/layout/IncreasingArrowsProcess"/>
    <dgm:cxn modelId="{489DD4EA-D017-944E-8AAA-D1ED4DECF906}" type="presParOf" srcId="{965C2627-9758-4643-9FBE-55143086510A}" destId="{25E35677-269D-7F46-82BA-4AC7CFDF4204}" srcOrd="7" destOrd="0" presId="urn:microsoft.com/office/officeart/2009/3/layout/IncreasingArrowsProcess"/>
    <dgm:cxn modelId="{605B6821-A53E-EE44-AC6B-12B9D2533F66}" type="presParOf" srcId="{965C2627-9758-4643-9FBE-55143086510A}" destId="{CB24CEDB-B0EF-C743-825D-AA776BAE9D7F}" srcOrd="8" destOrd="0" presId="urn:microsoft.com/office/officeart/2009/3/layout/IncreasingArrowsProcess"/>
    <dgm:cxn modelId="{7A3E5561-7C70-BF41-BFB0-DCC8E754B71E}"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C000-BD56-7B4F-B80D-4349F954432A}">
      <dsp:nvSpPr>
        <dsp:cNvPr id="0" name=""/>
        <dsp:cNvSpPr/>
      </dsp:nvSpPr>
      <dsp:spPr>
        <a:xfrm>
          <a:off x="0" y="337158"/>
          <a:ext cx="7467600" cy="1085998"/>
        </a:xfrm>
        <a:prstGeom prst="rightArrow">
          <a:avLst>
            <a:gd name="adj1" fmla="val 50000"/>
            <a:gd name="adj2" fmla="val 50000"/>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PaaS</a:t>
          </a:r>
          <a:endParaRPr lang="en-US" sz="2000" b="1" kern="1200" dirty="0">
            <a:solidFill>
              <a:schemeClr val="tx1"/>
            </a:solidFill>
          </a:endParaRPr>
        </a:p>
      </dsp:txBody>
      <dsp:txXfrm>
        <a:off x="0" y="608658"/>
        <a:ext cx="7196101" cy="542999"/>
      </dsp:txXfrm>
    </dsp:sp>
    <dsp:sp modelId="{B49B3F43-B447-2E46-8542-2721C3CCA994}">
      <dsp:nvSpPr>
        <dsp:cNvPr id="0" name=""/>
        <dsp:cNvSpPr/>
      </dsp:nvSpPr>
      <dsp:spPr>
        <a:xfrm>
          <a:off x="0" y="1173218"/>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solidFill>
                <a:schemeClr val="tx1"/>
              </a:solidFill>
            </a:rPr>
            <a:t>Hadoop</a:t>
          </a:r>
          <a:endParaRPr lang="en-US" sz="1600" kern="1200" dirty="0" smtClean="0">
            <a:solidFill>
              <a:schemeClr val="tx1"/>
            </a:solidFill>
          </a:endParaRPr>
        </a:p>
        <a:p>
          <a:pPr lvl="0" algn="l" defTabSz="711200">
            <a:lnSpc>
              <a:spcPct val="90000"/>
            </a:lnSpc>
            <a:spcBef>
              <a:spcPct val="0"/>
            </a:spcBef>
            <a:spcAft>
              <a:spcPct val="35000"/>
            </a:spcAft>
          </a:pPr>
          <a:r>
            <a:rPr lang="en-US" sz="1600" kern="1200" dirty="0" smtClean="0">
              <a:solidFill>
                <a:schemeClr val="tx1"/>
              </a:solidFill>
            </a:rPr>
            <a:t>Twister</a:t>
          </a:r>
        </a:p>
        <a:p>
          <a:pPr lvl="0" algn="l" defTabSz="711200">
            <a:lnSpc>
              <a:spcPct val="90000"/>
            </a:lnSpc>
            <a:spcBef>
              <a:spcPct val="0"/>
            </a:spcBef>
            <a:spcAft>
              <a:spcPct val="35000"/>
            </a:spcAft>
          </a:pPr>
          <a:r>
            <a:rPr lang="en-US" sz="1600" kern="1200" dirty="0" smtClean="0">
              <a:solidFill>
                <a:schemeClr val="tx1"/>
              </a:solidFill>
            </a:rPr>
            <a:t>(Sphere/Sector)</a:t>
          </a:r>
          <a:endParaRPr lang="en-US" sz="1600" kern="1200" dirty="0">
            <a:solidFill>
              <a:schemeClr val="tx1"/>
            </a:solidFill>
          </a:endParaRPr>
        </a:p>
      </dsp:txBody>
      <dsp:txXfrm>
        <a:off x="0" y="1173218"/>
        <a:ext cx="1380161" cy="1994067"/>
      </dsp:txXfrm>
    </dsp:sp>
    <dsp:sp modelId="{1685D736-5D8C-2648-9245-8271052F4346}">
      <dsp:nvSpPr>
        <dsp:cNvPr id="0" name=""/>
        <dsp:cNvSpPr/>
      </dsp:nvSpPr>
      <dsp:spPr>
        <a:xfrm>
          <a:off x="1380012" y="699297"/>
          <a:ext cx="6087587"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err="1" smtClean="0">
              <a:solidFill>
                <a:schemeClr val="tx1"/>
              </a:solidFill>
            </a:rPr>
            <a:t>IaaS</a:t>
          </a:r>
          <a:endParaRPr lang="en-US" sz="2000" b="1" kern="1200" dirty="0">
            <a:solidFill>
              <a:schemeClr val="tx1"/>
            </a:solidFill>
          </a:endParaRPr>
        </a:p>
      </dsp:txBody>
      <dsp:txXfrm>
        <a:off x="1380012" y="970797"/>
        <a:ext cx="5816088" cy="542999"/>
      </dsp:txXfrm>
    </dsp:sp>
    <dsp:sp modelId="{FBB464ED-33D5-3C42-9389-977FC034AD32}">
      <dsp:nvSpPr>
        <dsp:cNvPr id="0" name=""/>
        <dsp:cNvSpPr/>
      </dsp:nvSpPr>
      <dsp:spPr>
        <a:xfrm>
          <a:off x="1380012" y="1535357"/>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Nimbus</a:t>
          </a:r>
          <a:endParaRPr lang="en-US" sz="1600" kern="1200" dirty="0">
            <a:solidFill>
              <a:schemeClr val="tx1"/>
            </a:solidFill>
          </a:endParaRPr>
        </a:p>
        <a:p>
          <a:pPr lvl="0" algn="l" defTabSz="711200">
            <a:lnSpc>
              <a:spcPct val="90000"/>
            </a:lnSpc>
            <a:spcBef>
              <a:spcPct val="0"/>
            </a:spcBef>
            <a:spcAft>
              <a:spcPct val="35000"/>
            </a:spcAft>
          </a:pPr>
          <a:r>
            <a:rPr lang="en-US" sz="1600" kern="1200" dirty="0" smtClean="0">
              <a:solidFill>
                <a:schemeClr val="tx1"/>
              </a:solidFill>
            </a:rPr>
            <a:t>Eucalyptus</a:t>
          </a:r>
        </a:p>
        <a:p>
          <a:pPr lvl="0" algn="l" defTabSz="711200">
            <a:lnSpc>
              <a:spcPct val="90000"/>
            </a:lnSpc>
            <a:spcBef>
              <a:spcPct val="0"/>
            </a:spcBef>
            <a:spcAft>
              <a:spcPct val="35000"/>
            </a:spcAft>
          </a:pPr>
          <a:r>
            <a:rPr lang="en-US" sz="1600" kern="1200" dirty="0" smtClean="0">
              <a:solidFill>
                <a:schemeClr val="tx1"/>
              </a:solidFill>
            </a:rPr>
            <a:t>OpenStack</a:t>
          </a:r>
        </a:p>
        <a:p>
          <a:pPr lvl="0" algn="l" defTabSz="711200">
            <a:lnSpc>
              <a:spcPct val="90000"/>
            </a:lnSpc>
            <a:spcBef>
              <a:spcPct val="0"/>
            </a:spcBef>
            <a:spcAft>
              <a:spcPct val="35000"/>
            </a:spcAft>
          </a:pPr>
          <a:r>
            <a:rPr lang="en-US" sz="1600" kern="1200" dirty="0" err="1" smtClean="0">
              <a:solidFill>
                <a:schemeClr val="tx1"/>
              </a:solidFill>
            </a:rPr>
            <a:t>OpenNebula</a:t>
          </a:r>
          <a:endParaRPr lang="en-US" sz="1600" kern="1200" dirty="0" smtClean="0">
            <a:solidFill>
              <a:schemeClr val="tx1"/>
            </a:solidFill>
          </a:endParaRPr>
        </a:p>
        <a:p>
          <a:pPr lvl="0" algn="l" defTabSz="711200">
            <a:lnSpc>
              <a:spcPct val="90000"/>
            </a:lnSpc>
            <a:spcBef>
              <a:spcPct val="0"/>
            </a:spcBef>
            <a:spcAft>
              <a:spcPct val="35000"/>
            </a:spcAft>
          </a:pPr>
          <a:r>
            <a:rPr lang="en-US" sz="1600" kern="1200" dirty="0" err="1" smtClean="0">
              <a:solidFill>
                <a:schemeClr val="tx1"/>
              </a:solidFill>
            </a:rPr>
            <a:t>ViNE</a:t>
          </a:r>
          <a:endParaRPr lang="en-US" sz="1600" kern="1200" dirty="0">
            <a:solidFill>
              <a:schemeClr val="tx1"/>
            </a:solidFill>
          </a:endParaRPr>
        </a:p>
      </dsp:txBody>
      <dsp:txXfrm>
        <a:off x="1380012" y="1535357"/>
        <a:ext cx="1380161" cy="1994067"/>
      </dsp:txXfrm>
    </dsp:sp>
    <dsp:sp modelId="{065D51E9-B6DC-154D-B583-B4EBD21A9523}">
      <dsp:nvSpPr>
        <dsp:cNvPr id="0" name=""/>
        <dsp:cNvSpPr/>
      </dsp:nvSpPr>
      <dsp:spPr>
        <a:xfrm>
          <a:off x="2760024" y="1061436"/>
          <a:ext cx="4707575" cy="1085998"/>
        </a:xfrm>
        <a:prstGeom prst="rightArrow">
          <a:avLst>
            <a:gd name="adj1" fmla="val 50000"/>
            <a:gd name="adj2" fmla="val 50000"/>
          </a:avLst>
        </a:prstGeom>
        <a:solidFill>
          <a:schemeClr val="accent3">
            <a:shade val="50000"/>
            <a:hueOff val="214045"/>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Grid</a:t>
          </a:r>
        </a:p>
      </dsp:txBody>
      <dsp:txXfrm>
        <a:off x="2760024" y="1332936"/>
        <a:ext cx="4436076" cy="542999"/>
      </dsp:txXfrm>
    </dsp:sp>
    <dsp:sp modelId="{9851CF6D-0542-A945-8BD9-8B164A9FF6AF}">
      <dsp:nvSpPr>
        <dsp:cNvPr id="0" name=""/>
        <dsp:cNvSpPr/>
      </dsp:nvSpPr>
      <dsp:spPr>
        <a:xfrm>
          <a:off x="2760024" y="1897496"/>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Genesis II</a:t>
          </a:r>
        </a:p>
        <a:p>
          <a:pPr lvl="0" algn="l" defTabSz="711200">
            <a:lnSpc>
              <a:spcPct val="90000"/>
            </a:lnSpc>
            <a:spcBef>
              <a:spcPct val="0"/>
            </a:spcBef>
            <a:spcAft>
              <a:spcPct val="35000"/>
            </a:spcAft>
          </a:pPr>
          <a:r>
            <a:rPr lang="en-US" sz="1600" kern="1200" dirty="0" err="1" smtClean="0">
              <a:solidFill>
                <a:schemeClr val="tx1"/>
              </a:solidFill>
            </a:rPr>
            <a:t>Unicore</a:t>
          </a:r>
          <a:endParaRPr lang="en-US" sz="1600" kern="1200" dirty="0" smtClean="0">
            <a:solidFill>
              <a:schemeClr val="tx1"/>
            </a:solidFill>
          </a:endParaRPr>
        </a:p>
        <a:p>
          <a:pPr lvl="0" algn="l" defTabSz="711200">
            <a:lnSpc>
              <a:spcPct val="90000"/>
            </a:lnSpc>
            <a:spcBef>
              <a:spcPct val="0"/>
            </a:spcBef>
            <a:spcAft>
              <a:spcPct val="35000"/>
            </a:spcAft>
          </a:pPr>
          <a:r>
            <a:rPr lang="en-US" sz="1600" kern="1200" dirty="0" smtClean="0">
              <a:solidFill>
                <a:schemeClr val="tx1"/>
              </a:solidFill>
            </a:rPr>
            <a:t>SAGA</a:t>
          </a:r>
        </a:p>
        <a:p>
          <a:pPr lvl="0" algn="l" defTabSz="711200">
            <a:lnSpc>
              <a:spcPct val="90000"/>
            </a:lnSpc>
            <a:spcBef>
              <a:spcPct val="0"/>
            </a:spcBef>
            <a:spcAft>
              <a:spcPct val="35000"/>
            </a:spcAft>
          </a:pPr>
          <a:r>
            <a:rPr lang="en-US" sz="1600" kern="1200" dirty="0" smtClean="0">
              <a:solidFill>
                <a:schemeClr val="tx1"/>
              </a:solidFill>
            </a:rPr>
            <a:t>Globus</a:t>
          </a:r>
        </a:p>
      </dsp:txBody>
      <dsp:txXfrm>
        <a:off x="2760024" y="1897496"/>
        <a:ext cx="1380161" cy="1994067"/>
      </dsp:txXfrm>
    </dsp:sp>
    <dsp:sp modelId="{FCFEE869-3260-8848-805B-21255263F0C6}">
      <dsp:nvSpPr>
        <dsp:cNvPr id="0" name=""/>
        <dsp:cNvSpPr/>
      </dsp:nvSpPr>
      <dsp:spPr>
        <a:xfrm>
          <a:off x="4140784" y="1423575"/>
          <a:ext cx="3326815" cy="1085998"/>
        </a:xfrm>
        <a:prstGeom prst="rightArrow">
          <a:avLst>
            <a:gd name="adj1" fmla="val 50000"/>
            <a:gd name="adj2" fmla="val 50000"/>
          </a:avLst>
        </a:prstGeom>
        <a:solidFill>
          <a:schemeClr val="accent3">
            <a:shade val="50000"/>
            <a:hueOff val="214045"/>
            <a:satOff val="-3415"/>
            <a:lumOff val="328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HPCC</a:t>
          </a:r>
          <a:endParaRPr lang="en-US" sz="2000" b="1" kern="1200" dirty="0">
            <a:solidFill>
              <a:schemeClr val="tx1"/>
            </a:solidFill>
          </a:endParaRPr>
        </a:p>
      </dsp:txBody>
      <dsp:txXfrm>
        <a:off x="4140784" y="1695075"/>
        <a:ext cx="3055316" cy="542999"/>
      </dsp:txXfrm>
    </dsp:sp>
    <dsp:sp modelId="{25E35677-269D-7F46-82BA-4AC7CFDF4204}">
      <dsp:nvSpPr>
        <dsp:cNvPr id="0" name=""/>
        <dsp:cNvSpPr/>
      </dsp:nvSpPr>
      <dsp:spPr>
        <a:xfrm>
          <a:off x="4140784" y="2259635"/>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MPI</a:t>
          </a:r>
          <a:endParaRPr lang="en-US" sz="1600" kern="1200" dirty="0">
            <a:solidFill>
              <a:schemeClr val="tx1"/>
            </a:solidFill>
          </a:endParaRPr>
        </a:p>
        <a:p>
          <a:pPr lvl="0" algn="l" defTabSz="711200">
            <a:lnSpc>
              <a:spcPct val="90000"/>
            </a:lnSpc>
            <a:spcBef>
              <a:spcPct val="0"/>
            </a:spcBef>
            <a:spcAft>
              <a:spcPct val="35000"/>
            </a:spcAft>
          </a:pPr>
          <a:r>
            <a:rPr lang="en-US" sz="1600" kern="1200" dirty="0" err="1" smtClean="0">
              <a:solidFill>
                <a:schemeClr val="tx1"/>
              </a:solidFill>
            </a:rPr>
            <a:t>OpenMP</a:t>
          </a:r>
          <a:endParaRPr lang="en-US" sz="1600" kern="1200" dirty="0">
            <a:solidFill>
              <a:schemeClr val="tx1"/>
            </a:solidFill>
          </a:endParaRPr>
        </a:p>
        <a:p>
          <a:pPr lvl="0" algn="l" defTabSz="711200">
            <a:lnSpc>
              <a:spcPct val="90000"/>
            </a:lnSpc>
            <a:spcBef>
              <a:spcPct val="0"/>
            </a:spcBef>
            <a:spcAft>
              <a:spcPct val="35000"/>
            </a:spcAft>
          </a:pPr>
          <a:r>
            <a:rPr lang="en-US" sz="1600" kern="1200" dirty="0" err="1" smtClean="0">
              <a:solidFill>
                <a:schemeClr val="tx1"/>
              </a:solidFill>
            </a:rPr>
            <a:t>ScaleMP</a:t>
          </a:r>
          <a:endParaRPr lang="en-US" sz="1600" kern="1200" dirty="0" smtClean="0">
            <a:solidFill>
              <a:schemeClr val="tx1"/>
            </a:solidFill>
          </a:endParaRPr>
        </a:p>
        <a:p>
          <a:pPr lvl="0" algn="l" defTabSz="711200">
            <a:lnSpc>
              <a:spcPct val="90000"/>
            </a:lnSpc>
            <a:spcBef>
              <a:spcPct val="0"/>
            </a:spcBef>
            <a:spcAft>
              <a:spcPct val="35000"/>
            </a:spcAft>
          </a:pPr>
          <a:r>
            <a:rPr lang="en-US" sz="1600" kern="1200" dirty="0" smtClean="0">
              <a:solidFill>
                <a:schemeClr val="tx1"/>
              </a:solidFill>
            </a:rPr>
            <a:t>(XD Stack)</a:t>
          </a:r>
          <a:endParaRPr lang="en-US" sz="1600" kern="1200" dirty="0">
            <a:solidFill>
              <a:schemeClr val="tx1"/>
            </a:solidFill>
          </a:endParaRPr>
        </a:p>
      </dsp:txBody>
      <dsp:txXfrm>
        <a:off x="4140784" y="2259635"/>
        <a:ext cx="1380161" cy="1994067"/>
      </dsp:txXfrm>
    </dsp:sp>
    <dsp:sp modelId="{CB24CEDB-B0EF-C743-825D-AA776BAE9D7F}">
      <dsp:nvSpPr>
        <dsp:cNvPr id="0" name=""/>
        <dsp:cNvSpPr/>
      </dsp:nvSpPr>
      <dsp:spPr>
        <a:xfrm>
          <a:off x="5520796" y="1785714"/>
          <a:ext cx="1946803" cy="1085998"/>
        </a:xfrm>
        <a:prstGeom prst="rightArrow">
          <a:avLst>
            <a:gd name="adj1" fmla="val 50000"/>
            <a:gd name="adj2" fmla="val 50000"/>
          </a:avLst>
        </a:prstGeom>
        <a:solidFill>
          <a:schemeClr val="accent3">
            <a:shade val="50000"/>
            <a:hueOff val="107022"/>
            <a:satOff val="-1708"/>
            <a:lumOff val="164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254000" bIns="172402"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Others</a:t>
          </a:r>
          <a:endParaRPr lang="en-US" sz="2000" b="1" kern="1200" dirty="0">
            <a:solidFill>
              <a:schemeClr val="tx1"/>
            </a:solidFill>
          </a:endParaRPr>
        </a:p>
      </dsp:txBody>
      <dsp:txXfrm>
        <a:off x="5520796" y="2057214"/>
        <a:ext cx="1675304" cy="542999"/>
      </dsp:txXfrm>
    </dsp:sp>
    <dsp:sp modelId="{AE11D181-40CD-AA43-A283-DD58DD43E998}">
      <dsp:nvSpPr>
        <dsp:cNvPr id="0" name=""/>
        <dsp:cNvSpPr/>
      </dsp:nvSpPr>
      <dsp:spPr>
        <a:xfrm>
          <a:off x="5520796" y="2621774"/>
          <a:ext cx="1380161" cy="199406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FG RAIN</a:t>
          </a:r>
        </a:p>
        <a:p>
          <a:pPr lvl="0" algn="l" defTabSz="711200">
            <a:lnSpc>
              <a:spcPct val="90000"/>
            </a:lnSpc>
            <a:spcBef>
              <a:spcPct val="0"/>
            </a:spcBef>
            <a:spcAft>
              <a:spcPct val="35000"/>
            </a:spcAft>
          </a:pPr>
          <a:r>
            <a:rPr lang="en-US" sz="1600" kern="1200" dirty="0" smtClean="0">
              <a:solidFill>
                <a:schemeClr val="tx1"/>
              </a:solidFill>
            </a:rPr>
            <a:t>Portal</a:t>
          </a:r>
        </a:p>
        <a:p>
          <a:pPr lvl="0" algn="l" defTabSz="711200">
            <a:lnSpc>
              <a:spcPct val="90000"/>
            </a:lnSpc>
            <a:spcBef>
              <a:spcPct val="0"/>
            </a:spcBef>
            <a:spcAft>
              <a:spcPct val="35000"/>
            </a:spcAft>
          </a:pPr>
          <a:r>
            <a:rPr lang="en-US" sz="1600" kern="1200" dirty="0" smtClean="0">
              <a:solidFill>
                <a:schemeClr val="tx1"/>
              </a:solidFill>
            </a:rPr>
            <a:t>Inca</a:t>
          </a:r>
        </a:p>
        <a:p>
          <a:pPr lvl="0" algn="l" defTabSz="711200">
            <a:lnSpc>
              <a:spcPct val="90000"/>
            </a:lnSpc>
            <a:spcBef>
              <a:spcPct val="0"/>
            </a:spcBef>
            <a:spcAft>
              <a:spcPct val="35000"/>
            </a:spcAft>
          </a:pPr>
          <a:r>
            <a:rPr lang="en-US" sz="1600" kern="1200" dirty="0" smtClean="0">
              <a:solidFill>
                <a:schemeClr val="tx1"/>
              </a:solidFill>
            </a:rPr>
            <a:t>Ganglia</a:t>
          </a:r>
        </a:p>
        <a:p>
          <a:pPr lvl="0" algn="l" defTabSz="711200">
            <a:lnSpc>
              <a:spcPct val="90000"/>
            </a:lnSpc>
            <a:spcBef>
              <a:spcPct val="0"/>
            </a:spcBef>
            <a:spcAft>
              <a:spcPct val="35000"/>
            </a:spcAft>
          </a:pPr>
          <a:r>
            <a:rPr lang="en-US" sz="1600" kern="1200" dirty="0" err="1" smtClean="0">
              <a:solidFill>
                <a:schemeClr val="tx1"/>
              </a:solidFill>
            </a:rPr>
            <a:t>Exper</a:t>
          </a:r>
          <a:r>
            <a:rPr lang="en-US" sz="1600" kern="1200" dirty="0" smtClean="0">
              <a:solidFill>
                <a:schemeClr val="tx1"/>
              </a:solidFill>
            </a:rPr>
            <a:t>. </a:t>
          </a:r>
          <a:r>
            <a:rPr lang="en-US" sz="1600" kern="1200" dirty="0" err="1" smtClean="0">
              <a:solidFill>
                <a:schemeClr val="tx1"/>
              </a:solidFill>
            </a:rPr>
            <a:t>Manag</a:t>
          </a:r>
          <a:r>
            <a:rPr lang="en-US" sz="1600" kern="1200" dirty="0" smtClean="0">
              <a:solidFill>
                <a:schemeClr val="tx1"/>
              </a:solidFill>
            </a:rPr>
            <a:t>./Pegasus</a:t>
          </a:r>
        </a:p>
      </dsp:txBody>
      <dsp:txXfrm>
        <a:off x="5520796" y="2621774"/>
        <a:ext cx="1380161" cy="199406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F43C83-3E81-EE44-A0D5-55C10CAF429F}" type="datetimeFigureOut">
              <a:rPr lang="en-US" smtClean="0"/>
              <a:t>6/26/12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1A75D2-3D98-F547-8C9D-18EE84A5CEAF}" type="slidenum">
              <a:rPr lang="en-US" smtClean="0"/>
              <a:t>‹#›</a:t>
            </a:fld>
            <a:endParaRPr lang="en-US"/>
          </a:p>
        </p:txBody>
      </p:sp>
    </p:spTree>
    <p:extLst>
      <p:ext uri="{BB962C8B-B14F-4D97-AF65-F5344CB8AC3E}">
        <p14:creationId xmlns:p14="http://schemas.microsoft.com/office/powerpoint/2010/main" val="3723615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589A5-9BDD-8B46-819B-86609A25FAC8}" type="datetimeFigureOut">
              <a:rPr lang="en-US" smtClean="0"/>
              <a:t>6/26/12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B12F0-16BF-DF40-8FA7-9A68364F6F8B}" type="slidenum">
              <a:rPr lang="en-US" smtClean="0"/>
              <a:t>‹#›</a:t>
            </a:fld>
            <a:endParaRPr lang="en-US"/>
          </a:p>
        </p:txBody>
      </p:sp>
    </p:spTree>
    <p:extLst>
      <p:ext uri="{BB962C8B-B14F-4D97-AF65-F5344CB8AC3E}">
        <p14:creationId xmlns:p14="http://schemas.microsoft.com/office/powerpoint/2010/main" val="3246038746"/>
      </p:ext>
    </p:extLst>
  </p:cSld>
  <p:clrMap bg1="lt1" tx1="dk1" bg2="lt2" tx2="dk2" accent1="accent1" accent2="accent2" accent3="accent3" accent4="accent4" accent5="accent5" accent6="accent6" hlink="hlink" folHlink="folHlink"/>
  <p:hf hdr="0" ftr="0" dt="0"/>
  <p:notesStyle>
    <a:lvl1pPr marL="0" algn="l" defTabSz="457191" rtl="0" eaLnBrk="1" latinLnBrk="0" hangingPunct="1">
      <a:defRPr sz="1200" kern="1200">
        <a:solidFill>
          <a:schemeClr val="tx1"/>
        </a:solidFill>
        <a:latin typeface="+mn-lt"/>
        <a:ea typeface="+mn-ea"/>
        <a:cs typeface="+mn-cs"/>
      </a:defRPr>
    </a:lvl1pPr>
    <a:lvl2pPr marL="457191" algn="l" defTabSz="457191" rtl="0" eaLnBrk="1" latinLnBrk="0" hangingPunct="1">
      <a:defRPr sz="1200" kern="1200">
        <a:solidFill>
          <a:schemeClr val="tx1"/>
        </a:solidFill>
        <a:latin typeface="+mn-lt"/>
        <a:ea typeface="+mn-ea"/>
        <a:cs typeface="+mn-cs"/>
      </a:defRPr>
    </a:lvl2pPr>
    <a:lvl3pPr marL="914382" algn="l" defTabSz="457191" rtl="0" eaLnBrk="1" latinLnBrk="0" hangingPunct="1">
      <a:defRPr sz="1200" kern="1200">
        <a:solidFill>
          <a:schemeClr val="tx1"/>
        </a:solidFill>
        <a:latin typeface="+mn-lt"/>
        <a:ea typeface="+mn-ea"/>
        <a:cs typeface="+mn-cs"/>
      </a:defRPr>
    </a:lvl3pPr>
    <a:lvl4pPr marL="1371573" algn="l" defTabSz="457191" rtl="0" eaLnBrk="1" latinLnBrk="0" hangingPunct="1">
      <a:defRPr sz="1200" kern="1200">
        <a:solidFill>
          <a:schemeClr val="tx1"/>
        </a:solidFill>
        <a:latin typeface="+mn-lt"/>
        <a:ea typeface="+mn-ea"/>
        <a:cs typeface="+mn-cs"/>
      </a:defRPr>
    </a:lvl4pPr>
    <a:lvl5pPr marL="1828764" algn="l" defTabSz="457191" rtl="0" eaLnBrk="1" latinLnBrk="0" hangingPunct="1">
      <a:defRPr sz="1200" kern="1200">
        <a:solidFill>
          <a:schemeClr val="tx1"/>
        </a:solidFill>
        <a:latin typeface="+mn-lt"/>
        <a:ea typeface="+mn-ea"/>
        <a:cs typeface="+mn-cs"/>
      </a:defRPr>
    </a:lvl5pPr>
    <a:lvl6pPr marL="2285955" algn="l" defTabSz="457191" rtl="0" eaLnBrk="1" latinLnBrk="0" hangingPunct="1">
      <a:defRPr sz="1200" kern="1200">
        <a:solidFill>
          <a:schemeClr val="tx1"/>
        </a:solidFill>
        <a:latin typeface="+mn-lt"/>
        <a:ea typeface="+mn-ea"/>
        <a:cs typeface="+mn-cs"/>
      </a:defRPr>
    </a:lvl6pPr>
    <a:lvl7pPr marL="2743146" algn="l" defTabSz="457191" rtl="0" eaLnBrk="1" latinLnBrk="0" hangingPunct="1">
      <a:defRPr sz="1200" kern="1200">
        <a:solidFill>
          <a:schemeClr val="tx1"/>
        </a:solidFill>
        <a:latin typeface="+mn-lt"/>
        <a:ea typeface="+mn-ea"/>
        <a:cs typeface="+mn-cs"/>
      </a:defRPr>
    </a:lvl7pPr>
    <a:lvl8pPr marL="3200336" algn="l" defTabSz="457191" rtl="0" eaLnBrk="1" latinLnBrk="0" hangingPunct="1">
      <a:defRPr sz="1200" kern="1200">
        <a:solidFill>
          <a:schemeClr val="tx1"/>
        </a:solidFill>
        <a:latin typeface="+mn-lt"/>
        <a:ea typeface="+mn-ea"/>
        <a:cs typeface="+mn-cs"/>
      </a:defRPr>
    </a:lvl8pPr>
    <a:lvl9pPr marL="3657526" algn="l" defTabSz="4571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263645-E245-4B8F-B195-5B3F438EF4BC}" type="slidenum">
              <a:rPr lang="en-US" smtClean="0"/>
              <a:t>7</a:t>
            </a:fld>
            <a:endParaRPr lang="en-US"/>
          </a:p>
        </p:txBody>
      </p:sp>
    </p:spTree>
    <p:extLst>
      <p:ext uri="{BB962C8B-B14F-4D97-AF65-F5344CB8AC3E}">
        <p14:creationId xmlns:p14="http://schemas.microsoft.com/office/powerpoint/2010/main" val="338651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E061C00-9EC6-8742-9977-7C289B6A9F5B}" type="datetime1">
              <a:rPr lang="en-US" smtClean="0"/>
              <a:t>6/26/12</a:t>
            </a:fld>
            <a:endParaRPr lang="en-US"/>
          </a:p>
        </p:txBody>
      </p:sp>
      <p:sp>
        <p:nvSpPr>
          <p:cNvPr id="5"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37757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29C69F-E8B9-8648-AB9B-23F3610FF33F}" type="datetime1">
              <a:rPr lang="en-US" smtClean="0"/>
              <a:t>6/26/12</a:t>
            </a:fld>
            <a:endParaRPr lang="en-US"/>
          </a:p>
        </p:txBody>
      </p:sp>
      <p:sp>
        <p:nvSpPr>
          <p:cNvPr id="5"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11991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E28A30-773A-B54D-877D-F1CF5F803184}" type="datetime1">
              <a:rPr lang="en-US" smtClean="0"/>
              <a:t>6/26/12</a:t>
            </a:fld>
            <a:endParaRPr lang="en-US"/>
          </a:p>
        </p:txBody>
      </p:sp>
      <p:sp>
        <p:nvSpPr>
          <p:cNvPr id="5"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5325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66608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A153B4A-F013-1546-A3FE-763591C08F18}" type="datetime1">
              <a:rPr lang="en-US" smtClean="0"/>
              <a:t>6/26/12</a:t>
            </a:fld>
            <a:endParaRPr lang="en-US"/>
          </a:p>
        </p:txBody>
      </p:sp>
      <p:sp>
        <p:nvSpPr>
          <p:cNvPr id="5"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113900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2D2DE47-91B9-614B-B7D7-451054C9957D}" type="datetime1">
              <a:rPr lang="en-US" smtClean="0"/>
              <a:t>6/26/12</a:t>
            </a:fld>
            <a:endParaRPr lang="en-US"/>
          </a:p>
        </p:txBody>
      </p:sp>
      <p:sp>
        <p:nvSpPr>
          <p:cNvPr id="6"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7"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8168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1577CDD-8978-C741-8EC1-B9CF68ADF8FF}" type="datetime1">
              <a:rPr lang="en-US" smtClean="0"/>
              <a:t>6/26/12</a:t>
            </a:fld>
            <a:endParaRPr lang="en-US"/>
          </a:p>
        </p:txBody>
      </p:sp>
      <p:sp>
        <p:nvSpPr>
          <p:cNvPr id="8"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9"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51075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351E9C3-9C0D-E34B-9DA6-D1C53BD55DF9}" type="datetime1">
              <a:rPr lang="en-US" smtClean="0"/>
              <a:t>6/26/12</a:t>
            </a:fld>
            <a:endParaRPr lang="en-US"/>
          </a:p>
        </p:txBody>
      </p:sp>
      <p:sp>
        <p:nvSpPr>
          <p:cNvPr id="4"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5"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81099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72B47E3-D8C9-4541-8A7E-D9E8C5CBCCB7}" type="datetime1">
              <a:rPr lang="en-US" smtClean="0"/>
              <a:t>6/26/12</a:t>
            </a:fld>
            <a:endParaRPr lang="en-US"/>
          </a:p>
        </p:txBody>
      </p:sp>
      <p:sp>
        <p:nvSpPr>
          <p:cNvPr id="3"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4"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51203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3CBD8C6-2995-F843-8E29-61C8FC55C88A}" type="datetime1">
              <a:rPr lang="en-US" smtClean="0"/>
              <a:t>6/26/12</a:t>
            </a:fld>
            <a:endParaRPr lang="en-US"/>
          </a:p>
        </p:txBody>
      </p:sp>
      <p:sp>
        <p:nvSpPr>
          <p:cNvPr id="6"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7"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29119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C4428AA-06F2-F247-9DB5-44A4C6EAEA46}" type="datetime1">
              <a:rPr lang="en-US" smtClean="0"/>
              <a:t>6/26/12</a:t>
            </a:fld>
            <a:endParaRPr lang="en-US"/>
          </a:p>
        </p:txBody>
      </p:sp>
      <p:sp>
        <p:nvSpPr>
          <p:cNvPr id="6" name="Footer Placeholder 4"/>
          <p:cNvSpPr>
            <a:spLocks noGrp="1"/>
          </p:cNvSpPr>
          <p:nvPr>
            <p:ph type="ftr" sz="quarter" idx="11"/>
          </p:nvPr>
        </p:nvSpPr>
        <p:spPr/>
        <p:txBody>
          <a:bodyPr/>
          <a:lstStyle>
            <a:lvl1pPr>
              <a:defRPr/>
            </a:lvl1pPr>
          </a:lstStyle>
          <a:p>
            <a:r>
              <a:rPr lang="en-US" smtClean="0"/>
              <a:t>laszewski@gmail.com     |      http://portal.futuregrid.org</a:t>
            </a:r>
            <a:endParaRPr lang="en-US"/>
          </a:p>
        </p:txBody>
      </p:sp>
      <p:sp>
        <p:nvSpPr>
          <p:cNvPr id="7" name="Slide Number Placeholder 5"/>
          <p:cNvSpPr>
            <a:spLocks noGrp="1"/>
          </p:cNvSpPr>
          <p:nvPr>
            <p:ph type="sldNum" sz="quarter" idx="12"/>
          </p:nvPr>
        </p:nvSpPr>
        <p:spPr/>
        <p:txBody>
          <a:bodyPr/>
          <a:lstStyle>
            <a:lvl1pPr>
              <a:defRPr/>
            </a:lvl1pPr>
          </a:lstStyle>
          <a:p>
            <a:fld id="{14EB8B87-E7C0-334D-BEA7-32F58CF9455F}" type="slidenum">
              <a:rPr lang="en-US" smtClean="0"/>
              <a:t>‹#›</a:t>
            </a:fld>
            <a:endParaRPr lang="en-US"/>
          </a:p>
        </p:txBody>
      </p:sp>
    </p:spTree>
    <p:extLst>
      <p:ext uri="{BB962C8B-B14F-4D97-AF65-F5344CB8AC3E}">
        <p14:creationId xmlns:p14="http://schemas.microsoft.com/office/powerpoint/2010/main" val="3402580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90601" y="6341757"/>
            <a:ext cx="1365578" cy="365125"/>
          </a:xfrm>
          <a:prstGeom prst="rect">
            <a:avLst/>
          </a:prstGeom>
        </p:spPr>
        <p:txBody>
          <a:bodyPr vert="horz" wrap="square" lIns="91439" tIns="45719" rIns="91439" bIns="45719" numCol="1" anchor="ctr" anchorCtr="0" compatLnSpc="1">
            <a:prstTxWarp prst="textNoShape">
              <a:avLst/>
            </a:prstTxWarp>
          </a:bodyPr>
          <a:lstStyle>
            <a:lvl1pPr>
              <a:defRPr sz="1200">
                <a:solidFill>
                  <a:srgbClr val="898989"/>
                </a:solidFill>
                <a:latin typeface="Calibri" charset="0"/>
              </a:defRPr>
            </a:lvl1pPr>
          </a:lstStyle>
          <a:p>
            <a:fld id="{1EFCEC54-9642-2748-8D13-736090A97608}" type="datetime1">
              <a:rPr lang="en-US" smtClean="0"/>
              <a:t>6/26/12</a:t>
            </a:fld>
            <a:endParaRPr lang="en-US"/>
          </a:p>
        </p:txBody>
      </p:sp>
      <p:sp>
        <p:nvSpPr>
          <p:cNvPr id="5" name="Footer Placeholder 4"/>
          <p:cNvSpPr>
            <a:spLocks noGrp="1"/>
          </p:cNvSpPr>
          <p:nvPr>
            <p:ph type="ftr" sz="quarter" idx="3"/>
          </p:nvPr>
        </p:nvSpPr>
        <p:spPr>
          <a:xfrm>
            <a:off x="2356179" y="6356351"/>
            <a:ext cx="4970065" cy="365125"/>
          </a:xfrm>
          <a:prstGeom prst="rect">
            <a:avLst/>
          </a:prstGeom>
        </p:spPr>
        <p:txBody>
          <a:bodyPr vert="horz" wrap="square" lIns="91439" tIns="45719" rIns="91439" bIns="45719" numCol="1" anchor="ctr" anchorCtr="0" compatLnSpc="1">
            <a:prstTxWarp prst="textNoShape">
              <a:avLst/>
            </a:prstTxWarp>
          </a:bodyPr>
          <a:lstStyle>
            <a:lvl1pPr algn="ctr">
              <a:defRPr sz="1100">
                <a:solidFill>
                  <a:srgbClr val="898989"/>
                </a:solidFill>
                <a:latin typeface="Calibri" charset="0"/>
              </a:defRPr>
            </a:lvl1pPr>
          </a:lstStyle>
          <a:p>
            <a:r>
              <a:rPr lang="en-US" smtClean="0"/>
              <a:t>laszewski@gmail.com     |      http://portal.futuregrid.org</a:t>
            </a:r>
            <a:endParaRPr lang="en-US" dirty="0"/>
          </a:p>
        </p:txBody>
      </p:sp>
      <p:sp>
        <p:nvSpPr>
          <p:cNvPr id="6" name="Slide Number Placeholder 5"/>
          <p:cNvSpPr>
            <a:spLocks noGrp="1"/>
          </p:cNvSpPr>
          <p:nvPr>
            <p:ph type="sldNum" sz="quarter" idx="4"/>
          </p:nvPr>
        </p:nvSpPr>
        <p:spPr>
          <a:xfrm>
            <a:off x="7326244" y="6356351"/>
            <a:ext cx="1360555" cy="365125"/>
          </a:xfrm>
          <a:prstGeom prst="rect">
            <a:avLst/>
          </a:prstGeom>
        </p:spPr>
        <p:txBody>
          <a:bodyPr vert="horz" wrap="square" lIns="91439" tIns="45719" rIns="91439" bIns="45719" numCol="1" anchor="ctr" anchorCtr="0" compatLnSpc="1">
            <a:prstTxWarp prst="textNoShape">
              <a:avLst/>
            </a:prstTxWarp>
          </a:bodyPr>
          <a:lstStyle>
            <a:lvl1pPr algn="r">
              <a:defRPr sz="1200">
                <a:solidFill>
                  <a:srgbClr val="898989"/>
                </a:solidFill>
                <a:latin typeface="Calibri" charset="0"/>
              </a:defRPr>
            </a:lvl1pPr>
          </a:lstStyle>
          <a:p>
            <a:fld id="{14EB8B87-E7C0-334D-BEA7-32F58CF9455F}" type="slidenum">
              <a:rPr lang="en-US" smtClean="0"/>
              <a:t>‹#›</a:t>
            </a:fld>
            <a:endParaRPr lang="en-US"/>
          </a:p>
        </p:txBody>
      </p:sp>
      <p:pic>
        <p:nvPicPr>
          <p:cNvPr id="1031" name="Picture 6" descr="pixture_reloaded_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7455" y="6219826"/>
            <a:ext cx="7381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457196" rtl="0" eaLnBrk="1" fontAlgn="base" hangingPunct="1">
        <a:spcBef>
          <a:spcPct val="0"/>
        </a:spcBef>
        <a:spcAft>
          <a:spcPct val="0"/>
        </a:spcAft>
        <a:defRPr sz="4400" b="1" kern="1200">
          <a:solidFill>
            <a:schemeClr val="tx1"/>
          </a:solidFill>
          <a:latin typeface="+mj-lt"/>
          <a:ea typeface="ＭＳ Ｐゴシック" charset="0"/>
          <a:cs typeface="ＭＳ Ｐゴシック" charset="0"/>
        </a:defRPr>
      </a:lvl1pPr>
      <a:lvl2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196"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5pPr>
      <a:lvl6pPr marL="457196"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91"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87"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82" algn="ctr" defTabSz="45719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6" indent="-342896" algn="l" defTabSz="457196"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43" indent="-285747" algn="l" defTabSz="457196"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988" indent="-228597" algn="l" defTabSz="457196"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184" indent="-228597" algn="l" defTabSz="457196"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379" indent="-228597" algn="l" defTabSz="457196"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fedcloud.cyberaid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szewski@gmai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ortal.futuregrid.org" TargetMode="External"/><Relationship Id="rId3" Type="http://schemas.openxmlformats.org/officeDocument/2006/relationships/hyperlink" Target="mailto:laszewski@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4302"/>
            <a:ext cx="7772400" cy="1470025"/>
          </a:xfrm>
        </p:spPr>
        <p:txBody>
          <a:bodyPr/>
          <a:lstStyle/>
          <a:p>
            <a:r>
              <a:rPr lang="en-US" dirty="0"/>
              <a:t>Comparison of Multiple Cloud Frameworks</a:t>
            </a:r>
          </a:p>
        </p:txBody>
      </p:sp>
      <p:sp>
        <p:nvSpPr>
          <p:cNvPr id="3" name="Subtitle 2"/>
          <p:cNvSpPr>
            <a:spLocks noGrp="1"/>
          </p:cNvSpPr>
          <p:nvPr>
            <p:ph type="subTitle" idx="1"/>
          </p:nvPr>
        </p:nvSpPr>
        <p:spPr>
          <a:xfrm>
            <a:off x="1371600" y="2597881"/>
            <a:ext cx="6400800" cy="1752600"/>
          </a:xfrm>
        </p:spPr>
        <p:txBody>
          <a:bodyPr/>
          <a:lstStyle/>
          <a:p>
            <a:r>
              <a:rPr lang="en-US" b="1" dirty="0" smtClean="0">
                <a:solidFill>
                  <a:schemeClr val="tx1"/>
                </a:solidFill>
              </a:rPr>
              <a:t>Gregor </a:t>
            </a:r>
            <a:r>
              <a:rPr lang="en-US" b="1" dirty="0">
                <a:solidFill>
                  <a:schemeClr val="tx1"/>
                </a:solidFill>
              </a:rPr>
              <a:t>von </a:t>
            </a:r>
            <a:r>
              <a:rPr lang="en-US" b="1" dirty="0" smtClean="0">
                <a:solidFill>
                  <a:schemeClr val="tx1"/>
                </a:solidFill>
              </a:rPr>
              <a:t>Laszewski</a:t>
            </a:r>
            <a:r>
              <a:rPr lang="en-US" baseline="30000" dirty="0" smtClean="0"/>
              <a:t>*</a:t>
            </a:r>
            <a:r>
              <a:rPr lang="en-US" dirty="0" smtClean="0"/>
              <a:t>, </a:t>
            </a:r>
            <a:r>
              <a:rPr lang="en-US" dirty="0"/>
              <a:t>Javier Diaz, </a:t>
            </a:r>
            <a:r>
              <a:rPr lang="en-US" dirty="0" err="1"/>
              <a:t>Fugang</a:t>
            </a:r>
            <a:r>
              <a:rPr lang="en-US" dirty="0"/>
              <a:t> Wang, Geoffrey C. Fox</a:t>
            </a:r>
          </a:p>
          <a:p>
            <a:endParaRPr lang="en-US" dirty="0" smtClean="0"/>
          </a:p>
          <a:p>
            <a:r>
              <a:rPr lang="en-US" dirty="0" smtClean="0"/>
              <a:t>Indiana </a:t>
            </a:r>
            <a:r>
              <a:rPr lang="en-US" dirty="0"/>
              <a:t>University</a:t>
            </a:r>
          </a:p>
          <a:p>
            <a:r>
              <a:rPr lang="en-US" dirty="0"/>
              <a:t>Bloomington, IN 47408, U.S.A.</a:t>
            </a:r>
          </a:p>
          <a:p>
            <a:r>
              <a:rPr lang="en-US" baseline="30000" dirty="0" smtClean="0">
                <a:solidFill>
                  <a:srgbClr val="000000"/>
                </a:solidFill>
              </a:rPr>
              <a:t>* </a:t>
            </a:r>
            <a:r>
              <a:rPr lang="en-US" dirty="0" err="1" smtClean="0">
                <a:solidFill>
                  <a:srgbClr val="000000"/>
                </a:solidFill>
              </a:rPr>
              <a:t>laszewski@gmail.com</a:t>
            </a:r>
            <a:endParaRPr lang="en-US" dirty="0">
              <a:solidFill>
                <a:srgbClr val="000000"/>
              </a:solidFill>
            </a:endParaRPr>
          </a:p>
        </p:txBody>
      </p:sp>
      <p:sp>
        <p:nvSpPr>
          <p:cNvPr id="4" name="Date Placeholder 3"/>
          <p:cNvSpPr>
            <a:spLocks noGrp="1"/>
          </p:cNvSpPr>
          <p:nvPr>
            <p:ph type="dt" sz="half" idx="10"/>
          </p:nvPr>
        </p:nvSpPr>
        <p:spPr/>
        <p:txBody>
          <a:bodyPr/>
          <a:lstStyle/>
          <a:p>
            <a:fld id="{223C0E04-9422-F54D-A228-AC9755A5ED63}"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1</a:t>
            </a:fld>
            <a:endParaRPr lang="en-US"/>
          </a:p>
        </p:txBody>
      </p:sp>
    </p:spTree>
    <p:extLst>
      <p:ext uri="{BB962C8B-B14F-4D97-AF65-F5344CB8AC3E}">
        <p14:creationId xmlns:p14="http://schemas.microsoft.com/office/powerpoint/2010/main" val="151215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of a Configuration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10</a:t>
            </a:fld>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935312" y="1600200"/>
            <a:ext cx="7416800" cy="4525963"/>
          </a:xfrm>
          <a:prstGeom prst="rect">
            <a:avLst/>
          </a:prstGeom>
        </p:spPr>
      </p:pic>
    </p:spTree>
    <p:extLst>
      <p:ext uri="{BB962C8B-B14F-4D97-AF65-F5344CB8AC3E}">
        <p14:creationId xmlns:p14="http://schemas.microsoft.com/office/powerpoint/2010/main" val="395691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Metric</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11</a:t>
            </a:fld>
            <a:endParaRPr lang="en-US"/>
          </a:p>
        </p:txBody>
      </p:sp>
      <p:sp>
        <p:nvSpPr>
          <p:cNvPr id="7" name="Shape 223"/>
          <p:cNvSpPr/>
          <p:nvPr/>
        </p:nvSpPr>
        <p:spPr>
          <a:xfrm>
            <a:off x="457200" y="274638"/>
            <a:ext cx="8229599" cy="5851525"/>
          </a:xfrm>
          <a:prstGeom prst="rect">
            <a:avLst/>
          </a:prstGeom>
          <a:blipFill>
            <a:blip r:embed="rId2"/>
            <a:stretch>
              <a:fillRect/>
            </a:stretch>
          </a:blipFill>
        </p:spPr>
      </p:sp>
      <p:sp>
        <p:nvSpPr>
          <p:cNvPr id="8" name="Rectangle 7"/>
          <p:cNvSpPr/>
          <p:nvPr/>
        </p:nvSpPr>
        <p:spPr>
          <a:xfrm>
            <a:off x="1150854" y="2500433"/>
            <a:ext cx="621726" cy="3333911"/>
          </a:xfrm>
          <a:prstGeom prst="rect">
            <a:avLst/>
          </a:prstGeom>
          <a:ln>
            <a:noFill/>
          </a:ln>
          <a:effectLst>
            <a:glow rad="228600">
              <a:schemeClr val="bg1">
                <a:lumMod val="65000"/>
                <a:alpha val="40000"/>
              </a:schemeClr>
            </a:glo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ectangle 8"/>
          <p:cNvSpPr/>
          <p:nvPr/>
        </p:nvSpPr>
        <p:spPr>
          <a:xfrm>
            <a:off x="1679983" y="4259997"/>
            <a:ext cx="291020" cy="1574347"/>
          </a:xfrm>
          <a:prstGeom prst="rect">
            <a:avLst/>
          </a:prstGeom>
          <a:ln>
            <a:noFill/>
          </a:ln>
          <a:effectLst>
            <a:glow rad="228600">
              <a:schemeClr val="bg1">
                <a:lumMod val="65000"/>
                <a:alpha val="40000"/>
              </a:schemeClr>
            </a:glo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626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Selected Use Cases </a:t>
            </a:r>
            <a:br>
              <a:rPr lang="en-US" dirty="0" smtClean="0"/>
            </a:br>
            <a:r>
              <a:rPr lang="en-US" dirty="0" smtClean="0"/>
              <a:t>from Scientific Computing</a:t>
            </a:r>
            <a:endParaRPr lang="en-US" dirty="0"/>
          </a:p>
        </p:txBody>
      </p:sp>
      <p:sp>
        <p:nvSpPr>
          <p:cNvPr id="3" name="Content Placeholder 2"/>
          <p:cNvSpPr>
            <a:spLocks noGrp="1"/>
          </p:cNvSpPr>
          <p:nvPr>
            <p:ph idx="1"/>
          </p:nvPr>
        </p:nvSpPr>
        <p:spPr/>
        <p:txBody>
          <a:bodyPr/>
          <a:lstStyle/>
          <a:p>
            <a:pPr lvl="0"/>
            <a:r>
              <a:rPr lang="en-US" dirty="0"/>
              <a:t>B</a:t>
            </a:r>
            <a:r>
              <a:rPr lang="en-US" dirty="0" smtClean="0"/>
              <a:t>ased on scale:</a:t>
            </a:r>
          </a:p>
          <a:p>
            <a:pPr lvl="1"/>
            <a:r>
              <a:rPr lang="en-US" dirty="0" smtClean="0"/>
              <a:t>virtual machines used</a:t>
            </a:r>
          </a:p>
          <a:p>
            <a:pPr lvl="1"/>
            <a:r>
              <a:rPr lang="en-US" dirty="0" smtClean="0"/>
              <a:t> computational </a:t>
            </a:r>
            <a:r>
              <a:rPr lang="en-US" dirty="0" err="1" smtClean="0"/>
              <a:t>tasksa</a:t>
            </a:r>
            <a:endParaRPr lang="en-US" dirty="0" smtClean="0"/>
          </a:p>
          <a:p>
            <a:pPr lvl="1"/>
            <a:r>
              <a:rPr lang="en-US" dirty="0" smtClean="0"/>
              <a:t>number of users </a:t>
            </a:r>
          </a:p>
          <a:p>
            <a:pPr lvl="1"/>
            <a:r>
              <a:rPr lang="en-US" dirty="0" smtClean="0"/>
              <a:t>large </a:t>
            </a:r>
            <a:r>
              <a:rPr lang="en-US" dirty="0"/>
              <a:t>number of concurrent resources </a:t>
            </a:r>
            <a:endParaRPr lang="en-US" dirty="0" smtClean="0"/>
          </a:p>
          <a:p>
            <a:pPr lvl="2"/>
            <a:r>
              <a:rPr lang="en-US" dirty="0" smtClean="0"/>
              <a:t>to </a:t>
            </a:r>
            <a:r>
              <a:rPr lang="en-US" dirty="0"/>
              <a:t>conduct actual calculations and analyses of data</a:t>
            </a:r>
            <a:r>
              <a:rPr lang="en-US" dirty="0" smtClean="0"/>
              <a:t>.</a:t>
            </a:r>
          </a:p>
          <a:p>
            <a:r>
              <a:rPr lang="en-US" dirty="0"/>
              <a:t>B</a:t>
            </a:r>
            <a:r>
              <a:rPr lang="en-US" dirty="0" smtClean="0"/>
              <a:t>ased on robustness:</a:t>
            </a:r>
          </a:p>
          <a:p>
            <a:pPr lvl="1"/>
            <a:r>
              <a:rPr lang="en-US" dirty="0" smtClean="0"/>
              <a:t>few images, run them for a long period of time with guarantees on high-availability. </a:t>
            </a: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dirty="0"/>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12</a:t>
            </a:fld>
            <a:endParaRPr lang="en-US"/>
          </a:p>
        </p:txBody>
      </p:sp>
    </p:spTree>
    <p:extLst>
      <p:ext uri="{BB962C8B-B14F-4D97-AF65-F5344CB8AC3E}">
        <p14:creationId xmlns:p14="http://schemas.microsoft.com/office/powerpoint/2010/main" val="133681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Questions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Resource Provider:</a:t>
            </a:r>
          </a:p>
          <a:p>
            <a:pPr lvl="1"/>
            <a:r>
              <a:rPr lang="en-US" dirty="0" smtClean="0"/>
              <a:t>Does </a:t>
            </a:r>
            <a:r>
              <a:rPr lang="en-US" dirty="0"/>
              <a:t>a user need access to more than one IaaS </a:t>
            </a:r>
            <a:r>
              <a:rPr lang="en-US" dirty="0" smtClean="0"/>
              <a:t>framework</a:t>
            </a:r>
            <a:r>
              <a:rPr lang="en-US" dirty="0"/>
              <a:t>?</a:t>
            </a:r>
          </a:p>
          <a:p>
            <a:pPr lvl="1"/>
            <a:r>
              <a:rPr lang="en-US" dirty="0"/>
              <a:t>Which frameworks should we </a:t>
            </a:r>
            <a:r>
              <a:rPr lang="en-US" dirty="0" smtClean="0"/>
              <a:t>offer?</a:t>
            </a:r>
          </a:p>
          <a:p>
            <a:pPr lvl="0"/>
            <a:r>
              <a:rPr lang="en-US" i="1" dirty="0" smtClean="0"/>
              <a:t>User</a:t>
            </a:r>
          </a:p>
          <a:p>
            <a:pPr lvl="1"/>
            <a:r>
              <a:rPr lang="en-US" i="1" dirty="0" smtClean="0"/>
              <a:t>Which IaaS framework is most suited for me?</a:t>
            </a:r>
          </a:p>
          <a:p>
            <a:pPr lvl="1"/>
            <a:r>
              <a:rPr lang="en-US" i="1" dirty="0" smtClean="0"/>
              <a:t>How can I compare these frameworks not just between each other, but also to bare-metal? </a:t>
            </a:r>
          </a:p>
          <a:p>
            <a:pPr lvl="1"/>
            <a:r>
              <a:rPr lang="en-US" i="1" dirty="0" smtClean="0">
                <a:solidFill>
                  <a:schemeClr val="bg1">
                    <a:lumMod val="75000"/>
                  </a:schemeClr>
                </a:solidFill>
              </a:rPr>
              <a:t>How can I make best use of Clouds to port my applications to it?</a:t>
            </a:r>
            <a:endParaRPr lang="en-US" dirty="0" smtClean="0">
              <a:solidFill>
                <a:schemeClr val="bg1">
                  <a:lumMod val="75000"/>
                </a:schemeClr>
              </a:solidFill>
            </a:endParaRP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13</a:t>
            </a:fld>
            <a:endParaRPr lang="en-US"/>
          </a:p>
        </p:txBody>
      </p:sp>
    </p:spTree>
    <p:extLst>
      <p:ext uri="{BB962C8B-B14F-4D97-AF65-F5344CB8AC3E}">
        <p14:creationId xmlns:p14="http://schemas.microsoft.com/office/powerpoint/2010/main" val="72554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2918" cy="771244"/>
          </a:xfrm>
        </p:spPr>
        <p:txBody>
          <a:bodyPr/>
          <a:lstStyle/>
          <a:p>
            <a:r>
              <a:rPr lang="en-US" dirty="0" smtClean="0"/>
              <a:t>User Demand Influences Deployment Requests by Projects</a:t>
            </a:r>
            <a:endParaRPr lang="en-US" dirty="0"/>
          </a:p>
        </p:txBody>
      </p:sp>
      <p:sp>
        <p:nvSpPr>
          <p:cNvPr id="3" name="Content Placeholder 2"/>
          <p:cNvSpPr>
            <a:spLocks noGrp="1"/>
          </p:cNvSpPr>
          <p:nvPr>
            <p:ph idx="1"/>
          </p:nvPr>
        </p:nvSpPr>
        <p:spPr>
          <a:xfrm>
            <a:off x="6149789" y="2032000"/>
            <a:ext cx="2710329" cy="3342343"/>
          </a:xfrm>
        </p:spPr>
        <p:txBody>
          <a:bodyPr/>
          <a:lstStyle/>
          <a:p>
            <a:pPr marL="0" indent="0">
              <a:buNone/>
            </a:pPr>
            <a:r>
              <a:rPr lang="en-US" sz="1600" i="1" dirty="0" smtClean="0"/>
              <a:t>Values gathered during registration process</a:t>
            </a:r>
          </a:p>
          <a:p>
            <a:pPr marL="0" indent="0">
              <a:buNone/>
            </a:pPr>
            <a:endParaRPr lang="en-US" sz="1600" i="1" dirty="0"/>
          </a:p>
          <a:p>
            <a:pPr marL="0" indent="0">
              <a:buNone/>
            </a:pPr>
            <a:endParaRPr lang="en-US" sz="1600" i="1" dirty="0" smtClean="0"/>
          </a:p>
          <a:p>
            <a:pPr marL="0" indent="0">
              <a:buNone/>
            </a:pPr>
            <a:endParaRPr lang="en-US" sz="1600" i="1" dirty="0"/>
          </a:p>
          <a:p>
            <a:pPr marL="0" indent="0">
              <a:buNone/>
            </a:pPr>
            <a:endParaRPr lang="en-US" sz="1600" i="1" dirty="0" smtClean="0"/>
          </a:p>
          <a:p>
            <a:pPr marL="0" indent="0">
              <a:buNone/>
            </a:pPr>
            <a:endParaRPr lang="en-US" sz="1600" i="1" dirty="0"/>
          </a:p>
          <a:p>
            <a:pPr marL="0" indent="0">
              <a:buNone/>
            </a:pPr>
            <a:endParaRPr lang="en-US" sz="1600" i="1" dirty="0" smtClean="0"/>
          </a:p>
          <a:p>
            <a:pPr marL="0" indent="0">
              <a:buNone/>
            </a:pPr>
            <a:r>
              <a:rPr lang="en-US" sz="1600" i="1" dirty="0" smtClean="0"/>
              <a:t>Note</a:t>
            </a:r>
            <a:r>
              <a:rPr lang="en-US" sz="1600" i="1" dirty="0"/>
              <a:t>: We will improve the way we gather statistics in order to avoid inaccuracy  during the information gathering at project and user registration time.</a:t>
            </a: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14</a:t>
            </a:fld>
            <a:endParaRPr lang="en-US"/>
          </a:p>
        </p:txBody>
      </p:sp>
      <p:graphicFrame>
        <p:nvGraphicFramePr>
          <p:cNvPr id="7" name="Chart 6"/>
          <p:cNvGraphicFramePr/>
          <p:nvPr>
            <p:extLst>
              <p:ext uri="{D42A27DB-BD31-4B8C-83A1-F6EECF244321}">
                <p14:modId xmlns:p14="http://schemas.microsoft.com/office/powerpoint/2010/main" val="892516883"/>
              </p:ext>
            </p:extLst>
          </p:nvPr>
        </p:nvGraphicFramePr>
        <p:xfrm>
          <a:off x="720356" y="1217113"/>
          <a:ext cx="6110941" cy="5146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375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Technology and Project Requests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15</a:t>
            </a:fld>
            <a:endParaRPr lang="en-US"/>
          </a:p>
        </p:txBody>
      </p:sp>
      <p:sp>
        <p:nvSpPr>
          <p:cNvPr id="7" name="Shape 146"/>
          <p:cNvSpPr/>
          <p:nvPr/>
        </p:nvSpPr>
        <p:spPr>
          <a:xfrm>
            <a:off x="0" y="1600201"/>
            <a:ext cx="9064056" cy="4525962"/>
          </a:xfrm>
          <a:prstGeom prst="rect">
            <a:avLst/>
          </a:prstGeom>
          <a:blipFill>
            <a:blip r:embed="rId2"/>
            <a:stretch>
              <a:fillRect/>
            </a:stretch>
          </a:blipFill>
        </p:spPr>
      </p:sp>
      <p:sp>
        <p:nvSpPr>
          <p:cNvPr id="8" name="TextBox 7"/>
          <p:cNvSpPr txBox="1"/>
          <p:nvPr/>
        </p:nvSpPr>
        <p:spPr>
          <a:xfrm>
            <a:off x="642471" y="2465294"/>
            <a:ext cx="1459542" cy="646331"/>
          </a:xfrm>
          <a:prstGeom prst="rect">
            <a:avLst/>
          </a:prstGeom>
          <a:noFill/>
        </p:spPr>
        <p:txBody>
          <a:bodyPr wrap="none" rtlCol="0">
            <a:spAutoFit/>
          </a:bodyPr>
          <a:lstStyle/>
          <a:p>
            <a:r>
              <a:rPr lang="en-US" dirty="0" smtClean="0"/>
              <a:t>&gt;920 Users</a:t>
            </a:r>
          </a:p>
          <a:p>
            <a:r>
              <a:rPr lang="en-US" dirty="0" smtClean="0"/>
              <a:t>&gt;220 Projects</a:t>
            </a:r>
            <a:endParaRPr lang="en-US" dirty="0"/>
          </a:p>
        </p:txBody>
      </p:sp>
      <p:cxnSp>
        <p:nvCxnSpPr>
          <p:cNvPr id="10" name="Straight Arrow Connector 9"/>
          <p:cNvCxnSpPr/>
          <p:nvPr/>
        </p:nvCxnSpPr>
        <p:spPr>
          <a:xfrm flipH="1">
            <a:off x="6335655" y="2832255"/>
            <a:ext cx="510940" cy="861356"/>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90996" y="2029296"/>
            <a:ext cx="1555599" cy="2371487"/>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083395" y="5305937"/>
            <a:ext cx="777798" cy="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335655" y="3693611"/>
            <a:ext cx="510940" cy="905154"/>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97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 dirty="0"/>
              <a:t>Normalized Project and Technology Requests in % of total projects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16</a:t>
            </a:fld>
            <a:endParaRPr lang="en-US"/>
          </a:p>
        </p:txBody>
      </p:sp>
      <p:sp>
        <p:nvSpPr>
          <p:cNvPr id="7" name="Shape 153"/>
          <p:cNvSpPr/>
          <p:nvPr/>
        </p:nvSpPr>
        <p:spPr>
          <a:xfrm>
            <a:off x="355350" y="1600200"/>
            <a:ext cx="9144000" cy="4407804"/>
          </a:xfrm>
          <a:prstGeom prst="rect">
            <a:avLst/>
          </a:prstGeom>
          <a:blipFill>
            <a:blip r:embed="rId2"/>
            <a:stretch>
              <a:fillRect/>
            </a:stretch>
          </a:blipFill>
        </p:spPr>
      </p:sp>
    </p:spTree>
    <p:extLst>
      <p:ext uri="{BB962C8B-B14F-4D97-AF65-F5344CB8AC3E}">
        <p14:creationId xmlns:p14="http://schemas.microsoft.com/office/powerpoint/2010/main" val="286087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Demand Influences Deployment Requests (cont.)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17</a:t>
            </a:fld>
            <a:endParaRPr lang="en-US"/>
          </a:p>
        </p:txBody>
      </p:sp>
      <p:graphicFrame>
        <p:nvGraphicFramePr>
          <p:cNvPr id="7" name="Chart 6"/>
          <p:cNvGraphicFramePr/>
          <p:nvPr>
            <p:extLst>
              <p:ext uri="{D42A27DB-BD31-4B8C-83A1-F6EECF244321}">
                <p14:modId xmlns:p14="http://schemas.microsoft.com/office/powerpoint/2010/main" val="817417105"/>
              </p:ext>
            </p:extLst>
          </p:nvPr>
        </p:nvGraphicFramePr>
        <p:xfrm>
          <a:off x="457199" y="2272554"/>
          <a:ext cx="8229600" cy="36740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38246" y="1810889"/>
            <a:ext cx="3148553" cy="1754327"/>
          </a:xfrm>
          <a:prstGeom prst="rect">
            <a:avLst/>
          </a:prstGeom>
          <a:noFill/>
        </p:spPr>
        <p:txBody>
          <a:bodyPr wrap="square" rtlCol="0">
            <a:spAutoFit/>
          </a:bodyPr>
          <a:lstStyle/>
          <a:p>
            <a:r>
              <a:rPr lang="en-US" dirty="0" smtClean="0"/>
              <a:t>Note: We need to take more information than just registration information</a:t>
            </a:r>
          </a:p>
          <a:p>
            <a:endParaRPr lang="en-US" dirty="0"/>
          </a:p>
          <a:p>
            <a:r>
              <a:rPr lang="en-US" dirty="0" smtClean="0"/>
              <a:t>Eucalyptus, </a:t>
            </a:r>
            <a:r>
              <a:rPr lang="en-US" dirty="0" err="1" smtClean="0"/>
              <a:t>OpenNebula</a:t>
            </a:r>
            <a:r>
              <a:rPr lang="en-US" dirty="0" smtClean="0"/>
              <a:t> have more tutorial hits than Nimbus</a:t>
            </a:r>
            <a:endParaRPr lang="en-US" dirty="0"/>
          </a:p>
        </p:txBody>
      </p:sp>
      <p:sp>
        <p:nvSpPr>
          <p:cNvPr id="9" name="TextBox 8"/>
          <p:cNvSpPr txBox="1"/>
          <p:nvPr/>
        </p:nvSpPr>
        <p:spPr>
          <a:xfrm>
            <a:off x="2642289" y="2287153"/>
            <a:ext cx="1040144" cy="646331"/>
          </a:xfrm>
          <a:prstGeom prst="rect">
            <a:avLst/>
          </a:prstGeom>
          <a:noFill/>
        </p:spPr>
        <p:txBody>
          <a:bodyPr wrap="none" rtlCol="0">
            <a:spAutoFit/>
          </a:bodyPr>
          <a:lstStyle/>
          <a:p>
            <a:r>
              <a:rPr lang="en-US" dirty="0" smtClean="0"/>
              <a:t>Not even </a:t>
            </a:r>
          </a:p>
          <a:p>
            <a:r>
              <a:rPr lang="en-US" dirty="0" smtClean="0"/>
              <a:t>installed</a:t>
            </a:r>
            <a:endParaRPr lang="en-US" dirty="0"/>
          </a:p>
        </p:txBody>
      </p:sp>
    </p:spTree>
    <p:extLst>
      <p:ext uri="{BB962C8B-B14F-4D97-AF65-F5344CB8AC3E}">
        <p14:creationId xmlns:p14="http://schemas.microsoft.com/office/powerpoint/2010/main" val="8133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cap="small" dirty="0" smtClean="0"/>
              <a:t>Overview of Cloud IaaS Frameworks</a:t>
            </a:r>
            <a:endParaRPr lang="en-US" dirty="0"/>
          </a:p>
        </p:txBody>
      </p:sp>
      <p:sp>
        <p:nvSpPr>
          <p:cNvPr id="3" name="Content Placeholder 2"/>
          <p:cNvSpPr>
            <a:spLocks noGrp="1"/>
          </p:cNvSpPr>
          <p:nvPr>
            <p:ph idx="1"/>
          </p:nvPr>
        </p:nvSpPr>
        <p:spPr/>
        <p:txBody>
          <a:bodyPr/>
          <a:lstStyle/>
          <a:p>
            <a:r>
              <a:rPr lang="en-US" dirty="0" smtClean="0"/>
              <a:t>Eucalyptus</a:t>
            </a:r>
          </a:p>
          <a:p>
            <a:r>
              <a:rPr lang="en-US" dirty="0" smtClean="0"/>
              <a:t>Nimbus</a:t>
            </a:r>
          </a:p>
          <a:p>
            <a:r>
              <a:rPr lang="en-US" dirty="0" smtClean="0"/>
              <a:t>OpenStack</a:t>
            </a:r>
          </a:p>
          <a:p>
            <a:r>
              <a:rPr lang="en-US" dirty="0" smtClean="0"/>
              <a:t>(</a:t>
            </a:r>
            <a:r>
              <a:rPr lang="en-US" dirty="0" err="1" smtClean="0"/>
              <a:t>OpenNebula</a:t>
            </a:r>
            <a:r>
              <a:rPr lang="en-US" dirty="0" smtClean="0"/>
              <a:t>)</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18</a:t>
            </a:fld>
            <a:endParaRPr lang="en-US"/>
          </a:p>
        </p:txBody>
      </p:sp>
    </p:spTree>
    <p:extLst>
      <p:ext uri="{BB962C8B-B14F-4D97-AF65-F5344CB8AC3E}">
        <p14:creationId xmlns:p14="http://schemas.microsoft.com/office/powerpoint/2010/main" val="165873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smtClean="0"/>
              <a:t>Nimbus Project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Nimbus Infrastructure:</a:t>
            </a:r>
            <a:r>
              <a:rPr lang="en-US" dirty="0" smtClean="0"/>
              <a:t> </a:t>
            </a:r>
          </a:p>
          <a:p>
            <a:pPr lvl="1"/>
            <a:r>
              <a:rPr lang="en-US" dirty="0" smtClean="0"/>
              <a:t>Open source EC2/S3-compatible Infrastructure-as-a-Service</a:t>
            </a:r>
          </a:p>
          <a:p>
            <a:pPr lvl="1"/>
            <a:r>
              <a:rPr lang="en-US" dirty="0" smtClean="0"/>
              <a:t>Focus on scientific community:</a:t>
            </a:r>
          </a:p>
          <a:p>
            <a:pPr lvl="2"/>
            <a:r>
              <a:rPr lang="en-US" dirty="0" smtClean="0"/>
              <a:t> proxy credentials, batch schedulers, best-effort allocations and others.</a:t>
            </a:r>
            <a:br>
              <a:rPr lang="en-US" dirty="0" smtClean="0"/>
            </a:br>
            <a:endParaRPr lang="en-US" dirty="0" smtClean="0"/>
          </a:p>
          <a:p>
            <a:pPr lvl="0"/>
            <a:r>
              <a:rPr lang="en-US" i="1" dirty="0"/>
              <a:t>Nimbus Platform:</a:t>
            </a:r>
            <a:r>
              <a:rPr lang="en-US" dirty="0"/>
              <a:t> </a:t>
            </a:r>
          </a:p>
          <a:p>
            <a:pPr lvl="1"/>
            <a:r>
              <a:rPr lang="en-US" dirty="0"/>
              <a:t>additional tools to simplify the management</a:t>
            </a:r>
          </a:p>
          <a:p>
            <a:pPr lvl="1"/>
            <a:r>
              <a:rPr lang="en-US" dirty="0"/>
              <a:t>facilitate the integration with other existing clouds (OpenStack and Amazon). </a:t>
            </a:r>
          </a:p>
          <a:p>
            <a:pPr lvl="2"/>
            <a:r>
              <a:rPr lang="en-US" dirty="0" err="1"/>
              <a:t>cloudinit.d</a:t>
            </a:r>
            <a:r>
              <a:rPr lang="en-US" dirty="0"/>
              <a:t> coordinates launching, controlling, and monitoring cloud applications, </a:t>
            </a:r>
          </a:p>
          <a:p>
            <a:pPr lvl="2"/>
            <a:r>
              <a:rPr lang="en-US" dirty="0"/>
              <a:t>context broker service that coordinates large virtual cluster launches automatically and </a:t>
            </a:r>
            <a:r>
              <a:rPr lang="en-US" dirty="0" smtClean="0"/>
              <a:t>repeatedly</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19</a:t>
            </a:fld>
            <a:endParaRPr lang="en-US"/>
          </a:p>
        </p:txBody>
      </p:sp>
    </p:spTree>
    <p:extLst>
      <p:ext uri="{BB962C8B-B14F-4D97-AF65-F5344CB8AC3E}">
        <p14:creationId xmlns:p14="http://schemas.microsoft.com/office/powerpoint/2010/main" val="31093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6589"/>
            <a:ext cx="7772400" cy="6005168"/>
          </a:xfrm>
        </p:spPr>
        <p:txBody>
          <a:bodyPr>
            <a:normAutofit fontScale="90000"/>
          </a:bodyPr>
          <a:lstStyle/>
          <a:p>
            <a:r>
              <a:rPr lang="en-US" dirty="0"/>
              <a:t>Workshop on Cloud Services, Federation</a:t>
            </a:r>
            <a:r>
              <a:rPr lang="en-US" dirty="0" smtClean="0"/>
              <a:t>, and </a:t>
            </a:r>
            <a:r>
              <a:rPr lang="en-US" dirty="0"/>
              <a:t>the</a:t>
            </a:r>
            <a:br>
              <a:rPr lang="en-US" dirty="0"/>
            </a:br>
            <a:r>
              <a:rPr lang="en-US" dirty="0"/>
              <a:t>8th Open Cirrus Summit</a:t>
            </a:r>
            <a:br>
              <a:rPr lang="en-US" dirty="0"/>
            </a:br>
            <a:r>
              <a:rPr lang="en-US" sz="3600" b="0" dirty="0">
                <a:hlinkClick r:id="rId2"/>
              </a:rPr>
              <a:t>http://fedcloud.cyberaide.org/</a:t>
            </a:r>
            <a:r>
              <a:rPr lang="en-US" sz="3600" b="0" dirty="0"/>
              <a:t/>
            </a:r>
            <a:br>
              <a:rPr lang="en-US" sz="3600" b="0" dirty="0"/>
            </a:br>
            <a:r>
              <a:rPr lang="en-US" sz="3600" b="0" dirty="0"/>
              <a:t>21 September 2012, San </a:t>
            </a:r>
            <a:r>
              <a:rPr lang="en-US" sz="3600" b="0" dirty="0" smtClean="0"/>
              <a:t>Jose</a:t>
            </a:r>
            <a:r>
              <a:rPr lang="en-US" sz="3600" b="0" dirty="0"/>
              <a:t/>
            </a:r>
            <a:br>
              <a:rPr lang="en-US" sz="3600" b="0" dirty="0"/>
            </a:br>
            <a:r>
              <a:rPr lang="en-US" sz="3600" b="0" dirty="0" smtClean="0"/>
              <a:t/>
            </a:r>
            <a:br>
              <a:rPr lang="en-US" sz="3600" b="0" dirty="0" smtClean="0"/>
            </a:br>
            <a:r>
              <a:rPr lang="en-US" dirty="0" smtClean="0"/>
              <a:t>Deadlines</a:t>
            </a:r>
            <a:r>
              <a:rPr lang="en-US" dirty="0"/>
              <a:t/>
            </a:r>
            <a:br>
              <a:rPr lang="en-US" dirty="0"/>
            </a:br>
            <a:r>
              <a:rPr lang="en-US" sz="3600" b="0" dirty="0"/>
              <a:t>Papers Due: </a:t>
            </a:r>
            <a:r>
              <a:rPr lang="en-US" sz="3600" b="0" dirty="0" smtClean="0"/>
              <a:t>July </a:t>
            </a:r>
            <a:r>
              <a:rPr lang="en-US" sz="3600" b="0" dirty="0"/>
              <a:t>14, 2012 </a:t>
            </a:r>
            <a:r>
              <a:rPr lang="en-US" sz="3600" b="0" dirty="0" smtClean="0"/>
              <a:t/>
            </a:r>
            <a:br>
              <a:rPr lang="en-US" sz="3600" b="0" dirty="0" smtClean="0"/>
            </a:br>
            <a:r>
              <a:rPr lang="en-US" sz="3600" b="0" dirty="0" smtClean="0"/>
              <a:t>Author </a:t>
            </a:r>
            <a:r>
              <a:rPr lang="en-US" sz="3600" b="0" dirty="0"/>
              <a:t>Notification: July 31, 2012 </a:t>
            </a:r>
            <a:r>
              <a:rPr lang="en-US" sz="3600" b="0" dirty="0" smtClean="0"/>
              <a:t/>
            </a:r>
            <a:br>
              <a:rPr lang="en-US" sz="3600" b="0" dirty="0" smtClean="0"/>
            </a:br>
            <a:r>
              <a:rPr lang="en-US" sz="3600" b="0" dirty="0" smtClean="0"/>
              <a:t>Final </a:t>
            </a:r>
            <a:r>
              <a:rPr lang="en-US" sz="3600" b="0" dirty="0"/>
              <a:t>Papers due: August 14, 2012 </a:t>
            </a:r>
            <a:r>
              <a:rPr lang="en-US" sz="3600" b="0" dirty="0" smtClean="0"/>
              <a:t/>
            </a:r>
            <a:br>
              <a:rPr lang="en-US" sz="3600" b="0" dirty="0" smtClean="0"/>
            </a:br>
            <a:r>
              <a:rPr lang="en-US" sz="3600" b="0" dirty="0" smtClean="0"/>
              <a:t>Workshop</a:t>
            </a:r>
            <a:r>
              <a:rPr lang="en-US" sz="3600" b="0" dirty="0"/>
              <a:t>: September 21, 2012</a:t>
            </a:r>
            <a:r>
              <a:rPr lang="en-US" dirty="0"/>
              <a:t/>
            </a:r>
            <a:br>
              <a:rPr lang="en-US" dirty="0"/>
            </a:br>
            <a:endParaRPr lang="en-US" dirty="0"/>
          </a:p>
        </p:txBody>
      </p:sp>
      <p:sp>
        <p:nvSpPr>
          <p:cNvPr id="4" name="Date Placeholder 3"/>
          <p:cNvSpPr>
            <a:spLocks noGrp="1"/>
          </p:cNvSpPr>
          <p:nvPr>
            <p:ph type="dt" sz="half" idx="10"/>
          </p:nvPr>
        </p:nvSpPr>
        <p:spPr/>
        <p:txBody>
          <a:bodyPr/>
          <a:lstStyle/>
          <a:p>
            <a:fld id="{DE061C00-9EC6-8742-9977-7C289B6A9F5B}"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2</a:t>
            </a:fld>
            <a:endParaRPr lang="en-US"/>
          </a:p>
        </p:txBody>
      </p:sp>
    </p:spTree>
    <p:extLst>
      <p:ext uri="{BB962C8B-B14F-4D97-AF65-F5344CB8AC3E}">
        <p14:creationId xmlns:p14="http://schemas.microsoft.com/office/powerpoint/2010/main" val="28270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err="1" smtClean="0"/>
              <a:t>OpenNebula</a:t>
            </a:r>
            <a:endParaRPr lang="en-US" dirty="0"/>
          </a:p>
        </p:txBody>
      </p:sp>
      <p:sp>
        <p:nvSpPr>
          <p:cNvPr id="3" name="Content Placeholder 2"/>
          <p:cNvSpPr>
            <a:spLocks noGrp="1"/>
          </p:cNvSpPr>
          <p:nvPr>
            <p:ph sz="half" idx="1"/>
          </p:nvPr>
        </p:nvSpPr>
        <p:spPr/>
        <p:txBody>
          <a:bodyPr>
            <a:normAutofit fontScale="92500"/>
          </a:bodyPr>
          <a:lstStyle/>
          <a:p>
            <a:r>
              <a:rPr lang="en-US" dirty="0"/>
              <a:t>O</a:t>
            </a:r>
            <a:r>
              <a:rPr lang="en-US" dirty="0" smtClean="0"/>
              <a:t>pen source, modular </a:t>
            </a:r>
          </a:p>
          <a:p>
            <a:pPr lvl="1"/>
            <a:r>
              <a:rPr lang="en-US" dirty="0" smtClean="0"/>
              <a:t>integration with different storage and network infrastructure configurations, and hypervisor technologies</a:t>
            </a:r>
          </a:p>
          <a:p>
            <a:r>
              <a:rPr lang="en-US" dirty="0" smtClean="0"/>
              <a:t>Services can deal with:</a:t>
            </a:r>
          </a:p>
          <a:p>
            <a:pPr lvl="1"/>
            <a:r>
              <a:rPr lang="en-US" dirty="0" smtClean="0"/>
              <a:t> changing re­source needs, resource additions, live migration, snapshotting, and failure of physical resources, cloud federation</a:t>
            </a:r>
          </a:p>
        </p:txBody>
      </p:sp>
      <p:sp>
        <p:nvSpPr>
          <p:cNvPr id="7" name="Content Placeholder 6"/>
          <p:cNvSpPr>
            <a:spLocks noGrp="1"/>
          </p:cNvSpPr>
          <p:nvPr>
            <p:ph sz="half" idx="2"/>
          </p:nvPr>
        </p:nvSpPr>
        <p:spPr/>
        <p:txBody>
          <a:bodyPr>
            <a:normAutofit fontScale="85000" lnSpcReduction="10000"/>
          </a:bodyPr>
          <a:lstStyle/>
          <a:p>
            <a:r>
              <a:rPr lang="en-US" dirty="0"/>
              <a:t>Access interfaces:</a:t>
            </a:r>
          </a:p>
          <a:p>
            <a:pPr lvl="1"/>
            <a:r>
              <a:rPr lang="en-US" dirty="0"/>
              <a:t>REST-based interfaces, OGF OCCI, cloud API standard, AWS EC2 API standard.</a:t>
            </a:r>
          </a:p>
          <a:p>
            <a:r>
              <a:rPr lang="en-US" dirty="0"/>
              <a:t>Authorization:</a:t>
            </a:r>
          </a:p>
          <a:p>
            <a:pPr lvl="1"/>
            <a:r>
              <a:rPr lang="en-US" dirty="0"/>
              <a:t>passwords, </a:t>
            </a:r>
            <a:r>
              <a:rPr lang="en-US" dirty="0" err="1"/>
              <a:t>ssh</a:t>
            </a:r>
            <a:r>
              <a:rPr lang="en-US" dirty="0"/>
              <a:t> </a:t>
            </a:r>
            <a:r>
              <a:rPr lang="en-US" dirty="0" err="1"/>
              <a:t>rsa</a:t>
            </a:r>
            <a:r>
              <a:rPr lang="en-US" dirty="0"/>
              <a:t> </a:t>
            </a:r>
            <a:r>
              <a:rPr lang="en-US" dirty="0" err="1"/>
              <a:t>keypairs</a:t>
            </a:r>
            <a:r>
              <a:rPr lang="en-US" dirty="0"/>
              <a:t>, X.509 certificates or LDAP, fine-grained role –based ACLs</a:t>
            </a:r>
          </a:p>
          <a:p>
            <a:r>
              <a:rPr lang="en-US" dirty="0"/>
              <a:t>Storage:</a:t>
            </a:r>
          </a:p>
          <a:p>
            <a:pPr lvl="1"/>
            <a:r>
              <a:rPr lang="en-US" dirty="0"/>
              <a:t> non-shared file systems, </a:t>
            </a:r>
            <a:r>
              <a:rPr lang="en-US" dirty="0" err="1"/>
              <a:t>ssh</a:t>
            </a:r>
            <a:r>
              <a:rPr lang="en-US" dirty="0"/>
              <a:t> image transfer, shared file systems (NFS, </a:t>
            </a:r>
            <a:r>
              <a:rPr lang="en-US" dirty="0" err="1"/>
              <a:t>GlusterFS</a:t>
            </a:r>
            <a:r>
              <a:rPr lang="en-US" dirty="0"/>
              <a:t>, </a:t>
            </a:r>
            <a:r>
              <a:rPr lang="en-US" dirty="0" err="1"/>
              <a:t>Lustre</a:t>
            </a:r>
            <a:r>
              <a:rPr lang="en-US" dirty="0"/>
              <a:t>) or LVM with </a:t>
            </a:r>
            <a:r>
              <a:rPr lang="en-US" dirty="0" err="1"/>
              <a:t>CoW</a:t>
            </a:r>
            <a:r>
              <a:rPr lang="en-US" dirty="0"/>
              <a:t> (copy-on-write)</a:t>
            </a:r>
          </a:p>
          <a:p>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20</a:t>
            </a:fld>
            <a:endParaRPr lang="en-US"/>
          </a:p>
        </p:txBody>
      </p:sp>
    </p:spTree>
    <p:extLst>
      <p:ext uri="{BB962C8B-B14F-4D97-AF65-F5344CB8AC3E}">
        <p14:creationId xmlns:p14="http://schemas.microsoft.com/office/powerpoint/2010/main" val="4222575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smtClean="0"/>
              <a:t>OpenStack</a:t>
            </a:r>
            <a:endParaRPr lang="en-US" dirty="0"/>
          </a:p>
        </p:txBody>
      </p:sp>
      <p:sp>
        <p:nvSpPr>
          <p:cNvPr id="3" name="Content Placeholder 2"/>
          <p:cNvSpPr>
            <a:spLocks noGrp="1"/>
          </p:cNvSpPr>
          <p:nvPr>
            <p:ph idx="1"/>
          </p:nvPr>
        </p:nvSpPr>
        <p:spPr/>
        <p:txBody>
          <a:bodyPr>
            <a:normAutofit/>
          </a:bodyPr>
          <a:lstStyle/>
          <a:p>
            <a:r>
              <a:rPr lang="en-US" dirty="0" smtClean="0"/>
              <a:t>Lots of interest by the community!</a:t>
            </a:r>
          </a:p>
          <a:p>
            <a:endParaRPr lang="en-US" dirty="0" smtClean="0"/>
          </a:p>
          <a:p>
            <a:r>
              <a:rPr lang="en-US" dirty="0"/>
              <a:t>C</a:t>
            </a:r>
            <a:r>
              <a:rPr lang="en-US" dirty="0" smtClean="0"/>
              <a:t>ollection of open source components </a:t>
            </a:r>
          </a:p>
          <a:p>
            <a:pPr lvl="1"/>
            <a:r>
              <a:rPr lang="en-US" dirty="0" smtClean="0"/>
              <a:t>Compute (called </a:t>
            </a:r>
            <a:r>
              <a:rPr lang="en-US" i="1" dirty="0" smtClean="0"/>
              <a:t>Nova</a:t>
            </a:r>
            <a:r>
              <a:rPr lang="en-US" dirty="0" smtClean="0"/>
              <a:t>)</a:t>
            </a:r>
          </a:p>
          <a:p>
            <a:pPr lvl="1"/>
            <a:r>
              <a:rPr lang="en-US" dirty="0" smtClean="0"/>
              <a:t>Object Storage (called </a:t>
            </a:r>
            <a:r>
              <a:rPr lang="en-US" i="1" dirty="0" smtClean="0"/>
              <a:t>Swift</a:t>
            </a:r>
            <a:r>
              <a:rPr lang="en-US" dirty="0" smtClean="0"/>
              <a:t>)</a:t>
            </a:r>
          </a:p>
          <a:p>
            <a:pPr lvl="1"/>
            <a:r>
              <a:rPr lang="en-US" dirty="0" smtClean="0"/>
              <a:t>Image Service (called </a:t>
            </a:r>
            <a:r>
              <a:rPr lang="en-US" i="1" dirty="0" smtClean="0"/>
              <a:t>Glance</a:t>
            </a:r>
            <a:r>
              <a:rPr lang="en-US" dirty="0" smtClean="0"/>
              <a:t>) </a:t>
            </a:r>
          </a:p>
          <a:p>
            <a:pPr lvl="1"/>
            <a:r>
              <a:rPr lang="en-US" dirty="0" smtClean="0"/>
              <a:t>Keystone (authorization)</a:t>
            </a: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21</a:t>
            </a:fld>
            <a:endParaRPr lang="en-US"/>
          </a:p>
        </p:txBody>
      </p:sp>
    </p:spTree>
    <p:extLst>
      <p:ext uri="{BB962C8B-B14F-4D97-AF65-F5344CB8AC3E}">
        <p14:creationId xmlns:p14="http://schemas.microsoft.com/office/powerpoint/2010/main" val="211292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smtClean="0"/>
              <a:t>Eucalyptus</a:t>
            </a:r>
            <a:endParaRPr lang="en-US" dirty="0"/>
          </a:p>
        </p:txBody>
      </p:sp>
      <p:sp>
        <p:nvSpPr>
          <p:cNvPr id="3" name="Content Placeholder 2"/>
          <p:cNvSpPr>
            <a:spLocks noGrp="1"/>
          </p:cNvSpPr>
          <p:nvPr>
            <p:ph idx="1"/>
          </p:nvPr>
        </p:nvSpPr>
        <p:spPr>
          <a:xfrm>
            <a:off x="457200" y="1600200"/>
            <a:ext cx="8229600" cy="4884271"/>
          </a:xfrm>
        </p:spPr>
        <p:txBody>
          <a:bodyPr>
            <a:normAutofit fontScale="85000" lnSpcReduction="10000"/>
          </a:bodyPr>
          <a:lstStyle/>
          <a:p>
            <a:r>
              <a:rPr lang="en-US" dirty="0"/>
              <a:t>O</a:t>
            </a:r>
            <a:r>
              <a:rPr lang="en-US" dirty="0" smtClean="0"/>
              <a:t>n-premise private clouds compatible with Amazon EC2 and Amazon S3.</a:t>
            </a:r>
          </a:p>
          <a:p>
            <a:r>
              <a:rPr lang="en-US" dirty="0" smtClean="0"/>
              <a:t>Cloud Controller (CLC) </a:t>
            </a:r>
          </a:p>
          <a:p>
            <a:pPr lvl="1"/>
            <a:r>
              <a:rPr lang="en-US" dirty="0" smtClean="0"/>
              <a:t>that manages the virtualized resources; </a:t>
            </a:r>
          </a:p>
          <a:p>
            <a:r>
              <a:rPr lang="en-US" dirty="0" smtClean="0"/>
              <a:t>Cluster Controller (CC) </a:t>
            </a:r>
          </a:p>
          <a:p>
            <a:pPr lvl="1"/>
            <a:r>
              <a:rPr lang="en-US" dirty="0" smtClean="0"/>
              <a:t>controls the execution of VMs; </a:t>
            </a:r>
          </a:p>
          <a:p>
            <a:r>
              <a:rPr lang="en-US" dirty="0" smtClean="0"/>
              <a:t>Walrus is the storage system Storage Controller (SC) </a:t>
            </a:r>
          </a:p>
          <a:p>
            <a:pPr lvl="1"/>
            <a:r>
              <a:rPr lang="en-US" dirty="0" smtClean="0"/>
              <a:t>provides block-level network storage including support for Amazon Elastic Block Storage (EBS) semantics; </a:t>
            </a:r>
          </a:p>
          <a:p>
            <a:pPr lvl="1"/>
            <a:r>
              <a:rPr lang="en-US" dirty="0" smtClean="0"/>
              <a:t>Node Controller (NC) </a:t>
            </a:r>
          </a:p>
          <a:p>
            <a:pPr lvl="2"/>
            <a:r>
              <a:rPr lang="en-US" dirty="0" smtClean="0"/>
              <a:t>installed in each compute node to control VM activities</a:t>
            </a: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22</a:t>
            </a:fld>
            <a:endParaRPr lang="en-US"/>
          </a:p>
        </p:txBody>
      </p:sp>
    </p:spTree>
    <p:extLst>
      <p:ext uri="{BB962C8B-B14F-4D97-AF65-F5344CB8AC3E}">
        <p14:creationId xmlns:p14="http://schemas.microsoft.com/office/powerpoint/2010/main" val="396516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cap="small" dirty="0" smtClean="0"/>
              <a:t>Qualitative Feature Comparison of the IaaS Frameworks</a:t>
            </a:r>
            <a:endParaRPr lang="en-US" dirty="0"/>
          </a:p>
        </p:txBody>
      </p:sp>
      <p:sp>
        <p:nvSpPr>
          <p:cNvPr id="8" name="Content Placeholder 7"/>
          <p:cNvSpPr>
            <a:spLocks noGrp="1"/>
          </p:cNvSpPr>
          <p:nvPr>
            <p:ph idx="1"/>
          </p:nvPr>
        </p:nvSpPr>
        <p:spPr/>
        <p:txBody>
          <a:bodyPr/>
          <a:lstStyle/>
          <a:p>
            <a:r>
              <a:rPr lang="en-US" dirty="0" smtClean="0"/>
              <a:t>Please help us to complete and work on our comparison</a:t>
            </a:r>
          </a:p>
          <a:p>
            <a:r>
              <a:rPr lang="en-US" dirty="0" smtClean="0"/>
              <a:t>Send e-mail to</a:t>
            </a:r>
          </a:p>
          <a:p>
            <a:pPr lvl="1"/>
            <a:r>
              <a:rPr lang="en-US" dirty="0" smtClean="0">
                <a:hlinkClick r:id="rId2"/>
              </a:rPr>
              <a:t>laszewski@gmail.com</a:t>
            </a:r>
            <a:r>
              <a:rPr lang="en-US" dirty="0" smtClean="0"/>
              <a:t> </a:t>
            </a:r>
          </a:p>
          <a:p>
            <a:pPr lvl="1"/>
            <a:endParaRPr lang="en-US" dirty="0"/>
          </a:p>
          <a:p>
            <a:r>
              <a:rPr lang="en-US" dirty="0" smtClean="0"/>
              <a:t>I am sure we have made mistakes or focused on goals different from yours that may influence the result.</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23</a:t>
            </a:fld>
            <a:endParaRPr lang="en-US"/>
          </a:p>
        </p:txBody>
      </p:sp>
    </p:spTree>
    <p:extLst>
      <p:ext uri="{BB962C8B-B14F-4D97-AF65-F5344CB8AC3E}">
        <p14:creationId xmlns:p14="http://schemas.microsoft.com/office/powerpoint/2010/main" val="410525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65964347"/>
              </p:ext>
            </p:extLst>
          </p:nvPr>
        </p:nvGraphicFramePr>
        <p:xfrm>
          <a:off x="457198" y="1646516"/>
          <a:ext cx="8104095" cy="4754880"/>
        </p:xfrm>
        <a:graphic>
          <a:graphicData uri="http://schemas.openxmlformats.org/drawingml/2006/table">
            <a:tbl>
              <a:tblPr firstRow="1" bandRow="1">
                <a:tableStyleId>{22838BEF-8BB2-4498-84A7-C5851F593DF1}</a:tableStyleId>
              </a:tblPr>
              <a:tblGrid>
                <a:gridCol w="1126567"/>
                <a:gridCol w="2554805"/>
                <a:gridCol w="4422723"/>
              </a:tblGrid>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endParaRPr lang="en-US" sz="2400" dirty="0" smtClean="0">
                        <a:effectLst/>
                        <a:latin typeface="Times New Roman"/>
                        <a:ea typeface="SimSun"/>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 (Cactus)</a:t>
                      </a:r>
                      <a:endParaRPr lang="en-US" sz="2400" b="1" dirty="0">
                        <a:effectLst/>
                        <a:latin typeface="Times New Roman"/>
                        <a:ea typeface="SimSun"/>
                      </a:endParaRPr>
                    </a:p>
                  </a:txBody>
                  <a:tcPr marL="68580" marR="68580" marT="0" marB="0"/>
                </a:tc>
                <a:tc>
                  <a:txBody>
                    <a:bodyPr/>
                    <a:lstStyle/>
                    <a:p>
                      <a:pPr marL="0" marR="0" algn="ctr">
                        <a:spcBef>
                          <a:spcPts val="0"/>
                        </a:spcBef>
                        <a:spcAft>
                          <a:spcPts val="0"/>
                        </a:spcAft>
                      </a:pPr>
                      <a:r>
                        <a:rPr lang="en-US" sz="2400" b="0" dirty="0">
                          <a:effectLst/>
                        </a:rPr>
                        <a:t>EC2 and S3, Rest </a:t>
                      </a:r>
                      <a:r>
                        <a:rPr lang="en-US" sz="2400" b="0" dirty="0" smtClean="0">
                          <a:effectLst/>
                        </a:rPr>
                        <a:t>Interface</a:t>
                      </a:r>
                      <a:endParaRPr lang="en-US" sz="2400" b="0" dirty="0">
                        <a:effectLst/>
                      </a:endParaRPr>
                    </a:p>
                  </a:txBody>
                  <a:tcPr marL="68580" marR="68580" marT="0" marB="0"/>
                </a:tc>
              </a:tr>
              <a:tr h="692129">
                <a:tc>
                  <a:txBody>
                    <a:bodyPr/>
                    <a:lstStyle/>
                    <a:p>
                      <a:pPr marL="0" marR="0" algn="l">
                        <a:spcBef>
                          <a:spcPts val="0"/>
                        </a:spcBef>
                        <a:spcAft>
                          <a:spcPts val="0"/>
                        </a:spcAft>
                      </a:pPr>
                      <a:r>
                        <a:rPr lang="en-US" sz="2400" dirty="0" smtClean="0">
                          <a:effectLst/>
                        </a:rPr>
                        <a:t>✓✓</a:t>
                      </a: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latin typeface="Times New Roman"/>
                          <a:ea typeface="SimSun"/>
                        </a:rPr>
                        <a:t>OpenStack</a:t>
                      </a:r>
                    </a:p>
                    <a:p>
                      <a:pPr marL="0" marR="0" algn="l">
                        <a:spcBef>
                          <a:spcPts val="0"/>
                        </a:spcBef>
                        <a:spcAft>
                          <a:spcPts val="0"/>
                        </a:spcAft>
                      </a:pPr>
                      <a:r>
                        <a:rPr lang="en-US" sz="2400" b="1" dirty="0" smtClean="0">
                          <a:effectLst/>
                          <a:latin typeface="Times New Roman"/>
                          <a:ea typeface="SimSun"/>
                        </a:rPr>
                        <a:t>(Essex)</a:t>
                      </a:r>
                      <a:endParaRPr lang="en-US" sz="2400" b="1" dirty="0">
                        <a:effectLst/>
                        <a:latin typeface="Times New Roman"/>
                        <a:ea typeface="SimSun"/>
                      </a:endParaRPr>
                    </a:p>
                  </a:txBody>
                  <a:tcPr marL="68580" marR="68580" marT="0" marB="0"/>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pPr marL="0" marR="0" algn="ctr">
                        <a:spcBef>
                          <a:spcPts val="0"/>
                        </a:spcBef>
                        <a:spcAft>
                          <a:spcPts val="0"/>
                        </a:spcAft>
                      </a:pPr>
                      <a:endParaRPr lang="en-US" sz="2400" dirty="0">
                        <a:effectLst/>
                        <a:latin typeface="Times New Roman"/>
                        <a:ea typeface="SimSun"/>
                      </a:endParaRPr>
                    </a:p>
                  </a:txBody>
                  <a:tcPr marL="68580" marR="68580" marT="0" marB="0"/>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(2.0)</a:t>
                      </a:r>
                    </a:p>
                  </a:txBody>
                  <a:tcPr/>
                </a:tc>
                <a:tc>
                  <a:txBody>
                    <a:bodyPr/>
                    <a:lstStyle/>
                    <a:p>
                      <a:pPr marL="0" marR="0" algn="ctr">
                        <a:spcBef>
                          <a:spcPts val="0"/>
                        </a:spcBef>
                        <a:spcAft>
                          <a:spcPts val="0"/>
                        </a:spcAft>
                      </a:pPr>
                      <a:r>
                        <a:rPr lang="en-US" sz="2400" dirty="0" smtClean="0">
                          <a:effectLst/>
                        </a:rPr>
                        <a:t>EC2 and S3, Rest Interface</a:t>
                      </a:r>
                    </a:p>
                  </a:txBody>
                  <a:tcPr/>
                </a:tc>
              </a:tr>
              <a:tr h="526306">
                <a:tc>
                  <a:txBody>
                    <a:bodyPr/>
                    <a:lstStyle/>
                    <a:p>
                      <a:r>
                        <a:rPr lang="en-US" sz="2400" dirty="0" smtClean="0">
                          <a:effectLst/>
                        </a:rPr>
                        <a:t>✓✓</a:t>
                      </a:r>
                      <a:endParaRPr lang="en-US" sz="2400" b="1" dirty="0"/>
                    </a:p>
                  </a:txBody>
                  <a:tcPr/>
                </a:tc>
                <a:tc>
                  <a:txBody>
                    <a:bodyPr/>
                    <a:lstStyle/>
                    <a:p>
                      <a:r>
                        <a:rPr lang="en-US" sz="2400" b="1" dirty="0" smtClean="0"/>
                        <a:t>Eucalyptus (3.1)</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dirty="0" smtClean="0">
                          <a:effectLst/>
                        </a:rPr>
                        <a:t>EC2 and S3, Rest Interface, OCCI</a:t>
                      </a:r>
                    </a:p>
                    <a:p>
                      <a:endParaRPr lang="en-US" sz="2400" dirty="0"/>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marL="0" marR="0" algn="ctr">
                        <a:spcBef>
                          <a:spcPts val="0"/>
                        </a:spcBef>
                        <a:spcAft>
                          <a:spcPts val="0"/>
                        </a:spcAft>
                      </a:pPr>
                      <a:r>
                        <a:rPr lang="en-US" sz="2400" dirty="0" smtClean="0">
                          <a:effectLst/>
                        </a:rPr>
                        <a:t>EC2 and S3, Rest Interface</a:t>
                      </a:r>
                    </a:p>
                    <a:p>
                      <a:endParaRPr lang="en-US" sz="2400" dirty="0"/>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dirty="0" smtClean="0">
                          <a:effectLst/>
                        </a:rPr>
                        <a:t>✓✓✓</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marL="0" marR="0" algn="ctr">
                        <a:spcBef>
                          <a:spcPts val="0"/>
                        </a:spcBef>
                        <a:spcAft>
                          <a:spcPts val="0"/>
                        </a:spcAft>
                      </a:pPr>
                      <a:r>
                        <a:rPr lang="en-US" sz="2400" dirty="0" smtClean="0">
                          <a:effectLst/>
                        </a:rPr>
                        <a:t>Native XML/RPC, EC2 and S3, OCCI, Rest Interface</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24</a:t>
            </a:fld>
            <a:endParaRPr lang="en-US"/>
          </a:p>
        </p:txBody>
      </p:sp>
    </p:spTree>
    <p:extLst>
      <p:ext uri="{BB962C8B-B14F-4D97-AF65-F5344CB8AC3E}">
        <p14:creationId xmlns:p14="http://schemas.microsoft.com/office/powerpoint/2010/main" val="30634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58832153"/>
              </p:ext>
            </p:extLst>
          </p:nvPr>
        </p:nvGraphicFramePr>
        <p:xfrm>
          <a:off x="457198" y="1600199"/>
          <a:ext cx="8104095" cy="3200400"/>
        </p:xfrm>
        <a:graphic>
          <a:graphicData uri="http://schemas.openxmlformats.org/drawingml/2006/table">
            <a:tbl>
              <a:tblPr firstRow="1" bandRow="1">
                <a:tableStyleId>{22838BEF-8BB2-4498-84A7-C5851F593DF1}</a:tableStyleId>
              </a:tblPr>
              <a:tblGrid>
                <a:gridCol w="1840686"/>
                <a:gridCol w="1840686"/>
                <a:gridCol w="4422723"/>
              </a:tblGrid>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pPr algn="ctr"/>
                      <a:r>
                        <a:rPr lang="en-US" sz="2400" b="0" kern="1200" dirty="0" smtClean="0">
                          <a:solidFill>
                            <a:schemeClr val="dk1"/>
                          </a:solidFill>
                          <a:effectLst/>
                          <a:latin typeface="+mn-lt"/>
                          <a:ea typeface="+mn-ea"/>
                          <a:cs typeface="+mn-cs"/>
                        </a:rPr>
                        <a:t>KVM, XEN, VMware </a:t>
                      </a:r>
                      <a:r>
                        <a:rPr lang="en-US" sz="2400" b="0" kern="1200" dirty="0" err="1" smtClean="0">
                          <a:solidFill>
                            <a:schemeClr val="dk1"/>
                          </a:solidFill>
                          <a:effectLst/>
                          <a:latin typeface="+mn-lt"/>
                          <a:ea typeface="+mn-ea"/>
                          <a:cs typeface="+mn-cs"/>
                        </a:rPr>
                        <a:t>Vsphere</a:t>
                      </a:r>
                      <a:r>
                        <a:rPr lang="en-US" sz="2400" b="0" kern="1200" dirty="0" smtClean="0">
                          <a:solidFill>
                            <a:schemeClr val="dk1"/>
                          </a:solidFill>
                          <a:effectLst/>
                          <a:latin typeface="+mn-lt"/>
                          <a:ea typeface="+mn-ea"/>
                          <a:cs typeface="+mn-cs"/>
                        </a:rPr>
                        <a:t>, LXC, UML and MS </a:t>
                      </a:r>
                      <a:r>
                        <a:rPr lang="en-US" sz="2400" b="0" kern="1200" dirty="0" err="1" smtClean="0">
                          <a:solidFill>
                            <a:schemeClr val="dk1"/>
                          </a:solidFill>
                          <a:effectLst/>
                          <a:latin typeface="+mn-lt"/>
                          <a:ea typeface="+mn-ea"/>
                          <a:cs typeface="+mn-cs"/>
                        </a:rPr>
                        <a:t>HyperV</a:t>
                      </a:r>
                      <a:endParaRPr lang="en-US" sz="2400" b="0" kern="1200" dirty="0" smtClean="0">
                        <a:solidFill>
                          <a:schemeClr val="dk1"/>
                        </a:solidFill>
                        <a:effectLst/>
                        <a:latin typeface="+mn-lt"/>
                        <a:ea typeface="+mn-ea"/>
                        <a:cs typeface="+mn-cs"/>
                      </a:endParaRPr>
                    </a:p>
                  </a:txBody>
                  <a:tcPr marL="68580" marR="68580" marT="0" marB="0"/>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 </a:t>
                      </a:r>
                      <a:r>
                        <a:rPr lang="en-US" sz="2400" b="0" kern="1200" dirty="0" err="1" smtClean="0">
                          <a:solidFill>
                            <a:schemeClr val="dk1"/>
                          </a:solidFill>
                          <a:effectLst/>
                          <a:latin typeface="+mn-lt"/>
                          <a:ea typeface="+mn-ea"/>
                          <a:cs typeface="+mn-cs"/>
                        </a:rPr>
                        <a:t>VMWare</a:t>
                      </a:r>
                      <a:r>
                        <a:rPr lang="en-US" sz="2400" b="0" kern="1200" dirty="0" smtClean="0">
                          <a:solidFill>
                            <a:schemeClr val="dk1"/>
                          </a:solidFill>
                          <a:effectLst/>
                          <a:latin typeface="+mn-lt"/>
                          <a:ea typeface="+mn-ea"/>
                          <a:cs typeface="+mn-cs"/>
                        </a:rPr>
                        <a:t> in the enterprise edition.</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and XEN</a:t>
                      </a:r>
                    </a:p>
                    <a:p>
                      <a:pPr algn="ctr"/>
                      <a:r>
                        <a:rPr lang="en-US" sz="2400" b="0" kern="1200" dirty="0" smtClean="0">
                          <a:solidFill>
                            <a:schemeClr val="dk1"/>
                          </a:solidFill>
                          <a:effectLst/>
                          <a:latin typeface="+mn-lt"/>
                          <a:ea typeface="+mn-ea"/>
                          <a:cs typeface="+mn-cs"/>
                        </a:rPr>
                        <a:t> </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pPr algn="ctr"/>
                      <a:r>
                        <a:rPr lang="en-US" sz="2400" b="0" kern="1200" dirty="0" smtClean="0">
                          <a:solidFill>
                            <a:schemeClr val="dk1"/>
                          </a:solidFill>
                          <a:effectLst/>
                          <a:latin typeface="+mn-lt"/>
                          <a:ea typeface="+mn-ea"/>
                          <a:cs typeface="+mn-cs"/>
                        </a:rPr>
                        <a:t>KVM, XEN and </a:t>
                      </a:r>
                      <a:r>
                        <a:rPr lang="en-US" sz="2400" b="0" kern="1200" dirty="0" err="1" smtClean="0">
                          <a:solidFill>
                            <a:schemeClr val="dk1"/>
                          </a:solidFill>
                          <a:effectLst/>
                          <a:latin typeface="+mn-lt"/>
                          <a:ea typeface="+mn-ea"/>
                          <a:cs typeface="+mn-cs"/>
                        </a:rPr>
                        <a:t>VMWare</a:t>
                      </a:r>
                      <a:endParaRPr lang="en-US" sz="2400" b="0" kern="1200" dirty="0" smtClean="0">
                        <a:solidFill>
                          <a:schemeClr val="dk1"/>
                        </a:solidFill>
                        <a:effectLst/>
                        <a:latin typeface="+mn-lt"/>
                        <a:ea typeface="+mn-ea"/>
                        <a:cs typeface="+mn-cs"/>
                      </a:endParaRPr>
                    </a:p>
                    <a:p>
                      <a:pPr algn="ctr"/>
                      <a:r>
                        <a:rPr lang="en-US" sz="2400" b="0" kern="1200" dirty="0" smtClean="0">
                          <a:solidFill>
                            <a:schemeClr val="dk1"/>
                          </a:solidFill>
                          <a:effectLst/>
                          <a:latin typeface="+mn-lt"/>
                          <a:ea typeface="+mn-ea"/>
                          <a:cs typeface="+mn-cs"/>
                        </a:rPr>
                        <a:t> </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25</a:t>
            </a:fld>
            <a:endParaRPr lang="en-US"/>
          </a:p>
        </p:txBody>
      </p:sp>
    </p:spTree>
    <p:extLst>
      <p:ext uri="{BB962C8B-B14F-4D97-AF65-F5344CB8AC3E}">
        <p14:creationId xmlns:p14="http://schemas.microsoft.com/office/powerpoint/2010/main" val="374426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68"/>
          </a:xfrm>
        </p:spPr>
        <p:txBody>
          <a:bodyPr/>
          <a:lstStyle/>
          <a:p>
            <a:r>
              <a:rPr lang="en-US" dirty="0" smtClean="0"/>
              <a:t>Networking</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27706331"/>
              </p:ext>
            </p:extLst>
          </p:nvPr>
        </p:nvGraphicFramePr>
        <p:xfrm>
          <a:off x="337669" y="1047377"/>
          <a:ext cx="8104095" cy="4663440"/>
        </p:xfrm>
        <a:graphic>
          <a:graphicData uri="http://schemas.openxmlformats.org/drawingml/2006/table">
            <a:tbl>
              <a:tblPr firstRow="1" bandRow="1">
                <a:tableStyleId>{22838BEF-8BB2-4498-84A7-C5851F593DF1}</a:tableStyleId>
              </a:tblPr>
              <a:tblGrid>
                <a:gridCol w="1840686"/>
                <a:gridCol w="1840686"/>
                <a:gridCol w="4422723"/>
              </a:tblGrid>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Zapf Dingbats"/>
                          <a:ea typeface="+mn-ea"/>
                          <a:cs typeface="+mn-cs"/>
                        </a:rPr>
                        <a:t>✓✓✓</a:t>
                      </a:r>
                      <a:r>
                        <a:rPr lang="en-US" sz="1600" b="0" dirty="0" smtClean="0">
                          <a:effectLst/>
                        </a:rPr>
                        <a:t> </a:t>
                      </a:r>
                      <a:endParaRPr lang="en-US" sz="1600" b="0" kern="1200" dirty="0" smtClean="0">
                        <a:solidFill>
                          <a:schemeClr val="dk1"/>
                        </a:solidFill>
                        <a:effectLst/>
                        <a:latin typeface="+mn-lt"/>
                        <a:ea typeface="+mn-ea"/>
                        <a:cs typeface="+mn-cs"/>
                      </a:endParaRPr>
                    </a:p>
                    <a:p>
                      <a:pPr marL="0" marR="0" algn="l">
                        <a:spcBef>
                          <a:spcPts val="0"/>
                        </a:spcBef>
                        <a:spcAft>
                          <a:spcPts val="0"/>
                        </a:spcAft>
                      </a:pPr>
                      <a:endParaRPr lang="en-US" sz="1600" b="1" dirty="0">
                        <a:effectLst/>
                        <a:latin typeface="Times New Roman"/>
                        <a:ea typeface="SimSun"/>
                      </a:endParaRPr>
                    </a:p>
                  </a:txBody>
                  <a:tcPr marL="68580" marR="68580" marT="0" marB="0"/>
                </a:tc>
                <a:tc>
                  <a:txBody>
                    <a:bodyPr/>
                    <a:lstStyle/>
                    <a:p>
                      <a:pPr marL="0" marR="0" algn="l">
                        <a:spcBef>
                          <a:spcPts val="0"/>
                        </a:spcBef>
                        <a:spcAft>
                          <a:spcPts val="0"/>
                        </a:spcAft>
                      </a:pPr>
                      <a:r>
                        <a:rPr lang="en-US" sz="1600" b="1" dirty="0" smtClean="0">
                          <a:effectLst/>
                        </a:rPr>
                        <a:t>OpenStack</a:t>
                      </a:r>
                      <a:br>
                        <a:rPr lang="en-US" sz="1600" b="1" dirty="0" smtClean="0">
                          <a:effectLst/>
                        </a:rPr>
                      </a:br>
                      <a:endParaRPr lang="en-US" sz="1600" b="1" dirty="0">
                        <a:effectLst/>
                        <a:latin typeface="Times New Roman"/>
                        <a:ea typeface="SimSun"/>
                      </a:endParaRPr>
                    </a:p>
                  </a:txBody>
                  <a:tcPr marL="68580" marR="68580" marT="0" marB="0"/>
                </a:tc>
                <a:tc>
                  <a:txBody>
                    <a:bodyPr/>
                    <a:lstStyle/>
                    <a:p>
                      <a:r>
                        <a:rPr lang="en-US" sz="1600" b="0" kern="1200" dirty="0" smtClean="0">
                          <a:solidFill>
                            <a:schemeClr val="dk1"/>
                          </a:solidFill>
                          <a:effectLst/>
                          <a:latin typeface="+mn-lt"/>
                          <a:ea typeface="+mn-ea"/>
                          <a:cs typeface="+mn-cs"/>
                        </a:rPr>
                        <a:t>- Two modes: </a:t>
                      </a:r>
                    </a:p>
                    <a:p>
                      <a:r>
                        <a:rPr lang="en-US" sz="1600" b="0" kern="1200" dirty="0" smtClean="0">
                          <a:solidFill>
                            <a:schemeClr val="dk1"/>
                          </a:solidFill>
                          <a:effectLst/>
                          <a:latin typeface="+mn-lt"/>
                          <a:ea typeface="+mn-ea"/>
                          <a:cs typeface="+mn-cs"/>
                        </a:rPr>
                        <a:t>(a) Flat networking</a:t>
                      </a:r>
                      <a:br>
                        <a:rPr lang="en-US" sz="1600" b="0"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(b) VLAN networking</a:t>
                      </a:r>
                    </a:p>
                    <a:p>
                      <a:r>
                        <a:rPr lang="en-US" sz="1600" b="0" kern="1200" dirty="0" smtClean="0">
                          <a:solidFill>
                            <a:schemeClr val="dk1"/>
                          </a:solidFill>
                          <a:effectLst/>
                          <a:latin typeface="+mn-lt"/>
                          <a:ea typeface="+mn-ea"/>
                          <a:cs typeface="+mn-cs"/>
                        </a:rPr>
                        <a:t>-Creates Bridges automatically</a:t>
                      </a:r>
                    </a:p>
                    <a:p>
                      <a:r>
                        <a:rPr lang="en-US" sz="1600" b="0" kern="1200" dirty="0" smtClean="0">
                          <a:solidFill>
                            <a:schemeClr val="dk1"/>
                          </a:solidFill>
                          <a:effectLst/>
                          <a:latin typeface="+mn-lt"/>
                          <a:ea typeface="+mn-ea"/>
                          <a:cs typeface="+mn-cs"/>
                        </a:rPr>
                        <a:t>-Uses IP forwarding for public IP</a:t>
                      </a:r>
                    </a:p>
                    <a:p>
                      <a:r>
                        <a:rPr lang="en-US" sz="1600" b="0" kern="1200" dirty="0" smtClean="0">
                          <a:solidFill>
                            <a:schemeClr val="dk1"/>
                          </a:solidFill>
                          <a:effectLst/>
                          <a:latin typeface="+mn-lt"/>
                          <a:ea typeface="+mn-ea"/>
                          <a:cs typeface="+mn-cs"/>
                        </a:rPr>
                        <a:t>-VMs only have private IPs</a:t>
                      </a:r>
                    </a:p>
                  </a:txBody>
                  <a:tcPr marL="68580" marR="68580" marT="0" marB="0"/>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pPr marL="0" marR="0" indent="0" algn="l" defTabSz="457196" rtl="0" eaLnBrk="1" fontAlgn="auto" latinLnBrk="0" hangingPunct="1">
                        <a:lnSpc>
                          <a:spcPct val="100000"/>
                        </a:lnSpc>
                        <a:spcBef>
                          <a:spcPts val="0"/>
                        </a:spcBef>
                        <a:spcAft>
                          <a:spcPts val="0"/>
                        </a:spcAft>
                        <a:buClrTx/>
                        <a:buSzTx/>
                        <a:buFontTx/>
                        <a:buNone/>
                        <a:tabLst/>
                        <a:defRPr/>
                      </a:pPr>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Eucalyptus</a:t>
                      </a:r>
                      <a:endParaRPr lang="en-US" sz="1600" b="1" dirty="0"/>
                    </a:p>
                  </a:txBody>
                  <a:tcPr/>
                </a:tc>
                <a:tc>
                  <a:txBody>
                    <a:bodyPr/>
                    <a:lstStyle/>
                    <a:p>
                      <a:r>
                        <a:rPr lang="en-US" sz="1600" kern="1200" dirty="0" smtClean="0">
                          <a:solidFill>
                            <a:schemeClr val="dk1"/>
                          </a:solidFill>
                          <a:effectLst/>
                          <a:latin typeface="+mn-lt"/>
                          <a:ea typeface="+mn-ea"/>
                          <a:cs typeface="+mn-cs"/>
                        </a:rPr>
                        <a:t>- Four modes: (a) managed; (b) managed-</a:t>
                      </a:r>
                      <a:r>
                        <a:rPr lang="en-US" sz="1600" kern="1200" dirty="0" err="1" smtClean="0">
                          <a:solidFill>
                            <a:schemeClr val="dk1"/>
                          </a:solidFill>
                          <a:effectLst/>
                          <a:latin typeface="+mn-lt"/>
                          <a:ea typeface="+mn-ea"/>
                          <a:cs typeface="+mn-cs"/>
                        </a:rPr>
                        <a:t>noLAN</a:t>
                      </a:r>
                      <a:r>
                        <a:rPr lang="en-US" sz="1600" kern="1200" dirty="0" smtClean="0">
                          <a:solidFill>
                            <a:schemeClr val="dk1"/>
                          </a:solidFill>
                          <a:effectLst/>
                          <a:latin typeface="+mn-lt"/>
                          <a:ea typeface="+mn-ea"/>
                          <a:cs typeface="+mn-cs"/>
                        </a:rPr>
                        <a:t>; (c) system; and (d) static</a:t>
                      </a:r>
                    </a:p>
                    <a:p>
                      <a:r>
                        <a:rPr lang="en-US" sz="1600" kern="1200" dirty="0" smtClean="0">
                          <a:solidFill>
                            <a:schemeClr val="dk1"/>
                          </a:solidFill>
                          <a:effectLst/>
                          <a:latin typeface="+mn-lt"/>
                          <a:ea typeface="+mn-ea"/>
                          <a:cs typeface="+mn-cs"/>
                        </a:rPr>
                        <a:t>- In (a) &amp; (b) bridges are created automatically</a:t>
                      </a:r>
                    </a:p>
                    <a:p>
                      <a:r>
                        <a:rPr lang="en-US" sz="1600" kern="1200" dirty="0" smtClean="0">
                          <a:solidFill>
                            <a:schemeClr val="dk1"/>
                          </a:solidFill>
                          <a:effectLst/>
                          <a:latin typeface="+mn-lt"/>
                          <a:ea typeface="+mn-ea"/>
                          <a:cs typeface="+mn-cs"/>
                        </a:rPr>
                        <a:t>- IP forwarding for public IP</a:t>
                      </a:r>
                    </a:p>
                    <a:p>
                      <a:r>
                        <a:rPr lang="en-US" sz="1600" kern="1200" dirty="0" smtClean="0">
                          <a:solidFill>
                            <a:schemeClr val="dk1"/>
                          </a:solidFill>
                          <a:effectLst/>
                          <a:latin typeface="+mn-lt"/>
                          <a:ea typeface="+mn-ea"/>
                          <a:cs typeface="+mn-cs"/>
                        </a:rPr>
                        <a:t>-VMs only have private IPs</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smtClean="0">
                          <a:effectLst/>
                        </a:rPr>
                        <a:t>Nimbus</a:t>
                      </a:r>
                    </a:p>
                    <a:p>
                      <a:endParaRPr lang="en-US" sz="1600" b="1" dirty="0"/>
                    </a:p>
                  </a:txBody>
                  <a:tcPr/>
                </a:tc>
                <a:tc>
                  <a:txBody>
                    <a:bodyPr/>
                    <a:lstStyle/>
                    <a:p>
                      <a:r>
                        <a:rPr lang="en-US" sz="1600" kern="1200" dirty="0" smtClean="0">
                          <a:solidFill>
                            <a:schemeClr val="dk1"/>
                          </a:solidFill>
                          <a:effectLst/>
                          <a:latin typeface="+mn-lt"/>
                          <a:ea typeface="+mn-ea"/>
                          <a:cs typeface="+mn-cs"/>
                        </a:rPr>
                        <a:t>- IP assigned using a DHCP server that can be configured in two ways.</a:t>
                      </a:r>
                    </a:p>
                    <a:p>
                      <a:pPr marL="285750" indent="-285750">
                        <a:buFontTx/>
                        <a:buChar char="-"/>
                      </a:pPr>
                      <a:r>
                        <a:rPr lang="en-US" sz="1600" kern="1200" dirty="0" smtClean="0">
                          <a:solidFill>
                            <a:schemeClr val="dk1"/>
                          </a:solidFill>
                          <a:effectLst/>
                          <a:latin typeface="+mn-lt"/>
                          <a:ea typeface="+mn-ea"/>
                          <a:cs typeface="+mn-cs"/>
                        </a:rPr>
                        <a:t>Bridges must exists in the compute nodes</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Zapf Dingbats"/>
                          <a:ea typeface="+mn-ea"/>
                          <a:cs typeface="+mn-cs"/>
                        </a:rPr>
                        <a:t>✓✓✓</a:t>
                      </a:r>
                      <a:r>
                        <a:rPr lang="en-US" sz="1600" dirty="0" smtClean="0">
                          <a:effectLst/>
                        </a:rPr>
                        <a:t> </a:t>
                      </a:r>
                      <a:endParaRPr lang="en-US" sz="1600" b="0" dirty="0" smtClean="0"/>
                    </a:p>
                    <a:p>
                      <a:endParaRPr lang="en-US" sz="16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600" b="1" dirty="0" err="1" smtClean="0">
                          <a:effectLst/>
                        </a:rPr>
                        <a:t>OpenNebula</a:t>
                      </a:r>
                      <a:endParaRPr lang="en-US" sz="1600" b="1" dirty="0" smtClean="0">
                        <a:effectLst/>
                      </a:endParaRPr>
                    </a:p>
                    <a:p>
                      <a:endParaRPr lang="en-US" sz="1600" b="1" dirty="0"/>
                    </a:p>
                  </a:txBody>
                  <a:tcPr/>
                </a:tc>
                <a:tc>
                  <a:txBody>
                    <a:bodyPr/>
                    <a:lstStyle/>
                    <a:p>
                      <a:r>
                        <a:rPr lang="en-US" sz="1600" kern="1200" dirty="0" smtClean="0">
                          <a:solidFill>
                            <a:schemeClr val="dk1"/>
                          </a:solidFill>
                          <a:effectLst/>
                          <a:latin typeface="+mn-lt"/>
                          <a:ea typeface="+mn-ea"/>
                          <a:cs typeface="+mn-cs"/>
                        </a:rPr>
                        <a:t>- Networks can be defined to support </a:t>
                      </a:r>
                      <a:r>
                        <a:rPr lang="en-US" sz="1600" kern="1200" dirty="0" err="1" smtClean="0">
                          <a:solidFill>
                            <a:schemeClr val="dk1"/>
                          </a:solidFill>
                          <a:effectLst/>
                          <a:latin typeface="+mn-lt"/>
                          <a:ea typeface="+mn-ea"/>
                          <a:cs typeface="+mn-cs"/>
                        </a:rPr>
                        <a:t>Ebtable</a:t>
                      </a:r>
                      <a:r>
                        <a:rPr lang="en-US" sz="1600" kern="1200" dirty="0" smtClean="0">
                          <a:solidFill>
                            <a:schemeClr val="dk1"/>
                          </a:solidFill>
                          <a:effectLst/>
                          <a:latin typeface="+mn-lt"/>
                          <a:ea typeface="+mn-ea"/>
                          <a:cs typeface="+mn-cs"/>
                        </a:rPr>
                        <a:t>, Open </a:t>
                      </a:r>
                      <a:r>
                        <a:rPr lang="en-US" sz="1600" kern="1200" dirty="0" err="1" smtClean="0">
                          <a:solidFill>
                            <a:schemeClr val="dk1"/>
                          </a:solidFill>
                          <a:effectLst/>
                          <a:latin typeface="+mn-lt"/>
                          <a:ea typeface="+mn-ea"/>
                          <a:cs typeface="+mn-cs"/>
                        </a:rPr>
                        <a:t>vSwitch</a:t>
                      </a:r>
                      <a:r>
                        <a:rPr lang="en-US" sz="1600" kern="1200" dirty="0" smtClean="0">
                          <a:solidFill>
                            <a:schemeClr val="dk1"/>
                          </a:solidFill>
                          <a:effectLst/>
                          <a:latin typeface="+mn-lt"/>
                          <a:ea typeface="+mn-ea"/>
                          <a:cs typeface="+mn-cs"/>
                        </a:rPr>
                        <a:t> and 802.1Q tagging</a:t>
                      </a:r>
                    </a:p>
                    <a:p>
                      <a:r>
                        <a:rPr lang="en-US" sz="1600" kern="1200" dirty="0" smtClean="0">
                          <a:solidFill>
                            <a:schemeClr val="dk1"/>
                          </a:solidFill>
                          <a:effectLst/>
                          <a:latin typeface="+mn-lt"/>
                          <a:ea typeface="+mn-ea"/>
                          <a:cs typeface="+mn-cs"/>
                        </a:rPr>
                        <a:t>-Bridges must exists in the compute nodes</a:t>
                      </a:r>
                    </a:p>
                    <a:p>
                      <a:r>
                        <a:rPr lang="en-US" sz="1600" kern="1200" dirty="0" smtClean="0">
                          <a:solidFill>
                            <a:schemeClr val="dk1"/>
                          </a:solidFill>
                          <a:effectLst/>
                          <a:latin typeface="+mn-lt"/>
                          <a:ea typeface="+mn-ea"/>
                          <a:cs typeface="+mn-cs"/>
                        </a:rPr>
                        <a:t>-IP are setup inside VM</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26</a:t>
            </a:fld>
            <a:endParaRPr lang="en-US"/>
          </a:p>
        </p:txBody>
      </p:sp>
    </p:spTree>
    <p:extLst>
      <p:ext uri="{BB962C8B-B14F-4D97-AF65-F5344CB8AC3E}">
        <p14:creationId xmlns:p14="http://schemas.microsoft.com/office/powerpoint/2010/main" val="4209118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8232569"/>
              </p:ext>
            </p:extLst>
          </p:nvPr>
        </p:nvGraphicFramePr>
        <p:xfrm>
          <a:off x="457198" y="1600199"/>
          <a:ext cx="8104095" cy="4175760"/>
        </p:xfrm>
        <a:graphic>
          <a:graphicData uri="http://schemas.openxmlformats.org/drawingml/2006/table">
            <a:tbl>
              <a:tblPr firstRow="1" bandRow="1">
                <a:tableStyleId>{22838BEF-8BB2-4498-84A7-C5851F593DF1}</a:tableStyleId>
              </a:tblPr>
              <a:tblGrid>
                <a:gridCol w="1840686"/>
                <a:gridCol w="1840686"/>
                <a:gridCol w="4422723"/>
              </a:tblGrid>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r>
                        <a:rPr lang="en-US" sz="1800" b="0" kern="1200" dirty="0" smtClean="0">
                          <a:solidFill>
                            <a:schemeClr val="dk1"/>
                          </a:solidFill>
                          <a:effectLst/>
                          <a:latin typeface="+mn-lt"/>
                          <a:ea typeface="+mn-ea"/>
                          <a:cs typeface="+mn-cs"/>
                        </a:rPr>
                        <a:t>- Software is composed by component that can be placed in different machines.</a:t>
                      </a:r>
                    </a:p>
                    <a:p>
                      <a:r>
                        <a:rPr lang="en-US" sz="1800" b="0" kern="1200" dirty="0" smtClean="0">
                          <a:solidFill>
                            <a:schemeClr val="dk1"/>
                          </a:solidFill>
                          <a:effectLst/>
                          <a:latin typeface="+mn-lt"/>
                          <a:ea typeface="+mn-ea"/>
                          <a:cs typeface="+mn-cs"/>
                        </a:rPr>
                        <a:t>- Compute nodes need to install OpenStack software</a:t>
                      </a:r>
                    </a:p>
                  </a:txBody>
                  <a:tcPr marL="68580" marR="68580" marT="0" marB="0"/>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Zapf Dingbats"/>
                          <a:ea typeface="+mn-ea"/>
                          <a:cs typeface="+mn-cs"/>
                        </a:rPr>
                        <a:t>✓</a:t>
                      </a:r>
                      <a:r>
                        <a:rPr lang="en-US" sz="240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a:t>
                      </a:r>
                    </a:p>
                    <a:p>
                      <a:endParaRPr lang="en-US" sz="2400" b="1" dirty="0"/>
                    </a:p>
                  </a:txBody>
                  <a:tcPr/>
                </a:tc>
                <a:tc>
                  <a:txBody>
                    <a:bodyPr/>
                    <a:lstStyle/>
                    <a:p>
                      <a:r>
                        <a:rPr lang="en-US" sz="1800" kern="1200" dirty="0" smtClean="0">
                          <a:solidFill>
                            <a:schemeClr val="dk1"/>
                          </a:solidFill>
                          <a:effectLst/>
                          <a:latin typeface="+mn-lt"/>
                          <a:ea typeface="+mn-ea"/>
                          <a:cs typeface="+mn-cs"/>
                        </a:rPr>
                        <a:t>- Software is composed by component that can be placed in different machines.</a:t>
                      </a:r>
                    </a:p>
                    <a:p>
                      <a:r>
                        <a:rPr lang="en-US" sz="1800" kern="1200" dirty="0" smtClean="0">
                          <a:solidFill>
                            <a:schemeClr val="dk1"/>
                          </a:solidFill>
                          <a:effectLst/>
                          <a:latin typeface="+mn-lt"/>
                          <a:ea typeface="+mn-ea"/>
                          <a:cs typeface="+mn-cs"/>
                        </a:rPr>
                        <a:t>- Compute nodes need to install Eucalyptus software</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Zapf Dingbats"/>
                          <a:ea typeface="+mn-ea"/>
                          <a:cs typeface="+mn-cs"/>
                        </a:rPr>
                        <a:t>✓✓</a:t>
                      </a:r>
                      <a:r>
                        <a:rPr lang="en-US" sz="3200" dirty="0" smtClean="0">
                          <a:effectLst/>
                        </a:rPr>
                        <a:t> </a:t>
                      </a:r>
                      <a:endParaRPr lang="en-US" sz="32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r>
                        <a:rPr lang="en-US" sz="1800" kern="1200" dirty="0" smtClean="0">
                          <a:solidFill>
                            <a:schemeClr val="dk1"/>
                          </a:solidFill>
                          <a:effectLst/>
                          <a:latin typeface="+mn-lt"/>
                          <a:ea typeface="+mn-ea"/>
                          <a:cs typeface="+mn-cs"/>
                        </a:rPr>
                        <a:t>Software is installed in frontend and compute nodes</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Zapf Dingbats"/>
                          <a:ea typeface="+mn-ea"/>
                          <a:cs typeface="+mn-cs"/>
                        </a:rPr>
                        <a:t>✓✓✓</a:t>
                      </a:r>
                      <a:r>
                        <a:rPr lang="en-US" sz="3200" dirty="0" smtClean="0">
                          <a:effectLst/>
                        </a:rPr>
                        <a:t> </a:t>
                      </a:r>
                      <a:endParaRPr lang="en-US" sz="32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r>
                        <a:rPr lang="en-US" sz="1800" kern="1200" dirty="0" smtClean="0">
                          <a:solidFill>
                            <a:schemeClr val="dk1"/>
                          </a:solidFill>
                          <a:effectLst/>
                          <a:latin typeface="+mn-lt"/>
                          <a:ea typeface="+mn-ea"/>
                          <a:cs typeface="+mn-cs"/>
                        </a:rPr>
                        <a:t>Software is installed in frontend</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27</a:t>
            </a:fld>
            <a:endParaRPr lang="en-US"/>
          </a:p>
        </p:txBody>
      </p:sp>
    </p:spTree>
    <p:extLst>
      <p:ext uri="{BB962C8B-B14F-4D97-AF65-F5344CB8AC3E}">
        <p14:creationId xmlns:p14="http://schemas.microsoft.com/office/powerpoint/2010/main" val="259584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DevOps</a:t>
            </a:r>
            <a:r>
              <a:rPr lang="en-US" dirty="0" smtClean="0"/>
              <a:t> Deployment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36193905"/>
              </p:ext>
            </p:extLst>
          </p:nvPr>
        </p:nvGraphicFramePr>
        <p:xfrm>
          <a:off x="457198" y="1600199"/>
          <a:ext cx="8104095" cy="2567701"/>
        </p:xfrm>
        <a:graphic>
          <a:graphicData uri="http://schemas.openxmlformats.org/drawingml/2006/table">
            <a:tbl>
              <a:tblPr firstRow="1" bandRow="1">
                <a:tableStyleId>{22838BEF-8BB2-4498-84A7-C5851F593DF1}</a:tableStyleId>
              </a:tblPr>
              <a:tblGrid>
                <a:gridCol w="1840686"/>
                <a:gridCol w="1840686"/>
                <a:gridCol w="4422723"/>
              </a:tblGrid>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r>
                        <a:rPr lang="en-US" sz="2400" b="0" kern="1200" dirty="0" smtClean="0">
                          <a:solidFill>
                            <a:schemeClr val="dk1"/>
                          </a:solidFill>
                          <a:effectLst/>
                          <a:latin typeface="+mn-lt"/>
                          <a:ea typeface="+mn-ea"/>
                          <a:cs typeface="+mn-cs"/>
                        </a:rPr>
                        <a:t>Chef, Crowbar, (Puppet), juju</a:t>
                      </a:r>
                    </a:p>
                  </a:txBody>
                  <a:tcPr marL="68580" marR="68580" marT="0" marB="0"/>
                </a:tc>
              </a:tr>
              <a:tr h="526306">
                <a:tc>
                  <a:txBody>
                    <a:bodyPr/>
                    <a:lstStyle/>
                    <a:p>
                      <a:r>
                        <a:rPr lang="en-US" sz="2400" b="1" kern="1200" dirty="0" smtClean="0">
                          <a:solidFill>
                            <a:schemeClr val="dk1"/>
                          </a:solidFill>
                          <a:effectLst/>
                          <a:latin typeface="Zapf Dingbats"/>
                          <a:ea typeface="+mn-ea"/>
                          <a:cs typeface="+mn-cs"/>
                        </a:rPr>
                        <a:t>✓</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a:t>
                      </a:r>
                    </a:p>
                    <a:p>
                      <a:endParaRPr lang="en-US" sz="2400" b="1" dirty="0"/>
                    </a:p>
                  </a:txBody>
                  <a:tcPr/>
                </a:tc>
                <a:tc>
                  <a:txBody>
                    <a:bodyPr/>
                    <a:lstStyle/>
                    <a:p>
                      <a:r>
                        <a:rPr lang="en-US" sz="2400" kern="1200" dirty="0" smtClean="0">
                          <a:solidFill>
                            <a:schemeClr val="dk1"/>
                          </a:solidFill>
                          <a:effectLst/>
                          <a:latin typeface="+mn-lt"/>
                          <a:ea typeface="+mn-ea"/>
                          <a:cs typeface="+mn-cs"/>
                        </a:rPr>
                        <a:t>Chef*, Puppet* </a:t>
                      </a:r>
                      <a:br>
                        <a:rPr lang="en-US" sz="2400" kern="1200" dirty="0" smtClean="0">
                          <a:solidFill>
                            <a:schemeClr val="dk1"/>
                          </a:solidFill>
                          <a:effectLst/>
                          <a:latin typeface="+mn-lt"/>
                          <a:ea typeface="+mn-ea"/>
                          <a:cs typeface="+mn-cs"/>
                        </a:rPr>
                      </a:br>
                      <a:r>
                        <a:rPr lang="en-US" sz="2400" kern="1200" dirty="0" smtClean="0">
                          <a:solidFill>
                            <a:schemeClr val="dk1"/>
                          </a:solidFill>
                          <a:effectLst/>
                          <a:latin typeface="+mn-lt"/>
                          <a:ea typeface="+mn-ea"/>
                          <a:cs typeface="+mn-cs"/>
                        </a:rPr>
                        <a:t>(*according to vendor)</a:t>
                      </a:r>
                      <a:r>
                        <a:rPr lang="en-US" sz="2400" dirty="0" smtClean="0">
                          <a:effectLst/>
                        </a:rPr>
                        <a:t> </a:t>
                      </a:r>
                      <a:endParaRPr lang="en-US" sz="2400" b="0" dirty="0"/>
                    </a:p>
                  </a:txBody>
                  <a:tcPr/>
                </a:tc>
              </a:tr>
              <a:tr h="526306">
                <a:tc>
                  <a:txBody>
                    <a:bodyPr/>
                    <a:lstStyle/>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txBody>
                  <a:tcPr/>
                </a:tc>
                <a:tc>
                  <a:txBody>
                    <a:bodyPr/>
                    <a:lstStyle/>
                    <a:p>
                      <a:r>
                        <a:rPr lang="en-US" sz="2400" kern="1200" dirty="0" smtClean="0">
                          <a:solidFill>
                            <a:schemeClr val="dk1"/>
                          </a:solidFill>
                          <a:effectLst/>
                          <a:latin typeface="+mn-lt"/>
                          <a:ea typeface="+mn-ea"/>
                          <a:cs typeface="+mn-cs"/>
                        </a:rPr>
                        <a:t>no</a:t>
                      </a:r>
                      <a:r>
                        <a:rPr lang="en-US" sz="2400" dirty="0" smtClean="0">
                          <a:effectLst/>
                        </a:rPr>
                        <a:t> </a:t>
                      </a:r>
                      <a:endParaRPr lang="en-US" sz="2400" b="0" dirty="0"/>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Zapf Dingbats"/>
                          <a:ea typeface="+mn-ea"/>
                          <a:cs typeface="+mn-cs"/>
                        </a:rPr>
                        <a:t>✓✓</a:t>
                      </a:r>
                      <a:r>
                        <a:rPr lang="en-US" sz="2400" dirty="0" smtClean="0">
                          <a:effectLst/>
                        </a:rPr>
                        <a:t> </a:t>
                      </a:r>
                      <a:endParaRPr lang="en-US" sz="2400" b="0" dirty="0" smtClean="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txBody>
                  <a:tcPr/>
                </a:tc>
                <a:tc>
                  <a:txBody>
                    <a:bodyPr/>
                    <a:lstStyle/>
                    <a:p>
                      <a:r>
                        <a:rPr lang="en-US" sz="2400" kern="1200" dirty="0" smtClean="0">
                          <a:solidFill>
                            <a:schemeClr val="dk1"/>
                          </a:solidFill>
                          <a:effectLst/>
                          <a:latin typeface="+mn-lt"/>
                          <a:ea typeface="+mn-ea"/>
                          <a:cs typeface="+mn-cs"/>
                        </a:rPr>
                        <a:t>Chef, Puppet</a:t>
                      </a:r>
                      <a:endParaRPr lang="en-US" sz="2400" b="0" dirty="0"/>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28</a:t>
            </a:fld>
            <a:endParaRPr lang="en-US"/>
          </a:p>
        </p:txBody>
      </p:sp>
    </p:spTree>
    <p:extLst>
      <p:ext uri="{BB962C8B-B14F-4D97-AF65-F5344CB8AC3E}">
        <p14:creationId xmlns:p14="http://schemas.microsoft.com/office/powerpoint/2010/main" val="279802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(Image Transference)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69925406"/>
              </p:ext>
            </p:extLst>
          </p:nvPr>
        </p:nvGraphicFramePr>
        <p:xfrm>
          <a:off x="457198" y="1600199"/>
          <a:ext cx="8104095" cy="2607092"/>
        </p:xfrm>
        <a:graphic>
          <a:graphicData uri="http://schemas.openxmlformats.org/drawingml/2006/table">
            <a:tbl>
              <a:tblPr firstRow="1" bandRow="1">
                <a:tableStyleId>{22838BEF-8BB2-4498-84A7-C5851F593DF1}</a:tableStyleId>
              </a:tblPr>
              <a:tblGrid>
                <a:gridCol w="1216214"/>
                <a:gridCol w="2465158"/>
                <a:gridCol w="4422723"/>
              </a:tblGrid>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 </a:t>
                      </a:r>
                      <a:endParaRPr lang="en-US" sz="2400" b="1" dirty="0">
                        <a:effectLst/>
                        <a:latin typeface="Times New Roman"/>
                        <a:ea typeface="SimSun"/>
                      </a:endParaRPr>
                    </a:p>
                  </a:txBody>
                  <a:tcPr marL="68580" marR="68580" marT="0" marB="0"/>
                </a:tc>
                <a:tc>
                  <a:txBody>
                    <a:bodyPr/>
                    <a:lstStyle/>
                    <a:p>
                      <a:r>
                        <a:rPr lang="en-US" sz="2400" b="0" kern="1200" dirty="0" smtClean="0">
                          <a:solidFill>
                            <a:schemeClr val="dk1"/>
                          </a:solidFill>
                          <a:effectLst/>
                          <a:latin typeface="+mn-lt"/>
                          <a:ea typeface="+mn-ea"/>
                          <a:cs typeface="+mn-cs"/>
                        </a:rPr>
                        <a:t>- Swift (http/s)</a:t>
                      </a:r>
                    </a:p>
                    <a:p>
                      <a:r>
                        <a:rPr lang="en-US" sz="2400" b="0" kern="1200" dirty="0" smtClean="0">
                          <a:solidFill>
                            <a:schemeClr val="dk1"/>
                          </a:solidFill>
                          <a:effectLst/>
                          <a:latin typeface="+mn-lt"/>
                          <a:ea typeface="+mn-ea"/>
                          <a:cs typeface="+mn-cs"/>
                        </a:rPr>
                        <a:t>- Unix </a:t>
                      </a:r>
                      <a:r>
                        <a:rPr lang="en-US" sz="2400" b="0" kern="1200" dirty="0" err="1" smtClean="0">
                          <a:solidFill>
                            <a:schemeClr val="dk1"/>
                          </a:solidFill>
                          <a:effectLst/>
                          <a:latin typeface="+mn-lt"/>
                          <a:ea typeface="+mn-ea"/>
                          <a:cs typeface="+mn-cs"/>
                        </a:rPr>
                        <a:t>filesystem</a:t>
                      </a:r>
                      <a:r>
                        <a:rPr lang="en-US" sz="2400" b="0" kern="1200" dirty="0" smtClean="0">
                          <a:solidFill>
                            <a:schemeClr val="dk1"/>
                          </a:solidFill>
                          <a:effectLst/>
                          <a:latin typeface="+mn-lt"/>
                          <a:ea typeface="+mn-ea"/>
                          <a:cs typeface="+mn-cs"/>
                        </a:rPr>
                        <a:t> (</a:t>
                      </a:r>
                      <a:r>
                        <a:rPr lang="en-US" sz="2400" b="0" kern="1200" dirty="0" err="1" smtClean="0">
                          <a:solidFill>
                            <a:schemeClr val="dk1"/>
                          </a:solidFill>
                          <a:effectLst/>
                          <a:latin typeface="+mn-lt"/>
                          <a:ea typeface="+mn-ea"/>
                          <a:cs typeface="+mn-cs"/>
                        </a:rPr>
                        <a:t>ssh</a:t>
                      </a:r>
                      <a:r>
                        <a:rPr lang="en-US" sz="2400" b="0" kern="1200" dirty="0" smtClean="0">
                          <a:solidFill>
                            <a:schemeClr val="dk1"/>
                          </a:solidFill>
                          <a:effectLst/>
                          <a:latin typeface="+mn-lt"/>
                          <a:ea typeface="+mn-ea"/>
                          <a:cs typeface="+mn-cs"/>
                        </a:rPr>
                        <a:t>)</a:t>
                      </a:r>
                      <a:endParaRPr lang="en-US" sz="2400" b="0" kern="1200" dirty="0">
                        <a:solidFill>
                          <a:schemeClr val="dk1"/>
                        </a:solidFill>
                        <a:effectLst/>
                        <a:latin typeface="+mn-lt"/>
                        <a:ea typeface="+mn-ea"/>
                        <a:cs typeface="+mn-cs"/>
                      </a:endParaRPr>
                    </a:p>
                  </a:txBody>
                  <a:tcPr marL="68580" marR="68580" marT="0" marB="0"/>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a:t>
                      </a:r>
                      <a:endParaRPr lang="en-US" sz="2400" b="1" dirty="0"/>
                    </a:p>
                  </a:txBody>
                  <a:tcPr/>
                </a:tc>
                <a:tc>
                  <a:txBody>
                    <a:bodyPr/>
                    <a:lstStyle/>
                    <a:p>
                      <a:r>
                        <a:rPr lang="en-US" sz="2400" b="0" kern="1200" dirty="0" smtClean="0">
                          <a:solidFill>
                            <a:schemeClr val="dk1"/>
                          </a:solidFill>
                          <a:effectLst/>
                          <a:latin typeface="+mn-lt"/>
                          <a:ea typeface="+mn-ea"/>
                          <a:cs typeface="+mn-cs"/>
                        </a:rPr>
                        <a:t>Walrus (http/s)</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txBody>
                  <a:tcPr/>
                </a:tc>
                <a:tc>
                  <a:txBody>
                    <a:bodyPr/>
                    <a:lstStyle/>
                    <a:p>
                      <a:r>
                        <a:rPr lang="en-US" sz="2400" b="0" kern="1200" dirty="0" smtClean="0">
                          <a:solidFill>
                            <a:schemeClr val="dk1"/>
                          </a:solidFill>
                          <a:effectLst/>
                          <a:latin typeface="+mn-lt"/>
                          <a:ea typeface="+mn-ea"/>
                          <a:cs typeface="+mn-cs"/>
                        </a:rPr>
                        <a:t>Cumulus (http/https)</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r>
                        <a:rPr lang="en-US" sz="2400" b="0" kern="1200" dirty="0" smtClean="0">
                          <a:solidFill>
                            <a:schemeClr val="dk1"/>
                          </a:solidFill>
                          <a:effectLst/>
                          <a:latin typeface="+mn-lt"/>
                          <a:ea typeface="+mn-ea"/>
                          <a:cs typeface="+mn-cs"/>
                        </a:rPr>
                        <a:t>Unix </a:t>
                      </a:r>
                      <a:r>
                        <a:rPr lang="en-US" sz="2400" b="0" kern="1200" dirty="0" err="1" smtClean="0">
                          <a:solidFill>
                            <a:schemeClr val="dk1"/>
                          </a:solidFill>
                          <a:effectLst/>
                          <a:latin typeface="+mn-lt"/>
                          <a:ea typeface="+mn-ea"/>
                          <a:cs typeface="+mn-cs"/>
                        </a:rPr>
                        <a:t>Filesystem</a:t>
                      </a:r>
                      <a:r>
                        <a:rPr lang="en-US" sz="2400" b="0" kern="1200" dirty="0" smtClean="0">
                          <a:solidFill>
                            <a:schemeClr val="dk1"/>
                          </a:solidFill>
                          <a:effectLst/>
                          <a:latin typeface="+mn-lt"/>
                          <a:ea typeface="+mn-ea"/>
                          <a:cs typeface="+mn-cs"/>
                        </a:rPr>
                        <a:t> (</a:t>
                      </a:r>
                      <a:r>
                        <a:rPr lang="en-US" sz="2400" b="0" kern="1200" dirty="0" err="1" smtClean="0">
                          <a:solidFill>
                            <a:schemeClr val="dk1"/>
                          </a:solidFill>
                          <a:effectLst/>
                          <a:latin typeface="+mn-lt"/>
                          <a:ea typeface="+mn-ea"/>
                          <a:cs typeface="+mn-cs"/>
                        </a:rPr>
                        <a:t>ssh</a:t>
                      </a:r>
                      <a:r>
                        <a:rPr lang="en-US" sz="2400" b="0" kern="1200" dirty="0" smtClean="0">
                          <a:solidFill>
                            <a:schemeClr val="dk1"/>
                          </a:solidFill>
                          <a:effectLst/>
                          <a:latin typeface="+mn-lt"/>
                          <a:ea typeface="+mn-ea"/>
                          <a:cs typeface="+mn-cs"/>
                        </a:rPr>
                        <a:t>, shared </a:t>
                      </a:r>
                      <a:r>
                        <a:rPr lang="en-US" sz="2400" b="0" kern="1200" dirty="0" err="1" smtClean="0">
                          <a:solidFill>
                            <a:schemeClr val="dk1"/>
                          </a:solidFill>
                          <a:effectLst/>
                          <a:latin typeface="+mn-lt"/>
                          <a:ea typeface="+mn-ea"/>
                          <a:cs typeface="+mn-cs"/>
                        </a:rPr>
                        <a:t>filesystem</a:t>
                      </a:r>
                      <a:r>
                        <a:rPr lang="en-US" sz="2400" b="0" kern="1200" dirty="0" smtClean="0">
                          <a:solidFill>
                            <a:schemeClr val="dk1"/>
                          </a:solidFill>
                          <a:effectLst/>
                          <a:latin typeface="+mn-lt"/>
                          <a:ea typeface="+mn-ea"/>
                          <a:cs typeface="+mn-cs"/>
                        </a:rPr>
                        <a:t> or LVM with </a:t>
                      </a:r>
                      <a:r>
                        <a:rPr lang="en-US" sz="2400" b="0" kern="1200" dirty="0" err="1" smtClean="0">
                          <a:solidFill>
                            <a:schemeClr val="dk1"/>
                          </a:solidFill>
                          <a:effectLst/>
                          <a:latin typeface="+mn-lt"/>
                          <a:ea typeface="+mn-ea"/>
                          <a:cs typeface="+mn-cs"/>
                        </a:rPr>
                        <a:t>CoW</a:t>
                      </a:r>
                      <a:r>
                        <a:rPr lang="en-US" sz="2400" b="0" kern="1200" dirty="0" smtClean="0">
                          <a:solidFill>
                            <a:schemeClr val="dk1"/>
                          </a:solidFill>
                          <a:effectLst/>
                          <a:latin typeface="+mn-lt"/>
                          <a:ea typeface="+mn-ea"/>
                          <a:cs typeface="+mn-cs"/>
                        </a:rPr>
                        <a:t>)</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29</a:t>
            </a:fld>
            <a:endParaRPr lang="en-US"/>
          </a:p>
        </p:txBody>
      </p:sp>
    </p:spTree>
    <p:extLst>
      <p:ext uri="{BB962C8B-B14F-4D97-AF65-F5344CB8AC3E}">
        <p14:creationId xmlns:p14="http://schemas.microsoft.com/office/powerpoint/2010/main" val="200408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t>
            </a:r>
            <a:endParaRPr lang="en-US" dirty="0"/>
          </a:p>
        </p:txBody>
      </p:sp>
      <p:sp>
        <p:nvSpPr>
          <p:cNvPr id="3" name="Content Placeholder 2"/>
          <p:cNvSpPr>
            <a:spLocks noGrp="1"/>
          </p:cNvSpPr>
          <p:nvPr>
            <p:ph idx="1"/>
          </p:nvPr>
        </p:nvSpPr>
        <p:spPr/>
        <p:txBody>
          <a:bodyPr>
            <a:normAutofit fontScale="92500" lnSpcReduction="20000"/>
          </a:bodyPr>
          <a:lstStyle/>
          <a:p>
            <a:pPr lvl="0"/>
            <a:r>
              <a:rPr lang="en" b="1" dirty="0" smtClean="0">
                <a:solidFill>
                  <a:srgbClr val="000000"/>
                </a:solidFill>
              </a:rPr>
              <a:t>Gregor von Laszewski</a:t>
            </a:r>
            <a:r>
              <a:rPr lang="en" dirty="0" smtClean="0">
                <a:solidFill>
                  <a:srgbClr val="000000"/>
                </a:solidFill>
              </a:rPr>
              <a:t> was </a:t>
            </a:r>
            <a:r>
              <a:rPr lang="en" dirty="0">
                <a:solidFill>
                  <a:srgbClr val="000000"/>
                </a:solidFill>
              </a:rPr>
              <a:t>exposed to parallel computers since 1982. Currently, he is the Assistant Director for Cloud Computing at the Community Grids Lab at Indiana University and the Software Architect of FutureGrid. He holds a PhD in Computer Science from Syracuse University. He </a:t>
            </a:r>
            <a:r>
              <a:rPr lang="en-US" dirty="0" smtClean="0">
                <a:solidFill>
                  <a:srgbClr val="000000"/>
                </a:solidFill>
              </a:rPr>
              <a:t>was affiliated </a:t>
            </a:r>
            <a:r>
              <a:rPr lang="en" dirty="0" smtClean="0">
                <a:solidFill>
                  <a:srgbClr val="000000"/>
                </a:solidFill>
              </a:rPr>
              <a:t>the </a:t>
            </a:r>
            <a:r>
              <a:rPr lang="en" dirty="0">
                <a:solidFill>
                  <a:srgbClr val="000000"/>
                </a:solidFill>
              </a:rPr>
              <a:t>past </a:t>
            </a:r>
            <a:r>
              <a:rPr lang="en-US" dirty="0" smtClean="0">
                <a:solidFill>
                  <a:srgbClr val="000000"/>
                </a:solidFill>
              </a:rPr>
              <a:t>with</a:t>
            </a:r>
            <a:r>
              <a:rPr lang="en" dirty="0" smtClean="0">
                <a:solidFill>
                  <a:srgbClr val="000000"/>
                </a:solidFill>
              </a:rPr>
              <a:t> </a:t>
            </a:r>
            <a:r>
              <a:rPr lang="en" dirty="0">
                <a:solidFill>
                  <a:srgbClr val="000000"/>
                </a:solidFill>
              </a:rPr>
              <a:t>GMD (Germany), NASA, and Argonne National </a:t>
            </a:r>
            <a:r>
              <a:rPr lang="en" dirty="0" smtClean="0">
                <a:solidFill>
                  <a:srgbClr val="000000"/>
                </a:solidFill>
              </a:rPr>
              <a:t>Laboratory</a:t>
            </a:r>
            <a:r>
              <a:rPr lang="en-US" dirty="0" smtClean="0">
                <a:solidFill>
                  <a:srgbClr val="000000"/>
                </a:solidFill>
              </a:rPr>
              <a:t> (1996-</a:t>
            </a:r>
            <a:r>
              <a:rPr lang="en-US" dirty="0" smtClean="0">
                <a:solidFill>
                  <a:srgbClr val="000000"/>
                </a:solidFill>
              </a:rPr>
              <a:t>2009). </a:t>
            </a:r>
          </a:p>
          <a:p>
            <a:pPr lvl="0"/>
            <a:r>
              <a:rPr lang="en" dirty="0" smtClean="0">
                <a:solidFill>
                  <a:srgbClr val="000000"/>
                </a:solidFill>
              </a:rPr>
              <a:t>His </a:t>
            </a:r>
            <a:r>
              <a:rPr lang="en" dirty="0">
                <a:solidFill>
                  <a:srgbClr val="000000"/>
                </a:solidFill>
              </a:rPr>
              <a:t>current </a:t>
            </a:r>
            <a:r>
              <a:rPr lang="en-US" dirty="0" smtClean="0">
                <a:solidFill>
                  <a:srgbClr val="000000"/>
                </a:solidFill>
              </a:rPr>
              <a:t>projects </a:t>
            </a:r>
            <a:r>
              <a:rPr lang="en" dirty="0" smtClean="0">
                <a:solidFill>
                  <a:srgbClr val="000000"/>
                </a:solidFill>
              </a:rPr>
              <a:t>in </a:t>
            </a:r>
            <a:r>
              <a:rPr lang="en" dirty="0">
                <a:solidFill>
                  <a:srgbClr val="000000"/>
                </a:solidFill>
              </a:rPr>
              <a:t>Cloud </a:t>
            </a:r>
            <a:r>
              <a:rPr lang="en" dirty="0" smtClean="0">
                <a:solidFill>
                  <a:srgbClr val="000000"/>
                </a:solidFill>
              </a:rPr>
              <a:t>Computing</a:t>
            </a:r>
            <a:r>
              <a:rPr lang="en-US" dirty="0" smtClean="0">
                <a:solidFill>
                  <a:srgbClr val="000000"/>
                </a:solidFill>
              </a:rPr>
              <a:t> include dynamic provisioning with </a:t>
            </a:r>
            <a:r>
              <a:rPr lang="en-US" dirty="0" err="1" smtClean="0">
                <a:solidFill>
                  <a:srgbClr val="000000"/>
                </a:solidFill>
              </a:rPr>
              <a:t>fg</a:t>
            </a:r>
            <a:r>
              <a:rPr lang="en-US" dirty="0" smtClean="0">
                <a:solidFill>
                  <a:srgbClr val="000000"/>
                </a:solidFill>
              </a:rPr>
              <a:t>-rain and </a:t>
            </a:r>
            <a:r>
              <a:rPr lang="en-US" dirty="0" err="1" smtClean="0">
                <a:solidFill>
                  <a:srgbClr val="000000"/>
                </a:solidFill>
              </a:rPr>
              <a:t>fg</a:t>
            </a:r>
            <a:r>
              <a:rPr lang="en-US" dirty="0" smtClean="0">
                <a:solidFill>
                  <a:srgbClr val="000000"/>
                </a:solidFill>
              </a:rPr>
              <a:t>-move.</a:t>
            </a:r>
          </a:p>
          <a:p>
            <a:pPr marL="0" lvl="0" indent="0">
              <a:buNone/>
            </a:pPr>
            <a:endParaRPr lang="en" dirty="0">
              <a:solidFill>
                <a:srgbClr val="000000"/>
              </a:solidFill>
            </a:endParaRP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a:t>
            </a:fld>
            <a:endParaRPr lang="en-US"/>
          </a:p>
        </p:txBody>
      </p:sp>
    </p:spTree>
    <p:extLst>
      <p:ext uri="{BB962C8B-B14F-4D97-AF65-F5344CB8AC3E}">
        <p14:creationId xmlns:p14="http://schemas.microsoft.com/office/powerpoint/2010/main" val="3259284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87586875"/>
              </p:ext>
            </p:extLst>
          </p:nvPr>
        </p:nvGraphicFramePr>
        <p:xfrm>
          <a:off x="457198" y="1600199"/>
          <a:ext cx="8104095" cy="3864918"/>
        </p:xfrm>
        <a:graphic>
          <a:graphicData uri="http://schemas.openxmlformats.org/drawingml/2006/table">
            <a:tbl>
              <a:tblPr firstRow="1" bandRow="1">
                <a:tableStyleId>{22838BEF-8BB2-4498-84A7-C5851F593DF1}</a:tableStyleId>
              </a:tblPr>
              <a:tblGrid>
                <a:gridCol w="1305861"/>
                <a:gridCol w="2375511"/>
                <a:gridCol w="4422723"/>
              </a:tblGrid>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txBody>
                  <a:tcPr marL="68580" marR="68580" marT="0" marB="0"/>
                </a:tc>
                <a:tc>
                  <a:txBody>
                    <a:bodyPr/>
                    <a:lstStyle/>
                    <a:p>
                      <a:pPr marL="0" marR="0" algn="l">
                        <a:spcBef>
                          <a:spcPts val="0"/>
                        </a:spcBef>
                        <a:spcAft>
                          <a:spcPts val="0"/>
                        </a:spcAft>
                      </a:pPr>
                      <a:r>
                        <a:rPr lang="en-US" sz="2400" b="1" dirty="0" smtClean="0">
                          <a:effectLst/>
                        </a:rPr>
                        <a:t>OpenStack (Cactus)</a:t>
                      </a:r>
                      <a:endParaRPr lang="en-US" sz="2400" b="1" dirty="0">
                        <a:effectLst/>
                        <a:latin typeface="Times New Roman"/>
                        <a:ea typeface="SimSun"/>
                      </a:endParaRPr>
                    </a:p>
                  </a:txBody>
                  <a:tcPr marL="68580" marR="68580" marT="0" marB="0"/>
                </a:tc>
                <a:tc>
                  <a:txBody>
                    <a:bodyPr/>
                    <a:lstStyle/>
                    <a:p>
                      <a:r>
                        <a:rPr lang="en-US" sz="2400" b="0" kern="1200" dirty="0" smtClean="0">
                          <a:solidFill>
                            <a:schemeClr val="dk1"/>
                          </a:solidFill>
                          <a:effectLst/>
                          <a:latin typeface="+mn-lt"/>
                          <a:ea typeface="+mn-ea"/>
                          <a:cs typeface="+mn-cs"/>
                        </a:rPr>
                        <a:t>X509 credentials, LDAP</a:t>
                      </a:r>
                    </a:p>
                  </a:txBody>
                  <a:tcPr marL="68580" marR="68580" marT="0" marB="0"/>
                </a:tc>
              </a:tr>
              <a:tr h="692129">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endParaRPr lang="en-US" sz="2400" b="0" kern="1200" dirty="0" smtClean="0">
                        <a:solidFill>
                          <a:schemeClr val="dk1"/>
                        </a:solidFill>
                        <a:effectLst/>
                        <a:latin typeface="+mn-lt"/>
                        <a:ea typeface="+mn-ea"/>
                        <a:cs typeface="+mn-cs"/>
                      </a:endParaRP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OpenStack (Essex)</a:t>
                      </a:r>
                      <a:endParaRPr lang="en-US" sz="2400" b="1" dirty="0" smtClean="0">
                        <a:effectLst/>
                        <a:latin typeface="Times New Roman"/>
                        <a:ea typeface="SimSun"/>
                      </a:endParaRPr>
                    </a:p>
                  </a:txBody>
                  <a:tcPr marL="68580" marR="68580" marT="0" marB="0"/>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mn-lt"/>
                          <a:ea typeface="+mn-ea"/>
                          <a:cs typeface="+mn-cs"/>
                        </a:rPr>
                        <a:t>X509 credentials, (LDAP)</a:t>
                      </a:r>
                    </a:p>
                    <a:p>
                      <a:endParaRPr lang="en-US" sz="2400" b="0" kern="1200" dirty="0">
                        <a:solidFill>
                          <a:schemeClr val="dk1"/>
                        </a:solidFill>
                        <a:effectLst/>
                        <a:latin typeface="+mn-lt"/>
                        <a:ea typeface="+mn-ea"/>
                        <a:cs typeface="+mn-cs"/>
                      </a:endParaRPr>
                    </a:p>
                  </a:txBody>
                  <a:tcPr marL="68580" marR="68580" marT="0" marB="0"/>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Zapf Dingbats"/>
                          <a:ea typeface="+mn-ea"/>
                          <a:cs typeface="+mn-cs"/>
                        </a:rPr>
                        <a:t>✓</a:t>
                      </a:r>
                      <a:r>
                        <a:rPr lang="en-US" sz="2400" dirty="0" smtClean="0">
                          <a:effectLst/>
                        </a:rPr>
                        <a:t> </a:t>
                      </a:r>
                      <a:endParaRPr lang="en-US" sz="2400" b="0" dirty="0" smtClean="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2.0</a:t>
                      </a:r>
                    </a:p>
                  </a:txBody>
                  <a:tcPr/>
                </a:tc>
                <a:tc>
                  <a:txBody>
                    <a:bodyPr/>
                    <a:lstStyle/>
                    <a:p>
                      <a:r>
                        <a:rPr lang="en-US" sz="2400" kern="1200" dirty="0" smtClean="0">
                          <a:solidFill>
                            <a:schemeClr val="dk1"/>
                          </a:solidFill>
                          <a:effectLst/>
                          <a:latin typeface="+mn-lt"/>
                          <a:ea typeface="+mn-ea"/>
                          <a:cs typeface="+mn-cs"/>
                        </a:rPr>
                        <a:t>X509 credentials</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kern="1200" dirty="0" smtClean="0">
                        <a:solidFill>
                          <a:schemeClr val="dk1"/>
                        </a:solidFill>
                        <a:effectLst/>
                        <a:latin typeface="+mn-lt"/>
                        <a:ea typeface="+mn-ea"/>
                        <a:cs typeface="+mn-cs"/>
                      </a:endParaRPr>
                    </a:p>
                  </a:txBody>
                  <a:tcPr/>
                </a:tc>
                <a:tc>
                  <a:txBody>
                    <a:bodyPr/>
                    <a:lstStyle/>
                    <a:p>
                      <a:r>
                        <a:rPr lang="en-US" sz="2400" b="1" dirty="0" smtClean="0"/>
                        <a:t>Eucalyptus 3.1</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mn-lt"/>
                          <a:ea typeface="+mn-ea"/>
                          <a:cs typeface="+mn-cs"/>
                        </a:rPr>
                        <a:t>X509 credentials, LDAP</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Zapf Dingbats"/>
                          <a:ea typeface="+mn-ea"/>
                          <a:cs typeface="+mn-cs"/>
                        </a:rPr>
                        <a:t>✓✓</a:t>
                      </a:r>
                      <a:r>
                        <a:rPr lang="en-US" sz="2400" dirty="0" smtClean="0">
                          <a:effectLst/>
                        </a:rPr>
                        <a:t> </a:t>
                      </a:r>
                      <a:endParaRPr lang="en-US" sz="2400" b="0" dirty="0" smtClean="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txBody>
                  <a:tcPr/>
                </a:tc>
                <a:tc>
                  <a:txBody>
                    <a:bodyPr/>
                    <a:lstStyle/>
                    <a:p>
                      <a:r>
                        <a:rPr lang="en-US" sz="2400" kern="1200" dirty="0" smtClean="0">
                          <a:solidFill>
                            <a:schemeClr val="dk1"/>
                          </a:solidFill>
                          <a:effectLst/>
                          <a:latin typeface="+mn-lt"/>
                          <a:ea typeface="+mn-ea"/>
                          <a:cs typeface="+mn-cs"/>
                        </a:rPr>
                        <a:t>X509 credentials,</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Grids</a:t>
                      </a:r>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Zapf Dingbats"/>
                          <a:ea typeface="+mn-ea"/>
                          <a:cs typeface="+mn-cs"/>
                        </a:rPr>
                        <a:t>✓✓✓</a:t>
                      </a:r>
                      <a:r>
                        <a:rPr lang="en-US" sz="2400" dirty="0" smtClean="0">
                          <a:effectLst/>
                        </a:rPr>
                        <a:t> </a:t>
                      </a:r>
                      <a:endParaRPr lang="en-US" sz="2400" b="0"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r>
                        <a:rPr lang="en-US" sz="2400" kern="1200" dirty="0" smtClean="0">
                          <a:solidFill>
                            <a:schemeClr val="dk1"/>
                          </a:solidFill>
                          <a:effectLst/>
                          <a:latin typeface="+mn-lt"/>
                          <a:ea typeface="+mn-ea"/>
                          <a:cs typeface="+mn-cs"/>
                        </a:rPr>
                        <a:t>X509 credential, </a:t>
                      </a:r>
                      <a:r>
                        <a:rPr lang="en-US" sz="2400" kern="1200" dirty="0" err="1" smtClean="0">
                          <a:solidFill>
                            <a:schemeClr val="dk1"/>
                          </a:solidFill>
                          <a:effectLst/>
                          <a:latin typeface="+mn-lt"/>
                          <a:ea typeface="+mn-ea"/>
                          <a:cs typeface="+mn-cs"/>
                        </a:rPr>
                        <a:t>ssh</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rsa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keypair</a:t>
                      </a:r>
                      <a:r>
                        <a:rPr lang="en-US" sz="2400" kern="1200" dirty="0" smtClean="0">
                          <a:solidFill>
                            <a:schemeClr val="dk1"/>
                          </a:solidFill>
                          <a:effectLst/>
                          <a:latin typeface="+mn-lt"/>
                          <a:ea typeface="+mn-ea"/>
                          <a:cs typeface="+mn-cs"/>
                        </a:rPr>
                        <a:t>, password, LDAP</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30</a:t>
            </a:fld>
            <a:endParaRPr lang="en-US"/>
          </a:p>
        </p:txBody>
      </p:sp>
    </p:spTree>
    <p:extLst>
      <p:ext uri="{BB962C8B-B14F-4D97-AF65-F5344CB8AC3E}">
        <p14:creationId xmlns:p14="http://schemas.microsoft.com/office/powerpoint/2010/main" val="2712404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Avg</a:t>
            </a:r>
            <a:r>
              <a:rPr lang="en-US" dirty="0"/>
              <a:t>. Release Frequency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89479196"/>
              </p:ext>
            </p:extLst>
          </p:nvPr>
        </p:nvGraphicFramePr>
        <p:xfrm>
          <a:off x="457198" y="1600199"/>
          <a:ext cx="8104095" cy="2271047"/>
        </p:xfrm>
        <a:graphic>
          <a:graphicData uri="http://schemas.openxmlformats.org/drawingml/2006/table">
            <a:tbl>
              <a:tblPr firstRow="1" bandRow="1">
                <a:tableStyleId>{22838BEF-8BB2-4498-84A7-C5851F593DF1}</a:tableStyleId>
              </a:tblPr>
              <a:tblGrid>
                <a:gridCol w="1840686"/>
                <a:gridCol w="1840686"/>
                <a:gridCol w="4422723"/>
              </a:tblGrid>
              <a:tr h="692129">
                <a:tc>
                  <a:txBody>
                    <a:bodyPr/>
                    <a:lstStyle/>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endParaRPr lang="en-US" sz="2400" b="1" dirty="0">
                        <a:effectLst/>
                        <a:latin typeface="Times New Roman"/>
                        <a:ea typeface="SimSun"/>
                      </a:endParaRPr>
                    </a:p>
                  </a:txBody>
                  <a:tcPr marL="68580" marR="68580" marT="0" marB="0"/>
                </a:tc>
                <a:tc>
                  <a:txBody>
                    <a:bodyPr/>
                    <a:lstStyle/>
                    <a:p>
                      <a:r>
                        <a:rPr lang="en-US" sz="2400" b="0" kern="1200" dirty="0" smtClean="0">
                          <a:solidFill>
                            <a:schemeClr val="dk1"/>
                          </a:solidFill>
                          <a:effectLst/>
                          <a:latin typeface="+mn-lt"/>
                          <a:ea typeface="+mn-ea"/>
                          <a:cs typeface="+mn-cs"/>
                        </a:rPr>
                        <a:t>&lt;4month</a:t>
                      </a:r>
                      <a:r>
                        <a:rPr lang="en-US" sz="2400" b="0" dirty="0" smtClean="0">
                          <a:effectLst/>
                        </a:rPr>
                        <a:t> </a:t>
                      </a:r>
                      <a:endParaRPr lang="en-US" sz="2400" b="0" kern="1200" dirty="0">
                        <a:solidFill>
                          <a:schemeClr val="dk1"/>
                        </a:solidFill>
                        <a:effectLst/>
                        <a:latin typeface="+mn-lt"/>
                        <a:ea typeface="+mn-ea"/>
                        <a:cs typeface="+mn-cs"/>
                      </a:endParaRPr>
                    </a:p>
                  </a:txBody>
                  <a:tcPr marL="68580" marR="68580" marT="0" marB="0"/>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a:t>
                      </a:r>
                    </a:p>
                  </a:txBody>
                  <a:tcPr/>
                </a:tc>
                <a:tc>
                  <a:txBody>
                    <a:bodyPr/>
                    <a:lstStyle/>
                    <a:p>
                      <a:r>
                        <a:rPr lang="en-US" sz="2400" b="0" kern="1200" dirty="0" smtClean="0">
                          <a:solidFill>
                            <a:schemeClr val="dk1"/>
                          </a:solidFill>
                          <a:effectLst/>
                          <a:latin typeface="+mn-lt"/>
                          <a:ea typeface="+mn-ea"/>
                          <a:cs typeface="+mn-cs"/>
                        </a:rPr>
                        <a:t>&gt;4 month</a:t>
                      </a:r>
                    </a:p>
                  </a:txBody>
                  <a:tcPr/>
                </a:tc>
              </a:tr>
              <a:tr h="526306">
                <a:tc>
                  <a:txBody>
                    <a:bodyPr/>
                    <a:lstStyle/>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txBody>
                  <a:tcPr/>
                </a:tc>
                <a:tc>
                  <a:txBody>
                    <a:bodyPr/>
                    <a:lstStyle/>
                    <a:p>
                      <a:r>
                        <a:rPr lang="en-US" sz="2400" b="0" kern="1200" dirty="0" smtClean="0">
                          <a:solidFill>
                            <a:schemeClr val="dk1"/>
                          </a:solidFill>
                          <a:effectLst/>
                          <a:latin typeface="+mn-lt"/>
                          <a:ea typeface="+mn-ea"/>
                          <a:cs typeface="+mn-cs"/>
                        </a:rPr>
                        <a:t>&lt;4 month</a:t>
                      </a:r>
                      <a:r>
                        <a:rPr lang="en-US" sz="2400" b="0" dirty="0" smtClean="0">
                          <a:effectLst/>
                        </a:rPr>
                        <a:t> </a:t>
                      </a:r>
                      <a:endParaRPr lang="en-US" sz="2400" b="0" dirty="0"/>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0" dirty="0" smtClean="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txBody>
                  <a:tcPr/>
                </a:tc>
                <a:tc>
                  <a:txBody>
                    <a:bodyPr/>
                    <a:lstStyle/>
                    <a:p>
                      <a:r>
                        <a:rPr lang="en-US" sz="2400" b="0" kern="1200" dirty="0" smtClean="0">
                          <a:solidFill>
                            <a:schemeClr val="dk1"/>
                          </a:solidFill>
                          <a:effectLst/>
                          <a:latin typeface="+mn-lt"/>
                          <a:ea typeface="+mn-ea"/>
                          <a:cs typeface="+mn-cs"/>
                        </a:rPr>
                        <a:t>&gt;6 month</a:t>
                      </a:r>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31</a:t>
            </a:fld>
            <a:endParaRPr lang="en-US"/>
          </a:p>
        </p:txBody>
      </p:sp>
    </p:spTree>
    <p:extLst>
      <p:ext uri="{BB962C8B-B14F-4D97-AF65-F5344CB8AC3E}">
        <p14:creationId xmlns:p14="http://schemas.microsoft.com/office/powerpoint/2010/main" val="345381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82577167"/>
              </p:ext>
            </p:extLst>
          </p:nvPr>
        </p:nvGraphicFramePr>
        <p:xfrm>
          <a:off x="457198" y="1600199"/>
          <a:ext cx="8104095" cy="4754880"/>
        </p:xfrm>
        <a:graphic>
          <a:graphicData uri="http://schemas.openxmlformats.org/drawingml/2006/table">
            <a:tbl>
              <a:tblPr firstRow="1" bandRow="1">
                <a:tableStyleId>{22838BEF-8BB2-4498-84A7-C5851F593DF1}</a:tableStyleId>
              </a:tblPr>
              <a:tblGrid>
                <a:gridCol w="1840686"/>
                <a:gridCol w="1840686"/>
                <a:gridCol w="4422723"/>
              </a:tblGrid>
              <a:tr h="692129">
                <a:tc>
                  <a:txBody>
                    <a:bodyPr/>
                    <a:lstStyle/>
                    <a:p>
                      <a:pPr marL="0" marR="0" algn="l">
                        <a:spcBef>
                          <a:spcPts val="0"/>
                        </a:spcBef>
                        <a:spcAft>
                          <a:spcPts val="0"/>
                        </a:spcAft>
                      </a:pPr>
                      <a:r>
                        <a:rPr lang="en-US" sz="2400" b="0" kern="1200" dirty="0" smtClean="0">
                          <a:solidFill>
                            <a:schemeClr val="dk1"/>
                          </a:solidFill>
                          <a:effectLst/>
                          <a:latin typeface="Zapf Dingbats"/>
                          <a:ea typeface="+mn-ea"/>
                          <a:cs typeface="+mn-cs"/>
                        </a:rPr>
                        <a:t>✓</a:t>
                      </a:r>
                      <a:r>
                        <a:rPr lang="en-US" sz="2400" b="0" dirty="0" smtClean="0">
                          <a:effectLst/>
                        </a:rPr>
                        <a:t> </a:t>
                      </a: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1" dirty="0">
                        <a:effectLst/>
                        <a:latin typeface="Times New Roman"/>
                        <a:ea typeface="SimSun"/>
                      </a:endParaRPr>
                    </a:p>
                  </a:txBody>
                  <a:tcPr marL="68580" marR="68580" marT="0" marB="0"/>
                </a:tc>
                <a:tc>
                  <a:txBody>
                    <a:bodyPr/>
                    <a:lstStyle/>
                    <a:p>
                      <a:pPr marL="0" marR="0" algn="l">
                        <a:spcBef>
                          <a:spcPts val="0"/>
                        </a:spcBef>
                        <a:spcAft>
                          <a:spcPts val="0"/>
                        </a:spcAft>
                      </a:pPr>
                      <a:r>
                        <a:rPr lang="en-US" sz="2400" b="1" dirty="0" smtClean="0">
                          <a:effectLst/>
                        </a:rPr>
                        <a:t>OpenStack</a:t>
                      </a:r>
                    </a:p>
                    <a:p>
                      <a:pPr marL="0" marR="0" algn="l">
                        <a:spcBef>
                          <a:spcPts val="0"/>
                        </a:spcBef>
                        <a:spcAft>
                          <a:spcPts val="0"/>
                        </a:spcAft>
                      </a:pPr>
                      <a:endParaRPr lang="en-US" sz="2400" b="1" dirty="0">
                        <a:effectLst/>
                        <a:latin typeface="Times New Roman"/>
                        <a:ea typeface="SimSun"/>
                      </a:endParaRPr>
                    </a:p>
                  </a:txBody>
                  <a:tcPr marL="68580" marR="68580" marT="0" marB="0"/>
                </a:tc>
                <a:tc>
                  <a:txBody>
                    <a:bodyPr/>
                    <a:lstStyle/>
                    <a:p>
                      <a:r>
                        <a:rPr lang="en-US" sz="2400" b="0" kern="1200" dirty="0" err="1" smtClean="0">
                          <a:solidFill>
                            <a:schemeClr val="dk1"/>
                          </a:solidFill>
                          <a:effectLst/>
                          <a:latin typeface="+mn-lt"/>
                          <a:ea typeface="+mn-ea"/>
                          <a:cs typeface="+mn-cs"/>
                        </a:rPr>
                        <a:t>OpenSource</a:t>
                      </a:r>
                      <a:r>
                        <a:rPr lang="en-US" sz="2400" b="0" kern="1200" dirty="0" smtClean="0">
                          <a:solidFill>
                            <a:schemeClr val="dk1"/>
                          </a:solidFill>
                          <a:effectLst/>
                          <a:latin typeface="+mn-lt"/>
                          <a:ea typeface="+mn-ea"/>
                          <a:cs typeface="+mn-cs"/>
                        </a:rPr>
                        <a:t> - Apache</a:t>
                      </a:r>
                      <a:endParaRPr lang="en-US" sz="2400" b="0" kern="1200" dirty="0">
                        <a:solidFill>
                          <a:schemeClr val="dk1"/>
                        </a:solidFill>
                        <a:effectLst/>
                        <a:latin typeface="+mn-lt"/>
                        <a:ea typeface="+mn-ea"/>
                        <a:cs typeface="+mn-cs"/>
                      </a:endParaRPr>
                    </a:p>
                  </a:txBody>
                  <a:tcPr marL="68580" marR="68580" marT="0" marB="0"/>
                </a:tc>
              </a:tr>
              <a:tr h="526306">
                <a:tc>
                  <a:txBody>
                    <a:bodyPr/>
                    <a:lstStyle/>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2.0</a:t>
                      </a:r>
                    </a:p>
                    <a:p>
                      <a:endParaRPr lang="en-US" sz="2400" b="1" dirty="0"/>
                    </a:p>
                  </a:txBody>
                  <a:tcPr/>
                </a:tc>
                <a:tc>
                  <a:txBody>
                    <a:bodyPr/>
                    <a:lstStyle/>
                    <a:p>
                      <a:r>
                        <a:rPr lang="en-US" sz="2400" b="0" kern="1200" dirty="0" err="1" smtClean="0">
                          <a:solidFill>
                            <a:schemeClr val="dk1"/>
                          </a:solidFill>
                          <a:effectLst/>
                          <a:latin typeface="+mn-lt"/>
                          <a:ea typeface="+mn-ea"/>
                          <a:cs typeface="+mn-cs"/>
                        </a:rPr>
                        <a:t>OpenSource</a:t>
                      </a:r>
                      <a:r>
                        <a:rPr lang="en-US" sz="2400" b="0" kern="1200" dirty="0" smtClean="0">
                          <a:solidFill>
                            <a:schemeClr val="dk1"/>
                          </a:solidFill>
                          <a:effectLst/>
                          <a:latin typeface="+mn-lt"/>
                          <a:ea typeface="+mn-ea"/>
                          <a:cs typeface="+mn-cs"/>
                        </a:rPr>
                        <a:t> ≠ </a:t>
                      </a:r>
                      <a:r>
                        <a:rPr lang="en-US" sz="2400" b="0" kern="1200" dirty="0" smtClean="0">
                          <a:solidFill>
                            <a:schemeClr val="dk1"/>
                          </a:solidFill>
                          <a:effectLst/>
                          <a:latin typeface="+mn-lt"/>
                          <a:ea typeface="+mn-ea"/>
                          <a:cs typeface="+mn-cs"/>
                        </a:rPr>
                        <a:t>Commercial (3.0)</a:t>
                      </a:r>
                      <a:endParaRPr lang="en-US" sz="2400" b="0" dirty="0"/>
                    </a:p>
                  </a:txBody>
                  <a:tcPr/>
                </a:tc>
              </a:tr>
              <a:tr h="526306">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effectLst/>
                          <a:latin typeface="Zapf Dingbats"/>
                          <a:ea typeface="+mn-ea"/>
                          <a:cs typeface="+mn-cs"/>
                        </a:rPr>
                        <a:t>✓</a:t>
                      </a:r>
                      <a:endParaRPr lang="en-US" sz="2400" b="1" dirty="0" smtClean="0"/>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Eucalyptus 3.1</a:t>
                      </a:r>
                    </a:p>
                    <a:p>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0" kern="1200" dirty="0" err="1" smtClean="0">
                          <a:solidFill>
                            <a:schemeClr val="dk1"/>
                          </a:solidFill>
                          <a:effectLst/>
                          <a:latin typeface="+mn-lt"/>
                          <a:ea typeface="+mn-ea"/>
                          <a:cs typeface="+mn-cs"/>
                        </a:rPr>
                        <a:t>OpenSource</a:t>
                      </a:r>
                      <a:r>
                        <a:rPr lang="en-US" sz="2400" b="0" kern="1200" dirty="0" smtClean="0">
                          <a:solidFill>
                            <a:schemeClr val="dk1"/>
                          </a:solidFill>
                          <a:effectLst/>
                          <a:latin typeface="+mn-lt"/>
                          <a:ea typeface="+mn-ea"/>
                          <a:cs typeface="+mn-cs"/>
                        </a:rPr>
                        <a:t>,</a:t>
                      </a:r>
                      <a:r>
                        <a:rPr lang="en-US" sz="2400" b="0" kern="1200" baseline="0" dirty="0" smtClean="0">
                          <a:solidFill>
                            <a:schemeClr val="dk1"/>
                          </a:solidFill>
                          <a:effectLst/>
                          <a:latin typeface="+mn-lt"/>
                          <a:ea typeface="+mn-ea"/>
                          <a:cs typeface="+mn-cs"/>
                        </a:rPr>
                        <a:t> (</a:t>
                      </a:r>
                      <a:r>
                        <a:rPr lang="en-US" sz="2400" b="0" kern="1200" dirty="0" smtClean="0">
                          <a:solidFill>
                            <a:schemeClr val="dk1"/>
                          </a:solidFill>
                          <a:effectLst/>
                          <a:latin typeface="+mn-lt"/>
                          <a:ea typeface="+mn-ea"/>
                          <a:cs typeface="+mn-cs"/>
                        </a:rPr>
                        <a:t>Commercial add </a:t>
                      </a:r>
                      <a:r>
                        <a:rPr lang="en-US" sz="2400" b="0" kern="1200" dirty="0" err="1" smtClean="0">
                          <a:solidFill>
                            <a:schemeClr val="dk1"/>
                          </a:solidFill>
                          <a:effectLst/>
                          <a:latin typeface="+mn-lt"/>
                          <a:ea typeface="+mn-ea"/>
                          <a:cs typeface="+mn-cs"/>
                        </a:rPr>
                        <a:t>ons</a:t>
                      </a:r>
                      <a:r>
                        <a:rPr lang="en-US" sz="2400" b="0" kern="1200" dirty="0" smtClean="0">
                          <a:solidFill>
                            <a:schemeClr val="dk1"/>
                          </a:solidFill>
                          <a:effectLst/>
                          <a:latin typeface="+mn-lt"/>
                          <a:ea typeface="+mn-ea"/>
                          <a:cs typeface="+mn-cs"/>
                        </a:rPr>
                        <a:t>)</a:t>
                      </a:r>
                      <a:endParaRPr lang="en-US" sz="2400" b="0" dirty="0" smtClean="0"/>
                    </a:p>
                    <a:p>
                      <a:endParaRPr lang="en-US" sz="2400" b="0" dirty="0"/>
                    </a:p>
                  </a:txBody>
                  <a:tcPr/>
                </a:tc>
              </a:tr>
              <a:tr h="526306">
                <a:tc>
                  <a:txBody>
                    <a:bodyPr/>
                    <a:lstStyle/>
                    <a:p>
                      <a:r>
                        <a:rPr lang="en-US" sz="2400" b="0" kern="1200" dirty="0" smtClean="0">
                          <a:solidFill>
                            <a:schemeClr val="dk1"/>
                          </a:solidFill>
                          <a:effectLst/>
                          <a:latin typeface="Zapf Dingbats"/>
                          <a:ea typeface="+mn-ea"/>
                          <a:cs typeface="+mn-cs"/>
                        </a:rPr>
                        <a:t>✓</a:t>
                      </a:r>
                      <a:r>
                        <a:rPr lang="en-US" sz="2400" b="0" dirty="0" smtClean="0">
                          <a:effectLst/>
                        </a:rPr>
                        <a:t> </a:t>
                      </a: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smtClean="0">
                          <a:effectLst/>
                        </a:rPr>
                        <a:t>Nimbus</a:t>
                      </a:r>
                    </a:p>
                    <a:p>
                      <a:endParaRPr lang="en-US" sz="2400" b="1" dirty="0"/>
                    </a:p>
                  </a:txBody>
                  <a:tcPr/>
                </a:tc>
                <a:tc>
                  <a:txBody>
                    <a:bodyPr/>
                    <a:lstStyle/>
                    <a:p>
                      <a:r>
                        <a:rPr lang="en-US" sz="2400" b="0" kern="1200" dirty="0" err="1" smtClean="0">
                          <a:solidFill>
                            <a:schemeClr val="dk1"/>
                          </a:solidFill>
                          <a:effectLst/>
                          <a:latin typeface="+mn-lt"/>
                          <a:ea typeface="+mn-ea"/>
                          <a:cs typeface="+mn-cs"/>
                        </a:rPr>
                        <a:t>OpenSource</a:t>
                      </a:r>
                      <a:r>
                        <a:rPr lang="en-US" sz="2400" b="0" kern="1200" dirty="0" smtClean="0">
                          <a:solidFill>
                            <a:schemeClr val="dk1"/>
                          </a:solidFill>
                          <a:effectLst/>
                          <a:latin typeface="+mn-lt"/>
                          <a:ea typeface="+mn-ea"/>
                          <a:cs typeface="+mn-cs"/>
                        </a:rPr>
                        <a:t> Apache</a:t>
                      </a:r>
                      <a:endParaRPr lang="en-US" sz="2400" b="0" dirty="0"/>
                    </a:p>
                  </a:txBody>
                  <a:tcPr/>
                </a:tc>
              </a:tr>
              <a:tr h="526306">
                <a:tc>
                  <a:txBody>
                    <a:bodyPr/>
                    <a:lstStyle/>
                    <a:p>
                      <a:r>
                        <a:rPr lang="en-US" sz="2400" b="0" kern="1200" dirty="0" smtClean="0">
                          <a:solidFill>
                            <a:schemeClr val="dk1"/>
                          </a:solidFill>
                          <a:effectLst/>
                          <a:latin typeface="Zapf Dingbats"/>
                          <a:ea typeface="+mn-ea"/>
                          <a:cs typeface="+mn-cs"/>
                        </a:rPr>
                        <a:t>✓</a:t>
                      </a:r>
                      <a:r>
                        <a:rPr lang="en-US" sz="2400" b="0" dirty="0" smtClean="0">
                          <a:effectLst/>
                        </a:rPr>
                        <a:t> </a:t>
                      </a:r>
                      <a:r>
                        <a:rPr lang="en-US" sz="2400" b="0" kern="1200" dirty="0" smtClean="0">
                          <a:solidFill>
                            <a:schemeClr val="dk1"/>
                          </a:solidFill>
                          <a:effectLst/>
                          <a:latin typeface="Zapf Dingbats"/>
                          <a:ea typeface="+mn-ea"/>
                          <a:cs typeface="+mn-cs"/>
                        </a:rPr>
                        <a:t>✓</a:t>
                      </a:r>
                      <a:r>
                        <a:rPr lang="en-US" sz="2400" b="0" dirty="0" smtClean="0">
                          <a:effectLst/>
                        </a:rPr>
                        <a:t> </a:t>
                      </a:r>
                      <a:endParaRPr lang="en-US" sz="2400" b="1" dirty="0"/>
                    </a:p>
                  </a:txBody>
                  <a:tcPr/>
                </a:tc>
                <a:tc>
                  <a:txBody>
                    <a:bodyPr/>
                    <a:lstStyle/>
                    <a:p>
                      <a:pPr marL="0" marR="0" indent="0" algn="l" defTabSz="457196" rtl="0" eaLnBrk="1" fontAlgn="auto" latinLnBrk="0" hangingPunct="1">
                        <a:lnSpc>
                          <a:spcPct val="100000"/>
                        </a:lnSpc>
                        <a:spcBef>
                          <a:spcPts val="0"/>
                        </a:spcBef>
                        <a:spcAft>
                          <a:spcPts val="0"/>
                        </a:spcAft>
                        <a:buClrTx/>
                        <a:buSzTx/>
                        <a:buFontTx/>
                        <a:buNone/>
                        <a:tabLst/>
                        <a:defRPr/>
                      </a:pPr>
                      <a:r>
                        <a:rPr lang="en-US" sz="2400" b="1" dirty="0" err="1" smtClean="0">
                          <a:effectLst/>
                        </a:rPr>
                        <a:t>OpenNebula</a:t>
                      </a:r>
                      <a:endParaRPr lang="en-US" sz="2400" b="1" dirty="0" smtClean="0">
                        <a:effectLst/>
                      </a:endParaRPr>
                    </a:p>
                    <a:p>
                      <a:endParaRPr lang="en-US" sz="2400" b="1" dirty="0"/>
                    </a:p>
                  </a:txBody>
                  <a:tcPr/>
                </a:tc>
                <a:tc>
                  <a:txBody>
                    <a:bodyPr/>
                    <a:lstStyle/>
                    <a:p>
                      <a:r>
                        <a:rPr lang="en-US" sz="2400" b="0" kern="1200" dirty="0" err="1" smtClean="0">
                          <a:solidFill>
                            <a:schemeClr val="dk1"/>
                          </a:solidFill>
                          <a:effectLst/>
                          <a:latin typeface="+mn-lt"/>
                          <a:ea typeface="+mn-ea"/>
                          <a:cs typeface="+mn-cs"/>
                        </a:rPr>
                        <a:t>OpenSource</a:t>
                      </a:r>
                      <a:r>
                        <a:rPr lang="en-US" sz="2400" b="0" kern="1200" dirty="0" smtClean="0">
                          <a:solidFill>
                            <a:schemeClr val="dk1"/>
                          </a:solidFill>
                          <a:effectLst/>
                          <a:latin typeface="+mn-lt"/>
                          <a:ea typeface="+mn-ea"/>
                          <a:cs typeface="+mn-cs"/>
                        </a:rPr>
                        <a:t> Apache</a:t>
                      </a:r>
                      <a:endParaRPr lang="en-US" sz="2400" b="0" dirty="0"/>
                    </a:p>
                  </a:txBody>
                  <a:tcPr/>
                </a:tc>
              </a:tr>
            </a:tbl>
          </a:graphicData>
        </a:graphic>
      </p:graphicFrame>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32</a:t>
            </a:fld>
            <a:endParaRPr lang="en-US"/>
          </a:p>
        </p:txBody>
      </p:sp>
    </p:spTree>
    <p:extLst>
      <p:ext uri="{BB962C8B-B14F-4D97-AF65-F5344CB8AC3E}">
        <p14:creationId xmlns:p14="http://schemas.microsoft.com/office/powerpoint/2010/main" val="117963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Study</a:t>
            </a:r>
            <a:endParaRPr lang="en-US" dirty="0"/>
          </a:p>
        </p:txBody>
      </p:sp>
      <p:sp>
        <p:nvSpPr>
          <p:cNvPr id="3" name="Content Placeholder 2"/>
          <p:cNvSpPr>
            <a:spLocks noGrp="1"/>
          </p:cNvSpPr>
          <p:nvPr>
            <p:ph idx="1"/>
          </p:nvPr>
        </p:nvSpPr>
        <p:spPr/>
        <p:txBody>
          <a:bodyPr>
            <a:normAutofit fontScale="92500"/>
          </a:bodyPr>
          <a:lstStyle/>
          <a:p>
            <a:pPr marL="381000" indent="-342900">
              <a:spcBef>
                <a:spcPts val="600"/>
              </a:spcBef>
              <a:spcAft>
                <a:spcPts val="0"/>
              </a:spcAft>
              <a:buClr>
                <a:schemeClr val="dk1"/>
              </a:buClr>
              <a:buSzPct val="208333"/>
            </a:pPr>
            <a:r>
              <a:rPr lang="en" sz="2400" dirty="0" smtClean="0"/>
              <a:t>instantiat</a:t>
            </a:r>
            <a:r>
              <a:rPr lang="en-US" sz="2400" dirty="0" smtClean="0"/>
              <a:t>e</a:t>
            </a:r>
            <a:r>
              <a:rPr lang="en" sz="2400" dirty="0" smtClean="0"/>
              <a:t> </a:t>
            </a:r>
            <a:r>
              <a:rPr lang="en" sz="2400" dirty="0"/>
              <a:t>as many virtual machines (VM) at the same time as possible (success if all the machines have ssh access) </a:t>
            </a:r>
          </a:p>
          <a:p>
            <a:pPr marL="381000" indent="-342900">
              <a:spcBef>
                <a:spcPts val="600"/>
              </a:spcBef>
              <a:spcAft>
                <a:spcPts val="0"/>
              </a:spcAft>
              <a:buClr>
                <a:schemeClr val="dk1"/>
              </a:buClr>
              <a:buSzPct val="208333"/>
            </a:pPr>
            <a:r>
              <a:rPr lang="en" sz="2400" dirty="0"/>
              <a:t>Our results is the time that takes to have access to all the VMs </a:t>
            </a:r>
          </a:p>
          <a:p>
            <a:pPr marL="381000" indent="-342900">
              <a:buClr>
                <a:schemeClr val="dk1"/>
              </a:buClr>
              <a:buSzPct val="208333"/>
            </a:pPr>
            <a:r>
              <a:rPr lang="en" sz="2400" dirty="0" smtClean="0"/>
              <a:t>Performance </a:t>
            </a:r>
            <a:r>
              <a:rPr lang="en" sz="2400" dirty="0"/>
              <a:t>of Eucalyptus 2, OpenStack, OpenNebula and HPC</a:t>
            </a:r>
          </a:p>
          <a:p>
            <a:pPr marL="819150" lvl="1" indent="-285750">
              <a:buClr>
                <a:schemeClr val="dk1"/>
              </a:buClr>
              <a:buSzPct val="133333"/>
            </a:pPr>
            <a:r>
              <a:rPr lang="en" sz="1800" dirty="0"/>
              <a:t>Tests performed on India</a:t>
            </a:r>
          </a:p>
          <a:p>
            <a:pPr marL="819150" lvl="1" indent="-285750">
              <a:buClr>
                <a:schemeClr val="dk1"/>
              </a:buClr>
              <a:buSzPct val="133333"/>
            </a:pPr>
            <a:r>
              <a:rPr lang="en" sz="1800" dirty="0"/>
              <a:t>We had 111 physical machines for HPC</a:t>
            </a:r>
          </a:p>
          <a:p>
            <a:pPr marL="819150" lvl="1" indent="-285750">
              <a:spcBef>
                <a:spcPts val="480"/>
              </a:spcBef>
              <a:spcAft>
                <a:spcPts val="0"/>
              </a:spcAft>
              <a:buClr>
                <a:schemeClr val="dk1"/>
              </a:buClr>
              <a:buSzPct val="133333"/>
            </a:pPr>
            <a:r>
              <a:rPr lang="en" sz="1800" dirty="0"/>
              <a:t>We had up to 80 physical machines for </a:t>
            </a:r>
            <a:r>
              <a:rPr lang="en" sz="1800" dirty="0" smtClean="0"/>
              <a:t>Cloud</a:t>
            </a:r>
            <a:endParaRPr lang="en-US" sz="1800" dirty="0" smtClean="0"/>
          </a:p>
          <a:p>
            <a:r>
              <a:rPr lang="en-US" sz="2400" dirty="0" smtClean="0"/>
              <a:t>We used FG India cluster (and Sierra for Eucalyptus 3) </a:t>
            </a:r>
            <a:endParaRPr lang="en-US" sz="2400" dirty="0"/>
          </a:p>
          <a:p>
            <a:pPr lvl="1"/>
            <a:r>
              <a:rPr lang="en-US" sz="2400" dirty="0"/>
              <a:t> 128 Intel Xeon X5570 with 24GB of memory, a single drive of 500GB with 7200RPMm 3Gb/s and an interconnection network of 1Gbps Ethernet</a:t>
            </a:r>
            <a:r>
              <a:rPr lang="en-US" sz="2400" dirty="0" smtClean="0"/>
              <a:t>.</a:t>
            </a:r>
          </a:p>
          <a:p>
            <a:pPr lvl="1"/>
            <a:r>
              <a:rPr lang="en-US" sz="2400" dirty="0" smtClean="0"/>
              <a:t>Sierra is slower.</a:t>
            </a:r>
            <a:endParaRPr lang="en" sz="2200" dirty="0"/>
          </a:p>
          <a:p>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33</a:t>
            </a:fld>
            <a:endParaRPr lang="en-US"/>
          </a:p>
        </p:txBody>
      </p:sp>
    </p:spTree>
    <p:extLst>
      <p:ext uri="{BB962C8B-B14F-4D97-AF65-F5344CB8AC3E}">
        <p14:creationId xmlns:p14="http://schemas.microsoft.com/office/powerpoint/2010/main" val="2222442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Performance</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34</a:t>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990601" y="1583765"/>
            <a:ext cx="6748928" cy="4542398"/>
          </a:xfrm>
          <a:prstGeom prst="rect">
            <a:avLst/>
          </a:prstGeom>
        </p:spPr>
      </p:pic>
      <p:sp>
        <p:nvSpPr>
          <p:cNvPr id="9" name="Shape 301"/>
          <p:cNvSpPr/>
          <p:nvPr/>
        </p:nvSpPr>
        <p:spPr>
          <a:xfrm>
            <a:off x="0" y="1220988"/>
            <a:ext cx="9143999" cy="5571821"/>
          </a:xfrm>
          <a:prstGeom prst="rect">
            <a:avLst/>
          </a:prstGeom>
          <a:blipFill>
            <a:blip r:embed="rId3"/>
            <a:stretch>
              <a:fillRect/>
            </a:stretch>
          </a:blipFill>
        </p:spPr>
      </p:sp>
      <p:sp>
        <p:nvSpPr>
          <p:cNvPr id="10" name="Rectangle 9"/>
          <p:cNvSpPr/>
          <p:nvPr/>
        </p:nvSpPr>
        <p:spPr>
          <a:xfrm>
            <a:off x="1084713" y="4855339"/>
            <a:ext cx="1759352" cy="108484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4523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Results Eucalyptus 3, Eucalyptus 2 and OpenStack Cactus</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35</a:t>
            </a:fld>
            <a:endParaRPr lang="en-US"/>
          </a:p>
        </p:txBody>
      </p:sp>
      <p:sp>
        <p:nvSpPr>
          <p:cNvPr id="8" name="Shape 293"/>
          <p:cNvSpPr>
            <a:spLocks noGrp="1"/>
          </p:cNvSpPr>
          <p:nvPr>
            <p:ph idx="1"/>
          </p:nvPr>
        </p:nvSpPr>
        <p:spPr>
          <a:xfrm>
            <a:off x="457200" y="1658042"/>
            <a:ext cx="8229600" cy="4525963"/>
          </a:xfrm>
          <a:prstGeom prst="rect">
            <a:avLst/>
          </a:prstGeom>
          <a:blipFill>
            <a:blip r:embed="rId2"/>
            <a:stretch>
              <a:fillRect/>
            </a:stretch>
          </a:blipFill>
        </p:spPr>
        <p:txBody>
          <a:bodyPr/>
          <a:lstStyle/>
          <a:p>
            <a:endParaRPr lang="en-US" dirty="0"/>
          </a:p>
        </p:txBody>
      </p:sp>
    </p:spTree>
    <p:extLst>
      <p:ext uri="{BB962C8B-B14F-4D97-AF65-F5344CB8AC3E}">
        <p14:creationId xmlns:p14="http://schemas.microsoft.com/office/powerpoint/2010/main" val="3889162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smtClean="0"/>
              <a:t>OpenStack (Cactus)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Caching </a:t>
            </a:r>
          </a:p>
          <a:p>
            <a:pPr lvl="1"/>
            <a:r>
              <a:rPr lang="en-US" dirty="0" smtClean="0"/>
              <a:t>Best to cache images in the computes nodes</a:t>
            </a:r>
          </a:p>
          <a:p>
            <a:pPr lvl="1"/>
            <a:r>
              <a:rPr lang="en-US" dirty="0" smtClean="0"/>
              <a:t>If images are not cached scalability limited</a:t>
            </a:r>
          </a:p>
          <a:p>
            <a:pPr lvl="1"/>
            <a:r>
              <a:rPr lang="en-US" dirty="0" smtClean="0"/>
              <a:t>Placing images into cache was difficult due to 50% failure rate for more than 16 VMs</a:t>
            </a:r>
          </a:p>
          <a:p>
            <a:r>
              <a:rPr lang="en-US" dirty="0"/>
              <a:t>S</a:t>
            </a:r>
            <a:r>
              <a:rPr lang="en-US" dirty="0" smtClean="0"/>
              <a:t>calability issues by provisioning higher number of VMs:</a:t>
            </a:r>
          </a:p>
          <a:p>
            <a:pPr lvl="1"/>
            <a:r>
              <a:rPr lang="en-US" dirty="0" smtClean="0"/>
              <a:t>Run VMs in batches of 10. </a:t>
            </a:r>
          </a:p>
          <a:p>
            <a:r>
              <a:rPr lang="en-US" dirty="0" smtClean="0"/>
              <a:t>High failure rate without batch scaling </a:t>
            </a:r>
          </a:p>
          <a:p>
            <a:pPr lvl="1"/>
            <a:r>
              <a:rPr lang="en-US" dirty="0" smtClean="0"/>
              <a:t>50% above 16VMs</a:t>
            </a:r>
          </a:p>
          <a:p>
            <a:r>
              <a:rPr lang="en-US" dirty="0" smtClean="0"/>
              <a:t>Network failure, </a:t>
            </a:r>
          </a:p>
          <a:p>
            <a:pPr lvl="1"/>
            <a:r>
              <a:rPr lang="en-US" dirty="0" smtClean="0"/>
              <a:t>bridges, the </a:t>
            </a:r>
            <a:r>
              <a:rPr lang="en-US" dirty="0" err="1" smtClean="0"/>
              <a:t>iptables</a:t>
            </a:r>
            <a:r>
              <a:rPr lang="en-US" dirty="0" smtClean="0"/>
              <a:t> entries or both were not created properly. </a:t>
            </a:r>
          </a:p>
          <a:p>
            <a:pPr lvl="1"/>
            <a:r>
              <a:rPr lang="en-US" dirty="0" smtClean="0"/>
              <a:t>Missing automatic assignments of public IPs</a:t>
            </a: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dirty="0"/>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36</a:t>
            </a:fld>
            <a:endParaRPr lang="en-US"/>
          </a:p>
        </p:txBody>
      </p:sp>
    </p:spTree>
    <p:extLst>
      <p:ext uri="{BB962C8B-B14F-4D97-AF65-F5344CB8AC3E}">
        <p14:creationId xmlns:p14="http://schemas.microsoft.com/office/powerpoint/2010/main" val="27133027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OpenStack (Essex) </a:t>
            </a:r>
            <a:endParaRPr lang="en-US" i="1" dirty="0"/>
          </a:p>
        </p:txBody>
      </p:sp>
      <p:sp>
        <p:nvSpPr>
          <p:cNvPr id="3" name="Content Placeholder 2"/>
          <p:cNvSpPr>
            <a:spLocks noGrp="1"/>
          </p:cNvSpPr>
          <p:nvPr>
            <p:ph idx="1"/>
          </p:nvPr>
        </p:nvSpPr>
        <p:spPr/>
        <p:txBody>
          <a:bodyPr/>
          <a:lstStyle/>
          <a:p>
            <a:r>
              <a:rPr lang="en-US" dirty="0" smtClean="0"/>
              <a:t>Installation was more problematic than we anticipated</a:t>
            </a:r>
          </a:p>
          <a:p>
            <a:r>
              <a:rPr lang="en-US" dirty="0" smtClean="0"/>
              <a:t>Hardware issue on our network switches </a:t>
            </a:r>
          </a:p>
          <a:p>
            <a:pPr lvl="1"/>
            <a:r>
              <a:rPr lang="en-US" dirty="0" smtClean="0"/>
              <a:t>We need tagged VLAN and PXE boot, our network switches did not support this according to our network team at IU</a:t>
            </a:r>
          </a:p>
          <a:p>
            <a:pPr lvl="1"/>
            <a:r>
              <a:rPr lang="en-US" dirty="0" smtClean="0"/>
              <a:t>We buy now new switches</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37</a:t>
            </a:fld>
            <a:endParaRPr lang="en-US"/>
          </a:p>
        </p:txBody>
      </p:sp>
    </p:spTree>
    <p:extLst>
      <p:ext uri="{BB962C8B-B14F-4D97-AF65-F5344CB8AC3E}">
        <p14:creationId xmlns:p14="http://schemas.microsoft.com/office/powerpoint/2010/main" val="303068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smtClean="0"/>
              <a:t>Eucalyptus</a:t>
            </a:r>
            <a:endParaRPr lang="en-US" dirty="0"/>
          </a:p>
        </p:txBody>
      </p:sp>
      <p:sp>
        <p:nvSpPr>
          <p:cNvPr id="3" name="Content Placeholder 2"/>
          <p:cNvSpPr>
            <a:spLocks noGrp="1"/>
          </p:cNvSpPr>
          <p:nvPr>
            <p:ph idx="1"/>
          </p:nvPr>
        </p:nvSpPr>
        <p:spPr/>
        <p:txBody>
          <a:bodyPr>
            <a:normAutofit fontScale="92500"/>
          </a:bodyPr>
          <a:lstStyle/>
          <a:p>
            <a:r>
              <a:rPr lang="en-US" dirty="0" smtClean="0"/>
              <a:t>2.03 of Eucalyptus</a:t>
            </a:r>
          </a:p>
          <a:p>
            <a:pPr lvl="1"/>
            <a:r>
              <a:rPr lang="en-US" dirty="0"/>
              <a:t>L</a:t>
            </a:r>
            <a:r>
              <a:rPr lang="en-US" dirty="0" smtClean="0"/>
              <a:t>ike in OpenStack, we observed similar issues with Eucalyptus while requesting larger numbers of VMs. </a:t>
            </a:r>
          </a:p>
          <a:p>
            <a:pPr lvl="1"/>
            <a:r>
              <a:rPr lang="en-US" dirty="0" smtClean="0"/>
              <a:t>Introduction of batched VM placement solves it but with a delay of 6 seconds between each of them</a:t>
            </a:r>
          </a:p>
          <a:p>
            <a:pPr lvl="1"/>
            <a:r>
              <a:rPr lang="en-US" dirty="0" smtClean="0"/>
              <a:t>Scalability issues after 16 VMs</a:t>
            </a:r>
          </a:p>
          <a:p>
            <a:pPr lvl="1"/>
            <a:r>
              <a:rPr lang="en-US" dirty="0" smtClean="0"/>
              <a:t>Issues with assigning public IP addresses</a:t>
            </a:r>
          </a:p>
          <a:p>
            <a:r>
              <a:rPr lang="en-US" strike="sngStrike" dirty="0"/>
              <a:t>Eucalyptus 2</a:t>
            </a:r>
            <a:r>
              <a:rPr lang="en-US" dirty="0"/>
              <a:t>    -&gt;   </a:t>
            </a:r>
            <a:r>
              <a:rPr lang="en-US" b="1" dirty="0"/>
              <a:t>Eucalyptus </a:t>
            </a:r>
            <a:r>
              <a:rPr lang="en-US" b="1" dirty="0" smtClean="0"/>
              <a:t>3</a:t>
            </a:r>
          </a:p>
          <a:p>
            <a:pPr lvl="1"/>
            <a:r>
              <a:rPr lang="en-US" dirty="0" smtClean="0"/>
              <a:t>Behaves much better</a:t>
            </a:r>
            <a:endParaRPr lang="en-US" dirty="0"/>
          </a:p>
          <a:p>
            <a:endParaRPr lang="en-US" dirty="0" smtClean="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38</a:t>
            </a:fld>
            <a:endParaRPr lang="en-US"/>
          </a:p>
        </p:txBody>
      </p:sp>
    </p:spTree>
    <p:extLst>
      <p:ext uri="{BB962C8B-B14F-4D97-AF65-F5344CB8AC3E}">
        <p14:creationId xmlns:p14="http://schemas.microsoft.com/office/powerpoint/2010/main" val="43269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err="1" smtClean="0"/>
              <a:t>OpenNebula</a:t>
            </a:r>
            <a:r>
              <a:rPr lang="en-US" b="1" i="1" dirty="0" smtClean="0"/>
              <a:t> 3.0.0</a:t>
            </a:r>
            <a:endParaRPr lang="en-US" dirty="0"/>
          </a:p>
        </p:txBody>
      </p:sp>
      <p:sp>
        <p:nvSpPr>
          <p:cNvPr id="3" name="Content Placeholder 2"/>
          <p:cNvSpPr>
            <a:spLocks noGrp="1"/>
          </p:cNvSpPr>
          <p:nvPr>
            <p:ph idx="1"/>
          </p:nvPr>
        </p:nvSpPr>
        <p:spPr/>
        <p:txBody>
          <a:bodyPr/>
          <a:lstStyle/>
          <a:p>
            <a:r>
              <a:rPr lang="en-US" dirty="0" smtClean="0"/>
              <a:t>By default does not cache images </a:t>
            </a:r>
          </a:p>
          <a:p>
            <a:r>
              <a:rPr lang="en-US" dirty="0" smtClean="0"/>
              <a:t>We used SSH </a:t>
            </a:r>
            <a:r>
              <a:rPr lang="en-US" dirty="0" err="1" smtClean="0"/>
              <a:t>filetransfer</a:t>
            </a:r>
            <a:endParaRPr lang="en-US" dirty="0" smtClean="0"/>
          </a:p>
          <a:p>
            <a:r>
              <a:rPr lang="en-US" dirty="0" smtClean="0"/>
              <a:t>We were able to instantiate 148 VMs at the same time with almost a 100% of success. </a:t>
            </a:r>
          </a:p>
          <a:p>
            <a:pPr lvl="1"/>
            <a:r>
              <a:rPr lang="en-US" dirty="0"/>
              <a:t>V</a:t>
            </a:r>
            <a:r>
              <a:rPr lang="en-US" dirty="0" smtClean="0"/>
              <a:t>ery slow</a:t>
            </a:r>
          </a:p>
          <a:p>
            <a:pPr lvl="1"/>
            <a:r>
              <a:rPr lang="en-US" dirty="0" smtClean="0"/>
              <a:t>Could be improved by introducing caching</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dirty="0"/>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39</a:t>
            </a:fld>
            <a:endParaRPr lang="en-US"/>
          </a:p>
        </p:txBody>
      </p:sp>
    </p:spTree>
    <p:extLst>
      <p:ext uri="{BB962C8B-B14F-4D97-AF65-F5344CB8AC3E}">
        <p14:creationId xmlns:p14="http://schemas.microsoft.com/office/powerpoint/2010/main" val="342232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cap="small" dirty="0" smtClean="0"/>
              <a:t>FutureGrid</a:t>
            </a:r>
            <a:endParaRPr lang="en-US" dirty="0"/>
          </a:p>
        </p:txBody>
      </p:sp>
      <p:sp>
        <p:nvSpPr>
          <p:cNvPr id="3" name="Content Placeholder 2"/>
          <p:cNvSpPr>
            <a:spLocks noGrp="1"/>
          </p:cNvSpPr>
          <p:nvPr>
            <p:ph sz="half" idx="1"/>
          </p:nvPr>
        </p:nvSpPr>
        <p:spPr/>
        <p:txBody>
          <a:bodyPr>
            <a:normAutofit fontScale="85000" lnSpcReduction="20000"/>
          </a:bodyPr>
          <a:lstStyle/>
          <a:p>
            <a:r>
              <a:rPr lang="en-US" sz="3200" dirty="0"/>
              <a:t>S</a:t>
            </a:r>
            <a:r>
              <a:rPr lang="en-US" sz="3200" dirty="0" smtClean="0"/>
              <a:t>ponsored by NSF </a:t>
            </a:r>
          </a:p>
          <a:p>
            <a:r>
              <a:rPr lang="en-US" sz="3200" dirty="0"/>
              <a:t>FG provides resources</a:t>
            </a:r>
          </a:p>
          <a:p>
            <a:pPr lvl="1" indent="-342896">
              <a:buFont typeface="Arial" charset="0"/>
              <a:buChar char="•"/>
              <a:defRPr/>
            </a:pPr>
            <a:r>
              <a:rPr lang="en-US" sz="2800" dirty="0">
                <a:cs typeface="ＭＳ Ｐゴシック" charset="0"/>
              </a:rPr>
              <a:t>Totaling about &gt;3000 compute cores. </a:t>
            </a:r>
            <a:endParaRPr lang="en-US" sz="2800" dirty="0"/>
          </a:p>
          <a:p>
            <a:r>
              <a:rPr lang="en-US" sz="3200" dirty="0"/>
              <a:t>FG provides services</a:t>
            </a:r>
            <a:endParaRPr lang="en-US" dirty="0"/>
          </a:p>
          <a:p>
            <a:r>
              <a:rPr lang="en-US" sz="3200" dirty="0"/>
              <a:t>Research and industry is welcome</a:t>
            </a:r>
            <a:endParaRPr lang="en-US" dirty="0"/>
          </a:p>
          <a:p>
            <a:endParaRPr lang="en-US" dirty="0" smtClean="0"/>
          </a:p>
        </p:txBody>
      </p:sp>
      <p:sp>
        <p:nvSpPr>
          <p:cNvPr id="7" name="Content Placeholder 6"/>
          <p:cNvSpPr>
            <a:spLocks noGrp="1"/>
          </p:cNvSpPr>
          <p:nvPr>
            <p:ph sz="half" idx="2"/>
          </p:nvPr>
        </p:nvSpPr>
        <p:spPr/>
        <p:txBody>
          <a:bodyPr>
            <a:normAutofit fontScale="85000" lnSpcReduction="20000"/>
          </a:bodyPr>
          <a:lstStyle/>
          <a:p>
            <a:r>
              <a:rPr lang="en-US" b="1" dirty="0" smtClean="0"/>
              <a:t>Participants</a:t>
            </a:r>
          </a:p>
          <a:p>
            <a:pPr lvl="1"/>
            <a:r>
              <a:rPr lang="en-US" b="1" dirty="0" smtClean="0"/>
              <a:t>Indiana </a:t>
            </a:r>
            <a:r>
              <a:rPr lang="en-US" b="1" dirty="0"/>
              <a:t>University (Lead)</a:t>
            </a:r>
            <a:endParaRPr lang="en-US" dirty="0"/>
          </a:p>
          <a:p>
            <a:pPr lvl="1"/>
            <a:r>
              <a:rPr lang="en-US" dirty="0"/>
              <a:t>University of Chicago</a:t>
            </a:r>
          </a:p>
          <a:p>
            <a:pPr lvl="1"/>
            <a:r>
              <a:rPr lang="en-US" dirty="0"/>
              <a:t>University of Florida</a:t>
            </a:r>
          </a:p>
          <a:p>
            <a:pPr lvl="1"/>
            <a:r>
              <a:rPr lang="en-US" dirty="0"/>
              <a:t>San Diego Supercomputing Center</a:t>
            </a:r>
          </a:p>
          <a:p>
            <a:pPr lvl="1"/>
            <a:r>
              <a:rPr lang="en-US" dirty="0"/>
              <a:t>Texas Advanced Computing Center</a:t>
            </a:r>
          </a:p>
          <a:p>
            <a:pPr lvl="1"/>
            <a:r>
              <a:rPr lang="en-US" dirty="0"/>
              <a:t>University of Virginia</a:t>
            </a:r>
          </a:p>
          <a:p>
            <a:pPr lvl="1"/>
            <a:r>
              <a:rPr lang="en-US" dirty="0"/>
              <a:t>University of Tennessee</a:t>
            </a:r>
          </a:p>
          <a:p>
            <a:pPr lvl="1"/>
            <a:r>
              <a:rPr lang="en-US" dirty="0"/>
              <a:t>University of Southern California</a:t>
            </a:r>
          </a:p>
          <a:p>
            <a:pPr lvl="1"/>
            <a:r>
              <a:rPr lang="en-US" dirty="0"/>
              <a:t>University of Dresden</a:t>
            </a:r>
          </a:p>
          <a:p>
            <a:pPr lvl="1"/>
            <a:r>
              <a:rPr lang="en-US" dirty="0"/>
              <a:t>Grid 5000. </a:t>
            </a:r>
          </a:p>
          <a:p>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dirty="0"/>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4</a:t>
            </a:fld>
            <a:endParaRPr lang="en-US"/>
          </a:p>
        </p:txBody>
      </p:sp>
    </p:spTree>
    <p:extLst>
      <p:ext uri="{BB962C8B-B14F-4D97-AF65-F5344CB8AC3E}">
        <p14:creationId xmlns:p14="http://schemas.microsoft.com/office/powerpoint/2010/main" val="1802897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Conclusion (cont.)</a:t>
            </a:r>
            <a:endParaRPr lang="en-US" dirty="0"/>
          </a:p>
        </p:txBody>
      </p:sp>
      <p:sp>
        <p:nvSpPr>
          <p:cNvPr id="3" name="Content Placeholder 2"/>
          <p:cNvSpPr>
            <a:spLocks noGrp="1"/>
          </p:cNvSpPr>
          <p:nvPr>
            <p:ph idx="1"/>
          </p:nvPr>
        </p:nvSpPr>
        <p:spPr/>
        <p:txBody>
          <a:bodyPr/>
          <a:lstStyle/>
          <a:p>
            <a:r>
              <a:rPr lang="en-US" dirty="0"/>
              <a:t>W</a:t>
            </a:r>
            <a:r>
              <a:rPr lang="en-US" dirty="0" smtClean="0"/>
              <a:t>hich IaaS question should one use?</a:t>
            </a:r>
          </a:p>
          <a:p>
            <a:pPr lvl="1"/>
            <a:r>
              <a:rPr lang="en-US" dirty="0" smtClean="0"/>
              <a:t>No clear winners</a:t>
            </a:r>
          </a:p>
          <a:p>
            <a:pPr lvl="1"/>
            <a:r>
              <a:rPr lang="en-US" dirty="0" smtClean="0"/>
              <a:t>Answer dependent on users requirements.</a:t>
            </a:r>
          </a:p>
          <a:p>
            <a:pPr lvl="2"/>
            <a:r>
              <a:rPr lang="en-US" dirty="0" smtClean="0"/>
              <a:t>Easier install: </a:t>
            </a:r>
            <a:r>
              <a:rPr lang="en-US" dirty="0" err="1" smtClean="0"/>
              <a:t>OpenNebula</a:t>
            </a:r>
            <a:r>
              <a:rPr lang="en-US" dirty="0" smtClean="0"/>
              <a:t> and Nimbus</a:t>
            </a:r>
          </a:p>
          <a:p>
            <a:pPr lvl="3"/>
            <a:r>
              <a:rPr lang="en-US" dirty="0" smtClean="0"/>
              <a:t>OpenStack and Eucalyptus have considerably improved recently on this</a:t>
            </a:r>
          </a:p>
          <a:p>
            <a:pPr lvl="2"/>
            <a:r>
              <a:rPr lang="en-US" dirty="0" smtClean="0"/>
              <a:t>Reliability: Nimbus has turned out to be very reliable, </a:t>
            </a:r>
          </a:p>
          <a:p>
            <a:pPr lvl="2"/>
            <a:r>
              <a:rPr lang="en-US" dirty="0" smtClean="0"/>
              <a:t>Popularity: OpenStack and Eucalyptus </a:t>
            </a:r>
          </a:p>
          <a:p>
            <a:pPr lvl="1"/>
            <a:r>
              <a:rPr lang="en-US" dirty="0" smtClean="0"/>
              <a:t>Rain to avoid resource starvation, dynamically add resources.</a:t>
            </a:r>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dirty="0" err="1" smtClean="0"/>
              <a:t>laszewski@gmail.com</a:t>
            </a:r>
            <a:r>
              <a:rPr lang="en-US" dirty="0" smtClean="0"/>
              <a:t>     |      http://</a:t>
            </a:r>
            <a:r>
              <a:rPr lang="en-US" dirty="0" err="1" smtClean="0"/>
              <a:t>portal.futuregrid.org</a:t>
            </a:r>
            <a:endParaRPr lang="en-US" dirty="0"/>
          </a:p>
        </p:txBody>
      </p:sp>
      <p:sp>
        <p:nvSpPr>
          <p:cNvPr id="6" name="Slide Number Placeholder 5"/>
          <p:cNvSpPr>
            <a:spLocks noGrp="1"/>
          </p:cNvSpPr>
          <p:nvPr>
            <p:ph type="sldNum" sz="quarter" idx="12"/>
          </p:nvPr>
        </p:nvSpPr>
        <p:spPr/>
        <p:txBody>
          <a:bodyPr/>
          <a:lstStyle/>
          <a:p>
            <a:fld id="{14EB8B87-E7C0-334D-BEA7-32F58CF9455F}" type="slidenum">
              <a:rPr lang="en-US" smtClean="0"/>
              <a:t>40</a:t>
            </a:fld>
            <a:endParaRPr lang="en-US"/>
          </a:p>
        </p:txBody>
      </p:sp>
    </p:spTree>
    <p:extLst>
      <p:ext uri="{BB962C8B-B14F-4D97-AF65-F5344CB8AC3E}">
        <p14:creationId xmlns:p14="http://schemas.microsoft.com/office/powerpoint/2010/main" val="2422791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you?</a:t>
            </a:r>
            <a:endParaRPr lang="en-US" dirty="0"/>
          </a:p>
        </p:txBody>
      </p:sp>
      <p:sp>
        <p:nvSpPr>
          <p:cNvPr id="3" name="Content Placeholder 2"/>
          <p:cNvSpPr>
            <a:spLocks noGrp="1"/>
          </p:cNvSpPr>
          <p:nvPr>
            <p:ph idx="1"/>
          </p:nvPr>
        </p:nvSpPr>
        <p:spPr>
          <a:xfrm>
            <a:off x="457199" y="1594676"/>
            <a:ext cx="8229600" cy="4525963"/>
          </a:xfrm>
        </p:spPr>
        <p:txBody>
          <a:bodyPr>
            <a:normAutofit lnSpcReduction="10000"/>
          </a:bodyPr>
          <a:lstStyle/>
          <a:p>
            <a:pPr lvl="0"/>
            <a:r>
              <a:rPr lang="en" dirty="0"/>
              <a:t>Apply for </a:t>
            </a:r>
            <a:r>
              <a:rPr lang="en-US" dirty="0" smtClean="0"/>
              <a:t>an account on FG and conduct your project </a:t>
            </a:r>
          </a:p>
          <a:p>
            <a:pPr lvl="1"/>
            <a:r>
              <a:rPr lang="en" dirty="0" smtClean="0"/>
              <a:t>projects</a:t>
            </a:r>
            <a:r>
              <a:rPr lang="en" dirty="0"/>
              <a:t>: </a:t>
            </a:r>
            <a:r>
              <a:rPr lang="en" dirty="0">
                <a:hlinkClick r:id="rId2"/>
              </a:rPr>
              <a:t>https://</a:t>
            </a:r>
            <a:r>
              <a:rPr lang="en" dirty="0" smtClean="0">
                <a:hlinkClick r:id="rId2"/>
              </a:rPr>
              <a:t>portal.futuregrid.org</a:t>
            </a:r>
            <a:endParaRPr lang="en-US" dirty="0" smtClean="0"/>
          </a:p>
          <a:p>
            <a:pPr lvl="1"/>
            <a:endParaRPr lang="en-US" dirty="0"/>
          </a:p>
          <a:p>
            <a:r>
              <a:rPr lang="en-US" dirty="0" smtClean="0"/>
              <a:t>Contact </a:t>
            </a:r>
          </a:p>
          <a:p>
            <a:pPr lvl="1"/>
            <a:r>
              <a:rPr lang="en-US" dirty="0" smtClean="0"/>
              <a:t>Gregor von Laszewski</a:t>
            </a:r>
          </a:p>
          <a:p>
            <a:pPr lvl="1"/>
            <a:r>
              <a:rPr lang="en-US" dirty="0" smtClean="0">
                <a:hlinkClick r:id="rId3"/>
              </a:rPr>
              <a:t>laszewski@gmail.com</a:t>
            </a:r>
            <a:endParaRPr lang="en-US" dirty="0"/>
          </a:p>
          <a:p>
            <a:r>
              <a:rPr lang="en-US" dirty="0" smtClean="0"/>
              <a:t>Have your students/staff work with us on joined projects</a:t>
            </a:r>
            <a:endParaRPr lang="en" dirty="0"/>
          </a:p>
          <a:p>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41</a:t>
            </a:fld>
            <a:endParaRPr lang="en-US"/>
          </a:p>
        </p:txBody>
      </p:sp>
    </p:spTree>
    <p:extLst>
      <p:ext uri="{BB962C8B-B14F-4D97-AF65-F5344CB8AC3E}">
        <p14:creationId xmlns:p14="http://schemas.microsoft.com/office/powerpoint/2010/main" val="408834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0" y="1371600"/>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
        <p:nvSpPr>
          <p:cNvPr id="3" name="Date Placeholder 2"/>
          <p:cNvSpPr>
            <a:spLocks noGrp="1"/>
          </p:cNvSpPr>
          <p:nvPr>
            <p:ph type="dt" sz="half" idx="10"/>
          </p:nvPr>
        </p:nvSpPr>
        <p:spPr/>
        <p:txBody>
          <a:bodyPr/>
          <a:lstStyle/>
          <a:p>
            <a:fld id="{07B0614C-BE84-0F40-8C84-2CA2F949C87E}" type="datetime1">
              <a:rPr lang="en-US" smtClean="0"/>
              <a:t>6/26/12</a:t>
            </a:fld>
            <a:endParaRPr lang="en-US"/>
          </a:p>
        </p:txBody>
      </p:sp>
      <p:sp>
        <p:nvSpPr>
          <p:cNvPr id="4" name="Footer Placeholder 3"/>
          <p:cNvSpPr>
            <a:spLocks noGrp="1"/>
          </p:cNvSpPr>
          <p:nvPr>
            <p:ph type="ftr" sz="quarter" idx="11"/>
          </p:nvPr>
        </p:nvSpPr>
        <p:spPr/>
        <p:txBody>
          <a:bodyPr/>
          <a:lstStyle/>
          <a:p>
            <a:r>
              <a:rPr lang="en-US" smtClean="0"/>
              <a:t>laszewski@gmail.com     |      http://portal.futuregrid.org</a:t>
            </a:r>
            <a:endParaRPr lang="en-US" dirty="0"/>
          </a:p>
        </p:txBody>
      </p:sp>
      <p:sp>
        <p:nvSpPr>
          <p:cNvPr id="5" name="Slide Number Placeholder 4"/>
          <p:cNvSpPr>
            <a:spLocks noGrp="1"/>
          </p:cNvSpPr>
          <p:nvPr>
            <p:ph type="sldNum" sz="quarter" idx="12"/>
          </p:nvPr>
        </p:nvSpPr>
        <p:spPr/>
        <p:txBody>
          <a:bodyPr/>
          <a:lstStyle/>
          <a:p>
            <a:fld id="{14EB8B87-E7C0-334D-BEA7-32F58CF9455F}" type="slidenum">
              <a:rPr lang="en-US" smtClean="0"/>
              <a:t>5</a:t>
            </a:fld>
            <a:endParaRPr lang="en-US"/>
          </a:p>
        </p:txBody>
      </p:sp>
      <p:sp>
        <p:nvSpPr>
          <p:cNvPr id="15" name="Shape 177"/>
          <p:cNvSpPr/>
          <p:nvPr/>
        </p:nvSpPr>
        <p:spPr>
          <a:xfrm>
            <a:off x="0" y="1417637"/>
            <a:ext cx="9144000" cy="4921675"/>
          </a:xfrm>
          <a:prstGeom prst="rect">
            <a:avLst/>
          </a:prstGeom>
          <a:blipFill>
            <a:blip r:embed="rId4"/>
            <a:stretch>
              <a:fillRect/>
            </a:stretch>
          </a:blipFill>
        </p:spPr>
      </p:sp>
      <p:sp>
        <p:nvSpPr>
          <p:cNvPr id="6" name="Rectangle 5"/>
          <p:cNvSpPr/>
          <p:nvPr/>
        </p:nvSpPr>
        <p:spPr>
          <a:xfrm>
            <a:off x="6983478" y="5524676"/>
            <a:ext cx="1955346" cy="2016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8469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67400" y="2057400"/>
            <a:ext cx="3657600" cy="2407920"/>
          </a:xfrm>
          <a:prstGeom prst="rect">
            <a:avLst/>
          </a:prstGeom>
        </p:spPr>
      </p:pic>
      <p:sp>
        <p:nvSpPr>
          <p:cNvPr id="2" name="Title 1"/>
          <p:cNvSpPr>
            <a:spLocks noGrp="1"/>
          </p:cNvSpPr>
          <p:nvPr>
            <p:ph type="title"/>
          </p:nvPr>
        </p:nvSpPr>
        <p:spPr/>
        <p:txBody>
          <a:bodyPr/>
          <a:lstStyle/>
          <a:p>
            <a:r>
              <a:rPr lang="en-US" dirty="0" smtClean="0"/>
              <a:t>Selected List of 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677758"/>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10" name="Right Arrow 9"/>
          <p:cNvSpPr/>
          <p:nvPr/>
        </p:nvSpPr>
        <p:spPr>
          <a:xfrm>
            <a:off x="7391400" y="1596464"/>
            <a:ext cx="304800" cy="1561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7F21733-96BD-0C43-A6FC-2A7578DC7533}" type="datetime1">
              <a:rPr lang="en-US" smtClean="0"/>
              <a:t>6/26/12</a:t>
            </a:fld>
            <a:endParaRPr lang="en-US"/>
          </a:p>
        </p:txBody>
      </p:sp>
      <p:sp>
        <p:nvSpPr>
          <p:cNvPr id="4" name="Footer Placeholder 3"/>
          <p:cNvSpPr>
            <a:spLocks noGrp="1"/>
          </p:cNvSpPr>
          <p:nvPr>
            <p:ph type="ftr" sz="quarter" idx="11"/>
          </p:nvPr>
        </p:nvSpPr>
        <p:spPr/>
        <p:txBody>
          <a:bodyPr/>
          <a:lstStyle/>
          <a:p>
            <a:r>
              <a:rPr lang="en-US" smtClean="0"/>
              <a:t>laszewski@gmail.com     |      http://portal.futuregrid.org</a:t>
            </a:r>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6</a:t>
            </a:fld>
            <a:endParaRPr lang="en-US"/>
          </a:p>
        </p:txBody>
      </p:sp>
      <p:sp>
        <p:nvSpPr>
          <p:cNvPr id="12" name="Oval 11"/>
          <p:cNvSpPr/>
          <p:nvPr/>
        </p:nvSpPr>
        <p:spPr>
          <a:xfrm>
            <a:off x="5796845" y="4092223"/>
            <a:ext cx="1128889" cy="536222"/>
          </a:xfrm>
          <a:prstGeom prst="ellipse">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1654857" y="3048000"/>
            <a:ext cx="1402644" cy="1171222"/>
          </a:xfrm>
          <a:prstGeom prst="ellipse">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269951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02"/>
          </a:xfrm>
        </p:spPr>
        <p:txBody>
          <a:bodyPr/>
          <a:lstStyle/>
          <a:p>
            <a:r>
              <a:rPr lang="en-US" dirty="0" smtClean="0"/>
              <a:t>Detailed Software Architecture</a:t>
            </a:r>
            <a:endParaRPr lang="en-US" dirty="0"/>
          </a:p>
        </p:txBody>
      </p:sp>
      <p:pic>
        <p:nvPicPr>
          <p:cNvPr id="4" name="Content Placeholder 3"/>
          <p:cNvPicPr>
            <a:picLocks noGrp="1" noChangeAspect="1"/>
          </p:cNvPicPr>
          <p:nvPr>
            <p:ph idx="1"/>
          </p:nvPr>
        </p:nvPicPr>
        <p:blipFill>
          <a:blip r:embed="rId3"/>
          <a:srcRect l="-40756" r="-40756"/>
          <a:stretch>
            <a:fillRect/>
          </a:stretch>
        </p:blipFill>
        <p:spPr>
          <a:xfrm>
            <a:off x="-1027408" y="685800"/>
            <a:ext cx="11222968" cy="6172200"/>
          </a:xfrm>
        </p:spPr>
      </p:pic>
      <p:sp>
        <p:nvSpPr>
          <p:cNvPr id="3" name="Date Placeholder 2"/>
          <p:cNvSpPr>
            <a:spLocks noGrp="1"/>
          </p:cNvSpPr>
          <p:nvPr>
            <p:ph type="dt" sz="half" idx="10"/>
          </p:nvPr>
        </p:nvSpPr>
        <p:spPr/>
        <p:txBody>
          <a:bodyPr/>
          <a:lstStyle/>
          <a:p>
            <a:fld id="{A072B33A-AD21-4645-B079-B284062164D6}" type="datetime1">
              <a:rPr lang="en-US" smtClean="0"/>
              <a:t>6/26/12</a:t>
            </a:fld>
            <a:endParaRPr lang="en-US"/>
          </a:p>
        </p:txBody>
      </p:sp>
      <p:sp>
        <p:nvSpPr>
          <p:cNvPr id="5" name="Footer Placeholder 4"/>
          <p:cNvSpPr>
            <a:spLocks noGrp="1"/>
          </p:cNvSpPr>
          <p:nvPr>
            <p:ph type="ftr" sz="quarter" idx="11"/>
          </p:nvPr>
        </p:nvSpPr>
        <p:spPr/>
        <p:txBody>
          <a:bodyPr/>
          <a:lstStyle/>
          <a:p>
            <a:r>
              <a:rPr lang="en-US" smtClean="0"/>
              <a:t>laszewski@gmail.com     |      http://portal.futuregrid.org</a:t>
            </a:r>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7</a:t>
            </a:fld>
            <a:endParaRPr lang="en-US"/>
          </a:p>
        </p:txBody>
      </p:sp>
    </p:spTree>
    <p:extLst>
      <p:ext uri="{BB962C8B-B14F-4D97-AF65-F5344CB8AC3E}">
        <p14:creationId xmlns:p14="http://schemas.microsoft.com/office/powerpoint/2010/main" val="2926751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306" y="248024"/>
            <a:ext cx="2743200" cy="1143000"/>
          </a:xfrm>
        </p:spPr>
        <p:txBody>
          <a:bodyPr/>
          <a:lstStyle/>
          <a:p>
            <a:r>
              <a:rPr lang="en-US" dirty="0" smtClean="0"/>
              <a:t>Services Offered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038773"/>
              </p:ext>
            </p:extLst>
          </p:nvPr>
        </p:nvGraphicFramePr>
        <p:xfrm>
          <a:off x="159126" y="59764"/>
          <a:ext cx="5715001" cy="6587005"/>
        </p:xfrm>
        <a:graphic>
          <a:graphicData uri="http://schemas.openxmlformats.org/drawingml/2006/table">
            <a:tbl>
              <a:tblPr firstRow="1" bandRow="1">
                <a:tableStyleId>{69C7853C-536D-4A76-A0AE-DD22124D55A5}</a:tableStyleId>
              </a:tblPr>
              <a:tblGrid>
                <a:gridCol w="1538652"/>
                <a:gridCol w="512885"/>
                <a:gridCol w="586153"/>
                <a:gridCol w="512885"/>
                <a:gridCol w="512885"/>
                <a:gridCol w="512885"/>
                <a:gridCol w="439615"/>
                <a:gridCol w="366347"/>
                <a:gridCol w="366347"/>
                <a:gridCol w="366347"/>
              </a:tblGrid>
              <a:tr h="734845">
                <a:tc>
                  <a:txBody>
                    <a:bodyPr/>
                    <a:lstStyle/>
                    <a:p>
                      <a:endParaRPr lang="en-US" sz="1800" dirty="0">
                        <a:solidFill>
                          <a:schemeClr val="tx1"/>
                        </a:solidFill>
                      </a:endParaRPr>
                    </a:p>
                  </a:txBody>
                  <a:tcPr vert="vert"/>
                </a:tc>
                <a:tc>
                  <a:txBody>
                    <a:bodyPr/>
                    <a:lstStyle/>
                    <a:p>
                      <a:r>
                        <a:rPr lang="en-US" sz="1800" dirty="0" smtClean="0">
                          <a:solidFill>
                            <a:srgbClr val="FF0000"/>
                          </a:solidFill>
                        </a:rPr>
                        <a:t>India</a:t>
                      </a:r>
                      <a:endParaRPr lang="en-US" sz="1800" dirty="0">
                        <a:solidFill>
                          <a:srgbClr val="FF0000"/>
                        </a:solidFill>
                      </a:endParaRPr>
                    </a:p>
                  </a:txBody>
                  <a:tcPr vert="vert"/>
                </a:tc>
                <a:tc>
                  <a:txBody>
                    <a:bodyPr/>
                    <a:lstStyle/>
                    <a:p>
                      <a:r>
                        <a:rPr lang="en-US" sz="1800" dirty="0" smtClean="0">
                          <a:solidFill>
                            <a:srgbClr val="FF0000"/>
                          </a:solidFill>
                        </a:rPr>
                        <a:t>Sierra</a:t>
                      </a:r>
                      <a:endParaRPr lang="en-US" sz="1800" dirty="0">
                        <a:solidFill>
                          <a:srgbClr val="FF0000"/>
                        </a:solidFill>
                      </a:endParaRPr>
                    </a:p>
                  </a:txBody>
                  <a:tcPr vert="vert"/>
                </a:tc>
                <a:tc>
                  <a:txBody>
                    <a:bodyPr/>
                    <a:lstStyle/>
                    <a:p>
                      <a:r>
                        <a:rPr lang="en-US" sz="1800" dirty="0" smtClean="0">
                          <a:solidFill>
                            <a:schemeClr val="tx1"/>
                          </a:solidFill>
                        </a:rPr>
                        <a:t>Hotel</a:t>
                      </a:r>
                      <a:endParaRPr lang="en-US" sz="1800" dirty="0">
                        <a:solidFill>
                          <a:schemeClr val="tx1"/>
                        </a:solidFill>
                      </a:endParaRPr>
                    </a:p>
                  </a:txBody>
                  <a:tcPr vert="vert"/>
                </a:tc>
                <a:tc>
                  <a:txBody>
                    <a:bodyPr/>
                    <a:lstStyle/>
                    <a:p>
                      <a:r>
                        <a:rPr lang="en-US" sz="1400" dirty="0" smtClean="0">
                          <a:solidFill>
                            <a:schemeClr val="tx1"/>
                          </a:solidFill>
                        </a:rPr>
                        <a:t>Foxtrot</a:t>
                      </a:r>
                      <a:endParaRPr lang="en-US" sz="1400" dirty="0">
                        <a:solidFill>
                          <a:schemeClr val="tx1"/>
                        </a:solidFill>
                      </a:endParaRPr>
                    </a:p>
                  </a:txBody>
                  <a:tcPr vert="vert"/>
                </a:tc>
                <a:tc>
                  <a:txBody>
                    <a:bodyPr/>
                    <a:lstStyle/>
                    <a:p>
                      <a:r>
                        <a:rPr lang="en-US" sz="1800" dirty="0" smtClean="0">
                          <a:solidFill>
                            <a:schemeClr val="tx1"/>
                          </a:solidFill>
                        </a:rPr>
                        <a:t>Alamo</a:t>
                      </a:r>
                      <a:endParaRPr lang="en-US" sz="1800" dirty="0">
                        <a:solidFill>
                          <a:schemeClr val="tx1"/>
                        </a:solidFill>
                      </a:endParaRPr>
                    </a:p>
                  </a:txBody>
                  <a:tcPr vert="vert"/>
                </a:tc>
                <a:tc>
                  <a:txBody>
                    <a:bodyPr/>
                    <a:lstStyle/>
                    <a:p>
                      <a:r>
                        <a:rPr lang="en-US" sz="1800" dirty="0" err="1" smtClean="0">
                          <a:solidFill>
                            <a:schemeClr val="tx1"/>
                          </a:solidFill>
                        </a:rPr>
                        <a:t>Xray</a:t>
                      </a:r>
                      <a:endParaRPr lang="en-US" sz="1800" dirty="0">
                        <a:solidFill>
                          <a:schemeClr val="tx1"/>
                        </a:solidFill>
                      </a:endParaRPr>
                    </a:p>
                  </a:txBody>
                  <a:tcPr vert="vert"/>
                </a:tc>
                <a:tc>
                  <a:txBody>
                    <a:bodyPr/>
                    <a:lstStyle/>
                    <a:p>
                      <a:r>
                        <a:rPr lang="en-US" sz="1800" dirty="0" smtClean="0">
                          <a:solidFill>
                            <a:schemeClr val="tx1"/>
                          </a:solidFill>
                        </a:rPr>
                        <a:t>Bravo</a:t>
                      </a:r>
                      <a:endParaRPr lang="en-US" sz="1800" dirty="0">
                        <a:solidFill>
                          <a:schemeClr val="tx1"/>
                        </a:solidFill>
                      </a:endParaRPr>
                    </a:p>
                  </a:txBody>
                  <a:tcPr vert="vert"/>
                </a:tc>
                <a:tc>
                  <a:txBody>
                    <a:bodyPr/>
                    <a:lstStyle/>
                    <a:p>
                      <a:r>
                        <a:rPr lang="en-US" sz="1800" dirty="0" smtClean="0">
                          <a:solidFill>
                            <a:schemeClr val="tx1"/>
                          </a:solidFill>
                        </a:rPr>
                        <a:t>Delta</a:t>
                      </a:r>
                      <a:endParaRPr lang="en-US" sz="1800" dirty="0">
                        <a:solidFill>
                          <a:schemeClr val="tx1"/>
                        </a:solidFill>
                      </a:endParaRPr>
                    </a:p>
                  </a:txBody>
                  <a:tcPr vert="vert"/>
                </a:tc>
                <a:tc>
                  <a:txBody>
                    <a:bodyPr/>
                    <a:lstStyle/>
                    <a:p>
                      <a:r>
                        <a:rPr lang="en-US" sz="1800" dirty="0" smtClean="0">
                          <a:solidFill>
                            <a:schemeClr val="tx1"/>
                          </a:solidFill>
                        </a:rPr>
                        <a:t>Echo </a:t>
                      </a:r>
                      <a:endParaRPr lang="en-US" sz="1800" dirty="0">
                        <a:solidFill>
                          <a:schemeClr val="tx1"/>
                        </a:solidFill>
                      </a:endParaRPr>
                    </a:p>
                  </a:txBody>
                  <a:tcPr vert="vert"/>
                </a:tc>
              </a:tr>
              <a:tr h="343036">
                <a:tc>
                  <a:txBody>
                    <a:bodyPr/>
                    <a:lstStyle/>
                    <a:p>
                      <a:r>
                        <a:rPr lang="en-US" sz="1800" dirty="0" err="1" smtClean="0"/>
                        <a:t>myHadoop</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dirty="0"/>
                    </a:p>
                  </a:txBody>
                  <a:tcPr/>
                </a:tc>
                <a:tc>
                  <a:txBody>
                    <a:bodyPr/>
                    <a:lstStyle/>
                    <a:p>
                      <a:pPr algn="ct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r>
              <a:tr h="343036">
                <a:tc>
                  <a:txBody>
                    <a:bodyPr/>
                    <a:lstStyle/>
                    <a:p>
                      <a:r>
                        <a:rPr lang="en-US" sz="1800" dirty="0" smtClean="0"/>
                        <a:t>Nimbus</a:t>
                      </a:r>
                      <a:endParaRPr lang="en-US" sz="1800" dirty="0"/>
                    </a:p>
                  </a:txBody>
                  <a:tcPr/>
                </a:tc>
                <a:tc>
                  <a:txBody>
                    <a:bodyPr/>
                    <a:lstStyle/>
                    <a:p>
                      <a:pPr algn="ct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dirty="0"/>
                    </a:p>
                  </a:txBody>
                  <a:tcPr/>
                </a:tc>
              </a:tr>
              <a:tr h="343036">
                <a:tc>
                  <a:txBody>
                    <a:bodyPr/>
                    <a:lstStyle/>
                    <a:p>
                      <a:r>
                        <a:rPr lang="en-US" sz="1800" dirty="0" smtClean="0"/>
                        <a:t>OpenStack</a:t>
                      </a:r>
                      <a:endParaRPr lang="en-US" sz="1800" dirty="0"/>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algn="ctr"/>
                      <a:endParaRPr lang="en-US" sz="1800" dirty="0"/>
                    </a:p>
                  </a:txBody>
                  <a:tcPr/>
                </a:tc>
                <a:tc>
                  <a:txBody>
                    <a:bodyPr/>
                    <a:lstStyle/>
                    <a:p>
                      <a:pPr algn="ctr"/>
                      <a:endParaRPr lang="en-US" sz="1800" dirty="0"/>
                    </a:p>
                  </a:txBody>
                  <a:tcPr/>
                </a:tc>
                <a:tc>
                  <a:txBody>
                    <a:bodyPr/>
                    <a:lstStyle/>
                    <a:p>
                      <a:pPr marL="0" marR="0" indent="0" algn="ctr" defTabSz="457196"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algn="ctr"/>
                      <a:endParaRPr lang="en-US" sz="1800" dirty="0"/>
                    </a:p>
                  </a:txBody>
                  <a:tcPr/>
                </a:tc>
              </a:tr>
              <a:tr h="343036">
                <a:tc>
                  <a:txBody>
                    <a:bodyPr/>
                    <a:lstStyle/>
                    <a:p>
                      <a:r>
                        <a:rPr lang="en-US" sz="1800" dirty="0" smtClean="0"/>
                        <a:t>Eucalyptus</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Zapf Dingbats"/>
                          <a:ea typeface="Zapf Dingbats"/>
                          <a:cs typeface="Zapf Dingbats"/>
                          <a:sym typeface="Zapf Dingbats"/>
                        </a:rPr>
                        <a:t>✔</a:t>
                      </a:r>
                      <a:endParaRPr lang="en-US" sz="1800" dirty="0" smtClean="0">
                        <a:solidFill>
                          <a:srgbClr val="FF0000"/>
                        </a:solidFill>
                      </a:endParaRPr>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r>
              <a:tr h="343036">
                <a:tc>
                  <a:txBody>
                    <a:bodyPr/>
                    <a:lstStyle/>
                    <a:p>
                      <a:r>
                        <a:rPr lang="en-US" sz="1800" dirty="0" smtClean="0"/>
                        <a:t>ViNe</a:t>
                      </a:r>
                      <a:r>
                        <a:rPr lang="en-US" sz="1800" baseline="30000" dirty="0" smtClean="0"/>
                        <a:t>1</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r>
              <a:tr h="343036">
                <a:tc>
                  <a:txBody>
                    <a:bodyPr/>
                    <a:lstStyle/>
                    <a:p>
                      <a:r>
                        <a:rPr lang="en-US" sz="1800" dirty="0" smtClean="0"/>
                        <a:t>Genesis II</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dirty="0"/>
                    </a:p>
                  </a:txBody>
                  <a:tcPr/>
                </a:tc>
                <a:tc>
                  <a:txBody>
                    <a:bodyPr/>
                    <a:lstStyle/>
                    <a:p>
                      <a:pPr algn="ct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r>
              <a:tr h="343036">
                <a:tc>
                  <a:txBody>
                    <a:bodyPr/>
                    <a:lstStyle/>
                    <a:p>
                      <a:r>
                        <a:rPr lang="en-US" sz="1800" dirty="0" err="1" smtClean="0"/>
                        <a:t>Unicore</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a:p>
                  </a:txBody>
                  <a:tcPr/>
                </a:tc>
                <a:tc>
                  <a:txBody>
                    <a:bodyPr/>
                    <a:lstStyle/>
                    <a:p>
                      <a:pPr algn="ctr"/>
                      <a:endParaRPr lang="en-US" sz="1800" dirty="0"/>
                    </a:p>
                  </a:txBody>
                  <a:tcPr/>
                </a:tc>
                <a:tc>
                  <a:txBody>
                    <a:bodyPr/>
                    <a:lstStyle/>
                    <a:p>
                      <a:pPr algn="ctr"/>
                      <a:endParaRPr lang="en-US" sz="18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r>
              <a:tr h="343036">
                <a:tc>
                  <a:txBody>
                    <a:bodyPr/>
                    <a:lstStyle/>
                    <a:p>
                      <a:r>
                        <a:rPr lang="en-US" sz="1800" dirty="0" smtClean="0"/>
                        <a:t>MPI</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r>
              <a:tr h="343036">
                <a:tc>
                  <a:txBody>
                    <a:bodyPr/>
                    <a:lstStyle/>
                    <a:p>
                      <a:r>
                        <a:rPr lang="en-US" sz="1800" dirty="0" err="1" smtClean="0"/>
                        <a:t>OpenMP</a:t>
                      </a:r>
                      <a:r>
                        <a:rPr lang="en-US" sz="1800" dirty="0" smtClean="0"/>
                        <a:t> </a:t>
                      </a: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r>
              <a:tr h="343036">
                <a:tc>
                  <a:txBody>
                    <a:bodyPr/>
                    <a:lstStyle/>
                    <a:p>
                      <a:r>
                        <a:rPr lang="en-US" sz="1800" dirty="0" err="1" smtClean="0"/>
                        <a:t>ScaleMP</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r>
              <a:tr h="343036">
                <a:tc>
                  <a:txBody>
                    <a:bodyPr/>
                    <a:lstStyle/>
                    <a:p>
                      <a:r>
                        <a:rPr lang="en-US" sz="1800" dirty="0" smtClean="0"/>
                        <a:t>Ganglia</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r>
              <a:tr h="343036">
                <a:tc>
                  <a:txBody>
                    <a:bodyPr/>
                    <a:lstStyle/>
                    <a:p>
                      <a:r>
                        <a:rPr lang="en-US" sz="1800" dirty="0" smtClean="0"/>
                        <a:t>Pegasus</a:t>
                      </a:r>
                      <a:r>
                        <a:rPr lang="en-US" sz="1800" baseline="30000" dirty="0" smtClean="0"/>
                        <a:t>3</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r>
              <a:tr h="343036">
                <a:tc>
                  <a:txBody>
                    <a:bodyPr/>
                    <a:lstStyle/>
                    <a:p>
                      <a:r>
                        <a:rPr lang="en-US" sz="1800" dirty="0" smtClean="0"/>
                        <a:t>Inca</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r>
              <a:tr h="343036">
                <a:tc>
                  <a:txBody>
                    <a:bodyPr/>
                    <a:lstStyle/>
                    <a:p>
                      <a:r>
                        <a:rPr lang="en-US" sz="1800" dirty="0" smtClean="0"/>
                        <a:t>Portal</a:t>
                      </a:r>
                      <a:r>
                        <a:rPr lang="en-US" sz="1800" baseline="30000" dirty="0" smtClean="0"/>
                        <a:t>2</a:t>
                      </a:r>
                      <a:endParaRPr lang="en-US" sz="1800" dirty="0"/>
                    </a:p>
                  </a:txBody>
                  <a:tcPr/>
                </a:tc>
                <a:tc>
                  <a:txBody>
                    <a:bodyPr/>
                    <a:lstStyle/>
                    <a:p>
                      <a:pPr algn="ctr"/>
                      <a:r>
                        <a:rPr lang="en-US" sz="1800" dirty="0" smtClean="0">
                          <a:latin typeface="Wingdings"/>
                          <a:ea typeface="Wingdings"/>
                          <a:cs typeface="Wingdings"/>
                          <a:sym typeface="Wingdings"/>
                        </a:rPr>
                        <a:t></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Wingdings"/>
                          <a:ea typeface="Wingdings"/>
                          <a:cs typeface="Wingdings"/>
                          <a:sym typeface="Wingdings"/>
                        </a:rPr>
                        <a:t></a:t>
                      </a:r>
                      <a:endParaRPr lang="en-US" sz="1800" dirty="0" smtClean="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r>
              <a:tr h="343036">
                <a:tc>
                  <a:txBody>
                    <a:bodyPr/>
                    <a:lstStyle/>
                    <a:p>
                      <a:r>
                        <a:rPr lang="en-US" sz="1800" dirty="0" smtClean="0"/>
                        <a:t>PAPI</a:t>
                      </a:r>
                      <a:endParaRPr lang="en-US" sz="1800" dirty="0"/>
                    </a:p>
                  </a:txBody>
                  <a:tcPr/>
                </a:tc>
                <a:tc>
                  <a:txBody>
                    <a:bodyPr/>
                    <a:lstStyle/>
                    <a:p>
                      <a:pPr algn="ctr"/>
                      <a:endParaRPr lang="en-US" sz="1800" dirty="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Zapf Dingbats"/>
                          <a:ea typeface="Zapf Dingbats"/>
                          <a:cs typeface="Zapf Dingbats"/>
                          <a:sym typeface="Zapf Dingbats"/>
                        </a:rPr>
                        <a:t>✔</a:t>
                      </a:r>
                      <a:endParaRPr lang="en-US" sz="1800" dirty="0" smtClean="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r>
              <a:tr h="343036">
                <a:tc>
                  <a:txBody>
                    <a:bodyPr/>
                    <a:lstStyle/>
                    <a:p>
                      <a:r>
                        <a:rPr lang="en-US" sz="1800" dirty="0" err="1" smtClean="0"/>
                        <a:t>Vampir</a:t>
                      </a:r>
                      <a:endParaRPr lang="en-US" sz="1800" dirty="0"/>
                    </a:p>
                  </a:txBody>
                  <a:tcPr/>
                </a:tc>
                <a:tc>
                  <a:txBody>
                    <a:bodyPr/>
                    <a:lstStyle/>
                    <a:p>
                      <a:pPr algn="ctr"/>
                      <a:endParaRPr lang="en-US" sz="1800" dirty="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r>
            </a:tbl>
          </a:graphicData>
        </a:graphic>
      </p:graphicFrame>
      <p:sp>
        <p:nvSpPr>
          <p:cNvPr id="3" name="TextBox 2"/>
          <p:cNvSpPr txBox="1"/>
          <p:nvPr/>
        </p:nvSpPr>
        <p:spPr>
          <a:xfrm>
            <a:off x="6595035" y="2244164"/>
            <a:ext cx="2438400" cy="3416320"/>
          </a:xfrm>
          <a:prstGeom prst="rect">
            <a:avLst/>
          </a:prstGeom>
          <a:noFill/>
        </p:spPr>
        <p:txBody>
          <a:bodyPr wrap="square" rtlCol="0">
            <a:spAutoFit/>
          </a:bodyPr>
          <a:lstStyle/>
          <a:p>
            <a:pPr marL="342900" indent="-342900">
              <a:buFont typeface="+mj-lt"/>
              <a:buAutoNum type="arabicPeriod"/>
            </a:pPr>
            <a:r>
              <a:rPr lang="en-US" dirty="0" err="1" smtClean="0">
                <a:ea typeface="Zapf Dingbats"/>
                <a:cs typeface="Zapf Dingbats"/>
                <a:sym typeface="Zapf Dingbats"/>
              </a:rPr>
              <a:t>ViNe</a:t>
            </a:r>
            <a:r>
              <a:rPr lang="en-US" dirty="0" smtClean="0">
                <a:ea typeface="Zapf Dingbats"/>
                <a:cs typeface="Zapf Dingbats"/>
                <a:sym typeface="Zapf Dingbats"/>
              </a:rPr>
              <a:t> </a:t>
            </a:r>
            <a:r>
              <a:rPr lang="en-US" dirty="0">
                <a:ea typeface="Zapf Dingbats"/>
                <a:cs typeface="Zapf Dingbats"/>
                <a:sym typeface="Zapf Dingbats"/>
              </a:rPr>
              <a:t>can be installed on the </a:t>
            </a:r>
            <a:br>
              <a:rPr lang="en-US" dirty="0">
                <a:ea typeface="Zapf Dingbats"/>
                <a:cs typeface="Zapf Dingbats"/>
                <a:sym typeface="Zapf Dingbats"/>
              </a:rPr>
            </a:br>
            <a:r>
              <a:rPr lang="en-US" dirty="0">
                <a:ea typeface="Zapf Dingbats"/>
                <a:cs typeface="Zapf Dingbats"/>
                <a:sym typeface="Zapf Dingbats"/>
              </a:rPr>
              <a:t>other resources via    </a:t>
            </a:r>
            <a:r>
              <a:rPr lang="en-US" dirty="0" smtClean="0">
                <a:ea typeface="Zapf Dingbats"/>
                <a:cs typeface="Zapf Dingbats"/>
                <a:sym typeface="Zapf Dingbats"/>
              </a:rPr>
              <a:t>Nimbus </a:t>
            </a:r>
            <a:r>
              <a:rPr lang="en-US" dirty="0">
                <a:latin typeface="Wingdings"/>
                <a:ea typeface="Wingdings"/>
                <a:cs typeface="Wingdings"/>
                <a:sym typeface="Wingdings"/>
              </a:rPr>
              <a:t></a:t>
            </a:r>
            <a:endParaRPr lang="en-US" dirty="0" smtClean="0">
              <a:ea typeface="Zapf Dingbats"/>
              <a:cs typeface="Zapf Dingbats"/>
              <a:sym typeface="Zapf Dingbats"/>
            </a:endParaRPr>
          </a:p>
          <a:p>
            <a:pPr marL="342900" indent="-342900">
              <a:buFont typeface="+mj-lt"/>
              <a:buAutoNum type="arabicPeriod"/>
            </a:pPr>
            <a:r>
              <a:rPr lang="en-US" dirty="0" smtClean="0">
                <a:sym typeface="Wingdings"/>
              </a:rPr>
              <a:t>Access to the resource is  requested through the portal </a:t>
            </a:r>
            <a:r>
              <a:rPr lang="en-US" dirty="0" smtClean="0">
                <a:latin typeface="Wingdings"/>
                <a:ea typeface="Wingdings"/>
                <a:cs typeface="Wingdings"/>
                <a:sym typeface="Wingdings"/>
              </a:rPr>
              <a:t></a:t>
            </a:r>
          </a:p>
          <a:p>
            <a:pPr marL="342900" indent="-342900">
              <a:buFont typeface="+mj-lt"/>
              <a:buAutoNum type="arabicPeriod"/>
            </a:pPr>
            <a:r>
              <a:rPr lang="en-US" dirty="0" smtClean="0">
                <a:ea typeface="Wingdings"/>
                <a:cs typeface="Wingdings"/>
                <a:sym typeface="Wingdings"/>
              </a:rPr>
              <a:t>Pegasus available via Nimbus and Eucalyptus images</a:t>
            </a:r>
            <a:endParaRPr lang="en-US" dirty="0" smtClean="0">
              <a:sym typeface="Wingdings"/>
            </a:endParaRPr>
          </a:p>
          <a:p>
            <a:endParaRPr lang="en-US" dirty="0"/>
          </a:p>
        </p:txBody>
      </p:sp>
      <p:sp>
        <p:nvSpPr>
          <p:cNvPr id="5" name="Date Placeholder 4"/>
          <p:cNvSpPr>
            <a:spLocks noGrp="1"/>
          </p:cNvSpPr>
          <p:nvPr>
            <p:ph type="dt" sz="half" idx="10"/>
          </p:nvPr>
        </p:nvSpPr>
        <p:spPr/>
        <p:txBody>
          <a:bodyPr/>
          <a:lstStyle/>
          <a:p>
            <a:fld id="{48C7B4EF-B0C8-194A-AAAD-5BF00898BF82}" type="datetime1">
              <a:rPr lang="en-US" smtClean="0"/>
              <a:t>6/26/12</a:t>
            </a:fld>
            <a:endParaRPr lang="en-US"/>
          </a:p>
        </p:txBody>
      </p:sp>
      <p:sp>
        <p:nvSpPr>
          <p:cNvPr id="6" name="Footer Placeholder 5"/>
          <p:cNvSpPr>
            <a:spLocks noGrp="1"/>
          </p:cNvSpPr>
          <p:nvPr>
            <p:ph type="ftr" sz="quarter" idx="11"/>
          </p:nvPr>
        </p:nvSpPr>
        <p:spPr/>
        <p:txBody>
          <a:bodyPr/>
          <a:lstStyle/>
          <a:p>
            <a:r>
              <a:rPr lang="en-US" smtClean="0"/>
              <a:t>laszewski@gmail.com     |      http://portal.futuregrid.org</a:t>
            </a:r>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8</a:t>
            </a:fld>
            <a:endParaRPr lang="en-US"/>
          </a:p>
        </p:txBody>
      </p:sp>
    </p:spTree>
    <p:extLst>
      <p:ext uri="{BB962C8B-B14F-4D97-AF65-F5344CB8AC3E}">
        <p14:creationId xmlns:p14="http://schemas.microsoft.com/office/powerpoint/2010/main" val="298733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320040"/>
            <a:ext cx="8149590" cy="1051560"/>
          </a:xfrm>
        </p:spPr>
        <p:txBody>
          <a:bodyPr lIns="0" tIns="0" rIns="0" bIns="0"/>
          <a:lstStyle/>
          <a:p>
            <a:pPr eaLnBrk="1" hangingPunct="1">
              <a:lnSpc>
                <a:spcPct val="95000"/>
              </a:lnSpc>
              <a:defRPr/>
            </a:pPr>
            <a:r>
              <a:rPr lang="en-US" dirty="0">
                <a:solidFill>
                  <a:srgbClr val="000000"/>
                </a:solidFill>
                <a:latin typeface="Arial" charset="0"/>
                <a:cs typeface="+mj-cs"/>
              </a:rPr>
              <a:t>Rain in 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1590" y="1062990"/>
            <a:ext cx="6560820" cy="538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258C5D6-D76E-5948-8452-CD191699ABE4}" type="datetime1">
              <a:rPr lang="en-US" smtClean="0"/>
              <a:t>6/26/12</a:t>
            </a:fld>
            <a:endParaRPr lang="en-US"/>
          </a:p>
        </p:txBody>
      </p:sp>
      <p:sp>
        <p:nvSpPr>
          <p:cNvPr id="3" name="Footer Placeholder 2"/>
          <p:cNvSpPr>
            <a:spLocks noGrp="1"/>
          </p:cNvSpPr>
          <p:nvPr>
            <p:ph type="ftr" sz="quarter" idx="11"/>
          </p:nvPr>
        </p:nvSpPr>
        <p:spPr/>
        <p:txBody>
          <a:bodyPr/>
          <a:lstStyle/>
          <a:p>
            <a:r>
              <a:rPr lang="en-US" smtClean="0"/>
              <a:t>laszewski@gmail.com     |      http://portal.futuregrid.org</a:t>
            </a:r>
            <a:endParaRPr lang="en-US"/>
          </a:p>
        </p:txBody>
      </p:sp>
      <p:sp>
        <p:nvSpPr>
          <p:cNvPr id="4" name="Slide Number Placeholder 3"/>
          <p:cNvSpPr>
            <a:spLocks noGrp="1"/>
          </p:cNvSpPr>
          <p:nvPr>
            <p:ph type="sldNum" sz="quarter" idx="12"/>
          </p:nvPr>
        </p:nvSpPr>
        <p:spPr/>
        <p:txBody>
          <a:bodyPr/>
          <a:lstStyle/>
          <a:p>
            <a:fld id="{14EB8B87-E7C0-334D-BEA7-32F58CF9455F}" type="slidenum">
              <a:rPr lang="en-US" smtClean="0"/>
              <a:t>9</a:t>
            </a:fld>
            <a:endParaRPr lang="en-US"/>
          </a:p>
        </p:txBody>
      </p:sp>
    </p:spTree>
    <p:extLst>
      <p:ext uri="{BB962C8B-B14F-4D97-AF65-F5344CB8AC3E}">
        <p14:creationId xmlns:p14="http://schemas.microsoft.com/office/powerpoint/2010/main" val="817146680"/>
      </p:ext>
    </p:extLst>
  </p:cSld>
  <p:clrMapOvr>
    <a:masterClrMapping/>
  </p:clrMapOvr>
</p:sld>
</file>

<file path=ppt/theme/theme1.xml><?xml version="1.0" encoding="utf-8"?>
<a:theme xmlns:a="http://schemas.openxmlformats.org/drawingml/2006/main" name="fg-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fg-theme.thmx</Template>
  <TotalTime>1677</TotalTime>
  <Words>2298</Words>
  <Application>Microsoft Macintosh PowerPoint</Application>
  <PresentationFormat>On-screen Show (4:3)</PresentationFormat>
  <Paragraphs>561</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fg-theme</vt:lpstr>
      <vt:lpstr>Comparison of Multiple Cloud Frameworks</vt:lpstr>
      <vt:lpstr>Workshop on Cloud Services, Federation, and the 8th Open Cirrus Summit http://fedcloud.cyberaide.org/ 21 September 2012, San Jose  Deadlines Papers Due: July 14, 2012  Author Notification: July 31, 2012  Final Papers due: August 14, 2012  Workshop: September 21, 2012 </vt:lpstr>
      <vt:lpstr>Bio</vt:lpstr>
      <vt:lpstr>FutureGrid</vt:lpstr>
      <vt:lpstr>FutureGrid:  a Grid/Cloud/HPC Testbed</vt:lpstr>
      <vt:lpstr>Selected List of Services Offered</vt:lpstr>
      <vt:lpstr>Detailed Software Architecture</vt:lpstr>
      <vt:lpstr>Services Offered</vt:lpstr>
      <vt:lpstr>Rain in FutureGrid</vt:lpstr>
      <vt:lpstr>Snapshot of a Configuration</vt:lpstr>
      <vt:lpstr>Cloud Metric</vt:lpstr>
      <vt:lpstr>Selected Use Cases  from Scientific Computing</vt:lpstr>
      <vt:lpstr> Questions</vt:lpstr>
      <vt:lpstr>User Demand Influences Deployment Requests by Projects</vt:lpstr>
      <vt:lpstr>FutureGrid Technology and Project Requests</vt:lpstr>
      <vt:lpstr>Normalized Project and Technology Requests in % of total projects</vt:lpstr>
      <vt:lpstr>User Demand Influences Deployment Requests (cont.)</vt:lpstr>
      <vt:lpstr>Overview of Cloud IaaS Frameworks</vt:lpstr>
      <vt:lpstr>Nimbus Project</vt:lpstr>
      <vt:lpstr>OpenNebula</vt:lpstr>
      <vt:lpstr>OpenStack</vt:lpstr>
      <vt:lpstr>Eucalyptus</vt:lpstr>
      <vt:lpstr>Qualitative Feature Comparison of the IaaS Frameworks</vt:lpstr>
      <vt:lpstr>Interfaces</vt:lpstr>
      <vt:lpstr>Hypervisor</vt:lpstr>
      <vt:lpstr>Networking</vt:lpstr>
      <vt:lpstr>Software Deployment</vt:lpstr>
      <vt:lpstr>DevOps Deployment</vt:lpstr>
      <vt:lpstr>Storage (Image Transference) </vt:lpstr>
      <vt:lpstr>Authentication </vt:lpstr>
      <vt:lpstr>Avg. Release Frequency</vt:lpstr>
      <vt:lpstr>License </vt:lpstr>
      <vt:lpstr>Scalability Study</vt:lpstr>
      <vt:lpstr>Rain Performance</vt:lpstr>
      <vt:lpstr>Results Eucalyptus 3, Eucalyptus 2 and OpenStack Cactus</vt:lpstr>
      <vt:lpstr>OpenStack (Cactus)</vt:lpstr>
      <vt:lpstr>OpenStack (Essex) </vt:lpstr>
      <vt:lpstr>Eucalyptus</vt:lpstr>
      <vt:lpstr>OpenNebula 3.0.0</vt:lpstr>
      <vt:lpstr>Conclusion (cont.)</vt:lpstr>
      <vt:lpstr>Next steps for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FutureGrid and Cyber a</dc:title>
  <dc:creator>Gregor von Laszewski</dc:creator>
  <cp:lastModifiedBy>Gregor von Laszewski</cp:lastModifiedBy>
  <cp:revision>149</cp:revision>
  <dcterms:created xsi:type="dcterms:W3CDTF">2011-10-05T15:51:36Z</dcterms:created>
  <dcterms:modified xsi:type="dcterms:W3CDTF">2012-06-27T00:15:40Z</dcterms:modified>
</cp:coreProperties>
</file>