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8" r:id="rId2"/>
  </p:sldMasterIdLst>
  <p:notesMasterIdLst>
    <p:notesMasterId r:id="rId18"/>
  </p:notesMasterIdLst>
  <p:sldIdLst>
    <p:sldId id="256" r:id="rId3"/>
    <p:sldId id="276" r:id="rId4"/>
    <p:sldId id="262" r:id="rId5"/>
    <p:sldId id="258" r:id="rId6"/>
    <p:sldId id="267" r:id="rId7"/>
    <p:sldId id="268" r:id="rId8"/>
    <p:sldId id="269" r:id="rId9"/>
    <p:sldId id="277" r:id="rId10"/>
    <p:sldId id="270" r:id="rId11"/>
    <p:sldId id="272" r:id="rId12"/>
    <p:sldId id="273" r:id="rId13"/>
    <p:sldId id="275" r:id="rId14"/>
    <p:sldId id="259" r:id="rId15"/>
    <p:sldId id="263" r:id="rId16"/>
    <p:sldId id="257" r:id="rId17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904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E829D0E6-263D-C14A-8F15-7AA06F944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81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6731B-5D53-1243-BDFA-BEA52D7C5709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2C473-4BA6-BD4D-8DB8-2E6ABE254259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16375-ED26-FC4C-B503-640B8D522B4C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685800"/>
            <a:ext cx="22098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685800"/>
            <a:ext cx="64770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38"/>
            <a:ext cx="40386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3838"/>
            <a:ext cx="40386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38"/>
            <a:ext cx="4038600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93838"/>
            <a:ext cx="4038600" cy="2071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17925"/>
            <a:ext cx="4038600" cy="207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3434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3434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858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05000"/>
            <a:ext cx="883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pic>
        <p:nvPicPr>
          <p:cNvPr id="1028" name="Picture 4" descr="2011_AcademicPresentation_Template-01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93838"/>
            <a:ext cx="82296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610350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pitchFamily="-112" charset="0"/>
              </a:defRPr>
            </a:lvl1pPr>
          </a:lstStyle>
          <a:p>
            <a:pPr>
              <a:defRPr/>
            </a:pPr>
            <a:fld id="{59ADDE7B-1BDD-1E40-A718-22E94E3E55EE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  <p:pic>
        <p:nvPicPr>
          <p:cNvPr id="13317" name="Picture 6" descr="2011_AcademicPresentation_Template-02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839200" cy="1447800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CReSIS</a:t>
            </a:r>
            <a:r>
              <a:rPr lang="en-US" sz="3200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 Data Processing and Analysis </a:t>
            </a:r>
            <a:endParaRPr lang="en-US" sz="3200" dirty="0">
              <a:solidFill>
                <a:srgbClr val="FFFF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2438400"/>
            <a:ext cx="8839200" cy="2895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Jerome E. 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Mitchell</a:t>
            </a:r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pPr marL="0" indent="0" algn="ctr" eaLnBrk="1" hangingPunct="1">
              <a:buNone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Indiana University - Bloomington</a:t>
            </a:r>
            <a:endParaRPr lang="en-US" sz="2400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4648200"/>
            <a:ext cx="8001000" cy="457200"/>
          </a:xfrm>
        </p:spPr>
        <p:txBody>
          <a:bodyPr/>
          <a:lstStyle/>
          <a:p>
            <a:pPr algn="ctr"/>
            <a:r>
              <a:rPr lang="en-US" sz="2400" dirty="0" smtClean="0"/>
              <a:t>Estimating Surface and Bedrock Layers</a:t>
            </a:r>
            <a:endParaRPr lang="en-US" sz="2400" dirty="0"/>
          </a:p>
        </p:txBody>
      </p:sp>
      <p:pic>
        <p:nvPicPr>
          <p:cNvPr id="6" name="Picture 5" descr="bedrock_1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3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962400"/>
            <a:ext cx="8001000" cy="457200"/>
          </a:xfrm>
        </p:spPr>
        <p:txBody>
          <a:bodyPr/>
          <a:lstStyle/>
          <a:p>
            <a:pPr algn="ctr"/>
            <a:r>
              <a:rPr lang="en-US" sz="2400" dirty="0"/>
              <a:t>Algorithm for Estimating </a:t>
            </a:r>
            <a:r>
              <a:rPr lang="en-US" sz="2400" dirty="0" smtClean="0"/>
              <a:t>Surface and Bedrock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04800" y="4419600"/>
            <a:ext cx="8839200" cy="11430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Identify an Ellipse 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2"/>
                </a:solidFill>
              </a:rPr>
              <a:t>Active Contours (Level Sets) 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1800" dirty="0" smtClean="0"/>
          </a:p>
        </p:txBody>
      </p:sp>
      <p:pic>
        <p:nvPicPr>
          <p:cNvPr id="2" name="Picture 1" descr="inital_curves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0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962400"/>
            <a:ext cx="8001000" cy="457200"/>
          </a:xfrm>
        </p:spPr>
        <p:txBody>
          <a:bodyPr/>
          <a:lstStyle/>
          <a:p>
            <a:pPr algn="ctr"/>
            <a:r>
              <a:rPr lang="en-US" sz="2400" dirty="0"/>
              <a:t>Algorithm for Estimating </a:t>
            </a:r>
            <a:r>
              <a:rPr lang="en-US" sz="2400" dirty="0" smtClean="0"/>
              <a:t>Surface and Bedrock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04800" y="4419600"/>
            <a:ext cx="8839200" cy="11430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808080"/>
                </a:solidFill>
              </a:rPr>
              <a:t>Identify an Ellipse 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Active Contours (Level Sets) 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1800" dirty="0" smtClean="0"/>
          </a:p>
        </p:txBody>
      </p:sp>
      <p:pic>
        <p:nvPicPr>
          <p:cNvPr id="3" name="Picture 2" descr="levelset_bedrock_surface_3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5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Identified </a:t>
            </a:r>
            <a:r>
              <a:rPr lang="en-US" sz="2800" dirty="0" smtClean="0"/>
              <a:t>Near Surface </a:t>
            </a:r>
            <a:r>
              <a:rPr lang="en-US" sz="2800" dirty="0" smtClean="0"/>
              <a:t>Internal Layers</a:t>
            </a:r>
            <a:endParaRPr lang="en-US" sz="2800" dirty="0" smtClean="0"/>
          </a:p>
          <a:p>
            <a:pPr lvl="1"/>
            <a:r>
              <a:rPr lang="en-US" sz="2400" dirty="0" smtClean="0"/>
              <a:t>Snow Radar Data</a:t>
            </a:r>
            <a:endParaRPr lang="en-US" sz="2400" dirty="0" smtClean="0"/>
          </a:p>
          <a:p>
            <a:r>
              <a:rPr lang="en-US" sz="2800" dirty="0"/>
              <a:t>Identified </a:t>
            </a:r>
            <a:r>
              <a:rPr lang="en-US" sz="2800" dirty="0" smtClean="0"/>
              <a:t>Surface and Bedrock Layers</a:t>
            </a:r>
          </a:p>
          <a:p>
            <a:pPr lvl="1"/>
            <a:r>
              <a:rPr lang="is-IS" sz="2400" dirty="0" smtClean="0"/>
              <a:t>Multichannel </a:t>
            </a:r>
            <a:r>
              <a:rPr lang="en-US" sz="2400" dirty="0" smtClean="0"/>
              <a:t>Coherent </a:t>
            </a:r>
            <a:r>
              <a:rPr lang="en-US" sz="2400" dirty="0"/>
              <a:t>Radar Depth </a:t>
            </a:r>
            <a:r>
              <a:rPr lang="en-US" sz="2400" dirty="0" smtClean="0"/>
              <a:t>Sounder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927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Improve internal, surface, and bedrock detection algorithms for more data products </a:t>
            </a:r>
          </a:p>
          <a:p>
            <a:pPr lvl="1"/>
            <a:r>
              <a:rPr lang="en-US" sz="2400" dirty="0" smtClean="0"/>
              <a:t>Learning algorithms</a:t>
            </a:r>
          </a:p>
          <a:p>
            <a:pPr lvl="1"/>
            <a:r>
              <a:rPr lang="en-US" sz="2400" dirty="0" smtClean="0"/>
              <a:t>Incorporate meta data</a:t>
            </a:r>
          </a:p>
          <a:p>
            <a:pPr lvl="1"/>
            <a:r>
              <a:rPr lang="en-US" sz="2400" dirty="0" smtClean="0"/>
              <a:t>Identify non layers</a:t>
            </a:r>
          </a:p>
          <a:p>
            <a:r>
              <a:rPr lang="en-US" sz="2800" dirty="0" err="1" smtClean="0"/>
              <a:t>CReSIS</a:t>
            </a:r>
            <a:r>
              <a:rPr lang="en-US" sz="2800" dirty="0" smtClean="0"/>
              <a:t> Data Processing</a:t>
            </a:r>
          </a:p>
          <a:p>
            <a:pPr lvl="1"/>
            <a:r>
              <a:rPr lang="en-US" sz="2400" dirty="0" smtClean="0"/>
              <a:t>Amazon [EC2 &amp; </a:t>
            </a:r>
            <a:r>
              <a:rPr lang="en-US" sz="2400" dirty="0" smtClean="0"/>
              <a:t>S3 and Glacier] </a:t>
            </a:r>
            <a:r>
              <a:rPr lang="en-US" sz="2400" dirty="0" smtClean="0"/>
              <a:t>and </a:t>
            </a:r>
            <a:r>
              <a:rPr lang="en-US" sz="2400" dirty="0" err="1" smtClean="0"/>
              <a:t>Mathworks</a:t>
            </a:r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479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1_AcademicPresentation_Template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 &amp;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CReSIS</a:t>
            </a:r>
            <a:r>
              <a:rPr lang="en-US" sz="2800" dirty="0"/>
              <a:t> is part of </a:t>
            </a:r>
            <a:r>
              <a:rPr lang="en-US" sz="2800" dirty="0" smtClean="0"/>
              <a:t>BIG data </a:t>
            </a:r>
            <a:r>
              <a:rPr lang="en-US" sz="2800" dirty="0"/>
              <a:t>revolution – will reach </a:t>
            </a:r>
            <a:r>
              <a:rPr lang="en-US" sz="2800" dirty="0" smtClean="0"/>
              <a:t>PB </a:t>
            </a:r>
            <a:r>
              <a:rPr lang="en-US" sz="2800" dirty="0"/>
              <a:t>of data</a:t>
            </a:r>
          </a:p>
          <a:p>
            <a:pPr lvl="1"/>
            <a:r>
              <a:rPr lang="en-US" sz="2400" dirty="0" smtClean="0"/>
              <a:t>Develop </a:t>
            </a:r>
            <a:r>
              <a:rPr lang="en-US" sz="2400" dirty="0"/>
              <a:t>innovative </a:t>
            </a:r>
            <a:r>
              <a:rPr lang="en-US" sz="2400" dirty="0" smtClean="0"/>
              <a:t>computer vision algorithms </a:t>
            </a:r>
            <a:r>
              <a:rPr lang="en-US" sz="2400" dirty="0"/>
              <a:t>to automate </a:t>
            </a:r>
            <a:r>
              <a:rPr lang="en-US" sz="2400" dirty="0" smtClean="0"/>
              <a:t>layers from </a:t>
            </a:r>
            <a:r>
              <a:rPr lang="en-US" sz="2400" dirty="0"/>
              <a:t>radar </a:t>
            </a:r>
            <a:r>
              <a:rPr lang="en-US" sz="2400" dirty="0" smtClean="0"/>
              <a:t>data</a:t>
            </a:r>
          </a:p>
          <a:p>
            <a:pPr lvl="1"/>
            <a:r>
              <a:rPr lang="en-US" sz="2400" dirty="0" smtClean="0"/>
              <a:t>Support data processing efforts </a:t>
            </a:r>
            <a:endParaRPr lang="en-US" sz="2400" dirty="0"/>
          </a:p>
          <a:p>
            <a:r>
              <a:rPr lang="en-US" sz="2800" dirty="0" smtClean="0"/>
              <a:t>REUs </a:t>
            </a:r>
            <a:r>
              <a:rPr lang="en-US" sz="2800" dirty="0"/>
              <a:t>involved in </a:t>
            </a:r>
            <a:r>
              <a:rPr lang="en-US" sz="2800" dirty="0" smtClean="0"/>
              <a:t>research from </a:t>
            </a:r>
            <a:r>
              <a:rPr lang="en-US" sz="2800" dirty="0"/>
              <a:t>ADMI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5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Introduction </a:t>
            </a:r>
          </a:p>
          <a:p>
            <a:r>
              <a:rPr lang="en-US" sz="2800" dirty="0" smtClean="0"/>
              <a:t>Applications</a:t>
            </a:r>
          </a:p>
          <a:p>
            <a:pPr lvl="1"/>
            <a:r>
              <a:rPr lang="en-US" sz="2400" dirty="0" smtClean="0"/>
              <a:t>Near Surface Internal Layers </a:t>
            </a:r>
          </a:p>
          <a:p>
            <a:pPr lvl="1"/>
            <a:r>
              <a:rPr lang="en-US" sz="2400" dirty="0" smtClean="0"/>
              <a:t>Surface and Bedrock Layers</a:t>
            </a:r>
          </a:p>
          <a:p>
            <a:r>
              <a:rPr lang="en-US" sz="2800" dirty="0" smtClean="0"/>
              <a:t>Conclusion</a:t>
            </a:r>
          </a:p>
          <a:p>
            <a:r>
              <a:rPr lang="en-US" sz="2800" dirty="0" smtClean="0"/>
              <a:t>What’s Next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819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Introduction 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sz="2800" dirty="0" smtClean="0"/>
              <a:t>Problem </a:t>
            </a:r>
          </a:p>
          <a:p>
            <a:pPr lvl="1">
              <a:spcBef>
                <a:spcPts val="8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Identifying Layers </a:t>
            </a:r>
            <a:r>
              <a:rPr lang="en-US" sz="2400" dirty="0">
                <a:solidFill>
                  <a:srgbClr val="000000"/>
                </a:solidFill>
              </a:rPr>
              <a:t>requires </a:t>
            </a:r>
            <a:r>
              <a:rPr lang="en-US" sz="2400" dirty="0" smtClean="0">
                <a:solidFill>
                  <a:srgbClr val="000000"/>
                </a:solidFill>
              </a:rPr>
              <a:t>dense hand selection</a:t>
            </a:r>
          </a:p>
          <a:p>
            <a:pPr>
              <a:spcBef>
                <a:spcPts val="800"/>
              </a:spcBef>
            </a:pPr>
            <a:r>
              <a:rPr lang="en-US" sz="2800" dirty="0" smtClean="0"/>
              <a:t>Understanding Layers in </a:t>
            </a:r>
            <a:r>
              <a:rPr lang="en-US" sz="2800" dirty="0"/>
              <a:t>the radar </a:t>
            </a:r>
            <a:r>
              <a:rPr lang="en-US" sz="2800" dirty="0" smtClean="0"/>
              <a:t>images:</a:t>
            </a:r>
          </a:p>
          <a:p>
            <a:pPr lvl="1">
              <a:spcBef>
                <a:spcPts val="800"/>
              </a:spcBef>
            </a:pPr>
            <a:r>
              <a:rPr lang="en-US" sz="2400" dirty="0" smtClean="0"/>
              <a:t>helps </a:t>
            </a:r>
            <a:r>
              <a:rPr lang="en-US" sz="2400" dirty="0"/>
              <a:t>compute the ice </a:t>
            </a:r>
            <a:r>
              <a:rPr lang="en-US" sz="2400" dirty="0" smtClean="0"/>
              <a:t>thickness and accumulation rate maps</a:t>
            </a:r>
          </a:p>
          <a:p>
            <a:pPr lvl="1">
              <a:spcBef>
                <a:spcPts val="800"/>
              </a:spcBef>
            </a:pPr>
            <a:r>
              <a:rPr lang="en-US" sz="2400" dirty="0" smtClean="0"/>
              <a:t>help </a:t>
            </a:r>
            <a:r>
              <a:rPr lang="en-US" sz="2400" dirty="0"/>
              <a:t>studies relating to the ice sheets, their volume, and how they contribute to climate change.</a:t>
            </a:r>
          </a:p>
          <a:p>
            <a:pPr>
              <a:spcBef>
                <a:spcPts val="800"/>
              </a:spcBef>
            </a:pPr>
            <a:r>
              <a:rPr lang="en-US" sz="2800" dirty="0">
                <a:solidFill>
                  <a:srgbClr val="000000"/>
                </a:solidFill>
              </a:rPr>
              <a:t>Develop an automated tool for </a:t>
            </a:r>
            <a:r>
              <a:rPr lang="en-US" sz="2800" dirty="0" smtClean="0">
                <a:solidFill>
                  <a:srgbClr val="000000"/>
                </a:solidFill>
              </a:rPr>
              <a:t>tracing Layers in radar imagery 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endParaRPr lang="en-US" sz="2800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4648200"/>
            <a:ext cx="8001000" cy="457200"/>
          </a:xfrm>
        </p:spPr>
        <p:txBody>
          <a:bodyPr/>
          <a:lstStyle/>
          <a:p>
            <a:pPr algn="ctr"/>
            <a:r>
              <a:rPr lang="en-US" sz="2400" dirty="0" smtClean="0"/>
              <a:t>Estimating Near Surface Internal Layers</a:t>
            </a:r>
            <a:endParaRPr lang="en-US" sz="2400" dirty="0"/>
          </a:p>
        </p:txBody>
      </p:sp>
      <p:pic>
        <p:nvPicPr>
          <p:cNvPr id="4" name="Content Placeholder 3" descr="image_28.jpg"/>
          <p:cNvPicPr preferRelativeResize="0"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2" r="20692"/>
          <a:stretch>
            <a:fillRect/>
          </a:stretch>
        </p:blipFill>
        <p:spPr>
          <a:xfrm>
            <a:off x="0" y="0"/>
            <a:ext cx="9144000" cy="4023360"/>
          </a:xfrm>
        </p:spPr>
      </p:pic>
    </p:spTree>
    <p:extLst>
      <p:ext uri="{BB962C8B-B14F-4D97-AF65-F5344CB8AC3E}">
        <p14:creationId xmlns:p14="http://schemas.microsoft.com/office/powerpoint/2010/main" val="269541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962400"/>
            <a:ext cx="8001000" cy="457200"/>
          </a:xfrm>
        </p:spPr>
        <p:txBody>
          <a:bodyPr/>
          <a:lstStyle/>
          <a:p>
            <a:pPr algn="ctr"/>
            <a:r>
              <a:rPr lang="en-US" sz="2400" dirty="0" smtClean="0"/>
              <a:t>Algorithm for Estimating Near Surface Internal Layers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04800" y="4419600"/>
            <a:ext cx="8839200" cy="11430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Identify Ice Surface 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2"/>
                </a:solidFill>
              </a:rPr>
              <a:t>Classify Curve Points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2"/>
                </a:solidFill>
              </a:rPr>
              <a:t>Active Contours (Snakes)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1800" dirty="0" smtClean="0"/>
          </a:p>
        </p:txBody>
      </p:sp>
      <p:pic>
        <p:nvPicPr>
          <p:cNvPr id="5" name="Picture 4" descr="edge_detect.jpg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t="5010" r="6481" b="9819"/>
          <a:stretch/>
        </p:blipFill>
        <p:spPr>
          <a:xfrm>
            <a:off x="0" y="0"/>
            <a:ext cx="91440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6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962400"/>
            <a:ext cx="8001000" cy="457200"/>
          </a:xfrm>
        </p:spPr>
        <p:txBody>
          <a:bodyPr/>
          <a:lstStyle/>
          <a:p>
            <a:pPr algn="ctr"/>
            <a:r>
              <a:rPr lang="en-US" sz="2400" dirty="0"/>
              <a:t>Algorithm for Estimating Near Surface Internal Layers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04800" y="4419600"/>
            <a:ext cx="8839200" cy="11430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808080"/>
                </a:solidFill>
              </a:rPr>
              <a:t>Identify Ice Surface 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Classify Curve Points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808080"/>
                </a:solidFill>
              </a:rPr>
              <a:t>Active Contours (Snakes)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1800" dirty="0" smtClean="0"/>
          </a:p>
        </p:txBody>
      </p:sp>
      <p:pic>
        <p:nvPicPr>
          <p:cNvPr id="3" name="Picture 2" descr="curvepoin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6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962400"/>
            <a:ext cx="8001000" cy="457200"/>
          </a:xfrm>
        </p:spPr>
        <p:txBody>
          <a:bodyPr/>
          <a:lstStyle/>
          <a:p>
            <a:pPr algn="ctr"/>
            <a:r>
              <a:rPr lang="en-US" sz="2400" dirty="0"/>
              <a:t>Algorithm for Estimating Near Surface Internal Layers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04800" y="4419600"/>
            <a:ext cx="8839200" cy="11430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808080"/>
                </a:solidFill>
              </a:rPr>
              <a:t>Identify Ice Surface 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Classify Curve Points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808080"/>
                </a:solidFill>
              </a:rPr>
              <a:t>Active Contours (Snakes)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1800" dirty="0" smtClean="0"/>
          </a:p>
        </p:txBody>
      </p:sp>
      <p:pic>
        <p:nvPicPr>
          <p:cNvPr id="5" name="Picture 4" descr="detected_curves.jpg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t="4808" r="6481" b="9333"/>
          <a:stretch/>
        </p:blipFill>
        <p:spPr>
          <a:xfrm>
            <a:off x="0" y="0"/>
            <a:ext cx="91440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8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962400"/>
            <a:ext cx="8001000" cy="457200"/>
          </a:xfrm>
        </p:spPr>
        <p:txBody>
          <a:bodyPr/>
          <a:lstStyle/>
          <a:p>
            <a:pPr algn="ctr"/>
            <a:r>
              <a:rPr lang="en-US" sz="2400" dirty="0"/>
              <a:t>Algorithm for Estimating Near Surface Internal Layers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04800" y="4419600"/>
            <a:ext cx="8839200" cy="11430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808080"/>
                </a:solidFill>
              </a:rPr>
              <a:t>Identify Ice Surface 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2"/>
                </a:solidFill>
              </a:rPr>
              <a:t>Classify Curve Points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Active Contours (Snakes) 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1800" dirty="0" smtClean="0"/>
          </a:p>
        </p:txBody>
      </p:sp>
      <p:pic>
        <p:nvPicPr>
          <p:cNvPr id="5" name="Picture 4" descr="resultimage_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0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289</Words>
  <Application>Microsoft Macintosh PowerPoint</Application>
  <PresentationFormat>Letter Paper (8.5x11 in)</PresentationFormat>
  <Paragraphs>61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Title Master</vt:lpstr>
      <vt:lpstr>Slide Master</vt:lpstr>
      <vt:lpstr>CReSIS Data Processing and Analysis </vt:lpstr>
      <vt:lpstr>Data Processing &amp; Analysis</vt:lpstr>
      <vt:lpstr>Overview</vt:lpstr>
      <vt:lpstr>Introduction </vt:lpstr>
      <vt:lpstr>Estimating Near Surface Internal Layers</vt:lpstr>
      <vt:lpstr>Algorithm for Estimating Near Surface Internal Layers</vt:lpstr>
      <vt:lpstr>Algorithm for Estimating Near Surface Internal Layers</vt:lpstr>
      <vt:lpstr>Algorithm for Estimating Near Surface Internal Layers</vt:lpstr>
      <vt:lpstr>Algorithm for Estimating Near Surface Internal Layers</vt:lpstr>
      <vt:lpstr>Estimating Surface and Bedrock Layers</vt:lpstr>
      <vt:lpstr>Algorithm for Estimating Surface and Bedrock</vt:lpstr>
      <vt:lpstr>Algorithm for Estimating Surface and Bedrock</vt:lpstr>
      <vt:lpstr>Conclusion </vt:lpstr>
      <vt:lpstr>What’s Next</vt:lpstr>
      <vt:lpstr>PowerPoint Presentation</vt:lpstr>
    </vt:vector>
  </TitlesOfParts>
  <Company>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 Lohoefener</dc:creator>
  <cp:lastModifiedBy>JeMitchell</cp:lastModifiedBy>
  <cp:revision>89</cp:revision>
  <dcterms:created xsi:type="dcterms:W3CDTF">2011-11-09T21:13:25Z</dcterms:created>
  <dcterms:modified xsi:type="dcterms:W3CDTF">2013-04-20T14:49:08Z</dcterms:modified>
</cp:coreProperties>
</file>