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5" r:id="rId3"/>
    <p:sldId id="257" r:id="rId4"/>
    <p:sldId id="274" r:id="rId5"/>
    <p:sldId id="275" r:id="rId6"/>
    <p:sldId id="276" r:id="rId7"/>
    <p:sldId id="258" r:id="rId8"/>
    <p:sldId id="265" r:id="rId9"/>
    <p:sldId id="267" r:id="rId10"/>
    <p:sldId id="266" r:id="rId11"/>
    <p:sldId id="281" r:id="rId12"/>
    <p:sldId id="282" r:id="rId13"/>
    <p:sldId id="268" r:id="rId14"/>
    <p:sldId id="269" r:id="rId15"/>
    <p:sldId id="284" r:id="rId16"/>
    <p:sldId id="270" r:id="rId17"/>
    <p:sldId id="277" r:id="rId18"/>
    <p:sldId id="278" r:id="rId19"/>
    <p:sldId id="279" r:id="rId20"/>
    <p:sldId id="287" r:id="rId21"/>
    <p:sldId id="286" r:id="rId22"/>
    <p:sldId id="288" r:id="rId23"/>
    <p:sldId id="290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45" autoAdjust="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rthik%20Narayan\Desktop\paceSummary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Documents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Document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PaCE</a:t>
            </a:r>
            <a:r>
              <a:rPr lang="en-US" dirty="0"/>
              <a:t>  </a:t>
            </a:r>
            <a:r>
              <a:rPr lang="en-US" dirty="0" smtClean="0"/>
              <a:t>Clusters for 150K ESTs</a:t>
            </a:r>
            <a:endParaRPr lang="en-US" dirty="0"/>
          </a:p>
        </c:rich>
      </c:tx>
      <c:layout>
        <c:manualLayout>
          <c:xMode val="edge"/>
          <c:yMode val="edge"/>
          <c:x val="0.34502077865267083"/>
          <c:y val="0"/>
        </c:manualLayout>
      </c:layout>
      <c:overlay val="1"/>
    </c:title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paceSummary!$A$1:$A$199</c:f>
              <c:numCache>
                <c:formatCode>General</c:formatCode>
                <c:ptCount val="19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96</c:v>
                </c:pt>
                <c:pt idx="94">
                  <c:v>97</c:v>
                </c:pt>
                <c:pt idx="95">
                  <c:v>98</c:v>
                </c:pt>
                <c:pt idx="96">
                  <c:v>99</c:v>
                </c:pt>
                <c:pt idx="97">
                  <c:v>100</c:v>
                </c:pt>
                <c:pt idx="98">
                  <c:v>101</c:v>
                </c:pt>
                <c:pt idx="99">
                  <c:v>102</c:v>
                </c:pt>
                <c:pt idx="100">
                  <c:v>103</c:v>
                </c:pt>
                <c:pt idx="101">
                  <c:v>104</c:v>
                </c:pt>
                <c:pt idx="102">
                  <c:v>105</c:v>
                </c:pt>
                <c:pt idx="103">
                  <c:v>106</c:v>
                </c:pt>
                <c:pt idx="104">
                  <c:v>107</c:v>
                </c:pt>
                <c:pt idx="105">
                  <c:v>108</c:v>
                </c:pt>
                <c:pt idx="106">
                  <c:v>110</c:v>
                </c:pt>
                <c:pt idx="107">
                  <c:v>114</c:v>
                </c:pt>
                <c:pt idx="108">
                  <c:v>115</c:v>
                </c:pt>
                <c:pt idx="109">
                  <c:v>116</c:v>
                </c:pt>
                <c:pt idx="110">
                  <c:v>117</c:v>
                </c:pt>
                <c:pt idx="111">
                  <c:v>118</c:v>
                </c:pt>
                <c:pt idx="112">
                  <c:v>119</c:v>
                </c:pt>
                <c:pt idx="113">
                  <c:v>120</c:v>
                </c:pt>
                <c:pt idx="114">
                  <c:v>123</c:v>
                </c:pt>
                <c:pt idx="115">
                  <c:v>125</c:v>
                </c:pt>
                <c:pt idx="116">
                  <c:v>127</c:v>
                </c:pt>
                <c:pt idx="117">
                  <c:v>128</c:v>
                </c:pt>
                <c:pt idx="118">
                  <c:v>129</c:v>
                </c:pt>
                <c:pt idx="119">
                  <c:v>130</c:v>
                </c:pt>
                <c:pt idx="120">
                  <c:v>132</c:v>
                </c:pt>
                <c:pt idx="121">
                  <c:v>137</c:v>
                </c:pt>
                <c:pt idx="122">
                  <c:v>142</c:v>
                </c:pt>
                <c:pt idx="123">
                  <c:v>143</c:v>
                </c:pt>
                <c:pt idx="124">
                  <c:v>147</c:v>
                </c:pt>
                <c:pt idx="125">
                  <c:v>149</c:v>
                </c:pt>
                <c:pt idx="126">
                  <c:v>150</c:v>
                </c:pt>
                <c:pt idx="127">
                  <c:v>151</c:v>
                </c:pt>
                <c:pt idx="128">
                  <c:v>152</c:v>
                </c:pt>
                <c:pt idx="129">
                  <c:v>153</c:v>
                </c:pt>
                <c:pt idx="130">
                  <c:v>156</c:v>
                </c:pt>
                <c:pt idx="131">
                  <c:v>157</c:v>
                </c:pt>
                <c:pt idx="132">
                  <c:v>160</c:v>
                </c:pt>
                <c:pt idx="133">
                  <c:v>162</c:v>
                </c:pt>
                <c:pt idx="134">
                  <c:v>163</c:v>
                </c:pt>
                <c:pt idx="135">
                  <c:v>165</c:v>
                </c:pt>
                <c:pt idx="136">
                  <c:v>167</c:v>
                </c:pt>
                <c:pt idx="137">
                  <c:v>171</c:v>
                </c:pt>
                <c:pt idx="138">
                  <c:v>172</c:v>
                </c:pt>
                <c:pt idx="139">
                  <c:v>174</c:v>
                </c:pt>
                <c:pt idx="140">
                  <c:v>175</c:v>
                </c:pt>
                <c:pt idx="141">
                  <c:v>176</c:v>
                </c:pt>
                <c:pt idx="142">
                  <c:v>177</c:v>
                </c:pt>
                <c:pt idx="143">
                  <c:v>179</c:v>
                </c:pt>
                <c:pt idx="144">
                  <c:v>181</c:v>
                </c:pt>
                <c:pt idx="145">
                  <c:v>185</c:v>
                </c:pt>
                <c:pt idx="146">
                  <c:v>186</c:v>
                </c:pt>
                <c:pt idx="147">
                  <c:v>187</c:v>
                </c:pt>
                <c:pt idx="148">
                  <c:v>188</c:v>
                </c:pt>
                <c:pt idx="149">
                  <c:v>190</c:v>
                </c:pt>
                <c:pt idx="150">
                  <c:v>193</c:v>
                </c:pt>
                <c:pt idx="151">
                  <c:v>195</c:v>
                </c:pt>
                <c:pt idx="152">
                  <c:v>196</c:v>
                </c:pt>
                <c:pt idx="153">
                  <c:v>199</c:v>
                </c:pt>
                <c:pt idx="154">
                  <c:v>201</c:v>
                </c:pt>
                <c:pt idx="155">
                  <c:v>202</c:v>
                </c:pt>
                <c:pt idx="156">
                  <c:v>203</c:v>
                </c:pt>
                <c:pt idx="157">
                  <c:v>206</c:v>
                </c:pt>
                <c:pt idx="158">
                  <c:v>209</c:v>
                </c:pt>
                <c:pt idx="159">
                  <c:v>212</c:v>
                </c:pt>
                <c:pt idx="160">
                  <c:v>217</c:v>
                </c:pt>
                <c:pt idx="161">
                  <c:v>227</c:v>
                </c:pt>
                <c:pt idx="162">
                  <c:v>239</c:v>
                </c:pt>
                <c:pt idx="163">
                  <c:v>243</c:v>
                </c:pt>
                <c:pt idx="164">
                  <c:v>245</c:v>
                </c:pt>
                <c:pt idx="165">
                  <c:v>248</c:v>
                </c:pt>
                <c:pt idx="166">
                  <c:v>250</c:v>
                </c:pt>
                <c:pt idx="167">
                  <c:v>253</c:v>
                </c:pt>
                <c:pt idx="168">
                  <c:v>254</c:v>
                </c:pt>
                <c:pt idx="169">
                  <c:v>259</c:v>
                </c:pt>
                <c:pt idx="170">
                  <c:v>261</c:v>
                </c:pt>
                <c:pt idx="171">
                  <c:v>268</c:v>
                </c:pt>
                <c:pt idx="172">
                  <c:v>285</c:v>
                </c:pt>
                <c:pt idx="173">
                  <c:v>301</c:v>
                </c:pt>
                <c:pt idx="174">
                  <c:v>303</c:v>
                </c:pt>
                <c:pt idx="175">
                  <c:v>308</c:v>
                </c:pt>
                <c:pt idx="176">
                  <c:v>310</c:v>
                </c:pt>
                <c:pt idx="177">
                  <c:v>312</c:v>
                </c:pt>
                <c:pt idx="178">
                  <c:v>326</c:v>
                </c:pt>
                <c:pt idx="179">
                  <c:v>332</c:v>
                </c:pt>
                <c:pt idx="180">
                  <c:v>341</c:v>
                </c:pt>
                <c:pt idx="181">
                  <c:v>356</c:v>
                </c:pt>
                <c:pt idx="182">
                  <c:v>359</c:v>
                </c:pt>
                <c:pt idx="183">
                  <c:v>419</c:v>
                </c:pt>
                <c:pt idx="184">
                  <c:v>427</c:v>
                </c:pt>
                <c:pt idx="185">
                  <c:v>434</c:v>
                </c:pt>
                <c:pt idx="186">
                  <c:v>436</c:v>
                </c:pt>
                <c:pt idx="187">
                  <c:v>464</c:v>
                </c:pt>
                <c:pt idx="188">
                  <c:v>477</c:v>
                </c:pt>
                <c:pt idx="189">
                  <c:v>482</c:v>
                </c:pt>
                <c:pt idx="190">
                  <c:v>490</c:v>
                </c:pt>
                <c:pt idx="191">
                  <c:v>537</c:v>
                </c:pt>
                <c:pt idx="192">
                  <c:v>570</c:v>
                </c:pt>
                <c:pt idx="193">
                  <c:v>571</c:v>
                </c:pt>
                <c:pt idx="194">
                  <c:v>694</c:v>
                </c:pt>
                <c:pt idx="195">
                  <c:v>831</c:v>
                </c:pt>
                <c:pt idx="196">
                  <c:v>877</c:v>
                </c:pt>
                <c:pt idx="197">
                  <c:v>880</c:v>
                </c:pt>
                <c:pt idx="198">
                  <c:v>1324</c:v>
                </c:pt>
              </c:numCache>
            </c:numRef>
          </c:xVal>
          <c:yVal>
            <c:numRef>
              <c:f>paceSummary!$B$1:$B$199</c:f>
              <c:numCache>
                <c:formatCode>General</c:formatCode>
                <c:ptCount val="199"/>
                <c:pt idx="0">
                  <c:v>4459</c:v>
                </c:pt>
                <c:pt idx="1">
                  <c:v>2182</c:v>
                </c:pt>
                <c:pt idx="2">
                  <c:v>1249</c:v>
                </c:pt>
                <c:pt idx="3">
                  <c:v>839</c:v>
                </c:pt>
                <c:pt idx="4">
                  <c:v>547</c:v>
                </c:pt>
                <c:pt idx="5">
                  <c:v>444</c:v>
                </c:pt>
                <c:pt idx="6">
                  <c:v>332</c:v>
                </c:pt>
                <c:pt idx="7">
                  <c:v>296</c:v>
                </c:pt>
                <c:pt idx="8">
                  <c:v>195</c:v>
                </c:pt>
                <c:pt idx="9">
                  <c:v>178</c:v>
                </c:pt>
                <c:pt idx="10">
                  <c:v>153</c:v>
                </c:pt>
                <c:pt idx="11">
                  <c:v>150</c:v>
                </c:pt>
                <c:pt idx="12">
                  <c:v>119</c:v>
                </c:pt>
                <c:pt idx="13">
                  <c:v>99</c:v>
                </c:pt>
                <c:pt idx="14">
                  <c:v>102</c:v>
                </c:pt>
                <c:pt idx="15">
                  <c:v>81</c:v>
                </c:pt>
                <c:pt idx="16">
                  <c:v>70</c:v>
                </c:pt>
                <c:pt idx="17">
                  <c:v>57</c:v>
                </c:pt>
                <c:pt idx="18">
                  <c:v>39</c:v>
                </c:pt>
                <c:pt idx="19">
                  <c:v>45</c:v>
                </c:pt>
                <c:pt idx="20">
                  <c:v>47</c:v>
                </c:pt>
                <c:pt idx="21">
                  <c:v>51</c:v>
                </c:pt>
                <c:pt idx="22">
                  <c:v>36</c:v>
                </c:pt>
                <c:pt idx="23">
                  <c:v>40</c:v>
                </c:pt>
                <c:pt idx="24">
                  <c:v>32</c:v>
                </c:pt>
                <c:pt idx="25">
                  <c:v>29</c:v>
                </c:pt>
                <c:pt idx="26">
                  <c:v>24</c:v>
                </c:pt>
                <c:pt idx="27">
                  <c:v>27</c:v>
                </c:pt>
                <c:pt idx="28">
                  <c:v>27</c:v>
                </c:pt>
                <c:pt idx="29">
                  <c:v>26</c:v>
                </c:pt>
                <c:pt idx="30">
                  <c:v>24</c:v>
                </c:pt>
                <c:pt idx="31">
                  <c:v>18</c:v>
                </c:pt>
                <c:pt idx="32">
                  <c:v>22</c:v>
                </c:pt>
                <c:pt idx="33">
                  <c:v>26</c:v>
                </c:pt>
                <c:pt idx="34">
                  <c:v>16</c:v>
                </c:pt>
                <c:pt idx="35">
                  <c:v>16</c:v>
                </c:pt>
                <c:pt idx="36">
                  <c:v>13</c:v>
                </c:pt>
                <c:pt idx="37">
                  <c:v>7</c:v>
                </c:pt>
                <c:pt idx="38">
                  <c:v>8</c:v>
                </c:pt>
                <c:pt idx="39">
                  <c:v>9</c:v>
                </c:pt>
                <c:pt idx="40">
                  <c:v>9</c:v>
                </c:pt>
                <c:pt idx="41">
                  <c:v>10</c:v>
                </c:pt>
                <c:pt idx="42">
                  <c:v>9</c:v>
                </c:pt>
                <c:pt idx="43">
                  <c:v>12</c:v>
                </c:pt>
                <c:pt idx="44">
                  <c:v>12</c:v>
                </c:pt>
                <c:pt idx="45">
                  <c:v>13</c:v>
                </c:pt>
                <c:pt idx="46">
                  <c:v>15</c:v>
                </c:pt>
                <c:pt idx="47">
                  <c:v>8</c:v>
                </c:pt>
                <c:pt idx="48">
                  <c:v>8</c:v>
                </c:pt>
                <c:pt idx="49">
                  <c:v>13</c:v>
                </c:pt>
                <c:pt idx="50">
                  <c:v>10</c:v>
                </c:pt>
                <c:pt idx="51">
                  <c:v>5</c:v>
                </c:pt>
                <c:pt idx="52">
                  <c:v>5</c:v>
                </c:pt>
                <c:pt idx="53">
                  <c:v>7</c:v>
                </c:pt>
                <c:pt idx="54">
                  <c:v>9</c:v>
                </c:pt>
                <c:pt idx="55">
                  <c:v>10</c:v>
                </c:pt>
                <c:pt idx="56">
                  <c:v>3</c:v>
                </c:pt>
                <c:pt idx="57">
                  <c:v>7</c:v>
                </c:pt>
                <c:pt idx="58">
                  <c:v>6</c:v>
                </c:pt>
                <c:pt idx="59">
                  <c:v>4</c:v>
                </c:pt>
                <c:pt idx="60">
                  <c:v>5</c:v>
                </c:pt>
                <c:pt idx="61">
                  <c:v>2</c:v>
                </c:pt>
                <c:pt idx="62">
                  <c:v>1</c:v>
                </c:pt>
                <c:pt idx="63">
                  <c:v>7</c:v>
                </c:pt>
                <c:pt idx="64">
                  <c:v>4</c:v>
                </c:pt>
                <c:pt idx="65">
                  <c:v>3</c:v>
                </c:pt>
                <c:pt idx="66">
                  <c:v>3</c:v>
                </c:pt>
                <c:pt idx="67">
                  <c:v>9</c:v>
                </c:pt>
                <c:pt idx="68">
                  <c:v>2</c:v>
                </c:pt>
                <c:pt idx="69">
                  <c:v>4</c:v>
                </c:pt>
                <c:pt idx="70">
                  <c:v>2</c:v>
                </c:pt>
                <c:pt idx="71">
                  <c:v>2</c:v>
                </c:pt>
                <c:pt idx="72">
                  <c:v>3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3</c:v>
                </c:pt>
                <c:pt idx="77">
                  <c:v>5</c:v>
                </c:pt>
                <c:pt idx="78">
                  <c:v>3</c:v>
                </c:pt>
                <c:pt idx="79">
                  <c:v>2</c:v>
                </c:pt>
                <c:pt idx="80">
                  <c:v>2</c:v>
                </c:pt>
                <c:pt idx="81">
                  <c:v>1</c:v>
                </c:pt>
                <c:pt idx="82">
                  <c:v>2</c:v>
                </c:pt>
                <c:pt idx="83">
                  <c:v>4</c:v>
                </c:pt>
                <c:pt idx="84">
                  <c:v>2</c:v>
                </c:pt>
                <c:pt idx="85">
                  <c:v>2</c:v>
                </c:pt>
                <c:pt idx="86">
                  <c:v>3</c:v>
                </c:pt>
                <c:pt idx="87">
                  <c:v>2</c:v>
                </c:pt>
                <c:pt idx="88">
                  <c:v>4</c:v>
                </c:pt>
                <c:pt idx="89">
                  <c:v>2</c:v>
                </c:pt>
                <c:pt idx="90">
                  <c:v>2</c:v>
                </c:pt>
                <c:pt idx="91">
                  <c:v>1</c:v>
                </c:pt>
                <c:pt idx="92">
                  <c:v>1</c:v>
                </c:pt>
                <c:pt idx="93">
                  <c:v>5</c:v>
                </c:pt>
                <c:pt idx="94">
                  <c:v>3</c:v>
                </c:pt>
                <c:pt idx="95">
                  <c:v>1</c:v>
                </c:pt>
                <c:pt idx="96">
                  <c:v>3</c:v>
                </c:pt>
                <c:pt idx="97">
                  <c:v>1</c:v>
                </c:pt>
                <c:pt idx="98">
                  <c:v>5</c:v>
                </c:pt>
                <c:pt idx="99">
                  <c:v>1</c:v>
                </c:pt>
                <c:pt idx="100">
                  <c:v>3</c:v>
                </c:pt>
                <c:pt idx="101">
                  <c:v>1</c:v>
                </c:pt>
                <c:pt idx="102">
                  <c:v>2</c:v>
                </c:pt>
                <c:pt idx="103">
                  <c:v>1</c:v>
                </c:pt>
                <c:pt idx="104">
                  <c:v>6</c:v>
                </c:pt>
                <c:pt idx="105">
                  <c:v>1</c:v>
                </c:pt>
                <c:pt idx="106">
                  <c:v>3</c:v>
                </c:pt>
                <c:pt idx="107">
                  <c:v>1</c:v>
                </c:pt>
                <c:pt idx="108">
                  <c:v>2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2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2</c:v>
                </c:pt>
                <c:pt idx="121">
                  <c:v>2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2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2</c:v>
                </c:pt>
                <c:pt idx="132">
                  <c:v>1</c:v>
                </c:pt>
                <c:pt idx="133">
                  <c:v>2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2</c:v>
                </c:pt>
                <c:pt idx="139">
                  <c:v>1</c:v>
                </c:pt>
                <c:pt idx="140">
                  <c:v>2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2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2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2</c:v>
                </c:pt>
                <c:pt idx="179">
                  <c:v>1</c:v>
                </c:pt>
                <c:pt idx="180">
                  <c:v>2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</c:numCache>
            </c:numRef>
          </c:yVal>
          <c:smooth val="1"/>
        </c:ser>
        <c:axId val="39844096"/>
        <c:axId val="41288832"/>
      </c:scatterChart>
      <c:valAx>
        <c:axId val="39844096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No. Of Clusters</a:t>
                </a:r>
              </a:p>
            </c:rich>
          </c:tx>
          <c:layout/>
        </c:title>
        <c:numFmt formatCode="General" sourceLinked="1"/>
        <c:tickLblPos val="nextTo"/>
        <c:crossAx val="41288832"/>
        <c:crosses val="autoZero"/>
        <c:crossBetween val="midCat"/>
      </c:valAx>
      <c:valAx>
        <c:axId val="412888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No. Of  Sequences</a:t>
                </a:r>
              </a:p>
            </c:rich>
          </c:tx>
          <c:layout/>
        </c:title>
        <c:numFmt formatCode="General" sourceLinked="1"/>
        <c:tickLblPos val="nextTo"/>
        <c:crossAx val="3984409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137750789625866"/>
          <c:y val="5.795585640810362E-2"/>
          <c:w val="0.71961942257217992"/>
          <c:h val="0.84536059539353781"/>
        </c:manualLayout>
      </c:layout>
      <c:barChart>
        <c:barDir val="col"/>
        <c:grouping val="clustered"/>
        <c:ser>
          <c:idx val="0"/>
          <c:order val="0"/>
          <c:tx>
            <c:v>Grid Jobs</c:v>
          </c:tx>
          <c:cat>
            <c:numLit>
              <c:formatCode>General</c:formatCode>
              <c:ptCount val="2"/>
              <c:pt idx="0">
                <c:v>20000</c:v>
              </c:pt>
              <c:pt idx="1">
                <c:v>150000</c:v>
              </c:pt>
            </c:numLit>
          </c:cat>
          <c:val>
            <c:numRef>
              <c:f>Sheet1!$A$1:$B$1</c:f>
              <c:numCache>
                <c:formatCode>General</c:formatCode>
                <c:ptCount val="2"/>
                <c:pt idx="0">
                  <c:v>1379</c:v>
                </c:pt>
                <c:pt idx="1">
                  <c:v>1033</c:v>
                </c:pt>
              </c:numCache>
            </c:numRef>
          </c:val>
        </c:ser>
        <c:ser>
          <c:idx val="1"/>
          <c:order val="1"/>
          <c:tx>
            <c:v>Local Jobs</c:v>
          </c:tx>
          <c:cat>
            <c:numLit>
              <c:formatCode>General</c:formatCode>
              <c:ptCount val="2"/>
              <c:pt idx="0">
                <c:v>20000</c:v>
              </c:pt>
              <c:pt idx="1">
                <c:v>150000</c:v>
              </c:pt>
            </c:numLit>
          </c:cat>
          <c:val>
            <c:numRef>
              <c:f>Sheet1!$A$2:$B$2</c:f>
              <c:numCache>
                <c:formatCode>General</c:formatCode>
                <c:ptCount val="2"/>
                <c:pt idx="0">
                  <c:v>1520</c:v>
                </c:pt>
                <c:pt idx="1">
                  <c:v>10874</c:v>
                </c:pt>
              </c:numCache>
            </c:numRef>
          </c:val>
        </c:ser>
        <c:axId val="41315328"/>
        <c:axId val="41321216"/>
      </c:barChart>
      <c:catAx>
        <c:axId val="41315328"/>
        <c:scaling>
          <c:orientation val="minMax"/>
        </c:scaling>
        <c:axPos val="b"/>
        <c:numFmt formatCode="General" sourceLinked="1"/>
        <c:tickLblPos val="nextTo"/>
        <c:crossAx val="41321216"/>
        <c:crosses val="autoZero"/>
        <c:auto val="1"/>
        <c:lblAlgn val="ctr"/>
        <c:lblOffset val="100"/>
      </c:catAx>
      <c:valAx>
        <c:axId val="41321216"/>
        <c:scaling>
          <c:orientation val="minMax"/>
        </c:scaling>
        <c:axPos val="l"/>
        <c:majorGridlines/>
        <c:numFmt formatCode="General" sourceLinked="1"/>
        <c:tickLblPos val="nextTo"/>
        <c:crossAx val="41315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Before Clustering</c:v>
          </c:tx>
          <c:cat>
            <c:numLit>
              <c:formatCode>General</c:formatCode>
              <c:ptCount val="1"/>
              <c:pt idx="0">
                <c:v>2000000</c:v>
              </c:pt>
            </c:numLit>
          </c:cat>
          <c:val>
            <c:numRef>
              <c:f>Sheet2!$A$1</c:f>
              <c:numCache>
                <c:formatCode>General</c:formatCode>
                <c:ptCount val="1"/>
                <c:pt idx="0">
                  <c:v>89300</c:v>
                </c:pt>
              </c:numCache>
            </c:numRef>
          </c:val>
        </c:ser>
        <c:ser>
          <c:idx val="1"/>
          <c:order val="1"/>
          <c:tx>
            <c:v>After Clustering</c:v>
          </c:tx>
          <c:cat>
            <c:numLit>
              <c:formatCode>General</c:formatCode>
              <c:ptCount val="1"/>
              <c:pt idx="0">
                <c:v>2000000</c:v>
              </c:pt>
            </c:numLit>
          </c:cat>
          <c:val>
            <c:numRef>
              <c:f>Sheet2!$A$2</c:f>
              <c:numCache>
                <c:formatCode>General</c:formatCode>
                <c:ptCount val="1"/>
                <c:pt idx="0">
                  <c:v>4073</c:v>
                </c:pt>
              </c:numCache>
            </c:numRef>
          </c:val>
        </c:ser>
        <c:axId val="49054464"/>
        <c:axId val="49168384"/>
      </c:barChart>
      <c:catAx>
        <c:axId val="49054464"/>
        <c:scaling>
          <c:orientation val="minMax"/>
        </c:scaling>
        <c:axPos val="b"/>
        <c:numFmt formatCode="General" sourceLinked="1"/>
        <c:tickLblPos val="nextTo"/>
        <c:crossAx val="49168384"/>
        <c:crosses val="autoZero"/>
        <c:auto val="1"/>
        <c:lblAlgn val="ctr"/>
        <c:lblOffset val="100"/>
      </c:catAx>
      <c:valAx>
        <c:axId val="49168384"/>
        <c:scaling>
          <c:orientation val="minMax"/>
        </c:scaling>
        <c:axPos val="l"/>
        <c:majorGridlines/>
        <c:numFmt formatCode="General" sourceLinked="1"/>
        <c:tickLblPos val="nextTo"/>
        <c:crossAx val="490544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37E32-0DD7-4F58-99AC-9717252A6F53}" type="datetimeFigureOut">
              <a:rPr lang="en-US" smtClean="0"/>
              <a:pPr/>
              <a:t>5/12/2010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FB392-B161-4AD1-A83C-C3852358D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F620823-9F77-46A3-900E-E845AEB079FC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F179-1A87-4DEA-803E-DDA622CD8711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5CE-B9AB-495A-AC8D-0E534DD9AD84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52BE-CBDE-4A42-A8B7-ED32A89AF57D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9630BB3-640F-4035-99BB-20C299B812C5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778A-90B3-42D6-95B6-99A86BF2C869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5754-EEA5-4D77-896A-A75E4E757DD4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2909-DBF5-44B1-8208-2788225B7B14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8A8C-2D34-4689-841C-24AD0FCABD71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6652-8B8E-422F-990E-879BA0DDF65A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E436-1A74-427A-8574-AC266037438E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95DD1F-A794-42E4-B7E1-2A1B344243C2}" type="datetime1">
              <a:rPr lang="en-US" smtClean="0"/>
              <a:pPr/>
              <a:t>5/12/2010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087C8F-14F2-4046-AABF-9DD309A0C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 smtClean="0"/>
              <a:t>Using</a:t>
            </a:r>
            <a:r>
              <a:rPr lang="en-US" dirty="0" smtClean="0"/>
              <a:t> SWARM service to run a Grid based EST Sequence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Karthik</a:t>
            </a:r>
            <a:r>
              <a:rPr lang="en-US" dirty="0" smtClean="0"/>
              <a:t> </a:t>
            </a:r>
            <a:r>
              <a:rPr lang="en-US" dirty="0" err="1" smtClean="0"/>
              <a:t>Narayan</a:t>
            </a:r>
            <a:endParaRPr lang="en-US" dirty="0" smtClean="0"/>
          </a:p>
          <a:p>
            <a:r>
              <a:rPr lang="en-US" dirty="0" smtClean="0"/>
              <a:t>Primary Advisor : Dr. Geoffrey Fox</a:t>
            </a:r>
            <a:endParaRPr lang="en-US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660298" cy="660298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228600"/>
            <a:ext cx="619030" cy="660298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Developed by Department of Computer Science, Iowa State University.</a:t>
            </a:r>
          </a:p>
          <a:p>
            <a:r>
              <a:rPr lang="en-US" sz="3000" dirty="0" smtClean="0"/>
              <a:t>Clusters ESTs on parallel computers</a:t>
            </a:r>
          </a:p>
          <a:p>
            <a:r>
              <a:rPr lang="en-US" sz="3000" dirty="0" smtClean="0"/>
              <a:t>Post-Processing step</a:t>
            </a:r>
          </a:p>
          <a:p>
            <a:endParaRPr lang="en-US" sz="3000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Since the clustering step is done, the load for CAP3 is considerably less, but not trivial.</a:t>
            </a:r>
          </a:p>
          <a:p>
            <a:endParaRPr lang="en-US" sz="3000" dirty="0" smtClean="0"/>
          </a:p>
          <a:p>
            <a:endParaRPr lang="en-US" sz="3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667001"/>
          <a:ext cx="6324600" cy="228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/>
                <a:gridCol w="3162300"/>
              </a:tblGrid>
              <a:tr h="975439">
                <a:tc>
                  <a:txBody>
                    <a:bodyPr/>
                    <a:lstStyle/>
                    <a:p>
                      <a:r>
                        <a:rPr lang="en-US" dirty="0" smtClean="0"/>
                        <a:t>No. of Sequences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Clusters by </a:t>
                      </a:r>
                      <a:r>
                        <a:rPr lang="en-US" baseline="0" dirty="0" err="1" smtClean="0"/>
                        <a:t>PaCE</a:t>
                      </a:r>
                      <a:endParaRPr lang="en-US" dirty="0"/>
                    </a:p>
                  </a:txBody>
                  <a:tcPr/>
                </a:tc>
              </a:tr>
              <a:tr h="436853"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974</a:t>
                      </a:r>
                      <a:endParaRPr lang="en-US" dirty="0"/>
                    </a:p>
                  </a:txBody>
                  <a:tcPr/>
                </a:tc>
              </a:tr>
              <a:tr h="436853">
                <a:tc>
                  <a:txBody>
                    <a:bodyPr/>
                    <a:lstStyle/>
                    <a:p>
                      <a:r>
                        <a:rPr lang="en-US" dirty="0" smtClean="0"/>
                        <a:t>20000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2412</a:t>
                      </a:r>
                      <a:endParaRPr lang="en-US" dirty="0"/>
                    </a:p>
                  </a:txBody>
                  <a:tcPr/>
                </a:tc>
              </a:tr>
              <a:tr h="436853">
                <a:tc>
                  <a:txBody>
                    <a:bodyPr/>
                    <a:lstStyle/>
                    <a:p>
                      <a:r>
                        <a:rPr lang="en-US" dirty="0" smtClean="0"/>
                        <a:t>150000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12544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PaCE</a:t>
            </a:r>
            <a:r>
              <a:rPr lang="en-US" dirty="0" smtClean="0"/>
              <a:t> Clusters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CAP3</a:t>
            </a:r>
            <a:endParaRPr lang="en-US" dirty="0"/>
          </a:p>
        </p:txBody>
      </p:sp>
      <p:pic>
        <p:nvPicPr>
          <p:cNvPr id="9" name="Content Placeholder 8" descr="cap3-2wa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371600"/>
            <a:ext cx="4495800" cy="4746548"/>
          </a:xfrm>
        </p:spPr>
      </p:pic>
      <p:sp>
        <p:nvSpPr>
          <p:cNvPr id="14" name="Content Placeholder 1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Sort the input files, and submit the Cap3 jobs both ways.</a:t>
            </a:r>
            <a:endParaRPr lang="en-US" dirty="0"/>
          </a:p>
        </p:txBody>
      </p:sp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CAP3</a:t>
            </a:r>
            <a:endParaRPr lang="en-US" dirty="0"/>
          </a:p>
        </p:txBody>
      </p:sp>
      <p:pic>
        <p:nvPicPr>
          <p:cNvPr id="7" name="Content Placeholder 6" descr="cap3-threshol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95400"/>
            <a:ext cx="4498975" cy="4724400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Set a threshold, and submit the files with number of sequences less than the threshold to the local machine and the others to GRID.</a:t>
            </a:r>
            <a:endParaRPr lang="en-US" dirty="0"/>
          </a:p>
        </p:txBody>
      </p:sp>
      <p:pic>
        <p:nvPicPr>
          <p:cNvPr id="6" name="Picture 5" descr="I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4267200" y="3810000"/>
          <a:ext cx="4495800" cy="251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CAP3 Job Distribution after clustering of clusters for 2 million </a:t>
            </a:r>
            <a:r>
              <a:rPr lang="en-US" dirty="0" smtClean="0"/>
              <a:t>sequences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2209800" y="2743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NCBI BLAST for homology search</a:t>
            </a:r>
          </a:p>
          <a:p>
            <a:r>
              <a:rPr lang="en-US" sz="3000" dirty="0" smtClean="0"/>
              <a:t>Splitting of input to buckets</a:t>
            </a:r>
          </a:p>
          <a:p>
            <a:r>
              <a:rPr lang="en-US" sz="3000" dirty="0" smtClean="0"/>
              <a:t>If Complete, update the status for the pipeline in the database, zip the output files and email to the User.</a:t>
            </a:r>
          </a:p>
          <a:p>
            <a:endParaRPr lang="en-US" sz="3000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Login and select the programs one wants to run from the list of available programs.</a:t>
            </a:r>
            <a:endParaRPr lang="en-US" sz="3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9" descr="Picture 13.png"/>
          <p:cNvPicPr>
            <a:picLocks noChangeAspect="1"/>
          </p:cNvPicPr>
          <p:nvPr/>
        </p:nvPicPr>
        <p:blipFill>
          <a:blip r:embed="rId3" cstate="print"/>
          <a:srcRect l="10938" t="12614" r="42096" b="43036"/>
          <a:stretch>
            <a:fillRect/>
          </a:stretch>
        </p:blipFill>
        <p:spPr bwMode="auto">
          <a:xfrm>
            <a:off x="4419600" y="1143000"/>
            <a:ext cx="4419600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Enter the parameters for the selected programs.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31" name="Picture 7" descr="C:\Users\Karthik Narayan\Desktop\loginPage_edited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799" y="2362200"/>
            <a:ext cx="7160217" cy="3352800"/>
          </a:xfrm>
          <a:prstGeom prst="rect">
            <a:avLst/>
          </a:prstGeom>
          <a:noFill/>
        </p:spPr>
      </p:pic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Upload the required files, if any.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The job is then submitted to the Swarm service and a status message is displayed.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An email is sent to the user, once the job is completed.</a:t>
            </a:r>
          </a:p>
          <a:p>
            <a:endParaRPr lang="en-US" sz="3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endParaRPr lang="en-US" sz="3000" dirty="0"/>
          </a:p>
        </p:txBody>
      </p:sp>
      <p:pic>
        <p:nvPicPr>
          <p:cNvPr id="2051" name="Picture 3" descr="C:\Users\Karthik Narayan\Desktop\stat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810000"/>
            <a:ext cx="6477000" cy="2438400"/>
          </a:xfrm>
          <a:prstGeom prst="rect">
            <a:avLst/>
          </a:prstGeom>
          <a:noFill/>
        </p:spPr>
      </p:pic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Objective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EST Sequence Assembly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The Problem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SWARM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Tools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Results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Future Work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Assembly results for 2million sequences</a:t>
            </a:r>
          </a:p>
          <a:p>
            <a:endParaRPr lang="en-US" dirty="0" smtClean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457200" y="2743200"/>
          <a:ext cx="8400763" cy="1927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19200"/>
                <a:gridCol w="1143000"/>
                <a:gridCol w="1295400"/>
                <a:gridCol w="1833476"/>
                <a:gridCol w="1766687"/>
              </a:tblGrid>
              <a:tr h="1143000">
                <a:tc>
                  <a:txBody>
                    <a:bodyPr/>
                    <a:lstStyle/>
                    <a:p>
                      <a:r>
                        <a:rPr lang="en-US" dirty="0" smtClean="0"/>
                        <a:t>No. of Sequences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Runtime for </a:t>
                      </a:r>
                      <a:r>
                        <a:rPr lang="en-US" dirty="0" err="1" smtClean="0"/>
                        <a:t>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Clusters by </a:t>
                      </a:r>
                      <a:r>
                        <a:rPr lang="en-US" baseline="0" dirty="0" err="1" smtClean="0"/>
                        <a:t>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of jobs for CAP3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Runtime for CAP3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Runtime</a:t>
                      </a:r>
                      <a:endParaRPr lang="en-US" dirty="0"/>
                    </a:p>
                  </a:txBody>
                  <a:tcPr/>
                </a:tc>
              </a:tr>
              <a:tr h="784412">
                <a:tc>
                  <a:txBody>
                    <a:bodyPr/>
                    <a:lstStyle/>
                    <a:p>
                      <a:r>
                        <a:rPr lang="en-US" dirty="0" smtClean="0"/>
                        <a:t>2000000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01:22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75460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25:44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27:06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Runtime for the entire pipeline for 2 million sequences</a:t>
            </a:r>
            <a:endParaRPr lang="en-US" dirty="0"/>
          </a:p>
        </p:txBody>
      </p:sp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590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Repeat Masker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11:56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01:22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25:44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49:00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Assembly results for Daphnia </a:t>
            </a:r>
            <a:r>
              <a:rPr lang="en-US" dirty="0" err="1" smtClean="0"/>
              <a:t>pulex</a:t>
            </a:r>
            <a:r>
              <a:rPr lang="en-US" dirty="0" smtClean="0"/>
              <a:t>, assembled using Swarm was compared to the assembly results of EST Piper.</a:t>
            </a:r>
          </a:p>
          <a:p>
            <a:r>
              <a:rPr lang="en-US" dirty="0" smtClean="0"/>
              <a:t>Comparison of Blast results with hits greater than e value of 2 are as follows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657600"/>
          <a:ext cx="736384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020441"/>
                <a:gridCol w="1295400"/>
                <a:gridCol w="1524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 Piper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Swarm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</a:t>
                      </a:r>
                      <a:r>
                        <a:rPr lang="en-US" dirty="0" err="1" smtClean="0"/>
                        <a:t>Contigs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17465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20803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of unique top</a:t>
                      </a:r>
                      <a:r>
                        <a:rPr lang="en-US" baseline="0" dirty="0" smtClean="0"/>
                        <a:t> hit</a:t>
                      </a:r>
                      <a:r>
                        <a:rPr lang="en-US" dirty="0" smtClean="0"/>
                        <a:t> 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genes commonly identified were 7045. That is, Swarm predicted 76.4% of the genes predicted by assembly using EST Piper.</a:t>
            </a:r>
          </a:p>
          <a:p>
            <a:r>
              <a:rPr lang="en-US" dirty="0" smtClean="0"/>
              <a:t>There were 3284 genes identified by Swarm but not EST Piper.</a:t>
            </a:r>
          </a:p>
          <a:p>
            <a:endParaRPr lang="en-US" dirty="0"/>
          </a:p>
        </p:txBody>
      </p:sp>
      <p:pic>
        <p:nvPicPr>
          <p:cNvPr id="6" name="Picture 5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810000"/>
            <a:ext cx="31718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Implement assembly programs like MIRA for next-gen sequences.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Try different job scheduling strategies.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Use cloud computing resources.</a:t>
            </a:r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Use the SWARM service and leverage the High Performance clusters for EST Sequence Assembly.</a:t>
            </a:r>
          </a:p>
          <a:p>
            <a:pPr>
              <a:buNone/>
            </a:pPr>
            <a:endParaRPr lang="en-US" sz="3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 Sequence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ESTs are a collection of random </a:t>
            </a:r>
            <a:r>
              <a:rPr lang="en-US" sz="3000" dirty="0" err="1" smtClean="0"/>
              <a:t>cDNA</a:t>
            </a:r>
            <a:r>
              <a:rPr lang="en-US" sz="3000" dirty="0" smtClean="0"/>
              <a:t> sequences, sequenced from a </a:t>
            </a:r>
            <a:r>
              <a:rPr lang="en-US" sz="3000" dirty="0" err="1" smtClean="0"/>
              <a:t>cDNA</a:t>
            </a:r>
            <a:r>
              <a:rPr lang="en-US" sz="3000" dirty="0" smtClean="0"/>
              <a:t> library.</a:t>
            </a:r>
          </a:p>
          <a:p>
            <a:r>
              <a:rPr lang="en-US" sz="3000" dirty="0" smtClean="0"/>
              <a:t>The ESTs are clustered and assembled to form </a:t>
            </a:r>
            <a:r>
              <a:rPr lang="en-US" sz="3000" dirty="0" err="1" smtClean="0"/>
              <a:t>contigs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The </a:t>
            </a:r>
            <a:r>
              <a:rPr lang="en-US" sz="3000" dirty="0" err="1" smtClean="0"/>
              <a:t>contigs</a:t>
            </a:r>
            <a:r>
              <a:rPr lang="en-US" sz="3000" dirty="0" smtClean="0"/>
              <a:t> are then used to identify potential unknown genes, by Blasting against a known protein database.</a:t>
            </a:r>
            <a:endParaRPr lang="en-US" sz="3000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The input is typically large, of the order of 1 million sequences.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Memory intensive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Time consuming</a:t>
            </a:r>
          </a:p>
          <a:p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Involves multiple programs</a:t>
            </a:r>
          </a:p>
          <a:p>
            <a:pPr>
              <a:buNone/>
            </a:pPr>
            <a:endParaRPr lang="en-US" sz="3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 high-level job scheduling Web service framework, developed by the Pervasive Technology Institute – Indiana University.</a:t>
            </a:r>
          </a:p>
          <a:p>
            <a:r>
              <a:rPr lang="en-US" sz="3000" dirty="0" smtClean="0"/>
              <a:t>Can submit millions of jobs to several high performance clusters and monitor their status.</a:t>
            </a:r>
          </a:p>
          <a:p>
            <a:r>
              <a:rPr lang="en-US" sz="3000" dirty="0" smtClean="0"/>
              <a:t>extensible, lightweight, and easily installable on a desktop or small server.</a:t>
            </a:r>
          </a:p>
          <a:p>
            <a:pPr>
              <a:buNone/>
            </a:pPr>
            <a:endParaRPr lang="en-US" sz="3000" dirty="0" smtClean="0"/>
          </a:p>
          <a:p>
            <a:endParaRPr lang="en-US" sz="3000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Cleaning sequence reads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Repeat Masker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Clustering sequence reads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PaCE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Assemble reads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Cap3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Similarity search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Blast</a:t>
                      </a:r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Masker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Developed by Institute of Systems Biology</a:t>
            </a:r>
          </a:p>
          <a:p>
            <a:r>
              <a:rPr lang="en-US" sz="3000" dirty="0" smtClean="0"/>
              <a:t>Screens sequences for interspersed repeats and low complexity regions.</a:t>
            </a:r>
          </a:p>
          <a:p>
            <a:r>
              <a:rPr lang="en-US" sz="3000" dirty="0" smtClean="0"/>
              <a:t>Sequence comparisons done by  </a:t>
            </a:r>
            <a:r>
              <a:rPr lang="en-US" sz="3000" dirty="0" err="1" smtClean="0"/>
              <a:t>cross_match</a:t>
            </a:r>
            <a:endParaRPr lang="en-US" sz="3000" dirty="0" smtClean="0"/>
          </a:p>
          <a:p>
            <a:r>
              <a:rPr lang="en-US" sz="3000" dirty="0" smtClean="0"/>
              <a:t>Splitting of input to buckets</a:t>
            </a:r>
          </a:p>
          <a:p>
            <a:r>
              <a:rPr lang="en-US" sz="3000" dirty="0" smtClean="0"/>
              <a:t>Post processing step</a:t>
            </a:r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Developed by Department of Computer Science, Michigan Technological University.</a:t>
            </a:r>
          </a:p>
          <a:p>
            <a:r>
              <a:rPr lang="en-US" sz="3000" dirty="0" smtClean="0"/>
              <a:t>CAP3 is very memory intensive and cannot be run on small servers.</a:t>
            </a:r>
          </a:p>
          <a:p>
            <a:endParaRPr lang="en-US" sz="3000" dirty="0"/>
          </a:p>
        </p:txBody>
      </p:sp>
      <p:pic>
        <p:nvPicPr>
          <p:cNvPr id="4" name="Picture 3" descr="I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87C8F-14F2-4046-AABF-9DD309A0CC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948</TotalTime>
  <Words>682</Words>
  <Application>Microsoft Office PowerPoint</Application>
  <PresentationFormat>On-screen Show (4:3)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Using SWARM service to run a Grid based EST Sequence Assembly</vt:lpstr>
      <vt:lpstr>Outline</vt:lpstr>
      <vt:lpstr>Objective</vt:lpstr>
      <vt:lpstr>EST Sequence Assembly</vt:lpstr>
      <vt:lpstr>The Problem</vt:lpstr>
      <vt:lpstr>SWARM</vt:lpstr>
      <vt:lpstr>Tools</vt:lpstr>
      <vt:lpstr>Repeat Masker </vt:lpstr>
      <vt:lpstr>CAP3</vt:lpstr>
      <vt:lpstr>PaCE</vt:lpstr>
      <vt:lpstr>CAP3</vt:lpstr>
      <vt:lpstr>PaCE Clusters</vt:lpstr>
      <vt:lpstr>CAP3</vt:lpstr>
      <vt:lpstr>CAP3</vt:lpstr>
      <vt:lpstr>CAP3</vt:lpstr>
      <vt:lpstr>BLAST</vt:lpstr>
      <vt:lpstr>Workflow</vt:lpstr>
      <vt:lpstr>Workflow</vt:lpstr>
      <vt:lpstr>Workflow</vt:lpstr>
      <vt:lpstr>Results</vt:lpstr>
      <vt:lpstr>Results </vt:lpstr>
      <vt:lpstr>Validation</vt:lpstr>
      <vt:lpstr>Validation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 based EST Sequence Assembly</dc:title>
  <dc:creator>Karthik Narayan</dc:creator>
  <cp:lastModifiedBy>Karthik Narayan</cp:lastModifiedBy>
  <cp:revision>139</cp:revision>
  <dcterms:created xsi:type="dcterms:W3CDTF">2009-08-23T23:40:08Z</dcterms:created>
  <dcterms:modified xsi:type="dcterms:W3CDTF">2010-05-12T21:39:40Z</dcterms:modified>
</cp:coreProperties>
</file>