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63" r:id="rId2"/>
    <p:sldId id="256" r:id="rId3"/>
    <p:sldId id="264" r:id="rId4"/>
    <p:sldId id="265" r:id="rId5"/>
    <p:sldId id="262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67" r:id="rId14"/>
    <p:sldId id="257" r:id="rId15"/>
    <p:sldId id="261" r:id="rId16"/>
    <p:sldId id="258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1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2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3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64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55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46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36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26" algn="l" defTabSz="457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2B0601-B890-CB4D-86E8-2AE44B56589A}" type="datetimeFigureOut">
              <a:rPr lang="en-US" smtClean="0"/>
              <a:t>7/7/11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AF7E4-4E45-1944-9013-7F052888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7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2B0601-B890-CB4D-86E8-2AE44B56589A}" type="datetimeFigureOut">
              <a:rPr lang="en-US" smtClean="0"/>
              <a:t>7/7/11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AF7E4-4E45-1944-9013-7F052888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2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2B0601-B890-CB4D-86E8-2AE44B56589A}" type="datetimeFigureOut">
              <a:rPr lang="en-US" smtClean="0"/>
              <a:t>7/7/11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AF7E4-4E45-1944-9013-7F052888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2B0601-B890-CB4D-86E8-2AE44B56589A}" type="datetimeFigureOut">
              <a:rPr lang="en-US" smtClean="0"/>
              <a:t>7/7/11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AF7E4-4E45-1944-9013-7F052888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2B0601-B890-CB4D-86E8-2AE44B56589A}" type="datetimeFigureOut">
              <a:rPr lang="en-US" smtClean="0"/>
              <a:t>7/7/11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AF7E4-4E45-1944-9013-7F052888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0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2B0601-B890-CB4D-86E8-2AE44B56589A}" type="datetimeFigureOut">
              <a:rPr lang="en-US" smtClean="0"/>
              <a:t>7/7/11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AF7E4-4E45-1944-9013-7F052888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4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2B0601-B890-CB4D-86E8-2AE44B56589A}" type="datetimeFigureOut">
              <a:rPr lang="en-US" smtClean="0"/>
              <a:t>7/7/11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AF7E4-4E45-1944-9013-7F052888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5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2B0601-B890-CB4D-86E8-2AE44B56589A}" type="datetimeFigureOut">
              <a:rPr lang="en-US" smtClean="0"/>
              <a:t>7/7/11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AF7E4-4E45-1944-9013-7F052888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9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2B0601-B890-CB4D-86E8-2AE44B56589A}" type="datetimeFigureOut">
              <a:rPr lang="en-US" smtClean="0"/>
              <a:t>7/7/11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AF7E4-4E45-1944-9013-7F052888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3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2B0601-B890-CB4D-86E8-2AE44B56589A}" type="datetimeFigureOut">
              <a:rPr lang="en-US" smtClean="0"/>
              <a:t>7/7/11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AF7E4-4E45-1944-9013-7F052888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5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2B0601-B890-CB4D-86E8-2AE44B56589A}" type="datetimeFigureOut">
              <a:rPr lang="en-US" smtClean="0"/>
              <a:t>7/7/11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AF7E4-4E45-1944-9013-7F052888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6295" y="6356351"/>
            <a:ext cx="1764506" cy="365125"/>
          </a:xfrm>
          <a:prstGeom prst="rect">
            <a:avLst/>
          </a:prstGeom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B2B0601-B890-CB4D-86E8-2AE44B56589A}" type="datetimeFigureOut">
              <a:rPr lang="en-US" smtClean="0"/>
              <a:t>7/7/11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ABDAF7E4-4E45-1944-9013-7F052888104F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7" y="6278563"/>
            <a:ext cx="7381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196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96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96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96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96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96" algn="ctr" defTabSz="45719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91" algn="ctr" defTabSz="45719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87" algn="ctr" defTabSz="45719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82" algn="ctr" defTabSz="45719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6" indent="-342896" algn="l" defTabSz="457196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43" indent="-285747" algn="l" defTabSz="457196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88" indent="-228597" algn="l" defTabSz="457196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84" indent="-228597" algn="l" defTabSz="457196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79" indent="-228597" algn="l" defTabSz="457196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75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8300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IEEE Cloud 2011 Panel: </a:t>
            </a:r>
            <a:br>
              <a:rPr lang="en-AU" dirty="0" smtClean="0"/>
            </a:br>
            <a:r>
              <a:rPr lang="en-AU" dirty="0" smtClean="0"/>
              <a:t>Opportunities of Services Business in Cloud Age</a:t>
            </a:r>
            <a:br>
              <a:rPr lang="en-AU" dirty="0" smtClean="0"/>
            </a:br>
            <a:r>
              <a:rPr lang="en-US" dirty="0" smtClean="0"/>
              <a:t>Fundamental Research Challenges for Cloud-based Service Delivery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76250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Gregor von Laszewski</a:t>
            </a:r>
          </a:p>
          <a:p>
            <a:endParaRPr lang="en-US" dirty="0" smtClean="0"/>
          </a:p>
          <a:p>
            <a:r>
              <a:rPr lang="en-US" dirty="0" err="1" smtClean="0"/>
              <a:t>laszewski@gmail.com</a:t>
            </a:r>
            <a:endParaRPr lang="en-US" dirty="0" smtClean="0"/>
          </a:p>
          <a:p>
            <a:r>
              <a:rPr lang="en-US" dirty="0" smtClean="0"/>
              <a:t>Indiana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2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HPC: Dedicated machines for specialized low latency high bandwidth applications</a:t>
            </a:r>
          </a:p>
          <a:p>
            <a:pPr lvl="1"/>
            <a:r>
              <a:rPr lang="en-US" dirty="0" smtClean="0"/>
              <a:t>Services expose seamless access</a:t>
            </a:r>
          </a:p>
          <a:p>
            <a:r>
              <a:rPr lang="en-US" dirty="0" smtClean="0"/>
              <a:t>Grids / Clouds: Services that enable to build collaborative organizations sharing distributed resources</a:t>
            </a:r>
          </a:p>
          <a:p>
            <a:r>
              <a:rPr lang="en-US" dirty="0" smtClean="0"/>
              <a:t>Clouds: Abstract resourced through efficient services that tolerate higher latency, possibly lower bandwidth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Research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Standards, Interoperability</a:t>
            </a:r>
          </a:p>
          <a:p>
            <a:r>
              <a:rPr lang="en-US" dirty="0" smtClean="0"/>
              <a:t>Accounting, Auditing</a:t>
            </a:r>
          </a:p>
          <a:p>
            <a:r>
              <a:rPr lang="en-US" dirty="0" smtClean="0"/>
              <a:t>SLA guarantees</a:t>
            </a:r>
          </a:p>
          <a:p>
            <a:r>
              <a:rPr lang="en-US" dirty="0" smtClean="0"/>
              <a:t>“Raining” proper environments on the </a:t>
            </a:r>
            <a:r>
              <a:rPr lang="en-US" dirty="0" err="1" smtClean="0"/>
              <a:t>cyberinfrastructure</a:t>
            </a:r>
            <a:r>
              <a:rPr lang="en-US" dirty="0" smtClean="0"/>
              <a:t> fabric</a:t>
            </a:r>
          </a:p>
          <a:p>
            <a:r>
              <a:rPr lang="en-US" dirty="0" smtClean="0"/>
              <a:t>Data access and efficient management </a:t>
            </a:r>
          </a:p>
          <a:p>
            <a:r>
              <a:rPr lang="en-US" dirty="0" smtClean="0"/>
              <a:t>Security (…. SSO 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7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love the cloud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imgr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322493"/>
            <a:ext cx="22479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2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0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Screen shot 2011-07-05 at 2.58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4" b="145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4545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1-07-05 at 2.57.5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1" b="15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1001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1-07-05 at 2.58.1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1" b="134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974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1-07-05 at 2.57.4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3" b="123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006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8354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71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Challange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Persistent Cloud Service Offerings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7201" y="1524104"/>
            <a:ext cx="2501900" cy="3048000"/>
            <a:chOff x="905133" y="1600200"/>
            <a:chExt cx="2501900" cy="3048000"/>
          </a:xfrm>
        </p:grpSpPr>
        <p:pic>
          <p:nvPicPr>
            <p:cNvPr id="6" name="Picture 5" descr="imgres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133" y="1600200"/>
              <a:ext cx="2501900" cy="3048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55330" y="2486793"/>
              <a:ext cx="85574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Cloud </a:t>
              </a:r>
            </a:p>
            <a:p>
              <a:r>
                <a:rPr lang="en-US" dirty="0" smtClean="0"/>
                <a:t>Service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A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08015" y="1524104"/>
            <a:ext cx="2501900" cy="3048000"/>
            <a:chOff x="905133" y="1600200"/>
            <a:chExt cx="2501900" cy="3048000"/>
          </a:xfrm>
        </p:grpSpPr>
        <p:pic>
          <p:nvPicPr>
            <p:cNvPr id="13" name="Picture 12" descr="imgres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133" y="1600200"/>
              <a:ext cx="2501900" cy="3048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655330" y="2486793"/>
              <a:ext cx="85574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Cloud </a:t>
              </a:r>
            </a:p>
            <a:p>
              <a:r>
                <a:rPr lang="en-US" dirty="0" smtClean="0"/>
                <a:t>Service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B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76292" y="1483256"/>
            <a:ext cx="2501900" cy="3048000"/>
            <a:chOff x="905133" y="1600200"/>
            <a:chExt cx="2501900" cy="3048000"/>
          </a:xfrm>
        </p:grpSpPr>
        <p:pic>
          <p:nvPicPr>
            <p:cNvPr id="16" name="Picture 15" descr="imgres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133" y="1600200"/>
              <a:ext cx="2501900" cy="3048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655330" y="2486793"/>
              <a:ext cx="85574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Cloud </a:t>
              </a:r>
            </a:p>
            <a:p>
              <a:r>
                <a:rPr lang="en-US" dirty="0" smtClean="0"/>
                <a:t>Service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C</a:t>
              </a:r>
              <a:endParaRPr lang="en-US" dirty="0"/>
            </a:p>
          </p:txBody>
        </p:sp>
      </p:grpSp>
      <p:pic>
        <p:nvPicPr>
          <p:cNvPr id="32" name="Picture 31" descr="imgr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97" y="4531256"/>
            <a:ext cx="1934803" cy="1926204"/>
          </a:xfrm>
          <a:prstGeom prst="rect">
            <a:avLst/>
          </a:prstGeom>
        </p:spPr>
      </p:pic>
      <p:pic>
        <p:nvPicPr>
          <p:cNvPr id="38" name="Picture 37" descr="imgr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070" y="4531256"/>
            <a:ext cx="2007844" cy="2007844"/>
          </a:xfrm>
          <a:prstGeom prst="rect">
            <a:avLst/>
          </a:prstGeom>
        </p:spPr>
      </p:pic>
      <p:pic>
        <p:nvPicPr>
          <p:cNvPr id="44" name="Picture 43" descr="imgr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16" y="4693776"/>
            <a:ext cx="1763684" cy="176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4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will my SLA be compromised?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379" b="113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827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Consumer Service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Google stops health service (2011)</a:t>
            </a:r>
          </a:p>
          <a:p>
            <a:r>
              <a:rPr lang="en-US" dirty="0" smtClean="0"/>
              <a:t>Google stops home power meter (2011)</a:t>
            </a:r>
          </a:p>
          <a:p>
            <a:r>
              <a:rPr lang="en-US" dirty="0" smtClean="0"/>
              <a:t>Microsoft stops </a:t>
            </a:r>
            <a:r>
              <a:rPr lang="en-US" dirty="0" err="1" smtClean="0"/>
              <a:t>Hohm</a:t>
            </a:r>
            <a:r>
              <a:rPr lang="en-US" dirty="0" smtClean="0"/>
              <a:t> (2011)</a:t>
            </a:r>
          </a:p>
          <a:p>
            <a:r>
              <a:rPr lang="en-US" dirty="0" smtClean="0"/>
              <a:t>Why:</a:t>
            </a:r>
            <a:endParaRPr lang="en-US" dirty="0"/>
          </a:p>
          <a:p>
            <a:pPr lvl="1"/>
            <a:r>
              <a:rPr lang="en-US" dirty="0" smtClean="0"/>
              <a:t>No Appeal to the masses</a:t>
            </a:r>
          </a:p>
          <a:p>
            <a:pPr lvl="1"/>
            <a:r>
              <a:rPr lang="en-US" dirty="0" smtClean="0"/>
              <a:t>Privacy concerns</a:t>
            </a:r>
          </a:p>
          <a:p>
            <a:r>
              <a:rPr lang="en-US" dirty="0" smtClean="0"/>
              <a:t>Can I as user risk to commit to a service?</a:t>
            </a:r>
          </a:p>
          <a:p>
            <a:r>
              <a:rPr lang="en-US" dirty="0" smtClean="0"/>
              <a:t>Can I as developer commit to reusing a service?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7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Challenge: Services may not disappear but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Facebook</a:t>
            </a:r>
          </a:p>
          <a:p>
            <a:r>
              <a:rPr lang="en-US" dirty="0" smtClean="0"/>
              <a:t>Google Docs</a:t>
            </a:r>
          </a:p>
          <a:p>
            <a:r>
              <a:rPr lang="en-US" dirty="0" smtClean="0"/>
              <a:t>Data cloud </a:t>
            </a:r>
            <a:r>
              <a:rPr lang="en-US" dirty="0" err="1" smtClean="0"/>
              <a:t>offereings</a:t>
            </a:r>
            <a:endParaRPr lang="en-US" dirty="0" smtClean="0"/>
          </a:p>
          <a:p>
            <a:r>
              <a:rPr lang="en-US" dirty="0" smtClean="0"/>
              <a:t>Development is costly</a:t>
            </a:r>
          </a:p>
          <a:p>
            <a:pPr lvl="1"/>
            <a:r>
              <a:rPr lang="en-US" dirty="0" smtClean="0"/>
              <a:t>Open Standards, Open source</a:t>
            </a:r>
          </a:p>
          <a:p>
            <a:pPr lvl="1"/>
            <a:r>
              <a:rPr lang="en-US" dirty="0" smtClean="0"/>
              <a:t>Only use proven services with enough customer base (but even that may </a:t>
            </a:r>
            <a:r>
              <a:rPr lang="en-US" dirty="0" err="1" smtClean="0"/>
              <a:t>nt</a:t>
            </a:r>
            <a:r>
              <a:rPr lang="en-US" dirty="0" smtClean="0"/>
              <a:t> protect you)</a:t>
            </a:r>
          </a:p>
        </p:txBody>
      </p:sp>
    </p:spTree>
    <p:extLst>
      <p:ext uri="{BB962C8B-B14F-4D97-AF65-F5344CB8AC3E}">
        <p14:creationId xmlns:p14="http://schemas.microsoft.com/office/powerpoint/2010/main" val="179326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I chose which services to use for my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approach for some </a:t>
            </a:r>
            <a:r>
              <a:rPr lang="en-US" dirty="0" err="1" smtClean="0"/>
              <a:t>IaaS</a:t>
            </a:r>
            <a:r>
              <a:rPr lang="en-US" dirty="0" smtClean="0"/>
              <a:t> &amp; </a:t>
            </a:r>
            <a:r>
              <a:rPr lang="en-US" dirty="0" err="1" smtClean="0"/>
              <a:t>PaaS</a:t>
            </a:r>
            <a:r>
              <a:rPr lang="en-US" dirty="0" smtClean="0"/>
              <a:t> services:</a:t>
            </a:r>
          </a:p>
          <a:p>
            <a:r>
              <a:rPr lang="en-US" dirty="0" err="1" smtClean="0"/>
              <a:t>FutureGrid</a:t>
            </a:r>
            <a:endParaRPr lang="en-US" dirty="0" smtClean="0"/>
          </a:p>
          <a:p>
            <a:pPr lvl="1"/>
            <a:r>
              <a:rPr lang="en-US" dirty="0" err="1" smtClean="0"/>
              <a:t>Testbed</a:t>
            </a:r>
            <a:r>
              <a:rPr lang="en-US" dirty="0" smtClean="0"/>
              <a:t> for HPC, Grid, Cloud (11 partners)</a:t>
            </a:r>
          </a:p>
          <a:p>
            <a:pPr lvl="1"/>
            <a:r>
              <a:rPr lang="en-US" dirty="0" smtClean="0"/>
              <a:t>Provide users with the ability to compare different software stacks, cloud offerings</a:t>
            </a:r>
          </a:p>
          <a:p>
            <a:pPr lvl="1"/>
            <a:r>
              <a:rPr lang="en-US" dirty="0" smtClean="0"/>
              <a:t>Provide easy entry to cloud services</a:t>
            </a:r>
          </a:p>
          <a:p>
            <a:pPr lvl="1"/>
            <a:r>
              <a:rPr lang="en-US" dirty="0" smtClean="0"/>
              <a:t>Provide different </a:t>
            </a:r>
            <a:r>
              <a:rPr lang="en-US" dirty="0" err="1" smtClean="0"/>
              <a:t>IaaS</a:t>
            </a:r>
            <a:r>
              <a:rPr lang="en-US" dirty="0" smtClean="0"/>
              <a:t> &amp; </a:t>
            </a:r>
            <a:r>
              <a:rPr lang="en-US" dirty="0" err="1" smtClean="0"/>
              <a:t>PaaS</a:t>
            </a:r>
            <a:r>
              <a:rPr lang="en-US" dirty="0" smtClean="0"/>
              <a:t> services</a:t>
            </a:r>
          </a:p>
          <a:p>
            <a:pPr lvl="1"/>
            <a:r>
              <a:rPr lang="en-US" dirty="0" smtClean="0"/>
              <a:t>Allow reproducible experiments</a:t>
            </a:r>
          </a:p>
          <a:p>
            <a:r>
              <a:rPr lang="en-US" dirty="0" smtClean="0"/>
              <a:t>Commercial: AWS, …</a:t>
            </a:r>
          </a:p>
        </p:txBody>
      </p:sp>
    </p:spTree>
    <p:extLst>
      <p:ext uri="{BB962C8B-B14F-4D97-AF65-F5344CB8AC3E}">
        <p14:creationId xmlns:p14="http://schemas.microsoft.com/office/powerpoint/2010/main" val="343234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42891" y="4789172"/>
            <a:ext cx="8445342" cy="134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1500" b="1">
                <a:solidFill>
                  <a:srgbClr val="000000"/>
                </a:solidFill>
                <a:latin typeface="Arial" charset="0"/>
              </a:rPr>
              <a:t>HW Resources at</a:t>
            </a:r>
            <a:r>
              <a:rPr lang="en-US" sz="1500">
                <a:solidFill>
                  <a:srgbClr val="000000"/>
                </a:solidFill>
                <a:latin typeface="Arial" charset="0"/>
              </a:rPr>
              <a:t>: Indiana University, SDSC, UC/ANL, TACC, University of Florida, Purdue, </a:t>
            </a:r>
            <a:endParaRPr lang="en-US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1500" b="1">
                <a:solidFill>
                  <a:srgbClr val="000000"/>
                </a:solidFill>
                <a:latin typeface="Arial" charset="0"/>
              </a:rPr>
              <a:t>Software Partners:</a:t>
            </a:r>
            <a:r>
              <a:rPr lang="en-US" sz="1500">
                <a:solidFill>
                  <a:srgbClr val="000000"/>
                </a:solidFill>
                <a:latin typeface="Arial" charset="0"/>
              </a:rPr>
              <a:t> USC ISI, University of Tennessee Knoxville, University of Virginia, Technische Universtität Dresden</a:t>
            </a:r>
            <a:endParaRPr lang="en-US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1500">
                <a:solidFill>
                  <a:srgbClr val="000000"/>
                </a:solidFill>
                <a:latin typeface="Arial" charset="0"/>
              </a:rPr>
              <a:t>However, users of FG do not have to be from these partner organizations. Furthermore, we hope that new organizations in academia and industry can partner with the project in the future.</a:t>
            </a: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0005" y="234315"/>
            <a:ext cx="9063990" cy="105156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FutureGrid Partners and Resources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164682" y="6458277"/>
            <a:ext cx="2814638" cy="16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1100">
                <a:solidFill>
                  <a:srgbClr val="898989"/>
                </a:solidFill>
                <a:latin typeface="Arial" charset="0"/>
              </a:rPr>
              <a:t>http://futuregrid.org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028700"/>
            <a:ext cx="7365029" cy="40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1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756" r="-40756"/>
          <a:stretch>
            <a:fillRect/>
          </a:stretch>
        </p:blipFill>
        <p:spPr>
          <a:xfrm>
            <a:off x="-1027408" y="685800"/>
            <a:ext cx="11222968" cy="6172200"/>
          </a:xfrm>
        </p:spPr>
      </p:pic>
    </p:spTree>
    <p:extLst>
      <p:ext uri="{BB962C8B-B14F-4D97-AF65-F5344CB8AC3E}">
        <p14:creationId xmlns:p14="http://schemas.microsoft.com/office/powerpoint/2010/main" val="117165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g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2777</TotalTime>
  <Words>367</Words>
  <Application>Microsoft Macintosh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fg-theme</vt:lpstr>
      <vt:lpstr>IEEE Cloud 2011 Panel:  Opportunities of Services Business in Cloud Age Fundamental Research Challenges for Cloud-based Service Delivery</vt:lpstr>
      <vt:lpstr>PowerPoint Presentation</vt:lpstr>
      <vt:lpstr>Challange: Persistent Cloud Service Offerings</vt:lpstr>
      <vt:lpstr>When will my SLA be compromised?</vt:lpstr>
      <vt:lpstr>Example: Consumer Service Death</vt:lpstr>
      <vt:lpstr>Challenge: Services may not disappear but change</vt:lpstr>
      <vt:lpstr>How do I chose which services to use for my development?</vt:lpstr>
      <vt:lpstr>FutureGrid Partners and Resources</vt:lpstr>
      <vt:lpstr>Software Architecture</vt:lpstr>
      <vt:lpstr>Cyber Ecosystem</vt:lpstr>
      <vt:lpstr>Some Research Issues</vt:lpstr>
      <vt:lpstr>We love the cloud …</vt:lpstr>
      <vt:lpstr>END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 von Laszewski</dc:creator>
  <cp:lastModifiedBy>Gregor von Laszewski</cp:lastModifiedBy>
  <cp:revision>16</cp:revision>
  <dcterms:created xsi:type="dcterms:W3CDTF">2011-07-05T18:57:17Z</dcterms:created>
  <dcterms:modified xsi:type="dcterms:W3CDTF">2011-07-07T21:24:21Z</dcterms:modified>
</cp:coreProperties>
</file>