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embeddings/Microsoft_PowerPoint_97_-_2003_Presentation1.bin" ContentType="application/vnd.openxmlformats-officedocument.oleObject"/>
  <Override PartName="/ppt/embeddings/oleObject3.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diagrams/data1.xml" ContentType="application/vnd.openxmlformats-officedocument.drawingml.diagramData+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9"/>
  </p:notesMasterIdLst>
  <p:sldIdLst>
    <p:sldId id="321" r:id="rId2"/>
    <p:sldId id="451" r:id="rId3"/>
    <p:sldId id="441" r:id="rId4"/>
    <p:sldId id="442" r:id="rId5"/>
    <p:sldId id="444" r:id="rId6"/>
    <p:sldId id="443" r:id="rId7"/>
    <p:sldId id="445" r:id="rId8"/>
    <p:sldId id="446" r:id="rId9"/>
    <p:sldId id="449" r:id="rId10"/>
    <p:sldId id="447" r:id="rId11"/>
    <p:sldId id="391" r:id="rId12"/>
    <p:sldId id="392" r:id="rId13"/>
    <p:sldId id="413" r:id="rId14"/>
    <p:sldId id="414" r:id="rId15"/>
    <p:sldId id="424" r:id="rId16"/>
    <p:sldId id="417" r:id="rId17"/>
    <p:sldId id="418" r:id="rId18"/>
    <p:sldId id="419" r:id="rId19"/>
    <p:sldId id="420" r:id="rId20"/>
    <p:sldId id="433" r:id="rId21"/>
    <p:sldId id="421" r:id="rId22"/>
    <p:sldId id="430" r:id="rId23"/>
    <p:sldId id="452" r:id="rId24"/>
    <p:sldId id="439" r:id="rId25"/>
    <p:sldId id="438" r:id="rId26"/>
    <p:sldId id="405" r:id="rId27"/>
    <p:sldId id="43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145" d="100"/>
          <a:sy n="145" d="100"/>
        </p:scale>
        <p:origin x="-472"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A6BF6-5C98-664C-AB90-1A05DE21E58C}" type="doc">
      <dgm:prSet loTypeId="urn:microsoft.com/office/officeart/2005/8/layout/cycle3" loCatId="" qsTypeId="urn:microsoft.com/office/officeart/2005/8/quickstyle/3D5" qsCatId="3D" csTypeId="urn:microsoft.com/office/officeart/2005/8/colors/accent1_2" csCatId="accent1" phldr="1"/>
      <dgm:spPr/>
      <dgm:t>
        <a:bodyPr/>
        <a:lstStyle/>
        <a:p>
          <a:endParaRPr lang="en-US"/>
        </a:p>
      </dgm:t>
    </dgm:pt>
    <dgm:pt modelId="{CE01516B-6285-E44B-8A6C-46AF8F67F47B}">
      <dgm:prSet phldrT="[Text]"/>
      <dgm:spPr/>
      <dgm:t>
        <a:bodyPr/>
        <a:lstStyle/>
        <a:p>
          <a:r>
            <a:rPr lang="en-US" b="1" dirty="0" smtClean="0"/>
            <a:t>Gateway Software Development</a:t>
          </a:r>
          <a:endParaRPr lang="en-US" b="1" dirty="0"/>
        </a:p>
      </dgm:t>
    </dgm:pt>
    <dgm:pt modelId="{61D14E58-FB7A-4640-9F74-B0BACDC4F239}" type="parTrans" cxnId="{D4A10D3A-ED10-7B41-83D8-D603EC148BED}">
      <dgm:prSet/>
      <dgm:spPr/>
      <dgm:t>
        <a:bodyPr/>
        <a:lstStyle/>
        <a:p>
          <a:endParaRPr lang="en-US"/>
        </a:p>
      </dgm:t>
    </dgm:pt>
    <dgm:pt modelId="{6D38B867-FB3E-3E4B-B42B-5293A3F154B8}" type="sibTrans" cxnId="{D4A10D3A-ED10-7B41-83D8-D603EC148BED}">
      <dgm:prSet/>
      <dgm:spPr/>
      <dgm:t>
        <a:bodyPr/>
        <a:lstStyle/>
        <a:p>
          <a:endParaRPr lang="en-US"/>
        </a:p>
      </dgm:t>
    </dgm:pt>
    <dgm:pt modelId="{2DA8CD62-005D-D643-8592-21A33BFF64EC}">
      <dgm:prSet phldrT="[Text]"/>
      <dgm:spPr/>
      <dgm:t>
        <a:bodyPr/>
        <a:lstStyle/>
        <a:p>
          <a:r>
            <a:rPr lang="en-US" b="1" dirty="0" smtClean="0"/>
            <a:t>Software Testing </a:t>
          </a:r>
          <a:endParaRPr lang="en-US" b="1" dirty="0"/>
        </a:p>
      </dgm:t>
    </dgm:pt>
    <dgm:pt modelId="{46794670-18B8-4B4E-B9E1-AFF160ACCFFD}" type="parTrans" cxnId="{140AB787-E177-D94A-80C1-2583E9C6C0D8}">
      <dgm:prSet/>
      <dgm:spPr/>
      <dgm:t>
        <a:bodyPr/>
        <a:lstStyle/>
        <a:p>
          <a:endParaRPr lang="en-US"/>
        </a:p>
      </dgm:t>
    </dgm:pt>
    <dgm:pt modelId="{5D822C69-F4A7-A740-91DA-A93CC0A76548}" type="sibTrans" cxnId="{140AB787-E177-D94A-80C1-2583E9C6C0D8}">
      <dgm:prSet/>
      <dgm:spPr/>
      <dgm:t>
        <a:bodyPr/>
        <a:lstStyle/>
        <a:p>
          <a:endParaRPr lang="en-US"/>
        </a:p>
      </dgm:t>
    </dgm:pt>
    <dgm:pt modelId="{954795BB-E207-AD4B-ADF1-7FF03D43C3F4}">
      <dgm:prSet phldrT="[Text]"/>
      <dgm:spPr/>
      <dgm:t>
        <a:bodyPr/>
        <a:lstStyle/>
        <a:p>
          <a:r>
            <a:rPr lang="en-US" b="1" dirty="0" smtClean="0"/>
            <a:t>Integration Testing</a:t>
          </a:r>
          <a:endParaRPr lang="en-US" b="1" dirty="0"/>
        </a:p>
      </dgm:t>
    </dgm:pt>
    <dgm:pt modelId="{F485E06F-5737-D34B-969F-42F579E7E43C}" type="parTrans" cxnId="{781BF081-3BA1-5249-A63D-EB501D68261E}">
      <dgm:prSet/>
      <dgm:spPr/>
      <dgm:t>
        <a:bodyPr/>
        <a:lstStyle/>
        <a:p>
          <a:endParaRPr lang="en-US"/>
        </a:p>
      </dgm:t>
    </dgm:pt>
    <dgm:pt modelId="{3D43EACD-9288-6F47-ADB2-361CD49DA461}" type="sibTrans" cxnId="{781BF081-3BA1-5249-A63D-EB501D68261E}">
      <dgm:prSet/>
      <dgm:spPr/>
      <dgm:t>
        <a:bodyPr/>
        <a:lstStyle/>
        <a:p>
          <a:endParaRPr lang="en-US"/>
        </a:p>
      </dgm:t>
    </dgm:pt>
    <dgm:pt modelId="{AB190048-3E06-064E-92FB-9C1F8A6F53AF}">
      <dgm:prSet phldrT="[Text]"/>
      <dgm:spPr/>
      <dgm:t>
        <a:bodyPr/>
        <a:lstStyle/>
        <a:p>
          <a:r>
            <a:rPr lang="en-US" b="1" dirty="0" smtClean="0"/>
            <a:t>Deployment</a:t>
          </a:r>
          <a:endParaRPr lang="en-US" b="1" dirty="0"/>
        </a:p>
      </dgm:t>
    </dgm:pt>
    <dgm:pt modelId="{51D76F61-D98E-3B48-9955-401199597432}" type="parTrans" cxnId="{D7D41CF2-EFD4-2F4F-8BED-037BFFB3CE3F}">
      <dgm:prSet/>
      <dgm:spPr/>
      <dgm:t>
        <a:bodyPr/>
        <a:lstStyle/>
        <a:p>
          <a:endParaRPr lang="en-US"/>
        </a:p>
      </dgm:t>
    </dgm:pt>
    <dgm:pt modelId="{3CD5B974-ED54-9F4F-9AA8-E93D434775DF}" type="sibTrans" cxnId="{D7D41CF2-EFD4-2F4F-8BED-037BFFB3CE3F}">
      <dgm:prSet/>
      <dgm:spPr/>
      <dgm:t>
        <a:bodyPr/>
        <a:lstStyle/>
        <a:p>
          <a:endParaRPr lang="en-US"/>
        </a:p>
      </dgm:t>
    </dgm:pt>
    <dgm:pt modelId="{BDC9B711-05E6-7447-986F-A138797AF07F}">
      <dgm:prSet phldrT="[Text]"/>
      <dgm:spPr/>
      <dgm:t>
        <a:bodyPr/>
        <a:lstStyle/>
        <a:p>
          <a:r>
            <a:rPr lang="en-US" b="1" dirty="0" smtClean="0"/>
            <a:t>Next Generation Requirements</a:t>
          </a:r>
          <a:endParaRPr lang="en-US" b="1" dirty="0"/>
        </a:p>
      </dgm:t>
    </dgm:pt>
    <dgm:pt modelId="{47632772-4C77-E746-9ADB-6BA9EBA828FD}" type="parTrans" cxnId="{62460294-116A-0041-ACE3-68B1FBE94400}">
      <dgm:prSet/>
      <dgm:spPr/>
      <dgm:t>
        <a:bodyPr/>
        <a:lstStyle/>
        <a:p>
          <a:endParaRPr lang="en-US"/>
        </a:p>
      </dgm:t>
    </dgm:pt>
    <dgm:pt modelId="{93B7B7A5-D2A8-9246-B900-EB3654D8C6F6}" type="sibTrans" cxnId="{62460294-116A-0041-ACE3-68B1FBE94400}">
      <dgm:prSet/>
      <dgm:spPr/>
      <dgm:t>
        <a:bodyPr/>
        <a:lstStyle/>
        <a:p>
          <a:endParaRPr lang="en-US"/>
        </a:p>
      </dgm:t>
    </dgm:pt>
    <dgm:pt modelId="{3272F6B0-0127-6544-84C9-F2FE819C10B2}" type="pres">
      <dgm:prSet presAssocID="{CDCA6BF6-5C98-664C-AB90-1A05DE21E58C}" presName="Name0" presStyleCnt="0">
        <dgm:presLayoutVars>
          <dgm:dir/>
          <dgm:resizeHandles val="exact"/>
        </dgm:presLayoutVars>
      </dgm:prSet>
      <dgm:spPr/>
      <dgm:t>
        <a:bodyPr/>
        <a:lstStyle/>
        <a:p>
          <a:endParaRPr lang="en-US"/>
        </a:p>
      </dgm:t>
    </dgm:pt>
    <dgm:pt modelId="{B614119D-9B50-D043-ABE5-202EFC9F6D97}" type="pres">
      <dgm:prSet presAssocID="{CDCA6BF6-5C98-664C-AB90-1A05DE21E58C}" presName="cycle" presStyleCnt="0"/>
      <dgm:spPr/>
    </dgm:pt>
    <dgm:pt modelId="{705127EA-3B10-C84F-8385-1A2A8DA6E94D}" type="pres">
      <dgm:prSet presAssocID="{CE01516B-6285-E44B-8A6C-46AF8F67F47B}" presName="nodeFirstNode" presStyleLbl="node1" presStyleIdx="0" presStyleCnt="5">
        <dgm:presLayoutVars>
          <dgm:bulletEnabled val="1"/>
        </dgm:presLayoutVars>
      </dgm:prSet>
      <dgm:spPr/>
      <dgm:t>
        <a:bodyPr/>
        <a:lstStyle/>
        <a:p>
          <a:endParaRPr lang="en-US"/>
        </a:p>
      </dgm:t>
    </dgm:pt>
    <dgm:pt modelId="{DBECA01D-FDDD-D04B-9DEE-D7F17AF2F99C}" type="pres">
      <dgm:prSet presAssocID="{6D38B867-FB3E-3E4B-B42B-5293A3F154B8}" presName="sibTransFirstNode" presStyleLbl="bgShp" presStyleIdx="0" presStyleCnt="1" custScaleX="159079" custLinFactNeighborY="2953"/>
      <dgm:spPr/>
      <dgm:t>
        <a:bodyPr/>
        <a:lstStyle/>
        <a:p>
          <a:endParaRPr lang="en-US"/>
        </a:p>
      </dgm:t>
    </dgm:pt>
    <dgm:pt modelId="{406FAC3C-6634-EA4E-ADA2-2B27351C33B3}" type="pres">
      <dgm:prSet presAssocID="{2DA8CD62-005D-D643-8592-21A33BFF64EC}" presName="nodeFollowingNodes" presStyleLbl="node1" presStyleIdx="1" presStyleCnt="5" custRadScaleRad="161946" custRadScaleInc="13713">
        <dgm:presLayoutVars>
          <dgm:bulletEnabled val="1"/>
        </dgm:presLayoutVars>
      </dgm:prSet>
      <dgm:spPr/>
      <dgm:t>
        <a:bodyPr/>
        <a:lstStyle/>
        <a:p>
          <a:endParaRPr lang="en-US"/>
        </a:p>
      </dgm:t>
    </dgm:pt>
    <dgm:pt modelId="{1C1A0B4E-7ABF-D54A-8964-91C8D6973314}" type="pres">
      <dgm:prSet presAssocID="{954795BB-E207-AD4B-ADF1-7FF03D43C3F4}" presName="nodeFollowingNodes" presStyleLbl="node1" presStyleIdx="2" presStyleCnt="5" custRadScaleRad="125345" custRadScaleInc="-27751">
        <dgm:presLayoutVars>
          <dgm:bulletEnabled val="1"/>
        </dgm:presLayoutVars>
      </dgm:prSet>
      <dgm:spPr/>
      <dgm:t>
        <a:bodyPr/>
        <a:lstStyle/>
        <a:p>
          <a:endParaRPr lang="en-US"/>
        </a:p>
      </dgm:t>
    </dgm:pt>
    <dgm:pt modelId="{128171B7-7346-C14C-A954-2A0BDFA15C01}" type="pres">
      <dgm:prSet presAssocID="{AB190048-3E06-064E-92FB-9C1F8A6F53AF}" presName="nodeFollowingNodes" presStyleLbl="node1" presStyleIdx="3" presStyleCnt="5" custRadScaleRad="120549" custRadScaleInc="24816">
        <dgm:presLayoutVars>
          <dgm:bulletEnabled val="1"/>
        </dgm:presLayoutVars>
      </dgm:prSet>
      <dgm:spPr/>
      <dgm:t>
        <a:bodyPr/>
        <a:lstStyle/>
        <a:p>
          <a:endParaRPr lang="en-US"/>
        </a:p>
      </dgm:t>
    </dgm:pt>
    <dgm:pt modelId="{427FCAAE-7227-B249-B760-913F106A12BF}" type="pres">
      <dgm:prSet presAssocID="{BDC9B711-05E6-7447-986F-A138797AF07F}" presName="nodeFollowingNodes" presStyleLbl="node1" presStyleIdx="4" presStyleCnt="5" custRadScaleRad="175640" custRadScaleInc="-14994">
        <dgm:presLayoutVars>
          <dgm:bulletEnabled val="1"/>
        </dgm:presLayoutVars>
      </dgm:prSet>
      <dgm:spPr/>
      <dgm:t>
        <a:bodyPr/>
        <a:lstStyle/>
        <a:p>
          <a:endParaRPr lang="en-US"/>
        </a:p>
      </dgm:t>
    </dgm:pt>
  </dgm:ptLst>
  <dgm:cxnLst>
    <dgm:cxn modelId="{D4A10D3A-ED10-7B41-83D8-D603EC148BED}" srcId="{CDCA6BF6-5C98-664C-AB90-1A05DE21E58C}" destId="{CE01516B-6285-E44B-8A6C-46AF8F67F47B}" srcOrd="0" destOrd="0" parTransId="{61D14E58-FB7A-4640-9F74-B0BACDC4F239}" sibTransId="{6D38B867-FB3E-3E4B-B42B-5293A3F154B8}"/>
    <dgm:cxn modelId="{3CEFE226-DF81-E143-9106-47C0C5186CA6}" type="presOf" srcId="{BDC9B711-05E6-7447-986F-A138797AF07F}" destId="{427FCAAE-7227-B249-B760-913F106A12BF}" srcOrd="0" destOrd="0" presId="urn:microsoft.com/office/officeart/2005/8/layout/cycle3"/>
    <dgm:cxn modelId="{62460294-116A-0041-ACE3-68B1FBE94400}" srcId="{CDCA6BF6-5C98-664C-AB90-1A05DE21E58C}" destId="{BDC9B711-05E6-7447-986F-A138797AF07F}" srcOrd="4" destOrd="0" parTransId="{47632772-4C77-E746-9ADB-6BA9EBA828FD}" sibTransId="{93B7B7A5-D2A8-9246-B900-EB3654D8C6F6}"/>
    <dgm:cxn modelId="{140AB787-E177-D94A-80C1-2583E9C6C0D8}" srcId="{CDCA6BF6-5C98-664C-AB90-1A05DE21E58C}" destId="{2DA8CD62-005D-D643-8592-21A33BFF64EC}" srcOrd="1" destOrd="0" parTransId="{46794670-18B8-4B4E-B9E1-AFF160ACCFFD}" sibTransId="{5D822C69-F4A7-A740-91DA-A93CC0A76548}"/>
    <dgm:cxn modelId="{368010B3-3E64-8948-8418-5C2988C3ED58}" type="presOf" srcId="{CE01516B-6285-E44B-8A6C-46AF8F67F47B}" destId="{705127EA-3B10-C84F-8385-1A2A8DA6E94D}" srcOrd="0" destOrd="0" presId="urn:microsoft.com/office/officeart/2005/8/layout/cycle3"/>
    <dgm:cxn modelId="{781BF081-3BA1-5249-A63D-EB501D68261E}" srcId="{CDCA6BF6-5C98-664C-AB90-1A05DE21E58C}" destId="{954795BB-E207-AD4B-ADF1-7FF03D43C3F4}" srcOrd="2" destOrd="0" parTransId="{F485E06F-5737-D34B-969F-42F579E7E43C}" sibTransId="{3D43EACD-9288-6F47-ADB2-361CD49DA461}"/>
    <dgm:cxn modelId="{D7D41CF2-EFD4-2F4F-8BED-037BFFB3CE3F}" srcId="{CDCA6BF6-5C98-664C-AB90-1A05DE21E58C}" destId="{AB190048-3E06-064E-92FB-9C1F8A6F53AF}" srcOrd="3" destOrd="0" parTransId="{51D76F61-D98E-3B48-9955-401199597432}" sibTransId="{3CD5B974-ED54-9F4F-9AA8-E93D434775DF}"/>
    <dgm:cxn modelId="{BF337D1B-C551-024B-A92A-43408CCB190D}" type="presOf" srcId="{AB190048-3E06-064E-92FB-9C1F8A6F53AF}" destId="{128171B7-7346-C14C-A954-2A0BDFA15C01}" srcOrd="0" destOrd="0" presId="urn:microsoft.com/office/officeart/2005/8/layout/cycle3"/>
    <dgm:cxn modelId="{5C1F0BE8-F3DE-A641-87E5-6C40D1755E0D}" type="presOf" srcId="{CDCA6BF6-5C98-664C-AB90-1A05DE21E58C}" destId="{3272F6B0-0127-6544-84C9-F2FE819C10B2}" srcOrd="0" destOrd="0" presId="urn:microsoft.com/office/officeart/2005/8/layout/cycle3"/>
    <dgm:cxn modelId="{72C9FE8C-DBD0-CB4A-9C35-4E29C0CA5B11}" type="presOf" srcId="{2DA8CD62-005D-D643-8592-21A33BFF64EC}" destId="{406FAC3C-6634-EA4E-ADA2-2B27351C33B3}" srcOrd="0" destOrd="0" presId="urn:microsoft.com/office/officeart/2005/8/layout/cycle3"/>
    <dgm:cxn modelId="{414600EC-5A14-4243-9A8E-B61A34946531}" type="presOf" srcId="{6D38B867-FB3E-3E4B-B42B-5293A3F154B8}" destId="{DBECA01D-FDDD-D04B-9DEE-D7F17AF2F99C}" srcOrd="0" destOrd="0" presId="urn:microsoft.com/office/officeart/2005/8/layout/cycle3"/>
    <dgm:cxn modelId="{A6FCAF99-BC8B-024C-8DAB-EB3F128A910D}" type="presOf" srcId="{954795BB-E207-AD4B-ADF1-7FF03D43C3F4}" destId="{1C1A0B4E-7ABF-D54A-8964-91C8D6973314}" srcOrd="0" destOrd="0" presId="urn:microsoft.com/office/officeart/2005/8/layout/cycle3"/>
    <dgm:cxn modelId="{A3D1F9AB-ABCA-584D-BBDE-33DD400ED245}" type="presParOf" srcId="{3272F6B0-0127-6544-84C9-F2FE819C10B2}" destId="{B614119D-9B50-D043-ABE5-202EFC9F6D97}" srcOrd="0" destOrd="0" presId="urn:microsoft.com/office/officeart/2005/8/layout/cycle3"/>
    <dgm:cxn modelId="{752EB62C-F99B-B14B-9B73-255C9E777E2C}" type="presParOf" srcId="{B614119D-9B50-D043-ABE5-202EFC9F6D97}" destId="{705127EA-3B10-C84F-8385-1A2A8DA6E94D}" srcOrd="0" destOrd="0" presId="urn:microsoft.com/office/officeart/2005/8/layout/cycle3"/>
    <dgm:cxn modelId="{CAB07C04-5414-634C-8ACC-ED6038759486}" type="presParOf" srcId="{B614119D-9B50-D043-ABE5-202EFC9F6D97}" destId="{DBECA01D-FDDD-D04B-9DEE-D7F17AF2F99C}" srcOrd="1" destOrd="0" presId="urn:microsoft.com/office/officeart/2005/8/layout/cycle3"/>
    <dgm:cxn modelId="{FC8B6330-F9B5-7E46-8DA2-54AE91CBD67E}" type="presParOf" srcId="{B614119D-9B50-D043-ABE5-202EFC9F6D97}" destId="{406FAC3C-6634-EA4E-ADA2-2B27351C33B3}" srcOrd="2" destOrd="0" presId="urn:microsoft.com/office/officeart/2005/8/layout/cycle3"/>
    <dgm:cxn modelId="{2EC32E03-9151-1743-A87E-D6F3AE36426D}" type="presParOf" srcId="{B614119D-9B50-D043-ABE5-202EFC9F6D97}" destId="{1C1A0B4E-7ABF-D54A-8964-91C8D6973314}" srcOrd="3" destOrd="0" presId="urn:microsoft.com/office/officeart/2005/8/layout/cycle3"/>
    <dgm:cxn modelId="{F419DFD1-2610-984D-A8EB-A069637A8DF3}" type="presParOf" srcId="{B614119D-9B50-D043-ABE5-202EFC9F6D97}" destId="{128171B7-7346-C14C-A954-2A0BDFA15C01}" srcOrd="4" destOrd="0" presId="urn:microsoft.com/office/officeart/2005/8/layout/cycle3"/>
    <dgm:cxn modelId="{27DB131B-04A4-C643-8355-428150F430A5}" type="presParOf" srcId="{B614119D-9B50-D043-ABE5-202EFC9F6D97}" destId="{427FCAAE-7227-B249-B760-913F106A12BF}"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ECA01D-FDDD-D04B-9DEE-D7F17AF2F99C}">
      <dsp:nvSpPr>
        <dsp:cNvPr id="0" name=""/>
        <dsp:cNvSpPr/>
      </dsp:nvSpPr>
      <dsp:spPr>
        <a:xfrm>
          <a:off x="743348" y="98547"/>
          <a:ext cx="6742505" cy="4238463"/>
        </a:xfrm>
        <a:prstGeom prst="circularArrow">
          <a:avLst>
            <a:gd name="adj1" fmla="val 5544"/>
            <a:gd name="adj2" fmla="val 330680"/>
            <a:gd name="adj3" fmla="val 13766230"/>
            <a:gd name="adj4" fmla="val 17391867"/>
            <a:gd name="adj5" fmla="val 5757"/>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705127EA-3B10-C84F-8385-1A2A8DA6E94D}">
      <dsp:nvSpPr>
        <dsp:cNvPr id="0" name=""/>
        <dsp:cNvSpPr/>
      </dsp:nvSpPr>
      <dsp:spPr>
        <a:xfrm>
          <a:off x="3118096" y="496"/>
          <a:ext cx="1993010" cy="99650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Gateway Software Development</a:t>
          </a:r>
          <a:endParaRPr lang="en-US" sz="1800" b="1" kern="1200" dirty="0"/>
        </a:p>
      </dsp:txBody>
      <dsp:txXfrm>
        <a:off x="3118096" y="496"/>
        <a:ext cx="1993010" cy="996505"/>
      </dsp:txXfrm>
    </dsp:sp>
    <dsp:sp modelId="{406FAC3C-6634-EA4E-ADA2-2B27351C33B3}">
      <dsp:nvSpPr>
        <dsp:cNvPr id="0" name=""/>
        <dsp:cNvSpPr/>
      </dsp:nvSpPr>
      <dsp:spPr>
        <a:xfrm>
          <a:off x="6002713" y="1311124"/>
          <a:ext cx="1993010" cy="99650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Software Testing </a:t>
          </a:r>
          <a:endParaRPr lang="en-US" sz="1800" b="1" kern="1200" dirty="0"/>
        </a:p>
      </dsp:txBody>
      <dsp:txXfrm>
        <a:off x="6002713" y="1311124"/>
        <a:ext cx="1993010" cy="996505"/>
      </dsp:txXfrm>
    </dsp:sp>
    <dsp:sp modelId="{1C1A0B4E-7ABF-D54A-8964-91C8D6973314}">
      <dsp:nvSpPr>
        <dsp:cNvPr id="0" name=""/>
        <dsp:cNvSpPr/>
      </dsp:nvSpPr>
      <dsp:spPr>
        <a:xfrm>
          <a:off x="4919092" y="3182390"/>
          <a:ext cx="1993010" cy="99650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Integration Testing</a:t>
          </a:r>
          <a:endParaRPr lang="en-US" sz="1800" b="1" kern="1200" dirty="0"/>
        </a:p>
      </dsp:txBody>
      <dsp:txXfrm>
        <a:off x="4919092" y="3182390"/>
        <a:ext cx="1993010" cy="996505"/>
      </dsp:txXfrm>
    </dsp:sp>
    <dsp:sp modelId="{128171B7-7346-C14C-A954-2A0BDFA15C01}">
      <dsp:nvSpPr>
        <dsp:cNvPr id="0" name=""/>
        <dsp:cNvSpPr/>
      </dsp:nvSpPr>
      <dsp:spPr>
        <a:xfrm>
          <a:off x="1427449" y="3182404"/>
          <a:ext cx="1993010" cy="99650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Deployment</a:t>
          </a:r>
          <a:endParaRPr lang="en-US" sz="1800" b="1" kern="1200" dirty="0"/>
        </a:p>
      </dsp:txBody>
      <dsp:txXfrm>
        <a:off x="1427449" y="3182404"/>
        <a:ext cx="1993010" cy="996505"/>
      </dsp:txXfrm>
    </dsp:sp>
    <dsp:sp modelId="{427FCAAE-7227-B249-B760-913F106A12BF}">
      <dsp:nvSpPr>
        <dsp:cNvPr id="0" name=""/>
        <dsp:cNvSpPr/>
      </dsp:nvSpPr>
      <dsp:spPr>
        <a:xfrm>
          <a:off x="0" y="1311129"/>
          <a:ext cx="1993010" cy="99650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Next Generation Requirements</a:t>
          </a:r>
          <a:endParaRPr lang="en-US" sz="1800" b="1" kern="1200" dirty="0"/>
        </a:p>
      </dsp:txBody>
      <dsp:txXfrm>
        <a:off x="0" y="1311129"/>
        <a:ext cx="1993010" cy="99650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fld id="{7D1585FA-ABD6-0F48-8C24-C1E34CFAD0C9}" type="datetime1">
              <a:rPr lang="en-US"/>
              <a:pPr>
                <a:defRPr/>
              </a:pPr>
              <a:t>4/7/11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fld id="{FDFBA70C-9B15-154C-8B12-450F0B6673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charset="-128"/>
              <a:cs typeface="ＭＳ Ｐゴシック"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C020B69F-6925-BD48-96CD-E9DD6795FD06}" type="slidenum">
              <a:rPr lang="en-US">
                <a:latin typeface="Arial" charset="0"/>
                <a:ea typeface="ＭＳ Ｐゴシック" charset="-128"/>
                <a:cs typeface="ＭＳ Ｐゴシック" charset="-128"/>
              </a:rPr>
              <a:pPr/>
              <a:t>1</a:t>
            </a:fld>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180D9-9243-467A-A4A9-1FC1D7A17564}"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A36D4-A5BC-C742-862E-274BA8865BDB}" type="slidenum">
              <a:rPr lang="en-US"/>
              <a:pPr/>
              <a:t>15</a:t>
            </a:fld>
            <a:endParaRPr lang="en-US"/>
          </a:p>
        </p:txBody>
      </p:sp>
      <p:sp>
        <p:nvSpPr>
          <p:cNvPr id="122882" name="Rectangle 2"/>
          <p:cNvSpPr>
            <a:spLocks noGrp="1" noRot="1" noChangeAspect="1" noChangeArrowheads="1" noTextEdit="1"/>
          </p:cNvSpPr>
          <p:nvPr>
            <p:ph type="sldImg"/>
          </p:nvPr>
        </p:nvSpPr>
        <p:spPr>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1802B-D52C-6347-AB32-E3CE15216252}" type="slidenum">
              <a:rPr lang="en-US"/>
              <a:pPr/>
              <a:t>16</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0514A9-3FF7-154A-BFA4-0979E1B62389}" type="datetime1">
              <a:rPr lang="en-US"/>
              <a:pPr>
                <a:defRPr/>
              </a:pPr>
              <a:t>4/7/11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62C17-9C8E-714E-8948-3B864DFB08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9DAE8E-F19F-9A4D-822F-AA7B2FD50AD7}" type="datetime1">
              <a:rPr lang="en-US"/>
              <a:pPr>
                <a:defRPr/>
              </a:pPr>
              <a:t>4/7/11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B9BFC0-8B9B-7A43-8F0F-07B84872A5C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856F59-E27B-7143-9FCB-60374FD3AD73}" type="datetime1">
              <a:rPr lang="en-US"/>
              <a:pPr>
                <a:defRPr/>
              </a:pPr>
              <a:t>4/7/11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68C9B6-8BF0-FE4D-9D8C-DA5DC4261A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F7857A-A9EE-A54B-A4CD-C37E80383C5A}" type="datetime1">
              <a:rPr lang="en-US"/>
              <a:pPr>
                <a:defRPr/>
              </a:pPr>
              <a:t>4/7/11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DAB4E8-8C6F-4846-BB4E-687905A13D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3DF83F-A301-A84B-BFEA-2677582DC29B}" type="datetime1">
              <a:rPr lang="en-US"/>
              <a:pPr>
                <a:defRPr/>
              </a:pPr>
              <a:t>4/7/11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4CD5CB-8634-B344-8AB4-938CA97A9E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211BB7-69CE-8C43-BD07-86356AE393C9}" type="datetime1">
              <a:rPr lang="en-US"/>
              <a:pPr>
                <a:defRPr/>
              </a:pPr>
              <a:t>4/7/11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2551DE-A774-884E-AB3F-50796A1F66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D0DDCC-F122-0242-9F9B-7D818D784DF5}" type="datetime1">
              <a:rPr lang="en-US"/>
              <a:pPr>
                <a:defRPr/>
              </a:pPr>
              <a:t>4/7/11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B75D5A-BDF4-FE4E-9CDD-43CCC3A6D6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DD30B1-6C6F-3848-B7D5-37247250BCA8}" type="datetime1">
              <a:rPr lang="en-US"/>
              <a:pPr>
                <a:defRPr/>
              </a:pPr>
              <a:t>4/7/11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7F8651-B84C-FA46-9490-8275E66075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6FC69B-5690-134B-9CB9-A37E1D0FCFA7}" type="datetime1">
              <a:rPr lang="en-US"/>
              <a:pPr>
                <a:defRPr/>
              </a:pPr>
              <a:t>4/7/11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20E27B-8EC6-874C-A096-293607C793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3816AA-7B45-094A-846D-87F489C00CEB}" type="datetime1">
              <a:rPr lang="en-US"/>
              <a:pPr>
                <a:defRPr/>
              </a:pPr>
              <a:t>4/7/11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C510EC-B67D-914C-A898-933B753A8F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307E71-584C-9243-9B98-5B1A76FF6230}" type="datetime1">
              <a:rPr lang="en-US"/>
              <a:pPr>
                <a:defRPr/>
              </a:pPr>
              <a:t>4/7/11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674C12-B83B-1B48-A61E-4FA2996F96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ea typeface="ＭＳ Ｐゴシック" pitchFamily="-112" charset="-128"/>
                <a:cs typeface="ＭＳ Ｐゴシック" pitchFamily="-112" charset="-128"/>
              </a:defRPr>
            </a:lvl1pPr>
          </a:lstStyle>
          <a:p>
            <a:pPr>
              <a:defRPr/>
            </a:pPr>
            <a:fld id="{13081366-6613-3044-9C12-6F94D1FE188C}" type="datetime1">
              <a:rPr lang="en-US"/>
              <a:pPr>
                <a:defRPr/>
              </a:pPr>
              <a:t>4/7/11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ea typeface="ＭＳ Ｐゴシック" pitchFamily="-112" charset="-128"/>
                <a:cs typeface="ＭＳ Ｐゴシック" pitchFamily="-112" charset="-128"/>
              </a:defRPr>
            </a:lvl1pPr>
          </a:lstStyle>
          <a:p>
            <a:pPr>
              <a:defRPr/>
            </a:pPr>
            <a:fld id="{18CAA811-B7C7-8B42-9520-EEE2AF4AB8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1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1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1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1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1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12"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7.jpe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oleObject" Target="../embeddings/Microsoft_PowerPoint_97_-_2003_Presentation1.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tiff"/><Relationship Id="rId5" Type="http://schemas.openxmlformats.org/officeDocument/2006/relationships/oleObject" Target="../embeddings/oleObject2.bin"/><Relationship Id="rId6"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f18.ucs.indiana.edu:8146/FeedsHarvester/cml3d/csv?harvester=moiety&amp;numofentries=5" TargetMode="External"/><Relationship Id="rId3" Type="http://schemas.openxmlformats.org/officeDocument/2006/relationships/hyperlink" Target="http://gf18.ucs.indiana.edu:8146/CML2GaussianSemCompChem/gauss/inputgenerato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371600"/>
            <a:ext cx="7772400" cy="2133600"/>
          </a:xfrm>
        </p:spPr>
        <p:txBody>
          <a:bodyPr/>
          <a:lstStyle/>
          <a:p>
            <a:pPr eaLnBrk="1" hangingPunct="1"/>
            <a:r>
              <a:rPr lang="en-US" dirty="0" smtClean="0"/>
              <a:t>Developing Cyberinfrastructure to Support Computational Chemistry Workflows</a:t>
            </a:r>
            <a:endParaRPr lang="en-US" dirty="0" smtClean="0">
              <a:ea typeface="ＭＳ Ｐゴシック" charset="-128"/>
              <a:cs typeface="ＭＳ Ｐゴシック" charset="-128"/>
            </a:endParaRPr>
          </a:p>
        </p:txBody>
      </p:sp>
      <p:sp>
        <p:nvSpPr>
          <p:cNvPr id="14339" name="Subtitle 2"/>
          <p:cNvSpPr>
            <a:spLocks noGrp="1"/>
          </p:cNvSpPr>
          <p:nvPr>
            <p:ph type="subTitle" idx="1"/>
          </p:nvPr>
        </p:nvSpPr>
        <p:spPr>
          <a:xfrm>
            <a:off x="1371600" y="3886200"/>
            <a:ext cx="6400800" cy="2362200"/>
          </a:xfrm>
        </p:spPr>
        <p:txBody>
          <a:bodyPr/>
          <a:lstStyle/>
          <a:p>
            <a:pPr eaLnBrk="1" hangingPunct="1">
              <a:lnSpc>
                <a:spcPct val="80000"/>
              </a:lnSpc>
            </a:pPr>
            <a:r>
              <a:rPr lang="en-US" sz="3000" dirty="0">
                <a:solidFill>
                  <a:srgbClr val="898989"/>
                </a:solidFill>
                <a:ea typeface="ＭＳ Ｐゴシック" charset="-128"/>
                <a:cs typeface="ＭＳ Ｐゴシック" charset="-128"/>
              </a:rPr>
              <a:t>Marlon </a:t>
            </a:r>
            <a:r>
              <a:rPr lang="en-US" sz="3000" dirty="0" smtClean="0">
                <a:solidFill>
                  <a:srgbClr val="898989"/>
                </a:solidFill>
                <a:ea typeface="ＭＳ Ｐゴシック" charset="-128"/>
                <a:cs typeface="ＭＳ Ｐゴシック" charset="-128"/>
              </a:rPr>
              <a:t>Pierce (IU), </a:t>
            </a:r>
            <a:r>
              <a:rPr lang="en-US" sz="3000" dirty="0">
                <a:solidFill>
                  <a:srgbClr val="898989"/>
                </a:solidFill>
                <a:ea typeface="ＭＳ Ｐゴシック" charset="-128"/>
                <a:cs typeface="ＭＳ Ｐゴシック" charset="-128"/>
              </a:rPr>
              <a:t>Suresh </a:t>
            </a:r>
            <a:r>
              <a:rPr lang="en-US" sz="3000" dirty="0" err="1" smtClean="0">
                <a:solidFill>
                  <a:srgbClr val="898989"/>
                </a:solidFill>
                <a:ea typeface="ＭＳ Ｐゴシック" charset="-128"/>
                <a:cs typeface="ＭＳ Ｐゴシック" charset="-128"/>
              </a:rPr>
              <a:t>Marru</a:t>
            </a:r>
            <a:r>
              <a:rPr lang="en-US" sz="3000" dirty="0" smtClean="0">
                <a:solidFill>
                  <a:srgbClr val="898989"/>
                </a:solidFill>
                <a:ea typeface="ＭＳ Ｐゴシック" charset="-128"/>
                <a:cs typeface="ＭＳ Ｐゴシック" charset="-128"/>
              </a:rPr>
              <a:t> (IU), </a:t>
            </a:r>
            <a:r>
              <a:rPr lang="en-US" sz="3000" dirty="0" err="1" smtClean="0">
                <a:solidFill>
                  <a:srgbClr val="898989"/>
                </a:solidFill>
                <a:ea typeface="ＭＳ Ｐゴシック" charset="-128"/>
                <a:cs typeface="ＭＳ Ｐゴシック" charset="-128"/>
              </a:rPr>
              <a:t>Sudhakar</a:t>
            </a:r>
            <a:r>
              <a:rPr lang="en-US" sz="3000" dirty="0" smtClean="0">
                <a:solidFill>
                  <a:srgbClr val="898989"/>
                </a:solidFill>
                <a:ea typeface="ＭＳ Ｐゴシック" charset="-128"/>
                <a:cs typeface="ＭＳ Ｐゴシック" charset="-128"/>
              </a:rPr>
              <a:t> </a:t>
            </a:r>
            <a:r>
              <a:rPr lang="en-US" sz="3000" dirty="0" err="1" smtClean="0">
                <a:solidFill>
                  <a:srgbClr val="898989"/>
                </a:solidFill>
                <a:ea typeface="ＭＳ Ｐゴシック" charset="-128"/>
                <a:cs typeface="ＭＳ Ｐゴシック" charset="-128"/>
              </a:rPr>
              <a:t>Pamidighantam</a:t>
            </a:r>
            <a:r>
              <a:rPr lang="en-US" sz="3000" dirty="0" smtClean="0">
                <a:solidFill>
                  <a:srgbClr val="898989"/>
                </a:solidFill>
                <a:ea typeface="ＭＳ Ｐゴシック" charset="-128"/>
                <a:cs typeface="ＭＳ Ｐゴシック" charset="-128"/>
              </a:rPr>
              <a:t> (NCSA) </a:t>
            </a:r>
            <a:r>
              <a:rPr lang="en-US" sz="3000" dirty="0" err="1" smtClean="0">
                <a:solidFill>
                  <a:srgbClr val="898989"/>
                </a:solidFill>
                <a:ea typeface="ＭＳ Ｐゴシック" charset="-128"/>
                <a:cs typeface="ＭＳ Ｐゴシック" charset="-128"/>
              </a:rPr>
              <a:t>Sashikiran</a:t>
            </a:r>
            <a:r>
              <a:rPr lang="en-US" sz="3000" dirty="0" smtClean="0">
                <a:solidFill>
                  <a:srgbClr val="898989"/>
                </a:solidFill>
                <a:ea typeface="ＭＳ Ｐゴシック" charset="-128"/>
                <a:cs typeface="ＭＳ Ｐゴシック" charset="-128"/>
              </a:rPr>
              <a:t> </a:t>
            </a:r>
            <a:r>
              <a:rPr lang="en-US" sz="3000" dirty="0" err="1" smtClean="0">
                <a:solidFill>
                  <a:srgbClr val="898989"/>
                </a:solidFill>
                <a:ea typeface="ＭＳ Ｐゴシック" charset="-128"/>
                <a:cs typeface="ＭＳ Ｐゴシック" charset="-128"/>
              </a:rPr>
              <a:t>Challa</a:t>
            </a:r>
            <a:r>
              <a:rPr lang="en-US" sz="3000" dirty="0" smtClean="0">
                <a:solidFill>
                  <a:srgbClr val="898989"/>
                </a:solidFill>
                <a:ea typeface="ＭＳ Ｐゴシック" charset="-128"/>
                <a:cs typeface="ＭＳ Ｐゴシック" charset="-128"/>
              </a:rPr>
              <a:t> (IU), Ye Fan (NCSA/IU), </a:t>
            </a:r>
            <a:r>
              <a:rPr lang="en-US" sz="3000" dirty="0" err="1" smtClean="0">
                <a:solidFill>
                  <a:srgbClr val="898989"/>
                </a:solidFill>
                <a:ea typeface="ＭＳ Ｐゴシック" charset="-128"/>
                <a:cs typeface="ＭＳ Ｐゴシック" charset="-128"/>
              </a:rPr>
              <a:t>Patanachai</a:t>
            </a:r>
            <a:r>
              <a:rPr lang="en-US" sz="3000" dirty="0" smtClean="0">
                <a:solidFill>
                  <a:srgbClr val="898989"/>
                </a:solidFill>
                <a:ea typeface="ＭＳ Ｐゴシック" charset="-128"/>
                <a:cs typeface="ＭＳ Ｐゴシック" charset="-128"/>
              </a:rPr>
              <a:t> </a:t>
            </a:r>
            <a:r>
              <a:rPr lang="en-US" sz="3000" dirty="0" err="1" smtClean="0">
                <a:solidFill>
                  <a:srgbClr val="898989"/>
                </a:solidFill>
                <a:ea typeface="ＭＳ Ｐゴシック" charset="-128"/>
                <a:cs typeface="ＭＳ Ｐゴシック" charset="-128"/>
              </a:rPr>
              <a:t>Tangchaisin</a:t>
            </a:r>
            <a:r>
              <a:rPr lang="en-US" sz="3000" dirty="0" smtClean="0">
                <a:solidFill>
                  <a:srgbClr val="898989"/>
                </a:solidFill>
                <a:ea typeface="ＭＳ Ｐゴシック" charset="-128"/>
                <a:cs typeface="ＭＳ Ｐゴシック" charset="-128"/>
              </a:rPr>
              <a:t> (IU)  </a:t>
            </a:r>
            <a:endParaRPr lang="en-US" sz="3000" dirty="0">
              <a:solidFill>
                <a:srgbClr val="898989"/>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2: Computational Chemistry Middleware</a:t>
            </a:r>
            <a:endParaRPr lang="en-US" dirty="0"/>
          </a:p>
        </p:txBody>
      </p:sp>
      <p:sp>
        <p:nvSpPr>
          <p:cNvPr id="5" name="Subtitle 4"/>
          <p:cNvSpPr>
            <a:spLocks noGrp="1"/>
          </p:cNvSpPr>
          <p:nvPr>
            <p:ph type="subTitle" idx="1"/>
          </p:nvPr>
        </p:nvSpPr>
        <p:spPr/>
        <p:txBody>
          <a:bodyPr/>
          <a:lstStyle/>
          <a:p>
            <a:r>
              <a:rPr lang="en-US" dirty="0" smtClean="0"/>
              <a:t>Reusing software from the Open Gateway Computing Environments (OGCE) Project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Science Gateway?</a:t>
            </a:r>
            <a:endParaRPr lang="en-US" dirty="0"/>
          </a:p>
        </p:txBody>
      </p:sp>
      <p:sp>
        <p:nvSpPr>
          <p:cNvPr id="3" name="Content Placeholder 2"/>
          <p:cNvSpPr>
            <a:spLocks noGrp="1"/>
          </p:cNvSpPr>
          <p:nvPr>
            <p:ph idx="1"/>
          </p:nvPr>
        </p:nvSpPr>
        <p:spPr>
          <a:xfrm>
            <a:off x="457200" y="1371600"/>
            <a:ext cx="8229600" cy="5181600"/>
          </a:xfrm>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10000"/>
          </a:bodyPr>
          <a:lstStyle/>
          <a:p>
            <a:r>
              <a:rPr lang="en-US" dirty="0" smtClean="0">
                <a:solidFill>
                  <a:srgbClr val="FFFF00"/>
                </a:solidFill>
              </a:rPr>
              <a:t>User Interface </a:t>
            </a:r>
            <a:r>
              <a:rPr lang="en-US" dirty="0" smtClean="0"/>
              <a:t>and supporting </a:t>
            </a:r>
            <a:r>
              <a:rPr lang="en-US" dirty="0" smtClean="0">
                <a:solidFill>
                  <a:srgbClr val="FFFF00"/>
                </a:solidFill>
              </a:rPr>
              <a:t>Web services </a:t>
            </a:r>
            <a:r>
              <a:rPr lang="en-US" dirty="0" smtClean="0"/>
              <a:t>to scientific applications, data sets, and resources running on </a:t>
            </a:r>
            <a:r>
              <a:rPr lang="en-US" dirty="0" err="1" smtClean="0"/>
              <a:t>cyberinfrastructure</a:t>
            </a:r>
            <a:r>
              <a:rPr lang="en-US" dirty="0" smtClean="0"/>
              <a:t>.</a:t>
            </a:r>
          </a:p>
          <a:p>
            <a:pPr lvl="1"/>
            <a:r>
              <a:rPr lang="en-US" dirty="0" smtClean="0"/>
              <a:t>Science portals, Grid Computing Environments, …</a:t>
            </a:r>
          </a:p>
          <a:p>
            <a:pPr lvl="1"/>
            <a:r>
              <a:rPr lang="en-US" dirty="0" smtClean="0"/>
              <a:t>Broaden and simplify usage</a:t>
            </a:r>
          </a:p>
          <a:p>
            <a:r>
              <a:rPr lang="en-US" dirty="0" smtClean="0">
                <a:solidFill>
                  <a:srgbClr val="FFFF00"/>
                </a:solidFill>
              </a:rPr>
              <a:t>Cyberinfrastructure</a:t>
            </a:r>
            <a:r>
              <a:rPr lang="en-US" dirty="0" smtClean="0"/>
              <a:t>: Distributed computing resources and overlaying middleware for scientific computing.</a:t>
            </a:r>
          </a:p>
          <a:p>
            <a:pPr lvl="1"/>
            <a:r>
              <a:rPr lang="en-US" dirty="0" smtClean="0"/>
              <a:t>Prominent examples include </a:t>
            </a:r>
            <a:r>
              <a:rPr lang="en-US" dirty="0" err="1" smtClean="0"/>
              <a:t>TeraGrid</a:t>
            </a:r>
            <a:r>
              <a:rPr lang="en-US" dirty="0" smtClean="0"/>
              <a:t>, Open Science Grid</a:t>
            </a:r>
          </a:p>
          <a:p>
            <a:pPr lvl="1"/>
            <a:r>
              <a:rPr lang="en-US" dirty="0" smtClean="0"/>
              <a:t>Middleware includes </a:t>
            </a:r>
            <a:r>
              <a:rPr lang="en-US" dirty="0" err="1" smtClean="0"/>
              <a:t>Globus</a:t>
            </a:r>
            <a:r>
              <a:rPr lang="en-US" dirty="0" smtClean="0"/>
              <a:t>, Condor, </a:t>
            </a:r>
            <a:r>
              <a:rPr lang="en-US" dirty="0" err="1" smtClean="0"/>
              <a:t>iRods</a:t>
            </a:r>
            <a:r>
              <a:rPr lang="en-US" dirty="0" smtClean="0"/>
              <a:t>/SRB, …</a:t>
            </a:r>
          </a:p>
          <a:p>
            <a:pPr lvl="1"/>
            <a:r>
              <a:rPr lang="en-US" dirty="0" smtClean="0"/>
              <a:t>Some of these approaches being pushed by scientific cloud computing</a:t>
            </a:r>
          </a:p>
          <a:p>
            <a:pPr lvl="1"/>
            <a:r>
              <a:rPr lang="en-US" dirty="0" smtClean="0"/>
              <a:t>That is another topic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dirty="0" err="1">
                <a:ea typeface="ＭＳ Ｐゴシック" charset="-128"/>
                <a:cs typeface="ＭＳ Ｐゴシック" charset="-128"/>
              </a:rPr>
              <a:t>TeraGrid</a:t>
            </a:r>
            <a:r>
              <a:rPr lang="en-US" sz="2800" dirty="0">
                <a:ea typeface="ＭＳ Ｐゴシック" charset="-128"/>
                <a:cs typeface="ＭＳ Ｐゴシック" charset="-128"/>
              </a:rPr>
              <a:t> is one of the largest investments in shared CI </a:t>
            </a:r>
            <a:br>
              <a:rPr lang="en-US" sz="2800" dirty="0">
                <a:ea typeface="ＭＳ Ｐゴシック" charset="-128"/>
                <a:cs typeface="ＭＳ Ｐゴシック" charset="-128"/>
              </a:rPr>
            </a:br>
            <a:r>
              <a:rPr lang="en-US" sz="2800" dirty="0">
                <a:ea typeface="ＭＳ Ｐゴシック" charset="-128"/>
                <a:cs typeface="ＭＳ Ｐゴシック" charset="-128"/>
              </a:rPr>
              <a:t>from NSF’s Office of </a:t>
            </a:r>
            <a:r>
              <a:rPr lang="en-US" sz="2800" dirty="0" smtClean="0">
                <a:ea typeface="ＭＳ Ｐゴシック" charset="-128"/>
                <a:cs typeface="ＭＳ Ｐゴシック" charset="-128"/>
              </a:rPr>
              <a:t>Cyberinfrastructure</a:t>
            </a:r>
            <a:br>
              <a:rPr lang="en-US" sz="2800" dirty="0" smtClean="0">
                <a:ea typeface="ＭＳ Ｐゴシック" charset="-128"/>
                <a:cs typeface="ＭＳ Ｐゴシック" charset="-128"/>
              </a:rPr>
            </a:br>
            <a:r>
              <a:rPr lang="en-US" sz="2800" dirty="0" smtClean="0">
                <a:ea typeface="ＭＳ Ｐゴシック" charset="-128"/>
                <a:cs typeface="ＭＳ Ｐゴシック" charset="-128"/>
              </a:rPr>
              <a:t>Soon to become </a:t>
            </a:r>
            <a:r>
              <a:rPr lang="en-US" sz="2800" dirty="0" err="1" smtClean="0">
                <a:ea typeface="ＭＳ Ｐゴシック" charset="-128"/>
                <a:cs typeface="ＭＳ Ｐゴシック" charset="-128"/>
              </a:rPr>
              <a:t>TeraGrid</a:t>
            </a:r>
            <a:r>
              <a:rPr lang="en-US" sz="2800" dirty="0" smtClean="0">
                <a:ea typeface="ＭＳ Ｐゴシック" charset="-128"/>
                <a:cs typeface="ＭＳ Ｐゴシック" charset="-128"/>
              </a:rPr>
              <a:t>/XD</a:t>
            </a:r>
            <a:endParaRPr lang="en-US" sz="2800" dirty="0">
              <a:ea typeface="ＭＳ Ｐゴシック" charset="-128"/>
              <a:cs typeface="ＭＳ Ｐゴシック" charset="-128"/>
            </a:endParaRPr>
          </a:p>
        </p:txBody>
      </p:sp>
      <p:pic>
        <p:nvPicPr>
          <p:cNvPr id="4" name="Content Placeholder 3" descr="tg-eastcoast.png"/>
          <p:cNvPicPr>
            <a:picLocks noGrp="1" noChangeAspect="1"/>
          </p:cNvPicPr>
          <p:nvPr>
            <p:ph idx="1"/>
          </p:nvPr>
        </p:nvPicPr>
        <p:blipFill>
          <a:blip r:embed="rId2"/>
          <a:srcRect/>
          <a:stretch>
            <a:fillRect/>
          </a:stretch>
        </p:blipFill>
        <p:spPr>
          <a:xfrm>
            <a:off x="5556250" y="1600200"/>
            <a:ext cx="2927350" cy="4762500"/>
          </a:xfrm>
        </p:spPr>
      </p:pic>
      <p:pic>
        <p:nvPicPr>
          <p:cNvPr id="5" name="Picture 4" descr="tg-midwest-h500.png"/>
          <p:cNvPicPr>
            <a:picLocks noChangeAspect="1"/>
          </p:cNvPicPr>
          <p:nvPr/>
        </p:nvPicPr>
        <p:blipFill>
          <a:blip r:embed="rId3"/>
          <a:srcRect/>
          <a:stretch>
            <a:fillRect/>
          </a:stretch>
        </p:blipFill>
        <p:spPr bwMode="auto">
          <a:xfrm>
            <a:off x="3743325" y="1600200"/>
            <a:ext cx="3524250" cy="4762500"/>
          </a:xfrm>
          <a:prstGeom prst="rect">
            <a:avLst/>
          </a:prstGeom>
          <a:noFill/>
          <a:ln w="9525">
            <a:noFill/>
            <a:miter lim="800000"/>
            <a:headEnd/>
            <a:tailEnd/>
          </a:ln>
        </p:spPr>
      </p:pic>
      <p:pic>
        <p:nvPicPr>
          <p:cNvPr id="6" name="Picture 5" descr="tg-mountain-h500.png"/>
          <p:cNvPicPr>
            <a:picLocks noChangeAspect="1"/>
          </p:cNvPicPr>
          <p:nvPr/>
        </p:nvPicPr>
        <p:blipFill>
          <a:blip r:embed="rId4"/>
          <a:srcRect/>
          <a:stretch>
            <a:fillRect/>
          </a:stretch>
        </p:blipFill>
        <p:spPr bwMode="auto">
          <a:xfrm>
            <a:off x="1714500" y="1600200"/>
            <a:ext cx="3552825" cy="4762500"/>
          </a:xfrm>
          <a:prstGeom prst="rect">
            <a:avLst/>
          </a:prstGeom>
          <a:noFill/>
          <a:ln w="9525">
            <a:noFill/>
            <a:miter lim="800000"/>
            <a:headEnd/>
            <a:tailEnd/>
          </a:ln>
        </p:spPr>
      </p:pic>
      <p:pic>
        <p:nvPicPr>
          <p:cNvPr id="7" name="Picture 6" descr="tg-westcoast-h500.png"/>
          <p:cNvPicPr>
            <a:picLocks noChangeAspect="1"/>
          </p:cNvPicPr>
          <p:nvPr/>
        </p:nvPicPr>
        <p:blipFill>
          <a:blip r:embed="rId5"/>
          <a:srcRect/>
          <a:stretch>
            <a:fillRect/>
          </a:stretch>
        </p:blipFill>
        <p:spPr bwMode="auto">
          <a:xfrm>
            <a:off x="619125" y="1600200"/>
            <a:ext cx="2914650" cy="4762500"/>
          </a:xfrm>
          <a:prstGeom prst="rect">
            <a:avLst/>
          </a:prstGeom>
          <a:noFill/>
          <a:ln w="9525">
            <a:noFill/>
            <a:miter lim="800000"/>
            <a:headEnd/>
            <a:tailEnd/>
          </a:ln>
        </p:spPr>
      </p:pic>
      <p:pic>
        <p:nvPicPr>
          <p:cNvPr id="13" name="Picture 12" descr="tg-bigmapall-h500.png"/>
          <p:cNvPicPr>
            <a:picLocks noChangeAspect="1"/>
          </p:cNvPicPr>
          <p:nvPr/>
        </p:nvPicPr>
        <p:blipFill>
          <a:blip r:embed="rId6"/>
          <a:srcRect/>
          <a:stretch>
            <a:fillRect/>
          </a:stretch>
        </p:blipFill>
        <p:spPr bwMode="auto">
          <a:xfrm>
            <a:off x="609600" y="1600200"/>
            <a:ext cx="7848600" cy="4762500"/>
          </a:xfrm>
          <a:prstGeom prst="rect">
            <a:avLst/>
          </a:prstGeom>
          <a:noFill/>
          <a:ln w="9525">
            <a:noFill/>
            <a:miter lim="800000"/>
            <a:headEnd/>
            <a:tailEnd/>
          </a:ln>
        </p:spPr>
      </p:pic>
      <p:pic>
        <p:nvPicPr>
          <p:cNvPr id="15" name="Picture 14" descr="tg-petaflops.png"/>
          <p:cNvPicPr>
            <a:picLocks noChangeAspect="1"/>
          </p:cNvPicPr>
          <p:nvPr/>
        </p:nvPicPr>
        <p:blipFill>
          <a:blip r:embed="rId7"/>
          <a:srcRect/>
          <a:stretch>
            <a:fillRect/>
          </a:stretch>
        </p:blipFill>
        <p:spPr bwMode="auto">
          <a:xfrm>
            <a:off x="2760663" y="4732338"/>
            <a:ext cx="1728787" cy="1352550"/>
          </a:xfrm>
          <a:prstGeom prst="rect">
            <a:avLst/>
          </a:prstGeom>
          <a:noFill/>
          <a:ln w="9525">
            <a:noFill/>
            <a:miter lim="800000"/>
            <a:headEnd/>
            <a:tailEnd/>
          </a:ln>
        </p:spPr>
      </p:pic>
      <p:sp>
        <p:nvSpPr>
          <p:cNvPr id="10" name="TextBox 9"/>
          <p:cNvSpPr txBox="1"/>
          <p:nvPr/>
        </p:nvSpPr>
        <p:spPr>
          <a:xfrm>
            <a:off x="3352800" y="4648200"/>
            <a:ext cx="1524000" cy="584775"/>
          </a:xfrm>
          <a:prstGeom prst="rect">
            <a:avLst/>
          </a:prstGeom>
          <a:noFill/>
          <a:ln>
            <a:noFill/>
          </a:ln>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spcBef>
                <a:spcPts val="0"/>
              </a:spcBef>
              <a:spcAft>
                <a:spcPts val="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2 </a:t>
            </a:r>
            <a:r>
              <a:rPr lang="en-US" sz="1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PetaFLOPS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a:p>
            <a:pPr algn="ctr" eaLnBrk="0" fontAlgn="auto" hangingPunct="0">
              <a:spcBef>
                <a:spcPts val="0"/>
              </a:spcBef>
              <a:spcAft>
                <a:spcPts val="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Computation</a:t>
            </a:r>
          </a:p>
        </p:txBody>
      </p:sp>
      <p:pic>
        <p:nvPicPr>
          <p:cNvPr id="16" name="Picture 15" descr="tg-viz.png"/>
          <p:cNvPicPr>
            <a:picLocks noChangeAspect="1"/>
          </p:cNvPicPr>
          <p:nvPr/>
        </p:nvPicPr>
        <p:blipFill>
          <a:blip r:embed="rId8"/>
          <a:srcRect/>
          <a:stretch>
            <a:fillRect/>
          </a:stretch>
        </p:blipFill>
        <p:spPr bwMode="auto">
          <a:xfrm>
            <a:off x="6958013" y="4876800"/>
            <a:ext cx="1423987" cy="1412875"/>
          </a:xfrm>
          <a:prstGeom prst="rect">
            <a:avLst/>
          </a:prstGeom>
          <a:noFill/>
          <a:ln w="9525">
            <a:noFill/>
            <a:miter lim="800000"/>
            <a:headEnd/>
            <a:tailEnd/>
          </a:ln>
        </p:spPr>
      </p:pic>
      <p:sp>
        <p:nvSpPr>
          <p:cNvPr id="12" name="TextBox 11"/>
          <p:cNvSpPr txBox="1"/>
          <p:nvPr/>
        </p:nvSpPr>
        <p:spPr>
          <a:xfrm>
            <a:off x="6705600" y="5181600"/>
            <a:ext cx="1523999" cy="338554"/>
          </a:xfrm>
          <a:prstGeom prst="rect">
            <a:avLst/>
          </a:prstGeom>
          <a:noFill/>
          <a:ln>
            <a:noFill/>
          </a:ln>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spcBef>
                <a:spcPts val="0"/>
              </a:spcBef>
              <a:spcAft>
                <a:spcPts val="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Visualization</a:t>
            </a:r>
          </a:p>
        </p:txBody>
      </p:sp>
      <p:pic>
        <p:nvPicPr>
          <p:cNvPr id="17" name="Picture 16" descr="tg-storage.png"/>
          <p:cNvPicPr>
            <a:picLocks noChangeAspect="1"/>
          </p:cNvPicPr>
          <p:nvPr/>
        </p:nvPicPr>
        <p:blipFill>
          <a:blip r:embed="rId9"/>
          <a:srcRect/>
          <a:stretch>
            <a:fillRect/>
          </a:stretch>
        </p:blipFill>
        <p:spPr bwMode="auto">
          <a:xfrm>
            <a:off x="1143000" y="3397250"/>
            <a:ext cx="973138" cy="869950"/>
          </a:xfrm>
          <a:prstGeom prst="rect">
            <a:avLst/>
          </a:prstGeom>
          <a:noFill/>
          <a:ln w="9525">
            <a:noFill/>
            <a:miter lim="800000"/>
            <a:headEnd/>
            <a:tailEnd/>
          </a:ln>
        </p:spPr>
      </p:pic>
      <p:sp>
        <p:nvSpPr>
          <p:cNvPr id="9" name="TextBox 8"/>
          <p:cNvSpPr txBox="1"/>
          <p:nvPr/>
        </p:nvSpPr>
        <p:spPr>
          <a:xfrm>
            <a:off x="1447800" y="2971800"/>
            <a:ext cx="1123448" cy="830997"/>
          </a:xfrm>
          <a:prstGeom prst="rect">
            <a:avLst/>
          </a:prstGeom>
          <a:noFill/>
          <a:ln>
            <a:noFill/>
          </a:ln>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spcBef>
                <a:spcPts val="0"/>
              </a:spcBef>
              <a:spcAft>
                <a:spcPts val="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20 </a:t>
            </a:r>
            <a:r>
              <a:rPr lang="en-US" sz="1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Petabytes</a:t>
            </a: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Storage</a:t>
            </a:r>
          </a:p>
        </p:txBody>
      </p:sp>
      <p:pic>
        <p:nvPicPr>
          <p:cNvPr id="18" name="Picture 17" descr="tg-network.png"/>
          <p:cNvPicPr>
            <a:picLocks noChangeAspect="1"/>
          </p:cNvPicPr>
          <p:nvPr/>
        </p:nvPicPr>
        <p:blipFill>
          <a:blip r:embed="rId10"/>
          <a:srcRect/>
          <a:stretch>
            <a:fillRect/>
          </a:stretch>
        </p:blipFill>
        <p:spPr bwMode="auto">
          <a:xfrm rot="2804164" flipH="1">
            <a:off x="6442869" y="1839119"/>
            <a:ext cx="1638300" cy="1116012"/>
          </a:xfrm>
          <a:prstGeom prst="rect">
            <a:avLst/>
          </a:prstGeom>
          <a:noFill/>
          <a:ln w="9525">
            <a:noFill/>
            <a:miter lim="800000"/>
            <a:headEnd/>
            <a:tailEnd/>
          </a:ln>
        </p:spPr>
      </p:pic>
      <p:sp>
        <p:nvSpPr>
          <p:cNvPr id="11" name="TextBox 10"/>
          <p:cNvSpPr txBox="1"/>
          <p:nvPr/>
        </p:nvSpPr>
        <p:spPr>
          <a:xfrm>
            <a:off x="5943600" y="1828800"/>
            <a:ext cx="2433386" cy="584775"/>
          </a:xfrm>
          <a:prstGeom prst="rect">
            <a:avLst/>
          </a:prstGeom>
          <a:noFill/>
          <a:ln>
            <a:noFill/>
          </a:ln>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spcBef>
                <a:spcPts val="0"/>
              </a:spcBef>
              <a:spcAft>
                <a:spcPts val="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Dedicated high-speed, cross—country network</a:t>
            </a:r>
          </a:p>
        </p:txBody>
      </p:sp>
      <p:pic>
        <p:nvPicPr>
          <p:cNvPr id="21" name="Picture 20" descr="tg-people.png"/>
          <p:cNvPicPr>
            <a:picLocks noChangeAspect="1"/>
          </p:cNvPicPr>
          <p:nvPr/>
        </p:nvPicPr>
        <p:blipFill>
          <a:blip r:embed="rId11"/>
          <a:srcRect/>
          <a:stretch>
            <a:fillRect/>
          </a:stretch>
        </p:blipFill>
        <p:spPr bwMode="auto">
          <a:xfrm>
            <a:off x="3962400" y="2362200"/>
            <a:ext cx="1612900" cy="517525"/>
          </a:xfrm>
          <a:prstGeom prst="rect">
            <a:avLst/>
          </a:prstGeom>
          <a:noFill/>
          <a:ln w="9525">
            <a:noFill/>
            <a:miter lim="800000"/>
            <a:headEnd/>
            <a:tailEnd/>
          </a:ln>
        </p:spPr>
      </p:pic>
      <p:sp>
        <p:nvSpPr>
          <p:cNvPr id="20" name="TextBox 19"/>
          <p:cNvSpPr txBox="1"/>
          <p:nvPr/>
        </p:nvSpPr>
        <p:spPr>
          <a:xfrm>
            <a:off x="3733800" y="2539425"/>
            <a:ext cx="2057400" cy="584775"/>
          </a:xfrm>
          <a:prstGeom prst="rect">
            <a:avLst/>
          </a:prstGeom>
          <a:noFill/>
          <a:ln>
            <a:noFill/>
          </a:ln>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spcBef>
                <a:spcPts val="0"/>
              </a:spcBef>
              <a:spcAft>
                <a:spcPts val="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Staff &amp; Advanced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ppt_x</p:attrName>
                                        </p:attrNameLst>
                                      </p:cBhvr>
                                      <p:tavLst>
                                        <p:tav tm="0">
                                          <p:val>
                                            <p:strVal val="#ppt_x"/>
                                          </p:val>
                                        </p:tav>
                                        <p:tav tm="100000">
                                          <p:val>
                                            <p:strVal val="#ppt_x"/>
                                          </p:val>
                                        </p:tav>
                                      </p:tavLst>
                                    </p:anim>
                                    <p:anim calcmode="lin" valueType="num">
                                      <p:cBhvr>
                                        <p:cTn id="14" dur="2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anim calcmode="lin" valueType="num">
                                      <p:cBhvr>
                                        <p:cTn id="18" dur="2000" fill="hold"/>
                                        <p:tgtEl>
                                          <p:spTgt spid="17"/>
                                        </p:tgtEl>
                                        <p:attrNameLst>
                                          <p:attrName>ppt_x</p:attrName>
                                        </p:attrNameLst>
                                      </p:cBhvr>
                                      <p:tavLst>
                                        <p:tav tm="0">
                                          <p:val>
                                            <p:strVal val="#ppt_x"/>
                                          </p:val>
                                        </p:tav>
                                        <p:tav tm="100000">
                                          <p:val>
                                            <p:strVal val="#ppt_x"/>
                                          </p:val>
                                        </p:tav>
                                      </p:tavLst>
                                    </p:anim>
                                    <p:anim calcmode="lin" valueType="num">
                                      <p:cBhvr>
                                        <p:cTn id="19" dur="2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ppt_x</p:attrName>
                                        </p:attrNameLst>
                                      </p:cBhvr>
                                      <p:tavLst>
                                        <p:tav tm="0">
                                          <p:val>
                                            <p:strVal val="#ppt_x"/>
                                          </p:val>
                                        </p:tav>
                                        <p:tav tm="100000">
                                          <p:val>
                                            <p:strVal val="#ppt_x"/>
                                          </p:val>
                                        </p:tav>
                                      </p:tavLst>
                                    </p:anim>
                                    <p:anim calcmode="lin" valueType="num">
                                      <p:cBhvr>
                                        <p:cTn id="25" dur="2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ppt_x</p:attrName>
                                        </p:attrNameLst>
                                      </p:cBhvr>
                                      <p:tavLst>
                                        <p:tav tm="0">
                                          <p:val>
                                            <p:strVal val="#ppt_x"/>
                                          </p:val>
                                        </p:tav>
                                        <p:tav tm="100000">
                                          <p:val>
                                            <p:strVal val="#ppt_x"/>
                                          </p:val>
                                        </p:tav>
                                      </p:tavLst>
                                    </p:anim>
                                    <p:anim calcmode="lin" valueType="num">
                                      <p:cBhvr>
                                        <p:cTn id="30" dur="2000" fill="hold"/>
                                        <p:tgtEl>
                                          <p:spTgt spid="1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ppt_x</p:attrName>
                                        </p:attrNameLst>
                                      </p:cBhvr>
                                      <p:tavLst>
                                        <p:tav tm="0">
                                          <p:val>
                                            <p:strVal val="#ppt_x"/>
                                          </p:val>
                                        </p:tav>
                                        <p:tav tm="100000">
                                          <p:val>
                                            <p:strVal val="#ppt_x"/>
                                          </p:val>
                                        </p:tav>
                                      </p:tavLst>
                                    </p:anim>
                                    <p:anim calcmode="lin" valueType="num">
                                      <p:cBhvr>
                                        <p:cTn id="35" dur="2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ppt_x</p:attrName>
                                        </p:attrNameLst>
                                      </p:cBhvr>
                                      <p:tavLst>
                                        <p:tav tm="0">
                                          <p:val>
                                            <p:strVal val="#ppt_x"/>
                                          </p:val>
                                        </p:tav>
                                        <p:tav tm="100000">
                                          <p:val>
                                            <p:strVal val="#ppt_x"/>
                                          </p:val>
                                        </p:tav>
                                      </p:tavLst>
                                    </p:anim>
                                    <p:anim calcmode="lin" valueType="num">
                                      <p:cBhvr>
                                        <p:cTn id="41" dur="2000" fill="hold"/>
                                        <p:tgtEl>
                                          <p:spTgt spid="5"/>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2000"/>
                                        <p:tgtEl>
                                          <p:spTgt spid="20"/>
                                        </p:tgtEl>
                                      </p:cBhvr>
                                    </p:animEffect>
                                    <p:anim calcmode="lin" valueType="num">
                                      <p:cBhvr>
                                        <p:cTn id="45" dur="2000" fill="hold"/>
                                        <p:tgtEl>
                                          <p:spTgt spid="20"/>
                                        </p:tgtEl>
                                        <p:attrNameLst>
                                          <p:attrName>ppt_x</p:attrName>
                                        </p:attrNameLst>
                                      </p:cBhvr>
                                      <p:tavLst>
                                        <p:tav tm="0">
                                          <p:val>
                                            <p:strVal val="#ppt_x"/>
                                          </p:val>
                                        </p:tav>
                                        <p:tav tm="100000">
                                          <p:val>
                                            <p:strVal val="#ppt_x"/>
                                          </p:val>
                                        </p:tav>
                                      </p:tavLst>
                                    </p:anim>
                                    <p:anim calcmode="lin" valueType="num">
                                      <p:cBhvr>
                                        <p:cTn id="46" dur="2000" fill="hold"/>
                                        <p:tgtEl>
                                          <p:spTgt spid="20"/>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ppt_x</p:attrName>
                                        </p:attrNameLst>
                                      </p:cBhvr>
                                      <p:tavLst>
                                        <p:tav tm="0">
                                          <p:val>
                                            <p:strVal val="#ppt_x"/>
                                          </p:val>
                                        </p:tav>
                                        <p:tav tm="100000">
                                          <p:val>
                                            <p:strVal val="#ppt_x"/>
                                          </p:val>
                                        </p:tav>
                                      </p:tavLst>
                                    </p:anim>
                                    <p:anim calcmode="lin" valueType="num">
                                      <p:cBhvr>
                                        <p:cTn id="51" dur="2000" fill="hold"/>
                                        <p:tgtEl>
                                          <p:spTgt spid="21"/>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anim calcmode="lin" valueType="num">
                                      <p:cBhvr>
                                        <p:cTn id="55" dur="2000" fill="hold"/>
                                        <p:tgtEl>
                                          <p:spTgt spid="11"/>
                                        </p:tgtEl>
                                        <p:attrNameLst>
                                          <p:attrName>ppt_x</p:attrName>
                                        </p:attrNameLst>
                                      </p:cBhvr>
                                      <p:tavLst>
                                        <p:tav tm="0">
                                          <p:val>
                                            <p:strVal val="#ppt_x"/>
                                          </p:val>
                                        </p:tav>
                                        <p:tav tm="100000">
                                          <p:val>
                                            <p:strVal val="#ppt_x"/>
                                          </p:val>
                                        </p:tav>
                                      </p:tavLst>
                                    </p:anim>
                                    <p:anim calcmode="lin" valueType="num">
                                      <p:cBhvr>
                                        <p:cTn id="56" dur="2000" fill="hold"/>
                                        <p:tgtEl>
                                          <p:spTgt spid="11"/>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000"/>
                                        <p:tgtEl>
                                          <p:spTgt spid="18"/>
                                        </p:tgtEl>
                                      </p:cBhvr>
                                    </p:animEffect>
                                    <p:anim calcmode="lin" valueType="num">
                                      <p:cBhvr>
                                        <p:cTn id="60" dur="2000" fill="hold"/>
                                        <p:tgtEl>
                                          <p:spTgt spid="18"/>
                                        </p:tgtEl>
                                        <p:attrNameLst>
                                          <p:attrName>ppt_x</p:attrName>
                                        </p:attrNameLst>
                                      </p:cBhvr>
                                      <p:tavLst>
                                        <p:tav tm="0">
                                          <p:val>
                                            <p:strVal val="#ppt_x"/>
                                          </p:val>
                                        </p:tav>
                                        <p:tav tm="100000">
                                          <p:val>
                                            <p:strVal val="#ppt_x"/>
                                          </p:val>
                                        </p:tav>
                                      </p:tavLst>
                                    </p:anim>
                                    <p:anim calcmode="lin" valueType="num">
                                      <p:cBhvr>
                                        <p:cTn id="61" dur="200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7"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2000"/>
                                        <p:tgtEl>
                                          <p:spTgt spid="4"/>
                                        </p:tgtEl>
                                      </p:cBhvr>
                                    </p:animEffect>
                                    <p:anim calcmode="lin" valueType="num">
                                      <p:cBhvr>
                                        <p:cTn id="66" dur="2000" fill="hold"/>
                                        <p:tgtEl>
                                          <p:spTgt spid="4"/>
                                        </p:tgtEl>
                                        <p:attrNameLst>
                                          <p:attrName>ppt_x</p:attrName>
                                        </p:attrNameLst>
                                      </p:cBhvr>
                                      <p:tavLst>
                                        <p:tav tm="0">
                                          <p:val>
                                            <p:strVal val="#ppt_x"/>
                                          </p:val>
                                        </p:tav>
                                        <p:tav tm="100000">
                                          <p:val>
                                            <p:strVal val="#ppt_x"/>
                                          </p:val>
                                        </p:tav>
                                      </p:tavLst>
                                    </p:anim>
                                    <p:anim calcmode="lin" valueType="num">
                                      <p:cBhvr>
                                        <p:cTn id="67" dur="2000" fill="hold"/>
                                        <p:tgtEl>
                                          <p:spTgt spid="4"/>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2000"/>
                                        <p:tgtEl>
                                          <p:spTgt spid="12"/>
                                        </p:tgtEl>
                                      </p:cBhvr>
                                    </p:animEffect>
                                    <p:anim calcmode="lin" valueType="num">
                                      <p:cBhvr>
                                        <p:cTn id="71" dur="2000" fill="hold"/>
                                        <p:tgtEl>
                                          <p:spTgt spid="12"/>
                                        </p:tgtEl>
                                        <p:attrNameLst>
                                          <p:attrName>ppt_x</p:attrName>
                                        </p:attrNameLst>
                                      </p:cBhvr>
                                      <p:tavLst>
                                        <p:tav tm="0">
                                          <p:val>
                                            <p:strVal val="#ppt_x"/>
                                          </p:val>
                                        </p:tav>
                                        <p:tav tm="100000">
                                          <p:val>
                                            <p:strVal val="#ppt_x"/>
                                          </p:val>
                                        </p:tav>
                                      </p:tavLst>
                                    </p:anim>
                                    <p:anim calcmode="lin" valueType="num">
                                      <p:cBhvr>
                                        <p:cTn id="72" dur="2000" fill="hold"/>
                                        <p:tgtEl>
                                          <p:spTgt spid="12"/>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2000"/>
                                        <p:tgtEl>
                                          <p:spTgt spid="16"/>
                                        </p:tgtEl>
                                      </p:cBhvr>
                                    </p:animEffect>
                                    <p:anim calcmode="lin" valueType="num">
                                      <p:cBhvr>
                                        <p:cTn id="76" dur="2000" fill="hold"/>
                                        <p:tgtEl>
                                          <p:spTgt spid="16"/>
                                        </p:tgtEl>
                                        <p:attrNameLst>
                                          <p:attrName>ppt_x</p:attrName>
                                        </p:attrNameLst>
                                      </p:cBhvr>
                                      <p:tavLst>
                                        <p:tav tm="0">
                                          <p:val>
                                            <p:strVal val="#ppt_x"/>
                                          </p:val>
                                        </p:tav>
                                        <p:tav tm="100000">
                                          <p:val>
                                            <p:strVal val="#ppt_x"/>
                                          </p:val>
                                        </p:tav>
                                      </p:tavLst>
                                    </p:anim>
                                    <p:anim calcmode="lin" valueType="num">
                                      <p:cBhvr>
                                        <p:cTn id="77" dur="2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10" presetClass="entr" presetSubtype="0"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Computational Chemistry Grid</a:t>
            </a:r>
            <a:endParaRPr lang="en-US" dirty="0"/>
          </a:p>
        </p:txBody>
      </p:sp>
      <p:sp>
        <p:nvSpPr>
          <p:cNvPr id="3" name="Content Placeholder 2"/>
          <p:cNvSpPr>
            <a:spLocks noGrp="1"/>
          </p:cNvSpPr>
          <p:nvPr>
            <p:ph idx="1"/>
          </p:nvPr>
        </p:nvSpPr>
        <p:spPr>
          <a:xfrm>
            <a:off x="273107" y="1295400"/>
            <a:ext cx="8589249" cy="541020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r>
              <a:rPr lang="en-US" dirty="0" smtClean="0"/>
              <a:t>Has a long history (S. </a:t>
            </a:r>
            <a:r>
              <a:rPr lang="en-US" dirty="0" err="1" smtClean="0"/>
              <a:t>Pamidighantam</a:t>
            </a:r>
            <a:r>
              <a:rPr lang="en-US" dirty="0" smtClean="0"/>
              <a:t>)</a:t>
            </a:r>
          </a:p>
          <a:p>
            <a:pPr lvl="1"/>
            <a:r>
              <a:rPr lang="en-US" dirty="0" smtClean="0"/>
              <a:t>Started in 1998</a:t>
            </a:r>
            <a:r>
              <a:rPr lang="en-US" dirty="0"/>
              <a:t> </a:t>
            </a:r>
            <a:r>
              <a:rPr lang="en-US" dirty="0" smtClean="0"/>
              <a:t>as Quantum </a:t>
            </a:r>
            <a:r>
              <a:rPr lang="en-US" dirty="0"/>
              <a:t>Chemistry </a:t>
            </a:r>
            <a:r>
              <a:rPr lang="en-US" dirty="0" smtClean="0"/>
              <a:t>Workbench</a:t>
            </a:r>
          </a:p>
          <a:p>
            <a:pPr lvl="1"/>
            <a:r>
              <a:rPr lang="en-US" dirty="0" smtClean="0"/>
              <a:t>Evolved into </a:t>
            </a:r>
            <a:r>
              <a:rPr lang="en-US" dirty="0" err="1" smtClean="0"/>
              <a:t>ChemViz</a:t>
            </a:r>
            <a:r>
              <a:rPr lang="en-US" dirty="0" smtClean="0"/>
              <a:t> </a:t>
            </a:r>
            <a:r>
              <a:rPr lang="en-US" dirty="0" smtClean="0"/>
              <a:t>in NCSA Expedition Era</a:t>
            </a:r>
          </a:p>
          <a:p>
            <a:pPr lvl="1"/>
            <a:r>
              <a:rPr lang="en-US" dirty="0" smtClean="0"/>
              <a:t>A pioneer of the </a:t>
            </a:r>
            <a:r>
              <a:rPr lang="en-US" dirty="0" err="1" smtClean="0"/>
              <a:t>TeraGrid</a:t>
            </a:r>
            <a:r>
              <a:rPr lang="en-US" dirty="0" smtClean="0"/>
              <a:t> Science Gateway and Community Account concepts</a:t>
            </a:r>
          </a:p>
          <a:p>
            <a:pPr lvl="1"/>
            <a:r>
              <a:rPr lang="en-US" dirty="0" smtClean="0"/>
              <a:t>Manages software installations and licensing as well as middleware</a:t>
            </a:r>
          </a:p>
          <a:p>
            <a:r>
              <a:rPr lang="en-US" dirty="0" smtClean="0"/>
              <a:t>Currently in two incarnations</a:t>
            </a:r>
          </a:p>
          <a:p>
            <a:pPr lvl="1"/>
            <a:r>
              <a:rPr lang="en-US" dirty="0" err="1" smtClean="0">
                <a:solidFill>
                  <a:srgbClr val="FFFF00"/>
                </a:solidFill>
              </a:rPr>
              <a:t>GridChem</a:t>
            </a:r>
            <a:r>
              <a:rPr lang="en-US" dirty="0" smtClean="0">
                <a:solidFill>
                  <a:srgbClr val="FF0000"/>
                </a:solidFill>
              </a:rPr>
              <a:t> </a:t>
            </a:r>
            <a:r>
              <a:rPr lang="en-US" dirty="0" smtClean="0"/>
              <a:t>- Science Gateway for Molecular Sciences</a:t>
            </a:r>
          </a:p>
          <a:p>
            <a:pPr lvl="2"/>
            <a:r>
              <a:rPr lang="en-US" dirty="0" smtClean="0"/>
              <a:t>Production gateway </a:t>
            </a:r>
          </a:p>
          <a:p>
            <a:pPr lvl="1"/>
            <a:r>
              <a:rPr lang="en-US" dirty="0" err="1" smtClean="0">
                <a:solidFill>
                  <a:srgbClr val="FFFF00"/>
                </a:solidFill>
              </a:rPr>
              <a:t>ParamChem</a:t>
            </a:r>
            <a:r>
              <a:rPr lang="en-US" dirty="0" smtClean="0">
                <a:solidFill>
                  <a:srgbClr val="FF0000"/>
                </a:solidFill>
              </a:rPr>
              <a:t> </a:t>
            </a:r>
            <a:r>
              <a:rPr lang="en-US" dirty="0" smtClean="0"/>
              <a:t>– Automatic Parameterization of Molecular Mechanics</a:t>
            </a:r>
          </a:p>
          <a:p>
            <a:pPr lvl="2"/>
            <a:r>
              <a:rPr lang="en-US" dirty="0" smtClean="0"/>
              <a:t>Infrastructure research built on </a:t>
            </a:r>
            <a:r>
              <a:rPr lang="en-US" dirty="0" err="1" smtClean="0"/>
              <a:t>GridChem</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298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6990" y="274638"/>
            <a:ext cx="8229600" cy="715962"/>
          </a:xfrm>
        </p:spPr>
        <p:txBody>
          <a:bodyPr>
            <a:noAutofit/>
          </a:bodyPr>
          <a:lstStyle/>
          <a:p>
            <a:r>
              <a:rPr lang="en-US" sz="4000" dirty="0" err="1" smtClean="0"/>
              <a:t>GridChem</a:t>
            </a:r>
            <a:r>
              <a:rPr lang="en-US" sz="4000" dirty="0" smtClean="0"/>
              <a:t> Science </a:t>
            </a:r>
            <a:r>
              <a:rPr lang="en-US" sz="4000" dirty="0"/>
              <a:t>Gateway</a:t>
            </a:r>
            <a:r>
              <a:rPr lang="en-US" sz="4000" dirty="0" smtClean="0"/>
              <a:t> </a:t>
            </a:r>
            <a:endParaRPr lang="en-US" sz="4000" dirty="0"/>
          </a:p>
        </p:txBody>
      </p:sp>
      <p:sp>
        <p:nvSpPr>
          <p:cNvPr id="3" name="Content Placeholder 2"/>
          <p:cNvSpPr>
            <a:spLocks noGrp="1"/>
          </p:cNvSpPr>
          <p:nvPr>
            <p:ph idx="1"/>
          </p:nvPr>
        </p:nvSpPr>
        <p:spPr>
          <a:xfrm>
            <a:off x="457200" y="1417638"/>
            <a:ext cx="8229600" cy="5211762"/>
          </a:xfrm>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t>Supported Applications </a:t>
            </a:r>
          </a:p>
          <a:p>
            <a:pPr lvl="1"/>
            <a:r>
              <a:rPr lang="en-US" dirty="0" smtClean="0"/>
              <a:t>Gaussian, CHARMM, </a:t>
            </a:r>
            <a:r>
              <a:rPr lang="en-US" dirty="0" err="1" smtClean="0"/>
              <a:t>NWChem</a:t>
            </a:r>
            <a:r>
              <a:rPr lang="en-US" dirty="0" smtClean="0"/>
              <a:t>, GAMESS, </a:t>
            </a:r>
            <a:r>
              <a:rPr lang="en-US" dirty="0" err="1" smtClean="0"/>
              <a:t>Molpro</a:t>
            </a:r>
            <a:r>
              <a:rPr lang="en-US" dirty="0" smtClean="0"/>
              <a:t>, </a:t>
            </a:r>
            <a:r>
              <a:rPr lang="en-US" dirty="0" err="1" smtClean="0"/>
              <a:t>QMCPack</a:t>
            </a:r>
            <a:r>
              <a:rPr lang="en-US" dirty="0" smtClean="0"/>
              <a:t>, MD Amber, ACES, NAMD, Wien2K, </a:t>
            </a:r>
            <a:r>
              <a:rPr lang="en-US" dirty="0" err="1" smtClean="0"/>
              <a:t>Gromacs</a:t>
            </a:r>
            <a:r>
              <a:rPr lang="en-US" dirty="0" smtClean="0"/>
              <a:t>, </a:t>
            </a:r>
            <a:r>
              <a:rPr lang="en-US" dirty="0" err="1" smtClean="0"/>
              <a:t>Castep</a:t>
            </a:r>
            <a:r>
              <a:rPr lang="en-US" dirty="0" smtClean="0">
                <a:effectLst/>
              </a:rPr>
              <a:t> </a:t>
            </a:r>
            <a:endParaRPr lang="en-US" dirty="0" smtClean="0"/>
          </a:p>
          <a:p>
            <a:r>
              <a:rPr lang="en-US" dirty="0" smtClean="0"/>
              <a:t>Usage Statistics (December 2010)</a:t>
            </a:r>
          </a:p>
          <a:p>
            <a:pPr lvl="1"/>
            <a:r>
              <a:rPr lang="en-US" dirty="0" smtClean="0"/>
              <a:t>431 Distinct Users </a:t>
            </a:r>
          </a:p>
          <a:p>
            <a:pPr lvl="1"/>
            <a:r>
              <a:rPr lang="en-US" dirty="0" smtClean="0"/>
              <a:t>37,500 Computational jobs’ metadata in DB</a:t>
            </a:r>
          </a:p>
          <a:p>
            <a:pPr lvl="1"/>
            <a:r>
              <a:rPr lang="en-US" dirty="0" smtClean="0"/>
              <a:t>Over 2,000,000 Service Units consumed</a:t>
            </a:r>
          </a:p>
          <a:p>
            <a:pPr lvl="1"/>
            <a:r>
              <a:rPr lang="en-US" dirty="0" smtClean="0"/>
              <a:t>Tracked over 50 peer reviewed publications</a:t>
            </a:r>
          </a:p>
          <a:p>
            <a:pPr lvl="1"/>
            <a:r>
              <a:rPr lang="en-US" dirty="0" smtClean="0"/>
              <a:t>Reportable metrics are an important issue </a:t>
            </a:r>
          </a:p>
          <a:p>
            <a:pPr>
              <a:buNone/>
            </a:pPr>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860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Simplified </a:t>
            </a:r>
            <a:r>
              <a:rPr lang="en-US" dirty="0" err="1" smtClean="0"/>
              <a:t>GridChem</a:t>
            </a:r>
            <a:r>
              <a:rPr lang="en-US" dirty="0" smtClean="0"/>
              <a:t> Architecture</a:t>
            </a:r>
            <a:endParaRPr lang="en-US" dirty="0"/>
          </a:p>
        </p:txBody>
      </p:sp>
      <p:sp>
        <p:nvSpPr>
          <p:cNvPr id="7" name="Rounded Rectangle 6"/>
          <p:cNvSpPr/>
          <p:nvPr/>
        </p:nvSpPr>
        <p:spPr>
          <a:xfrm>
            <a:off x="3518846" y="3108770"/>
            <a:ext cx="1811009" cy="1090492"/>
          </a:xfrm>
          <a:prstGeom prst="round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nchorCtr="1"/>
          <a:lstStyle/>
          <a:p>
            <a:pPr algn="ctr"/>
            <a:r>
              <a:rPr lang="en-US" sz="1600" dirty="0" smtClean="0">
                <a:solidFill>
                  <a:srgbClr val="800000"/>
                </a:solidFill>
              </a:rPr>
              <a:t>OGCE/</a:t>
            </a:r>
            <a:r>
              <a:rPr lang="en-US" sz="1600" dirty="0" err="1" smtClean="0">
                <a:solidFill>
                  <a:srgbClr val="800000"/>
                </a:solidFill>
              </a:rPr>
              <a:t>GridChem</a:t>
            </a:r>
            <a:r>
              <a:rPr lang="en-US" sz="1600" dirty="0" smtClean="0">
                <a:solidFill>
                  <a:srgbClr val="800000"/>
                </a:solidFill>
              </a:rPr>
              <a:t> Middleware</a:t>
            </a:r>
            <a:endParaRPr lang="en-US" sz="1600" dirty="0">
              <a:solidFill>
                <a:srgbClr val="800000"/>
              </a:solidFill>
            </a:endParaRPr>
          </a:p>
        </p:txBody>
      </p:sp>
      <p:sp>
        <p:nvSpPr>
          <p:cNvPr id="8" name="Rounded Rectangle 7"/>
          <p:cNvSpPr/>
          <p:nvPr/>
        </p:nvSpPr>
        <p:spPr>
          <a:xfrm>
            <a:off x="457200" y="3105447"/>
            <a:ext cx="1257319" cy="1090492"/>
          </a:xfrm>
          <a:prstGeom prst="roundRect">
            <a:avLst/>
          </a:prstGeom>
          <a:solidFill>
            <a:srgbClr val="004B38"/>
          </a:solidFill>
        </p:spPr>
        <p:style>
          <a:lnRef idx="1">
            <a:schemeClr val="accent1"/>
          </a:lnRef>
          <a:fillRef idx="3">
            <a:schemeClr val="accent1"/>
          </a:fillRef>
          <a:effectRef idx="2">
            <a:schemeClr val="accent1"/>
          </a:effectRef>
          <a:fontRef idx="minor">
            <a:schemeClr val="lt1"/>
          </a:fontRef>
        </p:style>
        <p:txBody>
          <a:bodyPr vert="horz" rtlCol="0" anchor="ctr" anchorCtr="0"/>
          <a:lstStyle/>
          <a:p>
            <a:pPr algn="ctr"/>
            <a:r>
              <a:rPr lang="en-US" sz="1600" dirty="0" err="1" smtClean="0"/>
              <a:t>GridChem</a:t>
            </a:r>
            <a:r>
              <a:rPr lang="en-US" sz="1600" dirty="0" smtClean="0"/>
              <a:t> Client</a:t>
            </a:r>
            <a:endParaRPr lang="en-US" sz="1600" dirty="0"/>
          </a:p>
        </p:txBody>
      </p:sp>
      <p:cxnSp>
        <p:nvCxnSpPr>
          <p:cNvPr id="9" name="Straight Arrow Connector 8"/>
          <p:cNvCxnSpPr>
            <a:stCxn id="8" idx="3"/>
            <a:endCxn id="7" idx="1"/>
          </p:cNvCxnSpPr>
          <p:nvPr/>
        </p:nvCxnSpPr>
        <p:spPr>
          <a:xfrm>
            <a:off x="1714519" y="3650693"/>
            <a:ext cx="1804327" cy="3323"/>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5" idx="1"/>
            <a:endCxn id="8" idx="0"/>
          </p:cNvCxnSpPr>
          <p:nvPr/>
        </p:nvCxnSpPr>
        <p:spPr>
          <a:xfrm flipH="1">
            <a:off x="1085860" y="1977327"/>
            <a:ext cx="2027817" cy="1128120"/>
          </a:xfrm>
          <a:prstGeom prst="straightConnector1">
            <a:avLst/>
          </a:prstGeom>
          <a:ln w="38100" cmpd="sng">
            <a:solidFill>
              <a:srgbClr val="4F81BD"/>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139682" y="1607995"/>
            <a:ext cx="2191478" cy="738664"/>
          </a:xfrm>
          <a:prstGeom prst="rect">
            <a:avLst/>
          </a:prstGeom>
          <a:noFill/>
        </p:spPr>
        <p:txBody>
          <a:bodyPr wrap="square" rtlCol="0">
            <a:spAutoFit/>
          </a:bodyPr>
          <a:lstStyle/>
          <a:p>
            <a:r>
              <a:rPr lang="en-US" sz="1400" dirty="0" smtClean="0"/>
              <a:t>Gaussian, GAMES &amp; Other Molecular Editors &amp; </a:t>
            </a:r>
          </a:p>
          <a:p>
            <a:r>
              <a:rPr lang="en-US" sz="1400" dirty="0" smtClean="0"/>
              <a:t>Input Generators</a:t>
            </a:r>
            <a:endParaRPr lang="en-US" sz="1400" dirty="0"/>
          </a:p>
        </p:txBody>
      </p:sp>
      <p:sp>
        <p:nvSpPr>
          <p:cNvPr id="15" name="TextBox 14"/>
          <p:cNvSpPr txBox="1"/>
          <p:nvPr/>
        </p:nvSpPr>
        <p:spPr>
          <a:xfrm>
            <a:off x="144147" y="4812179"/>
            <a:ext cx="1344292" cy="830997"/>
          </a:xfrm>
          <a:prstGeom prst="rect">
            <a:avLst/>
          </a:prstGeom>
          <a:noFill/>
        </p:spPr>
        <p:txBody>
          <a:bodyPr wrap="square" rtlCol="0">
            <a:spAutoFit/>
          </a:bodyPr>
          <a:lstStyle/>
          <a:p>
            <a:r>
              <a:rPr lang="en-US" sz="1600" dirty="0" smtClean="0"/>
              <a:t>Output Analysis &amp; Visualization</a:t>
            </a:r>
            <a:endParaRPr lang="en-US" sz="1600" dirty="0"/>
          </a:p>
        </p:txBody>
      </p:sp>
      <p:grpSp>
        <p:nvGrpSpPr>
          <p:cNvPr id="2" name="Group 18438"/>
          <p:cNvGrpSpPr/>
          <p:nvPr/>
        </p:nvGrpSpPr>
        <p:grpSpPr>
          <a:xfrm>
            <a:off x="6511030" y="2935215"/>
            <a:ext cx="2268758" cy="2810798"/>
            <a:chOff x="6464536" y="2118586"/>
            <a:chExt cx="2268758" cy="2810798"/>
          </a:xfrm>
        </p:grpSpPr>
        <p:pic>
          <p:nvPicPr>
            <p:cNvPr id="20" name="Picture 19" descr="teragrid.jp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464536" y="3609758"/>
              <a:ext cx="2268758" cy="1319626"/>
            </a:xfrm>
            <a:prstGeom prst="rect">
              <a:avLst/>
            </a:prstGeom>
          </p:spPr>
        </p:pic>
        <p:sp>
          <p:nvSpPr>
            <p:cNvPr id="29" name="Rounded Rectangle 28"/>
            <p:cNvSpPr/>
            <p:nvPr/>
          </p:nvSpPr>
          <p:spPr>
            <a:xfrm>
              <a:off x="7645409" y="2118586"/>
              <a:ext cx="1087885" cy="141930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Gaussian, CHARMM, </a:t>
              </a:r>
              <a:r>
                <a:rPr lang="en-US" sz="1400" dirty="0" err="1" smtClean="0">
                  <a:solidFill>
                    <a:srgbClr val="FF0000"/>
                  </a:solidFill>
                </a:rPr>
                <a:t>NWChem</a:t>
              </a:r>
              <a:r>
                <a:rPr lang="en-US" sz="1400" dirty="0" smtClean="0">
                  <a:solidFill>
                    <a:srgbClr val="FF0000"/>
                  </a:solidFill>
                </a:rPr>
                <a:t>, GAMESS, NAMD, Amber …</a:t>
              </a:r>
              <a:endParaRPr lang="en-US" sz="1400" dirty="0">
                <a:solidFill>
                  <a:srgbClr val="FF0000"/>
                </a:solidFill>
              </a:endParaRPr>
            </a:p>
          </p:txBody>
        </p:sp>
        <p:sp>
          <p:nvSpPr>
            <p:cNvPr id="30" name="Rounded Rectangle 29"/>
            <p:cNvSpPr/>
            <p:nvPr/>
          </p:nvSpPr>
          <p:spPr>
            <a:xfrm>
              <a:off x="6464536" y="2288818"/>
              <a:ext cx="1126252" cy="12490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Job Managers</a:t>
              </a:r>
            </a:p>
            <a:p>
              <a:pPr algn="ctr"/>
              <a:r>
                <a:rPr lang="en-US" sz="1400" dirty="0" smtClean="0"/>
                <a:t>&amp; Data Movement Interfaces </a:t>
              </a:r>
              <a:endParaRPr lang="en-US" sz="1400" dirty="0"/>
            </a:p>
          </p:txBody>
        </p:sp>
      </p:grpSp>
      <p:cxnSp>
        <p:nvCxnSpPr>
          <p:cNvPr id="18442" name="Straight Arrow Connector 18441"/>
          <p:cNvCxnSpPr>
            <a:stCxn id="7" idx="3"/>
          </p:cNvCxnSpPr>
          <p:nvPr/>
        </p:nvCxnSpPr>
        <p:spPr>
          <a:xfrm>
            <a:off x="5329855" y="3654016"/>
            <a:ext cx="1181175" cy="0"/>
          </a:xfrm>
          <a:prstGeom prst="straightConnector1">
            <a:avLst/>
          </a:prstGeom>
          <a:ln w="63500" cap="r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45" name="Picture 6"/>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13677" y="1417638"/>
            <a:ext cx="2027796" cy="111937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6" name="Picture 5"/>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44037" y="4687949"/>
            <a:ext cx="2600024" cy="159053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8" name="Picture 7"/>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88465" y="4685313"/>
            <a:ext cx="1641390" cy="957863"/>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cxnSp>
        <p:nvCxnSpPr>
          <p:cNvPr id="54" name="Straight Arrow Connector 53"/>
          <p:cNvCxnSpPr>
            <a:endCxn id="46" idx="0"/>
          </p:cNvCxnSpPr>
          <p:nvPr/>
        </p:nvCxnSpPr>
        <p:spPr>
          <a:xfrm>
            <a:off x="1649492" y="4195939"/>
            <a:ext cx="894557" cy="492010"/>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59"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9864202"/>
              </p:ext>
            </p:extLst>
          </p:nvPr>
        </p:nvGraphicFramePr>
        <p:xfrm>
          <a:off x="3985865" y="5723456"/>
          <a:ext cx="1112980" cy="1004089"/>
        </p:xfrm>
        <a:graphic>
          <a:graphicData uri="http://schemas.openxmlformats.org/presentationml/2006/ole">
            <p:oleObj spid="_x0000_s116738" name="Bitmap Image" r:id="rId8" imgW="6935168" imgH="6257143" progId="">
              <p:embed/>
            </p:oleObj>
          </a:graphicData>
        </a:graphic>
      </p:graphicFrame>
      <p:sp>
        <p:nvSpPr>
          <p:cNvPr id="18455" name="TextBox 18454"/>
          <p:cNvSpPr txBox="1"/>
          <p:nvPr/>
        </p:nvSpPr>
        <p:spPr>
          <a:xfrm rot="19790089">
            <a:off x="1244037" y="2276456"/>
            <a:ext cx="1394345" cy="307777"/>
          </a:xfrm>
          <a:prstGeom prst="rect">
            <a:avLst/>
          </a:prstGeom>
          <a:noFill/>
        </p:spPr>
        <p:txBody>
          <a:bodyPr wrap="none" rtlCol="0">
            <a:spAutoFit/>
          </a:bodyPr>
          <a:lstStyle/>
          <a:p>
            <a:r>
              <a:rPr lang="en-US" sz="1400" dirty="0" smtClean="0"/>
              <a:t>Configure Inputs</a:t>
            </a:r>
            <a:endParaRPr lang="en-US" sz="1400" dirty="0"/>
          </a:p>
        </p:txBody>
      </p:sp>
      <p:sp>
        <p:nvSpPr>
          <p:cNvPr id="62" name="TextBox 61"/>
          <p:cNvSpPr txBox="1"/>
          <p:nvPr/>
        </p:nvSpPr>
        <p:spPr>
          <a:xfrm>
            <a:off x="1714519" y="3262930"/>
            <a:ext cx="1862384" cy="307777"/>
          </a:xfrm>
          <a:prstGeom prst="rect">
            <a:avLst/>
          </a:prstGeom>
          <a:noFill/>
        </p:spPr>
        <p:txBody>
          <a:bodyPr wrap="none" rtlCol="0">
            <a:spAutoFit/>
          </a:bodyPr>
          <a:lstStyle/>
          <a:p>
            <a:r>
              <a:rPr lang="en-US" sz="1400" dirty="0" smtClean="0"/>
              <a:t>Submit &amp; Monitor Jobs</a:t>
            </a:r>
            <a:endParaRPr lang="en-US" sz="1400" dirty="0"/>
          </a:p>
        </p:txBody>
      </p:sp>
      <p:sp>
        <p:nvSpPr>
          <p:cNvPr id="63" name="TextBox 62"/>
          <p:cNvSpPr txBox="1"/>
          <p:nvPr/>
        </p:nvSpPr>
        <p:spPr>
          <a:xfrm>
            <a:off x="1890527" y="3672718"/>
            <a:ext cx="1491389" cy="307777"/>
          </a:xfrm>
          <a:prstGeom prst="rect">
            <a:avLst/>
          </a:prstGeom>
          <a:noFill/>
        </p:spPr>
        <p:txBody>
          <a:bodyPr wrap="none" rtlCol="0">
            <a:spAutoFit/>
          </a:bodyPr>
          <a:lstStyle/>
          <a:p>
            <a:r>
              <a:rPr lang="en-US" sz="1400" dirty="0" smtClean="0"/>
              <a:t>Download Output</a:t>
            </a:r>
            <a:endParaRPr lang="en-US" sz="1400" dirty="0"/>
          </a:p>
        </p:txBody>
      </p:sp>
      <p:sp>
        <p:nvSpPr>
          <p:cNvPr id="64" name="TextBox 63"/>
          <p:cNvSpPr txBox="1"/>
          <p:nvPr/>
        </p:nvSpPr>
        <p:spPr>
          <a:xfrm>
            <a:off x="5411785" y="3131156"/>
            <a:ext cx="1135384" cy="954107"/>
          </a:xfrm>
          <a:prstGeom prst="rect">
            <a:avLst/>
          </a:prstGeom>
          <a:noFill/>
        </p:spPr>
        <p:txBody>
          <a:bodyPr wrap="none" rtlCol="0">
            <a:spAutoFit/>
          </a:bodyPr>
          <a:lstStyle/>
          <a:p>
            <a:r>
              <a:rPr lang="en-US" sz="1400" dirty="0" smtClean="0"/>
              <a:t>Monitor</a:t>
            </a:r>
          </a:p>
          <a:p>
            <a:r>
              <a:rPr lang="en-US" sz="1400" dirty="0" smtClean="0"/>
              <a:t>Resources</a:t>
            </a:r>
          </a:p>
          <a:p>
            <a:endParaRPr lang="en-US" sz="1400" dirty="0" smtClean="0"/>
          </a:p>
          <a:p>
            <a:r>
              <a:rPr lang="en-US" sz="1400" dirty="0" smtClean="0"/>
              <a:t>Manage Jobs</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5476"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 y="1171856"/>
            <a:ext cx="8382000" cy="4876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title"/>
          </p:nvPr>
        </p:nvSpPr>
        <p:spPr>
          <a:xfrm>
            <a:off x="457200" y="28856"/>
            <a:ext cx="8229600" cy="1143000"/>
          </a:xfrm>
        </p:spPr>
        <p:txBody>
          <a:bodyPr/>
          <a:lstStyle/>
          <a:p>
            <a:r>
              <a:rPr lang="en-US" dirty="0"/>
              <a:t>Sample </a:t>
            </a:r>
            <a:r>
              <a:rPr lang="en-US" dirty="0" err="1"/>
              <a:t>GridChem</a:t>
            </a:r>
            <a:r>
              <a:rPr lang="en-US" dirty="0"/>
              <a:t> Post Processing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9453" y="274638"/>
            <a:ext cx="8657779" cy="1143000"/>
          </a:xfrm>
        </p:spPr>
        <p:txBody>
          <a:bodyPr>
            <a:normAutofit fontScale="90000"/>
          </a:bodyPr>
          <a:lstStyle/>
          <a:p>
            <a:r>
              <a:rPr lang="en-US" sz="3600" dirty="0" smtClean="0"/>
              <a:t>Collaborations with Open Gateway Computing Environments</a:t>
            </a:r>
            <a:endParaRPr lang="en-US" sz="3600" dirty="0"/>
          </a:p>
        </p:txBody>
      </p:sp>
      <p:sp>
        <p:nvSpPr>
          <p:cNvPr id="3" name="Content Placeholder 2"/>
          <p:cNvSpPr>
            <a:spLocks noGrp="1"/>
          </p:cNvSpPr>
          <p:nvPr>
            <p:ph idx="1"/>
          </p:nvPr>
        </p:nvSpPr>
        <p:spPr>
          <a:xfrm>
            <a:off x="457200" y="1417638"/>
            <a:ext cx="8460032" cy="5211762"/>
          </a:xfrm>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r>
              <a:rPr lang="en-US" dirty="0" smtClean="0"/>
              <a:t>The OGCE has several general purpose tools that are being phased into </a:t>
            </a:r>
            <a:r>
              <a:rPr lang="en-US" dirty="0" err="1" smtClean="0"/>
              <a:t>GridChem’s</a:t>
            </a:r>
            <a:r>
              <a:rPr lang="en-US" dirty="0" smtClean="0"/>
              <a:t> production middleware.</a:t>
            </a:r>
          </a:p>
          <a:p>
            <a:r>
              <a:rPr lang="en-US" dirty="0" err="1" smtClean="0">
                <a:solidFill>
                  <a:srgbClr val="FFFF00"/>
                </a:solidFill>
              </a:rPr>
              <a:t>XBaya</a:t>
            </a:r>
            <a:r>
              <a:rPr lang="en-US" dirty="0" smtClean="0">
                <a:solidFill>
                  <a:srgbClr val="FFFF00"/>
                </a:solidFill>
              </a:rPr>
              <a:t>: </a:t>
            </a:r>
            <a:r>
              <a:rPr lang="en-US" dirty="0" smtClean="0"/>
              <a:t>Graphical </a:t>
            </a:r>
            <a:r>
              <a:rPr lang="en-US" dirty="0"/>
              <a:t>composition </a:t>
            </a:r>
            <a:r>
              <a:rPr lang="en-US" dirty="0" smtClean="0"/>
              <a:t>and execution of </a:t>
            </a:r>
            <a:r>
              <a:rPr lang="en-US" dirty="0"/>
              <a:t>sequence of </a:t>
            </a:r>
            <a:r>
              <a:rPr lang="en-US" dirty="0" smtClean="0"/>
              <a:t>tasks.</a:t>
            </a:r>
          </a:p>
          <a:p>
            <a:r>
              <a:rPr lang="en-US" dirty="0" smtClean="0">
                <a:solidFill>
                  <a:srgbClr val="FFFF00"/>
                </a:solidFill>
              </a:rPr>
              <a:t>Workflow Interpreter Service </a:t>
            </a:r>
            <a:r>
              <a:rPr lang="en-US" dirty="0" smtClean="0"/>
              <a:t>and </a:t>
            </a:r>
            <a:r>
              <a:rPr lang="en-US" dirty="0" smtClean="0">
                <a:solidFill>
                  <a:srgbClr val="FFFF00"/>
                </a:solidFill>
              </a:rPr>
              <a:t>GFAC</a:t>
            </a:r>
          </a:p>
          <a:p>
            <a:pPr lvl="1"/>
            <a:r>
              <a:rPr lang="en-US" dirty="0" smtClean="0"/>
              <a:t>Supports </a:t>
            </a:r>
            <a:r>
              <a:rPr lang="en-US" dirty="0"/>
              <a:t>long running executions and asynchronous </a:t>
            </a:r>
            <a:r>
              <a:rPr lang="en-US" dirty="0" smtClean="0"/>
              <a:t>invocations.</a:t>
            </a:r>
          </a:p>
          <a:p>
            <a:pPr lvl="1"/>
            <a:r>
              <a:rPr lang="en-US" dirty="0" smtClean="0"/>
              <a:t>Stop</a:t>
            </a:r>
            <a:r>
              <a:rPr lang="en-US" dirty="0"/>
              <a:t>, rewind, and replay executions</a:t>
            </a:r>
            <a:r>
              <a:rPr lang="en-US" dirty="0" smtClean="0"/>
              <a:t>.</a:t>
            </a:r>
          </a:p>
          <a:p>
            <a:pPr lvl="1"/>
            <a:r>
              <a:rPr lang="en-US" dirty="0" smtClean="0"/>
              <a:t>Support </a:t>
            </a:r>
            <a:r>
              <a:rPr lang="en-US" dirty="0"/>
              <a:t>parametric sweeps of workflows</a:t>
            </a:r>
            <a:r>
              <a:rPr lang="en-US" dirty="0" smtClean="0"/>
              <a:t>.</a:t>
            </a:r>
          </a:p>
          <a:p>
            <a:pPr lvl="1"/>
            <a:r>
              <a:rPr lang="en-US" dirty="0" smtClean="0"/>
              <a:t>Integrate </a:t>
            </a:r>
            <a:r>
              <a:rPr lang="en-US" dirty="0"/>
              <a:t>human interactions into workflow executions.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7999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ounded Rectangle 2"/>
          <p:cNvSpPr/>
          <p:nvPr/>
        </p:nvSpPr>
        <p:spPr>
          <a:xfrm>
            <a:off x="1916916" y="3343305"/>
            <a:ext cx="1366444" cy="1090492"/>
          </a:xfrm>
          <a:prstGeom prst="round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nchorCtr="1"/>
          <a:lstStyle/>
          <a:p>
            <a:pPr algn="ctr"/>
            <a:r>
              <a:rPr lang="en-US" sz="1400" dirty="0" smtClean="0">
                <a:solidFill>
                  <a:srgbClr val="800000"/>
                </a:solidFill>
              </a:rPr>
              <a:t>OGCE Workflow &amp; Job Management</a:t>
            </a:r>
            <a:endParaRPr lang="en-US" sz="1400" dirty="0">
              <a:solidFill>
                <a:srgbClr val="800000"/>
              </a:solidFill>
            </a:endParaRPr>
          </a:p>
        </p:txBody>
      </p:sp>
      <p:sp>
        <p:nvSpPr>
          <p:cNvPr id="10" name="Rectangle 9"/>
          <p:cNvSpPr/>
          <p:nvPr/>
        </p:nvSpPr>
        <p:spPr>
          <a:xfrm>
            <a:off x="4397667" y="1219200"/>
            <a:ext cx="1198273" cy="892705"/>
          </a:xfrm>
          <a:prstGeom prst="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anchor="ctr" anchorCtr="1"/>
          <a:lstStyle/>
          <a:p>
            <a:pPr algn="ctr"/>
            <a:r>
              <a:rPr lang="en-US" sz="1400" dirty="0" smtClean="0"/>
              <a:t>Java </a:t>
            </a:r>
            <a:r>
              <a:rPr lang="en-US" sz="1400" dirty="0" err="1" smtClean="0"/>
              <a:t>CoG</a:t>
            </a:r>
            <a:endParaRPr lang="en-US" sz="1400" dirty="0" smtClean="0"/>
          </a:p>
          <a:p>
            <a:pPr algn="ctr"/>
            <a:r>
              <a:rPr lang="en-US" sz="1400" dirty="0" smtClean="0"/>
              <a:t>Abstraction</a:t>
            </a:r>
            <a:endParaRPr lang="en-US" sz="1400" dirty="0"/>
          </a:p>
        </p:txBody>
      </p:sp>
      <p:sp>
        <p:nvSpPr>
          <p:cNvPr id="15" name="Rectangle 14"/>
          <p:cNvSpPr/>
          <p:nvPr/>
        </p:nvSpPr>
        <p:spPr>
          <a:xfrm>
            <a:off x="4397667" y="2579951"/>
            <a:ext cx="1198273" cy="892705"/>
          </a:xfrm>
          <a:prstGeom prst="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anchor="ctr" anchorCtr="1"/>
          <a:lstStyle/>
          <a:p>
            <a:pPr algn="ctr"/>
            <a:r>
              <a:rPr lang="en-US" sz="1400" dirty="0" smtClean="0"/>
              <a:t>DRMAA &amp; SSH Utilities</a:t>
            </a:r>
            <a:endParaRPr lang="en-US" sz="1400" dirty="0"/>
          </a:p>
        </p:txBody>
      </p:sp>
      <p:sp>
        <p:nvSpPr>
          <p:cNvPr id="17" name="Rounded Rectangle 16"/>
          <p:cNvSpPr/>
          <p:nvPr/>
        </p:nvSpPr>
        <p:spPr>
          <a:xfrm>
            <a:off x="191176" y="3354899"/>
            <a:ext cx="1257319" cy="1090492"/>
          </a:xfrm>
          <a:prstGeom prst="roundRect">
            <a:avLst/>
          </a:prstGeom>
          <a:solidFill>
            <a:srgbClr val="004B38"/>
          </a:solidFill>
        </p:spPr>
        <p:style>
          <a:lnRef idx="1">
            <a:schemeClr val="accent1"/>
          </a:lnRef>
          <a:fillRef idx="3">
            <a:schemeClr val="accent1"/>
          </a:fillRef>
          <a:effectRef idx="2">
            <a:schemeClr val="accent1"/>
          </a:effectRef>
          <a:fontRef idx="minor">
            <a:schemeClr val="lt1"/>
          </a:fontRef>
        </p:style>
        <p:txBody>
          <a:bodyPr vert="horz" rtlCol="0" anchor="ctr" anchorCtr="0"/>
          <a:lstStyle/>
          <a:p>
            <a:pPr algn="ctr"/>
            <a:r>
              <a:rPr lang="en-US" sz="1600" dirty="0" err="1" smtClean="0"/>
              <a:t>GridChem</a:t>
            </a:r>
            <a:r>
              <a:rPr lang="en-US" sz="1600" dirty="0" smtClean="0"/>
              <a:t> Client</a:t>
            </a:r>
            <a:endParaRPr lang="en-US" sz="1600" dirty="0"/>
          </a:p>
        </p:txBody>
      </p:sp>
      <p:cxnSp>
        <p:nvCxnSpPr>
          <p:cNvPr id="24" name="Straight Arrow Connector 23"/>
          <p:cNvCxnSpPr>
            <a:stCxn id="17" idx="3"/>
            <a:endCxn id="3" idx="1"/>
          </p:cNvCxnSpPr>
          <p:nvPr/>
        </p:nvCxnSpPr>
        <p:spPr>
          <a:xfrm flipV="1">
            <a:off x="1448495" y="3888551"/>
            <a:ext cx="468421" cy="1159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2" name="Group 54"/>
          <p:cNvGrpSpPr/>
          <p:nvPr/>
        </p:nvGrpSpPr>
        <p:grpSpPr>
          <a:xfrm>
            <a:off x="6213209" y="1088609"/>
            <a:ext cx="2536763" cy="1034074"/>
            <a:chOff x="6323154" y="1360709"/>
            <a:chExt cx="1872795" cy="658636"/>
          </a:xfrm>
        </p:grpSpPr>
        <p:sp>
          <p:nvSpPr>
            <p:cNvPr id="47" name="Bevel 46"/>
            <p:cNvSpPr/>
            <p:nvPr/>
          </p:nvSpPr>
          <p:spPr>
            <a:xfrm>
              <a:off x="7157967" y="1360709"/>
              <a:ext cx="1037982" cy="658636"/>
            </a:xfrm>
            <a:prstGeom prst="bevel">
              <a:avLst/>
            </a:prstGeom>
            <a:ln/>
          </p:spPr>
          <p:style>
            <a:lnRef idx="1">
              <a:schemeClr val="accent1"/>
            </a:lnRef>
            <a:fillRef idx="3">
              <a:schemeClr val="accent1"/>
            </a:fillRef>
            <a:effectRef idx="2">
              <a:schemeClr val="accent1"/>
            </a:effectRef>
            <a:fontRef idx="minor">
              <a:schemeClr val="lt1"/>
            </a:fontRef>
          </p:style>
          <p:txBody>
            <a:bodyPr anchor="ctr" anchorCtr="1"/>
            <a:lstStyle/>
            <a:p>
              <a:pPr algn="ctr"/>
              <a:r>
                <a:rPr lang="en-US" sz="1600" dirty="0" smtClean="0"/>
                <a:t>TeraGrid/XD</a:t>
              </a:r>
              <a:endParaRPr lang="en-US" sz="1600" dirty="0"/>
            </a:p>
          </p:txBody>
        </p:sp>
        <p:sp>
          <p:nvSpPr>
            <p:cNvPr id="50" name="Plaque 49"/>
            <p:cNvSpPr/>
            <p:nvPr/>
          </p:nvSpPr>
          <p:spPr>
            <a:xfrm>
              <a:off x="6323154" y="1589490"/>
              <a:ext cx="834813" cy="242146"/>
            </a:xfrm>
            <a:prstGeom prst="plaque">
              <a:avLst/>
            </a:prstGeom>
            <a:ln/>
          </p:spPr>
          <p:style>
            <a:lnRef idx="1">
              <a:schemeClr val="accent4"/>
            </a:lnRef>
            <a:fillRef idx="3">
              <a:schemeClr val="accent4"/>
            </a:fillRef>
            <a:effectRef idx="2">
              <a:schemeClr val="accent4"/>
            </a:effectRef>
            <a:fontRef idx="minor">
              <a:schemeClr val="lt1"/>
            </a:fontRef>
          </p:style>
          <p:txBody>
            <a:bodyPr anchor="ctr" anchorCtr="1"/>
            <a:lstStyle/>
            <a:p>
              <a:pPr algn="ctr"/>
              <a:r>
                <a:rPr lang="en-US" sz="1400" dirty="0" err="1" smtClean="0"/>
                <a:t>Globus</a:t>
              </a:r>
              <a:endParaRPr lang="en-US" sz="1400" dirty="0"/>
            </a:p>
          </p:txBody>
        </p:sp>
      </p:grpSp>
      <p:grpSp>
        <p:nvGrpSpPr>
          <p:cNvPr id="4" name="Group 55"/>
          <p:cNvGrpSpPr/>
          <p:nvPr/>
        </p:nvGrpSpPr>
        <p:grpSpPr>
          <a:xfrm>
            <a:off x="6096000" y="2360436"/>
            <a:ext cx="2600773" cy="1092387"/>
            <a:chOff x="6119520" y="2605788"/>
            <a:chExt cx="2110357" cy="695777"/>
          </a:xfrm>
        </p:grpSpPr>
        <p:sp>
          <p:nvSpPr>
            <p:cNvPr id="49" name="Bevel 48"/>
            <p:cNvSpPr/>
            <p:nvPr/>
          </p:nvSpPr>
          <p:spPr>
            <a:xfrm>
              <a:off x="7157966" y="2605788"/>
              <a:ext cx="1071911" cy="695777"/>
            </a:xfrm>
            <a:prstGeom prst="bevel">
              <a:avLst/>
            </a:prstGeom>
            <a:ln/>
          </p:spPr>
          <p:style>
            <a:lnRef idx="1">
              <a:schemeClr val="accent1"/>
            </a:lnRef>
            <a:fillRef idx="3">
              <a:schemeClr val="accent1"/>
            </a:fillRef>
            <a:effectRef idx="2">
              <a:schemeClr val="accent1"/>
            </a:effectRef>
            <a:fontRef idx="minor">
              <a:schemeClr val="lt1"/>
            </a:fontRef>
          </p:style>
          <p:txBody>
            <a:bodyPr anchor="ctr" anchorCtr="1"/>
            <a:lstStyle/>
            <a:p>
              <a:pPr algn="ctr"/>
              <a:r>
                <a:rPr lang="en-US" sz="1600" dirty="0" smtClean="0"/>
                <a:t>Campus Resources</a:t>
              </a:r>
              <a:endParaRPr lang="en-US" sz="1600" dirty="0"/>
            </a:p>
          </p:txBody>
        </p:sp>
        <p:sp>
          <p:nvSpPr>
            <p:cNvPr id="52" name="Plaque 51"/>
            <p:cNvSpPr/>
            <p:nvPr/>
          </p:nvSpPr>
          <p:spPr>
            <a:xfrm>
              <a:off x="6119520" y="2820446"/>
              <a:ext cx="1038447" cy="320343"/>
            </a:xfrm>
            <a:prstGeom prst="plaque">
              <a:avLst/>
            </a:prstGeom>
            <a:ln/>
          </p:spPr>
          <p:style>
            <a:lnRef idx="1">
              <a:schemeClr val="accent4"/>
            </a:lnRef>
            <a:fillRef idx="3">
              <a:schemeClr val="accent4"/>
            </a:fillRef>
            <a:effectRef idx="2">
              <a:schemeClr val="accent4"/>
            </a:effectRef>
            <a:fontRef idx="minor">
              <a:schemeClr val="lt1"/>
            </a:fontRef>
          </p:style>
          <p:txBody>
            <a:bodyPr anchor="ctr" anchorCtr="1"/>
            <a:lstStyle/>
            <a:p>
              <a:pPr algn="ctr"/>
              <a:r>
                <a:rPr lang="en-US" sz="1400" dirty="0" smtClean="0"/>
                <a:t>Condor, SSH,</a:t>
              </a:r>
              <a:r>
                <a:rPr lang="en-US" sz="1400" dirty="0" smtClean="0"/>
                <a:t> (SLURM)</a:t>
              </a:r>
              <a:endParaRPr lang="en-US" sz="1400" dirty="0"/>
            </a:p>
          </p:txBody>
        </p:sp>
      </p:grpSp>
      <p:cxnSp>
        <p:nvCxnSpPr>
          <p:cNvPr id="59" name="Straight Arrow Connector 58"/>
          <p:cNvCxnSpPr>
            <a:stCxn id="15" idx="3"/>
            <a:endCxn id="52" idx="1"/>
          </p:cNvCxnSpPr>
          <p:nvPr/>
        </p:nvCxnSpPr>
        <p:spPr>
          <a:xfrm flipV="1">
            <a:off x="5595940" y="2948927"/>
            <a:ext cx="500060" cy="773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10" idx="3"/>
            <a:endCxn id="50" idx="1"/>
          </p:cNvCxnSpPr>
          <p:nvPr/>
        </p:nvCxnSpPr>
        <p:spPr>
          <a:xfrm flipV="1">
            <a:off x="5595940" y="1637888"/>
            <a:ext cx="617269" cy="276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3" idx="3"/>
            <a:endCxn id="10" idx="1"/>
          </p:cNvCxnSpPr>
          <p:nvPr/>
        </p:nvCxnSpPr>
        <p:spPr>
          <a:xfrm flipV="1">
            <a:off x="3283360" y="1665553"/>
            <a:ext cx="1114307" cy="22229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3" idx="3"/>
            <a:endCxn id="15" idx="1"/>
          </p:cNvCxnSpPr>
          <p:nvPr/>
        </p:nvCxnSpPr>
        <p:spPr>
          <a:xfrm flipV="1">
            <a:off x="3283360" y="3026304"/>
            <a:ext cx="1114307" cy="86224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3" idx="3"/>
            <a:endCxn id="38" idx="1"/>
          </p:cNvCxnSpPr>
          <p:nvPr/>
        </p:nvCxnSpPr>
        <p:spPr>
          <a:xfrm>
            <a:off x="3283360" y="3888551"/>
            <a:ext cx="1114307" cy="5041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6" name="Title 1"/>
          <p:cNvSpPr>
            <a:spLocks noGrp="1"/>
          </p:cNvSpPr>
          <p:nvPr>
            <p:ph type="title"/>
          </p:nvPr>
        </p:nvSpPr>
        <p:spPr>
          <a:xfrm>
            <a:off x="1" y="124438"/>
            <a:ext cx="9069376" cy="967926"/>
          </a:xfrm>
        </p:spPr>
        <p:txBody>
          <a:bodyPr>
            <a:noAutofit/>
          </a:bodyPr>
          <a:lstStyle/>
          <a:p>
            <a:r>
              <a:rPr lang="en-US" sz="3200" dirty="0" smtClean="0"/>
              <a:t>OGCE</a:t>
            </a:r>
            <a:r>
              <a:rPr lang="en-US" sz="3200" dirty="0" smtClean="0"/>
              <a:t>-</a:t>
            </a:r>
            <a:r>
              <a:rPr lang="en-US" sz="3200" dirty="0" smtClean="0"/>
              <a:t>Generalized </a:t>
            </a:r>
            <a:r>
              <a:rPr lang="en-US" sz="3200" dirty="0" err="1" smtClean="0"/>
              <a:t>GridChem</a:t>
            </a:r>
            <a:r>
              <a:rPr lang="en-US" sz="3200" dirty="0" smtClean="0"/>
              <a:t> Infrastructure</a:t>
            </a:r>
            <a:endParaRPr lang="en-US" sz="3200" dirty="0"/>
          </a:p>
        </p:txBody>
      </p:sp>
      <p:sp>
        <p:nvSpPr>
          <p:cNvPr id="38" name="Rectangle 37"/>
          <p:cNvSpPr/>
          <p:nvPr/>
        </p:nvSpPr>
        <p:spPr>
          <a:xfrm>
            <a:off x="4397667" y="3946338"/>
            <a:ext cx="1198273" cy="892705"/>
          </a:xfrm>
          <a:prstGeom prst="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anchor="ctr" anchorCtr="1"/>
          <a:lstStyle/>
          <a:p>
            <a:pPr algn="ctr"/>
            <a:r>
              <a:rPr lang="en-US" sz="1400" dirty="0" smtClean="0"/>
              <a:t>Cloud API’s</a:t>
            </a:r>
            <a:endParaRPr lang="en-US" sz="1400" dirty="0"/>
          </a:p>
        </p:txBody>
      </p:sp>
      <p:grpSp>
        <p:nvGrpSpPr>
          <p:cNvPr id="5" name="Group 38"/>
          <p:cNvGrpSpPr/>
          <p:nvPr/>
        </p:nvGrpSpPr>
        <p:grpSpPr>
          <a:xfrm>
            <a:off x="6096000" y="3884640"/>
            <a:ext cx="2600774" cy="899783"/>
            <a:chOff x="6119520" y="2605789"/>
            <a:chExt cx="2110358" cy="573101"/>
          </a:xfrm>
        </p:grpSpPr>
        <p:sp>
          <p:nvSpPr>
            <p:cNvPr id="40" name="Bevel 39"/>
            <p:cNvSpPr/>
            <p:nvPr/>
          </p:nvSpPr>
          <p:spPr>
            <a:xfrm>
              <a:off x="7157967" y="2605789"/>
              <a:ext cx="1071911" cy="573101"/>
            </a:xfrm>
            <a:prstGeom prst="bevel">
              <a:avLst/>
            </a:prstGeom>
            <a:ln/>
          </p:spPr>
          <p:style>
            <a:lnRef idx="1">
              <a:schemeClr val="accent1"/>
            </a:lnRef>
            <a:fillRef idx="3">
              <a:schemeClr val="accent1"/>
            </a:fillRef>
            <a:effectRef idx="2">
              <a:schemeClr val="accent1"/>
            </a:effectRef>
            <a:fontRef idx="minor">
              <a:schemeClr val="lt1"/>
            </a:fontRef>
          </p:style>
          <p:txBody>
            <a:bodyPr anchor="ctr" anchorCtr="1"/>
            <a:lstStyle/>
            <a:p>
              <a:pPr algn="ctr"/>
              <a:r>
                <a:rPr lang="en-US" sz="1600" dirty="0" smtClean="0"/>
                <a:t>Amazon, Eucalyptus</a:t>
              </a:r>
              <a:endParaRPr lang="en-US" sz="1600" dirty="0"/>
            </a:p>
          </p:txBody>
        </p:sp>
        <p:sp>
          <p:nvSpPr>
            <p:cNvPr id="41" name="Plaque 40"/>
            <p:cNvSpPr/>
            <p:nvPr/>
          </p:nvSpPr>
          <p:spPr>
            <a:xfrm>
              <a:off x="6119520" y="2769338"/>
              <a:ext cx="1038447" cy="320343"/>
            </a:xfrm>
            <a:prstGeom prst="plaque">
              <a:avLst/>
            </a:prstGeom>
            <a:ln/>
          </p:spPr>
          <p:style>
            <a:lnRef idx="1">
              <a:schemeClr val="accent4"/>
            </a:lnRef>
            <a:fillRef idx="3">
              <a:schemeClr val="accent4"/>
            </a:fillRef>
            <a:effectRef idx="2">
              <a:schemeClr val="accent4"/>
            </a:effectRef>
            <a:fontRef idx="minor">
              <a:schemeClr val="lt1"/>
            </a:fontRef>
          </p:style>
          <p:txBody>
            <a:bodyPr anchor="ctr" anchorCtr="1"/>
            <a:lstStyle/>
            <a:p>
              <a:pPr algn="ctr"/>
              <a:r>
                <a:rPr lang="en-US" sz="1400" dirty="0" smtClean="0"/>
                <a:t>EC2 Interface</a:t>
              </a:r>
              <a:endParaRPr lang="en-US" sz="1400" dirty="0"/>
            </a:p>
          </p:txBody>
        </p:sp>
      </p:grpSp>
      <p:cxnSp>
        <p:nvCxnSpPr>
          <p:cNvPr id="42" name="Straight Arrow Connector 41"/>
          <p:cNvCxnSpPr>
            <a:stCxn id="38" idx="3"/>
            <a:endCxn id="41" idx="1"/>
          </p:cNvCxnSpPr>
          <p:nvPr/>
        </p:nvCxnSpPr>
        <p:spPr>
          <a:xfrm>
            <a:off x="5595940" y="4392691"/>
            <a:ext cx="500060" cy="19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4364327" y="5203295"/>
            <a:ext cx="1198273" cy="892705"/>
          </a:xfrm>
          <a:prstGeom prst="rect">
            <a:avLst/>
          </a:prstGeom>
          <a:ln/>
        </p:spPr>
        <p:style>
          <a:lnRef idx="1">
            <a:schemeClr val="accent2"/>
          </a:lnRef>
          <a:fillRef idx="3">
            <a:schemeClr val="accent2"/>
          </a:fillRef>
          <a:effectRef idx="2">
            <a:schemeClr val="accent2"/>
          </a:effectRef>
          <a:fontRef idx="minor">
            <a:schemeClr val="lt1"/>
          </a:fontRef>
        </p:style>
        <p:txBody>
          <a:bodyPr anchor="ctr" anchorCtr="1"/>
          <a:lstStyle/>
          <a:p>
            <a:pPr algn="ctr"/>
            <a:r>
              <a:rPr lang="en-US" sz="1400" dirty="0" smtClean="0"/>
              <a:t>Other Grid Middleware</a:t>
            </a:r>
            <a:endParaRPr lang="en-US" sz="1400" dirty="0"/>
          </a:p>
        </p:txBody>
      </p:sp>
      <p:grpSp>
        <p:nvGrpSpPr>
          <p:cNvPr id="6" name="Group 43"/>
          <p:cNvGrpSpPr/>
          <p:nvPr/>
        </p:nvGrpSpPr>
        <p:grpSpPr>
          <a:xfrm>
            <a:off x="6096000" y="5160569"/>
            <a:ext cx="2600773" cy="1092387"/>
            <a:chOff x="6119520" y="2605788"/>
            <a:chExt cx="2110357" cy="695777"/>
          </a:xfrm>
        </p:grpSpPr>
        <p:sp>
          <p:nvSpPr>
            <p:cNvPr id="45" name="Bevel 44"/>
            <p:cNvSpPr/>
            <p:nvPr/>
          </p:nvSpPr>
          <p:spPr>
            <a:xfrm>
              <a:off x="7157966" y="2605788"/>
              <a:ext cx="1071911" cy="695777"/>
            </a:xfrm>
            <a:prstGeom prst="bevel">
              <a:avLst/>
            </a:prstGeom>
            <a:ln/>
          </p:spPr>
          <p:style>
            <a:lnRef idx="1">
              <a:schemeClr val="accent2"/>
            </a:lnRef>
            <a:fillRef idx="3">
              <a:schemeClr val="accent2"/>
            </a:fillRef>
            <a:effectRef idx="2">
              <a:schemeClr val="accent2"/>
            </a:effectRef>
            <a:fontRef idx="minor">
              <a:schemeClr val="lt1"/>
            </a:fontRef>
          </p:style>
          <p:txBody>
            <a:bodyPr anchor="ctr" anchorCtr="1"/>
            <a:lstStyle/>
            <a:p>
              <a:pPr algn="ctr"/>
              <a:r>
                <a:rPr lang="en-US" sz="1600" dirty="0" smtClean="0"/>
                <a:t>European Grids</a:t>
              </a:r>
              <a:endParaRPr lang="en-US" sz="1600" dirty="0"/>
            </a:p>
          </p:txBody>
        </p:sp>
        <p:sp>
          <p:nvSpPr>
            <p:cNvPr id="46" name="Plaque 45"/>
            <p:cNvSpPr/>
            <p:nvPr/>
          </p:nvSpPr>
          <p:spPr>
            <a:xfrm>
              <a:off x="6119520" y="2784183"/>
              <a:ext cx="1038447" cy="320343"/>
            </a:xfrm>
            <a:prstGeom prst="plaque">
              <a:avLst/>
            </a:prstGeom>
            <a:ln/>
          </p:spPr>
          <p:style>
            <a:lnRef idx="1">
              <a:schemeClr val="accent2"/>
            </a:lnRef>
            <a:fillRef idx="3">
              <a:schemeClr val="accent2"/>
            </a:fillRef>
            <a:effectRef idx="2">
              <a:schemeClr val="accent2"/>
            </a:effectRef>
            <a:fontRef idx="minor">
              <a:schemeClr val="lt1"/>
            </a:fontRef>
          </p:style>
          <p:txBody>
            <a:bodyPr anchor="ctr" anchorCtr="1"/>
            <a:lstStyle/>
            <a:p>
              <a:pPr algn="ctr"/>
              <a:r>
                <a:rPr lang="en-US" sz="1400" dirty="0" err="1" smtClean="0"/>
                <a:t>Unicore</a:t>
              </a:r>
              <a:r>
                <a:rPr lang="en-US" sz="1400" dirty="0" smtClean="0"/>
                <a:t>, Open Nebula</a:t>
              </a:r>
              <a:endParaRPr lang="en-US" sz="1400" dirty="0"/>
            </a:p>
          </p:txBody>
        </p:sp>
      </p:grpSp>
      <p:cxnSp>
        <p:nvCxnSpPr>
          <p:cNvPr id="51" name="Straight Arrow Connector 50"/>
          <p:cNvCxnSpPr>
            <a:stCxn id="43" idx="3"/>
            <a:endCxn id="46" idx="1"/>
          </p:cNvCxnSpPr>
          <p:nvPr/>
        </p:nvCxnSpPr>
        <p:spPr>
          <a:xfrm>
            <a:off x="5562600" y="5649648"/>
            <a:ext cx="533400" cy="4247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3" idx="3"/>
            <a:endCxn id="43" idx="1"/>
          </p:cNvCxnSpPr>
          <p:nvPr/>
        </p:nvCxnSpPr>
        <p:spPr>
          <a:xfrm>
            <a:off x="3283360" y="3888551"/>
            <a:ext cx="1080967" cy="176109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595940" y="6239297"/>
            <a:ext cx="2311863" cy="369332"/>
          </a:xfrm>
          <a:prstGeom prst="rect">
            <a:avLst/>
          </a:prstGeom>
          <a:noFill/>
        </p:spPr>
        <p:txBody>
          <a:bodyPr wrap="none" rtlCol="0">
            <a:spAutoFit/>
          </a:bodyPr>
          <a:lstStyle/>
          <a:p>
            <a:r>
              <a:rPr lang="en-US" dirty="0" smtClean="0"/>
              <a:t>(Requirements Driven)</a:t>
            </a:r>
            <a:endParaRPr lang="en-US" dirty="0"/>
          </a:p>
        </p:txBody>
      </p:sp>
      <p:sp>
        <p:nvSpPr>
          <p:cNvPr id="66" name="Sun 65"/>
          <p:cNvSpPr/>
          <p:nvPr/>
        </p:nvSpPr>
        <p:spPr>
          <a:xfrm>
            <a:off x="805669" y="2186292"/>
            <a:ext cx="642826" cy="570980"/>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a:stCxn id="66" idx="2"/>
            <a:endCxn id="17" idx="0"/>
          </p:cNvCxnSpPr>
          <p:nvPr/>
        </p:nvCxnSpPr>
        <p:spPr>
          <a:xfrm flipH="1">
            <a:off x="819836" y="2757272"/>
            <a:ext cx="307246" cy="5976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942731" y="1846756"/>
            <a:ext cx="1912341" cy="923330"/>
          </a:xfrm>
          <a:prstGeom prst="rect">
            <a:avLst/>
          </a:prstGeom>
          <a:noFill/>
        </p:spPr>
        <p:txBody>
          <a:bodyPr wrap="square" rtlCol="0">
            <a:spAutoFit/>
          </a:bodyPr>
          <a:lstStyle/>
          <a:p>
            <a:pPr algn="ctr"/>
            <a:r>
              <a:rPr lang="en-US" dirty="0" smtClean="0"/>
              <a:t>Molecular Editors &amp; Input Generators</a:t>
            </a:r>
            <a:endParaRPr lang="en-US" dirty="0"/>
          </a:p>
        </p:txBody>
      </p:sp>
      <p:sp>
        <p:nvSpPr>
          <p:cNvPr id="73" name="Dodecagon 72"/>
          <p:cNvSpPr/>
          <p:nvPr/>
        </p:nvSpPr>
        <p:spPr>
          <a:xfrm>
            <a:off x="805669" y="5024876"/>
            <a:ext cx="642826" cy="532529"/>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Arrow Connector 75"/>
          <p:cNvCxnSpPr>
            <a:stCxn id="17" idx="2"/>
            <a:endCxn id="73" idx="10"/>
          </p:cNvCxnSpPr>
          <p:nvPr/>
        </p:nvCxnSpPr>
        <p:spPr>
          <a:xfrm>
            <a:off x="819836" y="4445391"/>
            <a:ext cx="221119" cy="57948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342115" y="5468640"/>
            <a:ext cx="1912341" cy="646331"/>
          </a:xfrm>
          <a:prstGeom prst="rect">
            <a:avLst/>
          </a:prstGeom>
          <a:noFill/>
        </p:spPr>
        <p:txBody>
          <a:bodyPr wrap="square" rtlCol="0">
            <a:spAutoFit/>
          </a:bodyPr>
          <a:lstStyle/>
          <a:p>
            <a:pPr algn="ctr"/>
            <a:r>
              <a:rPr lang="en-US" dirty="0" smtClean="0"/>
              <a:t>Output Analysis and Visualization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316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ParamChem</a:t>
            </a:r>
            <a:r>
              <a:rPr lang="en-US" dirty="0" smtClean="0"/>
              <a:t> Overview</a:t>
            </a:r>
            <a:endParaRPr lang="en-US" dirty="0"/>
          </a:p>
        </p:txBody>
      </p:sp>
      <p:sp>
        <p:nvSpPr>
          <p:cNvPr id="3" name="Content Placeholder 2"/>
          <p:cNvSpPr>
            <a:spLocks noGrp="1"/>
          </p:cNvSpPr>
          <p:nvPr>
            <p:ph idx="1"/>
          </p:nvPr>
        </p:nvSpPr>
        <p:spPr>
          <a:xfrm>
            <a:off x="457200" y="1295400"/>
            <a:ext cx="8382000" cy="5410200"/>
          </a:xfrm>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r>
              <a:rPr lang="en-US" dirty="0" smtClean="0"/>
              <a:t>Collaboration between University of Maryland, NCSA, University of Kentucky, University of Florida</a:t>
            </a:r>
            <a:endParaRPr lang="en-US" dirty="0" smtClean="0"/>
          </a:p>
          <a:p>
            <a:r>
              <a:rPr lang="en-US" dirty="0" smtClean="0">
                <a:solidFill>
                  <a:srgbClr val="FFFF00"/>
                </a:solidFill>
              </a:rPr>
              <a:t>Goal: </a:t>
            </a:r>
            <a:r>
              <a:rPr lang="en-US" dirty="0" smtClean="0"/>
              <a:t>automate </a:t>
            </a:r>
            <a:r>
              <a:rPr lang="en-US" dirty="0" smtClean="0"/>
              <a:t>the process of </a:t>
            </a:r>
            <a:r>
              <a:rPr lang="en-US" dirty="0" smtClean="0"/>
              <a:t>parameterization </a:t>
            </a:r>
            <a:r>
              <a:rPr lang="en-US" dirty="0" smtClean="0"/>
              <a:t>for classical molecular </a:t>
            </a:r>
            <a:r>
              <a:rPr lang="en-US" dirty="0" smtClean="0"/>
              <a:t>mechanics </a:t>
            </a:r>
            <a:r>
              <a:rPr lang="en-US" dirty="0" smtClean="0"/>
              <a:t>and semi-</a:t>
            </a:r>
            <a:r>
              <a:rPr lang="en-US" dirty="0" smtClean="0"/>
              <a:t>empirical methods</a:t>
            </a:r>
          </a:p>
          <a:p>
            <a:pPr lvl="1"/>
            <a:r>
              <a:rPr lang="en-US" dirty="0" smtClean="0"/>
              <a:t>These are realized as parameter sweeps of workflows.</a:t>
            </a:r>
          </a:p>
          <a:p>
            <a:pPr lvl="1"/>
            <a:r>
              <a:rPr lang="en-US" dirty="0" smtClean="0"/>
              <a:t>Results disseminated through </a:t>
            </a:r>
            <a:r>
              <a:rPr lang="en-US" dirty="0" err="1" smtClean="0"/>
              <a:t>GridChem</a:t>
            </a:r>
            <a:r>
              <a:rPr lang="en-US" dirty="0" smtClean="0"/>
              <a:t> data management tools</a:t>
            </a:r>
          </a:p>
          <a:p>
            <a:pPr lvl="1"/>
            <a:r>
              <a:rPr lang="en-US" dirty="0" smtClean="0"/>
              <a:t>Coupled execution </a:t>
            </a:r>
            <a:r>
              <a:rPr lang="en-US" dirty="0" smtClean="0"/>
              <a:t>of Quantum Chemistry and Molecular Mechanics</a:t>
            </a:r>
            <a:r>
              <a:rPr lang="en-US" dirty="0" smtClean="0"/>
              <a:t>.</a:t>
            </a:r>
          </a:p>
          <a:p>
            <a:r>
              <a:rPr lang="en-US" dirty="0" smtClean="0"/>
              <a:t>OGCE </a:t>
            </a:r>
            <a:r>
              <a:rPr lang="en-US" dirty="0" smtClean="0"/>
              <a:t>partners with </a:t>
            </a:r>
            <a:r>
              <a:rPr lang="en-US" dirty="0" err="1" smtClean="0"/>
              <a:t>ParamChem</a:t>
            </a:r>
            <a:r>
              <a:rPr lang="en-US" dirty="0" smtClean="0"/>
              <a:t> through the NSF SDCI program to provide </a:t>
            </a:r>
            <a:r>
              <a:rPr lang="en-US" dirty="0" smtClean="0">
                <a:solidFill>
                  <a:srgbClr val="FFFF00"/>
                </a:solidFill>
              </a:rPr>
              <a:t>workflow </a:t>
            </a:r>
            <a:r>
              <a:rPr lang="en-US" dirty="0" smtClean="0"/>
              <a:t>and </a:t>
            </a:r>
            <a:r>
              <a:rPr lang="en-US" dirty="0" smtClean="0">
                <a:solidFill>
                  <a:srgbClr val="FFFF00"/>
                </a:solidFill>
              </a:rPr>
              <a:t>job management middleware</a:t>
            </a:r>
            <a:r>
              <a:rPr lang="en-US" dirty="0" smtClean="0"/>
              <a:t>.</a:t>
            </a:r>
            <a:endParaRPr lang="en-US" dirty="0" smtClean="0"/>
          </a:p>
          <a:p>
            <a:r>
              <a:rPr lang="en-US" dirty="0" smtClean="0">
                <a:solidFill>
                  <a:srgbClr val="FFFF00"/>
                </a:solidFill>
              </a:rPr>
              <a:t>Dynamics </a:t>
            </a:r>
            <a:r>
              <a:rPr lang="en-US" dirty="0">
                <a:solidFill>
                  <a:srgbClr val="FFFF00"/>
                </a:solidFill>
              </a:rPr>
              <a:t>applications </a:t>
            </a:r>
            <a:r>
              <a:rPr lang="en-US" dirty="0"/>
              <a:t>with </a:t>
            </a:r>
            <a:r>
              <a:rPr lang="en-US" dirty="0" smtClean="0">
                <a:solidFill>
                  <a:srgbClr val="FFFF00"/>
                </a:solidFill>
              </a:rPr>
              <a:t>optimization </a:t>
            </a:r>
            <a:r>
              <a:rPr lang="en-US" dirty="0">
                <a:solidFill>
                  <a:srgbClr val="FFFF00"/>
                </a:solidFill>
              </a:rPr>
              <a:t>algorithms </a:t>
            </a:r>
            <a:r>
              <a:rPr lang="en-US" dirty="0" smtClean="0"/>
              <a:t>are being constructed as </a:t>
            </a:r>
            <a:r>
              <a:rPr lang="en-US" dirty="0" smtClean="0">
                <a:solidFill>
                  <a:srgbClr val="FFFF00"/>
                </a:solidFill>
              </a:rPr>
              <a:t>workflow </a:t>
            </a:r>
            <a:r>
              <a:rPr lang="en-US" dirty="0">
                <a:solidFill>
                  <a:srgbClr val="FFFF00"/>
                </a:solidFill>
              </a:rPr>
              <a:t>chains</a:t>
            </a:r>
            <a:r>
              <a:rPr lang="en-US" dirty="0" smtClean="0"/>
              <a:t>.</a:t>
            </a:r>
          </a:p>
          <a:p>
            <a:r>
              <a:rPr lang="en-US" dirty="0" smtClean="0"/>
              <a:t>Workflow chains are submitted as part of parametric </a:t>
            </a:r>
            <a:r>
              <a:rPr lang="en-US" dirty="0" smtClean="0"/>
              <a:t>sweeps</a:t>
            </a:r>
          </a:p>
          <a:p>
            <a:pPr lvl="1"/>
            <a:r>
              <a:rPr lang="en-US" dirty="0" smtClean="0"/>
              <a:t>In progress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8852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1: Reusable Middleware for </a:t>
            </a:r>
            <a:r>
              <a:rPr lang="en-US" dirty="0" err="1" smtClean="0"/>
              <a:t>OREChem</a:t>
            </a:r>
            <a:endParaRPr lang="en-US" dirty="0"/>
          </a:p>
        </p:txBody>
      </p:sp>
      <p:sp>
        <p:nvSpPr>
          <p:cNvPr id="5" name="Subtitle 4"/>
          <p:cNvSpPr>
            <a:spLocks noGrp="1"/>
          </p:cNvSpPr>
          <p:nvPr>
            <p:ph type="subTitle" idx="1"/>
          </p:nvPr>
        </p:nvSpPr>
        <p:spPr/>
        <p:txBody>
          <a:bodyPr/>
          <a:lstStyle/>
          <a:p>
            <a:r>
              <a:rPr lang="en-US" dirty="0" smtClean="0"/>
              <a:t>Services and workflows for </a:t>
            </a:r>
            <a:r>
              <a:rPr lang="en-US" dirty="0" err="1" smtClean="0"/>
              <a:t>OREChem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Title 1"/>
          <p:cNvSpPr>
            <a:spLocks noGrp="1"/>
          </p:cNvSpPr>
          <p:nvPr>
            <p:ph type="title"/>
          </p:nvPr>
        </p:nvSpPr>
        <p:spPr>
          <a:xfrm>
            <a:off x="457200" y="228600"/>
            <a:ext cx="8686800" cy="304800"/>
          </a:xfrm>
        </p:spPr>
        <p:txBody>
          <a:bodyPr/>
          <a:lstStyle/>
          <a:p>
            <a:r>
              <a:rPr lang="en-US" sz="3200" b="1">
                <a:ea typeface="ＭＳ Ｐゴシック" charset="-128"/>
                <a:cs typeface="ＭＳ Ｐゴシック" charset="-128"/>
              </a:rPr>
              <a:t>Empirical ForceFields Parameterization </a:t>
            </a:r>
            <a:br>
              <a:rPr lang="en-US" sz="3200" b="1">
                <a:ea typeface="ＭＳ Ｐゴシック" charset="-128"/>
                <a:cs typeface="ＭＳ Ｐゴシック" charset="-128"/>
              </a:rPr>
            </a:br>
            <a:r>
              <a:rPr lang="en-US" sz="3200" b="1">
                <a:ea typeface="ＭＳ Ｐゴシック" charset="-128"/>
                <a:cs typeface="ＭＳ Ｐゴシック" charset="-128"/>
              </a:rPr>
              <a:t>Need 			Process</a:t>
            </a:r>
            <a:endParaRPr lang="en-US" sz="3200">
              <a:ea typeface="ＭＳ Ｐゴシック" charset="-128"/>
              <a:cs typeface="ＭＳ Ｐゴシック" charset="-128"/>
            </a:endParaRPr>
          </a:p>
        </p:txBody>
      </p:sp>
      <p:sp>
        <p:nvSpPr>
          <p:cNvPr id="10" name="Rectangle 9"/>
          <p:cNvSpPr/>
          <p:nvPr/>
        </p:nvSpPr>
        <p:spPr>
          <a:xfrm>
            <a:off x="685800" y="1752600"/>
            <a:ext cx="914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44037" name="Picture 1"/>
          <p:cNvPicPr>
            <a:picLocks noChangeAspect="1" noChangeArrowheads="1"/>
          </p:cNvPicPr>
          <p:nvPr/>
        </p:nvPicPr>
        <p:blipFill>
          <a:blip r:embed="rId3"/>
          <a:srcRect/>
          <a:stretch>
            <a:fillRect/>
          </a:stretch>
        </p:blipFill>
        <p:spPr bwMode="auto">
          <a:xfrm>
            <a:off x="4343400" y="990600"/>
            <a:ext cx="4800600" cy="5629275"/>
          </a:xfrm>
          <a:prstGeom prst="rect">
            <a:avLst/>
          </a:prstGeom>
          <a:noFill/>
          <a:ln w="9525">
            <a:noFill/>
            <a:miter lim="800000"/>
            <a:headEnd/>
            <a:tailEnd/>
          </a:ln>
        </p:spPr>
      </p:pic>
      <p:sp>
        <p:nvSpPr>
          <p:cNvPr id="44038" name="TextBox 7"/>
          <p:cNvSpPr txBox="1">
            <a:spLocks noChangeArrowheads="1"/>
          </p:cNvSpPr>
          <p:nvPr/>
        </p:nvSpPr>
        <p:spPr bwMode="auto">
          <a:xfrm>
            <a:off x="2438400" y="6019800"/>
            <a:ext cx="2057400" cy="708025"/>
          </a:xfrm>
          <a:prstGeom prst="rect">
            <a:avLst/>
          </a:prstGeom>
          <a:noFill/>
          <a:ln w="9525">
            <a:noFill/>
            <a:miter lim="800000"/>
            <a:headEnd/>
            <a:tailEnd/>
          </a:ln>
        </p:spPr>
        <p:txBody>
          <a:bodyPr>
            <a:prstTxWarp prst="textNoShape">
              <a:avLst/>
            </a:prstTxWarp>
            <a:spAutoFit/>
          </a:bodyPr>
          <a:lstStyle/>
          <a:p>
            <a:r>
              <a:rPr lang="en-US" sz="1400" dirty="0" err="1">
                <a:latin typeface="Calibri" charset="0"/>
              </a:rPr>
              <a:t>Vanommeslaeghe</a:t>
            </a:r>
            <a:r>
              <a:rPr lang="en-US" sz="1400" dirty="0">
                <a:latin typeface="Calibri" charset="0"/>
              </a:rPr>
              <a:t> et al.</a:t>
            </a:r>
          </a:p>
          <a:p>
            <a:r>
              <a:rPr lang="en-US" sz="1400" dirty="0">
                <a:latin typeface="Calibri" charset="0"/>
              </a:rPr>
              <a:t> J. </a:t>
            </a:r>
            <a:r>
              <a:rPr lang="en-US" sz="1400" dirty="0" err="1">
                <a:latin typeface="Calibri" charset="0"/>
              </a:rPr>
              <a:t>Comp.Chem</a:t>
            </a:r>
            <a:r>
              <a:rPr lang="en-US" sz="1400" dirty="0">
                <a:latin typeface="Calibri" charset="0"/>
              </a:rPr>
              <a:t>  </a:t>
            </a:r>
            <a:r>
              <a:rPr lang="en-US" sz="1200" dirty="0">
                <a:latin typeface="Calibri" charset="0"/>
              </a:rPr>
              <a:t>2010, </a:t>
            </a:r>
            <a:r>
              <a:rPr lang="en-US" sz="1200" b="1" dirty="0">
                <a:latin typeface="Calibri" charset="0"/>
              </a:rPr>
              <a:t>31</a:t>
            </a:r>
            <a:r>
              <a:rPr lang="en-US" sz="1200" dirty="0">
                <a:latin typeface="Calibri" charset="0"/>
              </a:rPr>
              <a:t>, 671-690</a:t>
            </a:r>
          </a:p>
        </p:txBody>
      </p:sp>
      <p:graphicFrame>
        <p:nvGraphicFramePr>
          <p:cNvPr id="44034" name="Object 2"/>
          <p:cNvGraphicFramePr>
            <a:graphicFrameLocks noChangeAspect="1"/>
          </p:cNvGraphicFramePr>
          <p:nvPr/>
        </p:nvGraphicFramePr>
        <p:xfrm>
          <a:off x="0" y="1371600"/>
          <a:ext cx="4576763" cy="4343400"/>
        </p:xfrm>
        <a:graphic>
          <a:graphicData uri="http://schemas.openxmlformats.org/presentationml/2006/ole">
            <p:oleObj spid="_x0000_s210946" name="Presentation" r:id="rId4" imgW="4000500" imgH="2997200" progId="PowerPoint.Show.8">
              <p:embed/>
            </p:oleObj>
          </a:graphicData>
        </a:graphic>
      </p:graphicFrame>
      <p:sp>
        <p:nvSpPr>
          <p:cNvPr id="7" name="Title 1"/>
          <p:cNvSpPr txBox="1">
            <a:spLocks/>
          </p:cNvSpPr>
          <p:nvPr/>
        </p:nvSpPr>
        <p:spPr>
          <a:xfrm>
            <a:off x="0" y="914400"/>
            <a:ext cx="5029200" cy="609600"/>
          </a:xfrm>
          <a:prstGeom prst="rect">
            <a:avLst/>
          </a:prstGeom>
        </p:spPr>
        <p:txBody>
          <a:bodyPr anchor="ctr">
            <a:normAutofit fontScale="47500" lnSpcReduction="20000"/>
          </a:bodyPr>
          <a:lstStyle/>
          <a:p>
            <a:pPr algn="ctr" fontAlgn="auto">
              <a:spcAft>
                <a:spcPts val="0"/>
              </a:spcAft>
              <a:defRPr/>
            </a:pPr>
            <a:r>
              <a:rPr lang="en-US" sz="4400" dirty="0">
                <a:latin typeface="+mj-lt"/>
                <a:ea typeface="+mj-ea"/>
                <a:cs typeface="+mj-cs"/>
              </a:rPr>
              <a:t>Lack of Accurate Force Fields Produce E</a:t>
            </a:r>
            <a:r>
              <a:rPr lang="en-US" sz="4400" dirty="0" err="1">
                <a:latin typeface="+mj-lt"/>
                <a:ea typeface="+mj-ea"/>
                <a:cs typeface="+mj-cs"/>
              </a:rPr>
              <a:t>rroneous</a:t>
            </a:r>
            <a:r>
              <a:rPr lang="en-US" sz="4400" dirty="0">
                <a:latin typeface="+mj-lt"/>
                <a:ea typeface="+mj-ea"/>
                <a:cs typeface="+mj-cs"/>
              </a:rPr>
              <a:t> Property E</a:t>
            </a:r>
            <a:r>
              <a:rPr lang="en-US" sz="4400" dirty="0" err="1">
                <a:latin typeface="+mj-lt"/>
                <a:ea typeface="+mj-ea"/>
                <a:cs typeface="+mj-cs"/>
              </a:rPr>
              <a:t>stimation</a:t>
            </a:r>
            <a:endParaRPr lang="en-US" sz="4400"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5" name="Picture 2" descr="flow_diag_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911385"/>
            <a:ext cx="3495783" cy="4191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itle 1"/>
          <p:cNvSpPr>
            <a:spLocks noGrp="1"/>
          </p:cNvSpPr>
          <p:nvPr>
            <p:ph type="title"/>
          </p:nvPr>
        </p:nvSpPr>
        <p:spPr>
          <a:xfrm>
            <a:off x="457200" y="138092"/>
            <a:ext cx="8229600" cy="653872"/>
          </a:xfrm>
        </p:spPr>
        <p:txBody>
          <a:bodyPr>
            <a:normAutofit fontScale="90000"/>
          </a:bodyPr>
          <a:lstStyle/>
          <a:p>
            <a:r>
              <a:rPr lang="en-US" dirty="0" err="1" smtClean="0"/>
              <a:t>ParamChem</a:t>
            </a:r>
            <a:r>
              <a:rPr lang="en-US" dirty="0" smtClean="0"/>
              <a:t> Workflows</a:t>
            </a:r>
            <a:endParaRPr lang="en-US" dirty="0"/>
          </a:p>
        </p:txBody>
      </p:sp>
      <p:sp>
        <p:nvSpPr>
          <p:cNvPr id="8" name="TextBox 7"/>
          <p:cNvSpPr txBox="1"/>
          <p:nvPr/>
        </p:nvSpPr>
        <p:spPr>
          <a:xfrm>
            <a:off x="204830" y="5581953"/>
            <a:ext cx="1002157" cy="584776"/>
          </a:xfrm>
          <a:prstGeom prst="rect">
            <a:avLst/>
          </a:prstGeom>
          <a:noFill/>
        </p:spPr>
        <p:txBody>
          <a:bodyPr wrap="square" rtlCol="0">
            <a:spAutoFit/>
          </a:bodyPr>
          <a:lstStyle/>
          <a:p>
            <a:pPr algn="ctr"/>
            <a:r>
              <a:rPr lang="en-US" sz="1600" dirty="0" smtClean="0"/>
              <a:t>Initial Structure</a:t>
            </a:r>
            <a:endParaRPr lang="en-US" sz="1600" dirty="0"/>
          </a:p>
        </p:txBody>
      </p:sp>
      <p:pic>
        <p:nvPicPr>
          <p:cNvPr id="12" name="Picture 11" descr="GridChem_Workflow.tiff"/>
          <p:cNvPicPr>
            <a:picLocks noChangeAspect="1"/>
          </p:cNvPicPr>
          <p:nvPr/>
        </p:nvPicPr>
        <p:blipFill>
          <a:blip r:embed="rId4"/>
          <a:stretch>
            <a:fillRect/>
          </a:stretch>
        </p:blipFill>
        <p:spPr>
          <a:xfrm>
            <a:off x="3605026" y="911385"/>
            <a:ext cx="5130859" cy="4045218"/>
          </a:xfrm>
          <a:prstGeom prst="rect">
            <a:avLst/>
          </a:prstGeom>
        </p:spPr>
      </p:pic>
      <p:sp>
        <p:nvSpPr>
          <p:cNvPr id="13" name="TextBox 12"/>
          <p:cNvSpPr txBox="1"/>
          <p:nvPr/>
        </p:nvSpPr>
        <p:spPr>
          <a:xfrm>
            <a:off x="7618332" y="5581953"/>
            <a:ext cx="1117553" cy="584776"/>
          </a:xfrm>
          <a:prstGeom prst="rect">
            <a:avLst/>
          </a:prstGeom>
          <a:noFill/>
        </p:spPr>
        <p:txBody>
          <a:bodyPr wrap="square" rtlCol="0">
            <a:spAutoFit/>
          </a:bodyPr>
          <a:lstStyle/>
          <a:p>
            <a:pPr algn="ctr"/>
            <a:r>
              <a:rPr lang="en-US" sz="1600" dirty="0" smtClean="0"/>
              <a:t>Optimized Structure</a:t>
            </a:r>
            <a:endParaRPr lang="en-US" sz="1600" dirty="0"/>
          </a:p>
        </p:txBody>
      </p:sp>
      <p:cxnSp>
        <p:nvCxnSpPr>
          <p:cNvPr id="5" name="Straight Arrow Connector 4"/>
          <p:cNvCxnSpPr/>
          <p:nvPr/>
        </p:nvCxnSpPr>
        <p:spPr>
          <a:xfrm>
            <a:off x="3878135" y="5874341"/>
            <a:ext cx="1762642"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aphicFrame>
        <p:nvGraphicFramePr>
          <p:cNvPr id="16" name="Object 3"/>
          <p:cNvGraphicFramePr>
            <a:graphicFrameLocks noGrp="1" noChangeAspect="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4417431"/>
              </p:ext>
            </p:extLst>
          </p:nvPr>
        </p:nvGraphicFramePr>
        <p:xfrm>
          <a:off x="1476387" y="5270658"/>
          <a:ext cx="1812144" cy="1418200"/>
        </p:xfrm>
        <a:graphic>
          <a:graphicData uri="http://schemas.openxmlformats.org/presentationml/2006/ole">
            <p:oleObj spid="_x0000_s113666" name="Bitmap Image" r:id="rId5" imgW="6571429" imgH="6200000" progId="">
              <p:embed/>
            </p:oleObj>
          </a:graphicData>
        </a:graphic>
      </p:graphicFrame>
      <p:graphicFrame>
        <p:nvGraphicFramePr>
          <p:cNvPr id="17"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061182"/>
              </p:ext>
            </p:extLst>
          </p:nvPr>
        </p:nvGraphicFramePr>
        <p:xfrm>
          <a:off x="5817202" y="5162501"/>
          <a:ext cx="1691887" cy="1526357"/>
        </p:xfrm>
        <a:graphic>
          <a:graphicData uri="http://schemas.openxmlformats.org/presentationml/2006/ole">
            <p:oleObj spid="_x0000_s113667" name="Bitmap Image" r:id="rId6" imgW="6935168" imgH="6257143" progId="">
              <p:embed/>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4101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ParamChem</a:t>
            </a:r>
            <a:r>
              <a:rPr lang="en-US" dirty="0" smtClean="0"/>
              <a:t> Workflow</a:t>
            </a:r>
            <a:endParaRPr lang="en-US" dirty="0"/>
          </a:p>
        </p:txBody>
      </p:sp>
      <p:pic>
        <p:nvPicPr>
          <p:cNvPr id="4" name="Picture 3" descr="paramchem_workflow.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417638"/>
            <a:ext cx="9144000" cy="483614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8407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3: Developing Sustainable Science Gateway Software</a:t>
            </a:r>
            <a:endParaRPr lang="en-US" dirty="0"/>
          </a:p>
        </p:txBody>
      </p:sp>
      <p:sp>
        <p:nvSpPr>
          <p:cNvPr id="5" name="Subtitle 4"/>
          <p:cNvSpPr>
            <a:spLocks noGrp="1"/>
          </p:cNvSpPr>
          <p:nvPr>
            <p:ph type="subTitle" idx="1"/>
          </p:nvPr>
        </p:nvSpPr>
        <p:spPr/>
        <p:txBody>
          <a:bodyPr/>
          <a:lstStyle/>
          <a:p>
            <a:r>
              <a:rPr lang="en-US" dirty="0" smtClean="0"/>
              <a:t>The Open Gateway Computing Environments Project and Apache Software Foundation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OGCE Software</a:t>
            </a:r>
            <a:endParaRPr lang="en-US" dirty="0"/>
          </a:p>
        </p:txBody>
      </p:sp>
      <p:graphicFrame>
        <p:nvGraphicFramePr>
          <p:cNvPr id="4" name="Table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1293872"/>
              </p:ext>
            </p:extLst>
          </p:nvPr>
        </p:nvGraphicFramePr>
        <p:xfrm>
          <a:off x="428625" y="1143000"/>
          <a:ext cx="8429625" cy="4792749"/>
        </p:xfrm>
        <a:graphic>
          <a:graphicData uri="http://schemas.openxmlformats.org/drawingml/2006/table">
            <a:tbl>
              <a:tblPr firstRow="1" bandRow="1">
                <a:tableStyleId>{5C22544A-7EE6-4342-B048-85BDC9FD1C3A}</a:tableStyleId>
              </a:tblPr>
              <a:tblGrid>
                <a:gridCol w="2325414"/>
                <a:gridCol w="6104211"/>
              </a:tblGrid>
              <a:tr h="482141">
                <a:tc>
                  <a:txBody>
                    <a:bodyPr/>
                    <a:lstStyle/>
                    <a:p>
                      <a:r>
                        <a:rPr lang="en-US" sz="2300" dirty="0" smtClean="0"/>
                        <a:t>Name</a:t>
                      </a:r>
                      <a:endParaRPr lang="en-US" sz="2300" dirty="0"/>
                    </a:p>
                  </a:txBody>
                  <a:tcPr marL="57150" marR="57150" marT="38100" marB="38100"/>
                </a:tc>
                <a:tc>
                  <a:txBody>
                    <a:bodyPr/>
                    <a:lstStyle/>
                    <a:p>
                      <a:r>
                        <a:rPr lang="en-US" sz="2300" dirty="0" smtClean="0"/>
                        <a:t>Description</a:t>
                      </a:r>
                      <a:endParaRPr lang="en-US" sz="2300" dirty="0"/>
                    </a:p>
                  </a:txBody>
                  <a:tcPr marL="57150" marR="57150" marT="38100" marB="38100"/>
                </a:tc>
              </a:tr>
              <a:tr h="927328">
                <a:tc>
                  <a:txBody>
                    <a:bodyPr/>
                    <a:lstStyle/>
                    <a:p>
                      <a:r>
                        <a:rPr lang="en-US" sz="2300" dirty="0" smtClean="0"/>
                        <a:t>OGCE Gadget</a:t>
                      </a:r>
                      <a:r>
                        <a:rPr lang="en-US" sz="2300" baseline="0" dirty="0" smtClean="0"/>
                        <a:t> Container</a:t>
                      </a:r>
                      <a:endParaRPr lang="en-US" sz="2300" dirty="0"/>
                    </a:p>
                  </a:txBody>
                  <a:tcPr marL="57150" marR="57150" marT="38100" marB="38100"/>
                </a:tc>
                <a:tc>
                  <a:txBody>
                    <a:bodyPr/>
                    <a:lstStyle/>
                    <a:p>
                      <a:r>
                        <a:rPr lang="en-US" sz="2300" dirty="0" smtClean="0"/>
                        <a:t>An</a:t>
                      </a:r>
                      <a:r>
                        <a:rPr lang="en-US" sz="2300" baseline="0" dirty="0" smtClean="0"/>
                        <a:t> </a:t>
                      </a:r>
                      <a:r>
                        <a:rPr lang="en-US" sz="2300" baseline="0" dirty="0" err="1" smtClean="0"/>
                        <a:t>OpenSocial</a:t>
                      </a:r>
                      <a:r>
                        <a:rPr lang="en-US" sz="2300" baseline="0" dirty="0" smtClean="0"/>
                        <a:t> and Google gadget-compatible Web container for running Web gadgets.</a:t>
                      </a:r>
                      <a:endParaRPr lang="en-US" sz="2300" dirty="0"/>
                    </a:p>
                  </a:txBody>
                  <a:tcPr marL="57150" marR="57150" marT="38100" marB="38100"/>
                </a:tc>
              </a:tr>
              <a:tr h="996996">
                <a:tc>
                  <a:txBody>
                    <a:bodyPr/>
                    <a:lstStyle/>
                    <a:p>
                      <a:r>
                        <a:rPr lang="en-US" sz="2300" dirty="0" smtClean="0"/>
                        <a:t>GFAC</a:t>
                      </a:r>
                      <a:endParaRPr lang="en-US" sz="2300" dirty="0"/>
                    </a:p>
                  </a:txBody>
                  <a:tcPr marL="57150" marR="57150" marT="38100" marB="38100"/>
                </a:tc>
                <a:tc>
                  <a:txBody>
                    <a:bodyPr/>
                    <a:lstStyle/>
                    <a:p>
                      <a:r>
                        <a:rPr lang="en-US" sz="2300" dirty="0" smtClean="0"/>
                        <a:t>A Web service for generating, securely invoking,</a:t>
                      </a:r>
                      <a:r>
                        <a:rPr lang="en-US" sz="2300" baseline="0" dirty="0" smtClean="0"/>
                        <a:t> and managing the lifecycle of scientific applications on Grids and Clouds</a:t>
                      </a:r>
                      <a:endParaRPr lang="en-US" sz="2300" dirty="0"/>
                    </a:p>
                  </a:txBody>
                  <a:tcPr marL="57150" marR="57150" marT="38100" marB="38100"/>
                </a:tc>
              </a:tr>
              <a:tr h="860518">
                <a:tc>
                  <a:txBody>
                    <a:bodyPr/>
                    <a:lstStyle/>
                    <a:p>
                      <a:r>
                        <a:rPr lang="en-US" sz="2300" dirty="0" smtClean="0"/>
                        <a:t>Workflow</a:t>
                      </a:r>
                      <a:r>
                        <a:rPr lang="en-US" sz="2300" baseline="0" dirty="0" smtClean="0"/>
                        <a:t> Tools</a:t>
                      </a:r>
                      <a:endParaRPr lang="en-US" sz="2300" dirty="0"/>
                    </a:p>
                  </a:txBody>
                  <a:tcPr marL="57150" marR="57150" marT="38100" marB="38100"/>
                </a:tc>
                <a:tc>
                  <a:txBody>
                    <a:bodyPr/>
                    <a:lstStyle/>
                    <a:p>
                      <a:r>
                        <a:rPr lang="en-US" sz="2300" dirty="0" smtClean="0"/>
                        <a:t>Composer</a:t>
                      </a:r>
                      <a:r>
                        <a:rPr lang="en-US" sz="2300" baseline="0" dirty="0" smtClean="0"/>
                        <a:t> (</a:t>
                      </a:r>
                      <a:r>
                        <a:rPr lang="en-US" sz="2300" baseline="0" dirty="0" err="1" smtClean="0"/>
                        <a:t>XBaya</a:t>
                      </a:r>
                      <a:r>
                        <a:rPr lang="en-US" sz="2300" baseline="0" dirty="0" smtClean="0"/>
                        <a:t>), interpreter (enactment) engine, event system, and service registry to support scientific workflows on Grids and Clouds.</a:t>
                      </a:r>
                      <a:endParaRPr lang="en-US" sz="2300" dirty="0"/>
                    </a:p>
                  </a:txBody>
                  <a:tcPr marL="57150" marR="57150" marT="38100" marB="38100"/>
                </a:tc>
              </a:tr>
              <a:tr h="860518">
                <a:tc>
                  <a:txBody>
                    <a:bodyPr/>
                    <a:lstStyle/>
                    <a:p>
                      <a:r>
                        <a:rPr lang="en-US" sz="2300" dirty="0" smtClean="0"/>
                        <a:t>Gadgets</a:t>
                      </a:r>
                      <a:r>
                        <a:rPr lang="en-US" sz="2300" baseline="0" dirty="0" smtClean="0"/>
                        <a:t> and Gadget Building Tools</a:t>
                      </a:r>
                      <a:endParaRPr lang="en-US" sz="2300" dirty="0"/>
                    </a:p>
                  </a:txBody>
                  <a:tcPr marL="57150" marR="57150" marT="38100" marB="38100"/>
                </a:tc>
                <a:tc>
                  <a:txBody>
                    <a:bodyPr/>
                    <a:lstStyle/>
                    <a:p>
                      <a:r>
                        <a:rPr lang="en-US" sz="2300" dirty="0" smtClean="0"/>
                        <a:t>Tools</a:t>
                      </a:r>
                      <a:r>
                        <a:rPr lang="en-US" sz="2300" baseline="0" dirty="0" smtClean="0"/>
                        <a:t> for building secure Google-gadget based Science Gateways.</a:t>
                      </a:r>
                      <a:endParaRPr lang="en-US" sz="2300" dirty="0"/>
                    </a:p>
                  </a:txBody>
                  <a:tcPr marL="57150" marR="57150" marT="38100" marB="38100"/>
                </a:tc>
              </a:tr>
            </a:tbl>
          </a:graphicData>
        </a:graphic>
      </p:graphicFrame>
      <p:pic>
        <p:nvPicPr>
          <p:cNvPr id="7" name="Picture 2" descr="H:\Projects\SC09 Kiosk\Invisible button.png">
            <a:hlinkClick r:id="" action="ppaction://macro?name=closeit"/>
          </p:cNvPr>
          <p:cNvPicPr>
            <a:picLocks noChangeAspect="1" noChangeArrowheads="1"/>
          </p:cNvPicPr>
          <p:nvPr/>
        </p:nvPicPr>
        <p:blipFill>
          <a:blip r:embed="rId2" cstate="print"/>
          <a:srcRect/>
          <a:stretch>
            <a:fillRect/>
          </a:stretch>
        </p:blipFill>
        <p:spPr bwMode="auto">
          <a:xfrm>
            <a:off x="7620000" y="5715000"/>
            <a:ext cx="619125" cy="1000124"/>
          </a:xfrm>
          <a:prstGeom prst="rect">
            <a:avLst/>
          </a:prstGeom>
          <a:noFill/>
        </p:spPr>
      </p:pic>
      <p:pic>
        <p:nvPicPr>
          <p:cNvPr id="8" name="Picture 2" descr="H:\Projects\SC09 Kiosk\Invisible button.png">
            <a:hlinkClick r:id="" action="ppaction://hlinkshowjump?jump=nextslide"/>
          </p:cNvPr>
          <p:cNvPicPr>
            <a:picLocks noChangeAspect="1" noChangeArrowheads="1"/>
          </p:cNvPicPr>
          <p:nvPr/>
        </p:nvPicPr>
        <p:blipFill>
          <a:blip r:embed="rId2" cstate="print"/>
          <a:srcRect/>
          <a:stretch>
            <a:fillRect/>
          </a:stretch>
        </p:blipFill>
        <p:spPr bwMode="auto">
          <a:xfrm>
            <a:off x="8516014" y="5842000"/>
            <a:ext cx="485111" cy="762000"/>
          </a:xfrm>
          <a:prstGeom prst="rect">
            <a:avLst/>
          </a:prstGeom>
          <a:noFill/>
        </p:spPr>
      </p:pic>
      <p:pic>
        <p:nvPicPr>
          <p:cNvPr id="9" name="Picture 2" descr="H:\Projects\SC09 Kiosk\Invisible button.png">
            <a:hlinkClick r:id="" action="ppaction://hlinkshowjump?jump=previousslide"/>
          </p:cNvPr>
          <p:cNvPicPr>
            <a:picLocks noChangeAspect="1" noChangeArrowheads="1"/>
          </p:cNvPicPr>
          <p:nvPr/>
        </p:nvPicPr>
        <p:blipFill>
          <a:blip r:embed="rId2" cstate="print"/>
          <a:srcRect/>
          <a:stretch>
            <a:fillRect/>
          </a:stretch>
        </p:blipFill>
        <p:spPr bwMode="auto">
          <a:xfrm>
            <a:off x="6849140" y="5842000"/>
            <a:ext cx="485111" cy="762000"/>
          </a:xfrm>
          <a:prstGeom prst="rect">
            <a:avLst/>
          </a:prstGeom>
          <a:noFill/>
        </p:spPr>
      </p:pic>
      <p:sp>
        <p:nvSpPr>
          <p:cNvPr id="10" name="TextBox 9"/>
          <p:cNvSpPr txBox="1"/>
          <p:nvPr/>
        </p:nvSpPr>
        <p:spPr>
          <a:xfrm>
            <a:off x="381000" y="6096000"/>
            <a:ext cx="84582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dirty="0" smtClean="0"/>
              <a:t>We try very hard to keep software scope under control.  We don’t build data management systems, for example.  We collaborate with groups who do.</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67511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OGCE Funds Software Lifecycle</a:t>
            </a:r>
            <a:endParaRPr lang="en-US"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04157722"/>
              </p:ext>
            </p:extLst>
          </p:nvPr>
        </p:nvGraphicFramePr>
        <p:xfrm>
          <a:off x="457597" y="1524001"/>
          <a:ext cx="8229203" cy="4267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7" name="Picture 2" descr="H:\Projects\SC09 Kiosk\Invisible button.png">
            <a:hlinkClick r:id="" action="ppaction://macro?name=closeit"/>
          </p:cNvPr>
          <p:cNvPicPr>
            <a:picLocks noChangeAspect="1" noChangeArrowheads="1"/>
          </p:cNvPicPr>
          <p:nvPr/>
        </p:nvPicPr>
        <p:blipFill>
          <a:blip r:embed="rId7" cstate="print"/>
          <a:srcRect/>
          <a:stretch>
            <a:fillRect/>
          </a:stretch>
        </p:blipFill>
        <p:spPr bwMode="auto">
          <a:xfrm>
            <a:off x="7620000" y="5715000"/>
            <a:ext cx="619125" cy="1000124"/>
          </a:xfrm>
          <a:prstGeom prst="rect">
            <a:avLst/>
          </a:prstGeom>
          <a:noFill/>
        </p:spPr>
      </p:pic>
      <p:pic>
        <p:nvPicPr>
          <p:cNvPr id="8" name="Picture 2" descr="H:\Projects\SC09 Kiosk\Invisible button.png">
            <a:hlinkClick r:id="" action="ppaction://hlinkshowjump?jump=nextslide"/>
          </p:cNvPr>
          <p:cNvPicPr>
            <a:picLocks noChangeAspect="1" noChangeArrowheads="1"/>
          </p:cNvPicPr>
          <p:nvPr/>
        </p:nvPicPr>
        <p:blipFill>
          <a:blip r:embed="rId7" cstate="print"/>
          <a:srcRect/>
          <a:stretch>
            <a:fillRect/>
          </a:stretch>
        </p:blipFill>
        <p:spPr bwMode="auto">
          <a:xfrm>
            <a:off x="8516014" y="5842000"/>
            <a:ext cx="485111" cy="762000"/>
          </a:xfrm>
          <a:prstGeom prst="rect">
            <a:avLst/>
          </a:prstGeom>
          <a:noFill/>
        </p:spPr>
      </p:pic>
      <p:pic>
        <p:nvPicPr>
          <p:cNvPr id="9" name="Picture 2" descr="H:\Projects\SC09 Kiosk\Invisible button.png">
            <a:hlinkClick r:id="" action="ppaction://hlinkshowjump?jump=previousslide"/>
          </p:cNvPr>
          <p:cNvPicPr>
            <a:picLocks noChangeAspect="1" noChangeArrowheads="1"/>
          </p:cNvPicPr>
          <p:nvPr/>
        </p:nvPicPr>
        <p:blipFill>
          <a:blip r:embed="rId7" cstate="print"/>
          <a:srcRect/>
          <a:stretch>
            <a:fillRect/>
          </a:stretch>
        </p:blipFill>
        <p:spPr bwMode="auto">
          <a:xfrm>
            <a:off x="6849140" y="5842000"/>
            <a:ext cx="485111" cy="762000"/>
          </a:xfrm>
          <a:prstGeom prst="rect">
            <a:avLst/>
          </a:prstGeom>
          <a:noFill/>
        </p:spPr>
      </p:pic>
      <p:sp>
        <p:nvSpPr>
          <p:cNvPr id="10" name="TextBox 9"/>
          <p:cNvSpPr txBox="1"/>
          <p:nvPr/>
        </p:nvSpPr>
        <p:spPr>
          <a:xfrm>
            <a:off x="381000" y="6096000"/>
            <a:ext cx="84582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dirty="0" smtClean="0"/>
              <a:t>Obvious but new of NSF as it becomes more interested in sustaining its research investments.</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073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Apache Incubators</a:t>
            </a:r>
            <a:endParaRPr lang="en-US" dirty="0"/>
          </a:p>
        </p:txBody>
      </p:sp>
      <p:sp>
        <p:nvSpPr>
          <p:cNvPr id="3" name="Content Placeholder 2"/>
          <p:cNvSpPr>
            <a:spLocks noGrp="1"/>
          </p:cNvSpPr>
          <p:nvPr>
            <p:ph idx="1"/>
          </p:nvPr>
        </p:nvSpPr>
        <p:spPr>
          <a:xfrm>
            <a:off x="381000" y="1295400"/>
            <a:ext cx="8458200" cy="5334000"/>
          </a:xfrm>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r>
              <a:rPr lang="en-US" dirty="0" smtClean="0"/>
              <a:t>Joining Apache is our </a:t>
            </a:r>
            <a:r>
              <a:rPr lang="en-US" dirty="0" smtClean="0">
                <a:solidFill>
                  <a:srgbClr val="FFFF00"/>
                </a:solidFill>
              </a:rPr>
              <a:t>software sustainability </a:t>
            </a:r>
            <a:r>
              <a:rPr lang="en-US" dirty="0" smtClean="0"/>
              <a:t>strategy</a:t>
            </a:r>
          </a:p>
          <a:p>
            <a:pPr lvl="1"/>
            <a:r>
              <a:rPr lang="en-US" dirty="0" smtClean="0"/>
              <a:t>Open source licensing, meritocracy, visibility</a:t>
            </a:r>
          </a:p>
          <a:p>
            <a:r>
              <a:rPr lang="en-US" dirty="0" smtClean="0"/>
              <a:t>Apache’s </a:t>
            </a:r>
            <a:r>
              <a:rPr lang="en-US" dirty="0" smtClean="0">
                <a:solidFill>
                  <a:srgbClr val="FFFF00"/>
                </a:solidFill>
              </a:rPr>
              <a:t>community development model </a:t>
            </a:r>
            <a:r>
              <a:rPr lang="en-US" dirty="0" smtClean="0"/>
              <a:t>is</a:t>
            </a:r>
            <a:r>
              <a:rPr lang="en-US" dirty="0" smtClean="0"/>
              <a:t> our experiment</a:t>
            </a:r>
          </a:p>
          <a:p>
            <a:pPr lvl="1"/>
            <a:r>
              <a:rPr lang="en-US" dirty="0" smtClean="0"/>
              <a:t>More important than simply being open source.</a:t>
            </a:r>
          </a:p>
          <a:p>
            <a:pPr lvl="2"/>
            <a:r>
              <a:rPr lang="en-US" dirty="0" smtClean="0"/>
              <a:t>Need to go beyond </a:t>
            </a:r>
            <a:r>
              <a:rPr lang="en-US" dirty="0" err="1" smtClean="0"/>
              <a:t>SourceForge</a:t>
            </a:r>
            <a:endParaRPr lang="en-US" dirty="0" smtClean="0"/>
          </a:p>
          <a:p>
            <a:pPr lvl="1"/>
            <a:r>
              <a:rPr lang="en-US" dirty="0" smtClean="0"/>
              <a:t>Distributed control, distributed credit.</a:t>
            </a:r>
          </a:p>
          <a:p>
            <a:r>
              <a:rPr lang="en-US" b="1" dirty="0" err="1" smtClean="0">
                <a:solidFill>
                  <a:srgbClr val="FFFF00"/>
                </a:solidFill>
              </a:rPr>
              <a:t>Airavata</a:t>
            </a:r>
            <a:r>
              <a:rPr lang="en-US" b="1" dirty="0" smtClean="0">
                <a:solidFill>
                  <a:srgbClr val="FFFF00"/>
                </a:solidFill>
              </a:rPr>
              <a:t>: </a:t>
            </a:r>
            <a:r>
              <a:rPr lang="en-US" dirty="0" smtClean="0"/>
              <a:t>tools for science gateway services and workflows</a:t>
            </a:r>
          </a:p>
          <a:p>
            <a:pPr lvl="1"/>
            <a:r>
              <a:rPr lang="en-US" dirty="0" err="1" smtClean="0"/>
              <a:t>XBaya</a:t>
            </a:r>
            <a:r>
              <a:rPr lang="en-US" dirty="0" smtClean="0"/>
              <a:t>, GFAC, Messenger, </a:t>
            </a:r>
            <a:r>
              <a:rPr lang="en-US" dirty="0" err="1" smtClean="0"/>
              <a:t>XRegistry</a:t>
            </a:r>
            <a:endParaRPr lang="en-US" dirty="0" smtClean="0"/>
          </a:p>
          <a:p>
            <a:pPr lvl="1"/>
            <a:r>
              <a:rPr lang="en-US" dirty="0" smtClean="0"/>
              <a:t>Collaboration with WS02/LSF, IBM</a:t>
            </a:r>
          </a:p>
          <a:p>
            <a:pPr lvl="1"/>
            <a:r>
              <a:rPr lang="en-US" dirty="0" smtClean="0"/>
              <a:t>Builds on Apache Axis2, Apache ODE, (Apache </a:t>
            </a:r>
            <a:r>
              <a:rPr lang="en-US" dirty="0" err="1" smtClean="0"/>
              <a:t>Hadoop</a:t>
            </a:r>
            <a:r>
              <a:rPr lang="en-US" dirty="0" smtClean="0"/>
              <a:t>)</a:t>
            </a:r>
          </a:p>
          <a:p>
            <a:r>
              <a:rPr lang="en-US" b="1" dirty="0" smtClean="0">
                <a:solidFill>
                  <a:srgbClr val="FFFF00"/>
                </a:solidFill>
              </a:rPr>
              <a:t>Rave: </a:t>
            </a:r>
            <a:r>
              <a:rPr lang="en-US" dirty="0" err="1" smtClean="0"/>
              <a:t>OpenSocial</a:t>
            </a:r>
            <a:r>
              <a:rPr lang="en-US" dirty="0" smtClean="0"/>
              <a:t> gadget manager, general purpose gadgets</a:t>
            </a:r>
          </a:p>
          <a:p>
            <a:pPr lvl="1"/>
            <a:r>
              <a:rPr lang="en-US" dirty="0" smtClean="0"/>
              <a:t>Collaboration with Hippo, </a:t>
            </a:r>
            <a:r>
              <a:rPr lang="en-US" dirty="0" err="1" smtClean="0"/>
              <a:t>Mitre</a:t>
            </a:r>
            <a:r>
              <a:rPr lang="en-US" dirty="0" smtClean="0"/>
              <a:t>, </a:t>
            </a:r>
            <a:r>
              <a:rPr lang="en-US" dirty="0" err="1" smtClean="0"/>
              <a:t>SURFnet</a:t>
            </a:r>
            <a:endParaRPr lang="en-US" dirty="0" smtClean="0"/>
          </a:p>
          <a:p>
            <a:pPr lvl="1"/>
            <a:r>
              <a:rPr lang="en-US" dirty="0" smtClean="0"/>
              <a:t>Builds on Apache Shindig</a:t>
            </a:r>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a:xfrm>
            <a:off x="304800" y="1295400"/>
            <a:ext cx="8610600" cy="5257800"/>
          </a:xfrm>
        </p:spPr>
        <p:style>
          <a:lnRef idx="2">
            <a:schemeClr val="accent2">
              <a:shade val="50000"/>
            </a:schemeClr>
          </a:lnRef>
          <a:fillRef idx="1">
            <a:schemeClr val="accent2"/>
          </a:fillRef>
          <a:effectRef idx="0">
            <a:schemeClr val="accent2"/>
          </a:effectRef>
          <a:fontRef idx="minor">
            <a:schemeClr val="lt1"/>
          </a:fontRef>
        </p:style>
        <p:txBody>
          <a:bodyPr>
            <a:normAutofit fontScale="92500"/>
          </a:bodyPr>
          <a:lstStyle/>
          <a:p>
            <a:r>
              <a:rPr lang="en-US" dirty="0" smtClean="0"/>
              <a:t>OGCE Web Site:  </a:t>
            </a:r>
            <a:r>
              <a:rPr lang="en-US" dirty="0" smtClean="0">
                <a:solidFill>
                  <a:srgbClr val="FFFF00"/>
                </a:solidFill>
              </a:rPr>
              <a:t>http://www.collab-ogce.org</a:t>
            </a:r>
          </a:p>
          <a:p>
            <a:r>
              <a:rPr lang="en-US" dirty="0" smtClean="0"/>
              <a:t>News Feed/Blog: </a:t>
            </a:r>
            <a:r>
              <a:rPr lang="en-US" dirty="0" smtClean="0">
                <a:solidFill>
                  <a:srgbClr val="FFFF00"/>
                </a:solidFill>
              </a:rPr>
              <a:t>http://collab-ogce.blogspot.com</a:t>
            </a:r>
          </a:p>
          <a:p>
            <a:r>
              <a:rPr lang="en-US" dirty="0" smtClean="0"/>
              <a:t>Contact us: </a:t>
            </a:r>
          </a:p>
          <a:p>
            <a:pPr lvl="1"/>
            <a:r>
              <a:rPr lang="en-US" dirty="0">
                <a:solidFill>
                  <a:srgbClr val="FFFF00"/>
                </a:solidFill>
              </a:rPr>
              <a:t>o</a:t>
            </a:r>
            <a:r>
              <a:rPr lang="en-US" dirty="0" smtClean="0">
                <a:solidFill>
                  <a:srgbClr val="FFFF00"/>
                </a:solidFill>
              </a:rPr>
              <a:t>gce-discuss@googlegroups.com</a:t>
            </a:r>
          </a:p>
          <a:p>
            <a:pPr lvl="1"/>
            <a:r>
              <a:rPr lang="en-US" dirty="0">
                <a:solidFill>
                  <a:srgbClr val="FFFF00"/>
                </a:solidFill>
              </a:rPr>
              <a:t>http://</a:t>
            </a:r>
            <a:r>
              <a:rPr lang="en-US" dirty="0" err="1">
                <a:solidFill>
                  <a:srgbClr val="FFFF00"/>
                </a:solidFill>
              </a:rPr>
              <a:t>groups.google.com</a:t>
            </a:r>
            <a:r>
              <a:rPr lang="en-US" dirty="0">
                <a:solidFill>
                  <a:srgbClr val="FFFF00"/>
                </a:solidFill>
              </a:rPr>
              <a:t>/group/</a:t>
            </a:r>
            <a:r>
              <a:rPr lang="en-US" dirty="0" err="1">
                <a:solidFill>
                  <a:srgbClr val="FFFF00"/>
                </a:solidFill>
              </a:rPr>
              <a:t>ogce</a:t>
            </a:r>
            <a:r>
              <a:rPr lang="en-US" dirty="0">
                <a:solidFill>
                  <a:srgbClr val="FFFF00"/>
                </a:solidFill>
              </a:rPr>
              <a:t>-discuss</a:t>
            </a:r>
            <a:r>
              <a:rPr lang="en-US" dirty="0" smtClean="0">
                <a:solidFill>
                  <a:srgbClr val="FFFF00"/>
                </a:solidFill>
              </a:rPr>
              <a:t>/</a:t>
            </a:r>
          </a:p>
          <a:p>
            <a:r>
              <a:rPr lang="en-US" dirty="0" smtClean="0"/>
              <a:t>Software Downloads: Software is available via </a:t>
            </a:r>
            <a:r>
              <a:rPr lang="en-US" smtClean="0"/>
              <a:t>SVN from </a:t>
            </a:r>
            <a:r>
              <a:rPr lang="en-US" dirty="0" smtClean="0"/>
              <a:t>our </a:t>
            </a:r>
            <a:r>
              <a:rPr lang="en-US" dirty="0" err="1" smtClean="0"/>
              <a:t>SourceForge</a:t>
            </a:r>
            <a:r>
              <a:rPr lang="en-US" dirty="0" smtClean="0"/>
              <a:t> project. </a:t>
            </a:r>
          </a:p>
          <a:p>
            <a:pPr lvl="1"/>
            <a:r>
              <a:rPr lang="en-US" dirty="0">
                <a:solidFill>
                  <a:srgbClr val="FFFF00"/>
                </a:solidFill>
              </a:rPr>
              <a:t>http://sourceforge.net/projects/ogce</a:t>
            </a:r>
            <a:r>
              <a:rPr lang="en-US" dirty="0" smtClean="0">
                <a:solidFill>
                  <a:srgbClr val="FFFF00"/>
                </a:solidFill>
              </a:rPr>
              <a:t>/ </a:t>
            </a:r>
            <a:endParaRPr lang="pl-PL" dirty="0" smtClean="0">
              <a:solidFill>
                <a:srgbClr val="FFFF00"/>
              </a:solidFill>
            </a:endParaRPr>
          </a:p>
          <a:p>
            <a:pPr lvl="1"/>
            <a:r>
              <a:rPr lang="pl-PL" dirty="0" err="1" smtClean="0">
                <a:solidFill>
                  <a:srgbClr val="FFFF00"/>
                </a:solidFill>
              </a:rPr>
              <a:t>See</a:t>
            </a:r>
            <a:r>
              <a:rPr lang="pl-PL" dirty="0" smtClean="0">
                <a:solidFill>
                  <a:srgbClr val="FFFF00"/>
                </a:solidFill>
              </a:rPr>
              <a:t> http</a:t>
            </a:r>
            <a:r>
              <a:rPr lang="pl-PL" dirty="0">
                <a:solidFill>
                  <a:srgbClr val="FFFF00"/>
                </a:solidFill>
              </a:rPr>
              <a:t>://www.collab-ogce.org/ogce/index.php/</a:t>
            </a:r>
            <a:r>
              <a:rPr lang="pl-PL" dirty="0" smtClean="0">
                <a:solidFill>
                  <a:srgbClr val="FFFF00"/>
                </a:solidFill>
              </a:rPr>
              <a:t>Portal_download </a:t>
            </a:r>
            <a:endParaRPr lang="en-US" dirty="0">
              <a:solidFill>
                <a:srgbClr val="FFFF00"/>
              </a:solidFill>
            </a:endParaRPr>
          </a:p>
        </p:txBody>
      </p:sp>
      <p:pic>
        <p:nvPicPr>
          <p:cNvPr id="10" name="Picture 2" descr="H:\Projects\SC09 Kiosk\Invisible button.png">
            <a:hlinkClick r:id="" action="ppaction://hlinkshowjump?jump=previousslide"/>
          </p:cNvPr>
          <p:cNvPicPr>
            <a:picLocks noChangeAspect="1" noChangeArrowheads="1"/>
          </p:cNvPicPr>
          <p:nvPr/>
        </p:nvPicPr>
        <p:blipFill>
          <a:blip r:embed="rId2" cstate="print"/>
          <a:srcRect/>
          <a:stretch>
            <a:fillRect/>
          </a:stretch>
        </p:blipFill>
        <p:spPr bwMode="auto">
          <a:xfrm>
            <a:off x="6849140" y="5842000"/>
            <a:ext cx="485111" cy="76200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7208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solidFill>
          <a:ln>
            <a:solidFill>
              <a:schemeClr val="tx2"/>
            </a:solidFill>
          </a:ln>
        </p:spPr>
        <p:txBody>
          <a:bodyPr>
            <a:normAutofit/>
          </a:bodyPr>
          <a:lstStyle/>
          <a:p>
            <a:r>
              <a:rPr lang="en-US" sz="3600" dirty="0" smtClean="0">
                <a:solidFill>
                  <a:schemeClr val="bg1"/>
                </a:solidFill>
                <a:latin typeface="Times New Roman" pitchFamily="18" charset="0"/>
                <a:cs typeface="Times New Roman" pitchFamily="18" charset="0"/>
              </a:rPr>
              <a:t>Microsoft Research’s ORECHEM Project</a:t>
            </a: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1"/>
            <a:ext cx="8229600" cy="4495799"/>
          </a:xfrm>
        </p:spPr>
        <p:txBody>
          <a:bodyPr>
            <a:normAutofit/>
          </a:bodyPr>
          <a:lstStyle/>
          <a:p>
            <a:pPr>
              <a:buNone/>
            </a:pPr>
            <a:r>
              <a:rPr lang="en-US" sz="3600" dirty="0" smtClean="0">
                <a:latin typeface="Times New Roman" pitchFamily="18" charset="0"/>
                <a:cs typeface="Times New Roman" pitchFamily="18" charset="0"/>
              </a:rPr>
              <a:t> </a:t>
            </a:r>
          </a:p>
          <a:p>
            <a:pPr>
              <a:buNone/>
            </a:pPr>
            <a:endParaRPr lang="en-US" sz="36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 collaboration between chemistry scholars and information scientists to develop and deploy the infrastructure, services, and applications to enable new models for research and dissemination of scholarly materials in the chemistry community.”</a:t>
            </a:r>
            <a:endParaRPr lang="en-US" sz="3600" dirty="0" smtClean="0">
              <a:latin typeface="Times New Roman" pitchFamily="18" charset="0"/>
              <a:cs typeface="Times New Roman" pitchFamily="18" charset="0"/>
            </a:endParaRPr>
          </a:p>
          <a:p>
            <a:pPr>
              <a:buNone/>
            </a:pPr>
            <a:endParaRPr lang="en-US" sz="3600" dirty="0" smtClean="0">
              <a:latin typeface="Times New Roman" pitchFamily="18" charset="0"/>
              <a:cs typeface="Times New Roman" pitchFamily="18" charset="0"/>
            </a:endParaRPr>
          </a:p>
        </p:txBody>
      </p:sp>
      <p:sp>
        <p:nvSpPr>
          <p:cNvPr id="4" name="TextBox 3"/>
          <p:cNvSpPr txBox="1"/>
          <p:nvPr/>
        </p:nvSpPr>
        <p:spPr>
          <a:xfrm>
            <a:off x="685800" y="6248400"/>
            <a:ext cx="7162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http://research.microsoft.com/en-us/projects/orechem/</a:t>
            </a:r>
            <a:endParaRPr lang="en-US" dirty="0">
              <a:latin typeface="Times New Roman" pitchFamily="18" charset="0"/>
              <a:cs typeface="Times New Roman" pitchFamily="18" charset="0"/>
            </a:endParaRPr>
          </a:p>
        </p:txBody>
      </p:sp>
      <p:pic>
        <p:nvPicPr>
          <p:cNvPr id="29698" name="Picture 2" descr="Microsoft Research"/>
          <p:cNvPicPr>
            <a:picLocks noChangeAspect="1" noChangeArrowheads="1"/>
          </p:cNvPicPr>
          <p:nvPr/>
        </p:nvPicPr>
        <p:blipFill>
          <a:blip r:embed="rId2" cstate="print"/>
          <a:srcRect/>
          <a:stretch>
            <a:fillRect/>
          </a:stretch>
        </p:blipFill>
        <p:spPr bwMode="auto">
          <a:xfrm>
            <a:off x="1143000" y="1676400"/>
            <a:ext cx="1362075" cy="390526"/>
          </a:xfrm>
          <a:prstGeom prst="rect">
            <a:avLst/>
          </a:prstGeom>
          <a:noFill/>
        </p:spPr>
      </p:pic>
      <p:pic>
        <p:nvPicPr>
          <p:cNvPr id="6" name="Picture 5"/>
          <p:cNvPicPr>
            <a:picLocks noChangeAspect="1"/>
          </p:cNvPicPr>
          <p:nvPr/>
        </p:nvPicPr>
        <p:blipFill>
          <a:blip r:embed="rId3" cstate="print"/>
          <a:stretch>
            <a:fillRect/>
          </a:stretch>
        </p:blipFill>
        <p:spPr>
          <a:xfrm>
            <a:off x="3581400" y="5029200"/>
            <a:ext cx="1830539" cy="541288"/>
          </a:xfrm>
          <a:prstGeom prst="rect">
            <a:avLst/>
          </a:prstGeom>
        </p:spPr>
      </p:pic>
      <p:pic>
        <p:nvPicPr>
          <p:cNvPr id="7" name="Picture 6"/>
          <p:cNvPicPr>
            <a:picLocks noChangeAspect="1"/>
          </p:cNvPicPr>
          <p:nvPr/>
        </p:nvPicPr>
        <p:blipFill>
          <a:blip r:embed="rId4" cstate="print"/>
          <a:stretch>
            <a:fillRect/>
          </a:stretch>
        </p:blipFill>
        <p:spPr>
          <a:xfrm>
            <a:off x="6096000" y="4800600"/>
            <a:ext cx="2032050" cy="541288"/>
          </a:xfrm>
          <a:prstGeom prst="rect">
            <a:avLst/>
          </a:prstGeom>
        </p:spPr>
      </p:pic>
      <p:pic>
        <p:nvPicPr>
          <p:cNvPr id="8" name="Picture 7"/>
          <p:cNvPicPr>
            <a:picLocks noChangeAspect="1"/>
          </p:cNvPicPr>
          <p:nvPr/>
        </p:nvPicPr>
        <p:blipFill>
          <a:blip r:embed="rId5" cstate="print"/>
          <a:srcRect r="105" b="7767"/>
          <a:stretch>
            <a:fillRect/>
          </a:stretch>
        </p:blipFill>
        <p:spPr>
          <a:xfrm>
            <a:off x="6172200" y="1676400"/>
            <a:ext cx="1919187" cy="499244"/>
          </a:xfrm>
          <a:prstGeom prst="rect">
            <a:avLst/>
          </a:prstGeom>
        </p:spPr>
      </p:pic>
      <p:pic>
        <p:nvPicPr>
          <p:cNvPr id="9" name="Picture 8"/>
          <p:cNvPicPr>
            <a:picLocks noChangeAspect="1"/>
          </p:cNvPicPr>
          <p:nvPr/>
        </p:nvPicPr>
        <p:blipFill>
          <a:blip r:embed="rId6" cstate="print"/>
          <a:stretch>
            <a:fillRect/>
          </a:stretch>
        </p:blipFill>
        <p:spPr>
          <a:xfrm>
            <a:off x="3200400" y="1752600"/>
            <a:ext cx="2384245" cy="541288"/>
          </a:xfrm>
          <a:prstGeom prst="rect">
            <a:avLst/>
          </a:prstGeom>
        </p:spPr>
      </p:pic>
      <p:pic>
        <p:nvPicPr>
          <p:cNvPr id="10" name="Picture 9"/>
          <p:cNvPicPr>
            <a:picLocks noChangeAspect="1"/>
          </p:cNvPicPr>
          <p:nvPr/>
        </p:nvPicPr>
        <p:blipFill>
          <a:blip r:embed="rId7" cstate="print"/>
          <a:srcRect r="24000"/>
          <a:stretch>
            <a:fillRect/>
          </a:stretch>
        </p:blipFill>
        <p:spPr>
          <a:xfrm>
            <a:off x="1219200" y="5029200"/>
            <a:ext cx="776187" cy="541288"/>
          </a:xfrm>
          <a:prstGeom prst="rect">
            <a:avLst/>
          </a:prstGeom>
        </p:spPr>
      </p:pic>
      <p:sp>
        <p:nvSpPr>
          <p:cNvPr id="12" name="Slide Number Placeholder 11"/>
          <p:cNvSpPr>
            <a:spLocks noGrp="1"/>
          </p:cNvSpPr>
          <p:nvPr>
            <p:ph type="sldNum" sz="quarter" idx="12"/>
          </p:nvPr>
        </p:nvSpPr>
        <p:spPr/>
        <p:txBody>
          <a:bodyPr/>
          <a:lstStyle/>
          <a:p>
            <a:fld id="{E565A33A-033E-4D43-ACCC-814738BBB5B8}" type="slidenum">
              <a:rPr lang="en-US" smtClean="0"/>
              <a:pPr/>
              <a:t>3</a:t>
            </a:fld>
            <a:endParaRPr lang="en-US"/>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1"/>
          <p:cNvGrpSpPr/>
          <p:nvPr/>
        </p:nvGrpSpPr>
        <p:grpSpPr>
          <a:xfrm>
            <a:off x="1096953" y="1343028"/>
            <a:ext cx="1357322" cy="866772"/>
            <a:chOff x="2332805" y="1490658"/>
            <a:chExt cx="1357322" cy="866772"/>
          </a:xfrm>
        </p:grpSpPr>
        <p:grpSp>
          <p:nvGrpSpPr>
            <p:cNvPr id="3" name="Group 25"/>
            <p:cNvGrpSpPr/>
            <p:nvPr/>
          </p:nvGrpSpPr>
          <p:grpSpPr>
            <a:xfrm>
              <a:off x="3190061" y="1723241"/>
              <a:ext cx="500066" cy="634189"/>
              <a:chOff x="2214546" y="2357430"/>
              <a:chExt cx="500066" cy="634189"/>
            </a:xfrm>
          </p:grpSpPr>
          <p:pic>
            <p:nvPicPr>
              <p:cNvPr id="7" name="Picture 3"/>
              <p:cNvPicPr>
                <a:picLocks noChangeAspect="1" noChangeArrowheads="1"/>
              </p:cNvPicPr>
              <p:nvPr/>
            </p:nvPicPr>
            <p:blipFill>
              <a:blip r:embed="rId2" cstate="print"/>
              <a:srcRect/>
              <a:stretch>
                <a:fillRect/>
              </a:stretch>
            </p:blipFill>
            <p:spPr bwMode="auto">
              <a:xfrm>
                <a:off x="2285984" y="2357430"/>
                <a:ext cx="428628" cy="428628"/>
              </a:xfrm>
              <a:prstGeom prst="rect">
                <a:avLst/>
              </a:prstGeom>
              <a:noFill/>
              <a:ln w="9525">
                <a:noFill/>
                <a:miter lim="800000"/>
                <a:headEnd/>
                <a:tailEnd/>
              </a:ln>
            </p:spPr>
          </p:pic>
          <p:sp>
            <p:nvSpPr>
              <p:cNvPr id="8" name="TextBox 7"/>
              <p:cNvSpPr txBox="1"/>
              <p:nvPr/>
            </p:nvSpPr>
            <p:spPr>
              <a:xfrm>
                <a:off x="2214546" y="2714620"/>
                <a:ext cx="184666" cy="276999"/>
              </a:xfrm>
              <a:prstGeom prst="rect">
                <a:avLst/>
              </a:prstGeom>
              <a:noFill/>
            </p:spPr>
            <p:txBody>
              <a:bodyPr wrap="none" rtlCol="0">
                <a:spAutoFit/>
              </a:bodyPr>
              <a:lstStyle/>
              <a:p>
                <a:endParaRPr lang="en-GB" sz="1200" dirty="0"/>
              </a:p>
            </p:txBody>
          </p:sp>
        </p:grpSp>
        <p:sp>
          <p:nvSpPr>
            <p:cNvPr id="16" name="Rectangle 15"/>
            <p:cNvSpPr/>
            <p:nvPr/>
          </p:nvSpPr>
          <p:spPr>
            <a:xfrm>
              <a:off x="2332805" y="1490658"/>
              <a:ext cx="928694" cy="642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tx1"/>
                  </a:solidFill>
                </a:rPr>
                <a:t>PSU</a:t>
              </a:r>
              <a:endParaRPr lang="en-GB" sz="1000" dirty="0">
                <a:solidFill>
                  <a:schemeClr val="tx1"/>
                </a:solidFill>
              </a:endParaRPr>
            </a:p>
          </p:txBody>
        </p:sp>
      </p:grpSp>
      <p:sp>
        <p:nvSpPr>
          <p:cNvPr id="43" name="Cloud Callout 42"/>
          <p:cNvSpPr/>
          <p:nvPr/>
        </p:nvSpPr>
        <p:spPr>
          <a:xfrm>
            <a:off x="7526903" y="792820"/>
            <a:ext cx="1524000" cy="1185858"/>
          </a:xfrm>
          <a:prstGeom prst="cloudCallout">
            <a:avLst>
              <a:gd name="adj1" fmla="val -44741"/>
              <a:gd name="adj2" fmla="val 57232"/>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679303" y="1029965"/>
            <a:ext cx="1172116" cy="553998"/>
          </a:xfrm>
          <a:prstGeom prst="rect">
            <a:avLst/>
          </a:prstGeom>
        </p:spPr>
        <p:txBody>
          <a:bodyPr wrap="none">
            <a:spAutoFit/>
          </a:bodyPr>
          <a:lstStyle/>
          <a:p>
            <a:pPr>
              <a:buFont typeface="Arial"/>
              <a:buChar char="•"/>
            </a:pPr>
            <a:r>
              <a:rPr lang="en-GB" sz="1000" dirty="0" smtClean="0"/>
              <a:t>NMR Spectra and</a:t>
            </a:r>
            <a:br>
              <a:rPr lang="en-GB" sz="1000" dirty="0" smtClean="0"/>
            </a:br>
            <a:r>
              <a:rPr lang="en-GB" sz="1000" dirty="0" smtClean="0"/>
              <a:t> Structural Data</a:t>
            </a:r>
          </a:p>
          <a:p>
            <a:pPr>
              <a:buFont typeface="Arial"/>
              <a:buChar char="•"/>
            </a:pPr>
            <a:r>
              <a:rPr lang="en-GB" sz="1000" dirty="0" smtClean="0"/>
              <a:t>Experiment data </a:t>
            </a:r>
            <a:endParaRPr lang="en-US" sz="1000" dirty="0"/>
          </a:p>
        </p:txBody>
      </p:sp>
      <p:grpSp>
        <p:nvGrpSpPr>
          <p:cNvPr id="5" name="Group 99"/>
          <p:cNvGrpSpPr/>
          <p:nvPr/>
        </p:nvGrpSpPr>
        <p:grpSpPr>
          <a:xfrm>
            <a:off x="2138875" y="172998"/>
            <a:ext cx="1615863" cy="1185858"/>
            <a:chOff x="2138875" y="172998"/>
            <a:chExt cx="1615863" cy="1185858"/>
          </a:xfrm>
        </p:grpSpPr>
        <p:sp>
          <p:nvSpPr>
            <p:cNvPr id="40" name="Cloud Callout 39"/>
            <p:cNvSpPr/>
            <p:nvPr/>
          </p:nvSpPr>
          <p:spPr>
            <a:xfrm>
              <a:off x="2138875" y="172998"/>
              <a:ext cx="1524000" cy="1185858"/>
            </a:xfrm>
            <a:prstGeom prst="cloudCallout">
              <a:avLst>
                <a:gd name="adj1" fmla="val -62501"/>
                <a:gd name="adj2" fmla="val 42308"/>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249198" y="337890"/>
              <a:ext cx="1505540" cy="861774"/>
            </a:xfrm>
            <a:prstGeom prst="rect">
              <a:avLst/>
            </a:prstGeom>
            <a:noFill/>
          </p:spPr>
          <p:txBody>
            <a:bodyPr wrap="none" rtlCol="0">
              <a:spAutoFit/>
            </a:bodyPr>
            <a:lstStyle/>
            <a:p>
              <a:pPr>
                <a:buFontTx/>
                <a:buChar char="•"/>
              </a:pPr>
              <a:r>
                <a:rPr lang="en-US" sz="1000" dirty="0" smtClean="0"/>
                <a:t>Bibliographic metadata</a:t>
              </a:r>
            </a:p>
            <a:p>
              <a:pPr>
                <a:buFontTx/>
                <a:buChar char="•"/>
              </a:pPr>
              <a:r>
                <a:rPr lang="en-US" sz="1000" dirty="0" smtClean="0"/>
                <a:t>Citations</a:t>
              </a:r>
            </a:p>
            <a:p>
              <a:pPr>
                <a:buFontTx/>
                <a:buChar char="•"/>
              </a:pPr>
              <a:r>
                <a:rPr lang="en-US" sz="1000" dirty="0" smtClean="0"/>
                <a:t>Figures</a:t>
              </a:r>
            </a:p>
            <a:p>
              <a:pPr>
                <a:buFontTx/>
                <a:buChar char="•"/>
              </a:pPr>
              <a:r>
                <a:rPr lang="en-US" sz="1000" dirty="0" smtClean="0"/>
                <a:t>Tables</a:t>
              </a:r>
            </a:p>
            <a:p>
              <a:pPr>
                <a:buFontTx/>
                <a:buChar char="•"/>
              </a:pPr>
              <a:r>
                <a:rPr lang="en-US" sz="1000" dirty="0" smtClean="0"/>
                <a:t>Chunks</a:t>
              </a:r>
            </a:p>
          </p:txBody>
        </p:sp>
      </p:grpSp>
      <p:grpSp>
        <p:nvGrpSpPr>
          <p:cNvPr id="6" name="Group 30"/>
          <p:cNvGrpSpPr/>
          <p:nvPr/>
        </p:nvGrpSpPr>
        <p:grpSpPr>
          <a:xfrm>
            <a:off x="5067877" y="3006781"/>
            <a:ext cx="532246" cy="591163"/>
            <a:chOff x="5181600" y="1403351"/>
            <a:chExt cx="3048000" cy="2940049"/>
          </a:xfrm>
        </p:grpSpPr>
        <p:pic>
          <p:nvPicPr>
            <p:cNvPr id="32" name="Picture 31"/>
            <p:cNvPicPr>
              <a:picLocks noChangeAspect="1"/>
            </p:cNvPicPr>
            <p:nvPr/>
          </p:nvPicPr>
          <p:blipFill>
            <a:blip r:embed="rId3" cstate="print"/>
            <a:srcRect l="56686" r="8430" b="15616"/>
            <a:stretch>
              <a:fillRect/>
            </a:stretch>
          </p:blipFill>
          <p:spPr>
            <a:xfrm>
              <a:off x="5181600" y="1403351"/>
              <a:ext cx="3048000" cy="2940049"/>
            </a:xfrm>
            <a:prstGeom prst="rect">
              <a:avLst/>
            </a:prstGeom>
          </p:spPr>
        </p:pic>
        <p:sp>
          <p:nvSpPr>
            <p:cNvPr id="33" name="Rectangle 32"/>
            <p:cNvSpPr/>
            <p:nvPr/>
          </p:nvSpPr>
          <p:spPr>
            <a:xfrm>
              <a:off x="5181600" y="1776423"/>
              <a:ext cx="1524000" cy="375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45"/>
          <p:cNvGrpSpPr/>
          <p:nvPr/>
        </p:nvGrpSpPr>
        <p:grpSpPr>
          <a:xfrm>
            <a:off x="1423210" y="3440235"/>
            <a:ext cx="1524000" cy="1185858"/>
            <a:chOff x="7620000" y="220055"/>
            <a:chExt cx="1524000" cy="1185858"/>
          </a:xfrm>
        </p:grpSpPr>
        <p:sp>
          <p:nvSpPr>
            <p:cNvPr id="47" name="Cloud Callout 46"/>
            <p:cNvSpPr/>
            <p:nvPr/>
          </p:nvSpPr>
          <p:spPr>
            <a:xfrm>
              <a:off x="7620000" y="220055"/>
              <a:ext cx="1524000" cy="1185858"/>
            </a:xfrm>
            <a:prstGeom prst="cloudCallout">
              <a:avLst>
                <a:gd name="adj1" fmla="val -26981"/>
                <a:gd name="adj2" fmla="val 58988"/>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sp>
          <p:nvSpPr>
            <p:cNvPr id="48" name="Rectangle 47"/>
            <p:cNvSpPr/>
            <p:nvPr/>
          </p:nvSpPr>
          <p:spPr>
            <a:xfrm>
              <a:off x="7772400" y="457200"/>
              <a:ext cx="863500" cy="553998"/>
            </a:xfrm>
            <a:prstGeom prst="rect">
              <a:avLst/>
            </a:prstGeom>
          </p:spPr>
          <p:txBody>
            <a:bodyPr wrap="none">
              <a:spAutoFit/>
            </a:bodyPr>
            <a:lstStyle/>
            <a:p>
              <a:pPr>
                <a:buFont typeface="Arial"/>
                <a:buChar char="•"/>
              </a:pPr>
              <a:r>
                <a:rPr lang="en-GB" sz="1000" dirty="0" smtClean="0"/>
                <a:t>Reactions</a:t>
              </a:r>
            </a:p>
            <a:p>
              <a:pPr>
                <a:buFont typeface="Arial"/>
                <a:buChar char="•"/>
              </a:pPr>
              <a:r>
                <a:rPr lang="en-GB" sz="1000" dirty="0" smtClean="0"/>
                <a:t>Molecular</a:t>
              </a:r>
              <a:br>
                <a:rPr lang="en-GB" sz="1000" dirty="0" smtClean="0"/>
              </a:br>
              <a:r>
                <a:rPr lang="en-GB" sz="1000" dirty="0" smtClean="0"/>
                <a:t> Compounds</a:t>
              </a:r>
              <a:endParaRPr lang="en-US" sz="1000" dirty="0"/>
            </a:p>
          </p:txBody>
        </p:sp>
      </p:grpSp>
      <p:grpSp>
        <p:nvGrpSpPr>
          <p:cNvPr id="12" name="Group 105"/>
          <p:cNvGrpSpPr/>
          <p:nvPr/>
        </p:nvGrpSpPr>
        <p:grpSpPr>
          <a:xfrm>
            <a:off x="496263" y="4701126"/>
            <a:ext cx="2367608" cy="802115"/>
            <a:chOff x="496263" y="4701126"/>
            <a:chExt cx="2367608" cy="802115"/>
          </a:xfrm>
        </p:grpSpPr>
        <p:grpSp>
          <p:nvGrpSpPr>
            <p:cNvPr id="13" name="Group 69"/>
            <p:cNvGrpSpPr/>
            <p:nvPr/>
          </p:nvGrpSpPr>
          <p:grpSpPr>
            <a:xfrm>
              <a:off x="1506549" y="4742774"/>
              <a:ext cx="1357322" cy="657228"/>
              <a:chOff x="4143372" y="3571876"/>
              <a:chExt cx="1357322" cy="657228"/>
            </a:xfrm>
          </p:grpSpPr>
          <p:sp>
            <p:nvSpPr>
              <p:cNvPr id="28" name="Rectangle 27"/>
              <p:cNvSpPr/>
              <p:nvPr/>
            </p:nvSpPr>
            <p:spPr>
              <a:xfrm>
                <a:off x="4143372" y="3571876"/>
                <a:ext cx="928694" cy="642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u="sng" dirty="0" smtClean="0">
                    <a:solidFill>
                      <a:schemeClr val="tx1"/>
                    </a:solidFill>
                  </a:rPr>
                  <a:t>Cambridge</a:t>
                </a:r>
                <a:endParaRPr lang="en-GB" sz="1000" u="sng" dirty="0">
                  <a:solidFill>
                    <a:schemeClr val="tx1"/>
                  </a:solidFill>
                </a:endParaRPr>
              </a:p>
            </p:txBody>
          </p:sp>
          <p:pic>
            <p:nvPicPr>
              <p:cNvPr id="29" name="Picture 3"/>
              <p:cNvPicPr>
                <a:picLocks noChangeAspect="1" noChangeArrowheads="1"/>
              </p:cNvPicPr>
              <p:nvPr/>
            </p:nvPicPr>
            <p:blipFill>
              <a:blip r:embed="rId2" cstate="print"/>
              <a:srcRect/>
              <a:stretch>
                <a:fillRect/>
              </a:stretch>
            </p:blipFill>
            <p:spPr bwMode="auto">
              <a:xfrm>
                <a:off x="5072066" y="3800476"/>
                <a:ext cx="428628" cy="428628"/>
              </a:xfrm>
              <a:prstGeom prst="rect">
                <a:avLst/>
              </a:prstGeom>
              <a:noFill/>
              <a:ln w="9525">
                <a:noFill/>
                <a:miter lim="800000"/>
                <a:headEnd/>
                <a:tailEnd/>
              </a:ln>
            </p:spPr>
          </p:pic>
        </p:grpSp>
        <p:pic>
          <p:nvPicPr>
            <p:cNvPr id="34" name="Picture 33"/>
            <p:cNvPicPr>
              <a:picLocks noChangeAspect="1"/>
            </p:cNvPicPr>
            <p:nvPr/>
          </p:nvPicPr>
          <p:blipFill>
            <a:blip r:embed="rId4" cstate="print"/>
            <a:stretch>
              <a:fillRect/>
            </a:stretch>
          </p:blipFill>
          <p:spPr>
            <a:xfrm>
              <a:off x="576083" y="4701126"/>
              <a:ext cx="1111462" cy="260499"/>
            </a:xfrm>
            <a:prstGeom prst="rect">
              <a:avLst/>
            </a:prstGeom>
          </p:spPr>
        </p:pic>
        <p:pic>
          <p:nvPicPr>
            <p:cNvPr id="37" name="Picture 36"/>
            <p:cNvPicPr>
              <a:picLocks noChangeAspect="1"/>
            </p:cNvPicPr>
            <p:nvPr/>
          </p:nvPicPr>
          <p:blipFill>
            <a:blip r:embed="rId5" cstate="print"/>
            <a:stretch>
              <a:fillRect/>
            </a:stretch>
          </p:blipFill>
          <p:spPr>
            <a:xfrm>
              <a:off x="496263" y="5002886"/>
              <a:ext cx="1114924" cy="276219"/>
            </a:xfrm>
            <a:prstGeom prst="rect">
              <a:avLst/>
            </a:prstGeom>
          </p:spPr>
        </p:pic>
        <p:pic>
          <p:nvPicPr>
            <p:cNvPr id="50" name="Picture 49"/>
            <p:cNvPicPr>
              <a:picLocks noChangeAspect="1"/>
            </p:cNvPicPr>
            <p:nvPr/>
          </p:nvPicPr>
          <p:blipFill>
            <a:blip r:embed="rId6" cstate="print"/>
            <a:stretch>
              <a:fillRect/>
            </a:stretch>
          </p:blipFill>
          <p:spPr>
            <a:xfrm>
              <a:off x="729272" y="5296762"/>
              <a:ext cx="958273" cy="206479"/>
            </a:xfrm>
            <a:prstGeom prst="rect">
              <a:avLst/>
            </a:prstGeom>
          </p:spPr>
        </p:pic>
      </p:grpSp>
      <p:pic>
        <p:nvPicPr>
          <p:cNvPr id="4" name="Picture 3"/>
          <p:cNvPicPr>
            <a:picLocks noChangeAspect="1"/>
          </p:cNvPicPr>
          <p:nvPr/>
        </p:nvPicPr>
        <p:blipFill>
          <a:blip r:embed="rId7" cstate="print"/>
          <a:stretch>
            <a:fillRect/>
          </a:stretch>
        </p:blipFill>
        <p:spPr>
          <a:xfrm>
            <a:off x="251979" y="1288609"/>
            <a:ext cx="1174750" cy="236074"/>
          </a:xfrm>
          <a:prstGeom prst="rect">
            <a:avLst/>
          </a:prstGeom>
          <a:solidFill>
            <a:srgbClr val="CCFFCC"/>
          </a:solidFill>
        </p:spPr>
      </p:pic>
      <p:sp>
        <p:nvSpPr>
          <p:cNvPr id="58" name="Cloud Callout 57"/>
          <p:cNvSpPr/>
          <p:nvPr/>
        </p:nvSpPr>
        <p:spPr>
          <a:xfrm>
            <a:off x="5334000" y="4224342"/>
            <a:ext cx="1524000" cy="1185858"/>
          </a:xfrm>
          <a:prstGeom prst="cloudCallout">
            <a:avLst>
              <a:gd name="adj1" fmla="val 6490"/>
              <a:gd name="adj2" fmla="val 66011"/>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69"/>
          <p:cNvGrpSpPr/>
          <p:nvPr/>
        </p:nvGrpSpPr>
        <p:grpSpPr>
          <a:xfrm>
            <a:off x="5334000" y="5410200"/>
            <a:ext cx="1357322" cy="657228"/>
            <a:chOff x="4143372" y="3571876"/>
            <a:chExt cx="1357322" cy="657228"/>
          </a:xfrm>
        </p:grpSpPr>
        <p:sp>
          <p:nvSpPr>
            <p:cNvPr id="55" name="Rectangle 54"/>
            <p:cNvSpPr/>
            <p:nvPr/>
          </p:nvSpPr>
          <p:spPr>
            <a:xfrm>
              <a:off x="4143372" y="3571876"/>
              <a:ext cx="928694" cy="642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tx1"/>
                  </a:solidFill>
                </a:rPr>
                <a:t>Indiana</a:t>
              </a:r>
            </a:p>
          </p:txBody>
        </p:sp>
        <p:pic>
          <p:nvPicPr>
            <p:cNvPr id="56" name="Picture 3"/>
            <p:cNvPicPr>
              <a:picLocks noChangeAspect="1" noChangeArrowheads="1"/>
            </p:cNvPicPr>
            <p:nvPr/>
          </p:nvPicPr>
          <p:blipFill>
            <a:blip r:embed="rId2" cstate="print"/>
            <a:srcRect/>
            <a:stretch>
              <a:fillRect/>
            </a:stretch>
          </p:blipFill>
          <p:spPr bwMode="auto">
            <a:xfrm>
              <a:off x="5072066" y="3800476"/>
              <a:ext cx="428628" cy="428628"/>
            </a:xfrm>
            <a:prstGeom prst="rect">
              <a:avLst/>
            </a:prstGeom>
            <a:noFill/>
            <a:ln w="9525">
              <a:noFill/>
              <a:miter lim="800000"/>
              <a:headEnd/>
              <a:tailEnd/>
            </a:ln>
          </p:spPr>
        </p:pic>
      </p:grpSp>
      <p:sp>
        <p:nvSpPr>
          <p:cNvPr id="59" name="Rectangle 58"/>
          <p:cNvSpPr/>
          <p:nvPr/>
        </p:nvSpPr>
        <p:spPr>
          <a:xfrm>
            <a:off x="5403819" y="4629090"/>
            <a:ext cx="1274708" cy="400110"/>
          </a:xfrm>
          <a:prstGeom prst="rect">
            <a:avLst/>
          </a:prstGeom>
        </p:spPr>
        <p:txBody>
          <a:bodyPr wrap="none">
            <a:spAutoFit/>
          </a:bodyPr>
          <a:lstStyle/>
          <a:p>
            <a:pPr>
              <a:buFont typeface="Arial"/>
              <a:buChar char="•"/>
            </a:pPr>
            <a:r>
              <a:rPr lang="en-US" sz="1000" dirty="0" smtClean="0"/>
              <a:t>Workflows, </a:t>
            </a:r>
            <a:r>
              <a:rPr lang="en-US" sz="1000" dirty="0" err="1" smtClean="0"/>
              <a:t>TeraGrid</a:t>
            </a:r>
            <a:r>
              <a:rPr lang="en-US" sz="1000" dirty="0" smtClean="0"/>
              <a:t> </a:t>
            </a:r>
          </a:p>
          <a:p>
            <a:pPr>
              <a:buFont typeface="Arial"/>
              <a:buChar char="•"/>
            </a:pPr>
            <a:r>
              <a:rPr lang="en-US" sz="1000" dirty="0" smtClean="0"/>
              <a:t>services</a:t>
            </a:r>
            <a:endParaRPr lang="en-US" sz="1000" dirty="0"/>
          </a:p>
        </p:txBody>
      </p:sp>
      <p:sp>
        <p:nvSpPr>
          <p:cNvPr id="61" name="Can 60"/>
          <p:cNvSpPr/>
          <p:nvPr/>
        </p:nvSpPr>
        <p:spPr>
          <a:xfrm>
            <a:off x="7620000" y="5562600"/>
            <a:ext cx="1168969" cy="10668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Triplestore</a:t>
            </a:r>
          </a:p>
          <a:p>
            <a:pPr algn="ctr"/>
            <a:r>
              <a:rPr lang="en-US" sz="1600" dirty="0" smtClean="0"/>
              <a:t>On Azure Cloud</a:t>
            </a:r>
            <a:endParaRPr lang="en-US" sz="1600" dirty="0"/>
          </a:p>
        </p:txBody>
      </p:sp>
      <p:grpSp>
        <p:nvGrpSpPr>
          <p:cNvPr id="15" name="Group 12"/>
          <p:cNvGrpSpPr/>
          <p:nvPr/>
        </p:nvGrpSpPr>
        <p:grpSpPr>
          <a:xfrm>
            <a:off x="4307047" y="1494343"/>
            <a:ext cx="532246" cy="591163"/>
            <a:chOff x="5181600" y="1403351"/>
            <a:chExt cx="3048000" cy="2940049"/>
          </a:xfrm>
        </p:grpSpPr>
        <p:pic>
          <p:nvPicPr>
            <p:cNvPr id="9" name="Picture 8"/>
            <p:cNvPicPr>
              <a:picLocks noChangeAspect="1"/>
            </p:cNvPicPr>
            <p:nvPr/>
          </p:nvPicPr>
          <p:blipFill>
            <a:blip r:embed="rId3" cstate="print"/>
            <a:srcRect l="56686" r="8430" b="15616"/>
            <a:stretch>
              <a:fillRect/>
            </a:stretch>
          </p:blipFill>
          <p:spPr>
            <a:xfrm>
              <a:off x="5181600" y="1403351"/>
              <a:ext cx="3048000" cy="2940049"/>
            </a:xfrm>
            <a:prstGeom prst="rect">
              <a:avLst/>
            </a:prstGeom>
          </p:spPr>
        </p:pic>
        <p:sp>
          <p:nvSpPr>
            <p:cNvPr id="11" name="Rectangle 10"/>
            <p:cNvSpPr/>
            <p:nvPr/>
          </p:nvSpPr>
          <p:spPr>
            <a:xfrm>
              <a:off x="5181600" y="1776423"/>
              <a:ext cx="1524000" cy="375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grpSp>
      <p:cxnSp>
        <p:nvCxnSpPr>
          <p:cNvPr id="67" name="Straight Arrow Connector 66"/>
          <p:cNvCxnSpPr>
            <a:stCxn id="7" idx="3"/>
          </p:cNvCxnSpPr>
          <p:nvPr/>
        </p:nvCxnSpPr>
        <p:spPr>
          <a:xfrm>
            <a:off x="2454275" y="1789925"/>
            <a:ext cx="4265603" cy="57227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0800000" flipV="1">
            <a:off x="2454275" y="2590800"/>
            <a:ext cx="5257294" cy="215197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2947210" y="5183430"/>
            <a:ext cx="2386790" cy="43155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6705600" y="5943600"/>
            <a:ext cx="969148" cy="38337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0" name="Group 87"/>
          <p:cNvGrpSpPr/>
          <p:nvPr/>
        </p:nvGrpSpPr>
        <p:grpSpPr>
          <a:xfrm>
            <a:off x="4040924" y="4742775"/>
            <a:ext cx="532246" cy="591163"/>
            <a:chOff x="5181600" y="1403351"/>
            <a:chExt cx="3048000" cy="2940049"/>
          </a:xfrm>
        </p:grpSpPr>
        <p:pic>
          <p:nvPicPr>
            <p:cNvPr id="89" name="Picture 88"/>
            <p:cNvPicPr>
              <a:picLocks noChangeAspect="1"/>
            </p:cNvPicPr>
            <p:nvPr/>
          </p:nvPicPr>
          <p:blipFill>
            <a:blip r:embed="rId3" cstate="print"/>
            <a:srcRect l="56686" r="8430" b="15616"/>
            <a:stretch>
              <a:fillRect/>
            </a:stretch>
          </p:blipFill>
          <p:spPr>
            <a:xfrm>
              <a:off x="5181600" y="1403351"/>
              <a:ext cx="3048000" cy="2940049"/>
            </a:xfrm>
            <a:prstGeom prst="rect">
              <a:avLst/>
            </a:prstGeom>
          </p:spPr>
        </p:pic>
        <p:sp>
          <p:nvSpPr>
            <p:cNvPr id="90" name="Rectangle 89"/>
            <p:cNvSpPr/>
            <p:nvPr/>
          </p:nvSpPr>
          <p:spPr>
            <a:xfrm>
              <a:off x="5181600" y="1776423"/>
              <a:ext cx="1524000" cy="375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90"/>
          <p:cNvGrpSpPr/>
          <p:nvPr/>
        </p:nvGrpSpPr>
        <p:grpSpPr>
          <a:xfrm>
            <a:off x="7162800" y="5257800"/>
            <a:ext cx="532246" cy="591163"/>
            <a:chOff x="5181600" y="1403351"/>
            <a:chExt cx="3048000" cy="2940049"/>
          </a:xfrm>
        </p:grpSpPr>
        <p:pic>
          <p:nvPicPr>
            <p:cNvPr id="92" name="Picture 91"/>
            <p:cNvPicPr>
              <a:picLocks noChangeAspect="1"/>
            </p:cNvPicPr>
            <p:nvPr/>
          </p:nvPicPr>
          <p:blipFill>
            <a:blip r:embed="rId3" cstate="print"/>
            <a:srcRect l="56686" r="8430" b="15616"/>
            <a:stretch>
              <a:fillRect/>
            </a:stretch>
          </p:blipFill>
          <p:spPr>
            <a:xfrm>
              <a:off x="5181600" y="1403351"/>
              <a:ext cx="3048000" cy="2940049"/>
            </a:xfrm>
            <a:prstGeom prst="rect">
              <a:avLst/>
            </a:prstGeom>
          </p:spPr>
        </p:pic>
        <p:sp>
          <p:nvSpPr>
            <p:cNvPr id="93" name="Rectangle 92"/>
            <p:cNvSpPr/>
            <p:nvPr/>
          </p:nvSpPr>
          <p:spPr>
            <a:xfrm>
              <a:off x="5181600" y="1776423"/>
              <a:ext cx="1524000" cy="375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100"/>
          <p:cNvGrpSpPr/>
          <p:nvPr/>
        </p:nvGrpSpPr>
        <p:grpSpPr>
          <a:xfrm>
            <a:off x="6201108" y="1749440"/>
            <a:ext cx="1825861" cy="1069960"/>
            <a:chOff x="6201108" y="1749440"/>
            <a:chExt cx="1825861" cy="1069960"/>
          </a:xfrm>
        </p:grpSpPr>
        <p:grpSp>
          <p:nvGrpSpPr>
            <p:cNvPr id="26" name="Group 64"/>
            <p:cNvGrpSpPr/>
            <p:nvPr/>
          </p:nvGrpSpPr>
          <p:grpSpPr>
            <a:xfrm>
              <a:off x="6719878" y="1947858"/>
              <a:ext cx="1307091" cy="871542"/>
              <a:chOff x="7148506" y="1407319"/>
              <a:chExt cx="1307091" cy="871542"/>
            </a:xfrm>
          </p:grpSpPr>
          <p:sp>
            <p:nvSpPr>
              <p:cNvPr id="17" name="Rectangle 16"/>
              <p:cNvSpPr/>
              <p:nvPr/>
            </p:nvSpPr>
            <p:spPr>
              <a:xfrm>
                <a:off x="7148506" y="1407319"/>
                <a:ext cx="928694" cy="642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tx1"/>
                    </a:solidFill>
                  </a:rPr>
                  <a:t>Southampton</a:t>
                </a:r>
              </a:p>
            </p:txBody>
          </p:sp>
          <p:grpSp>
            <p:nvGrpSpPr>
              <p:cNvPr id="27" name="Group 25"/>
              <p:cNvGrpSpPr/>
              <p:nvPr/>
            </p:nvGrpSpPr>
            <p:grpSpPr>
              <a:xfrm>
                <a:off x="7955531" y="1644672"/>
                <a:ext cx="500066" cy="634189"/>
                <a:chOff x="2214546" y="2357430"/>
                <a:chExt cx="500066" cy="634189"/>
              </a:xfrm>
            </p:grpSpPr>
            <p:pic>
              <p:nvPicPr>
                <p:cNvPr id="24" name="Picture 3"/>
                <p:cNvPicPr>
                  <a:picLocks noChangeAspect="1" noChangeArrowheads="1"/>
                </p:cNvPicPr>
                <p:nvPr/>
              </p:nvPicPr>
              <p:blipFill>
                <a:blip r:embed="rId2" cstate="print"/>
                <a:srcRect/>
                <a:stretch>
                  <a:fillRect/>
                </a:stretch>
              </p:blipFill>
              <p:spPr bwMode="auto">
                <a:xfrm>
                  <a:off x="2285984" y="2357430"/>
                  <a:ext cx="428628" cy="428628"/>
                </a:xfrm>
                <a:prstGeom prst="rect">
                  <a:avLst/>
                </a:prstGeom>
                <a:noFill/>
                <a:ln w="9525">
                  <a:noFill/>
                  <a:miter lim="800000"/>
                  <a:headEnd/>
                  <a:tailEnd/>
                </a:ln>
              </p:spPr>
            </p:pic>
            <p:sp>
              <p:nvSpPr>
                <p:cNvPr id="25" name="TextBox 24"/>
                <p:cNvSpPr txBox="1"/>
                <p:nvPr/>
              </p:nvSpPr>
              <p:spPr>
                <a:xfrm>
                  <a:off x="2214546" y="2714620"/>
                  <a:ext cx="184666" cy="276999"/>
                </a:xfrm>
                <a:prstGeom prst="rect">
                  <a:avLst/>
                </a:prstGeom>
                <a:noFill/>
              </p:spPr>
              <p:txBody>
                <a:bodyPr wrap="none" rtlCol="0">
                  <a:spAutoFit/>
                </a:bodyPr>
                <a:lstStyle/>
                <a:p>
                  <a:endParaRPr lang="en-GB" sz="1200" dirty="0"/>
                </a:p>
              </p:txBody>
            </p:sp>
          </p:grpSp>
        </p:grpSp>
        <p:pic>
          <p:nvPicPr>
            <p:cNvPr id="21" name="Picture 20"/>
            <p:cNvPicPr>
              <a:picLocks noChangeAspect="1"/>
            </p:cNvPicPr>
            <p:nvPr/>
          </p:nvPicPr>
          <p:blipFill>
            <a:blip r:embed="rId8" cstate="print"/>
            <a:stretch>
              <a:fillRect/>
            </a:stretch>
          </p:blipFill>
          <p:spPr>
            <a:xfrm>
              <a:off x="6201108" y="1749440"/>
              <a:ext cx="830303" cy="309216"/>
            </a:xfrm>
            <a:prstGeom prst="rect">
              <a:avLst/>
            </a:prstGeom>
          </p:spPr>
        </p:pic>
      </p:grpSp>
      <p:grpSp>
        <p:nvGrpSpPr>
          <p:cNvPr id="30" name="Group 109"/>
          <p:cNvGrpSpPr/>
          <p:nvPr/>
        </p:nvGrpSpPr>
        <p:grpSpPr>
          <a:xfrm>
            <a:off x="1493401" y="1387515"/>
            <a:ext cx="532246" cy="591163"/>
            <a:chOff x="5181600" y="1403351"/>
            <a:chExt cx="3048000" cy="2940049"/>
          </a:xfrm>
        </p:grpSpPr>
        <p:pic>
          <p:nvPicPr>
            <p:cNvPr id="111" name="Picture 110"/>
            <p:cNvPicPr>
              <a:picLocks noChangeAspect="1"/>
            </p:cNvPicPr>
            <p:nvPr/>
          </p:nvPicPr>
          <p:blipFill>
            <a:blip r:embed="rId3" cstate="print"/>
            <a:srcRect l="56686" r="8430" b="15616"/>
            <a:stretch>
              <a:fillRect/>
            </a:stretch>
          </p:blipFill>
          <p:spPr>
            <a:xfrm>
              <a:off x="5181600" y="1403351"/>
              <a:ext cx="3048000" cy="2940049"/>
            </a:xfrm>
            <a:prstGeom prst="rect">
              <a:avLst/>
            </a:prstGeom>
          </p:spPr>
        </p:pic>
        <p:sp>
          <p:nvSpPr>
            <p:cNvPr id="112" name="Rectangle 111"/>
            <p:cNvSpPr/>
            <p:nvPr/>
          </p:nvSpPr>
          <p:spPr>
            <a:xfrm>
              <a:off x="5181600" y="1776423"/>
              <a:ext cx="1524000" cy="375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grpSp>
      <p:pic>
        <p:nvPicPr>
          <p:cNvPr id="113" name="Picture 112"/>
          <p:cNvPicPr>
            <a:picLocks noChangeAspect="1"/>
          </p:cNvPicPr>
          <p:nvPr/>
        </p:nvPicPr>
        <p:blipFill>
          <a:blip r:embed="rId9" cstate="print"/>
          <a:stretch>
            <a:fillRect/>
          </a:stretch>
        </p:blipFill>
        <p:spPr>
          <a:xfrm>
            <a:off x="228600" y="152400"/>
            <a:ext cx="827757" cy="968541"/>
          </a:xfrm>
          <a:prstGeom prst="rect">
            <a:avLst/>
          </a:prstGeom>
        </p:spPr>
      </p:pic>
      <p:sp>
        <p:nvSpPr>
          <p:cNvPr id="60" name="TextBox 59"/>
          <p:cNvSpPr txBox="1"/>
          <p:nvPr/>
        </p:nvSpPr>
        <p:spPr>
          <a:xfrm>
            <a:off x="457200" y="6324600"/>
            <a:ext cx="6096000" cy="369332"/>
          </a:xfrm>
          <a:prstGeom prst="rect">
            <a:avLst/>
          </a:prstGeom>
          <a:noFill/>
        </p:spPr>
        <p:txBody>
          <a:bodyPr wrap="square" rtlCol="0">
            <a:spAutoFit/>
          </a:bodyPr>
          <a:lstStyle/>
          <a:p>
            <a:r>
              <a:rPr lang="en-US" dirty="0" smtClean="0"/>
              <a:t>A not particularly accurate summary of </a:t>
            </a:r>
            <a:r>
              <a:rPr lang="en-US" dirty="0" err="1" smtClean="0"/>
              <a:t>OREChem</a:t>
            </a:r>
            <a:endParaRPr lang="en-US" dirty="0"/>
          </a:p>
        </p:txBody>
      </p:sp>
      <p:sp>
        <p:nvSpPr>
          <p:cNvPr id="62" name="Slide Number Placeholder 61"/>
          <p:cNvSpPr>
            <a:spLocks noGrp="1"/>
          </p:cNvSpPr>
          <p:nvPr>
            <p:ph type="sldNum" sz="quarter" idx="12"/>
          </p:nvPr>
        </p:nvSpPr>
        <p:spPr>
          <a:xfrm>
            <a:off x="6477000" y="6324600"/>
            <a:ext cx="2133600" cy="365125"/>
          </a:xfrm>
        </p:spPr>
        <p:txBody>
          <a:bodyPr/>
          <a:lstStyle/>
          <a:p>
            <a:fld id="{E565A33A-033E-4D43-ACCC-814738BBB5B8}"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solidFill>
        </p:spPr>
        <p:txBody>
          <a:bodyPr/>
          <a:lstStyle/>
          <a:p>
            <a:r>
              <a:rPr lang="en-US" dirty="0" err="1" smtClean="0">
                <a:solidFill>
                  <a:schemeClr val="bg1"/>
                </a:solidFill>
                <a:latin typeface="Times New Roman" pitchFamily="18" charset="0"/>
                <a:cs typeface="Times New Roman" pitchFamily="18" charset="0"/>
              </a:rPr>
              <a:t>IU’s</a:t>
            </a:r>
            <a:r>
              <a:rPr lang="en-US" dirty="0" smtClean="0">
                <a:solidFill>
                  <a:schemeClr val="bg1"/>
                </a:solidFill>
                <a:latin typeface="Times New Roman" pitchFamily="18" charset="0"/>
                <a:cs typeface="Times New Roman" pitchFamily="18" charset="0"/>
              </a:rPr>
              <a:t> Objective</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599"/>
          </a:xfrm>
          <a:solidFill>
            <a:schemeClr val="bg1"/>
          </a:solidFill>
        </p:spPr>
        <p:txBody>
          <a:bodyPr>
            <a:normAutofit fontScale="92500" lnSpcReduction="10000"/>
          </a:bodyPr>
          <a:lstStyle/>
          <a:p>
            <a:pPr>
              <a:buNone/>
            </a:pPr>
            <a:r>
              <a:rPr lang="en-US" sz="3300" dirty="0" smtClean="0">
                <a:latin typeface="Times New Roman" pitchFamily="18" charset="0"/>
                <a:cs typeface="Times New Roman" pitchFamily="18" charset="0"/>
              </a:rPr>
              <a:t>To </a:t>
            </a:r>
            <a:r>
              <a:rPr lang="en-US" sz="3300" dirty="0">
                <a:latin typeface="Times New Roman" pitchFamily="18" charset="0"/>
                <a:cs typeface="Times New Roman" pitchFamily="18" charset="0"/>
              </a:rPr>
              <a:t>build a pipeline </a:t>
            </a:r>
            <a:r>
              <a:rPr lang="en-US" sz="3300" dirty="0" smtClean="0">
                <a:latin typeface="Times New Roman" pitchFamily="18" charset="0"/>
                <a:cs typeface="Times New Roman" pitchFamily="18" charset="0"/>
              </a:rPr>
              <a:t>to:</a:t>
            </a:r>
          </a:p>
          <a:p>
            <a:r>
              <a:rPr lang="en-US" sz="2800" dirty="0" smtClean="0">
                <a:latin typeface="Times New Roman" pitchFamily="18" charset="0"/>
                <a:cs typeface="Times New Roman" pitchFamily="18" charset="0"/>
              </a:rPr>
              <a:t>Fetch</a:t>
            </a:r>
            <a:r>
              <a:rPr lang="en-US" sz="2800" dirty="0" smtClean="0">
                <a:latin typeface="Times New Roman" pitchFamily="18" charset="0"/>
                <a:cs typeface="Times New Roman" pitchFamily="18" charset="0"/>
              </a:rPr>
              <a:t> ORE ATOM </a:t>
            </a:r>
            <a:r>
              <a:rPr lang="en-US" sz="2800" dirty="0" smtClean="0">
                <a:latin typeface="Times New Roman" pitchFamily="18" charset="0"/>
                <a:cs typeface="Times New Roman" pitchFamily="18" charset="0"/>
              </a:rPr>
              <a:t>feeds</a:t>
            </a:r>
          </a:p>
          <a:p>
            <a:r>
              <a:rPr lang="en-US" sz="2800" dirty="0" smtClean="0">
                <a:latin typeface="Times New Roman" pitchFamily="18" charset="0"/>
                <a:cs typeface="Times New Roman" pitchFamily="18" charset="0"/>
              </a:rPr>
              <a:t>Transform ATOM feeds into triples and store them into a triple store ( Using GRDDL/Saxon HE)</a:t>
            </a:r>
          </a:p>
          <a:p>
            <a:r>
              <a:rPr lang="en-US" sz="2800" dirty="0" smtClean="0">
                <a:latin typeface="Times New Roman" pitchFamily="18" charset="0"/>
                <a:cs typeface="Times New Roman" pitchFamily="18" charset="0"/>
              </a:rPr>
              <a:t>Extract </a:t>
            </a:r>
            <a:r>
              <a:rPr lang="en-US" sz="2800" dirty="0" err="1" smtClean="0">
                <a:latin typeface="Times New Roman" pitchFamily="18" charset="0"/>
                <a:cs typeface="Times New Roman" pitchFamily="18" charset="0"/>
              </a:rPr>
              <a:t>crystallographically</a:t>
            </a:r>
            <a:r>
              <a:rPr lang="en-US" sz="2800" dirty="0" smtClean="0">
                <a:latin typeface="Times New Roman" pitchFamily="18" charset="0"/>
                <a:cs typeface="Times New Roman" pitchFamily="18" charset="0"/>
              </a:rPr>
              <a:t> obtained 3D coordinates information</a:t>
            </a:r>
          </a:p>
          <a:p>
            <a:r>
              <a:rPr lang="en-US" sz="2800" dirty="0" smtClean="0">
                <a:latin typeface="Times New Roman" pitchFamily="18" charset="0"/>
                <a:cs typeface="Times New Roman" pitchFamily="18" charset="0"/>
              </a:rPr>
              <a:t>Submit compute intensive electronic structure calculations, geometry optimization tasks to tools like Gaussian09 on </a:t>
            </a:r>
            <a:r>
              <a:rPr lang="en-US" sz="2800" dirty="0" err="1" smtClean="0">
                <a:latin typeface="Times New Roman" pitchFamily="18" charset="0"/>
                <a:cs typeface="Times New Roman" pitchFamily="18" charset="0"/>
              </a:rPr>
              <a:t>TeraGrid</a:t>
            </a:r>
            <a:r>
              <a:rPr lang="en-US" sz="2800" dirty="0" smtClean="0">
                <a:latin typeface="Times New Roman" pitchFamily="18" charset="0"/>
                <a:cs typeface="Times New Roman" pitchFamily="18" charset="0"/>
              </a:rPr>
              <a:t> supercomputing resources.</a:t>
            </a:r>
          </a:p>
          <a:p>
            <a:r>
              <a:rPr lang="en-US" sz="2800" dirty="0" smtClean="0">
                <a:latin typeface="Times New Roman" pitchFamily="18" charset="0"/>
                <a:cs typeface="Times New Roman" pitchFamily="18" charset="0"/>
              </a:rPr>
              <a:t>Transform the Gaussian output into triples and store them into a triple store</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565A33A-033E-4D43-ACCC-814738BBB5B8}"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8675338"/>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 name="Straight Arrow Connector 5"/>
          <p:cNvCxnSpPr/>
          <p:nvPr/>
        </p:nvCxnSpPr>
        <p:spPr>
          <a:xfrm>
            <a:off x="2460914" y="1325893"/>
            <a:ext cx="990600" cy="0"/>
          </a:xfrm>
          <a:prstGeom prst="straightConnector1">
            <a:avLst/>
          </a:prstGeom>
          <a:ln w="63500" cmpd="sng">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85750" y="872836"/>
            <a:ext cx="2171700" cy="1062335"/>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itchFamily="18" charset="0"/>
                <a:cs typeface="Times New Roman" pitchFamily="18" charset="0"/>
              </a:rPr>
              <a:t>Extract Moiety feeds in CML format</a:t>
            </a:r>
          </a:p>
          <a:p>
            <a:pPr algn="ctr"/>
            <a:endParaRPr lang="en-US" dirty="0">
              <a:solidFill>
                <a:schemeClr val="bg1"/>
              </a:solidFill>
              <a:latin typeface="Times New Roman" pitchFamily="18" charset="0"/>
              <a:cs typeface="Times New Roman" pitchFamily="18" charset="0"/>
            </a:endParaRPr>
          </a:p>
        </p:txBody>
      </p:sp>
      <p:sp>
        <p:nvSpPr>
          <p:cNvPr id="8" name="Rounded Rectangle 7"/>
          <p:cNvSpPr/>
          <p:nvPr/>
        </p:nvSpPr>
        <p:spPr>
          <a:xfrm>
            <a:off x="3451514" y="718203"/>
            <a:ext cx="2362200" cy="13716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itchFamily="18" charset="0"/>
                <a:cs typeface="Times New Roman" pitchFamily="18" charset="0"/>
              </a:rPr>
              <a:t>Convert CML to Gaussian Input format </a:t>
            </a:r>
          </a:p>
          <a:p>
            <a:pPr algn="ctr"/>
            <a:endParaRPr lang="en-US" dirty="0">
              <a:solidFill>
                <a:schemeClr val="bg1"/>
              </a:solidFill>
              <a:latin typeface="Times New Roman" pitchFamily="18" charset="0"/>
              <a:cs typeface="Times New Roman" pitchFamily="18" charset="0"/>
            </a:endParaRPr>
          </a:p>
        </p:txBody>
      </p:sp>
      <p:sp>
        <p:nvSpPr>
          <p:cNvPr id="9" name="Rounded Rectangle 8"/>
          <p:cNvSpPr/>
          <p:nvPr/>
        </p:nvSpPr>
        <p:spPr>
          <a:xfrm>
            <a:off x="6868391" y="872836"/>
            <a:ext cx="1981200" cy="9144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itchFamily="18" charset="0"/>
                <a:cs typeface="Times New Roman" pitchFamily="18" charset="0"/>
              </a:rPr>
              <a:t>Gaussian on </a:t>
            </a:r>
          </a:p>
          <a:p>
            <a:pPr algn="ctr"/>
            <a:r>
              <a:rPr lang="en-US" dirty="0" smtClean="0">
                <a:solidFill>
                  <a:schemeClr val="bg1"/>
                </a:solidFill>
                <a:latin typeface="Times New Roman" pitchFamily="18" charset="0"/>
                <a:cs typeface="Times New Roman" pitchFamily="18" charset="0"/>
              </a:rPr>
              <a:t>TeraGrid</a:t>
            </a:r>
            <a:endParaRPr lang="en-US" dirty="0">
              <a:solidFill>
                <a:schemeClr val="bg1"/>
              </a:solidFill>
              <a:latin typeface="Times New Roman" pitchFamily="18" charset="0"/>
              <a:cs typeface="Times New Roman" pitchFamily="18" charset="0"/>
            </a:endParaRPr>
          </a:p>
        </p:txBody>
      </p:sp>
      <p:sp>
        <p:nvSpPr>
          <p:cNvPr id="10" name="Rounded Rectangle 9"/>
          <p:cNvSpPr/>
          <p:nvPr/>
        </p:nvSpPr>
        <p:spPr>
          <a:xfrm>
            <a:off x="6851072" y="3190009"/>
            <a:ext cx="1981200" cy="1066800"/>
          </a:xfrm>
          <a:prstGeom prst="round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itchFamily="18" charset="0"/>
                <a:cs typeface="Times New Roman" pitchFamily="18" charset="0"/>
              </a:rPr>
              <a:t>Gaussian Output to RDF triples</a:t>
            </a:r>
            <a:endParaRPr lang="en-US" dirty="0">
              <a:solidFill>
                <a:schemeClr val="bg1"/>
              </a:solidFill>
              <a:latin typeface="Times New Roman" pitchFamily="18" charset="0"/>
              <a:cs typeface="Times New Roman" pitchFamily="18" charset="0"/>
            </a:endParaRPr>
          </a:p>
        </p:txBody>
      </p:sp>
      <p:sp>
        <p:nvSpPr>
          <p:cNvPr id="12" name="Can 11"/>
          <p:cNvSpPr/>
          <p:nvPr/>
        </p:nvSpPr>
        <p:spPr>
          <a:xfrm>
            <a:off x="4114800" y="4942610"/>
            <a:ext cx="1371600" cy="1143000"/>
          </a:xfrm>
          <a:prstGeom prst="can">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Times New Roman" pitchFamily="18" charset="0"/>
                <a:cs typeface="Times New Roman" pitchFamily="18" charset="0"/>
              </a:rPr>
              <a:t>T</a:t>
            </a:r>
            <a:r>
              <a:rPr lang="en-US" sz="2000" dirty="0" smtClean="0">
                <a:solidFill>
                  <a:schemeClr val="bg1"/>
                </a:solidFill>
                <a:latin typeface="Times New Roman" pitchFamily="18" charset="0"/>
                <a:cs typeface="Times New Roman" pitchFamily="18" charset="0"/>
              </a:rPr>
              <a:t>riplestore</a:t>
            </a:r>
            <a:endParaRPr lang="en-US" sz="2000" dirty="0">
              <a:solidFill>
                <a:schemeClr val="bg1"/>
              </a:solidFill>
              <a:latin typeface="Times New Roman" pitchFamily="18" charset="0"/>
              <a:cs typeface="Times New Roman" pitchFamily="18" charset="0"/>
            </a:endParaRPr>
          </a:p>
        </p:txBody>
      </p:sp>
      <p:cxnSp>
        <p:nvCxnSpPr>
          <p:cNvPr id="16" name="Straight Arrow Connector 15"/>
          <p:cNvCxnSpPr>
            <a:endCxn id="9" idx="1"/>
          </p:cNvCxnSpPr>
          <p:nvPr/>
        </p:nvCxnSpPr>
        <p:spPr>
          <a:xfrm>
            <a:off x="5842217" y="1302442"/>
            <a:ext cx="1026174" cy="27594"/>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p:cNvCxnSpPr>
          <p:nvPr/>
        </p:nvCxnSpPr>
        <p:spPr>
          <a:xfrm>
            <a:off x="7858991" y="1787236"/>
            <a:ext cx="0" cy="1354282"/>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2" idx="4"/>
          </p:cNvCxnSpPr>
          <p:nvPr/>
        </p:nvCxnSpPr>
        <p:spPr>
          <a:xfrm flipH="1">
            <a:off x="5486400" y="4256809"/>
            <a:ext cx="2355272" cy="1257301"/>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42900" y="3224645"/>
            <a:ext cx="1981200" cy="10668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itchFamily="18" charset="0"/>
                <a:cs typeface="Times New Roman" pitchFamily="18" charset="0"/>
              </a:rPr>
              <a:t>ATOM Feeds from </a:t>
            </a:r>
            <a:r>
              <a:rPr lang="en-US" dirty="0" err="1" smtClean="0">
                <a:solidFill>
                  <a:schemeClr val="bg1"/>
                </a:solidFill>
                <a:latin typeface="Times New Roman" pitchFamily="18" charset="0"/>
                <a:cs typeface="Times New Roman" pitchFamily="18" charset="0"/>
              </a:rPr>
              <a:t>eCrystals</a:t>
            </a:r>
            <a:r>
              <a:rPr lang="en-US" dirty="0" smtClean="0">
                <a:solidFill>
                  <a:schemeClr val="bg1"/>
                </a:solidFill>
                <a:latin typeface="Times New Roman" pitchFamily="18" charset="0"/>
                <a:cs typeface="Times New Roman" pitchFamily="18" charset="0"/>
              </a:rPr>
              <a:t> or </a:t>
            </a:r>
            <a:r>
              <a:rPr lang="en-US" dirty="0" err="1" smtClean="0">
                <a:solidFill>
                  <a:schemeClr val="bg1"/>
                </a:solidFill>
                <a:latin typeface="Times New Roman" pitchFamily="18" charset="0"/>
                <a:cs typeface="Times New Roman" pitchFamily="18" charset="0"/>
              </a:rPr>
              <a:t>CrystalEye</a:t>
            </a:r>
            <a:endParaRPr lang="en-US" dirty="0">
              <a:solidFill>
                <a:schemeClr val="bg1"/>
              </a:solidFill>
              <a:latin typeface="Times New Roman" pitchFamily="18" charset="0"/>
              <a:cs typeface="Times New Roman" pitchFamily="18" charset="0"/>
            </a:endParaRPr>
          </a:p>
        </p:txBody>
      </p:sp>
      <p:sp>
        <p:nvSpPr>
          <p:cNvPr id="34" name="TextBox 33"/>
          <p:cNvSpPr txBox="1"/>
          <p:nvPr/>
        </p:nvSpPr>
        <p:spPr>
          <a:xfrm>
            <a:off x="609600" y="152400"/>
            <a:ext cx="8001000" cy="461665"/>
          </a:xfrm>
          <a:prstGeom prst="rect">
            <a:avLst/>
          </a:prstGeom>
          <a:solidFill>
            <a:schemeClr val="tx2"/>
          </a:solid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OREChem-Computation Workflow</a:t>
            </a:r>
            <a:endParaRPr lang="en-US" sz="2400" b="1" dirty="0">
              <a:solidFill>
                <a:schemeClr val="bg1"/>
              </a:solidFill>
              <a:latin typeface="Times New Roman" pitchFamily="18" charset="0"/>
              <a:cs typeface="Times New Roman" pitchFamily="18" charset="0"/>
            </a:endParaRPr>
          </a:p>
        </p:txBody>
      </p:sp>
      <p:sp>
        <p:nvSpPr>
          <p:cNvPr id="38" name="Rounded Rectangle 37"/>
          <p:cNvSpPr/>
          <p:nvPr/>
        </p:nvSpPr>
        <p:spPr>
          <a:xfrm>
            <a:off x="381000" y="4291445"/>
            <a:ext cx="1981200" cy="5334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itchFamily="18" charset="0"/>
                <a:cs typeface="Times New Roman" pitchFamily="18" charset="0"/>
              </a:rPr>
              <a:t>N3 files or RDF/XML</a:t>
            </a:r>
            <a:endParaRPr lang="en-US" dirty="0">
              <a:solidFill>
                <a:schemeClr val="bg1"/>
              </a:solidFill>
              <a:latin typeface="Times New Roman" pitchFamily="18" charset="0"/>
              <a:cs typeface="Times New Roman" pitchFamily="18" charset="0"/>
            </a:endParaRPr>
          </a:p>
        </p:txBody>
      </p:sp>
      <p:cxnSp>
        <p:nvCxnSpPr>
          <p:cNvPr id="39" name="Straight Arrow Connector 38"/>
          <p:cNvCxnSpPr>
            <a:endCxn id="12" idx="2"/>
          </p:cNvCxnSpPr>
          <p:nvPr/>
        </p:nvCxnSpPr>
        <p:spPr>
          <a:xfrm>
            <a:off x="1376795" y="4824845"/>
            <a:ext cx="2738005" cy="689265"/>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9" idx="0"/>
          </p:cNvCxnSpPr>
          <p:nvPr/>
        </p:nvCxnSpPr>
        <p:spPr>
          <a:xfrm flipV="1">
            <a:off x="1333500" y="1905000"/>
            <a:ext cx="0" cy="786245"/>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a:xfrm>
            <a:off x="6781800" y="5943600"/>
            <a:ext cx="2133600" cy="365125"/>
          </a:xfrm>
        </p:spPr>
        <p:txBody>
          <a:bodyPr/>
          <a:lstStyle/>
          <a:p>
            <a:fld id="{E565A33A-033E-4D43-ACCC-814738BBB5B8}" type="slidenum">
              <a:rPr lang="en-US" smtClean="0"/>
              <a:pPr/>
              <a:t>6</a:t>
            </a:fld>
            <a:endParaRPr lang="en-US"/>
          </a:p>
        </p:txBody>
      </p:sp>
      <p:sp>
        <p:nvSpPr>
          <p:cNvPr id="29" name="Rounded Rectangle 28"/>
          <p:cNvSpPr/>
          <p:nvPr/>
        </p:nvSpPr>
        <p:spPr>
          <a:xfrm>
            <a:off x="342900" y="2691245"/>
            <a:ext cx="1981200" cy="5334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itchFamily="18" charset="0"/>
                <a:cs typeface="Times New Roman" pitchFamily="18" charset="0"/>
              </a:rPr>
              <a:t>Moiety files</a:t>
            </a:r>
            <a:endParaRPr lang="en-US" dirty="0">
              <a:solidFill>
                <a:schemeClr val="bg1"/>
              </a:solidFill>
              <a:latin typeface="Times New Roman" pitchFamily="18" charset="0"/>
              <a:cs typeface="Times New Roman" pitchFamily="18" charset="0"/>
            </a:endParaRPr>
          </a:p>
        </p:txBody>
      </p:sp>
      <p:cxnSp>
        <p:nvCxnSpPr>
          <p:cNvPr id="27" name="Straight Arrow Connector 26"/>
          <p:cNvCxnSpPr/>
          <p:nvPr/>
        </p:nvCxnSpPr>
        <p:spPr>
          <a:xfrm rot="5400000">
            <a:off x="4533900" y="2171700"/>
            <a:ext cx="3200403" cy="2514601"/>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a:solidFill>
            <a:schemeClr val="tx2"/>
          </a:solidFill>
        </p:spPr>
        <p:txBody>
          <a:bodyPr>
            <a:noAutofit/>
          </a:bodyPr>
          <a:lstStyle/>
          <a:p>
            <a:r>
              <a:rPr lang="en-US" sz="2800" dirty="0" smtClean="0">
                <a:solidFill>
                  <a:schemeClr val="bg1"/>
                </a:solidFill>
                <a:latin typeface="Times New Roman" pitchFamily="18" charset="0"/>
                <a:cs typeface="Times New Roman" pitchFamily="18" charset="0"/>
              </a:rPr>
              <a:t>ORECHEM REST Services</a:t>
            </a:r>
            <a:endParaRPr lang="en-US" sz="2800" dirty="0">
              <a:solidFill>
                <a:schemeClr val="bg1"/>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52401" y="838200"/>
          <a:ext cx="8762999" cy="5651982"/>
        </p:xfrm>
        <a:graphic>
          <a:graphicData uri="http://schemas.openxmlformats.org/drawingml/2006/table">
            <a:tbl>
              <a:tblPr firstRow="1" bandRow="1">
                <a:tableStyleId>{5C22544A-7EE6-4342-B048-85BDC9FD1C3A}</a:tableStyleId>
              </a:tblPr>
              <a:tblGrid>
                <a:gridCol w="1921710"/>
                <a:gridCol w="2802689"/>
                <a:gridCol w="1981200"/>
                <a:gridCol w="2057400"/>
              </a:tblGrid>
              <a:tr h="729043">
                <a:tc>
                  <a:txBody>
                    <a:bodyPr/>
                    <a:lstStyle/>
                    <a:p>
                      <a:pPr algn="ctr"/>
                      <a:r>
                        <a:rPr lang="en-US" dirty="0" smtClean="0">
                          <a:latin typeface="Times New Roman" pitchFamily="18" charset="0"/>
                          <a:cs typeface="Times New Roman" pitchFamily="18" charset="0"/>
                        </a:rPr>
                        <a:t>Web service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Description</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Input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Output</a:t>
                      </a:r>
                      <a:endParaRPr lang="en-US" dirty="0">
                        <a:latin typeface="Times New Roman" pitchFamily="18" charset="0"/>
                        <a:cs typeface="Times New Roman" pitchFamily="18" charset="0"/>
                      </a:endParaRPr>
                    </a:p>
                  </a:txBody>
                  <a:tcPr/>
                </a:tc>
              </a:tr>
              <a:tr h="997191">
                <a:tc>
                  <a:txBody>
                    <a:bodyPr/>
                    <a:lstStyle/>
                    <a:p>
                      <a:r>
                        <a:rPr lang="en-US" b="1" dirty="0" err="1" smtClean="0">
                          <a:latin typeface="Times New Roman" pitchFamily="18" charset="0"/>
                          <a:cs typeface="Times New Roman" pitchFamily="18" charset="0"/>
                        </a:rPr>
                        <a:t>InChIExtractor</a:t>
                      </a:r>
                      <a:endParaRPr lang="en-US" b="1"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Extracts </a:t>
                      </a:r>
                      <a:r>
                        <a:rPr lang="en-US" dirty="0" err="1" smtClean="0">
                          <a:latin typeface="Times New Roman" pitchFamily="18" charset="0"/>
                          <a:cs typeface="Times New Roman" pitchFamily="18" charset="0"/>
                        </a:rPr>
                        <a:t>InChIs</a:t>
                      </a:r>
                      <a:r>
                        <a:rPr lang="en-US" dirty="0" smtClean="0">
                          <a:latin typeface="Times New Roman" pitchFamily="18" charset="0"/>
                          <a:cs typeface="Times New Roman" pitchFamily="18" charset="0"/>
                        </a:rPr>
                        <a:t> by</a:t>
                      </a:r>
                      <a:r>
                        <a:rPr lang="en-US" baseline="0" dirty="0" smtClean="0">
                          <a:latin typeface="Times New Roman" pitchFamily="18" charset="0"/>
                          <a:cs typeface="Times New Roman" pitchFamily="18" charset="0"/>
                        </a:rPr>
                        <a:t> parsing the ATOM Feed entries </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ATOM feed URL</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String of </a:t>
                      </a:r>
                      <a:r>
                        <a:rPr lang="en-US" dirty="0" err="1" smtClean="0">
                          <a:latin typeface="Times New Roman" pitchFamily="18" charset="0"/>
                          <a:cs typeface="Times New Roman" pitchFamily="18" charset="0"/>
                        </a:rPr>
                        <a:t>InChI’s</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r>
              <a:tr h="997191">
                <a:tc>
                  <a:txBody>
                    <a:bodyPr/>
                    <a:lstStyle/>
                    <a:p>
                      <a:r>
                        <a:rPr lang="en-US" b="1" dirty="0" smtClean="0">
                          <a:latin typeface="Times New Roman" pitchFamily="18" charset="0"/>
                          <a:cs typeface="Times New Roman" pitchFamily="18" charset="0"/>
                        </a:rPr>
                        <a:t>InChIto3D</a:t>
                      </a:r>
                      <a:endParaRPr lang="en-US" b="1"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Generates</a:t>
                      </a:r>
                      <a:r>
                        <a:rPr lang="en-US" baseline="0" dirty="0" smtClean="0">
                          <a:latin typeface="Times New Roman" pitchFamily="18" charset="0"/>
                          <a:cs typeface="Times New Roman" pitchFamily="18" charset="0"/>
                        </a:rPr>
                        <a:t> 3D coordinates of an </a:t>
                      </a:r>
                      <a:r>
                        <a:rPr lang="en-US" baseline="0" dirty="0" err="1" smtClean="0">
                          <a:latin typeface="Times New Roman" pitchFamily="18" charset="0"/>
                          <a:cs typeface="Times New Roman" pitchFamily="18" charset="0"/>
                        </a:rPr>
                        <a:t>InChI</a:t>
                      </a:r>
                      <a:r>
                        <a:rPr lang="en-US" baseline="0" dirty="0" smtClean="0">
                          <a:latin typeface="Times New Roman" pitchFamily="18" charset="0"/>
                          <a:cs typeface="Times New Roman" pitchFamily="18" charset="0"/>
                        </a:rPr>
                        <a:t>. (Open Babel) </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InChI</a:t>
                      </a:r>
                      <a:r>
                        <a:rPr lang="en-US" dirty="0" smtClean="0">
                          <a:latin typeface="Times New Roman" pitchFamily="18" charset="0"/>
                          <a:cs typeface="Times New Roman" pitchFamily="18" charset="0"/>
                        </a:rPr>
                        <a:t> string</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3D </a:t>
                      </a:r>
                      <a:r>
                        <a:rPr lang="en-US" dirty="0" err="1" smtClean="0">
                          <a:latin typeface="Times New Roman" pitchFamily="18" charset="0"/>
                          <a:cs typeface="Times New Roman" pitchFamily="18" charset="0"/>
                        </a:rPr>
                        <a:t>coordniates</a:t>
                      </a:r>
                      <a:r>
                        <a:rPr lang="en-US" dirty="0" smtClean="0">
                          <a:latin typeface="Times New Roman" pitchFamily="18" charset="0"/>
                          <a:cs typeface="Times New Roman" pitchFamily="18" charset="0"/>
                        </a:rPr>
                        <a:t> in CML format</a:t>
                      </a:r>
                      <a:endParaRPr lang="en-US" dirty="0">
                        <a:latin typeface="Times New Roman" pitchFamily="18" charset="0"/>
                        <a:cs typeface="Times New Roman" pitchFamily="18" charset="0"/>
                      </a:endParaRPr>
                    </a:p>
                  </a:txBody>
                  <a:tcPr/>
                </a:tc>
              </a:tr>
              <a:tr h="934175">
                <a:tc>
                  <a:txBody>
                    <a:bodyPr/>
                    <a:lstStyle/>
                    <a:p>
                      <a:r>
                        <a:rPr lang="en-US" b="1" dirty="0" smtClean="0">
                          <a:latin typeface="Times New Roman" pitchFamily="18" charset="0"/>
                          <a:cs typeface="Times New Roman" pitchFamily="18" charset="0"/>
                        </a:rPr>
                        <a:t>CML2Gauss</a:t>
                      </a:r>
                      <a:endParaRPr lang="en-US" b="1"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Generates Gaussian input file.</a:t>
                      </a:r>
                      <a:r>
                        <a:rPr lang="en-US" baseline="0" dirty="0" smtClean="0">
                          <a:latin typeface="Times New Roman" pitchFamily="18" charset="0"/>
                          <a:cs typeface="Times New Roman" pitchFamily="18" charset="0"/>
                        </a:rPr>
                        <a:t> (Jumbo Converters)</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3D</a:t>
                      </a:r>
                      <a:r>
                        <a:rPr lang="en-US" baseline="0" dirty="0" smtClean="0">
                          <a:latin typeface="Times New Roman" pitchFamily="18" charset="0"/>
                          <a:cs typeface="Times New Roman" pitchFamily="18" charset="0"/>
                        </a:rPr>
                        <a:t> c</a:t>
                      </a:r>
                      <a:r>
                        <a:rPr lang="en-US" dirty="0" smtClean="0">
                          <a:latin typeface="Times New Roman" pitchFamily="18" charset="0"/>
                          <a:cs typeface="Times New Roman" pitchFamily="18" charset="0"/>
                        </a:rPr>
                        <a:t>oordinates (</a:t>
                      </a:r>
                      <a:r>
                        <a:rPr lang="en-US" baseline="0" dirty="0" smtClean="0">
                          <a:latin typeface="Times New Roman" pitchFamily="18" charset="0"/>
                          <a:cs typeface="Times New Roman" pitchFamily="18" charset="0"/>
                        </a:rPr>
                        <a:t>CML)</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Gaussian input</a:t>
                      </a:r>
                      <a:r>
                        <a:rPr lang="en-US" baseline="0" dirty="0" smtClean="0">
                          <a:latin typeface="Times New Roman" pitchFamily="18" charset="0"/>
                          <a:cs typeface="Times New Roman" pitchFamily="18" charset="0"/>
                        </a:rPr>
                        <a:t> file URL</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r>
              <a:tr h="997191">
                <a:tc>
                  <a:txBody>
                    <a:bodyPr/>
                    <a:lstStyle/>
                    <a:p>
                      <a:r>
                        <a:rPr lang="en-US" b="1" dirty="0" smtClean="0">
                          <a:latin typeface="Times New Roman" pitchFamily="18" charset="0"/>
                          <a:cs typeface="Times New Roman" pitchFamily="18" charset="0"/>
                        </a:rPr>
                        <a:t>ATOM2RDF</a:t>
                      </a:r>
                      <a:endParaRPr lang="en-US" b="1"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ATOM to RDF/XML</a:t>
                      </a:r>
                    </a:p>
                    <a:p>
                      <a:r>
                        <a:rPr lang="en-US" dirty="0" smtClean="0">
                          <a:latin typeface="Times New Roman" pitchFamily="18" charset="0"/>
                          <a:cs typeface="Times New Roman" pitchFamily="18" charset="0"/>
                        </a:rPr>
                        <a:t>SAXON</a:t>
                      </a:r>
                      <a:r>
                        <a:rPr lang="en-US" baseline="0" dirty="0" smtClean="0">
                          <a:latin typeface="Times New Roman" pitchFamily="18" charset="0"/>
                          <a:cs typeface="Times New Roman" pitchFamily="18" charset="0"/>
                        </a:rPr>
                        <a:t>-XSLT </a:t>
                      </a:r>
                    </a:p>
                    <a:p>
                      <a:r>
                        <a:rPr lang="en-US" baseline="0" dirty="0" smtClean="0">
                          <a:latin typeface="Times New Roman" pitchFamily="18" charset="0"/>
                          <a:cs typeface="Times New Roman" pitchFamily="18" charset="0"/>
                        </a:rPr>
                        <a:t>(or GRDDL transformation)</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ATOM feed URL</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RDF/XML</a:t>
                      </a:r>
                      <a:r>
                        <a:rPr lang="en-US" baseline="0" dirty="0" smtClean="0">
                          <a:latin typeface="Times New Roman" pitchFamily="18" charset="0"/>
                          <a:cs typeface="Times New Roman" pitchFamily="18" charset="0"/>
                        </a:rPr>
                        <a:t> triples file URL</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r>
              <a:tr h="997191">
                <a:tc>
                  <a:txBody>
                    <a:bodyPr/>
                    <a:lstStyle/>
                    <a:p>
                      <a:r>
                        <a:rPr lang="en-US" b="1" dirty="0" smtClean="0">
                          <a:latin typeface="Times New Roman" pitchFamily="18" charset="0"/>
                          <a:cs typeface="Times New Roman" pitchFamily="18" charset="0"/>
                        </a:rPr>
                        <a:t>RDFIntoVirtuoso</a:t>
                      </a:r>
                      <a:endParaRPr lang="en-US" b="1"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Put the triples into</a:t>
                      </a:r>
                      <a:r>
                        <a:rPr lang="en-US" baseline="0" dirty="0" smtClean="0">
                          <a:latin typeface="Times New Roman" pitchFamily="18" charset="0"/>
                          <a:cs typeface="Times New Roman" pitchFamily="18" charset="0"/>
                        </a:rPr>
                        <a:t> Triple Store. (Jack-rabbit WEBDAV Client)</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POST RDF/XML triples file URL </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GRAPH IRI for</a:t>
                      </a:r>
                      <a:r>
                        <a:rPr lang="en-US" baseline="0" dirty="0" smtClean="0">
                          <a:latin typeface="Times New Roman" pitchFamily="18" charset="0"/>
                          <a:cs typeface="Times New Roman" pitchFamily="18" charset="0"/>
                        </a:rPr>
                        <a:t> SPARQL queries</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r>
            </a:tbl>
          </a:graphicData>
        </a:graphic>
      </p:graphicFrame>
      <p:sp>
        <p:nvSpPr>
          <p:cNvPr id="6" name="Slide Number Placeholder 5"/>
          <p:cNvSpPr>
            <a:spLocks noGrp="1"/>
          </p:cNvSpPr>
          <p:nvPr>
            <p:ph type="sldNum" sz="quarter" idx="12"/>
          </p:nvPr>
        </p:nvSpPr>
        <p:spPr/>
        <p:txBody>
          <a:bodyPr/>
          <a:lstStyle/>
          <a:p>
            <a:fld id="{E565A33A-033E-4D43-ACCC-814738BBB5B8}" type="slidenum">
              <a:rPr lang="en-US" smtClean="0"/>
              <a:pPr/>
              <a:t>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563562"/>
          </a:xfrm>
          <a:solidFill>
            <a:schemeClr val="tx2"/>
          </a:solidFill>
        </p:spPr>
        <p:txBody>
          <a:bodyPr>
            <a:normAutofit fontScale="90000"/>
          </a:bodyPr>
          <a:lstStyle/>
          <a:p>
            <a:r>
              <a:rPr lang="en-US" sz="3200" dirty="0" smtClean="0">
                <a:solidFill>
                  <a:schemeClr val="bg1"/>
                </a:solidFill>
                <a:latin typeface="Times New Roman" pitchFamily="18" charset="0"/>
                <a:cs typeface="Times New Roman" pitchFamily="18" charset="0"/>
              </a:rPr>
              <a:t>ORECHEM REST Services</a:t>
            </a:r>
            <a:endParaRPr lang="en-US" sz="3200" dirty="0">
              <a:solidFill>
                <a:schemeClr val="bg1"/>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304800" y="1066800"/>
          <a:ext cx="8458200" cy="3600900"/>
        </p:xfrm>
        <a:graphic>
          <a:graphicData uri="http://schemas.openxmlformats.org/drawingml/2006/table">
            <a:tbl>
              <a:tblPr firstRow="1" bandRow="1">
                <a:tableStyleId>{5C22544A-7EE6-4342-B048-85BDC9FD1C3A}</a:tableStyleId>
              </a:tblPr>
              <a:tblGrid>
                <a:gridCol w="1676400"/>
                <a:gridCol w="2514600"/>
                <a:gridCol w="1828800"/>
                <a:gridCol w="2438400"/>
              </a:tblGrid>
              <a:tr h="838199">
                <a:tc>
                  <a:txBody>
                    <a:bodyPr/>
                    <a:lstStyle/>
                    <a:p>
                      <a:pPr algn="ctr"/>
                      <a:r>
                        <a:rPr lang="en-US" dirty="0" smtClean="0">
                          <a:latin typeface="Times New Roman" pitchFamily="18" charset="0"/>
                          <a:cs typeface="Times New Roman" pitchFamily="18" charset="0"/>
                        </a:rPr>
                        <a:t>Web service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Description</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Input</a:t>
                      </a:r>
                    </a:p>
                    <a:p>
                      <a:pPr algn="ct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Output</a:t>
                      </a:r>
                      <a:endParaRPr lang="en-US" dirty="0">
                        <a:latin typeface="Times New Roman" pitchFamily="18" charset="0"/>
                        <a:cs typeface="Times New Roman" pitchFamily="18" charset="0"/>
                      </a:endParaRPr>
                    </a:p>
                  </a:txBody>
                  <a:tcPr/>
                </a:tc>
              </a:tr>
              <a:tr h="1371600">
                <a:tc>
                  <a:txBody>
                    <a:bodyPr/>
                    <a:lstStyle/>
                    <a:p>
                      <a:r>
                        <a:rPr lang="en-US" sz="2000" b="1" dirty="0" smtClean="0">
                          <a:latin typeface="Times New Roman" pitchFamily="18" charset="0"/>
                          <a:cs typeface="Times New Roman" pitchFamily="18" charset="0"/>
                        </a:rPr>
                        <a:t>FeedsHarvester</a:t>
                      </a:r>
                      <a:endParaRPr lang="en-US" sz="1600" b="1"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Fetch the moiety feeds from Crystal Eye.</a:t>
                      </a:r>
                      <a:r>
                        <a:rPr lang="en-US" baseline="0" dirty="0" smtClean="0">
                          <a:latin typeface="Times New Roman" pitchFamily="18" charset="0"/>
                          <a:cs typeface="Times New Roman" pitchFamily="18" charset="0"/>
                        </a:rPr>
                        <a:t> (crystal-eye harvester)</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harvester name,</a:t>
                      </a:r>
                      <a:r>
                        <a:rPr lang="en-US" baseline="0" dirty="0" smtClean="0">
                          <a:latin typeface="Times New Roman" pitchFamily="18" charset="0"/>
                          <a:cs typeface="Times New Roman" pitchFamily="18" charset="0"/>
                        </a:rPr>
                        <a:t> number of feeds to be fetched</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URLs</a:t>
                      </a:r>
                      <a:r>
                        <a:rPr lang="en-US" baseline="0" dirty="0" smtClean="0">
                          <a:latin typeface="Times New Roman" pitchFamily="18" charset="0"/>
                          <a:cs typeface="Times New Roman" pitchFamily="18" charset="0"/>
                        </a:rPr>
                        <a:t> of the cml.xml files </a:t>
                      </a:r>
                      <a:endParaRPr lang="en-US" dirty="0" smtClean="0">
                        <a:latin typeface="Times New Roman" pitchFamily="18" charset="0"/>
                        <a:cs typeface="Times New Roman" pitchFamily="18" charset="0"/>
                      </a:endParaRPr>
                    </a:p>
                    <a:p>
                      <a:endParaRPr lang="en-US" baseline="0" dirty="0" smtClean="0">
                        <a:latin typeface="Times New Roman" pitchFamily="18" charset="0"/>
                        <a:cs typeface="Times New Roman" pitchFamily="18" charset="0"/>
                      </a:endParaRPr>
                    </a:p>
                  </a:txBody>
                  <a:tcPr/>
                </a:tc>
              </a:tr>
              <a:tr h="1391101">
                <a:tc>
                  <a:txBody>
                    <a:bodyPr/>
                    <a:lstStyle/>
                    <a:p>
                      <a:r>
                        <a:rPr lang="en-US" b="1" dirty="0" smtClean="0">
                          <a:latin typeface="Times New Roman" pitchFamily="18" charset="0"/>
                          <a:cs typeface="Times New Roman" pitchFamily="18" charset="0"/>
                        </a:rPr>
                        <a:t>CML2GaussianSemCompChem</a:t>
                      </a:r>
                      <a:endParaRPr lang="en-US" b="1"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Generate Gaussian</a:t>
                      </a:r>
                      <a:r>
                        <a:rPr lang="en-US" baseline="0" dirty="0" smtClean="0">
                          <a:latin typeface="Times New Roman" pitchFamily="18" charset="0"/>
                          <a:cs typeface="Times New Roman" pitchFamily="18" charset="0"/>
                        </a:rPr>
                        <a:t> Input file. (Semantic Comp </a:t>
                      </a:r>
                      <a:r>
                        <a:rPr lang="en-US" baseline="0" dirty="0" err="1" smtClean="0">
                          <a:latin typeface="Times New Roman" pitchFamily="18" charset="0"/>
                          <a:cs typeface="Times New Roman" pitchFamily="18" charset="0"/>
                        </a:rPr>
                        <a:t>Chem</a:t>
                      </a:r>
                      <a:r>
                        <a:rPr lang="en-US" baseline="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POST cml.xml file URL</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URL of the Gaussian Input</a:t>
                      </a:r>
                      <a:r>
                        <a:rPr lang="en-US" baseline="0" dirty="0" smtClean="0">
                          <a:latin typeface="Times New Roman" pitchFamily="18" charset="0"/>
                          <a:cs typeface="Times New Roman" pitchFamily="18" charset="0"/>
                        </a:rPr>
                        <a:t> file</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r>
            </a:tbl>
          </a:graphicData>
        </a:graphic>
      </p:graphicFrame>
      <p:sp>
        <p:nvSpPr>
          <p:cNvPr id="5" name="TextBox 4"/>
          <p:cNvSpPr txBox="1"/>
          <p:nvPr/>
        </p:nvSpPr>
        <p:spPr>
          <a:xfrm>
            <a:off x="533400" y="5105400"/>
            <a:ext cx="7620000" cy="1477328"/>
          </a:xfrm>
          <a:prstGeom prst="rect">
            <a:avLst/>
          </a:prstGeom>
          <a:noFill/>
        </p:spPr>
        <p:txBody>
          <a:bodyPr wrap="square" rtlCol="0">
            <a:spAutoFit/>
          </a:bodyPr>
          <a:lstStyle/>
          <a:p>
            <a:r>
              <a:rPr lang="en-US" dirty="0" smtClean="0">
                <a:hlinkClick r:id="rId2"/>
              </a:rPr>
              <a:t>http://gf18.ucs.indiana.edu:8146/FeedsHarvester/cml3d/csv?harvester=moiety&amp;numofentries=5</a:t>
            </a:r>
            <a:endParaRPr lang="en-US" dirty="0" smtClean="0"/>
          </a:p>
          <a:p>
            <a:endParaRPr lang="en-US" dirty="0" smtClean="0"/>
          </a:p>
          <a:p>
            <a:r>
              <a:rPr lang="en-US" dirty="0" smtClean="0">
                <a:hlinkClick r:id="rId3"/>
              </a:rPr>
              <a:t>http://gf18.ucs.indiana.edu:8146/CML2GaussianSemCompChem/gauss/inputgenerator</a:t>
            </a:r>
            <a:endParaRPr lang="en-US" dirty="0"/>
          </a:p>
        </p:txBody>
      </p:sp>
      <p:sp>
        <p:nvSpPr>
          <p:cNvPr id="7" name="Slide Number Placeholder 6"/>
          <p:cNvSpPr>
            <a:spLocks noGrp="1"/>
          </p:cNvSpPr>
          <p:nvPr>
            <p:ph type="sldNum" sz="quarter" idx="12"/>
          </p:nvPr>
        </p:nvSpPr>
        <p:spPr/>
        <p:txBody>
          <a:bodyPr/>
          <a:lstStyle/>
          <a:p>
            <a:fld id="{E565A33A-033E-4D43-ACCC-814738BBB5B8}" type="slidenum">
              <a:rPr lang="en-US" smtClean="0"/>
              <a:pPr/>
              <a:t>8</a:t>
            </a:fld>
            <a:endParaRPr lang="en-U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65A33A-033E-4D43-ACCC-814738BBB5B8}" type="slidenum">
              <a:rPr lang="en-US" smtClean="0"/>
              <a:pPr/>
              <a:t>9</a:t>
            </a:fld>
            <a:endParaRPr lang="en-US"/>
          </a:p>
        </p:txBody>
      </p:sp>
      <p:pic>
        <p:nvPicPr>
          <p:cNvPr id="3" name="Picture 2" descr="escience workflow.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62696"/>
            <a:ext cx="9144000" cy="5666704"/>
          </a:xfrm>
          <a:prstGeom prst="rect">
            <a:avLst/>
          </a:prstGeom>
        </p:spPr>
      </p:pic>
      <p:sp>
        <p:nvSpPr>
          <p:cNvPr id="4" name="TextBox 3"/>
          <p:cNvSpPr txBox="1"/>
          <p:nvPr/>
        </p:nvSpPr>
        <p:spPr>
          <a:xfrm>
            <a:off x="685800" y="228600"/>
            <a:ext cx="7696200" cy="646331"/>
          </a:xfrm>
          <a:prstGeom prst="rect">
            <a:avLst/>
          </a:prstGeom>
          <a:solidFill>
            <a:schemeClr val="tx2"/>
          </a:solidFill>
        </p:spPr>
        <p:txBody>
          <a:bodyPr wrap="square" rtlCol="0">
            <a:spAutoFit/>
          </a:bodyPr>
          <a:lstStyle/>
          <a:p>
            <a:pPr algn="ctr"/>
            <a:r>
              <a:rPr lang="en-US" sz="3600" dirty="0" smtClean="0">
                <a:solidFill>
                  <a:schemeClr val="bg1"/>
                </a:solidFill>
                <a:latin typeface="Times New Roman" pitchFamily="18" charset="0"/>
                <a:cs typeface="Times New Roman" pitchFamily="18" charset="0"/>
              </a:rPr>
              <a:t>OREChem Workflow in XBaya</a:t>
            </a:r>
            <a:endParaRPr lang="en-US" sz="3600" dirty="0">
              <a:solidFill>
                <a:schemeClr val="bg1"/>
              </a:solidFill>
              <a:latin typeface="Times New Roman" pitchFamily="18" charset="0"/>
              <a:cs typeface="Times New Roman"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1649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3736</TotalTime>
  <Words>1422</Words>
  <Application>Microsoft Macintosh PowerPoint</Application>
  <PresentationFormat>On-screen Show (4:3)</PresentationFormat>
  <Paragraphs>243</Paragraphs>
  <Slides>27</Slides>
  <Notes>4</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Bitmap Image</vt:lpstr>
      <vt:lpstr>Presentation</vt:lpstr>
      <vt:lpstr>Developing Cyberinfrastructure to Support Computational Chemistry Workflows</vt:lpstr>
      <vt:lpstr>Part 1: Reusable Middleware for OREChem</vt:lpstr>
      <vt:lpstr>Microsoft Research’s ORECHEM Project</vt:lpstr>
      <vt:lpstr>Slide 4</vt:lpstr>
      <vt:lpstr>IU’s Objective</vt:lpstr>
      <vt:lpstr>Slide 6</vt:lpstr>
      <vt:lpstr>ORECHEM REST Services</vt:lpstr>
      <vt:lpstr>ORECHEM REST Services</vt:lpstr>
      <vt:lpstr>Slide 9</vt:lpstr>
      <vt:lpstr>Part 2: Computational Chemistry Middleware</vt:lpstr>
      <vt:lpstr>What Is a Science Gateway?</vt:lpstr>
      <vt:lpstr>TeraGrid is one of the largest investments in shared CI  from NSF’s Office of Cyberinfrastructure Soon to become TeraGrid/XD</vt:lpstr>
      <vt:lpstr>Computational Chemistry Grid</vt:lpstr>
      <vt:lpstr>GridChem Science Gateway </vt:lpstr>
      <vt:lpstr>Simplified GridChem Architecture</vt:lpstr>
      <vt:lpstr>Sample GridChem Post Processing</vt:lpstr>
      <vt:lpstr>Collaborations with Open Gateway Computing Environments</vt:lpstr>
      <vt:lpstr>OGCE-Generalized GridChem Infrastructure</vt:lpstr>
      <vt:lpstr>ParamChem Overview</vt:lpstr>
      <vt:lpstr>Empirical ForceFields Parameterization  Need    Process</vt:lpstr>
      <vt:lpstr>ParamChem Workflows</vt:lpstr>
      <vt:lpstr>ParamChem Workflow</vt:lpstr>
      <vt:lpstr>Part 3: Developing Sustainable Science Gateway Software</vt:lpstr>
      <vt:lpstr>OGCE Software</vt:lpstr>
      <vt:lpstr>OGCE Funds Software Lifecycle</vt:lpstr>
      <vt:lpstr>Apache Incubators</vt:lpstr>
      <vt:lpstr>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OGCE Build &amp; Test</dc:title>
  <dc:creator>CITO</dc:creator>
  <cp:lastModifiedBy>Marlon Pierce</cp:lastModifiedBy>
  <cp:revision>222</cp:revision>
  <dcterms:created xsi:type="dcterms:W3CDTF">2011-04-07T13:51:59Z</dcterms:created>
  <dcterms:modified xsi:type="dcterms:W3CDTF">2011-04-07T20:51:37Z</dcterms:modified>
</cp:coreProperties>
</file>