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4CF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70" d="100"/>
          <a:sy n="70" d="100"/>
        </p:scale>
        <p:origin x="-128" y="-408"/>
      </p:cViewPr>
      <p:guideLst>
        <p:guide orient="horz" pos="2592"/>
        <p:guide pos="46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619EC-FE39-FE42-840E-CB5C068446D5}" type="datetimeFigureOut">
              <a:rPr lang="en-US" smtClean="0"/>
              <a:pPr/>
              <a:t>11/25/09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725C2-1047-FF4C-8FDA-E2E5BC4959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rgbClr val="E4CFA0"/>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08FAB66-3C4D-4E8B-916A-BC09E52B459A}" type="datetimeFigureOut">
              <a:rPr lang="en-US" smtClean="0"/>
              <a:pPr/>
              <a:t>11/25/09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11/25/09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11/25/09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11/25/09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rgbClr val="E4CFA0"/>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08FAB66-3C4D-4E8B-916A-BC09E52B459A}" type="datetimeFigureOut">
              <a:rPr lang="en-US" smtClean="0"/>
              <a:pPr/>
              <a:t>11/25/09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FAB66-3C4D-4E8B-916A-BC09E52B459A}" type="datetimeFigureOut">
              <a:rPr lang="en-US" smtClean="0"/>
              <a:pPr/>
              <a:t>11/25/09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FAB66-3C4D-4E8B-916A-BC09E52B459A}" type="datetimeFigureOut">
              <a:rPr lang="en-US" smtClean="0"/>
              <a:pPr/>
              <a:t>11/25/09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FAB66-3C4D-4E8B-916A-BC09E52B459A}" type="datetimeFigureOut">
              <a:rPr lang="en-US" smtClean="0"/>
              <a:pPr/>
              <a:t>11/25/09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FAB66-3C4D-4E8B-916A-BC09E52B459A}" type="datetimeFigureOut">
              <a:rPr lang="en-US" smtClean="0"/>
              <a:pPr/>
              <a:t>11/25/09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AB66-3C4D-4E8B-916A-BC09E52B459A}" type="datetimeFigureOut">
              <a:rPr lang="en-US" smtClean="0"/>
              <a:pPr/>
              <a:t>11/25/09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en-US" smtClean="0"/>
              <a:t>Click icon to add picture</a:t>
            </a:r>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AB66-3C4D-4E8B-916A-BC09E52B459A}" type="datetimeFigureOut">
              <a:rPr lang="en-US" smtClean="0"/>
              <a:pPr/>
              <a:t>11/25/09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lum bright="-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rgbClr val="E4CFA0"/>
                </a:solidFill>
              </a:defRPr>
            </a:lvl1pPr>
          </a:lstStyle>
          <a:p>
            <a:fld id="{E08FAB66-3C4D-4E8B-916A-BC09E52B459A}" type="datetimeFigureOut">
              <a:rPr lang="en-US" smtClean="0"/>
              <a:pPr/>
              <a:t>11/25/09</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rgbClr val="E4CFA0"/>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153AAED9-0196-4F0A-9E94-50834B48162C}" type="slidenum">
              <a:rPr lang="en-US" smtClean="0"/>
              <a:pPr/>
              <a:t>‹#›</a:t>
            </a:fld>
            <a:endParaRPr lang="en-US"/>
          </a:p>
        </p:txBody>
      </p:sp>
      <p:pic>
        <p:nvPicPr>
          <p:cNvPr id="7" name="Picture 2" descr="H:\Projects\SC09 Kiosk\Forward&amp;BackBtn.png"/>
          <p:cNvPicPr>
            <a:picLocks noChangeAspect="1" noChangeArrowheads="1"/>
          </p:cNvPicPr>
          <p:nvPr/>
        </p:nvPicPr>
        <p:blipFill>
          <a:blip r:embed="rId14"/>
          <a:srcRect/>
          <a:stretch>
            <a:fillRect/>
          </a:stretch>
        </p:blipFill>
        <p:spPr bwMode="auto">
          <a:xfrm>
            <a:off x="10820400" y="6718852"/>
            <a:ext cx="3657600" cy="151074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rgbClr val="E4CFA0"/>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rgbClr val="E4CFA0"/>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rgbClr val="E4CFA0"/>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rgbClr val="E4CFA0"/>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rgbClr val="E4CFA0"/>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rgbClr val="E4CFA0"/>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www.infomall.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tif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15568"/>
            <a:ext cx="12435840" cy="1764030"/>
          </a:xfrm>
        </p:spPr>
        <p:txBody>
          <a:bodyPr>
            <a:normAutofit/>
          </a:bodyPr>
          <a:lstStyle/>
          <a:p>
            <a:r>
              <a:rPr lang="en-US" sz="7700" dirty="0" smtClean="0"/>
              <a:t>FutureGrid Overview</a:t>
            </a:r>
            <a:endParaRPr lang="en-US" sz="7700" dirty="0"/>
          </a:p>
        </p:txBody>
      </p:sp>
      <p:sp>
        <p:nvSpPr>
          <p:cNvPr id="3" name="Content Placeholder 2"/>
          <p:cNvSpPr>
            <a:spLocks noGrp="1"/>
          </p:cNvSpPr>
          <p:nvPr>
            <p:ph type="subTitle" idx="1"/>
          </p:nvPr>
        </p:nvSpPr>
        <p:spPr>
          <a:xfrm>
            <a:off x="1634246" y="3688729"/>
            <a:ext cx="10272410" cy="4171379"/>
          </a:xfrm>
        </p:spPr>
        <p:txBody>
          <a:bodyPr>
            <a:normAutofit fontScale="55000" lnSpcReduction="20000"/>
          </a:bodyPr>
          <a:lstStyle/>
          <a:p>
            <a:pPr>
              <a:defRPr/>
            </a:pPr>
            <a:r>
              <a:rPr lang="en-US" sz="5700" dirty="0" smtClean="0">
                <a:latin typeface="Times New Roman" pitchFamily="18" charset="0"/>
                <a:cs typeface="Times New Roman" pitchFamily="18" charset="0"/>
              </a:rPr>
              <a:t>PI Contact:</a:t>
            </a:r>
          </a:p>
          <a:p>
            <a:pPr>
              <a:defRPr/>
            </a:pPr>
            <a:r>
              <a:rPr lang="en-US" sz="5700" dirty="0" smtClean="0">
                <a:latin typeface="Times New Roman" pitchFamily="18" charset="0"/>
                <a:cs typeface="Times New Roman" pitchFamily="18" charset="0"/>
              </a:rPr>
              <a:t>Geoffrey Fox</a:t>
            </a:r>
          </a:p>
          <a:p>
            <a:pPr>
              <a:defRPr/>
            </a:pPr>
            <a:r>
              <a:rPr lang="en-US" sz="5100" dirty="0" smtClean="0">
                <a:hlinkClick r:id="rId3"/>
              </a:rPr>
              <a:t>gcf@indiana.edu</a:t>
            </a:r>
            <a:r>
              <a:rPr lang="en-US" sz="5100" dirty="0" smtClean="0"/>
              <a:t>   </a:t>
            </a:r>
            <a:r>
              <a:rPr lang="en-US" sz="5100" dirty="0" smtClean="0">
                <a:hlinkClick r:id="rId4"/>
              </a:rPr>
              <a:t>www.infomall.org</a:t>
            </a:r>
            <a:r>
              <a:rPr lang="en-US" sz="5100" dirty="0" smtClean="0"/>
              <a:t>  </a:t>
            </a:r>
          </a:p>
          <a:p>
            <a:pPr>
              <a:defRPr/>
            </a:pPr>
            <a:endParaRPr lang="en-US" sz="5700" dirty="0" smtClean="0"/>
          </a:p>
          <a:p>
            <a:pPr lvl="0"/>
            <a:r>
              <a:rPr lang="en-US" sz="5100" dirty="0" smtClean="0">
                <a:latin typeface="Times New Roman" pitchFamily="18" charset="0"/>
                <a:cs typeface="Times New Roman" pitchFamily="18" charset="0"/>
              </a:rPr>
              <a:t>School of Informatics and Computing</a:t>
            </a:r>
          </a:p>
          <a:p>
            <a:pPr lvl="0"/>
            <a:r>
              <a:rPr lang="en-US" sz="5100" dirty="0" smtClean="0">
                <a:latin typeface="Times New Roman" pitchFamily="18" charset="0"/>
                <a:cs typeface="Times New Roman" pitchFamily="18" charset="0"/>
              </a:rPr>
              <a:t>and Community Grids Laboratory, </a:t>
            </a:r>
          </a:p>
          <a:p>
            <a:pPr lvl="0"/>
            <a:r>
              <a:rPr lang="en-US" sz="5100" dirty="0" smtClean="0">
                <a:latin typeface="Times New Roman" pitchFamily="18" charset="0"/>
                <a:cs typeface="Times New Roman" pitchFamily="18" charset="0"/>
              </a:rPr>
              <a:t>Digital Science Center</a:t>
            </a:r>
          </a:p>
          <a:p>
            <a:pPr lvl="0"/>
            <a:r>
              <a:rPr lang="en-US" sz="5100" dirty="0" smtClean="0">
                <a:latin typeface="Times New Roman" pitchFamily="18" charset="0"/>
                <a:cs typeface="Times New Roman" pitchFamily="18" charset="0"/>
              </a:rPr>
              <a:t>Pervasive Technology Institute</a:t>
            </a:r>
          </a:p>
          <a:p>
            <a:pPr lvl="0"/>
            <a:r>
              <a:rPr lang="en-US" sz="5100" dirty="0" smtClean="0">
                <a:latin typeface="Times New Roman" pitchFamily="18" charset="0"/>
                <a:cs typeface="Times New Roman" pitchFamily="18" charset="0"/>
              </a:rPr>
              <a:t>Indiana University</a:t>
            </a:r>
            <a:endParaRPr lang="en-US" sz="5700" dirty="0" smtClean="0"/>
          </a:p>
          <a:p>
            <a:pPr>
              <a:defRPr/>
            </a:pPr>
            <a:endParaRPr lang="en-US" sz="51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Selected FutureGrid Timeline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October 1 2009</a:t>
            </a:r>
          </a:p>
          <a:p>
            <a:pPr lvl="1"/>
            <a:r>
              <a:rPr lang="en-US" dirty="0" smtClean="0"/>
              <a:t> Project Starts</a:t>
            </a:r>
          </a:p>
          <a:p>
            <a:r>
              <a:rPr lang="en-US" dirty="0" smtClean="0"/>
              <a:t>November 16-19 </a:t>
            </a:r>
          </a:p>
          <a:p>
            <a:pPr lvl="1"/>
            <a:r>
              <a:rPr lang="en-US" dirty="0" smtClean="0"/>
              <a:t>SC09 Demo/F2F Committee Meetings</a:t>
            </a:r>
          </a:p>
          <a:p>
            <a:r>
              <a:rPr lang="en-US" dirty="0" smtClean="0"/>
              <a:t>March 2010 </a:t>
            </a:r>
          </a:p>
          <a:p>
            <a:pPr lvl="1"/>
            <a:r>
              <a:rPr lang="en-US" dirty="0" err="1" smtClean="0"/>
              <a:t>FutureGrid</a:t>
            </a:r>
            <a:r>
              <a:rPr lang="en-US" dirty="0" smtClean="0"/>
              <a:t> network complete</a:t>
            </a:r>
          </a:p>
          <a:p>
            <a:r>
              <a:rPr lang="en-US" dirty="0" smtClean="0"/>
              <a:t>March 2010 </a:t>
            </a:r>
          </a:p>
          <a:p>
            <a:pPr lvl="1"/>
            <a:r>
              <a:rPr lang="en-US" dirty="0" err="1" smtClean="0"/>
              <a:t>FutureGrid</a:t>
            </a:r>
            <a:r>
              <a:rPr lang="en-US" dirty="0" smtClean="0"/>
              <a:t> Annual Meeting</a:t>
            </a:r>
          </a:p>
          <a:p>
            <a:r>
              <a:rPr lang="en-US" dirty="0" smtClean="0"/>
              <a:t>September 2010 </a:t>
            </a:r>
          </a:p>
          <a:p>
            <a:pPr lvl="1"/>
            <a:r>
              <a:rPr lang="en-US" dirty="0" smtClean="0"/>
              <a:t>All hardware (except Track IIC lookalike) accepted</a:t>
            </a:r>
          </a:p>
          <a:p>
            <a:r>
              <a:rPr lang="en-US" dirty="0" smtClean="0"/>
              <a:t>October 1 </a:t>
            </a:r>
          </a:p>
          <a:p>
            <a:pPr lvl="1"/>
            <a:r>
              <a:rPr lang="en-US" dirty="0" smtClean="0"/>
              <a:t>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a:t>
            </a:r>
            <a:r>
              <a:rPr lang="en-US" dirty="0" smtClean="0"/>
              <a:t>board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endParaRPr lang="en-US" dirty="0"/>
          </a:p>
        </p:txBody>
      </p:sp>
      <p:sp>
        <p:nvSpPr>
          <p:cNvPr id="3" name="Content Placeholder 2"/>
          <p:cNvSpPr>
            <a:spLocks noGrp="1"/>
          </p:cNvSpPr>
          <p:nvPr>
            <p:ph idx="1"/>
          </p:nvPr>
        </p:nvSpPr>
        <p:spPr>
          <a:xfrm>
            <a:off x="0" y="1524000"/>
            <a:ext cx="14630400" cy="6308712"/>
          </a:xfrm>
        </p:spPr>
        <p:txBody>
          <a:bodyPr>
            <a:normAutofit fontScale="70000" lnSpcReduction="20000"/>
          </a:bodyPr>
          <a:lstStyle/>
          <a:p>
            <a:r>
              <a:rPr lang="en-US" dirty="0" smtClean="0"/>
              <a:t>The goal of FutureGrid is to </a:t>
            </a:r>
            <a:r>
              <a:rPr lang="en-US" dirty="0" smtClean="0">
                <a:solidFill>
                  <a:srgbClr val="FF0000"/>
                </a:solidFill>
              </a:rPr>
              <a:t>support the research </a:t>
            </a:r>
            <a:r>
              <a:rPr lang="en-US" dirty="0" smtClean="0"/>
              <a:t>on the future of distributed, grid, and cloud computing. </a:t>
            </a:r>
          </a:p>
          <a:p>
            <a:r>
              <a:rPr lang="en-US" dirty="0" smtClean="0"/>
              <a:t>FutureGrid will build a robustly managed simulation environment or testbed to support the development and early use in science of new technologies at all levels of the software stack: from </a:t>
            </a:r>
            <a:r>
              <a:rPr lang="en-US" dirty="0" smtClean="0">
                <a:solidFill>
                  <a:srgbClr val="FF0000"/>
                </a:solidFill>
              </a:rPr>
              <a:t>networking to middleware to scientific applications</a:t>
            </a:r>
            <a:r>
              <a:rPr lang="en-US" dirty="0" smtClean="0"/>
              <a:t>. </a:t>
            </a:r>
          </a:p>
          <a:p>
            <a:r>
              <a:rPr lang="en-US" dirty="0" smtClean="0"/>
              <a:t>The environment will mimic TeraGrid and/or general parallel and distributed systems – </a:t>
            </a:r>
            <a:r>
              <a:rPr lang="en-US" dirty="0" smtClean="0">
                <a:solidFill>
                  <a:srgbClr val="FF0000"/>
                </a:solidFill>
              </a:rPr>
              <a:t>FutureGrid is part of TeraGrid</a:t>
            </a:r>
            <a:r>
              <a:rPr lang="en-US" dirty="0" smtClean="0"/>
              <a:t> and one of two</a:t>
            </a:r>
            <a:r>
              <a:rPr lang="en-US" dirty="0" smtClean="0">
                <a:solidFill>
                  <a:srgbClr val="FF0000"/>
                </a:solidFill>
              </a:rPr>
              <a:t> experimental </a:t>
            </a:r>
            <a:r>
              <a:rPr lang="en-US" dirty="0" smtClean="0"/>
              <a:t>TeraGrid systems (the other is based on </a:t>
            </a:r>
            <a:r>
              <a:rPr lang="en-US" dirty="0" smtClean="0">
                <a:solidFill>
                  <a:srgbClr val="FF0000"/>
                </a:solidFill>
              </a:rPr>
              <a:t>GPU</a:t>
            </a:r>
            <a:r>
              <a:rPr lang="en-US" dirty="0" smtClean="0"/>
              <a:t>)</a:t>
            </a:r>
          </a:p>
          <a:p>
            <a:r>
              <a:rPr lang="en-US" dirty="0" smtClean="0"/>
              <a:t>This test-bed will succeed if it enables major advances in science and engineering through collaborative development of science applications and related software.</a:t>
            </a:r>
          </a:p>
          <a:p>
            <a:r>
              <a:rPr lang="en-US" dirty="0" smtClean="0"/>
              <a:t>FutureGrid is a (small 5600 core)</a:t>
            </a:r>
            <a:r>
              <a:rPr lang="en-US" dirty="0" smtClean="0">
                <a:solidFill>
                  <a:srgbClr val="FF0000"/>
                </a:solidFill>
              </a:rPr>
              <a:t> Science Cloud </a:t>
            </a:r>
            <a:r>
              <a:rPr lang="en-US" dirty="0" smtClean="0"/>
              <a:t>but it is more accurately a </a:t>
            </a:r>
            <a:r>
              <a:rPr lang="en-US" dirty="0" smtClean="0">
                <a:solidFill>
                  <a:srgbClr val="FF0000"/>
                </a:solidFill>
              </a:rPr>
              <a:t>virtual machine based simulation environment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2362200" y="1219200"/>
            <a:ext cx="9525000" cy="5618245"/>
          </a:xfrm>
          <a:prstGeom prst="rect">
            <a:avLst/>
          </a:prstGeom>
          <a:noFill/>
        </p:spPr>
      </p:pic>
      <p:sp>
        <p:nvSpPr>
          <p:cNvPr id="4" name="Title 3"/>
          <p:cNvSpPr>
            <a:spLocks noGrp="1"/>
          </p:cNvSpPr>
          <p:nvPr>
            <p:ph type="title"/>
          </p:nvPr>
        </p:nvSpPr>
        <p:spPr>
          <a:xfrm>
            <a:off x="-194291" y="-148264"/>
            <a:ext cx="14630400" cy="1371600"/>
          </a:xfrm>
        </p:spPr>
        <p:txBody>
          <a:bodyPr/>
          <a:lstStyle/>
          <a:p>
            <a:r>
              <a:rPr lang="en-US" dirty="0" smtClean="0"/>
              <a:t>FutureGrid Hardware</a:t>
            </a:r>
            <a:endParaRPr lang="en-US" dirty="0"/>
          </a:p>
        </p:txBody>
      </p:sp>
      <p:cxnSp>
        <p:nvCxnSpPr>
          <p:cNvPr id="6" name="Straight Connector 5"/>
          <p:cNvCxnSpPr/>
          <p:nvPr/>
        </p:nvCxnSpPr>
        <p:spPr>
          <a:xfrm flipV="1">
            <a:off x="8153400" y="2590800"/>
            <a:ext cx="457200" cy="762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Hardware</a:t>
            </a:r>
            <a:endParaRPr lang="en-US" dirty="0"/>
          </a:p>
        </p:txBody>
      </p:sp>
      <p:sp>
        <p:nvSpPr>
          <p:cNvPr id="5" name="Content Placeholder 4"/>
          <p:cNvSpPr>
            <a:spLocks noGrp="1"/>
          </p:cNvSpPr>
          <p:nvPr>
            <p:ph idx="1"/>
          </p:nvPr>
        </p:nvSpPr>
        <p:spPr>
          <a:xfrm>
            <a:off x="726440" y="6046714"/>
            <a:ext cx="13167360" cy="1727632"/>
          </a:xfrm>
        </p:spPr>
        <p:txBody>
          <a:bodyPr>
            <a:normAutofit fontScale="55000" lnSpcReduction="20000"/>
          </a:bodyPr>
          <a:lstStyle/>
          <a:p>
            <a:r>
              <a:rPr lang="en-US" dirty="0" smtClean="0"/>
              <a:t>FutureGrid has </a:t>
            </a:r>
            <a:r>
              <a:rPr lang="en-US" dirty="0" smtClean="0">
                <a:solidFill>
                  <a:srgbClr val="FF0000"/>
                </a:solidFill>
              </a:rPr>
              <a:t>dedicated network </a:t>
            </a:r>
            <a:r>
              <a:rPr lang="en-US" dirty="0" smtClean="0"/>
              <a:t>(except to TACC) and a </a:t>
            </a:r>
            <a:r>
              <a:rPr lang="en-US" dirty="0" smtClean="0">
                <a:solidFill>
                  <a:srgbClr val="FF0000"/>
                </a:solidFill>
              </a:rPr>
              <a:t>network fault and delay generator</a:t>
            </a:r>
          </a:p>
          <a:p>
            <a:r>
              <a:rPr lang="en-US" dirty="0" smtClean="0"/>
              <a:t>Can isolate experiments on request; IU runs Network for NLR/Internet2</a:t>
            </a:r>
          </a:p>
          <a:p>
            <a:r>
              <a:rPr lang="en-US" dirty="0" smtClean="0"/>
              <a:t>(Many) </a:t>
            </a:r>
            <a:r>
              <a:rPr lang="en-US" dirty="0" smtClean="0">
                <a:solidFill>
                  <a:srgbClr val="FF0000"/>
                </a:solidFill>
              </a:rPr>
              <a:t>additional partner machines </a:t>
            </a:r>
            <a:r>
              <a:rPr lang="en-US" dirty="0" smtClean="0"/>
              <a:t>will run FutureGrid software and be supported (but allocated in specialized ways)</a:t>
            </a:r>
            <a:endParaRPr lang="en-US" dirty="0"/>
          </a:p>
        </p:txBody>
      </p:sp>
      <p:pic>
        <p:nvPicPr>
          <p:cNvPr id="6145" name="Picture 1"/>
          <p:cNvPicPr>
            <a:picLocks noChangeAspect="1" noChangeArrowheads="1"/>
          </p:cNvPicPr>
          <p:nvPr/>
        </p:nvPicPr>
        <p:blipFill>
          <a:blip r:embed="rId3"/>
          <a:srcRect/>
          <a:stretch>
            <a:fillRect/>
          </a:stretch>
        </p:blipFill>
        <p:spPr bwMode="auto">
          <a:xfrm>
            <a:off x="1600201" y="1600201"/>
            <a:ext cx="11429999" cy="4391596"/>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Partners</a:t>
            </a:r>
            <a:endParaRPr lang="en-US" dirty="0"/>
          </a:p>
        </p:txBody>
      </p:sp>
      <p:sp>
        <p:nvSpPr>
          <p:cNvPr id="5" name="Content Placeholder 4"/>
          <p:cNvSpPr>
            <a:spLocks noGrp="1"/>
          </p:cNvSpPr>
          <p:nvPr>
            <p:ph idx="1"/>
          </p:nvPr>
        </p:nvSpPr>
        <p:spPr>
          <a:xfrm>
            <a:off x="731520" y="1611086"/>
            <a:ext cx="13167360" cy="6315011"/>
          </a:xfrm>
        </p:spPr>
        <p:txBody>
          <a:bodyPr>
            <a:normAutofit fontScale="55000" lnSpcReduction="20000"/>
          </a:bodyPr>
          <a:lstStyle/>
          <a:p>
            <a:r>
              <a:rPr lang="en-US" dirty="0" smtClean="0">
                <a:solidFill>
                  <a:srgbClr val="00B0F0"/>
                </a:solidFill>
              </a:rPr>
              <a:t>Indiana 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FutureGrid hardware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Other Important Collaborators</a:t>
            </a:r>
            <a:endParaRPr lang="en-US" dirty="0"/>
          </a:p>
        </p:txBody>
      </p:sp>
      <p:sp>
        <p:nvSpPr>
          <p:cNvPr id="3" name="Content Placeholder 2"/>
          <p:cNvSpPr>
            <a:spLocks noGrp="1"/>
          </p:cNvSpPr>
          <p:nvPr>
            <p:ph idx="1"/>
          </p:nvPr>
        </p:nvSpPr>
        <p:spPr>
          <a:xfrm>
            <a:off x="451363" y="1371601"/>
            <a:ext cx="13821059" cy="6396722"/>
          </a:xfrm>
        </p:spPr>
        <p:txBody>
          <a:bodyPr>
            <a:normAutofit fontScale="70000" lnSpcReduction="20000"/>
          </a:bodyPr>
          <a:lstStyle/>
          <a:p>
            <a:r>
              <a:rPr lang="en-US" dirty="0" smtClean="0"/>
              <a:t>NSF</a:t>
            </a:r>
          </a:p>
          <a:p>
            <a:r>
              <a:rPr lang="en-US" dirty="0" smtClean="0"/>
              <a:t>Early users from an application and computer science perspective and from both research and education</a:t>
            </a:r>
          </a:p>
          <a:p>
            <a:r>
              <a:rPr lang="en-US" dirty="0" smtClean="0"/>
              <a:t>Grid5000/</a:t>
            </a:r>
            <a:r>
              <a:rPr lang="en-US" dirty="0" err="1" smtClean="0"/>
              <a:t>Aladin</a:t>
            </a:r>
            <a:r>
              <a:rPr lang="en-US" dirty="0" smtClean="0"/>
              <a:t> and D-Grid in Europe</a:t>
            </a:r>
          </a:p>
          <a:p>
            <a:r>
              <a:rPr lang="en-US" dirty="0" smtClean="0"/>
              <a:t>Commercial partners such as</a:t>
            </a:r>
          </a:p>
          <a:p>
            <a:pPr lvl="1"/>
            <a:r>
              <a:rPr lang="en-US" dirty="0" smtClean="0"/>
              <a:t>Eucalyptus ….</a:t>
            </a:r>
          </a:p>
          <a:p>
            <a:pPr lvl="1"/>
            <a:r>
              <a:rPr lang="en-US" dirty="0" smtClean="0"/>
              <a:t>Microsoft (Dryad + Azure) – Note current Azure external to FutureGrid as are GPU systems</a:t>
            </a:r>
          </a:p>
          <a:p>
            <a:pPr lvl="1"/>
            <a:r>
              <a:rPr lang="en-US" dirty="0" smtClean="0"/>
              <a:t>Application partners</a:t>
            </a:r>
          </a:p>
          <a:p>
            <a:r>
              <a:rPr lang="en-US" dirty="0" smtClean="0"/>
              <a:t>TeraGrid </a:t>
            </a:r>
          </a:p>
          <a:p>
            <a:r>
              <a:rPr lang="en-US" dirty="0" smtClean="0"/>
              <a:t>Open Grid Forum</a:t>
            </a:r>
          </a:p>
          <a:p>
            <a:r>
              <a:rPr lang="en-US" dirty="0" smtClean="0">
                <a:solidFill>
                  <a:srgbClr val="FF0000"/>
                </a:solidFill>
              </a:rPr>
              <a:t>Open Nebula, Open Cirrus Testbed, Open Cloud Consortium, Cloud Computing Interoperability Forum. IBM-Google-NSF Cloud, UIUC Cloud</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Architecture</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1026" name="Object 2"/>
          <p:cNvGraphicFramePr>
            <a:graphicFrameLocks noChangeAspect="1"/>
          </p:cNvGraphicFramePr>
          <p:nvPr/>
        </p:nvGraphicFramePr>
        <p:xfrm>
          <a:off x="1828800" y="1600200"/>
          <a:ext cx="10591800" cy="5195476"/>
        </p:xfrm>
        <a:graphic>
          <a:graphicData uri="http://schemas.openxmlformats.org/presentationml/2006/ole">
            <p:oleObj spid="_x0000_s27650" name="Acrobat Document" r:id="rId4" imgW="7848600" imgH="508000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Architecture</a:t>
            </a:r>
            <a:endParaRPr lang="en-US" dirty="0"/>
          </a:p>
        </p:txBody>
      </p:sp>
      <p:sp>
        <p:nvSpPr>
          <p:cNvPr id="3" name="Content Placeholder 2"/>
          <p:cNvSpPr>
            <a:spLocks noGrp="1"/>
          </p:cNvSpPr>
          <p:nvPr>
            <p:ph idx="1"/>
          </p:nvPr>
        </p:nvSpPr>
        <p:spPr>
          <a:xfrm>
            <a:off x="1" y="1447799"/>
            <a:ext cx="14381370" cy="6324601"/>
          </a:xfrm>
        </p:spPr>
        <p:txBody>
          <a:bodyPr>
            <a:normAutofit fontScale="85000" lnSpcReduction="10000"/>
          </a:bodyPr>
          <a:lstStyle/>
          <a:p>
            <a:r>
              <a:rPr lang="en-US" dirty="0" smtClean="0"/>
              <a:t>Open Architecture allows to configure resources based on images</a:t>
            </a:r>
          </a:p>
          <a:p>
            <a:r>
              <a:rPr lang="en-US" dirty="0" smtClean="0"/>
              <a:t>Managed images allows to create 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be </a:t>
            </a:r>
            <a:r>
              <a:rPr lang="en-US" dirty="0" smtClean="0">
                <a:solidFill>
                  <a:srgbClr val="FF0000"/>
                </a:solidFill>
              </a:rPr>
              <a:t>supported 24x7 </a:t>
            </a:r>
            <a:r>
              <a:rPr lang="en-US" dirty="0" smtClean="0"/>
              <a:t>at “TeraGrid Production Quality” </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a:t>
            </a:r>
            <a:r>
              <a:rPr lang="en-US" dirty="0" err="1" smtClean="0"/>
              <a:t>Unicore</a:t>
            </a:r>
            <a:r>
              <a:rPr lang="en-US" dirty="0" smtClean="0"/>
              <a:t>, Genesis II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Usage Scenarios</a:t>
            </a:r>
            <a:endParaRPr lang="en-US" dirty="0"/>
          </a:p>
        </p:txBody>
      </p:sp>
      <p:sp>
        <p:nvSpPr>
          <p:cNvPr id="3" name="Content Placeholder 2"/>
          <p:cNvSpPr>
            <a:spLocks noGrp="1"/>
          </p:cNvSpPr>
          <p:nvPr>
            <p:ph idx="1"/>
          </p:nvPr>
        </p:nvSpPr>
        <p:spPr>
          <a:xfrm>
            <a:off x="186771" y="1447800"/>
            <a:ext cx="14443629" cy="6781800"/>
          </a:xfrm>
        </p:spPr>
        <p:txBody>
          <a:bodyPr>
            <a:normAutofit fontScale="70000" lnSpcReduction="20000"/>
          </a:bodyPr>
          <a:lstStyle/>
          <a:p>
            <a:pPr lvl="0"/>
            <a:r>
              <a:rPr lang="en-US" dirty="0" smtClean="0"/>
              <a:t>Developers of </a:t>
            </a:r>
            <a:r>
              <a:rPr lang="en-US" dirty="0" smtClean="0">
                <a:solidFill>
                  <a:srgbClr val="FF0000"/>
                </a:solidFill>
              </a:rPr>
              <a:t>end-user applications </a:t>
            </a:r>
            <a:r>
              <a:rPr lang="en-US" dirty="0" smtClean="0"/>
              <a:t>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Grid/Cloud </a:t>
            </a:r>
            <a:r>
              <a:rPr lang="en-US" dirty="0" smtClean="0">
                <a:solidFill>
                  <a:srgbClr val="FF0000"/>
                </a:solidFill>
              </a:rPr>
              <a:t>middleware developers </a:t>
            </a:r>
            <a:r>
              <a:rPr lang="en-US" dirty="0" smtClean="0"/>
              <a:t>who want to evaluate new versions of middleware or new systems. </a:t>
            </a:r>
          </a:p>
          <a:p>
            <a:pPr lvl="0"/>
            <a:r>
              <a:rPr lang="en-US" dirty="0" smtClean="0">
                <a:solidFill>
                  <a:srgbClr val="FF0000"/>
                </a:solidFill>
              </a:rPr>
              <a:t>Networking researchers </a:t>
            </a:r>
            <a:r>
              <a:rPr lang="en-US" dirty="0" smtClean="0"/>
              <a:t>who want to test and compare different networking solutions in support of grid and cloud applications and middleware. (Some types of networking research will likely best be done via through the GENI program.)</a:t>
            </a:r>
          </a:p>
          <a:p>
            <a:pPr lvl="0"/>
            <a:r>
              <a:rPr lang="en-US" dirty="0" smtClean="0">
                <a:solidFill>
                  <a:srgbClr val="FF0000"/>
                </a:solidFill>
              </a:rPr>
              <a:t>Education</a:t>
            </a:r>
            <a:r>
              <a:rPr lang="en-US" dirty="0" smtClean="0"/>
              <a:t> as well as research</a:t>
            </a:r>
          </a:p>
          <a:p>
            <a:pPr lvl="0"/>
            <a:r>
              <a:rPr lang="en-US" dirty="0" smtClean="0"/>
              <a:t>Interest in performance requires</a:t>
            </a:r>
            <a:r>
              <a:rPr lang="en-US" dirty="0" smtClean="0"/>
              <a:t> </a:t>
            </a:r>
            <a:r>
              <a:rPr lang="en-US" dirty="0" smtClean="0">
                <a:solidFill>
                  <a:srgbClr val="FF0000"/>
                </a:solidFill>
              </a:rPr>
              <a:t>close to OS support</a:t>
            </a:r>
            <a:endParaRPr lang="en-US"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_PowerPointTemplate_Black-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SC_PowerPointTemplate_Black-3.potx</Template>
  <TotalTime>1400</TotalTime>
  <Words>698</Words>
  <Application>Microsoft Macintosh PowerPoint</Application>
  <PresentationFormat>Custom</PresentationFormat>
  <Paragraphs>83</Paragraphs>
  <Slides>10</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SC_PowerPointTemplate_Black-3</vt:lpstr>
      <vt:lpstr>Acrobat Document</vt:lpstr>
      <vt:lpstr>FutureGrid Overview</vt:lpstr>
      <vt:lpstr>FutureGrid</vt:lpstr>
      <vt:lpstr>FutureGrid Hardware</vt:lpstr>
      <vt:lpstr>FutureGrid Hardware</vt:lpstr>
      <vt:lpstr>FutureGrid Partners</vt:lpstr>
      <vt:lpstr> Other Important Collaborators</vt:lpstr>
      <vt:lpstr>FutureGrid Architecture</vt:lpstr>
      <vt:lpstr>FutureGrid Architecture</vt:lpstr>
      <vt:lpstr>FutureGrid Usage Scenarios</vt:lpstr>
      <vt:lpstr>Selected FutureGrid Timeline</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FutureGrid Overview</dc:title>
  <dc:creator>Gregor von Laszewski</dc:creator>
  <cp:lastModifiedBy>Gregor von Laszewski</cp:lastModifiedBy>
  <cp:revision>7</cp:revision>
  <dcterms:created xsi:type="dcterms:W3CDTF">2009-11-25T21:20:18Z</dcterms:created>
  <dcterms:modified xsi:type="dcterms:W3CDTF">2009-11-25T21:22:35Z</dcterms:modified>
</cp:coreProperties>
</file>