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4"/>
    <p:sldMasterId id="2147483733" r:id="rId5"/>
    <p:sldMasterId id="2147483745" r:id="rId6"/>
  </p:sldMasterIdLst>
  <p:notesMasterIdLst>
    <p:notesMasterId r:id="rId46"/>
  </p:notesMasterIdLst>
  <p:handoutMasterIdLst>
    <p:handoutMasterId r:id="rId47"/>
  </p:handoutMasterIdLst>
  <p:sldIdLst>
    <p:sldId id="1074" r:id="rId7"/>
    <p:sldId id="1166" r:id="rId8"/>
    <p:sldId id="1088" r:id="rId9"/>
    <p:sldId id="1138" r:id="rId10"/>
    <p:sldId id="1139" r:id="rId11"/>
    <p:sldId id="1140" r:id="rId12"/>
    <p:sldId id="1092" r:id="rId13"/>
    <p:sldId id="1093" r:id="rId14"/>
    <p:sldId id="1094" r:id="rId15"/>
    <p:sldId id="1143" r:id="rId16"/>
    <p:sldId id="1144" r:id="rId17"/>
    <p:sldId id="1105" r:id="rId18"/>
    <p:sldId id="1173" r:id="rId19"/>
    <p:sldId id="1095" r:id="rId20"/>
    <p:sldId id="1181" r:id="rId21"/>
    <p:sldId id="1182" r:id="rId22"/>
    <p:sldId id="1183" r:id="rId23"/>
    <p:sldId id="1184" r:id="rId24"/>
    <p:sldId id="1185" r:id="rId25"/>
    <p:sldId id="1177" r:id="rId26"/>
    <p:sldId id="1146" r:id="rId27"/>
    <p:sldId id="1178" r:id="rId28"/>
    <p:sldId id="1148" r:id="rId29"/>
    <p:sldId id="1153" r:id="rId30"/>
    <p:sldId id="1162" r:id="rId31"/>
    <p:sldId id="1179" r:id="rId32"/>
    <p:sldId id="1167" r:id="rId33"/>
    <p:sldId id="1164" r:id="rId34"/>
    <p:sldId id="1096" r:id="rId35"/>
    <p:sldId id="1174" r:id="rId36"/>
    <p:sldId id="1175" r:id="rId37"/>
    <p:sldId id="1176" r:id="rId38"/>
    <p:sldId id="1186" r:id="rId39"/>
    <p:sldId id="1171" r:id="rId40"/>
    <p:sldId id="1172" r:id="rId41"/>
    <p:sldId id="1169" r:id="rId42"/>
    <p:sldId id="1121" r:id="rId43"/>
    <p:sldId id="1141" r:id="rId44"/>
    <p:sldId id="1142" r:id="rId45"/>
  </p:sldIdLst>
  <p:sldSz cx="9144000" cy="6858000" type="screen4x3"/>
  <p:notesSz cx="7251700" cy="95377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003399"/>
    <a:srgbClr val="008080"/>
    <a:srgbClr val="006666"/>
    <a:srgbClr val="CC0000"/>
    <a:srgbClr val="0066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1" autoAdjust="0"/>
    <p:restoredTop sz="90614" autoAdjust="0"/>
  </p:normalViewPr>
  <p:slideViewPr>
    <p:cSldViewPr>
      <p:cViewPr varScale="1">
        <p:scale>
          <a:sx n="93" d="100"/>
          <a:sy n="93" d="100"/>
        </p:scale>
        <p:origin x="83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256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3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5" tIns="45373" rIns="90745" bIns="45373" numCol="1" anchor="t" anchorCtr="0" compatLnSpc="1">
            <a:prstTxWarp prst="textNoShape">
              <a:avLst/>
            </a:prstTxWarp>
          </a:bodyPr>
          <a:lstStyle>
            <a:lvl1pPr defTabSz="908050">
              <a:defRPr sz="1200" i="0"/>
            </a:lvl1pPr>
          </a:lstStyle>
          <a:p>
            <a:endParaRPr lang="en-US" altLang="en-US"/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79875" y="0"/>
            <a:ext cx="317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5" tIns="45373" rIns="90745" bIns="4537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i="0"/>
            </a:lvl1pPr>
          </a:lstStyle>
          <a:p>
            <a:endParaRPr lang="en-US" altLang="en-US"/>
          </a:p>
        </p:txBody>
      </p:sp>
      <p:sp>
        <p:nvSpPr>
          <p:cNvPr id="1239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83675"/>
            <a:ext cx="3173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5" tIns="45373" rIns="90745" bIns="45373" numCol="1" anchor="b" anchorCtr="0" compatLnSpc="1">
            <a:prstTxWarp prst="textNoShape">
              <a:avLst/>
            </a:prstTxWarp>
          </a:bodyPr>
          <a:lstStyle>
            <a:lvl1pPr defTabSz="908050">
              <a:defRPr sz="1200" i="0"/>
            </a:lvl1pPr>
          </a:lstStyle>
          <a:p>
            <a:endParaRPr lang="en-US" altLang="en-US"/>
          </a:p>
        </p:txBody>
      </p:sp>
      <p:sp>
        <p:nvSpPr>
          <p:cNvPr id="1239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79875" y="9083675"/>
            <a:ext cx="317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5" tIns="45373" rIns="90745" bIns="4537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i="0"/>
            </a:lvl1pPr>
          </a:lstStyle>
          <a:p>
            <a:fld id="{DFC6D6C9-5814-4948-A00D-F098AA9737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237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529138"/>
            <a:ext cx="5318125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20" tIns="46478" rIns="94620" bIns="46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1425" y="715963"/>
            <a:ext cx="4768850" cy="35766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4184656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715963"/>
            <a:ext cx="4768850" cy="3576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78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715963"/>
            <a:ext cx="4768850" cy="3576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Open-source electronic-structure (DFT) calculation code</a:t>
            </a:r>
          </a:p>
          <a:p>
            <a:r>
              <a:rPr lang="en-US" dirty="0">
                <a:latin typeface="+mn-lt"/>
              </a:rPr>
              <a:t>DEISA's AUSURF112 benchmark (3 nodes, 48 cores)</a:t>
            </a:r>
          </a:p>
          <a:p>
            <a:r>
              <a:rPr lang="en-US" dirty="0">
                <a:latin typeface="+mn-lt"/>
              </a:rPr>
              <a:t>112 Au atoms, </a:t>
            </a:r>
            <a:r>
              <a:rPr lang="en-US" dirty="0" err="1">
                <a:latin typeface="+mn-lt"/>
              </a:rPr>
              <a:t>ultrasoft</a:t>
            </a:r>
            <a:r>
              <a:rPr lang="en-US" dirty="0">
                <a:latin typeface="+mn-lt"/>
              </a:rPr>
              <a:t> pseudo-potential, plane wave basis sets</a:t>
            </a:r>
          </a:p>
          <a:p>
            <a:r>
              <a:rPr lang="en-US" dirty="0">
                <a:latin typeface="+mn-lt"/>
              </a:rPr>
              <a:t>Lots of matrix </a:t>
            </a:r>
            <a:r>
              <a:rPr lang="en-US" dirty="0" err="1">
                <a:latin typeface="+mn-lt"/>
              </a:rPr>
              <a:t>diagonalization</a:t>
            </a:r>
            <a:r>
              <a:rPr lang="en-US" dirty="0">
                <a:latin typeface="+mn-lt"/>
              </a:rPr>
              <a:t>, FFTs</a:t>
            </a:r>
          </a:p>
          <a:p>
            <a:r>
              <a:rPr lang="en-US" dirty="0">
                <a:latin typeface="+mn-lt"/>
              </a:rPr>
              <a:t>Semi-local, all-to-all communication</a:t>
            </a:r>
          </a:p>
          <a:p>
            <a:endParaRPr lang="en-US" dirty="0">
              <a:latin typeface="+mn-lt"/>
            </a:endParaRPr>
          </a:p>
          <a:p>
            <a:pPr>
              <a:lnSpc>
                <a:spcPct val="105000"/>
              </a:lnSpc>
              <a:spcBef>
                <a:spcPts val="595"/>
              </a:spcBef>
            </a:pPr>
            <a:r>
              <a:rPr lang="en-US" dirty="0">
                <a:latin typeface="+mn-lt"/>
                <a:cs typeface="Times"/>
              </a:rPr>
              <a:t>DEISA AUSURF 112 benchmark w/ Quantum ESPRESSO. </a:t>
            </a:r>
            <a:endParaRPr lang="en-US" dirty="0">
              <a:latin typeface="+mn-lt"/>
            </a:endParaRPr>
          </a:p>
          <a:p>
            <a:pPr>
              <a:lnSpc>
                <a:spcPct val="105000"/>
              </a:lnSpc>
              <a:spcBef>
                <a:spcPts val="595"/>
              </a:spcBef>
            </a:pPr>
            <a:r>
              <a:rPr lang="en-US" dirty="0">
                <a:latin typeface="+mn-lt"/>
              </a:rPr>
              <a:t>Matrix </a:t>
            </a:r>
            <a:r>
              <a:rPr lang="en-US" dirty="0" err="1">
                <a:latin typeface="+mn-lt"/>
              </a:rPr>
              <a:t>diagonalization</a:t>
            </a:r>
            <a:r>
              <a:rPr lang="en-US" dirty="0">
                <a:latin typeface="+mn-lt"/>
              </a:rPr>
              <a:t> done with conjugate gradient algorithm. Communication overhead larger than WRF.</a:t>
            </a:r>
          </a:p>
          <a:p>
            <a:pPr>
              <a:lnSpc>
                <a:spcPct val="105000"/>
              </a:lnSpc>
              <a:spcBef>
                <a:spcPts val="595"/>
              </a:spcBef>
            </a:pPr>
            <a:r>
              <a:rPr lang="en-US" dirty="0">
                <a:latin typeface="+mn-lt"/>
              </a:rPr>
              <a:t>3D Fourier transforms stress the interconnect because they perform multiple matrix transpose operations where every MPI rank needs to send and receive all of its data to every other MPI rank.  </a:t>
            </a:r>
          </a:p>
          <a:p>
            <a:pPr>
              <a:lnSpc>
                <a:spcPct val="105000"/>
              </a:lnSpc>
              <a:spcBef>
                <a:spcPts val="595"/>
              </a:spcBef>
            </a:pPr>
            <a:r>
              <a:rPr lang="en-US" dirty="0">
                <a:latin typeface="+mn-lt"/>
              </a:rPr>
              <a:t>These global collectives cause interconnect congestion, and efficient 3D FFTs are limited by the bisection bandwidth of the entire fabric connecting all of the compute nodes.</a:t>
            </a:r>
            <a:endParaRPr lang="en-US" dirty="0">
              <a:latin typeface="+mn-lt"/>
              <a:cs typeface="Time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28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2872" y="715327"/>
            <a:ext cx="6445956" cy="3576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07619" y="9059160"/>
            <a:ext cx="3142403" cy="476885"/>
          </a:xfrm>
          <a:prstGeom prst="rect">
            <a:avLst/>
          </a:prstGeom>
        </p:spPr>
        <p:txBody>
          <a:bodyPr lIns="95939" tIns="47969" rIns="95939" bIns="47969"/>
          <a:lstStyle/>
          <a:p>
            <a:fld id="{D328C712-280E-144F-A867-9D0CB17E2FD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18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715963"/>
            <a:ext cx="4768850" cy="3576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Virtualization </a:t>
            </a:r>
            <a:r>
              <a:rPr lang="en-US" dirty="0">
                <a:latin typeface="+mn-lt"/>
                <a:sym typeface="Wingdings"/>
              </a:rPr>
              <a:t> </a:t>
            </a:r>
            <a:r>
              <a:rPr lang="en-US" dirty="0">
                <a:latin typeface="+mn-lt"/>
              </a:rPr>
              <a:t>flexibility to run </a:t>
            </a:r>
            <a:r>
              <a:rPr lang="en-US" i="1" dirty="0">
                <a:latin typeface="+mn-lt"/>
              </a:rPr>
              <a:t>compute appliances</a:t>
            </a:r>
            <a:r>
              <a:rPr lang="en-US" dirty="0">
                <a:latin typeface="+mn-lt"/>
              </a:rPr>
              <a:t>: </a:t>
            </a:r>
          </a:p>
          <a:p>
            <a:pPr lvl="1"/>
            <a:r>
              <a:rPr lang="en-US" dirty="0">
                <a:latin typeface="+mn-lt"/>
              </a:rPr>
              <a:t>run complex workflows with very specific application environments</a:t>
            </a:r>
          </a:p>
          <a:p>
            <a:pPr lvl="1"/>
            <a:r>
              <a:rPr lang="en-US" b="1" u="sng" dirty="0">
                <a:latin typeface="+mn-lt"/>
              </a:rPr>
              <a:t>tightly integrated, custom combinations of software</a:t>
            </a:r>
            <a:r>
              <a:rPr lang="en-US" dirty="0">
                <a:latin typeface="+mn-lt"/>
              </a:rPr>
              <a:t>: OS, libraries, and applications code/versions</a:t>
            </a:r>
          </a:p>
          <a:p>
            <a:r>
              <a:rPr lang="en-US" dirty="0">
                <a:latin typeface="+mn-lt"/>
              </a:rPr>
              <a:t>Performance loss due to virtualized environments has been the major barrier</a:t>
            </a:r>
          </a:p>
          <a:p>
            <a:pPr lvl="1"/>
            <a:r>
              <a:rPr lang="en-US" dirty="0">
                <a:latin typeface="+mn-lt"/>
              </a:rPr>
              <a:t>Virtualizing IO (DMAs) can cause excessive CPU interrupts</a:t>
            </a:r>
          </a:p>
          <a:p>
            <a:pPr lvl="1"/>
            <a:r>
              <a:rPr lang="en-US" dirty="0">
                <a:latin typeface="+mn-lt"/>
              </a:rPr>
              <a:t>High-performance interconnect </a:t>
            </a:r>
            <a:r>
              <a:rPr lang="en-US" b="1" u="sng" dirty="0">
                <a:latin typeface="+mn-lt"/>
              </a:rPr>
              <a:t>(</a:t>
            </a:r>
            <a:r>
              <a:rPr lang="en-US" b="1" u="sng" dirty="0" err="1">
                <a:latin typeface="+mn-lt"/>
              </a:rPr>
              <a:t>InfiniBand</a:t>
            </a:r>
            <a:r>
              <a:rPr lang="en-US" b="1" u="sng" dirty="0">
                <a:latin typeface="+mn-lt"/>
              </a:rPr>
              <a:t>) performance suffers</a:t>
            </a:r>
          </a:p>
          <a:p>
            <a:r>
              <a:rPr lang="en-US" dirty="0">
                <a:latin typeface="+mn-lt"/>
              </a:rPr>
              <a:t>Solution: Single Root I/O Virtualization (SR-IOV) within </a:t>
            </a:r>
            <a:r>
              <a:rPr lang="en-US" dirty="0" err="1">
                <a:latin typeface="+mn-lt"/>
              </a:rPr>
              <a:t>Mellanox</a:t>
            </a:r>
            <a:r>
              <a:rPr lang="en-US" dirty="0">
                <a:latin typeface="+mn-lt"/>
              </a:rPr>
              <a:t> ConnectX-3 </a:t>
            </a:r>
            <a:r>
              <a:rPr lang="en-US" dirty="0" err="1">
                <a:latin typeface="+mn-lt"/>
              </a:rPr>
              <a:t>InfiniBand</a:t>
            </a:r>
            <a:r>
              <a:rPr lang="en-US" dirty="0">
                <a:latin typeface="+mn-lt"/>
              </a:rPr>
              <a:t> HCAs </a:t>
            </a:r>
          </a:p>
          <a:p>
            <a:pPr lvl="1"/>
            <a:r>
              <a:rPr lang="en-US" dirty="0">
                <a:latin typeface="+mn-lt"/>
              </a:rPr>
              <a:t>provides technology for </a:t>
            </a:r>
            <a:r>
              <a:rPr lang="en-US" b="1" u="sng" dirty="0">
                <a:latin typeface="+mn-lt"/>
              </a:rPr>
              <a:t>low-overhead DMA to virtual machines</a:t>
            </a:r>
          </a:p>
          <a:p>
            <a:pPr lvl="1"/>
            <a:r>
              <a:rPr lang="en-US" b="1" u="sng" dirty="0">
                <a:latin typeface="+mn-lt"/>
              </a:rPr>
              <a:t>non-proprietary industry standard</a:t>
            </a:r>
            <a:r>
              <a:rPr lang="en-US" dirty="0">
                <a:latin typeface="+mn-lt"/>
              </a:rPr>
              <a:t>: provides virtual functions for </a:t>
            </a:r>
            <a:r>
              <a:rPr lang="en-US" dirty="0" err="1">
                <a:latin typeface="+mn-lt"/>
              </a:rPr>
              <a:t>PCIe</a:t>
            </a:r>
            <a:r>
              <a:rPr lang="en-US" dirty="0">
                <a:latin typeface="+mn-lt"/>
              </a:rPr>
              <a:t> devices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5387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715963"/>
            <a:ext cx="4768850" cy="3576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9266">
              <a:defRPr/>
            </a:pPr>
            <a:r>
              <a:rPr lang="en-US" dirty="0">
                <a:latin typeface="+mn-lt"/>
              </a:rPr>
              <a:t>WRF is a </a:t>
            </a:r>
            <a:r>
              <a:rPr lang="en-US" dirty="0" err="1">
                <a:latin typeface="+mn-lt"/>
              </a:rPr>
              <a:t>mesoscale</a:t>
            </a:r>
            <a:r>
              <a:rPr lang="en-US" dirty="0">
                <a:latin typeface="+mn-lt"/>
              </a:rPr>
              <a:t> numerical weather prediction system used for both research and operational purposes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Predominantly nearest-neighbor communication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96 cores (6 nodes)</a:t>
            </a:r>
          </a:p>
          <a:p>
            <a:r>
              <a:rPr lang="en-US" dirty="0">
                <a:latin typeface="+mn-lt"/>
              </a:rPr>
              <a:t>Simulate 3 </a:t>
            </a:r>
            <a:r>
              <a:rPr lang="en-US" dirty="0" err="1">
                <a:latin typeface="+mn-lt"/>
              </a:rPr>
              <a:t>hr</a:t>
            </a:r>
            <a:r>
              <a:rPr lang="en-US" dirty="0">
                <a:latin typeface="+mn-lt"/>
              </a:rPr>
              <a:t> forecast</a:t>
            </a:r>
          </a:p>
          <a:p>
            <a:endParaRPr lang="en-US" dirty="0">
              <a:latin typeface="+mn-lt"/>
            </a:endParaRPr>
          </a:p>
          <a:p>
            <a:pPr>
              <a:lnSpc>
                <a:spcPct val="105000"/>
              </a:lnSpc>
              <a:spcBef>
                <a:spcPts val="595"/>
              </a:spcBef>
            </a:pPr>
            <a:r>
              <a:rPr lang="en-US" dirty="0">
                <a:latin typeface="+mn-lt"/>
              </a:rPr>
              <a:t>WRF CONUS-12km benchmark. The domain is 12 KM horizontal resolution on a 425 by 300 grid with 35 vertical levels, with a time step of 72 seconds.</a:t>
            </a:r>
          </a:p>
          <a:p>
            <a:pPr>
              <a:lnSpc>
                <a:spcPct val="105000"/>
              </a:lnSpc>
              <a:spcBef>
                <a:spcPts val="595"/>
              </a:spcBef>
            </a:pPr>
            <a:r>
              <a:rPr lang="en-US" dirty="0">
                <a:latin typeface="+mn-lt"/>
              </a:rPr>
              <a:t>Run using six nodes (96 cores) over QDR4X </a:t>
            </a:r>
            <a:r>
              <a:rPr lang="en-US" dirty="0" err="1">
                <a:latin typeface="+mn-lt"/>
              </a:rPr>
              <a:t>InfiniBand</a:t>
            </a:r>
            <a:r>
              <a:rPr lang="en-US" dirty="0">
                <a:latin typeface="+mn-lt"/>
              </a:rPr>
              <a:t> virtualized with SR-IOV.</a:t>
            </a:r>
          </a:p>
          <a:p>
            <a:pPr>
              <a:lnSpc>
                <a:spcPct val="105000"/>
              </a:lnSpc>
              <a:spcBef>
                <a:spcPts val="595"/>
              </a:spcBef>
            </a:pPr>
            <a:r>
              <a:rPr lang="en-US" dirty="0">
                <a:latin typeface="+mn-lt"/>
              </a:rPr>
              <a:t>SR-IOV test cluster has 2.2 GHz Intel(R) Xeon E5-2660 processors.</a:t>
            </a:r>
          </a:p>
          <a:p>
            <a:pPr>
              <a:lnSpc>
                <a:spcPct val="105000"/>
              </a:lnSpc>
              <a:spcBef>
                <a:spcPts val="595"/>
              </a:spcBef>
            </a:pPr>
            <a:r>
              <a:rPr lang="en-US" dirty="0">
                <a:latin typeface="+mn-lt"/>
              </a:rPr>
              <a:t>Amazon instances were using 2.6 GHz Intel(R) Xeon E5-2670 processors. 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620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715963"/>
            <a:ext cx="4768850" cy="3576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Open-source electronic-structure (DFT) calculation code</a:t>
            </a:r>
          </a:p>
          <a:p>
            <a:r>
              <a:rPr lang="en-US" dirty="0">
                <a:latin typeface="+mn-lt"/>
              </a:rPr>
              <a:t>DEISA's AUSURF112 benchmark (3 nodes, 48 cores)</a:t>
            </a:r>
          </a:p>
          <a:p>
            <a:r>
              <a:rPr lang="en-US" dirty="0">
                <a:latin typeface="+mn-lt"/>
              </a:rPr>
              <a:t>112 Au atoms, </a:t>
            </a:r>
            <a:r>
              <a:rPr lang="en-US" dirty="0" err="1">
                <a:latin typeface="+mn-lt"/>
              </a:rPr>
              <a:t>ultrasoft</a:t>
            </a:r>
            <a:r>
              <a:rPr lang="en-US" dirty="0">
                <a:latin typeface="+mn-lt"/>
              </a:rPr>
              <a:t> pseudo-potential, plane wave basis sets</a:t>
            </a:r>
          </a:p>
          <a:p>
            <a:r>
              <a:rPr lang="en-US" dirty="0">
                <a:latin typeface="+mn-lt"/>
              </a:rPr>
              <a:t>Lots of matrix </a:t>
            </a:r>
            <a:r>
              <a:rPr lang="en-US" dirty="0" err="1">
                <a:latin typeface="+mn-lt"/>
              </a:rPr>
              <a:t>diagonalization</a:t>
            </a:r>
            <a:r>
              <a:rPr lang="en-US" dirty="0">
                <a:latin typeface="+mn-lt"/>
              </a:rPr>
              <a:t>, FFTs</a:t>
            </a:r>
          </a:p>
          <a:p>
            <a:r>
              <a:rPr lang="en-US" dirty="0">
                <a:latin typeface="+mn-lt"/>
              </a:rPr>
              <a:t>Semi-local, all-to-all communication</a:t>
            </a:r>
          </a:p>
          <a:p>
            <a:endParaRPr lang="en-US" dirty="0">
              <a:latin typeface="+mn-lt"/>
            </a:endParaRPr>
          </a:p>
          <a:p>
            <a:pPr>
              <a:lnSpc>
                <a:spcPct val="105000"/>
              </a:lnSpc>
              <a:spcBef>
                <a:spcPts val="595"/>
              </a:spcBef>
            </a:pPr>
            <a:r>
              <a:rPr lang="en-US" dirty="0">
                <a:latin typeface="+mn-lt"/>
                <a:cs typeface="Times"/>
              </a:rPr>
              <a:t>DEISA AUSURF 112 benchmark w/ Quantum ESPRESSO. </a:t>
            </a:r>
            <a:endParaRPr lang="en-US" dirty="0">
              <a:latin typeface="+mn-lt"/>
            </a:endParaRPr>
          </a:p>
          <a:p>
            <a:pPr>
              <a:lnSpc>
                <a:spcPct val="105000"/>
              </a:lnSpc>
              <a:spcBef>
                <a:spcPts val="595"/>
              </a:spcBef>
            </a:pPr>
            <a:r>
              <a:rPr lang="en-US" dirty="0">
                <a:latin typeface="+mn-lt"/>
              </a:rPr>
              <a:t>Matrix </a:t>
            </a:r>
            <a:r>
              <a:rPr lang="en-US" dirty="0" err="1">
                <a:latin typeface="+mn-lt"/>
              </a:rPr>
              <a:t>diagonalization</a:t>
            </a:r>
            <a:r>
              <a:rPr lang="en-US" dirty="0">
                <a:latin typeface="+mn-lt"/>
              </a:rPr>
              <a:t> done with conjugate gradient algorithm. Communication overhead larger than WRF.</a:t>
            </a:r>
          </a:p>
          <a:p>
            <a:pPr>
              <a:lnSpc>
                <a:spcPct val="105000"/>
              </a:lnSpc>
              <a:spcBef>
                <a:spcPts val="595"/>
              </a:spcBef>
            </a:pPr>
            <a:r>
              <a:rPr lang="en-US" dirty="0">
                <a:latin typeface="+mn-lt"/>
              </a:rPr>
              <a:t>3D Fourier transforms stress the interconnect because they perform multiple matrix transpose operations where every MPI rank needs to send and receive all of its data to every other MPI rank.  </a:t>
            </a:r>
          </a:p>
          <a:p>
            <a:pPr>
              <a:lnSpc>
                <a:spcPct val="105000"/>
              </a:lnSpc>
              <a:spcBef>
                <a:spcPts val="595"/>
              </a:spcBef>
            </a:pPr>
            <a:r>
              <a:rPr lang="en-US" dirty="0">
                <a:latin typeface="+mn-lt"/>
              </a:rPr>
              <a:t>These global collectives cause interconnect congestion, and efficient 3D FFTs are limited by the bisection bandwidth of the entire fabric connecting all of the compute nodes.</a:t>
            </a:r>
            <a:endParaRPr lang="en-US" dirty="0">
              <a:latin typeface="+mn-lt"/>
              <a:cs typeface="Time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7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925" y="8831263"/>
            <a:ext cx="3038475" cy="465137"/>
          </a:xfrm>
          <a:prstGeom prst="rect">
            <a:avLst/>
          </a:prstGeom>
          <a:noFill/>
        </p:spPr>
        <p:txBody>
          <a:bodyPr/>
          <a:lstStyle/>
          <a:p>
            <a:fld id="{9434F515-6E61-4BC4-8410-ED0758C76DE5}" type="slidenum">
              <a:rPr lang="en-US" smtClean="0">
                <a:ea typeface="ＭＳ Ｐゴシック"/>
                <a:cs typeface="ＭＳ Ｐゴシック"/>
              </a:rPr>
              <a:pPr/>
              <a:t>21</a:t>
            </a:fld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1425" y="715963"/>
            <a:ext cx="4768850" cy="3576637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25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715963"/>
            <a:ext cx="4768850" cy="3576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3754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715963"/>
            <a:ext cx="4768850" cy="3576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28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715963"/>
            <a:ext cx="4768850" cy="3576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Open-source electronic-structure (DFT) calculation code</a:t>
            </a:r>
          </a:p>
          <a:p>
            <a:r>
              <a:rPr lang="en-US" dirty="0">
                <a:latin typeface="+mn-lt"/>
              </a:rPr>
              <a:t>DEISA's AUSURF112 benchmark (3 nodes, 48 cores)</a:t>
            </a:r>
          </a:p>
          <a:p>
            <a:r>
              <a:rPr lang="en-US" dirty="0">
                <a:latin typeface="+mn-lt"/>
              </a:rPr>
              <a:t>112 Au atoms, </a:t>
            </a:r>
            <a:r>
              <a:rPr lang="en-US" dirty="0" err="1">
                <a:latin typeface="+mn-lt"/>
              </a:rPr>
              <a:t>ultrasoft</a:t>
            </a:r>
            <a:r>
              <a:rPr lang="en-US" dirty="0">
                <a:latin typeface="+mn-lt"/>
              </a:rPr>
              <a:t> pseudo-potential, plane wave basis sets</a:t>
            </a:r>
          </a:p>
          <a:p>
            <a:r>
              <a:rPr lang="en-US" dirty="0">
                <a:latin typeface="+mn-lt"/>
              </a:rPr>
              <a:t>Lots of matrix </a:t>
            </a:r>
            <a:r>
              <a:rPr lang="en-US" dirty="0" err="1">
                <a:latin typeface="+mn-lt"/>
              </a:rPr>
              <a:t>diagonalization</a:t>
            </a:r>
            <a:r>
              <a:rPr lang="en-US" dirty="0">
                <a:latin typeface="+mn-lt"/>
              </a:rPr>
              <a:t>, FFTs</a:t>
            </a:r>
          </a:p>
          <a:p>
            <a:r>
              <a:rPr lang="en-US" dirty="0">
                <a:latin typeface="+mn-lt"/>
              </a:rPr>
              <a:t>Semi-local, all-to-all communication</a:t>
            </a:r>
          </a:p>
          <a:p>
            <a:endParaRPr lang="en-US" dirty="0">
              <a:latin typeface="+mn-lt"/>
            </a:endParaRPr>
          </a:p>
          <a:p>
            <a:pPr>
              <a:lnSpc>
                <a:spcPct val="105000"/>
              </a:lnSpc>
              <a:spcBef>
                <a:spcPts val="595"/>
              </a:spcBef>
            </a:pPr>
            <a:r>
              <a:rPr lang="en-US" dirty="0">
                <a:latin typeface="+mn-lt"/>
                <a:cs typeface="Times"/>
              </a:rPr>
              <a:t>DEISA AUSURF 112 benchmark w/ Quantum ESPRESSO. </a:t>
            </a:r>
            <a:endParaRPr lang="en-US" dirty="0">
              <a:latin typeface="+mn-lt"/>
            </a:endParaRPr>
          </a:p>
          <a:p>
            <a:pPr>
              <a:lnSpc>
                <a:spcPct val="105000"/>
              </a:lnSpc>
              <a:spcBef>
                <a:spcPts val="595"/>
              </a:spcBef>
            </a:pPr>
            <a:r>
              <a:rPr lang="en-US" dirty="0">
                <a:latin typeface="+mn-lt"/>
              </a:rPr>
              <a:t>Matrix </a:t>
            </a:r>
            <a:r>
              <a:rPr lang="en-US" dirty="0" err="1">
                <a:latin typeface="+mn-lt"/>
              </a:rPr>
              <a:t>diagonalization</a:t>
            </a:r>
            <a:r>
              <a:rPr lang="en-US" dirty="0">
                <a:latin typeface="+mn-lt"/>
              </a:rPr>
              <a:t> done with conjugate gradient algorithm. Communication overhead larger than WRF.</a:t>
            </a:r>
          </a:p>
          <a:p>
            <a:pPr>
              <a:lnSpc>
                <a:spcPct val="105000"/>
              </a:lnSpc>
              <a:spcBef>
                <a:spcPts val="595"/>
              </a:spcBef>
            </a:pPr>
            <a:r>
              <a:rPr lang="en-US" dirty="0">
                <a:latin typeface="+mn-lt"/>
              </a:rPr>
              <a:t>3D Fourier transforms stress the interconnect because they perform multiple matrix transpose operations where every MPI rank needs to send and receive all of its data to every other MPI rank.  </a:t>
            </a:r>
          </a:p>
          <a:p>
            <a:pPr>
              <a:lnSpc>
                <a:spcPct val="105000"/>
              </a:lnSpc>
              <a:spcBef>
                <a:spcPts val="595"/>
              </a:spcBef>
            </a:pPr>
            <a:r>
              <a:rPr lang="en-US" dirty="0">
                <a:latin typeface="+mn-lt"/>
              </a:rPr>
              <a:t>These global collectives cause interconnect congestion, and efficient 3D FFTs are limited by the bisection bandwidth of the entire fabric connecting all of the compute nodes.</a:t>
            </a:r>
            <a:endParaRPr lang="en-US" dirty="0">
              <a:latin typeface="+mn-lt"/>
              <a:cs typeface="Time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07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715963"/>
            <a:ext cx="4768850" cy="3576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Open-source electronic-structure (DFT) calculation code</a:t>
            </a:r>
          </a:p>
          <a:p>
            <a:r>
              <a:rPr lang="en-US" dirty="0">
                <a:latin typeface="+mn-lt"/>
              </a:rPr>
              <a:t>DEISA's AUSURF112 benchmark (3 nodes, 48 cores)</a:t>
            </a:r>
          </a:p>
          <a:p>
            <a:r>
              <a:rPr lang="en-US" dirty="0">
                <a:latin typeface="+mn-lt"/>
              </a:rPr>
              <a:t>112 Au atoms, </a:t>
            </a:r>
            <a:r>
              <a:rPr lang="en-US" dirty="0" err="1">
                <a:latin typeface="+mn-lt"/>
              </a:rPr>
              <a:t>ultrasoft</a:t>
            </a:r>
            <a:r>
              <a:rPr lang="en-US" dirty="0">
                <a:latin typeface="+mn-lt"/>
              </a:rPr>
              <a:t> pseudo-potential, plane wave basis sets</a:t>
            </a:r>
          </a:p>
          <a:p>
            <a:r>
              <a:rPr lang="en-US" dirty="0">
                <a:latin typeface="+mn-lt"/>
              </a:rPr>
              <a:t>Lots of matrix </a:t>
            </a:r>
            <a:r>
              <a:rPr lang="en-US" dirty="0" err="1">
                <a:latin typeface="+mn-lt"/>
              </a:rPr>
              <a:t>diagonalization</a:t>
            </a:r>
            <a:r>
              <a:rPr lang="en-US" dirty="0">
                <a:latin typeface="+mn-lt"/>
              </a:rPr>
              <a:t>, FFTs</a:t>
            </a:r>
          </a:p>
          <a:p>
            <a:r>
              <a:rPr lang="en-US" dirty="0">
                <a:latin typeface="+mn-lt"/>
              </a:rPr>
              <a:t>Semi-local, all-to-all communication</a:t>
            </a:r>
          </a:p>
          <a:p>
            <a:endParaRPr lang="en-US" dirty="0">
              <a:latin typeface="+mn-lt"/>
            </a:endParaRPr>
          </a:p>
          <a:p>
            <a:pPr>
              <a:lnSpc>
                <a:spcPct val="105000"/>
              </a:lnSpc>
              <a:spcBef>
                <a:spcPts val="595"/>
              </a:spcBef>
            </a:pPr>
            <a:r>
              <a:rPr lang="en-US" dirty="0">
                <a:latin typeface="+mn-lt"/>
                <a:cs typeface="Times"/>
              </a:rPr>
              <a:t>DEISA AUSURF 112 benchmark w/ Quantum ESPRESSO. </a:t>
            </a:r>
            <a:endParaRPr lang="en-US" dirty="0">
              <a:latin typeface="+mn-lt"/>
            </a:endParaRPr>
          </a:p>
          <a:p>
            <a:pPr>
              <a:lnSpc>
                <a:spcPct val="105000"/>
              </a:lnSpc>
              <a:spcBef>
                <a:spcPts val="595"/>
              </a:spcBef>
            </a:pPr>
            <a:r>
              <a:rPr lang="en-US" dirty="0">
                <a:latin typeface="+mn-lt"/>
              </a:rPr>
              <a:t>Matrix </a:t>
            </a:r>
            <a:r>
              <a:rPr lang="en-US" dirty="0" err="1">
                <a:latin typeface="+mn-lt"/>
              </a:rPr>
              <a:t>diagonalization</a:t>
            </a:r>
            <a:r>
              <a:rPr lang="en-US" dirty="0">
                <a:latin typeface="+mn-lt"/>
              </a:rPr>
              <a:t> done with conjugate gradient algorithm. Communication overhead larger than WRF.</a:t>
            </a:r>
          </a:p>
          <a:p>
            <a:pPr>
              <a:lnSpc>
                <a:spcPct val="105000"/>
              </a:lnSpc>
              <a:spcBef>
                <a:spcPts val="595"/>
              </a:spcBef>
            </a:pPr>
            <a:r>
              <a:rPr lang="en-US" dirty="0">
                <a:latin typeface="+mn-lt"/>
              </a:rPr>
              <a:t>3D Fourier transforms stress the interconnect because they perform multiple matrix transpose operations where every MPI rank needs to send and receive all of its data to every other MPI rank.  </a:t>
            </a:r>
          </a:p>
          <a:p>
            <a:pPr>
              <a:lnSpc>
                <a:spcPct val="105000"/>
              </a:lnSpc>
              <a:spcBef>
                <a:spcPts val="595"/>
              </a:spcBef>
            </a:pPr>
            <a:r>
              <a:rPr lang="en-US" dirty="0">
                <a:latin typeface="+mn-lt"/>
              </a:rPr>
              <a:t>These global collectives cause interconnect congestion, and efficient 3D FFTs are limited by the bisection bandwidth of the entire fabric connecting all of the compute nodes.</a:t>
            </a:r>
            <a:endParaRPr lang="en-US" dirty="0">
              <a:latin typeface="+mn-lt"/>
              <a:cs typeface="Time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8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3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9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35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52400" y="50800"/>
            <a:ext cx="8839200" cy="1549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4343400" cy="5257800"/>
          </a:xfrm>
          <a:prstGeom prst="rect">
            <a:avLst/>
          </a:prstGeom>
        </p:spPr>
        <p:txBody>
          <a:bodyPr/>
          <a:lstStyle>
            <a:lvl4pPr marL="1727200" indent="-355600"/>
            <a:lvl5pPr marL="2184400" indent="-3556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6553200" y="6172202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019082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A08-5AFA-E84F-984B-6BB2A08D208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117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AB86-8116-CE49-AA36-18D4C289BAB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7437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64DD-4178-D248-AD12-D40154D583C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7993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06D-86BA-CE4F-B601-24697C38EFA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0877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6737-C4B5-9A40-960D-72446197352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3687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1D41-6090-7346-B7FD-D6033645742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8249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C79E-6254-B24C-80B3-746CC608F58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76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38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35A4-2537-3646-909F-10C192FB503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550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DBE8-DFEC-504B-A0F0-75948AE0445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6328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2124-5ACD-364F-84FC-6706308F31E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3426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8F22-6842-454C-A06D-C2D884711AB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3580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A08-5AFA-E84F-984B-6BB2A08D208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4337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AB86-8116-CE49-AA36-18D4C289BAB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9031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64DD-4178-D248-AD12-D40154D583C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8418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06D-86BA-CE4F-B601-24697C38EFA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126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6737-C4B5-9A40-960D-72446197352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2472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1D41-6090-7346-B7FD-D6033645742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418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789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C79E-6254-B24C-80B3-746CC608F58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365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35A4-2537-3646-909F-10C192FB503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8897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DBE8-DFEC-504B-A0F0-75948AE0445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537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2124-5ACD-364F-84FC-6706308F31E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1402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8F22-6842-454C-A06D-C2D884711AB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126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2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8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4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31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05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114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191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191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191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A559F-4BB5-B14B-BE29-D64C8335CA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6154220"/>
            <a:ext cx="9144000" cy="7037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82" y="6340068"/>
            <a:ext cx="1779117" cy="275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6340375"/>
            <a:ext cx="1238250" cy="331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477000" y="6199714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393049" y="6243309"/>
            <a:ext cx="1083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Indiana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35858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914400" rtl="0" eaLnBrk="1" fontAlgn="base" latinLnBrk="0" hangingPunct="1">
        <a:lnSpc>
          <a:spcPct val="9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Tx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9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Tx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9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Tx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C7AD07-789F-D641-86E4-4D5A67CA76B7}" type="datetime1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11/23/2017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0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7510AF8-5BA3-9641-820A-B08DD17CE733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237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C7AD07-789F-D641-86E4-4D5A67CA76B7}" type="datetime1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11/23/2017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0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7510AF8-5BA3-9641-820A-B08DD17CE733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79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AsZiv5YTLAhUUSGMKHSH1BQgQjRwIBw&amp;url=http://www.sciencemag.org/news/2016/02/gravitational-waves-einstein-s-ripples-spacetime-spotted-first-time&amp;psig=AFQjCNF4zY2t0LUruU3s-AaE3PQCqO2BUw&amp;ust=1456004436070173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laszewski@gmail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github.com/cloudmesh/client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7037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Placeholder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03781"/>
            <a:ext cx="9144000" cy="545044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786371"/>
            <a:ext cx="8610600" cy="79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6000" b="1" i="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2pPr>
            <a:lvl3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3pPr>
            <a:lvl4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4pPr>
            <a:lvl5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5pPr>
            <a:lvl6pPr marL="4572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6pPr>
            <a:lvl7pPr marL="9144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7pPr>
            <a:lvl8pPr marL="13716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8pPr>
            <a:lvl9pPr marL="18288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bg1"/>
                </a:solidFill>
              </a:rPr>
              <a:t>Versatile HPC: </a:t>
            </a:r>
            <a:r>
              <a:rPr lang="en-US" sz="2400" i="1" dirty="0">
                <a:solidFill>
                  <a:schemeClr val="bg1"/>
                </a:solidFill>
              </a:rPr>
              <a:t>Comet</a:t>
            </a:r>
            <a:r>
              <a:rPr lang="en-US" sz="2400" dirty="0">
                <a:solidFill>
                  <a:schemeClr val="bg1"/>
                </a:solidFill>
              </a:rPr>
              <a:t> Virtual Clusters for the Long Tail of Science </a:t>
            </a:r>
            <a:r>
              <a:rPr lang="en-US" sz="1800" b="0" i="1" dirty="0">
                <a:solidFill>
                  <a:schemeClr val="bg1"/>
                </a:solidFill>
                <a:latin typeface="Arial"/>
                <a:cs typeface="Arial"/>
              </a:rPr>
              <a:t>SC17 Denver Colorado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352800" y="1642488"/>
            <a:ext cx="5562600" cy="14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6000" b="1" i="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2pPr>
            <a:lvl3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3pPr>
            <a:lvl4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4pPr>
            <a:lvl5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5pPr>
            <a:lvl6pPr marL="4572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6pPr>
            <a:lvl7pPr marL="9144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7pPr>
            <a:lvl8pPr marL="13716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8pPr>
            <a:lvl9pPr marL="18288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9pPr>
          </a:lstStyle>
          <a:p>
            <a:pPr algn="l"/>
            <a:r>
              <a:rPr lang="en-US" sz="1800" i="1" dirty="0">
                <a:solidFill>
                  <a:prstClr val="white"/>
                </a:solidFill>
                <a:latin typeface="Arial"/>
                <a:cs typeface="Arial"/>
              </a:rPr>
              <a:t>Comet Virtualization Team: </a:t>
            </a:r>
            <a:r>
              <a:rPr lang="en-US" sz="1800" b="0" dirty="0">
                <a:solidFill>
                  <a:prstClr val="white"/>
                </a:solidFill>
                <a:latin typeface="Arial"/>
                <a:cs typeface="Arial"/>
              </a:rPr>
              <a:t>Trevor Cooper, Dmitry </a:t>
            </a:r>
            <a:r>
              <a:rPr lang="en-US" sz="1800" b="0" dirty="0" err="1">
                <a:solidFill>
                  <a:prstClr val="white"/>
                </a:solidFill>
                <a:latin typeface="Arial"/>
                <a:cs typeface="Arial"/>
              </a:rPr>
              <a:t>Mishin</a:t>
            </a:r>
            <a:r>
              <a:rPr lang="en-US" sz="1800" b="0" dirty="0">
                <a:solidFill>
                  <a:prstClr val="white"/>
                </a:solidFill>
                <a:latin typeface="Arial"/>
                <a:cs typeface="Arial"/>
              </a:rPr>
              <a:t>, Christopher Irving, Gregor von Laszewski (IU) </a:t>
            </a:r>
            <a:r>
              <a:rPr lang="en-US" sz="1800" b="0" dirty="0" err="1">
                <a:solidFill>
                  <a:prstClr val="white"/>
                </a:solidFill>
                <a:latin typeface="Arial"/>
                <a:cs typeface="Arial"/>
              </a:rPr>
              <a:t>Fugang</a:t>
            </a:r>
            <a:r>
              <a:rPr lang="en-US" sz="1800" b="0" dirty="0">
                <a:solidFill>
                  <a:prstClr val="white"/>
                </a:solidFill>
                <a:latin typeface="Arial"/>
                <a:cs typeface="Arial"/>
              </a:rPr>
              <a:t> Wang (IU), Geoffrey C. </a:t>
            </a:r>
            <a:r>
              <a:rPr lang="en-US" sz="1800" b="0">
                <a:solidFill>
                  <a:prstClr val="white"/>
                </a:solidFill>
                <a:latin typeface="Arial"/>
                <a:cs typeface="Arial"/>
              </a:rPr>
              <a:t>Fox (IU), </a:t>
            </a:r>
            <a:br>
              <a:rPr lang="en-US" sz="1800" b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en-US" sz="1800" b="0">
                <a:solidFill>
                  <a:prstClr val="white"/>
                </a:solidFill>
                <a:latin typeface="Arial"/>
                <a:cs typeface="Arial"/>
              </a:rPr>
              <a:t>Phil </a:t>
            </a:r>
            <a:r>
              <a:rPr lang="en-US" sz="1800" b="0" dirty="0">
                <a:solidFill>
                  <a:prstClr val="white"/>
                </a:solidFill>
                <a:latin typeface="Arial"/>
                <a:cs typeface="Arial"/>
              </a:rPr>
              <a:t>Papadopoulos</a:t>
            </a:r>
          </a:p>
          <a:p>
            <a:pPr algn="l"/>
            <a:endParaRPr lang="en-US" sz="1800" b="0" dirty="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401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8"/>
            <a:ext cx="7886700" cy="1325563"/>
          </a:xfrm>
        </p:spPr>
        <p:txBody>
          <a:bodyPr/>
          <a:lstStyle/>
          <a:p>
            <a:r>
              <a:rPr lang="en-US" sz="2800" dirty="0"/>
              <a:t>WRF Weather Modeling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0968"/>
            <a:ext cx="4572000" cy="4152632"/>
          </a:xfrm>
        </p:spPr>
        <p:txBody>
          <a:bodyPr>
            <a:noAutofit/>
          </a:bodyPr>
          <a:lstStyle/>
          <a:p>
            <a:pPr marL="225425" indent="-225425">
              <a:lnSpc>
                <a:spcPct val="105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tx2"/>
                </a:solidFill>
              </a:rPr>
              <a:t>96-core (4-node) calculation</a:t>
            </a:r>
          </a:p>
          <a:p>
            <a:pPr marL="225425" indent="-225425">
              <a:lnSpc>
                <a:spcPct val="105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tx2"/>
                </a:solidFill>
              </a:rPr>
              <a:t>Nearest-neighbor communication</a:t>
            </a:r>
          </a:p>
          <a:p>
            <a:pPr marL="225425" indent="-225425">
              <a:lnSpc>
                <a:spcPct val="105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tx2"/>
                </a:solidFill>
              </a:rPr>
              <a:t>Test Case: 3hr Forecast, 2.5km resolution of Continental US (CONUS).</a:t>
            </a:r>
          </a:p>
          <a:p>
            <a:pPr marL="225425" indent="-225425">
              <a:lnSpc>
                <a:spcPct val="105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tx2"/>
                </a:solidFill>
              </a:rPr>
              <a:t>Scalable algorithms</a:t>
            </a:r>
          </a:p>
          <a:p>
            <a:pPr marL="225425" indent="-225425">
              <a:lnSpc>
                <a:spcPct val="105000"/>
              </a:lnSpc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</a:rPr>
              <a:t>2% slower w/ SR-IOV vs native IB.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5855044"/>
            <a:ext cx="2019300" cy="469556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algn="r"/>
            <a:r>
              <a:rPr lang="en-US" sz="1000" dirty="0">
                <a:solidFill>
                  <a:prstClr val="black"/>
                </a:solidFill>
                <a:latin typeface="Helvetica"/>
                <a:cs typeface="Helvetica"/>
              </a:rPr>
              <a:t>WRF 3.4.1 – 3hr forecast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89176"/>
            <a:ext cx="4584192" cy="30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0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8861"/>
            <a:ext cx="8839200" cy="889000"/>
          </a:xfrm>
        </p:spPr>
        <p:txBody>
          <a:bodyPr/>
          <a:lstStyle/>
          <a:p>
            <a:r>
              <a:rPr lang="en-US" sz="2800" dirty="0"/>
              <a:t>Quantum ESPRESSO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1" y="1727200"/>
            <a:ext cx="3886199" cy="4292600"/>
          </a:xfrm>
        </p:spPr>
        <p:txBody>
          <a:bodyPr/>
          <a:lstStyle/>
          <a:p>
            <a:pPr marL="225425" indent="-225425">
              <a:lnSpc>
                <a:spcPct val="105000"/>
              </a:lnSpc>
              <a:spcBef>
                <a:spcPts val="600"/>
              </a:spcBef>
            </a:pPr>
            <a:r>
              <a:rPr lang="en-US" sz="2000" dirty="0"/>
              <a:t>48-core (3 node) calculation</a:t>
            </a:r>
          </a:p>
          <a:p>
            <a:pPr marL="225425" indent="-225425">
              <a:lnSpc>
                <a:spcPct val="105000"/>
              </a:lnSpc>
              <a:spcBef>
                <a:spcPts val="600"/>
              </a:spcBef>
            </a:pPr>
            <a:r>
              <a:rPr lang="en-US" sz="2000" dirty="0"/>
              <a:t>CG matrix inversion - irregular communication</a:t>
            </a:r>
          </a:p>
          <a:p>
            <a:pPr marL="225425" indent="-225425">
              <a:lnSpc>
                <a:spcPct val="105000"/>
              </a:lnSpc>
              <a:spcBef>
                <a:spcPts val="600"/>
              </a:spcBef>
            </a:pPr>
            <a:r>
              <a:rPr lang="en-US" sz="2000" dirty="0"/>
              <a:t>3D FFT matrix transposes (all-to-all communication)</a:t>
            </a:r>
          </a:p>
          <a:p>
            <a:pPr marL="225425" indent="-225425">
              <a:lnSpc>
                <a:spcPct val="105000"/>
              </a:lnSpc>
              <a:spcBef>
                <a:spcPts val="600"/>
              </a:spcBef>
            </a:pPr>
            <a:r>
              <a:rPr lang="en-US" sz="2000" dirty="0"/>
              <a:t>Test Case: DEISA AUSURF 112 benchmark.</a:t>
            </a:r>
          </a:p>
          <a:p>
            <a:pPr marL="225425" indent="-225425">
              <a:lnSpc>
                <a:spcPct val="105000"/>
              </a:lnSpc>
              <a:spcBef>
                <a:spcPts val="600"/>
              </a:spcBef>
            </a:pPr>
            <a:r>
              <a:rPr lang="en-US" sz="2000" dirty="0">
                <a:solidFill>
                  <a:srgbClr val="FF0000"/>
                </a:solidFill>
              </a:rPr>
              <a:t>8% slower w/ SR-IOV vs native IB.</a:t>
            </a:r>
            <a:endParaRPr lang="en-US" sz="2000" strike="sngStrike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1736212"/>
            <a:ext cx="4584192" cy="30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60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514600" y="2514600"/>
            <a:ext cx="1295400" cy="457200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Nucleus</a:t>
            </a:r>
          </a:p>
        </p:txBody>
      </p:sp>
      <p:sp>
        <p:nvSpPr>
          <p:cNvPr id="6" name="Cloud 5"/>
          <p:cNvSpPr/>
          <p:nvPr/>
        </p:nvSpPr>
        <p:spPr bwMode="auto">
          <a:xfrm>
            <a:off x="2895600" y="4267200"/>
            <a:ext cx="838200" cy="5334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38200" y="4572002"/>
            <a:ext cx="1219200" cy="703385"/>
          </a:xfrm>
          <a:prstGeom prst="rect">
            <a:avLst/>
          </a:prstGeom>
          <a:solidFill>
            <a:srgbClr val="9933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8" name="Parallelogram 7"/>
          <p:cNvSpPr/>
          <p:nvPr/>
        </p:nvSpPr>
        <p:spPr bwMode="auto">
          <a:xfrm>
            <a:off x="609600" y="5228492"/>
            <a:ext cx="1447800" cy="562708"/>
          </a:xfrm>
          <a:prstGeom prst="parallelogram">
            <a:avLst>
              <a:gd name="adj" fmla="val 47917"/>
            </a:avLst>
          </a:prstGeom>
          <a:solidFill>
            <a:srgbClr val="9933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14401" y="4648200"/>
            <a:ext cx="1082675" cy="4083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4953002"/>
            <a:ext cx="2270285" cy="307777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0" dirty="0">
                <a:solidFill>
                  <a:prstClr val="black"/>
                </a:solidFill>
              </a:rPr>
              <a:t>Persistent virtual front end</a:t>
            </a:r>
          </a:p>
        </p:txBody>
      </p:sp>
      <p:cxnSp>
        <p:nvCxnSpPr>
          <p:cNvPr id="12" name="Curved Connector 11"/>
          <p:cNvCxnSpPr>
            <a:stCxn id="11" idx="0"/>
            <a:endCxn id="14" idx="2"/>
          </p:cNvCxnSpPr>
          <p:nvPr/>
        </p:nvCxnSpPr>
        <p:spPr bwMode="auto">
          <a:xfrm rot="16200000" flipV="1">
            <a:off x="4072771" y="4233029"/>
            <a:ext cx="762002" cy="67794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886200" y="3886200"/>
            <a:ext cx="457200" cy="304800"/>
          </a:xfrm>
          <a:prstGeom prst="rect">
            <a:avLst/>
          </a:prstGeom>
          <a:solidFill>
            <a:srgbClr val="993366"/>
          </a:solidFill>
          <a:ln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1981200" y="3352800"/>
            <a:ext cx="1295400" cy="4572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API</a:t>
            </a:r>
          </a:p>
        </p:txBody>
      </p:sp>
      <p:cxnSp>
        <p:nvCxnSpPr>
          <p:cNvPr id="21" name="Curved Connector 20"/>
          <p:cNvCxnSpPr>
            <a:stCxn id="7" idx="3"/>
            <a:endCxn id="6" idx="2"/>
          </p:cNvCxnSpPr>
          <p:nvPr/>
        </p:nvCxnSpPr>
        <p:spPr bwMode="auto">
          <a:xfrm flipV="1">
            <a:off x="2057401" y="4533902"/>
            <a:ext cx="840800" cy="389793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16200000" flipV="1">
            <a:off x="2689851" y="3710949"/>
            <a:ext cx="487698" cy="6858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" name="Curved Connector 22"/>
          <p:cNvCxnSpPr>
            <a:stCxn id="6" idx="0"/>
            <a:endCxn id="14" idx="1"/>
          </p:cNvCxnSpPr>
          <p:nvPr/>
        </p:nvCxnSpPr>
        <p:spPr bwMode="auto">
          <a:xfrm flipV="1">
            <a:off x="3733102" y="4038600"/>
            <a:ext cx="153098" cy="4953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85800" y="3733800"/>
            <a:ext cx="14285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i="0" dirty="0">
                <a:solidFill>
                  <a:prstClr val="black"/>
                </a:solidFill>
                <a:latin typeface="Calibri"/>
              </a:rPr>
              <a:t>Request nodes</a:t>
            </a:r>
          </a:p>
          <a:p>
            <a:pPr marL="171450" indent="-171450">
              <a:buFont typeface="Arial"/>
              <a:buChar char="•"/>
            </a:pPr>
            <a:r>
              <a:rPr lang="en-US" sz="1200" i="0" dirty="0">
                <a:solidFill>
                  <a:prstClr val="black"/>
                </a:solidFill>
                <a:latin typeface="Calibri"/>
              </a:rPr>
              <a:t>Console &amp; power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0" y="2057402"/>
            <a:ext cx="227498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i="0" dirty="0">
                <a:solidFill>
                  <a:prstClr val="black"/>
                </a:solidFill>
                <a:latin typeface="Calibri"/>
              </a:rPr>
              <a:t>Scheduling</a:t>
            </a:r>
          </a:p>
          <a:p>
            <a:pPr marL="171450" indent="-171450">
              <a:buFont typeface="Arial"/>
              <a:buChar char="•"/>
            </a:pPr>
            <a:r>
              <a:rPr lang="en-US" sz="1200" i="0" dirty="0">
                <a:solidFill>
                  <a:prstClr val="black"/>
                </a:solidFill>
                <a:latin typeface="Calibri"/>
              </a:rPr>
              <a:t>Storage management</a:t>
            </a:r>
          </a:p>
          <a:p>
            <a:pPr marL="171450" indent="-171450">
              <a:buFont typeface="Arial"/>
              <a:buChar char="•"/>
            </a:pPr>
            <a:r>
              <a:rPr lang="en-US" sz="1200" i="0" dirty="0">
                <a:solidFill>
                  <a:prstClr val="black"/>
                </a:solidFill>
                <a:latin typeface="Calibri"/>
              </a:rPr>
              <a:t>Coordinating network changes</a:t>
            </a:r>
          </a:p>
          <a:p>
            <a:pPr marL="171450" indent="-171450">
              <a:buFont typeface="Arial"/>
              <a:buChar char="•"/>
            </a:pPr>
            <a:r>
              <a:rPr lang="en-US" sz="1200" i="0" dirty="0">
                <a:solidFill>
                  <a:prstClr val="black"/>
                </a:solidFill>
                <a:latin typeface="Calibri"/>
              </a:rPr>
              <a:t>VM launch &amp; shutdown</a:t>
            </a:r>
          </a:p>
        </p:txBody>
      </p:sp>
      <p:cxnSp>
        <p:nvCxnSpPr>
          <p:cNvPr id="26" name="Curved Connector 25"/>
          <p:cNvCxnSpPr>
            <a:stCxn id="5" idx="2"/>
            <a:endCxn id="20" idx="0"/>
          </p:cNvCxnSpPr>
          <p:nvPr/>
        </p:nvCxnSpPr>
        <p:spPr bwMode="auto">
          <a:xfrm rot="5400000">
            <a:off x="2705100" y="2895600"/>
            <a:ext cx="381000" cy="5334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705601" y="5181602"/>
            <a:ext cx="1471927" cy="30777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0" dirty="0">
                <a:solidFill>
                  <a:prstClr val="black"/>
                </a:solidFill>
              </a:rPr>
              <a:t>Idle disk images</a:t>
            </a:r>
          </a:p>
        </p:txBody>
      </p:sp>
      <p:cxnSp>
        <p:nvCxnSpPr>
          <p:cNvPr id="31" name="Curved Connector 30"/>
          <p:cNvCxnSpPr>
            <a:stCxn id="30" idx="0"/>
            <a:endCxn id="153" idx="3"/>
          </p:cNvCxnSpPr>
          <p:nvPr/>
        </p:nvCxnSpPr>
        <p:spPr bwMode="auto">
          <a:xfrm rot="16200000" flipV="1">
            <a:off x="7146035" y="4886072"/>
            <a:ext cx="342900" cy="24816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Rectangle 37"/>
          <p:cNvSpPr/>
          <p:nvPr/>
        </p:nvSpPr>
        <p:spPr bwMode="auto">
          <a:xfrm>
            <a:off x="4876800" y="2514600"/>
            <a:ext cx="685800" cy="381000"/>
          </a:xfrm>
          <a:prstGeom prst="rect">
            <a:avLst/>
          </a:prstGeom>
          <a:solidFill>
            <a:srgbClr val="993366"/>
          </a:solidFill>
          <a:ln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4876800" y="3200400"/>
            <a:ext cx="685800" cy="381000"/>
          </a:xfrm>
          <a:prstGeom prst="rect">
            <a:avLst/>
          </a:prstGeom>
          <a:solidFill>
            <a:srgbClr val="993366"/>
          </a:solidFill>
          <a:ln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4876800" y="3962400"/>
            <a:ext cx="685800" cy="381000"/>
          </a:xfrm>
          <a:prstGeom prst="rect">
            <a:avLst/>
          </a:prstGeom>
          <a:solidFill>
            <a:srgbClr val="993366"/>
          </a:solidFill>
          <a:ln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79754" y="1507773"/>
            <a:ext cx="2479891" cy="307777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0" dirty="0">
                <a:solidFill>
                  <a:prstClr val="black"/>
                </a:solidFill>
              </a:rPr>
              <a:t>Active virtual compute nodes</a:t>
            </a:r>
          </a:p>
        </p:txBody>
      </p:sp>
      <p:cxnSp>
        <p:nvCxnSpPr>
          <p:cNvPr id="50" name="Curved Connector 49"/>
          <p:cNvCxnSpPr>
            <a:stCxn id="48" idx="2"/>
            <a:endCxn id="46" idx="0"/>
          </p:cNvCxnSpPr>
          <p:nvPr/>
        </p:nvCxnSpPr>
        <p:spPr bwMode="auto">
          <a:xfrm rot="5400000">
            <a:off x="4146275" y="2888975"/>
            <a:ext cx="2146850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Can 51"/>
          <p:cNvSpPr/>
          <p:nvPr/>
        </p:nvSpPr>
        <p:spPr bwMode="auto">
          <a:xfrm>
            <a:off x="7126985" y="4066792"/>
            <a:ext cx="381000" cy="228600"/>
          </a:xfrm>
          <a:prstGeom prst="can">
            <a:avLst/>
          </a:prstGeom>
          <a:solidFill>
            <a:srgbClr val="9933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53" name="Can 52"/>
          <p:cNvSpPr/>
          <p:nvPr/>
        </p:nvSpPr>
        <p:spPr bwMode="auto">
          <a:xfrm>
            <a:off x="7086600" y="3276600"/>
            <a:ext cx="381000" cy="228600"/>
          </a:xfrm>
          <a:prstGeom prst="can">
            <a:avLst/>
          </a:prstGeom>
          <a:solidFill>
            <a:srgbClr val="9933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54" name="Can 53"/>
          <p:cNvSpPr/>
          <p:nvPr/>
        </p:nvSpPr>
        <p:spPr bwMode="auto">
          <a:xfrm>
            <a:off x="7060564" y="2597069"/>
            <a:ext cx="381000" cy="228600"/>
          </a:xfrm>
          <a:prstGeom prst="can">
            <a:avLst/>
          </a:prstGeom>
          <a:solidFill>
            <a:srgbClr val="9933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746364" y="3108401"/>
            <a:ext cx="1162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>
                <a:solidFill>
                  <a:prstClr val="black"/>
                </a:solidFill>
              </a:rPr>
              <a:t>Disk images</a:t>
            </a:r>
          </a:p>
        </p:txBody>
      </p:sp>
      <p:cxnSp>
        <p:nvCxnSpPr>
          <p:cNvPr id="57" name="Straight Connector 56"/>
          <p:cNvCxnSpPr>
            <a:stCxn id="46" idx="3"/>
            <a:endCxn id="52" idx="2"/>
          </p:cNvCxnSpPr>
          <p:nvPr/>
        </p:nvCxnSpPr>
        <p:spPr bwMode="auto">
          <a:xfrm>
            <a:off x="5562600" y="4152900"/>
            <a:ext cx="1564385" cy="28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45" idx="3"/>
            <a:endCxn id="53" idx="2"/>
          </p:cNvCxnSpPr>
          <p:nvPr/>
        </p:nvCxnSpPr>
        <p:spPr bwMode="auto">
          <a:xfrm>
            <a:off x="5562600" y="3390900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38" idx="3"/>
            <a:endCxn id="54" idx="2"/>
          </p:cNvCxnSpPr>
          <p:nvPr/>
        </p:nvCxnSpPr>
        <p:spPr bwMode="auto">
          <a:xfrm>
            <a:off x="5562600" y="2705100"/>
            <a:ext cx="1497964" cy="62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38" idx="1"/>
            <a:endCxn id="14" idx="3"/>
          </p:cNvCxnSpPr>
          <p:nvPr/>
        </p:nvCxnSpPr>
        <p:spPr bwMode="auto">
          <a:xfrm flipH="1">
            <a:off x="4343400" y="2705100"/>
            <a:ext cx="533400" cy="13335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46" idx="1"/>
            <a:endCxn id="14" idx="3"/>
          </p:cNvCxnSpPr>
          <p:nvPr/>
        </p:nvCxnSpPr>
        <p:spPr bwMode="auto">
          <a:xfrm flipH="1" flipV="1">
            <a:off x="4343400" y="4038600"/>
            <a:ext cx="533400" cy="1143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1" y="4724400"/>
            <a:ext cx="894851" cy="292230"/>
          </a:xfrm>
          <a:prstGeom prst="rect">
            <a:avLst/>
          </a:prstGeom>
          <a:effectLst/>
        </p:spPr>
      </p:pic>
      <p:cxnSp>
        <p:nvCxnSpPr>
          <p:cNvPr id="108" name="Straight Connector 107"/>
          <p:cNvCxnSpPr>
            <a:stCxn id="45" idx="1"/>
            <a:endCxn id="14" idx="3"/>
          </p:cNvCxnSpPr>
          <p:nvPr/>
        </p:nvCxnSpPr>
        <p:spPr bwMode="auto">
          <a:xfrm flipH="1">
            <a:off x="4343400" y="3390900"/>
            <a:ext cx="533400" cy="6477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3" name="Can 152"/>
          <p:cNvSpPr/>
          <p:nvPr/>
        </p:nvSpPr>
        <p:spPr bwMode="auto">
          <a:xfrm>
            <a:off x="7002905" y="4610102"/>
            <a:ext cx="381000" cy="228600"/>
          </a:xfrm>
          <a:prstGeom prst="can">
            <a:avLst/>
          </a:prstGeom>
          <a:solidFill>
            <a:srgbClr val="993366">
              <a:alpha val="65000"/>
            </a:srgb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54" name="Can 153"/>
          <p:cNvSpPr/>
          <p:nvPr/>
        </p:nvSpPr>
        <p:spPr bwMode="auto">
          <a:xfrm>
            <a:off x="7649448" y="4610456"/>
            <a:ext cx="381000" cy="228600"/>
          </a:xfrm>
          <a:prstGeom prst="can">
            <a:avLst/>
          </a:prstGeom>
          <a:solidFill>
            <a:srgbClr val="993366">
              <a:alpha val="65000"/>
            </a:srgb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81000" y="15240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User Perspective</a:t>
            </a:r>
            <a:br>
              <a:rPr lang="en-US" dirty="0"/>
            </a:br>
            <a:r>
              <a:rPr lang="en-US" sz="3600" i="1" dirty="0"/>
              <a:t>User</a:t>
            </a:r>
            <a:r>
              <a:rPr lang="en-US" sz="3600" dirty="0"/>
              <a:t> is a system administrator –we give them their own HPC cluster</a:t>
            </a:r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5638800" y="1981202"/>
            <a:ext cx="2350498" cy="307777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0" dirty="0">
                <a:solidFill>
                  <a:prstClr val="black"/>
                </a:solidFill>
              </a:rPr>
              <a:t>Attached and synchronized</a:t>
            </a:r>
          </a:p>
        </p:txBody>
      </p:sp>
      <p:cxnSp>
        <p:nvCxnSpPr>
          <p:cNvPr id="166" name="Curved Connector 165"/>
          <p:cNvCxnSpPr>
            <a:stCxn id="165" idx="2"/>
          </p:cNvCxnSpPr>
          <p:nvPr/>
        </p:nvCxnSpPr>
        <p:spPr bwMode="auto">
          <a:xfrm rot="5400000">
            <a:off x="6394050" y="2295730"/>
            <a:ext cx="426750" cy="41324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98198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219200"/>
          </a:xfrm>
        </p:spPr>
        <p:txBody>
          <a:bodyPr>
            <a:normAutofit/>
          </a:bodyPr>
          <a:lstStyle/>
          <a:p>
            <a:r>
              <a:rPr lang="en-US" dirty="0" err="1"/>
              <a:t>Cloudmesh</a:t>
            </a:r>
            <a:r>
              <a:rPr lang="en-US" dirty="0"/>
              <a:t> </a:t>
            </a:r>
            <a:br>
              <a:rPr lang="en-US" dirty="0"/>
            </a:br>
            <a:r>
              <a:rPr lang="en-US" sz="3100" b="0" i="1" dirty="0"/>
              <a:t>Developed by IU collaborators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886700" cy="4724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Cloudmesh</a:t>
            </a:r>
            <a:r>
              <a:rPr lang="en-US" sz="2400" dirty="0"/>
              <a:t> client enables access to multiple cloud environments from a command shell and command line.</a:t>
            </a:r>
          </a:p>
          <a:p>
            <a:pPr algn="just"/>
            <a:r>
              <a:rPr lang="en-US" sz="2400" dirty="0"/>
              <a:t>We leverage this easy to use CLI, allowing the use of Comet as infrastructure for virtual cluster management.</a:t>
            </a:r>
          </a:p>
          <a:p>
            <a:pPr marL="342900" lvl="1" indent="-342900" algn="just"/>
            <a:r>
              <a:rPr lang="en-US" dirty="0" err="1"/>
              <a:t>Cloudmesh</a:t>
            </a:r>
            <a:r>
              <a:rPr lang="en-US" dirty="0"/>
              <a:t> has more functionality with ability to access hybrid clouds </a:t>
            </a:r>
            <a:r>
              <a:rPr lang="en-US" dirty="0" err="1"/>
              <a:t>OpenStack</a:t>
            </a:r>
            <a:r>
              <a:rPr lang="en-US" dirty="0"/>
              <a:t>, (EC2, AWS, Azure); possible to extend to other systems like Jetstream, Bridges etc.</a:t>
            </a:r>
          </a:p>
          <a:p>
            <a:pPr marL="342900" lvl="1" indent="-342900" algn="just"/>
            <a:r>
              <a:rPr lang="en-US" dirty="0"/>
              <a:t>Plans for customizable launchers available through command line or browser – can target specific application user communities.</a:t>
            </a:r>
          </a:p>
          <a:p>
            <a:pPr marL="0" indent="0">
              <a:buNone/>
            </a:pPr>
            <a:r>
              <a:rPr lang="en-US" i="1" dirty="0"/>
              <a:t>Reference: https://</a:t>
            </a:r>
            <a:r>
              <a:rPr lang="en-US" i="1" dirty="0" err="1"/>
              <a:t>github.com</a:t>
            </a:r>
            <a:r>
              <a:rPr lang="en-US" i="1" dirty="0"/>
              <a:t>/</a:t>
            </a:r>
            <a:r>
              <a:rPr lang="en-US" i="1" dirty="0" err="1"/>
              <a:t>cloudmesh</a:t>
            </a:r>
            <a:r>
              <a:rPr lang="en-US" i="1" dirty="0"/>
              <a:t>/client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49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2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Accessing Virtual Cluster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410200" cy="43434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REST API</a:t>
            </a:r>
          </a:p>
          <a:p>
            <a:r>
              <a:rPr lang="en-US" dirty="0"/>
              <a:t>Command line interface</a:t>
            </a:r>
          </a:p>
          <a:p>
            <a:r>
              <a:rPr lang="en-US" dirty="0"/>
              <a:t>Command shell for scripting</a:t>
            </a:r>
          </a:p>
          <a:p>
            <a:r>
              <a:rPr lang="en-US" dirty="0"/>
              <a:t>Console Access</a:t>
            </a:r>
          </a:p>
          <a:p>
            <a:r>
              <a:rPr lang="en-US" dirty="0"/>
              <a:t>(Portal)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4267202"/>
            <a:ext cx="3645054" cy="1190359"/>
          </a:xfrm>
          <a:prstGeom prst="rect">
            <a:avLst/>
          </a:prstGeom>
          <a:ln w="6350" cmpd="sng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61272" y="5638802"/>
            <a:ext cx="49530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0" dirty="0">
                <a:solidFill>
                  <a:prstClr val="black"/>
                </a:solidFill>
                <a:latin typeface="Calibri"/>
              </a:rPr>
              <a:t>User does NOT see: Rocks, </a:t>
            </a:r>
            <a:r>
              <a:rPr lang="en-US" sz="2400" i="0" dirty="0" err="1">
                <a:solidFill>
                  <a:prstClr val="black"/>
                </a:solidFill>
                <a:latin typeface="Calibri"/>
              </a:rPr>
              <a:t>Slurm</a:t>
            </a:r>
            <a:r>
              <a:rPr lang="en-US" sz="2400" i="0" dirty="0">
                <a:solidFill>
                  <a:prstClr val="black"/>
                </a:solidFill>
                <a:latin typeface="Calibri"/>
              </a:rPr>
              <a:t>, etc.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688" y="4556060"/>
            <a:ext cx="1657427" cy="131154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4876802"/>
            <a:ext cx="1524000" cy="108346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/>
          <p:cNvCxnSpPr/>
          <p:nvPr/>
        </p:nvCxnSpPr>
        <p:spPr bwMode="auto">
          <a:xfrm>
            <a:off x="2675715" y="4054171"/>
            <a:ext cx="372286" cy="4416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1" y="990602"/>
            <a:ext cx="2505885" cy="143670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1" y="2545615"/>
            <a:ext cx="3384627" cy="1587418"/>
          </a:xfrm>
          <a:prstGeom prst="rect">
            <a:avLst/>
          </a:prstGeom>
          <a:ln w="6350" cmpd="sng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Straight Arrow Connector 13"/>
          <p:cNvCxnSpPr/>
          <p:nvPr/>
        </p:nvCxnSpPr>
        <p:spPr bwMode="auto">
          <a:xfrm flipV="1">
            <a:off x="2057400" y="1828800"/>
            <a:ext cx="12954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429000" y="3581400"/>
            <a:ext cx="990600" cy="609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114800" y="2895600"/>
            <a:ext cx="1371600" cy="76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83102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7168"/>
            <a:ext cx="8001350" cy="6443661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949178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Cloudmesh supports </a:t>
            </a:r>
            <a:br>
              <a:rPr lang="en-US" dirty="0"/>
            </a:br>
            <a:r>
              <a:rPr lang="en-US" dirty="0"/>
              <a:t>Continuous Improvement</a:t>
            </a:r>
          </a:p>
        </p:txBody>
      </p:sp>
    </p:spTree>
    <p:extLst>
      <p:ext uri="{BB962C8B-B14F-4D97-AF65-F5344CB8AC3E}">
        <p14:creationId xmlns:p14="http://schemas.microsoft.com/office/powerpoint/2010/main" val="1588994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Layered Architecture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06" y="657226"/>
            <a:ext cx="5589749" cy="5211762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</p:spTree>
    <p:extLst>
      <p:ext uri="{BB962C8B-B14F-4D97-AF65-F5344CB8AC3E}">
        <p14:creationId xmlns:p14="http://schemas.microsoft.com/office/powerpoint/2010/main" val="3632983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Cloudmesh Architecture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31" y="314325"/>
            <a:ext cx="5373048" cy="637407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Extensible</a:t>
            </a:r>
          </a:p>
          <a:p>
            <a:r>
              <a:rPr lang="en-US" dirty="0"/>
              <a:t>Layered</a:t>
            </a:r>
          </a:p>
          <a:p>
            <a:r>
              <a:rPr lang="en-US" dirty="0"/>
              <a:t>Useful abstractions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</p:spTree>
    <p:extLst>
      <p:ext uri="{BB962C8B-B14F-4D97-AF65-F5344CB8AC3E}">
        <p14:creationId xmlns:p14="http://schemas.microsoft.com/office/powerpoint/2010/main" val="1672655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Cloudmesh </a:t>
            </a:r>
            <a:r>
              <a:rPr lang="mr-IN" dirty="0"/>
              <a:t>–</a:t>
            </a:r>
            <a:r>
              <a:rPr lang="en-US" dirty="0"/>
              <a:t> virtual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 cm default cloud=$CLOUDNAME $ cm cluster create --count 4</a:t>
            </a:r>
          </a:p>
          <a:p>
            <a:r>
              <a:rPr lang="en-US" dirty="0"/>
              <a:t>$ cm stack compose create</a:t>
            </a:r>
          </a:p>
          <a:p>
            <a:r>
              <a:rPr lang="en-US" dirty="0"/>
              <a:t>$ cm stack compose add </a:t>
            </a:r>
            <a:r>
              <a:rPr lang="en-US" dirty="0" err="1"/>
              <a:t>hadoop</a:t>
            </a:r>
            <a:r>
              <a:rPr lang="en-US" dirty="0"/>
              <a:t> </a:t>
            </a:r>
          </a:p>
          <a:p>
            <a:r>
              <a:rPr lang="en-US" dirty="0"/>
              <a:t>$ cm stack compose add spark --</a:t>
            </a:r>
            <a:r>
              <a:rPr lang="en-US" dirty="0" err="1"/>
              <a:t>deployer</a:t>
            </a:r>
            <a:r>
              <a:rPr lang="en-US" dirty="0"/>
              <a:t> </a:t>
            </a:r>
            <a:r>
              <a:rPr lang="en-US" dirty="0" err="1"/>
              <a:t>ansible</a:t>
            </a:r>
            <a:r>
              <a:rPr lang="en-US" dirty="0"/>
              <a:t> </a:t>
            </a:r>
          </a:p>
          <a:p>
            <a:r>
              <a:rPr lang="en-US" dirty="0"/>
              <a:t>$ cm stack deploy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</p:spTree>
    <p:extLst>
      <p:ext uri="{BB962C8B-B14F-4D97-AF65-F5344CB8AC3E}">
        <p14:creationId xmlns:p14="http://schemas.microsoft.com/office/powerpoint/2010/main" val="4072120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Cloudmesh supports </a:t>
            </a:r>
            <a:br>
              <a:rPr lang="en-US" dirty="0"/>
            </a:br>
            <a:r>
              <a:rPr lang="en-US" dirty="0"/>
              <a:t>NIST Big Data Architecture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652" y="600075"/>
            <a:ext cx="5856798" cy="58293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IaaS support</a:t>
            </a:r>
          </a:p>
          <a:p>
            <a:r>
              <a:rPr lang="en-US" dirty="0"/>
              <a:t>PaaS support</a:t>
            </a:r>
          </a:p>
          <a:p>
            <a:r>
              <a:rPr lang="en-US" dirty="0"/>
              <a:t>Integration of a variety of technologies through stacks</a:t>
            </a:r>
          </a:p>
          <a:p>
            <a:r>
              <a:rPr lang="en-US" dirty="0"/>
              <a:t>No vendor lock 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</p:spTree>
    <p:extLst>
      <p:ext uri="{BB962C8B-B14F-4D97-AF65-F5344CB8AC3E}">
        <p14:creationId xmlns:p14="http://schemas.microsoft.com/office/powerpoint/2010/main" val="246930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26" y="0"/>
            <a:ext cx="78867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26" y="533400"/>
            <a:ext cx="8374674" cy="4800600"/>
          </a:xfrm>
        </p:spPr>
        <p:txBody>
          <a:bodyPr>
            <a:normAutofit/>
          </a:bodyPr>
          <a:lstStyle/>
          <a:p>
            <a:r>
              <a:rPr lang="en-US" sz="2400" dirty="0"/>
              <a:t>Motivation</a:t>
            </a:r>
          </a:p>
          <a:p>
            <a:r>
              <a:rPr lang="en-US" sz="2400" dirty="0"/>
              <a:t>Comet System</a:t>
            </a:r>
          </a:p>
          <a:p>
            <a:r>
              <a:rPr lang="en-US" sz="2400" dirty="0"/>
              <a:t>Virtual Cluster Design – layout, software</a:t>
            </a:r>
          </a:p>
          <a:p>
            <a:r>
              <a:rPr lang="en-US" sz="2400" dirty="0"/>
              <a:t>Benchmarks: MPI, Applications</a:t>
            </a:r>
          </a:p>
          <a:p>
            <a:r>
              <a:rPr lang="en-US" sz="2400" dirty="0"/>
              <a:t>Open Science Grid Production Usage</a:t>
            </a:r>
          </a:p>
        </p:txBody>
      </p:sp>
      <p:pic>
        <p:nvPicPr>
          <p:cNvPr id="4" name="image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4176" y="2754154"/>
            <a:ext cx="6172200" cy="219884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228600" y="4953002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NSF </a:t>
            </a:r>
            <a:r>
              <a:rPr lang="pl-PL" dirty="0" err="1"/>
              <a:t>Award</a:t>
            </a:r>
            <a:r>
              <a:rPr lang="pl-PL" dirty="0"/>
              <a:t># 1341698, Gateways to Discovery: </a:t>
            </a:r>
            <a:r>
              <a:rPr lang="pl-PL" dirty="0" err="1"/>
              <a:t>Cyberinfrastructure</a:t>
            </a:r>
            <a:r>
              <a:rPr lang="pl-PL" dirty="0"/>
              <a:t> for the </a:t>
            </a:r>
            <a:r>
              <a:rPr lang="pl-PL" dirty="0" err="1"/>
              <a:t>Long</a:t>
            </a:r>
            <a:r>
              <a:rPr lang="pl-PL" dirty="0"/>
              <a:t> </a:t>
            </a:r>
            <a:r>
              <a:rPr lang="pl-PL" dirty="0" err="1"/>
              <a:t>Tail</a:t>
            </a:r>
            <a:r>
              <a:rPr lang="pl-PL" dirty="0"/>
              <a:t> of Science</a:t>
            </a:r>
          </a:p>
          <a:p>
            <a:r>
              <a:rPr lang="pl-PL" b="1" dirty="0"/>
              <a:t>PI: </a:t>
            </a:r>
            <a:r>
              <a:rPr lang="en-US" dirty="0"/>
              <a:t>Michael Norman</a:t>
            </a:r>
          </a:p>
          <a:p>
            <a:r>
              <a:rPr lang="en-US" b="1" dirty="0"/>
              <a:t>Co-PIs:</a:t>
            </a:r>
            <a:r>
              <a:rPr lang="en-US" dirty="0"/>
              <a:t> Shawn </a:t>
            </a:r>
            <a:r>
              <a:rPr lang="en-US" dirty="0" err="1"/>
              <a:t>Strande</a:t>
            </a:r>
            <a:r>
              <a:rPr lang="en-US" dirty="0"/>
              <a:t>, Philip Papadopoulos, Robert </a:t>
            </a:r>
            <a:r>
              <a:rPr lang="en-US" dirty="0" err="1"/>
              <a:t>Sinkovits</a:t>
            </a:r>
            <a:r>
              <a:rPr lang="en-US" dirty="0"/>
              <a:t>, Nancy Wilkins-</a:t>
            </a:r>
            <a:r>
              <a:rPr lang="en-US" dirty="0" err="1"/>
              <a:t>Diehr</a:t>
            </a:r>
            <a:endParaRPr lang="en-US" dirty="0"/>
          </a:p>
          <a:p>
            <a:r>
              <a:rPr lang="en-US" b="1" dirty="0"/>
              <a:t>SDSC Project in Collaboration with Indiana University</a:t>
            </a:r>
            <a:r>
              <a:rPr lang="en-US" dirty="0"/>
              <a:t> (led by Geoffrey Fox)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880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2"/>
            <a:ext cx="813435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Virtual Cluster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886700" cy="4351338"/>
          </a:xfrm>
        </p:spPr>
        <p:txBody>
          <a:bodyPr/>
          <a:lstStyle/>
          <a:p>
            <a:r>
              <a:rPr lang="en-US" dirty="0"/>
              <a:t>Open Science Grid: University of California, San Diego, Frank Wuerthwein (in production)</a:t>
            </a:r>
          </a:p>
          <a:p>
            <a:r>
              <a:rPr lang="en-US" dirty="0"/>
              <a:t>Virtual cluster for PRAGMA/GLEON lake expedition - University of Florida, Renato </a:t>
            </a:r>
            <a:r>
              <a:rPr lang="en-US" dirty="0" err="1"/>
              <a:t>Figueiredo</a:t>
            </a:r>
            <a:endParaRPr lang="en-US" dirty="0"/>
          </a:p>
          <a:p>
            <a:r>
              <a:rPr lang="en-US" dirty="0"/>
              <a:t>Deploying the </a:t>
            </a:r>
            <a:r>
              <a:rPr lang="en-US" dirty="0" err="1"/>
              <a:t>Lifemapper</a:t>
            </a:r>
            <a:r>
              <a:rPr lang="en-US" dirty="0"/>
              <a:t> species modeling  Platform with Virtual Clusters on Comet: University of Kansas, James Beach</a:t>
            </a:r>
          </a:p>
          <a:p>
            <a:r>
              <a:rPr lang="en-US" dirty="0"/>
              <a:t>Adolescent Brain Cognitive Development Study: NIH funded, 19 institutions.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161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9901" y="4276727"/>
            <a:ext cx="8128000" cy="1412875"/>
          </a:xfrm>
        </p:spPr>
        <p:txBody>
          <a:bodyPr/>
          <a:lstStyle/>
          <a:p>
            <a:pPr eaLnBrk="1" hangingPunct="1">
              <a:buFont typeface="Times"/>
              <a:buNone/>
            </a:pPr>
            <a:endParaRPr lang="en-US" dirty="0"/>
          </a:p>
          <a:p>
            <a:pPr eaLnBrk="1" hangingPunct="1">
              <a:buFont typeface="Times"/>
              <a:buNone/>
            </a:pPr>
            <a:endParaRPr lang="en-US" sz="1800" dirty="0"/>
          </a:p>
        </p:txBody>
      </p:sp>
      <p:sp>
        <p:nvSpPr>
          <p:cNvPr id="496644" name="Rectangle 4"/>
          <p:cNvSpPr>
            <a:spLocks noChangeArrowheads="1"/>
          </p:cNvSpPr>
          <p:nvPr/>
        </p:nvSpPr>
        <p:spPr bwMode="auto">
          <a:xfrm>
            <a:off x="762000" y="3961669"/>
            <a:ext cx="77724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br>
              <a:rPr kumimoji="1"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pitchFamily="16" charset="0"/>
                <a:ea typeface="ＭＳ Ｐゴシック" pitchFamily="1" charset="-128"/>
                <a:cs typeface="+mn-cs"/>
              </a:rPr>
            </a:br>
            <a:endParaRPr kumimoji="1" lang="en-US" sz="36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" pitchFamily="16" charset="0"/>
              <a:ea typeface="ＭＳ Ｐゴシック" pitchFamily="1" charset="-128"/>
              <a:cs typeface="+mn-cs"/>
            </a:endParaRPr>
          </a:p>
        </p:txBody>
      </p:sp>
      <p:sp>
        <p:nvSpPr>
          <p:cNvPr id="4966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71281" y="1124127"/>
            <a:ext cx="7772400" cy="33716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2000" dirty="0">
                <a:cs typeface="+mj-cs"/>
              </a:rPr>
            </a:br>
            <a:r>
              <a:rPr lang="en-US" sz="4000" dirty="0"/>
              <a:t>Production use of Comet Virtual Clusters via</a:t>
            </a:r>
            <a:r>
              <a:rPr lang="en-US" sz="4000" b="1" dirty="0"/>
              <a:t> the Open Science Grid (OSG)</a:t>
            </a:r>
            <a:br>
              <a:rPr lang="en-US" sz="2400" dirty="0">
                <a:cs typeface="+mj-cs"/>
              </a:rPr>
            </a:br>
            <a:br>
              <a:rPr lang="en-US" sz="2400" dirty="0">
                <a:cs typeface="+mj-cs"/>
              </a:rPr>
            </a:br>
            <a:r>
              <a:rPr lang="en-US" sz="2400" i="1" dirty="0">
                <a:cs typeface="+mj-cs"/>
              </a:rPr>
              <a:t>Slides Credit: </a:t>
            </a:r>
            <a:br>
              <a:rPr lang="en-US" sz="2400" dirty="0">
                <a:cs typeface="+mj-cs"/>
              </a:rPr>
            </a:br>
            <a:r>
              <a:rPr lang="en-US" sz="2400" dirty="0"/>
              <a:t>Frank </a:t>
            </a:r>
            <a:r>
              <a:rPr lang="en-US" sz="2400" dirty="0" err="1"/>
              <a:t>Würthwein</a:t>
            </a:r>
            <a:br>
              <a:rPr lang="en-US" sz="2400" dirty="0"/>
            </a:br>
            <a:r>
              <a:rPr lang="en-US" sz="2400" dirty="0"/>
              <a:t>OSG Executive Director</a:t>
            </a:r>
            <a:br>
              <a:rPr lang="en-US" sz="2400" dirty="0"/>
            </a:br>
            <a:r>
              <a:rPr lang="en-US" sz="2400" dirty="0"/>
              <a:t>UCSD/SDSC</a:t>
            </a:r>
            <a:br>
              <a:rPr lang="en-US" sz="2400" dirty="0"/>
            </a:br>
            <a:endParaRPr lang="en-US" sz="2400" dirty="0"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29831"/>
            <a:ext cx="2447925" cy="212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4729829"/>
            <a:ext cx="19240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9" y="152400"/>
            <a:ext cx="8839200" cy="1041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1" dirty="0">
                <a:latin typeface="Helvetica"/>
                <a:cs typeface="Helvetica"/>
              </a:rPr>
              <a:t>Comet’s Virtual Cluster Used to Confirm Gravitational Wave Discovery</a:t>
            </a:r>
            <a:endParaRPr lang="en-US" sz="3100" i="1" dirty="0">
              <a:latin typeface="Helvetica"/>
              <a:cs typeface="Helvetic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414" y="3358544"/>
            <a:ext cx="3408386" cy="2280256"/>
          </a:xfrm>
          <a:prstGeom prst="rect">
            <a:avLst/>
          </a:prstGeom>
          <a:noFill/>
          <a:ln>
            <a:noFill/>
          </a:ln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sciencemag.org/sites/default/files/styles/inline_small__3_4/public/images/LIGO%20signal.jpg?itok=7bRgMWG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219202"/>
            <a:ext cx="281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833646"/>
            <a:ext cx="5867400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COMET delivered 700,000 core-hours to LIGO</a:t>
            </a:r>
          </a:p>
        </p:txBody>
      </p:sp>
      <p:pic>
        <p:nvPicPr>
          <p:cNvPr id="4" name="Picture 3" descr="PR20160224_ligo_banner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371602"/>
            <a:ext cx="5410200" cy="185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5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2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OSG supports computing across different types of resources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24900" y="6400800"/>
            <a:ext cx="4191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86FEBC-FC0F-4EF3-B2AF-DFF52BFA3FE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Smiley Face 3"/>
          <p:cNvSpPr/>
          <p:nvPr/>
        </p:nvSpPr>
        <p:spPr bwMode="auto">
          <a:xfrm>
            <a:off x="198614" y="3235127"/>
            <a:ext cx="570831" cy="562630"/>
          </a:xfrm>
          <a:prstGeom prst="smileyFace">
            <a:avLst/>
          </a:prstGeom>
          <a:solidFill>
            <a:srgbClr val="FBF376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650633" y="2871052"/>
            <a:ext cx="2211969" cy="44267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660066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4512" y="1704623"/>
            <a:ext cx="2440893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National Supercomputer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35135" y="2731905"/>
            <a:ext cx="2205051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Collaborator’s Cluster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08386" y="2928128"/>
            <a:ext cx="1665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OSG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Metascheduling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Service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62979" y="3815630"/>
            <a:ext cx="2657398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Nationally Shared Clusters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57712" y="4814690"/>
            <a:ext cx="1915809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Commercial Cloud</a:t>
            </a:r>
          </a:p>
        </p:txBody>
      </p:sp>
      <p:cxnSp>
        <p:nvCxnSpPr>
          <p:cNvPr id="15" name="Straight Arrow Connector 14"/>
          <p:cNvCxnSpPr>
            <a:endCxn id="10" idx="1"/>
          </p:cNvCxnSpPr>
          <p:nvPr/>
        </p:nvCxnSpPr>
        <p:spPr bwMode="auto">
          <a:xfrm flipV="1">
            <a:off x="3837783" y="1873900"/>
            <a:ext cx="1916729" cy="99105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 rot="20024650">
            <a:off x="4004608" y="2076890"/>
            <a:ext cx="111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Allocation</a:t>
            </a:r>
          </a:p>
        </p:txBody>
      </p:sp>
      <p:cxnSp>
        <p:nvCxnSpPr>
          <p:cNvPr id="18" name="Straight Arrow Connector 17"/>
          <p:cNvCxnSpPr>
            <a:endCxn id="11" idx="1"/>
          </p:cNvCxnSpPr>
          <p:nvPr/>
        </p:nvCxnSpPr>
        <p:spPr bwMode="auto">
          <a:xfrm flipV="1">
            <a:off x="4840111" y="2901182"/>
            <a:ext cx="1095024" cy="6215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endCxn id="13" idx="1"/>
          </p:cNvCxnSpPr>
          <p:nvPr/>
        </p:nvCxnSpPr>
        <p:spPr bwMode="auto">
          <a:xfrm flipV="1">
            <a:off x="4642557" y="3984907"/>
            <a:ext cx="1120422" cy="2265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 rot="16200000">
            <a:off x="4704887" y="3276333"/>
            <a:ext cx="901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sharing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961963" y="4018522"/>
            <a:ext cx="1916728" cy="96027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 rot="1599517">
            <a:off x="4153570" y="4574558"/>
            <a:ext cx="123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purchasing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829733" y="3524956"/>
            <a:ext cx="567267" cy="282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969904" y="3536246"/>
            <a:ext cx="567267" cy="282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 rot="5400000">
            <a:off x="955662" y="3309310"/>
            <a:ext cx="1414269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Access Point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9001" y="1670678"/>
            <a:ext cx="1425691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Local Cluster</a:t>
            </a:r>
          </a:p>
        </p:txBody>
      </p:sp>
      <p:cxnSp>
        <p:nvCxnSpPr>
          <p:cNvPr id="27" name="Straight Arrow Connector 26"/>
          <p:cNvCxnSpPr>
            <a:stCxn id="24" idx="1"/>
          </p:cNvCxnSpPr>
          <p:nvPr/>
        </p:nvCxnSpPr>
        <p:spPr bwMode="auto">
          <a:xfrm flipV="1">
            <a:off x="1662797" y="2148090"/>
            <a:ext cx="12647" cy="62336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Subtitle 2"/>
          <p:cNvSpPr txBox="1">
            <a:spLocks/>
          </p:cNvSpPr>
          <p:nvPr/>
        </p:nvSpPr>
        <p:spPr>
          <a:xfrm>
            <a:off x="-5861" y="4308149"/>
            <a:ext cx="4443943" cy="17526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0" dirty="0"/>
              <a:t>OSG creates a uniform environment across a heterogeneous set of resources that is distributed globally</a:t>
            </a:r>
          </a:p>
          <a:p>
            <a:r>
              <a:rPr lang="en-US" sz="2400" b="1" i="0" dirty="0">
                <a:solidFill>
                  <a:srgbClr val="FF0000"/>
                </a:solidFill>
              </a:rPr>
              <a:t>Submit locally – Run Globally </a:t>
            </a:r>
          </a:p>
        </p:txBody>
      </p:sp>
    </p:spTree>
    <p:extLst>
      <p:ext uri="{BB962C8B-B14F-4D97-AF65-F5344CB8AC3E}">
        <p14:creationId xmlns:p14="http://schemas.microsoft.com/office/powerpoint/2010/main" val="1234581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6200"/>
            <a:ext cx="7886700" cy="1325563"/>
          </a:xfrm>
        </p:spPr>
        <p:txBody>
          <a:bodyPr/>
          <a:lstStyle/>
          <a:p>
            <a:r>
              <a:rPr lang="en-US" dirty="0"/>
              <a:t>OSG on Comet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24900" y="6400800"/>
            <a:ext cx="4191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86FEBC-FC0F-4EF3-B2AF-DFF52BFA3FE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5" descr="Screen Shot 2016-02-14 at 11.38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" y="914400"/>
            <a:ext cx="9155859" cy="505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5334002"/>
            <a:ext cx="86998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62 projects with PIs from 31 institutions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consumed a total of 3.5 Million hours in 3 months</a:t>
            </a:r>
          </a:p>
        </p:txBody>
      </p:sp>
    </p:spTree>
    <p:extLst>
      <p:ext uri="{BB962C8B-B14F-4D97-AF65-F5344CB8AC3E}">
        <p14:creationId xmlns:p14="http://schemas.microsoft.com/office/powerpoint/2010/main" val="3716698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2"/>
            <a:ext cx="821055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OSG Comments on the VC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3500"/>
            <a:ext cx="9144000" cy="4686300"/>
          </a:xfrm>
        </p:spPr>
        <p:txBody>
          <a:bodyPr/>
          <a:lstStyle/>
          <a:p>
            <a:r>
              <a:rPr lang="en-US" sz="2400" dirty="0"/>
              <a:t>The VC interface is a very powerful tool for experts.</a:t>
            </a:r>
          </a:p>
          <a:p>
            <a:pPr lvl="1"/>
            <a:r>
              <a:rPr lang="en-US" sz="2000" dirty="0"/>
              <a:t>Working with it requires system administration skills </a:t>
            </a:r>
          </a:p>
          <a:p>
            <a:pPr lvl="1"/>
            <a:r>
              <a:rPr lang="en-US" sz="2000" dirty="0"/>
              <a:t>Makes sense if you have an environment that you want to make available to your community</a:t>
            </a:r>
          </a:p>
          <a:p>
            <a:r>
              <a:rPr lang="en-US" sz="2400" dirty="0"/>
              <a:t>Was very easy for OSG to use the VC interface.</a:t>
            </a:r>
          </a:p>
          <a:p>
            <a:pPr lvl="1"/>
            <a:r>
              <a:rPr lang="en-US" sz="2000" dirty="0"/>
              <a:t>a day or two and we were running close to the full diversity of science on the VC onramp environment.</a:t>
            </a:r>
          </a:p>
          <a:p>
            <a:r>
              <a:rPr lang="en-US" sz="2400" dirty="0"/>
              <a:t>Having access to a virtual cluster on Comet that can be customized opens the door for a whole new set of applications we were never able to support before.</a:t>
            </a:r>
          </a:p>
          <a:p>
            <a:pPr lvl="1"/>
            <a:r>
              <a:rPr lang="en-US" sz="2000" dirty="0"/>
              <a:t>MPI, SPARK, large memory, …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24900" y="6400800"/>
            <a:ext cx="4191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91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45042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traight Connector 111"/>
          <p:cNvCxnSpPr>
            <a:stCxn id="95" idx="3"/>
          </p:cNvCxnSpPr>
          <p:nvPr/>
        </p:nvCxnSpPr>
        <p:spPr>
          <a:xfrm flipV="1">
            <a:off x="4011213" y="2438400"/>
            <a:ext cx="713188" cy="53214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136" name="Straight Connector 135"/>
          <p:cNvCxnSpPr>
            <a:stCxn id="95" idx="3"/>
          </p:cNvCxnSpPr>
          <p:nvPr/>
        </p:nvCxnSpPr>
        <p:spPr>
          <a:xfrm>
            <a:off x="4011213" y="2970540"/>
            <a:ext cx="560788" cy="30606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135" name="Straight Connector 134"/>
          <p:cNvCxnSpPr>
            <a:stCxn id="95" idx="3"/>
          </p:cNvCxnSpPr>
          <p:nvPr/>
        </p:nvCxnSpPr>
        <p:spPr>
          <a:xfrm>
            <a:off x="4011213" y="2970540"/>
            <a:ext cx="636988" cy="30606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041400"/>
          </a:xfrm>
        </p:spPr>
        <p:txBody>
          <a:bodyPr>
            <a:normAutofit fontScale="90000"/>
          </a:bodyPr>
          <a:lstStyle/>
          <a:p>
            <a:r>
              <a:rPr lang="en-US" dirty="0"/>
              <a:t>Comet Network Architecture </a:t>
            </a:r>
            <a:br>
              <a:rPr lang="en-US" dirty="0"/>
            </a:br>
            <a:r>
              <a:rPr lang="en-US" sz="2800" dirty="0" err="1"/>
              <a:t>InfiniBand</a:t>
            </a:r>
            <a:r>
              <a:rPr lang="en-US" sz="2800" dirty="0"/>
              <a:t> compute, Ethernet Storage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96001" y="1905002"/>
            <a:ext cx="2632778" cy="2502491"/>
            <a:chOff x="6562965" y="4294125"/>
            <a:chExt cx="2276235" cy="2091071"/>
          </a:xfrm>
        </p:grpSpPr>
        <p:sp>
          <p:nvSpPr>
            <p:cNvPr id="101" name="Rectangle 100"/>
            <p:cNvSpPr/>
            <p:nvPr/>
          </p:nvSpPr>
          <p:spPr>
            <a:xfrm>
              <a:off x="6562965" y="4386785"/>
              <a:ext cx="2276235" cy="1998411"/>
            </a:xfrm>
            <a:prstGeom prst="rect">
              <a:avLst/>
            </a:prstGeom>
            <a:solidFill>
              <a:srgbClr val="EEECE1"/>
            </a:solidFill>
            <a:ln w="9525" cap="flat" cmpd="sng" algn="ctr">
              <a:noFill/>
              <a:prstDash val="solid"/>
            </a:ln>
            <a:effectLst/>
          </p:spPr>
          <p:txBody>
            <a:bodyPr lIns="18288" rIns="18288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lowchart: Predefined Process 101"/>
            <p:cNvSpPr/>
            <p:nvPr/>
          </p:nvSpPr>
          <p:spPr>
            <a:xfrm>
              <a:off x="8006011" y="4972289"/>
              <a:ext cx="731520" cy="274320"/>
            </a:xfrm>
            <a:prstGeom prst="flowChartPredefinedProcess">
              <a:avLst/>
            </a:prstGeom>
            <a:solidFill>
              <a:srgbClr val="C0504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45720" r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Juniper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 Gbps</a:t>
              </a:r>
            </a:p>
          </p:txBody>
        </p:sp>
        <p:sp>
          <p:nvSpPr>
            <p:cNvPr id="103" name="Flowchart: Predefined Process 102"/>
            <p:cNvSpPr/>
            <p:nvPr/>
          </p:nvSpPr>
          <p:spPr>
            <a:xfrm>
              <a:off x="8051731" y="5387301"/>
              <a:ext cx="640080" cy="508250"/>
            </a:xfrm>
            <a:prstGeom prst="flowChartPredefinedProcess">
              <a:avLst/>
            </a:prstGeom>
            <a:solidFill>
              <a:srgbClr val="C0504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45720" r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Arista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40GbE (2x)</a:t>
              </a:r>
            </a:p>
          </p:txBody>
        </p:sp>
        <p:sp>
          <p:nvSpPr>
            <p:cNvPr id="104" name="Flowchart: Predefined Process 103"/>
            <p:cNvSpPr/>
            <p:nvPr/>
          </p:nvSpPr>
          <p:spPr>
            <a:xfrm>
              <a:off x="7960291" y="6039563"/>
              <a:ext cx="822960" cy="268581"/>
            </a:xfrm>
            <a:prstGeom prst="flowChartPredefinedProcess">
              <a:avLst/>
            </a:prstGeom>
            <a:solidFill>
              <a:srgbClr val="C0504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18288" rIns="18288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Mover </a:t>
              </a:r>
              <a:r>
                <a:rPr lang="en-US" sz="900" b="0" dirty="0">
                  <a:solidFill>
                    <a:sysClr val="windowText" lastClr="000000"/>
                  </a:solidFill>
                  <a:latin typeface="Calibri"/>
                </a:rPr>
                <a:t>Nodes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Left Brace 104"/>
            <p:cNvSpPr/>
            <p:nvPr/>
          </p:nvSpPr>
          <p:spPr>
            <a:xfrm>
              <a:off x="7737437" y="4771406"/>
              <a:ext cx="207127" cy="1394745"/>
            </a:xfrm>
            <a:prstGeom prst="leftBrace">
              <a:avLst>
                <a:gd name="adj1" fmla="val 66411"/>
                <a:gd name="adj2" fmla="val 49149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TextBox 429"/>
            <p:cNvSpPr txBox="1"/>
            <p:nvPr/>
          </p:nvSpPr>
          <p:spPr>
            <a:xfrm>
              <a:off x="6661381" y="5056125"/>
              <a:ext cx="1073518" cy="46291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  <a:r>
                <a:rPr lang="en-US" sz="1000" b="0" dirty="0" err="1">
                  <a:solidFill>
                    <a:sysClr val="windowText" lastClr="000000"/>
                  </a:solidFill>
                  <a:latin typeface="Calibri"/>
                </a:rPr>
                <a:t>esearch</a:t>
              </a:r>
              <a:r>
                <a:rPr lang="en-US" sz="1000" b="0" dirty="0">
                  <a:solidFill>
                    <a:sysClr val="windowText" lastClr="000000"/>
                  </a:solidFill>
                  <a:latin typeface="Calibri"/>
                </a:rPr>
                <a:t> and Education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Network Access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Movers</a:t>
              </a:r>
            </a:p>
          </p:txBody>
        </p:sp>
        <p:cxnSp>
          <p:nvCxnSpPr>
            <p:cNvPr id="107" name="Straight Connector 106"/>
            <p:cNvCxnSpPr>
              <a:stCxn id="102" idx="0"/>
            </p:cNvCxnSpPr>
            <p:nvPr/>
          </p:nvCxnSpPr>
          <p:spPr>
            <a:xfrm flipV="1">
              <a:off x="8371771" y="4635545"/>
              <a:ext cx="0" cy="336744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08" name="Straight Connector 107"/>
            <p:cNvCxnSpPr>
              <a:stCxn id="103" idx="2"/>
              <a:endCxn id="104" idx="0"/>
            </p:cNvCxnSpPr>
            <p:nvPr/>
          </p:nvCxnSpPr>
          <p:spPr>
            <a:xfrm>
              <a:off x="8371771" y="5895551"/>
              <a:ext cx="0" cy="144012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09" name="Straight Connector 108"/>
            <p:cNvCxnSpPr>
              <a:stCxn id="102" idx="2"/>
              <a:endCxn id="103" idx="0"/>
            </p:cNvCxnSpPr>
            <p:nvPr/>
          </p:nvCxnSpPr>
          <p:spPr>
            <a:xfrm>
              <a:off x="8371771" y="5246609"/>
              <a:ext cx="0" cy="140692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10" name="Cloud 109"/>
            <p:cNvSpPr/>
            <p:nvPr/>
          </p:nvSpPr>
          <p:spPr>
            <a:xfrm>
              <a:off x="7867034" y="4294125"/>
              <a:ext cx="870497" cy="529168"/>
            </a:xfrm>
            <a:prstGeom prst="cloud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18288" rIns="18288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Internet 2</a:t>
              </a:r>
            </a:p>
          </p:txBody>
        </p:sp>
      </p:grpSp>
      <p:sp>
        <p:nvSpPr>
          <p:cNvPr id="7" name="TextBox 373"/>
          <p:cNvSpPr txBox="1"/>
          <p:nvPr/>
        </p:nvSpPr>
        <p:spPr>
          <a:xfrm>
            <a:off x="784552" y="5400206"/>
            <a:ext cx="1832817" cy="553998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lIns="45720" r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7x 36-port FDR in each rack wired as full fat-tree. 4:1 over subscription between racks.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80922" y="2373482"/>
            <a:ext cx="1244644" cy="461332"/>
            <a:chOff x="1259064" y="2459743"/>
            <a:chExt cx="1076089" cy="385487"/>
          </a:xfrm>
        </p:grpSpPr>
        <p:sp>
          <p:nvSpPr>
            <p:cNvPr id="98" name="Flowchart: Multidocument 97"/>
            <p:cNvSpPr/>
            <p:nvPr/>
          </p:nvSpPr>
          <p:spPr>
            <a:xfrm>
              <a:off x="1704927" y="2459743"/>
              <a:ext cx="630226" cy="385487"/>
            </a:xfrm>
            <a:prstGeom prst="flowChartMultidocument">
              <a:avLst/>
            </a:prstGeom>
            <a:solidFill>
              <a:srgbClr val="4F81BD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45720" r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72 HSWL</a:t>
              </a:r>
            </a:p>
          </p:txBody>
        </p:sp>
        <p:sp>
          <p:nvSpPr>
            <p:cNvPr id="99" name="Flowchart: Magnetic Disk 98"/>
            <p:cNvSpPr/>
            <p:nvPr/>
          </p:nvSpPr>
          <p:spPr>
            <a:xfrm>
              <a:off x="1259064" y="2496249"/>
              <a:ext cx="365760" cy="312474"/>
            </a:xfrm>
            <a:prstGeom prst="flowChartMagneticDisk">
              <a:avLst/>
            </a:prstGeom>
            <a:solidFill>
              <a:srgbClr val="9BBB59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9144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320 GB</a:t>
              </a:r>
            </a:p>
          </p:txBody>
        </p:sp>
        <p:cxnSp>
          <p:nvCxnSpPr>
            <p:cNvPr id="100" name="Straight Connector 99"/>
            <p:cNvCxnSpPr>
              <a:stCxn id="98" idx="1"/>
              <a:endCxn id="99" idx="4"/>
            </p:cNvCxnSpPr>
            <p:nvPr/>
          </p:nvCxnSpPr>
          <p:spPr>
            <a:xfrm flipH="1" flipV="1">
              <a:off x="1624824" y="2652486"/>
              <a:ext cx="80103" cy="1"/>
            </a:xfrm>
            <a:prstGeom prst="lin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</p:grpSp>
      <p:sp>
        <p:nvSpPr>
          <p:cNvPr id="9" name="Oval 8"/>
          <p:cNvSpPr/>
          <p:nvPr/>
        </p:nvSpPr>
        <p:spPr>
          <a:xfrm>
            <a:off x="842627" y="4469994"/>
            <a:ext cx="1744683" cy="951864"/>
          </a:xfrm>
          <a:prstGeom prst="ellipse">
            <a:avLst/>
          </a:prstGeom>
          <a:noFill/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>
            <a:stCxn id="28" idx="0"/>
            <a:endCxn id="24" idx="2"/>
          </p:cNvCxnSpPr>
          <p:nvPr/>
        </p:nvCxnSpPr>
        <p:spPr>
          <a:xfrm flipH="1" flipV="1">
            <a:off x="4986124" y="3384775"/>
            <a:ext cx="32247" cy="272827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tailEnd type="none"/>
          </a:ln>
          <a:effectLst/>
        </p:spPr>
      </p:cxnSp>
      <p:sp>
        <p:nvSpPr>
          <p:cNvPr id="11" name="Flowchart: Predefined Process 10"/>
          <p:cNvSpPr/>
          <p:nvPr/>
        </p:nvSpPr>
        <p:spPr>
          <a:xfrm>
            <a:off x="4693884" y="2044731"/>
            <a:ext cx="716316" cy="578043"/>
          </a:xfrm>
          <a:prstGeom prst="flowChartPredefinedProcess">
            <a:avLst/>
          </a:prstGeom>
          <a:solidFill>
            <a:srgbClr val="C0504D">
              <a:lumMod val="40000"/>
              <a:lumOff val="6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8288" rIns="1828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dirty="0">
                <a:solidFill>
                  <a:sysClr val="windowText" lastClr="000000"/>
                </a:solidFill>
                <a:latin typeface="Calibri"/>
              </a:rPr>
              <a:t>Core I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nfiniBand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 x 108-port)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011213" y="2193798"/>
            <a:ext cx="682672" cy="124177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13" name="Straight Connector 12"/>
          <p:cNvCxnSpPr>
            <a:stCxn id="95" idx="3"/>
            <a:endCxn id="11" idx="1"/>
          </p:cNvCxnSpPr>
          <p:nvPr/>
        </p:nvCxnSpPr>
        <p:spPr>
          <a:xfrm flipV="1">
            <a:off x="4011213" y="2333753"/>
            <a:ext cx="682672" cy="636789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14" name="Straight Connector 13"/>
          <p:cNvCxnSpPr>
            <a:stCxn id="98" idx="3"/>
            <a:endCxn id="97" idx="1"/>
          </p:cNvCxnSpPr>
          <p:nvPr/>
        </p:nvCxnSpPr>
        <p:spPr>
          <a:xfrm flipV="1">
            <a:off x="2525568" y="2209576"/>
            <a:ext cx="745306" cy="394575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15" name="Straight Connector 14"/>
          <p:cNvCxnSpPr>
            <a:stCxn id="98" idx="3"/>
            <a:endCxn id="95" idx="1"/>
          </p:cNvCxnSpPr>
          <p:nvPr/>
        </p:nvCxnSpPr>
        <p:spPr>
          <a:xfrm>
            <a:off x="2525567" y="2604148"/>
            <a:ext cx="745306" cy="366392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16" name="Straight Connector 15"/>
          <p:cNvCxnSpPr>
            <a:stCxn id="21" idx="3"/>
            <a:endCxn id="95" idx="1"/>
          </p:cNvCxnSpPr>
          <p:nvPr/>
        </p:nvCxnSpPr>
        <p:spPr>
          <a:xfrm flipV="1">
            <a:off x="2410648" y="2970540"/>
            <a:ext cx="860225" cy="224982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17" name="Straight Connector 16"/>
          <p:cNvCxnSpPr>
            <a:stCxn id="21" idx="3"/>
            <a:endCxn id="97" idx="1"/>
          </p:cNvCxnSpPr>
          <p:nvPr/>
        </p:nvCxnSpPr>
        <p:spPr>
          <a:xfrm flipV="1">
            <a:off x="2410647" y="2209576"/>
            <a:ext cx="860226" cy="985949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18" name="Straight Connector 17"/>
          <p:cNvCxnSpPr>
            <a:stCxn id="22" idx="3"/>
            <a:endCxn id="95" idx="1"/>
          </p:cNvCxnSpPr>
          <p:nvPr/>
        </p:nvCxnSpPr>
        <p:spPr>
          <a:xfrm flipV="1">
            <a:off x="2400452" y="2970542"/>
            <a:ext cx="870420" cy="757799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19" name="Straight Connector 18"/>
          <p:cNvCxnSpPr>
            <a:stCxn id="22" idx="3"/>
            <a:endCxn id="97" idx="1"/>
          </p:cNvCxnSpPr>
          <p:nvPr/>
        </p:nvCxnSpPr>
        <p:spPr>
          <a:xfrm flipV="1">
            <a:off x="2400452" y="2209576"/>
            <a:ext cx="870420" cy="1518765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20" name="Straight Connector 19"/>
          <p:cNvCxnSpPr>
            <a:stCxn id="98" idx="0"/>
            <a:endCxn id="85" idx="0"/>
          </p:cNvCxnSpPr>
          <p:nvPr/>
        </p:nvCxnSpPr>
        <p:spPr>
          <a:xfrm flipH="1" flipV="1">
            <a:off x="2197427" y="1551839"/>
            <a:ext cx="13817" cy="821645"/>
          </a:xfrm>
          <a:prstGeom prst="line">
            <a:avLst/>
          </a:prstGeom>
          <a:solidFill>
            <a:srgbClr val="9BBB59">
              <a:lumMod val="60000"/>
              <a:lumOff val="40000"/>
            </a:srgbClr>
          </a:solidFill>
          <a:ln w="317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21" name="Flowchart: Multidocument 20"/>
          <p:cNvSpPr/>
          <p:nvPr/>
        </p:nvSpPr>
        <p:spPr>
          <a:xfrm>
            <a:off x="1668732" y="2962726"/>
            <a:ext cx="741916" cy="465592"/>
          </a:xfrm>
          <a:prstGeom prst="flowChartMultidocument">
            <a:avLst/>
          </a:prstGeom>
          <a:solidFill>
            <a:srgbClr val="4BACC6">
              <a:lumMod val="60000"/>
              <a:lumOff val="40000"/>
            </a:srgb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45720" r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noProof="0" dirty="0">
                <a:solidFill>
                  <a:sysClr val="windowText" lastClr="000000"/>
                </a:solidFill>
                <a:latin typeface="Calibri"/>
              </a:rPr>
              <a:t>36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GPU</a:t>
            </a:r>
          </a:p>
        </p:txBody>
      </p:sp>
      <p:sp>
        <p:nvSpPr>
          <p:cNvPr id="22" name="Flowchart: Multidocument 21"/>
          <p:cNvSpPr/>
          <p:nvPr/>
        </p:nvSpPr>
        <p:spPr>
          <a:xfrm>
            <a:off x="1668731" y="3487286"/>
            <a:ext cx="731721" cy="482106"/>
          </a:xfrm>
          <a:prstGeom prst="flowChartMultidocument">
            <a:avLst/>
          </a:prstGeom>
          <a:solidFill>
            <a:srgbClr val="8064A2">
              <a:lumMod val="60000"/>
              <a:lumOff val="40000"/>
            </a:srgb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45720" r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Large-Memory</a:t>
            </a:r>
          </a:p>
        </p:txBody>
      </p:sp>
      <p:cxnSp>
        <p:nvCxnSpPr>
          <p:cNvPr id="23" name="Straight Connector 22"/>
          <p:cNvCxnSpPr>
            <a:endCxn id="28" idx="2"/>
          </p:cNvCxnSpPr>
          <p:nvPr/>
        </p:nvCxnSpPr>
        <p:spPr>
          <a:xfrm flipH="1" flipV="1">
            <a:off x="5018370" y="4314186"/>
            <a:ext cx="551614" cy="813394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sp>
        <p:nvSpPr>
          <p:cNvPr id="24" name="Flowchart: Predefined Process 23"/>
          <p:cNvSpPr/>
          <p:nvPr/>
        </p:nvSpPr>
        <p:spPr>
          <a:xfrm>
            <a:off x="4485846" y="2881984"/>
            <a:ext cx="1000554" cy="502791"/>
          </a:xfrm>
          <a:prstGeom prst="flowChartPredefinedProcess">
            <a:avLst/>
          </a:prstGeom>
          <a:solidFill>
            <a:srgbClr val="C0504D">
              <a:lumMod val="40000"/>
              <a:lumOff val="6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8288" rIns="1828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IB-Ethernet Bridges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(4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 18-port each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cxnSp>
        <p:nvCxnSpPr>
          <p:cNvPr id="25" name="Straight Connector 24"/>
          <p:cNvCxnSpPr>
            <a:stCxn id="72" idx="1"/>
            <a:endCxn id="28" idx="2"/>
          </p:cNvCxnSpPr>
          <p:nvPr/>
        </p:nvCxnSpPr>
        <p:spPr>
          <a:xfrm flipV="1">
            <a:off x="3704956" y="4314187"/>
            <a:ext cx="1313415" cy="557509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sp>
        <p:nvSpPr>
          <p:cNvPr id="26" name="TextBox 284"/>
          <p:cNvSpPr txBox="1"/>
          <p:nvPr/>
        </p:nvSpPr>
        <p:spPr>
          <a:xfrm>
            <a:off x="2904787" y="5614784"/>
            <a:ext cx="13462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Performance Storage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7.7 PB, 200 GB/s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ysClr val="windowText" lastClr="000000"/>
                </a:solidFill>
                <a:latin typeface="Calibri"/>
              </a:rPr>
              <a:t>32 storage servers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365"/>
          <p:cNvSpPr txBox="1"/>
          <p:nvPr/>
        </p:nvSpPr>
        <p:spPr>
          <a:xfrm>
            <a:off x="4882406" y="5618202"/>
            <a:ext cx="11434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Durable Storage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PB, 100 GB/s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ysClr val="windowText" lastClr="000000"/>
                </a:solidFill>
                <a:latin typeface="Calibri"/>
              </a:rPr>
              <a:t>64 storage servers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lowchart: Predefined Process 27"/>
          <p:cNvSpPr/>
          <p:nvPr/>
        </p:nvSpPr>
        <p:spPr>
          <a:xfrm>
            <a:off x="4648200" y="3657602"/>
            <a:ext cx="740340" cy="656585"/>
          </a:xfrm>
          <a:prstGeom prst="flowChartPredefinedProcess">
            <a:avLst/>
          </a:prstGeom>
          <a:solidFill>
            <a:srgbClr val="C0504D">
              <a:lumMod val="40000"/>
              <a:lumOff val="6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45720" r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Arista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40GbE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(2x)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2201728" y="1961112"/>
            <a:ext cx="536052" cy="246221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ysClr val="windowText" lastClr="000000"/>
                </a:solidFill>
                <a:latin typeface="Calibri"/>
              </a:rPr>
              <a:t>27 racks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270872" y="2100144"/>
            <a:ext cx="740340" cy="979829"/>
            <a:chOff x="1837835" y="2209800"/>
            <a:chExt cx="640080" cy="818741"/>
          </a:xfrm>
          <a:solidFill>
            <a:srgbClr val="C0504D">
              <a:lumMod val="40000"/>
              <a:lumOff val="60000"/>
            </a:srgbClr>
          </a:solidFill>
        </p:grpSpPr>
        <p:sp>
          <p:nvSpPr>
            <p:cNvPr id="95" name="Flowchart: Predefined Process 94"/>
            <p:cNvSpPr/>
            <p:nvPr/>
          </p:nvSpPr>
          <p:spPr>
            <a:xfrm>
              <a:off x="1837835" y="2845661"/>
              <a:ext cx="640080" cy="182880"/>
            </a:xfrm>
            <a:prstGeom prst="flowChartPredefinedProcess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45720" r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FDR 36p </a:t>
              </a:r>
            </a:p>
          </p:txBody>
        </p:sp>
        <p:cxnSp>
          <p:nvCxnSpPr>
            <p:cNvPr id="96" name="Straight Connector 95"/>
            <p:cNvCxnSpPr>
              <a:stCxn id="97" idx="2"/>
              <a:endCxn id="95" idx="0"/>
            </p:cNvCxnSpPr>
            <p:nvPr/>
          </p:nvCxnSpPr>
          <p:spPr>
            <a:xfrm>
              <a:off x="2157875" y="2392680"/>
              <a:ext cx="0" cy="452981"/>
            </a:xfrm>
            <a:prstGeom prst="line">
              <a:avLst/>
            </a:prstGeom>
            <a:grpFill/>
            <a:ln w="317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97" name="Flowchart: Predefined Process 96"/>
            <p:cNvSpPr/>
            <p:nvPr/>
          </p:nvSpPr>
          <p:spPr>
            <a:xfrm>
              <a:off x="1837835" y="2209800"/>
              <a:ext cx="640080" cy="182880"/>
            </a:xfrm>
            <a:prstGeom prst="flowChartPredefinedProcess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45720" r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FDR 36p </a:t>
              </a:r>
            </a:p>
          </p:txBody>
        </p:sp>
      </p:grpSp>
      <p:sp>
        <p:nvSpPr>
          <p:cNvPr id="31" name="TextBox 209"/>
          <p:cNvSpPr txBox="1"/>
          <p:nvPr/>
        </p:nvSpPr>
        <p:spPr>
          <a:xfrm>
            <a:off x="3996248" y="4527775"/>
            <a:ext cx="166927" cy="190821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18288" tIns="18288" rIns="18288" bIns="1828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64</a:t>
            </a:r>
          </a:p>
        </p:txBody>
      </p:sp>
      <p:sp>
        <p:nvSpPr>
          <p:cNvPr id="32" name="TextBox 229"/>
          <p:cNvSpPr txBox="1"/>
          <p:nvPr/>
        </p:nvSpPr>
        <p:spPr>
          <a:xfrm>
            <a:off x="4953001" y="4588949"/>
            <a:ext cx="287323" cy="153888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45720" tIns="0" rIns="4572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128</a:t>
            </a:r>
          </a:p>
        </p:txBody>
      </p:sp>
      <p:sp>
        <p:nvSpPr>
          <p:cNvPr id="33" name="Oval 32"/>
          <p:cNvSpPr/>
          <p:nvPr/>
        </p:nvSpPr>
        <p:spPr>
          <a:xfrm>
            <a:off x="1767237" y="2238700"/>
            <a:ext cx="850132" cy="689486"/>
          </a:xfrm>
          <a:prstGeom prst="ellipse">
            <a:avLst/>
          </a:prstGeom>
          <a:solidFill>
            <a:sysClr val="window" lastClr="FFFFFF">
              <a:lumMod val="95000"/>
              <a:alpha val="34000"/>
            </a:sysClr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51322" y="4620179"/>
            <a:ext cx="195770" cy="670549"/>
          </a:xfrm>
          <a:prstGeom prst="rect">
            <a:avLst/>
          </a:prstGeom>
          <a:pattFill prst="ltHorz">
            <a:fgClr>
              <a:sysClr val="windowText" lastClr="000000"/>
            </a:fgClr>
            <a:bgClr>
              <a:sysClr val="window" lastClr="FFFFFF"/>
            </a:bgClr>
          </a:patt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40820" y="4718846"/>
            <a:ext cx="150181" cy="480686"/>
          </a:xfrm>
          <a:prstGeom prst="rect">
            <a:avLst/>
          </a:prstGeom>
          <a:pattFill prst="ltHorz">
            <a:fgClr>
              <a:sysClr val="windowText" lastClr="000000"/>
            </a:fgClr>
            <a:bgClr>
              <a:sysClr val="window" lastClr="FFFFFF"/>
            </a:bgClr>
          </a:patt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79"/>
          <p:cNvSpPr txBox="1"/>
          <p:nvPr/>
        </p:nvSpPr>
        <p:spPr>
          <a:xfrm>
            <a:off x="2358538" y="4778427"/>
            <a:ext cx="222326" cy="246221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723985" y="4620655"/>
            <a:ext cx="575890" cy="670068"/>
            <a:chOff x="254307" y="4997948"/>
            <a:chExt cx="1271278" cy="609897"/>
          </a:xfrm>
          <a:solidFill>
            <a:srgbClr val="C0504D">
              <a:lumMod val="40000"/>
              <a:lumOff val="60000"/>
            </a:srgbClr>
          </a:solidFill>
        </p:grpSpPr>
        <p:sp>
          <p:nvSpPr>
            <p:cNvPr id="88" name="Flowchart: Predefined Process 87"/>
            <p:cNvSpPr/>
            <p:nvPr/>
          </p:nvSpPr>
          <p:spPr>
            <a:xfrm>
              <a:off x="255308" y="4997948"/>
              <a:ext cx="607328" cy="111877"/>
            </a:xfrm>
            <a:prstGeom prst="flowChartPredefinedProcess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lowchart: Predefined Process 88"/>
            <p:cNvSpPr/>
            <p:nvPr/>
          </p:nvSpPr>
          <p:spPr>
            <a:xfrm>
              <a:off x="257075" y="5163955"/>
              <a:ext cx="607328" cy="111877"/>
            </a:xfrm>
            <a:prstGeom prst="flowChartPredefinedProcess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lowchart: Predefined Process 89"/>
            <p:cNvSpPr/>
            <p:nvPr/>
          </p:nvSpPr>
          <p:spPr>
            <a:xfrm>
              <a:off x="255307" y="5330129"/>
              <a:ext cx="607327" cy="111877"/>
            </a:xfrm>
            <a:prstGeom prst="flowChartPredefinedProcess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lowchart: Predefined Process 90"/>
            <p:cNvSpPr/>
            <p:nvPr/>
          </p:nvSpPr>
          <p:spPr>
            <a:xfrm>
              <a:off x="254307" y="5495968"/>
              <a:ext cx="607328" cy="111877"/>
            </a:xfrm>
            <a:prstGeom prst="flowChartPredefinedProcess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lowchart: Predefined Process 91"/>
            <p:cNvSpPr/>
            <p:nvPr/>
          </p:nvSpPr>
          <p:spPr>
            <a:xfrm>
              <a:off x="915351" y="5080949"/>
              <a:ext cx="607328" cy="111877"/>
            </a:xfrm>
            <a:prstGeom prst="flowChartPredefinedProcess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lowchart: Predefined Process 92"/>
            <p:cNvSpPr/>
            <p:nvPr/>
          </p:nvSpPr>
          <p:spPr>
            <a:xfrm>
              <a:off x="915349" y="5238671"/>
              <a:ext cx="607327" cy="111877"/>
            </a:xfrm>
            <a:prstGeom prst="flowChartPredefinedProcess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lowchart: Predefined Process 93"/>
            <p:cNvSpPr/>
            <p:nvPr/>
          </p:nvSpPr>
          <p:spPr>
            <a:xfrm>
              <a:off x="918257" y="5412963"/>
              <a:ext cx="607328" cy="111877"/>
            </a:xfrm>
            <a:prstGeom prst="flowChartPredefinedProcess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9" name="Curved Connector 39"/>
          <p:cNvCxnSpPr>
            <a:stCxn id="33" idx="6"/>
            <a:endCxn id="9" idx="0"/>
          </p:cNvCxnSpPr>
          <p:nvPr/>
        </p:nvCxnSpPr>
        <p:spPr>
          <a:xfrm flipH="1">
            <a:off x="1714969" y="2583443"/>
            <a:ext cx="902400" cy="1886551"/>
          </a:xfrm>
          <a:prstGeom prst="bentConnector4">
            <a:avLst>
              <a:gd name="adj1" fmla="val -29300"/>
              <a:gd name="adj2" fmla="val 83843"/>
            </a:avLst>
          </a:prstGeom>
          <a:noFill/>
          <a:ln w="9525" cap="rnd" cmpd="sng" algn="ctr">
            <a:solidFill>
              <a:sysClr val="window" lastClr="FFFFFF">
                <a:lumMod val="50000"/>
              </a:sysClr>
            </a:solidFill>
            <a:prstDash val="dash"/>
            <a:tailEnd type="arrow"/>
          </a:ln>
          <a:effectLst/>
        </p:spPr>
      </p:cxnSp>
      <p:grpSp>
        <p:nvGrpSpPr>
          <p:cNvPr id="40" name="Group 39"/>
          <p:cNvGrpSpPr/>
          <p:nvPr/>
        </p:nvGrpSpPr>
        <p:grpSpPr>
          <a:xfrm>
            <a:off x="1279332" y="1551839"/>
            <a:ext cx="1224430" cy="469177"/>
            <a:chOff x="1257688" y="1773180"/>
            <a:chExt cx="1058612" cy="392042"/>
          </a:xfrm>
        </p:grpSpPr>
        <p:sp>
          <p:nvSpPr>
            <p:cNvPr id="85" name="Flowchart: Multidocument 84"/>
            <p:cNvSpPr/>
            <p:nvPr/>
          </p:nvSpPr>
          <p:spPr>
            <a:xfrm>
              <a:off x="1702091" y="1773180"/>
              <a:ext cx="614209" cy="392042"/>
            </a:xfrm>
            <a:prstGeom prst="flowChartMultidocument">
              <a:avLst/>
            </a:prstGeom>
            <a:solidFill>
              <a:srgbClr val="4F81BD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45720" r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72 HSWL</a:t>
              </a:r>
            </a:p>
          </p:txBody>
        </p:sp>
        <p:sp>
          <p:nvSpPr>
            <p:cNvPr id="86" name="Flowchart: Magnetic Disk 85"/>
            <p:cNvSpPr/>
            <p:nvPr/>
          </p:nvSpPr>
          <p:spPr>
            <a:xfrm>
              <a:off x="1257688" y="1812964"/>
              <a:ext cx="365760" cy="312474"/>
            </a:xfrm>
            <a:prstGeom prst="flowChartMagneticDisk">
              <a:avLst/>
            </a:prstGeom>
            <a:solidFill>
              <a:srgbClr val="9BBB59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9144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320 GB</a:t>
              </a:r>
            </a:p>
          </p:txBody>
        </p:sp>
        <p:cxnSp>
          <p:nvCxnSpPr>
            <p:cNvPr id="87" name="Straight Connector 86"/>
            <p:cNvCxnSpPr>
              <a:stCxn id="85" idx="1"/>
              <a:endCxn id="86" idx="4"/>
            </p:cNvCxnSpPr>
            <p:nvPr/>
          </p:nvCxnSpPr>
          <p:spPr>
            <a:xfrm flipH="1">
              <a:off x="1623448" y="1969201"/>
              <a:ext cx="78643" cy="0"/>
            </a:xfrm>
            <a:prstGeom prst="lin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</p:grpSp>
      <p:cxnSp>
        <p:nvCxnSpPr>
          <p:cNvPr id="41" name="Straight Connector 40"/>
          <p:cNvCxnSpPr>
            <a:stCxn id="85" idx="3"/>
            <a:endCxn id="95" idx="1"/>
          </p:cNvCxnSpPr>
          <p:nvPr/>
        </p:nvCxnSpPr>
        <p:spPr>
          <a:xfrm>
            <a:off x="2503762" y="1786426"/>
            <a:ext cx="767111" cy="1184114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42" name="Straight Connector 41"/>
          <p:cNvCxnSpPr>
            <a:stCxn id="85" idx="3"/>
            <a:endCxn id="97" idx="1"/>
          </p:cNvCxnSpPr>
          <p:nvPr/>
        </p:nvCxnSpPr>
        <p:spPr>
          <a:xfrm>
            <a:off x="2503760" y="1786425"/>
            <a:ext cx="767112" cy="423148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sp>
        <p:nvSpPr>
          <p:cNvPr id="43" name="Flowchart: Multidocument 42"/>
          <p:cNvSpPr/>
          <p:nvPr/>
        </p:nvSpPr>
        <p:spPr>
          <a:xfrm>
            <a:off x="925433" y="4718850"/>
            <a:ext cx="710417" cy="469177"/>
          </a:xfrm>
          <a:prstGeom prst="flowChartMultidocument">
            <a:avLst/>
          </a:prstGeom>
          <a:solidFill>
            <a:srgbClr val="4F81BD">
              <a:lumMod val="60000"/>
              <a:lumOff val="40000"/>
            </a:srgb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45720" r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72 HSWL</a:t>
            </a:r>
          </a:p>
        </p:txBody>
      </p:sp>
      <p:sp>
        <p:nvSpPr>
          <p:cNvPr id="44" name="TextBox 416"/>
          <p:cNvSpPr txBox="1"/>
          <p:nvPr/>
        </p:nvSpPr>
        <p:spPr>
          <a:xfrm>
            <a:off x="4648201" y="2667207"/>
            <a:ext cx="369339" cy="153888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45720" tIns="0" rIns="4572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ysClr val="windowText" lastClr="000000"/>
                </a:solidFill>
                <a:latin typeface="Calibri"/>
              </a:rPr>
              <a:t>2*36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17"/>
          <p:cNvSpPr txBox="1"/>
          <p:nvPr/>
        </p:nvSpPr>
        <p:spPr>
          <a:xfrm>
            <a:off x="4572001" y="3429000"/>
            <a:ext cx="358895" cy="153888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45720" tIns="0" rIns="4572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noProof="0" dirty="0">
                <a:solidFill>
                  <a:sysClr val="windowText" lastClr="000000"/>
                </a:solidFill>
                <a:latin typeface="Calibri"/>
              </a:rPr>
              <a:t>4*18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19"/>
          <p:cNvSpPr txBox="1"/>
          <p:nvPr/>
        </p:nvSpPr>
        <p:spPr>
          <a:xfrm>
            <a:off x="3339762" y="3079973"/>
            <a:ext cx="622639" cy="400110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Mid-tier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InfiniBand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553201" y="4876800"/>
            <a:ext cx="2203393" cy="84405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Additional Support Components 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(not shown for clarity)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>
                <a:solidFill>
                  <a:sysClr val="windowText" lastClr="000000"/>
                </a:solidFill>
                <a:latin typeface="Calibri"/>
              </a:rPr>
              <a:t>Ethernet </a:t>
            </a:r>
            <a:r>
              <a:rPr lang="en-US" sz="1000" b="0" dirty="0" err="1">
                <a:solidFill>
                  <a:sysClr val="windowText" lastClr="000000"/>
                </a:solidFill>
                <a:latin typeface="Calibri"/>
              </a:rPr>
              <a:t>Mgt</a:t>
            </a:r>
            <a:r>
              <a:rPr lang="en-US" sz="1000" b="0" dirty="0">
                <a:solidFill>
                  <a:sysClr val="windowText" lastClr="000000"/>
                </a:solidFill>
                <a:latin typeface="Calibri"/>
              </a:rPr>
              <a:t> Network  (10 </a:t>
            </a:r>
            <a:r>
              <a:rPr lang="en-US" sz="1000" b="0" dirty="0" err="1">
                <a:solidFill>
                  <a:sysClr val="windowText" lastClr="000000"/>
                </a:solidFill>
                <a:latin typeface="Calibri"/>
              </a:rPr>
              <a:t>GbE</a:t>
            </a:r>
            <a:r>
              <a:rPr lang="en-US" sz="1000" b="0" dirty="0">
                <a:solidFill>
                  <a:sysClr val="windowText" lastClr="000000"/>
                </a:solidFill>
                <a:latin typeface="Calibri"/>
              </a:rPr>
              <a:t>)</a:t>
            </a:r>
          </a:p>
        </p:txBody>
      </p:sp>
      <p:sp>
        <p:nvSpPr>
          <p:cNvPr id="48" name="TextBox 455"/>
          <p:cNvSpPr txBox="1"/>
          <p:nvPr/>
        </p:nvSpPr>
        <p:spPr>
          <a:xfrm>
            <a:off x="555302" y="1607378"/>
            <a:ext cx="665861" cy="400110"/>
          </a:xfrm>
          <a:prstGeom prst="rect">
            <a:avLst/>
          </a:prstGeom>
          <a:noFill/>
        </p:spPr>
        <p:txBody>
          <a:bodyPr wrap="none" lIns="18288" rIns="1828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Node-Local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Storage </a:t>
            </a:r>
          </a:p>
        </p:txBody>
      </p:sp>
      <p:sp>
        <p:nvSpPr>
          <p:cNvPr id="49" name="TextBox 456"/>
          <p:cNvSpPr txBox="1"/>
          <p:nvPr/>
        </p:nvSpPr>
        <p:spPr>
          <a:xfrm>
            <a:off x="2572852" y="1824837"/>
            <a:ext cx="166927" cy="153888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18288" tIns="0" rIns="18288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50" name="TextBox 459"/>
          <p:cNvSpPr txBox="1"/>
          <p:nvPr/>
        </p:nvSpPr>
        <p:spPr>
          <a:xfrm>
            <a:off x="4419601" y="2286000"/>
            <a:ext cx="166927" cy="153888"/>
          </a:xfrm>
          <a:prstGeom prst="rect">
            <a:avLst/>
          </a:prstGeom>
          <a:noFill/>
        </p:spPr>
        <p:txBody>
          <a:bodyPr wrap="none" lIns="18288" tIns="0" rIns="18288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72</a:t>
            </a:r>
          </a:p>
        </p:txBody>
      </p:sp>
      <p:sp>
        <p:nvSpPr>
          <p:cNvPr id="52" name="TextBox 200"/>
          <p:cNvSpPr txBox="1"/>
          <p:nvPr/>
        </p:nvSpPr>
        <p:spPr>
          <a:xfrm>
            <a:off x="2776886" y="2327568"/>
            <a:ext cx="229294" cy="138499"/>
          </a:xfrm>
          <a:prstGeom prst="rect">
            <a:avLst/>
          </a:prstGeom>
          <a:solidFill>
            <a:srgbClr val="EEECE1"/>
          </a:solidFill>
        </p:spPr>
        <p:txBody>
          <a:bodyPr wrap="none" lIns="18288" tIns="0" rIns="18288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FDR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201"/>
          <p:cNvSpPr txBox="1"/>
          <p:nvPr/>
        </p:nvSpPr>
        <p:spPr>
          <a:xfrm>
            <a:off x="5105400" y="2677337"/>
            <a:ext cx="229294" cy="138499"/>
          </a:xfrm>
          <a:prstGeom prst="rect">
            <a:avLst/>
          </a:prstGeom>
          <a:solidFill>
            <a:srgbClr val="EEECE1"/>
          </a:solidFill>
        </p:spPr>
        <p:txBody>
          <a:bodyPr wrap="none" lIns="18288" tIns="0" rIns="18288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FDR</a:t>
            </a:r>
          </a:p>
        </p:txBody>
      </p:sp>
      <p:sp>
        <p:nvSpPr>
          <p:cNvPr id="54" name="TextBox 202"/>
          <p:cNvSpPr txBox="1"/>
          <p:nvPr/>
        </p:nvSpPr>
        <p:spPr>
          <a:xfrm>
            <a:off x="4253204" y="4598119"/>
            <a:ext cx="344710" cy="138499"/>
          </a:xfrm>
          <a:prstGeom prst="rect">
            <a:avLst/>
          </a:prstGeom>
          <a:solidFill>
            <a:srgbClr val="EEECE1"/>
          </a:solidFill>
        </p:spPr>
        <p:txBody>
          <a:bodyPr wrap="none" lIns="18288" tIns="0" rIns="18288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40GbE</a:t>
            </a:r>
          </a:p>
        </p:txBody>
      </p:sp>
      <p:sp>
        <p:nvSpPr>
          <p:cNvPr id="55" name="TextBox 206"/>
          <p:cNvSpPr txBox="1"/>
          <p:nvPr/>
        </p:nvSpPr>
        <p:spPr>
          <a:xfrm>
            <a:off x="5105400" y="3447626"/>
            <a:ext cx="344710" cy="138499"/>
          </a:xfrm>
          <a:prstGeom prst="rect">
            <a:avLst/>
          </a:prstGeom>
          <a:solidFill>
            <a:srgbClr val="EEECE1"/>
          </a:solidFill>
        </p:spPr>
        <p:txBody>
          <a:bodyPr wrap="none" lIns="18288" tIns="0" rIns="18288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40GbE</a:t>
            </a:r>
          </a:p>
        </p:txBody>
      </p:sp>
      <p:sp>
        <p:nvSpPr>
          <p:cNvPr id="56" name="TextBox 212"/>
          <p:cNvSpPr txBox="1"/>
          <p:nvPr/>
        </p:nvSpPr>
        <p:spPr>
          <a:xfrm>
            <a:off x="5320004" y="4595055"/>
            <a:ext cx="344710" cy="138499"/>
          </a:xfrm>
          <a:prstGeom prst="rect">
            <a:avLst/>
          </a:prstGeom>
          <a:solidFill>
            <a:srgbClr val="EEECE1"/>
          </a:solidFill>
        </p:spPr>
        <p:txBody>
          <a:bodyPr wrap="none" lIns="18288" tIns="0" rIns="18288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10GbE</a:t>
            </a:r>
          </a:p>
        </p:txBody>
      </p:sp>
      <p:sp>
        <p:nvSpPr>
          <p:cNvPr id="71" name="Flowchart: Magnetic Disk 70"/>
          <p:cNvSpPr/>
          <p:nvPr/>
        </p:nvSpPr>
        <p:spPr>
          <a:xfrm>
            <a:off x="3211143" y="4871694"/>
            <a:ext cx="329208" cy="377796"/>
          </a:xfrm>
          <a:prstGeom prst="flowChartMagneticDisk">
            <a:avLst/>
          </a:prstGeom>
          <a:solidFill>
            <a:srgbClr val="9BBB59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Flowchart: Magnetic Disk 71"/>
          <p:cNvSpPr/>
          <p:nvPr/>
        </p:nvSpPr>
        <p:spPr>
          <a:xfrm>
            <a:off x="3540351" y="4871694"/>
            <a:ext cx="329208" cy="377796"/>
          </a:xfrm>
          <a:prstGeom prst="flowChartMagneticDisk">
            <a:avLst/>
          </a:prstGeom>
          <a:solidFill>
            <a:srgbClr val="9BBB59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Flowchart: Magnetic Disk 72"/>
          <p:cNvSpPr/>
          <p:nvPr/>
        </p:nvSpPr>
        <p:spPr>
          <a:xfrm>
            <a:off x="3703810" y="4988013"/>
            <a:ext cx="329208" cy="377796"/>
          </a:xfrm>
          <a:prstGeom prst="flowChartMagneticDisk">
            <a:avLst/>
          </a:prstGeom>
          <a:solidFill>
            <a:srgbClr val="9BBB59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Flowchart: Magnetic Disk 73"/>
          <p:cNvSpPr/>
          <p:nvPr/>
        </p:nvSpPr>
        <p:spPr>
          <a:xfrm>
            <a:off x="3868415" y="5095804"/>
            <a:ext cx="329208" cy="377796"/>
          </a:xfrm>
          <a:prstGeom prst="flowChartMagneticDisk">
            <a:avLst/>
          </a:prstGeom>
          <a:solidFill>
            <a:srgbClr val="9BBB59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Flowchart: Magnetic Disk 74"/>
          <p:cNvSpPr/>
          <p:nvPr/>
        </p:nvSpPr>
        <p:spPr>
          <a:xfrm>
            <a:off x="4033019" y="5204153"/>
            <a:ext cx="329208" cy="377796"/>
          </a:xfrm>
          <a:prstGeom prst="flowChartMagneticDisk">
            <a:avLst/>
          </a:prstGeom>
          <a:solidFill>
            <a:srgbClr val="9BBB59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Flowchart: Magnetic Disk 75"/>
          <p:cNvSpPr/>
          <p:nvPr/>
        </p:nvSpPr>
        <p:spPr>
          <a:xfrm>
            <a:off x="3370643" y="4988013"/>
            <a:ext cx="329208" cy="377796"/>
          </a:xfrm>
          <a:prstGeom prst="flowChartMagneticDisk">
            <a:avLst/>
          </a:prstGeom>
          <a:solidFill>
            <a:srgbClr val="9BBB59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Flowchart: Magnetic Disk 76"/>
          <p:cNvSpPr/>
          <p:nvPr/>
        </p:nvSpPr>
        <p:spPr>
          <a:xfrm>
            <a:off x="3535570" y="5095804"/>
            <a:ext cx="329208" cy="377796"/>
          </a:xfrm>
          <a:prstGeom prst="flowChartMagneticDisk">
            <a:avLst/>
          </a:prstGeom>
          <a:solidFill>
            <a:srgbClr val="9BBB59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Flowchart: Magnetic Disk 77"/>
          <p:cNvSpPr/>
          <p:nvPr/>
        </p:nvSpPr>
        <p:spPr>
          <a:xfrm>
            <a:off x="3700174" y="5203321"/>
            <a:ext cx="329208" cy="377796"/>
          </a:xfrm>
          <a:prstGeom prst="flowChartMagneticDisk">
            <a:avLst/>
          </a:prstGeom>
          <a:solidFill>
            <a:srgbClr val="9BBB59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Flowchart: Magnetic Disk 78"/>
          <p:cNvSpPr/>
          <p:nvPr/>
        </p:nvSpPr>
        <p:spPr>
          <a:xfrm>
            <a:off x="3039494" y="4978883"/>
            <a:ext cx="329208" cy="377796"/>
          </a:xfrm>
          <a:prstGeom prst="flowChartMagneticDisk">
            <a:avLst/>
          </a:prstGeom>
          <a:solidFill>
            <a:srgbClr val="9BBB59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Flowchart: Magnetic Disk 79"/>
          <p:cNvSpPr/>
          <p:nvPr/>
        </p:nvSpPr>
        <p:spPr>
          <a:xfrm>
            <a:off x="3202954" y="5094972"/>
            <a:ext cx="329208" cy="377796"/>
          </a:xfrm>
          <a:prstGeom prst="flowChartMagneticDisk">
            <a:avLst/>
          </a:prstGeom>
          <a:solidFill>
            <a:srgbClr val="9BBB59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Flowchart: Magnetic Disk 80"/>
          <p:cNvSpPr/>
          <p:nvPr/>
        </p:nvSpPr>
        <p:spPr>
          <a:xfrm>
            <a:off x="3367558" y="5203321"/>
            <a:ext cx="329208" cy="377796"/>
          </a:xfrm>
          <a:prstGeom prst="flowChartMagneticDisk">
            <a:avLst/>
          </a:prstGeom>
          <a:solidFill>
            <a:srgbClr val="9BBB59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Flowchart: Magnetic Disk 81"/>
          <p:cNvSpPr/>
          <p:nvPr/>
        </p:nvSpPr>
        <p:spPr>
          <a:xfrm>
            <a:off x="2870110" y="5094972"/>
            <a:ext cx="329208" cy="377796"/>
          </a:xfrm>
          <a:prstGeom prst="flowChartMagneticDisk">
            <a:avLst/>
          </a:prstGeom>
          <a:solidFill>
            <a:srgbClr val="9BBB59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Flowchart: Magnetic Disk 82"/>
          <p:cNvSpPr/>
          <p:nvPr/>
        </p:nvSpPr>
        <p:spPr>
          <a:xfrm>
            <a:off x="3034713" y="5202489"/>
            <a:ext cx="329208" cy="377796"/>
          </a:xfrm>
          <a:prstGeom prst="flowChartMagneticDisk">
            <a:avLst/>
          </a:prstGeom>
          <a:solidFill>
            <a:srgbClr val="9BBB59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Flowchart: Magnetic Disk 83"/>
          <p:cNvSpPr/>
          <p:nvPr/>
        </p:nvSpPr>
        <p:spPr>
          <a:xfrm>
            <a:off x="2705505" y="5202488"/>
            <a:ext cx="329208" cy="377796"/>
          </a:xfrm>
          <a:prstGeom prst="flowChartMagneticDisk">
            <a:avLst/>
          </a:prstGeom>
          <a:solidFill>
            <a:srgbClr val="9BBB59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4556356" y="4963649"/>
            <a:ext cx="1656722" cy="593935"/>
            <a:chOff x="4669379" y="4081502"/>
            <a:chExt cx="1432361" cy="496290"/>
          </a:xfrm>
          <a:solidFill>
            <a:srgbClr val="9BBB59">
              <a:lumMod val="60000"/>
              <a:lumOff val="40000"/>
            </a:srgbClr>
          </a:solidFill>
        </p:grpSpPr>
        <p:sp>
          <p:nvSpPr>
            <p:cNvPr id="59" name="Flowchart: Magnetic Disk 58"/>
            <p:cNvSpPr/>
            <p:nvPr/>
          </p:nvSpPr>
          <p:spPr>
            <a:xfrm>
              <a:off x="5532489" y="4081502"/>
              <a:ext cx="284625" cy="315685"/>
            </a:xfrm>
            <a:prstGeom prst="flowChartMagneticDisk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lowchart: Magnetic Disk 59"/>
            <p:cNvSpPr/>
            <p:nvPr/>
          </p:nvSpPr>
          <p:spPr>
            <a:xfrm>
              <a:off x="5674802" y="4171571"/>
              <a:ext cx="284625" cy="315685"/>
            </a:xfrm>
            <a:prstGeom prst="flowChartMagneticDisk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lowchart: Magnetic Disk 60"/>
            <p:cNvSpPr/>
            <p:nvPr/>
          </p:nvSpPr>
          <p:spPr>
            <a:xfrm>
              <a:off x="5817115" y="4262107"/>
              <a:ext cx="284625" cy="315685"/>
            </a:xfrm>
            <a:prstGeom prst="flowChartMagneticDisk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lowchart: Magnetic Disk 61"/>
            <p:cNvSpPr/>
            <p:nvPr/>
          </p:nvSpPr>
          <p:spPr>
            <a:xfrm>
              <a:off x="5244441" y="4081502"/>
              <a:ext cx="284625" cy="315685"/>
            </a:xfrm>
            <a:prstGeom prst="flowChartMagneticDisk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lowchart: Magnetic Disk 62"/>
            <p:cNvSpPr/>
            <p:nvPr/>
          </p:nvSpPr>
          <p:spPr>
            <a:xfrm>
              <a:off x="5387033" y="4171571"/>
              <a:ext cx="284625" cy="315685"/>
            </a:xfrm>
            <a:prstGeom prst="flowChartMagneticDisk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lowchart: Magnetic Disk 63"/>
            <p:cNvSpPr/>
            <p:nvPr/>
          </p:nvSpPr>
          <p:spPr>
            <a:xfrm>
              <a:off x="5529345" y="4261412"/>
              <a:ext cx="284625" cy="315685"/>
            </a:xfrm>
            <a:prstGeom prst="flowChartMagneticDisk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lowchart: Magnetic Disk 64"/>
            <p:cNvSpPr/>
            <p:nvPr/>
          </p:nvSpPr>
          <p:spPr>
            <a:xfrm>
              <a:off x="4954003" y="4082534"/>
              <a:ext cx="284625" cy="315685"/>
            </a:xfrm>
            <a:prstGeom prst="flowChartMagneticDisk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lowchart: Magnetic Disk 65"/>
            <p:cNvSpPr/>
            <p:nvPr/>
          </p:nvSpPr>
          <p:spPr>
            <a:xfrm>
              <a:off x="5099461" y="4170876"/>
              <a:ext cx="284625" cy="315685"/>
            </a:xfrm>
            <a:prstGeom prst="flowChartMagneticDisk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lowchart: Magnetic Disk 66"/>
            <p:cNvSpPr/>
            <p:nvPr/>
          </p:nvSpPr>
          <p:spPr>
            <a:xfrm>
              <a:off x="5241774" y="4261412"/>
              <a:ext cx="284625" cy="315685"/>
            </a:xfrm>
            <a:prstGeom prst="flowChartMagneticDisk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lowchart: Magnetic Disk 67"/>
            <p:cNvSpPr/>
            <p:nvPr/>
          </p:nvSpPr>
          <p:spPr>
            <a:xfrm>
              <a:off x="4811692" y="4170876"/>
              <a:ext cx="284625" cy="315685"/>
            </a:xfrm>
            <a:prstGeom prst="flowChartMagneticDisk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lowchart: Magnetic Disk 68"/>
            <p:cNvSpPr/>
            <p:nvPr/>
          </p:nvSpPr>
          <p:spPr>
            <a:xfrm>
              <a:off x="4954004" y="4260717"/>
              <a:ext cx="284625" cy="315685"/>
            </a:xfrm>
            <a:prstGeom prst="flowChartMagneticDisk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lowchart: Magnetic Disk 69"/>
            <p:cNvSpPr/>
            <p:nvPr/>
          </p:nvSpPr>
          <p:spPr>
            <a:xfrm>
              <a:off x="4669379" y="4260716"/>
              <a:ext cx="284625" cy="315685"/>
            </a:xfrm>
            <a:prstGeom prst="flowChartMagneticDisk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107952" y="2394173"/>
            <a:ext cx="612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dirty="0">
                <a:solidFill>
                  <a:sysClr val="windowText" lastClr="000000"/>
                </a:solidFill>
                <a:latin typeface="Calibri"/>
              </a:rPr>
              <a:t>18 </a:t>
            </a:r>
          </a:p>
          <a:p>
            <a:pPr algn="r"/>
            <a:r>
              <a:rPr lang="en-US" sz="900" b="0" dirty="0">
                <a:solidFill>
                  <a:sysClr val="windowText" lastClr="000000"/>
                </a:solidFill>
                <a:latin typeface="Calibri"/>
              </a:rPr>
              <a:t>switches </a:t>
            </a:r>
            <a:endParaRPr lang="en-US" dirty="0"/>
          </a:p>
        </p:txBody>
      </p:sp>
      <p:cxnSp>
        <p:nvCxnSpPr>
          <p:cNvPr id="116" name="Straight Connector 115"/>
          <p:cNvCxnSpPr>
            <a:stCxn id="97" idx="3"/>
          </p:cNvCxnSpPr>
          <p:nvPr/>
        </p:nvCxnSpPr>
        <p:spPr>
          <a:xfrm>
            <a:off x="4011213" y="2209575"/>
            <a:ext cx="682672" cy="3977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sp>
        <p:nvSpPr>
          <p:cNvPr id="118" name="TextBox 456"/>
          <p:cNvSpPr txBox="1"/>
          <p:nvPr/>
        </p:nvSpPr>
        <p:spPr>
          <a:xfrm>
            <a:off x="4038601" y="2013173"/>
            <a:ext cx="121579" cy="153888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18288" tIns="0" rIns="18288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ysClr val="windowText" lastClr="000000"/>
                </a:solidFill>
                <a:latin typeface="Calibri"/>
              </a:rPr>
              <a:t>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TextBox 456"/>
          <p:cNvSpPr txBox="1"/>
          <p:nvPr/>
        </p:nvSpPr>
        <p:spPr>
          <a:xfrm>
            <a:off x="4038601" y="3124200"/>
            <a:ext cx="121579" cy="153888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18288" tIns="0" rIns="18288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ysClr val="windowText" lastClr="000000"/>
                </a:solidFill>
                <a:latin typeface="Calibri"/>
              </a:rPr>
              <a:t>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3" name="Straight Connector 112"/>
          <p:cNvCxnSpPr>
            <a:stCxn id="95" idx="3"/>
            <a:endCxn id="24" idx="1"/>
          </p:cNvCxnSpPr>
          <p:nvPr/>
        </p:nvCxnSpPr>
        <p:spPr>
          <a:xfrm>
            <a:off x="4011213" y="2970540"/>
            <a:ext cx="474634" cy="162838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117" name="Straight Connector 116"/>
          <p:cNvCxnSpPr>
            <a:stCxn id="24" idx="1"/>
            <a:endCxn id="97" idx="3"/>
          </p:cNvCxnSpPr>
          <p:nvPr/>
        </p:nvCxnSpPr>
        <p:spPr>
          <a:xfrm flipH="1" flipV="1">
            <a:off x="4011213" y="2209575"/>
            <a:ext cx="474634" cy="923805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120" name="Straight Connector 119"/>
          <p:cNvCxnSpPr>
            <a:endCxn id="97" idx="3"/>
          </p:cNvCxnSpPr>
          <p:nvPr/>
        </p:nvCxnSpPr>
        <p:spPr>
          <a:xfrm flipH="1" flipV="1">
            <a:off x="4011213" y="2209575"/>
            <a:ext cx="484588" cy="838427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121" name="Straight Connector 120"/>
          <p:cNvCxnSpPr>
            <a:endCxn id="97" idx="3"/>
          </p:cNvCxnSpPr>
          <p:nvPr/>
        </p:nvCxnSpPr>
        <p:spPr>
          <a:xfrm flipH="1" flipV="1">
            <a:off x="4011213" y="2209575"/>
            <a:ext cx="484588" cy="762227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122" name="Straight Connector 121"/>
          <p:cNvCxnSpPr>
            <a:endCxn id="97" idx="3"/>
          </p:cNvCxnSpPr>
          <p:nvPr/>
        </p:nvCxnSpPr>
        <p:spPr>
          <a:xfrm flipH="1" flipV="1">
            <a:off x="4011213" y="2209575"/>
            <a:ext cx="484588" cy="686027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134" name="Straight Connector 133"/>
          <p:cNvCxnSpPr>
            <a:stCxn id="95" idx="3"/>
          </p:cNvCxnSpPr>
          <p:nvPr/>
        </p:nvCxnSpPr>
        <p:spPr>
          <a:xfrm>
            <a:off x="4011213" y="2970540"/>
            <a:ext cx="484588" cy="30606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sp>
        <p:nvSpPr>
          <p:cNvPr id="148" name="TextBox 198"/>
          <p:cNvSpPr txBox="1"/>
          <p:nvPr/>
        </p:nvSpPr>
        <p:spPr>
          <a:xfrm>
            <a:off x="4114800" y="2286002"/>
            <a:ext cx="229294" cy="138499"/>
          </a:xfrm>
          <a:prstGeom prst="rect">
            <a:avLst/>
          </a:prstGeom>
          <a:solidFill>
            <a:srgbClr val="EEECE1"/>
          </a:solidFill>
        </p:spPr>
        <p:txBody>
          <a:bodyPr wrap="none" lIns="18288" tIns="0" rIns="18288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FDR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TextBox 459"/>
          <p:cNvSpPr txBox="1"/>
          <p:nvPr/>
        </p:nvSpPr>
        <p:spPr>
          <a:xfrm>
            <a:off x="4191001" y="2895600"/>
            <a:ext cx="166927" cy="153888"/>
          </a:xfrm>
          <a:prstGeom prst="rect">
            <a:avLst/>
          </a:prstGeom>
          <a:noFill/>
        </p:spPr>
        <p:txBody>
          <a:bodyPr wrap="none" lIns="18288" tIns="0" rIns="18288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72</a:t>
            </a:r>
          </a:p>
        </p:txBody>
      </p:sp>
      <p:sp>
        <p:nvSpPr>
          <p:cNvPr id="150" name="Flowchart: Magnetic Disk 83"/>
          <p:cNvSpPr/>
          <p:nvPr/>
        </p:nvSpPr>
        <p:spPr>
          <a:xfrm>
            <a:off x="5791200" y="1371600"/>
            <a:ext cx="329208" cy="377796"/>
          </a:xfrm>
          <a:prstGeom prst="flowChartMagneticDisk">
            <a:avLst/>
          </a:prstGeom>
          <a:solidFill>
            <a:srgbClr val="9BBB59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Flowchart: Magnetic Disk 83"/>
          <p:cNvSpPr/>
          <p:nvPr/>
        </p:nvSpPr>
        <p:spPr>
          <a:xfrm>
            <a:off x="6172200" y="1371600"/>
            <a:ext cx="329208" cy="377796"/>
          </a:xfrm>
          <a:prstGeom prst="flowChartMagneticDisk">
            <a:avLst/>
          </a:prstGeom>
          <a:solidFill>
            <a:srgbClr val="9BBB59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TextBox 455"/>
          <p:cNvSpPr txBox="1"/>
          <p:nvPr/>
        </p:nvSpPr>
        <p:spPr>
          <a:xfrm>
            <a:off x="6553201" y="1371600"/>
            <a:ext cx="1221903" cy="400110"/>
          </a:xfrm>
          <a:prstGeom prst="rect">
            <a:avLst/>
          </a:prstGeom>
          <a:noFill/>
        </p:spPr>
        <p:txBody>
          <a:bodyPr wrap="none" lIns="18288" rIns="1828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 File Systems</a:t>
            </a:r>
            <a:b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 Image Repository</a:t>
            </a:r>
          </a:p>
        </p:txBody>
      </p:sp>
      <p:cxnSp>
        <p:nvCxnSpPr>
          <p:cNvPr id="153" name="Straight Connector 152"/>
          <p:cNvCxnSpPr>
            <a:stCxn id="11" idx="0"/>
            <a:endCxn id="150" idx="3"/>
          </p:cNvCxnSpPr>
          <p:nvPr/>
        </p:nvCxnSpPr>
        <p:spPr>
          <a:xfrm flipV="1">
            <a:off x="5052042" y="1749396"/>
            <a:ext cx="903762" cy="295333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156" name="Straight Connector 155"/>
          <p:cNvCxnSpPr>
            <a:stCxn id="11" idx="0"/>
            <a:endCxn id="151" idx="3"/>
          </p:cNvCxnSpPr>
          <p:nvPr/>
        </p:nvCxnSpPr>
        <p:spPr>
          <a:xfrm flipV="1">
            <a:off x="5052042" y="1749396"/>
            <a:ext cx="1284762" cy="295333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sp>
        <p:nvSpPr>
          <p:cNvPr id="159" name="Flowchart: Multidocument 21"/>
          <p:cNvSpPr/>
          <p:nvPr/>
        </p:nvSpPr>
        <p:spPr>
          <a:xfrm>
            <a:off x="4811357" y="1371600"/>
            <a:ext cx="731721" cy="482106"/>
          </a:xfrm>
          <a:prstGeom prst="flowChartMultidocument">
            <a:avLst/>
          </a:prstGeom>
          <a:solidFill>
            <a:srgbClr val="FFFFCC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45720" r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Login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dirty="0">
                <a:solidFill>
                  <a:sysClr val="windowText" lastClr="000000"/>
                </a:solidFill>
                <a:latin typeface="Calibri"/>
              </a:rPr>
              <a:t>Data Mover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60" name="Straight Connector 159"/>
          <p:cNvCxnSpPr>
            <a:stCxn id="11" idx="0"/>
            <a:endCxn id="159" idx="2"/>
          </p:cNvCxnSpPr>
          <p:nvPr/>
        </p:nvCxnSpPr>
        <p:spPr>
          <a:xfrm flipV="1">
            <a:off x="5052043" y="1835449"/>
            <a:ext cx="74293" cy="209281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sp>
        <p:nvSpPr>
          <p:cNvPr id="164" name="Flowchart: Multidocument 21"/>
          <p:cNvSpPr/>
          <p:nvPr/>
        </p:nvSpPr>
        <p:spPr>
          <a:xfrm>
            <a:off x="3124201" y="1371600"/>
            <a:ext cx="731721" cy="482106"/>
          </a:xfrm>
          <a:prstGeom prst="flowChartMultidocument">
            <a:avLst/>
          </a:prstGeom>
          <a:solidFill>
            <a:srgbClr val="FFC0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45720" r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Management</a:t>
            </a:r>
          </a:p>
        </p:txBody>
      </p:sp>
      <p:cxnSp>
        <p:nvCxnSpPr>
          <p:cNvPr id="165" name="Straight Connector 164"/>
          <p:cNvCxnSpPr>
            <a:stCxn id="11" idx="0"/>
            <a:endCxn id="164" idx="2"/>
          </p:cNvCxnSpPr>
          <p:nvPr/>
        </p:nvCxnSpPr>
        <p:spPr>
          <a:xfrm flipH="1" flipV="1">
            <a:off x="3439180" y="1835449"/>
            <a:ext cx="1612863" cy="209281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sp>
        <p:nvSpPr>
          <p:cNvPr id="137" name="Flowchart: Multidocument 21"/>
          <p:cNvSpPr/>
          <p:nvPr/>
        </p:nvSpPr>
        <p:spPr>
          <a:xfrm>
            <a:off x="3967778" y="1371600"/>
            <a:ext cx="731721" cy="482106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45720" r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Gateway Hosts</a:t>
            </a:r>
          </a:p>
        </p:txBody>
      </p:sp>
      <p:cxnSp>
        <p:nvCxnSpPr>
          <p:cNvPr id="138" name="Straight Connector 137"/>
          <p:cNvCxnSpPr>
            <a:stCxn id="11" idx="0"/>
            <a:endCxn id="137" idx="2"/>
          </p:cNvCxnSpPr>
          <p:nvPr/>
        </p:nvCxnSpPr>
        <p:spPr>
          <a:xfrm flipH="1" flipV="1">
            <a:off x="4282758" y="1835449"/>
            <a:ext cx="769285" cy="209281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964834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392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000" dirty="0"/>
              <a:t>Comet: System Characteristics 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sz="half" idx="1"/>
          </p:nvPr>
        </p:nvSpPr>
        <p:spPr>
          <a:xfrm>
            <a:off x="114300" y="718046"/>
            <a:ext cx="4343400" cy="53779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5165" indent="-185165" defTabSz="768095">
              <a:lnSpc>
                <a:spcPct val="100000"/>
              </a:lnSpc>
              <a:spcBef>
                <a:spcPts val="500"/>
              </a:spcBef>
              <a:defRPr sz="2351"/>
            </a:pPr>
            <a:r>
              <a:rPr sz="1800" dirty="0">
                <a:solidFill>
                  <a:schemeClr val="tx1"/>
                </a:solidFill>
                <a:latin typeface="+mn-lt"/>
              </a:rPr>
              <a:t>Total peak flops ~2.1 PF</a:t>
            </a:r>
          </a:p>
          <a:p>
            <a:pPr marL="185165" indent="-185165" defTabSz="768095">
              <a:lnSpc>
                <a:spcPct val="100000"/>
              </a:lnSpc>
              <a:spcBef>
                <a:spcPts val="500"/>
              </a:spcBef>
              <a:defRPr sz="2351"/>
            </a:pPr>
            <a:r>
              <a:rPr sz="1800" dirty="0">
                <a:solidFill>
                  <a:schemeClr val="tx1"/>
                </a:solidFill>
                <a:latin typeface="+mn-lt"/>
              </a:rPr>
              <a:t>Dell primary integrator</a:t>
            </a:r>
          </a:p>
          <a:p>
            <a:pPr marL="544068" lvl="1" indent="-160019" defTabSz="768095">
              <a:lnSpc>
                <a:spcPct val="100000"/>
              </a:lnSpc>
              <a:spcBef>
                <a:spcPts val="500"/>
              </a:spcBef>
              <a:defRPr sz="2016" b="0"/>
            </a:pPr>
            <a:r>
              <a:rPr sz="1600" i="1" dirty="0">
                <a:solidFill>
                  <a:schemeClr val="tx1"/>
                </a:solidFill>
                <a:latin typeface="+mn-lt"/>
              </a:rPr>
              <a:t>Intel Haswell processors w/ AVX2</a:t>
            </a:r>
          </a:p>
          <a:p>
            <a:pPr marL="544068" lvl="1" indent="-160019" defTabSz="768095">
              <a:lnSpc>
                <a:spcPct val="100000"/>
              </a:lnSpc>
              <a:spcBef>
                <a:spcPts val="500"/>
              </a:spcBef>
              <a:defRPr sz="2016" b="0"/>
            </a:pPr>
            <a:r>
              <a:rPr sz="1600" i="1" dirty="0">
                <a:solidFill>
                  <a:schemeClr val="tx1"/>
                </a:solidFill>
                <a:latin typeface="+mn-lt"/>
              </a:rPr>
              <a:t>Mellanox FDR InfiniBand</a:t>
            </a:r>
          </a:p>
          <a:p>
            <a:pPr marL="185165" indent="-185165" defTabSz="768095">
              <a:lnSpc>
                <a:spcPct val="100000"/>
              </a:lnSpc>
              <a:spcBef>
                <a:spcPts val="500"/>
              </a:spcBef>
              <a:defRPr sz="2351"/>
            </a:pPr>
            <a:r>
              <a:rPr sz="1800" dirty="0">
                <a:solidFill>
                  <a:schemeClr val="tx1"/>
                </a:solidFill>
                <a:latin typeface="+mn-lt"/>
              </a:rPr>
              <a:t>1,944 standard compute nodes (46,656 cores) </a:t>
            </a:r>
          </a:p>
          <a:p>
            <a:pPr marL="544068" lvl="1" indent="-160019" defTabSz="768095">
              <a:lnSpc>
                <a:spcPct val="100000"/>
              </a:lnSpc>
              <a:spcBef>
                <a:spcPts val="500"/>
              </a:spcBef>
              <a:defRPr sz="2016" b="0"/>
            </a:pPr>
            <a:r>
              <a:rPr sz="1600" i="1" dirty="0">
                <a:solidFill>
                  <a:schemeClr val="tx1"/>
                </a:solidFill>
                <a:latin typeface="+mn-lt"/>
              </a:rPr>
              <a:t>Dual CPUs, each 12-core, 2.5 GHz</a:t>
            </a:r>
          </a:p>
          <a:p>
            <a:pPr marL="544068" lvl="1" indent="-160019" defTabSz="768095">
              <a:lnSpc>
                <a:spcPct val="100000"/>
              </a:lnSpc>
              <a:spcBef>
                <a:spcPts val="500"/>
              </a:spcBef>
              <a:defRPr sz="2016" b="0"/>
            </a:pPr>
            <a:r>
              <a:rPr sz="1600" i="1" dirty="0">
                <a:solidFill>
                  <a:schemeClr val="tx1"/>
                </a:solidFill>
                <a:latin typeface="+mn-lt"/>
              </a:rPr>
              <a:t>128 GB DDR4 2133 MHz DRAM</a:t>
            </a:r>
          </a:p>
          <a:p>
            <a:pPr marL="544068" lvl="1" indent="-160019" defTabSz="768095">
              <a:lnSpc>
                <a:spcPct val="100000"/>
              </a:lnSpc>
              <a:spcBef>
                <a:spcPts val="500"/>
              </a:spcBef>
              <a:defRPr sz="2016" b="0"/>
            </a:pPr>
            <a:r>
              <a:rPr sz="1600" i="1" dirty="0">
                <a:solidFill>
                  <a:schemeClr val="tx1"/>
                </a:solidFill>
                <a:latin typeface="+mn-lt"/>
              </a:rPr>
              <a:t>2*160GB GB SSDs (local disk)</a:t>
            </a:r>
          </a:p>
          <a:p>
            <a:pPr marL="185165" indent="-185165" defTabSz="768095">
              <a:lnSpc>
                <a:spcPct val="100000"/>
              </a:lnSpc>
              <a:spcBef>
                <a:spcPts val="500"/>
              </a:spcBef>
              <a:defRPr sz="2351"/>
            </a:pPr>
            <a:r>
              <a:rPr sz="1800" dirty="0">
                <a:solidFill>
                  <a:schemeClr val="tx1"/>
                </a:solidFill>
                <a:latin typeface="+mn-lt"/>
              </a:rPr>
              <a:t>36 GPU nodes</a:t>
            </a:r>
          </a:p>
          <a:p>
            <a:pPr marL="544068" lvl="1" indent="-160019" defTabSz="768095">
              <a:lnSpc>
                <a:spcPct val="100000"/>
              </a:lnSpc>
              <a:spcBef>
                <a:spcPts val="500"/>
              </a:spcBef>
              <a:defRPr sz="2016" b="0"/>
            </a:pPr>
            <a:r>
              <a:rPr sz="1600" i="1" dirty="0">
                <a:solidFill>
                  <a:schemeClr val="tx1"/>
                </a:solidFill>
                <a:latin typeface="+mn-lt"/>
              </a:rPr>
              <a:t>Same as standard nodes </a:t>
            </a:r>
            <a:r>
              <a:rPr sz="1600" b="1" i="1" dirty="0">
                <a:solidFill>
                  <a:schemeClr val="tx1"/>
                </a:solidFill>
                <a:latin typeface="+mn-lt"/>
              </a:rPr>
              <a:t>plus</a:t>
            </a:r>
            <a:r>
              <a:rPr sz="1600" i="1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544068" lvl="1" indent="-160019" defTabSz="768095">
              <a:lnSpc>
                <a:spcPct val="100000"/>
              </a:lnSpc>
              <a:spcBef>
                <a:spcPts val="500"/>
              </a:spcBef>
              <a:defRPr sz="2016" b="0"/>
            </a:pPr>
            <a:r>
              <a:rPr sz="1600" i="1" dirty="0">
                <a:solidFill>
                  <a:schemeClr val="tx1"/>
                </a:solidFill>
                <a:latin typeface="+mn-lt"/>
              </a:rPr>
              <a:t>Two NVIDIA K80 cards, each with dual Kepler3 GPUs</a:t>
            </a:r>
          </a:p>
          <a:p>
            <a:pPr marL="185165" indent="-185165" defTabSz="768095">
              <a:lnSpc>
                <a:spcPct val="100000"/>
              </a:lnSpc>
              <a:spcBef>
                <a:spcPts val="500"/>
              </a:spcBef>
              <a:defRPr sz="2351"/>
            </a:pPr>
            <a:r>
              <a:rPr sz="1800" dirty="0">
                <a:solidFill>
                  <a:schemeClr val="tx1"/>
                </a:solidFill>
                <a:latin typeface="+mn-lt"/>
              </a:rPr>
              <a:t>4 large-memory nodes</a:t>
            </a:r>
          </a:p>
          <a:p>
            <a:pPr marL="544068" lvl="1" indent="-160019" defTabSz="768095">
              <a:lnSpc>
                <a:spcPct val="100000"/>
              </a:lnSpc>
              <a:spcBef>
                <a:spcPts val="500"/>
              </a:spcBef>
              <a:defRPr sz="2016" b="0"/>
            </a:pPr>
            <a:r>
              <a:rPr sz="1600" i="1" dirty="0">
                <a:solidFill>
                  <a:schemeClr val="tx1"/>
                </a:solidFill>
                <a:latin typeface="+mn-lt"/>
              </a:rPr>
              <a:t>1.5 TB DDR4 1866 MHz DRAM</a:t>
            </a:r>
          </a:p>
          <a:p>
            <a:pPr marL="544068" lvl="1" indent="-160019" defTabSz="768095">
              <a:lnSpc>
                <a:spcPct val="100000"/>
              </a:lnSpc>
              <a:spcBef>
                <a:spcPts val="500"/>
              </a:spcBef>
              <a:defRPr sz="2016" b="0"/>
            </a:pPr>
            <a:r>
              <a:rPr sz="1600" i="1" dirty="0">
                <a:solidFill>
                  <a:schemeClr val="tx1"/>
                </a:solidFill>
                <a:latin typeface="+mn-lt"/>
              </a:rPr>
              <a:t>Four Haswell processors/node</a:t>
            </a:r>
            <a:endParaRPr lang="en-US" sz="1600" i="1" dirty="0">
              <a:solidFill>
                <a:schemeClr val="tx1"/>
              </a:solidFill>
              <a:latin typeface="+mn-lt"/>
            </a:endParaRPr>
          </a:p>
          <a:p>
            <a:pPr marL="544068" lvl="1" indent="-160019" defTabSz="768095">
              <a:lnSpc>
                <a:spcPct val="100000"/>
              </a:lnSpc>
              <a:spcBef>
                <a:spcPts val="500"/>
              </a:spcBef>
              <a:defRPr sz="2016" b="0"/>
            </a:pPr>
            <a:r>
              <a:rPr lang="en-US" sz="1600" i="1" dirty="0">
                <a:solidFill>
                  <a:schemeClr val="tx1"/>
                </a:solidFill>
                <a:latin typeface="+mn-lt"/>
              </a:rPr>
              <a:t>64 cores/node</a:t>
            </a:r>
            <a:endParaRPr sz="1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4419600" y="656591"/>
            <a:ext cx="4648200" cy="5482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 marL="220435" indent="-220435">
              <a:lnSpc>
                <a:spcPct val="104999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800"/>
            </a:pPr>
            <a:r>
              <a:rPr sz="1800" i="0" dirty="0">
                <a:latin typeface="Calibri"/>
                <a:cs typeface="Calibri"/>
              </a:rPr>
              <a:t>Hybrid fat-tree topology</a:t>
            </a:r>
          </a:p>
          <a:p>
            <a:pPr marL="647700" lvl="1" indent="-190500">
              <a:lnSpc>
                <a:spcPct val="104999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400" b="0"/>
            </a:pPr>
            <a:r>
              <a:rPr sz="1600" dirty="0">
                <a:latin typeface="Calibri"/>
                <a:cs typeface="Calibri"/>
              </a:rPr>
              <a:t>FDR (56 Gbps) InfiniBand</a:t>
            </a:r>
          </a:p>
          <a:p>
            <a:pPr marL="647700" lvl="1" indent="-190500">
              <a:lnSpc>
                <a:spcPct val="104999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400" b="0"/>
            </a:pPr>
            <a:r>
              <a:rPr sz="1600" dirty="0">
                <a:latin typeface="Calibri"/>
                <a:cs typeface="Calibri"/>
              </a:rPr>
              <a:t>Rack-level (72 nodes, 1,728 cores) full bisection bandwidth </a:t>
            </a:r>
          </a:p>
          <a:p>
            <a:pPr marL="647700" lvl="1" indent="-190500">
              <a:lnSpc>
                <a:spcPct val="104999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400" b="0"/>
            </a:pPr>
            <a:r>
              <a:rPr sz="1600" dirty="0">
                <a:latin typeface="Calibri"/>
                <a:cs typeface="Calibri"/>
              </a:rPr>
              <a:t>4:1 oversubscription cross-rack</a:t>
            </a:r>
          </a:p>
          <a:p>
            <a:pPr marL="220435" indent="-220435">
              <a:lnSpc>
                <a:spcPct val="104999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800"/>
            </a:pPr>
            <a:r>
              <a:rPr sz="1800" i="0" dirty="0">
                <a:latin typeface="Calibri"/>
                <a:cs typeface="Calibri"/>
              </a:rPr>
              <a:t>Performance Storage (Aeon)</a:t>
            </a:r>
          </a:p>
          <a:p>
            <a:pPr marL="647700" lvl="1" indent="-190500">
              <a:lnSpc>
                <a:spcPct val="104999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400" b="0"/>
            </a:pPr>
            <a:r>
              <a:rPr sz="1600" dirty="0">
                <a:latin typeface="Calibri"/>
                <a:cs typeface="Calibri"/>
              </a:rPr>
              <a:t>7.6 PB, 200 GB/s; Lustre</a:t>
            </a:r>
          </a:p>
          <a:p>
            <a:pPr marL="647700" lvl="1" indent="-190500">
              <a:lnSpc>
                <a:spcPct val="104999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400" b="0"/>
            </a:pPr>
            <a:r>
              <a:rPr sz="1600" dirty="0">
                <a:latin typeface="Calibri"/>
                <a:cs typeface="Calibri"/>
              </a:rPr>
              <a:t>Scratch &amp; Persistent Storage segments</a:t>
            </a:r>
          </a:p>
          <a:p>
            <a:pPr marL="220435" indent="-220435">
              <a:lnSpc>
                <a:spcPct val="104999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800"/>
            </a:pPr>
            <a:r>
              <a:rPr sz="1800" i="0" dirty="0">
                <a:latin typeface="Calibri"/>
                <a:cs typeface="Calibri"/>
              </a:rPr>
              <a:t>Durable Storage  (Aeon)</a:t>
            </a:r>
          </a:p>
          <a:p>
            <a:pPr marL="647700" lvl="1" indent="-190500">
              <a:lnSpc>
                <a:spcPct val="104999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400" b="0"/>
            </a:pPr>
            <a:r>
              <a:rPr sz="1600" dirty="0">
                <a:latin typeface="Calibri"/>
                <a:cs typeface="Calibri"/>
              </a:rPr>
              <a:t>6 PB, 100 GB/s; Lustre</a:t>
            </a:r>
          </a:p>
          <a:p>
            <a:pPr marL="647700" lvl="1" indent="-190500">
              <a:lnSpc>
                <a:spcPct val="104999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400" b="0"/>
            </a:pPr>
            <a:r>
              <a:rPr sz="1600" dirty="0">
                <a:latin typeface="Calibri"/>
                <a:cs typeface="Calibri"/>
              </a:rPr>
              <a:t>Automatic backups of critical data</a:t>
            </a:r>
          </a:p>
          <a:p>
            <a:pPr marL="220435" indent="-220435">
              <a:lnSpc>
                <a:spcPct val="104999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800"/>
            </a:pPr>
            <a:r>
              <a:rPr sz="1800" i="0" dirty="0">
                <a:latin typeface="Calibri"/>
                <a:cs typeface="Calibri"/>
              </a:rPr>
              <a:t>Home directory storage</a:t>
            </a:r>
          </a:p>
          <a:p>
            <a:pPr marL="220435" indent="-220435">
              <a:lnSpc>
                <a:spcPct val="104999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800"/>
            </a:pPr>
            <a:r>
              <a:rPr sz="1800" i="0" dirty="0">
                <a:latin typeface="Calibri"/>
                <a:cs typeface="Calibri"/>
              </a:rPr>
              <a:t>Gateway hosting nodes</a:t>
            </a:r>
          </a:p>
          <a:p>
            <a:pPr marL="220435" indent="-220435">
              <a:lnSpc>
                <a:spcPct val="104999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800"/>
            </a:pPr>
            <a:r>
              <a:rPr sz="1800" i="0" dirty="0">
                <a:latin typeface="Calibri"/>
                <a:cs typeface="Calibri"/>
              </a:rPr>
              <a:t>Virtual image repository</a:t>
            </a:r>
          </a:p>
          <a:p>
            <a:pPr marL="220435" indent="-220435">
              <a:lnSpc>
                <a:spcPct val="104999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2800"/>
            </a:pPr>
            <a:r>
              <a:rPr sz="1800" i="0" dirty="0">
                <a:latin typeface="Calibri"/>
                <a:cs typeface="Calibri"/>
              </a:rPr>
              <a:t>100 Gbps external connectivity to Internet2 &amp; ESNet </a:t>
            </a:r>
          </a:p>
        </p:txBody>
      </p:sp>
    </p:spTree>
    <p:extLst>
      <p:ext uri="{BB962C8B-B14F-4D97-AF65-F5344CB8AC3E}">
        <p14:creationId xmlns:p14="http://schemas.microsoft.com/office/powerpoint/2010/main" val="1961741647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build="p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Comet </a:t>
            </a:r>
            <a:r>
              <a:rPr lang="en-US" dirty="0" err="1"/>
              <a:t>Cloudmesh</a:t>
            </a:r>
            <a:r>
              <a:rPr lang="en-US" dirty="0"/>
              <a:t> Client </a:t>
            </a:r>
            <a:br>
              <a:rPr lang="en-US" dirty="0"/>
            </a:br>
            <a:r>
              <a:rPr lang="en-US" dirty="0"/>
              <a:t>(selected commands)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5625"/>
            <a:ext cx="8534400" cy="4351338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Courier New"/>
                <a:cs typeface="Courier New"/>
              </a:rPr>
              <a:t>cm comet cluster  ID </a:t>
            </a:r>
          </a:p>
          <a:p>
            <a:pPr lvl="1"/>
            <a:r>
              <a:rPr lang="en-US" sz="2000" dirty="0"/>
              <a:t>Show the cluster details</a:t>
            </a:r>
          </a:p>
          <a:p>
            <a:r>
              <a:rPr lang="en-US" sz="2200" b="1" dirty="0">
                <a:latin typeface="Courier New"/>
                <a:cs typeface="Courier New"/>
              </a:rPr>
              <a:t>cm comet power on ID </a:t>
            </a:r>
            <a:r>
              <a:rPr lang="en-US" sz="2200" b="1" dirty="0" err="1">
                <a:latin typeface="Courier New"/>
                <a:cs typeface="Courier New"/>
              </a:rPr>
              <a:t>vm</a:t>
            </a:r>
            <a:r>
              <a:rPr lang="en-US" sz="2200" b="1" dirty="0">
                <a:latin typeface="Courier New"/>
                <a:cs typeface="Courier New"/>
              </a:rPr>
              <a:t>-ID -[0-3] --</a:t>
            </a:r>
            <a:r>
              <a:rPr lang="en-US" sz="2200" b="1" dirty="0" err="1">
                <a:latin typeface="Courier New"/>
                <a:cs typeface="Courier New"/>
              </a:rPr>
              <a:t>walltime</a:t>
            </a:r>
            <a:r>
              <a:rPr lang="en-US" sz="2200" b="1" dirty="0">
                <a:latin typeface="Courier New"/>
                <a:cs typeface="Courier New"/>
              </a:rPr>
              <a:t>=6h</a:t>
            </a:r>
          </a:p>
          <a:p>
            <a:pPr lvl="1"/>
            <a:r>
              <a:rPr lang="en-US" sz="2000" dirty="0"/>
              <a:t>Power 3 nodes on for 6 hours</a:t>
            </a:r>
          </a:p>
          <a:p>
            <a:r>
              <a:rPr lang="en-US" sz="2200" b="1" dirty="0">
                <a:latin typeface="Courier New"/>
                <a:cs typeface="Courier New"/>
              </a:rPr>
              <a:t>cm comet image attach </a:t>
            </a:r>
            <a:r>
              <a:rPr lang="en-US" sz="2200" b="1" dirty="0" err="1">
                <a:latin typeface="Courier New"/>
                <a:cs typeface="Courier New"/>
              </a:rPr>
              <a:t>image.iso</a:t>
            </a:r>
            <a:r>
              <a:rPr lang="en-US" sz="2200" b="1" dirty="0">
                <a:latin typeface="Courier New"/>
                <a:cs typeface="Courier New"/>
              </a:rPr>
              <a:t> ID vm-ID-0</a:t>
            </a:r>
          </a:p>
          <a:p>
            <a:pPr lvl="1"/>
            <a:r>
              <a:rPr lang="en-US" sz="2000" dirty="0"/>
              <a:t>Attach an image</a:t>
            </a:r>
          </a:p>
          <a:p>
            <a:r>
              <a:rPr lang="en-US" sz="2000" b="1" dirty="0">
                <a:latin typeface="Courier New"/>
                <a:cs typeface="Courier New"/>
              </a:rPr>
              <a:t>cm comet boot ID vm-ID-0</a:t>
            </a:r>
          </a:p>
          <a:p>
            <a:pPr lvl="1"/>
            <a:r>
              <a:rPr lang="en-US" sz="2000" dirty="0"/>
              <a:t>Boot node 0</a:t>
            </a:r>
          </a:p>
          <a:p>
            <a:r>
              <a:rPr lang="en-US" sz="2000" b="1" dirty="0">
                <a:latin typeface="Courier New"/>
                <a:cs typeface="Courier New"/>
              </a:rPr>
              <a:t>cm comet console vc4</a:t>
            </a:r>
          </a:p>
          <a:p>
            <a:pPr lvl="1"/>
            <a:r>
              <a:rPr lang="en-US" sz="2000" dirty="0"/>
              <a:t>Console </a:t>
            </a:r>
          </a:p>
        </p:txBody>
      </p:sp>
    </p:spTree>
    <p:extLst>
      <p:ext uri="{BB962C8B-B14F-4D97-AF65-F5344CB8AC3E}">
        <p14:creationId xmlns:p14="http://schemas.microsoft.com/office/powerpoint/2010/main" val="357749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1455"/>
          </a:xfrm>
        </p:spPr>
        <p:txBody>
          <a:bodyPr>
            <a:normAutofit/>
          </a:bodyPr>
          <a:lstStyle/>
          <a:p>
            <a:r>
              <a:rPr lang="en-US" sz="4000" dirty="0"/>
              <a:t>Motivation for Virtual Clusters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6538" y="4267200"/>
            <a:ext cx="8839200" cy="16764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Bef>
                <a:spcPts val="600"/>
              </a:spcBef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Goal:</a:t>
            </a:r>
            <a:r>
              <a:rPr lang="en-US" i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i="0" dirty="0">
                <a:solidFill>
                  <a:srgbClr val="000000"/>
                </a:solidFill>
                <a:latin typeface="Calibri"/>
              </a:rPr>
              <a:t>Provide near bare metal HPC performance and management experience for groups that can manage their own clusters.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46538" y="914400"/>
            <a:ext cx="8839200" cy="3048000"/>
          </a:xfrm>
          <a:prstGeom prst="rect">
            <a:avLst/>
          </a:prstGeom>
          <a:ln w="38100" cmpd="sng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Bef>
                <a:spcPts val="600"/>
              </a:spcBef>
              <a:buClr>
                <a:prstClr val="black"/>
              </a:buClr>
            </a:pPr>
            <a:r>
              <a:rPr lang="en-US" sz="2400" b="0" i="0" dirty="0">
                <a:solidFill>
                  <a:srgbClr val="000000"/>
                </a:solidFill>
                <a:latin typeface="Calibri"/>
              </a:rPr>
              <a:t>OS and software requirements are diversifying. </a:t>
            </a:r>
            <a:r>
              <a:rPr lang="en-US" sz="2400" b="0" dirty="0">
                <a:solidFill>
                  <a:srgbClr val="000000"/>
                </a:solidFill>
                <a:latin typeface="Calibri"/>
              </a:rPr>
              <a:t>Growing number of user communities that can’t work in traditional HPC software environment. </a:t>
            </a:r>
          </a:p>
          <a:p>
            <a:pPr>
              <a:lnSpc>
                <a:spcPct val="105000"/>
              </a:lnSpc>
              <a:spcBef>
                <a:spcPts val="600"/>
              </a:spcBef>
              <a:buClr>
                <a:prstClr val="black"/>
              </a:buClr>
            </a:pPr>
            <a:r>
              <a:rPr lang="en-US" sz="2400" b="0" i="0" dirty="0">
                <a:solidFill>
                  <a:srgbClr val="000000"/>
                </a:solidFill>
                <a:latin typeface="Calibri"/>
              </a:rPr>
              <a:t>Communities that have expertise and ability to utilize large clusters but </a:t>
            </a:r>
            <a:r>
              <a:rPr lang="en-US" sz="2400" b="0" dirty="0">
                <a:solidFill>
                  <a:srgbClr val="000000"/>
                </a:solidFill>
                <a:latin typeface="Calibri"/>
              </a:rPr>
              <a:t>need hardware</a:t>
            </a:r>
            <a:r>
              <a:rPr lang="en-US" sz="2400" b="0" i="0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>
              <a:lnSpc>
                <a:spcPct val="105000"/>
              </a:lnSpc>
              <a:spcBef>
                <a:spcPts val="600"/>
              </a:spcBef>
              <a:buClr>
                <a:prstClr val="black"/>
              </a:buClr>
            </a:pPr>
            <a:r>
              <a:rPr lang="en-US" sz="2400" b="0" i="0" dirty="0">
                <a:solidFill>
                  <a:srgbClr val="000000"/>
                </a:solidFill>
                <a:latin typeface="Calibri"/>
              </a:rPr>
              <a:t>Institutions that have </a:t>
            </a:r>
            <a:r>
              <a:rPr lang="en-US" sz="2400" b="0" dirty="0" err="1">
                <a:solidFill>
                  <a:srgbClr val="000000"/>
                </a:solidFill>
                <a:latin typeface="Calibri"/>
              </a:rPr>
              <a:t>bursty</a:t>
            </a:r>
            <a:r>
              <a:rPr lang="en-US" sz="2400" b="0" dirty="0">
                <a:solidFill>
                  <a:srgbClr val="000000"/>
                </a:solidFill>
                <a:latin typeface="Calibri"/>
              </a:rPr>
              <a:t> or intermittent need </a:t>
            </a:r>
            <a:r>
              <a:rPr lang="en-US" sz="2400" b="0" i="0" dirty="0">
                <a:solidFill>
                  <a:srgbClr val="000000"/>
                </a:solidFill>
                <a:latin typeface="Calibri"/>
              </a:rPr>
              <a:t>for computational resources.</a:t>
            </a:r>
          </a:p>
        </p:txBody>
      </p:sp>
    </p:spTree>
    <p:extLst>
      <p:ext uri="{BB962C8B-B14F-4D97-AF65-F5344CB8AC3E}">
        <p14:creationId xmlns:p14="http://schemas.microsoft.com/office/powerpoint/2010/main" val="1542389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8861"/>
            <a:ext cx="8839200" cy="889000"/>
          </a:xfrm>
        </p:spPr>
        <p:txBody>
          <a:bodyPr/>
          <a:lstStyle/>
          <a:p>
            <a:r>
              <a:rPr lang="en-US" sz="2800" dirty="0"/>
              <a:t>NAMD: Molecular Dynamics, ApoA1 Benchmark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" y="1777999"/>
            <a:ext cx="4038599" cy="3305242"/>
          </a:xfrm>
        </p:spPr>
        <p:txBody>
          <a:bodyPr/>
          <a:lstStyle/>
          <a:p>
            <a:pPr marL="225425" indent="-225425">
              <a:lnSpc>
                <a:spcPct val="105000"/>
              </a:lnSpc>
              <a:spcBef>
                <a:spcPts val="600"/>
              </a:spcBef>
            </a:pPr>
            <a:r>
              <a:rPr lang="en-US" sz="2000" dirty="0"/>
              <a:t>48-core (2 node) calculation</a:t>
            </a:r>
          </a:p>
          <a:p>
            <a:pPr marL="225425" indent="-225425">
              <a:lnSpc>
                <a:spcPct val="105000"/>
              </a:lnSpc>
              <a:spcBef>
                <a:spcPts val="600"/>
              </a:spcBef>
            </a:pPr>
            <a:r>
              <a:rPr lang="en-US" sz="2000" dirty="0"/>
              <a:t>Test Case: ApoA1 benchmark.</a:t>
            </a:r>
          </a:p>
          <a:p>
            <a:pPr marL="225425" indent="-225425">
              <a:lnSpc>
                <a:spcPct val="105000"/>
              </a:lnSpc>
              <a:spcBef>
                <a:spcPts val="600"/>
              </a:spcBef>
            </a:pPr>
            <a:r>
              <a:rPr lang="en-US" sz="2000" dirty="0"/>
              <a:t>92,224 atoms, periodic, PME.</a:t>
            </a:r>
          </a:p>
          <a:p>
            <a:pPr marL="225425" indent="-225425">
              <a:lnSpc>
                <a:spcPct val="105000"/>
              </a:lnSpc>
              <a:spcBef>
                <a:spcPts val="600"/>
              </a:spcBef>
            </a:pPr>
            <a:r>
              <a:rPr lang="en-US" sz="2000" dirty="0"/>
              <a:t>Binary used: NAMD 2.11, </a:t>
            </a:r>
            <a:r>
              <a:rPr lang="en-US" sz="2000" dirty="0" err="1"/>
              <a:t>ibverbs</a:t>
            </a:r>
            <a:r>
              <a:rPr lang="en-US" sz="2000" dirty="0"/>
              <a:t>, SMP.</a:t>
            </a:r>
          </a:p>
          <a:p>
            <a:pPr marL="225425" indent="-225425">
              <a:lnSpc>
                <a:spcPct val="105000"/>
              </a:lnSpc>
              <a:spcBef>
                <a:spcPts val="600"/>
              </a:spcBef>
            </a:pPr>
            <a:r>
              <a:rPr lang="en-US" sz="2000" dirty="0"/>
              <a:t>Directly used prebuilt binary which uses </a:t>
            </a:r>
            <a:r>
              <a:rPr lang="en-US" sz="2000" dirty="0" err="1"/>
              <a:t>ibverbs</a:t>
            </a:r>
            <a:r>
              <a:rPr lang="en-US" sz="2000" dirty="0"/>
              <a:t> for multi-node runs.</a:t>
            </a:r>
          </a:p>
          <a:p>
            <a:pPr marL="225425" indent="-225425">
              <a:lnSpc>
                <a:spcPct val="105000"/>
              </a:lnSpc>
              <a:spcBef>
                <a:spcPts val="600"/>
              </a:spcBef>
            </a:pPr>
            <a:r>
              <a:rPr lang="en-US" sz="2000" dirty="0">
                <a:solidFill>
                  <a:srgbClr val="FF0000"/>
                </a:solidFill>
              </a:rPr>
              <a:t>23% slower w/ SR-IOV vs native IB. </a:t>
            </a:r>
            <a:endParaRPr lang="en-US" sz="2000" strike="sngStrike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52602"/>
            <a:ext cx="4876800" cy="320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31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8861"/>
            <a:ext cx="8839200" cy="889000"/>
          </a:xfrm>
        </p:spPr>
        <p:txBody>
          <a:bodyPr/>
          <a:lstStyle/>
          <a:p>
            <a:r>
              <a:rPr lang="en-US" sz="2800" dirty="0" err="1"/>
              <a:t>RAxML</a:t>
            </a:r>
            <a:r>
              <a:rPr lang="en-US" sz="2800" dirty="0"/>
              <a:t>: </a:t>
            </a:r>
            <a:r>
              <a:rPr lang="en-US" sz="2400" b="0" dirty="0"/>
              <a:t>Code for Maximum Likelihood-based inference of large phylogenetic trees. 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038600" cy="4572000"/>
          </a:xfrm>
        </p:spPr>
        <p:txBody>
          <a:bodyPr>
            <a:normAutofit/>
          </a:bodyPr>
          <a:lstStyle/>
          <a:p>
            <a:pPr marL="225425" indent="-225425" algn="just">
              <a:lnSpc>
                <a:spcPct val="105000"/>
              </a:lnSpc>
              <a:spcBef>
                <a:spcPts val="600"/>
              </a:spcBef>
            </a:pPr>
            <a:r>
              <a:rPr lang="en-US" sz="2000" dirty="0"/>
              <a:t>Widely used, including by CIPRES gateway.</a:t>
            </a:r>
          </a:p>
          <a:p>
            <a:pPr marL="225425" indent="-225425" algn="just">
              <a:lnSpc>
                <a:spcPct val="105000"/>
              </a:lnSpc>
              <a:spcBef>
                <a:spcPts val="600"/>
              </a:spcBef>
            </a:pPr>
            <a:r>
              <a:rPr lang="en-US" sz="2000" dirty="0"/>
              <a:t>48-core (2 node) calculation</a:t>
            </a:r>
          </a:p>
          <a:p>
            <a:pPr marL="225425" indent="-225425" algn="just">
              <a:lnSpc>
                <a:spcPct val="105000"/>
              </a:lnSpc>
              <a:spcBef>
                <a:spcPts val="600"/>
              </a:spcBef>
            </a:pPr>
            <a:r>
              <a:rPr lang="en-US" sz="2000" dirty="0"/>
              <a:t>Hybrid MPI/</a:t>
            </a:r>
            <a:r>
              <a:rPr lang="en-US" sz="2000" dirty="0" err="1"/>
              <a:t>Pthreads</a:t>
            </a:r>
            <a:r>
              <a:rPr lang="en-US" sz="2000" dirty="0"/>
              <a:t> Code.</a:t>
            </a:r>
          </a:p>
          <a:p>
            <a:pPr marL="225425" indent="-225425" algn="just">
              <a:lnSpc>
                <a:spcPct val="105000"/>
              </a:lnSpc>
              <a:spcBef>
                <a:spcPts val="600"/>
              </a:spcBef>
            </a:pPr>
            <a:r>
              <a:rPr lang="en-US" sz="2000" dirty="0"/>
              <a:t>12 MPI tasks, 4 threads per task.</a:t>
            </a:r>
          </a:p>
          <a:p>
            <a:pPr marL="225425" indent="-225425" algn="just">
              <a:lnSpc>
                <a:spcPct val="105000"/>
              </a:lnSpc>
              <a:spcBef>
                <a:spcPts val="600"/>
              </a:spcBef>
            </a:pPr>
            <a:r>
              <a:rPr lang="en-US" sz="2000" dirty="0"/>
              <a:t>Compilers: </a:t>
            </a:r>
            <a:r>
              <a:rPr lang="en-US" sz="2000" dirty="0" err="1"/>
              <a:t>gcc</a:t>
            </a:r>
            <a:r>
              <a:rPr lang="en-US" sz="2000" dirty="0"/>
              <a:t> + mvapich2 v2.2, AVX options.</a:t>
            </a:r>
          </a:p>
          <a:p>
            <a:pPr marL="225425" indent="-225425" algn="just">
              <a:lnSpc>
                <a:spcPct val="105000"/>
              </a:lnSpc>
              <a:spcBef>
                <a:spcPts val="600"/>
              </a:spcBef>
            </a:pPr>
            <a:r>
              <a:rPr lang="en-US" sz="2000" dirty="0"/>
              <a:t>Test Case: Comprehensive analysis, 218 taxa, 2,294 characters, 1,846 patterns, 100 bootstraps specified.</a:t>
            </a:r>
          </a:p>
          <a:p>
            <a:pPr marL="225425" indent="-225425" algn="just">
              <a:lnSpc>
                <a:spcPct val="105000"/>
              </a:lnSpc>
              <a:spcBef>
                <a:spcPts val="600"/>
              </a:spcBef>
            </a:pPr>
            <a:r>
              <a:rPr lang="en-US" sz="2000" dirty="0">
                <a:solidFill>
                  <a:srgbClr val="FF0000"/>
                </a:solidFill>
              </a:rPr>
              <a:t>19% slower w/ SR-IOV vs native IB. </a:t>
            </a:r>
            <a:endParaRPr lang="en-US" sz="2000" strike="sngStrike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05000"/>
            <a:ext cx="4584192" cy="30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52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8861"/>
            <a:ext cx="8839200" cy="889000"/>
          </a:xfrm>
        </p:spPr>
        <p:txBody>
          <a:bodyPr/>
          <a:lstStyle/>
          <a:p>
            <a:r>
              <a:rPr lang="en-US" sz="2800" dirty="0" err="1"/>
              <a:t>MrBayes</a:t>
            </a:r>
            <a:r>
              <a:rPr lang="en-US" sz="2800" dirty="0"/>
              <a:t>: </a:t>
            </a:r>
            <a:r>
              <a:rPr lang="en-US" sz="2400" b="0" dirty="0"/>
              <a:t>Software for Bayesian inference of phylogeny.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114800" cy="4572000"/>
          </a:xfrm>
        </p:spPr>
        <p:txBody>
          <a:bodyPr>
            <a:normAutofit/>
          </a:bodyPr>
          <a:lstStyle/>
          <a:p>
            <a:pPr marL="225425" indent="-225425" algn="just">
              <a:lnSpc>
                <a:spcPct val="105000"/>
              </a:lnSpc>
              <a:spcBef>
                <a:spcPts val="600"/>
              </a:spcBef>
            </a:pPr>
            <a:r>
              <a:rPr lang="en-US" sz="2000" dirty="0"/>
              <a:t>Widely used, including by CIPRES gateway.</a:t>
            </a:r>
          </a:p>
          <a:p>
            <a:pPr marL="225425" indent="-225425" algn="just">
              <a:lnSpc>
                <a:spcPct val="105000"/>
              </a:lnSpc>
              <a:spcBef>
                <a:spcPts val="600"/>
              </a:spcBef>
            </a:pPr>
            <a:r>
              <a:rPr lang="en-US" sz="2000" dirty="0"/>
              <a:t>32-core (2 node) calculation</a:t>
            </a:r>
          </a:p>
          <a:p>
            <a:pPr marL="225425" indent="-225425" algn="just">
              <a:lnSpc>
                <a:spcPct val="105000"/>
              </a:lnSpc>
              <a:spcBef>
                <a:spcPts val="600"/>
              </a:spcBef>
            </a:pPr>
            <a:r>
              <a:rPr lang="en-US" sz="2000" dirty="0"/>
              <a:t>Hybrid MPI/</a:t>
            </a:r>
            <a:r>
              <a:rPr lang="en-US" sz="2000" dirty="0" err="1"/>
              <a:t>OpenMP</a:t>
            </a:r>
            <a:r>
              <a:rPr lang="en-US" sz="2000" dirty="0"/>
              <a:t> Code.</a:t>
            </a:r>
          </a:p>
          <a:p>
            <a:pPr marL="225425" indent="-225425" algn="just">
              <a:lnSpc>
                <a:spcPct val="105000"/>
              </a:lnSpc>
              <a:spcBef>
                <a:spcPts val="600"/>
              </a:spcBef>
            </a:pPr>
            <a:r>
              <a:rPr lang="en-US" sz="2000" dirty="0"/>
              <a:t>8 MPI tasks, 4 </a:t>
            </a:r>
            <a:r>
              <a:rPr lang="en-US" sz="2000" dirty="0" err="1"/>
              <a:t>OpenMP</a:t>
            </a:r>
            <a:r>
              <a:rPr lang="en-US" sz="2000" dirty="0"/>
              <a:t> threads per task.</a:t>
            </a:r>
          </a:p>
          <a:p>
            <a:pPr marL="225425" indent="-225425" algn="just">
              <a:lnSpc>
                <a:spcPct val="105000"/>
              </a:lnSpc>
              <a:spcBef>
                <a:spcPts val="600"/>
              </a:spcBef>
            </a:pPr>
            <a:r>
              <a:rPr lang="en-US" sz="2000" dirty="0"/>
              <a:t>Compilers: </a:t>
            </a:r>
            <a:r>
              <a:rPr lang="en-US" sz="2000" dirty="0" err="1"/>
              <a:t>gcc</a:t>
            </a:r>
            <a:r>
              <a:rPr lang="en-US" sz="2000" dirty="0"/>
              <a:t> + mvapich2 v2.2, AVX options.</a:t>
            </a:r>
          </a:p>
          <a:p>
            <a:pPr marL="225425" indent="-225425" algn="just">
              <a:lnSpc>
                <a:spcPct val="105000"/>
              </a:lnSpc>
              <a:spcBef>
                <a:spcPts val="600"/>
              </a:spcBef>
            </a:pPr>
            <a:r>
              <a:rPr lang="en-US" sz="2000" dirty="0"/>
              <a:t>Test Case: 218 taxa, 10,000 generations. </a:t>
            </a:r>
          </a:p>
          <a:p>
            <a:pPr marL="225425" indent="-225425" algn="just">
              <a:lnSpc>
                <a:spcPct val="105000"/>
              </a:lnSpc>
              <a:spcBef>
                <a:spcPts val="600"/>
              </a:spcBef>
            </a:pPr>
            <a:r>
              <a:rPr lang="en-US" sz="2000" dirty="0">
                <a:solidFill>
                  <a:srgbClr val="FF0000"/>
                </a:solidFill>
              </a:rPr>
              <a:t>3% slower with SR-IOV vs native IB. </a:t>
            </a:r>
            <a:endParaRPr lang="en-US" sz="2000" strike="sngStrike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08" y="1981200"/>
            <a:ext cx="4584192" cy="30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95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Cloudmesh, Comet</a:t>
            </a:r>
            <a:br>
              <a:rPr lang="en-US" dirty="0"/>
            </a:br>
            <a:r>
              <a:rPr lang="en-US" dirty="0"/>
              <a:t>and Virtual Clusters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CCvC</a:t>
            </a:r>
            <a:endParaRPr lang="en-US" dirty="0"/>
          </a:p>
          <a:p>
            <a:r>
              <a:rPr lang="en-US" dirty="0"/>
              <a:t>Gregor von Laszewski</a:t>
            </a:r>
          </a:p>
          <a:p>
            <a:r>
              <a:rPr lang="en-US" dirty="0">
                <a:hlinkClick r:id="rId3"/>
              </a:rPr>
              <a:t>laszewski@gmail.com</a:t>
            </a:r>
            <a:endParaRPr lang="en-US" dirty="0"/>
          </a:p>
          <a:p>
            <a:r>
              <a:rPr lang="en-US" dirty="0">
                <a:hlinkClick r:id="rId4"/>
              </a:rPr>
              <a:t>https://github.com/cloudmesh/client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</p:spTree>
    <p:extLst>
      <p:ext uri="{BB962C8B-B14F-4D97-AF65-F5344CB8AC3E}">
        <p14:creationId xmlns:p14="http://schemas.microsoft.com/office/powerpoint/2010/main" val="2880446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6725" y="228600"/>
            <a:ext cx="8210550" cy="838200"/>
          </a:xfrm>
        </p:spPr>
        <p:txBody>
          <a:bodyPr>
            <a:normAutofit/>
          </a:bodyPr>
          <a:lstStyle/>
          <a:p>
            <a:r>
              <a:rPr lang="en-US" sz="3600" dirty="0"/>
              <a:t>Comet </a:t>
            </a:r>
            <a:r>
              <a:rPr lang="en-US" sz="3600" dirty="0" err="1"/>
              <a:t>Cloudmesh</a:t>
            </a:r>
            <a:r>
              <a:rPr lang="en-US" sz="3600" dirty="0"/>
              <a:t> Usage Examples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990602"/>
            <a:ext cx="8581292" cy="510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73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10550" cy="838200"/>
          </a:xfrm>
        </p:spPr>
        <p:txBody>
          <a:bodyPr>
            <a:normAutofit/>
          </a:bodyPr>
          <a:lstStyle/>
          <a:p>
            <a:r>
              <a:rPr lang="en-US" sz="3600" dirty="0"/>
              <a:t>Comet </a:t>
            </a:r>
            <a:r>
              <a:rPr lang="en-US" sz="3600" dirty="0" err="1"/>
              <a:t>Cloudmesh</a:t>
            </a:r>
            <a:r>
              <a:rPr lang="en-US" sz="3600" dirty="0"/>
              <a:t> Usage Examples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316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44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342" y="152400"/>
            <a:ext cx="7886700" cy="777874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867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Virtual clusters on Comet provide an opportunity for communities to set up custom OS and software stack.</a:t>
            </a:r>
          </a:p>
          <a:p>
            <a:r>
              <a:rPr lang="en-US" dirty="0"/>
              <a:t>Command line and web based interface to manage clusters. Console access is available.</a:t>
            </a:r>
          </a:p>
          <a:p>
            <a:r>
              <a:rPr lang="en-US" dirty="0"/>
              <a:t>Preserves performance of HPC infrastructure while opening up virtualization options. Confirmed by application benchmarks.</a:t>
            </a:r>
          </a:p>
          <a:p>
            <a:r>
              <a:rPr lang="en-US" dirty="0"/>
              <a:t>Significant production use on Comet by Open Science Grid (OSG).</a:t>
            </a:r>
          </a:p>
          <a:p>
            <a:r>
              <a:rPr lang="en-US" dirty="0"/>
              <a:t>Additional projects in the pipeline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14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"/>
                <a:cs typeface="Courier"/>
              </a:rPr>
              <a:t>(COMET)</a:t>
            </a:r>
            <a:r>
              <a:rPr lang="en-US" sz="1200" dirty="0" err="1">
                <a:latin typeface="Courier"/>
                <a:cs typeface="Courier"/>
              </a:rPr>
              <a:t>host:client</a:t>
            </a:r>
            <a:r>
              <a:rPr lang="en-US" sz="1200" dirty="0">
                <a:latin typeface="Courier"/>
                <a:cs typeface="Courier"/>
              </a:rPr>
              <a:t>$ cm comet console vc4 vm-vc4-0</a:t>
            </a:r>
          </a:p>
          <a:p>
            <a:pPr marL="0" indent="0">
              <a:buNone/>
            </a:pPr>
            <a:endParaRPr lang="en-US" sz="12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200" dirty="0">
              <a:latin typeface="Courier"/>
              <a:cs typeface="Courier"/>
            </a:endParaRPr>
          </a:p>
        </p:txBody>
      </p:sp>
      <p:pic>
        <p:nvPicPr>
          <p:cNvPr id="5" name="Picture 4" descr="Screen Shot 2016-02-22 at 11.22.2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5904130" cy="4572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91550" cy="1006474"/>
          </a:xfrm>
        </p:spPr>
        <p:txBody>
          <a:bodyPr>
            <a:normAutofit/>
          </a:bodyPr>
          <a:lstStyle/>
          <a:p>
            <a:r>
              <a:rPr lang="en-US" sz="3200" dirty="0"/>
              <a:t>Comet </a:t>
            </a:r>
            <a:r>
              <a:rPr lang="en-US" sz="3200" dirty="0" err="1"/>
              <a:t>Cloudmesh</a:t>
            </a:r>
            <a:r>
              <a:rPr lang="en-US" sz="3200" dirty="0"/>
              <a:t> Client : Console access</a:t>
            </a:r>
          </a:p>
        </p:txBody>
      </p:sp>
    </p:spTree>
    <p:extLst>
      <p:ext uri="{BB962C8B-B14F-4D97-AF65-F5344CB8AC3E}">
        <p14:creationId xmlns:p14="http://schemas.microsoft.com/office/powerpoint/2010/main" val="2692496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MPI bandwidth slowdown from SR-IOV is at most 1.21 for medium-sized messages &amp; negligible for small &amp; large ones</a:t>
            </a:r>
            <a:endParaRPr lang="en-US" sz="2000" dirty="0">
              <a:cs typeface="+mj-cs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1" y="1371600"/>
            <a:ext cx="7580313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971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MPI latency slowdown from SR-IOV is at most 1.32 for small messages &amp; negligible for large ones</a:t>
            </a:r>
            <a:endParaRPr lang="en-US" sz="2000" dirty="0">
              <a:cs typeface="+mj-cs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357313"/>
            <a:ext cx="7772400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3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31" y="116377"/>
            <a:ext cx="8763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Overview of Virtual Clusters on Comet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6539" y="1450730"/>
            <a:ext cx="8839200" cy="3733800"/>
          </a:xfrm>
          <a:prstGeom prst="rect">
            <a:avLst/>
          </a:prstGeom>
          <a:ln w="38100" cmpd="sng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Bef>
                <a:spcPts val="600"/>
              </a:spcBef>
              <a:buClr>
                <a:prstClr val="black"/>
              </a:buClr>
            </a:pPr>
            <a:r>
              <a:rPr lang="en-US" sz="2400" b="0" i="0" dirty="0">
                <a:solidFill>
                  <a:prstClr val="black"/>
                </a:solidFill>
                <a:latin typeface="Calibri"/>
              </a:rPr>
              <a:t>Projects have persistent VM for cluster management</a:t>
            </a:r>
          </a:p>
          <a:p>
            <a:pPr lvl="1">
              <a:lnSpc>
                <a:spcPct val="105000"/>
              </a:lnSpc>
              <a:spcBef>
                <a:spcPts val="600"/>
              </a:spcBef>
              <a:buClr>
                <a:prstClr val="black"/>
              </a:buClr>
            </a:pPr>
            <a:r>
              <a:rPr lang="en-US" sz="2000" i="0" dirty="0">
                <a:solidFill>
                  <a:prstClr val="black"/>
                </a:solidFill>
                <a:latin typeface="Calibri"/>
              </a:rPr>
              <a:t>Modest: single core, 1-2 GB of RAM</a:t>
            </a:r>
          </a:p>
          <a:p>
            <a:pPr>
              <a:lnSpc>
                <a:spcPct val="105000"/>
              </a:lnSpc>
              <a:spcBef>
                <a:spcPts val="600"/>
              </a:spcBef>
              <a:buClr>
                <a:prstClr val="black"/>
              </a:buClr>
            </a:pPr>
            <a:r>
              <a:rPr lang="en-US" sz="2400" b="0" i="0" dirty="0">
                <a:solidFill>
                  <a:prstClr val="black"/>
                </a:solidFill>
                <a:latin typeface="Calibri"/>
              </a:rPr>
              <a:t>Standard compute nodes will be scheduled as containers via batch system</a:t>
            </a:r>
          </a:p>
          <a:p>
            <a:pPr lvl="1">
              <a:lnSpc>
                <a:spcPct val="105000"/>
              </a:lnSpc>
              <a:spcBef>
                <a:spcPts val="600"/>
              </a:spcBef>
              <a:buClr>
                <a:prstClr val="black"/>
              </a:buClr>
            </a:pPr>
            <a:r>
              <a:rPr lang="en-US" sz="2000" i="0" dirty="0">
                <a:solidFill>
                  <a:prstClr val="black"/>
                </a:solidFill>
                <a:latin typeface="Calibri"/>
              </a:rPr>
              <a:t>One virtual compute node per container</a:t>
            </a:r>
          </a:p>
          <a:p>
            <a:pPr>
              <a:lnSpc>
                <a:spcPct val="105000"/>
              </a:lnSpc>
              <a:spcBef>
                <a:spcPts val="600"/>
              </a:spcBef>
              <a:buClr>
                <a:prstClr val="black"/>
              </a:buClr>
            </a:pPr>
            <a:r>
              <a:rPr lang="en-US" sz="2400" b="0" i="0" dirty="0">
                <a:solidFill>
                  <a:prstClr val="black"/>
                </a:solidFill>
                <a:latin typeface="Calibri"/>
              </a:rPr>
              <a:t>Virtual disk images stored as ZFS datasets</a:t>
            </a:r>
          </a:p>
          <a:p>
            <a:pPr lvl="1">
              <a:lnSpc>
                <a:spcPct val="105000"/>
              </a:lnSpc>
              <a:spcBef>
                <a:spcPts val="600"/>
              </a:spcBef>
              <a:buClr>
                <a:prstClr val="black"/>
              </a:buClr>
            </a:pPr>
            <a:r>
              <a:rPr lang="en-US" sz="2000" i="0" dirty="0">
                <a:solidFill>
                  <a:prstClr val="black"/>
                </a:solidFill>
                <a:latin typeface="Calibri"/>
              </a:rPr>
              <a:t>Migrated to and from containers at job start and end</a:t>
            </a:r>
          </a:p>
          <a:p>
            <a:pPr>
              <a:lnSpc>
                <a:spcPct val="105000"/>
              </a:lnSpc>
              <a:spcBef>
                <a:spcPts val="600"/>
              </a:spcBef>
              <a:buClr>
                <a:prstClr val="black"/>
              </a:buClr>
            </a:pPr>
            <a:r>
              <a:rPr lang="en-US" sz="2400" b="0" i="0" dirty="0">
                <a:solidFill>
                  <a:prstClr val="black"/>
                </a:solidFill>
                <a:latin typeface="Calibri"/>
              </a:rPr>
              <a:t>VM use allocated and tracked like regular computing</a:t>
            </a:r>
          </a:p>
          <a:p>
            <a:pPr>
              <a:lnSpc>
                <a:spcPct val="105000"/>
              </a:lnSpc>
              <a:spcBef>
                <a:spcPts val="600"/>
              </a:spcBef>
              <a:buClr>
                <a:prstClr val="black"/>
              </a:buClr>
            </a:pPr>
            <a:endParaRPr lang="en-US" sz="2400" b="0" i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208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Enabling Technologies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36576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400" b="0" dirty="0">
                <a:solidFill>
                  <a:srgbClr val="000000"/>
                </a:solidFill>
              </a:rPr>
              <a:t>KVM—Lets us run virtual machines (all processor features)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400" b="0" dirty="0">
                <a:solidFill>
                  <a:srgbClr val="000000"/>
                </a:solidFill>
              </a:rPr>
              <a:t>SR-IOV—Makes MPI go fast on VMs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400" b="0" dirty="0">
                <a:solidFill>
                  <a:srgbClr val="000000"/>
                </a:solidFill>
              </a:rPr>
              <a:t>Rocks—Systems management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400" b="0" dirty="0">
                <a:solidFill>
                  <a:srgbClr val="000000"/>
                </a:solidFill>
              </a:rPr>
              <a:t>ZFS—Disk image management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400" b="0" dirty="0">
                <a:solidFill>
                  <a:srgbClr val="000000"/>
                </a:solidFill>
              </a:rPr>
              <a:t>VLANs—Isolate virtual cluster management network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400" b="0" dirty="0" err="1">
                <a:solidFill>
                  <a:srgbClr val="000000"/>
                </a:solidFill>
              </a:rPr>
              <a:t>pkeys</a:t>
            </a:r>
            <a:r>
              <a:rPr lang="en-US" sz="2400" b="0" dirty="0">
                <a:solidFill>
                  <a:srgbClr val="000000"/>
                </a:solidFill>
              </a:rPr>
              <a:t>—Isolate virtual cluster IB network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400" b="0" dirty="0">
                <a:solidFill>
                  <a:srgbClr val="000000"/>
                </a:solidFill>
              </a:rPr>
              <a:t>Nucleus* —Coordination engine (scheduling, provisioning, status, etc.)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</a:rPr>
              <a:t>Client*  – </a:t>
            </a:r>
            <a:r>
              <a:rPr lang="en-US" sz="2400" dirty="0" err="1">
                <a:solidFill>
                  <a:srgbClr val="000000"/>
                </a:solidFill>
              </a:rPr>
              <a:t>Cloudmesh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endParaRPr lang="en-US" sz="2400" b="0" dirty="0">
              <a:solidFill>
                <a:srgbClr val="000000"/>
              </a:solidFill>
            </a:endParaRPr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n-US" sz="2400" i="1" dirty="0">
                <a:solidFill>
                  <a:srgbClr val="000000"/>
                </a:solidFill>
              </a:rPr>
              <a:t>* Developed by our partner Indiana University</a:t>
            </a:r>
            <a:endParaRPr lang="en-US" sz="2400" b="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2"/>
            <a:ext cx="8839200" cy="1325563"/>
          </a:xfrm>
        </p:spPr>
        <p:txBody>
          <a:bodyPr>
            <a:noAutofit/>
          </a:bodyPr>
          <a:lstStyle/>
          <a:p>
            <a:r>
              <a:rPr lang="en-US" sz="3600" dirty="0"/>
              <a:t>Key for Performance: </a:t>
            </a:r>
            <a:br>
              <a:rPr lang="en-US" sz="3600" dirty="0"/>
            </a:br>
            <a:r>
              <a:rPr lang="en-US" sz="3600" i="1" dirty="0"/>
              <a:t>Single Root I/O Virtualization (SR-IOV)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5867400" cy="4343400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2"/>
                </a:solidFill>
              </a:rPr>
              <a:t>Problem</a:t>
            </a:r>
            <a:r>
              <a:rPr lang="en-US" sz="2000" b="0" dirty="0">
                <a:solidFill>
                  <a:schemeClr val="tx2"/>
                </a:solidFill>
              </a:rPr>
              <a:t>: Virtualization </a:t>
            </a:r>
            <a:r>
              <a:rPr lang="en-US" sz="2000" b="0" dirty="0">
                <a:solidFill>
                  <a:schemeClr val="tx2"/>
                </a:solidFill>
                <a:sym typeface="Wingdings"/>
              </a:rPr>
              <a:t>generally has resulted in</a:t>
            </a:r>
            <a:r>
              <a:rPr lang="en-US" sz="2000" b="0" dirty="0">
                <a:solidFill>
                  <a:schemeClr val="tx2"/>
                </a:solidFill>
              </a:rPr>
              <a:t> significant I/O performance degradation (e.g., excessive DMA interrupts)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2"/>
                </a:solidFill>
              </a:rPr>
              <a:t>Solution</a:t>
            </a:r>
            <a:r>
              <a:rPr lang="en-US" sz="2000" b="0" dirty="0">
                <a:solidFill>
                  <a:schemeClr val="tx2"/>
                </a:solidFill>
              </a:rPr>
              <a:t>: SR-IOV and </a:t>
            </a:r>
            <a:r>
              <a:rPr lang="en-US" sz="2000" b="0" dirty="0" err="1">
                <a:solidFill>
                  <a:schemeClr val="tx2"/>
                </a:solidFill>
              </a:rPr>
              <a:t>Mellanox</a:t>
            </a:r>
            <a:r>
              <a:rPr lang="en-US" sz="2000" b="0" dirty="0">
                <a:solidFill>
                  <a:schemeClr val="tx2"/>
                </a:solidFill>
              </a:rPr>
              <a:t> ConnectX-3 </a:t>
            </a:r>
            <a:r>
              <a:rPr lang="en-US" sz="2000" b="0" dirty="0" err="1">
                <a:solidFill>
                  <a:schemeClr val="tx2"/>
                </a:solidFill>
              </a:rPr>
              <a:t>InfiniBand</a:t>
            </a:r>
            <a:r>
              <a:rPr lang="en-US" sz="2000" b="0" dirty="0">
                <a:solidFill>
                  <a:schemeClr val="tx2"/>
                </a:solidFill>
              </a:rPr>
              <a:t> host channel adapters </a:t>
            </a:r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2"/>
                </a:solidFill>
              </a:rPr>
              <a:t>One physical function </a:t>
            </a:r>
            <a:r>
              <a:rPr lang="en-US" sz="2000" dirty="0">
                <a:solidFill>
                  <a:schemeClr val="tx2"/>
                </a:solidFill>
                <a:sym typeface="Wingdings"/>
              </a:rPr>
              <a:t> multiple virtual functions, each light weight but with its own DMA streams, memory space, interrupts</a:t>
            </a:r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2"/>
                </a:solidFill>
                <a:sym typeface="Wingdings"/>
              </a:rPr>
              <a:t>Allows DMA to bypass hypervisor to VMs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000" i="1" dirty="0">
                <a:solidFill>
                  <a:schemeClr val="tx2"/>
                </a:solidFill>
              </a:rPr>
              <a:t>SRIOV enables virtual HPC cluster w/ near-native InfiniBand latency/bandwidth and minimal overhead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1371600"/>
            <a:ext cx="3394818" cy="3048000"/>
          </a:xfrm>
          <a:prstGeom prst="rect">
            <a:avLst/>
          </a:prstGeom>
        </p:spPr>
      </p:pic>
      <p:pic>
        <p:nvPicPr>
          <p:cNvPr id="5" name="Picture 4" descr="Mellanox_logoCMYK_JPE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4724400"/>
            <a:ext cx="1600200" cy="12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4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 bwMode="auto">
          <a:xfrm>
            <a:off x="1638300" y="2132106"/>
            <a:ext cx="0" cy="1270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51492" cy="63798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User-Customized HPC</a:t>
            </a:r>
            <a:br>
              <a:rPr lang="en-US" dirty="0"/>
            </a:br>
            <a:r>
              <a:rPr lang="en-US" sz="4000" dirty="0"/>
              <a:t>1:1 physical-to-virtual compute node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990600" y="1905000"/>
            <a:ext cx="1295400" cy="63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Frontend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390912" y="1719730"/>
            <a:ext cx="1828800" cy="115420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Virtual Frontend</a:t>
            </a:r>
          </a:p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Hosting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172200" y="1905000"/>
            <a:ext cx="1828800" cy="58270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Disk Image Vault</a:t>
            </a:r>
          </a:p>
        </p:txBody>
      </p:sp>
      <p:sp>
        <p:nvSpPr>
          <p:cNvPr id="6" name="Can 5"/>
          <p:cNvSpPr/>
          <p:nvPr/>
        </p:nvSpPr>
        <p:spPr bwMode="auto">
          <a:xfrm>
            <a:off x="6324600" y="2655047"/>
            <a:ext cx="228600" cy="228600"/>
          </a:xfrm>
          <a:prstGeom prst="ca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7" name="Can 6"/>
          <p:cNvSpPr/>
          <p:nvPr/>
        </p:nvSpPr>
        <p:spPr bwMode="auto">
          <a:xfrm>
            <a:off x="6553200" y="2655047"/>
            <a:ext cx="228600" cy="228600"/>
          </a:xfrm>
          <a:prstGeom prst="ca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8" name="Can 7"/>
          <p:cNvSpPr/>
          <p:nvPr/>
        </p:nvSpPr>
        <p:spPr bwMode="auto">
          <a:xfrm>
            <a:off x="6779558" y="2655047"/>
            <a:ext cx="228600" cy="228600"/>
          </a:xfrm>
          <a:prstGeom prst="ca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9" name="Can 8"/>
          <p:cNvSpPr/>
          <p:nvPr/>
        </p:nvSpPr>
        <p:spPr bwMode="auto">
          <a:xfrm>
            <a:off x="7014880" y="2655047"/>
            <a:ext cx="228600" cy="228600"/>
          </a:xfrm>
          <a:prstGeom prst="ca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10" name="Can 9"/>
          <p:cNvSpPr/>
          <p:nvPr/>
        </p:nvSpPr>
        <p:spPr bwMode="auto">
          <a:xfrm>
            <a:off x="7254684" y="2655047"/>
            <a:ext cx="228600" cy="228600"/>
          </a:xfrm>
          <a:prstGeom prst="ca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11" name="Can 10"/>
          <p:cNvSpPr/>
          <p:nvPr/>
        </p:nvSpPr>
        <p:spPr bwMode="auto">
          <a:xfrm>
            <a:off x="7472077" y="2655047"/>
            <a:ext cx="228600" cy="228600"/>
          </a:xfrm>
          <a:prstGeom prst="ca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12" name="Can 11"/>
          <p:cNvSpPr/>
          <p:nvPr/>
        </p:nvSpPr>
        <p:spPr bwMode="auto">
          <a:xfrm>
            <a:off x="6456829" y="2758888"/>
            <a:ext cx="228600" cy="228600"/>
          </a:xfrm>
          <a:prstGeom prst="ca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13" name="Can 12"/>
          <p:cNvSpPr/>
          <p:nvPr/>
        </p:nvSpPr>
        <p:spPr bwMode="auto">
          <a:xfrm>
            <a:off x="6685429" y="2758888"/>
            <a:ext cx="228600" cy="228600"/>
          </a:xfrm>
          <a:prstGeom prst="ca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14" name="Can 13"/>
          <p:cNvSpPr/>
          <p:nvPr/>
        </p:nvSpPr>
        <p:spPr bwMode="auto">
          <a:xfrm>
            <a:off x="6911787" y="2758888"/>
            <a:ext cx="228600" cy="228600"/>
          </a:xfrm>
          <a:prstGeom prst="ca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15" name="Can 14"/>
          <p:cNvSpPr/>
          <p:nvPr/>
        </p:nvSpPr>
        <p:spPr bwMode="auto">
          <a:xfrm>
            <a:off x="7147109" y="2758888"/>
            <a:ext cx="228600" cy="228600"/>
          </a:xfrm>
          <a:prstGeom prst="ca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16" name="Can 15"/>
          <p:cNvSpPr/>
          <p:nvPr/>
        </p:nvSpPr>
        <p:spPr bwMode="auto">
          <a:xfrm>
            <a:off x="7386913" y="2758888"/>
            <a:ext cx="228600" cy="228600"/>
          </a:xfrm>
          <a:prstGeom prst="ca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17" name="Can 16"/>
          <p:cNvSpPr/>
          <p:nvPr/>
        </p:nvSpPr>
        <p:spPr bwMode="auto">
          <a:xfrm>
            <a:off x="7604306" y="2758888"/>
            <a:ext cx="228600" cy="228600"/>
          </a:xfrm>
          <a:prstGeom prst="ca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914400" y="3402106"/>
            <a:ext cx="14478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914400" y="4253753"/>
            <a:ext cx="14478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914400" y="5105400"/>
            <a:ext cx="14478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3124200" y="3402106"/>
            <a:ext cx="14478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3124200" y="4253753"/>
            <a:ext cx="14478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3124200" y="5105400"/>
            <a:ext cx="14478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7014880" y="3379694"/>
            <a:ext cx="14478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7014880" y="4231341"/>
            <a:ext cx="14478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7014880" y="5082988"/>
            <a:ext cx="14478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Compute</a:t>
            </a:r>
          </a:p>
        </p:txBody>
      </p:sp>
      <p:cxnSp>
        <p:nvCxnSpPr>
          <p:cNvPr id="28" name="Straight Connector 27"/>
          <p:cNvCxnSpPr>
            <a:stCxn id="18" idx="3"/>
            <a:endCxn id="21" idx="1"/>
          </p:cNvCxnSpPr>
          <p:nvPr/>
        </p:nvCxnSpPr>
        <p:spPr bwMode="auto">
          <a:xfrm>
            <a:off x="2362200" y="3821206"/>
            <a:ext cx="76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9" idx="3"/>
            <a:endCxn id="22" idx="1"/>
          </p:cNvCxnSpPr>
          <p:nvPr/>
        </p:nvCxnSpPr>
        <p:spPr bwMode="auto">
          <a:xfrm>
            <a:off x="2362200" y="4672853"/>
            <a:ext cx="76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0" idx="3"/>
            <a:endCxn id="23" idx="1"/>
          </p:cNvCxnSpPr>
          <p:nvPr/>
        </p:nvCxnSpPr>
        <p:spPr bwMode="auto">
          <a:xfrm flipV="1">
            <a:off x="2362200" y="5524500"/>
            <a:ext cx="762000" cy="381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638300" y="3124200"/>
            <a:ext cx="40767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5" idx="1"/>
          </p:cNvCxnSpPr>
          <p:nvPr/>
        </p:nvCxnSpPr>
        <p:spPr bwMode="auto">
          <a:xfrm flipH="1">
            <a:off x="5715000" y="2196355"/>
            <a:ext cx="457200" cy="1344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715000" y="2209800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715000" y="3124200"/>
            <a:ext cx="0" cy="2362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26" idx="1"/>
          </p:cNvCxnSpPr>
          <p:nvPr/>
        </p:nvCxnSpPr>
        <p:spPr bwMode="auto">
          <a:xfrm flipH="1" flipV="1">
            <a:off x="5715000" y="5486400"/>
            <a:ext cx="1299880" cy="156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5" idx="1"/>
          </p:cNvCxnSpPr>
          <p:nvPr/>
        </p:nvCxnSpPr>
        <p:spPr bwMode="auto">
          <a:xfrm flipH="1">
            <a:off x="5715000" y="4650441"/>
            <a:ext cx="12998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24" idx="1"/>
          </p:cNvCxnSpPr>
          <p:nvPr/>
        </p:nvCxnSpPr>
        <p:spPr bwMode="auto">
          <a:xfrm flipH="1" flipV="1">
            <a:off x="5715000" y="3782361"/>
            <a:ext cx="1299880" cy="1643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2743200" y="3124200"/>
            <a:ext cx="0" cy="24003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4" idx="2"/>
          </p:cNvCxnSpPr>
          <p:nvPr/>
        </p:nvCxnSpPr>
        <p:spPr bwMode="auto">
          <a:xfrm>
            <a:off x="4305312" y="2873936"/>
            <a:ext cx="0" cy="6364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3" idx="0"/>
          </p:cNvCxnSpPr>
          <p:nvPr/>
        </p:nvCxnSpPr>
        <p:spPr bwMode="auto">
          <a:xfrm flipV="1">
            <a:off x="1638300" y="1398494"/>
            <a:ext cx="0" cy="5065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1371600" y="1398494"/>
            <a:ext cx="426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4" idx="0"/>
          </p:cNvCxnSpPr>
          <p:nvPr/>
        </p:nvCxnSpPr>
        <p:spPr bwMode="auto">
          <a:xfrm flipV="1">
            <a:off x="4305312" y="1398494"/>
            <a:ext cx="0" cy="3212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5715000" y="1143001"/>
            <a:ext cx="95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prstClr val="black"/>
                </a:solidFill>
              </a:rPr>
              <a:t>public network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90600" y="2667002"/>
            <a:ext cx="647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prstClr val="white">
                    <a:lumMod val="75000"/>
                  </a:prstClr>
                </a:solidFill>
              </a:rPr>
              <a:t>private</a:t>
            </a:r>
          </a:p>
        </p:txBody>
      </p:sp>
      <p:cxnSp>
        <p:nvCxnSpPr>
          <p:cNvPr id="46" name="Straight Connector 45"/>
          <p:cNvCxnSpPr>
            <a:stCxn id="51" idx="1"/>
          </p:cNvCxnSpPr>
          <p:nvPr/>
        </p:nvCxnSpPr>
        <p:spPr bwMode="auto">
          <a:xfrm flipH="1">
            <a:off x="2589680" y="5636822"/>
            <a:ext cx="70148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3886200" y="2439038"/>
            <a:ext cx="0" cy="5550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ounded Rectangle 48"/>
          <p:cNvSpPr/>
          <p:nvPr/>
        </p:nvSpPr>
        <p:spPr bwMode="auto">
          <a:xfrm>
            <a:off x="1290922" y="3680011"/>
            <a:ext cx="741822" cy="474382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Virtual</a:t>
            </a:r>
          </a:p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50" name="Rounded Rectangle 49"/>
          <p:cNvSpPr/>
          <p:nvPr/>
        </p:nvSpPr>
        <p:spPr bwMode="auto">
          <a:xfrm>
            <a:off x="1267389" y="4533899"/>
            <a:ext cx="741822" cy="474382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Virtual</a:t>
            </a:r>
          </a:p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3291168" y="5399631"/>
            <a:ext cx="741822" cy="474382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Virtual</a:t>
            </a:r>
          </a:p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Compute</a:t>
            </a: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2590800" y="2987488"/>
            <a:ext cx="0" cy="26513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50" idx="3"/>
          </p:cNvCxnSpPr>
          <p:nvPr/>
        </p:nvCxnSpPr>
        <p:spPr bwMode="auto">
          <a:xfrm flipV="1">
            <a:off x="2009212" y="4762874"/>
            <a:ext cx="588027" cy="82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2040316" y="3924674"/>
            <a:ext cx="55692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2589680" y="2987490"/>
            <a:ext cx="1303895" cy="1380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flipH="1">
            <a:off x="3200400" y="2514600"/>
            <a:ext cx="38771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flipV="1">
            <a:off x="3200400" y="1371600"/>
            <a:ext cx="0" cy="11430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2590800" y="2667002"/>
            <a:ext cx="647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rgbClr val="002060"/>
                </a:solidFill>
              </a:rPr>
              <a:t>private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1277471" y="5469218"/>
            <a:ext cx="741822" cy="474382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Virtual</a:t>
            </a:r>
          </a:p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3487277" y="4586566"/>
            <a:ext cx="741822" cy="474382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Virtual</a:t>
            </a:r>
          </a:p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7375709" y="4586566"/>
            <a:ext cx="741822" cy="474382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Virtual</a:t>
            </a:r>
          </a:p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Compute</a:t>
            </a:r>
          </a:p>
        </p:txBody>
      </p:sp>
      <p:cxnSp>
        <p:nvCxnSpPr>
          <p:cNvPr id="65" name="Straight Connector 64"/>
          <p:cNvCxnSpPr>
            <a:stCxn id="62" idx="3"/>
          </p:cNvCxnSpPr>
          <p:nvPr/>
        </p:nvCxnSpPr>
        <p:spPr bwMode="auto">
          <a:xfrm>
            <a:off x="2019294" y="5706409"/>
            <a:ext cx="85221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H="1" flipV="1">
            <a:off x="2863950" y="3222814"/>
            <a:ext cx="6437" cy="248359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2856523" y="3222812"/>
            <a:ext cx="156755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flipV="1">
            <a:off x="4648200" y="2590802"/>
            <a:ext cx="0" cy="64209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63" idx="1"/>
          </p:cNvCxnSpPr>
          <p:nvPr/>
        </p:nvCxnSpPr>
        <p:spPr bwMode="auto">
          <a:xfrm flipH="1">
            <a:off x="2870387" y="4823757"/>
            <a:ext cx="61689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4424080" y="3222812"/>
            <a:ext cx="121472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5638800" y="3222812"/>
            <a:ext cx="0" cy="160094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64" idx="1"/>
          </p:cNvCxnSpPr>
          <p:nvPr/>
        </p:nvCxnSpPr>
        <p:spPr bwMode="auto">
          <a:xfrm flipH="1">
            <a:off x="5638801" y="4823757"/>
            <a:ext cx="173690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5029200" y="2514600"/>
            <a:ext cx="35970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flipV="1">
            <a:off x="5388906" y="1371600"/>
            <a:ext cx="0" cy="11430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5029200" y="3200402"/>
            <a:ext cx="647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rgbClr val="92D050"/>
                </a:solidFill>
              </a:rPr>
              <a:t>private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086600" y="1143000"/>
            <a:ext cx="815784" cy="574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prstClr val="white">
                    <a:lumMod val="75000"/>
                  </a:prstClr>
                </a:solidFill>
              </a:rPr>
              <a:t>physical</a:t>
            </a:r>
          </a:p>
          <a:p>
            <a:r>
              <a:rPr lang="en-US" sz="1000" b="1" i="0" dirty="0">
                <a:solidFill>
                  <a:srgbClr val="92D050"/>
                </a:solidFill>
              </a:rPr>
              <a:t>virtual </a:t>
            </a:r>
          </a:p>
          <a:p>
            <a:r>
              <a:rPr lang="en-US" sz="1000" b="1" i="0" dirty="0">
                <a:solidFill>
                  <a:srgbClr val="0070C0"/>
                </a:solidFill>
              </a:rPr>
              <a:t>virtual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3505200" y="2286002"/>
            <a:ext cx="741822" cy="44001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Virtual</a:t>
            </a:r>
          </a:p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 Frontend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4343401" y="2286002"/>
            <a:ext cx="719411" cy="440017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Virtual</a:t>
            </a:r>
          </a:p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 Frontend</a:t>
            </a:r>
          </a:p>
        </p:txBody>
      </p:sp>
    </p:spTree>
    <p:extLst>
      <p:ext uri="{BB962C8B-B14F-4D97-AF65-F5344CB8AC3E}">
        <p14:creationId xmlns:p14="http://schemas.microsoft.com/office/powerpoint/2010/main" val="237335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839200" cy="1041400"/>
          </a:xfrm>
        </p:spPr>
        <p:txBody>
          <a:bodyPr>
            <a:normAutofit fontScale="90000"/>
          </a:bodyPr>
          <a:lstStyle/>
          <a:p>
            <a:r>
              <a:rPr lang="en-US" dirty="0"/>
              <a:t>High Performance Virtual Cluster Characteristics</a:t>
            </a:r>
          </a:p>
        </p:txBody>
      </p:sp>
      <p:cxnSp>
        <p:nvCxnSpPr>
          <p:cNvPr id="4" name="Straight Connector 3"/>
          <p:cNvCxnSpPr>
            <a:stCxn id="9" idx="1"/>
          </p:cNvCxnSpPr>
          <p:nvPr/>
        </p:nvCxnSpPr>
        <p:spPr bwMode="auto">
          <a:xfrm flipH="1">
            <a:off x="1855691" y="5680748"/>
            <a:ext cx="70148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3152211" y="2754979"/>
            <a:ext cx="0" cy="5550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ounded Rectangle 5"/>
          <p:cNvSpPr/>
          <p:nvPr/>
        </p:nvSpPr>
        <p:spPr bwMode="auto">
          <a:xfrm>
            <a:off x="2764499" y="2308349"/>
            <a:ext cx="741822" cy="44001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Virtual</a:t>
            </a:r>
          </a:p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 Frontend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56933" y="3995952"/>
            <a:ext cx="741822" cy="474382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Virtual</a:t>
            </a:r>
          </a:p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33400" y="4849840"/>
            <a:ext cx="741822" cy="474382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Virtual</a:t>
            </a:r>
          </a:p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557179" y="5443557"/>
            <a:ext cx="741822" cy="474382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Virtual</a:t>
            </a:r>
          </a:p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Compute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856811" y="3303429"/>
            <a:ext cx="0" cy="23426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8" idx="3"/>
          </p:cNvCxnSpPr>
          <p:nvPr/>
        </p:nvCxnSpPr>
        <p:spPr bwMode="auto">
          <a:xfrm flipV="1">
            <a:off x="1275223" y="5078815"/>
            <a:ext cx="588027" cy="82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306327" y="4240615"/>
            <a:ext cx="55692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855691" y="3303431"/>
            <a:ext cx="1303895" cy="1380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3152211" y="1992341"/>
            <a:ext cx="0" cy="3160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2764500" y="1992341"/>
            <a:ext cx="38771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2764499" y="1676402"/>
            <a:ext cx="0" cy="3159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438330" y="2870512"/>
            <a:ext cx="781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rgbClr val="002060"/>
                </a:solidFill>
              </a:rPr>
              <a:t>private</a:t>
            </a:r>
          </a:p>
          <a:p>
            <a:r>
              <a:rPr lang="en-US" sz="1000" b="1" i="0" dirty="0">
                <a:solidFill>
                  <a:srgbClr val="002060"/>
                </a:solidFill>
              </a:rPr>
              <a:t>Ethernet</a:t>
            </a:r>
          </a:p>
        </p:txBody>
      </p:sp>
      <p:cxnSp>
        <p:nvCxnSpPr>
          <p:cNvPr id="18" name="Straight Connector 17"/>
          <p:cNvCxnSpPr>
            <a:stCxn id="6" idx="1"/>
          </p:cNvCxnSpPr>
          <p:nvPr/>
        </p:nvCxnSpPr>
        <p:spPr bwMode="auto">
          <a:xfrm flipH="1" flipV="1">
            <a:off x="228601" y="2514600"/>
            <a:ext cx="2535899" cy="1375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28600" y="2513007"/>
            <a:ext cx="0" cy="257402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8" idx="1"/>
          </p:cNvCxnSpPr>
          <p:nvPr/>
        </p:nvCxnSpPr>
        <p:spPr bwMode="auto">
          <a:xfrm flipH="1">
            <a:off x="228600" y="5087031"/>
            <a:ext cx="3048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7" idx="1"/>
          </p:cNvCxnSpPr>
          <p:nvPr/>
        </p:nvCxnSpPr>
        <p:spPr bwMode="auto">
          <a:xfrm flipH="1">
            <a:off x="228601" y="4233143"/>
            <a:ext cx="32833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2286000" y="2528355"/>
            <a:ext cx="0" cy="266054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286001" y="5188903"/>
            <a:ext cx="121146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506321" y="5188905"/>
            <a:ext cx="0" cy="49184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9" idx="3"/>
          </p:cNvCxnSpPr>
          <p:nvPr/>
        </p:nvCxnSpPr>
        <p:spPr bwMode="auto">
          <a:xfrm>
            <a:off x="3299002" y="5680748"/>
            <a:ext cx="20732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33084" y="2226618"/>
            <a:ext cx="841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 err="1">
                <a:solidFill>
                  <a:srgbClr val="002060"/>
                </a:solidFill>
              </a:rPr>
              <a:t>Infiniband</a:t>
            </a:r>
            <a:endParaRPr lang="en-US" sz="1000" b="1" i="0" dirty="0">
              <a:solidFill>
                <a:srgbClr val="002060"/>
              </a:solidFill>
            </a:endParaRPr>
          </a:p>
        </p:txBody>
      </p:sp>
      <p:sp>
        <p:nvSpPr>
          <p:cNvPr id="27" name="Can 26"/>
          <p:cNvSpPr/>
          <p:nvPr/>
        </p:nvSpPr>
        <p:spPr bwMode="auto">
          <a:xfrm>
            <a:off x="1141408" y="4553821"/>
            <a:ext cx="231787" cy="220755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28" name="Can 27"/>
          <p:cNvSpPr/>
          <p:nvPr/>
        </p:nvSpPr>
        <p:spPr bwMode="auto">
          <a:xfrm>
            <a:off x="1182749" y="5425957"/>
            <a:ext cx="231787" cy="220755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29" name="Can 28"/>
          <p:cNvSpPr/>
          <p:nvPr/>
        </p:nvSpPr>
        <p:spPr bwMode="auto">
          <a:xfrm>
            <a:off x="3390428" y="5915335"/>
            <a:ext cx="231787" cy="220755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30" name="Can 29"/>
          <p:cNvSpPr/>
          <p:nvPr/>
        </p:nvSpPr>
        <p:spPr bwMode="auto">
          <a:xfrm>
            <a:off x="3404776" y="2869279"/>
            <a:ext cx="231787" cy="220755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cxnSp>
        <p:nvCxnSpPr>
          <p:cNvPr id="31" name="Elbow Connector 30"/>
          <p:cNvCxnSpPr>
            <a:stCxn id="30" idx="2"/>
          </p:cNvCxnSpPr>
          <p:nvPr/>
        </p:nvCxnSpPr>
        <p:spPr bwMode="auto">
          <a:xfrm rot="10800000">
            <a:off x="3299001" y="2753877"/>
            <a:ext cx="105774" cy="22577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Elbow Connector 31"/>
          <p:cNvCxnSpPr>
            <a:stCxn id="27" idx="2"/>
            <a:endCxn id="7" idx="2"/>
          </p:cNvCxnSpPr>
          <p:nvPr/>
        </p:nvCxnSpPr>
        <p:spPr bwMode="auto">
          <a:xfrm rot="10800000">
            <a:off x="927846" y="4470337"/>
            <a:ext cx="213563" cy="19386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Elbow Connector 32"/>
          <p:cNvCxnSpPr>
            <a:stCxn id="28" idx="2"/>
            <a:endCxn id="8" idx="2"/>
          </p:cNvCxnSpPr>
          <p:nvPr/>
        </p:nvCxnSpPr>
        <p:spPr bwMode="auto">
          <a:xfrm rot="10800000">
            <a:off x="904313" y="5324225"/>
            <a:ext cx="278437" cy="212111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Elbow Connector 33"/>
          <p:cNvCxnSpPr>
            <a:stCxn id="29" idx="2"/>
            <a:endCxn id="9" idx="2"/>
          </p:cNvCxnSpPr>
          <p:nvPr/>
        </p:nvCxnSpPr>
        <p:spPr bwMode="auto">
          <a:xfrm rot="10800000">
            <a:off x="2928092" y="5917939"/>
            <a:ext cx="462337" cy="10777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038600" y="3221817"/>
            <a:ext cx="4876800" cy="2862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i="0" dirty="0">
                <a:solidFill>
                  <a:prstClr val="black"/>
                </a:solidFill>
                <a:latin typeface="Calibri Light"/>
              </a:rPr>
              <a:t>All nodes have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prstClr val="black"/>
                </a:solidFill>
                <a:latin typeface="Calibri Light"/>
              </a:rPr>
              <a:t>Private Ethernet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dirty="0" err="1">
                <a:solidFill>
                  <a:prstClr val="black"/>
                </a:solidFill>
                <a:latin typeface="Calibri Light"/>
              </a:rPr>
              <a:t>Infiniband</a:t>
            </a:r>
            <a:endParaRPr lang="en-US" sz="1800" b="1" i="0" dirty="0">
              <a:solidFill>
                <a:prstClr val="black"/>
              </a:solidFill>
              <a:latin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prstClr val="black"/>
                </a:solidFill>
                <a:latin typeface="Calibri Light"/>
              </a:rPr>
              <a:t>Local Disk Storage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1" i="0" dirty="0">
              <a:solidFill>
                <a:prstClr val="black"/>
              </a:solidFill>
              <a:latin typeface="Calibri Light"/>
            </a:endParaRPr>
          </a:p>
          <a:p>
            <a:r>
              <a:rPr lang="en-US" sz="1800" b="1" i="0" dirty="0">
                <a:solidFill>
                  <a:prstClr val="black"/>
                </a:solidFill>
                <a:latin typeface="Calibri Light"/>
              </a:rPr>
              <a:t>Virtual Compute Nodes can Network boot (PXE) from its virtual frontend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i="0" dirty="0">
              <a:solidFill>
                <a:prstClr val="black"/>
              </a:solidFill>
              <a:latin typeface="Calibri Light"/>
            </a:endParaRPr>
          </a:p>
          <a:p>
            <a:r>
              <a:rPr lang="en-US" sz="1800" b="1" i="0" dirty="0">
                <a:solidFill>
                  <a:prstClr val="black"/>
                </a:solidFill>
                <a:latin typeface="Calibri Light"/>
              </a:rPr>
              <a:t>All Disks retain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 Light"/>
              </a:rPr>
              <a:t>keep user configuration between boots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60546" y="2225300"/>
            <a:ext cx="4292853" cy="92333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i="0" dirty="0" err="1">
                <a:solidFill>
                  <a:prstClr val="black"/>
                </a:solidFill>
                <a:latin typeface="Calibri Light"/>
              </a:rPr>
              <a:t>Infiniband</a:t>
            </a:r>
            <a:r>
              <a:rPr lang="en-US" sz="1800" b="1" i="0" dirty="0">
                <a:solidFill>
                  <a:prstClr val="black"/>
                </a:solidFill>
                <a:latin typeface="Calibri Light"/>
              </a:rPr>
              <a:t> Virtualization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prstClr val="black"/>
                </a:solidFill>
                <a:latin typeface="Calibri Light"/>
              </a:rPr>
              <a:t>8% latency overhead.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prstClr val="black"/>
                </a:solidFill>
                <a:latin typeface="Calibri Light"/>
              </a:rPr>
              <a:t>Nominal bandwidth overhead</a:t>
            </a:r>
          </a:p>
        </p:txBody>
      </p:sp>
      <p:sp>
        <p:nvSpPr>
          <p:cNvPr id="37" name="Line Callout 1 (Border and Accent Bar) 36"/>
          <p:cNvSpPr/>
          <p:nvPr/>
        </p:nvSpPr>
        <p:spPr bwMode="auto">
          <a:xfrm>
            <a:off x="4572000" y="1442149"/>
            <a:ext cx="2942597" cy="658906"/>
          </a:xfrm>
          <a:prstGeom prst="accentBorderCallout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0" dirty="0">
                <a:solidFill>
                  <a:prstClr val="black"/>
                </a:solidFill>
              </a:rPr>
              <a:t>Comet: Providing</a:t>
            </a:r>
          </a:p>
          <a:p>
            <a:pPr algn="ctr"/>
            <a:r>
              <a:rPr lang="en-US" b="1" i="0" dirty="0">
                <a:solidFill>
                  <a:prstClr val="black"/>
                </a:solidFill>
              </a:rPr>
              <a:t>Virtualized HPC for XSEDE</a:t>
            </a:r>
          </a:p>
        </p:txBody>
      </p:sp>
    </p:spTree>
    <p:extLst>
      <p:ext uri="{BB962C8B-B14F-4D97-AF65-F5344CB8AC3E}">
        <p14:creationId xmlns:p14="http://schemas.microsoft.com/office/powerpoint/2010/main" val="361248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Storage/</a:t>
            </a:r>
            <a:r>
              <a:rPr lang="en-US" dirty="0" err="1"/>
              <a:t>Filesystems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36576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400" b="0" dirty="0">
                <a:solidFill>
                  <a:srgbClr val="000000"/>
                </a:solidFill>
              </a:rPr>
              <a:t>Local SSD storage on each compute node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</a:rPr>
              <a:t>Limited number of large SSD nodes (1.4TB) for large VM images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</a:rPr>
              <a:t>Local (SDSC) network access same as compute nodes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</a:rPr>
              <a:t>Modest (TB) </a:t>
            </a:r>
            <a:r>
              <a:rPr lang="en-US" sz="2400" b="0" dirty="0">
                <a:solidFill>
                  <a:srgbClr val="000000"/>
                </a:solidFill>
              </a:rPr>
              <a:t>storage available via NFS now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400" b="1" i="1" dirty="0">
                <a:solidFill>
                  <a:srgbClr val="000000"/>
                </a:solidFill>
              </a:rPr>
              <a:t>Future:</a:t>
            </a:r>
            <a:r>
              <a:rPr lang="en-US" sz="2400" dirty="0">
                <a:solidFill>
                  <a:srgbClr val="000000"/>
                </a:solidFill>
              </a:rPr>
              <a:t> Secure access to </a:t>
            </a:r>
            <a:r>
              <a:rPr lang="en-US" sz="2400" dirty="0" err="1">
                <a:solidFill>
                  <a:srgbClr val="000000"/>
                </a:solidFill>
              </a:rPr>
              <a:t>Lustre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6434943"/>
      </p:ext>
    </p:extLst>
  </p:cSld>
  <p:clrMapOvr>
    <a:masterClrMapping/>
  </p:clrMapOvr>
</p:sld>
</file>

<file path=ppt/theme/theme1.xml><?xml version="1.0" encoding="utf-8"?>
<a:theme xmlns:a="http://schemas.openxmlformats.org/drawingml/2006/main" name="5_NPACI/SDSC (logo)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FA4C4024B51A489F0381F616258345" ma:contentTypeVersion="0" ma:contentTypeDescription="Create a new document." ma:contentTypeScope="" ma:versionID="63074d4c601ba00019c9480eb5a4534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30DAF2-4CE6-43DA-BDA4-9DB78A37DD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8E7798-F991-4E44-912B-80C2C1849E6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C7EBE1-C473-4191-9FDE-091DE6B74D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3314</TotalTime>
  <Pages>1</Pages>
  <Words>2613</Words>
  <Application>Microsoft Office PowerPoint</Application>
  <PresentationFormat>On-screen Show (4:3)</PresentationFormat>
  <Paragraphs>423</Paragraphs>
  <Slides>39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ＭＳ Ｐゴシック</vt:lpstr>
      <vt:lpstr>Arial</vt:lpstr>
      <vt:lpstr>Calibri</vt:lpstr>
      <vt:lpstr>Calibri Light</vt:lpstr>
      <vt:lpstr>Courier</vt:lpstr>
      <vt:lpstr>Courier New</vt:lpstr>
      <vt:lpstr>Futura</vt:lpstr>
      <vt:lpstr>Helvetica</vt:lpstr>
      <vt:lpstr>Mangal</vt:lpstr>
      <vt:lpstr>Times</vt:lpstr>
      <vt:lpstr>Wingdings</vt:lpstr>
      <vt:lpstr>5_NPACI/SDSC (logo) template</vt:lpstr>
      <vt:lpstr>Office Theme</vt:lpstr>
      <vt:lpstr>1_Office Theme</vt:lpstr>
      <vt:lpstr>PowerPoint Presentation</vt:lpstr>
      <vt:lpstr>Overview</vt:lpstr>
      <vt:lpstr>Motivation for Virtual Clusters</vt:lpstr>
      <vt:lpstr>Overview of Virtual Clusters on Comet</vt:lpstr>
      <vt:lpstr>Enabling Technologies</vt:lpstr>
      <vt:lpstr>Key for Performance:  Single Root I/O Virtualization (SR-IOV)</vt:lpstr>
      <vt:lpstr>User-Customized HPC 1:1 physical-to-virtual compute node</vt:lpstr>
      <vt:lpstr>High Performance Virtual Cluster Characteristics</vt:lpstr>
      <vt:lpstr>Data Storage/Filesystems</vt:lpstr>
      <vt:lpstr>WRF Weather Modeling </vt:lpstr>
      <vt:lpstr>Quantum ESPRESSO</vt:lpstr>
      <vt:lpstr>User Perspective User is a system administrator –we give them their own HPC cluster</vt:lpstr>
      <vt:lpstr>Cloudmesh  Developed by IU collaborators </vt:lpstr>
      <vt:lpstr>Accessing Virtual Cluster Capabilities</vt:lpstr>
      <vt:lpstr>Cloudmesh supports  Continuous Improvement</vt:lpstr>
      <vt:lpstr>Layered Architecture</vt:lpstr>
      <vt:lpstr>Cloudmesh Architecture</vt:lpstr>
      <vt:lpstr>Cloudmesh – virtual cluster</vt:lpstr>
      <vt:lpstr>Cloudmesh supports  NIST Big Data Architecture</vt:lpstr>
      <vt:lpstr>Virtual Cluster projects</vt:lpstr>
      <vt:lpstr> Production use of Comet Virtual Clusters via the Open Science Grid (OSG)  Slides Credit:  Frank Würthwein OSG Executive Director UCSD/SDSC </vt:lpstr>
      <vt:lpstr>Comet’s Virtual Cluster Used to Confirm Gravitational Wave Discovery</vt:lpstr>
      <vt:lpstr>OSG supports computing across different types of resources</vt:lpstr>
      <vt:lpstr>OSG on Comet</vt:lpstr>
      <vt:lpstr>OSG Comments on the VC Interface</vt:lpstr>
      <vt:lpstr>Backup</vt:lpstr>
      <vt:lpstr>Comet Network Architecture  InfiniBand compute, Ethernet Storage</vt:lpstr>
      <vt:lpstr>Comet: System Characteristics </vt:lpstr>
      <vt:lpstr>Comet Cloudmesh Client  (selected commands)</vt:lpstr>
      <vt:lpstr>NAMD: Molecular Dynamics, ApoA1 Benchmark</vt:lpstr>
      <vt:lpstr>RAxML: Code for Maximum Likelihood-based inference of large phylogenetic trees. </vt:lpstr>
      <vt:lpstr>MrBayes: Software for Bayesian inference of phylogeny.</vt:lpstr>
      <vt:lpstr>Cloudmesh, Comet and Virtual Clusters</vt:lpstr>
      <vt:lpstr>Comet Cloudmesh Usage Examples</vt:lpstr>
      <vt:lpstr>Comet Cloudmesh Usage Examples</vt:lpstr>
      <vt:lpstr>Summary</vt:lpstr>
      <vt:lpstr>Comet Cloudmesh Client : Console access</vt:lpstr>
      <vt:lpstr>MPI bandwidth slowdown from SR-IOV is at most 1.21 for medium-sized messages &amp; negligible for small &amp; large ones</vt:lpstr>
      <vt:lpstr>MPI latency slowdown from SR-IOV is at most 1.32 for small messages &amp; negligible for large ones</vt:lpstr>
    </vt:vector>
  </TitlesOfParts>
  <Company>SC-MCP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</dc:title>
  <dc:subject/>
  <dc:creator>Tolo, Benjamin</dc:creator>
  <cp:keywords/>
  <dc:description>The 2 blue colors should print out the same, even if they look different on screen.</dc:description>
  <cp:lastModifiedBy>Geoffrey Fox</cp:lastModifiedBy>
  <cp:revision>196</cp:revision>
  <cp:lastPrinted>2001-01-12T19:39:24Z</cp:lastPrinted>
  <dcterms:created xsi:type="dcterms:W3CDTF">2015-04-02T20:03:04Z</dcterms:created>
  <dcterms:modified xsi:type="dcterms:W3CDTF">2017-11-23T18:02:54Z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0x010100C3FA4C4024B51A489F0381F616258345</vt:lpwstr>
  </property>
</Properties>
</file>