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1"/>
  </p:notesMasterIdLst>
  <p:sldIdLst>
    <p:sldId id="256" r:id="rId2"/>
    <p:sldId id="307" r:id="rId3"/>
    <p:sldId id="326" r:id="rId4"/>
    <p:sldId id="258" r:id="rId5"/>
    <p:sldId id="259" r:id="rId6"/>
    <p:sldId id="308" r:id="rId7"/>
    <p:sldId id="260" r:id="rId8"/>
    <p:sldId id="261" r:id="rId9"/>
    <p:sldId id="349" r:id="rId10"/>
    <p:sldId id="309" r:id="rId11"/>
    <p:sldId id="311" r:id="rId12"/>
    <p:sldId id="315" r:id="rId13"/>
    <p:sldId id="350" r:id="rId14"/>
    <p:sldId id="316" r:id="rId15"/>
    <p:sldId id="317" r:id="rId16"/>
    <p:sldId id="318" r:id="rId17"/>
    <p:sldId id="381" r:id="rId18"/>
    <p:sldId id="319" r:id="rId19"/>
    <p:sldId id="360" r:id="rId20"/>
    <p:sldId id="382" r:id="rId21"/>
    <p:sldId id="375" r:id="rId22"/>
    <p:sldId id="367" r:id="rId23"/>
    <p:sldId id="368" r:id="rId24"/>
    <p:sldId id="369" r:id="rId25"/>
    <p:sldId id="370" r:id="rId26"/>
    <p:sldId id="376" r:id="rId27"/>
    <p:sldId id="377" r:id="rId28"/>
    <p:sldId id="371" r:id="rId29"/>
    <p:sldId id="372" r:id="rId30"/>
    <p:sldId id="373" r:id="rId31"/>
    <p:sldId id="374" r:id="rId32"/>
    <p:sldId id="320" r:id="rId33"/>
    <p:sldId id="337" r:id="rId34"/>
    <p:sldId id="268" r:id="rId35"/>
    <p:sldId id="340" r:id="rId36"/>
    <p:sldId id="327" r:id="rId37"/>
    <p:sldId id="328" r:id="rId38"/>
    <p:sldId id="333" r:id="rId39"/>
    <p:sldId id="362" r:id="rId40"/>
    <p:sldId id="363" r:id="rId41"/>
    <p:sldId id="364" r:id="rId42"/>
    <p:sldId id="334" r:id="rId43"/>
    <p:sldId id="383" r:id="rId44"/>
    <p:sldId id="324" r:id="rId45"/>
    <p:sldId id="294" r:id="rId46"/>
    <p:sldId id="380" r:id="rId47"/>
    <p:sldId id="295" r:id="rId48"/>
    <p:sldId id="353" r:id="rId49"/>
    <p:sldId id="296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8" autoAdjust="0"/>
    <p:restoredTop sz="90576" autoAdjust="0"/>
  </p:normalViewPr>
  <p:slideViewPr>
    <p:cSldViewPr>
      <p:cViewPr varScale="1">
        <p:scale>
          <a:sx n="68" d="100"/>
          <a:sy n="68" d="100"/>
        </p:scale>
        <p:origin x="-13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BFD426-8C87-4C69-A73D-66055AF57650}" type="datetimeFigureOut">
              <a:rPr lang="en-US"/>
              <a:pPr>
                <a:defRPr/>
              </a:pPr>
              <a:t>1/15/2012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DBBE69-83DC-47A1-831A-903259E4D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85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85C13F-B915-4ED6-80F3-0B47CC22E92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213F47-1E1B-4060-8FC7-B049AFB8550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874280-CC4C-438D-BBD9-AB1BFBB2921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5CA7A2-27DE-46DC-8D91-7616EE846D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F67E8F-DEC6-426F-95DA-407735863D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7E4D2A-C65A-4CF9-9CBE-FC767929698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7E4D2A-C65A-4CF9-9CBE-FC767929698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TI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0"/>
            <a:ext cx="9144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FABCC-4528-4A02-A8E1-C937FB299E47}" type="datetime1">
              <a:rPr lang="en-US"/>
              <a:pPr>
                <a:defRPr/>
              </a:pPr>
              <a:t>1/15/2012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670E5-408F-4FF9-A947-2EA89E4B7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2687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77C67-6481-4E07-BC9B-4318C0EDF55B}" type="datetime1">
              <a:rPr lang="en-US"/>
              <a:pPr>
                <a:defRPr/>
              </a:pPr>
              <a:t>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E4DA2-2F01-421E-AEAE-F428EF247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8010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1B636-DB1B-44EA-BE05-0CD7FA3906D9}" type="datetime1">
              <a:rPr lang="en-US"/>
              <a:pPr>
                <a:defRPr/>
              </a:pPr>
              <a:t>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8AA1C-45F0-4071-8957-FDE9B5AB1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5054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CDD2E-6E90-4683-9CC1-810A96B19B85}" type="datetime1">
              <a:rPr lang="en-US"/>
              <a:pPr>
                <a:defRPr/>
              </a:pPr>
              <a:t>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E427C-A47F-4207-9D9C-D206D5C44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8573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90800"/>
            <a:ext cx="7772400" cy="1362076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86214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F7BC9-326A-4148-BD41-6CB480E311FE}" type="datetime1">
              <a:rPr lang="en-US"/>
              <a:pPr>
                <a:defRPr/>
              </a:pPr>
              <a:t>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6B061-8D62-4E04-B160-FF0033F7E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0955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9E4A2-3AED-4BB7-8423-2781ABC1799D}" type="datetime1">
              <a:rPr lang="en-US"/>
              <a:pPr>
                <a:defRPr/>
              </a:pPr>
              <a:t>1/15/2012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C03C-2642-4B89-9BCF-7C84F480D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3763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52172"/>
            <a:ext cx="4040188" cy="40676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95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952172"/>
            <a:ext cx="4041775" cy="40676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76FBC-6CEA-4264-B752-88C8F05DC4C0}" type="datetime1">
              <a:rPr lang="en-US"/>
              <a:pPr>
                <a:defRPr/>
              </a:pPr>
              <a:t>1/15/2012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8F6B5-FF41-43A5-ABFB-F9C79FDE0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3083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D5D89-B9D0-4E07-B949-40C446129627}" type="datetime1">
              <a:rPr lang="en-US"/>
              <a:pPr>
                <a:defRPr/>
              </a:pPr>
              <a:t>1/15/2012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C0441-5B7E-4BD3-86DB-8934AC895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0924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77BC3-06FA-4AA0-A4EB-746E6F54D858}" type="datetime1">
              <a:rPr lang="en-US"/>
              <a:pPr>
                <a:defRPr/>
              </a:pPr>
              <a:t>1/15/2012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5A542-F9DD-4931-AA12-DCB0C45C2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8674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33D0B-CA23-486E-A510-4A73A2DEBE34}" type="datetime1">
              <a:rPr lang="en-US"/>
              <a:pPr>
                <a:defRPr/>
              </a:pPr>
              <a:t>1/15/2012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1C64E-9904-4FB6-8876-0BB156E34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5910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D0DFB-67D3-408F-8EC5-BCD81467702C}" type="datetime1">
              <a:rPr lang="en-US"/>
              <a:pPr>
                <a:defRPr/>
              </a:pPr>
              <a:t>1/15/2012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6CA3E-4076-4AAB-9E81-4639D4F88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2450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477000" y="5832475"/>
            <a:ext cx="2667000" cy="838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66CC30-C5AC-4C1A-9767-19952664F79C}" type="datetime1">
              <a:rPr lang="en-US"/>
              <a:pPr>
                <a:defRPr/>
              </a:pPr>
              <a:t>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D1C39F-3CC4-4228-9981-B6FD934D1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4" name="Picture 2" descr="Hom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116638"/>
            <a:ext cx="13144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204311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6092825"/>
            <a:ext cx="2514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-3175"/>
            <a:ext cx="9144000" cy="190500"/>
          </a:xfrm>
          <a:prstGeom prst="rect">
            <a:avLst/>
          </a:prstGeom>
          <a:solidFill>
            <a:srgbClr val="2E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670675"/>
            <a:ext cx="9144000" cy="190500"/>
          </a:xfrm>
          <a:prstGeom prst="rect">
            <a:avLst/>
          </a:prstGeom>
          <a:solidFill>
            <a:srgbClr val="2E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7325"/>
            <a:ext cx="82296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A6132B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6132B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6132B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6132B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6132B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A6132B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A6132B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A6132B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A6132B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6132B"/>
        </a:buClr>
        <a:buFont typeface="Webdings" pitchFamily="18" charset="2"/>
        <a:buChar char=""/>
        <a:defRPr sz="3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6132B"/>
        </a:buClr>
        <a:buFont typeface="Webdings" pitchFamily="18" charset="2"/>
        <a:buChar char="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6132B"/>
        </a:buClr>
        <a:buFont typeface="Arial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132B"/>
        </a:buClr>
        <a:buFont typeface="Arial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132B"/>
        </a:buClr>
        <a:buFont typeface="Arial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jychoi\Papers\proposal\GTM3D_ctd_disease.mp4" TargetMode="Externa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7086600" cy="14668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Scalable High Performance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Dimension Reduction</a:t>
            </a:r>
            <a:endParaRPr lang="en-US" dirty="0">
              <a:latin typeface="+mj-lt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600200" y="3505200"/>
            <a:ext cx="6172200" cy="20574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  <a:latin typeface="+mj-lt"/>
              </a:rPr>
              <a:t>Student: </a:t>
            </a:r>
            <a:r>
              <a:rPr lang="en-US" sz="3000" b="1" dirty="0" err="1" smtClean="0">
                <a:solidFill>
                  <a:schemeClr val="tx1"/>
                </a:solidFill>
                <a:latin typeface="+mj-lt"/>
              </a:rPr>
              <a:t>Seung-Hee</a:t>
            </a:r>
            <a:r>
              <a:rPr lang="en-US" sz="3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+mj-lt"/>
              </a:rPr>
              <a:t>Bae</a:t>
            </a:r>
            <a:endParaRPr lang="en-US" sz="3000" b="1" dirty="0" smtClean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  <a:latin typeface="+mj-lt"/>
              </a:rPr>
              <a:t>Advisor: </a:t>
            </a:r>
            <a:r>
              <a:rPr lang="en-US" sz="3000" b="1" dirty="0" smtClean="0">
                <a:solidFill>
                  <a:schemeClr val="tx1"/>
                </a:solidFill>
                <a:latin typeface="+mj-lt"/>
              </a:rPr>
              <a:t>Dr. Geoffrey C. Fox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+mj-lt"/>
              </a:rPr>
              <a:t>School of Informatics and Computing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+mj-lt"/>
              </a:rPr>
              <a:t>Pervasive Technology Institute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+mj-lt"/>
              </a:rPr>
              <a:t>Indiana University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9400" y="30480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Thesis Defense, Jan. 17, 2012</a:t>
            </a:r>
            <a:endParaRPr 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SMACOF (2)</a:t>
            </a:r>
            <a:endParaRPr lang="en-US" dirty="0">
              <a:latin typeface="+mj-lt"/>
            </a:endParaRPr>
          </a:p>
        </p:txBody>
      </p:sp>
      <p:pic>
        <p:nvPicPr>
          <p:cNvPr id="1331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7325" y="1066800"/>
            <a:ext cx="6229350" cy="4800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84ABA-A8A9-41CB-9612-F2F735B72F91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Outline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Motivation &amp; Issues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Multidimensional Scaling (MDS)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Parallel MDS</a:t>
            </a:r>
            <a:endParaRPr lang="en-US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Interpolation of MDS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DA-SMACOF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 &amp; Future Works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C92D6-C8B3-497F-8E13-E568DFBD843C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MPI-SMACOF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87362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Why do we need to parallelize MDS algorithm?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latin typeface="+mj-lt"/>
              </a:rPr>
              <a:t>For the large data set, a data mining alg. is </a:t>
            </a:r>
          </a:p>
          <a:p>
            <a:pPr lvl="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 smtClean="0">
                <a:latin typeface="+mj-lt"/>
              </a:rPr>
              <a:t>not only </a:t>
            </a:r>
            <a:r>
              <a:rPr lang="en-US" sz="2200" i="1" dirty="0" err="1" smtClean="0">
                <a:latin typeface="+mj-lt"/>
              </a:rPr>
              <a:t>cpu</a:t>
            </a:r>
            <a:r>
              <a:rPr lang="en-US" sz="2200" i="1" dirty="0" smtClean="0">
                <a:latin typeface="+mj-lt"/>
              </a:rPr>
              <a:t>-bounded</a:t>
            </a:r>
            <a:r>
              <a:rPr lang="en-US" sz="2200" dirty="0" smtClean="0">
                <a:latin typeface="+mj-lt"/>
              </a:rPr>
              <a:t> but </a:t>
            </a:r>
            <a:r>
              <a:rPr lang="en-US" sz="2200" i="1" dirty="0" smtClean="0">
                <a:latin typeface="+mj-lt"/>
              </a:rPr>
              <a:t>memory-bounded</a:t>
            </a:r>
            <a:r>
              <a:rPr lang="en-US" sz="2200" dirty="0" smtClean="0">
                <a:latin typeface="+mj-lt"/>
              </a:rPr>
              <a:t>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latin typeface="+mj-lt"/>
              </a:rPr>
              <a:t>For instance, SMACOF algorithm requires at least </a:t>
            </a:r>
            <a:r>
              <a:rPr lang="en-US" sz="2600" b="1" dirty="0" smtClean="0">
                <a:latin typeface="+mj-lt"/>
              </a:rPr>
              <a:t>480 GB </a:t>
            </a:r>
            <a:r>
              <a:rPr lang="en-US" sz="2600" dirty="0" smtClean="0">
                <a:latin typeface="+mj-lt"/>
              </a:rPr>
              <a:t>of memory for 100k data points.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latin typeface="+mj-lt"/>
              </a:rPr>
              <a:t>So, we have to utilize </a:t>
            </a:r>
            <a:r>
              <a:rPr lang="en-US" sz="2600" i="1" dirty="0" smtClean="0">
                <a:latin typeface="+mj-lt"/>
              </a:rPr>
              <a:t>distributed system</a:t>
            </a:r>
            <a:r>
              <a:rPr lang="en-US" sz="2600" dirty="0" smtClean="0">
                <a:latin typeface="+mj-lt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Main issue of parallelization is </a:t>
            </a:r>
            <a:r>
              <a:rPr lang="en-US" b="1" i="1" dirty="0">
                <a:latin typeface="+mj-lt"/>
              </a:rPr>
              <a:t>l</a:t>
            </a:r>
            <a:r>
              <a:rPr lang="en-US" b="1" i="1" dirty="0" smtClean="0">
                <a:latin typeface="+mj-lt"/>
              </a:rPr>
              <a:t>oad balance</a:t>
            </a:r>
            <a:r>
              <a:rPr lang="en-US" dirty="0" smtClean="0">
                <a:latin typeface="+mj-lt"/>
              </a:rPr>
              <a:t> and </a:t>
            </a:r>
            <a:r>
              <a:rPr lang="en-US" b="1" i="1" dirty="0" smtClean="0">
                <a:latin typeface="+mj-lt"/>
              </a:rPr>
              <a:t>efficiency</a:t>
            </a:r>
            <a:r>
              <a:rPr lang="en-US" dirty="0" smtClean="0">
                <a:latin typeface="+mj-lt"/>
              </a:rPr>
              <a:t>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How to decompose a matrix to blocks?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latin typeface="+mj-lt"/>
              </a:rPr>
              <a:t>m</a:t>
            </a:r>
            <a:r>
              <a:rPr lang="en-US" dirty="0" smtClean="0">
                <a:latin typeface="+mj-lt"/>
              </a:rPr>
              <a:t> by </a:t>
            </a:r>
            <a:r>
              <a:rPr lang="en-US" i="1" dirty="0" smtClean="0">
                <a:latin typeface="+mj-lt"/>
              </a:rPr>
              <a:t>n</a:t>
            </a:r>
            <a:r>
              <a:rPr lang="en-US" dirty="0" smtClean="0">
                <a:latin typeface="+mj-lt"/>
              </a:rPr>
              <a:t> block decomposition, where </a:t>
            </a:r>
            <a:r>
              <a:rPr lang="en-US" i="1" dirty="0" smtClean="0">
                <a:latin typeface="+mj-lt"/>
              </a:rPr>
              <a:t>m * n = p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8E440-EA99-4DAD-9561-02110D4529F3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SMACOF Algorithm</a:t>
            </a:r>
            <a:endParaRPr lang="en-US" dirty="0">
              <a:latin typeface="+mj-lt"/>
            </a:endParaRPr>
          </a:p>
        </p:txBody>
      </p:sp>
      <p:pic>
        <p:nvPicPr>
          <p:cNvPr id="1638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7325" y="1066800"/>
            <a:ext cx="6229350" cy="4800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42E63-CED8-45AF-B494-AAA5BB2C5844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981200" y="3886200"/>
            <a:ext cx="3276600" cy="9144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MPI-SMACOF (2)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483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atin typeface="+mj-lt"/>
              </a:rPr>
              <a:t>Parallelize followings: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atin typeface="+mj-lt"/>
              </a:rPr>
              <a:t>Computing STRESS, updating B(X) and matrix multiplication [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k+1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+mj-lt"/>
              </a:rPr>
              <a:t>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BB5A1-06D0-4CD0-B8E5-6E9AB975F79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16389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44713"/>
            <a:ext cx="60198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44713"/>
            <a:ext cx="60198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35683" y="2211388"/>
            <a:ext cx="8553345" cy="3810000"/>
            <a:chOff x="415754" y="2209800"/>
            <a:chExt cx="8553345" cy="3810000"/>
          </a:xfrm>
        </p:grpSpPr>
        <p:pic>
          <p:nvPicPr>
            <p:cNvPr id="7" name="Picture 6" descr="parallel_cal_BofX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54" y="2209800"/>
              <a:ext cx="3887788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1197" y="3048000"/>
              <a:ext cx="4667902" cy="1810003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Parallel Performance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Experimental Environments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FA417-9F80-4D4C-AB46-6AEECE73594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18437" name="Picture 6" descr="table_system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78486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6397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Parallel Performance (2)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407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atin typeface="+mj-lt"/>
              </a:rPr>
              <a:t>Performance comparison </a:t>
            </a:r>
            <a:r>
              <a:rPr lang="en-US" sz="2800" dirty="0" err="1" smtClean="0">
                <a:latin typeface="+mj-lt"/>
              </a:rPr>
              <a:t>w.r.t</a:t>
            </a:r>
            <a:r>
              <a:rPr lang="en-US" sz="2800" dirty="0" smtClean="0">
                <a:latin typeface="+mj-lt"/>
              </a:rPr>
              <a:t>. how to decompose</a:t>
            </a:r>
            <a:endParaRPr lang="en-US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5DB3E-D024-482D-BE1D-2B6CF5BEE46A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68430"/>
            <a:ext cx="8458200" cy="452352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3" y="1368430"/>
            <a:ext cx="8635033" cy="4710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6397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Parallel Performance (2)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407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atin typeface="+mj-lt"/>
              </a:rPr>
              <a:t>Performance comparison </a:t>
            </a:r>
            <a:r>
              <a:rPr lang="en-US" sz="2800" dirty="0" err="1" smtClean="0">
                <a:latin typeface="+mj-lt"/>
              </a:rPr>
              <a:t>w.r.t</a:t>
            </a:r>
            <a:r>
              <a:rPr lang="en-US" sz="2800" dirty="0" smtClean="0">
                <a:latin typeface="+mj-lt"/>
              </a:rPr>
              <a:t>. how to decompose</a:t>
            </a:r>
            <a:endParaRPr lang="en-US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5DB3E-D024-482D-BE1D-2B6CF5BEE46A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817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Parallel Performance (3)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188" y="838200"/>
            <a:ext cx="7467600" cy="5483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Scalability Analysis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97D99-951A-4592-8E70-7B8D86785184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534400" cy="464064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Parallel Performance (4)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02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Why is Efficiency getting lower?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97D99-951A-4592-8E70-7B8D86785184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" y="1371600"/>
            <a:ext cx="4539061" cy="4425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93" y="1428317"/>
            <a:ext cx="4509300" cy="23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412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Outline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Motivation &amp; Issues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Multidimensional Scaling (MDS)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Parallel MDS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Interpolation of MDS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DA-SMACOF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 &amp; Future Works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B0BED-153B-48F3-B175-3860F3A13679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Parallel Performance (4)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02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Why is Efficiency getting lower?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97D99-951A-4592-8E70-7B8D8678518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" y="1371600"/>
            <a:ext cx="4539061" cy="4425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93" y="1428317"/>
            <a:ext cx="4509300" cy="23670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241" y="1428317"/>
            <a:ext cx="4573407" cy="44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095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Outline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Motivation &amp; Issues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Multidimensional Scaling (MDS)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Parallel MDS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Interpolation of MDS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DA-SMACOF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 &amp; Future Works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70D84-993F-4742-BA78-EA484CE792CB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156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Interpolation of MDS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772400" cy="48736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Why do we need interpolation?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MDS requires </a:t>
            </a:r>
            <a:r>
              <a:rPr lang="en-US" b="1" i="1" dirty="0" smtClean="0">
                <a:latin typeface="+mj-lt"/>
              </a:rPr>
              <a:t>O(N</a:t>
            </a:r>
            <a:r>
              <a:rPr lang="en-US" b="1" i="1" baseline="30000" dirty="0" smtClean="0">
                <a:latin typeface="+mj-lt"/>
              </a:rPr>
              <a:t>2</a:t>
            </a:r>
            <a:r>
              <a:rPr lang="en-US" b="1" i="1" dirty="0" smtClean="0">
                <a:latin typeface="+mj-lt"/>
              </a:rPr>
              <a:t>)</a:t>
            </a:r>
            <a:r>
              <a:rPr lang="en-US" dirty="0" smtClean="0">
                <a:latin typeface="+mj-lt"/>
              </a:rPr>
              <a:t> memory and computation.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For SMACOF, six N * N matrices are necessary.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N = 100,000 </a:t>
            </a:r>
            <a:r>
              <a:rPr lang="en-US" dirty="0" smtClean="0">
                <a:latin typeface="+mj-lt"/>
                <a:sym typeface="Wingdings" pitchFamily="2" charset="2"/>
              </a:rPr>
              <a:t> 480 GB of main memory required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itchFamily="2" charset="2"/>
              </a:rPr>
              <a:t>N = 200,000  </a:t>
            </a:r>
            <a:r>
              <a:rPr lang="en-US" b="1" dirty="0" smtClean="0">
                <a:latin typeface="+mj-lt"/>
                <a:sym typeface="Wingdings" pitchFamily="2" charset="2"/>
              </a:rPr>
              <a:t>1.92 TB </a:t>
            </a:r>
            <a:r>
              <a:rPr lang="en-US" dirty="0" smtClean="0">
                <a:latin typeface="+mj-lt"/>
                <a:sym typeface="Wingdings" pitchFamily="2" charset="2"/>
              </a:rPr>
              <a:t>( &gt; 1.536 TB) of memory required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  <a:sym typeface="Wingdings" pitchFamily="2" charset="2"/>
              </a:rPr>
              <a:t>Data deluge era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latin typeface="+mj-lt"/>
                <a:sym typeface="Wingdings" pitchFamily="2" charset="2"/>
              </a:rPr>
              <a:t>PubChem</a:t>
            </a:r>
            <a:r>
              <a:rPr lang="en-US" dirty="0" smtClean="0">
                <a:latin typeface="+mj-lt"/>
                <a:sym typeface="Wingdings" pitchFamily="2" charset="2"/>
              </a:rPr>
              <a:t> database contains millions chemical compounds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itchFamily="2" charset="2"/>
              </a:rPr>
              <a:t>Biology sequence data are also produced very fast.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  <a:sym typeface="Wingdings" pitchFamily="2" charset="2"/>
              </a:rPr>
              <a:t>How to construct a mapping in a target dimension with millions of points by MDS?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CA396-9F4E-4027-B87A-BD3CE1664282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62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Interpolation Approach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1242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Two-step procedure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A dimension reduction alg. constructs a mapping of n sample data (among total N data) in target dimension.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Remaining (N-n) out-of-samples are mapped in target dimension </a:t>
            </a:r>
            <a:r>
              <a:rPr lang="en-US" dirty="0" err="1" smtClean="0">
                <a:latin typeface="+mj-lt"/>
              </a:rPr>
              <a:t>w.r.t</a:t>
            </a:r>
            <a:r>
              <a:rPr lang="en-US" dirty="0" smtClean="0">
                <a:latin typeface="+mj-lt"/>
              </a:rPr>
              <a:t>. the constructed mapping of the n sample data w/o moving sample mappings.</a:t>
            </a:r>
            <a:endParaRPr lang="en-US" dirty="0">
              <a:latin typeface="+mj-lt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47700" y="3997325"/>
            <a:ext cx="7696200" cy="1898650"/>
            <a:chOff x="647700" y="3997325"/>
            <a:chExt cx="7696200" cy="1898650"/>
          </a:xfrm>
        </p:grpSpPr>
        <p:sp>
          <p:nvSpPr>
            <p:cNvPr id="32774" name="TextBox 11"/>
            <p:cNvSpPr txBox="1">
              <a:spLocks noChangeArrowheads="1"/>
            </p:cNvSpPr>
            <p:nvPr/>
          </p:nvSpPr>
          <p:spPr bwMode="auto">
            <a:xfrm>
              <a:off x="4762500" y="3997325"/>
              <a:ext cx="16002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Prior </a:t>
              </a:r>
              <a:r>
                <a:rPr lang="en-US" sz="1400" dirty="0">
                  <a:latin typeface="Helvetica" pitchFamily="34" charset="0"/>
                  <a:cs typeface="Helvetica" pitchFamily="34" charset="0"/>
                </a:rPr>
                <a:t>Mapping</a:t>
              </a:r>
            </a:p>
          </p:txBody>
        </p:sp>
        <p:grpSp>
          <p:nvGrpSpPr>
            <p:cNvPr id="32775" name="Group 16"/>
            <p:cNvGrpSpPr>
              <a:grpSpLocks/>
            </p:cNvGrpSpPr>
            <p:nvPr/>
          </p:nvGrpSpPr>
          <p:grpSpPr bwMode="auto">
            <a:xfrm>
              <a:off x="647700" y="4002088"/>
              <a:ext cx="7696200" cy="1893887"/>
              <a:chOff x="685800" y="4343400"/>
              <a:chExt cx="7696200" cy="1893332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85800" y="4343400"/>
                <a:ext cx="1752600" cy="6096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>
                    <a:latin typeface="Helvetica" pitchFamily="34" charset="0"/>
                    <a:cs typeface="Helvetica" pitchFamily="34" charset="0"/>
                  </a:rPr>
                  <a:t>n</a:t>
                </a:r>
                <a:br>
                  <a:rPr lang="en-US">
                    <a:latin typeface="Helvetica" pitchFamily="34" charset="0"/>
                    <a:cs typeface="Helvetica" pitchFamily="34" charset="0"/>
                  </a:rPr>
                </a:br>
                <a:r>
                  <a:rPr lang="en-US">
                    <a:latin typeface="Helvetica" pitchFamily="34" charset="0"/>
                    <a:cs typeface="Helvetica" pitchFamily="34" charset="0"/>
                  </a:rPr>
                  <a:t>In-sample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85800" y="4953000"/>
                <a:ext cx="1752600" cy="914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Helvetica"/>
                    <a:cs typeface="Helvetica"/>
                  </a:rPr>
                  <a:t>N-n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Helvetica"/>
                    <a:cs typeface="Helvetica"/>
                  </a:rPr>
                  <a:t>Out-of-sample</a:t>
                </a:r>
              </a:p>
            </p:txBody>
          </p:sp>
          <p:sp>
            <p:nvSpPr>
              <p:cNvPr id="32782" name="TextBox 5"/>
              <p:cNvSpPr txBox="1">
                <a:spLocks noChangeArrowheads="1"/>
              </p:cNvSpPr>
              <p:nvPr/>
            </p:nvSpPr>
            <p:spPr bwMode="auto">
              <a:xfrm>
                <a:off x="685800" y="5867400"/>
                <a:ext cx="17526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>
                    <a:latin typeface="Helvetica" pitchFamily="34" charset="0"/>
                    <a:cs typeface="Helvetica" pitchFamily="34" charset="0"/>
                  </a:rPr>
                  <a:t>Total N data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895600" y="4408714"/>
                <a:ext cx="1447800" cy="475343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Helvetica"/>
                    <a:cs typeface="Helvetica"/>
                  </a:rPr>
                  <a:t>Training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72000" y="5134428"/>
                <a:ext cx="1447800" cy="551543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Helvetica"/>
                    <a:cs typeface="Helvetica"/>
                  </a:rPr>
                  <a:t>Interpolation</a:t>
                </a: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V="1">
                <a:off x="2438400" y="4646523"/>
                <a:ext cx="457200" cy="15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hape 9"/>
              <p:cNvCxnSpPr/>
              <p:nvPr/>
            </p:nvCxnSpPr>
            <p:spPr>
              <a:xfrm>
                <a:off x="4343400" y="4646523"/>
                <a:ext cx="952500" cy="487220"/>
              </a:xfrm>
              <a:prstGeom prst="bentConnector2">
                <a:avLst/>
              </a:prstGeom>
              <a:ln w="38100">
                <a:prstDash val="sysDash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2438400" y="5409887"/>
                <a:ext cx="2133600" cy="15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6019800" y="5409887"/>
                <a:ext cx="762000" cy="15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6781800" y="4953000"/>
                <a:ext cx="1600200" cy="914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Helvetica"/>
                    <a:cs typeface="Helvetica"/>
                  </a:rPr>
                  <a:t>Interpolated map</a:t>
                </a:r>
              </a:p>
            </p:txBody>
          </p:sp>
        </p:grp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E5F38-F04C-441C-A01F-58A019957E06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2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8032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</a:rPr>
              <a:t>Majorizing</a:t>
            </a:r>
            <a:r>
              <a:rPr lang="en-US" dirty="0" smtClean="0">
                <a:latin typeface="+mj-lt"/>
              </a:rPr>
              <a:t> Interpolation of MDS</a:t>
            </a:r>
            <a:endParaRPr lang="en-US" dirty="0">
              <a:latin typeface="+mj-lt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dirty="0" smtClean="0">
                <a:latin typeface="Calibri" pitchFamily="34" charset="0"/>
              </a:rPr>
              <a:t>Out-of-samples (N-n) are interpolated based on the mappings of n sample points.</a:t>
            </a:r>
          </a:p>
          <a:p>
            <a:pPr lvl="1" eaLnBrk="1" hangingPunct="1">
              <a:lnSpc>
                <a:spcPct val="80000"/>
              </a:lnSpc>
              <a:buFont typeface="Calibri" pitchFamily="34" charset="0"/>
              <a:buAutoNum type="arabicParenR"/>
            </a:pPr>
            <a:r>
              <a:rPr lang="en-US" sz="2600" dirty="0" smtClean="0">
                <a:latin typeface="Calibri" pitchFamily="34" charset="0"/>
              </a:rPr>
              <a:t>Find k-NN of the new point among n sample data.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Landmark points </a:t>
            </a:r>
            <a:r>
              <a:rPr lang="en-US" sz="2200" dirty="0" smtClean="0">
                <a:latin typeface="Calibri" pitchFamily="34" charset="0"/>
                <a:sym typeface="Wingdings" pitchFamily="2" charset="2"/>
              </a:rPr>
              <a:t> (Keep the positions)</a:t>
            </a:r>
            <a:endParaRPr lang="en-US" sz="2200" dirty="0" smtClean="0">
              <a:latin typeface="Calibri" pitchFamily="34" charset="0"/>
            </a:endParaRPr>
          </a:p>
          <a:p>
            <a:pPr lvl="1" eaLnBrk="1" hangingPunct="1">
              <a:lnSpc>
                <a:spcPct val="80000"/>
              </a:lnSpc>
              <a:buFont typeface="Calibri" pitchFamily="34" charset="0"/>
              <a:buAutoNum type="arabicParenR"/>
            </a:pPr>
            <a:r>
              <a:rPr lang="en-US" sz="2600" dirty="0" smtClean="0">
                <a:latin typeface="Calibri" pitchFamily="34" charset="0"/>
              </a:rPr>
              <a:t>Based on the mappings of k-NN, find a position for a new point by the proposed iterative </a:t>
            </a:r>
            <a:r>
              <a:rPr lang="en-US" sz="2600" dirty="0" err="1" smtClean="0">
                <a:latin typeface="Calibri" pitchFamily="34" charset="0"/>
              </a:rPr>
              <a:t>majorizing</a:t>
            </a:r>
            <a:r>
              <a:rPr lang="en-US" sz="2600" dirty="0" smtClean="0">
                <a:latin typeface="Calibri" pitchFamily="34" charset="0"/>
              </a:rPr>
              <a:t> approach.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Note that it is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acceptable to run normal MDS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algorithm with (k+1) points directly, due to batch property of MDS.</a:t>
            </a:r>
          </a:p>
          <a:p>
            <a:pPr lvl="1" eaLnBrk="1" hangingPunct="1">
              <a:lnSpc>
                <a:spcPct val="80000"/>
              </a:lnSpc>
              <a:buFont typeface="Calibri" pitchFamily="34" charset="0"/>
              <a:buAutoNum type="arabicParenR"/>
            </a:pPr>
            <a:r>
              <a:rPr lang="en-US" sz="2600" dirty="0" smtClean="0">
                <a:latin typeface="Calibri" pitchFamily="34" charset="0"/>
              </a:rPr>
              <a:t>Computational Complexity – O(</a:t>
            </a:r>
            <a:r>
              <a:rPr lang="en-US" sz="2600" dirty="0" err="1" smtClean="0">
                <a:latin typeface="Calibri" pitchFamily="34" charset="0"/>
              </a:rPr>
              <a:t>Mn</a:t>
            </a:r>
            <a:r>
              <a:rPr lang="en-US" sz="2600" dirty="0" smtClean="0">
                <a:latin typeface="Calibri" pitchFamily="34" charset="0"/>
              </a:rPr>
              <a:t>), M = N-n</a:t>
            </a:r>
            <a:endParaRPr lang="en-US" sz="2600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358E4-33E0-4E10-A083-18A3BB76C1B2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Parallel MDS Interpolation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4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Though MDS Interpolation (</a:t>
            </a:r>
            <a:r>
              <a:rPr lang="en-US" b="1" i="1" dirty="0" smtClean="0">
                <a:latin typeface="+mj-lt"/>
              </a:rPr>
              <a:t>O(</a:t>
            </a:r>
            <a:r>
              <a:rPr lang="en-US" b="1" i="1" dirty="0" err="1" smtClean="0">
                <a:latin typeface="+mj-lt"/>
              </a:rPr>
              <a:t>Mn</a:t>
            </a:r>
            <a:r>
              <a:rPr lang="en-US" b="1" i="1" dirty="0" smtClean="0">
                <a:latin typeface="+mj-lt"/>
              </a:rPr>
              <a:t>)</a:t>
            </a:r>
            <a:r>
              <a:rPr lang="en-US" dirty="0" smtClean="0">
                <a:latin typeface="+mj-lt"/>
              </a:rPr>
              <a:t>) is much faster than SMACOF algorithm (</a:t>
            </a:r>
            <a:r>
              <a:rPr lang="en-US" b="1" i="1" dirty="0" smtClean="0">
                <a:latin typeface="+mj-lt"/>
              </a:rPr>
              <a:t>O(N</a:t>
            </a:r>
            <a:r>
              <a:rPr lang="en-US" b="1" i="1" baseline="30000" dirty="0" smtClean="0">
                <a:latin typeface="+mj-lt"/>
              </a:rPr>
              <a:t>2</a:t>
            </a:r>
            <a:r>
              <a:rPr lang="en-US" b="1" i="1" dirty="0" smtClean="0">
                <a:latin typeface="+mj-lt"/>
              </a:rPr>
              <a:t>)</a:t>
            </a:r>
            <a:r>
              <a:rPr lang="en-US" dirty="0" smtClean="0">
                <a:latin typeface="+mj-lt"/>
              </a:rPr>
              <a:t>), it still needs to be parallelize since it deals with millions of points.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MDS Interpolation is </a:t>
            </a:r>
            <a:r>
              <a:rPr lang="en-US" b="1" i="1" dirty="0" smtClean="0">
                <a:latin typeface="+mj-lt"/>
              </a:rPr>
              <a:t>pleasingly parallel</a:t>
            </a:r>
            <a:r>
              <a:rPr lang="en-US" dirty="0" smtClean="0">
                <a:latin typeface="+mj-lt"/>
              </a:rPr>
              <a:t>, since interpolated points (</a:t>
            </a:r>
            <a:r>
              <a:rPr lang="en-US" i="1" dirty="0" smtClean="0">
                <a:latin typeface="+mj-lt"/>
              </a:rPr>
              <a:t>out-of-sample points</a:t>
            </a:r>
            <a:r>
              <a:rPr lang="en-US" dirty="0" smtClean="0">
                <a:latin typeface="+mj-lt"/>
              </a:rPr>
              <a:t>) are totally independent each other.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2D54C-DBCB-412B-9AAF-E8FC2C8677DE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957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k-NN analysis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222" y="1066800"/>
            <a:ext cx="4815555" cy="4800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E427C-A47F-4207-9D9C-D206D5C449F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121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Isn’t it ambiguous with 2NN?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8229600" cy="34146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E427C-A47F-4207-9D9C-D206D5C449F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701575"/>
            <a:ext cx="4495800" cy="120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029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872" y="228600"/>
            <a:ext cx="7467600" cy="639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MDS Interpolation Performance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467600" cy="5635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N = 100k points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EE419-74A2-4E09-B3B5-B5F9F22027BB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799"/>
            <a:ext cx="4626672" cy="4495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04" y="1447800"/>
            <a:ext cx="459639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050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67600" cy="71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MDS Interpolation Performance (2)</a:t>
            </a:r>
            <a:endParaRPr lang="en-US" dirty="0">
              <a:latin typeface="+mj-lt"/>
            </a:endParaRPr>
          </a:p>
        </p:txBody>
      </p:sp>
      <p:pic>
        <p:nvPicPr>
          <p:cNvPr id="36868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104"/>
            <a:ext cx="4648200" cy="45469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7DEFB-203D-46E7-8CB2-094FB2859A27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04" y="1238175"/>
            <a:ext cx="4552390" cy="451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233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Data Visualization</a:t>
            </a:r>
            <a:endParaRPr lang="en-US" dirty="0">
              <a:latin typeface="+mj-lt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4495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smtClean="0">
                <a:latin typeface="Calibri" pitchFamily="34" charset="0"/>
              </a:rPr>
              <a:t>Visualize high-dimensional data as points in 2D or 3D by dimension reduction.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latin typeface="Calibri" pitchFamily="34" charset="0"/>
              </a:rPr>
              <a:t>Distances in target dimension approximate to the distances in the original HD space.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latin typeface="Calibri" pitchFamily="34" charset="0"/>
              </a:rPr>
              <a:t>Interactively browse data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latin typeface="Calibri" pitchFamily="34" charset="0"/>
              </a:rPr>
              <a:t>Easy to recognize clusters or groups</a:t>
            </a:r>
          </a:p>
          <a:p>
            <a:pPr eaLnBrk="1" hangingPunct="1">
              <a:lnSpc>
                <a:spcPct val="80000"/>
              </a:lnSpc>
            </a:pPr>
            <a:endParaRPr lang="en-US" sz="3000" smtClean="0">
              <a:latin typeface="Calibri" pitchFamily="34" charset="0"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4876800" y="4648200"/>
            <a:ext cx="419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/>
            <a:r>
              <a:rPr lang="en-US" b="1" i="1"/>
              <a:t>An example of Solvent data</a:t>
            </a:r>
          </a:p>
          <a:p>
            <a:pPr marL="0" lvl="1" eaLnBrk="1" hangingPunct="1"/>
            <a:r>
              <a:rPr lang="en-US"/>
              <a:t>MDS Visualization of 215 solvent data (colored) with 100k PubChem dataset (gray) to navigate chemical space.</a:t>
            </a:r>
            <a:endParaRPr lang="en-US" i="1"/>
          </a:p>
        </p:txBody>
      </p:sp>
      <p:pic>
        <p:nvPicPr>
          <p:cNvPr id="9" name="GTM3D_ctd_disease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19663" y="1255713"/>
            <a:ext cx="4105275" cy="327818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69BCE-FA9B-476D-A30D-F12C7C7AD512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MDS Interpolation Performance (3)</a:t>
            </a:r>
            <a:endParaRPr lang="en-US" dirty="0">
              <a:latin typeface="+mj-lt"/>
            </a:endParaRPr>
          </a:p>
        </p:txBody>
      </p:sp>
      <p:pic>
        <p:nvPicPr>
          <p:cNvPr id="37891" name="Content Placeholder 4" descr="plot_intpol_MPI_efficienc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47800"/>
            <a:ext cx="7805738" cy="4419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F9F8C-A76C-413A-8AFA-811F3B1CA6F5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592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MDS Interpolation Map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A7A00-5C64-4492-B5D1-EA1E482ED30B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8916" name="Rectangle 8"/>
          <p:cNvSpPr>
            <a:spLocks noChangeArrowheads="1"/>
          </p:cNvSpPr>
          <p:nvPr/>
        </p:nvSpPr>
        <p:spPr bwMode="auto">
          <a:xfrm>
            <a:off x="457200" y="5664200"/>
            <a:ext cx="822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i="1" dirty="0" err="1"/>
              <a:t>PubChem</a:t>
            </a:r>
            <a:r>
              <a:rPr lang="en-US" b="1" i="1" dirty="0"/>
              <a:t> data visualization by using MDS (100k) and Interpolation </a:t>
            </a:r>
            <a:r>
              <a:rPr lang="en-US" b="1" i="1" dirty="0" smtClean="0"/>
              <a:t>(2M+100k</a:t>
            </a:r>
            <a:r>
              <a:rPr lang="en-US" b="1" i="1" dirty="0"/>
              <a:t>)</a:t>
            </a:r>
            <a:r>
              <a:rPr lang="en-US" dirty="0"/>
              <a:t>. </a:t>
            </a:r>
          </a:p>
        </p:txBody>
      </p:sp>
      <p:pic>
        <p:nvPicPr>
          <p:cNvPr id="3891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620" y="908712"/>
            <a:ext cx="8206123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Outline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Motivation &amp; Issues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Multidimensional Scaling (MDS)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Parallel MDS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Interpolation of MDS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DA-SMACOF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 &amp; Future Works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85151-E91C-4B9E-A279-1851F0017E6A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Deterministic Annealing (DA)</a:t>
            </a:r>
            <a:endParaRPr lang="en-US" dirty="0">
              <a:latin typeface="+mj-lt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smtClean="0">
                <a:latin typeface="Calibri" pitchFamily="34" charset="0"/>
              </a:rPr>
              <a:t>Simulated Annealing (</a:t>
            </a:r>
            <a:r>
              <a:rPr lang="en-US" sz="2200" b="1" smtClean="0">
                <a:latin typeface="Calibri" pitchFamily="34" charset="0"/>
              </a:rPr>
              <a:t>SA</a:t>
            </a:r>
            <a:r>
              <a:rPr lang="en-US" sz="2200" smtClean="0">
                <a:latin typeface="Calibri" pitchFamily="34" charset="0"/>
              </a:rPr>
              <a:t>) applies </a:t>
            </a:r>
            <a:r>
              <a:rPr lang="en-US" sz="2200" i="1" smtClean="0">
                <a:latin typeface="Calibri" pitchFamily="34" charset="0"/>
              </a:rPr>
              <a:t>Metropolis algorithm</a:t>
            </a:r>
            <a:r>
              <a:rPr lang="en-US" sz="2200" smtClean="0">
                <a:latin typeface="Calibri" pitchFamily="34" charset="0"/>
              </a:rPr>
              <a:t> to minimize </a:t>
            </a:r>
            <a:r>
              <a:rPr lang="en-US" sz="2200" b="1" i="1" smtClean="0">
                <a:latin typeface="Calibri" pitchFamily="34" charset="0"/>
              </a:rPr>
              <a:t>F</a:t>
            </a:r>
            <a:r>
              <a:rPr lang="en-US" sz="2200" smtClean="0">
                <a:latin typeface="Calibri" pitchFamily="34" charset="0"/>
              </a:rPr>
              <a:t> by random walk.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i="1" smtClean="0">
                <a:latin typeface="Calibri" pitchFamily="34" charset="0"/>
              </a:rPr>
              <a:t>Gibbs</a:t>
            </a:r>
            <a:r>
              <a:rPr lang="en-US" sz="2200" smtClean="0">
                <a:latin typeface="Calibri" pitchFamily="34" charset="0"/>
              </a:rPr>
              <a:t> Distribution at </a:t>
            </a:r>
            <a:r>
              <a:rPr lang="en-US" sz="2200" i="1" smtClean="0">
                <a:latin typeface="Calibri" pitchFamily="34" charset="0"/>
              </a:rPr>
              <a:t>T</a:t>
            </a:r>
            <a:r>
              <a:rPr lang="en-US" sz="2200" smtClean="0">
                <a:latin typeface="Calibri" pitchFamily="34" charset="0"/>
              </a:rPr>
              <a:t> (computational temperature).</a:t>
            </a:r>
          </a:p>
          <a:p>
            <a:pPr lvl="1" eaLnBrk="1" hangingPunct="1">
              <a:lnSpc>
                <a:spcPct val="80000"/>
              </a:lnSpc>
            </a:pPr>
            <a:endParaRPr lang="en-US" sz="2000" smtClean="0">
              <a:latin typeface="Calibri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smtClean="0">
              <a:latin typeface="Calibri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smtClean="0">
              <a:latin typeface="Calibri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smtClean="0">
                <a:latin typeface="Calibri" pitchFamily="34" charset="0"/>
              </a:rPr>
              <a:t>Minimize Free Energy (</a:t>
            </a:r>
            <a:r>
              <a:rPr lang="en-US" sz="2200" i="1" smtClean="0">
                <a:latin typeface="Calibri" pitchFamily="34" charset="0"/>
              </a:rPr>
              <a:t>F</a:t>
            </a:r>
            <a:r>
              <a:rPr lang="en-US" sz="2200" smtClean="0"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3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smtClean="0">
                <a:latin typeface="Calibri" pitchFamily="34" charset="0"/>
              </a:rPr>
              <a:t>As </a:t>
            </a:r>
            <a:r>
              <a:rPr lang="en-US" sz="2200" i="1" smtClean="0">
                <a:latin typeface="Calibri" pitchFamily="34" charset="0"/>
              </a:rPr>
              <a:t>T</a:t>
            </a:r>
            <a:r>
              <a:rPr lang="en-US" sz="2200" smtClean="0">
                <a:latin typeface="Calibri" pitchFamily="34" charset="0"/>
              </a:rPr>
              <a:t> decreases, more structure of problem space is getting revealed.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smtClean="0">
                <a:latin typeface="Calibri" pitchFamily="34" charset="0"/>
              </a:rPr>
              <a:t>DA</a:t>
            </a:r>
            <a:r>
              <a:rPr lang="en-US" sz="2200" smtClean="0">
                <a:latin typeface="Calibri" pitchFamily="34" charset="0"/>
              </a:rPr>
              <a:t> tries to avoid local optima </a:t>
            </a:r>
            <a:r>
              <a:rPr lang="en-US" sz="2200" i="1" smtClean="0">
                <a:latin typeface="Calibri" pitchFamily="34" charset="0"/>
              </a:rPr>
              <a:t>w/o random walking</a:t>
            </a:r>
            <a:r>
              <a:rPr lang="en-US" sz="2200" smtClean="0">
                <a:latin typeface="Calibri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smtClean="0">
                <a:latin typeface="Calibri" pitchFamily="34" charset="0"/>
              </a:rPr>
              <a:t>DA</a:t>
            </a:r>
            <a:r>
              <a:rPr lang="en-US" sz="2200" smtClean="0">
                <a:latin typeface="Calibri" pitchFamily="34" charset="0"/>
              </a:rPr>
              <a:t> finds the expected solution which minimize </a:t>
            </a:r>
            <a:r>
              <a:rPr lang="en-US" sz="2200" b="1" i="1" smtClean="0">
                <a:latin typeface="Calibri" pitchFamily="34" charset="0"/>
              </a:rPr>
              <a:t>F</a:t>
            </a:r>
            <a:r>
              <a:rPr lang="en-US" sz="2200" smtClean="0">
                <a:latin typeface="Calibri" pitchFamily="34" charset="0"/>
              </a:rPr>
              <a:t> by calculating exactly or approximately.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smtClean="0">
                <a:latin typeface="Calibri" pitchFamily="34" charset="0"/>
              </a:rPr>
              <a:t>DA</a:t>
            </a:r>
            <a:r>
              <a:rPr lang="en-US" sz="2200" smtClean="0">
                <a:latin typeface="Calibri" pitchFamily="34" charset="0"/>
              </a:rPr>
              <a:t> applied to </a:t>
            </a:r>
            <a:r>
              <a:rPr lang="en-US" sz="2200" i="1" smtClean="0">
                <a:latin typeface="Calibri" pitchFamily="34" charset="0"/>
              </a:rPr>
              <a:t>clustering, GTM, Gaussian Mixtures </a:t>
            </a:r>
            <a:r>
              <a:rPr lang="en-US" sz="2200" smtClean="0">
                <a:latin typeface="Calibri" pitchFamily="34" charset="0"/>
              </a:rPr>
              <a:t>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D15C6-56AB-4FA1-A728-41A063018673}" type="slidenum">
              <a:rPr lang="en-US"/>
              <a:pPr>
                <a:defRPr/>
              </a:pPr>
              <a:t>33</a:t>
            </a:fld>
            <a:endParaRPr lang="en-US"/>
          </a:p>
        </p:txBody>
      </p:sp>
      <p:pic>
        <p:nvPicPr>
          <p:cNvPr id="21509" name="Picture 4" descr="Gibbs_dist_pro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4225925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 descr="alt_Free_energ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09975"/>
            <a:ext cx="23622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DA-SMACOF</a:t>
            </a:r>
            <a:endParaRPr lang="en-US" dirty="0">
              <a:latin typeface="+mj-lt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smtClean="0">
                <a:latin typeface="Calibri" pitchFamily="34" charset="0"/>
              </a:rPr>
              <a:t>The MDS problem space could be smoother with higher </a:t>
            </a:r>
            <a:r>
              <a:rPr lang="en-US" sz="3000" i="1" smtClean="0">
                <a:latin typeface="Calibri" pitchFamily="34" charset="0"/>
              </a:rPr>
              <a:t>T</a:t>
            </a:r>
            <a:r>
              <a:rPr lang="en-US" sz="3000" smtClean="0">
                <a:latin typeface="Calibri" pitchFamily="34" charset="0"/>
              </a:rPr>
              <a:t> than with the lower </a:t>
            </a:r>
            <a:r>
              <a:rPr lang="en-US" sz="3000" i="1" smtClean="0">
                <a:latin typeface="Calibri" pitchFamily="34" charset="0"/>
              </a:rPr>
              <a:t>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i="1" smtClean="0">
                <a:latin typeface="Calibri" pitchFamily="34" charset="0"/>
              </a:rPr>
              <a:t>T</a:t>
            </a:r>
            <a:r>
              <a:rPr lang="en-US" sz="2600" smtClean="0">
                <a:latin typeface="Calibri" pitchFamily="34" charset="0"/>
              </a:rPr>
              <a:t> represents the portion of </a:t>
            </a:r>
            <a:r>
              <a:rPr lang="en-US" sz="2600" i="1" smtClean="0">
                <a:latin typeface="Calibri" pitchFamily="34" charset="0"/>
              </a:rPr>
              <a:t>entropy</a:t>
            </a:r>
            <a:r>
              <a:rPr lang="en-US" sz="2600" smtClean="0">
                <a:latin typeface="Calibri" pitchFamily="34" charset="0"/>
              </a:rPr>
              <a:t> to the </a:t>
            </a:r>
            <a:r>
              <a:rPr lang="en-US" sz="2600" i="1" smtClean="0">
                <a:latin typeface="Calibri" pitchFamily="34" charset="0"/>
              </a:rPr>
              <a:t>free energy F</a:t>
            </a:r>
            <a:r>
              <a:rPr lang="en-US" sz="2600" smtClean="0">
                <a:latin typeface="Calibri" pitchFamily="34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endParaRPr lang="en-US" sz="26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latin typeface="Calibri" pitchFamily="34" charset="0"/>
              </a:rPr>
              <a:t>Generally DA approach starts with very high </a:t>
            </a:r>
            <a:r>
              <a:rPr lang="en-US" sz="3000" i="1" smtClean="0">
                <a:latin typeface="Calibri" pitchFamily="34" charset="0"/>
              </a:rPr>
              <a:t>T</a:t>
            </a:r>
            <a:r>
              <a:rPr lang="en-US" sz="3000" smtClean="0">
                <a:latin typeface="Calibri" pitchFamily="34" charset="0"/>
              </a:rPr>
              <a:t>, but if </a:t>
            </a:r>
            <a:r>
              <a:rPr lang="en-US" sz="3000" i="1" smtClean="0">
                <a:latin typeface="Calibri" pitchFamily="34" charset="0"/>
              </a:rPr>
              <a:t>T</a:t>
            </a:r>
            <a:r>
              <a:rPr lang="en-US" sz="3000" i="1" baseline="-25000" smtClean="0">
                <a:latin typeface="Calibri" pitchFamily="34" charset="0"/>
              </a:rPr>
              <a:t>0</a:t>
            </a:r>
            <a:r>
              <a:rPr lang="en-US" sz="3000" smtClean="0">
                <a:latin typeface="Calibri" pitchFamily="34" charset="0"/>
              </a:rPr>
              <a:t> is too high, then all points are mapped at the origin.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>
                <a:latin typeface="Calibri" pitchFamily="34" charset="0"/>
              </a:rPr>
              <a:t>We need to find appropriate </a:t>
            </a:r>
            <a:r>
              <a:rPr lang="en-US" sz="2600" i="1" smtClean="0">
                <a:latin typeface="Calibri" pitchFamily="34" charset="0"/>
              </a:rPr>
              <a:t>T</a:t>
            </a:r>
            <a:r>
              <a:rPr lang="en-US" sz="2600" i="1" baseline="-25000" smtClean="0">
                <a:latin typeface="Calibri" pitchFamily="34" charset="0"/>
              </a:rPr>
              <a:t>0</a:t>
            </a:r>
            <a:r>
              <a:rPr lang="en-US" sz="2600" smtClean="0">
                <a:latin typeface="Calibri" pitchFamily="34" charset="0"/>
              </a:rPr>
              <a:t> which makes at least one of the points is not mapped at the origin.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71D7B-F526-4CBF-9E52-937E0B6318DB}" type="slidenum">
              <a:rPr lang="en-US"/>
              <a:pPr>
                <a:defRPr/>
              </a:pPr>
              <a:t>34</a:t>
            </a:fld>
            <a:endParaRPr lang="en-US"/>
          </a:p>
        </p:txBody>
      </p:sp>
      <p:pic>
        <p:nvPicPr>
          <p:cNvPr id="22533" name="Picture 4" descr="alt_Free_energ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25146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032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DA-SMACOF (2)</a:t>
            </a:r>
            <a:endParaRPr lang="en-US" dirty="0">
              <a:latin typeface="+mj-lt"/>
            </a:endParaRPr>
          </a:p>
        </p:txBody>
      </p:sp>
      <p:pic>
        <p:nvPicPr>
          <p:cNvPr id="23555" name="Content Placeholder 4" descr="alg_DA_SMACOF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4925" y="1219200"/>
            <a:ext cx="6305550" cy="44910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940C1-E6F2-48EA-B189-A7C9BFFF5176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95800" y="1905000"/>
            <a:ext cx="2057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Experimental Analysis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2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Data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iris (150)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UCI ML Repository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Compounds (333)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Chemical compounds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</a:rPr>
              <a:t>Metagenomics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(30000)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SW-G local alignment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16sRNA (50000)</a:t>
            </a:r>
            <a:endParaRPr lang="en-US" dirty="0">
              <a:latin typeface="+mj-lt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NW global alignment</a:t>
            </a:r>
            <a:endParaRPr lang="en-US" dirty="0">
              <a:latin typeface="+mj-lt"/>
            </a:endParaRPr>
          </a:p>
        </p:txBody>
      </p:sp>
      <p:sp>
        <p:nvSpPr>
          <p:cNvPr id="24580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Algorithms</a:t>
            </a:r>
          </a:p>
          <a:p>
            <a:pPr lvl="1" eaLnBrk="1" hangingPunct="1"/>
            <a:r>
              <a:rPr lang="en-US" smtClean="0">
                <a:latin typeface="Calibri" pitchFamily="34" charset="0"/>
              </a:rPr>
              <a:t>SMACOF (EM)</a:t>
            </a:r>
          </a:p>
          <a:p>
            <a:pPr lvl="1" eaLnBrk="1" hangingPunct="1"/>
            <a:r>
              <a:rPr lang="en-US" smtClean="0">
                <a:latin typeface="Calibri" pitchFamily="34" charset="0"/>
              </a:rPr>
              <a:t>Distance Smoothing (DS) </a:t>
            </a:r>
          </a:p>
          <a:p>
            <a:pPr lvl="1" eaLnBrk="1" hangingPunct="1"/>
            <a:r>
              <a:rPr lang="en-US" smtClean="0">
                <a:latin typeface="Calibri" pitchFamily="34" charset="0"/>
              </a:rPr>
              <a:t>Proposed DA-SMACOF (DA)</a:t>
            </a:r>
          </a:p>
          <a:p>
            <a:pPr lvl="1" eaLnBrk="1" hangingPunct="1"/>
            <a:endParaRPr lang="en-US" smtClean="0">
              <a:latin typeface="Calibri" pitchFamily="34" charset="0"/>
            </a:endParaRPr>
          </a:p>
          <a:p>
            <a:pPr eaLnBrk="1" hangingPunct="1"/>
            <a:r>
              <a:rPr lang="en-US" smtClean="0">
                <a:latin typeface="Calibri" pitchFamily="34" charset="0"/>
              </a:rPr>
              <a:t>Compare the avg. of 50 (10 for seq. data) random initial runs.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7440B-4993-485A-A4CD-02F19C21D1CD}" type="slidenum">
              <a:rPr lang="en-US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Mapping Quality (iris &amp; Compound)</a:t>
            </a:r>
            <a:endParaRPr lang="en-US" dirty="0">
              <a:latin typeface="+mj-lt"/>
            </a:endParaRPr>
          </a:p>
        </p:txBody>
      </p:sp>
      <p:pic>
        <p:nvPicPr>
          <p:cNvPr id="25603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6" y="1072278"/>
            <a:ext cx="4572000" cy="45672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172F9-E4EF-4B1D-B542-0475652B96C1}" type="slidenum">
              <a:rPr lang="en-US"/>
              <a:pPr>
                <a:defRPr/>
              </a:pPr>
              <a:t>37</a:t>
            </a:fld>
            <a:endParaRPr lang="en-US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072278"/>
            <a:ext cx="4572000" cy="4562198"/>
          </a:xfrm>
        </p:spPr>
      </p:pic>
      <p:sp>
        <p:nvSpPr>
          <p:cNvPr id="5" name="TextBox 4"/>
          <p:cNvSpPr txBox="1"/>
          <p:nvPr/>
        </p:nvSpPr>
        <p:spPr>
          <a:xfrm>
            <a:off x="1371600" y="56065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iris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56065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compound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32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Mapping Examples</a:t>
            </a:r>
            <a:endParaRPr lang="en-US" dirty="0">
              <a:latin typeface="+mj-lt"/>
            </a:endParaRPr>
          </a:p>
        </p:txBody>
      </p:sp>
      <p:pic>
        <p:nvPicPr>
          <p:cNvPr id="28675" name="Content Placeholder 4" descr="iris_mapping_comparis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0"/>
            <a:ext cx="9063038" cy="3505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A0DD7-20D7-487B-8E0D-06691C214526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Mapping Quality (MC 30000)</a:t>
            </a:r>
            <a:endParaRPr lang="en-US" dirty="0">
              <a:latin typeface="+mj-lt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0" y="1066800"/>
            <a:ext cx="8764220" cy="480059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BC03C-2642-4B89-9BCF-7C84F480DEC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045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Motivation</a:t>
            </a:r>
            <a:endParaRPr lang="en-US" dirty="0">
              <a:latin typeface="+mj-lt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latin typeface="Calibri" pitchFamily="34" charset="0"/>
              </a:rPr>
              <a:t>Data deluge era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latin typeface="Calibri" pitchFamily="34" charset="0"/>
              </a:rPr>
              <a:t>Biological sequence, Chemical compound data, Web, 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latin typeface="Calibri" pitchFamily="34" charset="0"/>
              </a:rPr>
              <a:t>Large-scale data analysis and mining are getting important.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latin typeface="Calibri" pitchFamily="34" charset="0"/>
              </a:rPr>
              <a:t>High-dimensional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latin typeface="Calibri" pitchFamily="34" charset="0"/>
              </a:rPr>
              <a:t>Dimension reduction alg. helps people to investigate distribution of the data in high dimension.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latin typeface="Calibri" pitchFamily="34" charset="0"/>
              </a:rPr>
              <a:t>For some dataset, it is hard to represent with feature vectors but proximity information.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b="1" dirty="0" smtClean="0">
                <a:latin typeface="Calibri" pitchFamily="34" charset="0"/>
              </a:rPr>
              <a:t>PCA</a:t>
            </a:r>
            <a:r>
              <a:rPr lang="en-US" sz="2000" dirty="0" smtClean="0">
                <a:latin typeface="Calibri" pitchFamily="34" charset="0"/>
              </a:rPr>
              <a:t> and </a:t>
            </a:r>
            <a:r>
              <a:rPr lang="en-US" sz="2000" b="1" dirty="0" smtClean="0">
                <a:latin typeface="Calibri" pitchFamily="34" charset="0"/>
              </a:rPr>
              <a:t>GTM</a:t>
            </a:r>
            <a:r>
              <a:rPr lang="en-US" sz="2000" dirty="0" smtClean="0">
                <a:latin typeface="Calibri" pitchFamily="34" charset="0"/>
              </a:rPr>
              <a:t> require feature vectors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latin typeface="Calibri" pitchFamily="34" charset="0"/>
              </a:rPr>
              <a:t>Multidimensional Scaling (MDS)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latin typeface="Calibri" pitchFamily="34" charset="0"/>
              </a:rPr>
              <a:t>Find a mapping in the target dimension w.r.t. the proximity (dissimilarity) information.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latin typeface="Calibri" pitchFamily="34" charset="0"/>
              </a:rPr>
              <a:t>Non-linear optimization problem.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latin typeface="Calibri" pitchFamily="34" charset="0"/>
              </a:rPr>
              <a:t>Require </a:t>
            </a:r>
            <a:r>
              <a:rPr lang="en-US" sz="2200" b="1" i="1" dirty="0" smtClean="0">
                <a:latin typeface="Calibri" pitchFamily="34" charset="0"/>
              </a:rPr>
              <a:t>O(N</a:t>
            </a:r>
            <a:r>
              <a:rPr lang="en-US" sz="2200" b="1" i="1" baseline="30000" dirty="0" smtClean="0">
                <a:latin typeface="Calibri" pitchFamily="34" charset="0"/>
              </a:rPr>
              <a:t>2</a:t>
            </a:r>
            <a:r>
              <a:rPr lang="en-US" sz="2200" b="1" i="1" dirty="0" smtClean="0">
                <a:latin typeface="Calibri" pitchFamily="34" charset="0"/>
              </a:rPr>
              <a:t>)</a:t>
            </a:r>
            <a:r>
              <a:rPr lang="en-US" sz="2200" dirty="0" smtClean="0">
                <a:latin typeface="Calibri" pitchFamily="34" charset="0"/>
              </a:rPr>
              <a:t> memory and computation.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D3F1D5-68F9-41E1-8D94-494B3DD45DDD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7325"/>
            <a:ext cx="8839200" cy="80327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Mapping Quality (16sRNA 50000)</a:t>
            </a:r>
            <a:endParaRPr lang="en-US" dirty="0">
              <a:latin typeface="+mj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6" y="990600"/>
            <a:ext cx="9121384" cy="496531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E427C-A47F-4207-9D9C-D206D5C449F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253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STRESS movement comparison</a:t>
            </a:r>
            <a:endParaRPr lang="en-US" dirty="0">
              <a:latin typeface="+mj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251"/>
            <a:ext cx="9144000" cy="489369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E427C-A47F-4207-9D9C-D206D5C449F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760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Runtime Comparison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503C2-9576-4983-BEBF-55C31B7676E6}" type="slidenum">
              <a:rPr lang="en-US"/>
              <a:pPr>
                <a:defRPr/>
              </a:pPr>
              <a:t>42</a:t>
            </a:fld>
            <a:endParaRPr lang="en-US"/>
          </a:p>
        </p:txBody>
      </p:sp>
      <p:pic>
        <p:nvPicPr>
          <p:cNvPr id="2970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2537"/>
            <a:ext cx="4419600" cy="4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52537"/>
            <a:ext cx="4572000" cy="452153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061"/>
            <a:ext cx="9144000" cy="4903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Runtime Comparison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503C2-9576-4983-BEBF-55C31B7676E6}" type="slidenum">
              <a:rPr lang="en-US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913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Outline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Motivation &amp; Issues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Multidimensional Scaling (MDS)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Parallel MDS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Interpolation of MDS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DA-SMACOF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Conclusion &amp; Future Works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B74C7-7FFF-4C8A-B729-5E1299385C3D}" type="slidenum">
              <a:rPr lang="en-US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213"/>
            <a:ext cx="7848600" cy="71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Conclusion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848600" cy="50292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Main Goal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: construct low dimensional mapping of the given large high-dimensional data as good as possible and as many as possible.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+mj-lt"/>
              </a:rPr>
              <a:t>Apply DA approach</a:t>
            </a:r>
            <a:r>
              <a:rPr lang="en-US" dirty="0" smtClean="0">
                <a:latin typeface="+mj-lt"/>
              </a:rPr>
              <a:t> to MDS problem to prevent trapping local optima. 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The proposed DA-SMACOF outperforms SMACOF in quality and shows consistent result.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+mj-lt"/>
              </a:rPr>
              <a:t>Parallelize</a:t>
            </a:r>
            <a:r>
              <a:rPr lang="en-US" dirty="0" smtClean="0">
                <a:latin typeface="+mj-lt"/>
              </a:rPr>
              <a:t> both SMACOF and DA-SMACOF via MPI model.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Propose</a:t>
            </a:r>
            <a:r>
              <a:rPr lang="en-US" b="1" dirty="0" smtClean="0">
                <a:latin typeface="+mj-lt"/>
              </a:rPr>
              <a:t> interpolation algorithm</a:t>
            </a:r>
            <a:r>
              <a:rPr lang="en-US" dirty="0" smtClean="0">
                <a:latin typeface="+mj-lt"/>
              </a:rPr>
              <a:t> based on iterative </a:t>
            </a:r>
            <a:r>
              <a:rPr lang="en-US" dirty="0" err="1" smtClean="0">
                <a:latin typeface="+mj-lt"/>
              </a:rPr>
              <a:t>majorizing</a:t>
            </a:r>
            <a:r>
              <a:rPr lang="en-US" dirty="0" smtClean="0">
                <a:latin typeface="+mj-lt"/>
              </a:rPr>
              <a:t> method, called MI-MDS.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To deal with even more points, like millions of data, which is not eligible to run normal MDS algorithm in cluster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F8831-D57E-4E5D-8876-BD20ED5D12A2}" type="slidenum">
              <a:rPr lang="en-US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Hybrid Parallel MDS</a:t>
            </a:r>
          </a:p>
          <a:p>
            <a:pPr lvl="1"/>
            <a:r>
              <a:rPr lang="en-US" dirty="0" smtClean="0"/>
              <a:t>MPI-Thread parallel model for MDS </a:t>
            </a:r>
            <a:r>
              <a:rPr lang="en-US" dirty="0" err="1" smtClean="0"/>
              <a:t>parallelizm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Interpolation of MDS</a:t>
            </a:r>
          </a:p>
          <a:p>
            <a:pPr lvl="1"/>
            <a:r>
              <a:rPr lang="en-US" dirty="0" smtClean="0"/>
              <a:t>Improve mapping quality of MI-MDS</a:t>
            </a:r>
          </a:p>
          <a:p>
            <a:pPr lvl="1"/>
            <a:r>
              <a:rPr lang="en-US" dirty="0" smtClean="0"/>
              <a:t>Hierarchical Interpolation</a:t>
            </a:r>
          </a:p>
          <a:p>
            <a:r>
              <a:rPr lang="en-US" dirty="0" smtClean="0"/>
              <a:t>DA-SMACOF</a:t>
            </a:r>
          </a:p>
          <a:p>
            <a:pPr lvl="1"/>
            <a:r>
              <a:rPr lang="en-US" dirty="0" smtClean="0"/>
              <a:t>Adaptive Cooling Scheme</a:t>
            </a:r>
          </a:p>
          <a:p>
            <a:pPr lvl="1"/>
            <a:r>
              <a:rPr lang="en-US" dirty="0" smtClean="0"/>
              <a:t>DA-MDS with weighted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E427C-A47F-4207-9D9C-D206D5C449F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883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References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483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Seung-Hee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Bae</a:t>
            </a:r>
            <a:r>
              <a:rPr lang="en-US" sz="1600" dirty="0" smtClean="0">
                <a:latin typeface="+mj-lt"/>
                <a:cs typeface="Times New Roman" pitchFamily="18" charset="0"/>
              </a:rPr>
              <a:t>, Judy </a:t>
            </a:r>
            <a:r>
              <a:rPr lang="en-US" sz="1600" dirty="0" err="1" smtClean="0">
                <a:latin typeface="+mj-lt"/>
                <a:cs typeface="Times New Roman" pitchFamily="18" charset="0"/>
              </a:rPr>
              <a:t>Qiu</a:t>
            </a:r>
            <a:r>
              <a:rPr lang="en-US" sz="1600" dirty="0" smtClean="0">
                <a:latin typeface="+mj-lt"/>
                <a:cs typeface="Times New Roman" pitchFamily="18" charset="0"/>
              </a:rPr>
              <a:t>, and Geoffrey C. Fox, </a:t>
            </a:r>
            <a:r>
              <a:rPr lang="en-US" sz="1600" b="1" dirty="0" smtClean="0">
                <a:latin typeface="+mj-lt"/>
                <a:cs typeface="Times New Roman" pitchFamily="18" charset="0"/>
              </a:rPr>
              <a:t>Multidimensional Scaling by Deterministic Annealing with Iterative </a:t>
            </a:r>
            <a:r>
              <a:rPr lang="en-US" sz="1600" b="1" dirty="0" err="1" smtClean="0">
                <a:latin typeface="+mj-lt"/>
                <a:cs typeface="Times New Roman" pitchFamily="18" charset="0"/>
              </a:rPr>
              <a:t>Majorization</a:t>
            </a:r>
            <a:r>
              <a:rPr lang="en-US" sz="1600" b="1" dirty="0" smtClean="0">
                <a:latin typeface="+mj-lt"/>
                <a:cs typeface="Times New Roman" pitchFamily="18" charset="0"/>
              </a:rPr>
              <a:t> Algorithm</a:t>
            </a:r>
            <a:r>
              <a:rPr lang="en-US" sz="1600" dirty="0" smtClean="0">
                <a:latin typeface="+mj-lt"/>
                <a:cs typeface="Times New Roman" pitchFamily="18" charset="0"/>
              </a:rPr>
              <a:t>, in </a:t>
            </a:r>
            <a:r>
              <a:rPr lang="en-US" sz="1600" i="1" dirty="0" smtClean="0">
                <a:latin typeface="+mj-lt"/>
                <a:cs typeface="Times New Roman" pitchFamily="18" charset="0"/>
              </a:rPr>
              <a:t>Proceedings of 6</a:t>
            </a:r>
            <a:r>
              <a:rPr lang="en-US" sz="1600" i="1" baseline="30000" dirty="0" smtClean="0">
                <a:latin typeface="+mj-lt"/>
                <a:cs typeface="Times New Roman" pitchFamily="18" charset="0"/>
              </a:rPr>
              <a:t>th</a:t>
            </a:r>
            <a:r>
              <a:rPr lang="en-US" sz="1600" i="1" dirty="0" smtClean="0">
                <a:latin typeface="+mj-lt"/>
                <a:cs typeface="Times New Roman" pitchFamily="18" charset="0"/>
              </a:rPr>
              <a:t> IEEE e-Science Conference</a:t>
            </a:r>
            <a:r>
              <a:rPr lang="en-US" sz="1600" dirty="0" smtClean="0">
                <a:latin typeface="+mj-lt"/>
                <a:cs typeface="Times New Roman" pitchFamily="18" charset="0"/>
              </a:rPr>
              <a:t>, Brisbane, Australia, Dec. 2010.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Seung-Hee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Bae</a:t>
            </a:r>
            <a:r>
              <a:rPr lang="en-US" sz="1600" dirty="0">
                <a:latin typeface="+mj-lt"/>
                <a:cs typeface="Times New Roman" pitchFamily="18" charset="0"/>
              </a:rPr>
              <a:t>, Jong </a:t>
            </a:r>
            <a:r>
              <a:rPr lang="en-US" sz="1600" dirty="0" err="1">
                <a:latin typeface="+mj-lt"/>
                <a:cs typeface="Times New Roman" pitchFamily="18" charset="0"/>
              </a:rPr>
              <a:t>Youl</a:t>
            </a:r>
            <a:r>
              <a:rPr lang="en-US" sz="1600" dirty="0">
                <a:latin typeface="+mj-lt"/>
                <a:cs typeface="Times New Roman" pitchFamily="18" charset="0"/>
              </a:rPr>
              <a:t> Choi, Judy </a:t>
            </a:r>
            <a:r>
              <a:rPr lang="en-US" sz="1600" dirty="0" err="1">
                <a:latin typeface="+mj-lt"/>
                <a:cs typeface="Times New Roman" pitchFamily="18" charset="0"/>
              </a:rPr>
              <a:t>Qiu</a:t>
            </a:r>
            <a:r>
              <a:rPr lang="en-US" sz="1600" dirty="0">
                <a:latin typeface="+mj-lt"/>
                <a:cs typeface="Times New Roman" pitchFamily="18" charset="0"/>
              </a:rPr>
              <a:t>, Geoffrey Fox. </a:t>
            </a:r>
            <a:r>
              <a:rPr lang="en-US" sz="1600" b="1" dirty="0">
                <a:latin typeface="+mj-lt"/>
                <a:cs typeface="Times New Roman" pitchFamily="18" charset="0"/>
              </a:rPr>
              <a:t>Dimension Reduction Visualization of Large High-dimensional Data via Interpolation.</a:t>
            </a:r>
            <a:r>
              <a:rPr lang="en-US" sz="1600" dirty="0">
                <a:latin typeface="+mj-lt"/>
                <a:cs typeface="Times New Roman" pitchFamily="18" charset="0"/>
              </a:rPr>
              <a:t> </a:t>
            </a:r>
            <a:r>
              <a:rPr lang="en-US" sz="1600" i="1" dirty="0">
                <a:latin typeface="+mj-lt"/>
                <a:cs typeface="Times New Roman" pitchFamily="18" charset="0"/>
              </a:rPr>
              <a:t>in the Proceedings of The ACM International Symposium on High Performance Distributed Computing (HPDC), Chicago, IL, June 20-25 2010</a:t>
            </a:r>
            <a:r>
              <a:rPr lang="en-US" sz="1600" dirty="0" smtClean="0">
                <a:latin typeface="+mj-lt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>
                <a:latin typeface="+mj-lt"/>
                <a:cs typeface="Times New Roman" pitchFamily="18" charset="0"/>
              </a:rPr>
              <a:t>Jong </a:t>
            </a:r>
            <a:r>
              <a:rPr lang="en-US" sz="1600" dirty="0" err="1">
                <a:latin typeface="+mj-lt"/>
                <a:cs typeface="Times New Roman" pitchFamily="18" charset="0"/>
              </a:rPr>
              <a:t>Youl</a:t>
            </a:r>
            <a:r>
              <a:rPr lang="en-US" sz="1600" dirty="0">
                <a:latin typeface="+mj-lt"/>
                <a:cs typeface="Times New Roman" pitchFamily="18" charset="0"/>
              </a:rPr>
              <a:t> Choi,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Seung-Hee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Bae</a:t>
            </a:r>
            <a:r>
              <a:rPr lang="en-US" sz="1600" dirty="0">
                <a:latin typeface="+mj-lt"/>
                <a:cs typeface="Times New Roman" pitchFamily="18" charset="0"/>
              </a:rPr>
              <a:t>, </a:t>
            </a:r>
            <a:r>
              <a:rPr lang="en-US" sz="1600" dirty="0" err="1">
                <a:latin typeface="+mj-lt"/>
                <a:cs typeface="Times New Roman" pitchFamily="18" charset="0"/>
              </a:rPr>
              <a:t>Xiaohong</a:t>
            </a:r>
            <a:r>
              <a:rPr lang="en-US" sz="1600" dirty="0">
                <a:latin typeface="+mj-lt"/>
                <a:cs typeface="Times New Roman" pitchFamily="18" charset="0"/>
              </a:rPr>
              <a:t> </a:t>
            </a:r>
            <a:r>
              <a:rPr lang="en-US" sz="1600" dirty="0" err="1">
                <a:latin typeface="+mj-lt"/>
                <a:cs typeface="Times New Roman" pitchFamily="18" charset="0"/>
              </a:rPr>
              <a:t>Qiu</a:t>
            </a:r>
            <a:r>
              <a:rPr lang="en-US" sz="1600" dirty="0">
                <a:latin typeface="+mj-lt"/>
                <a:cs typeface="Times New Roman" pitchFamily="18" charset="0"/>
              </a:rPr>
              <a:t> and Geoffrey Fox. </a:t>
            </a:r>
            <a:r>
              <a:rPr lang="en-US" sz="1600" b="1" dirty="0">
                <a:latin typeface="+mj-lt"/>
                <a:cs typeface="Times New Roman" pitchFamily="18" charset="0"/>
              </a:rPr>
              <a:t>High Performance Dimension Reduction and Visualization for Large High-dimensional Data Analysis.</a:t>
            </a:r>
            <a:r>
              <a:rPr lang="en-US" sz="1600" dirty="0">
                <a:latin typeface="+mj-lt"/>
                <a:cs typeface="Times New Roman" pitchFamily="18" charset="0"/>
              </a:rPr>
              <a:t> </a:t>
            </a:r>
            <a:r>
              <a:rPr lang="en-US" sz="1600" i="1" dirty="0">
                <a:latin typeface="+mj-lt"/>
                <a:cs typeface="Times New Roman" pitchFamily="18" charset="0"/>
              </a:rPr>
              <a:t>in the Proceedings of the </a:t>
            </a:r>
            <a:r>
              <a:rPr lang="en-US" sz="1600" i="1" dirty="0" err="1">
                <a:latin typeface="+mj-lt"/>
                <a:cs typeface="Times New Roman" pitchFamily="18" charset="0"/>
              </a:rPr>
              <a:t>The</a:t>
            </a:r>
            <a:r>
              <a:rPr lang="en-US" sz="1600" i="1" dirty="0">
                <a:latin typeface="+mj-lt"/>
                <a:cs typeface="Times New Roman" pitchFamily="18" charset="0"/>
              </a:rPr>
              <a:t> 10th IEEE/ACM International Symposium on Cluster, Cloud and Grid Computing (</a:t>
            </a:r>
            <a:r>
              <a:rPr lang="en-US" sz="1600" i="1" dirty="0" err="1">
                <a:latin typeface="+mj-lt"/>
                <a:cs typeface="Times New Roman" pitchFamily="18" charset="0"/>
              </a:rPr>
              <a:t>CCGrid</a:t>
            </a:r>
            <a:r>
              <a:rPr lang="en-US" sz="1600" i="1" dirty="0">
                <a:latin typeface="+mj-lt"/>
                <a:cs typeface="Times New Roman" pitchFamily="18" charset="0"/>
              </a:rPr>
              <a:t> 2010), Melbourne, Australia, May 17-20 2010.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  <a:cs typeface="Times New Roman" pitchFamily="18" charset="0"/>
              </a:rPr>
              <a:t>Geoffrey C. </a:t>
            </a:r>
            <a:r>
              <a:rPr lang="en-US" sz="1600" dirty="0">
                <a:latin typeface="+mj-lt"/>
                <a:cs typeface="Times New Roman" pitchFamily="18" charset="0"/>
              </a:rPr>
              <a:t>Fox,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Seung-Hee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Bae</a:t>
            </a:r>
            <a:r>
              <a:rPr lang="en-US" sz="1600" dirty="0">
                <a:latin typeface="+mj-lt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+mj-lt"/>
                <a:cs typeface="Times New Roman" pitchFamily="18" charset="0"/>
              </a:rPr>
              <a:t>Jaliya</a:t>
            </a:r>
            <a:r>
              <a:rPr lang="en-US" sz="1600" dirty="0" smtClean="0">
                <a:latin typeface="+mj-lt"/>
                <a:cs typeface="Times New Roman" pitchFamily="18" charset="0"/>
              </a:rPr>
              <a:t> </a:t>
            </a:r>
            <a:r>
              <a:rPr lang="en-US" sz="1600" dirty="0" err="1">
                <a:latin typeface="+mj-lt"/>
                <a:cs typeface="Times New Roman" pitchFamily="18" charset="0"/>
              </a:rPr>
              <a:t>Ekanayake</a:t>
            </a:r>
            <a:r>
              <a:rPr lang="en-US" sz="1600" dirty="0">
                <a:latin typeface="+mj-lt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+mj-lt"/>
                <a:cs typeface="Times New Roman" pitchFamily="18" charset="0"/>
              </a:rPr>
              <a:t>Xiaohong</a:t>
            </a:r>
            <a:r>
              <a:rPr lang="en-US" sz="1600" dirty="0" smtClean="0">
                <a:latin typeface="+mj-lt"/>
                <a:cs typeface="Times New Roman" pitchFamily="18" charset="0"/>
              </a:rPr>
              <a:t> </a:t>
            </a:r>
            <a:r>
              <a:rPr lang="en-US" sz="1600" dirty="0" err="1">
                <a:latin typeface="+mj-lt"/>
                <a:cs typeface="Times New Roman" pitchFamily="18" charset="0"/>
              </a:rPr>
              <a:t>Qiu</a:t>
            </a:r>
            <a:r>
              <a:rPr lang="en-US" sz="1600" dirty="0">
                <a:latin typeface="+mj-lt"/>
                <a:cs typeface="Times New Roman" pitchFamily="18" charset="0"/>
              </a:rPr>
              <a:t>, and </a:t>
            </a:r>
            <a:r>
              <a:rPr lang="en-US" sz="1600" dirty="0" err="1" smtClean="0">
                <a:latin typeface="+mj-lt"/>
                <a:cs typeface="Times New Roman" pitchFamily="18" charset="0"/>
              </a:rPr>
              <a:t>Huapeng</a:t>
            </a:r>
            <a:r>
              <a:rPr lang="en-US" sz="1600" dirty="0" smtClean="0">
                <a:latin typeface="+mj-lt"/>
                <a:cs typeface="Times New Roman" pitchFamily="18" charset="0"/>
              </a:rPr>
              <a:t> Yuan, </a:t>
            </a:r>
            <a:r>
              <a:rPr lang="en-US" sz="1600" b="1" dirty="0">
                <a:latin typeface="+mj-lt"/>
                <a:cs typeface="Times New Roman" pitchFamily="18" charset="0"/>
              </a:rPr>
              <a:t>Parallel data mining from multicore to cloudy </a:t>
            </a:r>
            <a:r>
              <a:rPr lang="en-US" sz="1600" b="1" dirty="0" smtClean="0">
                <a:latin typeface="+mj-lt"/>
                <a:cs typeface="Times New Roman" pitchFamily="18" charset="0"/>
              </a:rPr>
              <a:t>grids</a:t>
            </a:r>
            <a:r>
              <a:rPr lang="en-US" sz="1600" dirty="0" smtClean="0">
                <a:latin typeface="+mj-lt"/>
                <a:cs typeface="Times New Roman" pitchFamily="18" charset="0"/>
              </a:rPr>
              <a:t>,</a:t>
            </a:r>
            <a:r>
              <a:rPr lang="en-US" sz="16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600" dirty="0">
                <a:latin typeface="+mj-lt"/>
                <a:cs typeface="Times New Roman" pitchFamily="18" charset="0"/>
              </a:rPr>
              <a:t>i</a:t>
            </a:r>
            <a:r>
              <a:rPr lang="en-US" sz="1600" dirty="0" smtClean="0">
                <a:latin typeface="+mj-lt"/>
                <a:cs typeface="Times New Roman" pitchFamily="18" charset="0"/>
              </a:rPr>
              <a:t>n </a:t>
            </a:r>
            <a:r>
              <a:rPr lang="en-US" sz="1600" i="1" dirty="0">
                <a:latin typeface="+mj-lt"/>
                <a:cs typeface="Times New Roman" pitchFamily="18" charset="0"/>
              </a:rPr>
              <a:t>Proceedings of HPC 2008 High Performance Computing and Grids workshop, </a:t>
            </a:r>
            <a:r>
              <a:rPr lang="en-US" sz="1600" i="1" dirty="0" err="1">
                <a:latin typeface="+mj-lt"/>
                <a:cs typeface="Times New Roman" pitchFamily="18" charset="0"/>
              </a:rPr>
              <a:t>Cetraro</a:t>
            </a:r>
            <a:r>
              <a:rPr lang="en-US" sz="1600" i="1" dirty="0">
                <a:latin typeface="+mj-lt"/>
                <a:cs typeface="Times New Roman" pitchFamily="18" charset="0"/>
              </a:rPr>
              <a:t>, Italy, July 2008.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Seung-Hee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Bae</a:t>
            </a:r>
            <a:r>
              <a:rPr lang="en-US" sz="16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600" b="1" dirty="0" smtClean="0">
                <a:latin typeface="+mj-lt"/>
                <a:cs typeface="Times New Roman" pitchFamily="18" charset="0"/>
              </a:rPr>
              <a:t>Parallel multidimensional scaling performance on multicore systems, </a:t>
            </a:r>
            <a:r>
              <a:rPr lang="en-US" sz="1600" dirty="0" smtClean="0">
                <a:latin typeface="+mj-lt"/>
                <a:cs typeface="Times New Roman" pitchFamily="18" charset="0"/>
              </a:rPr>
              <a:t>in </a:t>
            </a:r>
            <a:r>
              <a:rPr lang="en-US" sz="1600" i="1" dirty="0" smtClean="0">
                <a:latin typeface="+mj-lt"/>
                <a:cs typeface="Times New Roman" pitchFamily="18" charset="0"/>
              </a:rPr>
              <a:t>Proceedings of the Advances in High-Performance E-Science Middleware and Applications workshop (AHEMA) of Fourth IEEE International Conference on </a:t>
            </a:r>
            <a:r>
              <a:rPr lang="en-US" sz="1600" i="1" dirty="0" err="1" smtClean="0">
                <a:latin typeface="+mj-lt"/>
                <a:cs typeface="Times New Roman" pitchFamily="18" charset="0"/>
              </a:rPr>
              <a:t>eScience</a:t>
            </a:r>
            <a:r>
              <a:rPr lang="en-US" sz="1600" i="1" dirty="0" smtClean="0">
                <a:latin typeface="+mj-lt"/>
                <a:cs typeface="Times New Roman" pitchFamily="18" charset="0"/>
              </a:rPr>
              <a:t>, pages 695–702, </a:t>
            </a:r>
            <a:r>
              <a:rPr lang="it-IT" sz="1600" dirty="0" smtClean="0">
                <a:latin typeface="+mj-lt"/>
                <a:cs typeface="Times New Roman" pitchFamily="18" charset="0"/>
              </a:rPr>
              <a:t>Indianapolis, Indiana, Dec. 2008. IEEE Computer Society.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00F5E-A2AB-4577-94EA-C4D17EBA65FB}" type="slidenum">
              <a:rPr lang="en-US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Acknowledgement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My Advisor: Prof. Geoffrey C. Fox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My Committee members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PTI SALSA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F48C6-F83E-4F11-88E9-0439647B313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74676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Thanks!</a:t>
            </a:r>
            <a:b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Questions?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13414-FD91-47F6-A1A4-63BED7EC6959}" type="slidenum">
              <a:rPr lang="en-US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Issues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How to deal with large high-dimensional scientific data for data visualization?</a:t>
            </a:r>
          </a:p>
          <a:p>
            <a:pPr lvl="1" eaLnBrk="1" hangingPunct="1"/>
            <a:r>
              <a:rPr lang="en-US" dirty="0" smtClean="0">
                <a:solidFill>
                  <a:srgbClr val="E46C0A"/>
                </a:solidFill>
                <a:latin typeface="Calibri" pitchFamily="34" charset="0"/>
              </a:rPr>
              <a:t>Parallelization</a:t>
            </a:r>
          </a:p>
          <a:p>
            <a:pPr lvl="1" eaLnBrk="1" hangingPunct="1"/>
            <a:r>
              <a:rPr lang="en-US" dirty="0" smtClean="0">
                <a:solidFill>
                  <a:srgbClr val="E46C0A"/>
                </a:solidFill>
                <a:latin typeface="Calibri" pitchFamily="34" charset="0"/>
              </a:rPr>
              <a:t>Interpolation (</a:t>
            </a:r>
            <a:r>
              <a:rPr lang="en-US" i="1" dirty="0" smtClean="0">
                <a:solidFill>
                  <a:srgbClr val="E46C0A"/>
                </a:solidFill>
                <a:latin typeface="Calibri" pitchFamily="34" charset="0"/>
              </a:rPr>
              <a:t>Out-of-Sample</a:t>
            </a:r>
            <a:r>
              <a:rPr lang="en-US" dirty="0" smtClean="0">
                <a:solidFill>
                  <a:srgbClr val="E46C0A"/>
                </a:solidFill>
                <a:latin typeface="Calibri" pitchFamily="34" charset="0"/>
              </a:rPr>
              <a:t> approach)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How to find better solution of MDS output?</a:t>
            </a:r>
          </a:p>
          <a:p>
            <a:pPr lvl="1" eaLnBrk="1" hangingPunct="1"/>
            <a:r>
              <a:rPr lang="en-US" dirty="0" smtClean="0">
                <a:solidFill>
                  <a:srgbClr val="E46C0A"/>
                </a:solidFill>
                <a:latin typeface="Calibri" pitchFamily="34" charset="0"/>
              </a:rPr>
              <a:t>Deterministic Annealing</a:t>
            </a:r>
            <a:endParaRPr lang="en-US" dirty="0" smtClean="0">
              <a:solidFill>
                <a:srgbClr val="BFBFBF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28D12-E151-4133-8AFC-E273587D29C4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Outline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Motivation &amp; Issues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Multidimensional Scaling (MDS)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Parallel MDS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Interpolation of MDS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DA-SMACOF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 &amp; Future Works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49053-51EB-49E2-B736-9069324F7F85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+mj-lt"/>
              </a:rPr>
              <a:t>Multidimensional Scaling</a:t>
            </a:r>
            <a:endParaRPr lang="en-US" b="1" dirty="0">
              <a:latin typeface="+mj-lt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077200" cy="4797425"/>
          </a:xfrm>
        </p:spPr>
        <p:txBody>
          <a:bodyPr/>
          <a:lstStyle/>
          <a:p>
            <a:pPr marL="228600" indent="-228600" eaLnBrk="1" hangingPunct="1"/>
            <a:r>
              <a:rPr lang="en-US" sz="2200" dirty="0" smtClean="0">
                <a:latin typeface="Calibri" pitchFamily="34" charset="0"/>
              </a:rPr>
              <a:t>Given the proximity information [</a:t>
            </a:r>
            <a:r>
              <a:rPr lang="el-GR" sz="2200" b="1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dirty="0" smtClean="0">
                <a:latin typeface="Calibri" pitchFamily="34" charset="0"/>
              </a:rPr>
              <a:t>] among points.</a:t>
            </a:r>
          </a:p>
          <a:p>
            <a:pPr marL="228600" indent="-228600" eaLnBrk="1" hangingPunct="1"/>
            <a:r>
              <a:rPr lang="en-US" sz="2200" dirty="0" smtClean="0">
                <a:latin typeface="Calibri" pitchFamily="34" charset="0"/>
              </a:rPr>
              <a:t>Optimization problem to find mapping in target dimension.</a:t>
            </a:r>
          </a:p>
          <a:p>
            <a:pPr marL="228600" indent="-228600" eaLnBrk="1" hangingPunct="1"/>
            <a:r>
              <a:rPr lang="en-US" sz="2200" dirty="0" smtClean="0">
                <a:latin typeface="Calibri" pitchFamily="34" charset="0"/>
              </a:rPr>
              <a:t>Objective functions: STRESS (1) or SSTRESS (2)</a:t>
            </a:r>
          </a:p>
          <a:p>
            <a:pPr marL="228600" indent="-228600" eaLnBrk="1" hangingPunct="1"/>
            <a:endParaRPr lang="en-US" sz="1800" dirty="0" smtClean="0">
              <a:latin typeface="Calibri" pitchFamily="34" charset="0"/>
            </a:endParaRPr>
          </a:p>
          <a:p>
            <a:pPr marL="228600" indent="-228600" eaLnBrk="1" hangingPunct="1"/>
            <a:endParaRPr lang="en-US" sz="1800" dirty="0" smtClean="0">
              <a:latin typeface="Calibri" pitchFamily="34" charset="0"/>
            </a:endParaRPr>
          </a:p>
          <a:p>
            <a:pPr marL="228600" indent="-228600" eaLnBrk="1" hangingPunct="1"/>
            <a:endParaRPr lang="en-US" sz="1800" dirty="0" smtClean="0">
              <a:latin typeface="Calibri" pitchFamily="34" charset="0"/>
            </a:endParaRPr>
          </a:p>
          <a:p>
            <a:pPr marL="228600" indent="-228600" eaLnBrk="1" hangingPunct="1"/>
            <a:endParaRPr lang="en-US" sz="2000" dirty="0" smtClean="0">
              <a:latin typeface="Calibri" pitchFamily="34" charset="0"/>
            </a:endParaRPr>
          </a:p>
          <a:p>
            <a:pPr marL="228600" indent="-228600" eaLnBrk="1" hangingPunct="1"/>
            <a:r>
              <a:rPr lang="en-US" sz="2200" dirty="0" smtClean="0">
                <a:latin typeface="Calibri" pitchFamily="34" charset="0"/>
              </a:rPr>
              <a:t>Only needs pairwise dissimilarities </a:t>
            </a:r>
            <a:r>
              <a:rPr lang="en-US" sz="2200" dirty="0" smtClean="0">
                <a:latin typeface="Calibri" pitchFamily="34" charset="0"/>
                <a:sym typeface="Symbol" pitchFamily="18" charset="2"/>
              </a:rPr>
              <a:t></a:t>
            </a:r>
            <a:r>
              <a:rPr lang="en-US" sz="2200" i="1" baseline="-25000" dirty="0" err="1" smtClean="0">
                <a:latin typeface="Calibri" pitchFamily="34" charset="0"/>
                <a:sym typeface="Symbol" pitchFamily="18" charset="2"/>
              </a:rPr>
              <a:t>ij</a:t>
            </a:r>
            <a:r>
              <a:rPr lang="en-US" sz="220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en-US" sz="2200" dirty="0" smtClean="0">
                <a:latin typeface="Calibri" pitchFamily="34" charset="0"/>
              </a:rPr>
              <a:t>between original points </a:t>
            </a:r>
          </a:p>
          <a:p>
            <a:pPr marL="628650" lvl="1" indent="-228600" eaLnBrk="1" hangingPunct="1"/>
            <a:r>
              <a:rPr lang="en-US" sz="2000" dirty="0" smtClean="0">
                <a:latin typeface="Calibri" pitchFamily="34" charset="0"/>
              </a:rPr>
              <a:t>(not necessary to be Euclidean distance)</a:t>
            </a:r>
          </a:p>
          <a:p>
            <a:pPr marL="228600" indent="-228600" eaLnBrk="1" hangingPunct="1"/>
            <a:r>
              <a:rPr lang="en-US" sz="2200" dirty="0" err="1" smtClean="0">
                <a:latin typeface="Calibri" pitchFamily="34" charset="0"/>
              </a:rPr>
              <a:t>d</a:t>
            </a:r>
            <a:r>
              <a:rPr lang="en-US" sz="2200" i="1" baseline="-25000" dirty="0" err="1" smtClean="0">
                <a:latin typeface="Calibri" pitchFamily="34" charset="0"/>
              </a:rPr>
              <a:t>ij</a:t>
            </a:r>
            <a:r>
              <a:rPr lang="en-US" sz="2200" dirty="0" smtClean="0">
                <a:latin typeface="Calibri" pitchFamily="34" charset="0"/>
              </a:rPr>
              <a:t>(</a:t>
            </a:r>
            <a:r>
              <a:rPr lang="en-US" sz="2200" b="1" dirty="0" smtClean="0">
                <a:latin typeface="Calibri" pitchFamily="34" charset="0"/>
              </a:rPr>
              <a:t>X</a:t>
            </a:r>
            <a:r>
              <a:rPr lang="en-US" sz="2200" dirty="0" smtClean="0">
                <a:latin typeface="Calibri" pitchFamily="34" charset="0"/>
              </a:rPr>
              <a:t>) is Euclidean distance between mapped (3D) points</a:t>
            </a:r>
          </a:p>
          <a:p>
            <a:pPr marL="228600" indent="-228600" eaLnBrk="1" hangingPunct="1"/>
            <a:r>
              <a:rPr lang="en-US" sz="2200" dirty="0" smtClean="0">
                <a:latin typeface="Calibri" pitchFamily="34" charset="0"/>
              </a:rPr>
              <a:t>Various MDS algorithms are proposed:</a:t>
            </a:r>
          </a:p>
          <a:p>
            <a:pPr marL="628650" lvl="1" indent="-228600" eaLnBrk="1" hangingPunct="1"/>
            <a:r>
              <a:rPr lang="en-US" sz="2000" dirty="0" smtClean="0">
                <a:latin typeface="Calibri" pitchFamily="34" charset="0"/>
              </a:rPr>
              <a:t>Classical MDS, SMACOF, force-based algorithms,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673FC-CA7E-490C-AC0F-AAF297B51AA7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10245" name="Picture 4" descr="MDS_eq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07297"/>
            <a:ext cx="56388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SMACOF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05800" cy="4873625"/>
          </a:xfrm>
        </p:spPr>
        <p:txBody>
          <a:bodyPr rtlCol="0">
            <a:normAutofit/>
          </a:bodyPr>
          <a:lstStyle/>
          <a:p>
            <a:pPr marL="274320" lvl="1" eaLnBrk="1" fontAlgn="auto" hangingPunct="1">
              <a:spcBef>
                <a:spcPts val="600"/>
              </a:spcBef>
              <a:spcAft>
                <a:spcPts val="0"/>
              </a:spcAft>
              <a:buSzPct val="70000"/>
              <a:buFont typeface="Wingdings"/>
              <a:buChar char=""/>
              <a:defRPr/>
            </a:pPr>
            <a:r>
              <a:rPr lang="en-US" dirty="0" smtClean="0">
                <a:latin typeface="+mj-lt"/>
              </a:rPr>
              <a:t>Scaling by </a:t>
            </a:r>
            <a:r>
              <a:rPr lang="en-US" dirty="0" err="1" smtClean="0">
                <a:latin typeface="+mj-lt"/>
              </a:rPr>
              <a:t>MAjorizing</a:t>
            </a:r>
            <a:r>
              <a:rPr lang="en-US" dirty="0" smtClean="0">
                <a:latin typeface="+mj-lt"/>
              </a:rPr>
              <a:t> a </a:t>
            </a:r>
            <a:r>
              <a:rPr lang="en-US" dirty="0" err="1" smtClean="0">
                <a:latin typeface="+mj-lt"/>
              </a:rPr>
              <a:t>COmplicated</a:t>
            </a:r>
            <a:r>
              <a:rPr lang="en-US" dirty="0" smtClean="0">
                <a:latin typeface="+mj-lt"/>
              </a:rPr>
              <a:t> Function. (</a:t>
            </a:r>
            <a:r>
              <a:rPr lang="en-US" b="1" dirty="0" smtClean="0">
                <a:latin typeface="+mj-lt"/>
              </a:rPr>
              <a:t>SMACOF</a:t>
            </a:r>
            <a:r>
              <a:rPr lang="en-US" dirty="0" smtClean="0">
                <a:latin typeface="+mj-lt"/>
              </a:rPr>
              <a:t>) [1]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Iterative </a:t>
            </a:r>
            <a:r>
              <a:rPr lang="en-US" dirty="0" err="1" smtClean="0">
                <a:latin typeface="+mj-lt"/>
              </a:rPr>
              <a:t>majorizing</a:t>
            </a:r>
            <a:r>
              <a:rPr lang="en-US" dirty="0" smtClean="0">
                <a:latin typeface="+mj-lt"/>
              </a:rPr>
              <a:t> algorithm to solve MDS problem.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Decrease STRESS value monotonically.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Tend to be trapped in local optima.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Computational complexity and memory requirement is </a:t>
            </a:r>
            <a:r>
              <a:rPr lang="en-US" b="1" i="1" dirty="0" smtClean="0">
                <a:latin typeface="+mj-lt"/>
              </a:rPr>
              <a:t>O(N</a:t>
            </a:r>
            <a:r>
              <a:rPr lang="en-US" b="1" i="1" baseline="30000" dirty="0" smtClean="0">
                <a:latin typeface="+mj-lt"/>
              </a:rPr>
              <a:t>2</a:t>
            </a:r>
            <a:r>
              <a:rPr lang="en-US" b="1" i="1" dirty="0" smtClean="0">
                <a:latin typeface="+mj-lt"/>
              </a:rPr>
              <a:t>)</a:t>
            </a:r>
            <a:r>
              <a:rPr lang="en-US" dirty="0" smtClean="0">
                <a:latin typeface="+mj-lt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AE970-E25E-4B67-8268-E4C8C65FA2D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5410200"/>
            <a:ext cx="8686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[1]</a:t>
            </a:r>
            <a:r>
              <a:rPr lang="en-US" sz="1400" dirty="0">
                <a:latin typeface="+mn-lt"/>
                <a:cs typeface="+mn-cs"/>
              </a:rPr>
              <a:t> I. Borg and P. J. </a:t>
            </a:r>
            <a:r>
              <a:rPr lang="en-US" sz="1400" dirty="0" err="1">
                <a:latin typeface="+mn-lt"/>
                <a:cs typeface="+mn-cs"/>
              </a:rPr>
              <a:t>Groenen</a:t>
            </a:r>
            <a:r>
              <a:rPr lang="en-US" sz="1400" dirty="0">
                <a:latin typeface="+mn-lt"/>
                <a:cs typeface="+mn-cs"/>
              </a:rPr>
              <a:t>. </a:t>
            </a:r>
            <a:r>
              <a:rPr lang="en-US" sz="1400" i="1" dirty="0">
                <a:latin typeface="+mn-lt"/>
                <a:cs typeface="+mn-cs"/>
              </a:rPr>
              <a:t>Modern Multidimensional Scaling: Theory and Applications. </a:t>
            </a:r>
            <a:r>
              <a:rPr lang="en-US" sz="1400" dirty="0">
                <a:latin typeface="+mn-lt"/>
                <a:cs typeface="+mn-cs"/>
              </a:rPr>
              <a:t>Springer, New York, NY, U.S.A., 2005.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Iterative </a:t>
            </a:r>
            <a:r>
              <a:rPr lang="en-US" dirty="0" err="1" smtClean="0">
                <a:latin typeface="+mj-lt"/>
              </a:rPr>
              <a:t>Majorizing</a:t>
            </a:r>
            <a:endParaRPr lang="en-US" dirty="0">
              <a:latin typeface="+mj-lt"/>
            </a:endParaRPr>
          </a:p>
        </p:txBody>
      </p:sp>
      <p:sp>
        <p:nvSpPr>
          <p:cNvPr id="12291" name="Content Placeholder 4"/>
          <p:cNvSpPr>
            <a:spLocks noGrp="1"/>
          </p:cNvSpPr>
          <p:nvPr>
            <p:ph sz="half" idx="2"/>
          </p:nvPr>
        </p:nvSpPr>
        <p:spPr>
          <a:xfrm>
            <a:off x="5943600" y="1447800"/>
            <a:ext cx="3200400" cy="2895600"/>
          </a:xfrm>
        </p:spPr>
        <p:txBody>
          <a:bodyPr/>
          <a:lstStyle/>
          <a:p>
            <a:pPr>
              <a:buFont typeface="Webdings" pitchFamily="18" charset="2"/>
              <a:buNone/>
            </a:pPr>
            <a:r>
              <a:rPr lang="en-US" sz="2000" smtClean="0"/>
              <a:t>- Auxiliary function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x, x</a:t>
            </a:r>
            <a:r>
              <a:rPr lang="en-US" sz="2000" i="1" baseline="-2500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ebdings" pitchFamily="18" charset="2"/>
              <a:buNone/>
            </a:pPr>
            <a:r>
              <a:rPr lang="en-US" sz="2000" smtClean="0"/>
              <a:t>-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smtClean="0"/>
              <a:t>: supporting point</a:t>
            </a:r>
          </a:p>
          <a:p>
            <a:pPr>
              <a:buFont typeface="Webdings" pitchFamily="18" charset="2"/>
              <a:buNone/>
            </a:pPr>
            <a:r>
              <a:rPr lang="en-US" sz="2000" smtClean="0"/>
              <a:t>-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smtClean="0"/>
              <a:t>: minimum of auxiliary function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x, x</a:t>
            </a:r>
            <a:r>
              <a:rPr lang="en-US" sz="2000" i="1" baseline="-2500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ebdings" pitchFamily="18" charset="2"/>
              <a:buNone/>
            </a:pPr>
            <a:r>
              <a:rPr lang="en-US" sz="2000" smtClean="0"/>
              <a:t>- Auxiliary function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x, x</a:t>
            </a:r>
            <a:r>
              <a:rPr lang="en-US" sz="2000" i="1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ebdings" pitchFamily="18" charset="2"/>
              <a:buNone/>
            </a:pPr>
            <a:endParaRPr lang="en-US" sz="2000" smtClean="0"/>
          </a:p>
          <a:p>
            <a:pPr>
              <a:buFont typeface="Webdings" pitchFamily="18" charset="2"/>
              <a:buNone/>
            </a:pPr>
            <a:r>
              <a:rPr lang="en-US" sz="2000" smtClean="0"/>
              <a:t>         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f(x) ≤ 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x, x</a:t>
            </a:r>
            <a:r>
              <a:rPr lang="en-US" sz="2400" i="1" baseline="-25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2292" name="Picture 4" descr="iterative_Majoriz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827713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5486400"/>
            <a:ext cx="8686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[1]</a:t>
            </a:r>
            <a:r>
              <a:rPr lang="en-US" sz="1400" dirty="0">
                <a:latin typeface="+mn-lt"/>
                <a:cs typeface="+mn-cs"/>
              </a:rPr>
              <a:t> I. Borg and P. J. </a:t>
            </a:r>
            <a:r>
              <a:rPr lang="en-US" sz="1400" dirty="0" err="1">
                <a:latin typeface="+mn-lt"/>
                <a:cs typeface="+mn-cs"/>
              </a:rPr>
              <a:t>Groenen</a:t>
            </a:r>
            <a:r>
              <a:rPr lang="en-US" sz="1400" dirty="0">
                <a:latin typeface="+mn-lt"/>
                <a:cs typeface="+mn-cs"/>
              </a:rPr>
              <a:t>. </a:t>
            </a:r>
            <a:r>
              <a:rPr lang="en-US" sz="1400" i="1" dirty="0">
                <a:latin typeface="+mn-lt"/>
                <a:cs typeface="+mn-cs"/>
              </a:rPr>
              <a:t>Modern Multidimensional Scaling: Theory and Applications. </a:t>
            </a:r>
            <a:r>
              <a:rPr lang="en-US" sz="1400" dirty="0">
                <a:latin typeface="+mn-lt"/>
                <a:cs typeface="+mn-cs"/>
              </a:rPr>
              <a:t>Springer, New York, NY, U.S.A., 2005.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TI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PTI_theme</Template>
  <TotalTime>5080</TotalTime>
  <Words>1582</Words>
  <Application>Microsoft Office PowerPoint</Application>
  <PresentationFormat>On-screen Show (4:3)</PresentationFormat>
  <Paragraphs>301</Paragraphs>
  <Slides>49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PTI_theme</vt:lpstr>
      <vt:lpstr>Scalable High Performance  Dimension Reduction</vt:lpstr>
      <vt:lpstr>Outline</vt:lpstr>
      <vt:lpstr>Data Visualization</vt:lpstr>
      <vt:lpstr>Motivation</vt:lpstr>
      <vt:lpstr>Issues</vt:lpstr>
      <vt:lpstr>Outline</vt:lpstr>
      <vt:lpstr>Multidimensional Scaling</vt:lpstr>
      <vt:lpstr>SMACOF</vt:lpstr>
      <vt:lpstr>Iterative Majorizing</vt:lpstr>
      <vt:lpstr>SMACOF (2)</vt:lpstr>
      <vt:lpstr>Outline</vt:lpstr>
      <vt:lpstr>MPI-SMACOF</vt:lpstr>
      <vt:lpstr>SMACOF Algorithm</vt:lpstr>
      <vt:lpstr>MPI-SMACOF (2)</vt:lpstr>
      <vt:lpstr>Parallel Performance</vt:lpstr>
      <vt:lpstr>Parallel Performance (2)</vt:lpstr>
      <vt:lpstr>Parallel Performance (2)</vt:lpstr>
      <vt:lpstr>Parallel Performance (3)</vt:lpstr>
      <vt:lpstr>Parallel Performance (4)</vt:lpstr>
      <vt:lpstr>Parallel Performance (4)</vt:lpstr>
      <vt:lpstr>Outline</vt:lpstr>
      <vt:lpstr>Interpolation of MDS</vt:lpstr>
      <vt:lpstr>Interpolation Approach</vt:lpstr>
      <vt:lpstr>Majorizing Interpolation of MDS</vt:lpstr>
      <vt:lpstr>Parallel MDS Interpolation</vt:lpstr>
      <vt:lpstr>k-NN analysis</vt:lpstr>
      <vt:lpstr>Isn’t it ambiguous with 2NN?</vt:lpstr>
      <vt:lpstr>MDS Interpolation Performance</vt:lpstr>
      <vt:lpstr>MDS Interpolation Performance (2)</vt:lpstr>
      <vt:lpstr>MDS Interpolation Performance (3)</vt:lpstr>
      <vt:lpstr>MDS Interpolation Map</vt:lpstr>
      <vt:lpstr>Outline</vt:lpstr>
      <vt:lpstr>Deterministic Annealing (DA)</vt:lpstr>
      <vt:lpstr>DA-SMACOF</vt:lpstr>
      <vt:lpstr>DA-SMACOF (2)</vt:lpstr>
      <vt:lpstr>Experimental Analysis</vt:lpstr>
      <vt:lpstr>Mapping Quality (iris &amp; Compound)</vt:lpstr>
      <vt:lpstr>Mapping Examples</vt:lpstr>
      <vt:lpstr>Mapping Quality (MC 30000)</vt:lpstr>
      <vt:lpstr>Mapping Quality (16sRNA 50000)</vt:lpstr>
      <vt:lpstr>STRESS movement comparison</vt:lpstr>
      <vt:lpstr>Runtime Comparison</vt:lpstr>
      <vt:lpstr>Runtime Comparison</vt:lpstr>
      <vt:lpstr>Outline</vt:lpstr>
      <vt:lpstr>Conclusion</vt:lpstr>
      <vt:lpstr>Future Works</vt:lpstr>
      <vt:lpstr>References</vt:lpstr>
      <vt:lpstr>Acknowledgement</vt:lpstr>
      <vt:lpstr>Thanks! 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Performance Dimension Reduction using Proximity Information with Large High-Dimensional Data</dc:title>
  <dc:creator>sebae</dc:creator>
  <cp:lastModifiedBy>sebae</cp:lastModifiedBy>
  <cp:revision>287</cp:revision>
  <dcterms:created xsi:type="dcterms:W3CDTF">2010-03-08T20:05:03Z</dcterms:created>
  <dcterms:modified xsi:type="dcterms:W3CDTF">2012-01-16T03:25:06Z</dcterms:modified>
</cp:coreProperties>
</file>