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304" r:id="rId2"/>
    <p:sldId id="303" r:id="rId3"/>
    <p:sldId id="305" r:id="rId4"/>
    <p:sldId id="306" r:id="rId5"/>
    <p:sldId id="308" r:id="rId6"/>
    <p:sldId id="309" r:id="rId7"/>
    <p:sldId id="310" r:id="rId8"/>
    <p:sldId id="311" r:id="rId9"/>
    <p:sldId id="312" r:id="rId10"/>
    <p:sldId id="266" r:id="rId11"/>
    <p:sldId id="267" r:id="rId12"/>
    <p:sldId id="259" r:id="rId13"/>
    <p:sldId id="268" r:id="rId14"/>
    <p:sldId id="289" r:id="rId15"/>
    <p:sldId id="319" r:id="rId16"/>
    <p:sldId id="322" r:id="rId17"/>
    <p:sldId id="320" r:id="rId18"/>
    <p:sldId id="321" r:id="rId19"/>
    <p:sldId id="323" r:id="rId20"/>
    <p:sldId id="324" r:id="rId21"/>
    <p:sldId id="325" r:id="rId22"/>
    <p:sldId id="326" r:id="rId23"/>
    <p:sldId id="327" r:id="rId24"/>
    <p:sldId id="328" r:id="rId25"/>
    <p:sldId id="329" r:id="rId26"/>
    <p:sldId id="331" r:id="rId27"/>
    <p:sldId id="332" r:id="rId28"/>
    <p:sldId id="330" r:id="rId29"/>
    <p:sldId id="290" r:id="rId30"/>
    <p:sldId id="333" r:id="rId31"/>
    <p:sldId id="334" r:id="rId32"/>
    <p:sldId id="335" r:id="rId33"/>
    <p:sldId id="336" r:id="rId34"/>
    <p:sldId id="337" r:id="rId35"/>
    <p:sldId id="338" r:id="rId36"/>
    <p:sldId id="339" r:id="rId37"/>
    <p:sldId id="340" r:id="rId38"/>
    <p:sldId id="341" r:id="rId39"/>
    <p:sldId id="270" r:id="rId40"/>
    <p:sldId id="284" r:id="rId41"/>
    <p:sldId id="291" r:id="rId42"/>
    <p:sldId id="342" r:id="rId43"/>
    <p:sldId id="343" r:id="rId44"/>
    <p:sldId id="344" r:id="rId45"/>
    <p:sldId id="263" r:id="rId46"/>
    <p:sldId id="345" r:id="rId47"/>
    <p:sldId id="346" r:id="rId48"/>
    <p:sldId id="313" r:id="rId49"/>
    <p:sldId id="314" r:id="rId50"/>
    <p:sldId id="318" r:id="rId51"/>
    <p:sldId id="283" r:id="rId52"/>
    <p:sldId id="287" r:id="rId53"/>
    <p:sldId id="292" r:id="rId54"/>
    <p:sldId id="295" r:id="rId55"/>
    <p:sldId id="296" r:id="rId56"/>
    <p:sldId id="300" r:id="rId57"/>
    <p:sldId id="301" r:id="rId58"/>
    <p:sldId id="302"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97" autoAdjust="0"/>
  </p:normalViewPr>
  <p:slideViewPr>
    <p:cSldViewPr snapToGrid="0" snapToObjects="1">
      <p:cViewPr>
        <p:scale>
          <a:sx n="53" d="100"/>
          <a:sy n="53" d="100"/>
        </p:scale>
        <p:origin x="-186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E:\Users\yhuai\Dropbox\MyResearch\YSmart\ICDCS%202011%20talk\fig\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Users\yhuai\Dropbox\MyResearch\YSmart\ICDCS%202011%20talk\fig\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78542569819275"/>
          <c:y val="0.12690536324468868"/>
          <c:w val="0.73381919254475436"/>
          <c:h val="0.81956453556512987"/>
        </c:manualLayout>
      </c:layout>
      <c:barChart>
        <c:barDir val="col"/>
        <c:grouping val="clustered"/>
        <c:varyColors val="0"/>
        <c:ser>
          <c:idx val="0"/>
          <c:order val="0"/>
          <c:tx>
            <c:strRef>
              <c:f>'Fig13---Q18_and_Q21'!$N$2</c:f>
              <c:strCache>
                <c:ptCount val="1"/>
                <c:pt idx="0">
                  <c:v>Optimized MR Jobs</c:v>
                </c:pt>
              </c:strCache>
            </c:strRef>
          </c:tx>
          <c:invertIfNegative val="0"/>
          <c:cat>
            <c:strRef>
              <c:f>'Fig13---Q18_and_Q21'!$M$3</c:f>
              <c:strCache>
                <c:ptCount val="1"/>
                <c:pt idx="0">
                  <c:v>Q21 Inst.2</c:v>
                </c:pt>
              </c:strCache>
            </c:strRef>
          </c:cat>
          <c:val>
            <c:numRef>
              <c:f>'Fig13---Q18_and_Q21'!$N$3</c:f>
              <c:numCache>
                <c:formatCode>General</c:formatCode>
                <c:ptCount val="1"/>
                <c:pt idx="0">
                  <c:v>41</c:v>
                </c:pt>
              </c:numCache>
            </c:numRef>
          </c:val>
        </c:ser>
        <c:ser>
          <c:idx val="1"/>
          <c:order val="1"/>
          <c:tx>
            <c:strRef>
              <c:f>'Fig13---Q18_and_Q21'!$O$2</c:f>
              <c:strCache>
                <c:ptCount val="1"/>
                <c:pt idx="0">
                  <c:v>Hive</c:v>
                </c:pt>
              </c:strCache>
            </c:strRef>
          </c:tx>
          <c:invertIfNegative val="0"/>
          <c:cat>
            <c:strRef>
              <c:f>'Fig13---Q18_and_Q21'!$M$3</c:f>
              <c:strCache>
                <c:ptCount val="1"/>
                <c:pt idx="0">
                  <c:v>Q21 Inst.2</c:v>
                </c:pt>
              </c:strCache>
            </c:strRef>
          </c:cat>
          <c:val>
            <c:numRef>
              <c:f>'Fig13---Q18_and_Q21'!$O$3</c:f>
              <c:numCache>
                <c:formatCode>General</c:formatCode>
                <c:ptCount val="1"/>
                <c:pt idx="0">
                  <c:v>151</c:v>
                </c:pt>
              </c:numCache>
            </c:numRef>
          </c:val>
        </c:ser>
        <c:dLbls>
          <c:showLegendKey val="0"/>
          <c:showVal val="0"/>
          <c:showCatName val="0"/>
          <c:showSerName val="0"/>
          <c:showPercent val="0"/>
          <c:showBubbleSize val="0"/>
        </c:dLbls>
        <c:gapWidth val="150"/>
        <c:axId val="104413824"/>
        <c:axId val="104415616"/>
      </c:barChart>
      <c:catAx>
        <c:axId val="104413824"/>
        <c:scaling>
          <c:orientation val="minMax"/>
        </c:scaling>
        <c:delete val="0"/>
        <c:axPos val="b"/>
        <c:numFmt formatCode="General" sourceLinked="0"/>
        <c:majorTickMark val="none"/>
        <c:minorTickMark val="none"/>
        <c:tickLblPos val="none"/>
        <c:crossAx val="104415616"/>
        <c:crosses val="autoZero"/>
        <c:auto val="1"/>
        <c:lblAlgn val="ctr"/>
        <c:lblOffset val="100"/>
        <c:noMultiLvlLbl val="0"/>
      </c:catAx>
      <c:valAx>
        <c:axId val="104415616"/>
        <c:scaling>
          <c:orientation val="minMax"/>
          <c:max val="160"/>
        </c:scaling>
        <c:delete val="0"/>
        <c:axPos val="l"/>
        <c:majorGridlines/>
        <c:title>
          <c:tx>
            <c:rich>
              <a:bodyPr rot="-5400000" vert="horz"/>
              <a:lstStyle/>
              <a:p>
                <a:pPr>
                  <a:defRPr sz="2400"/>
                </a:pPr>
                <a:r>
                  <a:rPr lang="en-US" sz="2400" dirty="0"/>
                  <a:t>Execution time </a:t>
                </a:r>
                <a:r>
                  <a:rPr lang="en-US" sz="2400" dirty="0" smtClean="0"/>
                  <a:t>(min)</a:t>
                </a:r>
                <a:endParaRPr lang="en-US" sz="2400" dirty="0"/>
              </a:p>
            </c:rich>
          </c:tx>
          <c:layout/>
          <c:overlay val="0"/>
        </c:title>
        <c:numFmt formatCode="General" sourceLinked="1"/>
        <c:majorTickMark val="out"/>
        <c:minorTickMark val="none"/>
        <c:tickLblPos val="nextTo"/>
        <c:txPr>
          <a:bodyPr/>
          <a:lstStyle/>
          <a:p>
            <a:pPr>
              <a:defRPr sz="2400"/>
            </a:pPr>
            <a:endParaRPr lang="en-US"/>
          </a:p>
        </c:txPr>
        <c:crossAx val="104413824"/>
        <c:crosses val="autoZero"/>
        <c:crossBetween val="between"/>
      </c:valAx>
    </c:plotArea>
    <c:legend>
      <c:legendPos val="t"/>
      <c:layout>
        <c:manualLayout>
          <c:xMode val="edge"/>
          <c:yMode val="edge"/>
          <c:x val="7.2486214452551628E-2"/>
          <c:y val="0"/>
          <c:w val="0.79207884376295057"/>
          <c:h val="8.577044025157278E-2"/>
        </c:manualLayout>
      </c:layout>
      <c:overlay val="0"/>
      <c:txPr>
        <a:bodyPr/>
        <a:lstStyle/>
        <a:p>
          <a:pPr>
            <a:defRPr sz="2400"/>
          </a:pPr>
          <a:endParaRPr lang="en-US"/>
        </a:p>
      </c:txPr>
    </c:legend>
    <c:plotVisOnly val="1"/>
    <c:dispBlanksAs val="gap"/>
    <c:showDLblsOverMax val="0"/>
  </c:chart>
  <c:txPr>
    <a:bodyPr/>
    <a:lstStyle/>
    <a:p>
      <a:pPr>
        <a:defRPr sz="1800" b="1">
          <a:latin typeface="Garamond"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'Fig.11(d)----Q-CSA'!$M$2:$O$2</c:f>
              <c:strCache>
                <c:ptCount val="3"/>
                <c:pt idx="0">
                  <c:v>YSmart</c:v>
                </c:pt>
                <c:pt idx="1">
                  <c:v>Hive</c:v>
                </c:pt>
                <c:pt idx="2">
                  <c:v>Pig</c:v>
                </c:pt>
              </c:strCache>
            </c:strRef>
          </c:cat>
          <c:val>
            <c:numRef>
              <c:f>'Fig.11(d)----Q-CSA'!$M$3:$O$3</c:f>
              <c:numCache>
                <c:formatCode>General</c:formatCode>
                <c:ptCount val="3"/>
                <c:pt idx="0">
                  <c:v>89</c:v>
                </c:pt>
                <c:pt idx="1">
                  <c:v>432.2</c:v>
                </c:pt>
                <c:pt idx="2">
                  <c:v>747.5</c:v>
                </c:pt>
              </c:numCache>
            </c:numRef>
          </c:val>
        </c:ser>
        <c:dLbls>
          <c:showLegendKey val="0"/>
          <c:showVal val="0"/>
          <c:showCatName val="0"/>
          <c:showSerName val="0"/>
          <c:showPercent val="0"/>
          <c:showBubbleSize val="0"/>
        </c:dLbls>
        <c:gapWidth val="150"/>
        <c:axId val="104100224"/>
        <c:axId val="104101760"/>
      </c:barChart>
      <c:catAx>
        <c:axId val="104100224"/>
        <c:scaling>
          <c:orientation val="minMax"/>
        </c:scaling>
        <c:delete val="0"/>
        <c:axPos val="b"/>
        <c:numFmt formatCode="General" sourceLinked="0"/>
        <c:majorTickMark val="out"/>
        <c:minorTickMark val="none"/>
        <c:tickLblPos val="nextTo"/>
        <c:crossAx val="104101760"/>
        <c:crosses val="autoZero"/>
        <c:auto val="1"/>
        <c:lblAlgn val="ctr"/>
        <c:lblOffset val="100"/>
        <c:noMultiLvlLbl val="0"/>
      </c:catAx>
      <c:valAx>
        <c:axId val="104101760"/>
        <c:scaling>
          <c:orientation val="minMax"/>
        </c:scaling>
        <c:delete val="0"/>
        <c:axPos val="l"/>
        <c:majorGridlines/>
        <c:title>
          <c:tx>
            <c:rich>
              <a:bodyPr rot="-5400000" vert="horz"/>
              <a:lstStyle/>
              <a:p>
                <a:pPr>
                  <a:defRPr/>
                </a:pPr>
                <a:r>
                  <a:rPr lang="en-US" dirty="0"/>
                  <a:t>Execution time</a:t>
                </a:r>
                <a:r>
                  <a:rPr lang="en-US" baseline="0" dirty="0"/>
                  <a:t> </a:t>
                </a:r>
                <a:r>
                  <a:rPr lang="en-US" baseline="0" dirty="0" smtClean="0"/>
                  <a:t>(min)</a:t>
                </a:r>
                <a:endParaRPr lang="en-US" dirty="0"/>
              </a:p>
            </c:rich>
          </c:tx>
          <c:layout/>
          <c:overlay val="0"/>
        </c:title>
        <c:numFmt formatCode="General" sourceLinked="1"/>
        <c:majorTickMark val="out"/>
        <c:minorTickMark val="none"/>
        <c:tickLblPos val="nextTo"/>
        <c:crossAx val="104100224"/>
        <c:crosses val="autoZero"/>
        <c:crossBetween val="between"/>
      </c:valAx>
    </c:plotArea>
    <c:plotVisOnly val="1"/>
    <c:dispBlanksAs val="gap"/>
    <c:showDLblsOverMax val="0"/>
  </c:chart>
  <c:txPr>
    <a:bodyPr/>
    <a:lstStyle/>
    <a:p>
      <a:pPr>
        <a:defRPr sz="1800" b="1">
          <a:latin typeface="Garamond"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AB0CF-D68F-5A4A-AFE7-4ACD2E86B5C5}" type="datetimeFigureOut">
              <a:rPr lang="en-US" smtClean="0"/>
              <a:t>4/4/2014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D007F9-AAC8-5F4A-A384-34F673447362}" type="slidenum">
              <a:rPr lang="en-US" smtClean="0"/>
              <a:t>‹#›</a:t>
            </a:fld>
            <a:endParaRPr lang="en-US"/>
          </a:p>
        </p:txBody>
      </p:sp>
    </p:spTree>
    <p:extLst>
      <p:ext uri="{BB962C8B-B14F-4D97-AF65-F5344CB8AC3E}">
        <p14:creationId xmlns:p14="http://schemas.microsoft.com/office/powerpoint/2010/main" val="661520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C4768-1599-5B48-947B-9A000879E36E}" type="datetimeFigureOut">
              <a:rPr lang="en-US" smtClean="0"/>
              <a:t>4/4/2014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4F727A-7A01-2D4E-8D38-2F7B31955994}" type="slidenum">
              <a:rPr lang="en-US" smtClean="0"/>
              <a:t>‹#›</a:t>
            </a:fld>
            <a:endParaRPr lang="en-US"/>
          </a:p>
        </p:txBody>
      </p:sp>
    </p:spTree>
    <p:extLst>
      <p:ext uri="{BB962C8B-B14F-4D97-AF65-F5344CB8AC3E}">
        <p14:creationId xmlns:p14="http://schemas.microsoft.com/office/powerpoint/2010/main" val="12390901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dbms2.com/2009/05/11/facebook-hadoop-and-hiv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1</a:t>
            </a:fld>
            <a:endParaRPr lang="en-US"/>
          </a:p>
        </p:txBody>
      </p:sp>
    </p:spTree>
    <p:extLst>
      <p:ext uri="{BB962C8B-B14F-4D97-AF65-F5344CB8AC3E}">
        <p14:creationId xmlns:p14="http://schemas.microsoft.com/office/powerpoint/2010/main" val="714456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F4F727A-7A01-2D4E-8D38-2F7B31955994}" type="slidenum">
              <a:rPr lang="en-US" smtClean="0"/>
              <a:t>12</a:t>
            </a:fld>
            <a:endParaRPr lang="en-US"/>
          </a:p>
        </p:txBody>
      </p:sp>
    </p:spTree>
    <p:extLst>
      <p:ext uri="{BB962C8B-B14F-4D97-AF65-F5344CB8AC3E}">
        <p14:creationId xmlns:p14="http://schemas.microsoft.com/office/powerpoint/2010/main" val="3669447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what are performance critical components</a:t>
            </a:r>
            <a:r>
              <a:rPr lang="en-US" baseline="0" dirty="0" smtClean="0"/>
              <a:t> in Hive.</a:t>
            </a:r>
          </a:p>
          <a:p>
            <a:endParaRPr lang="en-US" baseline="0" dirty="0" smtClean="0"/>
          </a:p>
          <a:p>
            <a:r>
              <a:rPr lang="en-US" baseline="0" dirty="0" smtClean="0"/>
              <a:t>For a query, its input datasets are stored on HDFS as files. The file format of those files determines how those datasets are physically stored. Thus, the file format is crucial to the storage efficiency and the efficiency of reading data from HDFS.</a:t>
            </a:r>
          </a:p>
          <a:p>
            <a:endParaRPr lang="en-US" baseline="0" dirty="0" smtClean="0"/>
          </a:p>
          <a:p>
            <a:r>
              <a:rPr lang="en-US" baseline="0" dirty="0" smtClean="0"/>
              <a:t>The query plan of a query is generated by query planner. The query planner determines the efficiency of query plans and when data will be moved (repartitioned).</a:t>
            </a:r>
          </a:p>
          <a:p>
            <a:endParaRPr lang="en-US" baseline="0" dirty="0" smtClean="0"/>
          </a:p>
          <a:p>
            <a:r>
              <a:rPr lang="en-US" dirty="0" smtClean="0"/>
              <a:t>At</a:t>
            </a:r>
            <a:r>
              <a:rPr lang="en-US" baseline="0" dirty="0" smtClean="0"/>
              <a:t> runtime, the query plan is executed by those operators. Implementations of those operators determine the execution model and the runtime efficiency. </a:t>
            </a:r>
          </a:p>
          <a:p>
            <a:endParaRPr lang="en-US" baseline="0" dirty="0" smtClean="0"/>
          </a:p>
          <a:p>
            <a:r>
              <a:rPr lang="en-US" baseline="0" dirty="0" smtClean="0"/>
              <a:t>In the following of this talk, we will introduce major improvements of these three components. </a:t>
            </a:r>
          </a:p>
        </p:txBody>
      </p:sp>
      <p:sp>
        <p:nvSpPr>
          <p:cNvPr id="4" name="Slide Number Placeholder 3"/>
          <p:cNvSpPr>
            <a:spLocks noGrp="1"/>
          </p:cNvSpPr>
          <p:nvPr>
            <p:ph type="sldNum" sz="quarter" idx="10"/>
          </p:nvPr>
        </p:nvSpPr>
        <p:spPr/>
        <p:txBody>
          <a:bodyPr/>
          <a:lstStyle/>
          <a:p>
            <a:fld id="{2F4F727A-7A01-2D4E-8D38-2F7B31955994}" type="slidenum">
              <a:rPr lang="en-US" smtClean="0"/>
              <a:t>13</a:t>
            </a:fld>
            <a:endParaRPr lang="en-US"/>
          </a:p>
        </p:txBody>
      </p:sp>
    </p:spTree>
    <p:extLst>
      <p:ext uri="{BB962C8B-B14F-4D97-AF65-F5344CB8AC3E}">
        <p14:creationId xmlns:p14="http://schemas.microsoft.com/office/powerpoint/2010/main" val="235214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format</a:t>
            </a:r>
          </a:p>
          <a:p>
            <a:r>
              <a:rPr lang="en-US" dirty="0" smtClean="0"/>
              <a:t> Not easy to achieve both</a:t>
            </a:r>
            <a:r>
              <a:rPr lang="en-US" baseline="0" dirty="0" smtClean="0"/>
              <a:t> simultaneously.</a:t>
            </a:r>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14</a:t>
            </a:fld>
            <a:endParaRPr lang="en-US"/>
          </a:p>
        </p:txBody>
      </p:sp>
    </p:spTree>
    <p:extLst>
      <p:ext uri="{BB962C8B-B14F-4D97-AF65-F5344CB8AC3E}">
        <p14:creationId xmlns:p14="http://schemas.microsoft.com/office/powerpoint/2010/main" val="227874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narrow down the scope</a:t>
            </a:r>
          </a:p>
          <a:p>
            <a:r>
              <a:rPr lang="en-US" baseline="0" dirty="0" smtClean="0"/>
              <a:t>big data analytics -&gt; </a:t>
            </a:r>
            <a:r>
              <a:rPr lang="en-US" baseline="0" dirty="0" err="1" smtClean="0"/>
              <a:t>sql</a:t>
            </a:r>
            <a:r>
              <a:rPr lang="en-US" baseline="0" dirty="0" smtClean="0"/>
              <a:t>-like</a:t>
            </a:r>
          </a:p>
          <a:p>
            <a:r>
              <a:rPr lang="en-US" baseline="0" dirty="0" smtClean="0"/>
              <a:t>big data -&gt; 2-dimensional table in relational </a:t>
            </a:r>
            <a:r>
              <a:rPr lang="en-US" baseline="0" dirty="0" err="1" smtClean="0"/>
              <a:t>db</a:t>
            </a:r>
            <a:r>
              <a:rPr lang="en-US" baseline="0" dirty="0" smtClean="0"/>
              <a:t> (arbitrary # rows, fixed # columns)</a:t>
            </a:r>
          </a:p>
          <a:p>
            <a:r>
              <a:rPr lang="en-US" baseline="0" dirty="0" smtClean="0"/>
              <a:t>the storage end consists of a cluster of servers</a:t>
            </a:r>
          </a:p>
          <a:p>
            <a:r>
              <a:rPr lang="en-US" baseline="0" dirty="0" smtClean="0"/>
              <a:t>question -&gt; how should we divide and distribute the data to each server, and how we organize them on each local disk</a:t>
            </a:r>
          </a:p>
          <a:p>
            <a:endParaRPr lang="en-US" baseline="0" dirty="0" smtClean="0"/>
          </a:p>
          <a:p>
            <a:r>
              <a:rPr lang="en-US" baseline="0" dirty="0" smtClean="0"/>
              <a:t>we call each answer to this question, a table placement method</a:t>
            </a:r>
            <a:endParaRPr lang="en-US" dirty="0"/>
          </a:p>
        </p:txBody>
      </p:sp>
      <p:sp>
        <p:nvSpPr>
          <p:cNvPr id="4" name="灯片编号占位符 3"/>
          <p:cNvSpPr>
            <a:spLocks noGrp="1"/>
          </p:cNvSpPr>
          <p:nvPr>
            <p:ph type="sldNum" sz="quarter" idx="10"/>
          </p:nvPr>
        </p:nvSpPr>
        <p:spPr/>
        <p:txBody>
          <a:bodyPr/>
          <a:lstStyle/>
          <a:p>
            <a:fld id="{8B572A69-8240-42E5-9E76-DBC0E843EAC7}" type="slidenum">
              <a:rPr lang="en-US" smtClean="0"/>
              <a:pPr/>
              <a:t>15</a:t>
            </a:fld>
            <a:endParaRPr lang="en-US" dirty="0"/>
          </a:p>
        </p:txBody>
      </p:sp>
    </p:spTree>
    <p:extLst>
      <p:ext uri="{BB962C8B-B14F-4D97-AF65-F5344CB8AC3E}">
        <p14:creationId xmlns:p14="http://schemas.microsoft.com/office/powerpoint/2010/main" val="1448722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16</a:t>
            </a:fld>
            <a:endParaRPr lang="en-US"/>
          </a:p>
        </p:txBody>
      </p:sp>
    </p:spTree>
    <p:extLst>
      <p:ext uri="{BB962C8B-B14F-4D97-AF65-F5344CB8AC3E}">
        <p14:creationId xmlns:p14="http://schemas.microsoft.com/office/powerpoint/2010/main" val="58330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572A69-8240-42E5-9E76-DBC0E843EAC7}"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Needs hints to take advantage of row-stores,</a:t>
            </a:r>
            <a:r>
              <a:rPr lang="en-US" baseline="0" dirty="0" smtClean="0"/>
              <a:t> column stores, and compression. </a:t>
            </a:r>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Consistent format to</a:t>
            </a:r>
            <a:r>
              <a:rPr lang="en-US" baseline="0" dirty="0" smtClean="0"/>
              <a:t> the previous presentations of row-store and column-store </a:t>
            </a:r>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 it looks</a:t>
            </a:r>
            <a:r>
              <a:rPr lang="en-US" baseline="0" dirty="0" smtClean="0"/>
              <a:t> as same as the row-store</a:t>
            </a:r>
          </a:p>
          <a:p>
            <a:r>
              <a:rPr lang="en-US" baseline="0" dirty="0" smtClean="0"/>
              <a:t>Now I will show you the difference</a:t>
            </a:r>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duplication</a:t>
            </a:r>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C3165F10-4AFC-439C-8862-39C31C943C22}"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duplication</a:t>
            </a:r>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duplication</a:t>
            </a:r>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http://www.dbms2.com/2009/05/11/facebook-hadoop-and-hive/</a:t>
            </a:r>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26</a:t>
            </a:fld>
            <a:endParaRPr lang="en-US"/>
          </a:p>
        </p:txBody>
      </p:sp>
    </p:spTree>
    <p:extLst>
      <p:ext uri="{BB962C8B-B14F-4D97-AF65-F5344CB8AC3E}">
        <p14:creationId xmlns:p14="http://schemas.microsoft.com/office/powerpoint/2010/main" val="583305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 well used in </a:t>
            </a:r>
            <a:r>
              <a:rPr lang="en-US" dirty="0" err="1" smtClean="0"/>
              <a:t>facebook</a:t>
            </a:r>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28</a:t>
            </a:fld>
            <a:endParaRPr lang="en-US" dirty="0"/>
          </a:p>
        </p:txBody>
      </p:sp>
    </p:spTree>
    <p:extLst>
      <p:ext uri="{BB962C8B-B14F-4D97-AF65-F5344CB8AC3E}">
        <p14:creationId xmlns:p14="http://schemas.microsoft.com/office/powerpoint/2010/main" val="3587521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Although MR model provide a much easier environment for parallel programming. But the programming work is not that easy. You can easily write a lots of codes even for a simple MR job. Thus, the productivity of MR programming is actually quite low. To enhance the productivity, High-level languages, such as SQL-like declarative languages, on top of </a:t>
            </a:r>
            <a:r>
              <a:rPr lang="en-US" baseline="0" dirty="0" err="1" smtClean="0"/>
              <a:t>MapReduce</a:t>
            </a:r>
            <a:r>
              <a:rPr lang="en-US" baseline="0" dirty="0" smtClean="0"/>
              <a:t> is desired.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B572A69-8240-42E5-9E76-DBC0E843EAC7}" type="slidenum">
              <a:rPr lang="en-US" smtClean="0"/>
              <a:pPr/>
              <a:t>30</a:t>
            </a:fld>
            <a:endParaRPr lang="en-US" dirty="0"/>
          </a:p>
        </p:txBody>
      </p:sp>
    </p:spTree>
    <p:extLst>
      <p:ext uri="{BB962C8B-B14F-4D97-AF65-F5344CB8AC3E}">
        <p14:creationId xmlns:p14="http://schemas.microsoft.com/office/powerpoint/2010/main" val="3699971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t>
            </a:r>
            <a:r>
              <a:rPr lang="en-US" baseline="0" dirty="0" smtClean="0"/>
              <a:t>SQL-like declarative languages, users do not need to write MR jobs or even know how to write MR jobs. They can quickly use SQL-like languages to describe their data processing procedure in a few lines of query. Then, a SQL-to-</a:t>
            </a:r>
            <a:r>
              <a:rPr lang="en-US" baseline="0" dirty="0" err="1" smtClean="0"/>
              <a:t>MapReduce</a:t>
            </a:r>
            <a:r>
              <a:rPr lang="en-US" baseline="0" dirty="0" smtClean="0"/>
              <a:t> translator will translate these SQL-like queries to one or multiple MR jobs. Then, the MR framework will execute these jobs. Right now, Hive and Pig are two representative translators on top of </a:t>
            </a:r>
            <a:r>
              <a:rPr lang="en-US" baseline="0" dirty="0" err="1" smtClean="0"/>
              <a:t>hadoop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31</a:t>
            </a:fld>
            <a:endParaRPr lang="en-US" dirty="0"/>
          </a:p>
        </p:txBody>
      </p:sp>
    </p:spTree>
    <p:extLst>
      <p:ext uri="{BB962C8B-B14F-4D97-AF65-F5344CB8AC3E}">
        <p14:creationId xmlns:p14="http://schemas.microsoft.com/office/powerpoint/2010/main" val="2396642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FF00"/>
                </a:solidFill>
                <a:latin typeface="Garamond" pitchFamily="18" charset="0"/>
              </a:rPr>
              <a:t>Corollary: Generate more unnecessary MR jobs, which significantly hurt the performance </a:t>
            </a:r>
          </a:p>
          <a:p>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34</a:t>
            </a:fld>
            <a:endParaRPr lang="en-US" dirty="0"/>
          </a:p>
        </p:txBody>
      </p:sp>
    </p:spTree>
    <p:extLst>
      <p:ext uri="{BB962C8B-B14F-4D97-AF65-F5344CB8AC3E}">
        <p14:creationId xmlns:p14="http://schemas.microsoft.com/office/powerpoint/2010/main" val="406153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37</a:t>
            </a:fld>
            <a:endParaRPr lang="en-US" dirty="0"/>
          </a:p>
        </p:txBody>
      </p:sp>
    </p:spTree>
    <p:extLst>
      <p:ext uri="{BB962C8B-B14F-4D97-AF65-F5344CB8AC3E}">
        <p14:creationId xmlns:p14="http://schemas.microsoft.com/office/powerpoint/2010/main" val="3251158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t>
            </a:r>
            <a:r>
              <a:rPr lang="en-US" baseline="0" dirty="0" smtClean="0"/>
              <a:t>SQL-like declarative languages, users do not need to write MR jobs or even know how to write MR jobs. They can quickly use SQL-like languages to describe their data processing procedure in a few lines of query. Then, a SQL-to-</a:t>
            </a:r>
            <a:r>
              <a:rPr lang="en-US" baseline="0" dirty="0" err="1" smtClean="0"/>
              <a:t>MapReduce</a:t>
            </a:r>
            <a:r>
              <a:rPr lang="en-US" baseline="0" dirty="0" smtClean="0"/>
              <a:t> translator will translate these SQL-like queries to one or multiple MR jobs. Then, the MR framework will execute these jobs. Right now, Hive and Pig are two representative translators on top of </a:t>
            </a:r>
            <a:r>
              <a:rPr lang="en-US" baseline="0" dirty="0" err="1" smtClean="0"/>
              <a:t>hadoop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572A69-8240-42E5-9E76-DBC0E843EAC7}" type="slidenum">
              <a:rPr lang="en-US" smtClean="0"/>
              <a:pPr/>
              <a:t>38</a:t>
            </a:fld>
            <a:endParaRPr lang="en-US" dirty="0"/>
          </a:p>
        </p:txBody>
      </p:sp>
    </p:spTree>
    <p:extLst>
      <p:ext uri="{BB962C8B-B14F-4D97-AF65-F5344CB8AC3E}">
        <p14:creationId xmlns:p14="http://schemas.microsoft.com/office/powerpoint/2010/main" val="334138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99CC09BF-4785-4DE2-A140-4C31AEFED861}"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39</a:t>
            </a:fld>
            <a:endParaRPr lang="en-US"/>
          </a:p>
        </p:txBody>
      </p:sp>
    </p:spTree>
    <p:extLst>
      <p:ext uri="{BB962C8B-B14F-4D97-AF65-F5344CB8AC3E}">
        <p14:creationId xmlns:p14="http://schemas.microsoft.com/office/powerpoint/2010/main" val="3251470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Hive processes a table, it first loads serialized rows from files storing this table. Then, it takes a row and </a:t>
            </a:r>
            <a:r>
              <a:rPr lang="en-US" baseline="0" dirty="0" err="1" smtClean="0"/>
              <a:t>deserializes</a:t>
            </a:r>
            <a:r>
              <a:rPr lang="en-US" baseline="0" dirty="0" smtClean="0"/>
              <a:t> it to java objects. In the process of deserialization, Hive’s original implementation introduces several virtual function calls (https://</a:t>
            </a:r>
            <a:r>
              <a:rPr lang="en-US" baseline="0" dirty="0" err="1" smtClean="0"/>
              <a:t>en.wikipedia.org</a:t>
            </a:r>
            <a:r>
              <a:rPr lang="en-US" baseline="0" dirty="0" smtClean="0"/>
              <a:t>/wiki/</a:t>
            </a:r>
            <a:r>
              <a:rPr lang="en-US" baseline="0" dirty="0" err="1" smtClean="0"/>
              <a:t>Virtual_function</a:t>
            </a:r>
            <a:r>
              <a:rPr lang="en-US" baseline="0" dirty="0" smtClean="0"/>
              <a:t>) to </a:t>
            </a:r>
            <a:r>
              <a:rPr lang="en-US" baseline="0" dirty="0" err="1" smtClean="0"/>
              <a:t>deserialize</a:t>
            </a:r>
            <a:r>
              <a:rPr lang="en-US" baseline="0" dirty="0" smtClean="0"/>
              <a:t> a row. There is overhead to find the right implementation of a virtual function.</a:t>
            </a:r>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42</a:t>
            </a:fld>
            <a:endParaRPr lang="en-US"/>
          </a:p>
        </p:txBody>
      </p:sp>
    </p:spTree>
    <p:extLst>
      <p:ext uri="{BB962C8B-B14F-4D97-AF65-F5344CB8AC3E}">
        <p14:creationId xmlns:p14="http://schemas.microsoft.com/office/powerpoint/2010/main" val="3858297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evaluate an expression,</a:t>
            </a:r>
            <a:r>
              <a:rPr lang="en-US" baseline="0" dirty="0" smtClean="0"/>
              <a:t> Hive passes the </a:t>
            </a:r>
            <a:r>
              <a:rPr lang="en-US" baseline="0" dirty="0" err="1" smtClean="0"/>
              <a:t>deserialized</a:t>
            </a:r>
            <a:r>
              <a:rPr lang="en-US" baseline="0" dirty="0" smtClean="0"/>
              <a:t> rows to expression evaluator (usually in a SELECT operator or a FILTER operator). The evaluator evaluates rows in a one-row-at-a-time fashion. In this example, because Hive uses generic functions to evaluate a function for different data types, it needs to look up the data type for every value. Looking up the right data type introduces branches in the row processing pipeline. With branch instructions used to process every row, it is hard to well utilize CPU parallelism.</a:t>
            </a:r>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43</a:t>
            </a:fld>
            <a:endParaRPr lang="en-US"/>
          </a:p>
        </p:txBody>
      </p:sp>
    </p:spTree>
    <p:extLst>
      <p:ext uri="{BB962C8B-B14F-4D97-AF65-F5344CB8AC3E}">
        <p14:creationId xmlns:p14="http://schemas.microsoft.com/office/powerpoint/2010/main" val="3858297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Hive </a:t>
            </a:r>
            <a:r>
              <a:rPr lang="en-US" baseline="0" dirty="0" err="1" smtClean="0"/>
              <a:t>deserializes</a:t>
            </a:r>
            <a:r>
              <a:rPr lang="en-US" baseline="0" dirty="0" smtClean="0"/>
              <a:t> one row at a time, it cannot well utilize CPU cache.</a:t>
            </a:r>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44</a:t>
            </a:fld>
            <a:endParaRPr lang="en-US"/>
          </a:p>
        </p:txBody>
      </p:sp>
    </p:spTree>
    <p:extLst>
      <p:ext uri="{BB962C8B-B14F-4D97-AF65-F5344CB8AC3E}">
        <p14:creationId xmlns:p14="http://schemas.microsoft.com/office/powerpoint/2010/main" val="3858297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45</a:t>
            </a:fld>
            <a:endParaRPr lang="en-US"/>
          </a:p>
        </p:txBody>
      </p:sp>
    </p:spTree>
    <p:extLst>
      <p:ext uri="{BB962C8B-B14F-4D97-AF65-F5344CB8AC3E}">
        <p14:creationId xmlns:p14="http://schemas.microsoft.com/office/powerpoint/2010/main" val="3858297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a:t>
            </a:r>
            <a:r>
              <a:rPr lang="en-US" baseline="0" dirty="0" smtClean="0"/>
              <a:t> “c1 &gt; 10” as an example, different classes will be used for different types of c1 (for example, long and double).</a:t>
            </a:r>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47</a:t>
            </a:fld>
            <a:endParaRPr lang="en-US"/>
          </a:p>
        </p:txBody>
      </p:sp>
    </p:spTree>
    <p:extLst>
      <p:ext uri="{BB962C8B-B14F-4D97-AF65-F5344CB8AC3E}">
        <p14:creationId xmlns:p14="http://schemas.microsoft.com/office/powerpoint/2010/main" val="1227537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3EF7E3FF-82A1-41DB-8DD6-0287F4FB3D1C}" type="slidenum">
              <a:rPr lang="en-US" altLang="en-US" smtClean="0"/>
              <a:pPr eaLnBrk="1" hangingPunct="1">
                <a:spcBef>
                  <a:spcPct val="0"/>
                </a:spcBef>
              </a:pPr>
              <a:t>48</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F727A-7A01-2D4E-8D38-2F7B31955994}" type="slidenum">
              <a:rPr lang="en-US" smtClean="0"/>
              <a:t>50</a:t>
            </a:fld>
            <a:endParaRPr lang="en-US"/>
          </a:p>
        </p:txBody>
      </p:sp>
    </p:spTree>
    <p:extLst>
      <p:ext uri="{BB962C8B-B14F-4D97-AF65-F5344CB8AC3E}">
        <p14:creationId xmlns:p14="http://schemas.microsoft.com/office/powerpoint/2010/main" val="2520514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F727A-7A01-2D4E-8D38-2F7B31955994}" type="slidenum">
              <a:rPr lang="en-US" smtClean="0"/>
              <a:t>51</a:t>
            </a:fld>
            <a:endParaRPr lang="en-US"/>
          </a:p>
        </p:txBody>
      </p:sp>
    </p:spTree>
    <p:extLst>
      <p:ext uri="{BB962C8B-B14F-4D97-AF65-F5344CB8AC3E}">
        <p14:creationId xmlns:p14="http://schemas.microsoft.com/office/powerpoint/2010/main" val="2520514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architecture of Hive.</a:t>
            </a:r>
          </a:p>
          <a:p>
            <a:r>
              <a:rPr lang="en-US" baseline="0" dirty="0" smtClean="0"/>
              <a:t>Yin: Seems this page is not necessary.</a:t>
            </a:r>
          </a:p>
        </p:txBody>
      </p:sp>
      <p:sp>
        <p:nvSpPr>
          <p:cNvPr id="4" name="Slide Number Placeholder 3"/>
          <p:cNvSpPr>
            <a:spLocks noGrp="1"/>
          </p:cNvSpPr>
          <p:nvPr>
            <p:ph type="sldNum" sz="quarter" idx="10"/>
          </p:nvPr>
        </p:nvSpPr>
        <p:spPr/>
        <p:txBody>
          <a:bodyPr/>
          <a:lstStyle/>
          <a:p>
            <a:fld id="{2F4F727A-7A01-2D4E-8D38-2F7B31955994}" type="slidenum">
              <a:rPr lang="en-US" smtClean="0"/>
              <a:t>53</a:t>
            </a:fld>
            <a:endParaRPr lang="en-US"/>
          </a:p>
        </p:txBody>
      </p:sp>
    </p:spTree>
    <p:extLst>
      <p:ext uri="{BB962C8B-B14F-4D97-AF65-F5344CB8AC3E}">
        <p14:creationId xmlns:p14="http://schemas.microsoft.com/office/powerpoint/2010/main" val="1787752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B7824BF6-B3FE-40F3-BFF0-3AED797B19A1}"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breaking the operator tree to multiple stages, Hive generates jobs based on those stages. For </a:t>
            </a:r>
            <a:r>
              <a:rPr lang="en-US" baseline="0" dirty="0" err="1" smtClean="0"/>
              <a:t>MapReduce</a:t>
            </a:r>
            <a:r>
              <a:rPr lang="en-US" baseline="0" dirty="0" smtClean="0"/>
              <a:t>, because an MR job can only shuffle data once, we may generate multiple MR jobs for a query. In this example, we have 2 MR jobs. For </a:t>
            </a:r>
            <a:r>
              <a:rPr lang="en-US" baseline="0" dirty="0" err="1" smtClean="0"/>
              <a:t>Tez</a:t>
            </a:r>
            <a:r>
              <a:rPr lang="en-US" baseline="0" dirty="0" smtClean="0"/>
              <a:t>, Hive only generates a single </a:t>
            </a:r>
            <a:r>
              <a:rPr lang="en-US" baseline="0" dirty="0" err="1" smtClean="0"/>
              <a:t>Tez</a:t>
            </a:r>
            <a:r>
              <a:rPr lang="en-US" baseline="0" dirty="0" smtClean="0"/>
              <a:t> job which have three stages.</a:t>
            </a:r>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54</a:t>
            </a:fld>
            <a:endParaRPr lang="en-US"/>
          </a:p>
        </p:txBody>
      </p:sp>
    </p:spTree>
    <p:extLst>
      <p:ext uri="{BB962C8B-B14F-4D97-AF65-F5344CB8AC3E}">
        <p14:creationId xmlns:p14="http://schemas.microsoft.com/office/powerpoint/2010/main" val="4290385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Apache</a:t>
            </a:r>
            <a:r>
              <a:rPr lang="en-US" baseline="0" dirty="0" smtClean="0"/>
              <a:t> Hive is a data warehouse system for Apache </a:t>
            </a:r>
            <a:r>
              <a:rPr lang="en-US" baseline="0" dirty="0" err="1" smtClean="0"/>
              <a:t>Hadoop</a:t>
            </a:r>
            <a:r>
              <a:rPr lang="en-US" baseline="0" dirty="0" smtClean="0"/>
              <a:t>.</a:t>
            </a:r>
            <a:endParaRPr lang="en-US" dirty="0" smtClean="0"/>
          </a:p>
          <a:p>
            <a:pPr marL="171450" indent="-171450">
              <a:buFont typeface="Arial"/>
              <a:buChar char="•"/>
            </a:pPr>
            <a:r>
              <a:rPr lang="en-US" dirty="0" smtClean="0"/>
              <a:t>Has its own dialect of SQL </a:t>
            </a:r>
          </a:p>
          <a:p>
            <a:pPr marL="171450" indent="-171450">
              <a:buFont typeface="Arial"/>
              <a:buChar char="•"/>
            </a:pPr>
            <a:r>
              <a:rPr lang="en-US" dirty="0" smtClean="0"/>
              <a:t>Queries are compiled to jobs of underlying data processing frameworks</a:t>
            </a:r>
          </a:p>
          <a:p>
            <a:pPr marL="628650" lvl="1" indent="-171450">
              <a:buFont typeface="Arial"/>
              <a:buChar char="•"/>
            </a:pPr>
            <a:r>
              <a:rPr lang="en-US" dirty="0" err="1" smtClean="0"/>
              <a:t>MapReduce</a:t>
            </a:r>
            <a:r>
              <a:rPr lang="en-US" dirty="0" smtClean="0"/>
              <a:t> for a long time</a:t>
            </a:r>
          </a:p>
          <a:p>
            <a:pPr marL="628650" lvl="1" indent="-171450">
              <a:buFont typeface="Arial"/>
              <a:buChar char="•"/>
            </a:pPr>
            <a:r>
              <a:rPr lang="en-US" dirty="0" smtClean="0"/>
              <a:t>Plus Apache </a:t>
            </a:r>
            <a:r>
              <a:rPr lang="en-US" dirty="0" err="1" smtClean="0"/>
              <a:t>Tez</a:t>
            </a:r>
            <a:r>
              <a:rPr lang="en-US" dirty="0" smtClean="0"/>
              <a:t> starting from Hive 0.13</a:t>
            </a:r>
          </a:p>
          <a:p>
            <a:pPr marL="171450" lvl="0" indent="-171450">
              <a:buFont typeface="Arial"/>
              <a:buChar char="•"/>
            </a:pPr>
            <a:r>
              <a:rPr lang="en-US" dirty="0" smtClean="0"/>
              <a:t>Data</a:t>
            </a:r>
            <a:r>
              <a:rPr lang="en-US" baseline="0" dirty="0" smtClean="0"/>
              <a:t> managed by Hive is stored in HDFS and other </a:t>
            </a:r>
            <a:r>
              <a:rPr lang="en-US" baseline="0" dirty="0" err="1" smtClean="0"/>
              <a:t>Hadoop</a:t>
            </a:r>
            <a:r>
              <a:rPr lang="en-US" baseline="0" dirty="0" smtClean="0"/>
              <a:t>-based systems, e.g. </a:t>
            </a:r>
            <a:r>
              <a:rPr lang="en-US" baseline="0" dirty="0" err="1" smtClean="0"/>
              <a:t>HBase</a:t>
            </a:r>
            <a:endParaRPr lang="en-US" dirty="0" smtClean="0"/>
          </a:p>
          <a:p>
            <a:r>
              <a:rPr lang="en-US" dirty="0" smtClean="0"/>
              <a:t>A data warehouse system for </a:t>
            </a:r>
            <a:r>
              <a:rPr lang="en-US" dirty="0" err="1" smtClean="0"/>
              <a:t>Hadoop</a:t>
            </a:r>
            <a:endParaRPr lang="en-US" dirty="0" smtClean="0"/>
          </a:p>
          <a:p>
            <a:pPr lvl="1"/>
            <a:r>
              <a:rPr lang="en-US" dirty="0" smtClean="0"/>
              <a:t>Sep. 2010: Hive became a top level Apache project</a:t>
            </a:r>
          </a:p>
          <a:p>
            <a:r>
              <a:rPr lang="en-US" dirty="0" smtClean="0"/>
              <a:t>A little</a:t>
            </a:r>
            <a:r>
              <a:rPr lang="en-US" baseline="0" dirty="0" smtClean="0"/>
              <a:t> bit history about Hive.</a:t>
            </a:r>
          </a:p>
          <a:p>
            <a:pPr marL="171450" indent="-171450">
              <a:buFont typeface="Arial"/>
              <a:buChar char="•"/>
            </a:pPr>
            <a:r>
              <a:rPr lang="en-US" baseline="0" dirty="0" smtClean="0"/>
              <a:t>Subproject of </a:t>
            </a:r>
            <a:r>
              <a:rPr lang="en-US" baseline="0" dirty="0" err="1" smtClean="0"/>
              <a:t>Hadoop</a:t>
            </a:r>
            <a:r>
              <a:rPr lang="en-US" baseline="0" dirty="0" smtClean="0"/>
              <a:t> on Sep. 2008</a:t>
            </a:r>
          </a:p>
          <a:p>
            <a:pPr marL="171450" indent="-171450">
              <a:buFont typeface="Arial"/>
              <a:buChar char="•"/>
            </a:pPr>
            <a:r>
              <a:rPr lang="en-US" baseline="0" dirty="0" smtClean="0"/>
              <a:t>TLP on Sep. 2020</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A primary gateway to manipulate, retrieve, and process data stored and managed in </a:t>
            </a:r>
            <a:r>
              <a:rPr lang="en-US" dirty="0" err="1" smtClean="0"/>
              <a:t>Hadoop</a:t>
            </a:r>
            <a:r>
              <a:rPr lang="en-US" dirty="0" smtClean="0"/>
              <a:t> and its supported systems</a:t>
            </a:r>
          </a:p>
          <a:p>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55</a:t>
            </a:fld>
            <a:endParaRPr lang="en-US"/>
          </a:p>
        </p:txBody>
      </p:sp>
    </p:spTree>
    <p:extLst>
      <p:ext uri="{BB962C8B-B14F-4D97-AF65-F5344CB8AC3E}">
        <p14:creationId xmlns:p14="http://schemas.microsoft.com/office/powerpoint/2010/main" val="420936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B7824BF6-B3FE-40F3-BFF0-3AED797B19A1}"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F4992D49-1ADE-48EE-97A0-652C34FCD44E}" type="slidenum">
              <a:rPr lang="zh-CN" altLang="en-US" smtClean="0"/>
              <a:pPr eaLnBrk="1" hangingPunct="1">
                <a:spcBef>
                  <a:spcPct val="0"/>
                </a:spcBef>
              </a:pPr>
              <a:t>8</a:t>
            </a:fld>
            <a:endParaRPr lang="en-US" altLang="zh-CN"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aseline="0" dirty="0" smtClean="0"/>
          </a:p>
          <a:p>
            <a:pPr marL="0" indent="0">
              <a:buFont typeface="Arial"/>
              <a:buNone/>
            </a:pPr>
            <a:r>
              <a:rPr lang="en-US" baseline="0" dirty="0" smtClean="0"/>
              <a:t>Then, introduce current status.</a:t>
            </a:r>
          </a:p>
          <a:p>
            <a:pPr marL="171450" indent="-171450">
              <a:buFont typeface="Arial"/>
              <a:buChar char="•"/>
            </a:pPr>
            <a:r>
              <a:rPr lang="en-US" baseline="0" dirty="0" smtClean="0"/>
              <a:t>User</a:t>
            </a:r>
          </a:p>
          <a:p>
            <a:pPr marL="171450" indent="-171450">
              <a:buFont typeface="Arial"/>
              <a:buChar char="•"/>
            </a:pPr>
            <a:r>
              <a:rPr lang="en-US" baseline="0" dirty="0" smtClean="0"/>
              <a:t>Development</a:t>
            </a:r>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9</a:t>
            </a:fld>
            <a:endParaRPr lang="en-US"/>
          </a:p>
        </p:txBody>
      </p:sp>
    </p:spTree>
    <p:extLst>
      <p:ext uri="{BB962C8B-B14F-4D97-AF65-F5344CB8AC3E}">
        <p14:creationId xmlns:p14="http://schemas.microsoft.com/office/powerpoint/2010/main" val="218984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process a query, Hive first generates an operator tree based on the operations in the query.</a:t>
            </a:r>
          </a:p>
          <a:p>
            <a:r>
              <a:rPr lang="en-US" baseline="0" dirty="0" smtClean="0"/>
              <a:t>Then, Hive breaks the operator tree to multiple stage based on when data needs to be repartitioned. In this example, JOIN and GBY need to repartition their input datasets. So, we have three stages for this query.</a:t>
            </a:r>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10</a:t>
            </a:fld>
            <a:endParaRPr lang="en-US"/>
          </a:p>
        </p:txBody>
      </p:sp>
    </p:spTree>
    <p:extLst>
      <p:ext uri="{BB962C8B-B14F-4D97-AF65-F5344CB8AC3E}">
        <p14:creationId xmlns:p14="http://schemas.microsoft.com/office/powerpoint/2010/main" val="65836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breaking the operator tree to multiple stages, Hive generates jobs based on those stages. For </a:t>
            </a:r>
            <a:r>
              <a:rPr lang="en-US" baseline="0" dirty="0" err="1" smtClean="0"/>
              <a:t>MapReduce</a:t>
            </a:r>
            <a:r>
              <a:rPr lang="en-US" baseline="0" dirty="0" smtClean="0"/>
              <a:t>, because an MR job can only shuffle data once, we may generate multiple MR jobs for a query. In this example, we have 2 MR jobs. For </a:t>
            </a:r>
            <a:r>
              <a:rPr lang="en-US" baseline="0" dirty="0" err="1" smtClean="0"/>
              <a:t>Tez</a:t>
            </a:r>
            <a:r>
              <a:rPr lang="en-US" baseline="0" dirty="0" smtClean="0"/>
              <a:t>, Hive only generates a single </a:t>
            </a:r>
            <a:r>
              <a:rPr lang="en-US" baseline="0" dirty="0" err="1" smtClean="0"/>
              <a:t>Tez</a:t>
            </a:r>
            <a:r>
              <a:rPr lang="en-US" baseline="0" dirty="0" smtClean="0"/>
              <a:t> job which have three stages.</a:t>
            </a:r>
            <a:endParaRPr lang="en-US" dirty="0"/>
          </a:p>
        </p:txBody>
      </p:sp>
      <p:sp>
        <p:nvSpPr>
          <p:cNvPr id="4" name="Slide Number Placeholder 3"/>
          <p:cNvSpPr>
            <a:spLocks noGrp="1"/>
          </p:cNvSpPr>
          <p:nvPr>
            <p:ph type="sldNum" sz="quarter" idx="10"/>
          </p:nvPr>
        </p:nvSpPr>
        <p:spPr/>
        <p:txBody>
          <a:bodyPr/>
          <a:lstStyle/>
          <a:p>
            <a:fld id="{2F4F727A-7A01-2D4E-8D38-2F7B31955994}" type="slidenum">
              <a:rPr lang="en-US" smtClean="0"/>
              <a:t>11</a:t>
            </a:fld>
            <a:endParaRPr lang="en-US"/>
          </a:p>
        </p:txBody>
      </p:sp>
    </p:spTree>
    <p:extLst>
      <p:ext uri="{BB962C8B-B14F-4D97-AF65-F5344CB8AC3E}">
        <p14:creationId xmlns:p14="http://schemas.microsoft.com/office/powerpoint/2010/main" val="429038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04C8732-A887-8846-96CF-6F3156554854}"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101D2-3CA0-ED44-B21F-D432222A9872}" type="slidenum">
              <a:rPr lang="en-US" smtClean="0"/>
              <a:t>‹#›</a:t>
            </a:fld>
            <a:endParaRPr lang="en-US"/>
          </a:p>
        </p:txBody>
      </p:sp>
    </p:spTree>
    <p:extLst>
      <p:ext uri="{BB962C8B-B14F-4D97-AF65-F5344CB8AC3E}">
        <p14:creationId xmlns:p14="http://schemas.microsoft.com/office/powerpoint/2010/main" val="40639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C8732-A887-8846-96CF-6F3156554854}"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101D2-3CA0-ED44-B21F-D432222A9872}" type="slidenum">
              <a:rPr lang="en-US" smtClean="0"/>
              <a:t>‹#›</a:t>
            </a:fld>
            <a:endParaRPr lang="en-US"/>
          </a:p>
        </p:txBody>
      </p:sp>
    </p:spTree>
    <p:extLst>
      <p:ext uri="{BB962C8B-B14F-4D97-AF65-F5344CB8AC3E}">
        <p14:creationId xmlns:p14="http://schemas.microsoft.com/office/powerpoint/2010/main" val="113037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C8732-A887-8846-96CF-6F3156554854}"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101D2-3CA0-ED44-B21F-D432222A9872}" type="slidenum">
              <a:rPr lang="en-US" smtClean="0"/>
              <a:t>‹#›</a:t>
            </a:fld>
            <a:endParaRPr lang="en-US"/>
          </a:p>
        </p:txBody>
      </p:sp>
    </p:spTree>
    <p:extLst>
      <p:ext uri="{BB962C8B-B14F-4D97-AF65-F5344CB8AC3E}">
        <p14:creationId xmlns:p14="http://schemas.microsoft.com/office/powerpoint/2010/main" val="425993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8664B205-AE79-49BD-B76F-CCAED5574F3B}" type="slidenum">
              <a:rPr lang="zh-CN" altLang="en-US"/>
              <a:pPr>
                <a:defRPr/>
              </a:pPr>
              <a:t>‹#›</a:t>
            </a:fld>
            <a:endParaRPr lang="en-US" altLang="zh-CN"/>
          </a:p>
        </p:txBody>
      </p:sp>
    </p:spTree>
    <p:extLst>
      <p:ext uri="{BB962C8B-B14F-4D97-AF65-F5344CB8AC3E}">
        <p14:creationId xmlns:p14="http://schemas.microsoft.com/office/powerpoint/2010/main" val="360045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C8732-A887-8846-96CF-6F3156554854}"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101D2-3CA0-ED44-B21F-D432222A9872}" type="slidenum">
              <a:rPr lang="en-US" smtClean="0"/>
              <a:t>‹#›</a:t>
            </a:fld>
            <a:endParaRPr lang="en-US"/>
          </a:p>
        </p:txBody>
      </p:sp>
    </p:spTree>
    <p:extLst>
      <p:ext uri="{BB962C8B-B14F-4D97-AF65-F5344CB8AC3E}">
        <p14:creationId xmlns:p14="http://schemas.microsoft.com/office/powerpoint/2010/main" val="142969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C8732-A887-8846-96CF-6F3156554854}"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101D2-3CA0-ED44-B21F-D432222A9872}" type="slidenum">
              <a:rPr lang="en-US" smtClean="0"/>
              <a:t>‹#›</a:t>
            </a:fld>
            <a:endParaRPr lang="en-US"/>
          </a:p>
        </p:txBody>
      </p:sp>
    </p:spTree>
    <p:extLst>
      <p:ext uri="{BB962C8B-B14F-4D97-AF65-F5344CB8AC3E}">
        <p14:creationId xmlns:p14="http://schemas.microsoft.com/office/powerpoint/2010/main" val="236361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4C8732-A887-8846-96CF-6F3156554854}"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101D2-3CA0-ED44-B21F-D432222A9872}" type="slidenum">
              <a:rPr lang="en-US" smtClean="0"/>
              <a:t>‹#›</a:t>
            </a:fld>
            <a:endParaRPr lang="en-US"/>
          </a:p>
        </p:txBody>
      </p:sp>
    </p:spTree>
    <p:extLst>
      <p:ext uri="{BB962C8B-B14F-4D97-AF65-F5344CB8AC3E}">
        <p14:creationId xmlns:p14="http://schemas.microsoft.com/office/powerpoint/2010/main" val="321214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4C8732-A887-8846-96CF-6F3156554854}" type="datetimeFigureOut">
              <a:rPr lang="en-US" smtClean="0"/>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101D2-3CA0-ED44-B21F-D432222A9872}" type="slidenum">
              <a:rPr lang="en-US" smtClean="0"/>
              <a:t>‹#›</a:t>
            </a:fld>
            <a:endParaRPr lang="en-US"/>
          </a:p>
        </p:txBody>
      </p:sp>
    </p:spTree>
    <p:extLst>
      <p:ext uri="{BB962C8B-B14F-4D97-AF65-F5344CB8AC3E}">
        <p14:creationId xmlns:p14="http://schemas.microsoft.com/office/powerpoint/2010/main" val="194773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C8732-A887-8846-96CF-6F3156554854}" type="datetimeFigureOut">
              <a:rPr lang="en-US" smtClean="0"/>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101D2-3CA0-ED44-B21F-D432222A9872}" type="slidenum">
              <a:rPr lang="en-US" smtClean="0"/>
              <a:t>‹#›</a:t>
            </a:fld>
            <a:endParaRPr lang="en-US"/>
          </a:p>
        </p:txBody>
      </p:sp>
    </p:spTree>
    <p:extLst>
      <p:ext uri="{BB962C8B-B14F-4D97-AF65-F5344CB8AC3E}">
        <p14:creationId xmlns:p14="http://schemas.microsoft.com/office/powerpoint/2010/main" val="76676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C8732-A887-8846-96CF-6F3156554854}" type="datetimeFigureOut">
              <a:rPr lang="en-US" smtClean="0"/>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101D2-3CA0-ED44-B21F-D432222A9872}" type="slidenum">
              <a:rPr lang="en-US" smtClean="0"/>
              <a:t>‹#›</a:t>
            </a:fld>
            <a:endParaRPr lang="en-US"/>
          </a:p>
        </p:txBody>
      </p:sp>
    </p:spTree>
    <p:extLst>
      <p:ext uri="{BB962C8B-B14F-4D97-AF65-F5344CB8AC3E}">
        <p14:creationId xmlns:p14="http://schemas.microsoft.com/office/powerpoint/2010/main" val="134241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C8732-A887-8846-96CF-6F3156554854}"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101D2-3CA0-ED44-B21F-D432222A9872}" type="slidenum">
              <a:rPr lang="en-US" smtClean="0"/>
              <a:t>‹#›</a:t>
            </a:fld>
            <a:endParaRPr lang="en-US"/>
          </a:p>
        </p:txBody>
      </p:sp>
    </p:spTree>
    <p:extLst>
      <p:ext uri="{BB962C8B-B14F-4D97-AF65-F5344CB8AC3E}">
        <p14:creationId xmlns:p14="http://schemas.microsoft.com/office/powerpoint/2010/main" val="773036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C8732-A887-8846-96CF-6F3156554854}"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101D2-3CA0-ED44-B21F-D432222A9872}" type="slidenum">
              <a:rPr lang="en-US" smtClean="0"/>
              <a:t>‹#›</a:t>
            </a:fld>
            <a:endParaRPr lang="en-US"/>
          </a:p>
        </p:txBody>
      </p:sp>
    </p:spTree>
    <p:extLst>
      <p:ext uri="{BB962C8B-B14F-4D97-AF65-F5344CB8AC3E}">
        <p14:creationId xmlns:p14="http://schemas.microsoft.com/office/powerpoint/2010/main" val="268529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C8732-A887-8846-96CF-6F3156554854}" type="datetimeFigureOut">
              <a:rPr lang="en-US" smtClean="0"/>
              <a:t>4/4/2014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101D2-3CA0-ED44-B21F-D432222A9872}" type="slidenum">
              <a:rPr lang="en-US" smtClean="0"/>
              <a:t>‹#›</a:t>
            </a:fld>
            <a:endParaRPr lang="en-US"/>
          </a:p>
        </p:txBody>
      </p:sp>
    </p:spTree>
    <p:extLst>
      <p:ext uri="{BB962C8B-B14F-4D97-AF65-F5344CB8AC3E}">
        <p14:creationId xmlns:p14="http://schemas.microsoft.com/office/powerpoint/2010/main" val="140669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lnSpc>
          <a:spcPct val="100000"/>
        </a:lnSpc>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lnSpc>
          <a:spcPct val="100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wmf"/><Relationship Id="rId7" Type="http://schemas.openxmlformats.org/officeDocument/2006/relationships/image" Target="../media/image17.gi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ysmart.cse.ohio-state.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fld id="{5A3B723E-F4C0-4794-B311-DBF12E7730CD}" type="slidenum">
              <a:rPr lang="en-US" altLang="zh-CN" sz="1400" smtClean="0"/>
              <a:pPr eaLnBrk="1" hangingPunct="1">
                <a:spcBef>
                  <a:spcPct val="0"/>
                </a:spcBef>
                <a:buFontTx/>
                <a:buNone/>
              </a:pPr>
              <a:t>1</a:t>
            </a:fld>
            <a:endParaRPr lang="en-US" altLang="zh-CN" sz="1400" smtClean="0"/>
          </a:p>
        </p:txBody>
      </p:sp>
      <p:sp>
        <p:nvSpPr>
          <p:cNvPr id="2" name="Rectangle 2"/>
          <p:cNvSpPr>
            <a:spLocks noGrp="1" noChangeArrowheads="1"/>
          </p:cNvSpPr>
          <p:nvPr>
            <p:ph type="ctrTitle"/>
          </p:nvPr>
        </p:nvSpPr>
        <p:spPr>
          <a:xfrm>
            <a:off x="4763" y="800100"/>
            <a:ext cx="9144000" cy="2225675"/>
          </a:xfrm>
        </p:spPr>
        <p:txBody>
          <a:bodyPr>
            <a:normAutofit fontScale="90000"/>
          </a:bodyPr>
          <a:lstStyle/>
          <a:p>
            <a:pPr eaLnBrk="1" hangingPunct="1">
              <a:defRPr/>
            </a:pPr>
            <a:r>
              <a:rPr lang="en-US" altLang="en-US" sz="4000" b="1" dirty="0" smtClean="0">
                <a:solidFill>
                  <a:srgbClr val="0000FF"/>
                </a:solidFill>
              </a:rPr>
              <a:t>Building Big Data Processing Systems based on </a:t>
            </a:r>
            <a:r>
              <a:rPr lang="en-US" altLang="en-US" sz="4000" b="1" dirty="0" smtClean="0">
                <a:solidFill>
                  <a:srgbClr val="FF0000"/>
                </a:solidFill>
              </a:rPr>
              <a:t>Scale-Out </a:t>
            </a:r>
            <a:r>
              <a:rPr lang="en-US" altLang="en-US" sz="4000" b="1" dirty="0">
                <a:solidFill>
                  <a:srgbClr val="0000FF"/>
                </a:solidFill>
              </a:rPr>
              <a:t>Computing</a:t>
            </a:r>
            <a:r>
              <a:rPr lang="en-US" altLang="en-US" sz="4000" b="1" dirty="0" smtClean="0">
                <a:solidFill>
                  <a:srgbClr val="FF0000"/>
                </a:solidFill>
              </a:rPr>
              <a:t> </a:t>
            </a:r>
            <a:r>
              <a:rPr lang="en-US" altLang="en-US" sz="4000" b="1" dirty="0">
                <a:solidFill>
                  <a:srgbClr val="0000FF"/>
                </a:solidFill>
              </a:rPr>
              <a:t>Models</a:t>
            </a:r>
            <a:r>
              <a:rPr lang="en-US" altLang="en-US" sz="4000" b="1" dirty="0" smtClean="0">
                <a:solidFill>
                  <a:srgbClr val="FF0000"/>
                </a:solidFill>
              </a:rPr>
              <a:t>  </a:t>
            </a:r>
            <a:r>
              <a:rPr lang="en-US" altLang="en-US" sz="4000" b="1" dirty="0" smtClean="0">
                <a:solidFill>
                  <a:srgbClr val="0000FF"/>
                </a:solidFill>
              </a:rPr>
              <a:t/>
            </a:r>
            <a:br>
              <a:rPr lang="en-US" altLang="en-US" sz="4000" b="1" dirty="0" smtClean="0">
                <a:solidFill>
                  <a:srgbClr val="0000FF"/>
                </a:solidFill>
              </a:rPr>
            </a:br>
            <a:r>
              <a:rPr lang="en-US" altLang="en-US" sz="3600" dirty="0" smtClean="0">
                <a:solidFill>
                  <a:srgbClr val="0000FF"/>
                </a:solidFill>
              </a:rPr>
              <a:t/>
            </a:r>
            <a:br>
              <a:rPr lang="en-US" altLang="en-US" sz="3600" dirty="0" smtClean="0">
                <a:solidFill>
                  <a:srgbClr val="0000FF"/>
                </a:solidFill>
              </a:rPr>
            </a:br>
            <a:endParaRPr lang="en-US" altLang="zh-CN" sz="3600" dirty="0" smtClean="0">
              <a:solidFill>
                <a:srgbClr val="0000FF"/>
              </a:solidFill>
              <a:effectLst>
                <a:outerShdw blurRad="38100" dist="38100" dir="2700000" algn="tl">
                  <a:srgbClr val="C0C0C0"/>
                </a:outerShdw>
              </a:effectLst>
            </a:endParaRPr>
          </a:p>
        </p:txBody>
      </p:sp>
      <p:sp>
        <p:nvSpPr>
          <p:cNvPr id="4100" name="Rectangle 3"/>
          <p:cNvSpPr>
            <a:spLocks noGrp="1" noChangeArrowheads="1"/>
          </p:cNvSpPr>
          <p:nvPr>
            <p:ph type="subTitle" idx="1"/>
          </p:nvPr>
        </p:nvSpPr>
        <p:spPr>
          <a:xfrm>
            <a:off x="1476375" y="2606301"/>
            <a:ext cx="6156325" cy="4115174"/>
          </a:xfrm>
        </p:spPr>
        <p:txBody>
          <a:bodyPr>
            <a:normAutofit fontScale="92500" lnSpcReduction="20000"/>
          </a:bodyPr>
          <a:lstStyle/>
          <a:p>
            <a:r>
              <a:rPr lang="en-US" altLang="en-US" b="1" dirty="0" err="1" smtClean="0">
                <a:solidFill>
                  <a:srgbClr val="0070C0"/>
                </a:solidFill>
              </a:rPr>
              <a:t>Xiaodong</a:t>
            </a:r>
            <a:r>
              <a:rPr lang="en-US" altLang="en-US" b="1" dirty="0" smtClean="0">
                <a:solidFill>
                  <a:srgbClr val="0070C0"/>
                </a:solidFill>
              </a:rPr>
              <a:t> Zhang </a:t>
            </a:r>
          </a:p>
          <a:p>
            <a:r>
              <a:rPr lang="en-US" altLang="zh-CN" b="1" dirty="0" smtClean="0"/>
              <a:t>Ohio State University</a:t>
            </a:r>
          </a:p>
          <a:p>
            <a:endParaRPr lang="en-US" altLang="zh-CN" b="1" dirty="0" smtClean="0"/>
          </a:p>
          <a:p>
            <a:r>
              <a:rPr lang="en-US" altLang="zh-CN" sz="2800" b="1" dirty="0" smtClean="0"/>
              <a:t>In collaborations with </a:t>
            </a:r>
          </a:p>
          <a:p>
            <a:endParaRPr lang="en-US" altLang="zh-CN" b="1" dirty="0" smtClean="0"/>
          </a:p>
          <a:p>
            <a:r>
              <a:rPr lang="en-US" altLang="zh-CN" sz="2100" dirty="0" smtClean="0">
                <a:solidFill>
                  <a:srgbClr val="FF0000"/>
                </a:solidFill>
              </a:rPr>
              <a:t>Hive Development Community </a:t>
            </a:r>
          </a:p>
          <a:p>
            <a:r>
              <a:rPr lang="en-US" altLang="zh-CN" sz="2100" dirty="0" err="1" smtClean="0">
                <a:solidFill>
                  <a:srgbClr val="FF0000"/>
                </a:solidFill>
              </a:rPr>
              <a:t>Hortonworks</a:t>
            </a:r>
            <a:r>
              <a:rPr lang="en-US" altLang="zh-CN" sz="2100" dirty="0" smtClean="0">
                <a:solidFill>
                  <a:srgbClr val="FF0000"/>
                </a:solidFill>
              </a:rPr>
              <a:t> Inc. </a:t>
            </a:r>
          </a:p>
          <a:p>
            <a:r>
              <a:rPr lang="en-US" altLang="zh-CN" sz="2100" dirty="0" smtClean="0">
                <a:solidFill>
                  <a:srgbClr val="FF0000"/>
                </a:solidFill>
              </a:rPr>
              <a:t>Facebook Data Infrastructure  Team</a:t>
            </a:r>
          </a:p>
          <a:p>
            <a:r>
              <a:rPr lang="en-US" altLang="zh-CN" sz="2100" dirty="0" smtClean="0">
                <a:solidFill>
                  <a:srgbClr val="FF0000"/>
                </a:solidFill>
              </a:rPr>
              <a:t>Microsoft</a:t>
            </a:r>
            <a:r>
              <a:rPr lang="en-US" altLang="zh-CN" sz="2100" b="1" dirty="0" smtClean="0">
                <a:solidFill>
                  <a:srgbClr val="FF0000"/>
                </a:solidFill>
              </a:rPr>
              <a:t> </a:t>
            </a:r>
          </a:p>
          <a:p>
            <a:r>
              <a:rPr lang="en-US" altLang="zh-CN" sz="2100" dirty="0" smtClean="0">
                <a:solidFill>
                  <a:srgbClr val="FF0000"/>
                </a:solidFill>
              </a:rPr>
              <a:t>Emery University</a:t>
            </a:r>
          </a:p>
          <a:p>
            <a:r>
              <a:rPr lang="en-US" altLang="zh-CN" sz="2100" dirty="0" smtClean="0">
                <a:solidFill>
                  <a:srgbClr val="FF0000"/>
                </a:solidFill>
              </a:rPr>
              <a:t>Institute of Computing Technology </a:t>
            </a:r>
          </a:p>
          <a:p>
            <a:endParaRPr lang="en-US" altLang="zh-CN" dirty="0" smtClean="0"/>
          </a:p>
        </p:txBody>
      </p:sp>
    </p:spTree>
    <p:extLst>
      <p:ext uri="{BB962C8B-B14F-4D97-AF65-F5344CB8AC3E}">
        <p14:creationId xmlns:p14="http://schemas.microsoft.com/office/powerpoint/2010/main" val="2935124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Hive Works as a Relational DB</a:t>
            </a:r>
            <a:endParaRPr lang="en-US" dirty="0"/>
          </a:p>
        </p:txBody>
      </p:sp>
      <p:sp>
        <p:nvSpPr>
          <p:cNvPr id="4" name="TextBox 3"/>
          <p:cNvSpPr txBox="1"/>
          <p:nvPr/>
        </p:nvSpPr>
        <p:spPr>
          <a:xfrm>
            <a:off x="314325" y="2814588"/>
            <a:ext cx="3539488" cy="2123658"/>
          </a:xfrm>
          <a:prstGeom prst="rect">
            <a:avLst/>
          </a:prstGeom>
          <a:noFill/>
        </p:spPr>
        <p:txBody>
          <a:bodyPr wrap="none" rtlCol="0">
            <a:spAutoFit/>
          </a:bodyPr>
          <a:lstStyle/>
          <a:p>
            <a:r>
              <a:rPr lang="en-US" sz="2200" b="1" dirty="0" smtClean="0">
                <a:solidFill>
                  <a:srgbClr val="0000FF"/>
                </a:solidFill>
                <a:latin typeface="Arial"/>
                <a:cs typeface="Arial"/>
              </a:rPr>
              <a:t>SELECT</a:t>
            </a:r>
            <a:r>
              <a:rPr lang="en-US" sz="2200" dirty="0" smtClean="0">
                <a:solidFill>
                  <a:srgbClr val="0000FF"/>
                </a:solidFill>
                <a:latin typeface="Arial"/>
                <a:cs typeface="Arial"/>
              </a:rPr>
              <a:t> </a:t>
            </a:r>
            <a:r>
              <a:rPr lang="en-US" sz="2200" dirty="0" smtClean="0">
                <a:latin typeface="Arial"/>
                <a:cs typeface="Arial"/>
              </a:rPr>
              <a:t>t1.key1,</a:t>
            </a:r>
          </a:p>
          <a:p>
            <a:r>
              <a:rPr lang="en-US" sz="2200" dirty="0">
                <a:latin typeface="Arial"/>
                <a:cs typeface="Arial"/>
              </a:rPr>
              <a:t> </a:t>
            </a:r>
            <a:r>
              <a:rPr lang="en-US" sz="2200" dirty="0" smtClean="0">
                <a:latin typeface="Arial"/>
                <a:cs typeface="Arial"/>
              </a:rPr>
              <a:t>              t1.key2,</a:t>
            </a:r>
          </a:p>
          <a:p>
            <a:r>
              <a:rPr lang="en-US" sz="2200" dirty="0">
                <a:latin typeface="Arial"/>
                <a:cs typeface="Arial"/>
              </a:rPr>
              <a:t> </a:t>
            </a:r>
            <a:r>
              <a:rPr lang="en-US" sz="2200" dirty="0" smtClean="0">
                <a:latin typeface="Arial"/>
                <a:cs typeface="Arial"/>
              </a:rPr>
              <a:t>              COUNT(t2.value)</a:t>
            </a:r>
          </a:p>
          <a:p>
            <a:r>
              <a:rPr lang="en-US" sz="2200" b="1" dirty="0" smtClean="0">
                <a:solidFill>
                  <a:srgbClr val="0000FF"/>
                </a:solidFill>
                <a:latin typeface="Arial"/>
                <a:cs typeface="Arial"/>
              </a:rPr>
              <a:t>FROM</a:t>
            </a:r>
            <a:r>
              <a:rPr lang="en-US" sz="2200" dirty="0" smtClean="0">
                <a:latin typeface="Arial"/>
                <a:cs typeface="Arial"/>
              </a:rPr>
              <a:t> t1 </a:t>
            </a:r>
            <a:r>
              <a:rPr lang="en-US" sz="2200" b="1" dirty="0" smtClean="0">
                <a:solidFill>
                  <a:srgbClr val="0000FF"/>
                </a:solidFill>
                <a:latin typeface="Arial"/>
                <a:cs typeface="Arial"/>
              </a:rPr>
              <a:t>JOIN</a:t>
            </a:r>
            <a:r>
              <a:rPr lang="en-US" sz="2200" dirty="0" smtClean="0">
                <a:latin typeface="Arial"/>
                <a:cs typeface="Arial"/>
              </a:rPr>
              <a:t> t2</a:t>
            </a:r>
          </a:p>
          <a:p>
            <a:r>
              <a:rPr lang="en-US" sz="2200" b="1" dirty="0" smtClean="0">
                <a:solidFill>
                  <a:srgbClr val="0000FF"/>
                </a:solidFill>
                <a:latin typeface="Arial"/>
                <a:cs typeface="Arial"/>
              </a:rPr>
              <a:t>ON</a:t>
            </a:r>
            <a:r>
              <a:rPr lang="en-US" sz="2200" dirty="0" smtClean="0">
                <a:solidFill>
                  <a:srgbClr val="0000FF"/>
                </a:solidFill>
                <a:latin typeface="Arial"/>
                <a:cs typeface="Arial"/>
              </a:rPr>
              <a:t> </a:t>
            </a:r>
            <a:r>
              <a:rPr lang="en-US" sz="2200" dirty="0" smtClean="0">
                <a:latin typeface="Arial"/>
                <a:cs typeface="Arial"/>
              </a:rPr>
              <a:t>(t1.key1 = t2.key1)</a:t>
            </a:r>
          </a:p>
          <a:p>
            <a:r>
              <a:rPr lang="en-US" sz="2200" b="1" dirty="0" smtClean="0">
                <a:solidFill>
                  <a:srgbClr val="0000FF"/>
                </a:solidFill>
                <a:latin typeface="Arial"/>
                <a:cs typeface="Arial"/>
              </a:rPr>
              <a:t>GROUP BY </a:t>
            </a:r>
            <a:r>
              <a:rPr lang="en-US" sz="2200" dirty="0" smtClean="0">
                <a:latin typeface="Arial"/>
                <a:cs typeface="Arial"/>
              </a:rPr>
              <a:t>t1.key2;</a:t>
            </a:r>
          </a:p>
        </p:txBody>
      </p:sp>
      <p:sp>
        <p:nvSpPr>
          <p:cNvPr id="5" name="Right Arrow 4"/>
          <p:cNvSpPr/>
          <p:nvPr/>
        </p:nvSpPr>
        <p:spPr>
          <a:xfrm>
            <a:off x="4012563" y="3222625"/>
            <a:ext cx="1273812" cy="104775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869313" y="2021215"/>
            <a:ext cx="1236236" cy="523220"/>
          </a:xfrm>
          <a:prstGeom prst="rect">
            <a:avLst/>
          </a:prstGeom>
          <a:noFill/>
        </p:spPr>
        <p:txBody>
          <a:bodyPr wrap="none" rtlCol="0">
            <a:spAutoFit/>
          </a:bodyPr>
          <a:lstStyle/>
          <a:p>
            <a:r>
              <a:rPr lang="en-US" sz="2800" b="1" dirty="0" smtClean="0">
                <a:latin typeface="Arial"/>
                <a:cs typeface="Arial"/>
              </a:rPr>
              <a:t>Query</a:t>
            </a:r>
            <a:endParaRPr lang="en-US" sz="2800" b="1" dirty="0">
              <a:latin typeface="Arial"/>
              <a:cs typeface="Arial"/>
            </a:endParaRPr>
          </a:p>
        </p:txBody>
      </p:sp>
      <p:cxnSp>
        <p:nvCxnSpPr>
          <p:cNvPr id="13" name="Straight Connector 12"/>
          <p:cNvCxnSpPr/>
          <p:nvPr/>
        </p:nvCxnSpPr>
        <p:spPr>
          <a:xfrm>
            <a:off x="6050497" y="2655560"/>
            <a:ext cx="2636303" cy="0"/>
          </a:xfrm>
          <a:prstGeom prst="line">
            <a:avLst/>
          </a:prstGeom>
          <a:ln w="508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050497" y="4776460"/>
            <a:ext cx="2636303" cy="0"/>
          </a:xfrm>
          <a:prstGeom prst="line">
            <a:avLst/>
          </a:prstGeom>
          <a:ln w="508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405465" y="5232588"/>
            <a:ext cx="1461934" cy="523220"/>
          </a:xfrm>
          <a:prstGeom prst="rect">
            <a:avLst/>
          </a:prstGeom>
          <a:noFill/>
          <a:effectLst/>
        </p:spPr>
        <p:txBody>
          <a:bodyPr wrap="none" rtlCol="0">
            <a:spAutoFit/>
          </a:bodyPr>
          <a:lstStyle/>
          <a:p>
            <a:r>
              <a:rPr lang="en-US" sz="2800" b="1" dirty="0" smtClean="0">
                <a:latin typeface="Arial"/>
                <a:cs typeface="Arial"/>
              </a:rPr>
              <a:t>Stage 1</a:t>
            </a:r>
            <a:endParaRPr lang="en-US" sz="2800" b="1" dirty="0">
              <a:latin typeface="Arial"/>
              <a:cs typeface="Arial"/>
            </a:endParaRPr>
          </a:p>
        </p:txBody>
      </p:sp>
      <p:sp>
        <p:nvSpPr>
          <p:cNvPr id="25" name="TextBox 24"/>
          <p:cNvSpPr txBox="1"/>
          <p:nvPr/>
        </p:nvSpPr>
        <p:spPr>
          <a:xfrm>
            <a:off x="5319530" y="3497450"/>
            <a:ext cx="1461934" cy="523220"/>
          </a:xfrm>
          <a:prstGeom prst="rect">
            <a:avLst/>
          </a:prstGeom>
          <a:noFill/>
          <a:effectLst/>
        </p:spPr>
        <p:txBody>
          <a:bodyPr wrap="none" rtlCol="0">
            <a:spAutoFit/>
          </a:bodyPr>
          <a:lstStyle/>
          <a:p>
            <a:r>
              <a:rPr lang="en-US" sz="2800" b="1" dirty="0" smtClean="0">
                <a:latin typeface="Arial"/>
                <a:cs typeface="Arial"/>
              </a:rPr>
              <a:t>Stage 2</a:t>
            </a:r>
            <a:endParaRPr lang="en-US" sz="2800" b="1" dirty="0">
              <a:latin typeface="Arial"/>
              <a:cs typeface="Arial"/>
            </a:endParaRPr>
          </a:p>
        </p:txBody>
      </p:sp>
      <p:sp>
        <p:nvSpPr>
          <p:cNvPr id="27" name="TextBox 26"/>
          <p:cNvSpPr txBox="1"/>
          <p:nvPr/>
        </p:nvSpPr>
        <p:spPr>
          <a:xfrm>
            <a:off x="5136432" y="1852800"/>
            <a:ext cx="1461934" cy="523220"/>
          </a:xfrm>
          <a:prstGeom prst="rect">
            <a:avLst/>
          </a:prstGeom>
          <a:noFill/>
          <a:effectLst/>
        </p:spPr>
        <p:txBody>
          <a:bodyPr wrap="none" rtlCol="0">
            <a:spAutoFit/>
          </a:bodyPr>
          <a:lstStyle/>
          <a:p>
            <a:r>
              <a:rPr lang="en-US" sz="2800" b="1" dirty="0" smtClean="0">
                <a:latin typeface="Arial"/>
                <a:cs typeface="Arial"/>
              </a:rPr>
              <a:t>Stage 3</a:t>
            </a:r>
            <a:endParaRPr lang="en-US" sz="2800" b="1" dirty="0">
              <a:latin typeface="Arial"/>
              <a:cs typeface="Arial"/>
            </a:endParaRPr>
          </a:p>
        </p:txBody>
      </p:sp>
      <p:grpSp>
        <p:nvGrpSpPr>
          <p:cNvPr id="8" name="Group 7"/>
          <p:cNvGrpSpPr/>
          <p:nvPr/>
        </p:nvGrpSpPr>
        <p:grpSpPr>
          <a:xfrm>
            <a:off x="5892798" y="1156028"/>
            <a:ext cx="2688545" cy="5496718"/>
            <a:chOff x="5892798" y="1156028"/>
            <a:chExt cx="2688545" cy="5496718"/>
          </a:xfrm>
        </p:grpSpPr>
        <p:sp>
          <p:nvSpPr>
            <p:cNvPr id="6" name="Rectangle 5"/>
            <p:cNvSpPr/>
            <p:nvPr/>
          </p:nvSpPr>
          <p:spPr>
            <a:xfrm>
              <a:off x="6003925" y="6114117"/>
              <a:ext cx="904875"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Arial"/>
                  <a:cs typeface="Arial"/>
                </a:rPr>
                <a:t>t1</a:t>
              </a:r>
              <a:endParaRPr lang="en-US" sz="2400" b="1" dirty="0">
                <a:latin typeface="Arial"/>
                <a:cs typeface="Arial"/>
              </a:endParaRPr>
            </a:p>
          </p:txBody>
        </p:sp>
        <p:sp>
          <p:nvSpPr>
            <p:cNvPr id="7" name="Rectangle 6"/>
            <p:cNvSpPr/>
            <p:nvPr/>
          </p:nvSpPr>
          <p:spPr>
            <a:xfrm>
              <a:off x="7585075" y="6114117"/>
              <a:ext cx="904875"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Arial"/>
                  <a:cs typeface="Arial"/>
                </a:rPr>
                <a:t>t2</a:t>
              </a:r>
              <a:endParaRPr lang="en-US" sz="2400" b="1" dirty="0">
                <a:latin typeface="Arial"/>
                <a:cs typeface="Arial"/>
              </a:endParaRPr>
            </a:p>
          </p:txBody>
        </p:sp>
        <p:cxnSp>
          <p:nvCxnSpPr>
            <p:cNvPr id="14" name="Straight Arrow Connector 13"/>
            <p:cNvCxnSpPr>
              <a:stCxn id="29" idx="0"/>
              <a:endCxn id="28" idx="2"/>
            </p:cNvCxnSpPr>
            <p:nvPr/>
          </p:nvCxnSpPr>
          <p:spPr>
            <a:xfrm flipV="1">
              <a:off x="6446155" y="4474001"/>
              <a:ext cx="888666" cy="60822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31" idx="0"/>
              <a:endCxn id="28" idx="2"/>
            </p:cNvCxnSpPr>
            <p:nvPr/>
          </p:nvCxnSpPr>
          <p:spPr>
            <a:xfrm flipH="1" flipV="1">
              <a:off x="7334821" y="4474001"/>
              <a:ext cx="693166" cy="60822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8" idx="0"/>
              <a:endCxn id="49" idx="2"/>
            </p:cNvCxnSpPr>
            <p:nvPr/>
          </p:nvCxnSpPr>
          <p:spPr>
            <a:xfrm flipV="1">
              <a:off x="7334821" y="3490646"/>
              <a:ext cx="0" cy="46013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6" idx="0"/>
              <a:endCxn id="29" idx="2"/>
            </p:cNvCxnSpPr>
            <p:nvPr/>
          </p:nvCxnSpPr>
          <p:spPr>
            <a:xfrm flipH="1" flipV="1">
              <a:off x="6446155" y="5605449"/>
              <a:ext cx="10208" cy="50866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31" idx="2"/>
            </p:cNvCxnSpPr>
            <p:nvPr/>
          </p:nvCxnSpPr>
          <p:spPr>
            <a:xfrm flipV="1">
              <a:off x="8027987" y="5605449"/>
              <a:ext cx="0" cy="508669"/>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49" idx="0"/>
              <a:endCxn id="3" idx="2"/>
            </p:cNvCxnSpPr>
            <p:nvPr/>
          </p:nvCxnSpPr>
          <p:spPr>
            <a:xfrm flipV="1">
              <a:off x="7334821" y="2455950"/>
              <a:ext cx="0" cy="511476"/>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050497" y="1156028"/>
              <a:ext cx="2459553" cy="523220"/>
            </a:xfrm>
            <a:prstGeom prst="rect">
              <a:avLst/>
            </a:prstGeom>
            <a:noFill/>
            <a:effectLst/>
          </p:spPr>
          <p:txBody>
            <a:bodyPr wrap="none" rtlCol="0">
              <a:spAutoFit/>
            </a:bodyPr>
            <a:lstStyle/>
            <a:p>
              <a:r>
                <a:rPr lang="en-US" sz="2800" b="1" dirty="0" smtClean="0">
                  <a:latin typeface="Arial"/>
                  <a:cs typeface="Arial"/>
                </a:rPr>
                <a:t>Operator tree</a:t>
              </a:r>
              <a:endParaRPr lang="en-US" sz="2800" b="1" dirty="0">
                <a:latin typeface="Arial"/>
                <a:cs typeface="Arial"/>
              </a:endParaRPr>
            </a:p>
          </p:txBody>
        </p:sp>
        <p:sp>
          <p:nvSpPr>
            <p:cNvPr id="3" name="Rectangle 2"/>
            <p:cNvSpPr/>
            <p:nvPr/>
          </p:nvSpPr>
          <p:spPr>
            <a:xfrm>
              <a:off x="6781464" y="1932730"/>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GBY</a:t>
              </a:r>
              <a:endParaRPr lang="en-US" sz="2200" b="1" dirty="0">
                <a:latin typeface="Arial"/>
                <a:cs typeface="Arial"/>
              </a:endParaRPr>
            </a:p>
          </p:txBody>
        </p:sp>
        <p:sp>
          <p:nvSpPr>
            <p:cNvPr id="28" name="Rectangle 27"/>
            <p:cNvSpPr/>
            <p:nvPr/>
          </p:nvSpPr>
          <p:spPr>
            <a:xfrm>
              <a:off x="6781464" y="3950781"/>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JOIN</a:t>
              </a:r>
              <a:endParaRPr lang="en-US" sz="2200" b="1" dirty="0">
                <a:latin typeface="Arial"/>
                <a:cs typeface="Arial"/>
              </a:endParaRPr>
            </a:p>
          </p:txBody>
        </p:sp>
        <p:sp>
          <p:nvSpPr>
            <p:cNvPr id="29" name="Rectangle 28"/>
            <p:cNvSpPr/>
            <p:nvPr/>
          </p:nvSpPr>
          <p:spPr>
            <a:xfrm>
              <a:off x="5892798" y="5082229"/>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31" name="Rectangle 30"/>
            <p:cNvSpPr/>
            <p:nvPr/>
          </p:nvSpPr>
          <p:spPr>
            <a:xfrm>
              <a:off x="7474630" y="5082229"/>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49" name="Rectangle 48"/>
            <p:cNvSpPr/>
            <p:nvPr/>
          </p:nvSpPr>
          <p:spPr>
            <a:xfrm>
              <a:off x="6781464" y="2967426"/>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grpSp>
    </p:spTree>
    <p:extLst>
      <p:ext uri="{BB962C8B-B14F-4D97-AF65-F5344CB8AC3E}">
        <p14:creationId xmlns:p14="http://schemas.microsoft.com/office/powerpoint/2010/main" val="12388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4"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But Execution engine is MR</a:t>
            </a:r>
            <a:endParaRPr lang="en-US" dirty="0"/>
          </a:p>
        </p:txBody>
      </p:sp>
      <p:sp>
        <p:nvSpPr>
          <p:cNvPr id="70" name="Rectangle 69"/>
          <p:cNvSpPr/>
          <p:nvPr/>
        </p:nvSpPr>
        <p:spPr>
          <a:xfrm>
            <a:off x="1649780" y="6049455"/>
            <a:ext cx="904875"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Arial"/>
                <a:cs typeface="Arial"/>
              </a:rPr>
              <a:t>t1</a:t>
            </a:r>
            <a:endParaRPr lang="en-US" sz="2400" b="1" dirty="0">
              <a:latin typeface="Arial"/>
              <a:cs typeface="Arial"/>
            </a:endParaRPr>
          </a:p>
        </p:txBody>
      </p:sp>
      <p:sp>
        <p:nvSpPr>
          <p:cNvPr id="71" name="Rectangle 70"/>
          <p:cNvSpPr/>
          <p:nvPr/>
        </p:nvSpPr>
        <p:spPr>
          <a:xfrm>
            <a:off x="3230930" y="6049455"/>
            <a:ext cx="904875"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Arial"/>
                <a:cs typeface="Arial"/>
              </a:rPr>
              <a:t>t2</a:t>
            </a:r>
            <a:endParaRPr lang="en-US" sz="2400" b="1" dirty="0">
              <a:latin typeface="Arial"/>
              <a:cs typeface="Arial"/>
            </a:endParaRPr>
          </a:p>
        </p:txBody>
      </p:sp>
      <p:cxnSp>
        <p:nvCxnSpPr>
          <p:cNvPr id="74" name="Straight Arrow Connector 73"/>
          <p:cNvCxnSpPr>
            <a:stCxn id="96" idx="0"/>
            <a:endCxn id="95" idx="2"/>
          </p:cNvCxnSpPr>
          <p:nvPr/>
        </p:nvCxnSpPr>
        <p:spPr>
          <a:xfrm flipV="1">
            <a:off x="2092010" y="4409339"/>
            <a:ext cx="888666" cy="60822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97" idx="0"/>
            <a:endCxn id="95" idx="2"/>
          </p:cNvCxnSpPr>
          <p:nvPr/>
        </p:nvCxnSpPr>
        <p:spPr>
          <a:xfrm flipH="1" flipV="1">
            <a:off x="2980676" y="4409339"/>
            <a:ext cx="693166" cy="60822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95" idx="0"/>
            <a:endCxn id="98" idx="2"/>
          </p:cNvCxnSpPr>
          <p:nvPr/>
        </p:nvCxnSpPr>
        <p:spPr>
          <a:xfrm flipV="1">
            <a:off x="2980676" y="3425984"/>
            <a:ext cx="0" cy="46013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70" idx="0"/>
            <a:endCxn id="96" idx="2"/>
          </p:cNvCxnSpPr>
          <p:nvPr/>
        </p:nvCxnSpPr>
        <p:spPr>
          <a:xfrm flipH="1" flipV="1">
            <a:off x="2092010" y="5540787"/>
            <a:ext cx="10208" cy="50866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endCxn id="97" idx="2"/>
          </p:cNvCxnSpPr>
          <p:nvPr/>
        </p:nvCxnSpPr>
        <p:spPr>
          <a:xfrm flipV="1">
            <a:off x="3673842" y="5540787"/>
            <a:ext cx="0" cy="508669"/>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98" idx="0"/>
            <a:endCxn id="94" idx="2"/>
          </p:cNvCxnSpPr>
          <p:nvPr/>
        </p:nvCxnSpPr>
        <p:spPr>
          <a:xfrm flipV="1">
            <a:off x="2980676" y="2391288"/>
            <a:ext cx="0" cy="511476"/>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1696352" y="2590898"/>
            <a:ext cx="2636303" cy="0"/>
          </a:xfrm>
          <a:prstGeom prst="line">
            <a:avLst/>
          </a:prstGeom>
          <a:ln w="508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1696352" y="4711798"/>
            <a:ext cx="2636303" cy="0"/>
          </a:xfrm>
          <a:prstGeom prst="line">
            <a:avLst/>
          </a:prstGeom>
          <a:ln w="508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51320" y="5167926"/>
            <a:ext cx="1461934" cy="523220"/>
          </a:xfrm>
          <a:prstGeom prst="rect">
            <a:avLst/>
          </a:prstGeom>
          <a:noFill/>
          <a:effectLst/>
        </p:spPr>
        <p:txBody>
          <a:bodyPr wrap="none" rtlCol="0">
            <a:spAutoFit/>
          </a:bodyPr>
          <a:lstStyle/>
          <a:p>
            <a:r>
              <a:rPr lang="en-US" sz="2800" b="1" dirty="0" smtClean="0">
                <a:latin typeface="Arial"/>
                <a:cs typeface="Arial"/>
              </a:rPr>
              <a:t>Stage 1</a:t>
            </a:r>
            <a:endParaRPr lang="en-US" sz="2800" b="1" dirty="0">
              <a:latin typeface="Arial"/>
              <a:cs typeface="Arial"/>
            </a:endParaRPr>
          </a:p>
        </p:txBody>
      </p:sp>
      <p:sp>
        <p:nvSpPr>
          <p:cNvPr id="92" name="TextBox 91"/>
          <p:cNvSpPr txBox="1"/>
          <p:nvPr/>
        </p:nvSpPr>
        <p:spPr>
          <a:xfrm>
            <a:off x="51320" y="3432788"/>
            <a:ext cx="1461934" cy="523220"/>
          </a:xfrm>
          <a:prstGeom prst="rect">
            <a:avLst/>
          </a:prstGeom>
          <a:noFill/>
          <a:effectLst/>
        </p:spPr>
        <p:txBody>
          <a:bodyPr wrap="none" rtlCol="0">
            <a:spAutoFit/>
          </a:bodyPr>
          <a:lstStyle/>
          <a:p>
            <a:r>
              <a:rPr lang="en-US" sz="2800" b="1" dirty="0" smtClean="0">
                <a:latin typeface="Arial"/>
                <a:cs typeface="Arial"/>
              </a:rPr>
              <a:t>Stage 2</a:t>
            </a:r>
            <a:endParaRPr lang="en-US" sz="2800" b="1" dirty="0">
              <a:latin typeface="Arial"/>
              <a:cs typeface="Arial"/>
            </a:endParaRPr>
          </a:p>
        </p:txBody>
      </p:sp>
      <p:sp>
        <p:nvSpPr>
          <p:cNvPr id="93" name="TextBox 92"/>
          <p:cNvSpPr txBox="1"/>
          <p:nvPr/>
        </p:nvSpPr>
        <p:spPr>
          <a:xfrm>
            <a:off x="51320" y="1788138"/>
            <a:ext cx="1461934" cy="523220"/>
          </a:xfrm>
          <a:prstGeom prst="rect">
            <a:avLst/>
          </a:prstGeom>
          <a:noFill/>
          <a:effectLst/>
        </p:spPr>
        <p:txBody>
          <a:bodyPr wrap="none" rtlCol="0">
            <a:spAutoFit/>
          </a:bodyPr>
          <a:lstStyle/>
          <a:p>
            <a:r>
              <a:rPr lang="en-US" sz="2800" b="1" dirty="0" smtClean="0">
                <a:latin typeface="Arial"/>
                <a:cs typeface="Arial"/>
              </a:rPr>
              <a:t>Stage 3</a:t>
            </a:r>
            <a:endParaRPr lang="en-US" sz="2800" b="1" dirty="0">
              <a:latin typeface="Arial"/>
              <a:cs typeface="Arial"/>
            </a:endParaRPr>
          </a:p>
        </p:txBody>
      </p:sp>
      <p:sp>
        <p:nvSpPr>
          <p:cNvPr id="94" name="Rectangle 93"/>
          <p:cNvSpPr/>
          <p:nvPr/>
        </p:nvSpPr>
        <p:spPr>
          <a:xfrm>
            <a:off x="2427319" y="1868068"/>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GBY</a:t>
            </a:r>
            <a:endParaRPr lang="en-US" sz="2200" b="1" dirty="0">
              <a:latin typeface="Arial"/>
              <a:cs typeface="Arial"/>
            </a:endParaRPr>
          </a:p>
        </p:txBody>
      </p:sp>
      <p:sp>
        <p:nvSpPr>
          <p:cNvPr id="95" name="Rectangle 94"/>
          <p:cNvSpPr/>
          <p:nvPr/>
        </p:nvSpPr>
        <p:spPr>
          <a:xfrm>
            <a:off x="2427319" y="3886119"/>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JOIN</a:t>
            </a:r>
            <a:endParaRPr lang="en-US" sz="2200" b="1" dirty="0">
              <a:latin typeface="Arial"/>
              <a:cs typeface="Arial"/>
            </a:endParaRPr>
          </a:p>
        </p:txBody>
      </p:sp>
      <p:sp>
        <p:nvSpPr>
          <p:cNvPr id="96" name="Rectangle 95"/>
          <p:cNvSpPr/>
          <p:nvPr/>
        </p:nvSpPr>
        <p:spPr>
          <a:xfrm>
            <a:off x="1538653" y="5017567"/>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97" name="Rectangle 96"/>
          <p:cNvSpPr/>
          <p:nvPr/>
        </p:nvSpPr>
        <p:spPr>
          <a:xfrm>
            <a:off x="3120485" y="5017567"/>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98" name="Rectangle 97"/>
          <p:cNvSpPr/>
          <p:nvPr/>
        </p:nvSpPr>
        <p:spPr>
          <a:xfrm>
            <a:off x="2427319" y="2902764"/>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grpSp>
        <p:nvGrpSpPr>
          <p:cNvPr id="4" name="Group 3"/>
          <p:cNvGrpSpPr/>
          <p:nvPr/>
        </p:nvGrpSpPr>
        <p:grpSpPr>
          <a:xfrm>
            <a:off x="4227361" y="2291357"/>
            <a:ext cx="4793863" cy="4019709"/>
            <a:chOff x="4227361" y="806653"/>
            <a:chExt cx="4793863" cy="4019709"/>
          </a:xfrm>
        </p:grpSpPr>
        <p:sp>
          <p:nvSpPr>
            <p:cNvPr id="78" name="TextBox 77"/>
            <p:cNvSpPr txBox="1"/>
            <p:nvPr/>
          </p:nvSpPr>
          <p:spPr>
            <a:xfrm>
              <a:off x="6649160" y="4303142"/>
              <a:ext cx="2372064" cy="523220"/>
            </a:xfrm>
            <a:prstGeom prst="rect">
              <a:avLst/>
            </a:prstGeom>
            <a:noFill/>
            <a:effectLst/>
          </p:spPr>
          <p:txBody>
            <a:bodyPr wrap="none" rtlCol="0">
              <a:spAutoFit/>
            </a:bodyPr>
            <a:lstStyle/>
            <a:p>
              <a:r>
                <a:rPr lang="en-US" sz="2800" b="1" dirty="0" smtClean="0">
                  <a:latin typeface="Arial"/>
                  <a:cs typeface="Arial"/>
                </a:rPr>
                <a:t>Two MR jobs</a:t>
              </a:r>
              <a:endParaRPr lang="en-US" sz="2800" b="1" dirty="0">
                <a:latin typeface="Arial"/>
                <a:cs typeface="Arial"/>
              </a:endParaRPr>
            </a:p>
          </p:txBody>
        </p:sp>
        <p:sp>
          <p:nvSpPr>
            <p:cNvPr id="80" name="Right Arrow 79"/>
            <p:cNvSpPr/>
            <p:nvPr/>
          </p:nvSpPr>
          <p:spPr>
            <a:xfrm>
              <a:off x="4227361" y="2023118"/>
              <a:ext cx="1273812" cy="69747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6265074" y="806653"/>
              <a:ext cx="787558" cy="369332"/>
            </a:xfrm>
            <a:prstGeom prst="rect">
              <a:avLst/>
            </a:prstGeom>
            <a:noFill/>
            <a:effectLst/>
          </p:spPr>
          <p:txBody>
            <a:bodyPr wrap="none" rtlCol="0">
              <a:spAutoFit/>
            </a:bodyPr>
            <a:lstStyle/>
            <a:p>
              <a:r>
                <a:rPr lang="en-US" b="1" dirty="0" smtClean="0">
                  <a:latin typeface="Arial"/>
                  <a:cs typeface="Arial"/>
                </a:rPr>
                <a:t>Job 1</a:t>
              </a:r>
              <a:endParaRPr lang="en-US" sz="2800" b="1" dirty="0">
                <a:latin typeface="Arial"/>
                <a:cs typeface="Arial"/>
              </a:endParaRPr>
            </a:p>
          </p:txBody>
        </p:sp>
        <p:sp>
          <p:nvSpPr>
            <p:cNvPr id="83" name="TextBox 82"/>
            <p:cNvSpPr txBox="1"/>
            <p:nvPr/>
          </p:nvSpPr>
          <p:spPr>
            <a:xfrm>
              <a:off x="7689667" y="1594372"/>
              <a:ext cx="787558" cy="369332"/>
            </a:xfrm>
            <a:prstGeom prst="rect">
              <a:avLst/>
            </a:prstGeom>
            <a:noFill/>
            <a:effectLst/>
          </p:spPr>
          <p:txBody>
            <a:bodyPr wrap="none" rtlCol="0">
              <a:spAutoFit/>
            </a:bodyPr>
            <a:lstStyle/>
            <a:p>
              <a:r>
                <a:rPr lang="en-US" b="1" dirty="0" smtClean="0">
                  <a:latin typeface="Arial"/>
                  <a:cs typeface="Arial"/>
                </a:rPr>
                <a:t>Job 2</a:t>
              </a:r>
              <a:endParaRPr lang="en-US" sz="2800" b="1" dirty="0">
                <a:latin typeface="Arial"/>
                <a:cs typeface="Arial"/>
              </a:endParaRPr>
            </a:p>
          </p:txBody>
        </p:sp>
        <p:sp>
          <p:nvSpPr>
            <p:cNvPr id="128" name="Rectangle 127"/>
            <p:cNvSpPr/>
            <p:nvPr/>
          </p:nvSpPr>
          <p:spPr>
            <a:xfrm>
              <a:off x="6394638" y="1175985"/>
              <a:ext cx="562880" cy="33505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smtClean="0">
                  <a:latin typeface="Arial"/>
                  <a:cs typeface="Arial"/>
                </a:rPr>
                <a:t>tmp</a:t>
              </a:r>
              <a:endParaRPr lang="en-US" sz="1100" b="1" dirty="0">
                <a:latin typeface="Arial"/>
                <a:cs typeface="Arial"/>
              </a:endParaRPr>
            </a:p>
          </p:txBody>
        </p:sp>
        <p:sp>
          <p:nvSpPr>
            <p:cNvPr id="130" name="Rectangle 129"/>
            <p:cNvSpPr/>
            <p:nvPr/>
          </p:nvSpPr>
          <p:spPr>
            <a:xfrm>
              <a:off x="5918447" y="3492223"/>
              <a:ext cx="515113" cy="30662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t1</a:t>
              </a:r>
              <a:endParaRPr lang="en-US" sz="1400" b="1" dirty="0">
                <a:latin typeface="Arial"/>
                <a:cs typeface="Arial"/>
              </a:endParaRPr>
            </a:p>
          </p:txBody>
        </p:sp>
        <p:sp>
          <p:nvSpPr>
            <p:cNvPr id="131" name="Rectangle 130"/>
            <p:cNvSpPr/>
            <p:nvPr/>
          </p:nvSpPr>
          <p:spPr>
            <a:xfrm>
              <a:off x="6818538" y="3492223"/>
              <a:ext cx="515113" cy="30662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t2</a:t>
              </a:r>
              <a:endParaRPr lang="en-US" sz="1400" b="1" dirty="0">
                <a:latin typeface="Arial"/>
                <a:cs typeface="Arial"/>
              </a:endParaRPr>
            </a:p>
          </p:txBody>
        </p:sp>
        <p:cxnSp>
          <p:nvCxnSpPr>
            <p:cNvPr id="132" name="Straight Arrow Connector 131"/>
            <p:cNvCxnSpPr>
              <a:stCxn id="140" idx="0"/>
              <a:endCxn id="139" idx="2"/>
            </p:cNvCxnSpPr>
            <p:nvPr/>
          </p:nvCxnSpPr>
          <p:spPr>
            <a:xfrm flipV="1">
              <a:off x="6170192" y="2558564"/>
              <a:ext cx="505886" cy="346242"/>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a:stCxn id="141" idx="0"/>
              <a:endCxn id="139" idx="2"/>
            </p:cNvCxnSpPr>
            <p:nvPr/>
          </p:nvCxnSpPr>
          <p:spPr>
            <a:xfrm flipH="1" flipV="1">
              <a:off x="6676078" y="2558564"/>
              <a:ext cx="394594" cy="346242"/>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a:stCxn id="139" idx="0"/>
              <a:endCxn id="142" idx="2"/>
            </p:cNvCxnSpPr>
            <p:nvPr/>
          </p:nvCxnSpPr>
          <p:spPr>
            <a:xfrm flipV="1">
              <a:off x="6676078" y="1998776"/>
              <a:ext cx="0" cy="261938"/>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a:stCxn id="130" idx="0"/>
              <a:endCxn id="140" idx="2"/>
            </p:cNvCxnSpPr>
            <p:nvPr/>
          </p:nvCxnSpPr>
          <p:spPr>
            <a:xfrm flipH="1" flipV="1">
              <a:off x="6170192" y="3202657"/>
              <a:ext cx="5811" cy="289566"/>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endCxn id="141" idx="2"/>
            </p:cNvCxnSpPr>
            <p:nvPr/>
          </p:nvCxnSpPr>
          <p:spPr>
            <a:xfrm flipV="1">
              <a:off x="7070672" y="3202657"/>
              <a:ext cx="0" cy="289567"/>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stCxn id="142" idx="0"/>
              <a:endCxn id="128" idx="2"/>
            </p:cNvCxnSpPr>
            <p:nvPr/>
          </p:nvCxnSpPr>
          <p:spPr>
            <a:xfrm flipV="1">
              <a:off x="6676078" y="1511040"/>
              <a:ext cx="0" cy="189886"/>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6361072" y="2260714"/>
              <a:ext cx="630012" cy="29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JOIN</a:t>
              </a:r>
              <a:endParaRPr lang="en-US" sz="1400" b="1" dirty="0">
                <a:latin typeface="Arial"/>
                <a:cs typeface="Arial"/>
              </a:endParaRPr>
            </a:p>
          </p:txBody>
        </p:sp>
        <p:sp>
          <p:nvSpPr>
            <p:cNvPr id="140" name="Rectangle 139"/>
            <p:cNvSpPr/>
            <p:nvPr/>
          </p:nvSpPr>
          <p:spPr>
            <a:xfrm>
              <a:off x="5855186" y="2904807"/>
              <a:ext cx="630012" cy="29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SEL</a:t>
              </a:r>
              <a:endParaRPr lang="en-US" sz="1400" b="1" dirty="0">
                <a:latin typeface="Arial"/>
                <a:cs typeface="Arial"/>
              </a:endParaRPr>
            </a:p>
          </p:txBody>
        </p:sp>
        <p:sp>
          <p:nvSpPr>
            <p:cNvPr id="141" name="Rectangle 140"/>
            <p:cNvSpPr/>
            <p:nvPr/>
          </p:nvSpPr>
          <p:spPr>
            <a:xfrm>
              <a:off x="6755666" y="2904807"/>
              <a:ext cx="630012" cy="29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SEL</a:t>
              </a:r>
              <a:endParaRPr lang="en-US" sz="1400" b="1" dirty="0">
                <a:latin typeface="Arial"/>
                <a:cs typeface="Arial"/>
              </a:endParaRPr>
            </a:p>
          </p:txBody>
        </p:sp>
        <p:sp>
          <p:nvSpPr>
            <p:cNvPr id="142" name="Rectangle 141"/>
            <p:cNvSpPr/>
            <p:nvPr/>
          </p:nvSpPr>
          <p:spPr>
            <a:xfrm>
              <a:off x="6361072" y="1700926"/>
              <a:ext cx="630012" cy="29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SEL</a:t>
              </a:r>
              <a:endParaRPr lang="en-US" sz="1400" b="1" dirty="0">
                <a:latin typeface="Arial"/>
                <a:cs typeface="Arial"/>
              </a:endParaRPr>
            </a:p>
          </p:txBody>
        </p:sp>
        <p:sp>
          <p:nvSpPr>
            <p:cNvPr id="143" name="Rectangle 142"/>
            <p:cNvSpPr/>
            <p:nvPr/>
          </p:nvSpPr>
          <p:spPr>
            <a:xfrm>
              <a:off x="7912263" y="3468973"/>
              <a:ext cx="562880" cy="335055"/>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smtClean="0">
                  <a:latin typeface="Arial"/>
                  <a:cs typeface="Arial"/>
                </a:rPr>
                <a:t>tmp</a:t>
              </a:r>
              <a:endParaRPr lang="en-US" sz="1100" b="1" dirty="0">
                <a:latin typeface="Arial"/>
                <a:cs typeface="Arial"/>
              </a:endParaRPr>
            </a:p>
          </p:txBody>
        </p:sp>
        <p:sp>
          <p:nvSpPr>
            <p:cNvPr id="144" name="Rectangle 143"/>
            <p:cNvSpPr/>
            <p:nvPr/>
          </p:nvSpPr>
          <p:spPr>
            <a:xfrm>
              <a:off x="7875977" y="2233101"/>
              <a:ext cx="630012" cy="2978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GBY</a:t>
              </a:r>
              <a:endParaRPr lang="en-US" sz="1400" b="1" dirty="0">
                <a:latin typeface="Arial"/>
                <a:cs typeface="Arial"/>
              </a:endParaRPr>
            </a:p>
          </p:txBody>
        </p:sp>
        <p:cxnSp>
          <p:nvCxnSpPr>
            <p:cNvPr id="145" name="Straight Arrow Connector 144"/>
            <p:cNvCxnSpPr>
              <a:stCxn id="143" idx="0"/>
              <a:endCxn id="144" idx="2"/>
            </p:cNvCxnSpPr>
            <p:nvPr/>
          </p:nvCxnSpPr>
          <p:spPr>
            <a:xfrm flipH="1" flipV="1">
              <a:off x="8190983" y="2530951"/>
              <a:ext cx="2720" cy="938022"/>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5115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sz="4000" dirty="0" smtClean="0">
                <a:solidFill>
                  <a:srgbClr val="FF0000"/>
                </a:solidFill>
              </a:rPr>
              <a:t>Critical Issue: </a:t>
            </a:r>
            <a:r>
              <a:rPr lang="en-US" sz="4000" dirty="0" smtClean="0"/>
              <a:t>Data Processing must match the underlying model </a:t>
            </a:r>
            <a:endParaRPr lang="en-US" sz="4000"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solidFill>
                  <a:srgbClr val="FF0000"/>
                </a:solidFill>
              </a:rPr>
              <a:t>High efficiency in both storage and networks</a:t>
            </a:r>
          </a:p>
          <a:p>
            <a:pPr lvl="1"/>
            <a:r>
              <a:rPr lang="en-US" dirty="0" smtClean="0"/>
              <a:t>Data placement under </a:t>
            </a:r>
            <a:r>
              <a:rPr lang="en-US" dirty="0" err="1" smtClean="0"/>
              <a:t>MapReduce</a:t>
            </a:r>
            <a:r>
              <a:rPr lang="en-US" dirty="0" smtClean="0"/>
              <a:t> model </a:t>
            </a:r>
          </a:p>
          <a:p>
            <a:endParaRPr lang="en-US" dirty="0" smtClean="0"/>
          </a:p>
          <a:p>
            <a:r>
              <a:rPr lang="en-US" dirty="0" err="1" smtClean="0">
                <a:solidFill>
                  <a:srgbClr val="FF0000"/>
                </a:solidFill>
              </a:rPr>
              <a:t>MapReduce</a:t>
            </a:r>
            <a:r>
              <a:rPr lang="en-US" dirty="0" smtClean="0">
                <a:solidFill>
                  <a:srgbClr val="FF0000"/>
                </a:solidFill>
              </a:rPr>
              <a:t>-based query optimization </a:t>
            </a:r>
            <a:r>
              <a:rPr lang="en-US" dirty="0" smtClean="0"/>
              <a:t> </a:t>
            </a:r>
          </a:p>
          <a:p>
            <a:pPr lvl="1"/>
            <a:r>
              <a:rPr lang="en-US" dirty="0" smtClean="0"/>
              <a:t>query planning under the new computing model </a:t>
            </a:r>
          </a:p>
          <a:p>
            <a:endParaRPr lang="en-US" dirty="0" smtClean="0"/>
          </a:p>
          <a:p>
            <a:r>
              <a:rPr lang="en-US" dirty="0" smtClean="0">
                <a:solidFill>
                  <a:srgbClr val="FF0000"/>
                </a:solidFill>
              </a:rPr>
              <a:t>High performance and high throughput</a:t>
            </a:r>
          </a:p>
          <a:p>
            <a:pPr lvl="1"/>
            <a:r>
              <a:rPr lang="en-US" dirty="0" smtClean="0"/>
              <a:t>Best utilization of advanced architecture </a:t>
            </a:r>
            <a:endParaRPr lang="en-US" dirty="0"/>
          </a:p>
          <a:p>
            <a:pPr marL="457200" lvl="1" indent="0">
              <a:buNone/>
            </a:pPr>
            <a:endParaRPr lang="en-US" dirty="0"/>
          </a:p>
        </p:txBody>
      </p:sp>
    </p:spTree>
    <p:extLst>
      <p:ext uri="{BB962C8B-B14F-4D97-AF65-F5344CB8AC3E}">
        <p14:creationId xmlns:p14="http://schemas.microsoft.com/office/powerpoint/2010/main" val="186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39750" y="5175250"/>
            <a:ext cx="4032250" cy="1587500"/>
            <a:chOff x="539750" y="5175250"/>
            <a:chExt cx="4032250" cy="1587500"/>
          </a:xfrm>
        </p:grpSpPr>
        <p:sp>
          <p:nvSpPr>
            <p:cNvPr id="4" name="Rectangle 3"/>
            <p:cNvSpPr/>
            <p:nvPr/>
          </p:nvSpPr>
          <p:spPr>
            <a:xfrm>
              <a:off x="539750" y="5746750"/>
              <a:ext cx="4032250" cy="10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atin typeface="Arial"/>
                  <a:cs typeface="Arial"/>
                </a:rPr>
                <a:t>HDFS</a:t>
              </a:r>
              <a:endParaRPr lang="en-US" sz="2800" b="1" dirty="0">
                <a:latin typeface="Arial"/>
                <a:cs typeface="Arial"/>
              </a:endParaRPr>
            </a:p>
          </p:txBody>
        </p:sp>
        <p:sp>
          <p:nvSpPr>
            <p:cNvPr id="5" name="Multidocument 4"/>
            <p:cNvSpPr/>
            <p:nvPr/>
          </p:nvSpPr>
          <p:spPr>
            <a:xfrm>
              <a:off x="1188356" y="5175250"/>
              <a:ext cx="1143000" cy="857250"/>
            </a:xfrm>
            <a:prstGeom prst="flowChartMultidocumen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Multidocument 21"/>
            <p:cNvSpPr/>
            <p:nvPr/>
          </p:nvSpPr>
          <p:spPr>
            <a:xfrm>
              <a:off x="2778579" y="5175250"/>
              <a:ext cx="1143000" cy="857250"/>
            </a:xfrm>
            <a:prstGeom prst="flowChartMultidocumen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274638"/>
            <a:ext cx="9144000" cy="1143000"/>
          </a:xfrm>
          <a:effectLst/>
        </p:spPr>
        <p:txBody>
          <a:bodyPr>
            <a:normAutofit fontScale="90000"/>
          </a:bodyPr>
          <a:lstStyle/>
          <a:p>
            <a:pPr algn="ctr"/>
            <a:r>
              <a:rPr lang="en-US" sz="3800" dirty="0" smtClean="0"/>
              <a:t>Three Critical Components under HDFS</a:t>
            </a:r>
            <a:endParaRPr lang="en-US" sz="3800" dirty="0"/>
          </a:p>
        </p:txBody>
      </p:sp>
      <p:sp>
        <p:nvSpPr>
          <p:cNvPr id="26" name="Oval 25"/>
          <p:cNvSpPr/>
          <p:nvPr/>
        </p:nvSpPr>
        <p:spPr>
          <a:xfrm>
            <a:off x="2547650" y="4092693"/>
            <a:ext cx="1762125" cy="896938"/>
          </a:xfrm>
          <a:prstGeom prst="ellipse">
            <a:avLst/>
          </a:prstGeom>
          <a:solidFill>
            <a:schemeClr val="accent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826000" y="1774797"/>
            <a:ext cx="4318000" cy="1200329"/>
          </a:xfrm>
          <a:prstGeom prst="rect">
            <a:avLst/>
          </a:prstGeom>
          <a:noFill/>
          <a:effectLst/>
        </p:spPr>
        <p:txBody>
          <a:bodyPr wrap="square" rtlCol="0">
            <a:spAutoFit/>
          </a:bodyPr>
          <a:lstStyle/>
          <a:p>
            <a:r>
              <a:rPr lang="en-US" sz="2800" b="1" dirty="0" smtClean="0">
                <a:solidFill>
                  <a:srgbClr val="FF0000"/>
                </a:solidFill>
                <a:latin typeface="Arial"/>
                <a:cs typeface="Arial"/>
              </a:rPr>
              <a:t>Query engine:</a:t>
            </a:r>
          </a:p>
          <a:p>
            <a:r>
              <a:rPr lang="en-US" sz="2200" b="1" dirty="0" smtClean="0">
                <a:latin typeface="Arial"/>
                <a:cs typeface="Arial"/>
              </a:rPr>
              <a:t>Execution model for operators</a:t>
            </a:r>
          </a:p>
          <a:p>
            <a:r>
              <a:rPr lang="en-US" sz="2200" b="1" dirty="0" smtClean="0">
                <a:latin typeface="Arial"/>
                <a:cs typeface="Arial"/>
              </a:rPr>
              <a:t>Runtime efficiency</a:t>
            </a:r>
          </a:p>
        </p:txBody>
      </p:sp>
      <p:cxnSp>
        <p:nvCxnSpPr>
          <p:cNvPr id="37" name="Straight Arrow Connector 36"/>
          <p:cNvCxnSpPr>
            <a:stCxn id="26" idx="7"/>
            <a:endCxn id="30" idx="1"/>
          </p:cNvCxnSpPr>
          <p:nvPr/>
        </p:nvCxnSpPr>
        <p:spPr>
          <a:xfrm flipV="1">
            <a:off x="4051718" y="2374962"/>
            <a:ext cx="774282" cy="184908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1282127" y="1632580"/>
            <a:ext cx="2688545" cy="3542670"/>
            <a:chOff x="1282127" y="1632580"/>
            <a:chExt cx="2688545" cy="3542670"/>
          </a:xfrm>
        </p:grpSpPr>
        <p:cxnSp>
          <p:nvCxnSpPr>
            <p:cNvPr id="43" name="Straight Arrow Connector 42"/>
            <p:cNvCxnSpPr>
              <a:stCxn id="49" idx="0"/>
              <a:endCxn id="48" idx="2"/>
            </p:cNvCxnSpPr>
            <p:nvPr/>
          </p:nvCxnSpPr>
          <p:spPr>
            <a:xfrm flipV="1">
              <a:off x="1835484" y="3956135"/>
              <a:ext cx="888666" cy="31794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50" idx="0"/>
              <a:endCxn id="48" idx="2"/>
            </p:cNvCxnSpPr>
            <p:nvPr/>
          </p:nvCxnSpPr>
          <p:spPr>
            <a:xfrm flipH="1" flipV="1">
              <a:off x="2724150" y="3956135"/>
              <a:ext cx="693166" cy="31794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8" idx="0"/>
              <a:endCxn id="51" idx="2"/>
            </p:cNvCxnSpPr>
            <p:nvPr/>
          </p:nvCxnSpPr>
          <p:spPr>
            <a:xfrm flipV="1">
              <a:off x="2724150" y="3063495"/>
              <a:ext cx="0" cy="36942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1" idx="0"/>
              <a:endCxn id="47" idx="2"/>
            </p:cNvCxnSpPr>
            <p:nvPr/>
          </p:nvCxnSpPr>
          <p:spPr>
            <a:xfrm flipV="1">
              <a:off x="2724150" y="2155800"/>
              <a:ext cx="0" cy="38447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2170793" y="1632580"/>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GBY</a:t>
              </a:r>
              <a:endParaRPr lang="en-US" sz="2200" b="1" dirty="0">
                <a:latin typeface="Arial"/>
                <a:cs typeface="Arial"/>
              </a:endParaRPr>
            </a:p>
          </p:txBody>
        </p:sp>
        <p:sp>
          <p:nvSpPr>
            <p:cNvPr id="48" name="Rectangle 47"/>
            <p:cNvSpPr/>
            <p:nvPr/>
          </p:nvSpPr>
          <p:spPr>
            <a:xfrm>
              <a:off x="2170793" y="343291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JOIN</a:t>
              </a:r>
              <a:endParaRPr lang="en-US" sz="2200" b="1" dirty="0">
                <a:latin typeface="Arial"/>
                <a:cs typeface="Arial"/>
              </a:endParaRPr>
            </a:p>
          </p:txBody>
        </p:sp>
        <p:sp>
          <p:nvSpPr>
            <p:cNvPr id="49" name="Rectangle 48"/>
            <p:cNvSpPr/>
            <p:nvPr/>
          </p:nvSpPr>
          <p:spPr>
            <a:xfrm>
              <a:off x="1282127" y="42740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50" name="Rectangle 49"/>
            <p:cNvSpPr/>
            <p:nvPr/>
          </p:nvSpPr>
          <p:spPr>
            <a:xfrm>
              <a:off x="2863959" y="42740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51" name="Rectangle 50"/>
            <p:cNvSpPr/>
            <p:nvPr/>
          </p:nvSpPr>
          <p:spPr>
            <a:xfrm>
              <a:off x="2170793" y="25402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cxnSp>
          <p:nvCxnSpPr>
            <p:cNvPr id="52" name="Straight Arrow Connector 51"/>
            <p:cNvCxnSpPr>
              <a:stCxn id="5" idx="0"/>
              <a:endCxn id="49" idx="2"/>
            </p:cNvCxnSpPr>
            <p:nvPr/>
          </p:nvCxnSpPr>
          <p:spPr>
            <a:xfrm flipH="1" flipV="1">
              <a:off x="1835484" y="4797295"/>
              <a:ext cx="3006" cy="37795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2" idx="0"/>
              <a:endCxn id="50" idx="2"/>
            </p:cNvCxnSpPr>
            <p:nvPr/>
          </p:nvCxnSpPr>
          <p:spPr>
            <a:xfrm flipH="1" flipV="1">
              <a:off x="3417316" y="4797295"/>
              <a:ext cx="11397" cy="37795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4826000" y="3534069"/>
            <a:ext cx="4318000" cy="1200329"/>
          </a:xfrm>
          <a:prstGeom prst="rect">
            <a:avLst/>
          </a:prstGeom>
          <a:noFill/>
          <a:effectLst/>
        </p:spPr>
        <p:txBody>
          <a:bodyPr wrap="square" rtlCol="0">
            <a:spAutoFit/>
          </a:bodyPr>
          <a:lstStyle/>
          <a:p>
            <a:r>
              <a:rPr lang="en-US" sz="2800" b="1" dirty="0" smtClean="0">
                <a:solidFill>
                  <a:srgbClr val="FF0000"/>
                </a:solidFill>
                <a:latin typeface="Arial"/>
                <a:cs typeface="Arial"/>
              </a:rPr>
              <a:t>Query planner:</a:t>
            </a:r>
          </a:p>
          <a:p>
            <a:r>
              <a:rPr lang="en-US" sz="2200" b="1" dirty="0" smtClean="0">
                <a:latin typeface="Arial"/>
                <a:cs typeface="Arial"/>
              </a:rPr>
              <a:t>The efficiency of query plans</a:t>
            </a:r>
          </a:p>
          <a:p>
            <a:r>
              <a:rPr lang="en-US" sz="2200" b="1" dirty="0" smtClean="0">
                <a:latin typeface="Arial"/>
                <a:cs typeface="Arial"/>
              </a:rPr>
              <a:t>- Minimizing data movements</a:t>
            </a:r>
          </a:p>
        </p:txBody>
      </p:sp>
      <p:cxnSp>
        <p:nvCxnSpPr>
          <p:cNvPr id="34" name="Straight Arrow Connector 33"/>
          <p:cNvCxnSpPr>
            <a:stCxn id="25" idx="6"/>
            <a:endCxn id="29" idx="1"/>
          </p:cNvCxnSpPr>
          <p:nvPr/>
        </p:nvCxnSpPr>
        <p:spPr>
          <a:xfrm>
            <a:off x="4595783" y="3280819"/>
            <a:ext cx="230217" cy="85341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728643" y="1386388"/>
            <a:ext cx="3867140" cy="3788862"/>
          </a:xfrm>
          <a:prstGeom prst="ellipse">
            <a:avLst/>
          </a:prstGeom>
          <a:solidFill>
            <a:schemeClr val="accent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4826000" y="5175250"/>
            <a:ext cx="4148943" cy="1200329"/>
          </a:xfrm>
          <a:prstGeom prst="rect">
            <a:avLst/>
          </a:prstGeom>
          <a:noFill/>
          <a:effectLst/>
        </p:spPr>
        <p:txBody>
          <a:bodyPr wrap="square" rtlCol="0">
            <a:spAutoFit/>
          </a:bodyPr>
          <a:lstStyle/>
          <a:p>
            <a:r>
              <a:rPr lang="en-US" sz="2800" b="1" dirty="0" smtClean="0">
                <a:solidFill>
                  <a:srgbClr val="FF0000"/>
                </a:solidFill>
                <a:latin typeface="Arial"/>
                <a:cs typeface="Arial"/>
              </a:rPr>
              <a:t>File format:</a:t>
            </a:r>
          </a:p>
          <a:p>
            <a:r>
              <a:rPr lang="en-US" sz="2200" b="1" dirty="0" smtClean="0">
                <a:latin typeface="Arial"/>
                <a:cs typeface="Arial"/>
              </a:rPr>
              <a:t>Storage/network efficiency</a:t>
            </a:r>
          </a:p>
          <a:p>
            <a:r>
              <a:rPr lang="en-US" sz="2200" b="1" dirty="0" smtClean="0">
                <a:latin typeface="Arial"/>
                <a:cs typeface="Arial"/>
              </a:rPr>
              <a:t>Data reading efficiency</a:t>
            </a:r>
          </a:p>
        </p:txBody>
      </p:sp>
      <p:cxnSp>
        <p:nvCxnSpPr>
          <p:cNvPr id="31" name="Straight Arrow Connector 30"/>
          <p:cNvCxnSpPr>
            <a:stCxn id="24" idx="6"/>
            <a:endCxn id="28" idx="1"/>
          </p:cNvCxnSpPr>
          <p:nvPr/>
        </p:nvCxnSpPr>
        <p:spPr>
          <a:xfrm>
            <a:off x="4335170" y="5621282"/>
            <a:ext cx="490830" cy="154133"/>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788695" y="5010094"/>
            <a:ext cx="3546475" cy="1222375"/>
          </a:xfrm>
          <a:prstGeom prst="ellipse">
            <a:avLst/>
          </a:prstGeom>
          <a:solidFill>
            <a:schemeClr val="accent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75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1"/>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5"/>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4"/>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29" grpId="0"/>
      <p:bldP spid="25" grpId="0" animBg="1"/>
      <p:bldP spid="25" grpId="1" animBg="1"/>
      <p:bldP spid="28" grpId="0"/>
      <p:bldP spid="24" grpId="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39750" y="5175250"/>
            <a:ext cx="4032250" cy="1587500"/>
            <a:chOff x="539750" y="5175250"/>
            <a:chExt cx="4032250" cy="1587500"/>
          </a:xfrm>
        </p:grpSpPr>
        <p:sp>
          <p:nvSpPr>
            <p:cNvPr id="4" name="Rectangle 3"/>
            <p:cNvSpPr/>
            <p:nvPr/>
          </p:nvSpPr>
          <p:spPr>
            <a:xfrm>
              <a:off x="539750" y="5746750"/>
              <a:ext cx="4032250" cy="10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atin typeface="Arial"/>
                  <a:cs typeface="Arial"/>
                </a:rPr>
                <a:t>HDFS</a:t>
              </a:r>
              <a:endParaRPr lang="en-US" sz="2800" b="1" dirty="0">
                <a:latin typeface="Arial"/>
                <a:cs typeface="Arial"/>
              </a:endParaRPr>
            </a:p>
          </p:txBody>
        </p:sp>
        <p:sp>
          <p:nvSpPr>
            <p:cNvPr id="5" name="Multidocument 4"/>
            <p:cNvSpPr/>
            <p:nvPr/>
          </p:nvSpPr>
          <p:spPr>
            <a:xfrm>
              <a:off x="1188356" y="5175250"/>
              <a:ext cx="1143000" cy="857250"/>
            </a:xfrm>
            <a:prstGeom prst="flowChartMultidocumen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Multidocument 21"/>
            <p:cNvSpPr/>
            <p:nvPr/>
          </p:nvSpPr>
          <p:spPr>
            <a:xfrm>
              <a:off x="2778579" y="5175250"/>
              <a:ext cx="1143000" cy="857250"/>
            </a:xfrm>
            <a:prstGeom prst="flowChartMultidocumen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274638"/>
            <a:ext cx="9144000" cy="1143000"/>
          </a:xfrm>
          <a:effectLst/>
        </p:spPr>
        <p:txBody>
          <a:bodyPr>
            <a:normAutofit fontScale="90000"/>
          </a:bodyPr>
          <a:lstStyle/>
          <a:p>
            <a:pPr algn="ctr"/>
            <a:r>
              <a:rPr lang="en-US" sz="3800" dirty="0" smtClean="0"/>
              <a:t>File Format: Distributed Data Placement </a:t>
            </a:r>
            <a:endParaRPr lang="en-US" sz="3800" dirty="0"/>
          </a:p>
        </p:txBody>
      </p:sp>
      <p:grpSp>
        <p:nvGrpSpPr>
          <p:cNvPr id="11" name="Group 10"/>
          <p:cNvGrpSpPr/>
          <p:nvPr/>
        </p:nvGrpSpPr>
        <p:grpSpPr>
          <a:xfrm>
            <a:off x="1282127" y="1632580"/>
            <a:ext cx="2688545" cy="3542670"/>
            <a:chOff x="1282127" y="1632580"/>
            <a:chExt cx="2688545" cy="3542670"/>
          </a:xfrm>
        </p:grpSpPr>
        <p:cxnSp>
          <p:nvCxnSpPr>
            <p:cNvPr id="43" name="Straight Arrow Connector 42"/>
            <p:cNvCxnSpPr>
              <a:stCxn id="49" idx="0"/>
              <a:endCxn id="48" idx="2"/>
            </p:cNvCxnSpPr>
            <p:nvPr/>
          </p:nvCxnSpPr>
          <p:spPr>
            <a:xfrm flipV="1">
              <a:off x="1835484" y="3956135"/>
              <a:ext cx="888666" cy="31794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50" idx="0"/>
              <a:endCxn id="48" idx="2"/>
            </p:cNvCxnSpPr>
            <p:nvPr/>
          </p:nvCxnSpPr>
          <p:spPr>
            <a:xfrm flipH="1" flipV="1">
              <a:off x="2724150" y="3956135"/>
              <a:ext cx="693166" cy="31794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8" idx="0"/>
              <a:endCxn id="51" idx="2"/>
            </p:cNvCxnSpPr>
            <p:nvPr/>
          </p:nvCxnSpPr>
          <p:spPr>
            <a:xfrm flipV="1">
              <a:off x="2724150" y="3063495"/>
              <a:ext cx="0" cy="36942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1" idx="0"/>
              <a:endCxn id="47" idx="2"/>
            </p:cNvCxnSpPr>
            <p:nvPr/>
          </p:nvCxnSpPr>
          <p:spPr>
            <a:xfrm flipV="1">
              <a:off x="2724150" y="2155800"/>
              <a:ext cx="0" cy="38447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2170793" y="1632580"/>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GBY</a:t>
              </a:r>
              <a:endParaRPr lang="en-US" sz="2200" b="1" dirty="0">
                <a:latin typeface="Arial"/>
                <a:cs typeface="Arial"/>
              </a:endParaRPr>
            </a:p>
          </p:txBody>
        </p:sp>
        <p:sp>
          <p:nvSpPr>
            <p:cNvPr id="48" name="Rectangle 47"/>
            <p:cNvSpPr/>
            <p:nvPr/>
          </p:nvSpPr>
          <p:spPr>
            <a:xfrm>
              <a:off x="2170793" y="343291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JOIN</a:t>
              </a:r>
              <a:endParaRPr lang="en-US" sz="2200" b="1" dirty="0">
                <a:latin typeface="Arial"/>
                <a:cs typeface="Arial"/>
              </a:endParaRPr>
            </a:p>
          </p:txBody>
        </p:sp>
        <p:sp>
          <p:nvSpPr>
            <p:cNvPr id="49" name="Rectangle 48"/>
            <p:cNvSpPr/>
            <p:nvPr/>
          </p:nvSpPr>
          <p:spPr>
            <a:xfrm>
              <a:off x="1282127" y="42740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50" name="Rectangle 49"/>
            <p:cNvSpPr/>
            <p:nvPr/>
          </p:nvSpPr>
          <p:spPr>
            <a:xfrm>
              <a:off x="2863959" y="42740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51" name="Rectangle 50"/>
            <p:cNvSpPr/>
            <p:nvPr/>
          </p:nvSpPr>
          <p:spPr>
            <a:xfrm>
              <a:off x="2170793" y="25402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cxnSp>
          <p:nvCxnSpPr>
            <p:cNvPr id="52" name="Straight Arrow Connector 51"/>
            <p:cNvCxnSpPr>
              <a:stCxn id="5" idx="0"/>
              <a:endCxn id="49" idx="2"/>
            </p:cNvCxnSpPr>
            <p:nvPr/>
          </p:nvCxnSpPr>
          <p:spPr>
            <a:xfrm flipH="1" flipV="1">
              <a:off x="1835484" y="4797295"/>
              <a:ext cx="3006" cy="37795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2" idx="0"/>
              <a:endCxn id="50" idx="2"/>
            </p:cNvCxnSpPr>
            <p:nvPr/>
          </p:nvCxnSpPr>
          <p:spPr>
            <a:xfrm flipH="1" flipV="1">
              <a:off x="3417316" y="4797295"/>
              <a:ext cx="11397" cy="37795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4826000" y="5175250"/>
            <a:ext cx="4148943" cy="1200329"/>
          </a:xfrm>
          <a:prstGeom prst="rect">
            <a:avLst/>
          </a:prstGeom>
          <a:noFill/>
          <a:effectLst/>
        </p:spPr>
        <p:txBody>
          <a:bodyPr wrap="square" rtlCol="0">
            <a:spAutoFit/>
          </a:bodyPr>
          <a:lstStyle/>
          <a:p>
            <a:r>
              <a:rPr lang="en-US" sz="2800" b="1" dirty="0" smtClean="0">
                <a:solidFill>
                  <a:srgbClr val="FF0000"/>
                </a:solidFill>
                <a:latin typeface="Arial"/>
                <a:cs typeface="Arial"/>
              </a:rPr>
              <a:t>File format:</a:t>
            </a:r>
          </a:p>
          <a:p>
            <a:r>
              <a:rPr lang="en-US" sz="2200" b="1" dirty="0" smtClean="0">
                <a:latin typeface="Arial"/>
                <a:cs typeface="Arial"/>
              </a:rPr>
              <a:t>Storage/</a:t>
            </a:r>
            <a:r>
              <a:rPr lang="en-US" sz="2200" b="1" dirty="0" err="1" smtClean="0">
                <a:latin typeface="Arial"/>
                <a:cs typeface="Arial"/>
              </a:rPr>
              <a:t>networ</a:t>
            </a:r>
            <a:r>
              <a:rPr lang="en-US" sz="2200" b="1" dirty="0" smtClean="0">
                <a:latin typeface="Arial"/>
                <a:cs typeface="Arial"/>
              </a:rPr>
              <a:t> efficiency</a:t>
            </a:r>
          </a:p>
          <a:p>
            <a:r>
              <a:rPr lang="en-US" sz="2200" b="1" dirty="0" smtClean="0">
                <a:latin typeface="Arial"/>
                <a:cs typeface="Arial"/>
              </a:rPr>
              <a:t>Data reading efficiency</a:t>
            </a:r>
          </a:p>
        </p:txBody>
      </p:sp>
      <p:cxnSp>
        <p:nvCxnSpPr>
          <p:cNvPr id="31" name="Straight Arrow Connector 30"/>
          <p:cNvCxnSpPr>
            <a:stCxn id="24" idx="6"/>
            <a:endCxn id="28" idx="1"/>
          </p:cNvCxnSpPr>
          <p:nvPr/>
        </p:nvCxnSpPr>
        <p:spPr>
          <a:xfrm>
            <a:off x="4335170" y="5621282"/>
            <a:ext cx="490830" cy="154133"/>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788695" y="5010094"/>
            <a:ext cx="3546475" cy="1222375"/>
          </a:xfrm>
          <a:prstGeom prst="ellipse">
            <a:avLst/>
          </a:prstGeom>
          <a:solidFill>
            <a:schemeClr val="accent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224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086" y="3124200"/>
            <a:ext cx="3735526"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
        <p:nvSpPr>
          <p:cNvPr id="41" name="TextBox 40"/>
          <p:cNvSpPr txBox="1"/>
          <p:nvPr/>
        </p:nvSpPr>
        <p:spPr>
          <a:xfrm>
            <a:off x="0" y="67253"/>
            <a:ext cx="9144000" cy="523220"/>
          </a:xfrm>
          <a:prstGeom prst="rect">
            <a:avLst/>
          </a:prstGeom>
          <a:noFill/>
        </p:spPr>
        <p:txBody>
          <a:bodyPr wrap="square" rtlCol="0">
            <a:spAutoFit/>
          </a:bodyPr>
          <a:lstStyle/>
          <a:p>
            <a:pPr algn="ctr"/>
            <a:r>
              <a:rPr lang="en-US" sz="2800" dirty="0" smtClean="0">
                <a:solidFill>
                  <a:srgbClr val="FF0000"/>
                </a:solidFill>
                <a:latin typeface="Arial Black" pitchFamily="34" charset="0"/>
              </a:rPr>
              <a:t>Data Format: </a:t>
            </a:r>
            <a:r>
              <a:rPr lang="en-US" sz="2800" b="1" dirty="0" smtClean="0">
                <a:latin typeface="Arial Black" pitchFamily="34" charset="0"/>
              </a:rPr>
              <a:t>how to place a table to a cluster</a:t>
            </a:r>
            <a:endParaRPr lang="en-US" sz="2800" b="1" dirty="0">
              <a:latin typeface="Arial Black" pitchFamily="34" charset="0"/>
            </a:endParaRPr>
          </a:p>
        </p:txBody>
      </p:sp>
      <p:grpSp>
        <p:nvGrpSpPr>
          <p:cNvPr id="64" name="Group 63"/>
          <p:cNvGrpSpPr/>
          <p:nvPr/>
        </p:nvGrpSpPr>
        <p:grpSpPr>
          <a:xfrm>
            <a:off x="1531311" y="5105400"/>
            <a:ext cx="6774489" cy="1660532"/>
            <a:chOff x="1566531" y="5206906"/>
            <a:chExt cx="6774489" cy="1660532"/>
          </a:xfrm>
        </p:grpSpPr>
        <p:pic>
          <p:nvPicPr>
            <p:cNvPr id="38" name="Picture 2"/>
            <p:cNvPicPr>
              <a:picLocks noChangeAspect="1" noChangeArrowheads="1"/>
            </p:cNvPicPr>
            <p:nvPr/>
          </p:nvPicPr>
          <p:blipFill>
            <a:blip r:embed="rId4" cstate="print"/>
            <a:srcRect/>
            <a:stretch>
              <a:fillRect/>
            </a:stretch>
          </p:blipFill>
          <p:spPr bwMode="auto">
            <a:xfrm>
              <a:off x="1794510" y="5281039"/>
              <a:ext cx="727710" cy="1032333"/>
            </a:xfrm>
            <a:prstGeom prst="rect">
              <a:avLst/>
            </a:prstGeom>
            <a:noFill/>
            <a:ln w="9525">
              <a:noFill/>
              <a:miter lim="800000"/>
              <a:headEnd/>
              <a:tailEnd/>
            </a:ln>
          </p:spPr>
        </p:pic>
        <p:pic>
          <p:nvPicPr>
            <p:cNvPr id="39" name="Picture 2"/>
            <p:cNvPicPr>
              <a:picLocks noChangeAspect="1" noChangeArrowheads="1"/>
            </p:cNvPicPr>
            <p:nvPr/>
          </p:nvPicPr>
          <p:blipFill>
            <a:blip r:embed="rId4" cstate="print"/>
            <a:srcRect/>
            <a:stretch>
              <a:fillRect/>
            </a:stretch>
          </p:blipFill>
          <p:spPr bwMode="auto">
            <a:xfrm>
              <a:off x="4461510" y="5281039"/>
              <a:ext cx="727710" cy="1032333"/>
            </a:xfrm>
            <a:prstGeom prst="rect">
              <a:avLst/>
            </a:prstGeom>
            <a:noFill/>
            <a:ln w="9525">
              <a:noFill/>
              <a:miter lim="800000"/>
              <a:headEnd/>
              <a:tailEnd/>
            </a:ln>
          </p:spPr>
        </p:pic>
        <p:pic>
          <p:nvPicPr>
            <p:cNvPr id="40" name="Picture 2"/>
            <p:cNvPicPr>
              <a:picLocks noChangeAspect="1" noChangeArrowheads="1"/>
            </p:cNvPicPr>
            <p:nvPr/>
          </p:nvPicPr>
          <p:blipFill>
            <a:blip r:embed="rId4" cstate="print"/>
            <a:srcRect/>
            <a:stretch>
              <a:fillRect/>
            </a:stretch>
          </p:blipFill>
          <p:spPr bwMode="auto">
            <a:xfrm>
              <a:off x="7239000" y="5206906"/>
              <a:ext cx="727710" cy="1032333"/>
            </a:xfrm>
            <a:prstGeom prst="rect">
              <a:avLst/>
            </a:prstGeom>
            <a:noFill/>
            <a:ln w="9525">
              <a:noFill/>
              <a:miter lim="800000"/>
              <a:headEnd/>
              <a:tailEnd/>
            </a:ln>
          </p:spPr>
        </p:pic>
        <p:sp>
          <p:nvSpPr>
            <p:cNvPr id="48" name="TextBox 47"/>
            <p:cNvSpPr txBox="1"/>
            <p:nvPr/>
          </p:nvSpPr>
          <p:spPr>
            <a:xfrm>
              <a:off x="1566531" y="6388578"/>
              <a:ext cx="1211889" cy="461665"/>
            </a:xfrm>
            <a:prstGeom prst="rect">
              <a:avLst/>
            </a:prstGeom>
            <a:noFill/>
          </p:spPr>
          <p:txBody>
            <a:bodyPr wrap="square" rtlCol="0">
              <a:spAutoFit/>
            </a:bodyPr>
            <a:lstStyle/>
            <a:p>
              <a:r>
                <a:rPr lang="en-US" sz="2400" dirty="0" smtClean="0"/>
                <a:t>Server 1</a:t>
              </a:r>
              <a:endParaRPr lang="en-US" sz="2400" dirty="0"/>
            </a:p>
          </p:txBody>
        </p:sp>
        <p:sp>
          <p:nvSpPr>
            <p:cNvPr id="50" name="TextBox 49"/>
            <p:cNvSpPr txBox="1"/>
            <p:nvPr/>
          </p:nvSpPr>
          <p:spPr>
            <a:xfrm>
              <a:off x="4302421" y="6396334"/>
              <a:ext cx="1219199" cy="461665"/>
            </a:xfrm>
            <a:prstGeom prst="rect">
              <a:avLst/>
            </a:prstGeom>
            <a:noFill/>
          </p:spPr>
          <p:txBody>
            <a:bodyPr wrap="square" rtlCol="0">
              <a:spAutoFit/>
            </a:bodyPr>
            <a:lstStyle/>
            <a:p>
              <a:r>
                <a:rPr lang="en-US" sz="2400" dirty="0" smtClean="0"/>
                <a:t>Server 2</a:t>
              </a:r>
              <a:endParaRPr lang="en-US" sz="2400" dirty="0"/>
            </a:p>
          </p:txBody>
        </p:sp>
        <p:sp>
          <p:nvSpPr>
            <p:cNvPr id="51" name="TextBox 50"/>
            <p:cNvSpPr txBox="1"/>
            <p:nvPr/>
          </p:nvSpPr>
          <p:spPr>
            <a:xfrm>
              <a:off x="7068627" y="6405773"/>
              <a:ext cx="1272393" cy="461665"/>
            </a:xfrm>
            <a:prstGeom prst="rect">
              <a:avLst/>
            </a:prstGeom>
            <a:noFill/>
          </p:spPr>
          <p:txBody>
            <a:bodyPr wrap="square" rtlCol="0">
              <a:spAutoFit/>
            </a:bodyPr>
            <a:lstStyle/>
            <a:p>
              <a:r>
                <a:rPr lang="en-US" sz="2400" dirty="0" smtClean="0"/>
                <a:t>Server 3</a:t>
              </a:r>
              <a:endParaRPr lang="en-US" sz="2400" dirty="0"/>
            </a:p>
          </p:txBody>
        </p:sp>
      </p:grpSp>
      <p:sp>
        <p:nvSpPr>
          <p:cNvPr id="67" name="矩形 66"/>
          <p:cNvSpPr/>
          <p:nvPr/>
        </p:nvSpPr>
        <p:spPr>
          <a:xfrm>
            <a:off x="1066800" y="3733800"/>
            <a:ext cx="7010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How to store a table over a cluster of servers ?</a:t>
            </a:r>
            <a:endParaRPr lang="en-US" sz="2800" dirty="0"/>
          </a:p>
        </p:txBody>
      </p:sp>
      <p:sp>
        <p:nvSpPr>
          <p:cNvPr id="68" name="矩形 67"/>
          <p:cNvSpPr/>
          <p:nvPr/>
        </p:nvSpPr>
        <p:spPr>
          <a:xfrm>
            <a:off x="3218086" y="4267200"/>
            <a:ext cx="5163914"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answer = table placement method</a:t>
            </a:r>
            <a:endParaRPr lang="en-US" sz="2800" dirty="0"/>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086" y="1905000"/>
            <a:ext cx="37355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直接连接符 56"/>
          <p:cNvCxnSpPr/>
          <p:nvPr/>
        </p:nvCxnSpPr>
        <p:spPr>
          <a:xfrm>
            <a:off x="2487000" y="1905000"/>
            <a:ext cx="41424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2487000" y="3124200"/>
            <a:ext cx="41424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18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6050" y="762000"/>
            <a:ext cx="3714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9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88889E-6 1.74879E-6 L 0.01841 0.48924 " pathEditMode="relative" rAng="0" ptsTypes="AA">
                                      <p:cBhvr>
                                        <p:cTn id="36" dur="2000" fill="hold"/>
                                        <p:tgtEl>
                                          <p:spTgt spid="7174"/>
                                        </p:tgtEl>
                                        <p:attrNameLst>
                                          <p:attrName>ppt_x</p:attrName>
                                          <p:attrName>ppt_y</p:attrName>
                                        </p:attrNameLst>
                                      </p:cBhvr>
                                      <p:rCtr x="920" y="24451"/>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3.88889E-6 7.4254E-7 L 0.36841 0.24497 " pathEditMode="relative" rAng="0" ptsTypes="AA">
                                      <p:cBhvr>
                                        <p:cTn id="40" dur="2000" fill="hold"/>
                                        <p:tgtEl>
                                          <p:spTgt spid="7177"/>
                                        </p:tgtEl>
                                        <p:attrNameLst>
                                          <p:attrName>ppt_x</p:attrName>
                                          <p:attrName>ppt_y</p:attrName>
                                        </p:attrNameLst>
                                      </p:cBhvr>
                                      <p:rCtr x="18420" y="122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6"/>
            <a:ext cx="9144000" cy="1143000"/>
          </a:xfrm>
        </p:spPr>
        <p:txBody>
          <a:bodyPr>
            <a:normAutofit/>
          </a:bodyPr>
          <a:lstStyle/>
          <a:p>
            <a:pPr algn="ctr"/>
            <a:r>
              <a:rPr lang="en-US" sz="3200" dirty="0" smtClean="0"/>
              <a:t>Existing Data Placement Methods  </a:t>
            </a:r>
            <a:endParaRPr lang="en-US" sz="3200" dirty="0"/>
          </a:p>
        </p:txBody>
      </p:sp>
      <p:sp>
        <p:nvSpPr>
          <p:cNvPr id="3" name="Content Placeholder 2"/>
          <p:cNvSpPr>
            <a:spLocks noGrp="1"/>
          </p:cNvSpPr>
          <p:nvPr>
            <p:ph idx="1"/>
          </p:nvPr>
        </p:nvSpPr>
        <p:spPr>
          <a:xfrm>
            <a:off x="0" y="968188"/>
            <a:ext cx="9144000" cy="5211763"/>
          </a:xfrm>
        </p:spPr>
        <p:txBody>
          <a:bodyPr>
            <a:normAutofit/>
          </a:bodyPr>
          <a:lstStyle/>
          <a:p>
            <a:r>
              <a:rPr lang="en-US" sz="2800" dirty="0" smtClean="0">
                <a:solidFill>
                  <a:srgbClr val="FF0000"/>
                </a:solidFill>
              </a:rPr>
              <a:t>Row-Store: </a:t>
            </a:r>
            <a:r>
              <a:rPr lang="en-US" sz="2800" dirty="0" smtClean="0"/>
              <a:t>partitioning a table by rows to store</a:t>
            </a:r>
          </a:p>
          <a:p>
            <a:pPr lvl="1"/>
            <a:r>
              <a:rPr lang="en-US" sz="2400" dirty="0" smtClean="0"/>
              <a:t>Merit 1: fast data loading</a:t>
            </a:r>
            <a:endParaRPr lang="en-US" sz="2400" dirty="0"/>
          </a:p>
          <a:p>
            <a:pPr lvl="1"/>
            <a:r>
              <a:rPr lang="en-US" sz="2400" dirty="0" smtClean="0"/>
              <a:t>Merit 2: all columns in a row are in one HDFS block</a:t>
            </a:r>
          </a:p>
          <a:p>
            <a:pPr lvl="1"/>
            <a:r>
              <a:rPr lang="en-US" sz="2400" dirty="0" smtClean="0">
                <a:solidFill>
                  <a:srgbClr val="FF0000"/>
                </a:solidFill>
              </a:rPr>
              <a:t>Limit 1:</a:t>
            </a:r>
            <a:r>
              <a:rPr lang="en-US" sz="2400" dirty="0" smtClean="0"/>
              <a:t> not all columns to be used (unnecessary I/O)</a:t>
            </a:r>
          </a:p>
          <a:p>
            <a:pPr lvl="1"/>
            <a:r>
              <a:rPr lang="en-US" sz="2400" dirty="0" smtClean="0">
                <a:solidFill>
                  <a:srgbClr val="FF0000"/>
                </a:solidFill>
              </a:rPr>
              <a:t>Limit 2:</a:t>
            </a:r>
            <a:r>
              <a:rPr lang="en-US" sz="2400" dirty="0" smtClean="0"/>
              <a:t> row-based data compression may not be efficient </a:t>
            </a:r>
          </a:p>
          <a:p>
            <a:pPr marL="457200" lvl="1" indent="0">
              <a:buNone/>
            </a:pPr>
            <a:endParaRPr lang="en-US" sz="2400" dirty="0" smtClean="0"/>
          </a:p>
          <a:p>
            <a:r>
              <a:rPr lang="en-US" sz="2800" dirty="0" smtClean="0">
                <a:solidFill>
                  <a:srgbClr val="FF0000"/>
                </a:solidFill>
              </a:rPr>
              <a:t>Column-Store: </a:t>
            </a:r>
            <a:r>
              <a:rPr lang="en-US" sz="2800" dirty="0" smtClean="0"/>
              <a:t>partitioning a table by columns to store </a:t>
            </a:r>
          </a:p>
          <a:p>
            <a:pPr lvl="1"/>
            <a:r>
              <a:rPr lang="en-US" sz="2400" dirty="0" smtClean="0"/>
              <a:t>Merit 1: only read the useful columns (I/O efficient)</a:t>
            </a:r>
          </a:p>
          <a:p>
            <a:pPr lvl="1"/>
            <a:r>
              <a:rPr lang="en-US" sz="2400" dirty="0" smtClean="0"/>
              <a:t>Merit 2: Efficient compression under the same data type</a:t>
            </a:r>
          </a:p>
          <a:p>
            <a:pPr lvl="1"/>
            <a:r>
              <a:rPr lang="en-US" sz="2400" dirty="0" smtClean="0">
                <a:solidFill>
                  <a:srgbClr val="FF0000"/>
                </a:solidFill>
              </a:rPr>
              <a:t>Limit 1:</a:t>
            </a:r>
            <a:r>
              <a:rPr lang="en-US" sz="2400" dirty="0" smtClean="0"/>
              <a:t> Column grouping need intra-network communication</a:t>
            </a:r>
          </a:p>
          <a:p>
            <a:pPr lvl="1"/>
            <a:r>
              <a:rPr lang="en-US" sz="2400" dirty="0" smtClean="0">
                <a:solidFill>
                  <a:srgbClr val="FF0000"/>
                </a:solidFill>
              </a:rPr>
              <a:t>Limit 2:</a:t>
            </a:r>
            <a:r>
              <a:rPr lang="en-US" sz="2400" dirty="0" smtClean="0"/>
              <a:t> Column partitioning operations can be an overhead</a:t>
            </a:r>
          </a:p>
        </p:txBody>
      </p:sp>
    </p:spTree>
    <p:extLst>
      <p:ext uri="{BB962C8B-B14F-4D97-AF65-F5344CB8AC3E}">
        <p14:creationId xmlns:p14="http://schemas.microsoft.com/office/powerpoint/2010/main" val="333072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48"/>
          <p:cNvSpPr>
            <a:spLocks noGrp="1"/>
          </p:cNvSpPr>
          <p:nvPr>
            <p:ph idx="1"/>
          </p:nvPr>
        </p:nvSpPr>
        <p:spPr>
          <a:xfrm>
            <a:off x="0" y="4362450"/>
            <a:ext cx="9144000" cy="2266950"/>
          </a:xfrm>
        </p:spPr>
        <p:txBody>
          <a:bodyPr>
            <a:normAutofit fontScale="70000" lnSpcReduction="20000"/>
          </a:bodyPr>
          <a:lstStyle/>
          <a:p>
            <a:r>
              <a:rPr lang="en-US" dirty="0" smtClean="0"/>
              <a:t>HDFS (</a:t>
            </a:r>
            <a:r>
              <a:rPr lang="en-US" dirty="0" err="1" smtClean="0"/>
              <a:t>Hadoop</a:t>
            </a:r>
            <a:r>
              <a:rPr lang="en-US" dirty="0" smtClean="0"/>
              <a:t> Distributed File System) blocks are </a:t>
            </a:r>
            <a:r>
              <a:rPr lang="en-US" dirty="0" smtClean="0">
                <a:solidFill>
                  <a:srgbClr val="FF0000"/>
                </a:solidFill>
              </a:rPr>
              <a:t>distributed</a:t>
            </a:r>
          </a:p>
          <a:p>
            <a:r>
              <a:rPr lang="en-US" dirty="0" smtClean="0">
                <a:solidFill>
                  <a:srgbClr val="FF0000"/>
                </a:solidFill>
              </a:rPr>
              <a:t>A limited ability to specify </a:t>
            </a:r>
            <a:r>
              <a:rPr lang="en-US" dirty="0" smtClean="0"/>
              <a:t>for users to define a data placement policy</a:t>
            </a:r>
          </a:p>
          <a:p>
            <a:pPr lvl="1"/>
            <a:r>
              <a:rPr lang="en-US" dirty="0" smtClean="0"/>
              <a:t>e.g. to specify which blocks should be co-located</a:t>
            </a:r>
          </a:p>
          <a:p>
            <a:pPr marL="457200" lvl="1" indent="0">
              <a:buNone/>
            </a:pPr>
            <a:endParaRPr lang="en-US" dirty="0" smtClean="0"/>
          </a:p>
          <a:p>
            <a:r>
              <a:rPr lang="en-US" b="1" dirty="0" smtClean="0">
                <a:solidFill>
                  <a:srgbClr val="FF0000"/>
                </a:solidFill>
              </a:rPr>
              <a:t>Goals of data placement: </a:t>
            </a:r>
          </a:p>
          <a:p>
            <a:pPr lvl="1"/>
            <a:r>
              <a:rPr lang="en-US" dirty="0" smtClean="0"/>
              <a:t>Minimizing </a:t>
            </a:r>
            <a:r>
              <a:rPr lang="en-US" dirty="0" smtClean="0">
                <a:solidFill>
                  <a:schemeClr val="tx2"/>
                </a:solidFill>
              </a:rPr>
              <a:t>I/O operations in local disks </a:t>
            </a:r>
            <a:r>
              <a:rPr lang="en-US" dirty="0" smtClean="0"/>
              <a:t>and </a:t>
            </a:r>
            <a:r>
              <a:rPr lang="en-US" dirty="0" smtClean="0">
                <a:solidFill>
                  <a:srgbClr val="FF0000"/>
                </a:solidFill>
              </a:rPr>
              <a:t>intra network communication </a:t>
            </a:r>
          </a:p>
        </p:txBody>
      </p:sp>
      <p:sp>
        <p:nvSpPr>
          <p:cNvPr id="2" name="Title 1"/>
          <p:cNvSpPr>
            <a:spLocks noGrp="1"/>
          </p:cNvSpPr>
          <p:nvPr>
            <p:ph type="title"/>
          </p:nvPr>
        </p:nvSpPr>
        <p:spPr>
          <a:xfrm>
            <a:off x="0" y="0"/>
            <a:ext cx="9144000" cy="1039906"/>
          </a:xfrm>
        </p:spPr>
        <p:txBody>
          <a:bodyPr>
            <a:normAutofit/>
          </a:bodyPr>
          <a:lstStyle/>
          <a:p>
            <a:pPr algn="ctr"/>
            <a:r>
              <a:rPr lang="en-US" sz="3100" dirty="0" smtClean="0"/>
              <a:t>Data Placement under HDFS </a:t>
            </a:r>
            <a:endParaRPr lang="en-US" sz="3100" dirty="0"/>
          </a:p>
        </p:txBody>
      </p:sp>
      <p:sp>
        <p:nvSpPr>
          <p:cNvPr id="4" name="Slide Number Placeholder 3"/>
          <p:cNvSpPr>
            <a:spLocks noGrp="1"/>
          </p:cNvSpPr>
          <p:nvPr>
            <p:ph type="sldNum" sz="quarter" idx="12"/>
          </p:nvPr>
        </p:nvSpPr>
        <p:spPr>
          <a:xfrm>
            <a:off x="6553200" y="6188075"/>
            <a:ext cx="2133600" cy="365125"/>
          </a:xfrm>
        </p:spPr>
        <p:txBody>
          <a:bodyPr/>
          <a:lstStyle/>
          <a:p>
            <a:fld id="{B6F15528-21DE-4FAA-801E-634DDDAF4B2B}" type="slidenum">
              <a:rPr lang="en-US" smtClean="0"/>
              <a:pPr/>
              <a:t>17</a:t>
            </a:fld>
            <a:endParaRPr lang="en-US" dirty="0"/>
          </a:p>
        </p:txBody>
      </p:sp>
      <p:pic>
        <p:nvPicPr>
          <p:cNvPr id="24578" name="Picture 2"/>
          <p:cNvPicPr>
            <a:picLocks noChangeAspect="1" noChangeArrowheads="1"/>
          </p:cNvPicPr>
          <p:nvPr/>
        </p:nvPicPr>
        <p:blipFill>
          <a:blip r:embed="rId3" cstate="print"/>
          <a:srcRect/>
          <a:stretch>
            <a:fillRect/>
          </a:stretch>
        </p:blipFill>
        <p:spPr bwMode="auto">
          <a:xfrm>
            <a:off x="2209800" y="3200400"/>
            <a:ext cx="819150" cy="1162050"/>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4876800" y="3200400"/>
            <a:ext cx="819150" cy="1162050"/>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a:off x="7654290" y="3126267"/>
            <a:ext cx="819150" cy="1162050"/>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4953000" y="1295400"/>
            <a:ext cx="885825" cy="1304925"/>
          </a:xfrm>
          <a:prstGeom prst="rect">
            <a:avLst/>
          </a:prstGeom>
          <a:noFill/>
          <a:ln w="9525">
            <a:noFill/>
            <a:miter lim="800000"/>
            <a:headEnd/>
            <a:tailEnd/>
          </a:ln>
        </p:spPr>
      </p:pic>
      <p:sp>
        <p:nvSpPr>
          <p:cNvPr id="24" name="TextBox 23"/>
          <p:cNvSpPr txBox="1"/>
          <p:nvPr/>
        </p:nvSpPr>
        <p:spPr>
          <a:xfrm>
            <a:off x="5867400" y="1371600"/>
            <a:ext cx="1600200" cy="954107"/>
          </a:xfrm>
          <a:prstGeom prst="rect">
            <a:avLst/>
          </a:prstGeom>
          <a:noFill/>
        </p:spPr>
        <p:txBody>
          <a:bodyPr wrap="square" rtlCol="0">
            <a:spAutoFit/>
          </a:bodyPr>
          <a:lstStyle/>
          <a:p>
            <a:r>
              <a:rPr lang="en-US" sz="2400" dirty="0" err="1" smtClean="0"/>
              <a:t>NameNode</a:t>
            </a:r>
            <a:endParaRPr lang="en-US" sz="2400" dirty="0" smtClean="0"/>
          </a:p>
          <a:p>
            <a:r>
              <a:rPr lang="en-US" sz="1600" dirty="0" smtClean="0"/>
              <a:t>(A part of the Master node)</a:t>
            </a:r>
            <a:endParaRPr lang="en-US" sz="1600" dirty="0"/>
          </a:p>
        </p:txBody>
      </p:sp>
      <p:sp>
        <p:nvSpPr>
          <p:cNvPr id="25" name="TextBox 24"/>
          <p:cNvSpPr txBox="1"/>
          <p:nvPr/>
        </p:nvSpPr>
        <p:spPr>
          <a:xfrm>
            <a:off x="381000" y="3429000"/>
            <a:ext cx="1828800" cy="461665"/>
          </a:xfrm>
          <a:prstGeom prst="rect">
            <a:avLst/>
          </a:prstGeom>
          <a:noFill/>
        </p:spPr>
        <p:txBody>
          <a:bodyPr wrap="square" rtlCol="0">
            <a:spAutoFit/>
          </a:bodyPr>
          <a:lstStyle/>
          <a:p>
            <a:r>
              <a:rPr lang="en-US" sz="2400" dirty="0" err="1" smtClean="0"/>
              <a:t>DataNode</a:t>
            </a:r>
            <a:r>
              <a:rPr lang="en-US" sz="2400" dirty="0" smtClean="0"/>
              <a:t> 1</a:t>
            </a:r>
            <a:endParaRPr lang="en-US" sz="2400" dirty="0"/>
          </a:p>
        </p:txBody>
      </p:sp>
      <p:sp>
        <p:nvSpPr>
          <p:cNvPr id="26" name="TextBox 25"/>
          <p:cNvSpPr txBox="1"/>
          <p:nvPr/>
        </p:nvSpPr>
        <p:spPr>
          <a:xfrm>
            <a:off x="3276600" y="3429000"/>
            <a:ext cx="1828800" cy="461665"/>
          </a:xfrm>
          <a:prstGeom prst="rect">
            <a:avLst/>
          </a:prstGeom>
          <a:noFill/>
        </p:spPr>
        <p:txBody>
          <a:bodyPr wrap="square" rtlCol="0">
            <a:spAutoFit/>
          </a:bodyPr>
          <a:lstStyle/>
          <a:p>
            <a:r>
              <a:rPr lang="en-US" sz="2400" dirty="0" err="1" smtClean="0"/>
              <a:t>DataNode</a:t>
            </a:r>
            <a:r>
              <a:rPr lang="en-US" sz="2400" dirty="0" smtClean="0"/>
              <a:t> 2</a:t>
            </a:r>
            <a:endParaRPr lang="en-US" sz="2400" dirty="0"/>
          </a:p>
        </p:txBody>
      </p:sp>
      <p:sp>
        <p:nvSpPr>
          <p:cNvPr id="27" name="TextBox 26"/>
          <p:cNvSpPr txBox="1"/>
          <p:nvPr/>
        </p:nvSpPr>
        <p:spPr>
          <a:xfrm>
            <a:off x="6096000" y="3424535"/>
            <a:ext cx="1828800" cy="461665"/>
          </a:xfrm>
          <a:prstGeom prst="rect">
            <a:avLst/>
          </a:prstGeom>
          <a:noFill/>
        </p:spPr>
        <p:txBody>
          <a:bodyPr wrap="square" rtlCol="0">
            <a:spAutoFit/>
          </a:bodyPr>
          <a:lstStyle/>
          <a:p>
            <a:r>
              <a:rPr lang="en-US" sz="2400" dirty="0" err="1" smtClean="0"/>
              <a:t>DataNode</a:t>
            </a:r>
            <a:r>
              <a:rPr lang="en-US" sz="2400" dirty="0" smtClean="0"/>
              <a:t> 3</a:t>
            </a:r>
            <a:endParaRPr lang="en-US" sz="2400" dirty="0"/>
          </a:p>
        </p:txBody>
      </p:sp>
      <p:cxnSp>
        <p:nvCxnSpPr>
          <p:cNvPr id="29" name="Straight Connector 28"/>
          <p:cNvCxnSpPr>
            <a:stCxn id="24578" idx="0"/>
            <a:endCxn id="24579" idx="2"/>
          </p:cNvCxnSpPr>
          <p:nvPr/>
        </p:nvCxnSpPr>
        <p:spPr>
          <a:xfrm rot="5400000" flipH="1" flipV="1">
            <a:off x="3707607" y="1512094"/>
            <a:ext cx="600075" cy="27765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2" idx="0"/>
            <a:endCxn id="24579" idx="2"/>
          </p:cNvCxnSpPr>
          <p:nvPr/>
        </p:nvCxnSpPr>
        <p:spPr>
          <a:xfrm rot="5400000" flipH="1" flipV="1">
            <a:off x="5041107" y="2845594"/>
            <a:ext cx="600075" cy="1095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0"/>
            <a:endCxn id="24579" idx="2"/>
          </p:cNvCxnSpPr>
          <p:nvPr/>
        </p:nvCxnSpPr>
        <p:spPr>
          <a:xfrm rot="16200000" flipV="1">
            <a:off x="6466918" y="1529320"/>
            <a:ext cx="525942" cy="2667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3400" y="1447800"/>
            <a:ext cx="1600200" cy="381000"/>
          </a:xfrm>
          <a:prstGeom prst="rect">
            <a:avLst/>
          </a:prstGeom>
          <a:noFill/>
          <a:ln w="38100">
            <a:solidFill>
              <a:schemeClr val="tx1"/>
            </a:solidFill>
          </a:ln>
        </p:spPr>
        <p:txBody>
          <a:bodyPr wrap="square" rtlCol="0">
            <a:spAutoFit/>
          </a:bodyPr>
          <a:lstStyle/>
          <a:p>
            <a:r>
              <a:rPr lang="en-US" b="1" dirty="0" smtClean="0"/>
              <a:t>HDFS Blocks</a:t>
            </a:r>
            <a:endParaRPr lang="en-US" b="1" dirty="0"/>
          </a:p>
        </p:txBody>
      </p:sp>
      <p:sp>
        <p:nvSpPr>
          <p:cNvPr id="46" name="TextBox 45"/>
          <p:cNvSpPr txBox="1"/>
          <p:nvPr/>
        </p:nvSpPr>
        <p:spPr>
          <a:xfrm>
            <a:off x="533400" y="2590800"/>
            <a:ext cx="1600200" cy="381000"/>
          </a:xfrm>
          <a:prstGeom prst="rect">
            <a:avLst/>
          </a:prstGeom>
          <a:solidFill>
            <a:schemeClr val="bg1"/>
          </a:solidFill>
          <a:ln w="38100">
            <a:solidFill>
              <a:schemeClr val="tx1"/>
            </a:solidFill>
          </a:ln>
        </p:spPr>
        <p:txBody>
          <a:bodyPr wrap="square" rtlCol="0">
            <a:spAutoFit/>
          </a:bodyPr>
          <a:lstStyle/>
          <a:p>
            <a:r>
              <a:rPr lang="en-US" b="1" dirty="0" smtClean="0"/>
              <a:t>Store Block 3</a:t>
            </a:r>
            <a:endParaRPr lang="en-US" b="1" dirty="0"/>
          </a:p>
        </p:txBody>
      </p:sp>
      <p:sp>
        <p:nvSpPr>
          <p:cNvPr id="45" name="TextBox 44"/>
          <p:cNvSpPr txBox="1"/>
          <p:nvPr/>
        </p:nvSpPr>
        <p:spPr>
          <a:xfrm>
            <a:off x="533400" y="2209800"/>
            <a:ext cx="1600200" cy="381000"/>
          </a:xfrm>
          <a:prstGeom prst="rect">
            <a:avLst/>
          </a:prstGeom>
          <a:solidFill>
            <a:schemeClr val="bg1"/>
          </a:solidFill>
          <a:ln w="38100">
            <a:solidFill>
              <a:schemeClr val="tx1"/>
            </a:solidFill>
          </a:ln>
        </p:spPr>
        <p:txBody>
          <a:bodyPr wrap="square" rtlCol="0">
            <a:spAutoFit/>
          </a:bodyPr>
          <a:lstStyle/>
          <a:p>
            <a:r>
              <a:rPr lang="en-US" b="1" dirty="0" smtClean="0"/>
              <a:t>Store Block 2</a:t>
            </a:r>
            <a:endParaRPr lang="en-US" b="1" dirty="0"/>
          </a:p>
        </p:txBody>
      </p:sp>
      <p:sp>
        <p:nvSpPr>
          <p:cNvPr id="44" name="TextBox 43"/>
          <p:cNvSpPr txBox="1"/>
          <p:nvPr/>
        </p:nvSpPr>
        <p:spPr>
          <a:xfrm>
            <a:off x="533400" y="1828800"/>
            <a:ext cx="1600200" cy="381000"/>
          </a:xfrm>
          <a:prstGeom prst="rect">
            <a:avLst/>
          </a:prstGeom>
          <a:solidFill>
            <a:schemeClr val="bg1"/>
          </a:solidFill>
          <a:ln w="38100">
            <a:solidFill>
              <a:schemeClr val="tx1"/>
            </a:solidFill>
          </a:ln>
        </p:spPr>
        <p:txBody>
          <a:bodyPr wrap="square" rtlCol="0">
            <a:spAutoFit/>
          </a:bodyPr>
          <a:lstStyle/>
          <a:p>
            <a:r>
              <a:rPr lang="en-US" b="1" dirty="0" smtClean="0"/>
              <a:t>Store Block 1</a:t>
            </a:r>
            <a:endParaRPr lang="en-US" b="1" dirty="0"/>
          </a:p>
        </p:txBody>
      </p:sp>
    </p:spTree>
    <p:extLst>
      <p:ext uri="{BB962C8B-B14F-4D97-AF65-F5344CB8AC3E}">
        <p14:creationId xmlns:p14="http://schemas.microsoft.com/office/powerpoint/2010/main" val="15609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xEl>
                                              <p:pRg st="0" end="0"/>
                                            </p:txEl>
                                          </p:spTgt>
                                        </p:tgtEl>
                                        <p:attrNameLst>
                                          <p:attrName>style.visibility</p:attrName>
                                        </p:attrNameLst>
                                      </p:cBhvr>
                                      <p:to>
                                        <p:strVal val="visible"/>
                                      </p:to>
                                    </p:set>
                                  </p:childTnLst>
                                </p:cTn>
                              </p:par>
                            </p:childTnLst>
                          </p:cTn>
                        </p:par>
                        <p:par>
                          <p:cTn id="37" fill="hold">
                            <p:stCondLst>
                              <p:cond delay="0"/>
                            </p:stCondLst>
                            <p:childTnLst>
                              <p:par>
                                <p:cTn id="38" presetID="49" presetClass="path" presetSubtype="0" accel="50000" decel="50000" fill="hold" nodeType="afterEffect">
                                  <p:stCondLst>
                                    <p:cond delay="0"/>
                                  </p:stCondLst>
                                  <p:childTnLst>
                                    <p:animMotion origin="layout" path="M 0.0875 0.00555 L 0.1625 0.13889 " pathEditMode="relative" rAng="0" ptsTypes="AA">
                                      <p:cBhvr>
                                        <p:cTn id="39" dur="2000" fill="hold"/>
                                        <p:tgtEl>
                                          <p:spTgt spid="44"/>
                                        </p:tgtEl>
                                        <p:attrNameLst>
                                          <p:attrName>ppt_x</p:attrName>
                                          <p:attrName>ppt_y</p:attrName>
                                        </p:attrNameLst>
                                      </p:cBhvr>
                                      <p:rCtr x="3800" y="6700"/>
                                    </p:animMotion>
                                  </p:childTnLst>
                                </p:cTn>
                              </p:par>
                              <p:par>
                                <p:cTn id="40" presetID="49" presetClass="path" presetSubtype="0" accel="50000" decel="50000" fill="hold" nodeType="withEffect">
                                  <p:stCondLst>
                                    <p:cond delay="0"/>
                                  </p:stCondLst>
                                  <p:childTnLst>
                                    <p:animMotion origin="layout" path="M 0.0875 0.00556 L 0.4375 0.08334 " pathEditMode="relative" rAng="0" ptsTypes="AA">
                                      <p:cBhvr>
                                        <p:cTn id="41" dur="2000" fill="hold"/>
                                        <p:tgtEl>
                                          <p:spTgt spid="45"/>
                                        </p:tgtEl>
                                        <p:attrNameLst>
                                          <p:attrName>ppt_x</p:attrName>
                                          <p:attrName>ppt_y</p:attrName>
                                        </p:attrNameLst>
                                      </p:cBhvr>
                                      <p:rCtr x="17500" y="3900"/>
                                    </p:animMotion>
                                  </p:childTnLst>
                                </p:cTn>
                              </p:par>
                              <p:par>
                                <p:cTn id="42" presetID="49" presetClass="path" presetSubtype="0" accel="50000" decel="50000" fill="hold" nodeType="withEffect">
                                  <p:stCondLst>
                                    <p:cond delay="0"/>
                                  </p:stCondLst>
                                  <p:childTnLst>
                                    <p:animMotion origin="layout" path="M 0.0875 0.00556 L 0.74584 0.02778 " pathEditMode="relative" rAng="0" ptsTypes="AA">
                                      <p:cBhvr>
                                        <p:cTn id="43" dur="2000" fill="hold"/>
                                        <p:tgtEl>
                                          <p:spTgt spid="46"/>
                                        </p:tgtEl>
                                        <p:attrNameLst>
                                          <p:attrName>ppt_x</p:attrName>
                                          <p:attrName>ppt_y</p:attrName>
                                        </p:attrNameLst>
                                      </p:cBhvr>
                                      <p:rCtr x="32900" y="1100"/>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9">
                                            <p:txEl>
                                              <p:pRg st="4" end="4"/>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24" grpId="0"/>
      <p:bldP spid="25" grpId="0"/>
      <p:bldP spid="26" grpId="0"/>
      <p:bldP spid="27" grpId="0"/>
      <p:bldP spid="48" grpId="0" animBg="1"/>
      <p:bldP spid="46" grpId="0" animBg="1"/>
      <p:bldP spid="45"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3600" dirty="0" err="1" smtClean="0"/>
              <a:t>RCFile</a:t>
            </a:r>
            <a:r>
              <a:rPr lang="en-US" sz="3600" dirty="0" smtClean="0"/>
              <a:t> (Record Columnar File) in Hive</a:t>
            </a:r>
            <a:endParaRPr lang="en-US" sz="3600" dirty="0"/>
          </a:p>
        </p:txBody>
      </p:sp>
      <p:sp>
        <p:nvSpPr>
          <p:cNvPr id="3" name="Content Placeholder 2"/>
          <p:cNvSpPr>
            <a:spLocks noGrp="1"/>
          </p:cNvSpPr>
          <p:nvPr>
            <p:ph idx="1"/>
          </p:nvPr>
        </p:nvSpPr>
        <p:spPr>
          <a:xfrm>
            <a:off x="0" y="1143000"/>
            <a:ext cx="9144000" cy="4983163"/>
          </a:xfrm>
        </p:spPr>
        <p:txBody>
          <a:bodyPr>
            <a:normAutofit/>
          </a:bodyPr>
          <a:lstStyle/>
          <a:p>
            <a:r>
              <a:rPr lang="en-US" sz="2800" dirty="0" smtClean="0"/>
              <a:t>Eliminate unnecessary I/</a:t>
            </a:r>
            <a:r>
              <a:rPr lang="en-US" sz="2800" dirty="0" err="1" smtClean="0"/>
              <a:t>Os</a:t>
            </a:r>
            <a:r>
              <a:rPr lang="en-US" sz="2800" dirty="0" smtClean="0"/>
              <a:t> like </a:t>
            </a:r>
            <a:r>
              <a:rPr lang="en-US" sz="2800" dirty="0" smtClean="0">
                <a:solidFill>
                  <a:srgbClr val="FF0000"/>
                </a:solidFill>
              </a:rPr>
              <a:t>Column-store</a:t>
            </a:r>
          </a:p>
          <a:p>
            <a:pPr lvl="1"/>
            <a:r>
              <a:rPr lang="en-US" sz="2400" dirty="0" smtClean="0"/>
              <a:t>Only read needed columns from disks</a:t>
            </a:r>
          </a:p>
          <a:p>
            <a:r>
              <a:rPr lang="en-US" sz="2800" dirty="0" smtClean="0"/>
              <a:t>Eliminate network communication costs like </a:t>
            </a:r>
            <a:r>
              <a:rPr lang="en-US" sz="2800" dirty="0" smtClean="0">
                <a:solidFill>
                  <a:srgbClr val="FF0000"/>
                </a:solidFill>
              </a:rPr>
              <a:t>Row-store</a:t>
            </a:r>
          </a:p>
          <a:p>
            <a:pPr lvl="1"/>
            <a:r>
              <a:rPr lang="en-US" sz="2400" dirty="0" smtClean="0"/>
              <a:t>Minimizing column grouping operations </a:t>
            </a:r>
          </a:p>
          <a:p>
            <a:r>
              <a:rPr lang="en-US" sz="2800" dirty="0" smtClean="0"/>
              <a:t>Keep the fast data loading speed of </a:t>
            </a:r>
            <a:r>
              <a:rPr lang="en-US" sz="2800" dirty="0" smtClean="0">
                <a:solidFill>
                  <a:srgbClr val="FF0000"/>
                </a:solidFill>
              </a:rPr>
              <a:t>Row-store</a:t>
            </a:r>
          </a:p>
          <a:p>
            <a:r>
              <a:rPr lang="en-US" sz="2800" dirty="0" smtClean="0"/>
              <a:t>Efficient data compression like </a:t>
            </a:r>
            <a:r>
              <a:rPr lang="en-US" sz="2800" dirty="0" smtClean="0">
                <a:solidFill>
                  <a:srgbClr val="FF0000"/>
                </a:solidFill>
              </a:rPr>
              <a:t>Column-store</a:t>
            </a:r>
          </a:p>
          <a:p>
            <a:endParaRPr lang="en-US" dirty="0" smtClean="0"/>
          </a:p>
          <a:p>
            <a:r>
              <a:rPr lang="en-US" dirty="0" smtClean="0">
                <a:solidFill>
                  <a:srgbClr val="FF0000"/>
                </a:solidFill>
              </a:rPr>
              <a:t>Goal:</a:t>
            </a:r>
            <a:r>
              <a:rPr lang="en-US" dirty="0" smtClean="0"/>
              <a:t> to eliminate all the limits of Row-store and Column-store under HDFS </a:t>
            </a:r>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7920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 y="0"/>
            <a:ext cx="9144000" cy="1143000"/>
          </a:xfrm>
        </p:spPr>
        <p:txBody>
          <a:bodyPr>
            <a:noAutofit/>
          </a:bodyPr>
          <a:lstStyle/>
          <a:p>
            <a:r>
              <a:rPr lang="en-US" sz="3600" dirty="0" err="1" smtClean="0"/>
              <a:t>RCFile</a:t>
            </a:r>
            <a:r>
              <a:rPr lang="en-US" sz="3600" dirty="0" smtClean="0"/>
              <a:t>: Partition Table into </a:t>
            </a:r>
            <a:r>
              <a:rPr lang="en-US" sz="3600" dirty="0" smtClean="0">
                <a:solidFill>
                  <a:srgbClr val="FF0000"/>
                </a:solidFill>
              </a:rPr>
              <a:t>Row Groups</a:t>
            </a:r>
            <a:endParaRPr lang="en-US" sz="3600" dirty="0">
              <a:solidFill>
                <a:srgbClr val="FF0000"/>
              </a:solidFill>
            </a:endParaRPr>
          </a:p>
        </p:txBody>
      </p:sp>
      <p:graphicFrame>
        <p:nvGraphicFramePr>
          <p:cNvPr id="17" name="Content Placeholder 16"/>
          <p:cNvGraphicFramePr>
            <a:graphicFrameLocks noGrp="1"/>
          </p:cNvGraphicFramePr>
          <p:nvPr>
            <p:ph idx="1"/>
          </p:nvPr>
        </p:nvGraphicFramePr>
        <p:xfrm>
          <a:off x="1231726" y="3204865"/>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101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19" name="TextBox 18"/>
          <p:cNvSpPr txBox="1"/>
          <p:nvPr/>
        </p:nvSpPr>
        <p:spPr>
          <a:xfrm>
            <a:off x="2118831" y="1671935"/>
            <a:ext cx="861903" cy="461665"/>
          </a:xfrm>
          <a:prstGeom prst="rect">
            <a:avLst/>
          </a:prstGeom>
          <a:noFill/>
        </p:spPr>
        <p:txBody>
          <a:bodyPr wrap="none" rtlCol="0">
            <a:spAutoFit/>
          </a:bodyPr>
          <a:lstStyle/>
          <a:p>
            <a:r>
              <a:rPr lang="en-US" sz="2400" b="1" dirty="0" smtClean="0"/>
              <a:t>Table</a:t>
            </a:r>
            <a:endParaRPr lang="en-US" sz="2400" b="1" dirty="0"/>
          </a:p>
        </p:txBody>
      </p:sp>
      <p:graphicFrame>
        <p:nvGraphicFramePr>
          <p:cNvPr id="16" name="Content Placeholder 16"/>
          <p:cNvGraphicFramePr>
            <a:graphicFrameLocks/>
          </p:cNvGraphicFramePr>
          <p:nvPr/>
        </p:nvGraphicFramePr>
        <p:xfrm>
          <a:off x="2831926" y="3204865"/>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301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2" name="Content Placeholder 16"/>
          <p:cNvGraphicFramePr>
            <a:graphicFrameLocks/>
          </p:cNvGraphicFramePr>
          <p:nvPr/>
        </p:nvGraphicFramePr>
        <p:xfrm>
          <a:off x="2031826" y="3204865"/>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201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3" name="Content Placeholder 16"/>
          <p:cNvGraphicFramePr>
            <a:graphicFrameLocks/>
          </p:cNvGraphicFramePr>
          <p:nvPr/>
        </p:nvGraphicFramePr>
        <p:xfrm>
          <a:off x="3632026" y="3204865"/>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401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4" name="Flowchart: Document 23"/>
          <p:cNvSpPr/>
          <p:nvPr/>
        </p:nvSpPr>
        <p:spPr>
          <a:xfrm>
            <a:off x="6248400" y="2133600"/>
            <a:ext cx="2514600" cy="38862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p:cNvGraphicFramePr>
            <a:graphicFrameLocks noGrp="1"/>
          </p:cNvGraphicFramePr>
          <p:nvPr/>
        </p:nvGraphicFramePr>
        <p:xfrm>
          <a:off x="6400800" y="2346960"/>
          <a:ext cx="2209800" cy="2743200"/>
        </p:xfrm>
        <a:graphic>
          <a:graphicData uri="http://schemas.openxmlformats.org/drawingml/2006/table">
            <a:tbl>
              <a:tblPr firstRow="1" bandRow="1">
                <a:tableStyleId>{2D5ABB26-0587-4C30-8999-92F81FD0307C}</a:tableStyleId>
              </a:tblPr>
              <a:tblGrid>
                <a:gridCol w="2209800"/>
              </a:tblGrid>
              <a:tr h="370840">
                <a:tc>
                  <a:txBody>
                    <a:bodyPr/>
                    <a:lstStyle/>
                    <a:p>
                      <a:r>
                        <a:rPr lang="en-US" sz="2400" b="1" dirty="0" smtClean="0">
                          <a:solidFill>
                            <a:schemeClr val="bg1"/>
                          </a:solidFill>
                        </a:rPr>
                        <a:t>HDFS</a:t>
                      </a:r>
                      <a:r>
                        <a:rPr lang="en-US" sz="2400" b="1" baseline="0" dirty="0" smtClean="0">
                          <a:solidFill>
                            <a:schemeClr val="bg1"/>
                          </a:solidFill>
                        </a:rPr>
                        <a:t> Blocks</a:t>
                      </a:r>
                      <a:endParaRPr lang="en-US" sz="24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r>
                        <a:rPr lang="en-US" sz="2400" b="1" dirty="0" smtClean="0">
                          <a:solidFill>
                            <a:schemeClr val="bg1"/>
                          </a:solidFill>
                        </a:rPr>
                        <a:t>Store</a:t>
                      </a:r>
                      <a:r>
                        <a:rPr lang="en-US" sz="2400" b="1" baseline="0" dirty="0" smtClean="0">
                          <a:solidFill>
                            <a:schemeClr val="bg1"/>
                          </a:solidFill>
                        </a:rPr>
                        <a:t> Block 1</a:t>
                      </a:r>
                      <a:endParaRPr lang="en-US" sz="24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Store</a:t>
                      </a:r>
                      <a:r>
                        <a:rPr lang="en-US" sz="2400" b="1" baseline="0" dirty="0" smtClean="0">
                          <a:solidFill>
                            <a:schemeClr val="bg1"/>
                          </a:solidFill>
                        </a:rPr>
                        <a:t> Block 2</a:t>
                      </a:r>
                      <a:endParaRPr lang="en-US" sz="2400" b="1" dirty="0" smtClean="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Store</a:t>
                      </a:r>
                      <a:r>
                        <a:rPr lang="en-US" sz="2400" b="1" baseline="0" dirty="0" smtClean="0">
                          <a:solidFill>
                            <a:schemeClr val="bg1"/>
                          </a:solidFill>
                        </a:rPr>
                        <a:t> Block 3</a:t>
                      </a:r>
                      <a:endParaRPr lang="en-US" sz="2400" b="1" dirty="0" smtClean="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Store</a:t>
                      </a:r>
                      <a:r>
                        <a:rPr lang="en-US" sz="2400" b="1" baseline="0" dirty="0" smtClean="0">
                          <a:solidFill>
                            <a:schemeClr val="bg1"/>
                          </a:solidFill>
                        </a:rPr>
                        <a:t> Block 4</a:t>
                      </a:r>
                      <a:endParaRPr lang="en-US" sz="2400" b="1" dirty="0" smtClean="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11" name="Content Placeholder 16"/>
          <p:cNvGraphicFramePr>
            <a:graphicFrameLocks/>
          </p:cNvGraphicFramePr>
          <p:nvPr/>
        </p:nvGraphicFramePr>
        <p:xfrm>
          <a:off x="1231726" y="2286000"/>
          <a:ext cx="800100" cy="9144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A</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r>
                        <a:rPr lang="en-US" sz="2400" dirty="0" smtClean="0">
                          <a:solidFill>
                            <a:schemeClr val="tx1"/>
                          </a:solidFill>
                        </a:rPr>
                        <a:t>…</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graphicFrame>
        <p:nvGraphicFramePr>
          <p:cNvPr id="12" name="Content Placeholder 16"/>
          <p:cNvGraphicFramePr>
            <a:graphicFrameLocks/>
          </p:cNvGraphicFramePr>
          <p:nvPr/>
        </p:nvGraphicFramePr>
        <p:xfrm>
          <a:off x="2831926" y="2286000"/>
          <a:ext cx="800100" cy="9144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C</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r>
                        <a:rPr lang="en-US" sz="2400" dirty="0" smtClean="0">
                          <a:solidFill>
                            <a:schemeClr val="tx1"/>
                          </a:solidFill>
                        </a:rPr>
                        <a:t>…</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graphicFrame>
        <p:nvGraphicFramePr>
          <p:cNvPr id="13" name="Content Placeholder 16"/>
          <p:cNvGraphicFramePr>
            <a:graphicFrameLocks/>
          </p:cNvGraphicFramePr>
          <p:nvPr/>
        </p:nvGraphicFramePr>
        <p:xfrm>
          <a:off x="2031826" y="2286000"/>
          <a:ext cx="800100" cy="9144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B</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r>
                        <a:rPr lang="en-US" sz="2400" dirty="0" smtClean="0">
                          <a:solidFill>
                            <a:schemeClr val="tx1"/>
                          </a:solidFill>
                        </a:rPr>
                        <a:t>…</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graphicFrame>
        <p:nvGraphicFramePr>
          <p:cNvPr id="14" name="Content Placeholder 16"/>
          <p:cNvGraphicFramePr>
            <a:graphicFrameLocks/>
          </p:cNvGraphicFramePr>
          <p:nvPr/>
        </p:nvGraphicFramePr>
        <p:xfrm>
          <a:off x="3632026" y="2286000"/>
          <a:ext cx="800100" cy="9144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D</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70840">
                <a:tc>
                  <a:txBody>
                    <a:bodyPr/>
                    <a:lstStyle/>
                    <a:p>
                      <a:r>
                        <a:rPr lang="en-US" sz="2400" dirty="0" smtClean="0">
                          <a:solidFill>
                            <a:schemeClr val="tx1"/>
                          </a:solidFill>
                        </a:rPr>
                        <a:t>…</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graphicFrame>
        <p:nvGraphicFramePr>
          <p:cNvPr id="15" name="Content Placeholder 16"/>
          <p:cNvGraphicFramePr>
            <a:graphicFrameLocks/>
          </p:cNvGraphicFramePr>
          <p:nvPr/>
        </p:nvGraphicFramePr>
        <p:xfrm>
          <a:off x="1231726" y="5486400"/>
          <a:ext cx="800100" cy="4572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graphicFrame>
        <p:nvGraphicFramePr>
          <p:cNvPr id="18" name="Content Placeholder 16"/>
          <p:cNvGraphicFramePr>
            <a:graphicFrameLocks/>
          </p:cNvGraphicFramePr>
          <p:nvPr/>
        </p:nvGraphicFramePr>
        <p:xfrm>
          <a:off x="2831926" y="5486400"/>
          <a:ext cx="800100" cy="4572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graphicFrame>
        <p:nvGraphicFramePr>
          <p:cNvPr id="20" name="Content Placeholder 16"/>
          <p:cNvGraphicFramePr>
            <a:graphicFrameLocks/>
          </p:cNvGraphicFramePr>
          <p:nvPr/>
        </p:nvGraphicFramePr>
        <p:xfrm>
          <a:off x="2031826" y="5486400"/>
          <a:ext cx="800100" cy="4572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graphicFrame>
        <p:nvGraphicFramePr>
          <p:cNvPr id="21" name="Content Placeholder 16"/>
          <p:cNvGraphicFramePr>
            <a:graphicFrameLocks/>
          </p:cNvGraphicFramePr>
          <p:nvPr/>
        </p:nvGraphicFramePr>
        <p:xfrm>
          <a:off x="3632026" y="5486400"/>
          <a:ext cx="800100" cy="4572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sp>
        <p:nvSpPr>
          <p:cNvPr id="26" name="Left Brace 25"/>
          <p:cNvSpPr/>
          <p:nvPr/>
        </p:nvSpPr>
        <p:spPr>
          <a:xfrm rot="10800000">
            <a:off x="4508326" y="3200400"/>
            <a:ext cx="368474" cy="2171179"/>
          </a:xfrm>
          <a:prstGeom prst="leftBrace">
            <a:avLst>
              <a:gd name="adj1" fmla="val 8333"/>
              <a:gd name="adj2" fmla="val 4942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1905000" y="2738735"/>
            <a:ext cx="1866088" cy="461665"/>
          </a:xfrm>
          <a:prstGeom prst="rect">
            <a:avLst/>
          </a:prstGeom>
          <a:noFill/>
        </p:spPr>
        <p:txBody>
          <a:bodyPr wrap="none" rtlCol="0">
            <a:spAutoFit/>
          </a:bodyPr>
          <a:lstStyle/>
          <a:p>
            <a:r>
              <a:rPr lang="en-US" sz="2400" b="1" dirty="0" smtClean="0"/>
              <a:t>A Row Group</a:t>
            </a:r>
            <a:endParaRPr lang="en-US" sz="2400" b="1" dirty="0"/>
          </a:p>
        </p:txBody>
      </p:sp>
      <p:sp>
        <p:nvSpPr>
          <p:cNvPr id="28" name="Right Arrow 27"/>
          <p:cNvSpPr/>
          <p:nvPr/>
        </p:nvSpPr>
        <p:spPr>
          <a:xfrm rot="19372087">
            <a:off x="4748584" y="3389925"/>
            <a:ext cx="1848991"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876800" y="1295400"/>
            <a:ext cx="3810000" cy="707886"/>
          </a:xfrm>
          <a:prstGeom prst="rect">
            <a:avLst/>
          </a:prstGeom>
          <a:noFill/>
        </p:spPr>
        <p:txBody>
          <a:bodyPr wrap="square" rtlCol="0">
            <a:spAutoFit/>
          </a:bodyPr>
          <a:lstStyle/>
          <a:p>
            <a:r>
              <a:rPr lang="en-US" sz="2000" b="1" dirty="0" smtClean="0">
                <a:latin typeface="Garamond" pitchFamily="18" charset="0"/>
              </a:rPr>
              <a:t>A HDFS block consists of one </a:t>
            </a:r>
          </a:p>
          <a:p>
            <a:r>
              <a:rPr lang="en-US" sz="2000" b="1" dirty="0" smtClean="0">
                <a:latin typeface="Garamond" pitchFamily="18" charset="0"/>
              </a:rPr>
              <a:t>or multiple row groups</a:t>
            </a:r>
            <a:endParaRPr lang="en-US" sz="2000" b="1" dirty="0">
              <a:latin typeface="Garamond" pitchFamily="18" charset="0"/>
            </a:endParaRPr>
          </a:p>
        </p:txBody>
      </p:sp>
    </p:spTree>
    <p:extLst>
      <p:ext uri="{BB962C8B-B14F-4D97-AF65-F5344CB8AC3E}">
        <p14:creationId xmlns:p14="http://schemas.microsoft.com/office/powerpoint/2010/main" val="9101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07771 " pathEditMode="relative" ptsTypes="AA">
                                      <p:cBhvr>
                                        <p:cTn id="6" dur="2000" fill="hold"/>
                                        <p:tgtEl>
                                          <p:spTgt spid="14"/>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 -0.07771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 -0.07771 " pathEditMode="relative" ptsTypes="AA">
                                      <p:cBhvr>
                                        <p:cTn id="10" dur="2000" fill="hold"/>
                                        <p:tgtEl>
                                          <p:spTgt spid="1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 -0.07771 " pathEditMode="relative" ptsTypes="AA">
                                      <p:cBhvr>
                                        <p:cTn id="12" dur="20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 -0.07771 " pathEditMode="relative" ptsTypes="AA">
                                      <p:cBhvr>
                                        <p:cTn id="14" dur="2000" fill="hold"/>
                                        <p:tgtEl>
                                          <p:spTgt spid="19"/>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 0.07771 " pathEditMode="relative" ptsTypes="AA">
                                      <p:cBhvr>
                                        <p:cTn id="16" dur="2000" fill="hold"/>
                                        <p:tgtEl>
                                          <p:spTgt spid="15"/>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 0.07771 " pathEditMode="relative" ptsTypes="AA">
                                      <p:cBhvr>
                                        <p:cTn id="18" dur="2000" fill="hold"/>
                                        <p:tgtEl>
                                          <p:spTgt spid="20"/>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 0.07771 " pathEditMode="relative" ptsTypes="AA">
                                      <p:cBhvr>
                                        <p:cTn id="20" dur="2000" fill="hold"/>
                                        <p:tgtEl>
                                          <p:spTgt spid="1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 0.07771 " pathEditMode="relative" ptsTypes="AA">
                                      <p:cBhvr>
                                        <p:cTn id="22" dur="2000" fill="hold"/>
                                        <p:tgtEl>
                                          <p:spTgt spid="21"/>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P spid="27" grpId="0"/>
      <p:bldP spid="28"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15888"/>
            <a:ext cx="9144000" cy="792162"/>
          </a:xfrm>
        </p:spPr>
        <p:txBody>
          <a:bodyPr/>
          <a:lstStyle/>
          <a:p>
            <a:r>
              <a:rPr lang="en-US" altLang="en-US" sz="3000" b="1" dirty="0" smtClean="0">
                <a:solidFill>
                  <a:srgbClr val="0000FF"/>
                </a:solidFill>
              </a:rPr>
              <a:t> Evolution of Computer Systems </a:t>
            </a:r>
          </a:p>
        </p:txBody>
      </p:sp>
      <p:sp>
        <p:nvSpPr>
          <p:cNvPr id="3" name="Content Placeholder 2"/>
          <p:cNvSpPr>
            <a:spLocks noGrp="1"/>
          </p:cNvSpPr>
          <p:nvPr>
            <p:ph idx="1"/>
          </p:nvPr>
        </p:nvSpPr>
        <p:spPr>
          <a:xfrm>
            <a:off x="0" y="836613"/>
            <a:ext cx="9144000" cy="6021387"/>
          </a:xfrm>
        </p:spPr>
        <p:txBody>
          <a:bodyPr/>
          <a:lstStyle/>
          <a:p>
            <a:r>
              <a:rPr lang="en-US" altLang="en-US" sz="2400" dirty="0" smtClean="0"/>
              <a:t>Computers as “</a:t>
            </a:r>
            <a:r>
              <a:rPr lang="en-US" altLang="en-US" sz="2400" dirty="0" smtClean="0">
                <a:solidFill>
                  <a:srgbClr val="FF0000"/>
                </a:solidFill>
              </a:rPr>
              <a:t>computers</a:t>
            </a:r>
            <a:r>
              <a:rPr lang="en-US" altLang="en-US" sz="2400" dirty="0" smtClean="0"/>
              <a:t>” (1930s -1990s)</a:t>
            </a:r>
          </a:p>
          <a:p>
            <a:pPr lvl="1"/>
            <a:r>
              <a:rPr lang="en-US" altLang="en-US" sz="2000" dirty="0" smtClean="0"/>
              <a:t>Computer architecture (CPU chips, cache, DRAM, and storage)</a:t>
            </a:r>
          </a:p>
          <a:p>
            <a:pPr lvl="1"/>
            <a:r>
              <a:rPr lang="en-US" altLang="en-US" sz="2000" dirty="0" smtClean="0"/>
              <a:t>Operating systems (both open sources and commercial)</a:t>
            </a:r>
          </a:p>
          <a:p>
            <a:pPr lvl="1"/>
            <a:r>
              <a:rPr lang="en-US" altLang="en-US" sz="2000" dirty="0" smtClean="0"/>
              <a:t>Compilers (execution optimizations) </a:t>
            </a:r>
          </a:p>
          <a:p>
            <a:pPr lvl="1"/>
            <a:r>
              <a:rPr lang="en-US" altLang="en-US" sz="2000" dirty="0" smtClean="0"/>
              <a:t>Databases (both commercial and open sources)   </a:t>
            </a:r>
          </a:p>
          <a:p>
            <a:pPr lvl="1"/>
            <a:r>
              <a:rPr lang="en-US" altLang="en-US" sz="2000" dirty="0" smtClean="0"/>
              <a:t>Standard scientific computing software</a:t>
            </a:r>
          </a:p>
          <a:p>
            <a:r>
              <a:rPr lang="en-US" altLang="en-US" sz="2400" dirty="0" smtClean="0"/>
              <a:t>Computers as “</a:t>
            </a:r>
            <a:r>
              <a:rPr lang="en-US" altLang="en-US" sz="2400" dirty="0" smtClean="0">
                <a:solidFill>
                  <a:srgbClr val="FF0000"/>
                </a:solidFill>
              </a:rPr>
              <a:t>networks</a:t>
            </a:r>
            <a:r>
              <a:rPr lang="en-US" altLang="en-US" sz="2400" dirty="0" smtClean="0"/>
              <a:t>” (1990s – 2010s) </a:t>
            </a:r>
          </a:p>
          <a:p>
            <a:pPr lvl="1"/>
            <a:r>
              <a:rPr lang="en-US" altLang="en-US" sz="2000" dirty="0" smtClean="0"/>
              <a:t>Internet capacity change  </a:t>
            </a:r>
          </a:p>
          <a:p>
            <a:pPr lvl="2"/>
            <a:r>
              <a:rPr lang="en-US" altLang="en-US" sz="2000" dirty="0" smtClean="0"/>
              <a:t>281 PB (</a:t>
            </a:r>
            <a:r>
              <a:rPr lang="en-US" altLang="en-US" sz="2000" b="1" dirty="0" smtClean="0">
                <a:solidFill>
                  <a:srgbClr val="0000FF"/>
                </a:solidFill>
              </a:rPr>
              <a:t>1986</a:t>
            </a:r>
            <a:r>
              <a:rPr lang="en-US" altLang="en-US" sz="2000" dirty="0" smtClean="0"/>
              <a:t>),  471 PB (</a:t>
            </a:r>
            <a:r>
              <a:rPr lang="en-US" altLang="en-US" sz="2000" b="1" dirty="0" smtClean="0">
                <a:solidFill>
                  <a:srgbClr val="0000FF"/>
                </a:solidFill>
              </a:rPr>
              <a:t>1993, +68%</a:t>
            </a:r>
            <a:r>
              <a:rPr lang="en-US" altLang="en-US" sz="2000" dirty="0" smtClean="0"/>
              <a:t>), 2.2 EB (</a:t>
            </a:r>
            <a:r>
              <a:rPr lang="en-US" altLang="en-US" sz="2000" b="1" dirty="0" smtClean="0">
                <a:solidFill>
                  <a:srgbClr val="0000FF"/>
                </a:solidFill>
              </a:rPr>
              <a:t>2000, +3.67 times</a:t>
            </a:r>
            <a:r>
              <a:rPr lang="en-US" altLang="en-US" sz="2000" dirty="0" smtClean="0"/>
              <a:t>), 65 EB </a:t>
            </a:r>
            <a:r>
              <a:rPr lang="en-US" altLang="en-US" sz="2000" dirty="0" smtClean="0">
                <a:solidFill>
                  <a:srgbClr val="0000FF"/>
                </a:solidFill>
              </a:rPr>
              <a:t>(</a:t>
            </a:r>
            <a:r>
              <a:rPr lang="en-US" altLang="en-US" sz="2000" b="1" dirty="0" smtClean="0">
                <a:solidFill>
                  <a:srgbClr val="0000FF"/>
                </a:solidFill>
              </a:rPr>
              <a:t>2007, </a:t>
            </a:r>
            <a:r>
              <a:rPr lang="en-US" altLang="en-US" sz="2000" b="1" dirty="0" smtClean="0">
                <a:solidFill>
                  <a:srgbClr val="FF0000"/>
                </a:solidFill>
              </a:rPr>
              <a:t>29 times</a:t>
            </a:r>
            <a:r>
              <a:rPr lang="en-US" altLang="en-US" sz="2000" dirty="0" smtClean="0"/>
              <a:t>), 667 EB (</a:t>
            </a:r>
            <a:r>
              <a:rPr lang="en-US" altLang="en-US" sz="2000" b="1" dirty="0" smtClean="0">
                <a:solidFill>
                  <a:srgbClr val="0000FF"/>
                </a:solidFill>
              </a:rPr>
              <a:t>2013, 9 times</a:t>
            </a:r>
            <a:r>
              <a:rPr lang="en-US" altLang="en-US" sz="2000" dirty="0" smtClean="0"/>
              <a:t>)   </a:t>
            </a:r>
          </a:p>
          <a:p>
            <a:pPr lvl="2"/>
            <a:r>
              <a:rPr lang="en-US" altLang="en-US" sz="2000" dirty="0" smtClean="0"/>
              <a:t>Wireless infrastructure </a:t>
            </a:r>
          </a:p>
          <a:p>
            <a:r>
              <a:rPr lang="en-US" altLang="en-US" sz="2400" dirty="0" smtClean="0"/>
              <a:t>Computers as “</a:t>
            </a:r>
            <a:r>
              <a:rPr lang="en-US" altLang="en-US" sz="2400" dirty="0" smtClean="0">
                <a:solidFill>
                  <a:srgbClr val="FF0000"/>
                </a:solidFill>
              </a:rPr>
              <a:t>data centers</a:t>
            </a:r>
            <a:r>
              <a:rPr lang="en-US" altLang="en-US" sz="2400" dirty="0" smtClean="0"/>
              <a:t>” (starting 21</a:t>
            </a:r>
            <a:r>
              <a:rPr lang="en-US" altLang="en-US" sz="2400" baseline="30000" dirty="0" smtClean="0"/>
              <a:t>st</a:t>
            </a:r>
            <a:r>
              <a:rPr lang="en-US" altLang="en-US" sz="2400" dirty="0" smtClean="0"/>
              <a:t> century)</a:t>
            </a:r>
          </a:p>
          <a:p>
            <a:pPr lvl="1"/>
            <a:r>
              <a:rPr lang="en-US" altLang="en-US" sz="2000" dirty="0" smtClean="0"/>
              <a:t>Everything is digitized and saved in daily life and all other applications</a:t>
            </a:r>
          </a:p>
          <a:p>
            <a:pPr lvl="1"/>
            <a:r>
              <a:rPr lang="en-US" altLang="en-US" sz="2000" dirty="0" smtClean="0"/>
              <a:t>Time/space creates big data: </a:t>
            </a:r>
            <a:r>
              <a:rPr lang="en-US" altLang="en-US" sz="2000" dirty="0" smtClean="0">
                <a:solidFill>
                  <a:srgbClr val="0000FF"/>
                </a:solidFill>
              </a:rPr>
              <a:t>short latency </a:t>
            </a:r>
            <a:r>
              <a:rPr lang="en-US" altLang="en-US" sz="2000" dirty="0" smtClean="0"/>
              <a:t>and </a:t>
            </a:r>
            <a:r>
              <a:rPr lang="en-US" altLang="en-US" sz="2000" dirty="0" smtClean="0">
                <a:solidFill>
                  <a:srgbClr val="0000FF"/>
                </a:solidFill>
              </a:rPr>
              <a:t>unlimited storage space</a:t>
            </a:r>
            <a:r>
              <a:rPr lang="en-US" altLang="en-US" sz="2000" dirty="0" smtClean="0"/>
              <a:t>. </a:t>
            </a:r>
          </a:p>
          <a:p>
            <a:pPr lvl="1"/>
            <a:r>
              <a:rPr lang="en-US" altLang="zh-CN" sz="2000" dirty="0" smtClean="0"/>
              <a:t>D</a:t>
            </a:r>
            <a:r>
              <a:rPr lang="en-US" altLang="en-US" sz="2000" dirty="0" smtClean="0"/>
              <a:t>ata-driven decisions and actions   </a:t>
            </a:r>
          </a:p>
        </p:txBody>
      </p:sp>
      <p:sp>
        <p:nvSpPr>
          <p:cNvPr id="5124" name="Slide Number Placeholder 3"/>
          <p:cNvSpPr>
            <a:spLocks noGrp="1"/>
          </p:cNvSpPr>
          <p:nvPr>
            <p:ph type="sldNum" sz="quarter" idx="12"/>
          </p:nvPr>
        </p:nvSpPr>
        <p:spPr>
          <a:xfrm>
            <a:off x="8243888" y="6245225"/>
            <a:ext cx="44291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fld id="{5B5FC69C-954E-4AEC-AB82-26E096DB5F6D}" type="slidenum">
              <a:rPr lang="en-US" altLang="en-US" sz="1400" smtClean="0"/>
              <a:pPr eaLnBrk="1" hangingPunct="1">
                <a:spcBef>
                  <a:spcPct val="0"/>
                </a:spcBef>
                <a:buFontTx/>
                <a:buNone/>
              </a:pPr>
              <a:t>2</a:t>
            </a:fld>
            <a:endParaRPr lang="en-US" altLang="en-US" sz="1400" smtClean="0"/>
          </a:p>
        </p:txBody>
      </p:sp>
    </p:spTree>
    <p:extLst>
      <p:ext uri="{BB962C8B-B14F-4D97-AF65-F5344CB8AC3E}">
        <p14:creationId xmlns:p14="http://schemas.microsoft.com/office/powerpoint/2010/main" val="2597147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ctr"/>
            <a:r>
              <a:rPr lang="en-US" sz="3100" dirty="0" err="1" smtClean="0"/>
              <a:t>RCFile</a:t>
            </a:r>
            <a:r>
              <a:rPr lang="en-US" sz="3100" dirty="0" smtClean="0"/>
              <a:t>: Distributed </a:t>
            </a:r>
            <a:r>
              <a:rPr lang="en-US" sz="3100" dirty="0" smtClean="0">
                <a:solidFill>
                  <a:srgbClr val="FF0000"/>
                </a:solidFill>
              </a:rPr>
              <a:t>Row-Groups</a:t>
            </a:r>
            <a:r>
              <a:rPr lang="en-US" sz="3100" dirty="0" smtClean="0"/>
              <a:t> among Nodes</a:t>
            </a:r>
            <a:endParaRPr lang="en-US" sz="3100" dirty="0"/>
          </a:p>
        </p:txBody>
      </p:sp>
      <p:sp>
        <p:nvSpPr>
          <p:cNvPr id="4" name="Slide Number Placeholder 3"/>
          <p:cNvSpPr>
            <a:spLocks noGrp="1"/>
          </p:cNvSpPr>
          <p:nvPr>
            <p:ph type="sldNum" sz="quarter" idx="12"/>
          </p:nvPr>
        </p:nvSpPr>
        <p:spPr>
          <a:xfrm>
            <a:off x="6553200" y="6188075"/>
            <a:ext cx="2133600" cy="365125"/>
          </a:xfrm>
        </p:spPr>
        <p:txBody>
          <a:bodyPr/>
          <a:lstStyle/>
          <a:p>
            <a:fld id="{B6F15528-21DE-4FAA-801E-634DDDAF4B2B}" type="slidenum">
              <a:rPr lang="en-US" smtClean="0"/>
              <a:pPr/>
              <a:t>20</a:t>
            </a:fld>
            <a:endParaRPr lang="en-US"/>
          </a:p>
        </p:txBody>
      </p:sp>
      <p:pic>
        <p:nvPicPr>
          <p:cNvPr id="24578" name="Picture 2"/>
          <p:cNvPicPr>
            <a:picLocks noChangeAspect="1" noChangeArrowheads="1"/>
          </p:cNvPicPr>
          <p:nvPr/>
        </p:nvPicPr>
        <p:blipFill>
          <a:blip r:embed="rId3" cstate="print"/>
          <a:srcRect/>
          <a:stretch>
            <a:fillRect/>
          </a:stretch>
        </p:blipFill>
        <p:spPr bwMode="auto">
          <a:xfrm>
            <a:off x="2209800" y="4796135"/>
            <a:ext cx="819150" cy="1162050"/>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srcRect/>
          <a:stretch>
            <a:fillRect/>
          </a:stretch>
        </p:blipFill>
        <p:spPr bwMode="auto">
          <a:xfrm>
            <a:off x="4876800" y="4796135"/>
            <a:ext cx="819150" cy="1162050"/>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a:stretch>
            <a:fillRect/>
          </a:stretch>
        </p:blipFill>
        <p:spPr bwMode="auto">
          <a:xfrm>
            <a:off x="7562850" y="4796135"/>
            <a:ext cx="819150" cy="1162050"/>
          </a:xfrm>
          <a:prstGeom prst="rect">
            <a:avLst/>
          </a:prstGeom>
          <a:noFill/>
          <a:ln w="9525">
            <a:noFill/>
            <a:miter lim="800000"/>
            <a:headEnd/>
            <a:tailEnd/>
          </a:ln>
        </p:spPr>
      </p:pic>
      <p:pic>
        <p:nvPicPr>
          <p:cNvPr id="24579" name="Picture 3"/>
          <p:cNvPicPr>
            <a:picLocks noChangeAspect="1" noChangeArrowheads="1"/>
          </p:cNvPicPr>
          <p:nvPr/>
        </p:nvPicPr>
        <p:blipFill>
          <a:blip r:embed="rId4" cstate="print"/>
          <a:srcRect/>
          <a:stretch>
            <a:fillRect/>
          </a:stretch>
        </p:blipFill>
        <p:spPr bwMode="auto">
          <a:xfrm>
            <a:off x="4953000" y="2286000"/>
            <a:ext cx="885825" cy="1304925"/>
          </a:xfrm>
          <a:prstGeom prst="rect">
            <a:avLst/>
          </a:prstGeom>
          <a:noFill/>
          <a:ln w="9525">
            <a:noFill/>
            <a:miter lim="800000"/>
            <a:headEnd/>
            <a:tailEnd/>
          </a:ln>
        </p:spPr>
      </p:pic>
      <p:sp>
        <p:nvSpPr>
          <p:cNvPr id="24" name="TextBox 23"/>
          <p:cNvSpPr txBox="1"/>
          <p:nvPr/>
        </p:nvSpPr>
        <p:spPr>
          <a:xfrm>
            <a:off x="4648200" y="1828800"/>
            <a:ext cx="1600200" cy="461665"/>
          </a:xfrm>
          <a:prstGeom prst="rect">
            <a:avLst/>
          </a:prstGeom>
          <a:noFill/>
        </p:spPr>
        <p:txBody>
          <a:bodyPr wrap="square" rtlCol="0">
            <a:spAutoFit/>
          </a:bodyPr>
          <a:lstStyle/>
          <a:p>
            <a:r>
              <a:rPr lang="en-US" sz="2400" dirty="0" err="1" smtClean="0"/>
              <a:t>NameNode</a:t>
            </a:r>
            <a:endParaRPr lang="en-US" sz="2400" dirty="0"/>
          </a:p>
        </p:txBody>
      </p:sp>
      <p:sp>
        <p:nvSpPr>
          <p:cNvPr id="25" name="TextBox 24"/>
          <p:cNvSpPr txBox="1"/>
          <p:nvPr/>
        </p:nvSpPr>
        <p:spPr>
          <a:xfrm>
            <a:off x="1752600" y="5939135"/>
            <a:ext cx="1828800" cy="461665"/>
          </a:xfrm>
          <a:prstGeom prst="rect">
            <a:avLst/>
          </a:prstGeom>
          <a:noFill/>
        </p:spPr>
        <p:txBody>
          <a:bodyPr wrap="square" rtlCol="0">
            <a:spAutoFit/>
          </a:bodyPr>
          <a:lstStyle/>
          <a:p>
            <a:r>
              <a:rPr lang="en-US" sz="2400" dirty="0" err="1" smtClean="0"/>
              <a:t>DataNode</a:t>
            </a:r>
            <a:r>
              <a:rPr lang="en-US" sz="2400" dirty="0" smtClean="0"/>
              <a:t> 1</a:t>
            </a:r>
            <a:endParaRPr lang="en-US" sz="2400" dirty="0"/>
          </a:p>
        </p:txBody>
      </p:sp>
      <p:sp>
        <p:nvSpPr>
          <p:cNvPr id="26" name="TextBox 25"/>
          <p:cNvSpPr txBox="1"/>
          <p:nvPr/>
        </p:nvSpPr>
        <p:spPr>
          <a:xfrm>
            <a:off x="4572000" y="5939135"/>
            <a:ext cx="1828800" cy="461665"/>
          </a:xfrm>
          <a:prstGeom prst="rect">
            <a:avLst/>
          </a:prstGeom>
          <a:noFill/>
        </p:spPr>
        <p:txBody>
          <a:bodyPr wrap="square" rtlCol="0">
            <a:spAutoFit/>
          </a:bodyPr>
          <a:lstStyle/>
          <a:p>
            <a:r>
              <a:rPr lang="en-US" sz="2400" dirty="0" err="1" smtClean="0"/>
              <a:t>DataNode</a:t>
            </a:r>
            <a:r>
              <a:rPr lang="en-US" sz="2400" dirty="0" smtClean="0"/>
              <a:t> 2</a:t>
            </a:r>
            <a:endParaRPr lang="en-US" sz="2400" dirty="0"/>
          </a:p>
        </p:txBody>
      </p:sp>
      <p:sp>
        <p:nvSpPr>
          <p:cNvPr id="27" name="TextBox 26"/>
          <p:cNvSpPr txBox="1"/>
          <p:nvPr/>
        </p:nvSpPr>
        <p:spPr>
          <a:xfrm>
            <a:off x="7162800" y="5934670"/>
            <a:ext cx="1828800" cy="461665"/>
          </a:xfrm>
          <a:prstGeom prst="rect">
            <a:avLst/>
          </a:prstGeom>
          <a:noFill/>
        </p:spPr>
        <p:txBody>
          <a:bodyPr wrap="square" rtlCol="0">
            <a:spAutoFit/>
          </a:bodyPr>
          <a:lstStyle/>
          <a:p>
            <a:r>
              <a:rPr lang="en-US" sz="2400" dirty="0" err="1" smtClean="0"/>
              <a:t>DataNode</a:t>
            </a:r>
            <a:r>
              <a:rPr lang="en-US" sz="2400" dirty="0" smtClean="0"/>
              <a:t> 3</a:t>
            </a:r>
            <a:endParaRPr lang="en-US" sz="2400" dirty="0"/>
          </a:p>
        </p:txBody>
      </p:sp>
      <p:cxnSp>
        <p:nvCxnSpPr>
          <p:cNvPr id="29" name="Straight Connector 28"/>
          <p:cNvCxnSpPr>
            <a:stCxn id="24578" idx="0"/>
            <a:endCxn id="24579" idx="2"/>
          </p:cNvCxnSpPr>
          <p:nvPr/>
        </p:nvCxnSpPr>
        <p:spPr>
          <a:xfrm rot="5400000" flipH="1" flipV="1">
            <a:off x="3405039" y="2805261"/>
            <a:ext cx="1205210" cy="27765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2" idx="0"/>
            <a:endCxn id="24579" idx="2"/>
          </p:cNvCxnSpPr>
          <p:nvPr/>
        </p:nvCxnSpPr>
        <p:spPr>
          <a:xfrm rot="5400000" flipH="1" flipV="1">
            <a:off x="4738539" y="4138761"/>
            <a:ext cx="1205210" cy="1095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3" idx="0"/>
            <a:endCxn id="24579" idx="2"/>
          </p:cNvCxnSpPr>
          <p:nvPr/>
        </p:nvCxnSpPr>
        <p:spPr>
          <a:xfrm rot="16200000" flipV="1">
            <a:off x="6081564" y="2905274"/>
            <a:ext cx="1205210" cy="25765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3400" y="1752600"/>
            <a:ext cx="1600200" cy="381000"/>
          </a:xfrm>
          <a:prstGeom prst="rect">
            <a:avLst/>
          </a:prstGeom>
          <a:noFill/>
          <a:ln w="38100">
            <a:solidFill>
              <a:schemeClr val="tx1"/>
            </a:solidFill>
          </a:ln>
        </p:spPr>
        <p:txBody>
          <a:bodyPr wrap="square" rtlCol="0">
            <a:spAutoFit/>
          </a:bodyPr>
          <a:lstStyle/>
          <a:p>
            <a:r>
              <a:rPr lang="en-US" b="1" dirty="0" smtClean="0"/>
              <a:t>HDFS Blocks</a:t>
            </a:r>
            <a:endParaRPr lang="en-US" b="1" dirty="0"/>
          </a:p>
        </p:txBody>
      </p:sp>
      <p:sp>
        <p:nvSpPr>
          <p:cNvPr id="46" name="TextBox 45"/>
          <p:cNvSpPr txBox="1"/>
          <p:nvPr/>
        </p:nvSpPr>
        <p:spPr>
          <a:xfrm>
            <a:off x="533400" y="2895600"/>
            <a:ext cx="1600200" cy="381000"/>
          </a:xfrm>
          <a:prstGeom prst="rect">
            <a:avLst/>
          </a:prstGeom>
          <a:solidFill>
            <a:schemeClr val="bg1"/>
          </a:solidFill>
          <a:ln w="38100">
            <a:solidFill>
              <a:schemeClr val="tx1"/>
            </a:solidFill>
          </a:ln>
        </p:spPr>
        <p:txBody>
          <a:bodyPr wrap="square" rtlCol="0">
            <a:spAutoFit/>
          </a:bodyPr>
          <a:lstStyle/>
          <a:p>
            <a:r>
              <a:rPr lang="en-US" b="1" dirty="0" smtClean="0"/>
              <a:t>Store Block 3</a:t>
            </a:r>
            <a:endParaRPr lang="en-US" b="1" dirty="0"/>
          </a:p>
        </p:txBody>
      </p:sp>
      <p:sp>
        <p:nvSpPr>
          <p:cNvPr id="45" name="TextBox 44"/>
          <p:cNvSpPr txBox="1"/>
          <p:nvPr/>
        </p:nvSpPr>
        <p:spPr>
          <a:xfrm>
            <a:off x="533400" y="2514600"/>
            <a:ext cx="1600200" cy="381000"/>
          </a:xfrm>
          <a:prstGeom prst="rect">
            <a:avLst/>
          </a:prstGeom>
          <a:solidFill>
            <a:schemeClr val="bg1"/>
          </a:solidFill>
          <a:ln w="38100">
            <a:solidFill>
              <a:schemeClr val="tx1"/>
            </a:solidFill>
          </a:ln>
        </p:spPr>
        <p:txBody>
          <a:bodyPr wrap="square" rtlCol="0">
            <a:spAutoFit/>
          </a:bodyPr>
          <a:lstStyle/>
          <a:p>
            <a:r>
              <a:rPr lang="en-US" b="1" dirty="0" smtClean="0"/>
              <a:t>Store Block 2</a:t>
            </a:r>
            <a:endParaRPr lang="en-US" b="1" dirty="0"/>
          </a:p>
        </p:txBody>
      </p:sp>
      <p:sp>
        <p:nvSpPr>
          <p:cNvPr id="44" name="TextBox 43"/>
          <p:cNvSpPr txBox="1"/>
          <p:nvPr/>
        </p:nvSpPr>
        <p:spPr>
          <a:xfrm>
            <a:off x="533400" y="2133600"/>
            <a:ext cx="1600200" cy="381000"/>
          </a:xfrm>
          <a:prstGeom prst="rect">
            <a:avLst/>
          </a:prstGeom>
          <a:solidFill>
            <a:schemeClr val="bg1"/>
          </a:solidFill>
          <a:ln w="38100">
            <a:solidFill>
              <a:schemeClr val="tx1"/>
            </a:solidFill>
          </a:ln>
        </p:spPr>
        <p:txBody>
          <a:bodyPr wrap="square" rtlCol="0">
            <a:spAutoFit/>
          </a:bodyPr>
          <a:lstStyle/>
          <a:p>
            <a:r>
              <a:rPr lang="en-US" b="1" dirty="0" smtClean="0"/>
              <a:t>Store Block 1</a:t>
            </a:r>
            <a:endParaRPr lang="en-US" b="1" dirty="0"/>
          </a:p>
        </p:txBody>
      </p:sp>
      <p:sp>
        <p:nvSpPr>
          <p:cNvPr id="32" name="TextBox 31"/>
          <p:cNvSpPr txBox="1"/>
          <p:nvPr/>
        </p:nvSpPr>
        <p:spPr>
          <a:xfrm>
            <a:off x="304800" y="5257800"/>
            <a:ext cx="1930978" cy="430887"/>
          </a:xfrm>
          <a:prstGeom prst="rect">
            <a:avLst/>
          </a:prstGeom>
          <a:noFill/>
        </p:spPr>
        <p:txBody>
          <a:bodyPr wrap="none" rtlCol="0">
            <a:spAutoFit/>
          </a:bodyPr>
          <a:lstStyle/>
          <a:p>
            <a:r>
              <a:rPr lang="en-US" sz="2200" b="1" dirty="0" smtClean="0"/>
              <a:t>Row Group 1-3</a:t>
            </a:r>
            <a:endParaRPr lang="en-US" sz="2200" b="1" dirty="0"/>
          </a:p>
        </p:txBody>
      </p:sp>
      <p:sp>
        <p:nvSpPr>
          <p:cNvPr id="34" name="TextBox 33"/>
          <p:cNvSpPr txBox="1"/>
          <p:nvPr/>
        </p:nvSpPr>
        <p:spPr>
          <a:xfrm>
            <a:off x="3048000" y="5257800"/>
            <a:ext cx="1930978" cy="430887"/>
          </a:xfrm>
          <a:prstGeom prst="rect">
            <a:avLst/>
          </a:prstGeom>
          <a:noFill/>
        </p:spPr>
        <p:txBody>
          <a:bodyPr wrap="none" rtlCol="0">
            <a:spAutoFit/>
          </a:bodyPr>
          <a:lstStyle/>
          <a:p>
            <a:r>
              <a:rPr lang="en-US" sz="2200" b="1" dirty="0" smtClean="0"/>
              <a:t>Row Group 4-6</a:t>
            </a:r>
            <a:endParaRPr lang="en-US" sz="2200" b="1" dirty="0"/>
          </a:p>
        </p:txBody>
      </p:sp>
      <p:sp>
        <p:nvSpPr>
          <p:cNvPr id="35" name="TextBox 34"/>
          <p:cNvSpPr txBox="1"/>
          <p:nvPr/>
        </p:nvSpPr>
        <p:spPr>
          <a:xfrm>
            <a:off x="5715000" y="5257800"/>
            <a:ext cx="1930978" cy="430887"/>
          </a:xfrm>
          <a:prstGeom prst="rect">
            <a:avLst/>
          </a:prstGeom>
          <a:noFill/>
        </p:spPr>
        <p:txBody>
          <a:bodyPr wrap="none" rtlCol="0">
            <a:spAutoFit/>
          </a:bodyPr>
          <a:lstStyle/>
          <a:p>
            <a:r>
              <a:rPr lang="en-US" sz="2200" b="1" dirty="0" smtClean="0"/>
              <a:t>Row Group 7-9</a:t>
            </a:r>
            <a:endParaRPr lang="en-US" sz="2200" b="1" dirty="0"/>
          </a:p>
        </p:txBody>
      </p:sp>
      <p:sp>
        <p:nvSpPr>
          <p:cNvPr id="28" name="TextBox 27"/>
          <p:cNvSpPr txBox="1"/>
          <p:nvPr/>
        </p:nvSpPr>
        <p:spPr>
          <a:xfrm>
            <a:off x="3048000" y="1295400"/>
            <a:ext cx="6172200" cy="400110"/>
          </a:xfrm>
          <a:prstGeom prst="rect">
            <a:avLst/>
          </a:prstGeom>
          <a:noFill/>
        </p:spPr>
        <p:txBody>
          <a:bodyPr wrap="square" rtlCol="0">
            <a:spAutoFit/>
          </a:bodyPr>
          <a:lstStyle/>
          <a:p>
            <a:r>
              <a:rPr lang="en-US" sz="2000" b="1" dirty="0" smtClean="0">
                <a:solidFill>
                  <a:schemeClr val="tx2"/>
                </a:solidFill>
                <a:latin typeface="Garamond" pitchFamily="18" charset="0"/>
              </a:rPr>
              <a:t>For example, each HDFS block has three row groups</a:t>
            </a:r>
            <a:endParaRPr lang="en-US" sz="2000" b="1" dirty="0">
              <a:solidFill>
                <a:schemeClr val="tx2"/>
              </a:solidFill>
              <a:latin typeface="Garamond" pitchFamily="18" charset="0"/>
            </a:endParaRPr>
          </a:p>
        </p:txBody>
      </p:sp>
    </p:spTree>
    <p:extLst>
      <p:ext uri="{BB962C8B-B14F-4D97-AF65-F5344CB8AC3E}">
        <p14:creationId xmlns:p14="http://schemas.microsoft.com/office/powerpoint/2010/main" val="1237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875 0.00555 L 0.15417 0.31637 " pathEditMode="relative" rAng="0" ptsTypes="AA">
                                      <p:cBhvr>
                                        <p:cTn id="10" dur="2000" fill="hold"/>
                                        <p:tgtEl>
                                          <p:spTgt spid="44"/>
                                        </p:tgtEl>
                                        <p:attrNameLst>
                                          <p:attrName>ppt_x</p:attrName>
                                          <p:attrName>ppt_y</p:attrName>
                                        </p:attrNameLst>
                                      </p:cBhvr>
                                      <p:rCtr x="3300" y="15500"/>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grpId="0" nodeType="clickEffect">
                                  <p:stCondLst>
                                    <p:cond delay="0"/>
                                  </p:stCondLst>
                                  <p:childTnLst>
                                    <p:animMotion origin="layout" path="M 0.0875 0.00555 L 0.4375 0.26087 " pathEditMode="relative" rAng="0" ptsTypes="AA">
                                      <p:cBhvr>
                                        <p:cTn id="17" dur="2000" fill="hold"/>
                                        <p:tgtEl>
                                          <p:spTgt spid="45"/>
                                        </p:tgtEl>
                                        <p:attrNameLst>
                                          <p:attrName>ppt_x</p:attrName>
                                          <p:attrName>ppt_y</p:attrName>
                                        </p:attrNameLst>
                                      </p:cBhvr>
                                      <p:rCtr x="17500" y="12800"/>
                                    </p:animMotion>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9" presetClass="path" presetSubtype="0" accel="50000" decel="50000" fill="hold" grpId="0" nodeType="clickEffect">
                                  <p:stCondLst>
                                    <p:cond delay="0"/>
                                  </p:stCondLst>
                                  <p:childTnLst>
                                    <p:animMotion origin="layout" path="M 0.0875 0.00555 L 0.7375 0.20536 " pathEditMode="relative" rAng="0" ptsTypes="AA">
                                      <p:cBhvr>
                                        <p:cTn id="24" dur="2000" fill="hold"/>
                                        <p:tgtEl>
                                          <p:spTgt spid="46"/>
                                        </p:tgtEl>
                                        <p:attrNameLst>
                                          <p:attrName>ppt_x</p:attrName>
                                          <p:attrName>ppt_y</p:attrName>
                                        </p:attrNameLst>
                                      </p:cBhvr>
                                      <p:rCtr x="32500" y="10000"/>
                                    </p:animMotion>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32" grpId="0"/>
      <p:bldP spid="34" grpId="0"/>
      <p:bldP spid="3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5181600" y="1600200"/>
            <a:ext cx="35052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2" name="Content Placeholder 41"/>
          <p:cNvGraphicFramePr>
            <a:graphicFrameLocks noGrp="1"/>
          </p:cNvGraphicFramePr>
          <p:nvPr>
            <p:ph idx="1"/>
          </p:nvPr>
        </p:nvGraphicFramePr>
        <p:xfrm>
          <a:off x="5410200" y="1811868"/>
          <a:ext cx="3048000" cy="3979332"/>
        </p:xfrm>
        <a:graphic>
          <a:graphicData uri="http://schemas.openxmlformats.org/drawingml/2006/table">
            <a:tbl>
              <a:tblPr firstRow="1" bandRow="1">
                <a:tableStyleId>{2D5ABB26-0587-4C30-8999-92F81FD0307C}</a:tableStyleId>
              </a:tblPr>
              <a:tblGrid>
                <a:gridCol w="3048000"/>
              </a:tblGrid>
              <a:tr h="152400">
                <a:tc>
                  <a:txBody>
                    <a:bodyPr/>
                    <a:lstStyle/>
                    <a:p>
                      <a:r>
                        <a:rPr lang="en-US" sz="2000" b="1" dirty="0" smtClean="0">
                          <a:solidFill>
                            <a:schemeClr val="bg1"/>
                          </a:solidFill>
                        </a:rPr>
                        <a:t>Metadata</a:t>
                      </a:r>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37160">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116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normAutofit/>
          </a:bodyPr>
          <a:lstStyle/>
          <a:p>
            <a:r>
              <a:rPr lang="en-US" dirty="0" smtClean="0"/>
              <a:t>Inside each Row Group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24578" name="Picture 2"/>
          <p:cNvPicPr>
            <a:picLocks noChangeAspect="1" noChangeArrowheads="1"/>
          </p:cNvPicPr>
          <p:nvPr/>
        </p:nvPicPr>
        <p:blipFill>
          <a:blip r:embed="rId3" cstate="print"/>
          <a:srcRect/>
          <a:stretch>
            <a:fillRect/>
          </a:stretch>
        </p:blipFill>
        <p:spPr bwMode="auto">
          <a:xfrm>
            <a:off x="1143000" y="2133600"/>
            <a:ext cx="609600" cy="864781"/>
          </a:xfrm>
          <a:prstGeom prst="rect">
            <a:avLst/>
          </a:prstGeom>
          <a:noFill/>
          <a:ln w="9525">
            <a:noFill/>
            <a:miter lim="800000"/>
            <a:headEnd/>
            <a:tailEnd/>
          </a:ln>
        </p:spPr>
      </p:pic>
      <p:sp>
        <p:nvSpPr>
          <p:cNvPr id="44" name="TextBox 43"/>
          <p:cNvSpPr txBox="1"/>
          <p:nvPr/>
        </p:nvSpPr>
        <p:spPr>
          <a:xfrm>
            <a:off x="1905000" y="2514600"/>
            <a:ext cx="1600200" cy="381000"/>
          </a:xfrm>
          <a:prstGeom prst="rect">
            <a:avLst/>
          </a:prstGeom>
          <a:solidFill>
            <a:schemeClr val="bg1"/>
          </a:solidFill>
          <a:ln w="38100">
            <a:solidFill>
              <a:schemeClr val="tx1"/>
            </a:solidFill>
          </a:ln>
        </p:spPr>
        <p:txBody>
          <a:bodyPr wrap="square" rtlCol="0">
            <a:spAutoFit/>
          </a:bodyPr>
          <a:lstStyle/>
          <a:p>
            <a:r>
              <a:rPr lang="en-US" b="1" dirty="0" smtClean="0"/>
              <a:t>Store Block 1</a:t>
            </a:r>
            <a:endParaRPr lang="en-US" b="1" dirty="0"/>
          </a:p>
        </p:txBody>
      </p:sp>
      <p:sp>
        <p:nvSpPr>
          <p:cNvPr id="20" name="Right Arrow 19"/>
          <p:cNvSpPr/>
          <p:nvPr/>
        </p:nvSpPr>
        <p:spPr>
          <a:xfrm>
            <a:off x="3657600" y="2438400"/>
            <a:ext cx="12192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16"/>
          <p:cNvGraphicFramePr>
            <a:graphicFrameLocks/>
          </p:cNvGraphicFramePr>
          <p:nvPr/>
        </p:nvGraphicFramePr>
        <p:xfrm>
          <a:off x="914400" y="31242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101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Content Placeholder 16"/>
          <p:cNvGraphicFramePr>
            <a:graphicFrameLocks/>
          </p:cNvGraphicFramePr>
          <p:nvPr/>
        </p:nvGraphicFramePr>
        <p:xfrm>
          <a:off x="2514600" y="31242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301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 name="Content Placeholder 16"/>
          <p:cNvGraphicFramePr>
            <a:graphicFrameLocks/>
          </p:cNvGraphicFramePr>
          <p:nvPr/>
        </p:nvGraphicFramePr>
        <p:xfrm>
          <a:off x="1714500" y="31242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201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5" name="Content Placeholder 16"/>
          <p:cNvGraphicFramePr>
            <a:graphicFrameLocks/>
          </p:cNvGraphicFramePr>
          <p:nvPr/>
        </p:nvGraphicFramePr>
        <p:xfrm>
          <a:off x="3314700" y="31242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401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6866" name="Picture 2" descr="C:\Users\yhuai\AppData\Local\Microsoft\Windows\Temporary Internet Files\Content.IE5\DJN2TAX4\MC900431560[1].png"/>
          <p:cNvPicPr>
            <a:picLocks noChangeAspect="1" noChangeArrowheads="1"/>
          </p:cNvPicPr>
          <p:nvPr/>
        </p:nvPicPr>
        <p:blipFill>
          <a:blip r:embed="rId4" cstate="print"/>
          <a:srcRect/>
          <a:stretch>
            <a:fillRect/>
          </a:stretch>
        </p:blipFill>
        <p:spPr bwMode="auto">
          <a:xfrm>
            <a:off x="5715000" y="2743200"/>
            <a:ext cx="2285714" cy="2285714"/>
          </a:xfrm>
          <a:prstGeom prst="rect">
            <a:avLst/>
          </a:prstGeom>
          <a:noFill/>
        </p:spPr>
      </p:pic>
    </p:spTree>
    <p:extLst>
      <p:ext uri="{BB962C8B-B14F-4D97-AF65-F5344CB8AC3E}">
        <p14:creationId xmlns:p14="http://schemas.microsoft.com/office/powerpoint/2010/main" val="2705109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5181600" y="1600200"/>
            <a:ext cx="35052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Content Placeholder 41"/>
          <p:cNvGraphicFramePr>
            <a:graphicFrameLocks noGrp="1"/>
          </p:cNvGraphicFramePr>
          <p:nvPr>
            <p:ph idx="1"/>
          </p:nvPr>
        </p:nvGraphicFramePr>
        <p:xfrm>
          <a:off x="5410200" y="1811868"/>
          <a:ext cx="3048000" cy="3979332"/>
        </p:xfrm>
        <a:graphic>
          <a:graphicData uri="http://schemas.openxmlformats.org/drawingml/2006/table">
            <a:tbl>
              <a:tblPr firstRow="1" bandRow="1">
                <a:tableStyleId>{2D5ABB26-0587-4C30-8999-92F81FD0307C}</a:tableStyleId>
              </a:tblPr>
              <a:tblGrid>
                <a:gridCol w="3048000"/>
              </a:tblGrid>
              <a:tr h="152400">
                <a:tc>
                  <a:txBody>
                    <a:bodyPr/>
                    <a:lstStyle/>
                    <a:p>
                      <a:r>
                        <a:rPr lang="en-US" sz="2000" b="1" dirty="0" smtClean="0">
                          <a:solidFill>
                            <a:schemeClr val="bg1"/>
                          </a:solidFill>
                        </a:rPr>
                        <a:t>Metadata</a:t>
                      </a:r>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37160">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116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normAutofit/>
          </a:bodyPr>
          <a:lstStyle/>
          <a:p>
            <a:r>
              <a:rPr lang="en-US" dirty="0" smtClean="0"/>
              <a:t>Inside a Row Group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graphicFrame>
        <p:nvGraphicFramePr>
          <p:cNvPr id="12" name="Content Placeholder 16"/>
          <p:cNvGraphicFramePr>
            <a:graphicFrameLocks/>
          </p:cNvGraphicFramePr>
          <p:nvPr/>
        </p:nvGraphicFramePr>
        <p:xfrm>
          <a:off x="914400" y="31242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101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Content Placeholder 16"/>
          <p:cNvGraphicFramePr>
            <a:graphicFrameLocks/>
          </p:cNvGraphicFramePr>
          <p:nvPr/>
        </p:nvGraphicFramePr>
        <p:xfrm>
          <a:off x="2514600" y="31242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301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5" name="Content Placeholder 16"/>
          <p:cNvGraphicFramePr>
            <a:graphicFrameLocks/>
          </p:cNvGraphicFramePr>
          <p:nvPr/>
        </p:nvGraphicFramePr>
        <p:xfrm>
          <a:off x="3314700" y="31242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401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 name="Content Placeholder 16"/>
          <p:cNvGraphicFramePr>
            <a:graphicFrameLocks/>
          </p:cNvGraphicFramePr>
          <p:nvPr/>
        </p:nvGraphicFramePr>
        <p:xfrm>
          <a:off x="1714500" y="31242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201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6" name="Picture 2" descr="C:\Users\yhuai\AppData\Local\Microsoft\Windows\Temporary Internet Files\Content.IE5\DJN2TAX4\MC900431560[1].png"/>
          <p:cNvPicPr>
            <a:picLocks noChangeAspect="1" noChangeArrowheads="1"/>
          </p:cNvPicPr>
          <p:nvPr/>
        </p:nvPicPr>
        <p:blipFill>
          <a:blip r:embed="rId3" cstate="print"/>
          <a:srcRect/>
          <a:stretch>
            <a:fillRect/>
          </a:stretch>
        </p:blipFill>
        <p:spPr bwMode="auto">
          <a:xfrm>
            <a:off x="5715000" y="2743200"/>
            <a:ext cx="2285714" cy="2285714"/>
          </a:xfrm>
          <a:prstGeom prst="rect">
            <a:avLst/>
          </a:prstGeom>
          <a:noFill/>
        </p:spPr>
      </p:pic>
    </p:spTree>
    <p:extLst>
      <p:ext uri="{BB962C8B-B14F-4D97-AF65-F5344CB8AC3E}">
        <p14:creationId xmlns:p14="http://schemas.microsoft.com/office/powerpoint/2010/main" val="346385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6.93889E-18 -2.48844E-6 L -0.05 -0.15541 " pathEditMode="relative" ptsTypes="AA">
                                      <p:cBhvr>
                                        <p:cTn id="6" dur="2000" fill="hold"/>
                                        <p:tgtEl>
                                          <p:spTgt spid="1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6.93889E-18 -7.51156E-6 L -0.01667 -0.04441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6.93889E-18 -7.51156E-6 L 0.01667 0.0666 " pathEditMode="relative" ptsTypes="AA">
                                      <p:cBhvr>
                                        <p:cTn id="10" dur="2000" fill="hold"/>
                                        <p:tgtEl>
                                          <p:spTgt spid="13"/>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6.93889E-18 -7.51156E-6 L 0.05833 0.15541 " pathEditMode="relative" ptsTypes="AA">
                                      <p:cBhvr>
                                        <p:cTn id="12" dur="2000" fill="hold"/>
                                        <p:tgtEl>
                                          <p:spTgt spid="15"/>
                                        </p:tgtEl>
                                        <p:attrNameLst>
                                          <p:attrName>ppt_x</p:attrName>
                                          <p:attrName>ppt_y</p:attrName>
                                        </p:attrNameLst>
                                      </p:cBhvr>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5181600" y="1600200"/>
            <a:ext cx="35052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Content Placeholder 41"/>
          <p:cNvGraphicFramePr>
            <a:graphicFrameLocks noGrp="1"/>
          </p:cNvGraphicFramePr>
          <p:nvPr>
            <p:ph idx="1"/>
          </p:nvPr>
        </p:nvGraphicFramePr>
        <p:xfrm>
          <a:off x="5410200" y="1811868"/>
          <a:ext cx="3048000" cy="3979332"/>
        </p:xfrm>
        <a:graphic>
          <a:graphicData uri="http://schemas.openxmlformats.org/drawingml/2006/table">
            <a:tbl>
              <a:tblPr firstRow="1" bandRow="1">
                <a:tableStyleId>{2D5ABB26-0587-4C30-8999-92F81FD0307C}</a:tableStyleId>
              </a:tblPr>
              <a:tblGrid>
                <a:gridCol w="3048000"/>
              </a:tblGrid>
              <a:tr h="152400">
                <a:tc>
                  <a:txBody>
                    <a:bodyPr/>
                    <a:lstStyle/>
                    <a:p>
                      <a:r>
                        <a:rPr lang="en-US" sz="2000" b="1" dirty="0" smtClean="0">
                          <a:solidFill>
                            <a:schemeClr val="bg1"/>
                          </a:solidFill>
                        </a:rPr>
                        <a:t>Compressed Metadata</a:t>
                      </a:r>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37160">
                <a:tc>
                  <a:txBody>
                    <a:bodyPr/>
                    <a:lstStyle/>
                    <a:p>
                      <a:r>
                        <a:rPr lang="en-US" sz="2000" b="1" dirty="0" smtClean="0">
                          <a:solidFill>
                            <a:schemeClr val="bg1"/>
                          </a:solidFill>
                        </a:rPr>
                        <a:t>Compressed Column A</a:t>
                      </a:r>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0">
                <a:tc>
                  <a:txBody>
                    <a:bodyPr/>
                    <a:lstStyle/>
                    <a:p>
                      <a:r>
                        <a:rPr lang="en-US" sz="2000" b="1" dirty="0" smtClean="0">
                          <a:solidFill>
                            <a:schemeClr val="bg1"/>
                          </a:solidFill>
                        </a:rPr>
                        <a:t>Compressed Column B</a:t>
                      </a:r>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0">
                <a:tc>
                  <a:txBody>
                    <a:bodyPr/>
                    <a:lstStyle/>
                    <a:p>
                      <a:r>
                        <a:rPr lang="en-US" sz="2000" b="1" dirty="0" smtClean="0">
                          <a:solidFill>
                            <a:schemeClr val="bg1"/>
                          </a:solidFill>
                        </a:rPr>
                        <a:t>Compressed Column C</a:t>
                      </a:r>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16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Compressed Column 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99533">
                <a:tc>
                  <a:txBody>
                    <a:bodyPr/>
                    <a:lstStyle/>
                    <a:p>
                      <a:endParaRPr lang="en-US" sz="2000" b="1" dirty="0">
                        <a:solidFill>
                          <a:schemeClr val="bg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normAutofit fontScale="90000"/>
          </a:bodyPr>
          <a:lstStyle/>
          <a:p>
            <a:r>
              <a:rPr lang="en-US" dirty="0" err="1" smtClean="0"/>
              <a:t>RCFile</a:t>
            </a:r>
            <a:r>
              <a:rPr lang="en-US" dirty="0" smtClean="0"/>
              <a:t>: </a:t>
            </a:r>
            <a:r>
              <a:rPr lang="en-US" dirty="0" smtClean="0">
                <a:solidFill>
                  <a:srgbClr val="FF0000"/>
                </a:solidFill>
              </a:rPr>
              <a:t>Inside each</a:t>
            </a:r>
            <a:r>
              <a:rPr lang="en-US" dirty="0" smtClean="0"/>
              <a:t> Row Group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graphicFrame>
        <p:nvGraphicFramePr>
          <p:cNvPr id="12" name="Content Placeholder 16"/>
          <p:cNvGraphicFramePr>
            <a:graphicFrameLocks/>
          </p:cNvGraphicFramePr>
          <p:nvPr/>
        </p:nvGraphicFramePr>
        <p:xfrm>
          <a:off x="457200" y="20574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101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105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Content Placeholder 16"/>
          <p:cNvGraphicFramePr>
            <a:graphicFrameLocks/>
          </p:cNvGraphicFramePr>
          <p:nvPr/>
        </p:nvGraphicFramePr>
        <p:xfrm>
          <a:off x="2667000" y="35814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301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305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 name="Content Placeholder 16"/>
          <p:cNvGraphicFramePr>
            <a:graphicFrameLocks/>
          </p:cNvGraphicFramePr>
          <p:nvPr/>
        </p:nvGraphicFramePr>
        <p:xfrm>
          <a:off x="1524000" y="28194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201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205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5" name="Content Placeholder 16"/>
          <p:cNvGraphicFramePr>
            <a:graphicFrameLocks/>
          </p:cNvGraphicFramePr>
          <p:nvPr/>
        </p:nvGraphicFramePr>
        <p:xfrm>
          <a:off x="3810000" y="4191000"/>
          <a:ext cx="800100" cy="2286000"/>
        </p:xfrm>
        <a:graphic>
          <a:graphicData uri="http://schemas.openxmlformats.org/drawingml/2006/table">
            <a:tbl>
              <a:tblPr firstRow="1" bandRow="1">
                <a:tableStyleId>{2D5ABB26-0587-4C30-8999-92F81FD0307C}</a:tableStyleId>
              </a:tblPr>
              <a:tblGrid>
                <a:gridCol w="800100"/>
              </a:tblGrid>
              <a:tr h="370840">
                <a:tc>
                  <a:txBody>
                    <a:bodyPr/>
                    <a:lstStyle/>
                    <a:p>
                      <a:r>
                        <a:rPr lang="en-US" sz="2400" dirty="0" smtClean="0">
                          <a:solidFill>
                            <a:schemeClr val="tx1"/>
                          </a:solidFill>
                        </a:rPr>
                        <a:t>401</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402</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403</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404</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solidFill>
                            <a:schemeClr val="tx1"/>
                          </a:solidFill>
                        </a:rPr>
                        <a:t>405</a:t>
                      </a:r>
                      <a:endParaRPr lang="en-US" sz="2400"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7" name="Table 16"/>
          <p:cNvGraphicFramePr>
            <a:graphicFrameLocks noGrp="1"/>
          </p:cNvGraphicFramePr>
          <p:nvPr/>
        </p:nvGraphicFramePr>
        <p:xfrm>
          <a:off x="5486400" y="3596640"/>
          <a:ext cx="2819400" cy="365760"/>
        </p:xfrm>
        <a:graphic>
          <a:graphicData uri="http://schemas.openxmlformats.org/drawingml/2006/table">
            <a:tbl>
              <a:tblPr firstRow="1" bandRow="1">
                <a:tableStyleId>{2D5ABB26-0587-4C30-8999-92F81FD0307C}</a:tableStyleId>
              </a:tblPr>
              <a:tblGrid>
                <a:gridCol w="563880"/>
                <a:gridCol w="563880"/>
                <a:gridCol w="563880"/>
                <a:gridCol w="563880"/>
                <a:gridCol w="563880"/>
              </a:tblGrid>
              <a:tr h="335280">
                <a:tc>
                  <a:txBody>
                    <a:bodyPr/>
                    <a:lstStyle/>
                    <a:p>
                      <a:r>
                        <a:rPr lang="en-US" dirty="0" smtClean="0">
                          <a:solidFill>
                            <a:schemeClr val="bg1"/>
                          </a:solidFill>
                        </a:rPr>
                        <a:t>201</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202</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203</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204</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205</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nvGraphicFramePr>
        <p:xfrm>
          <a:off x="5486400" y="2667000"/>
          <a:ext cx="2819400" cy="365760"/>
        </p:xfrm>
        <a:graphic>
          <a:graphicData uri="http://schemas.openxmlformats.org/drawingml/2006/table">
            <a:tbl>
              <a:tblPr firstRow="1" bandRow="1">
                <a:tableStyleId>{2D5ABB26-0587-4C30-8999-92F81FD0307C}</a:tableStyleId>
              </a:tblPr>
              <a:tblGrid>
                <a:gridCol w="563880"/>
                <a:gridCol w="563880"/>
                <a:gridCol w="563880"/>
                <a:gridCol w="563880"/>
                <a:gridCol w="563880"/>
              </a:tblGrid>
              <a:tr h="335280">
                <a:tc>
                  <a:txBody>
                    <a:bodyPr/>
                    <a:lstStyle/>
                    <a:p>
                      <a:r>
                        <a:rPr lang="en-US" dirty="0" smtClean="0">
                          <a:solidFill>
                            <a:schemeClr val="bg1"/>
                          </a:solidFill>
                        </a:rPr>
                        <a:t>101</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102</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103</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104</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105</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graphicFrame>
        <p:nvGraphicFramePr>
          <p:cNvPr id="19" name="Table 18"/>
          <p:cNvGraphicFramePr>
            <a:graphicFrameLocks noGrp="1"/>
          </p:cNvGraphicFramePr>
          <p:nvPr/>
        </p:nvGraphicFramePr>
        <p:xfrm>
          <a:off x="5486400" y="4495800"/>
          <a:ext cx="2819400" cy="365760"/>
        </p:xfrm>
        <a:graphic>
          <a:graphicData uri="http://schemas.openxmlformats.org/drawingml/2006/table">
            <a:tbl>
              <a:tblPr firstRow="1" bandRow="1">
                <a:tableStyleId>{2D5ABB26-0587-4C30-8999-92F81FD0307C}</a:tableStyleId>
              </a:tblPr>
              <a:tblGrid>
                <a:gridCol w="563880"/>
                <a:gridCol w="563880"/>
                <a:gridCol w="563880"/>
                <a:gridCol w="563880"/>
                <a:gridCol w="563880"/>
              </a:tblGrid>
              <a:tr h="335280">
                <a:tc>
                  <a:txBody>
                    <a:bodyPr/>
                    <a:lstStyle/>
                    <a:p>
                      <a:r>
                        <a:rPr lang="en-US" dirty="0" smtClean="0">
                          <a:solidFill>
                            <a:schemeClr val="bg1"/>
                          </a:solidFill>
                        </a:rPr>
                        <a:t>301</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302</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303</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304</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305</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graphicFrame>
        <p:nvGraphicFramePr>
          <p:cNvPr id="21" name="Table 20"/>
          <p:cNvGraphicFramePr>
            <a:graphicFrameLocks noGrp="1"/>
          </p:cNvGraphicFramePr>
          <p:nvPr/>
        </p:nvGraphicFramePr>
        <p:xfrm>
          <a:off x="5486400" y="5410200"/>
          <a:ext cx="2819400" cy="365760"/>
        </p:xfrm>
        <a:graphic>
          <a:graphicData uri="http://schemas.openxmlformats.org/drawingml/2006/table">
            <a:tbl>
              <a:tblPr firstRow="1" bandRow="1">
                <a:tableStyleId>{2D5ABB26-0587-4C30-8999-92F81FD0307C}</a:tableStyleId>
              </a:tblPr>
              <a:tblGrid>
                <a:gridCol w="563880"/>
                <a:gridCol w="563880"/>
                <a:gridCol w="563880"/>
                <a:gridCol w="563880"/>
                <a:gridCol w="563880"/>
              </a:tblGrid>
              <a:tr h="335280">
                <a:tc>
                  <a:txBody>
                    <a:bodyPr/>
                    <a:lstStyle/>
                    <a:p>
                      <a:r>
                        <a:rPr lang="en-US" dirty="0" smtClean="0">
                          <a:solidFill>
                            <a:schemeClr val="bg1"/>
                          </a:solidFill>
                        </a:rPr>
                        <a:t>401</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402</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403</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404</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r>
                        <a:rPr lang="en-US" dirty="0" smtClean="0">
                          <a:solidFill>
                            <a:schemeClr val="bg1"/>
                          </a:solidFill>
                        </a:rPr>
                        <a:t>405</a:t>
                      </a:r>
                      <a:endParaRPr lang="en-US" dirty="0">
                        <a:solidFill>
                          <a:schemeClr val="bg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bl>
          </a:graphicData>
        </a:graphic>
      </p:graphicFrame>
      <p:sp>
        <p:nvSpPr>
          <p:cNvPr id="22" name="Freeform 21"/>
          <p:cNvSpPr/>
          <p:nvPr/>
        </p:nvSpPr>
        <p:spPr>
          <a:xfrm>
            <a:off x="1252603" y="1388301"/>
            <a:ext cx="4233797" cy="1292269"/>
          </a:xfrm>
          <a:custGeom>
            <a:avLst/>
            <a:gdLst>
              <a:gd name="connsiteX0" fmla="*/ 0 w 4233797"/>
              <a:gd name="connsiteY0" fmla="*/ 678494 h 1292269"/>
              <a:gd name="connsiteX1" fmla="*/ 2041742 w 4233797"/>
              <a:gd name="connsiteY1" fmla="*/ 102296 h 1292269"/>
              <a:gd name="connsiteX2" fmla="*/ 4233797 w 4233797"/>
              <a:gd name="connsiteY2" fmla="*/ 1292269 h 1292269"/>
            </a:gdLst>
            <a:ahLst/>
            <a:cxnLst>
              <a:cxn ang="0">
                <a:pos x="connsiteX0" y="connsiteY0"/>
              </a:cxn>
              <a:cxn ang="0">
                <a:pos x="connsiteX1" y="connsiteY1"/>
              </a:cxn>
              <a:cxn ang="0">
                <a:pos x="connsiteX2" y="connsiteY2"/>
              </a:cxn>
            </a:cxnLst>
            <a:rect l="l" t="t" r="r" b="b"/>
            <a:pathLst>
              <a:path w="4233797" h="1292269">
                <a:moveTo>
                  <a:pt x="0" y="678494"/>
                </a:moveTo>
                <a:cubicBezTo>
                  <a:pt x="668054" y="339247"/>
                  <a:pt x="1336109" y="0"/>
                  <a:pt x="2041742" y="102296"/>
                </a:cubicBezTo>
                <a:cubicBezTo>
                  <a:pt x="2747375" y="204592"/>
                  <a:pt x="4010416" y="1148220"/>
                  <a:pt x="4233797" y="1292269"/>
                </a:cubicBezTo>
              </a:path>
            </a:pathLst>
          </a:cu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329841" y="2200405"/>
            <a:ext cx="3169085" cy="1394565"/>
          </a:xfrm>
          <a:custGeom>
            <a:avLst/>
            <a:gdLst>
              <a:gd name="connsiteX0" fmla="*/ 0 w 3169085"/>
              <a:gd name="connsiteY0" fmla="*/ 617951 h 1394565"/>
              <a:gd name="connsiteX1" fmla="*/ 826718 w 3169085"/>
              <a:gd name="connsiteY1" fmla="*/ 129436 h 1394565"/>
              <a:gd name="connsiteX2" fmla="*/ 3169085 w 3169085"/>
              <a:gd name="connsiteY2" fmla="*/ 1394565 h 1394565"/>
            </a:gdLst>
            <a:ahLst/>
            <a:cxnLst>
              <a:cxn ang="0">
                <a:pos x="connsiteX0" y="connsiteY0"/>
              </a:cxn>
              <a:cxn ang="0">
                <a:pos x="connsiteX1" y="connsiteY1"/>
              </a:cxn>
              <a:cxn ang="0">
                <a:pos x="connsiteX2" y="connsiteY2"/>
              </a:cxn>
            </a:cxnLst>
            <a:rect l="l" t="t" r="r" b="b"/>
            <a:pathLst>
              <a:path w="3169085" h="1394565">
                <a:moveTo>
                  <a:pt x="0" y="617951"/>
                </a:moveTo>
                <a:cubicBezTo>
                  <a:pt x="149268" y="308975"/>
                  <a:pt x="298537" y="0"/>
                  <a:pt x="826718" y="129436"/>
                </a:cubicBezTo>
                <a:cubicBezTo>
                  <a:pt x="1354899" y="258872"/>
                  <a:pt x="2261992" y="826718"/>
                  <a:pt x="3169085" y="1394565"/>
                </a:cubicBezTo>
              </a:path>
            </a:pathLst>
          </a:cu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3482236" y="3240065"/>
            <a:ext cx="2016690" cy="1269305"/>
          </a:xfrm>
          <a:custGeom>
            <a:avLst/>
            <a:gdLst>
              <a:gd name="connsiteX0" fmla="*/ 0 w 2016690"/>
              <a:gd name="connsiteY0" fmla="*/ 342379 h 1269305"/>
              <a:gd name="connsiteX1" fmla="*/ 776613 w 2016690"/>
              <a:gd name="connsiteY1" fmla="*/ 154488 h 1269305"/>
              <a:gd name="connsiteX2" fmla="*/ 2016690 w 2016690"/>
              <a:gd name="connsiteY2" fmla="*/ 1269305 h 1269305"/>
            </a:gdLst>
            <a:ahLst/>
            <a:cxnLst>
              <a:cxn ang="0">
                <a:pos x="connsiteX0" y="connsiteY0"/>
              </a:cxn>
              <a:cxn ang="0">
                <a:pos x="connsiteX1" y="connsiteY1"/>
              </a:cxn>
              <a:cxn ang="0">
                <a:pos x="connsiteX2" y="connsiteY2"/>
              </a:cxn>
            </a:cxnLst>
            <a:rect l="l" t="t" r="r" b="b"/>
            <a:pathLst>
              <a:path w="2016690" h="1269305">
                <a:moveTo>
                  <a:pt x="0" y="342379"/>
                </a:moveTo>
                <a:cubicBezTo>
                  <a:pt x="220249" y="171189"/>
                  <a:pt x="440498" y="0"/>
                  <a:pt x="776613" y="154488"/>
                </a:cubicBezTo>
                <a:cubicBezTo>
                  <a:pt x="1112728" y="308976"/>
                  <a:pt x="1564709" y="789140"/>
                  <a:pt x="2016690" y="1269305"/>
                </a:cubicBezTo>
              </a:path>
            </a:pathLst>
          </a:cu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4622104" y="4196219"/>
            <a:ext cx="864296" cy="1189973"/>
          </a:xfrm>
          <a:custGeom>
            <a:avLst/>
            <a:gdLst>
              <a:gd name="connsiteX0" fmla="*/ 0 w 864296"/>
              <a:gd name="connsiteY0" fmla="*/ 0 h 1189973"/>
              <a:gd name="connsiteX1" fmla="*/ 601249 w 864296"/>
              <a:gd name="connsiteY1" fmla="*/ 601249 h 1189973"/>
              <a:gd name="connsiteX2" fmla="*/ 864296 w 864296"/>
              <a:gd name="connsiteY2" fmla="*/ 1189973 h 1189973"/>
            </a:gdLst>
            <a:ahLst/>
            <a:cxnLst>
              <a:cxn ang="0">
                <a:pos x="connsiteX0" y="connsiteY0"/>
              </a:cxn>
              <a:cxn ang="0">
                <a:pos x="connsiteX1" y="connsiteY1"/>
              </a:cxn>
              <a:cxn ang="0">
                <a:pos x="connsiteX2" y="connsiteY2"/>
              </a:cxn>
            </a:cxnLst>
            <a:rect l="l" t="t" r="r" b="b"/>
            <a:pathLst>
              <a:path w="864296" h="1189973">
                <a:moveTo>
                  <a:pt x="0" y="0"/>
                </a:moveTo>
                <a:cubicBezTo>
                  <a:pt x="228600" y="201460"/>
                  <a:pt x="457200" y="402920"/>
                  <a:pt x="601249" y="601249"/>
                </a:cubicBezTo>
                <a:cubicBezTo>
                  <a:pt x="745298" y="799578"/>
                  <a:pt x="804797" y="994775"/>
                  <a:pt x="864296" y="1189973"/>
                </a:cubicBezTo>
              </a:path>
            </a:pathLst>
          </a:cu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530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500"/>
                                        <p:tgtEl>
                                          <p:spTgt spid="22"/>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strips(downRight)">
                                      <p:cBhvr>
                                        <p:cTn id="10" dur="500"/>
                                        <p:tgtEl>
                                          <p:spTgt spid="24"/>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strips(downRight)">
                                      <p:cBhvr>
                                        <p:cTn id="13" dur="500"/>
                                        <p:tgtEl>
                                          <p:spTgt spid="25"/>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strips(downRight)">
                                      <p:cBhvr>
                                        <p:cTn id="16" dur="500"/>
                                        <p:tgtEl>
                                          <p:spTgt spid="29"/>
                                        </p:tgtEl>
                                      </p:cBhvr>
                                    </p:animEffect>
                                  </p:childTnLst>
                                </p:cTn>
                              </p:par>
                            </p:childTnLst>
                          </p:cTn>
                        </p:par>
                        <p:par>
                          <p:cTn id="17" fill="hold">
                            <p:stCondLst>
                              <p:cond delay="500"/>
                            </p:stCondLst>
                            <p:childTnLst>
                              <p:par>
                                <p:cTn id="18" presetID="18" presetClass="entr" presetSubtype="6"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trips(downRight)">
                                      <p:cBhvr>
                                        <p:cTn id="20" dur="500"/>
                                        <p:tgtEl>
                                          <p:spTgt spid="18"/>
                                        </p:tgtEl>
                                      </p:cBhvr>
                                    </p:animEffect>
                                  </p:childTnLst>
                                </p:cTn>
                              </p:par>
                            </p:childTnLst>
                          </p:cTn>
                        </p:par>
                        <p:par>
                          <p:cTn id="21" fill="hold">
                            <p:stCondLst>
                              <p:cond delay="1000"/>
                            </p:stCondLst>
                            <p:childTnLst>
                              <p:par>
                                <p:cTn id="22" presetID="18" presetClass="entr" presetSubtype="6"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strips(downRight)">
                                      <p:cBhvr>
                                        <p:cTn id="24" dur="500"/>
                                        <p:tgtEl>
                                          <p:spTgt spid="17"/>
                                        </p:tgtEl>
                                      </p:cBhvr>
                                    </p:animEffect>
                                  </p:childTnLst>
                                </p:cTn>
                              </p:par>
                            </p:childTnLst>
                          </p:cTn>
                        </p:par>
                        <p:par>
                          <p:cTn id="25" fill="hold">
                            <p:stCondLst>
                              <p:cond delay="1500"/>
                            </p:stCondLst>
                            <p:childTnLst>
                              <p:par>
                                <p:cTn id="26" presetID="18" presetClass="entr" presetSubtype="6"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trips(downRight)">
                                      <p:cBhvr>
                                        <p:cTn id="28" dur="500"/>
                                        <p:tgtEl>
                                          <p:spTgt spid="19"/>
                                        </p:tgtEl>
                                      </p:cBhvr>
                                    </p:animEffect>
                                  </p:childTnLst>
                                </p:cTn>
                              </p:par>
                            </p:childTnLst>
                          </p:cTn>
                        </p:par>
                        <p:par>
                          <p:cTn id="29" fill="hold">
                            <p:stCondLst>
                              <p:cond delay="2000"/>
                            </p:stCondLst>
                            <p:childTnLst>
                              <p:par>
                                <p:cTn id="30" presetID="18" presetClass="entr" presetSubtype="6"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strips(downRigh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6633"/>
          </a:xfrm>
        </p:spPr>
        <p:txBody>
          <a:bodyPr/>
          <a:lstStyle/>
          <a:p>
            <a:pPr algn="ctr"/>
            <a:r>
              <a:rPr lang="en-US" dirty="0" smtClean="0"/>
              <a:t>Benefits of </a:t>
            </a:r>
            <a:r>
              <a:rPr lang="en-US" dirty="0" err="1" smtClean="0">
                <a:solidFill>
                  <a:srgbClr val="FF0000"/>
                </a:solidFill>
              </a:rPr>
              <a:t>RCFile</a:t>
            </a:r>
            <a:endParaRPr lang="en-US" dirty="0">
              <a:solidFill>
                <a:srgbClr val="FF0000"/>
              </a:solidFill>
            </a:endParaRPr>
          </a:p>
        </p:txBody>
      </p:sp>
      <p:sp>
        <p:nvSpPr>
          <p:cNvPr id="3" name="Content Placeholder 2"/>
          <p:cNvSpPr>
            <a:spLocks noGrp="1"/>
          </p:cNvSpPr>
          <p:nvPr>
            <p:ph idx="1"/>
          </p:nvPr>
        </p:nvSpPr>
        <p:spPr>
          <a:xfrm>
            <a:off x="0" y="1344706"/>
            <a:ext cx="9144000" cy="4781457"/>
          </a:xfrm>
        </p:spPr>
        <p:txBody>
          <a:bodyPr>
            <a:normAutofit fontScale="92500" lnSpcReduction="10000"/>
          </a:bodyPr>
          <a:lstStyle/>
          <a:p>
            <a:r>
              <a:rPr lang="en-US" dirty="0" smtClean="0"/>
              <a:t>Minimize unnecessary I/O operations</a:t>
            </a:r>
          </a:p>
          <a:p>
            <a:pPr lvl="1"/>
            <a:r>
              <a:rPr lang="en-US" dirty="0" smtClean="0"/>
              <a:t>In a row group, table is partitioned by columns</a:t>
            </a:r>
          </a:p>
          <a:p>
            <a:pPr lvl="1"/>
            <a:r>
              <a:rPr lang="en-US" dirty="0" smtClean="0"/>
              <a:t>Only read needed columns from disks</a:t>
            </a:r>
          </a:p>
          <a:p>
            <a:r>
              <a:rPr lang="en-US" dirty="0" smtClean="0"/>
              <a:t>Minimize network costs in row construction</a:t>
            </a:r>
          </a:p>
          <a:p>
            <a:pPr lvl="1"/>
            <a:r>
              <a:rPr lang="en-US" dirty="0" smtClean="0"/>
              <a:t>All columns of a row are located in same HDFS block</a:t>
            </a:r>
          </a:p>
          <a:p>
            <a:r>
              <a:rPr lang="en-US" dirty="0" smtClean="0"/>
              <a:t> Comparable data loading speed to </a:t>
            </a:r>
            <a:r>
              <a:rPr lang="en-US" dirty="0" smtClean="0">
                <a:solidFill>
                  <a:srgbClr val="FF0000"/>
                </a:solidFill>
              </a:rPr>
              <a:t>Row-Store</a:t>
            </a:r>
            <a:endParaRPr lang="en-US" dirty="0" smtClean="0"/>
          </a:p>
          <a:p>
            <a:pPr lvl="1"/>
            <a:r>
              <a:rPr lang="en-US" dirty="0" smtClean="0"/>
              <a:t>Only adding a vertical-partitioning operation in the data loading procedure of Row-Store</a:t>
            </a:r>
          </a:p>
          <a:p>
            <a:r>
              <a:rPr lang="en-US" dirty="0" smtClean="0"/>
              <a:t>Applying efficient data compression algorithms</a:t>
            </a:r>
          </a:p>
          <a:p>
            <a:pPr lvl="1"/>
            <a:r>
              <a:rPr lang="en-US" dirty="0" smtClean="0"/>
              <a:t>Can use compression schemes used in Column-store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7" y="-560151"/>
            <a:ext cx="9144000" cy="2034699"/>
          </a:xfrm>
        </p:spPr>
        <p:txBody>
          <a:bodyPr>
            <a:normAutofit/>
          </a:bodyPr>
          <a:lstStyle/>
          <a:p>
            <a:r>
              <a:rPr lang="en-US" sz="3000" dirty="0" smtClean="0"/>
              <a:t>An optimization </a:t>
            </a:r>
            <a:r>
              <a:rPr lang="en-US" sz="3000" dirty="0"/>
              <a:t>s</a:t>
            </a:r>
            <a:r>
              <a:rPr lang="en-US" sz="3000" dirty="0" smtClean="0"/>
              <a:t>pot can be determined by balancing </a:t>
            </a:r>
            <a:r>
              <a:rPr lang="en-US" sz="3000" dirty="0" smtClean="0">
                <a:solidFill>
                  <a:srgbClr val="FF0000"/>
                </a:solidFill>
              </a:rPr>
              <a:t>row-store</a:t>
            </a:r>
            <a:r>
              <a:rPr lang="en-US" sz="3000" dirty="0" smtClean="0"/>
              <a:t> and </a:t>
            </a:r>
            <a:r>
              <a:rPr lang="en-US" sz="3000" dirty="0" smtClean="0">
                <a:solidFill>
                  <a:srgbClr val="FF0000"/>
                </a:solidFill>
              </a:rPr>
              <a:t>column-store</a:t>
            </a:r>
            <a:endParaRPr lang="en-US" sz="3000" dirty="0">
              <a:solidFill>
                <a:srgbClr val="FF0000"/>
              </a:solidFill>
            </a:endParaRPr>
          </a:p>
        </p:txBody>
      </p:sp>
      <p:sp>
        <p:nvSpPr>
          <p:cNvPr id="3" name="Content Placeholder 2"/>
          <p:cNvSpPr>
            <a:spLocks noGrp="1"/>
          </p:cNvSpPr>
          <p:nvPr>
            <p:ph idx="1"/>
          </p:nvPr>
        </p:nvSpPr>
        <p:spPr>
          <a:xfrm>
            <a:off x="-24063" y="1143000"/>
            <a:ext cx="9144000" cy="5715000"/>
          </a:xfrm>
        </p:spPr>
        <p:txBody>
          <a:bodyPr>
            <a:normAutofit/>
          </a:bodyPr>
          <a:lstStyle/>
          <a:p>
            <a:pPr marL="0" indent="0">
              <a:buNone/>
            </a:pPr>
            <a:r>
              <a:rPr lang="en-US"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cxnSp>
        <p:nvCxnSpPr>
          <p:cNvPr id="16" name="Straight Arrow Connector 15"/>
          <p:cNvCxnSpPr/>
          <p:nvPr/>
        </p:nvCxnSpPr>
        <p:spPr>
          <a:xfrm>
            <a:off x="2663992" y="5154162"/>
            <a:ext cx="47244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667000" y="1371600"/>
            <a:ext cx="0" cy="381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037" y="1555898"/>
            <a:ext cx="2667000" cy="646331"/>
          </a:xfrm>
          <a:prstGeom prst="rect">
            <a:avLst/>
          </a:prstGeom>
          <a:noFill/>
        </p:spPr>
        <p:txBody>
          <a:bodyPr wrap="square" rtlCol="0">
            <a:spAutoFit/>
          </a:bodyPr>
          <a:lstStyle/>
          <a:p>
            <a:r>
              <a:rPr lang="en-US" b="1" dirty="0" smtClean="0"/>
              <a:t>Unnecessary I/O transfers</a:t>
            </a:r>
          </a:p>
          <a:p>
            <a:r>
              <a:rPr lang="en-US" b="1" dirty="0" smtClean="0"/>
              <a:t>(</a:t>
            </a:r>
            <a:r>
              <a:rPr lang="en-US" b="1" dirty="0" err="1" smtClean="0"/>
              <a:t>MBytes</a:t>
            </a:r>
            <a:r>
              <a:rPr lang="en-US" b="1" dirty="0" smtClean="0"/>
              <a:t>)</a:t>
            </a:r>
            <a:endParaRPr lang="en-US" b="1" dirty="0"/>
          </a:p>
        </p:txBody>
      </p:sp>
      <p:sp>
        <p:nvSpPr>
          <p:cNvPr id="32" name="TextBox 31"/>
          <p:cNvSpPr txBox="1"/>
          <p:nvPr/>
        </p:nvSpPr>
        <p:spPr>
          <a:xfrm>
            <a:off x="5334000" y="5267275"/>
            <a:ext cx="3200400" cy="646331"/>
          </a:xfrm>
          <a:prstGeom prst="rect">
            <a:avLst/>
          </a:prstGeom>
          <a:noFill/>
        </p:spPr>
        <p:txBody>
          <a:bodyPr wrap="square" rtlCol="0">
            <a:spAutoFit/>
          </a:bodyPr>
          <a:lstStyle/>
          <a:p>
            <a:r>
              <a:rPr lang="en-US" b="1" dirty="0" smtClean="0"/>
              <a:t>Unnecessary network transfers</a:t>
            </a:r>
          </a:p>
          <a:p>
            <a:r>
              <a:rPr lang="en-US" b="1" dirty="0"/>
              <a:t>(</a:t>
            </a:r>
            <a:r>
              <a:rPr lang="en-US" b="1" dirty="0" err="1" smtClean="0"/>
              <a:t>MBytes</a:t>
            </a:r>
            <a:r>
              <a:rPr lang="en-US" b="1" dirty="0" smtClean="0"/>
              <a:t>)</a:t>
            </a:r>
            <a:endParaRPr lang="en-US" b="1" dirty="0"/>
          </a:p>
        </p:txBody>
      </p:sp>
      <p:sp>
        <p:nvSpPr>
          <p:cNvPr id="33" name="Oval 32"/>
          <p:cNvSpPr/>
          <p:nvPr/>
        </p:nvSpPr>
        <p:spPr>
          <a:xfrm>
            <a:off x="2743200" y="1637248"/>
            <a:ext cx="419100" cy="206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flipV="1">
            <a:off x="6649453" y="4810619"/>
            <a:ext cx="457200" cy="228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810000" y="4114800"/>
            <a:ext cx="381000" cy="381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endParaRPr>
          </a:p>
        </p:txBody>
      </p:sp>
      <p:sp>
        <p:nvSpPr>
          <p:cNvPr id="36" name="TextBox 35"/>
          <p:cNvSpPr txBox="1"/>
          <p:nvPr/>
        </p:nvSpPr>
        <p:spPr>
          <a:xfrm>
            <a:off x="3200400" y="1474549"/>
            <a:ext cx="1219200" cy="369332"/>
          </a:xfrm>
          <a:prstGeom prst="rect">
            <a:avLst/>
          </a:prstGeom>
          <a:noFill/>
        </p:spPr>
        <p:txBody>
          <a:bodyPr wrap="square" rtlCol="0">
            <a:spAutoFit/>
          </a:bodyPr>
          <a:lstStyle/>
          <a:p>
            <a:r>
              <a:rPr lang="en-US" b="1" dirty="0" smtClean="0">
                <a:solidFill>
                  <a:srgbClr val="C00000"/>
                </a:solidFill>
              </a:rPr>
              <a:t>Row-store</a:t>
            </a:r>
            <a:endParaRPr lang="en-US" b="1" dirty="0">
              <a:solidFill>
                <a:srgbClr val="C00000"/>
              </a:solidFill>
            </a:endParaRPr>
          </a:p>
        </p:txBody>
      </p:sp>
      <p:sp>
        <p:nvSpPr>
          <p:cNvPr id="37" name="TextBox 36"/>
          <p:cNvSpPr txBox="1"/>
          <p:nvPr/>
        </p:nvSpPr>
        <p:spPr>
          <a:xfrm>
            <a:off x="6268451" y="4441287"/>
            <a:ext cx="1503947" cy="369332"/>
          </a:xfrm>
          <a:prstGeom prst="rect">
            <a:avLst/>
          </a:prstGeom>
          <a:noFill/>
        </p:spPr>
        <p:txBody>
          <a:bodyPr wrap="square" rtlCol="0">
            <a:spAutoFit/>
          </a:bodyPr>
          <a:lstStyle/>
          <a:p>
            <a:r>
              <a:rPr lang="en-US" b="1" dirty="0" smtClean="0">
                <a:solidFill>
                  <a:srgbClr val="C00000"/>
                </a:solidFill>
              </a:rPr>
              <a:t>Column-store</a:t>
            </a:r>
            <a:endParaRPr lang="en-US" b="1" dirty="0">
              <a:solidFill>
                <a:srgbClr val="C00000"/>
              </a:solidFill>
            </a:endParaRPr>
          </a:p>
        </p:txBody>
      </p:sp>
      <p:sp>
        <p:nvSpPr>
          <p:cNvPr id="38" name="TextBox 37"/>
          <p:cNvSpPr txBox="1"/>
          <p:nvPr/>
        </p:nvSpPr>
        <p:spPr>
          <a:xfrm>
            <a:off x="4130842" y="3139515"/>
            <a:ext cx="1857582" cy="923330"/>
          </a:xfrm>
          <a:prstGeom prst="rect">
            <a:avLst/>
          </a:prstGeom>
          <a:noFill/>
        </p:spPr>
        <p:txBody>
          <a:bodyPr wrap="square" rtlCol="0">
            <a:spAutoFit/>
          </a:bodyPr>
          <a:lstStyle/>
          <a:p>
            <a:r>
              <a:rPr lang="en-US" b="1" dirty="0" err="1" smtClean="0">
                <a:solidFill>
                  <a:srgbClr val="FF0000"/>
                </a:solidFill>
              </a:rPr>
              <a:t>RCFile</a:t>
            </a:r>
            <a:r>
              <a:rPr lang="en-US" b="1" dirty="0" smtClean="0">
                <a:solidFill>
                  <a:srgbClr val="FF0000"/>
                </a:solidFill>
              </a:rPr>
              <a:t>: </a:t>
            </a:r>
            <a:r>
              <a:rPr lang="en-US" b="1" dirty="0" smtClean="0">
                <a:solidFill>
                  <a:srgbClr val="0070C0"/>
                </a:solidFill>
              </a:rPr>
              <a:t>Combined row-stores and column-store</a:t>
            </a:r>
            <a:endParaRPr lang="en-US" b="1" dirty="0">
              <a:solidFill>
                <a:srgbClr val="0070C0"/>
              </a:solidFill>
            </a:endParaRPr>
          </a:p>
        </p:txBody>
      </p:sp>
      <p:sp>
        <p:nvSpPr>
          <p:cNvPr id="44" name="Freeform 43"/>
          <p:cNvSpPr/>
          <p:nvPr/>
        </p:nvSpPr>
        <p:spPr>
          <a:xfrm>
            <a:off x="2887285" y="1843882"/>
            <a:ext cx="4379789" cy="3174304"/>
          </a:xfrm>
          <a:custGeom>
            <a:avLst/>
            <a:gdLst>
              <a:gd name="connsiteX0" fmla="*/ 120610 w 4379789"/>
              <a:gd name="connsiteY0" fmla="*/ 0 h 2948753"/>
              <a:gd name="connsiteX1" fmla="*/ 72483 w 4379789"/>
              <a:gd name="connsiteY1" fmla="*/ 360947 h 2948753"/>
              <a:gd name="connsiteX2" fmla="*/ 974852 w 4379789"/>
              <a:gd name="connsiteY2" fmla="*/ 2105526 h 2948753"/>
              <a:gd name="connsiteX3" fmla="*/ 3922589 w 4379789"/>
              <a:gd name="connsiteY3" fmla="*/ 2899610 h 2948753"/>
              <a:gd name="connsiteX4" fmla="*/ 3922589 w 4379789"/>
              <a:gd name="connsiteY4" fmla="*/ 2863515 h 2948753"/>
              <a:gd name="connsiteX5" fmla="*/ 4379789 w 4379789"/>
              <a:gd name="connsiteY5" fmla="*/ 2863515 h 294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789" h="2948753">
                <a:moveTo>
                  <a:pt x="120610" y="0"/>
                </a:moveTo>
                <a:cubicBezTo>
                  <a:pt x="25359" y="5013"/>
                  <a:pt x="-69891" y="10026"/>
                  <a:pt x="72483" y="360947"/>
                </a:cubicBezTo>
                <a:cubicBezTo>
                  <a:pt x="214857" y="711868"/>
                  <a:pt x="333168" y="1682416"/>
                  <a:pt x="974852" y="2105526"/>
                </a:cubicBezTo>
                <a:cubicBezTo>
                  <a:pt x="1616536" y="2528636"/>
                  <a:pt x="3431299" y="2773278"/>
                  <a:pt x="3922589" y="2899610"/>
                </a:cubicBezTo>
                <a:cubicBezTo>
                  <a:pt x="4413879" y="3025942"/>
                  <a:pt x="3846389" y="2869531"/>
                  <a:pt x="3922589" y="2863515"/>
                </a:cubicBezTo>
                <a:cubicBezTo>
                  <a:pt x="3998789" y="2857499"/>
                  <a:pt x="4379789" y="2863515"/>
                  <a:pt x="4379789" y="28635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26168" y="5999202"/>
            <a:ext cx="7619999" cy="707886"/>
          </a:xfrm>
          <a:prstGeom prst="rect">
            <a:avLst/>
          </a:prstGeom>
          <a:noFill/>
        </p:spPr>
        <p:txBody>
          <a:bodyPr wrap="square" rtlCol="0">
            <a:spAutoFit/>
          </a:bodyPr>
          <a:lstStyle/>
          <a:p>
            <a:r>
              <a:rPr lang="en-US" sz="2000" b="1" dirty="0" smtClean="0">
                <a:solidFill>
                  <a:srgbClr val="C00000"/>
                </a:solidFill>
              </a:rPr>
              <a:t>The function curve depends on the ways of table partitioning in rows and columns, and access patterns of workloads.  </a:t>
            </a:r>
            <a:endParaRPr lang="en-US" sz="2000" b="1" dirty="0">
              <a:solidFill>
                <a:srgbClr val="C00000"/>
              </a:solidFill>
            </a:endParaRPr>
          </a:p>
        </p:txBody>
      </p:sp>
    </p:spTree>
    <p:extLst>
      <p:ext uri="{BB962C8B-B14F-4D97-AF65-F5344CB8AC3E}">
        <p14:creationId xmlns:p14="http://schemas.microsoft.com/office/powerpoint/2010/main" val="1340950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2" grpId="0"/>
      <p:bldP spid="33" grpId="0" animBg="1"/>
      <p:bldP spid="34" grpId="0" animBg="1"/>
      <p:bldP spid="35" grpId="0" animBg="1"/>
      <p:bldP spid="36" grpId="0"/>
      <p:bldP spid="37" grpId="0"/>
      <p:bldP spid="38" grpId="0"/>
      <p:bldP spid="44" grpId="0" animBg="1"/>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Optimization Space for </a:t>
            </a:r>
            <a:r>
              <a:rPr lang="en-US" dirty="0" err="1" smtClean="0"/>
              <a:t>RCFile</a:t>
            </a:r>
            <a:r>
              <a:rPr lang="en-US" dirty="0" smtClean="0"/>
              <a:t>  </a:t>
            </a:r>
            <a:endParaRPr lang="en-US" dirty="0"/>
          </a:p>
        </p:txBody>
      </p:sp>
      <p:sp>
        <p:nvSpPr>
          <p:cNvPr id="3" name="Content Placeholder 2"/>
          <p:cNvSpPr>
            <a:spLocks noGrp="1"/>
          </p:cNvSpPr>
          <p:nvPr>
            <p:ph idx="1"/>
          </p:nvPr>
        </p:nvSpPr>
        <p:spPr>
          <a:xfrm>
            <a:off x="0" y="1600200"/>
            <a:ext cx="9144000" cy="4525963"/>
          </a:xfrm>
        </p:spPr>
        <p:txBody>
          <a:bodyPr>
            <a:normAutofit lnSpcReduction="10000"/>
          </a:bodyPr>
          <a:lstStyle/>
          <a:p>
            <a:r>
              <a:rPr lang="en-US" b="1" dirty="0" err="1" smtClean="0">
                <a:solidFill>
                  <a:srgbClr val="FF0000"/>
                </a:solidFill>
              </a:rPr>
              <a:t>RCFile</a:t>
            </a:r>
            <a:r>
              <a:rPr lang="en-US" b="1" dirty="0" smtClean="0">
                <a:solidFill>
                  <a:srgbClr val="FF0000"/>
                </a:solidFill>
              </a:rPr>
              <a:t> </a:t>
            </a:r>
            <a:r>
              <a:rPr lang="en-US" dirty="0" smtClean="0"/>
              <a:t>(ICDE11) has been widely adopted: e.g., Hive, Pig (Yahoo!), and Impala (</a:t>
            </a:r>
            <a:r>
              <a:rPr lang="en-US" dirty="0" err="1" smtClean="0"/>
              <a:t>Cloudera</a:t>
            </a:r>
            <a:r>
              <a:rPr lang="en-US" dirty="0" smtClean="0"/>
              <a:t>)  </a:t>
            </a:r>
          </a:p>
          <a:p>
            <a:r>
              <a:rPr lang="en-US" dirty="0" smtClean="0"/>
              <a:t>But, it has space for further optimization:</a:t>
            </a:r>
          </a:p>
          <a:p>
            <a:pPr lvl="1"/>
            <a:r>
              <a:rPr lang="en-US" dirty="0" smtClean="0"/>
              <a:t>Optimal row group size? </a:t>
            </a:r>
            <a:endParaRPr lang="en-US" dirty="0"/>
          </a:p>
          <a:p>
            <a:pPr lvl="1"/>
            <a:r>
              <a:rPr lang="en-US" dirty="0" smtClean="0"/>
              <a:t>Column group arrangement? </a:t>
            </a:r>
          </a:p>
          <a:p>
            <a:pPr lvl="1"/>
            <a:r>
              <a:rPr lang="en-US" dirty="0" smtClean="0"/>
              <a:t>Lacks indices</a:t>
            </a:r>
          </a:p>
          <a:p>
            <a:pPr lvl="1"/>
            <a:r>
              <a:rPr lang="en-US" dirty="0" smtClean="0"/>
              <a:t>Need more support of data statistics</a:t>
            </a:r>
          </a:p>
          <a:p>
            <a:pPr lvl="1"/>
            <a:r>
              <a:rPr lang="en-US" dirty="0" smtClean="0"/>
              <a:t>Position pointers</a:t>
            </a:r>
          </a:p>
          <a:p>
            <a:pPr lvl="1"/>
            <a:r>
              <a:rPr lang="en-US" dirty="0" smtClean="0"/>
              <a:t>Other search acceleration techniques</a:t>
            </a:r>
          </a:p>
        </p:txBody>
      </p:sp>
    </p:spTree>
    <p:extLst>
      <p:ext uri="{BB962C8B-B14F-4D97-AF65-F5344CB8AC3E}">
        <p14:creationId xmlns:p14="http://schemas.microsoft.com/office/powerpoint/2010/main" val="37433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Optimized Record </a:t>
            </a:r>
            <a:r>
              <a:rPr lang="en-US" dirty="0"/>
              <a:t>Columnar </a:t>
            </a:r>
            <a:r>
              <a:rPr lang="en-US" dirty="0" smtClean="0"/>
              <a:t>File (</a:t>
            </a:r>
            <a:r>
              <a:rPr lang="en-US" dirty="0" smtClean="0">
                <a:solidFill>
                  <a:srgbClr val="FF0000"/>
                </a:solidFill>
              </a:rPr>
              <a:t>ORC File</a:t>
            </a:r>
            <a:r>
              <a:rPr lang="en-US" dirty="0" smtClean="0"/>
              <a:t>, </a:t>
            </a:r>
            <a:r>
              <a:rPr lang="en-US" b="0" dirty="0" smtClean="0"/>
              <a:t>VLDB 2013</a:t>
            </a:r>
            <a:r>
              <a:rPr lang="en-US" dirty="0" smtClean="0"/>
              <a:t>)</a:t>
            </a:r>
            <a:endParaRPr lang="en-US" dirty="0"/>
          </a:p>
        </p:txBody>
      </p:sp>
      <p:sp>
        <p:nvSpPr>
          <p:cNvPr id="3" name="Content Placeholder 2"/>
          <p:cNvSpPr>
            <a:spLocks noGrp="1"/>
          </p:cNvSpPr>
          <p:nvPr>
            <p:ph idx="1"/>
          </p:nvPr>
        </p:nvSpPr>
        <p:spPr>
          <a:xfrm>
            <a:off x="0" y="1600200"/>
            <a:ext cx="9144000" cy="5015753"/>
          </a:xfrm>
        </p:spPr>
        <p:txBody>
          <a:bodyPr>
            <a:normAutofit lnSpcReduction="10000"/>
          </a:bodyPr>
          <a:lstStyle/>
          <a:p>
            <a:r>
              <a:rPr lang="en-US" sz="2800" dirty="0" smtClean="0"/>
              <a:t>ORC remain the same data structure of </a:t>
            </a:r>
            <a:r>
              <a:rPr lang="en-US" sz="2800" dirty="0" err="1" smtClean="0"/>
              <a:t>RCFile</a:t>
            </a:r>
            <a:endParaRPr lang="en-US" sz="2800" dirty="0" smtClean="0"/>
          </a:p>
          <a:p>
            <a:r>
              <a:rPr lang="en-US" sz="2800" dirty="0" smtClean="0"/>
              <a:t>Row group size (stripe) is sufficiently large </a:t>
            </a:r>
            <a:endParaRPr lang="en-US" sz="2800" i="1" dirty="0" smtClean="0"/>
          </a:p>
          <a:p>
            <a:r>
              <a:rPr lang="en-US" sz="2800" dirty="0" smtClean="0"/>
              <a:t>No specific column organization arrangement </a:t>
            </a:r>
          </a:p>
          <a:p>
            <a:r>
              <a:rPr lang="en-US" sz="2800" dirty="0"/>
              <a:t>W</a:t>
            </a:r>
            <a:r>
              <a:rPr lang="en-US" sz="2800" dirty="0" smtClean="0"/>
              <a:t>ell utilize </a:t>
            </a:r>
            <a:r>
              <a:rPr lang="en-US" sz="2800" dirty="0"/>
              <a:t>sequential </a:t>
            </a:r>
            <a:r>
              <a:rPr lang="en-US" sz="2800" dirty="0" smtClean="0"/>
              <a:t>disk bandwidth in column read</a:t>
            </a:r>
          </a:p>
          <a:p>
            <a:r>
              <a:rPr lang="en-US" sz="2800" dirty="0" smtClean="0"/>
              <a:t>All other limits of </a:t>
            </a:r>
            <a:r>
              <a:rPr lang="en-US" sz="2800" dirty="0" err="1" smtClean="0"/>
              <a:t>RCFIle</a:t>
            </a:r>
            <a:r>
              <a:rPr lang="en-US" sz="2800" dirty="0" smtClean="0"/>
              <a:t> are addressed</a:t>
            </a:r>
          </a:p>
          <a:p>
            <a:pPr lvl="1"/>
            <a:r>
              <a:rPr lang="en-US" sz="2400" dirty="0" smtClean="0"/>
              <a:t>Reordering of tables as a preprocessing </a:t>
            </a:r>
          </a:p>
          <a:p>
            <a:pPr lvl="1"/>
            <a:r>
              <a:rPr lang="en-US" sz="2400" dirty="0" smtClean="0"/>
              <a:t>Indexes and pointers for fast searching </a:t>
            </a:r>
          </a:p>
          <a:p>
            <a:pPr lvl="1"/>
            <a:r>
              <a:rPr lang="en-US" sz="2400" dirty="0" smtClean="0"/>
              <a:t>Efficient compression </a:t>
            </a:r>
          </a:p>
          <a:p>
            <a:endParaRPr lang="en-US" dirty="0" smtClean="0"/>
          </a:p>
          <a:p>
            <a:r>
              <a:rPr lang="en-US" dirty="0" smtClean="0"/>
              <a:t>ORC has been merged into Hive</a:t>
            </a:r>
            <a:endParaRPr lang="en-US" dirty="0"/>
          </a:p>
        </p:txBody>
      </p:sp>
    </p:spTree>
    <p:extLst>
      <p:ext uri="{BB962C8B-B14F-4D97-AF65-F5344CB8AC3E}">
        <p14:creationId xmlns:p14="http://schemas.microsoft.com/office/powerpoint/2010/main" val="219094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RCFile</a:t>
            </a:r>
            <a:r>
              <a:rPr lang="en-US" dirty="0" smtClean="0"/>
              <a:t> in </a:t>
            </a:r>
            <a:r>
              <a:rPr lang="en-US" dirty="0" err="1" smtClean="0"/>
              <a:t>Facebook</a:t>
            </a:r>
            <a:r>
              <a:rPr lang="en-US" dirty="0" smtClean="0"/>
              <a:t>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
        <p:nvSpPr>
          <p:cNvPr id="7" name="TextBox 6"/>
          <p:cNvSpPr txBox="1"/>
          <p:nvPr/>
        </p:nvSpPr>
        <p:spPr>
          <a:xfrm>
            <a:off x="0" y="6581001"/>
            <a:ext cx="8567795" cy="276999"/>
          </a:xfrm>
          <a:prstGeom prst="rect">
            <a:avLst/>
          </a:prstGeom>
          <a:noFill/>
        </p:spPr>
        <p:txBody>
          <a:bodyPr wrap="none" rtlCol="0">
            <a:spAutoFit/>
          </a:bodyPr>
          <a:lstStyle/>
          <a:p>
            <a:r>
              <a:rPr lang="en-US" sz="1200" dirty="0" smtClean="0"/>
              <a:t>Picture source: Visualizing Friendships, http://www.facebook.com/notes/facebook-engineering/visualizing-friendships/469716398919</a:t>
            </a:r>
            <a:endParaRPr lang="en-US" sz="1200" dirty="0"/>
          </a:p>
        </p:txBody>
      </p:sp>
      <p:pic>
        <p:nvPicPr>
          <p:cNvPr id="8" name="Picture 2"/>
          <p:cNvPicPr>
            <a:picLocks noChangeAspect="1" noChangeArrowheads="1"/>
          </p:cNvPicPr>
          <p:nvPr/>
        </p:nvPicPr>
        <p:blipFill>
          <a:blip r:embed="rId3" cstate="print"/>
          <a:srcRect/>
          <a:stretch>
            <a:fillRect/>
          </a:stretch>
        </p:blipFill>
        <p:spPr bwMode="auto">
          <a:xfrm>
            <a:off x="5029200" y="1295400"/>
            <a:ext cx="457200" cy="648586"/>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3962400" y="1295400"/>
            <a:ext cx="457200" cy="648586"/>
          </a:xfrm>
          <a:prstGeom prst="rect">
            <a:avLst/>
          </a:prstGeom>
          <a:noFill/>
          <a:ln w="9525">
            <a:noFill/>
            <a:miter lim="800000"/>
            <a:headEnd/>
            <a:tailEnd/>
          </a:ln>
        </p:spPr>
      </p:pic>
      <p:sp>
        <p:nvSpPr>
          <p:cNvPr id="11" name="Rectangle 10"/>
          <p:cNvSpPr/>
          <p:nvPr/>
        </p:nvSpPr>
        <p:spPr>
          <a:xfrm>
            <a:off x="4419600" y="2458336"/>
            <a:ext cx="2438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Garamond" pitchFamily="18" charset="0"/>
              </a:rPr>
              <a:t>Large amount of log data</a:t>
            </a:r>
            <a:endParaRPr lang="en-US" sz="2400" b="1" dirty="0">
              <a:latin typeface="Garamond" pitchFamily="18" charset="0"/>
            </a:endParaRPr>
          </a:p>
        </p:txBody>
      </p:sp>
      <p:pic>
        <p:nvPicPr>
          <p:cNvPr id="114691" name="Picture 3"/>
          <p:cNvPicPr>
            <a:picLocks noChangeAspect="1" noChangeArrowheads="1"/>
          </p:cNvPicPr>
          <p:nvPr/>
        </p:nvPicPr>
        <p:blipFill>
          <a:blip r:embed="rId4" cstate="print"/>
          <a:srcRect/>
          <a:stretch>
            <a:fillRect/>
          </a:stretch>
        </p:blipFill>
        <p:spPr bwMode="auto">
          <a:xfrm>
            <a:off x="-781050" y="2893062"/>
            <a:ext cx="5505450" cy="2745738"/>
          </a:xfrm>
          <a:prstGeom prst="rect">
            <a:avLst/>
          </a:prstGeom>
          <a:ln>
            <a:noFill/>
          </a:ln>
          <a:effectLst>
            <a:reflection blurRad="12700" stA="30000" endPos="30000" dist="5000" dir="5400000" sy="-100000" algn="bl" rotWithShape="0"/>
          </a:effectLst>
          <a:scene3d>
            <a:camera prst="perspectiveContrastingLeftFacing" fov="3600000">
              <a:rot lat="300000" lon="18000000" rev="0"/>
            </a:camera>
            <a:lightRig rig="threePt" dir="t">
              <a:rot lat="0" lon="0" rev="2700000"/>
            </a:lightRig>
          </a:scene3d>
          <a:sp3d>
            <a:bevelT w="63500" h="50800"/>
          </a:sp3d>
        </p:spPr>
      </p:pic>
      <p:pic>
        <p:nvPicPr>
          <p:cNvPr id="114692" name="Picture 4"/>
          <p:cNvPicPr>
            <a:picLocks noChangeAspect="1" noChangeArrowheads="1"/>
          </p:cNvPicPr>
          <p:nvPr/>
        </p:nvPicPr>
        <p:blipFill>
          <a:blip r:embed="rId5" cstate="print"/>
          <a:srcRect/>
          <a:stretch>
            <a:fillRect/>
          </a:stretch>
        </p:blipFill>
        <p:spPr bwMode="auto">
          <a:xfrm>
            <a:off x="3886200" y="3762375"/>
            <a:ext cx="463289" cy="657225"/>
          </a:xfrm>
          <a:prstGeom prst="rect">
            <a:avLst/>
          </a:prstGeom>
          <a:noFill/>
          <a:ln w="9525">
            <a:noFill/>
            <a:miter lim="800000"/>
            <a:headEnd/>
            <a:tailEnd/>
          </a:ln>
        </p:spPr>
      </p:pic>
      <p:sp>
        <p:nvSpPr>
          <p:cNvPr id="17" name="Rectangle 16"/>
          <p:cNvSpPr/>
          <p:nvPr/>
        </p:nvSpPr>
        <p:spPr>
          <a:xfrm>
            <a:off x="4419600" y="4876800"/>
            <a:ext cx="2438400" cy="609600"/>
          </a:xfrm>
          <a:prstGeom prst="rect">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Garamond" pitchFamily="18" charset="0"/>
              </a:rPr>
              <a:t>ORC/</a:t>
            </a:r>
            <a:r>
              <a:rPr lang="en-US" sz="2400" b="1" dirty="0" err="1" smtClean="0">
                <a:latin typeface="Garamond" pitchFamily="18" charset="0"/>
              </a:rPr>
              <a:t>RCFile</a:t>
            </a:r>
            <a:endParaRPr lang="en-US" sz="2400" b="1" dirty="0">
              <a:latin typeface="Garamond" pitchFamily="18" charset="0"/>
            </a:endParaRPr>
          </a:p>
        </p:txBody>
      </p:sp>
      <p:sp>
        <p:nvSpPr>
          <p:cNvPr id="18" name="TextBox 17"/>
          <p:cNvSpPr txBox="1"/>
          <p:nvPr/>
        </p:nvSpPr>
        <p:spPr>
          <a:xfrm>
            <a:off x="5867400" y="1315336"/>
            <a:ext cx="492443" cy="461665"/>
          </a:xfrm>
          <a:prstGeom prst="rect">
            <a:avLst/>
          </a:prstGeom>
          <a:noFill/>
        </p:spPr>
        <p:txBody>
          <a:bodyPr wrap="none" rtlCol="0">
            <a:spAutoFit/>
          </a:bodyPr>
          <a:lstStyle/>
          <a:p>
            <a:r>
              <a:rPr lang="en-US" sz="2400" b="1" dirty="0" smtClean="0">
                <a:latin typeface="Garamond" pitchFamily="18" charset="0"/>
              </a:rPr>
              <a:t>…</a:t>
            </a:r>
            <a:endParaRPr lang="en-US" sz="2400" b="1" dirty="0">
              <a:latin typeface="Garamond" pitchFamily="18" charset="0"/>
            </a:endParaRPr>
          </a:p>
        </p:txBody>
      </p:sp>
      <p:sp>
        <p:nvSpPr>
          <p:cNvPr id="19" name="TextBox 18"/>
          <p:cNvSpPr txBox="1"/>
          <p:nvPr/>
        </p:nvSpPr>
        <p:spPr>
          <a:xfrm>
            <a:off x="5867400" y="3834110"/>
            <a:ext cx="492443" cy="461665"/>
          </a:xfrm>
          <a:prstGeom prst="rect">
            <a:avLst/>
          </a:prstGeom>
          <a:noFill/>
        </p:spPr>
        <p:txBody>
          <a:bodyPr wrap="none" rtlCol="0">
            <a:spAutoFit/>
          </a:bodyPr>
          <a:lstStyle/>
          <a:p>
            <a:r>
              <a:rPr lang="en-US" sz="2400" b="1" dirty="0" smtClean="0">
                <a:latin typeface="Garamond" pitchFamily="18" charset="0"/>
              </a:rPr>
              <a:t>…</a:t>
            </a:r>
            <a:endParaRPr lang="en-US" sz="2400" b="1" dirty="0">
              <a:latin typeface="Garamond" pitchFamily="18" charset="0"/>
            </a:endParaRPr>
          </a:p>
        </p:txBody>
      </p:sp>
      <p:pic>
        <p:nvPicPr>
          <p:cNvPr id="114693" name="Picture 5"/>
          <p:cNvPicPr>
            <a:picLocks noChangeAspect="1" noChangeArrowheads="1"/>
          </p:cNvPicPr>
          <p:nvPr/>
        </p:nvPicPr>
        <p:blipFill>
          <a:blip r:embed="rId6" cstate="print"/>
          <a:srcRect/>
          <a:stretch>
            <a:fillRect/>
          </a:stretch>
        </p:blipFill>
        <p:spPr bwMode="auto">
          <a:xfrm>
            <a:off x="3886200" y="5917018"/>
            <a:ext cx="448456" cy="636182"/>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a:stretch>
            <a:fillRect/>
          </a:stretch>
        </p:blipFill>
        <p:spPr bwMode="auto">
          <a:xfrm>
            <a:off x="6781800" y="1315336"/>
            <a:ext cx="457200" cy="648586"/>
          </a:xfrm>
          <a:prstGeom prst="rect">
            <a:avLst/>
          </a:prstGeom>
          <a:noFill/>
          <a:ln w="9525">
            <a:noFill/>
            <a:miter lim="800000"/>
            <a:headEnd/>
            <a:tailEnd/>
          </a:ln>
        </p:spPr>
      </p:pic>
      <p:pic>
        <p:nvPicPr>
          <p:cNvPr id="22" name="Picture 4"/>
          <p:cNvPicPr>
            <a:picLocks noChangeAspect="1" noChangeArrowheads="1"/>
          </p:cNvPicPr>
          <p:nvPr/>
        </p:nvPicPr>
        <p:blipFill>
          <a:blip r:embed="rId5" cstate="print"/>
          <a:srcRect/>
          <a:stretch>
            <a:fillRect/>
          </a:stretch>
        </p:blipFill>
        <p:spPr bwMode="auto">
          <a:xfrm>
            <a:off x="4953000" y="3762375"/>
            <a:ext cx="463289" cy="657225"/>
          </a:xfrm>
          <a:prstGeom prst="rect">
            <a:avLst/>
          </a:prstGeom>
          <a:noFill/>
          <a:ln w="9525">
            <a:noFill/>
            <a:miter lim="800000"/>
            <a:headEnd/>
            <a:tailEnd/>
          </a:ln>
        </p:spPr>
      </p:pic>
      <p:pic>
        <p:nvPicPr>
          <p:cNvPr id="23" name="Picture 4"/>
          <p:cNvPicPr>
            <a:picLocks noChangeAspect="1" noChangeArrowheads="1"/>
          </p:cNvPicPr>
          <p:nvPr/>
        </p:nvPicPr>
        <p:blipFill>
          <a:blip r:embed="rId5" cstate="print"/>
          <a:srcRect/>
          <a:stretch>
            <a:fillRect/>
          </a:stretch>
        </p:blipFill>
        <p:spPr bwMode="auto">
          <a:xfrm>
            <a:off x="6705600" y="3762375"/>
            <a:ext cx="463289" cy="657225"/>
          </a:xfrm>
          <a:prstGeom prst="rect">
            <a:avLst/>
          </a:prstGeom>
          <a:noFill/>
          <a:ln w="9525">
            <a:noFill/>
            <a:miter lim="800000"/>
            <a:headEnd/>
            <a:tailEnd/>
          </a:ln>
        </p:spPr>
      </p:pic>
      <p:pic>
        <p:nvPicPr>
          <p:cNvPr id="24" name="Picture 5"/>
          <p:cNvPicPr>
            <a:picLocks noChangeAspect="1" noChangeArrowheads="1"/>
          </p:cNvPicPr>
          <p:nvPr/>
        </p:nvPicPr>
        <p:blipFill>
          <a:blip r:embed="rId6" cstate="print"/>
          <a:srcRect/>
          <a:stretch>
            <a:fillRect/>
          </a:stretch>
        </p:blipFill>
        <p:spPr bwMode="auto">
          <a:xfrm>
            <a:off x="4961744" y="5917018"/>
            <a:ext cx="448456" cy="636182"/>
          </a:xfrm>
          <a:prstGeom prst="rect">
            <a:avLst/>
          </a:prstGeom>
          <a:noFill/>
          <a:ln w="9525">
            <a:noFill/>
            <a:miter lim="800000"/>
            <a:headEnd/>
            <a:tailEnd/>
          </a:ln>
        </p:spPr>
      </p:pic>
      <p:pic>
        <p:nvPicPr>
          <p:cNvPr id="25" name="Picture 5"/>
          <p:cNvPicPr>
            <a:picLocks noChangeAspect="1" noChangeArrowheads="1"/>
          </p:cNvPicPr>
          <p:nvPr/>
        </p:nvPicPr>
        <p:blipFill>
          <a:blip r:embed="rId6" cstate="print"/>
          <a:srcRect/>
          <a:stretch>
            <a:fillRect/>
          </a:stretch>
        </p:blipFill>
        <p:spPr bwMode="auto">
          <a:xfrm>
            <a:off x="6714344" y="5917018"/>
            <a:ext cx="448456" cy="636182"/>
          </a:xfrm>
          <a:prstGeom prst="rect">
            <a:avLst/>
          </a:prstGeom>
          <a:noFill/>
          <a:ln w="9525">
            <a:noFill/>
            <a:miter lim="800000"/>
            <a:headEnd/>
            <a:tailEnd/>
          </a:ln>
        </p:spPr>
      </p:pic>
      <p:sp>
        <p:nvSpPr>
          <p:cNvPr id="26" name="TextBox 25"/>
          <p:cNvSpPr txBox="1"/>
          <p:nvPr/>
        </p:nvSpPr>
        <p:spPr>
          <a:xfrm>
            <a:off x="5867400" y="5912553"/>
            <a:ext cx="492443" cy="461665"/>
          </a:xfrm>
          <a:prstGeom prst="rect">
            <a:avLst/>
          </a:prstGeom>
          <a:noFill/>
        </p:spPr>
        <p:txBody>
          <a:bodyPr wrap="none" rtlCol="0">
            <a:spAutoFit/>
          </a:bodyPr>
          <a:lstStyle/>
          <a:p>
            <a:r>
              <a:rPr lang="en-US" sz="2400" b="1" dirty="0" smtClean="0">
                <a:latin typeface="Garamond" pitchFamily="18" charset="0"/>
              </a:rPr>
              <a:t>…</a:t>
            </a:r>
            <a:endParaRPr lang="en-US" sz="2400" b="1" dirty="0">
              <a:latin typeface="Garamond" pitchFamily="18" charset="0"/>
            </a:endParaRPr>
          </a:p>
        </p:txBody>
      </p:sp>
      <p:sp>
        <p:nvSpPr>
          <p:cNvPr id="27" name="Down Arrow 26"/>
          <p:cNvSpPr/>
          <p:nvPr/>
        </p:nvSpPr>
        <p:spPr>
          <a:xfrm>
            <a:off x="5257800" y="2001136"/>
            <a:ext cx="762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5181600" y="5562600"/>
            <a:ext cx="762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5181600" y="4419600"/>
            <a:ext cx="762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315200" y="1391536"/>
            <a:ext cx="1767535" cy="461665"/>
          </a:xfrm>
          <a:prstGeom prst="rect">
            <a:avLst/>
          </a:prstGeom>
          <a:noFill/>
        </p:spPr>
        <p:txBody>
          <a:bodyPr wrap="none" rtlCol="0">
            <a:spAutoFit/>
          </a:bodyPr>
          <a:lstStyle/>
          <a:p>
            <a:r>
              <a:rPr lang="en-US" sz="2400" b="1" dirty="0" smtClean="0">
                <a:latin typeface="Garamond" pitchFamily="18" charset="0"/>
              </a:rPr>
              <a:t>Web Servers</a:t>
            </a:r>
            <a:endParaRPr lang="en-US" sz="2400" b="1" dirty="0">
              <a:latin typeface="Garamond" pitchFamily="18" charset="0"/>
            </a:endParaRPr>
          </a:p>
        </p:txBody>
      </p:sp>
      <p:sp>
        <p:nvSpPr>
          <p:cNvPr id="31" name="TextBox 30"/>
          <p:cNvSpPr txBox="1"/>
          <p:nvPr/>
        </p:nvSpPr>
        <p:spPr>
          <a:xfrm>
            <a:off x="7270179" y="3810000"/>
            <a:ext cx="1950021" cy="461665"/>
          </a:xfrm>
          <a:prstGeom prst="rect">
            <a:avLst/>
          </a:prstGeom>
          <a:noFill/>
        </p:spPr>
        <p:txBody>
          <a:bodyPr wrap="none" rtlCol="0">
            <a:spAutoFit/>
          </a:bodyPr>
          <a:lstStyle/>
          <a:p>
            <a:r>
              <a:rPr lang="en-US" sz="2400" b="1" dirty="0" smtClean="0">
                <a:latin typeface="Garamond" pitchFamily="18" charset="0"/>
              </a:rPr>
              <a:t>Data Loaders</a:t>
            </a:r>
            <a:endParaRPr lang="en-US" sz="2400" b="1" dirty="0">
              <a:latin typeface="Garamond" pitchFamily="18" charset="0"/>
            </a:endParaRPr>
          </a:p>
        </p:txBody>
      </p:sp>
      <p:sp>
        <p:nvSpPr>
          <p:cNvPr id="32" name="TextBox 31"/>
          <p:cNvSpPr txBox="1"/>
          <p:nvPr/>
        </p:nvSpPr>
        <p:spPr>
          <a:xfrm>
            <a:off x="7239000" y="5943600"/>
            <a:ext cx="1613583" cy="461665"/>
          </a:xfrm>
          <a:prstGeom prst="rect">
            <a:avLst/>
          </a:prstGeom>
          <a:noFill/>
        </p:spPr>
        <p:txBody>
          <a:bodyPr wrap="none" rtlCol="0">
            <a:spAutoFit/>
          </a:bodyPr>
          <a:lstStyle/>
          <a:p>
            <a:r>
              <a:rPr lang="en-US" sz="2400" b="1" dirty="0" smtClean="0">
                <a:latin typeface="Garamond" pitchFamily="18" charset="0"/>
              </a:rPr>
              <a:t>Warehouse</a:t>
            </a:r>
            <a:endParaRPr lang="en-US" sz="2400" b="1" dirty="0">
              <a:latin typeface="Garamond" pitchFamily="18" charset="0"/>
            </a:endParaRPr>
          </a:p>
        </p:txBody>
      </p:sp>
      <p:sp>
        <p:nvSpPr>
          <p:cNvPr id="33" name="Down Arrow 32"/>
          <p:cNvSpPr/>
          <p:nvPr/>
        </p:nvSpPr>
        <p:spPr>
          <a:xfrm>
            <a:off x="5181600" y="3372736"/>
            <a:ext cx="762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05200" y="1143000"/>
            <a:ext cx="5638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2819400" y="1676400"/>
            <a:ext cx="609600" cy="1588"/>
          </a:xfrm>
          <a:prstGeom prst="straightConnector1">
            <a:avLst/>
          </a:prstGeom>
          <a:ln w="635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52400" y="1295400"/>
            <a:ext cx="2667000" cy="830997"/>
          </a:xfrm>
          <a:prstGeom prst="rect">
            <a:avLst/>
          </a:prstGeom>
          <a:noFill/>
        </p:spPr>
        <p:txBody>
          <a:bodyPr wrap="square" rtlCol="0">
            <a:spAutoFit/>
          </a:bodyPr>
          <a:lstStyle/>
          <a:p>
            <a:r>
              <a:rPr lang="en-US" sz="2400" dirty="0" smtClean="0">
                <a:latin typeface="Garamond" pitchFamily="18" charset="0"/>
              </a:rPr>
              <a:t>The interface to 1 billion+ users</a:t>
            </a:r>
            <a:endParaRPr lang="en-US" sz="2400" dirty="0">
              <a:latin typeface="Garamond" pitchFamily="18" charset="0"/>
            </a:endParaRPr>
          </a:p>
        </p:txBody>
      </p:sp>
      <p:sp>
        <p:nvSpPr>
          <p:cNvPr id="38" name="TextBox 37"/>
          <p:cNvSpPr txBox="1"/>
          <p:nvPr/>
        </p:nvSpPr>
        <p:spPr>
          <a:xfrm>
            <a:off x="6934200" y="2514600"/>
            <a:ext cx="2286000" cy="400110"/>
          </a:xfrm>
          <a:prstGeom prst="rect">
            <a:avLst/>
          </a:prstGeom>
          <a:noFill/>
        </p:spPr>
        <p:txBody>
          <a:bodyPr wrap="square" rtlCol="0">
            <a:spAutoFit/>
          </a:bodyPr>
          <a:lstStyle/>
          <a:p>
            <a:r>
              <a:rPr lang="en-US" sz="2000" b="1" dirty="0" smtClean="0">
                <a:latin typeface="Garamond" pitchFamily="18" charset="0"/>
              </a:rPr>
              <a:t>600TB data per day</a:t>
            </a:r>
            <a:endParaRPr lang="en-US" sz="2000" dirty="0"/>
          </a:p>
        </p:txBody>
      </p:sp>
      <p:sp>
        <p:nvSpPr>
          <p:cNvPr id="35" name="TextBox 34"/>
          <p:cNvSpPr txBox="1"/>
          <p:nvPr/>
        </p:nvSpPr>
        <p:spPr>
          <a:xfrm>
            <a:off x="7010400" y="4572000"/>
            <a:ext cx="2130135" cy="1015663"/>
          </a:xfrm>
          <a:prstGeom prst="rect">
            <a:avLst/>
          </a:prstGeom>
          <a:noFill/>
        </p:spPr>
        <p:txBody>
          <a:bodyPr wrap="none" rtlCol="0">
            <a:spAutoFit/>
          </a:bodyPr>
          <a:lstStyle/>
          <a:p>
            <a:r>
              <a:rPr lang="en-US" sz="2000" b="1" dirty="0" smtClean="0">
                <a:latin typeface="Garamond" pitchFamily="18" charset="0"/>
              </a:rPr>
              <a:t>Capacity:</a:t>
            </a:r>
          </a:p>
          <a:p>
            <a:r>
              <a:rPr lang="en-US" sz="2000" b="1" dirty="0" smtClean="0">
                <a:latin typeface="Garamond" pitchFamily="18" charset="0"/>
              </a:rPr>
              <a:t>21PB in May, 2010</a:t>
            </a:r>
          </a:p>
          <a:p>
            <a:r>
              <a:rPr lang="en-US" sz="2000" b="1" dirty="0" smtClean="0">
                <a:latin typeface="Garamond" pitchFamily="18" charset="0"/>
              </a:rPr>
              <a:t>at 300PB+ today</a:t>
            </a:r>
            <a:endParaRPr lang="en-US" sz="2000" b="1" dirty="0">
              <a:latin typeface="Garamond" pitchFamily="18" charset="0"/>
            </a:endParaRPr>
          </a:p>
        </p:txBody>
      </p:sp>
      <p:cxnSp>
        <p:nvCxnSpPr>
          <p:cNvPr id="39" name="Straight Arrow Connector 38"/>
          <p:cNvCxnSpPr>
            <a:stCxn id="35" idx="2"/>
            <a:endCxn id="32" idx="0"/>
          </p:cNvCxnSpPr>
          <p:nvPr/>
        </p:nvCxnSpPr>
        <p:spPr>
          <a:xfrm flipH="1">
            <a:off x="8045792" y="5587663"/>
            <a:ext cx="29676" cy="355937"/>
          </a:xfrm>
          <a:prstGeom prst="straightConnector1">
            <a:avLst/>
          </a:prstGeom>
          <a:ln w="635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2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edge">
                                      <p:cBhvr>
                                        <p:cTn id="33" dur="500"/>
                                        <p:tgtEl>
                                          <p:spTgt spid="27"/>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edge">
                                      <p:cBhvr>
                                        <p:cTn id="46" dur="500"/>
                                        <p:tgtEl>
                                          <p:spTgt spid="33"/>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11469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edge">
                                      <p:cBhvr>
                                        <p:cTn id="62" dur="500"/>
                                        <p:tgtEl>
                                          <p:spTgt spid="29"/>
                                        </p:tgtEl>
                                      </p:cBhvr>
                                    </p:animEffect>
                                  </p:childTnLst>
                                </p:cTn>
                              </p:par>
                            </p:childTnLst>
                          </p:cTn>
                        </p:par>
                        <p:par>
                          <p:cTn id="63" fill="hold">
                            <p:stCondLst>
                              <p:cond delay="500"/>
                            </p:stCondLst>
                            <p:childTnLst>
                              <p:par>
                                <p:cTn id="64" presetID="22" presetClass="entr" presetSubtype="1"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up)">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0"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edge">
                                      <p:cBhvr>
                                        <p:cTn id="71" dur="500"/>
                                        <p:tgtEl>
                                          <p:spTgt spid="28"/>
                                        </p:tgtEl>
                                      </p:cBhvr>
                                    </p:animEffec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11469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18" grpId="0"/>
      <p:bldP spid="19" grpId="0"/>
      <p:bldP spid="26" grpId="0"/>
      <p:bldP spid="28" grpId="0" animBg="1"/>
      <p:bldP spid="29" grpId="0" animBg="1"/>
      <p:bldP spid="31" grpId="0"/>
      <p:bldP spid="32" grpId="0"/>
      <p:bldP spid="33" grpId="0" animBg="1"/>
      <p:bldP spid="34" grpId="0" animBg="1"/>
      <p:bldP spid="37" grpId="0"/>
      <p:bldP spid="38"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39750" y="5175250"/>
            <a:ext cx="4032250" cy="1587500"/>
            <a:chOff x="539750" y="5175250"/>
            <a:chExt cx="4032250" cy="1587500"/>
          </a:xfrm>
        </p:grpSpPr>
        <p:sp>
          <p:nvSpPr>
            <p:cNvPr id="4" name="Rectangle 3"/>
            <p:cNvSpPr/>
            <p:nvPr/>
          </p:nvSpPr>
          <p:spPr>
            <a:xfrm>
              <a:off x="539750" y="5746750"/>
              <a:ext cx="4032250" cy="10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atin typeface="Arial"/>
                  <a:cs typeface="Arial"/>
                </a:rPr>
                <a:t>HDFS</a:t>
              </a:r>
              <a:endParaRPr lang="en-US" sz="2800" b="1" dirty="0">
                <a:latin typeface="Arial"/>
                <a:cs typeface="Arial"/>
              </a:endParaRPr>
            </a:p>
          </p:txBody>
        </p:sp>
        <p:sp>
          <p:nvSpPr>
            <p:cNvPr id="5" name="Multidocument 4"/>
            <p:cNvSpPr/>
            <p:nvPr/>
          </p:nvSpPr>
          <p:spPr>
            <a:xfrm>
              <a:off x="1188356" y="5175250"/>
              <a:ext cx="1143000" cy="857250"/>
            </a:xfrm>
            <a:prstGeom prst="flowChartMultidocumen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Multidocument 21"/>
            <p:cNvSpPr/>
            <p:nvPr/>
          </p:nvSpPr>
          <p:spPr>
            <a:xfrm>
              <a:off x="2778579" y="5175250"/>
              <a:ext cx="1143000" cy="857250"/>
            </a:xfrm>
            <a:prstGeom prst="flowChartMultidocumen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effectLst/>
        </p:spPr>
        <p:txBody>
          <a:bodyPr>
            <a:normAutofit/>
          </a:bodyPr>
          <a:lstStyle/>
          <a:p>
            <a:pPr algn="ctr"/>
            <a:r>
              <a:rPr lang="en-US" sz="3800" dirty="0" smtClean="0"/>
              <a:t>Query Planner in Hive</a:t>
            </a:r>
            <a:endParaRPr lang="en-US" sz="3800" dirty="0"/>
          </a:p>
        </p:txBody>
      </p:sp>
      <p:grpSp>
        <p:nvGrpSpPr>
          <p:cNvPr id="11" name="Group 10"/>
          <p:cNvGrpSpPr/>
          <p:nvPr/>
        </p:nvGrpSpPr>
        <p:grpSpPr>
          <a:xfrm>
            <a:off x="1282127" y="1632580"/>
            <a:ext cx="2688545" cy="3542670"/>
            <a:chOff x="1282127" y="1632580"/>
            <a:chExt cx="2688545" cy="3542670"/>
          </a:xfrm>
        </p:grpSpPr>
        <p:cxnSp>
          <p:nvCxnSpPr>
            <p:cNvPr id="43" name="Straight Arrow Connector 42"/>
            <p:cNvCxnSpPr>
              <a:stCxn id="49" idx="0"/>
              <a:endCxn id="48" idx="2"/>
            </p:cNvCxnSpPr>
            <p:nvPr/>
          </p:nvCxnSpPr>
          <p:spPr>
            <a:xfrm flipV="1">
              <a:off x="1835484" y="3956135"/>
              <a:ext cx="888666" cy="31794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50" idx="0"/>
              <a:endCxn id="48" idx="2"/>
            </p:cNvCxnSpPr>
            <p:nvPr/>
          </p:nvCxnSpPr>
          <p:spPr>
            <a:xfrm flipH="1" flipV="1">
              <a:off x="2724150" y="3956135"/>
              <a:ext cx="693166" cy="31794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8" idx="0"/>
              <a:endCxn id="51" idx="2"/>
            </p:cNvCxnSpPr>
            <p:nvPr/>
          </p:nvCxnSpPr>
          <p:spPr>
            <a:xfrm flipV="1">
              <a:off x="2724150" y="3063495"/>
              <a:ext cx="0" cy="36942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1" idx="0"/>
              <a:endCxn id="47" idx="2"/>
            </p:cNvCxnSpPr>
            <p:nvPr/>
          </p:nvCxnSpPr>
          <p:spPr>
            <a:xfrm flipV="1">
              <a:off x="2724150" y="2155800"/>
              <a:ext cx="0" cy="38447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2170793" y="1632580"/>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GBY</a:t>
              </a:r>
              <a:endParaRPr lang="en-US" sz="2200" b="1" dirty="0">
                <a:latin typeface="Arial"/>
                <a:cs typeface="Arial"/>
              </a:endParaRPr>
            </a:p>
          </p:txBody>
        </p:sp>
        <p:sp>
          <p:nvSpPr>
            <p:cNvPr id="48" name="Rectangle 47"/>
            <p:cNvSpPr/>
            <p:nvPr/>
          </p:nvSpPr>
          <p:spPr>
            <a:xfrm>
              <a:off x="2170793" y="343291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JOIN</a:t>
              </a:r>
              <a:endParaRPr lang="en-US" sz="2200" b="1" dirty="0">
                <a:latin typeface="Arial"/>
                <a:cs typeface="Arial"/>
              </a:endParaRPr>
            </a:p>
          </p:txBody>
        </p:sp>
        <p:sp>
          <p:nvSpPr>
            <p:cNvPr id="49" name="Rectangle 48"/>
            <p:cNvSpPr/>
            <p:nvPr/>
          </p:nvSpPr>
          <p:spPr>
            <a:xfrm>
              <a:off x="1282127" y="42740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50" name="Rectangle 49"/>
            <p:cNvSpPr/>
            <p:nvPr/>
          </p:nvSpPr>
          <p:spPr>
            <a:xfrm>
              <a:off x="2863959" y="42740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51" name="Rectangle 50"/>
            <p:cNvSpPr/>
            <p:nvPr/>
          </p:nvSpPr>
          <p:spPr>
            <a:xfrm>
              <a:off x="2170793" y="25402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cxnSp>
          <p:nvCxnSpPr>
            <p:cNvPr id="52" name="Straight Arrow Connector 51"/>
            <p:cNvCxnSpPr>
              <a:stCxn id="5" idx="0"/>
              <a:endCxn id="49" idx="2"/>
            </p:cNvCxnSpPr>
            <p:nvPr/>
          </p:nvCxnSpPr>
          <p:spPr>
            <a:xfrm flipH="1" flipV="1">
              <a:off x="1835484" y="4797295"/>
              <a:ext cx="3006" cy="37795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2" idx="0"/>
              <a:endCxn id="50" idx="2"/>
            </p:cNvCxnSpPr>
            <p:nvPr/>
          </p:nvCxnSpPr>
          <p:spPr>
            <a:xfrm flipH="1" flipV="1">
              <a:off x="3417316" y="4797295"/>
              <a:ext cx="11397" cy="37795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4826000" y="3534069"/>
            <a:ext cx="4318000" cy="1200329"/>
          </a:xfrm>
          <a:prstGeom prst="rect">
            <a:avLst/>
          </a:prstGeom>
          <a:noFill/>
          <a:effectLst/>
        </p:spPr>
        <p:txBody>
          <a:bodyPr wrap="square" rtlCol="0">
            <a:spAutoFit/>
          </a:bodyPr>
          <a:lstStyle/>
          <a:p>
            <a:r>
              <a:rPr lang="en-US" sz="2800" b="1" dirty="0" smtClean="0">
                <a:solidFill>
                  <a:srgbClr val="FF0000"/>
                </a:solidFill>
                <a:latin typeface="Arial"/>
                <a:cs typeface="Arial"/>
              </a:rPr>
              <a:t>Query planner:</a:t>
            </a:r>
          </a:p>
          <a:p>
            <a:r>
              <a:rPr lang="en-US" sz="2200" b="1" dirty="0" smtClean="0">
                <a:latin typeface="Arial"/>
                <a:cs typeface="Arial"/>
              </a:rPr>
              <a:t>The efficiency of query plans</a:t>
            </a:r>
          </a:p>
          <a:p>
            <a:r>
              <a:rPr lang="en-US" sz="2200" b="1" dirty="0" smtClean="0">
                <a:latin typeface="Arial"/>
                <a:cs typeface="Arial"/>
              </a:rPr>
              <a:t>Data movements</a:t>
            </a:r>
          </a:p>
        </p:txBody>
      </p:sp>
      <p:cxnSp>
        <p:nvCxnSpPr>
          <p:cNvPr id="34" name="Straight Arrow Connector 33"/>
          <p:cNvCxnSpPr>
            <a:stCxn id="25" idx="6"/>
            <a:endCxn id="29" idx="1"/>
          </p:cNvCxnSpPr>
          <p:nvPr/>
        </p:nvCxnSpPr>
        <p:spPr>
          <a:xfrm>
            <a:off x="4595783" y="3280819"/>
            <a:ext cx="230217" cy="85341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728643" y="1386388"/>
            <a:ext cx="3867140" cy="3788862"/>
          </a:xfrm>
          <a:prstGeom prst="ellipse">
            <a:avLst/>
          </a:prstGeom>
          <a:solidFill>
            <a:schemeClr val="accent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455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1085850"/>
            <a:ext cx="63103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6"/>
          <p:cNvSpPr>
            <a:spLocks noChangeArrowheads="1"/>
          </p:cNvSpPr>
          <p:nvPr/>
        </p:nvSpPr>
        <p:spPr bwMode="auto">
          <a:xfrm>
            <a:off x="914400" y="5124450"/>
            <a:ext cx="7315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en-US" sz="2000"/>
              <a:t>To the rights (the yellow region) is the </a:t>
            </a:r>
            <a:r>
              <a:rPr lang="en-US" altLang="en-US" sz="2000" b="1">
                <a:solidFill>
                  <a:srgbClr val="FF0000"/>
                </a:solidFill>
              </a:rPr>
              <a:t>long tail  of lower 80% objects</a:t>
            </a:r>
            <a:r>
              <a:rPr lang="en-US" altLang="en-US" sz="2000"/>
              <a:t>; to the left are the few that dominate (</a:t>
            </a:r>
            <a:r>
              <a:rPr lang="en-US" altLang="en-US" sz="2000" b="1">
                <a:solidFill>
                  <a:srgbClr val="FF0000"/>
                </a:solidFill>
              </a:rPr>
              <a:t>the top 20% objects</a:t>
            </a:r>
            <a:r>
              <a:rPr lang="en-US" altLang="en-US" sz="2000"/>
              <a:t>). With limited space to store objects and limited search ability to a large volume of objects, most attentions and hits have to be in the top 20% objects, ignoring the long tail.  </a:t>
            </a:r>
          </a:p>
        </p:txBody>
      </p:sp>
      <p:sp>
        <p:nvSpPr>
          <p:cNvPr id="6148" name="TextBox 7"/>
          <p:cNvSpPr txBox="1">
            <a:spLocks noChangeArrowheads="1"/>
          </p:cNvSpPr>
          <p:nvPr/>
        </p:nvSpPr>
        <p:spPr bwMode="auto">
          <a:xfrm>
            <a:off x="0" y="16002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en-US" sz="1600" b="1"/>
              <a:t># of hits to </a:t>
            </a:r>
          </a:p>
          <a:p>
            <a:pPr eaLnBrk="1" hangingPunct="1">
              <a:spcBef>
                <a:spcPct val="0"/>
              </a:spcBef>
              <a:buFontTx/>
              <a:buNone/>
            </a:pPr>
            <a:r>
              <a:rPr lang="en-US" altLang="en-US" sz="1600" b="1"/>
              <a:t> each data object</a:t>
            </a:r>
          </a:p>
        </p:txBody>
      </p:sp>
      <p:sp>
        <p:nvSpPr>
          <p:cNvPr id="6149" name="TextBox 8"/>
          <p:cNvSpPr txBox="1">
            <a:spLocks noChangeArrowheads="1"/>
          </p:cNvSpPr>
          <p:nvPr/>
        </p:nvSpPr>
        <p:spPr bwMode="auto">
          <a:xfrm>
            <a:off x="7164388" y="4448175"/>
            <a:ext cx="2195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en-US" sz="1600" b="1"/>
              <a:t>Popularity ranks</a:t>
            </a:r>
          </a:p>
          <a:p>
            <a:pPr eaLnBrk="1" hangingPunct="1">
              <a:spcBef>
                <a:spcPct val="0"/>
              </a:spcBef>
              <a:buFontTx/>
              <a:buNone/>
            </a:pPr>
            <a:r>
              <a:rPr lang="en-US" altLang="en-US" sz="1600" b="1"/>
              <a:t>for each data object</a:t>
            </a:r>
          </a:p>
        </p:txBody>
      </p:sp>
      <p:sp>
        <p:nvSpPr>
          <p:cNvPr id="6150" name="Title 1"/>
          <p:cNvSpPr>
            <a:spLocks noGrp="1"/>
          </p:cNvSpPr>
          <p:nvPr>
            <p:ph type="ctrTitle"/>
          </p:nvPr>
        </p:nvSpPr>
        <p:spPr>
          <a:xfrm>
            <a:off x="0" y="219075"/>
            <a:ext cx="9144000" cy="704850"/>
          </a:xfrm>
        </p:spPr>
        <p:txBody>
          <a:bodyPr/>
          <a:lstStyle/>
          <a:p>
            <a:r>
              <a:rPr lang="en-US" altLang="en-US" sz="3200" smtClean="0"/>
              <a:t>Data Access Patterns and Power Law</a:t>
            </a:r>
          </a:p>
        </p:txBody>
      </p:sp>
    </p:spTree>
    <p:extLst>
      <p:ext uri="{BB962C8B-B14F-4D97-AF65-F5344CB8AC3E}">
        <p14:creationId xmlns:p14="http://schemas.microsoft.com/office/powerpoint/2010/main" val="3026750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dirty="0"/>
          </a:p>
        </p:txBody>
      </p:sp>
      <p:sp>
        <p:nvSpPr>
          <p:cNvPr id="17416" name="Rectangle 8"/>
          <p:cNvSpPr>
            <a:spLocks noChangeArrowheads="1"/>
          </p:cNvSpPr>
          <p:nvPr/>
        </p:nvSpPr>
        <p:spPr bwMode="auto">
          <a:xfrm>
            <a:off x="0" y="913686"/>
            <a:ext cx="9144000" cy="4801314"/>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package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tpch</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java.io.IOException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java.util.ArrayList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org.apache.hadoop.conf.Configuration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org.apache.hadoop.conf.Configured</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org.apache.hadoop.fs.Path</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org.apache.hadoop.io.DoubleWritable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org.apache.hadoop.io.IntWritable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org.apache.hadoop.io.Text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org.apache.hadoop.mapreduce.Job</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org.apache.hadoop.mapreduce.Mapper</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org.apache.hadoop.mapreduce.Reducer</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org.apache.hadoop.mapreduce.Mapper.Context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org.apache.hadoop.mapreduce.lib.input.FileInputFormat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org.apache.hadoop.mapreduce.lib.input.FileSplit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org.apache.hadoop.mapreduce.lib.output.FileOutputFormat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org.apache.hadoop.util.GenericOptionsParser</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org.apache.hadoop.util.Tool</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import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org.apache.hadoop.util.ToolRunner</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public</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Q18Job1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extends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Configured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implements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Tool{</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public</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static</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Map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extends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Mapper</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&lt;Object, Text,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IntWritable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Text&gt;{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private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final</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static</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Text value =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Text();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private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IntWritable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word =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IntWritable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private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String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inputFile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private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FF"/>
                </a:solidFill>
                <a:effectLst/>
                <a:latin typeface="Courier New" pitchFamily="49" charset="0"/>
                <a:ea typeface="Times New Roman" pitchFamily="18" charset="0"/>
                <a:cs typeface="Courier New" pitchFamily="49" charset="0"/>
              </a:rPr>
              <a:t>boolean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isLineitem</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false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@Override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protected</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void</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setup(Context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context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throws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IOException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InterruptedException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inputFile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FileSplit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context.getInputSplit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getPath</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getName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if</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inputFile.compareTo</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"lineitem.tbl"</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0</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isLineitem</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true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System.out.println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800000"/>
                </a:solidFill>
                <a:effectLst/>
                <a:latin typeface="Courier New" pitchFamily="49" charset="0"/>
                <a:ea typeface="Times New Roman" pitchFamily="18" charset="0"/>
                <a:cs typeface="Courier New" pitchFamily="49" charset="0"/>
              </a:rPr>
              <a:t>isLineitem</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isLineitem</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800000"/>
                </a:solidFill>
                <a:effectLst/>
                <a:latin typeface="Courier New" pitchFamily="49" charset="0"/>
                <a:ea typeface="Times New Roman" pitchFamily="18" charset="0"/>
                <a:cs typeface="Courier New" pitchFamily="49" charset="0"/>
              </a:rPr>
              <a:t>inputFile</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inputFile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public</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void</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map(Object key, Text line, Context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context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throws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IOException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InterruptedException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String[] tokens =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line.toString</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()).split(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if</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isLineitem</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word.set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Integer.valueOf</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(tokens[</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0</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value.set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(tokens[</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4</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"|l"</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context.write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(word, value);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else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word.set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Integer.valueOf</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(tokens[</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0</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value.set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(tokens[</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1</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tokens[</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4</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+tokens[</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3</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"|o"</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context.write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(word, value);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571500" algn="l"/>
                <a:tab pos="857250" algn="l"/>
                <a:tab pos="1143000" algn="l"/>
                <a:tab pos="1428750" algn="l"/>
                <a:tab pos="1714500" algn="l"/>
                <a:tab pos="2000250" algn="l"/>
                <a:tab pos="2228850" algn="l"/>
                <a:tab pos="2457450"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5" name="Rectangle 7"/>
          <p:cNvSpPr>
            <a:spLocks noChangeArrowheads="1"/>
          </p:cNvSpPr>
          <p:nvPr/>
        </p:nvSpPr>
        <p:spPr bwMode="auto">
          <a:xfrm>
            <a:off x="3200400" y="533400"/>
            <a:ext cx="5943600" cy="6370975"/>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public</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static</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Reduce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extends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Reducer&lt;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IntWritable,Text,IntWritable,Text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&gt;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private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Text result =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Text();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public</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void</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reduce(</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IntWritable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key,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Iterable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&lt;Text&gt; values,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Context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context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throws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IOException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InterruptedException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double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sumQuantity</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0.0</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IntWritable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newKey</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IntWritable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FF"/>
                </a:solidFill>
                <a:effectLst/>
                <a:latin typeface="Courier New" pitchFamily="49" charset="0"/>
                <a:ea typeface="Times New Roman" pitchFamily="18" charset="0"/>
                <a:cs typeface="Courier New" pitchFamily="49" charset="0"/>
              </a:rPr>
              <a:t>boolean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isDiscard</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true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String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thisValue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String();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FF"/>
                </a:solidFill>
                <a:effectLst/>
                <a:latin typeface="Courier New" pitchFamily="49" charset="0"/>
                <a:ea typeface="Times New Roman" pitchFamily="18" charset="0"/>
                <a:cs typeface="Courier New" pitchFamily="49" charset="0"/>
              </a:rPr>
              <a:t>int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thisKey</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0</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for</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(Text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val</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values)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String[] tokens =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val.toString</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().split(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if</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(tokens[</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tokens.length</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1</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compareTo</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"l"</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0</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sumQuantity</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Double.parseDouble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(tokens[</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0</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else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if</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(tokens[</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tokens.length</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1</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compareTo</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"o"</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0</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thisKey</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Integer.valueOf</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(tokens[</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0</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thisValue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key.toString</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tokens[</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1</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+tokens[</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2</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else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continue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if</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sumQuantity</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&gt;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314</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isDiscard</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false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if</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isDiscard</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thisValue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thisValue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sumQuantity</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newKey.set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thisKey</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result.set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thisValue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context.write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newKey</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result);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public</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FF"/>
                </a:solidFill>
                <a:effectLst/>
                <a:latin typeface="Courier New" pitchFamily="49" charset="0"/>
                <a:ea typeface="Times New Roman" pitchFamily="18" charset="0"/>
                <a:cs typeface="Courier New" pitchFamily="49" charset="0"/>
              </a:rPr>
              <a:t>int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run(String[]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args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throws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Exception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Configuration conf =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Configuration();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String[]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otherArgs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GenericOptionsParser</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(conf,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args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getRemainingArgs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if</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otherArgs.length</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3</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System.err.println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"Usage: Q18Job1 &lt;orders&gt; &lt;</a:t>
            </a:r>
            <a:r>
              <a:rPr kumimoji="0" lang="en-US" sz="600" b="0" i="0" u="none" strike="noStrike" cap="none" normalizeH="0" baseline="0" dirty="0" err="1" smtClean="0">
                <a:ln>
                  <a:noFill/>
                </a:ln>
                <a:solidFill>
                  <a:srgbClr val="800000"/>
                </a:solidFill>
                <a:effectLst/>
                <a:latin typeface="Courier New" pitchFamily="49" charset="0"/>
                <a:ea typeface="Times New Roman" pitchFamily="18" charset="0"/>
                <a:cs typeface="Courier New" pitchFamily="49" charset="0"/>
              </a:rPr>
              <a:t>lineitem</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&gt; &lt;out&gt;"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System.exit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2</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Job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job</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Job(conf,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"TPC-H Q18 Job1"</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job.setJarByClass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(Q18Job1.</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job.setMapperClass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Map.</a:t>
            </a:r>
            <a:r>
              <a:rPr kumimoji="0" lang="en-US" sz="600" b="0" i="0" u="none" strike="noStrike" cap="none" normalizeH="0" baseline="0" dirty="0" err="1" smtClean="0">
                <a:ln>
                  <a:noFill/>
                </a:ln>
                <a:solidFill>
                  <a:srgbClr val="0000FF"/>
                </a:solidFill>
                <a:effectLst/>
                <a:latin typeface="Courier New" pitchFamily="49" charset="0"/>
                <a:ea typeface="Times New Roman" pitchFamily="18" charset="0"/>
                <a:cs typeface="Courier New" pitchFamily="49" charset="0"/>
              </a:rPr>
              <a:t>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job.setMapOutputKeyClass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IntWritable.</a:t>
            </a:r>
            <a:r>
              <a:rPr kumimoji="0" lang="en-US" sz="600" b="0" i="0" u="none" strike="noStrike" cap="none" normalizeH="0" baseline="0" dirty="0" err="1" smtClean="0">
                <a:ln>
                  <a:noFill/>
                </a:ln>
                <a:solidFill>
                  <a:srgbClr val="0000FF"/>
                </a:solidFill>
                <a:effectLst/>
                <a:latin typeface="Courier New" pitchFamily="49" charset="0"/>
                <a:ea typeface="Times New Roman" pitchFamily="18" charset="0"/>
                <a:cs typeface="Courier New" pitchFamily="49" charset="0"/>
              </a:rPr>
              <a:t>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job.setMapOutputValueClass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Text.</a:t>
            </a:r>
            <a:r>
              <a:rPr kumimoji="0" lang="en-US" sz="600" b="0" i="0" u="none" strike="noStrike" cap="none" normalizeH="0" baseline="0" dirty="0" err="1" smtClean="0">
                <a:ln>
                  <a:noFill/>
                </a:ln>
                <a:solidFill>
                  <a:srgbClr val="0000FF"/>
                </a:solidFill>
                <a:effectLst/>
                <a:latin typeface="Courier New" pitchFamily="49" charset="0"/>
                <a:ea typeface="Times New Roman" pitchFamily="18" charset="0"/>
                <a:cs typeface="Courier New" pitchFamily="49" charset="0"/>
              </a:rPr>
              <a:t>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job.setReducerClass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Reduce.</a:t>
            </a:r>
            <a:r>
              <a:rPr kumimoji="0" lang="en-US" sz="600" b="0" i="0" u="none" strike="noStrike" cap="none" normalizeH="0" baseline="0" dirty="0" err="1" smtClean="0">
                <a:ln>
                  <a:noFill/>
                </a:ln>
                <a:solidFill>
                  <a:srgbClr val="0000FF"/>
                </a:solidFill>
                <a:effectLst/>
                <a:latin typeface="Courier New" pitchFamily="49" charset="0"/>
                <a:ea typeface="Times New Roman" pitchFamily="18" charset="0"/>
                <a:cs typeface="Courier New" pitchFamily="49" charset="0"/>
              </a:rPr>
              <a:t>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job.setOutputKeyClass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IntWritable.</a:t>
            </a:r>
            <a:r>
              <a:rPr kumimoji="0" lang="en-US" sz="600" b="0" i="0" u="none" strike="noStrike" cap="none" normalizeH="0" baseline="0" dirty="0" err="1" smtClean="0">
                <a:ln>
                  <a:noFill/>
                </a:ln>
                <a:solidFill>
                  <a:srgbClr val="0000FF"/>
                </a:solidFill>
                <a:effectLst/>
                <a:latin typeface="Courier New" pitchFamily="49" charset="0"/>
                <a:ea typeface="Times New Roman" pitchFamily="18" charset="0"/>
                <a:cs typeface="Courier New" pitchFamily="49" charset="0"/>
              </a:rPr>
              <a:t>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job.setOutputValueClass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Text.</a:t>
            </a:r>
            <a:r>
              <a:rPr kumimoji="0" lang="en-US" sz="600" b="0" i="0" u="none" strike="noStrike" cap="none" normalizeH="0" baseline="0" dirty="0" err="1" smtClean="0">
                <a:ln>
                  <a:noFill/>
                </a:ln>
                <a:solidFill>
                  <a:srgbClr val="0000FF"/>
                </a:solidFill>
                <a:effectLst/>
                <a:latin typeface="Courier New" pitchFamily="49" charset="0"/>
                <a:ea typeface="Times New Roman" pitchFamily="18" charset="0"/>
                <a:cs typeface="Courier New" pitchFamily="49" charset="0"/>
              </a:rPr>
              <a:t>class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FileInputFormat.addInputPath</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(job,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Path(</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otherArgs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0</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FileInputFormat.addInputPath</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(job,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Path(</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otherArgs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1</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FileOutputFormat.setOutputPath</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(job,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Path(</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otherArgs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2</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return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job.waitForCompletion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true</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0</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 </a:t>
            </a:r>
            <a:r>
              <a:rPr kumimoji="0" lang="en-US" sz="6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1</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public</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static</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void</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main(String[]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args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throws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Exception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FF"/>
                </a:solidFill>
                <a:effectLst/>
                <a:latin typeface="Courier New" pitchFamily="49" charset="0"/>
                <a:ea typeface="Times New Roman" pitchFamily="18" charset="0"/>
                <a:cs typeface="Courier New" pitchFamily="49" charset="0"/>
              </a:rPr>
              <a:t>int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res =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ToolRunner.run</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Configuration(), </a:t>
            </a:r>
            <a:r>
              <a:rPr kumimoji="0" lang="en-US" sz="600" b="0" i="0" u="none" strike="noStrike" cap="none" normalizeH="0" baseline="0" dirty="0" smtClean="0">
                <a:ln>
                  <a:noFill/>
                </a:ln>
                <a:solidFill>
                  <a:srgbClr val="0000FF"/>
                </a:solidFill>
                <a:effectLst/>
                <a:latin typeface="Courier New" pitchFamily="49" charset="0"/>
                <a:ea typeface="Times New Roman" pitchFamily="18" charset="0"/>
                <a:cs typeface="Courier New" pitchFamily="49" charset="0"/>
              </a:rPr>
              <a:t>new</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Q18Job1(),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args</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600" b="0" i="0" u="none" strike="noStrike" cap="none" normalizeH="0" baseline="0" dirty="0" err="1" smtClean="0">
                <a:ln>
                  <a:noFill/>
                </a:ln>
                <a:solidFill>
                  <a:srgbClr val="000000"/>
                </a:solidFill>
                <a:effectLst/>
                <a:latin typeface="Courier New" pitchFamily="49" charset="0"/>
                <a:ea typeface="Times New Roman" pitchFamily="18" charset="0"/>
                <a:cs typeface="Courier New" pitchFamily="49" charset="0"/>
              </a:rPr>
              <a:t>System.exit</a:t>
            </a: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(res);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sz="6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Box 14"/>
          <p:cNvSpPr txBox="1"/>
          <p:nvPr/>
        </p:nvSpPr>
        <p:spPr>
          <a:xfrm>
            <a:off x="69072" y="147935"/>
            <a:ext cx="6964214" cy="584775"/>
          </a:xfrm>
          <a:prstGeom prst="rect">
            <a:avLst/>
          </a:prstGeom>
          <a:noFill/>
        </p:spPr>
        <p:txBody>
          <a:bodyPr wrap="none" rtlCol="0">
            <a:spAutoFit/>
          </a:bodyPr>
          <a:lstStyle/>
          <a:p>
            <a:r>
              <a:rPr lang="en-US" sz="3200" b="1" dirty="0" smtClean="0">
                <a:solidFill>
                  <a:srgbClr val="FF0000"/>
                </a:solidFill>
                <a:latin typeface="Garamond" pitchFamily="18" charset="0"/>
              </a:rPr>
              <a:t>MR programming is not that “simple”!</a:t>
            </a:r>
            <a:endParaRPr lang="en-US" sz="3200" b="1" dirty="0">
              <a:solidFill>
                <a:srgbClr val="FF0000"/>
              </a:solidFill>
              <a:latin typeface="Garamond" pitchFamily="18" charset="0"/>
            </a:endParaRPr>
          </a:p>
        </p:txBody>
      </p:sp>
      <p:sp>
        <p:nvSpPr>
          <p:cNvPr id="17" name="Rectangle 16"/>
          <p:cNvSpPr/>
          <p:nvPr/>
        </p:nvSpPr>
        <p:spPr>
          <a:xfrm>
            <a:off x="0" y="144780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Garamond" pitchFamily="18" charset="0"/>
              </a:rPr>
              <a:t>This complex code is for a simple MR job</a:t>
            </a:r>
          </a:p>
        </p:txBody>
      </p:sp>
      <p:sp>
        <p:nvSpPr>
          <p:cNvPr id="18" name="Rectangle 17"/>
          <p:cNvSpPr/>
          <p:nvPr/>
        </p:nvSpPr>
        <p:spPr>
          <a:xfrm>
            <a:off x="0" y="3962400"/>
            <a:ext cx="91440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FFFF00"/>
                </a:solidFill>
                <a:latin typeface="Garamond" pitchFamily="18" charset="0"/>
              </a:rPr>
              <a:t>We all want to simply write: </a:t>
            </a:r>
          </a:p>
          <a:p>
            <a:endParaRPr lang="en-US" sz="3600" b="1" dirty="0" smtClean="0">
              <a:solidFill>
                <a:srgbClr val="FFFF00"/>
              </a:solidFill>
              <a:latin typeface="Garamond" pitchFamily="18" charset="0"/>
            </a:endParaRPr>
          </a:p>
          <a:p>
            <a:r>
              <a:rPr lang="en-US" sz="3200" b="1" dirty="0" smtClean="0">
                <a:solidFill>
                  <a:srgbClr val="FFFF00"/>
                </a:solidFill>
                <a:latin typeface="Garamond" pitchFamily="18" charset="0"/>
              </a:rPr>
              <a:t>“</a:t>
            </a:r>
            <a:r>
              <a:rPr lang="en-US" sz="3200" b="1" dirty="0" smtClean="0">
                <a:solidFill>
                  <a:schemeClr val="accent5">
                    <a:lumMod val="20000"/>
                    <a:lumOff val="80000"/>
                  </a:schemeClr>
                </a:solidFill>
                <a:latin typeface="Garamond" pitchFamily="18" charset="0"/>
              </a:rPr>
              <a:t>SELECT </a:t>
            </a:r>
            <a:r>
              <a:rPr lang="en-US" sz="3200" b="1" dirty="0" smtClean="0">
                <a:solidFill>
                  <a:srgbClr val="FFFF00"/>
                </a:solidFill>
                <a:latin typeface="Garamond" pitchFamily="18" charset="0"/>
              </a:rPr>
              <a:t>* </a:t>
            </a:r>
            <a:r>
              <a:rPr lang="en-US" sz="3200" b="1" dirty="0" smtClean="0">
                <a:solidFill>
                  <a:schemeClr val="accent5">
                    <a:lumMod val="20000"/>
                    <a:lumOff val="80000"/>
                  </a:schemeClr>
                </a:solidFill>
                <a:latin typeface="Garamond" pitchFamily="18" charset="0"/>
              </a:rPr>
              <a:t>FROM</a:t>
            </a:r>
            <a:r>
              <a:rPr lang="en-US" sz="3200" b="1" dirty="0" smtClean="0">
                <a:solidFill>
                  <a:srgbClr val="FFFF00"/>
                </a:solidFill>
                <a:latin typeface="Garamond" pitchFamily="18" charset="0"/>
              </a:rPr>
              <a:t> Book </a:t>
            </a:r>
            <a:r>
              <a:rPr lang="en-US" sz="3200" b="1" dirty="0" smtClean="0">
                <a:solidFill>
                  <a:schemeClr val="accent5">
                    <a:lumMod val="20000"/>
                    <a:lumOff val="80000"/>
                  </a:schemeClr>
                </a:solidFill>
                <a:latin typeface="Garamond" pitchFamily="18" charset="0"/>
              </a:rPr>
              <a:t>WHERE</a:t>
            </a:r>
            <a:r>
              <a:rPr lang="en-US" sz="3200" b="1" dirty="0" smtClean="0">
                <a:solidFill>
                  <a:srgbClr val="FFFF00"/>
                </a:solidFill>
                <a:latin typeface="Garamond" pitchFamily="18" charset="0"/>
              </a:rPr>
              <a:t> price &gt; 100.00”?</a:t>
            </a:r>
          </a:p>
        </p:txBody>
      </p:sp>
      <p:sp>
        <p:nvSpPr>
          <p:cNvPr id="8" name="Rectangle 7"/>
          <p:cNvSpPr/>
          <p:nvPr/>
        </p:nvSpPr>
        <p:spPr>
          <a:xfrm>
            <a:off x="0" y="266700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FF00"/>
                </a:solidFill>
                <a:latin typeface="Garamond" pitchFamily="18" charset="0"/>
              </a:rPr>
              <a:t>Low Productivity!</a:t>
            </a:r>
          </a:p>
        </p:txBody>
      </p:sp>
    </p:spTree>
    <p:extLst>
      <p:ext uri="{BB962C8B-B14F-4D97-AF65-F5344CB8AC3E}">
        <p14:creationId xmlns:p14="http://schemas.microsoft.com/office/powerpoint/2010/main" val="9794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5" grpId="0" animBg="1"/>
      <p:bldP spid="15" grpId="0"/>
      <p:bldP spid="17" grpId="0" animBg="1"/>
      <p:bldP spid="18"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Bent Arrow 41"/>
          <p:cNvSpPr/>
          <p:nvPr/>
        </p:nvSpPr>
        <p:spPr>
          <a:xfrm rot="5400000">
            <a:off x="3505200" y="1295400"/>
            <a:ext cx="914400" cy="2286000"/>
          </a:xfrm>
          <a:prstGeom prst="ben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0" y="76200"/>
            <a:ext cx="9144000" cy="1143000"/>
          </a:xfrm>
        </p:spPr>
        <p:txBody>
          <a:bodyPr>
            <a:normAutofit/>
          </a:bodyPr>
          <a:lstStyle/>
          <a:p>
            <a:pPr algn="ctr"/>
            <a:r>
              <a:rPr lang="en-US" sz="3000" dirty="0" smtClean="0"/>
              <a:t>Query Planner: generating optimized MR tasks </a:t>
            </a:r>
            <a:endParaRPr lang="en-US" sz="3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pic>
        <p:nvPicPr>
          <p:cNvPr id="5" name="Picture 2" descr="C:\Users\yhuai\AppData\Local\Microsoft\Windows\Temporary Internet Files\Content.IE5\YIGSLQH1\MC900057679[1].wmf"/>
          <p:cNvPicPr>
            <a:picLocks noChangeAspect="1" noChangeArrowheads="1"/>
          </p:cNvPicPr>
          <p:nvPr/>
        </p:nvPicPr>
        <p:blipFill>
          <a:blip r:embed="rId3" cstate="print"/>
          <a:srcRect/>
          <a:stretch>
            <a:fillRect/>
          </a:stretch>
        </p:blipFill>
        <p:spPr bwMode="auto">
          <a:xfrm>
            <a:off x="838200" y="1524000"/>
            <a:ext cx="1810512" cy="1236269"/>
          </a:xfrm>
          <a:prstGeom prst="rect">
            <a:avLst/>
          </a:prstGeom>
          <a:noFill/>
        </p:spPr>
      </p:pic>
      <p:sp>
        <p:nvSpPr>
          <p:cNvPr id="10" name="Rectangle 9"/>
          <p:cNvSpPr/>
          <p:nvPr/>
        </p:nvSpPr>
        <p:spPr>
          <a:xfrm>
            <a:off x="1981200" y="6172200"/>
            <a:ext cx="5715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Garamond" pitchFamily="18" charset="0"/>
              </a:rPr>
              <a:t>Hadoop</a:t>
            </a:r>
            <a:r>
              <a:rPr lang="en-US" sz="2400" b="1" dirty="0" smtClean="0">
                <a:latin typeface="Garamond" pitchFamily="18" charset="0"/>
              </a:rPr>
              <a:t> Distributed File System (HDFS)</a:t>
            </a:r>
            <a:endParaRPr lang="en-US" sz="2400" b="1" dirty="0">
              <a:latin typeface="Garamond" pitchFamily="18" charset="0"/>
            </a:endParaRPr>
          </a:p>
        </p:txBody>
      </p:sp>
      <p:grpSp>
        <p:nvGrpSpPr>
          <p:cNvPr id="3" name="Group 22"/>
          <p:cNvGrpSpPr/>
          <p:nvPr/>
        </p:nvGrpSpPr>
        <p:grpSpPr>
          <a:xfrm>
            <a:off x="2895600" y="4857750"/>
            <a:ext cx="3903376" cy="800100"/>
            <a:chOff x="2438400" y="3429000"/>
            <a:chExt cx="3903376" cy="800100"/>
          </a:xfrm>
        </p:grpSpPr>
        <p:pic>
          <p:nvPicPr>
            <p:cNvPr id="12" name="Picture 4"/>
            <p:cNvPicPr>
              <a:picLocks noChangeAspect="1" noChangeArrowheads="1"/>
            </p:cNvPicPr>
            <p:nvPr/>
          </p:nvPicPr>
          <p:blipFill>
            <a:blip r:embed="rId4" cstate="print"/>
            <a:srcRect/>
            <a:stretch>
              <a:fillRect/>
            </a:stretch>
          </p:blipFill>
          <p:spPr bwMode="auto">
            <a:xfrm>
              <a:off x="2438400" y="3448050"/>
              <a:ext cx="550576" cy="781050"/>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4114800" y="3429000"/>
              <a:ext cx="550576" cy="781050"/>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5791200" y="3429000"/>
              <a:ext cx="550576" cy="781050"/>
            </a:xfrm>
            <a:prstGeom prst="rect">
              <a:avLst/>
            </a:prstGeom>
            <a:noFill/>
            <a:ln w="9525">
              <a:noFill/>
              <a:miter lim="800000"/>
              <a:headEnd/>
              <a:tailEnd/>
            </a:ln>
          </p:spPr>
        </p:pic>
      </p:grpSp>
      <p:grpSp>
        <p:nvGrpSpPr>
          <p:cNvPr id="6" name="Group 30"/>
          <p:cNvGrpSpPr/>
          <p:nvPr/>
        </p:nvGrpSpPr>
        <p:grpSpPr>
          <a:xfrm>
            <a:off x="2895600" y="5638800"/>
            <a:ext cx="3810000" cy="685800"/>
            <a:chOff x="2438400" y="4267200"/>
            <a:chExt cx="3810000" cy="685800"/>
          </a:xfrm>
        </p:grpSpPr>
        <p:sp>
          <p:nvSpPr>
            <p:cNvPr id="11" name="Up-Down Arrow 10"/>
            <p:cNvSpPr/>
            <p:nvPr/>
          </p:nvSpPr>
          <p:spPr>
            <a:xfrm>
              <a:off x="2438400" y="4267200"/>
              <a:ext cx="457200" cy="685800"/>
            </a:xfrm>
            <a:prstGeom prst="up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Down Arrow 14"/>
            <p:cNvSpPr/>
            <p:nvPr/>
          </p:nvSpPr>
          <p:spPr>
            <a:xfrm>
              <a:off x="4114800" y="4267200"/>
              <a:ext cx="457200" cy="685800"/>
            </a:xfrm>
            <a:prstGeom prst="up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Down Arrow 15"/>
            <p:cNvSpPr/>
            <p:nvPr/>
          </p:nvSpPr>
          <p:spPr>
            <a:xfrm>
              <a:off x="5791200" y="4267200"/>
              <a:ext cx="457200" cy="685800"/>
            </a:xfrm>
            <a:prstGeom prst="up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1066800" y="5029200"/>
            <a:ext cx="1253998" cy="461665"/>
          </a:xfrm>
          <a:prstGeom prst="rect">
            <a:avLst/>
          </a:prstGeom>
          <a:noFill/>
        </p:spPr>
        <p:txBody>
          <a:bodyPr wrap="none" rtlCol="0">
            <a:spAutoFit/>
          </a:bodyPr>
          <a:lstStyle/>
          <a:p>
            <a:r>
              <a:rPr lang="en-US" sz="2400" b="1" dirty="0" smtClean="0">
                <a:latin typeface="Garamond" pitchFamily="18" charset="0"/>
              </a:rPr>
              <a:t>Workers</a:t>
            </a:r>
            <a:endParaRPr lang="en-US" sz="2400" b="1" dirty="0">
              <a:latin typeface="Garamond" pitchFamily="18" charset="0"/>
            </a:endParaRPr>
          </a:p>
        </p:txBody>
      </p:sp>
      <p:sp>
        <p:nvSpPr>
          <p:cNvPr id="28" name="TextBox 27"/>
          <p:cNvSpPr txBox="1"/>
          <p:nvPr/>
        </p:nvSpPr>
        <p:spPr>
          <a:xfrm>
            <a:off x="2362200" y="1371600"/>
            <a:ext cx="5115759" cy="369332"/>
          </a:xfrm>
          <a:prstGeom prst="rect">
            <a:avLst/>
          </a:prstGeom>
          <a:noFill/>
        </p:spPr>
        <p:txBody>
          <a:bodyPr wrap="none" rtlCol="0">
            <a:spAutoFit/>
          </a:bodyPr>
          <a:lstStyle/>
          <a:p>
            <a:r>
              <a:rPr lang="en-US" b="1" dirty="0" smtClean="0">
                <a:latin typeface="Garamond" pitchFamily="18" charset="0"/>
              </a:rPr>
              <a:t>A job description in SQL-like declarative language</a:t>
            </a:r>
            <a:endParaRPr lang="en-US" b="1" dirty="0">
              <a:latin typeface="Garamond" pitchFamily="18" charset="0"/>
            </a:endParaRPr>
          </a:p>
        </p:txBody>
      </p:sp>
      <p:sp>
        <p:nvSpPr>
          <p:cNvPr id="31" name="Rectangle 30"/>
          <p:cNvSpPr/>
          <p:nvPr/>
        </p:nvSpPr>
        <p:spPr>
          <a:xfrm>
            <a:off x="3429000" y="2895600"/>
            <a:ext cx="2819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latin typeface="Garamond" pitchFamily="18" charset="0"/>
              </a:rPr>
              <a:t>SQL-to-</a:t>
            </a:r>
            <a:r>
              <a:rPr lang="en-US" sz="2400" b="1" dirty="0" err="1" smtClean="0">
                <a:solidFill>
                  <a:srgbClr val="FFFF00"/>
                </a:solidFill>
                <a:latin typeface="Garamond" pitchFamily="18" charset="0"/>
              </a:rPr>
              <a:t>MapReduce</a:t>
            </a:r>
            <a:r>
              <a:rPr lang="en-US" sz="2400" b="1" dirty="0" smtClean="0">
                <a:solidFill>
                  <a:srgbClr val="FFFF00"/>
                </a:solidFill>
                <a:latin typeface="Garamond" pitchFamily="18" charset="0"/>
              </a:rPr>
              <a:t> Translator</a:t>
            </a:r>
            <a:endParaRPr lang="en-US" sz="2400" b="1" dirty="0">
              <a:solidFill>
                <a:srgbClr val="FFFF00"/>
              </a:solidFill>
              <a:latin typeface="Garamond" pitchFamily="18" charset="0"/>
            </a:endParaRPr>
          </a:p>
        </p:txBody>
      </p:sp>
      <p:sp>
        <p:nvSpPr>
          <p:cNvPr id="34" name="Freeform 33"/>
          <p:cNvSpPr/>
          <p:nvPr/>
        </p:nvSpPr>
        <p:spPr>
          <a:xfrm>
            <a:off x="3124200" y="4531658"/>
            <a:ext cx="1564342" cy="802341"/>
          </a:xfrm>
          <a:custGeom>
            <a:avLst/>
            <a:gdLst>
              <a:gd name="connsiteX0" fmla="*/ 1452282 w 1452282"/>
              <a:gd name="connsiteY0" fmla="*/ 0 h 1089212"/>
              <a:gd name="connsiteX1" fmla="*/ 470647 w 1452282"/>
              <a:gd name="connsiteY1" fmla="*/ 430306 h 1089212"/>
              <a:gd name="connsiteX2" fmla="*/ 0 w 1452282"/>
              <a:gd name="connsiteY2" fmla="*/ 1089212 h 1089212"/>
              <a:gd name="connsiteX0" fmla="*/ 1564342 w 1564342"/>
              <a:gd name="connsiteY0" fmla="*/ 0 h 802341"/>
              <a:gd name="connsiteX1" fmla="*/ 582707 w 1564342"/>
              <a:gd name="connsiteY1" fmla="*/ 430306 h 802341"/>
              <a:gd name="connsiteX2" fmla="*/ 0 w 1564342"/>
              <a:gd name="connsiteY2" fmla="*/ 802341 h 802341"/>
              <a:gd name="connsiteX0" fmla="*/ 1564342 w 1564342"/>
              <a:gd name="connsiteY0" fmla="*/ 0 h 802341"/>
              <a:gd name="connsiteX1" fmla="*/ 457200 w 1564342"/>
              <a:gd name="connsiteY1" fmla="*/ 268942 h 802341"/>
              <a:gd name="connsiteX2" fmla="*/ 0 w 1564342"/>
              <a:gd name="connsiteY2" fmla="*/ 802341 h 802341"/>
            </a:gdLst>
            <a:ahLst/>
            <a:cxnLst>
              <a:cxn ang="0">
                <a:pos x="connsiteX0" y="connsiteY0"/>
              </a:cxn>
              <a:cxn ang="0">
                <a:pos x="connsiteX1" y="connsiteY1"/>
              </a:cxn>
              <a:cxn ang="0">
                <a:pos x="connsiteX2" y="connsiteY2"/>
              </a:cxn>
            </a:cxnLst>
            <a:rect l="l" t="t" r="r" b="b"/>
            <a:pathLst>
              <a:path w="1564342" h="802341">
                <a:moveTo>
                  <a:pt x="1564342" y="0"/>
                </a:moveTo>
                <a:cubicBezTo>
                  <a:pt x="1194548" y="124385"/>
                  <a:pt x="717924" y="135219"/>
                  <a:pt x="457200" y="268942"/>
                </a:cubicBezTo>
                <a:cubicBezTo>
                  <a:pt x="196476" y="402665"/>
                  <a:pt x="114300" y="563655"/>
                  <a:pt x="0" y="802341"/>
                </a:cubicBezTo>
              </a:path>
            </a:pathLst>
          </a:custGeom>
          <a:ln w="508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953000" y="4495800"/>
            <a:ext cx="1714500" cy="762000"/>
          </a:xfrm>
          <a:custGeom>
            <a:avLst/>
            <a:gdLst>
              <a:gd name="connsiteX0" fmla="*/ 1452282 w 1452282"/>
              <a:gd name="connsiteY0" fmla="*/ 0 h 1089212"/>
              <a:gd name="connsiteX1" fmla="*/ 470647 w 1452282"/>
              <a:gd name="connsiteY1" fmla="*/ 430306 h 1089212"/>
              <a:gd name="connsiteX2" fmla="*/ 0 w 1452282"/>
              <a:gd name="connsiteY2" fmla="*/ 1089212 h 1089212"/>
              <a:gd name="connsiteX0" fmla="*/ 369794 w 2796241"/>
              <a:gd name="connsiteY0" fmla="*/ 0 h 1241612"/>
              <a:gd name="connsiteX1" fmla="*/ 2516841 w 2796241"/>
              <a:gd name="connsiteY1" fmla="*/ 582706 h 1241612"/>
              <a:gd name="connsiteX2" fmla="*/ 2046194 w 2796241"/>
              <a:gd name="connsiteY2" fmla="*/ 1241612 h 1241612"/>
              <a:gd name="connsiteX0" fmla="*/ 369794 w 2160494"/>
              <a:gd name="connsiteY0" fmla="*/ 0 h 1241612"/>
              <a:gd name="connsiteX1" fmla="*/ 1284195 w 2160494"/>
              <a:gd name="connsiteY1" fmla="*/ 685800 h 1241612"/>
              <a:gd name="connsiteX2" fmla="*/ 2046194 w 2160494"/>
              <a:gd name="connsiteY2" fmla="*/ 1241612 h 1241612"/>
              <a:gd name="connsiteX0" fmla="*/ 369794 w 2160494"/>
              <a:gd name="connsiteY0" fmla="*/ 0 h 1241612"/>
              <a:gd name="connsiteX1" fmla="*/ 1588995 w 2160494"/>
              <a:gd name="connsiteY1" fmla="*/ 533400 h 1241612"/>
              <a:gd name="connsiteX2" fmla="*/ 2046194 w 2160494"/>
              <a:gd name="connsiteY2" fmla="*/ 1241612 h 1241612"/>
              <a:gd name="connsiteX0" fmla="*/ 369794 w 2160495"/>
              <a:gd name="connsiteY0" fmla="*/ 0 h 990600"/>
              <a:gd name="connsiteX1" fmla="*/ 1588995 w 2160495"/>
              <a:gd name="connsiteY1" fmla="*/ 533400 h 990600"/>
              <a:gd name="connsiteX2" fmla="*/ 2046195 w 2160495"/>
              <a:gd name="connsiteY2" fmla="*/ 990600 h 990600"/>
              <a:gd name="connsiteX0" fmla="*/ 0 w 1790701"/>
              <a:gd name="connsiteY0" fmla="*/ 0 h 990600"/>
              <a:gd name="connsiteX1" fmla="*/ 304801 w 1790701"/>
              <a:gd name="connsiteY1" fmla="*/ 152400 h 990600"/>
              <a:gd name="connsiteX2" fmla="*/ 1219201 w 1790701"/>
              <a:gd name="connsiteY2" fmla="*/ 533400 h 990600"/>
              <a:gd name="connsiteX3" fmla="*/ 1676401 w 1790701"/>
              <a:gd name="connsiteY3" fmla="*/ 990600 h 990600"/>
              <a:gd name="connsiteX0" fmla="*/ 0 w 1714500"/>
              <a:gd name="connsiteY0" fmla="*/ 0 h 762000"/>
              <a:gd name="connsiteX1" fmla="*/ 304801 w 1714500"/>
              <a:gd name="connsiteY1" fmla="*/ 152400 h 762000"/>
              <a:gd name="connsiteX2" fmla="*/ 1219201 w 1714500"/>
              <a:gd name="connsiteY2" fmla="*/ 533400 h 762000"/>
              <a:gd name="connsiteX3" fmla="*/ 1600200 w 1714500"/>
              <a:gd name="connsiteY3" fmla="*/ 762000 h 762000"/>
              <a:gd name="connsiteX0" fmla="*/ 0 w 1714500"/>
              <a:gd name="connsiteY0" fmla="*/ 0 h 762000"/>
              <a:gd name="connsiteX1" fmla="*/ 304801 w 1714500"/>
              <a:gd name="connsiteY1" fmla="*/ 152400 h 762000"/>
              <a:gd name="connsiteX2" fmla="*/ 1219200 w 1714500"/>
              <a:gd name="connsiteY2" fmla="*/ 381000 h 762000"/>
              <a:gd name="connsiteX3" fmla="*/ 1600200 w 17145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714500" h="762000">
                <a:moveTo>
                  <a:pt x="0" y="0"/>
                </a:moveTo>
                <a:cubicBezTo>
                  <a:pt x="747" y="5977"/>
                  <a:pt x="101601" y="88900"/>
                  <a:pt x="304801" y="152400"/>
                </a:cubicBezTo>
                <a:cubicBezTo>
                  <a:pt x="508001" y="215900"/>
                  <a:pt x="1003300" y="279400"/>
                  <a:pt x="1219200" y="381000"/>
                </a:cubicBezTo>
                <a:cubicBezTo>
                  <a:pt x="1435100" y="482600"/>
                  <a:pt x="1714500" y="523314"/>
                  <a:pt x="1600200" y="762000"/>
                </a:cubicBezTo>
              </a:path>
            </a:pathLst>
          </a:custGeom>
          <a:ln w="508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787900" y="4508500"/>
            <a:ext cx="203199" cy="787400"/>
          </a:xfrm>
          <a:custGeom>
            <a:avLst/>
            <a:gdLst>
              <a:gd name="connsiteX0" fmla="*/ 1452282 w 1452282"/>
              <a:gd name="connsiteY0" fmla="*/ 0 h 1089212"/>
              <a:gd name="connsiteX1" fmla="*/ 470647 w 1452282"/>
              <a:gd name="connsiteY1" fmla="*/ 430306 h 1089212"/>
              <a:gd name="connsiteX2" fmla="*/ 0 w 1452282"/>
              <a:gd name="connsiteY2" fmla="*/ 1089212 h 1089212"/>
              <a:gd name="connsiteX0" fmla="*/ 369794 w 2796241"/>
              <a:gd name="connsiteY0" fmla="*/ 0 h 1241612"/>
              <a:gd name="connsiteX1" fmla="*/ 2516841 w 2796241"/>
              <a:gd name="connsiteY1" fmla="*/ 582706 h 1241612"/>
              <a:gd name="connsiteX2" fmla="*/ 2046194 w 2796241"/>
              <a:gd name="connsiteY2" fmla="*/ 1241612 h 1241612"/>
              <a:gd name="connsiteX0" fmla="*/ 369794 w 2160494"/>
              <a:gd name="connsiteY0" fmla="*/ 0 h 1241612"/>
              <a:gd name="connsiteX1" fmla="*/ 1284195 w 2160494"/>
              <a:gd name="connsiteY1" fmla="*/ 685800 h 1241612"/>
              <a:gd name="connsiteX2" fmla="*/ 2046194 w 2160494"/>
              <a:gd name="connsiteY2" fmla="*/ 1241612 h 1241612"/>
              <a:gd name="connsiteX0" fmla="*/ 369794 w 2160494"/>
              <a:gd name="connsiteY0" fmla="*/ 0 h 1241612"/>
              <a:gd name="connsiteX1" fmla="*/ 1588995 w 2160494"/>
              <a:gd name="connsiteY1" fmla="*/ 533400 h 1241612"/>
              <a:gd name="connsiteX2" fmla="*/ 2046194 w 2160494"/>
              <a:gd name="connsiteY2" fmla="*/ 1241612 h 1241612"/>
              <a:gd name="connsiteX0" fmla="*/ 369794 w 2160495"/>
              <a:gd name="connsiteY0" fmla="*/ 0 h 990600"/>
              <a:gd name="connsiteX1" fmla="*/ 1588995 w 2160495"/>
              <a:gd name="connsiteY1" fmla="*/ 533400 h 990600"/>
              <a:gd name="connsiteX2" fmla="*/ 2046195 w 2160495"/>
              <a:gd name="connsiteY2" fmla="*/ 990600 h 990600"/>
              <a:gd name="connsiteX0" fmla="*/ 0 w 1790701"/>
              <a:gd name="connsiteY0" fmla="*/ 0 h 990600"/>
              <a:gd name="connsiteX1" fmla="*/ 304801 w 1790701"/>
              <a:gd name="connsiteY1" fmla="*/ 152400 h 990600"/>
              <a:gd name="connsiteX2" fmla="*/ 1219201 w 1790701"/>
              <a:gd name="connsiteY2" fmla="*/ 533400 h 990600"/>
              <a:gd name="connsiteX3" fmla="*/ 1676401 w 1790701"/>
              <a:gd name="connsiteY3" fmla="*/ 990600 h 990600"/>
              <a:gd name="connsiteX0" fmla="*/ 1447799 w 1562100"/>
              <a:gd name="connsiteY0" fmla="*/ 0 h 1066800"/>
              <a:gd name="connsiteX1" fmla="*/ 76200 w 1562100"/>
              <a:gd name="connsiteY1" fmla="*/ 228600 h 1066800"/>
              <a:gd name="connsiteX2" fmla="*/ 990600 w 1562100"/>
              <a:gd name="connsiteY2" fmla="*/ 609600 h 1066800"/>
              <a:gd name="connsiteX3" fmla="*/ 1447800 w 1562100"/>
              <a:gd name="connsiteY3" fmla="*/ 1066800 h 1066800"/>
              <a:gd name="connsiteX0" fmla="*/ 469899 w 584200"/>
              <a:gd name="connsiteY0" fmla="*/ 0 h 1066800"/>
              <a:gd name="connsiteX1" fmla="*/ 393698 w 584200"/>
              <a:gd name="connsiteY1" fmla="*/ 381000 h 1066800"/>
              <a:gd name="connsiteX2" fmla="*/ 12700 w 584200"/>
              <a:gd name="connsiteY2" fmla="*/ 609600 h 1066800"/>
              <a:gd name="connsiteX3" fmla="*/ 469900 w 584200"/>
              <a:gd name="connsiteY3" fmla="*/ 1066800 h 1066800"/>
              <a:gd name="connsiteX0" fmla="*/ 76201 w 190502"/>
              <a:gd name="connsiteY0" fmla="*/ 0 h 1066800"/>
              <a:gd name="connsiteX1" fmla="*/ 0 w 190502"/>
              <a:gd name="connsiteY1" fmla="*/ 381000 h 1066800"/>
              <a:gd name="connsiteX2" fmla="*/ 76200 w 190502"/>
              <a:gd name="connsiteY2" fmla="*/ 685800 h 1066800"/>
              <a:gd name="connsiteX3" fmla="*/ 76202 w 190502"/>
              <a:gd name="connsiteY3" fmla="*/ 1066800 h 1066800"/>
              <a:gd name="connsiteX0" fmla="*/ 88901 w 203202"/>
              <a:gd name="connsiteY0" fmla="*/ 63500 h 1130300"/>
              <a:gd name="connsiteX1" fmla="*/ 12700 w 203202"/>
              <a:gd name="connsiteY1" fmla="*/ 63500 h 1130300"/>
              <a:gd name="connsiteX2" fmla="*/ 12700 w 203202"/>
              <a:gd name="connsiteY2" fmla="*/ 444500 h 1130300"/>
              <a:gd name="connsiteX3" fmla="*/ 88900 w 203202"/>
              <a:gd name="connsiteY3" fmla="*/ 749300 h 1130300"/>
              <a:gd name="connsiteX4" fmla="*/ 88902 w 203202"/>
              <a:gd name="connsiteY4" fmla="*/ 1130300 h 1130300"/>
              <a:gd name="connsiteX0" fmla="*/ 88901 w 203199"/>
              <a:gd name="connsiteY0" fmla="*/ 63500 h 787400"/>
              <a:gd name="connsiteX1" fmla="*/ 12700 w 203199"/>
              <a:gd name="connsiteY1" fmla="*/ 63500 h 787400"/>
              <a:gd name="connsiteX2" fmla="*/ 12700 w 203199"/>
              <a:gd name="connsiteY2" fmla="*/ 444500 h 787400"/>
              <a:gd name="connsiteX3" fmla="*/ 88900 w 203199"/>
              <a:gd name="connsiteY3" fmla="*/ 749300 h 787400"/>
              <a:gd name="connsiteX4" fmla="*/ 88899 w 203199"/>
              <a:gd name="connsiteY4" fmla="*/ 673100 h 78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99" h="787400">
                <a:moveTo>
                  <a:pt x="88901" y="63500"/>
                </a:moveTo>
                <a:cubicBezTo>
                  <a:pt x="82177" y="70223"/>
                  <a:pt x="25400" y="0"/>
                  <a:pt x="12700" y="63500"/>
                </a:cubicBezTo>
                <a:cubicBezTo>
                  <a:pt x="0" y="127000"/>
                  <a:pt x="0" y="330200"/>
                  <a:pt x="12700" y="444500"/>
                </a:cubicBezTo>
                <a:cubicBezTo>
                  <a:pt x="25400" y="558800"/>
                  <a:pt x="76200" y="711200"/>
                  <a:pt x="88900" y="749300"/>
                </a:cubicBezTo>
                <a:cubicBezTo>
                  <a:pt x="101600" y="787400"/>
                  <a:pt x="203199" y="434414"/>
                  <a:pt x="88899" y="673100"/>
                </a:cubicBezTo>
              </a:path>
            </a:pathLst>
          </a:custGeom>
          <a:ln w="508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Arrow 37"/>
          <p:cNvSpPr/>
          <p:nvPr/>
        </p:nvSpPr>
        <p:spPr>
          <a:xfrm rot="5400000">
            <a:off x="4591050" y="3638550"/>
            <a:ext cx="4953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 descr="e:\Users\yhuai\Desktop\Picture2.png"/>
          <p:cNvPicPr>
            <a:picLocks noChangeAspect="1" noChangeArrowheads="1"/>
          </p:cNvPicPr>
          <p:nvPr/>
        </p:nvPicPr>
        <p:blipFill>
          <a:blip r:embed="rId5" cstate="print"/>
          <a:srcRect/>
          <a:stretch>
            <a:fillRect/>
          </a:stretch>
        </p:blipFill>
        <p:spPr bwMode="auto">
          <a:xfrm>
            <a:off x="1914525" y="1881187"/>
            <a:ext cx="676275" cy="633413"/>
          </a:xfrm>
          <a:prstGeom prst="rect">
            <a:avLst/>
          </a:prstGeom>
          <a:noFill/>
        </p:spPr>
      </p:pic>
      <p:pic>
        <p:nvPicPr>
          <p:cNvPr id="27" name="Picture 3" descr="e:\Users\yhuai\Desktop\Picture2.png"/>
          <p:cNvPicPr>
            <a:picLocks noChangeAspect="1" noChangeArrowheads="1"/>
          </p:cNvPicPr>
          <p:nvPr/>
        </p:nvPicPr>
        <p:blipFill>
          <a:blip r:embed="rId5" cstate="print"/>
          <a:srcRect/>
          <a:stretch>
            <a:fillRect/>
          </a:stretch>
        </p:blipFill>
        <p:spPr bwMode="auto">
          <a:xfrm>
            <a:off x="4657725" y="1866900"/>
            <a:ext cx="676275" cy="633413"/>
          </a:xfrm>
          <a:prstGeom prst="rect">
            <a:avLst/>
          </a:prstGeom>
          <a:noFill/>
        </p:spPr>
      </p:pic>
      <p:sp>
        <p:nvSpPr>
          <p:cNvPr id="41" name="TextBox 40"/>
          <p:cNvSpPr txBox="1"/>
          <p:nvPr/>
        </p:nvSpPr>
        <p:spPr>
          <a:xfrm>
            <a:off x="5257800" y="4114800"/>
            <a:ext cx="2177584" cy="369332"/>
          </a:xfrm>
          <a:prstGeom prst="rect">
            <a:avLst/>
          </a:prstGeom>
          <a:noFill/>
        </p:spPr>
        <p:txBody>
          <a:bodyPr wrap="none" rtlCol="0">
            <a:spAutoFit/>
          </a:bodyPr>
          <a:lstStyle/>
          <a:p>
            <a:r>
              <a:rPr lang="en-US" b="1" dirty="0" smtClean="0">
                <a:latin typeface="Garamond" pitchFamily="18" charset="0"/>
              </a:rPr>
              <a:t>MR programs (jobs)</a:t>
            </a:r>
            <a:endParaRPr lang="en-US" b="1" dirty="0">
              <a:latin typeface="Garamond" pitchFamily="18" charset="0"/>
            </a:endParaRPr>
          </a:p>
        </p:txBody>
      </p:sp>
      <p:sp>
        <p:nvSpPr>
          <p:cNvPr id="43" name="Bent Arrow 42"/>
          <p:cNvSpPr/>
          <p:nvPr/>
        </p:nvSpPr>
        <p:spPr>
          <a:xfrm rot="10800000" flipH="1">
            <a:off x="1828799" y="2819400"/>
            <a:ext cx="2590801" cy="1828800"/>
          </a:xfrm>
          <a:prstGeom prst="bentArrow">
            <a:avLst>
              <a:gd name="adj1" fmla="val 13235"/>
              <a:gd name="adj2" fmla="val 17647"/>
              <a:gd name="adj3" fmla="val 3529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Multiply 45"/>
          <p:cNvSpPr/>
          <p:nvPr/>
        </p:nvSpPr>
        <p:spPr>
          <a:xfrm>
            <a:off x="1752600" y="3352800"/>
            <a:ext cx="1600200" cy="1676400"/>
          </a:xfrm>
          <a:prstGeom prst="mathMultipl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0" y="2971800"/>
            <a:ext cx="1904999" cy="646331"/>
          </a:xfrm>
          <a:prstGeom prst="rect">
            <a:avLst/>
          </a:prstGeom>
          <a:noFill/>
        </p:spPr>
        <p:txBody>
          <a:bodyPr wrap="square" rtlCol="0">
            <a:spAutoFit/>
          </a:bodyPr>
          <a:lstStyle/>
          <a:p>
            <a:r>
              <a:rPr lang="en-US" b="1" dirty="0" smtClean="0">
                <a:latin typeface="Garamond" pitchFamily="18" charset="0"/>
              </a:rPr>
              <a:t>Write MR programs (jobs)</a:t>
            </a:r>
            <a:endParaRPr lang="en-US" b="1" dirty="0">
              <a:latin typeface="Garamond" pitchFamily="18" charset="0"/>
            </a:endParaRPr>
          </a:p>
        </p:txBody>
      </p:sp>
      <p:sp>
        <p:nvSpPr>
          <p:cNvPr id="48" name="TextBox 47"/>
          <p:cNvSpPr txBox="1"/>
          <p:nvPr/>
        </p:nvSpPr>
        <p:spPr>
          <a:xfrm>
            <a:off x="6248400" y="2819400"/>
            <a:ext cx="2895600" cy="646331"/>
          </a:xfrm>
          <a:prstGeom prst="rect">
            <a:avLst/>
          </a:prstGeom>
          <a:noFill/>
        </p:spPr>
        <p:txBody>
          <a:bodyPr wrap="square" rtlCol="0">
            <a:spAutoFit/>
          </a:bodyPr>
          <a:lstStyle/>
          <a:p>
            <a:r>
              <a:rPr lang="en-US" b="1" dirty="0" smtClean="0">
                <a:latin typeface="Garamond" pitchFamily="18" charset="0"/>
              </a:rPr>
              <a:t>Query planner does this in automation</a:t>
            </a:r>
            <a:endParaRPr lang="en-US" b="1" dirty="0">
              <a:latin typeface="Garamond" pitchFamily="18" charset="0"/>
            </a:endParaRPr>
          </a:p>
        </p:txBody>
      </p:sp>
      <p:pic>
        <p:nvPicPr>
          <p:cNvPr id="37" name="Picture 8" descr="Hive"/>
          <p:cNvPicPr>
            <a:picLocks noChangeAspect="1" noChangeArrowheads="1"/>
          </p:cNvPicPr>
          <p:nvPr/>
        </p:nvPicPr>
        <p:blipFill>
          <a:blip r:embed="rId6" cstate="print"/>
          <a:srcRect/>
          <a:stretch>
            <a:fillRect/>
          </a:stretch>
        </p:blipFill>
        <p:spPr bwMode="auto">
          <a:xfrm>
            <a:off x="5871354" y="1905000"/>
            <a:ext cx="758046" cy="698200"/>
          </a:xfrm>
          <a:prstGeom prst="rect">
            <a:avLst/>
          </a:prstGeom>
          <a:noFill/>
        </p:spPr>
      </p:pic>
      <p:pic>
        <p:nvPicPr>
          <p:cNvPr id="44" name="Picture 10" descr="Pig"/>
          <p:cNvPicPr>
            <a:picLocks noChangeAspect="1" noChangeArrowheads="1"/>
          </p:cNvPicPr>
          <p:nvPr/>
        </p:nvPicPr>
        <p:blipFill>
          <a:blip r:embed="rId7" cstate="print"/>
          <a:srcRect/>
          <a:stretch>
            <a:fillRect/>
          </a:stretch>
        </p:blipFill>
        <p:spPr bwMode="auto">
          <a:xfrm>
            <a:off x="7654685" y="1905000"/>
            <a:ext cx="498715" cy="704850"/>
          </a:xfrm>
          <a:prstGeom prst="rect">
            <a:avLst/>
          </a:prstGeom>
          <a:noFill/>
        </p:spPr>
      </p:pic>
      <p:cxnSp>
        <p:nvCxnSpPr>
          <p:cNvPr id="49" name="Straight Arrow Connector 48"/>
          <p:cNvCxnSpPr/>
          <p:nvPr/>
        </p:nvCxnSpPr>
        <p:spPr>
          <a:xfrm rot="5400000" flipH="1" flipV="1">
            <a:off x="5867400" y="2667000"/>
            <a:ext cx="304800" cy="1524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019800" y="2667000"/>
            <a:ext cx="1524000" cy="2286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52"/>
          <p:cNvGrpSpPr/>
          <p:nvPr/>
        </p:nvGrpSpPr>
        <p:grpSpPr>
          <a:xfrm>
            <a:off x="4419600" y="3962400"/>
            <a:ext cx="1022350" cy="762000"/>
            <a:chOff x="7832725" y="4114800"/>
            <a:chExt cx="1022350" cy="762000"/>
          </a:xfrm>
        </p:grpSpPr>
        <p:pic>
          <p:nvPicPr>
            <p:cNvPr id="45" name="Picture 7" descr="e:\Users\yhuai\Desktop\Picture1.png"/>
            <p:cNvPicPr>
              <a:picLocks noChangeAspect="1" noChangeArrowheads="1"/>
            </p:cNvPicPr>
            <p:nvPr/>
          </p:nvPicPr>
          <p:blipFill>
            <a:blip r:embed="rId8" cstate="print"/>
            <a:srcRect/>
            <a:stretch>
              <a:fillRect/>
            </a:stretch>
          </p:blipFill>
          <p:spPr bwMode="auto">
            <a:xfrm>
              <a:off x="7832725" y="4114800"/>
              <a:ext cx="854075" cy="609600"/>
            </a:xfrm>
            <a:prstGeom prst="rect">
              <a:avLst/>
            </a:prstGeom>
            <a:noFill/>
          </p:spPr>
        </p:pic>
        <p:pic>
          <p:nvPicPr>
            <p:cNvPr id="51" name="Picture 7" descr="e:\Users\yhuai\Desktop\Picture1.png"/>
            <p:cNvPicPr>
              <a:picLocks noChangeAspect="1" noChangeArrowheads="1"/>
            </p:cNvPicPr>
            <p:nvPr/>
          </p:nvPicPr>
          <p:blipFill>
            <a:blip r:embed="rId8" cstate="print"/>
            <a:srcRect/>
            <a:stretch>
              <a:fillRect/>
            </a:stretch>
          </p:blipFill>
          <p:spPr bwMode="auto">
            <a:xfrm>
              <a:off x="7924800" y="4191000"/>
              <a:ext cx="854075" cy="609600"/>
            </a:xfrm>
            <a:prstGeom prst="rect">
              <a:avLst/>
            </a:prstGeom>
            <a:noFill/>
          </p:spPr>
        </p:pic>
        <p:pic>
          <p:nvPicPr>
            <p:cNvPr id="52" name="Picture 7" descr="e:\Users\yhuai\Desktop\Picture1.png"/>
            <p:cNvPicPr>
              <a:picLocks noChangeAspect="1" noChangeArrowheads="1"/>
            </p:cNvPicPr>
            <p:nvPr/>
          </p:nvPicPr>
          <p:blipFill>
            <a:blip r:embed="rId8" cstate="print"/>
            <a:srcRect/>
            <a:stretch>
              <a:fillRect/>
            </a:stretch>
          </p:blipFill>
          <p:spPr bwMode="auto">
            <a:xfrm>
              <a:off x="8001000" y="4267200"/>
              <a:ext cx="854075" cy="609600"/>
            </a:xfrm>
            <a:prstGeom prst="rect">
              <a:avLst/>
            </a:prstGeom>
            <a:noFill/>
          </p:spPr>
        </p:pic>
      </p:grpSp>
      <p:grpSp>
        <p:nvGrpSpPr>
          <p:cNvPr id="8" name="Group 53"/>
          <p:cNvGrpSpPr/>
          <p:nvPr/>
        </p:nvGrpSpPr>
        <p:grpSpPr>
          <a:xfrm>
            <a:off x="4419600" y="2895600"/>
            <a:ext cx="1022350" cy="762000"/>
            <a:chOff x="7832725" y="4114800"/>
            <a:chExt cx="1022350" cy="762000"/>
          </a:xfrm>
        </p:grpSpPr>
        <p:pic>
          <p:nvPicPr>
            <p:cNvPr id="55" name="Picture 7" descr="e:\Users\yhuai\Desktop\Picture1.png"/>
            <p:cNvPicPr>
              <a:picLocks noChangeAspect="1" noChangeArrowheads="1"/>
            </p:cNvPicPr>
            <p:nvPr/>
          </p:nvPicPr>
          <p:blipFill>
            <a:blip r:embed="rId8" cstate="print"/>
            <a:srcRect/>
            <a:stretch>
              <a:fillRect/>
            </a:stretch>
          </p:blipFill>
          <p:spPr bwMode="auto">
            <a:xfrm>
              <a:off x="7832725" y="4114800"/>
              <a:ext cx="854075" cy="609600"/>
            </a:xfrm>
            <a:prstGeom prst="rect">
              <a:avLst/>
            </a:prstGeom>
            <a:noFill/>
          </p:spPr>
        </p:pic>
        <p:pic>
          <p:nvPicPr>
            <p:cNvPr id="56" name="Picture 7" descr="e:\Users\yhuai\Desktop\Picture1.png"/>
            <p:cNvPicPr>
              <a:picLocks noChangeAspect="1" noChangeArrowheads="1"/>
            </p:cNvPicPr>
            <p:nvPr/>
          </p:nvPicPr>
          <p:blipFill>
            <a:blip r:embed="rId8" cstate="print"/>
            <a:srcRect/>
            <a:stretch>
              <a:fillRect/>
            </a:stretch>
          </p:blipFill>
          <p:spPr bwMode="auto">
            <a:xfrm>
              <a:off x="7924800" y="4191000"/>
              <a:ext cx="854075" cy="609600"/>
            </a:xfrm>
            <a:prstGeom prst="rect">
              <a:avLst/>
            </a:prstGeom>
            <a:noFill/>
          </p:spPr>
        </p:pic>
        <p:pic>
          <p:nvPicPr>
            <p:cNvPr id="57" name="Picture 7" descr="e:\Users\yhuai\Desktop\Picture1.png"/>
            <p:cNvPicPr>
              <a:picLocks noChangeAspect="1" noChangeArrowheads="1"/>
            </p:cNvPicPr>
            <p:nvPr/>
          </p:nvPicPr>
          <p:blipFill>
            <a:blip r:embed="rId8" cstate="print"/>
            <a:srcRect/>
            <a:stretch>
              <a:fillRect/>
            </a:stretch>
          </p:blipFill>
          <p:spPr bwMode="auto">
            <a:xfrm>
              <a:off x="8001000" y="4267200"/>
              <a:ext cx="854075" cy="609600"/>
            </a:xfrm>
            <a:prstGeom prst="rect">
              <a:avLst/>
            </a:prstGeom>
            <a:noFill/>
          </p:spPr>
        </p:pic>
      </p:grpSp>
    </p:spTree>
    <p:extLst>
      <p:ext uri="{BB962C8B-B14F-4D97-AF65-F5344CB8AC3E}">
        <p14:creationId xmlns:p14="http://schemas.microsoft.com/office/powerpoint/2010/main" val="1507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8.33333E-7 -2.96296E-6 L 0.30834 -2.96296E-6 " pathEditMode="relative" ptsTypes="AA">
                                      <p:cBhvr>
                                        <p:cTn id="27" dur="500" fill="hold"/>
                                        <p:tgtEl>
                                          <p:spTgt spid="40"/>
                                        </p:tgtEl>
                                        <p:attrNameLst>
                                          <p:attrName>ppt_x</p:attrName>
                                          <p:attrName>ppt_y</p:attrName>
                                        </p:attrNameLst>
                                      </p:cBhvr>
                                    </p:animMotion>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
                            </p:stCondLst>
                            <p:childTnLst>
                              <p:par>
                                <p:cTn id="32" presetID="1" presetClass="exit" presetSubtype="0" fill="hold" nodeType="afterEffect">
                                  <p:stCondLst>
                                    <p:cond delay="0"/>
                                  </p:stCondLst>
                                  <p:childTnLst>
                                    <p:set>
                                      <p:cBhvr>
                                        <p:cTn id="33" dur="1" fill="hold">
                                          <p:stCondLst>
                                            <p:cond delay="0"/>
                                          </p:stCondLst>
                                        </p:cTn>
                                        <p:tgtEl>
                                          <p:spTgt spid="40"/>
                                        </p:tgtEl>
                                        <p:attrNameLst>
                                          <p:attrName>style.visibility</p:attrName>
                                        </p:attrNameLst>
                                      </p:cBhvr>
                                      <p:to>
                                        <p:strVal val="hidden"/>
                                      </p:to>
                                    </p:set>
                                  </p:childTnLst>
                                </p:cTn>
                              </p:par>
                            </p:childTnLst>
                          </p:cTn>
                        </p:par>
                        <p:par>
                          <p:cTn id="34" fill="hold">
                            <p:stCondLst>
                              <p:cond delay="500"/>
                            </p:stCondLst>
                            <p:childTnLst>
                              <p:par>
                                <p:cTn id="35" presetID="0" presetClass="path" presetSubtype="0" accel="50000" decel="50000" fill="hold" nodeType="afterEffect">
                                  <p:stCondLst>
                                    <p:cond delay="0"/>
                                  </p:stCondLst>
                                  <p:childTnLst>
                                    <p:animMotion origin="layout" path="M 7.5E-6 1.48148E-6 L 7.5E-6 0.12222 " pathEditMode="relative" ptsTypes="AA">
                                      <p:cBhvr>
                                        <p:cTn id="36" dur="500" fill="hold"/>
                                        <p:tgtEl>
                                          <p:spTgt spid="27"/>
                                        </p:tgtEl>
                                        <p:attrNameLst>
                                          <p:attrName>ppt_x</p:attrName>
                                          <p:attrName>ppt_y</p:attrName>
                                        </p:attrNameLst>
                                      </p:cBhvr>
                                    </p:animMotion>
                                  </p:childTnLst>
                                </p:cTn>
                              </p:par>
                            </p:childTnLst>
                          </p:cTn>
                        </p:par>
                        <p:par>
                          <p:cTn id="37" fill="hold">
                            <p:stCondLst>
                              <p:cond delay="1000"/>
                            </p:stCondLst>
                            <p:childTnLst>
                              <p:par>
                                <p:cTn id="38" presetID="1" presetClass="exit" presetSubtype="0" fill="hold" nodeType="afterEffect">
                                  <p:stCondLst>
                                    <p:cond delay="0"/>
                                  </p:stCondLst>
                                  <p:childTnLst>
                                    <p:set>
                                      <p:cBhvr>
                                        <p:cTn id="39" dur="1" fill="hold">
                                          <p:stCondLst>
                                            <p:cond delay="0"/>
                                          </p:stCondLst>
                                        </p:cTn>
                                        <p:tgtEl>
                                          <p:spTgt spid="27"/>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1000"/>
                            </p:stCondLst>
                            <p:childTnLst>
                              <p:par>
                                <p:cTn id="43" presetID="0" presetClass="path" presetSubtype="0" accel="50000" decel="50000" fill="hold" nodeType="afterEffect">
                                  <p:stCondLst>
                                    <p:cond delay="0"/>
                                  </p:stCondLst>
                                  <p:childTnLst>
                                    <p:animMotion origin="layout" path="M -7.22222E-6 -3.33025E-6 L -7.22222E-6 0.15541 " pathEditMode="relative" ptsTypes="AA">
                                      <p:cBhvr>
                                        <p:cTn id="44" dur="500" fill="hold"/>
                                        <p:tgtEl>
                                          <p:spTgt spid="8"/>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strips(upRight)">
                                      <p:cBhvr>
                                        <p:cTn id="49" dur="500"/>
                                        <p:tgtEl>
                                          <p:spTgt spid="50"/>
                                        </p:tgtEl>
                                      </p:cBhvr>
                                    </p:animEffect>
                                  </p:childTnLst>
                                </p:cTn>
                              </p:par>
                              <p:par>
                                <p:cTn id="50" presetID="18" presetClass="entr" presetSubtype="3"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strips(upRight)">
                                      <p:cBhvr>
                                        <p:cTn id="52" dur="500"/>
                                        <p:tgtEl>
                                          <p:spTgt spid="49"/>
                                        </p:tgtEl>
                                      </p:cBhvr>
                                    </p:animEffect>
                                  </p:childTnLst>
                                </p:cTn>
                              </p:par>
                            </p:childTnLst>
                          </p:cTn>
                        </p:par>
                        <p:par>
                          <p:cTn id="53" fill="hold">
                            <p:stCondLst>
                              <p:cond delay="500"/>
                            </p:stCondLst>
                            <p:childTnLst>
                              <p:par>
                                <p:cTn id="54" presetID="1" presetClass="entr" presetSubtype="0"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p:bldP spid="31" grpId="0" animBg="1"/>
      <p:bldP spid="38" grpId="0" animBg="1"/>
      <p:bldP spid="46" grpId="0" animBg="1"/>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dirty="0"/>
          </a:p>
        </p:txBody>
      </p:sp>
      <p:sp>
        <p:nvSpPr>
          <p:cNvPr id="3" name="Title 1"/>
          <p:cNvSpPr txBox="1">
            <a:spLocks/>
          </p:cNvSpPr>
          <p:nvPr/>
        </p:nvSpPr>
        <p:spPr>
          <a:xfrm>
            <a:off x="457200" y="0"/>
            <a:ext cx="82296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smtClean="0">
                <a:ln>
                  <a:noFill/>
                </a:ln>
                <a:solidFill>
                  <a:schemeClr val="tx1"/>
                </a:solidFill>
                <a:effectLst/>
                <a:uLnTx/>
                <a:uFillTx/>
                <a:latin typeface="Garamond" pitchFamily="18" charset="0"/>
                <a:ea typeface="+mj-ea"/>
                <a:cs typeface="+mj-cs"/>
              </a:rPr>
              <a:t>An Example: TPC-H Q21</a:t>
            </a:r>
            <a:endParaRPr kumimoji="0" lang="en-US" sz="3800" b="1" i="0" u="none" strike="noStrike" kern="1200" cap="none" spc="0" normalizeH="0" baseline="0" noProof="0" dirty="0">
              <a:ln>
                <a:noFill/>
              </a:ln>
              <a:solidFill>
                <a:schemeClr val="tx1"/>
              </a:solidFill>
              <a:effectLst/>
              <a:uLnTx/>
              <a:uFillTx/>
              <a:latin typeface="Garamond" pitchFamily="18" charset="0"/>
              <a:ea typeface="+mj-ea"/>
              <a:cs typeface="+mj-cs"/>
            </a:endParaRPr>
          </a:p>
        </p:txBody>
      </p:sp>
      <p:sp>
        <p:nvSpPr>
          <p:cNvPr id="4" name="TextBox 3"/>
          <p:cNvSpPr txBox="1"/>
          <p:nvPr/>
        </p:nvSpPr>
        <p:spPr>
          <a:xfrm>
            <a:off x="0" y="685800"/>
            <a:ext cx="9144000" cy="1200329"/>
          </a:xfrm>
          <a:prstGeom prst="rect">
            <a:avLst/>
          </a:prstGeom>
          <a:noFill/>
        </p:spPr>
        <p:txBody>
          <a:bodyPr wrap="square" rtlCol="0">
            <a:spAutoFit/>
          </a:bodyPr>
          <a:lstStyle/>
          <a:p>
            <a:pPr>
              <a:buFont typeface="Wingdings" pitchFamily="2" charset="2"/>
              <a:buChar char="q"/>
            </a:pPr>
            <a:r>
              <a:rPr lang="en-US" sz="2400" b="1" dirty="0" smtClean="0">
                <a:solidFill>
                  <a:schemeClr val="accent2"/>
                </a:solidFill>
                <a:latin typeface="Garamond" pitchFamily="18" charset="0"/>
              </a:rPr>
              <a:t> One of the most complex and time-consuming queries in the TPC-H benchmark for data warehousing performance</a:t>
            </a:r>
          </a:p>
          <a:p>
            <a:pPr>
              <a:buFont typeface="Wingdings" pitchFamily="2" charset="2"/>
              <a:buChar char="q"/>
            </a:pPr>
            <a:r>
              <a:rPr lang="en-US" sz="2400" b="1" dirty="0" smtClean="0">
                <a:solidFill>
                  <a:schemeClr val="accent2"/>
                </a:solidFill>
                <a:latin typeface="Garamond" pitchFamily="18" charset="0"/>
              </a:rPr>
              <a:t>Optimized MR Jobs vs. Hive in a </a:t>
            </a:r>
            <a:r>
              <a:rPr lang="en-US" sz="2400" b="1" dirty="0" err="1" smtClean="0">
                <a:solidFill>
                  <a:schemeClr val="accent2"/>
                </a:solidFill>
                <a:latin typeface="Garamond" pitchFamily="18" charset="0"/>
              </a:rPr>
              <a:t>Facebook</a:t>
            </a:r>
            <a:r>
              <a:rPr lang="en-US" sz="2400" b="1" dirty="0" smtClean="0">
                <a:solidFill>
                  <a:schemeClr val="accent2"/>
                </a:solidFill>
                <a:latin typeface="Garamond" pitchFamily="18" charset="0"/>
              </a:rPr>
              <a:t> production cluster</a:t>
            </a:r>
          </a:p>
        </p:txBody>
      </p:sp>
      <p:graphicFrame>
        <p:nvGraphicFramePr>
          <p:cNvPr id="6" name="Chart 5"/>
          <p:cNvGraphicFramePr/>
          <p:nvPr/>
        </p:nvGraphicFramePr>
        <p:xfrm>
          <a:off x="685800" y="1828800"/>
          <a:ext cx="6781800" cy="48463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743200" y="3124200"/>
            <a:ext cx="707245" cy="461665"/>
          </a:xfrm>
          <a:prstGeom prst="rect">
            <a:avLst/>
          </a:prstGeom>
          <a:noFill/>
        </p:spPr>
        <p:txBody>
          <a:bodyPr wrap="none" rtlCol="0">
            <a:spAutoFit/>
          </a:bodyPr>
          <a:lstStyle/>
          <a:p>
            <a:r>
              <a:rPr lang="en-US" sz="2400" b="1" dirty="0" smtClean="0">
                <a:latin typeface="Garamond" pitchFamily="18" charset="0"/>
              </a:rPr>
              <a:t>3.7x</a:t>
            </a:r>
            <a:endParaRPr lang="en-US" sz="2400" b="1" dirty="0">
              <a:latin typeface="Garamond" pitchFamily="18" charset="0"/>
            </a:endParaRPr>
          </a:p>
        </p:txBody>
      </p:sp>
      <p:cxnSp>
        <p:nvCxnSpPr>
          <p:cNvPr id="8" name="Straight Connector 7"/>
          <p:cNvCxnSpPr/>
          <p:nvPr/>
        </p:nvCxnSpPr>
        <p:spPr>
          <a:xfrm flipV="1">
            <a:off x="3276600" y="2667000"/>
            <a:ext cx="2819400" cy="2"/>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276600" y="5410200"/>
            <a:ext cx="2819400" cy="1"/>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2514997" y="4038201"/>
            <a:ext cx="2742407" cy="1"/>
          </a:xfrm>
          <a:prstGeom prst="straightConnector1">
            <a:avLst/>
          </a:prstGeom>
          <a:ln w="508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586740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ctr"/>
            <a:r>
              <a:rPr lang="en-US" sz="3800" b="1" dirty="0" smtClean="0">
                <a:solidFill>
                  <a:srgbClr val="FFFF00"/>
                </a:solidFill>
                <a:latin typeface="Garamond" pitchFamily="18" charset="0"/>
              </a:rPr>
              <a:t>What’s wrong? </a:t>
            </a:r>
          </a:p>
        </p:txBody>
      </p:sp>
    </p:spTree>
    <p:extLst>
      <p:ext uri="{BB962C8B-B14F-4D97-AF65-F5344CB8AC3E}">
        <p14:creationId xmlns:p14="http://schemas.microsoft.com/office/powerpoint/2010/main" val="387799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down)">
                                      <p:cBhvr>
                                        <p:cTn id="19" dur="500"/>
                                        <p:tgtEl>
                                          <p:spTgt spid="6">
                                            <p:graphicEl>
                                              <a:chart seriesIdx="-4" categoryIdx="0" bldStep="category"/>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500"/>
                                        <p:tgtEl>
                                          <p:spTgt spid="9"/>
                                        </p:tgtEl>
                                      </p:cBhvr>
                                    </p:animEffect>
                                  </p:childTnLst>
                                </p:cTn>
                              </p:par>
                              <p:par>
                                <p:cTn id="25" presetID="18" presetClass="entr" presetSubtype="1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par>
                                <p:cTn id="28" presetID="16" presetClass="entr" presetSubtype="42"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outHorizontal)">
                                      <p:cBhvr>
                                        <p:cTn id="30" dur="500"/>
                                        <p:tgtEl>
                                          <p:spTgt spid="10"/>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P spid="7" grpId="0"/>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dirty="0"/>
          </a:p>
        </p:txBody>
      </p:sp>
      <p:sp>
        <p:nvSpPr>
          <p:cNvPr id="4" name="Title 1"/>
          <p:cNvSpPr txBox="1">
            <a:spLocks/>
          </p:cNvSpPr>
          <p:nvPr/>
        </p:nvSpPr>
        <p:spPr>
          <a:xfrm>
            <a:off x="457200" y="0"/>
            <a:ext cx="8229600" cy="685800"/>
          </a:xfrm>
          <a:prstGeom prst="rect">
            <a:avLst/>
          </a:prstGeom>
        </p:spPr>
        <p:txBody>
          <a:bodyPr/>
          <a:lstStyle/>
          <a:p>
            <a:pPr algn="ctr">
              <a:spcBef>
                <a:spcPct val="0"/>
              </a:spcBef>
              <a:defRPr/>
            </a:pPr>
            <a:r>
              <a:rPr lang="en-US" sz="4000" b="1" dirty="0" smtClean="0">
                <a:latin typeface="Garamond" pitchFamily="18" charset="0"/>
              </a:rPr>
              <a:t>The Execution Plan of </a:t>
            </a:r>
            <a:r>
              <a:rPr kumimoji="0" lang="en-US" sz="3800" b="1" i="0" u="none" strike="noStrike" kern="1200" cap="none" spc="0" normalizeH="0" baseline="0" noProof="0" dirty="0" smtClean="0">
                <a:ln>
                  <a:noFill/>
                </a:ln>
                <a:effectLst/>
                <a:uLnTx/>
                <a:uFillTx/>
                <a:latin typeface="Garamond" pitchFamily="18" charset="0"/>
                <a:ea typeface="+mj-ea"/>
                <a:cs typeface="+mj-cs"/>
              </a:rPr>
              <a:t>TPC-H Q21</a:t>
            </a:r>
            <a:endParaRPr kumimoji="0" lang="en-US" sz="3800" b="1" i="0" u="none" strike="noStrike" kern="1200" cap="none" spc="0" normalizeH="0" baseline="0" noProof="0" dirty="0">
              <a:ln>
                <a:noFill/>
              </a:ln>
              <a:effectLst/>
              <a:uLnTx/>
              <a:uFillTx/>
              <a:latin typeface="Garamond" pitchFamily="18" charset="0"/>
              <a:ea typeface="+mj-ea"/>
              <a:cs typeface="+mj-cs"/>
            </a:endParaRPr>
          </a:p>
        </p:txBody>
      </p:sp>
      <p:sp>
        <p:nvSpPr>
          <p:cNvPr id="5" name="Rectangle 4"/>
          <p:cNvSpPr/>
          <p:nvPr/>
        </p:nvSpPr>
        <p:spPr>
          <a:xfrm>
            <a:off x="152400" y="6379881"/>
            <a:ext cx="1219200" cy="32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lineitem</a:t>
            </a:r>
            <a:endParaRPr lang="en-US" sz="2000" b="1" dirty="0" smtClean="0">
              <a:latin typeface="Times New Roman" pitchFamily="18" charset="0"/>
              <a:cs typeface="Times New Roman" pitchFamily="18" charset="0"/>
            </a:endParaRPr>
          </a:p>
        </p:txBody>
      </p:sp>
      <p:sp>
        <p:nvSpPr>
          <p:cNvPr id="6" name="Rectangle 5"/>
          <p:cNvSpPr/>
          <p:nvPr/>
        </p:nvSpPr>
        <p:spPr>
          <a:xfrm>
            <a:off x="1676400" y="6379881"/>
            <a:ext cx="1219200" cy="32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orders</a:t>
            </a:r>
          </a:p>
        </p:txBody>
      </p:sp>
      <p:sp>
        <p:nvSpPr>
          <p:cNvPr id="7" name="Oval 6"/>
          <p:cNvSpPr/>
          <p:nvPr/>
        </p:nvSpPr>
        <p:spPr>
          <a:xfrm>
            <a:off x="822960" y="5562600"/>
            <a:ext cx="1295400" cy="609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Join1</a:t>
            </a:r>
            <a:endParaRPr lang="en-US" sz="2000" b="1" dirty="0">
              <a:latin typeface="Times New Roman" pitchFamily="18" charset="0"/>
              <a:cs typeface="Times New Roman" pitchFamily="18" charset="0"/>
            </a:endParaRPr>
          </a:p>
        </p:txBody>
      </p:sp>
      <p:cxnSp>
        <p:nvCxnSpPr>
          <p:cNvPr id="8" name="Straight Arrow Connector 7"/>
          <p:cNvCxnSpPr>
            <a:stCxn id="5" idx="0"/>
            <a:endCxn id="7" idx="4"/>
          </p:cNvCxnSpPr>
          <p:nvPr/>
        </p:nvCxnSpPr>
        <p:spPr>
          <a:xfrm rot="5400000" flipH="1" flipV="1">
            <a:off x="1012490" y="5921711"/>
            <a:ext cx="207681" cy="70866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0"/>
            <a:endCxn id="7" idx="4"/>
          </p:cNvCxnSpPr>
          <p:nvPr/>
        </p:nvCxnSpPr>
        <p:spPr>
          <a:xfrm rot="16200000" flipV="1">
            <a:off x="1774490" y="5868371"/>
            <a:ext cx="207681" cy="81534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981200" y="4648200"/>
            <a:ext cx="1295400" cy="609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Join2 </a:t>
            </a:r>
            <a:endParaRPr lang="en-US" sz="2000" b="1" dirty="0">
              <a:latin typeface="Times New Roman" pitchFamily="18" charset="0"/>
              <a:cs typeface="Times New Roman" pitchFamily="18" charset="0"/>
            </a:endParaRPr>
          </a:p>
        </p:txBody>
      </p:sp>
      <p:cxnSp>
        <p:nvCxnSpPr>
          <p:cNvPr id="11" name="Straight Arrow Connector 10"/>
          <p:cNvCxnSpPr>
            <a:stCxn id="7" idx="0"/>
            <a:endCxn id="10" idx="4"/>
          </p:cNvCxnSpPr>
          <p:nvPr/>
        </p:nvCxnSpPr>
        <p:spPr>
          <a:xfrm rot="5400000" flipH="1" flipV="1">
            <a:off x="1897380" y="4831080"/>
            <a:ext cx="304800" cy="115824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048000" y="5486400"/>
            <a:ext cx="1295400" cy="609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AGG1</a:t>
            </a:r>
            <a:endParaRPr lang="en-US" sz="2000" b="1" dirty="0">
              <a:latin typeface="Times New Roman" pitchFamily="18" charset="0"/>
              <a:cs typeface="Times New Roman" pitchFamily="18" charset="0"/>
            </a:endParaRPr>
          </a:p>
        </p:txBody>
      </p:sp>
      <p:cxnSp>
        <p:nvCxnSpPr>
          <p:cNvPr id="13" name="Straight Arrow Connector 12"/>
          <p:cNvCxnSpPr>
            <a:stCxn id="19" idx="0"/>
            <a:endCxn id="12" idx="4"/>
          </p:cNvCxnSpPr>
          <p:nvPr/>
        </p:nvCxnSpPr>
        <p:spPr>
          <a:xfrm rot="16200000" flipV="1">
            <a:off x="3555704" y="6235997"/>
            <a:ext cx="283881" cy="3888"/>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876800" y="2895600"/>
            <a:ext cx="1295400" cy="609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Join4</a:t>
            </a:r>
            <a:endParaRPr lang="en-US" sz="2000" b="1" dirty="0">
              <a:latin typeface="Times New Roman" pitchFamily="18" charset="0"/>
              <a:cs typeface="Times New Roman" pitchFamily="18" charset="0"/>
            </a:endParaRPr>
          </a:p>
        </p:txBody>
      </p:sp>
      <p:cxnSp>
        <p:nvCxnSpPr>
          <p:cNvPr id="15" name="Straight Arrow Connector 14"/>
          <p:cNvCxnSpPr>
            <a:stCxn id="21" idx="0"/>
            <a:endCxn id="24" idx="4"/>
          </p:cNvCxnSpPr>
          <p:nvPr/>
        </p:nvCxnSpPr>
        <p:spPr>
          <a:xfrm rot="16200000" flipV="1">
            <a:off x="4210050" y="4400550"/>
            <a:ext cx="1143000" cy="102870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0"/>
            <a:endCxn id="24" idx="4"/>
          </p:cNvCxnSpPr>
          <p:nvPr/>
        </p:nvCxnSpPr>
        <p:spPr>
          <a:xfrm rot="5400000" flipH="1" flipV="1">
            <a:off x="3295650" y="3676650"/>
            <a:ext cx="304800" cy="163830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876800" y="1905000"/>
            <a:ext cx="1295400" cy="609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AGG3</a:t>
            </a:r>
            <a:endParaRPr lang="en-US" sz="2000" b="1" dirty="0">
              <a:latin typeface="Times New Roman" pitchFamily="18" charset="0"/>
              <a:cs typeface="Times New Roman" pitchFamily="18" charset="0"/>
            </a:endParaRPr>
          </a:p>
        </p:txBody>
      </p:sp>
      <p:cxnSp>
        <p:nvCxnSpPr>
          <p:cNvPr id="18" name="Straight Arrow Connector 17"/>
          <p:cNvCxnSpPr>
            <a:stCxn id="14" idx="0"/>
            <a:endCxn id="17" idx="4"/>
          </p:cNvCxnSpPr>
          <p:nvPr/>
        </p:nvCxnSpPr>
        <p:spPr>
          <a:xfrm rot="5400000" flipH="1" flipV="1">
            <a:off x="5334000" y="2705100"/>
            <a:ext cx="381000" cy="1588"/>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089988" y="6379881"/>
            <a:ext cx="1219200" cy="32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lineitem</a:t>
            </a:r>
            <a:endParaRPr lang="en-US" sz="2000" b="1" dirty="0" smtClean="0">
              <a:latin typeface="Times New Roman" pitchFamily="18" charset="0"/>
              <a:cs typeface="Times New Roman" pitchFamily="18" charset="0"/>
            </a:endParaRPr>
          </a:p>
        </p:txBody>
      </p:sp>
      <p:cxnSp>
        <p:nvCxnSpPr>
          <p:cNvPr id="20" name="Straight Arrow Connector 19"/>
          <p:cNvCxnSpPr>
            <a:stCxn id="12" idx="0"/>
            <a:endCxn id="10" idx="4"/>
          </p:cNvCxnSpPr>
          <p:nvPr/>
        </p:nvCxnSpPr>
        <p:spPr>
          <a:xfrm rot="16200000" flipV="1">
            <a:off x="3048000" y="4838700"/>
            <a:ext cx="228600" cy="106680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648200" y="5486400"/>
            <a:ext cx="1295400" cy="609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AGG2</a:t>
            </a:r>
            <a:endParaRPr lang="en-US" sz="2000" b="1" dirty="0">
              <a:latin typeface="Times New Roman" pitchFamily="18" charset="0"/>
              <a:cs typeface="Times New Roman" pitchFamily="18" charset="0"/>
            </a:endParaRPr>
          </a:p>
        </p:txBody>
      </p:sp>
      <p:cxnSp>
        <p:nvCxnSpPr>
          <p:cNvPr id="22" name="Straight Arrow Connector 21"/>
          <p:cNvCxnSpPr>
            <a:stCxn id="23" idx="0"/>
            <a:endCxn id="21" idx="4"/>
          </p:cNvCxnSpPr>
          <p:nvPr/>
        </p:nvCxnSpPr>
        <p:spPr>
          <a:xfrm rot="16200000" flipV="1">
            <a:off x="5155904" y="6235997"/>
            <a:ext cx="283881" cy="3888"/>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690188" y="6379881"/>
            <a:ext cx="1219200" cy="32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lineitem</a:t>
            </a:r>
            <a:endParaRPr lang="en-US" sz="2000" b="1" dirty="0" smtClean="0">
              <a:latin typeface="Times New Roman" pitchFamily="18" charset="0"/>
              <a:cs typeface="Times New Roman" pitchFamily="18" charset="0"/>
            </a:endParaRPr>
          </a:p>
        </p:txBody>
      </p:sp>
      <p:sp>
        <p:nvSpPr>
          <p:cNvPr id="24" name="Oval 23"/>
          <p:cNvSpPr/>
          <p:nvPr/>
        </p:nvSpPr>
        <p:spPr>
          <a:xfrm>
            <a:off x="3276600" y="3657600"/>
            <a:ext cx="19812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Left-outer-Join  </a:t>
            </a:r>
            <a:endParaRPr lang="en-US" sz="2000" b="1" dirty="0">
              <a:latin typeface="Times New Roman" pitchFamily="18" charset="0"/>
              <a:cs typeface="Times New Roman" pitchFamily="18" charset="0"/>
            </a:endParaRPr>
          </a:p>
        </p:txBody>
      </p:sp>
      <p:sp>
        <p:nvSpPr>
          <p:cNvPr id="25" name="Rectangle 24"/>
          <p:cNvSpPr/>
          <p:nvPr/>
        </p:nvSpPr>
        <p:spPr>
          <a:xfrm>
            <a:off x="6035040" y="4627281"/>
            <a:ext cx="1219200" cy="32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supplier</a:t>
            </a:r>
          </a:p>
        </p:txBody>
      </p:sp>
      <p:sp>
        <p:nvSpPr>
          <p:cNvPr id="26" name="Rectangle 25"/>
          <p:cNvSpPr/>
          <p:nvPr/>
        </p:nvSpPr>
        <p:spPr>
          <a:xfrm>
            <a:off x="7559040" y="4627281"/>
            <a:ext cx="1219200" cy="32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nation</a:t>
            </a:r>
          </a:p>
        </p:txBody>
      </p:sp>
      <p:sp>
        <p:nvSpPr>
          <p:cNvPr id="27" name="Oval 26"/>
          <p:cNvSpPr/>
          <p:nvPr/>
        </p:nvSpPr>
        <p:spPr>
          <a:xfrm>
            <a:off x="6705600" y="3733800"/>
            <a:ext cx="1295400" cy="609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Join3</a:t>
            </a:r>
            <a:endParaRPr lang="en-US" sz="2000" b="1" dirty="0">
              <a:latin typeface="Times New Roman" pitchFamily="18" charset="0"/>
              <a:cs typeface="Times New Roman" pitchFamily="18" charset="0"/>
            </a:endParaRPr>
          </a:p>
        </p:txBody>
      </p:sp>
      <p:cxnSp>
        <p:nvCxnSpPr>
          <p:cNvPr id="28" name="Straight Arrow Connector 27"/>
          <p:cNvCxnSpPr>
            <a:stCxn id="25" idx="0"/>
            <a:endCxn id="27" idx="4"/>
          </p:cNvCxnSpPr>
          <p:nvPr/>
        </p:nvCxnSpPr>
        <p:spPr>
          <a:xfrm rot="5400000" flipH="1" flipV="1">
            <a:off x="6857030" y="4131011"/>
            <a:ext cx="283881" cy="70866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0"/>
            <a:endCxn id="27" idx="4"/>
          </p:cNvCxnSpPr>
          <p:nvPr/>
        </p:nvCxnSpPr>
        <p:spPr>
          <a:xfrm rot="16200000" flipV="1">
            <a:off x="7619030" y="4077671"/>
            <a:ext cx="283881" cy="81534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4876800" y="914400"/>
            <a:ext cx="1295400" cy="6096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SORT</a:t>
            </a:r>
            <a:endParaRPr lang="en-US" sz="2000" b="1" dirty="0">
              <a:latin typeface="Times New Roman" pitchFamily="18" charset="0"/>
              <a:cs typeface="Times New Roman" pitchFamily="18" charset="0"/>
            </a:endParaRPr>
          </a:p>
        </p:txBody>
      </p:sp>
      <p:cxnSp>
        <p:nvCxnSpPr>
          <p:cNvPr id="31" name="Straight Arrow Connector 30"/>
          <p:cNvCxnSpPr>
            <a:stCxn id="24" idx="0"/>
            <a:endCxn id="14" idx="4"/>
          </p:cNvCxnSpPr>
          <p:nvPr/>
        </p:nvCxnSpPr>
        <p:spPr>
          <a:xfrm rot="5400000" flipH="1" flipV="1">
            <a:off x="4819650" y="2952750"/>
            <a:ext cx="152400" cy="125730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0"/>
            <a:endCxn id="14" idx="4"/>
          </p:cNvCxnSpPr>
          <p:nvPr/>
        </p:nvCxnSpPr>
        <p:spPr>
          <a:xfrm rot="16200000" flipV="1">
            <a:off x="6324600" y="2705100"/>
            <a:ext cx="228600" cy="182880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0"/>
            <a:endCxn id="30" idx="4"/>
          </p:cNvCxnSpPr>
          <p:nvPr/>
        </p:nvCxnSpPr>
        <p:spPr>
          <a:xfrm rot="5400000" flipH="1" flipV="1">
            <a:off x="5334000" y="1714500"/>
            <a:ext cx="381000" cy="1588"/>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1000" y="2438400"/>
            <a:ext cx="4343400" cy="830997"/>
          </a:xfrm>
          <a:prstGeom prst="rect">
            <a:avLst/>
          </a:prstGeom>
          <a:noFill/>
        </p:spPr>
        <p:txBody>
          <a:bodyPr wrap="square" rtlCol="0">
            <a:spAutoFit/>
          </a:bodyPr>
          <a:lstStyle/>
          <a:p>
            <a:r>
              <a:rPr lang="en-US" sz="2400" b="1" dirty="0" smtClean="0">
                <a:latin typeface="Garamond" pitchFamily="18" charset="0"/>
              </a:rPr>
              <a:t>It’s the dominated part on time</a:t>
            </a:r>
          </a:p>
          <a:p>
            <a:r>
              <a:rPr lang="en-US" sz="2400" b="1" dirty="0" smtClean="0">
                <a:latin typeface="Garamond" pitchFamily="18" charset="0"/>
              </a:rPr>
              <a:t>(~90% of execution time)</a:t>
            </a:r>
          </a:p>
        </p:txBody>
      </p:sp>
      <p:sp>
        <p:nvSpPr>
          <p:cNvPr id="48" name="Rectangle 47"/>
          <p:cNvSpPr/>
          <p:nvPr/>
        </p:nvSpPr>
        <p:spPr>
          <a:xfrm>
            <a:off x="76200" y="3581400"/>
            <a:ext cx="5943600" cy="3200400"/>
          </a:xfrm>
          <a:prstGeom prst="rect">
            <a:avLst/>
          </a:prstGeom>
          <a:noFill/>
          <a:ln w="635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cxnSp>
        <p:nvCxnSpPr>
          <p:cNvPr id="54" name="Straight Arrow Connector 53"/>
          <p:cNvCxnSpPr>
            <a:stCxn id="56" idx="2"/>
            <a:endCxn id="48" idx="0"/>
          </p:cNvCxnSpPr>
          <p:nvPr/>
        </p:nvCxnSpPr>
        <p:spPr>
          <a:xfrm rot="16200000" flipH="1">
            <a:off x="2213580" y="2746980"/>
            <a:ext cx="1097340" cy="571500"/>
          </a:xfrm>
          <a:prstGeom prst="straightConnector1">
            <a:avLst/>
          </a:prstGeom>
          <a:ln w="635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04800" y="914400"/>
            <a:ext cx="4343400" cy="1569660"/>
          </a:xfrm>
          <a:prstGeom prst="rect">
            <a:avLst/>
          </a:prstGeom>
          <a:noFill/>
        </p:spPr>
        <p:txBody>
          <a:bodyPr wrap="square" rtlCol="0">
            <a:spAutoFit/>
          </a:bodyPr>
          <a:lstStyle/>
          <a:p>
            <a:r>
              <a:rPr lang="en-US" sz="2400" b="1" dirty="0" smtClean="0">
                <a:latin typeface="Garamond" pitchFamily="18" charset="0"/>
              </a:rPr>
              <a:t>The only difference: </a:t>
            </a:r>
          </a:p>
          <a:p>
            <a:r>
              <a:rPr lang="en-US" sz="2400" b="1" dirty="0" smtClean="0">
                <a:latin typeface="Garamond" pitchFamily="18" charset="0"/>
              </a:rPr>
              <a:t>Hive handle this sub-tree in a different way with the optimized MR jobs</a:t>
            </a:r>
          </a:p>
        </p:txBody>
      </p:sp>
    </p:spTree>
    <p:extLst>
      <p:ext uri="{BB962C8B-B14F-4D97-AF65-F5344CB8AC3E}">
        <p14:creationId xmlns:p14="http://schemas.microsoft.com/office/powerpoint/2010/main" val="106858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18" presetClass="entr" presetSubtype="6" fill="hold" nodeType="after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strips(downRight)">
                                      <p:cBhvr>
                                        <p:cTn id="10" dur="500"/>
                                        <p:tgtEl>
                                          <p:spTgt spid="5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54"/>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8" grpId="0" animBg="1"/>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dirty="0"/>
          </a:p>
        </p:txBody>
      </p:sp>
      <p:sp>
        <p:nvSpPr>
          <p:cNvPr id="5" name="Rectangle 4"/>
          <p:cNvSpPr/>
          <p:nvPr/>
        </p:nvSpPr>
        <p:spPr>
          <a:xfrm>
            <a:off x="76200" y="4093881"/>
            <a:ext cx="1219200" cy="32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lineitem</a:t>
            </a:r>
            <a:endParaRPr lang="en-US" sz="2000" b="1" dirty="0" smtClean="0">
              <a:latin typeface="Times New Roman" pitchFamily="18" charset="0"/>
              <a:cs typeface="Times New Roman" pitchFamily="18" charset="0"/>
            </a:endParaRPr>
          </a:p>
        </p:txBody>
      </p:sp>
      <p:sp>
        <p:nvSpPr>
          <p:cNvPr id="6" name="Rectangle 5"/>
          <p:cNvSpPr/>
          <p:nvPr/>
        </p:nvSpPr>
        <p:spPr>
          <a:xfrm>
            <a:off x="1524000" y="4093881"/>
            <a:ext cx="990600" cy="32571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orders</a:t>
            </a:r>
          </a:p>
        </p:txBody>
      </p:sp>
      <p:sp>
        <p:nvSpPr>
          <p:cNvPr id="7" name="Oval 6"/>
          <p:cNvSpPr/>
          <p:nvPr/>
        </p:nvSpPr>
        <p:spPr>
          <a:xfrm>
            <a:off x="746760" y="3124200"/>
            <a:ext cx="1295400" cy="609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J1</a:t>
            </a:r>
            <a:endParaRPr lang="en-US" sz="2000" b="1" dirty="0">
              <a:latin typeface="Times New Roman" pitchFamily="18" charset="0"/>
              <a:cs typeface="Times New Roman" pitchFamily="18" charset="0"/>
            </a:endParaRPr>
          </a:p>
        </p:txBody>
      </p:sp>
      <p:cxnSp>
        <p:nvCxnSpPr>
          <p:cNvPr id="8" name="Straight Arrow Connector 7"/>
          <p:cNvCxnSpPr>
            <a:stCxn id="5" idx="0"/>
            <a:endCxn id="7" idx="4"/>
          </p:cNvCxnSpPr>
          <p:nvPr/>
        </p:nvCxnSpPr>
        <p:spPr>
          <a:xfrm rot="5400000" flipH="1" flipV="1">
            <a:off x="860090" y="3559511"/>
            <a:ext cx="360081" cy="70866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0"/>
            <a:endCxn id="7" idx="4"/>
          </p:cNvCxnSpPr>
          <p:nvPr/>
        </p:nvCxnSpPr>
        <p:spPr>
          <a:xfrm rot="16200000" flipV="1">
            <a:off x="1526840" y="3601421"/>
            <a:ext cx="360081" cy="62484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600200" y="2133600"/>
            <a:ext cx="1295400" cy="609600"/>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J3</a:t>
            </a:r>
            <a:endParaRPr lang="en-US" sz="2000" b="1" dirty="0">
              <a:latin typeface="Times New Roman" pitchFamily="18" charset="0"/>
              <a:cs typeface="Times New Roman" pitchFamily="18" charset="0"/>
            </a:endParaRPr>
          </a:p>
        </p:txBody>
      </p:sp>
      <p:cxnSp>
        <p:nvCxnSpPr>
          <p:cNvPr id="11" name="Straight Arrow Connector 10"/>
          <p:cNvCxnSpPr>
            <a:stCxn id="7" idx="0"/>
            <a:endCxn id="10" idx="4"/>
          </p:cNvCxnSpPr>
          <p:nvPr/>
        </p:nvCxnSpPr>
        <p:spPr>
          <a:xfrm rot="5400000" flipH="1" flipV="1">
            <a:off x="1630680" y="2506980"/>
            <a:ext cx="381000" cy="85344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9" idx="0"/>
            <a:endCxn id="76" idx="3"/>
          </p:cNvCxnSpPr>
          <p:nvPr/>
        </p:nvCxnSpPr>
        <p:spPr>
          <a:xfrm rot="16200000" flipV="1">
            <a:off x="3039623" y="3891115"/>
            <a:ext cx="360081" cy="45451"/>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7" idx="0"/>
            <a:endCxn id="24" idx="4"/>
          </p:cNvCxnSpPr>
          <p:nvPr/>
        </p:nvCxnSpPr>
        <p:spPr>
          <a:xfrm rot="16200000" flipV="1">
            <a:off x="3560619" y="1811481"/>
            <a:ext cx="1066800" cy="1101437"/>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0"/>
            <a:endCxn id="24" idx="4"/>
          </p:cNvCxnSpPr>
          <p:nvPr/>
        </p:nvCxnSpPr>
        <p:spPr>
          <a:xfrm rot="5400000" flipH="1" flipV="1">
            <a:off x="2743200" y="1333500"/>
            <a:ext cx="304800" cy="1295400"/>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32788" y="4093881"/>
            <a:ext cx="1219200" cy="32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lineitem</a:t>
            </a:r>
            <a:endParaRPr lang="en-US" sz="2000" b="1" dirty="0" smtClean="0">
              <a:latin typeface="Times New Roman" pitchFamily="18" charset="0"/>
              <a:cs typeface="Times New Roman" pitchFamily="18" charset="0"/>
            </a:endParaRPr>
          </a:p>
        </p:txBody>
      </p:sp>
      <p:cxnSp>
        <p:nvCxnSpPr>
          <p:cNvPr id="20" name="Straight Arrow Connector 19"/>
          <p:cNvCxnSpPr>
            <a:stCxn id="76" idx="0"/>
            <a:endCxn id="10" idx="4"/>
          </p:cNvCxnSpPr>
          <p:nvPr/>
        </p:nvCxnSpPr>
        <p:spPr>
          <a:xfrm rot="16200000" flipV="1">
            <a:off x="2570019" y="2421081"/>
            <a:ext cx="304800" cy="949037"/>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3" idx="0"/>
            <a:endCxn id="107" idx="3"/>
          </p:cNvCxnSpPr>
          <p:nvPr/>
        </p:nvCxnSpPr>
        <p:spPr>
          <a:xfrm rot="16200000" flipV="1">
            <a:off x="4411223" y="3814915"/>
            <a:ext cx="512481" cy="45451"/>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080588" y="4093881"/>
            <a:ext cx="1219200" cy="32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lineitem</a:t>
            </a:r>
            <a:endParaRPr lang="en-US" sz="2000" b="1" dirty="0" smtClean="0">
              <a:latin typeface="Times New Roman" pitchFamily="18" charset="0"/>
              <a:cs typeface="Times New Roman" pitchFamily="18" charset="0"/>
            </a:endParaRPr>
          </a:p>
        </p:txBody>
      </p:sp>
      <p:sp>
        <p:nvSpPr>
          <p:cNvPr id="24" name="Oval 23"/>
          <p:cNvSpPr/>
          <p:nvPr/>
        </p:nvSpPr>
        <p:spPr>
          <a:xfrm>
            <a:off x="2895600" y="1230923"/>
            <a:ext cx="1295400" cy="59787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itchFamily="18" charset="0"/>
                <a:cs typeface="Times New Roman" pitchFamily="18" charset="0"/>
              </a:rPr>
              <a:t>J5</a:t>
            </a:r>
            <a:endParaRPr lang="en-US" sz="2000" b="1" dirty="0">
              <a:latin typeface="Times New Roman" pitchFamily="18" charset="0"/>
              <a:cs typeface="Times New Roman" pitchFamily="18" charset="0"/>
            </a:endParaRPr>
          </a:p>
        </p:txBody>
      </p:sp>
      <p:sp>
        <p:nvSpPr>
          <p:cNvPr id="42" name="Oval 41"/>
          <p:cNvSpPr/>
          <p:nvPr/>
        </p:nvSpPr>
        <p:spPr>
          <a:xfrm>
            <a:off x="6883400" y="77727"/>
            <a:ext cx="457200" cy="2151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Times New Roman" pitchFamily="18" charset="0"/>
              <a:cs typeface="Times New Roman" pitchFamily="18" charset="0"/>
            </a:endParaRPr>
          </a:p>
        </p:txBody>
      </p:sp>
      <p:sp>
        <p:nvSpPr>
          <p:cNvPr id="43" name="TextBox 42"/>
          <p:cNvSpPr txBox="1"/>
          <p:nvPr/>
        </p:nvSpPr>
        <p:spPr>
          <a:xfrm>
            <a:off x="7391400" y="0"/>
            <a:ext cx="2743200" cy="369332"/>
          </a:xfrm>
          <a:prstGeom prst="rect">
            <a:avLst/>
          </a:prstGeom>
          <a:noFill/>
        </p:spPr>
        <p:txBody>
          <a:bodyPr wrap="square" rtlCol="0">
            <a:spAutoFit/>
          </a:bodyPr>
          <a:lstStyle/>
          <a:p>
            <a:r>
              <a:rPr lang="en-US" b="1" dirty="0" smtClean="0">
                <a:latin typeface="Garamond" pitchFamily="18" charset="0"/>
              </a:rPr>
              <a:t>A JOIN MR Job</a:t>
            </a:r>
          </a:p>
        </p:txBody>
      </p:sp>
      <p:sp>
        <p:nvSpPr>
          <p:cNvPr id="44" name="Rectangle 43"/>
          <p:cNvSpPr/>
          <p:nvPr/>
        </p:nvSpPr>
        <p:spPr>
          <a:xfrm>
            <a:off x="6883400" y="1230654"/>
            <a:ext cx="508000" cy="217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latin typeface="Times New Roman" pitchFamily="18" charset="0"/>
              <a:cs typeface="Times New Roman" pitchFamily="18" charset="0"/>
            </a:endParaRPr>
          </a:p>
        </p:txBody>
      </p:sp>
      <p:sp>
        <p:nvSpPr>
          <p:cNvPr id="45" name="TextBox 44"/>
          <p:cNvSpPr txBox="1"/>
          <p:nvPr/>
        </p:nvSpPr>
        <p:spPr>
          <a:xfrm>
            <a:off x="7391400" y="1143000"/>
            <a:ext cx="2743200" cy="369332"/>
          </a:xfrm>
          <a:prstGeom prst="rect">
            <a:avLst/>
          </a:prstGeom>
          <a:noFill/>
        </p:spPr>
        <p:txBody>
          <a:bodyPr wrap="square" rtlCol="0">
            <a:spAutoFit/>
          </a:bodyPr>
          <a:lstStyle/>
          <a:p>
            <a:r>
              <a:rPr lang="en-US" b="1" dirty="0" smtClean="0">
                <a:latin typeface="Garamond" pitchFamily="18" charset="0"/>
              </a:rPr>
              <a:t>A Table</a:t>
            </a:r>
          </a:p>
        </p:txBody>
      </p:sp>
      <p:sp>
        <p:nvSpPr>
          <p:cNvPr id="39" name="TextBox 38"/>
          <p:cNvSpPr txBox="1"/>
          <p:nvPr/>
        </p:nvSpPr>
        <p:spPr>
          <a:xfrm>
            <a:off x="0" y="2678668"/>
            <a:ext cx="1713161" cy="369332"/>
          </a:xfrm>
          <a:prstGeom prst="rect">
            <a:avLst/>
          </a:prstGeom>
          <a:noFill/>
        </p:spPr>
        <p:txBody>
          <a:bodyPr wrap="none" rtlCol="0">
            <a:spAutoFit/>
          </a:bodyPr>
          <a:lstStyle/>
          <a:p>
            <a:r>
              <a:rPr lang="en-US" b="1" dirty="0" smtClean="0">
                <a:solidFill>
                  <a:schemeClr val="accent2"/>
                </a:solidFill>
                <a:latin typeface="Garamond" pitchFamily="18" charset="0"/>
              </a:rPr>
              <a:t>Key: </a:t>
            </a:r>
            <a:r>
              <a:rPr lang="en-US" b="1" dirty="0" err="1" smtClean="0">
                <a:solidFill>
                  <a:schemeClr val="accent2"/>
                </a:solidFill>
                <a:latin typeface="Garamond" pitchFamily="18" charset="0"/>
              </a:rPr>
              <a:t>l_orderkey</a:t>
            </a:r>
            <a:endParaRPr lang="en-US" b="1" dirty="0">
              <a:solidFill>
                <a:schemeClr val="accent2"/>
              </a:solidFill>
              <a:latin typeface="Garamond" pitchFamily="18" charset="0"/>
            </a:endParaRPr>
          </a:p>
        </p:txBody>
      </p:sp>
      <p:sp>
        <p:nvSpPr>
          <p:cNvPr id="40" name="TextBox 39"/>
          <p:cNvSpPr txBox="1"/>
          <p:nvPr/>
        </p:nvSpPr>
        <p:spPr>
          <a:xfrm>
            <a:off x="2706439" y="2526268"/>
            <a:ext cx="1713161" cy="369332"/>
          </a:xfrm>
          <a:prstGeom prst="rect">
            <a:avLst/>
          </a:prstGeom>
          <a:noFill/>
        </p:spPr>
        <p:txBody>
          <a:bodyPr wrap="none" rtlCol="0">
            <a:spAutoFit/>
          </a:bodyPr>
          <a:lstStyle/>
          <a:p>
            <a:r>
              <a:rPr lang="en-US" b="1" dirty="0" smtClean="0">
                <a:solidFill>
                  <a:schemeClr val="accent2"/>
                </a:solidFill>
                <a:latin typeface="Garamond" pitchFamily="18" charset="0"/>
              </a:rPr>
              <a:t>Key: </a:t>
            </a:r>
            <a:r>
              <a:rPr lang="en-US" b="1" dirty="0" err="1" smtClean="0">
                <a:solidFill>
                  <a:schemeClr val="accent2"/>
                </a:solidFill>
                <a:latin typeface="Garamond" pitchFamily="18" charset="0"/>
              </a:rPr>
              <a:t>l_orderkey</a:t>
            </a:r>
            <a:endParaRPr lang="en-US" b="1" dirty="0">
              <a:solidFill>
                <a:schemeClr val="accent2"/>
              </a:solidFill>
              <a:latin typeface="Garamond" pitchFamily="18" charset="0"/>
            </a:endParaRPr>
          </a:p>
        </p:txBody>
      </p:sp>
      <p:sp>
        <p:nvSpPr>
          <p:cNvPr id="41" name="TextBox 40"/>
          <p:cNvSpPr txBox="1"/>
          <p:nvPr/>
        </p:nvSpPr>
        <p:spPr>
          <a:xfrm>
            <a:off x="4648200" y="2590800"/>
            <a:ext cx="1713161" cy="369332"/>
          </a:xfrm>
          <a:prstGeom prst="rect">
            <a:avLst/>
          </a:prstGeom>
          <a:noFill/>
        </p:spPr>
        <p:txBody>
          <a:bodyPr wrap="none" rtlCol="0">
            <a:spAutoFit/>
          </a:bodyPr>
          <a:lstStyle/>
          <a:p>
            <a:r>
              <a:rPr lang="en-US" b="1" dirty="0" smtClean="0">
                <a:solidFill>
                  <a:schemeClr val="accent2"/>
                </a:solidFill>
                <a:latin typeface="Garamond" pitchFamily="18" charset="0"/>
              </a:rPr>
              <a:t>Key: </a:t>
            </a:r>
            <a:r>
              <a:rPr lang="en-US" b="1" dirty="0" err="1" smtClean="0">
                <a:solidFill>
                  <a:schemeClr val="accent2"/>
                </a:solidFill>
                <a:latin typeface="Garamond" pitchFamily="18" charset="0"/>
              </a:rPr>
              <a:t>l_orderkey</a:t>
            </a:r>
            <a:endParaRPr lang="en-US" b="1" dirty="0">
              <a:solidFill>
                <a:schemeClr val="accent2"/>
              </a:solidFill>
              <a:latin typeface="Garamond" pitchFamily="18" charset="0"/>
            </a:endParaRPr>
          </a:p>
        </p:txBody>
      </p:sp>
      <p:sp>
        <p:nvSpPr>
          <p:cNvPr id="46" name="TextBox 45"/>
          <p:cNvSpPr txBox="1"/>
          <p:nvPr/>
        </p:nvSpPr>
        <p:spPr>
          <a:xfrm>
            <a:off x="533400" y="1752600"/>
            <a:ext cx="1713161" cy="369332"/>
          </a:xfrm>
          <a:prstGeom prst="rect">
            <a:avLst/>
          </a:prstGeom>
          <a:noFill/>
        </p:spPr>
        <p:txBody>
          <a:bodyPr wrap="none" rtlCol="0">
            <a:spAutoFit/>
          </a:bodyPr>
          <a:lstStyle/>
          <a:p>
            <a:r>
              <a:rPr lang="en-US" b="1" dirty="0" smtClean="0">
                <a:solidFill>
                  <a:schemeClr val="accent2"/>
                </a:solidFill>
                <a:latin typeface="Garamond" pitchFamily="18" charset="0"/>
              </a:rPr>
              <a:t>Key: </a:t>
            </a:r>
            <a:r>
              <a:rPr lang="en-US" b="1" dirty="0" err="1" smtClean="0">
                <a:solidFill>
                  <a:schemeClr val="accent2"/>
                </a:solidFill>
                <a:latin typeface="Garamond" pitchFamily="18" charset="0"/>
              </a:rPr>
              <a:t>l_orderkey</a:t>
            </a:r>
            <a:endParaRPr lang="en-US" b="1" dirty="0">
              <a:solidFill>
                <a:schemeClr val="accent2"/>
              </a:solidFill>
              <a:latin typeface="Garamond" pitchFamily="18" charset="0"/>
            </a:endParaRPr>
          </a:p>
        </p:txBody>
      </p:sp>
      <p:sp>
        <p:nvSpPr>
          <p:cNvPr id="47" name="TextBox 46"/>
          <p:cNvSpPr txBox="1"/>
          <p:nvPr/>
        </p:nvSpPr>
        <p:spPr>
          <a:xfrm>
            <a:off x="2971800" y="849868"/>
            <a:ext cx="1713161" cy="369332"/>
          </a:xfrm>
          <a:prstGeom prst="rect">
            <a:avLst/>
          </a:prstGeom>
          <a:noFill/>
        </p:spPr>
        <p:txBody>
          <a:bodyPr wrap="none" rtlCol="0">
            <a:spAutoFit/>
          </a:bodyPr>
          <a:lstStyle/>
          <a:p>
            <a:r>
              <a:rPr lang="en-US" b="1" dirty="0" smtClean="0">
                <a:solidFill>
                  <a:schemeClr val="accent2"/>
                </a:solidFill>
                <a:latin typeface="Garamond" pitchFamily="18" charset="0"/>
              </a:rPr>
              <a:t>Key: </a:t>
            </a:r>
            <a:r>
              <a:rPr lang="en-US" b="1" dirty="0" err="1" smtClean="0">
                <a:solidFill>
                  <a:schemeClr val="accent2"/>
                </a:solidFill>
                <a:latin typeface="Garamond" pitchFamily="18" charset="0"/>
              </a:rPr>
              <a:t>l_orderkey</a:t>
            </a:r>
            <a:endParaRPr lang="en-US" b="1" dirty="0">
              <a:solidFill>
                <a:schemeClr val="accent2"/>
              </a:solidFill>
              <a:latin typeface="Garamond" pitchFamily="18" charset="0"/>
            </a:endParaRPr>
          </a:p>
        </p:txBody>
      </p:sp>
      <p:sp>
        <p:nvSpPr>
          <p:cNvPr id="49" name="TextBox 48"/>
          <p:cNvSpPr txBox="1"/>
          <p:nvPr/>
        </p:nvSpPr>
        <p:spPr>
          <a:xfrm>
            <a:off x="457200" y="533400"/>
            <a:ext cx="4800600" cy="461665"/>
          </a:xfrm>
          <a:prstGeom prst="rect">
            <a:avLst/>
          </a:prstGeom>
          <a:noFill/>
        </p:spPr>
        <p:txBody>
          <a:bodyPr wrap="square" rtlCol="0">
            <a:spAutoFit/>
          </a:bodyPr>
          <a:lstStyle/>
          <a:p>
            <a:r>
              <a:rPr lang="en-US" sz="2400" b="1" dirty="0" smtClean="0">
                <a:latin typeface="Garamond" pitchFamily="18" charset="0"/>
              </a:rPr>
              <a:t>Let’s look at the Partition Key</a:t>
            </a:r>
          </a:p>
        </p:txBody>
      </p:sp>
      <p:sp>
        <p:nvSpPr>
          <p:cNvPr id="50" name="TextBox 49"/>
          <p:cNvSpPr txBox="1"/>
          <p:nvPr/>
        </p:nvSpPr>
        <p:spPr>
          <a:xfrm>
            <a:off x="76200" y="4572000"/>
            <a:ext cx="5715000" cy="430887"/>
          </a:xfrm>
          <a:prstGeom prst="rect">
            <a:avLst/>
          </a:prstGeom>
          <a:solidFill>
            <a:schemeClr val="accent2"/>
          </a:solidFill>
        </p:spPr>
        <p:txBody>
          <a:bodyPr wrap="square" rtlCol="0">
            <a:spAutoFit/>
          </a:bodyPr>
          <a:lstStyle/>
          <a:p>
            <a:r>
              <a:rPr lang="en-US" sz="2200" b="1" dirty="0" smtClean="0">
                <a:solidFill>
                  <a:srgbClr val="FFFF00"/>
                </a:solidFill>
                <a:latin typeface="Garamond" pitchFamily="18" charset="0"/>
              </a:rPr>
              <a:t>J1, J2 and J4 all need the input table ‘</a:t>
            </a:r>
            <a:r>
              <a:rPr lang="en-US" sz="2200" b="1" dirty="0" err="1" smtClean="0">
                <a:solidFill>
                  <a:srgbClr val="FFFF00"/>
                </a:solidFill>
                <a:latin typeface="Garamond" pitchFamily="18" charset="0"/>
              </a:rPr>
              <a:t>lineitem</a:t>
            </a:r>
            <a:r>
              <a:rPr lang="en-US" sz="2200" b="1" dirty="0" smtClean="0">
                <a:solidFill>
                  <a:srgbClr val="FFFF00"/>
                </a:solidFill>
                <a:latin typeface="Garamond" pitchFamily="18" charset="0"/>
              </a:rPr>
              <a:t>’</a:t>
            </a:r>
          </a:p>
        </p:txBody>
      </p:sp>
      <p:sp>
        <p:nvSpPr>
          <p:cNvPr id="52" name="TextBox 51"/>
          <p:cNvSpPr txBox="1"/>
          <p:nvPr/>
        </p:nvSpPr>
        <p:spPr>
          <a:xfrm>
            <a:off x="76200" y="4572000"/>
            <a:ext cx="6629400" cy="430887"/>
          </a:xfrm>
          <a:prstGeom prst="rect">
            <a:avLst/>
          </a:prstGeom>
          <a:solidFill>
            <a:schemeClr val="accent2"/>
          </a:solidFill>
        </p:spPr>
        <p:txBody>
          <a:bodyPr wrap="square" rtlCol="0">
            <a:spAutoFit/>
          </a:bodyPr>
          <a:lstStyle/>
          <a:p>
            <a:r>
              <a:rPr lang="en-US" sz="2200" b="1" dirty="0" smtClean="0">
                <a:solidFill>
                  <a:srgbClr val="FFFF00"/>
                </a:solidFill>
                <a:latin typeface="Garamond" pitchFamily="18" charset="0"/>
              </a:rPr>
              <a:t>J1 to J5 all use the same partition key ‘</a:t>
            </a:r>
            <a:r>
              <a:rPr lang="en-US" sz="2200" b="1" dirty="0" err="1" smtClean="0">
                <a:solidFill>
                  <a:srgbClr val="FFFF00"/>
                </a:solidFill>
                <a:latin typeface="Garamond" pitchFamily="18" charset="0"/>
              </a:rPr>
              <a:t>l_orderkey</a:t>
            </a:r>
            <a:r>
              <a:rPr lang="en-US" sz="2200" b="1" dirty="0" smtClean="0">
                <a:solidFill>
                  <a:srgbClr val="FFFF00"/>
                </a:solidFill>
                <a:latin typeface="Garamond" pitchFamily="18" charset="0"/>
              </a:rPr>
              <a:t>’</a:t>
            </a:r>
          </a:p>
        </p:txBody>
      </p:sp>
      <p:sp>
        <p:nvSpPr>
          <p:cNvPr id="54" name="Rectangle 53"/>
          <p:cNvSpPr/>
          <p:nvPr/>
        </p:nvSpPr>
        <p:spPr>
          <a:xfrm>
            <a:off x="6019800" y="4093881"/>
            <a:ext cx="1219200" cy="3257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latin typeface="Times New Roman" pitchFamily="18" charset="0"/>
                <a:cs typeface="Times New Roman" pitchFamily="18" charset="0"/>
              </a:rPr>
              <a:t>lineitem</a:t>
            </a:r>
            <a:endParaRPr lang="en-US" sz="2000" b="1" dirty="0" smtClean="0">
              <a:latin typeface="Times New Roman" pitchFamily="18" charset="0"/>
              <a:cs typeface="Times New Roman" pitchFamily="18" charset="0"/>
            </a:endParaRPr>
          </a:p>
        </p:txBody>
      </p:sp>
      <p:sp>
        <p:nvSpPr>
          <p:cNvPr id="55" name="Rectangle 54"/>
          <p:cNvSpPr/>
          <p:nvPr/>
        </p:nvSpPr>
        <p:spPr>
          <a:xfrm>
            <a:off x="7620000" y="4093881"/>
            <a:ext cx="1219200" cy="32571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orders</a:t>
            </a:r>
          </a:p>
        </p:txBody>
      </p:sp>
      <p:cxnSp>
        <p:nvCxnSpPr>
          <p:cNvPr id="57" name="Straight Arrow Connector 56"/>
          <p:cNvCxnSpPr>
            <a:stCxn id="54" idx="0"/>
          </p:cNvCxnSpPr>
          <p:nvPr/>
        </p:nvCxnSpPr>
        <p:spPr>
          <a:xfrm rot="5400000" flipH="1" flipV="1">
            <a:off x="6296961" y="2999440"/>
            <a:ext cx="1426881" cy="762002"/>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5" idx="0"/>
          </p:cNvCxnSpPr>
          <p:nvPr/>
        </p:nvCxnSpPr>
        <p:spPr>
          <a:xfrm rot="16200000" flipV="1">
            <a:off x="7135161" y="2999442"/>
            <a:ext cx="1426881" cy="761998"/>
          </a:xfrm>
          <a:prstGeom prst="straightConnector1">
            <a:avLst/>
          </a:prstGeom>
          <a:ln w="635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Isosceles Triangle 75"/>
          <p:cNvSpPr/>
          <p:nvPr/>
        </p:nvSpPr>
        <p:spPr>
          <a:xfrm>
            <a:off x="2667000" y="3048000"/>
            <a:ext cx="1059873" cy="685800"/>
          </a:xfrm>
          <a:prstGeom prst="triangl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J2</a:t>
            </a:r>
          </a:p>
          <a:p>
            <a:pPr algn="ctr"/>
            <a:endParaRPr lang="en-US" dirty="0"/>
          </a:p>
        </p:txBody>
      </p:sp>
      <p:sp>
        <p:nvSpPr>
          <p:cNvPr id="107" name="Isosceles Triangle 106"/>
          <p:cNvSpPr/>
          <p:nvPr/>
        </p:nvSpPr>
        <p:spPr>
          <a:xfrm>
            <a:off x="4114800" y="2895600"/>
            <a:ext cx="1059873" cy="6858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J4</a:t>
            </a:r>
          </a:p>
          <a:p>
            <a:pPr algn="ctr"/>
            <a:endParaRPr lang="en-US" dirty="0"/>
          </a:p>
        </p:txBody>
      </p:sp>
      <p:sp>
        <p:nvSpPr>
          <p:cNvPr id="114" name="Isosceles Triangle 113"/>
          <p:cNvSpPr/>
          <p:nvPr/>
        </p:nvSpPr>
        <p:spPr>
          <a:xfrm>
            <a:off x="6883400" y="575269"/>
            <a:ext cx="457200" cy="29583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p:cNvSpPr txBox="1"/>
          <p:nvPr/>
        </p:nvSpPr>
        <p:spPr>
          <a:xfrm>
            <a:off x="7391400" y="533400"/>
            <a:ext cx="2743200" cy="369332"/>
          </a:xfrm>
          <a:prstGeom prst="rect">
            <a:avLst/>
          </a:prstGeom>
          <a:noFill/>
        </p:spPr>
        <p:txBody>
          <a:bodyPr wrap="square" rtlCol="0">
            <a:spAutoFit/>
          </a:bodyPr>
          <a:lstStyle/>
          <a:p>
            <a:r>
              <a:rPr lang="en-US" b="1" dirty="0" smtClean="0">
                <a:latin typeface="Garamond" pitchFamily="18" charset="0"/>
              </a:rPr>
              <a:t>An AGG MR Job</a:t>
            </a:r>
          </a:p>
        </p:txBody>
      </p:sp>
      <p:grpSp>
        <p:nvGrpSpPr>
          <p:cNvPr id="3" name="Group 136"/>
          <p:cNvGrpSpPr/>
          <p:nvPr/>
        </p:nvGrpSpPr>
        <p:grpSpPr>
          <a:xfrm>
            <a:off x="6705600" y="1676400"/>
            <a:ext cx="1371600" cy="990600"/>
            <a:chOff x="4495800" y="5029200"/>
            <a:chExt cx="1371600" cy="990600"/>
          </a:xfrm>
        </p:grpSpPr>
        <p:sp>
          <p:nvSpPr>
            <p:cNvPr id="136" name="Hexagon 135"/>
            <p:cNvSpPr/>
            <p:nvPr/>
          </p:nvSpPr>
          <p:spPr>
            <a:xfrm>
              <a:off x="4495800" y="5029200"/>
              <a:ext cx="1371600" cy="9906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724400" y="5743575"/>
              <a:ext cx="425053" cy="20002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Times New Roman" pitchFamily="18" charset="0"/>
                <a:cs typeface="Times New Roman" pitchFamily="18" charset="0"/>
              </a:endParaRPr>
            </a:p>
          </p:txBody>
        </p:sp>
        <p:sp>
          <p:nvSpPr>
            <p:cNvPr id="71" name="Oval 70"/>
            <p:cNvSpPr/>
            <p:nvPr/>
          </p:nvSpPr>
          <p:spPr>
            <a:xfrm>
              <a:off x="4724400" y="5410200"/>
              <a:ext cx="425053" cy="200025"/>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Times New Roman" pitchFamily="18" charset="0"/>
                <a:cs typeface="Times New Roman" pitchFamily="18" charset="0"/>
              </a:endParaRPr>
            </a:p>
          </p:txBody>
        </p:sp>
        <p:sp>
          <p:nvSpPr>
            <p:cNvPr id="74" name="Oval 73"/>
            <p:cNvSpPr/>
            <p:nvPr/>
          </p:nvSpPr>
          <p:spPr>
            <a:xfrm>
              <a:off x="4953000" y="5105400"/>
              <a:ext cx="386255" cy="17827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Times New Roman" pitchFamily="18" charset="0"/>
                <a:cs typeface="Times New Roman" pitchFamily="18" charset="0"/>
              </a:endParaRPr>
            </a:p>
          </p:txBody>
        </p:sp>
        <p:sp>
          <p:nvSpPr>
            <p:cNvPr id="118" name="Isosceles Triangle 117"/>
            <p:cNvSpPr/>
            <p:nvPr/>
          </p:nvSpPr>
          <p:spPr>
            <a:xfrm>
              <a:off x="5257800" y="5638800"/>
              <a:ext cx="370956" cy="240030"/>
            </a:xfrm>
            <a:prstGeom prst="triangle">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p:cNvSpPr/>
            <p:nvPr/>
          </p:nvSpPr>
          <p:spPr>
            <a:xfrm>
              <a:off x="5257800" y="5334000"/>
              <a:ext cx="370956" cy="24003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0" name="TextBox 139"/>
          <p:cNvSpPr txBox="1"/>
          <p:nvPr/>
        </p:nvSpPr>
        <p:spPr>
          <a:xfrm>
            <a:off x="4495800" y="1371600"/>
            <a:ext cx="2272802" cy="369332"/>
          </a:xfrm>
          <a:prstGeom prst="rect">
            <a:avLst/>
          </a:prstGeom>
          <a:noFill/>
        </p:spPr>
        <p:txBody>
          <a:bodyPr wrap="none" rtlCol="0">
            <a:spAutoFit/>
          </a:bodyPr>
          <a:lstStyle/>
          <a:p>
            <a:r>
              <a:rPr lang="en-US" b="1" dirty="0" smtClean="0">
                <a:latin typeface="Garamond" pitchFamily="18" charset="0"/>
              </a:rPr>
              <a:t>A Composite MR Job</a:t>
            </a:r>
            <a:endParaRPr lang="en-US" b="1" dirty="0">
              <a:latin typeface="Garamond" pitchFamily="18" charset="0"/>
            </a:endParaRPr>
          </a:p>
        </p:txBody>
      </p:sp>
      <p:cxnSp>
        <p:nvCxnSpPr>
          <p:cNvPr id="141" name="Straight Arrow Connector 140"/>
          <p:cNvCxnSpPr>
            <a:stCxn id="140" idx="2"/>
            <a:endCxn id="136" idx="3"/>
          </p:cNvCxnSpPr>
          <p:nvPr/>
        </p:nvCxnSpPr>
        <p:spPr>
          <a:xfrm rot="16200000" flipH="1">
            <a:off x="5953516" y="1419616"/>
            <a:ext cx="430768" cy="1073399"/>
          </a:xfrm>
          <a:prstGeom prst="straightConnector1">
            <a:avLst/>
          </a:prstGeom>
          <a:ln w="63500">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457200" y="152400"/>
            <a:ext cx="5181600" cy="461665"/>
          </a:xfrm>
          <a:prstGeom prst="rect">
            <a:avLst/>
          </a:prstGeom>
          <a:solidFill>
            <a:schemeClr val="accent2"/>
          </a:solidFill>
          <a:ln>
            <a:noFill/>
          </a:ln>
        </p:spPr>
        <p:txBody>
          <a:bodyPr wrap="square" rtlCol="0">
            <a:spAutoFit/>
          </a:bodyPr>
          <a:lstStyle/>
          <a:p>
            <a:r>
              <a:rPr lang="en-US" sz="2400" b="1" dirty="0" smtClean="0">
                <a:solidFill>
                  <a:srgbClr val="FFFF00"/>
                </a:solidFill>
                <a:latin typeface="Garamond" pitchFamily="18" charset="0"/>
              </a:rPr>
              <a:t>However, inter-job correlations exist.</a:t>
            </a:r>
          </a:p>
        </p:txBody>
      </p:sp>
      <p:sp>
        <p:nvSpPr>
          <p:cNvPr id="51" name="Rectangle 50"/>
          <p:cNvSpPr/>
          <p:nvPr/>
        </p:nvSpPr>
        <p:spPr>
          <a:xfrm>
            <a:off x="0" y="5029200"/>
            <a:ext cx="9144000" cy="1828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800" b="1" dirty="0" smtClean="0">
                <a:solidFill>
                  <a:srgbClr val="FFFF00"/>
                </a:solidFill>
                <a:latin typeface="Garamond" pitchFamily="18" charset="0"/>
              </a:rPr>
              <a:t>What’s wrong with existing SQL-to-MR translators?</a:t>
            </a:r>
          </a:p>
          <a:p>
            <a:r>
              <a:rPr lang="en-US" sz="2800" b="1" dirty="0" smtClean="0">
                <a:solidFill>
                  <a:srgbClr val="FFFF00"/>
                </a:solidFill>
                <a:latin typeface="Garamond" pitchFamily="18" charset="0"/>
              </a:rPr>
              <a:t>Existing translators are correlation-unaware</a:t>
            </a:r>
          </a:p>
          <a:p>
            <a:pPr marL="514350" indent="-514350">
              <a:buFont typeface="+mj-lt"/>
              <a:buAutoNum type="arabicPeriod"/>
            </a:pPr>
            <a:r>
              <a:rPr lang="en-US" sz="2400" b="1" dirty="0" smtClean="0">
                <a:solidFill>
                  <a:srgbClr val="FFFF00"/>
                </a:solidFill>
                <a:latin typeface="Garamond" pitchFamily="18" charset="0"/>
              </a:rPr>
              <a:t>Ignore common data input</a:t>
            </a:r>
          </a:p>
          <a:p>
            <a:pPr marL="514350" indent="-514350">
              <a:buFont typeface="+mj-lt"/>
              <a:buAutoNum type="arabicPeriod"/>
            </a:pPr>
            <a:r>
              <a:rPr lang="en-US" sz="2400" b="1" dirty="0" smtClean="0">
                <a:solidFill>
                  <a:srgbClr val="FFFF00"/>
                </a:solidFill>
                <a:latin typeface="Garamond" pitchFamily="18" charset="0"/>
              </a:rPr>
              <a:t>Ignore common data transition</a:t>
            </a:r>
          </a:p>
        </p:txBody>
      </p:sp>
    </p:spTree>
    <p:extLst>
      <p:ext uri="{BB962C8B-B14F-4D97-AF65-F5344CB8AC3E}">
        <p14:creationId xmlns:p14="http://schemas.microsoft.com/office/powerpoint/2010/main" val="33172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8" presetClass="entr" presetSubtype="3"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upRight)">
                                      <p:cBhvr>
                                        <p:cTn id="12" dur="500"/>
                                        <p:tgtEl>
                                          <p:spTgt spid="8"/>
                                        </p:tgtEl>
                                      </p:cBhvr>
                                    </p:animEffect>
                                  </p:childTnLst>
                                </p:cTn>
                              </p:par>
                              <p:par>
                                <p:cTn id="13" presetID="18" presetClass="entr" presetSubtype="9"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upLeft)">
                                      <p:cBhvr>
                                        <p:cTn id="15" dur="500"/>
                                        <p:tgtEl>
                                          <p:spTgt spid="9"/>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8" presetClass="entr" presetSubtype="9"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upLeft)">
                                      <p:cBhvr>
                                        <p:cTn id="26" dur="500"/>
                                        <p:tgtEl>
                                          <p:spTgt spid="13"/>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trips(upRight)">
                                      <p:cBhvr>
                                        <p:cTn id="34" dur="500"/>
                                        <p:tgtEl>
                                          <p:spTgt spid="11"/>
                                        </p:tgtEl>
                                      </p:cBhvr>
                                    </p:animEffect>
                                  </p:childTnLst>
                                </p:cTn>
                              </p:par>
                              <p:par>
                                <p:cTn id="35" presetID="18" presetClass="entr" presetSubtype="9"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trips(upLeft)">
                                      <p:cBhvr>
                                        <p:cTn id="37" dur="500"/>
                                        <p:tgtEl>
                                          <p:spTgt spid="20"/>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par>
                          <p:cTn id="45" fill="hold">
                            <p:stCondLst>
                              <p:cond delay="0"/>
                            </p:stCondLst>
                            <p:childTnLst>
                              <p:par>
                                <p:cTn id="46" presetID="18" presetClass="entr" presetSubtype="9"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trips(upLeft)">
                                      <p:cBhvr>
                                        <p:cTn id="48" dur="500"/>
                                        <p:tgtEl>
                                          <p:spTgt spid="22"/>
                                        </p:tgtEl>
                                      </p:cBhvr>
                                    </p:animEffec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10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8" presetClass="entr" presetSubtype="3"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Right)">
                                      <p:cBhvr>
                                        <p:cTn id="56" dur="500"/>
                                        <p:tgtEl>
                                          <p:spTgt spid="16"/>
                                        </p:tgtEl>
                                      </p:cBhvr>
                                    </p:animEffect>
                                  </p:childTnLst>
                                </p:cTn>
                              </p:par>
                              <p:par>
                                <p:cTn id="57" presetID="18" presetClass="entr" presetSubtype="9"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strips(upLeft)">
                                      <p:cBhvr>
                                        <p:cTn id="59" dur="500"/>
                                        <p:tgtEl>
                                          <p:spTgt spid="15"/>
                                        </p:tgtEl>
                                      </p:cBhvr>
                                    </p:animEffec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5"/>
                                        </p:tgtEl>
                                        <p:attrNameLst>
                                          <p:attrName>fillcolor</p:attrName>
                                        </p:attrNameLst>
                                      </p:cBhvr>
                                      <p:to>
                                        <a:srgbClr val="000066"/>
                                      </p:to>
                                    </p:animClr>
                                    <p:set>
                                      <p:cBhvr>
                                        <p:cTn id="71" dur="500" fill="hold"/>
                                        <p:tgtEl>
                                          <p:spTgt spid="5"/>
                                        </p:tgtEl>
                                        <p:attrNameLst>
                                          <p:attrName>fill.type</p:attrName>
                                        </p:attrNameLst>
                                      </p:cBhvr>
                                      <p:to>
                                        <p:strVal val="solid"/>
                                      </p:to>
                                    </p:set>
                                    <p:set>
                                      <p:cBhvr>
                                        <p:cTn id="72" dur="500" fill="hold"/>
                                        <p:tgtEl>
                                          <p:spTgt spid="5"/>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500" fill="hold"/>
                                        <p:tgtEl>
                                          <p:spTgt spid="19"/>
                                        </p:tgtEl>
                                        <p:attrNameLst>
                                          <p:attrName>fillcolor</p:attrName>
                                        </p:attrNameLst>
                                      </p:cBhvr>
                                      <p:to>
                                        <a:srgbClr val="000066"/>
                                      </p:to>
                                    </p:animClr>
                                    <p:set>
                                      <p:cBhvr>
                                        <p:cTn id="75" dur="500" fill="hold"/>
                                        <p:tgtEl>
                                          <p:spTgt spid="19"/>
                                        </p:tgtEl>
                                        <p:attrNameLst>
                                          <p:attrName>fill.type</p:attrName>
                                        </p:attrNameLst>
                                      </p:cBhvr>
                                      <p:to>
                                        <p:strVal val="solid"/>
                                      </p:to>
                                    </p:set>
                                    <p:set>
                                      <p:cBhvr>
                                        <p:cTn id="76" dur="500" fill="hold"/>
                                        <p:tgtEl>
                                          <p:spTgt spid="19"/>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500" fill="hold"/>
                                        <p:tgtEl>
                                          <p:spTgt spid="23"/>
                                        </p:tgtEl>
                                        <p:attrNameLst>
                                          <p:attrName>fillcolor</p:attrName>
                                        </p:attrNameLst>
                                      </p:cBhvr>
                                      <p:to>
                                        <a:srgbClr val="000066"/>
                                      </p:to>
                                    </p:animClr>
                                    <p:set>
                                      <p:cBhvr>
                                        <p:cTn id="79" dur="500" fill="hold"/>
                                        <p:tgtEl>
                                          <p:spTgt spid="23"/>
                                        </p:tgtEl>
                                        <p:attrNameLst>
                                          <p:attrName>fill.type</p:attrName>
                                        </p:attrNameLst>
                                      </p:cBhvr>
                                      <p:to>
                                        <p:strVal val="solid"/>
                                      </p:to>
                                    </p:set>
                                    <p:set>
                                      <p:cBhvr>
                                        <p:cTn id="80" dur="500" fill="hold"/>
                                        <p:tgtEl>
                                          <p:spTgt spid="23"/>
                                        </p:tgtEl>
                                        <p:attrNameLst>
                                          <p:attrName>fill.on</p:attrName>
                                        </p:attrNameLst>
                                      </p:cBhvr>
                                      <p:to>
                                        <p:strVal val="true"/>
                                      </p:to>
                                    </p:set>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5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childTnLst>
                                </p:cTn>
                              </p:par>
                            </p:childTnLst>
                          </p:cTn>
                        </p:par>
                        <p:par>
                          <p:cTn id="96" fill="hold">
                            <p:stCondLst>
                              <p:cond delay="0"/>
                            </p:stCondLst>
                            <p:childTnLst>
                              <p:par>
                                <p:cTn id="97" presetID="1" presetClass="entr" presetSubtype="0" fill="hold" grpId="0" nodeType="afterEffect">
                                  <p:stCondLst>
                                    <p:cond delay="500"/>
                                  </p:stCondLst>
                                  <p:childTnLst>
                                    <p:set>
                                      <p:cBhvr>
                                        <p:cTn id="98" dur="1" fill="hold">
                                          <p:stCondLst>
                                            <p:cond delay="0"/>
                                          </p:stCondLst>
                                        </p:cTn>
                                        <p:tgtEl>
                                          <p:spTgt spid="40"/>
                                        </p:tgtEl>
                                        <p:attrNameLst>
                                          <p:attrName>style.visibility</p:attrName>
                                        </p:attrNameLst>
                                      </p:cBhvr>
                                      <p:to>
                                        <p:strVal val="visible"/>
                                      </p:to>
                                    </p:set>
                                  </p:childTnLst>
                                </p:cTn>
                              </p:par>
                            </p:childTnLst>
                          </p:cTn>
                        </p:par>
                        <p:par>
                          <p:cTn id="99" fill="hold">
                            <p:stCondLst>
                              <p:cond delay="500"/>
                            </p:stCondLst>
                            <p:childTnLst>
                              <p:par>
                                <p:cTn id="100" presetID="1" presetClass="entr" presetSubtype="0"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childTnLst>
                                </p:cTn>
                              </p:par>
                            </p:childTnLst>
                          </p:cTn>
                        </p:par>
                        <p:par>
                          <p:cTn id="102" fill="hold">
                            <p:stCondLst>
                              <p:cond delay="1000"/>
                            </p:stCondLst>
                            <p:childTnLst>
                              <p:par>
                                <p:cTn id="103" presetID="1" presetClass="entr" presetSubtype="0" fill="hold" grpId="0" nodeType="afterEffect">
                                  <p:stCondLst>
                                    <p:cond delay="500"/>
                                  </p:stCondLst>
                                  <p:childTnLst>
                                    <p:set>
                                      <p:cBhvr>
                                        <p:cTn id="104" dur="1" fill="hold">
                                          <p:stCondLst>
                                            <p:cond delay="0"/>
                                          </p:stCondLst>
                                        </p:cTn>
                                        <p:tgtEl>
                                          <p:spTgt spid="41"/>
                                        </p:tgtEl>
                                        <p:attrNameLst>
                                          <p:attrName>style.visibility</p:attrName>
                                        </p:attrNameLst>
                                      </p:cBhvr>
                                      <p:to>
                                        <p:strVal val="visible"/>
                                      </p:to>
                                    </p:set>
                                  </p:childTnLst>
                                </p:cTn>
                              </p:par>
                            </p:childTnLst>
                          </p:cTn>
                        </p:par>
                        <p:par>
                          <p:cTn id="105" fill="hold">
                            <p:stCondLst>
                              <p:cond delay="1500"/>
                            </p:stCondLst>
                            <p:childTnLst>
                              <p:par>
                                <p:cTn id="106" presetID="1" presetClass="entr" presetSubtype="0" fill="hold" grpId="0" nodeType="afterEffect">
                                  <p:stCondLst>
                                    <p:cond delay="500"/>
                                  </p:stCondLst>
                                  <p:childTnLst>
                                    <p:set>
                                      <p:cBhvr>
                                        <p:cTn id="107" dur="1" fill="hold">
                                          <p:stCondLst>
                                            <p:cond delay="0"/>
                                          </p:stCondLst>
                                        </p:cTn>
                                        <p:tgtEl>
                                          <p:spTgt spid="47"/>
                                        </p:tgtEl>
                                        <p:attrNameLst>
                                          <p:attrName>style.visibility</p:attrName>
                                        </p:attrNameLst>
                                      </p:cBhvr>
                                      <p:to>
                                        <p:strVal val="visible"/>
                                      </p:to>
                                    </p:set>
                                  </p:childTnLst>
                                </p:cTn>
                              </p:par>
                            </p:childTnLst>
                          </p:cTn>
                        </p:par>
                        <p:par>
                          <p:cTn id="108" fill="hold">
                            <p:stCondLst>
                              <p:cond delay="2000"/>
                            </p:stCondLst>
                            <p:childTnLst>
                              <p:par>
                                <p:cTn id="109" presetID="1" presetClass="entr" presetSubtype="0"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5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childTnLst>
                                </p:cTn>
                              </p:par>
                            </p:childTnLst>
                          </p:cTn>
                        </p:par>
                        <p:par>
                          <p:cTn id="117" fill="hold">
                            <p:stCondLst>
                              <p:cond delay="0"/>
                            </p:stCondLst>
                            <p:childTnLst>
                              <p:par>
                                <p:cTn id="118" presetID="18" presetClass="entr" presetSubtype="3" fill="hold"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strips(upRight)">
                                      <p:cBhvr>
                                        <p:cTn id="120" dur="500"/>
                                        <p:tgtEl>
                                          <p:spTgt spid="57"/>
                                        </p:tgtEl>
                                      </p:cBhvr>
                                    </p:animEffect>
                                  </p:childTnLst>
                                </p:cTn>
                              </p:par>
                              <p:par>
                                <p:cTn id="121" presetID="18" presetClass="entr" presetSubtype="9" fill="hold" nodeType="with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strips(upLeft)">
                                      <p:cBhvr>
                                        <p:cTn id="123" dur="500"/>
                                        <p:tgtEl>
                                          <p:spTgt spid="58"/>
                                        </p:tgtEl>
                                      </p:cBhvr>
                                    </p:animEffect>
                                  </p:childTnLst>
                                </p:cTn>
                              </p:par>
                            </p:childTnLst>
                          </p:cTn>
                        </p:par>
                        <p:par>
                          <p:cTn id="124" fill="hold">
                            <p:stCondLst>
                              <p:cond delay="500"/>
                            </p:stCondLst>
                            <p:childTnLst>
                              <p:par>
                                <p:cTn id="125" presetID="1" presetClass="entr" presetSubtype="0" fill="hold" nodeType="afterEffect">
                                  <p:stCondLst>
                                    <p:cond delay="0"/>
                                  </p:stCondLst>
                                  <p:childTnLst>
                                    <p:set>
                                      <p:cBhvr>
                                        <p:cTn id="126" dur="1" fill="hold">
                                          <p:stCondLst>
                                            <p:cond delay="0"/>
                                          </p:stCondLst>
                                        </p:cTn>
                                        <p:tgtEl>
                                          <p:spTgt spid="3"/>
                                        </p:tgtEl>
                                        <p:attrNameLst>
                                          <p:attrName>style.visibility</p:attrName>
                                        </p:attrNameLst>
                                      </p:cBhvr>
                                      <p:to>
                                        <p:strVal val="visible"/>
                                      </p:to>
                                    </p:set>
                                  </p:childTnLst>
                                </p:cTn>
                              </p:par>
                            </p:childTnLst>
                          </p:cTn>
                        </p:par>
                        <p:par>
                          <p:cTn id="127" fill="hold">
                            <p:stCondLst>
                              <p:cond delay="500"/>
                            </p:stCondLst>
                            <p:childTnLst>
                              <p:par>
                                <p:cTn id="128" presetID="18" presetClass="entr" presetSubtype="6" fill="hold" nodeType="afterEffect">
                                  <p:stCondLst>
                                    <p:cond delay="0"/>
                                  </p:stCondLst>
                                  <p:childTnLst>
                                    <p:set>
                                      <p:cBhvr>
                                        <p:cTn id="129" dur="1" fill="hold">
                                          <p:stCondLst>
                                            <p:cond delay="0"/>
                                          </p:stCondLst>
                                        </p:cTn>
                                        <p:tgtEl>
                                          <p:spTgt spid="141"/>
                                        </p:tgtEl>
                                        <p:attrNameLst>
                                          <p:attrName>style.visibility</p:attrName>
                                        </p:attrNameLst>
                                      </p:cBhvr>
                                      <p:to>
                                        <p:strVal val="visible"/>
                                      </p:to>
                                    </p:set>
                                    <p:animEffect transition="in" filter="strips(downRight)">
                                      <p:cBhvr>
                                        <p:cTn id="130" dur="500"/>
                                        <p:tgtEl>
                                          <p:spTgt spid="141"/>
                                        </p:tgtEl>
                                      </p:cBhvr>
                                    </p:animEffect>
                                  </p:childTnLst>
                                </p:cTn>
                              </p:par>
                              <p:par>
                                <p:cTn id="131" presetID="1" presetClass="entr" presetSubtype="0" fill="hold" grpId="0" nodeType="withEffect">
                                  <p:stCondLst>
                                    <p:cond delay="0"/>
                                  </p:stCondLst>
                                  <p:childTnLst>
                                    <p:set>
                                      <p:cBhvr>
                                        <p:cTn id="132" dur="1" fill="hold">
                                          <p:stCondLst>
                                            <p:cond delay="0"/>
                                          </p:stCondLst>
                                        </p:cTn>
                                        <p:tgtEl>
                                          <p:spTgt spid="140"/>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52"/>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9"/>
                                        </p:tgtEl>
                                        <p:attrNameLst>
                                          <p:attrName>style.visibility</p:attrName>
                                        </p:attrNameLst>
                                      </p:cBhvr>
                                      <p:to>
                                        <p:strVal val="hidden"/>
                                      </p:to>
                                    </p:set>
                                  </p:childTnLst>
                                </p:cTn>
                              </p:par>
                            </p:childTnLst>
                          </p:cTn>
                        </p:par>
                        <p:par>
                          <p:cTn id="139" fill="hold">
                            <p:stCondLst>
                              <p:cond delay="0"/>
                            </p:stCondLst>
                            <p:childTnLst>
                              <p:par>
                                <p:cTn id="140" presetID="1"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9" grpId="0" animBg="1"/>
      <p:bldP spid="23" grpId="0" animBg="1"/>
      <p:bldP spid="24" grpId="0" animBg="1"/>
      <p:bldP spid="39" grpId="0"/>
      <p:bldP spid="40" grpId="0"/>
      <p:bldP spid="41" grpId="0"/>
      <p:bldP spid="46" grpId="0"/>
      <p:bldP spid="47" grpId="0"/>
      <p:bldP spid="49" grpId="0"/>
      <p:bldP spid="49" grpId="1"/>
      <p:bldP spid="50" grpId="0" animBg="1"/>
      <p:bldP spid="50" grpId="1" animBg="1"/>
      <p:bldP spid="52" grpId="0" animBg="1"/>
      <p:bldP spid="52" grpId="1" animBg="1"/>
      <p:bldP spid="54" grpId="0" animBg="1"/>
      <p:bldP spid="55" grpId="0" animBg="1"/>
      <p:bldP spid="76" grpId="0" animBg="1"/>
      <p:bldP spid="107" grpId="0" animBg="1"/>
      <p:bldP spid="140" grpId="0"/>
      <p:bldP spid="144" grpId="0" animBg="1"/>
      <p:bldP spid="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dirty="0"/>
          </a:p>
        </p:txBody>
      </p:sp>
      <p:sp>
        <p:nvSpPr>
          <p:cNvPr id="3" name="Rectangle 2"/>
          <p:cNvSpPr/>
          <p:nvPr/>
        </p:nvSpPr>
        <p:spPr>
          <a:xfrm>
            <a:off x="3048000" y="838200"/>
            <a:ext cx="3505200" cy="1295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Garamond" pitchFamily="18" charset="0"/>
              </a:rPr>
              <a:t>Correlation-aware </a:t>
            </a:r>
          </a:p>
          <a:p>
            <a:pPr algn="ctr"/>
            <a:r>
              <a:rPr lang="en-US" sz="2800" b="1" dirty="0" smtClean="0">
                <a:solidFill>
                  <a:srgbClr val="FFFF00"/>
                </a:solidFill>
                <a:latin typeface="Garamond" pitchFamily="18" charset="0"/>
              </a:rPr>
              <a:t>SQL-to-MR translator </a:t>
            </a:r>
          </a:p>
        </p:txBody>
      </p:sp>
      <p:sp>
        <p:nvSpPr>
          <p:cNvPr id="4" name="TextBox 3"/>
          <p:cNvSpPr txBox="1"/>
          <p:nvPr/>
        </p:nvSpPr>
        <p:spPr>
          <a:xfrm>
            <a:off x="76200" y="115669"/>
            <a:ext cx="9083675" cy="646331"/>
          </a:xfrm>
          <a:prstGeom prst="rect">
            <a:avLst/>
          </a:prstGeom>
          <a:noFill/>
        </p:spPr>
        <p:txBody>
          <a:bodyPr wrap="square" rtlCol="0">
            <a:spAutoFit/>
          </a:bodyPr>
          <a:lstStyle/>
          <a:p>
            <a:r>
              <a:rPr lang="en-US" sz="3600" b="1" dirty="0" err="1" smtClean="0">
                <a:solidFill>
                  <a:schemeClr val="accent2"/>
                </a:solidFill>
                <a:latin typeface="Garamond" pitchFamily="18" charset="0"/>
              </a:rPr>
              <a:t>Ysmart</a:t>
            </a:r>
            <a:r>
              <a:rPr lang="en-US" sz="3600" b="1" dirty="0" smtClean="0">
                <a:solidFill>
                  <a:schemeClr val="accent2"/>
                </a:solidFill>
                <a:latin typeface="Garamond" pitchFamily="18" charset="0"/>
              </a:rPr>
              <a:t>: </a:t>
            </a:r>
            <a:r>
              <a:rPr lang="en-US" sz="3600" b="1" dirty="0" smtClean="0">
                <a:latin typeface="Garamond" pitchFamily="18" charset="0"/>
              </a:rPr>
              <a:t>a </a:t>
            </a:r>
            <a:r>
              <a:rPr lang="en-US" sz="3600" b="1" dirty="0" err="1" smtClean="0">
                <a:latin typeface="Garamond" pitchFamily="18" charset="0"/>
              </a:rPr>
              <a:t>MapReduce</a:t>
            </a:r>
            <a:r>
              <a:rPr lang="en-US" sz="3600" b="1" dirty="0" smtClean="0">
                <a:latin typeface="Garamond" pitchFamily="18" charset="0"/>
              </a:rPr>
              <a:t> based query planner </a:t>
            </a:r>
            <a:endParaRPr lang="en-US" sz="3600" b="1" dirty="0">
              <a:latin typeface="Garamond" pitchFamily="18" charset="0"/>
            </a:endParaRPr>
          </a:p>
        </p:txBody>
      </p:sp>
      <p:pic>
        <p:nvPicPr>
          <p:cNvPr id="6" name="Picture 3" descr="e:\Users\yhuai\Desktop\Picture2.png"/>
          <p:cNvPicPr>
            <a:picLocks noChangeAspect="1" noChangeArrowheads="1"/>
          </p:cNvPicPr>
          <p:nvPr/>
        </p:nvPicPr>
        <p:blipFill>
          <a:blip r:embed="rId2" cstate="print"/>
          <a:srcRect/>
          <a:stretch>
            <a:fillRect/>
          </a:stretch>
        </p:blipFill>
        <p:spPr bwMode="auto">
          <a:xfrm>
            <a:off x="304800" y="3276600"/>
            <a:ext cx="838988" cy="785813"/>
          </a:xfrm>
          <a:prstGeom prst="rect">
            <a:avLst/>
          </a:prstGeom>
          <a:noFill/>
        </p:spPr>
      </p:pic>
      <p:sp>
        <p:nvSpPr>
          <p:cNvPr id="7" name="Rectangle 6"/>
          <p:cNvSpPr/>
          <p:nvPr/>
        </p:nvSpPr>
        <p:spPr>
          <a:xfrm>
            <a:off x="1524000" y="3048000"/>
            <a:ext cx="1524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Garamond" pitchFamily="18" charset="0"/>
              </a:rPr>
              <a:t>Primitive </a:t>
            </a:r>
          </a:p>
          <a:p>
            <a:pPr algn="ctr"/>
            <a:r>
              <a:rPr lang="en-US" sz="2400" b="1" dirty="0" smtClean="0">
                <a:latin typeface="Garamond" pitchFamily="18" charset="0"/>
              </a:rPr>
              <a:t>MR Jobs</a:t>
            </a:r>
            <a:endParaRPr lang="en-US" sz="2400" b="1" dirty="0">
              <a:latin typeface="Garamond" pitchFamily="18" charset="0"/>
            </a:endParaRPr>
          </a:p>
        </p:txBody>
      </p:sp>
      <p:sp>
        <p:nvSpPr>
          <p:cNvPr id="8" name="Left Brace 7"/>
          <p:cNvSpPr/>
          <p:nvPr/>
        </p:nvSpPr>
        <p:spPr>
          <a:xfrm rot="5400000">
            <a:off x="4400550" y="19050"/>
            <a:ext cx="800100" cy="5181600"/>
          </a:xfrm>
          <a:prstGeom prst="leftBrace">
            <a:avLst/>
          </a:pr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3581400" y="3048000"/>
            <a:ext cx="1828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Garamond" pitchFamily="18" charset="0"/>
              </a:rPr>
              <a:t>Identify Correlations</a:t>
            </a:r>
            <a:endParaRPr lang="en-US" sz="2400" b="1" dirty="0">
              <a:latin typeface="Garamond" pitchFamily="18" charset="0"/>
            </a:endParaRPr>
          </a:p>
        </p:txBody>
      </p:sp>
      <p:sp>
        <p:nvSpPr>
          <p:cNvPr id="10" name="Rectangle 9"/>
          <p:cNvSpPr/>
          <p:nvPr/>
        </p:nvSpPr>
        <p:spPr>
          <a:xfrm>
            <a:off x="5867400" y="3048000"/>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Garamond" pitchFamily="18" charset="0"/>
              </a:rPr>
              <a:t>Merge Correlated MR jobs</a:t>
            </a:r>
            <a:endParaRPr lang="en-US" sz="2400" b="1" dirty="0">
              <a:latin typeface="Garamond" pitchFamily="18" charset="0"/>
            </a:endParaRPr>
          </a:p>
        </p:txBody>
      </p:sp>
      <p:sp>
        <p:nvSpPr>
          <p:cNvPr id="11" name="Right Arrow 10"/>
          <p:cNvSpPr/>
          <p:nvPr/>
        </p:nvSpPr>
        <p:spPr>
          <a:xfrm>
            <a:off x="838200" y="3429000"/>
            <a:ext cx="838200" cy="5334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971800" y="3429000"/>
            <a:ext cx="685800" cy="5334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334000" y="3429000"/>
            <a:ext cx="762000" cy="5334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8600" y="1828800"/>
            <a:ext cx="2378728" cy="461665"/>
          </a:xfrm>
          <a:prstGeom prst="rect">
            <a:avLst/>
          </a:prstGeom>
          <a:noFill/>
        </p:spPr>
        <p:txBody>
          <a:bodyPr wrap="none" rtlCol="0">
            <a:spAutoFit/>
          </a:bodyPr>
          <a:lstStyle/>
          <a:p>
            <a:r>
              <a:rPr lang="en-US" sz="2400" b="1" dirty="0" smtClean="0">
                <a:latin typeface="Garamond" pitchFamily="18" charset="0"/>
              </a:rPr>
              <a:t>SQL-like queries</a:t>
            </a:r>
            <a:endParaRPr lang="en-US" sz="2400" b="1" dirty="0">
              <a:latin typeface="Garamond" pitchFamily="18" charset="0"/>
            </a:endParaRPr>
          </a:p>
        </p:txBody>
      </p:sp>
      <p:cxnSp>
        <p:nvCxnSpPr>
          <p:cNvPr id="16" name="Straight Arrow Connector 15"/>
          <p:cNvCxnSpPr/>
          <p:nvPr/>
        </p:nvCxnSpPr>
        <p:spPr>
          <a:xfrm rot="5400000">
            <a:off x="609600" y="2514600"/>
            <a:ext cx="838200" cy="5334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7" name="Rectangular Callout 16"/>
          <p:cNvSpPr/>
          <p:nvPr/>
        </p:nvSpPr>
        <p:spPr>
          <a:xfrm>
            <a:off x="76200" y="4191000"/>
            <a:ext cx="3733800" cy="1219200"/>
          </a:xfrm>
          <a:prstGeom prst="wedgeRectCallout">
            <a:avLst>
              <a:gd name="adj1" fmla="val 71505"/>
              <a:gd name="adj2" fmla="val -4995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FF00"/>
                </a:solidFill>
                <a:latin typeface="Garamond" pitchFamily="18" charset="0"/>
              </a:rPr>
              <a:t>1: Correlation possibilities and detection</a:t>
            </a:r>
            <a:endParaRPr lang="en-US" sz="2400" b="1" dirty="0">
              <a:solidFill>
                <a:srgbClr val="FFFF00"/>
              </a:solidFill>
              <a:latin typeface="Garamond" pitchFamily="18" charset="0"/>
            </a:endParaRPr>
          </a:p>
        </p:txBody>
      </p:sp>
      <p:sp>
        <p:nvSpPr>
          <p:cNvPr id="18" name="Rectangular Callout 17"/>
          <p:cNvSpPr/>
          <p:nvPr/>
        </p:nvSpPr>
        <p:spPr>
          <a:xfrm>
            <a:off x="76200" y="5486400"/>
            <a:ext cx="3733800" cy="1219200"/>
          </a:xfrm>
          <a:prstGeom prst="wedgeRectCallout">
            <a:avLst>
              <a:gd name="adj1" fmla="val 70689"/>
              <a:gd name="adj2" fmla="val -1512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FF00"/>
                </a:solidFill>
                <a:latin typeface="Garamond" pitchFamily="18" charset="0"/>
              </a:rPr>
              <a:t>2: Rules for automatically exploiting correlations</a:t>
            </a:r>
            <a:endParaRPr lang="en-US" sz="2400" b="1" dirty="0">
              <a:solidFill>
                <a:srgbClr val="FFFF00"/>
              </a:solidFill>
              <a:latin typeface="Garamond" pitchFamily="18" charset="0"/>
            </a:endParaRPr>
          </a:p>
        </p:txBody>
      </p:sp>
      <p:sp>
        <p:nvSpPr>
          <p:cNvPr id="19" name="Rectangular Callout 18"/>
          <p:cNvSpPr/>
          <p:nvPr/>
        </p:nvSpPr>
        <p:spPr>
          <a:xfrm>
            <a:off x="4572000" y="5181600"/>
            <a:ext cx="4343400" cy="1219200"/>
          </a:xfrm>
          <a:prstGeom prst="wedgeRectCallout">
            <a:avLst>
              <a:gd name="adj1" fmla="val 6163"/>
              <a:gd name="adj2" fmla="val -13495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FFFF00"/>
                </a:solidFill>
                <a:latin typeface="Garamond" pitchFamily="18" charset="0"/>
              </a:rPr>
              <a:t>3: Implement high-performance and low-overhead MR jobs</a:t>
            </a:r>
            <a:endParaRPr lang="en-US" sz="2400" b="1" dirty="0">
              <a:solidFill>
                <a:srgbClr val="FFFF00"/>
              </a:solidFill>
              <a:latin typeface="Garamond" pitchFamily="18" charset="0"/>
            </a:endParaRPr>
          </a:p>
        </p:txBody>
      </p:sp>
      <p:sp>
        <p:nvSpPr>
          <p:cNvPr id="22" name="TextBox 21"/>
          <p:cNvSpPr txBox="1"/>
          <p:nvPr/>
        </p:nvSpPr>
        <p:spPr>
          <a:xfrm>
            <a:off x="6781801" y="1524000"/>
            <a:ext cx="2362200" cy="830997"/>
          </a:xfrm>
          <a:prstGeom prst="rect">
            <a:avLst/>
          </a:prstGeom>
          <a:noFill/>
        </p:spPr>
        <p:txBody>
          <a:bodyPr wrap="square" rtlCol="0">
            <a:spAutoFit/>
          </a:bodyPr>
          <a:lstStyle/>
          <a:p>
            <a:r>
              <a:rPr lang="en-US" sz="2400" b="1" dirty="0" smtClean="0">
                <a:latin typeface="Garamond" pitchFamily="18" charset="0"/>
              </a:rPr>
              <a:t>MR Jobs for best performance</a:t>
            </a:r>
            <a:endParaRPr lang="en-US" sz="2400" b="1" dirty="0">
              <a:latin typeface="Garamond" pitchFamily="18" charset="0"/>
            </a:endParaRPr>
          </a:p>
        </p:txBody>
      </p:sp>
      <p:cxnSp>
        <p:nvCxnSpPr>
          <p:cNvPr id="23" name="Straight Arrow Connector 22"/>
          <p:cNvCxnSpPr/>
          <p:nvPr/>
        </p:nvCxnSpPr>
        <p:spPr>
          <a:xfrm rot="16200000" flipH="1">
            <a:off x="7734300" y="2476500"/>
            <a:ext cx="914400" cy="6858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grpSp>
        <p:nvGrpSpPr>
          <p:cNvPr id="5" name="Group 26"/>
          <p:cNvGrpSpPr/>
          <p:nvPr/>
        </p:nvGrpSpPr>
        <p:grpSpPr>
          <a:xfrm>
            <a:off x="8077200" y="3200400"/>
            <a:ext cx="1082675" cy="914400"/>
            <a:chOff x="8077200" y="3200400"/>
            <a:chExt cx="1082675" cy="914400"/>
          </a:xfrm>
        </p:grpSpPr>
        <p:pic>
          <p:nvPicPr>
            <p:cNvPr id="21" name="Picture 7" descr="e:\Users\yhuai\Desktop\Picture1.png"/>
            <p:cNvPicPr>
              <a:picLocks noChangeAspect="1" noChangeArrowheads="1"/>
            </p:cNvPicPr>
            <p:nvPr/>
          </p:nvPicPr>
          <p:blipFill>
            <a:blip r:embed="rId3" cstate="print"/>
            <a:srcRect/>
            <a:stretch>
              <a:fillRect/>
            </a:stretch>
          </p:blipFill>
          <p:spPr bwMode="auto">
            <a:xfrm>
              <a:off x="8077200" y="3200400"/>
              <a:ext cx="854075" cy="609600"/>
            </a:xfrm>
            <a:prstGeom prst="rect">
              <a:avLst/>
            </a:prstGeom>
            <a:noFill/>
          </p:spPr>
        </p:pic>
        <p:pic>
          <p:nvPicPr>
            <p:cNvPr id="25" name="Picture 7" descr="e:\Users\yhuai\Desktop\Picture1.png"/>
            <p:cNvPicPr>
              <a:picLocks noChangeAspect="1" noChangeArrowheads="1"/>
            </p:cNvPicPr>
            <p:nvPr/>
          </p:nvPicPr>
          <p:blipFill>
            <a:blip r:embed="rId3" cstate="print"/>
            <a:srcRect/>
            <a:stretch>
              <a:fillRect/>
            </a:stretch>
          </p:blipFill>
          <p:spPr bwMode="auto">
            <a:xfrm>
              <a:off x="8169275" y="3352800"/>
              <a:ext cx="854075" cy="609600"/>
            </a:xfrm>
            <a:prstGeom prst="rect">
              <a:avLst/>
            </a:prstGeom>
            <a:noFill/>
          </p:spPr>
        </p:pic>
        <p:pic>
          <p:nvPicPr>
            <p:cNvPr id="26" name="Picture 7" descr="e:\Users\yhuai\Desktop\Picture1.png"/>
            <p:cNvPicPr>
              <a:picLocks noChangeAspect="1" noChangeArrowheads="1"/>
            </p:cNvPicPr>
            <p:nvPr/>
          </p:nvPicPr>
          <p:blipFill>
            <a:blip r:embed="rId3" cstate="print"/>
            <a:srcRect/>
            <a:stretch>
              <a:fillRect/>
            </a:stretch>
          </p:blipFill>
          <p:spPr bwMode="auto">
            <a:xfrm>
              <a:off x="8305800" y="3505200"/>
              <a:ext cx="854075" cy="609600"/>
            </a:xfrm>
            <a:prstGeom prst="rect">
              <a:avLst/>
            </a:prstGeom>
            <a:noFill/>
          </p:spPr>
        </p:pic>
      </p:grpSp>
      <p:sp>
        <p:nvSpPr>
          <p:cNvPr id="20" name="Right Arrow 19"/>
          <p:cNvSpPr/>
          <p:nvPr/>
        </p:nvSpPr>
        <p:spPr>
          <a:xfrm>
            <a:off x="7467600" y="3352800"/>
            <a:ext cx="762000" cy="53340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39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animBg="1"/>
      <p:bldP spid="9" grpId="0" animBg="1"/>
      <p:bldP spid="10" grpId="0" animBg="1"/>
      <p:bldP spid="11" grpId="0" animBg="1"/>
      <p:bldP spid="12" grpId="0" animBg="1"/>
      <p:bldP spid="13" grpId="0" animBg="1"/>
      <p:bldP spid="14" grpId="0"/>
      <p:bldP spid="17" grpId="0" animBg="1"/>
      <p:bldP spid="18" grpId="0" animBg="1"/>
      <p:bldP spid="19" grpId="0" animBg="1"/>
      <p:bldP spid="22" grpId="0"/>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200" y="2667000"/>
            <a:ext cx="2338037" cy="3948113"/>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Exp2: </a:t>
            </a:r>
            <a:r>
              <a:rPr lang="en-US" dirty="0" err="1" smtClean="0"/>
              <a:t>Clickstream</a:t>
            </a:r>
            <a:r>
              <a:rPr lang="en-US" dirty="0" smtClean="0"/>
              <a:t> Analysis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
        <p:nvSpPr>
          <p:cNvPr id="6" name="Rectangle 5"/>
          <p:cNvSpPr/>
          <p:nvPr/>
        </p:nvSpPr>
        <p:spPr>
          <a:xfrm>
            <a:off x="381000" y="1371600"/>
            <a:ext cx="84582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itchFamily="18" charset="0"/>
                <a:cs typeface="Times New Roman" pitchFamily="18" charset="0"/>
              </a:rPr>
              <a:t>A typical query in production clicks-</a:t>
            </a:r>
            <a:r>
              <a:rPr lang="en-US" sz="2400" dirty="0" err="1" smtClean="0">
                <a:solidFill>
                  <a:schemeClr val="tx1"/>
                </a:solidFill>
                <a:latin typeface="Times New Roman" pitchFamily="18" charset="0"/>
                <a:cs typeface="Times New Roman" pitchFamily="18" charset="0"/>
              </a:rPr>
              <a:t>tream</a:t>
            </a:r>
            <a:r>
              <a:rPr lang="en-US" sz="2400" dirty="0" smtClean="0">
                <a:solidFill>
                  <a:schemeClr val="tx1"/>
                </a:solidFill>
                <a:latin typeface="Times New Roman" pitchFamily="18" charset="0"/>
                <a:cs typeface="Times New Roman" pitchFamily="18" charset="0"/>
              </a:rPr>
              <a:t> analysis: </a:t>
            </a:r>
            <a:r>
              <a:rPr lang="en-US" sz="2400" i="1" dirty="0" smtClean="0">
                <a:solidFill>
                  <a:schemeClr val="tx1"/>
                </a:solidFill>
                <a:latin typeface="Times New Roman" pitchFamily="18" charset="0"/>
                <a:cs typeface="Times New Roman" pitchFamily="18" charset="0"/>
              </a:rPr>
              <a:t>“what is the average number of pages a user visits between a page in category ‘</a:t>
            </a:r>
            <a:r>
              <a:rPr lang="en-US" sz="2400" b="1" dirty="0" smtClean="0">
                <a:solidFill>
                  <a:schemeClr val="tx1"/>
                </a:solidFill>
                <a:latin typeface="Times New Roman" pitchFamily="18" charset="0"/>
                <a:cs typeface="Times New Roman" pitchFamily="18" charset="0"/>
              </a:rPr>
              <a:t>X</a:t>
            </a:r>
            <a:r>
              <a:rPr lang="en-US" sz="2400" i="1" dirty="0" smtClean="0">
                <a:solidFill>
                  <a:schemeClr val="tx1"/>
                </a:solidFill>
                <a:latin typeface="Times New Roman" pitchFamily="18" charset="0"/>
                <a:cs typeface="Times New Roman" pitchFamily="18" charset="0"/>
              </a:rPr>
              <a:t>’ and a page in category ‘</a:t>
            </a:r>
            <a:r>
              <a:rPr lang="en-US" sz="2400" b="1" dirty="0" smtClean="0">
                <a:solidFill>
                  <a:schemeClr val="tx1"/>
                </a:solidFill>
                <a:latin typeface="Times New Roman" pitchFamily="18" charset="0"/>
                <a:cs typeface="Times New Roman" pitchFamily="18" charset="0"/>
              </a:rPr>
              <a:t>Y</a:t>
            </a:r>
            <a:r>
              <a:rPr lang="en-US" sz="2400" i="1" dirty="0" smtClean="0">
                <a:solidFill>
                  <a:schemeClr val="tx1"/>
                </a:solidFill>
                <a:latin typeface="Times New Roman" pitchFamily="18" charset="0"/>
                <a:cs typeface="Times New Roman" pitchFamily="18" charset="0"/>
              </a:rPr>
              <a:t>’?” </a:t>
            </a:r>
            <a:endParaRPr lang="en-US" sz="2400" i="1" dirty="0">
              <a:solidFill>
                <a:schemeClr val="tx1"/>
              </a:solidFill>
              <a:latin typeface="Times New Roman" pitchFamily="18" charset="0"/>
              <a:cs typeface="Times New Roman" pitchFamily="18" charset="0"/>
            </a:endParaRPr>
          </a:p>
        </p:txBody>
      </p:sp>
      <p:sp>
        <p:nvSpPr>
          <p:cNvPr id="8" name="TextBox 7"/>
          <p:cNvSpPr txBox="1"/>
          <p:nvPr/>
        </p:nvSpPr>
        <p:spPr>
          <a:xfrm>
            <a:off x="2362201" y="2514600"/>
            <a:ext cx="6477000" cy="830997"/>
          </a:xfrm>
          <a:prstGeom prst="rect">
            <a:avLst/>
          </a:prstGeom>
          <a:noFill/>
        </p:spPr>
        <p:txBody>
          <a:bodyPr wrap="square" rtlCol="0">
            <a:spAutoFit/>
          </a:bodyPr>
          <a:lstStyle/>
          <a:p>
            <a:r>
              <a:rPr lang="en-US" sz="2400" b="1" dirty="0" smtClean="0">
                <a:latin typeface="Garamond" pitchFamily="18" charset="0"/>
              </a:rPr>
              <a:t>In </a:t>
            </a:r>
            <a:r>
              <a:rPr lang="en-US" sz="2400" b="1" dirty="0" err="1" smtClean="0">
                <a:latin typeface="Garamond" pitchFamily="18" charset="0"/>
              </a:rPr>
              <a:t>YSmart</a:t>
            </a:r>
            <a:r>
              <a:rPr lang="en-US" sz="2400" b="1" dirty="0" smtClean="0">
                <a:latin typeface="Garamond" pitchFamily="18" charset="0"/>
              </a:rPr>
              <a:t> JOIN1, AGG1, AGG2, JOIN2 and AGG3 are executed in a single MR job</a:t>
            </a:r>
            <a:endParaRPr lang="en-US" sz="2400" b="1" dirty="0">
              <a:latin typeface="Garamond" pitchFamily="18" charset="0"/>
            </a:endParaRPr>
          </a:p>
        </p:txBody>
      </p:sp>
      <p:graphicFrame>
        <p:nvGraphicFramePr>
          <p:cNvPr id="9" name="Chart 8"/>
          <p:cNvGraphicFramePr/>
          <p:nvPr/>
        </p:nvGraphicFramePr>
        <p:xfrm>
          <a:off x="3124200" y="3409339"/>
          <a:ext cx="5486400" cy="344866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81600" y="5181600"/>
            <a:ext cx="707245" cy="461665"/>
          </a:xfrm>
          <a:prstGeom prst="rect">
            <a:avLst/>
          </a:prstGeom>
          <a:noFill/>
        </p:spPr>
        <p:txBody>
          <a:bodyPr wrap="none" rtlCol="0">
            <a:spAutoFit/>
          </a:bodyPr>
          <a:lstStyle/>
          <a:p>
            <a:r>
              <a:rPr lang="en-US" sz="2400" b="1" dirty="0" smtClean="0">
                <a:latin typeface="Garamond" pitchFamily="18" charset="0"/>
              </a:rPr>
              <a:t>4.8x</a:t>
            </a:r>
            <a:endParaRPr lang="en-US" sz="2400" b="1" dirty="0">
              <a:latin typeface="Garamond" pitchFamily="18" charset="0"/>
            </a:endParaRPr>
          </a:p>
        </p:txBody>
      </p:sp>
      <p:cxnSp>
        <p:nvCxnSpPr>
          <p:cNvPr id="11" name="Straight Connector 10"/>
          <p:cNvCxnSpPr/>
          <p:nvPr/>
        </p:nvCxnSpPr>
        <p:spPr>
          <a:xfrm>
            <a:off x="4572000" y="4800600"/>
            <a:ext cx="20574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5943600"/>
            <a:ext cx="6096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4457700" y="5372100"/>
            <a:ext cx="1143000" cy="1588"/>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0" y="3810000"/>
            <a:ext cx="35052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657600" y="4876800"/>
            <a:ext cx="2133600" cy="1588"/>
          </a:xfrm>
          <a:prstGeom prst="straightConnector1">
            <a:avLst/>
          </a:prstGeom>
          <a:ln w="508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724400" y="4038600"/>
            <a:ext cx="707245" cy="461665"/>
          </a:xfrm>
          <a:prstGeom prst="rect">
            <a:avLst/>
          </a:prstGeom>
          <a:noFill/>
        </p:spPr>
        <p:txBody>
          <a:bodyPr wrap="none" rtlCol="0">
            <a:spAutoFit/>
          </a:bodyPr>
          <a:lstStyle/>
          <a:p>
            <a:r>
              <a:rPr lang="en-US" sz="2400" b="1" dirty="0" smtClean="0">
                <a:latin typeface="Garamond" pitchFamily="18" charset="0"/>
              </a:rPr>
              <a:t>8.4x</a:t>
            </a:r>
            <a:endParaRPr lang="en-US" sz="2400" b="1" dirty="0">
              <a:latin typeface="Garamond" pitchFamily="18" charset="0"/>
            </a:endParaRPr>
          </a:p>
        </p:txBody>
      </p:sp>
    </p:spTree>
    <p:extLst>
      <p:ext uri="{BB962C8B-B14F-4D97-AF65-F5344CB8AC3E}">
        <p14:creationId xmlns:p14="http://schemas.microsoft.com/office/powerpoint/2010/main" val="425754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wipe(down)">
                                      <p:cBhvr>
                                        <p:cTn id="23" dur="500"/>
                                        <p:tgtEl>
                                          <p:spTgt spid="9">
                                            <p:graphicEl>
                                              <a:chart seriesIdx="-4" categoryIdx="0"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wipe(down)">
                                      <p:cBhvr>
                                        <p:cTn id="28" dur="500"/>
                                        <p:tgtEl>
                                          <p:spTgt spid="9">
                                            <p:graphicEl>
                                              <a:chart seriesIdx="-4" categoryIdx="1" bldStep="category"/>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trips(downLeft)">
                                      <p:cBhvr>
                                        <p:cTn id="33" dur="500"/>
                                        <p:tgtEl>
                                          <p:spTgt spid="12"/>
                                        </p:tgtEl>
                                      </p:cBhvr>
                                    </p:animEffect>
                                  </p:childTnLst>
                                </p:cTn>
                              </p:par>
                              <p:par>
                                <p:cTn id="34" presetID="18" presetClass="entr" presetSubtype="12"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strips(downLeft)">
                                      <p:cBhvr>
                                        <p:cTn id="36" dur="500"/>
                                        <p:tgtEl>
                                          <p:spTgt spid="11"/>
                                        </p:tgtEl>
                                      </p:cBhvr>
                                    </p:animEffect>
                                  </p:childTnLst>
                                </p:cTn>
                              </p:par>
                            </p:childTnLst>
                          </p:cTn>
                        </p:par>
                        <p:par>
                          <p:cTn id="37" fill="hold">
                            <p:stCondLst>
                              <p:cond delay="500"/>
                            </p:stCondLst>
                            <p:childTnLst>
                              <p:par>
                                <p:cTn id="38" presetID="16" presetClass="entr" presetSubtype="42"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outHorizontal)">
                                      <p:cBhvr>
                                        <p:cTn id="40" dur="500"/>
                                        <p:tgtEl>
                                          <p:spTgt spid="13"/>
                                        </p:tgtEl>
                                      </p:cBhvr>
                                    </p:animEffec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wipe(down)">
                                      <p:cBhvr>
                                        <p:cTn id="48" dur="500"/>
                                        <p:tgtEl>
                                          <p:spTgt spid="9">
                                            <p:graphicEl>
                                              <a:chart seriesIdx="-4" categoryIdx="2" bldStep="category"/>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strips(downLeft)">
                                      <p:cBhvr>
                                        <p:cTn id="53" dur="500"/>
                                        <p:tgtEl>
                                          <p:spTgt spid="17"/>
                                        </p:tgtEl>
                                      </p:cBhvr>
                                    </p:animEffect>
                                  </p:childTnLst>
                                </p:cTn>
                              </p:par>
                            </p:childTnLst>
                          </p:cTn>
                        </p:par>
                        <p:par>
                          <p:cTn id="54" fill="hold">
                            <p:stCondLst>
                              <p:cond delay="500"/>
                            </p:stCondLst>
                            <p:childTnLst>
                              <p:par>
                                <p:cTn id="55" presetID="16" presetClass="entr" presetSubtype="42"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outHorizontal)">
                                      <p:cBhvr>
                                        <p:cTn id="57" dur="500"/>
                                        <p:tgtEl>
                                          <p:spTgt spid="19"/>
                                        </p:tgtEl>
                                      </p:cBhvr>
                                    </p:animEffect>
                                  </p:childTnLst>
                                </p:cTn>
                              </p:par>
                            </p:childTnLst>
                          </p:cTn>
                        </p:par>
                        <p:par>
                          <p:cTn id="58" fill="hold">
                            <p:stCondLst>
                              <p:cond delay="1000"/>
                            </p:stCondLst>
                            <p:childTnLst>
                              <p:par>
                                <p:cTn id="59" presetID="1"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Graphic spid="9" grpId="0">
        <p:bldSub>
          <a:bldChart bld="category"/>
        </p:bldSub>
      </p:bldGraphic>
      <p:bldP spid="1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27709"/>
            <a:ext cx="9144000" cy="762000"/>
          </a:xfrm>
        </p:spPr>
        <p:txBody>
          <a:bodyPr>
            <a:normAutofit fontScale="90000"/>
          </a:bodyPr>
          <a:lstStyle/>
          <a:p>
            <a:pPr algn="ctr"/>
            <a:r>
              <a:rPr lang="en-US" sz="2800" dirty="0" err="1" smtClean="0">
                <a:solidFill>
                  <a:srgbClr val="FF0000"/>
                </a:solidFill>
              </a:rPr>
              <a:t>YSmart</a:t>
            </a:r>
            <a:r>
              <a:rPr lang="en-US" sz="2800" dirty="0" smtClean="0"/>
              <a:t> (ICDCS’11): an open source software</a:t>
            </a:r>
            <a:br>
              <a:rPr lang="en-US" sz="2800" dirty="0" smtClean="0"/>
            </a:br>
            <a:r>
              <a:rPr lang="en-US" sz="2800" dirty="0" smtClean="0">
                <a:hlinkClick r:id="rId3"/>
              </a:rPr>
              <a:t>http://ysmart.cse.ohio-state.edu</a:t>
            </a:r>
            <a:r>
              <a:rPr lang="en-US" sz="2800" dirty="0" smtClean="0"/>
              <a:t>  </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pic>
        <p:nvPicPr>
          <p:cNvPr id="1843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0" y="9906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813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Bent Arrow 41"/>
          <p:cNvSpPr/>
          <p:nvPr/>
        </p:nvSpPr>
        <p:spPr>
          <a:xfrm rot="5400000">
            <a:off x="3505200" y="1295400"/>
            <a:ext cx="914400" cy="2286000"/>
          </a:xfrm>
          <a:prstGeom prst="ben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57200" y="76200"/>
            <a:ext cx="8229600" cy="1143000"/>
          </a:xfrm>
        </p:spPr>
        <p:txBody>
          <a:bodyPr>
            <a:normAutofit fontScale="90000"/>
          </a:bodyPr>
          <a:lstStyle/>
          <a:p>
            <a:r>
              <a:rPr lang="en-US" dirty="0" err="1" smtClean="0"/>
              <a:t>Ysmart</a:t>
            </a:r>
            <a:r>
              <a:rPr lang="en-US" dirty="0" smtClean="0"/>
              <a:t> has been merged in Hive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pic>
        <p:nvPicPr>
          <p:cNvPr id="5" name="Picture 2" descr="C:\Users\yhuai\AppData\Local\Microsoft\Windows\Temporary Internet Files\Content.IE5\YIGSLQH1\MC900057679[1].wmf"/>
          <p:cNvPicPr>
            <a:picLocks noChangeAspect="1" noChangeArrowheads="1"/>
          </p:cNvPicPr>
          <p:nvPr/>
        </p:nvPicPr>
        <p:blipFill>
          <a:blip r:embed="rId3" cstate="print"/>
          <a:srcRect/>
          <a:stretch>
            <a:fillRect/>
          </a:stretch>
        </p:blipFill>
        <p:spPr bwMode="auto">
          <a:xfrm>
            <a:off x="838200" y="1524000"/>
            <a:ext cx="1810512" cy="1236269"/>
          </a:xfrm>
          <a:prstGeom prst="rect">
            <a:avLst/>
          </a:prstGeom>
          <a:noFill/>
        </p:spPr>
      </p:pic>
      <p:sp>
        <p:nvSpPr>
          <p:cNvPr id="10" name="Rectangle 9"/>
          <p:cNvSpPr/>
          <p:nvPr/>
        </p:nvSpPr>
        <p:spPr>
          <a:xfrm>
            <a:off x="1981200" y="6172200"/>
            <a:ext cx="5715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Garamond" pitchFamily="18" charset="0"/>
              </a:rPr>
              <a:t>Hadoop</a:t>
            </a:r>
            <a:r>
              <a:rPr lang="en-US" sz="2400" b="1" dirty="0" smtClean="0">
                <a:latin typeface="Garamond" pitchFamily="18" charset="0"/>
              </a:rPr>
              <a:t> Distributed File System (HDFS)</a:t>
            </a:r>
            <a:endParaRPr lang="en-US" sz="2400" b="1" dirty="0">
              <a:latin typeface="Garamond" pitchFamily="18" charset="0"/>
            </a:endParaRPr>
          </a:p>
        </p:txBody>
      </p:sp>
      <p:grpSp>
        <p:nvGrpSpPr>
          <p:cNvPr id="3" name="Group 22"/>
          <p:cNvGrpSpPr/>
          <p:nvPr/>
        </p:nvGrpSpPr>
        <p:grpSpPr>
          <a:xfrm>
            <a:off x="2895600" y="4857750"/>
            <a:ext cx="3903376" cy="800100"/>
            <a:chOff x="2438400" y="3429000"/>
            <a:chExt cx="3903376" cy="800100"/>
          </a:xfrm>
        </p:grpSpPr>
        <p:pic>
          <p:nvPicPr>
            <p:cNvPr id="12" name="Picture 4"/>
            <p:cNvPicPr>
              <a:picLocks noChangeAspect="1" noChangeArrowheads="1"/>
            </p:cNvPicPr>
            <p:nvPr/>
          </p:nvPicPr>
          <p:blipFill>
            <a:blip r:embed="rId4" cstate="print"/>
            <a:srcRect/>
            <a:stretch>
              <a:fillRect/>
            </a:stretch>
          </p:blipFill>
          <p:spPr bwMode="auto">
            <a:xfrm>
              <a:off x="2438400" y="3448050"/>
              <a:ext cx="550576" cy="781050"/>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4114800" y="3429000"/>
              <a:ext cx="550576" cy="781050"/>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5791200" y="3429000"/>
              <a:ext cx="550576" cy="781050"/>
            </a:xfrm>
            <a:prstGeom prst="rect">
              <a:avLst/>
            </a:prstGeom>
            <a:noFill/>
            <a:ln w="9525">
              <a:noFill/>
              <a:miter lim="800000"/>
              <a:headEnd/>
              <a:tailEnd/>
            </a:ln>
          </p:spPr>
        </p:pic>
      </p:grpSp>
      <p:grpSp>
        <p:nvGrpSpPr>
          <p:cNvPr id="6" name="Group 30"/>
          <p:cNvGrpSpPr/>
          <p:nvPr/>
        </p:nvGrpSpPr>
        <p:grpSpPr>
          <a:xfrm>
            <a:off x="2895600" y="5638800"/>
            <a:ext cx="3810000" cy="685800"/>
            <a:chOff x="2438400" y="4267200"/>
            <a:chExt cx="3810000" cy="685800"/>
          </a:xfrm>
        </p:grpSpPr>
        <p:sp>
          <p:nvSpPr>
            <p:cNvPr id="11" name="Up-Down Arrow 10"/>
            <p:cNvSpPr/>
            <p:nvPr/>
          </p:nvSpPr>
          <p:spPr>
            <a:xfrm>
              <a:off x="2438400" y="4267200"/>
              <a:ext cx="457200" cy="685800"/>
            </a:xfrm>
            <a:prstGeom prst="up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Down Arrow 14"/>
            <p:cNvSpPr/>
            <p:nvPr/>
          </p:nvSpPr>
          <p:spPr>
            <a:xfrm>
              <a:off x="4114800" y="4267200"/>
              <a:ext cx="457200" cy="685800"/>
            </a:xfrm>
            <a:prstGeom prst="up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Down Arrow 15"/>
            <p:cNvSpPr/>
            <p:nvPr/>
          </p:nvSpPr>
          <p:spPr>
            <a:xfrm>
              <a:off x="5791200" y="4267200"/>
              <a:ext cx="457200" cy="685800"/>
            </a:xfrm>
            <a:prstGeom prst="up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3429000" y="2895600"/>
            <a:ext cx="2819400" cy="7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Garamond" pitchFamily="18" charset="0"/>
              </a:rPr>
              <a:t>YSmart</a:t>
            </a:r>
            <a:endParaRPr lang="en-US" sz="2800" b="1" dirty="0">
              <a:solidFill>
                <a:srgbClr val="FFFF00"/>
              </a:solidFill>
              <a:latin typeface="Garamond" pitchFamily="18" charset="0"/>
            </a:endParaRPr>
          </a:p>
        </p:txBody>
      </p:sp>
      <p:sp>
        <p:nvSpPr>
          <p:cNvPr id="34" name="Freeform 33"/>
          <p:cNvSpPr/>
          <p:nvPr/>
        </p:nvSpPr>
        <p:spPr>
          <a:xfrm>
            <a:off x="3124200" y="4531658"/>
            <a:ext cx="1564342" cy="802341"/>
          </a:xfrm>
          <a:custGeom>
            <a:avLst/>
            <a:gdLst>
              <a:gd name="connsiteX0" fmla="*/ 1452282 w 1452282"/>
              <a:gd name="connsiteY0" fmla="*/ 0 h 1089212"/>
              <a:gd name="connsiteX1" fmla="*/ 470647 w 1452282"/>
              <a:gd name="connsiteY1" fmla="*/ 430306 h 1089212"/>
              <a:gd name="connsiteX2" fmla="*/ 0 w 1452282"/>
              <a:gd name="connsiteY2" fmla="*/ 1089212 h 1089212"/>
              <a:gd name="connsiteX0" fmla="*/ 1564342 w 1564342"/>
              <a:gd name="connsiteY0" fmla="*/ 0 h 802341"/>
              <a:gd name="connsiteX1" fmla="*/ 582707 w 1564342"/>
              <a:gd name="connsiteY1" fmla="*/ 430306 h 802341"/>
              <a:gd name="connsiteX2" fmla="*/ 0 w 1564342"/>
              <a:gd name="connsiteY2" fmla="*/ 802341 h 802341"/>
              <a:gd name="connsiteX0" fmla="*/ 1564342 w 1564342"/>
              <a:gd name="connsiteY0" fmla="*/ 0 h 802341"/>
              <a:gd name="connsiteX1" fmla="*/ 457200 w 1564342"/>
              <a:gd name="connsiteY1" fmla="*/ 268942 h 802341"/>
              <a:gd name="connsiteX2" fmla="*/ 0 w 1564342"/>
              <a:gd name="connsiteY2" fmla="*/ 802341 h 802341"/>
            </a:gdLst>
            <a:ahLst/>
            <a:cxnLst>
              <a:cxn ang="0">
                <a:pos x="connsiteX0" y="connsiteY0"/>
              </a:cxn>
              <a:cxn ang="0">
                <a:pos x="connsiteX1" y="connsiteY1"/>
              </a:cxn>
              <a:cxn ang="0">
                <a:pos x="connsiteX2" y="connsiteY2"/>
              </a:cxn>
            </a:cxnLst>
            <a:rect l="l" t="t" r="r" b="b"/>
            <a:pathLst>
              <a:path w="1564342" h="802341">
                <a:moveTo>
                  <a:pt x="1564342" y="0"/>
                </a:moveTo>
                <a:cubicBezTo>
                  <a:pt x="1194548" y="124385"/>
                  <a:pt x="717924" y="135219"/>
                  <a:pt x="457200" y="268942"/>
                </a:cubicBezTo>
                <a:cubicBezTo>
                  <a:pt x="196476" y="402665"/>
                  <a:pt x="114300" y="563655"/>
                  <a:pt x="0" y="802341"/>
                </a:cubicBezTo>
              </a:path>
            </a:pathLst>
          </a:custGeom>
          <a:ln w="508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953000" y="4495800"/>
            <a:ext cx="1714500" cy="762000"/>
          </a:xfrm>
          <a:custGeom>
            <a:avLst/>
            <a:gdLst>
              <a:gd name="connsiteX0" fmla="*/ 1452282 w 1452282"/>
              <a:gd name="connsiteY0" fmla="*/ 0 h 1089212"/>
              <a:gd name="connsiteX1" fmla="*/ 470647 w 1452282"/>
              <a:gd name="connsiteY1" fmla="*/ 430306 h 1089212"/>
              <a:gd name="connsiteX2" fmla="*/ 0 w 1452282"/>
              <a:gd name="connsiteY2" fmla="*/ 1089212 h 1089212"/>
              <a:gd name="connsiteX0" fmla="*/ 369794 w 2796241"/>
              <a:gd name="connsiteY0" fmla="*/ 0 h 1241612"/>
              <a:gd name="connsiteX1" fmla="*/ 2516841 w 2796241"/>
              <a:gd name="connsiteY1" fmla="*/ 582706 h 1241612"/>
              <a:gd name="connsiteX2" fmla="*/ 2046194 w 2796241"/>
              <a:gd name="connsiteY2" fmla="*/ 1241612 h 1241612"/>
              <a:gd name="connsiteX0" fmla="*/ 369794 w 2160494"/>
              <a:gd name="connsiteY0" fmla="*/ 0 h 1241612"/>
              <a:gd name="connsiteX1" fmla="*/ 1284195 w 2160494"/>
              <a:gd name="connsiteY1" fmla="*/ 685800 h 1241612"/>
              <a:gd name="connsiteX2" fmla="*/ 2046194 w 2160494"/>
              <a:gd name="connsiteY2" fmla="*/ 1241612 h 1241612"/>
              <a:gd name="connsiteX0" fmla="*/ 369794 w 2160494"/>
              <a:gd name="connsiteY0" fmla="*/ 0 h 1241612"/>
              <a:gd name="connsiteX1" fmla="*/ 1588995 w 2160494"/>
              <a:gd name="connsiteY1" fmla="*/ 533400 h 1241612"/>
              <a:gd name="connsiteX2" fmla="*/ 2046194 w 2160494"/>
              <a:gd name="connsiteY2" fmla="*/ 1241612 h 1241612"/>
              <a:gd name="connsiteX0" fmla="*/ 369794 w 2160495"/>
              <a:gd name="connsiteY0" fmla="*/ 0 h 990600"/>
              <a:gd name="connsiteX1" fmla="*/ 1588995 w 2160495"/>
              <a:gd name="connsiteY1" fmla="*/ 533400 h 990600"/>
              <a:gd name="connsiteX2" fmla="*/ 2046195 w 2160495"/>
              <a:gd name="connsiteY2" fmla="*/ 990600 h 990600"/>
              <a:gd name="connsiteX0" fmla="*/ 0 w 1790701"/>
              <a:gd name="connsiteY0" fmla="*/ 0 h 990600"/>
              <a:gd name="connsiteX1" fmla="*/ 304801 w 1790701"/>
              <a:gd name="connsiteY1" fmla="*/ 152400 h 990600"/>
              <a:gd name="connsiteX2" fmla="*/ 1219201 w 1790701"/>
              <a:gd name="connsiteY2" fmla="*/ 533400 h 990600"/>
              <a:gd name="connsiteX3" fmla="*/ 1676401 w 1790701"/>
              <a:gd name="connsiteY3" fmla="*/ 990600 h 990600"/>
              <a:gd name="connsiteX0" fmla="*/ 0 w 1714500"/>
              <a:gd name="connsiteY0" fmla="*/ 0 h 762000"/>
              <a:gd name="connsiteX1" fmla="*/ 304801 w 1714500"/>
              <a:gd name="connsiteY1" fmla="*/ 152400 h 762000"/>
              <a:gd name="connsiteX2" fmla="*/ 1219201 w 1714500"/>
              <a:gd name="connsiteY2" fmla="*/ 533400 h 762000"/>
              <a:gd name="connsiteX3" fmla="*/ 1600200 w 1714500"/>
              <a:gd name="connsiteY3" fmla="*/ 762000 h 762000"/>
              <a:gd name="connsiteX0" fmla="*/ 0 w 1714500"/>
              <a:gd name="connsiteY0" fmla="*/ 0 h 762000"/>
              <a:gd name="connsiteX1" fmla="*/ 304801 w 1714500"/>
              <a:gd name="connsiteY1" fmla="*/ 152400 h 762000"/>
              <a:gd name="connsiteX2" fmla="*/ 1219200 w 1714500"/>
              <a:gd name="connsiteY2" fmla="*/ 381000 h 762000"/>
              <a:gd name="connsiteX3" fmla="*/ 1600200 w 17145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714500" h="762000">
                <a:moveTo>
                  <a:pt x="0" y="0"/>
                </a:moveTo>
                <a:cubicBezTo>
                  <a:pt x="747" y="5977"/>
                  <a:pt x="101601" y="88900"/>
                  <a:pt x="304801" y="152400"/>
                </a:cubicBezTo>
                <a:cubicBezTo>
                  <a:pt x="508001" y="215900"/>
                  <a:pt x="1003300" y="279400"/>
                  <a:pt x="1219200" y="381000"/>
                </a:cubicBezTo>
                <a:cubicBezTo>
                  <a:pt x="1435100" y="482600"/>
                  <a:pt x="1714500" y="523314"/>
                  <a:pt x="1600200" y="762000"/>
                </a:cubicBezTo>
              </a:path>
            </a:pathLst>
          </a:custGeom>
          <a:ln w="508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787900" y="4508500"/>
            <a:ext cx="203199" cy="787400"/>
          </a:xfrm>
          <a:custGeom>
            <a:avLst/>
            <a:gdLst>
              <a:gd name="connsiteX0" fmla="*/ 1452282 w 1452282"/>
              <a:gd name="connsiteY0" fmla="*/ 0 h 1089212"/>
              <a:gd name="connsiteX1" fmla="*/ 470647 w 1452282"/>
              <a:gd name="connsiteY1" fmla="*/ 430306 h 1089212"/>
              <a:gd name="connsiteX2" fmla="*/ 0 w 1452282"/>
              <a:gd name="connsiteY2" fmla="*/ 1089212 h 1089212"/>
              <a:gd name="connsiteX0" fmla="*/ 369794 w 2796241"/>
              <a:gd name="connsiteY0" fmla="*/ 0 h 1241612"/>
              <a:gd name="connsiteX1" fmla="*/ 2516841 w 2796241"/>
              <a:gd name="connsiteY1" fmla="*/ 582706 h 1241612"/>
              <a:gd name="connsiteX2" fmla="*/ 2046194 w 2796241"/>
              <a:gd name="connsiteY2" fmla="*/ 1241612 h 1241612"/>
              <a:gd name="connsiteX0" fmla="*/ 369794 w 2160494"/>
              <a:gd name="connsiteY0" fmla="*/ 0 h 1241612"/>
              <a:gd name="connsiteX1" fmla="*/ 1284195 w 2160494"/>
              <a:gd name="connsiteY1" fmla="*/ 685800 h 1241612"/>
              <a:gd name="connsiteX2" fmla="*/ 2046194 w 2160494"/>
              <a:gd name="connsiteY2" fmla="*/ 1241612 h 1241612"/>
              <a:gd name="connsiteX0" fmla="*/ 369794 w 2160494"/>
              <a:gd name="connsiteY0" fmla="*/ 0 h 1241612"/>
              <a:gd name="connsiteX1" fmla="*/ 1588995 w 2160494"/>
              <a:gd name="connsiteY1" fmla="*/ 533400 h 1241612"/>
              <a:gd name="connsiteX2" fmla="*/ 2046194 w 2160494"/>
              <a:gd name="connsiteY2" fmla="*/ 1241612 h 1241612"/>
              <a:gd name="connsiteX0" fmla="*/ 369794 w 2160495"/>
              <a:gd name="connsiteY0" fmla="*/ 0 h 990600"/>
              <a:gd name="connsiteX1" fmla="*/ 1588995 w 2160495"/>
              <a:gd name="connsiteY1" fmla="*/ 533400 h 990600"/>
              <a:gd name="connsiteX2" fmla="*/ 2046195 w 2160495"/>
              <a:gd name="connsiteY2" fmla="*/ 990600 h 990600"/>
              <a:gd name="connsiteX0" fmla="*/ 0 w 1790701"/>
              <a:gd name="connsiteY0" fmla="*/ 0 h 990600"/>
              <a:gd name="connsiteX1" fmla="*/ 304801 w 1790701"/>
              <a:gd name="connsiteY1" fmla="*/ 152400 h 990600"/>
              <a:gd name="connsiteX2" fmla="*/ 1219201 w 1790701"/>
              <a:gd name="connsiteY2" fmla="*/ 533400 h 990600"/>
              <a:gd name="connsiteX3" fmla="*/ 1676401 w 1790701"/>
              <a:gd name="connsiteY3" fmla="*/ 990600 h 990600"/>
              <a:gd name="connsiteX0" fmla="*/ 1447799 w 1562100"/>
              <a:gd name="connsiteY0" fmla="*/ 0 h 1066800"/>
              <a:gd name="connsiteX1" fmla="*/ 76200 w 1562100"/>
              <a:gd name="connsiteY1" fmla="*/ 228600 h 1066800"/>
              <a:gd name="connsiteX2" fmla="*/ 990600 w 1562100"/>
              <a:gd name="connsiteY2" fmla="*/ 609600 h 1066800"/>
              <a:gd name="connsiteX3" fmla="*/ 1447800 w 1562100"/>
              <a:gd name="connsiteY3" fmla="*/ 1066800 h 1066800"/>
              <a:gd name="connsiteX0" fmla="*/ 469899 w 584200"/>
              <a:gd name="connsiteY0" fmla="*/ 0 h 1066800"/>
              <a:gd name="connsiteX1" fmla="*/ 393698 w 584200"/>
              <a:gd name="connsiteY1" fmla="*/ 381000 h 1066800"/>
              <a:gd name="connsiteX2" fmla="*/ 12700 w 584200"/>
              <a:gd name="connsiteY2" fmla="*/ 609600 h 1066800"/>
              <a:gd name="connsiteX3" fmla="*/ 469900 w 584200"/>
              <a:gd name="connsiteY3" fmla="*/ 1066800 h 1066800"/>
              <a:gd name="connsiteX0" fmla="*/ 76201 w 190502"/>
              <a:gd name="connsiteY0" fmla="*/ 0 h 1066800"/>
              <a:gd name="connsiteX1" fmla="*/ 0 w 190502"/>
              <a:gd name="connsiteY1" fmla="*/ 381000 h 1066800"/>
              <a:gd name="connsiteX2" fmla="*/ 76200 w 190502"/>
              <a:gd name="connsiteY2" fmla="*/ 685800 h 1066800"/>
              <a:gd name="connsiteX3" fmla="*/ 76202 w 190502"/>
              <a:gd name="connsiteY3" fmla="*/ 1066800 h 1066800"/>
              <a:gd name="connsiteX0" fmla="*/ 88901 w 203202"/>
              <a:gd name="connsiteY0" fmla="*/ 63500 h 1130300"/>
              <a:gd name="connsiteX1" fmla="*/ 12700 w 203202"/>
              <a:gd name="connsiteY1" fmla="*/ 63500 h 1130300"/>
              <a:gd name="connsiteX2" fmla="*/ 12700 w 203202"/>
              <a:gd name="connsiteY2" fmla="*/ 444500 h 1130300"/>
              <a:gd name="connsiteX3" fmla="*/ 88900 w 203202"/>
              <a:gd name="connsiteY3" fmla="*/ 749300 h 1130300"/>
              <a:gd name="connsiteX4" fmla="*/ 88902 w 203202"/>
              <a:gd name="connsiteY4" fmla="*/ 1130300 h 1130300"/>
              <a:gd name="connsiteX0" fmla="*/ 88901 w 203199"/>
              <a:gd name="connsiteY0" fmla="*/ 63500 h 787400"/>
              <a:gd name="connsiteX1" fmla="*/ 12700 w 203199"/>
              <a:gd name="connsiteY1" fmla="*/ 63500 h 787400"/>
              <a:gd name="connsiteX2" fmla="*/ 12700 w 203199"/>
              <a:gd name="connsiteY2" fmla="*/ 444500 h 787400"/>
              <a:gd name="connsiteX3" fmla="*/ 88900 w 203199"/>
              <a:gd name="connsiteY3" fmla="*/ 749300 h 787400"/>
              <a:gd name="connsiteX4" fmla="*/ 88899 w 203199"/>
              <a:gd name="connsiteY4" fmla="*/ 673100 h 78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99" h="787400">
                <a:moveTo>
                  <a:pt x="88901" y="63500"/>
                </a:moveTo>
                <a:cubicBezTo>
                  <a:pt x="82177" y="70223"/>
                  <a:pt x="25400" y="0"/>
                  <a:pt x="12700" y="63500"/>
                </a:cubicBezTo>
                <a:cubicBezTo>
                  <a:pt x="0" y="127000"/>
                  <a:pt x="0" y="330200"/>
                  <a:pt x="12700" y="444500"/>
                </a:cubicBezTo>
                <a:cubicBezTo>
                  <a:pt x="25400" y="558800"/>
                  <a:pt x="76200" y="711200"/>
                  <a:pt x="88900" y="749300"/>
                </a:cubicBezTo>
                <a:cubicBezTo>
                  <a:pt x="101600" y="787400"/>
                  <a:pt x="203199" y="434414"/>
                  <a:pt x="88899" y="673100"/>
                </a:cubicBezTo>
              </a:path>
            </a:pathLst>
          </a:custGeom>
          <a:ln w="50800">
            <a:solidFill>
              <a:schemeClr val="tx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ight Arrow 37"/>
          <p:cNvSpPr/>
          <p:nvPr/>
        </p:nvSpPr>
        <p:spPr>
          <a:xfrm rot="5400000">
            <a:off x="4591050" y="3638550"/>
            <a:ext cx="4953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 descr="e:\Users\yhuai\Desktop\Picture2.png"/>
          <p:cNvPicPr>
            <a:picLocks noChangeAspect="1" noChangeArrowheads="1"/>
          </p:cNvPicPr>
          <p:nvPr/>
        </p:nvPicPr>
        <p:blipFill>
          <a:blip r:embed="rId5" cstate="print"/>
          <a:srcRect/>
          <a:stretch>
            <a:fillRect/>
          </a:stretch>
        </p:blipFill>
        <p:spPr bwMode="auto">
          <a:xfrm>
            <a:off x="2981325" y="1881187"/>
            <a:ext cx="676275" cy="633413"/>
          </a:xfrm>
          <a:prstGeom prst="rect">
            <a:avLst/>
          </a:prstGeom>
          <a:noFill/>
        </p:spPr>
      </p:pic>
      <p:grpSp>
        <p:nvGrpSpPr>
          <p:cNvPr id="7" name="Group 52"/>
          <p:cNvGrpSpPr/>
          <p:nvPr/>
        </p:nvGrpSpPr>
        <p:grpSpPr>
          <a:xfrm>
            <a:off x="4419600" y="3962400"/>
            <a:ext cx="1022350" cy="762000"/>
            <a:chOff x="7832725" y="4114800"/>
            <a:chExt cx="1022350" cy="762000"/>
          </a:xfrm>
        </p:grpSpPr>
        <p:pic>
          <p:nvPicPr>
            <p:cNvPr id="45" name="Picture 7" descr="e:\Users\yhuai\Desktop\Picture1.png"/>
            <p:cNvPicPr>
              <a:picLocks noChangeAspect="1" noChangeArrowheads="1"/>
            </p:cNvPicPr>
            <p:nvPr/>
          </p:nvPicPr>
          <p:blipFill>
            <a:blip r:embed="rId6" cstate="print"/>
            <a:srcRect/>
            <a:stretch>
              <a:fillRect/>
            </a:stretch>
          </p:blipFill>
          <p:spPr bwMode="auto">
            <a:xfrm>
              <a:off x="7832725" y="4114800"/>
              <a:ext cx="854075" cy="609600"/>
            </a:xfrm>
            <a:prstGeom prst="rect">
              <a:avLst/>
            </a:prstGeom>
            <a:noFill/>
          </p:spPr>
        </p:pic>
        <p:pic>
          <p:nvPicPr>
            <p:cNvPr id="51" name="Picture 7" descr="e:\Users\yhuai\Desktop\Picture1.png"/>
            <p:cNvPicPr>
              <a:picLocks noChangeAspect="1" noChangeArrowheads="1"/>
            </p:cNvPicPr>
            <p:nvPr/>
          </p:nvPicPr>
          <p:blipFill>
            <a:blip r:embed="rId6" cstate="print"/>
            <a:srcRect/>
            <a:stretch>
              <a:fillRect/>
            </a:stretch>
          </p:blipFill>
          <p:spPr bwMode="auto">
            <a:xfrm>
              <a:off x="7924800" y="4191000"/>
              <a:ext cx="854075" cy="609600"/>
            </a:xfrm>
            <a:prstGeom prst="rect">
              <a:avLst/>
            </a:prstGeom>
            <a:noFill/>
          </p:spPr>
        </p:pic>
        <p:pic>
          <p:nvPicPr>
            <p:cNvPr id="52" name="Picture 7" descr="e:\Users\yhuai\Desktop\Picture1.png"/>
            <p:cNvPicPr>
              <a:picLocks noChangeAspect="1" noChangeArrowheads="1"/>
            </p:cNvPicPr>
            <p:nvPr/>
          </p:nvPicPr>
          <p:blipFill>
            <a:blip r:embed="rId6" cstate="print"/>
            <a:srcRect/>
            <a:stretch>
              <a:fillRect/>
            </a:stretch>
          </p:blipFill>
          <p:spPr bwMode="auto">
            <a:xfrm>
              <a:off x="8001000" y="4267200"/>
              <a:ext cx="854075" cy="609600"/>
            </a:xfrm>
            <a:prstGeom prst="rect">
              <a:avLst/>
            </a:prstGeom>
            <a:noFill/>
          </p:spPr>
        </p:pic>
      </p:grpSp>
      <p:sp>
        <p:nvSpPr>
          <p:cNvPr id="62" name="Oval Callout 61"/>
          <p:cNvSpPr/>
          <p:nvPr/>
        </p:nvSpPr>
        <p:spPr>
          <a:xfrm>
            <a:off x="5791200" y="1371600"/>
            <a:ext cx="3200400" cy="1524000"/>
          </a:xfrm>
          <a:prstGeom prst="wedgeEllipseCallout">
            <a:avLst>
              <a:gd name="adj1" fmla="val -67483"/>
              <a:gd name="adj2" fmla="val 43013"/>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b="1" dirty="0">
                <a:solidFill>
                  <a:schemeClr val="accent5">
                    <a:lumMod val="20000"/>
                    <a:lumOff val="80000"/>
                  </a:schemeClr>
                </a:solidFill>
                <a:latin typeface="Garamond" pitchFamily="18" charset="0"/>
              </a:rPr>
              <a:t>m</a:t>
            </a:r>
            <a:r>
              <a:rPr lang="en-US" b="1" dirty="0" smtClean="0">
                <a:solidFill>
                  <a:schemeClr val="accent5">
                    <a:lumMod val="20000"/>
                    <a:lumOff val="80000"/>
                  </a:schemeClr>
                </a:solidFill>
                <a:latin typeface="Garamond" pitchFamily="18" charset="0"/>
              </a:rPr>
              <a:t>erged patch </a:t>
            </a:r>
            <a:r>
              <a:rPr lang="en-US" sz="2600" b="1" u="sng" dirty="0" smtClean="0">
                <a:solidFill>
                  <a:schemeClr val="accent5">
                    <a:lumMod val="20000"/>
                    <a:lumOff val="80000"/>
                  </a:schemeClr>
                </a:solidFill>
                <a:latin typeface="Garamond" pitchFamily="18" charset="0"/>
              </a:rPr>
              <a:t>HIVE-2206</a:t>
            </a:r>
            <a:r>
              <a:rPr lang="en-US" sz="2600" b="1" dirty="0" smtClean="0">
                <a:solidFill>
                  <a:schemeClr val="accent5">
                    <a:lumMod val="20000"/>
                    <a:lumOff val="80000"/>
                  </a:schemeClr>
                </a:solidFill>
                <a:latin typeface="Garamond" pitchFamily="18" charset="0"/>
              </a:rPr>
              <a:t> at apache.org</a:t>
            </a:r>
            <a:endParaRPr lang="en-US" sz="2600" b="1" dirty="0">
              <a:solidFill>
                <a:schemeClr val="accent5">
                  <a:lumMod val="20000"/>
                  <a:lumOff val="80000"/>
                </a:schemeClr>
              </a:solidFill>
              <a:latin typeface="Garamond" pitchFamily="18" charset="0"/>
            </a:endParaRPr>
          </a:p>
        </p:txBody>
      </p:sp>
      <p:sp>
        <p:nvSpPr>
          <p:cNvPr id="53" name="Rectangle 52"/>
          <p:cNvSpPr/>
          <p:nvPr/>
        </p:nvSpPr>
        <p:spPr>
          <a:xfrm>
            <a:off x="3429000" y="2895600"/>
            <a:ext cx="2819400" cy="7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latin typeface="Garamond" pitchFamily="18" charset="0"/>
              </a:rPr>
              <a:t>Hive + </a:t>
            </a:r>
            <a:r>
              <a:rPr lang="en-US" sz="2800" b="1" dirty="0" err="1" smtClean="0">
                <a:solidFill>
                  <a:srgbClr val="FFFF00"/>
                </a:solidFill>
                <a:latin typeface="Garamond" pitchFamily="18" charset="0"/>
              </a:rPr>
              <a:t>YSmart</a:t>
            </a:r>
            <a:endParaRPr lang="en-US" sz="2800" b="1" dirty="0">
              <a:solidFill>
                <a:srgbClr val="FFFF00"/>
              </a:solidFill>
              <a:latin typeface="Garamond" pitchFamily="18" charset="0"/>
            </a:endParaRPr>
          </a:p>
        </p:txBody>
      </p:sp>
    </p:spTree>
    <p:extLst>
      <p:ext uri="{BB962C8B-B14F-4D97-AF65-F5344CB8AC3E}">
        <p14:creationId xmlns:p14="http://schemas.microsoft.com/office/powerpoint/2010/main" val="7015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44444E-6 L -0.30833 -4.44444E-6 " pathEditMode="relative" ptsTypes="AA">
                                      <p:cBhvr>
                                        <p:cTn id="6" dur="2000" fill="hold"/>
                                        <p:tgtEl>
                                          <p:spTgt spid="31"/>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5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2" grpId="0" animBg="1"/>
      <p:bldP spid="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An Example of Query Planner in Hive </a:t>
            </a:r>
            <a:endParaRPr lang="en-US" dirty="0"/>
          </a:p>
        </p:txBody>
      </p:sp>
      <p:sp>
        <p:nvSpPr>
          <p:cNvPr id="3" name="Content Placeholder 2"/>
          <p:cNvSpPr>
            <a:spLocks noGrp="1"/>
          </p:cNvSpPr>
          <p:nvPr>
            <p:ph idx="1"/>
          </p:nvPr>
        </p:nvSpPr>
        <p:spPr>
          <a:xfrm>
            <a:off x="457200" y="1346206"/>
            <a:ext cx="8229600" cy="4525963"/>
          </a:xfrm>
        </p:spPr>
        <p:txBody>
          <a:bodyPr/>
          <a:lstStyle/>
          <a:p>
            <a:r>
              <a:rPr lang="en-US" dirty="0" smtClean="0"/>
              <a:t>Correlation optimizer:</a:t>
            </a:r>
          </a:p>
          <a:p>
            <a:pPr lvl="1"/>
            <a:r>
              <a:rPr lang="en-US" dirty="0" smtClean="0"/>
              <a:t>Merge multiple MR jobs into a single one based on the idea of </a:t>
            </a:r>
            <a:r>
              <a:rPr lang="en-US" b="1" dirty="0" err="1" smtClean="0">
                <a:solidFill>
                  <a:schemeClr val="accent2"/>
                </a:solidFill>
              </a:rPr>
              <a:t>YSmart</a:t>
            </a:r>
            <a:r>
              <a:rPr lang="en-US" b="1" dirty="0" smtClean="0">
                <a:solidFill>
                  <a:schemeClr val="accent2"/>
                </a:solidFill>
              </a:rPr>
              <a:t> </a:t>
            </a:r>
            <a:r>
              <a:rPr lang="en-US" dirty="0" smtClean="0"/>
              <a:t>[ICDCS11]</a:t>
            </a:r>
            <a:endParaRPr lang="en-US" dirty="0"/>
          </a:p>
        </p:txBody>
      </p:sp>
      <p:sp>
        <p:nvSpPr>
          <p:cNvPr id="5" name="Rectangle 4"/>
          <p:cNvSpPr/>
          <p:nvPr/>
        </p:nvSpPr>
        <p:spPr>
          <a:xfrm>
            <a:off x="148773" y="3547320"/>
            <a:ext cx="3915228" cy="2585323"/>
          </a:xfrm>
          <a:prstGeom prst="rect">
            <a:avLst/>
          </a:prstGeom>
        </p:spPr>
        <p:txBody>
          <a:bodyPr wrap="square">
            <a:spAutoFit/>
          </a:bodyPr>
          <a:lstStyle/>
          <a:p>
            <a:r>
              <a:rPr lang="en-US" b="1" dirty="0">
                <a:latin typeface="Arial"/>
                <a:cs typeface="Arial"/>
              </a:rPr>
              <a:t>SELECT </a:t>
            </a:r>
            <a:r>
              <a:rPr lang="en-US" b="1" dirty="0" smtClean="0">
                <a:latin typeface="Arial"/>
                <a:cs typeface="Arial"/>
              </a:rPr>
              <a:t>p.c1, q.c2, </a:t>
            </a:r>
            <a:r>
              <a:rPr lang="en-US" b="1" dirty="0" err="1" smtClean="0">
                <a:latin typeface="Arial"/>
                <a:cs typeface="Arial"/>
              </a:rPr>
              <a:t>q.cnt</a:t>
            </a:r>
            <a:endParaRPr lang="en-US" b="1" dirty="0" smtClean="0">
              <a:latin typeface="Arial"/>
              <a:cs typeface="Arial"/>
            </a:endParaRPr>
          </a:p>
          <a:p>
            <a:r>
              <a:rPr lang="en-US" b="1" dirty="0" smtClean="0">
                <a:latin typeface="Arial"/>
                <a:cs typeface="Arial"/>
              </a:rPr>
              <a:t>FROM (SELECT x.c1 AS c1 </a:t>
            </a:r>
          </a:p>
          <a:p>
            <a:r>
              <a:rPr lang="en-US" b="1" dirty="0">
                <a:latin typeface="Arial"/>
                <a:cs typeface="Arial"/>
              </a:rPr>
              <a:t> </a:t>
            </a:r>
            <a:r>
              <a:rPr lang="en-US" b="1" dirty="0" smtClean="0">
                <a:latin typeface="Arial"/>
                <a:cs typeface="Arial"/>
              </a:rPr>
              <a:t>            FROM </a:t>
            </a:r>
            <a:r>
              <a:rPr lang="en-US" b="1" dirty="0">
                <a:solidFill>
                  <a:srgbClr val="0000FF"/>
                </a:solidFill>
                <a:latin typeface="Arial"/>
                <a:cs typeface="Arial"/>
              </a:rPr>
              <a:t>t1</a:t>
            </a:r>
            <a:r>
              <a:rPr lang="en-US" b="1" dirty="0">
                <a:latin typeface="Arial"/>
                <a:cs typeface="Arial"/>
              </a:rPr>
              <a:t> </a:t>
            </a:r>
            <a:r>
              <a:rPr lang="en-US" b="1" dirty="0" smtClean="0">
                <a:latin typeface="Arial"/>
                <a:cs typeface="Arial"/>
              </a:rPr>
              <a:t>x</a:t>
            </a:r>
          </a:p>
          <a:p>
            <a:r>
              <a:rPr lang="en-US" b="1" dirty="0">
                <a:latin typeface="Arial"/>
                <a:cs typeface="Arial"/>
              </a:rPr>
              <a:t> </a:t>
            </a:r>
            <a:r>
              <a:rPr lang="en-US" b="1" dirty="0" smtClean="0">
                <a:latin typeface="Arial"/>
                <a:cs typeface="Arial"/>
              </a:rPr>
              <a:t>           JOIN t2 </a:t>
            </a:r>
            <a:r>
              <a:rPr lang="en-US" b="1" dirty="0">
                <a:latin typeface="Arial"/>
                <a:cs typeface="Arial"/>
              </a:rPr>
              <a:t>y </a:t>
            </a:r>
            <a:r>
              <a:rPr lang="en-US" b="1" dirty="0" smtClean="0">
                <a:latin typeface="Arial"/>
                <a:cs typeface="Arial"/>
              </a:rPr>
              <a:t>ON (</a:t>
            </a:r>
            <a:r>
              <a:rPr lang="en-US" b="1" dirty="0">
                <a:solidFill>
                  <a:srgbClr val="0000FF"/>
                </a:solidFill>
                <a:latin typeface="Arial"/>
                <a:cs typeface="Arial"/>
              </a:rPr>
              <a:t>x.c1=y.c1</a:t>
            </a:r>
            <a:r>
              <a:rPr lang="en-US" b="1" dirty="0" smtClean="0">
                <a:latin typeface="Arial"/>
                <a:cs typeface="Arial"/>
              </a:rPr>
              <a:t>)) p</a:t>
            </a:r>
          </a:p>
          <a:p>
            <a:r>
              <a:rPr lang="en-US" b="1" dirty="0" smtClean="0">
                <a:latin typeface="Arial"/>
                <a:cs typeface="Arial"/>
              </a:rPr>
              <a:t>JOIN (SELECT z.c1 AS c1,</a:t>
            </a:r>
          </a:p>
          <a:p>
            <a:r>
              <a:rPr lang="en-US" b="1" dirty="0">
                <a:latin typeface="Arial"/>
                <a:cs typeface="Arial"/>
              </a:rPr>
              <a:t> </a:t>
            </a:r>
            <a:r>
              <a:rPr lang="en-US" b="1" dirty="0" smtClean="0">
                <a:latin typeface="Arial"/>
                <a:cs typeface="Arial"/>
              </a:rPr>
              <a:t>                         count(*) AS </a:t>
            </a:r>
            <a:r>
              <a:rPr lang="en-US" b="1" dirty="0" err="1" smtClean="0">
                <a:latin typeface="Arial"/>
                <a:cs typeface="Arial"/>
              </a:rPr>
              <a:t>cnt</a:t>
            </a:r>
            <a:endParaRPr lang="en-US" b="1" dirty="0">
              <a:latin typeface="Arial"/>
              <a:cs typeface="Arial"/>
            </a:endParaRPr>
          </a:p>
          <a:p>
            <a:r>
              <a:rPr lang="en-US" b="1" dirty="0" smtClean="0">
                <a:latin typeface="Arial"/>
                <a:cs typeface="Arial"/>
              </a:rPr>
              <a:t>           FROM </a:t>
            </a:r>
            <a:r>
              <a:rPr lang="en-US" b="1" dirty="0" smtClean="0">
                <a:solidFill>
                  <a:srgbClr val="0000FF"/>
                </a:solidFill>
                <a:latin typeface="Arial"/>
                <a:cs typeface="Arial"/>
              </a:rPr>
              <a:t>t1</a:t>
            </a:r>
            <a:r>
              <a:rPr lang="en-US" b="1" dirty="0" smtClean="0">
                <a:latin typeface="Arial"/>
                <a:cs typeface="Arial"/>
              </a:rPr>
              <a:t> z</a:t>
            </a:r>
          </a:p>
          <a:p>
            <a:r>
              <a:rPr lang="en-US" b="1" dirty="0">
                <a:latin typeface="Arial"/>
                <a:cs typeface="Arial"/>
              </a:rPr>
              <a:t> </a:t>
            </a:r>
            <a:r>
              <a:rPr lang="en-US" b="1" dirty="0" smtClean="0">
                <a:latin typeface="Arial"/>
                <a:cs typeface="Arial"/>
              </a:rPr>
              <a:t>          GROUP BY </a:t>
            </a:r>
            <a:r>
              <a:rPr lang="en-US" b="1" dirty="0" smtClean="0">
                <a:solidFill>
                  <a:srgbClr val="0000FF"/>
                </a:solidFill>
                <a:latin typeface="Arial"/>
                <a:cs typeface="Arial"/>
              </a:rPr>
              <a:t>z.c1</a:t>
            </a:r>
            <a:r>
              <a:rPr lang="en-US" b="1" dirty="0" smtClean="0">
                <a:latin typeface="Arial"/>
                <a:cs typeface="Arial"/>
              </a:rPr>
              <a:t>) q</a:t>
            </a:r>
            <a:endParaRPr lang="en-US" b="1" dirty="0">
              <a:latin typeface="Arial"/>
              <a:cs typeface="Arial"/>
            </a:endParaRPr>
          </a:p>
          <a:p>
            <a:r>
              <a:rPr lang="en-US" b="1" dirty="0" smtClean="0">
                <a:latin typeface="Arial"/>
                <a:cs typeface="Arial"/>
              </a:rPr>
              <a:t>ON (</a:t>
            </a:r>
            <a:r>
              <a:rPr lang="en-US" b="1" dirty="0" smtClean="0">
                <a:solidFill>
                  <a:srgbClr val="0000FF"/>
                </a:solidFill>
                <a:latin typeface="Arial"/>
                <a:cs typeface="Arial"/>
              </a:rPr>
              <a:t>p.c1=q.c1</a:t>
            </a:r>
            <a:r>
              <a:rPr lang="en-US" b="1" dirty="0" smtClean="0">
                <a:latin typeface="Arial"/>
                <a:cs typeface="Arial"/>
              </a:rPr>
              <a:t>)</a:t>
            </a:r>
          </a:p>
        </p:txBody>
      </p:sp>
      <p:grpSp>
        <p:nvGrpSpPr>
          <p:cNvPr id="12" name="Group 11"/>
          <p:cNvGrpSpPr/>
          <p:nvPr/>
        </p:nvGrpSpPr>
        <p:grpSpPr>
          <a:xfrm>
            <a:off x="4244040" y="3285710"/>
            <a:ext cx="4637177" cy="2864371"/>
            <a:chOff x="4244040" y="3285710"/>
            <a:chExt cx="4637177" cy="2864371"/>
          </a:xfrm>
        </p:grpSpPr>
        <p:sp>
          <p:nvSpPr>
            <p:cNvPr id="6" name="Rectangle 5"/>
            <p:cNvSpPr/>
            <p:nvPr/>
          </p:nvSpPr>
          <p:spPr>
            <a:xfrm>
              <a:off x="4244040" y="5611452"/>
              <a:ext cx="1237206"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a:cs typeface="Arial"/>
                </a:rPr>
                <a:t>t</a:t>
              </a:r>
              <a:r>
                <a:rPr lang="en-US" sz="2400" b="1" dirty="0" smtClean="0">
                  <a:latin typeface="Arial"/>
                  <a:cs typeface="Arial"/>
                </a:rPr>
                <a:t>1 as x </a:t>
              </a:r>
              <a:endParaRPr lang="en-US" sz="2400" b="1" dirty="0">
                <a:latin typeface="Arial"/>
                <a:cs typeface="Arial"/>
              </a:endParaRPr>
            </a:p>
          </p:txBody>
        </p:sp>
        <p:sp>
          <p:nvSpPr>
            <p:cNvPr id="7" name="Rectangle 6"/>
            <p:cNvSpPr/>
            <p:nvPr/>
          </p:nvSpPr>
          <p:spPr>
            <a:xfrm>
              <a:off x="5939803" y="5611452"/>
              <a:ext cx="1243584"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Arial"/>
                  <a:cs typeface="Arial"/>
                </a:rPr>
                <a:t>t2 as y</a:t>
              </a:r>
              <a:endParaRPr lang="en-US" sz="2400" b="1" dirty="0">
                <a:latin typeface="Arial"/>
                <a:cs typeface="Arial"/>
              </a:endParaRPr>
            </a:p>
          </p:txBody>
        </p:sp>
        <p:cxnSp>
          <p:nvCxnSpPr>
            <p:cNvPr id="8" name="Straight Arrow Connector 7"/>
            <p:cNvCxnSpPr>
              <a:stCxn id="6" idx="0"/>
              <a:endCxn id="11" idx="2"/>
            </p:cNvCxnSpPr>
            <p:nvPr/>
          </p:nvCxnSpPr>
          <p:spPr>
            <a:xfrm flipV="1">
              <a:off x="4862643" y="4975987"/>
              <a:ext cx="882809" cy="63546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7" idx="0"/>
              <a:endCxn id="11" idx="2"/>
            </p:cNvCxnSpPr>
            <p:nvPr/>
          </p:nvCxnSpPr>
          <p:spPr>
            <a:xfrm flipH="1" flipV="1">
              <a:off x="5745452" y="4975987"/>
              <a:ext cx="816143" cy="63546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5192095" y="4452767"/>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JOIN1</a:t>
              </a:r>
              <a:endParaRPr lang="en-US" sz="2200" b="1" dirty="0">
                <a:latin typeface="Arial"/>
                <a:cs typeface="Arial"/>
              </a:endParaRPr>
            </a:p>
          </p:txBody>
        </p:sp>
        <p:sp>
          <p:nvSpPr>
            <p:cNvPr id="18" name="Rectangle 17"/>
            <p:cNvSpPr/>
            <p:nvPr/>
          </p:nvSpPr>
          <p:spPr>
            <a:xfrm>
              <a:off x="7644011" y="5611452"/>
              <a:ext cx="1237206"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a:cs typeface="Arial"/>
                </a:rPr>
                <a:t>t</a:t>
              </a:r>
              <a:r>
                <a:rPr lang="en-US" sz="2400" b="1" dirty="0" smtClean="0">
                  <a:latin typeface="Arial"/>
                  <a:cs typeface="Arial"/>
                </a:rPr>
                <a:t>1 as z </a:t>
              </a:r>
              <a:endParaRPr lang="en-US" sz="2400" b="1" dirty="0">
                <a:latin typeface="Arial"/>
                <a:cs typeface="Arial"/>
              </a:endParaRPr>
            </a:p>
          </p:txBody>
        </p:sp>
        <p:sp>
          <p:nvSpPr>
            <p:cNvPr id="19" name="Rectangle 18"/>
            <p:cNvSpPr/>
            <p:nvPr/>
          </p:nvSpPr>
          <p:spPr>
            <a:xfrm>
              <a:off x="7680297" y="4452767"/>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GBY</a:t>
              </a:r>
              <a:endParaRPr lang="en-US" sz="2200" b="1" dirty="0">
                <a:latin typeface="Arial"/>
                <a:cs typeface="Arial"/>
              </a:endParaRPr>
            </a:p>
          </p:txBody>
        </p:sp>
        <p:sp>
          <p:nvSpPr>
            <p:cNvPr id="20" name="Rectangle 19"/>
            <p:cNvSpPr/>
            <p:nvPr/>
          </p:nvSpPr>
          <p:spPr>
            <a:xfrm>
              <a:off x="6451208" y="3285710"/>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JOIN2</a:t>
              </a:r>
              <a:endParaRPr lang="en-US" sz="2200" b="1" dirty="0">
                <a:latin typeface="Arial"/>
                <a:cs typeface="Arial"/>
              </a:endParaRPr>
            </a:p>
          </p:txBody>
        </p:sp>
        <p:cxnSp>
          <p:nvCxnSpPr>
            <p:cNvPr id="21" name="Straight Arrow Connector 20"/>
            <p:cNvCxnSpPr>
              <a:stCxn id="11" idx="0"/>
              <a:endCxn id="20" idx="2"/>
            </p:cNvCxnSpPr>
            <p:nvPr/>
          </p:nvCxnSpPr>
          <p:spPr>
            <a:xfrm flipV="1">
              <a:off x="5745452" y="3808930"/>
              <a:ext cx="1259113" cy="643837"/>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9" idx="0"/>
            </p:cNvCxnSpPr>
            <p:nvPr/>
          </p:nvCxnSpPr>
          <p:spPr>
            <a:xfrm flipH="1" flipV="1">
              <a:off x="7004565" y="3808931"/>
              <a:ext cx="1229089" cy="643836"/>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8" idx="0"/>
              <a:endCxn id="19" idx="2"/>
            </p:cNvCxnSpPr>
            <p:nvPr/>
          </p:nvCxnSpPr>
          <p:spPr>
            <a:xfrm flipH="1" flipV="1">
              <a:off x="8233654" y="4975987"/>
              <a:ext cx="28960" cy="63546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4020551" y="3019663"/>
            <a:ext cx="5043714" cy="3464147"/>
            <a:chOff x="4045857" y="2894016"/>
            <a:chExt cx="5043714" cy="3464147"/>
          </a:xfrm>
        </p:grpSpPr>
        <p:grpSp>
          <p:nvGrpSpPr>
            <p:cNvPr id="4" name="Group 3"/>
            <p:cNvGrpSpPr/>
            <p:nvPr/>
          </p:nvGrpSpPr>
          <p:grpSpPr>
            <a:xfrm>
              <a:off x="4045857" y="2894016"/>
              <a:ext cx="5043714" cy="3464147"/>
              <a:chOff x="4045857" y="2975416"/>
              <a:chExt cx="5043714" cy="3464147"/>
            </a:xfrm>
          </p:grpSpPr>
          <p:sp>
            <p:nvSpPr>
              <p:cNvPr id="30" name="Freeform 29"/>
              <p:cNvSpPr/>
              <p:nvPr/>
            </p:nvSpPr>
            <p:spPr>
              <a:xfrm>
                <a:off x="4045857" y="4179833"/>
                <a:ext cx="3300591" cy="2231571"/>
              </a:xfrm>
              <a:custGeom>
                <a:avLst/>
                <a:gdLst>
                  <a:gd name="connsiteX0" fmla="*/ 1106714 w 3300591"/>
                  <a:gd name="connsiteY0" fmla="*/ 54428 h 2231571"/>
                  <a:gd name="connsiteX1" fmla="*/ 997857 w 3300591"/>
                  <a:gd name="connsiteY1" fmla="*/ 199571 h 2231571"/>
                  <a:gd name="connsiteX2" fmla="*/ 979714 w 3300591"/>
                  <a:gd name="connsiteY2" fmla="*/ 254000 h 2231571"/>
                  <a:gd name="connsiteX3" fmla="*/ 943429 w 3300591"/>
                  <a:gd name="connsiteY3" fmla="*/ 308428 h 2231571"/>
                  <a:gd name="connsiteX4" fmla="*/ 925286 w 3300591"/>
                  <a:gd name="connsiteY4" fmla="*/ 362857 h 2231571"/>
                  <a:gd name="connsiteX5" fmla="*/ 852714 w 3300591"/>
                  <a:gd name="connsiteY5" fmla="*/ 508000 h 2231571"/>
                  <a:gd name="connsiteX6" fmla="*/ 798286 w 3300591"/>
                  <a:gd name="connsiteY6" fmla="*/ 616857 h 2231571"/>
                  <a:gd name="connsiteX7" fmla="*/ 780143 w 3300591"/>
                  <a:gd name="connsiteY7" fmla="*/ 689428 h 2231571"/>
                  <a:gd name="connsiteX8" fmla="*/ 762000 w 3300591"/>
                  <a:gd name="connsiteY8" fmla="*/ 798286 h 2231571"/>
                  <a:gd name="connsiteX9" fmla="*/ 725714 w 3300591"/>
                  <a:gd name="connsiteY9" fmla="*/ 907143 h 2231571"/>
                  <a:gd name="connsiteX10" fmla="*/ 707572 w 3300591"/>
                  <a:gd name="connsiteY10" fmla="*/ 961571 h 2231571"/>
                  <a:gd name="connsiteX11" fmla="*/ 671286 w 3300591"/>
                  <a:gd name="connsiteY11" fmla="*/ 1034143 h 2231571"/>
                  <a:gd name="connsiteX12" fmla="*/ 598714 w 3300591"/>
                  <a:gd name="connsiteY12" fmla="*/ 1143000 h 2231571"/>
                  <a:gd name="connsiteX13" fmla="*/ 489857 w 3300591"/>
                  <a:gd name="connsiteY13" fmla="*/ 1179286 h 2231571"/>
                  <a:gd name="connsiteX14" fmla="*/ 381000 w 3300591"/>
                  <a:gd name="connsiteY14" fmla="*/ 1251857 h 2231571"/>
                  <a:gd name="connsiteX15" fmla="*/ 326572 w 3300591"/>
                  <a:gd name="connsiteY15" fmla="*/ 1288143 h 2231571"/>
                  <a:gd name="connsiteX16" fmla="*/ 254000 w 3300591"/>
                  <a:gd name="connsiteY16" fmla="*/ 1324428 h 2231571"/>
                  <a:gd name="connsiteX17" fmla="*/ 145143 w 3300591"/>
                  <a:gd name="connsiteY17" fmla="*/ 1360714 h 2231571"/>
                  <a:gd name="connsiteX18" fmla="*/ 90714 w 3300591"/>
                  <a:gd name="connsiteY18" fmla="*/ 1433286 h 2231571"/>
                  <a:gd name="connsiteX19" fmla="*/ 0 w 3300591"/>
                  <a:gd name="connsiteY19" fmla="*/ 1632857 h 2231571"/>
                  <a:gd name="connsiteX20" fmla="*/ 18143 w 3300591"/>
                  <a:gd name="connsiteY20" fmla="*/ 2068286 h 2231571"/>
                  <a:gd name="connsiteX21" fmla="*/ 127000 w 3300591"/>
                  <a:gd name="connsiteY21" fmla="*/ 2177143 h 2231571"/>
                  <a:gd name="connsiteX22" fmla="*/ 235857 w 3300591"/>
                  <a:gd name="connsiteY22" fmla="*/ 2195286 h 2231571"/>
                  <a:gd name="connsiteX23" fmla="*/ 290286 w 3300591"/>
                  <a:gd name="connsiteY23" fmla="*/ 2213428 h 2231571"/>
                  <a:gd name="connsiteX24" fmla="*/ 489857 w 3300591"/>
                  <a:gd name="connsiteY24" fmla="*/ 2231571 h 2231571"/>
                  <a:gd name="connsiteX25" fmla="*/ 2050143 w 3300591"/>
                  <a:gd name="connsiteY25" fmla="*/ 2213428 h 2231571"/>
                  <a:gd name="connsiteX26" fmla="*/ 2140857 w 3300591"/>
                  <a:gd name="connsiteY26" fmla="*/ 2195286 h 2231571"/>
                  <a:gd name="connsiteX27" fmla="*/ 2322286 w 3300591"/>
                  <a:gd name="connsiteY27" fmla="*/ 2177143 h 2231571"/>
                  <a:gd name="connsiteX28" fmla="*/ 2558143 w 3300591"/>
                  <a:gd name="connsiteY28" fmla="*/ 2122714 h 2231571"/>
                  <a:gd name="connsiteX29" fmla="*/ 2703286 w 3300591"/>
                  <a:gd name="connsiteY29" fmla="*/ 2104571 h 2231571"/>
                  <a:gd name="connsiteX30" fmla="*/ 2866572 w 3300591"/>
                  <a:gd name="connsiteY30" fmla="*/ 2068286 h 2231571"/>
                  <a:gd name="connsiteX31" fmla="*/ 2957286 w 3300591"/>
                  <a:gd name="connsiteY31" fmla="*/ 2050143 h 2231571"/>
                  <a:gd name="connsiteX32" fmla="*/ 3029857 w 3300591"/>
                  <a:gd name="connsiteY32" fmla="*/ 2032000 h 2231571"/>
                  <a:gd name="connsiteX33" fmla="*/ 3175000 w 3300591"/>
                  <a:gd name="connsiteY33" fmla="*/ 1995714 h 2231571"/>
                  <a:gd name="connsiteX34" fmla="*/ 3211286 w 3300591"/>
                  <a:gd name="connsiteY34" fmla="*/ 1941286 h 2231571"/>
                  <a:gd name="connsiteX35" fmla="*/ 3265714 w 3300591"/>
                  <a:gd name="connsiteY35" fmla="*/ 1832428 h 2231571"/>
                  <a:gd name="connsiteX36" fmla="*/ 3265714 w 3300591"/>
                  <a:gd name="connsiteY36" fmla="*/ 1306286 h 2231571"/>
                  <a:gd name="connsiteX37" fmla="*/ 3229429 w 3300591"/>
                  <a:gd name="connsiteY37" fmla="*/ 1251857 h 2231571"/>
                  <a:gd name="connsiteX38" fmla="*/ 3211286 w 3300591"/>
                  <a:gd name="connsiteY38" fmla="*/ 1197428 h 2231571"/>
                  <a:gd name="connsiteX39" fmla="*/ 3156857 w 3300591"/>
                  <a:gd name="connsiteY39" fmla="*/ 1161143 h 2231571"/>
                  <a:gd name="connsiteX40" fmla="*/ 3048000 w 3300591"/>
                  <a:gd name="connsiteY40" fmla="*/ 1124857 h 2231571"/>
                  <a:gd name="connsiteX41" fmla="*/ 2939143 w 3300591"/>
                  <a:gd name="connsiteY41" fmla="*/ 1088571 h 2231571"/>
                  <a:gd name="connsiteX42" fmla="*/ 2884714 w 3300591"/>
                  <a:gd name="connsiteY42" fmla="*/ 1070428 h 2231571"/>
                  <a:gd name="connsiteX43" fmla="*/ 2830286 w 3300591"/>
                  <a:gd name="connsiteY43" fmla="*/ 1052286 h 2231571"/>
                  <a:gd name="connsiteX44" fmla="*/ 2721429 w 3300591"/>
                  <a:gd name="connsiteY44" fmla="*/ 961571 h 2231571"/>
                  <a:gd name="connsiteX45" fmla="*/ 2667000 w 3300591"/>
                  <a:gd name="connsiteY45" fmla="*/ 925286 h 2231571"/>
                  <a:gd name="connsiteX46" fmla="*/ 2630714 w 3300591"/>
                  <a:gd name="connsiteY46" fmla="*/ 870857 h 2231571"/>
                  <a:gd name="connsiteX47" fmla="*/ 2576286 w 3300591"/>
                  <a:gd name="connsiteY47" fmla="*/ 834571 h 2231571"/>
                  <a:gd name="connsiteX48" fmla="*/ 2467429 w 3300591"/>
                  <a:gd name="connsiteY48" fmla="*/ 671286 h 2231571"/>
                  <a:gd name="connsiteX49" fmla="*/ 2431143 w 3300591"/>
                  <a:gd name="connsiteY49" fmla="*/ 616857 h 2231571"/>
                  <a:gd name="connsiteX50" fmla="*/ 2394857 w 3300591"/>
                  <a:gd name="connsiteY50" fmla="*/ 508000 h 2231571"/>
                  <a:gd name="connsiteX51" fmla="*/ 2340429 w 3300591"/>
                  <a:gd name="connsiteY51" fmla="*/ 344714 h 2231571"/>
                  <a:gd name="connsiteX52" fmla="*/ 2286000 w 3300591"/>
                  <a:gd name="connsiteY52" fmla="*/ 217714 h 2231571"/>
                  <a:gd name="connsiteX53" fmla="*/ 2177143 w 3300591"/>
                  <a:gd name="connsiteY53" fmla="*/ 145143 h 2231571"/>
                  <a:gd name="connsiteX54" fmla="*/ 2050143 w 3300591"/>
                  <a:gd name="connsiteY54" fmla="*/ 108857 h 2231571"/>
                  <a:gd name="connsiteX55" fmla="*/ 1959429 w 3300591"/>
                  <a:gd name="connsiteY55" fmla="*/ 90714 h 2231571"/>
                  <a:gd name="connsiteX56" fmla="*/ 1850572 w 3300591"/>
                  <a:gd name="connsiteY56" fmla="*/ 36286 h 2231571"/>
                  <a:gd name="connsiteX57" fmla="*/ 1778000 w 3300591"/>
                  <a:gd name="connsiteY57" fmla="*/ 18143 h 2231571"/>
                  <a:gd name="connsiteX58" fmla="*/ 1723572 w 3300591"/>
                  <a:gd name="connsiteY58" fmla="*/ 0 h 2231571"/>
                  <a:gd name="connsiteX59" fmla="*/ 1106714 w 3300591"/>
                  <a:gd name="connsiteY59" fmla="*/ 54428 h 2231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00591" h="2231571">
                    <a:moveTo>
                      <a:pt x="1106714" y="54428"/>
                    </a:moveTo>
                    <a:cubicBezTo>
                      <a:pt x="985762" y="87690"/>
                      <a:pt x="1017110" y="161066"/>
                      <a:pt x="997857" y="199571"/>
                    </a:cubicBezTo>
                    <a:cubicBezTo>
                      <a:pt x="989304" y="216676"/>
                      <a:pt x="988267" y="236895"/>
                      <a:pt x="979714" y="254000"/>
                    </a:cubicBezTo>
                    <a:cubicBezTo>
                      <a:pt x="969963" y="273503"/>
                      <a:pt x="953180" y="288925"/>
                      <a:pt x="943429" y="308428"/>
                    </a:cubicBezTo>
                    <a:cubicBezTo>
                      <a:pt x="934876" y="325533"/>
                      <a:pt x="933200" y="345447"/>
                      <a:pt x="925286" y="362857"/>
                    </a:cubicBezTo>
                    <a:cubicBezTo>
                      <a:pt x="902903" y="412100"/>
                      <a:pt x="869819" y="456684"/>
                      <a:pt x="852714" y="508000"/>
                    </a:cubicBezTo>
                    <a:cubicBezTo>
                      <a:pt x="827677" y="583114"/>
                      <a:pt x="845180" y="546516"/>
                      <a:pt x="798286" y="616857"/>
                    </a:cubicBezTo>
                    <a:cubicBezTo>
                      <a:pt x="792238" y="641047"/>
                      <a:pt x="785033" y="664977"/>
                      <a:pt x="780143" y="689428"/>
                    </a:cubicBezTo>
                    <a:cubicBezTo>
                      <a:pt x="772929" y="725500"/>
                      <a:pt x="770922" y="762598"/>
                      <a:pt x="762000" y="798286"/>
                    </a:cubicBezTo>
                    <a:cubicBezTo>
                      <a:pt x="752723" y="835392"/>
                      <a:pt x="737809" y="870857"/>
                      <a:pt x="725714" y="907143"/>
                    </a:cubicBezTo>
                    <a:cubicBezTo>
                      <a:pt x="719666" y="925286"/>
                      <a:pt x="716125" y="944466"/>
                      <a:pt x="707572" y="961571"/>
                    </a:cubicBezTo>
                    <a:cubicBezTo>
                      <a:pt x="695477" y="985762"/>
                      <a:pt x="681940" y="1009284"/>
                      <a:pt x="671286" y="1034143"/>
                    </a:cubicBezTo>
                    <a:cubicBezTo>
                      <a:pt x="647845" y="1088838"/>
                      <a:pt x="662888" y="1107348"/>
                      <a:pt x="598714" y="1143000"/>
                    </a:cubicBezTo>
                    <a:cubicBezTo>
                      <a:pt x="565279" y="1161575"/>
                      <a:pt x="521682" y="1158070"/>
                      <a:pt x="489857" y="1179286"/>
                    </a:cubicBezTo>
                    <a:lnTo>
                      <a:pt x="381000" y="1251857"/>
                    </a:lnTo>
                    <a:cubicBezTo>
                      <a:pt x="362857" y="1263952"/>
                      <a:pt x="346075" y="1278392"/>
                      <a:pt x="326572" y="1288143"/>
                    </a:cubicBezTo>
                    <a:cubicBezTo>
                      <a:pt x="302381" y="1300238"/>
                      <a:pt x="279111" y="1314383"/>
                      <a:pt x="254000" y="1324428"/>
                    </a:cubicBezTo>
                    <a:cubicBezTo>
                      <a:pt x="218487" y="1338633"/>
                      <a:pt x="145143" y="1360714"/>
                      <a:pt x="145143" y="1360714"/>
                    </a:cubicBezTo>
                    <a:cubicBezTo>
                      <a:pt x="127000" y="1384905"/>
                      <a:pt x="105950" y="1407167"/>
                      <a:pt x="90714" y="1433286"/>
                    </a:cubicBezTo>
                    <a:cubicBezTo>
                      <a:pt x="27618" y="1541451"/>
                      <a:pt x="28874" y="1546234"/>
                      <a:pt x="0" y="1632857"/>
                    </a:cubicBezTo>
                    <a:cubicBezTo>
                      <a:pt x="6048" y="1778000"/>
                      <a:pt x="-2401" y="1924477"/>
                      <a:pt x="18143" y="2068286"/>
                    </a:cubicBezTo>
                    <a:cubicBezTo>
                      <a:pt x="22751" y="2100542"/>
                      <a:pt x="92773" y="2165734"/>
                      <a:pt x="127000" y="2177143"/>
                    </a:cubicBezTo>
                    <a:cubicBezTo>
                      <a:pt x="161898" y="2188776"/>
                      <a:pt x="199947" y="2187306"/>
                      <a:pt x="235857" y="2195286"/>
                    </a:cubicBezTo>
                    <a:cubicBezTo>
                      <a:pt x="254526" y="2199435"/>
                      <a:pt x="271354" y="2210723"/>
                      <a:pt x="290286" y="2213428"/>
                    </a:cubicBezTo>
                    <a:cubicBezTo>
                      <a:pt x="356413" y="2222874"/>
                      <a:pt x="423333" y="2225523"/>
                      <a:pt x="489857" y="2231571"/>
                    </a:cubicBezTo>
                    <a:lnTo>
                      <a:pt x="2050143" y="2213428"/>
                    </a:lnTo>
                    <a:cubicBezTo>
                      <a:pt x="2080972" y="2212750"/>
                      <a:pt x="2110291" y="2199361"/>
                      <a:pt x="2140857" y="2195286"/>
                    </a:cubicBezTo>
                    <a:cubicBezTo>
                      <a:pt x="2201102" y="2187254"/>
                      <a:pt x="2261810" y="2183191"/>
                      <a:pt x="2322286" y="2177143"/>
                    </a:cubicBezTo>
                    <a:cubicBezTo>
                      <a:pt x="2388965" y="2160473"/>
                      <a:pt x="2485544" y="2133883"/>
                      <a:pt x="2558143" y="2122714"/>
                    </a:cubicBezTo>
                    <a:cubicBezTo>
                      <a:pt x="2606334" y="2115300"/>
                      <a:pt x="2655095" y="2111985"/>
                      <a:pt x="2703286" y="2104571"/>
                    </a:cubicBezTo>
                    <a:cubicBezTo>
                      <a:pt x="2792184" y="2090894"/>
                      <a:pt x="2785323" y="2086341"/>
                      <a:pt x="2866572" y="2068286"/>
                    </a:cubicBezTo>
                    <a:cubicBezTo>
                      <a:pt x="2896675" y="2061597"/>
                      <a:pt x="2927183" y="2056833"/>
                      <a:pt x="2957286" y="2050143"/>
                    </a:cubicBezTo>
                    <a:cubicBezTo>
                      <a:pt x="2981627" y="2044734"/>
                      <a:pt x="3005516" y="2037409"/>
                      <a:pt x="3029857" y="2032000"/>
                    </a:cubicBezTo>
                    <a:cubicBezTo>
                      <a:pt x="3161219" y="2002808"/>
                      <a:pt x="3077740" y="2028135"/>
                      <a:pt x="3175000" y="1995714"/>
                    </a:cubicBezTo>
                    <a:cubicBezTo>
                      <a:pt x="3187095" y="1977571"/>
                      <a:pt x="3201534" y="1960789"/>
                      <a:pt x="3211286" y="1941286"/>
                    </a:cubicBezTo>
                    <a:cubicBezTo>
                      <a:pt x="3286408" y="1791044"/>
                      <a:pt x="3161717" y="1988427"/>
                      <a:pt x="3265714" y="1832428"/>
                    </a:cubicBezTo>
                    <a:cubicBezTo>
                      <a:pt x="3316850" y="1627887"/>
                      <a:pt x="3307342" y="1694819"/>
                      <a:pt x="3265714" y="1306286"/>
                    </a:cubicBezTo>
                    <a:cubicBezTo>
                      <a:pt x="3263391" y="1284605"/>
                      <a:pt x="3239180" y="1271360"/>
                      <a:pt x="3229429" y="1251857"/>
                    </a:cubicBezTo>
                    <a:cubicBezTo>
                      <a:pt x="3220876" y="1234752"/>
                      <a:pt x="3223233" y="1212362"/>
                      <a:pt x="3211286" y="1197428"/>
                    </a:cubicBezTo>
                    <a:cubicBezTo>
                      <a:pt x="3197664" y="1180401"/>
                      <a:pt x="3176783" y="1169999"/>
                      <a:pt x="3156857" y="1161143"/>
                    </a:cubicBezTo>
                    <a:cubicBezTo>
                      <a:pt x="3121905" y="1145609"/>
                      <a:pt x="3084286" y="1136952"/>
                      <a:pt x="3048000" y="1124857"/>
                    </a:cubicBezTo>
                    <a:lnTo>
                      <a:pt x="2939143" y="1088571"/>
                    </a:lnTo>
                    <a:lnTo>
                      <a:pt x="2884714" y="1070428"/>
                    </a:lnTo>
                    <a:lnTo>
                      <a:pt x="2830286" y="1052286"/>
                    </a:lnTo>
                    <a:cubicBezTo>
                      <a:pt x="2695142" y="962190"/>
                      <a:pt x="2861131" y="1077989"/>
                      <a:pt x="2721429" y="961571"/>
                    </a:cubicBezTo>
                    <a:cubicBezTo>
                      <a:pt x="2704678" y="947612"/>
                      <a:pt x="2685143" y="937381"/>
                      <a:pt x="2667000" y="925286"/>
                    </a:cubicBezTo>
                    <a:cubicBezTo>
                      <a:pt x="2654905" y="907143"/>
                      <a:pt x="2646133" y="886276"/>
                      <a:pt x="2630714" y="870857"/>
                    </a:cubicBezTo>
                    <a:cubicBezTo>
                      <a:pt x="2615296" y="855439"/>
                      <a:pt x="2590645" y="850981"/>
                      <a:pt x="2576286" y="834571"/>
                    </a:cubicBezTo>
                    <a:cubicBezTo>
                      <a:pt x="2576279" y="834563"/>
                      <a:pt x="2485575" y="698505"/>
                      <a:pt x="2467429" y="671286"/>
                    </a:cubicBezTo>
                    <a:cubicBezTo>
                      <a:pt x="2455334" y="653143"/>
                      <a:pt x="2438038" y="637543"/>
                      <a:pt x="2431143" y="616857"/>
                    </a:cubicBezTo>
                    <a:lnTo>
                      <a:pt x="2394857" y="508000"/>
                    </a:lnTo>
                    <a:cubicBezTo>
                      <a:pt x="2351393" y="247219"/>
                      <a:pt x="2410003" y="507055"/>
                      <a:pt x="2340429" y="344714"/>
                    </a:cubicBezTo>
                    <a:cubicBezTo>
                      <a:pt x="2314781" y="284869"/>
                      <a:pt x="2338055" y="263262"/>
                      <a:pt x="2286000" y="217714"/>
                    </a:cubicBezTo>
                    <a:cubicBezTo>
                      <a:pt x="2253180" y="188997"/>
                      <a:pt x="2218515" y="158934"/>
                      <a:pt x="2177143" y="145143"/>
                    </a:cubicBezTo>
                    <a:cubicBezTo>
                      <a:pt x="2116532" y="124939"/>
                      <a:pt x="2118485" y="124044"/>
                      <a:pt x="2050143" y="108857"/>
                    </a:cubicBezTo>
                    <a:cubicBezTo>
                      <a:pt x="2020040" y="102167"/>
                      <a:pt x="1989345" y="98193"/>
                      <a:pt x="1959429" y="90714"/>
                    </a:cubicBezTo>
                    <a:cubicBezTo>
                      <a:pt x="1837107" y="60133"/>
                      <a:pt x="1974736" y="89498"/>
                      <a:pt x="1850572" y="36286"/>
                    </a:cubicBezTo>
                    <a:cubicBezTo>
                      <a:pt x="1827653" y="26464"/>
                      <a:pt x="1801976" y="24993"/>
                      <a:pt x="1778000" y="18143"/>
                    </a:cubicBezTo>
                    <a:cubicBezTo>
                      <a:pt x="1759612" y="12889"/>
                      <a:pt x="1741715" y="6048"/>
                      <a:pt x="1723572" y="0"/>
                    </a:cubicBezTo>
                    <a:cubicBezTo>
                      <a:pt x="1094624" y="18499"/>
                      <a:pt x="1227666" y="21166"/>
                      <a:pt x="1106714" y="54428"/>
                    </a:cubicBezTo>
                    <a:close/>
                  </a:path>
                </a:pathLst>
              </a:custGeom>
              <a:solidFill>
                <a:schemeClr val="accent3">
                  <a:alpha val="30000"/>
                </a:schemeClr>
              </a:solidFill>
              <a:ln w="25400" cmpd="sng">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p:cNvSpPr/>
              <p:nvPr/>
            </p:nvSpPr>
            <p:spPr>
              <a:xfrm>
                <a:off x="7474857" y="4120315"/>
                <a:ext cx="1614714" cy="2319248"/>
              </a:xfrm>
              <a:custGeom>
                <a:avLst/>
                <a:gdLst>
                  <a:gd name="connsiteX0" fmla="*/ 526143 w 1614714"/>
                  <a:gd name="connsiteY0" fmla="*/ 5089 h 2319248"/>
                  <a:gd name="connsiteX1" fmla="*/ 453572 w 1614714"/>
                  <a:gd name="connsiteY1" fmla="*/ 95804 h 2319248"/>
                  <a:gd name="connsiteX2" fmla="*/ 381000 w 1614714"/>
                  <a:gd name="connsiteY2" fmla="*/ 168375 h 2319248"/>
                  <a:gd name="connsiteX3" fmla="*/ 308429 w 1614714"/>
                  <a:gd name="connsiteY3" fmla="*/ 240946 h 2319248"/>
                  <a:gd name="connsiteX4" fmla="*/ 272143 w 1614714"/>
                  <a:gd name="connsiteY4" fmla="*/ 295375 h 2319248"/>
                  <a:gd name="connsiteX5" fmla="*/ 217714 w 1614714"/>
                  <a:gd name="connsiteY5" fmla="*/ 313518 h 2319248"/>
                  <a:gd name="connsiteX6" fmla="*/ 163286 w 1614714"/>
                  <a:gd name="connsiteY6" fmla="*/ 349804 h 2319248"/>
                  <a:gd name="connsiteX7" fmla="*/ 90714 w 1614714"/>
                  <a:gd name="connsiteY7" fmla="*/ 386089 h 2319248"/>
                  <a:gd name="connsiteX8" fmla="*/ 36286 w 1614714"/>
                  <a:gd name="connsiteY8" fmla="*/ 531232 h 2319248"/>
                  <a:gd name="connsiteX9" fmla="*/ 0 w 1614714"/>
                  <a:gd name="connsiteY9" fmla="*/ 640089 h 2319248"/>
                  <a:gd name="connsiteX10" fmla="*/ 18143 w 1614714"/>
                  <a:gd name="connsiteY10" fmla="*/ 1021089 h 2319248"/>
                  <a:gd name="connsiteX11" fmla="*/ 72572 w 1614714"/>
                  <a:gd name="connsiteY11" fmla="*/ 1202518 h 2319248"/>
                  <a:gd name="connsiteX12" fmla="*/ 90714 w 1614714"/>
                  <a:gd name="connsiteY12" fmla="*/ 1256946 h 2319248"/>
                  <a:gd name="connsiteX13" fmla="*/ 127000 w 1614714"/>
                  <a:gd name="connsiteY13" fmla="*/ 1420232 h 2319248"/>
                  <a:gd name="connsiteX14" fmla="*/ 108857 w 1614714"/>
                  <a:gd name="connsiteY14" fmla="*/ 1783089 h 2319248"/>
                  <a:gd name="connsiteX15" fmla="*/ 127000 w 1614714"/>
                  <a:gd name="connsiteY15" fmla="*/ 2200375 h 2319248"/>
                  <a:gd name="connsiteX16" fmla="*/ 199572 w 1614714"/>
                  <a:gd name="connsiteY16" fmla="*/ 2254804 h 2319248"/>
                  <a:gd name="connsiteX17" fmla="*/ 326572 w 1614714"/>
                  <a:gd name="connsiteY17" fmla="*/ 2309232 h 2319248"/>
                  <a:gd name="connsiteX18" fmla="*/ 1342572 w 1614714"/>
                  <a:gd name="connsiteY18" fmla="*/ 2272946 h 2319248"/>
                  <a:gd name="connsiteX19" fmla="*/ 1397000 w 1614714"/>
                  <a:gd name="connsiteY19" fmla="*/ 2254804 h 2319248"/>
                  <a:gd name="connsiteX20" fmla="*/ 1505857 w 1614714"/>
                  <a:gd name="connsiteY20" fmla="*/ 2145946 h 2319248"/>
                  <a:gd name="connsiteX21" fmla="*/ 1560286 w 1614714"/>
                  <a:gd name="connsiteY21" fmla="*/ 2091518 h 2319248"/>
                  <a:gd name="connsiteX22" fmla="*/ 1614714 w 1614714"/>
                  <a:gd name="connsiteY22" fmla="*/ 1891946 h 2319248"/>
                  <a:gd name="connsiteX23" fmla="*/ 1596572 w 1614714"/>
                  <a:gd name="connsiteY23" fmla="*/ 1365804 h 2319248"/>
                  <a:gd name="connsiteX24" fmla="*/ 1560286 w 1614714"/>
                  <a:gd name="connsiteY24" fmla="*/ 1166232 h 2319248"/>
                  <a:gd name="connsiteX25" fmla="*/ 1524000 w 1614714"/>
                  <a:gd name="connsiteY25" fmla="*/ 1111804 h 2319248"/>
                  <a:gd name="connsiteX26" fmla="*/ 1505857 w 1614714"/>
                  <a:gd name="connsiteY26" fmla="*/ 984804 h 2319248"/>
                  <a:gd name="connsiteX27" fmla="*/ 1487714 w 1614714"/>
                  <a:gd name="connsiteY27" fmla="*/ 930375 h 2319248"/>
                  <a:gd name="connsiteX28" fmla="*/ 1469572 w 1614714"/>
                  <a:gd name="connsiteY28" fmla="*/ 857804 h 2319248"/>
                  <a:gd name="connsiteX29" fmla="*/ 1415143 w 1614714"/>
                  <a:gd name="connsiteY29" fmla="*/ 386089 h 2319248"/>
                  <a:gd name="connsiteX30" fmla="*/ 1360714 w 1614714"/>
                  <a:gd name="connsiteY30" fmla="*/ 277232 h 2319248"/>
                  <a:gd name="connsiteX31" fmla="*/ 1306286 w 1614714"/>
                  <a:gd name="connsiteY31" fmla="*/ 240946 h 2319248"/>
                  <a:gd name="connsiteX32" fmla="*/ 1233714 w 1614714"/>
                  <a:gd name="connsiteY32" fmla="*/ 132089 h 2319248"/>
                  <a:gd name="connsiteX33" fmla="*/ 1106714 w 1614714"/>
                  <a:gd name="connsiteY33" fmla="*/ 59518 h 2319248"/>
                  <a:gd name="connsiteX34" fmla="*/ 925286 w 1614714"/>
                  <a:gd name="connsiteY34" fmla="*/ 23232 h 2319248"/>
                  <a:gd name="connsiteX35" fmla="*/ 526143 w 1614714"/>
                  <a:gd name="connsiteY35" fmla="*/ 5089 h 231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14714" h="2319248">
                    <a:moveTo>
                      <a:pt x="526143" y="5089"/>
                    </a:moveTo>
                    <a:cubicBezTo>
                      <a:pt x="447524" y="17184"/>
                      <a:pt x="479299" y="66861"/>
                      <a:pt x="453572" y="95804"/>
                    </a:cubicBezTo>
                    <a:cubicBezTo>
                      <a:pt x="430844" y="121373"/>
                      <a:pt x="400885" y="140537"/>
                      <a:pt x="381000" y="168375"/>
                    </a:cubicBezTo>
                    <a:cubicBezTo>
                      <a:pt x="320523" y="253041"/>
                      <a:pt x="417285" y="204662"/>
                      <a:pt x="308429" y="240946"/>
                    </a:cubicBezTo>
                    <a:cubicBezTo>
                      <a:pt x="296334" y="259089"/>
                      <a:pt x="289170" y="281753"/>
                      <a:pt x="272143" y="295375"/>
                    </a:cubicBezTo>
                    <a:cubicBezTo>
                      <a:pt x="257209" y="307322"/>
                      <a:pt x="234819" y="304965"/>
                      <a:pt x="217714" y="313518"/>
                    </a:cubicBezTo>
                    <a:cubicBezTo>
                      <a:pt x="198211" y="323270"/>
                      <a:pt x="182218" y="338986"/>
                      <a:pt x="163286" y="349804"/>
                    </a:cubicBezTo>
                    <a:cubicBezTo>
                      <a:pt x="139804" y="363222"/>
                      <a:pt x="114905" y="373994"/>
                      <a:pt x="90714" y="386089"/>
                    </a:cubicBezTo>
                    <a:cubicBezTo>
                      <a:pt x="36815" y="547796"/>
                      <a:pt x="123030" y="292689"/>
                      <a:pt x="36286" y="531232"/>
                    </a:cubicBezTo>
                    <a:cubicBezTo>
                      <a:pt x="23215" y="567178"/>
                      <a:pt x="0" y="640089"/>
                      <a:pt x="0" y="640089"/>
                    </a:cubicBezTo>
                    <a:cubicBezTo>
                      <a:pt x="6048" y="767089"/>
                      <a:pt x="8004" y="894350"/>
                      <a:pt x="18143" y="1021089"/>
                    </a:cubicBezTo>
                    <a:cubicBezTo>
                      <a:pt x="21029" y="1057169"/>
                      <a:pt x="66033" y="1182900"/>
                      <a:pt x="72572" y="1202518"/>
                    </a:cubicBezTo>
                    <a:cubicBezTo>
                      <a:pt x="78620" y="1220661"/>
                      <a:pt x="87570" y="1238082"/>
                      <a:pt x="90714" y="1256946"/>
                    </a:cubicBezTo>
                    <a:cubicBezTo>
                      <a:pt x="112001" y="1384668"/>
                      <a:pt x="97224" y="1330905"/>
                      <a:pt x="127000" y="1420232"/>
                    </a:cubicBezTo>
                    <a:cubicBezTo>
                      <a:pt x="120952" y="1541184"/>
                      <a:pt x="117803" y="1662316"/>
                      <a:pt x="108857" y="1783089"/>
                    </a:cubicBezTo>
                    <a:cubicBezTo>
                      <a:pt x="94667" y="1974659"/>
                      <a:pt x="44949" y="1940548"/>
                      <a:pt x="127000" y="2200375"/>
                    </a:cubicBezTo>
                    <a:cubicBezTo>
                      <a:pt x="136106" y="2229210"/>
                      <a:pt x="173930" y="2238778"/>
                      <a:pt x="199572" y="2254804"/>
                    </a:cubicBezTo>
                    <a:cubicBezTo>
                      <a:pt x="250814" y="2286830"/>
                      <a:pt x="273663" y="2291596"/>
                      <a:pt x="326572" y="2309232"/>
                    </a:cubicBezTo>
                    <a:cubicBezTo>
                      <a:pt x="429082" y="2307222"/>
                      <a:pt x="1034689" y="2349915"/>
                      <a:pt x="1342572" y="2272946"/>
                    </a:cubicBezTo>
                    <a:cubicBezTo>
                      <a:pt x="1361125" y="2268308"/>
                      <a:pt x="1378857" y="2260851"/>
                      <a:pt x="1397000" y="2254804"/>
                    </a:cubicBezTo>
                    <a:lnTo>
                      <a:pt x="1505857" y="2145946"/>
                    </a:lnTo>
                    <a:lnTo>
                      <a:pt x="1560286" y="2091518"/>
                    </a:lnTo>
                    <a:cubicBezTo>
                      <a:pt x="1601210" y="1927822"/>
                      <a:pt x="1580802" y="1993686"/>
                      <a:pt x="1614714" y="1891946"/>
                    </a:cubicBezTo>
                    <a:cubicBezTo>
                      <a:pt x="1608667" y="1716565"/>
                      <a:pt x="1606306" y="1541019"/>
                      <a:pt x="1596572" y="1365804"/>
                    </a:cubicBezTo>
                    <a:cubicBezTo>
                      <a:pt x="1595320" y="1343263"/>
                      <a:pt x="1576895" y="1204987"/>
                      <a:pt x="1560286" y="1166232"/>
                    </a:cubicBezTo>
                    <a:cubicBezTo>
                      <a:pt x="1551697" y="1146190"/>
                      <a:pt x="1536095" y="1129947"/>
                      <a:pt x="1524000" y="1111804"/>
                    </a:cubicBezTo>
                    <a:cubicBezTo>
                      <a:pt x="1517952" y="1069471"/>
                      <a:pt x="1514244" y="1026737"/>
                      <a:pt x="1505857" y="984804"/>
                    </a:cubicBezTo>
                    <a:cubicBezTo>
                      <a:pt x="1502106" y="966051"/>
                      <a:pt x="1492968" y="948764"/>
                      <a:pt x="1487714" y="930375"/>
                    </a:cubicBezTo>
                    <a:cubicBezTo>
                      <a:pt x="1480864" y="906400"/>
                      <a:pt x="1475619" y="881994"/>
                      <a:pt x="1469572" y="857804"/>
                    </a:cubicBezTo>
                    <a:cubicBezTo>
                      <a:pt x="1449519" y="456748"/>
                      <a:pt x="1489726" y="609834"/>
                      <a:pt x="1415143" y="386089"/>
                    </a:cubicBezTo>
                    <a:cubicBezTo>
                      <a:pt x="1400387" y="341821"/>
                      <a:pt x="1395884" y="312403"/>
                      <a:pt x="1360714" y="277232"/>
                    </a:cubicBezTo>
                    <a:cubicBezTo>
                      <a:pt x="1345296" y="261814"/>
                      <a:pt x="1324429" y="253041"/>
                      <a:pt x="1306286" y="240946"/>
                    </a:cubicBezTo>
                    <a:cubicBezTo>
                      <a:pt x="1282095" y="204660"/>
                      <a:pt x="1270000" y="156279"/>
                      <a:pt x="1233714" y="132089"/>
                    </a:cubicBezTo>
                    <a:cubicBezTo>
                      <a:pt x="1188596" y="102011"/>
                      <a:pt x="1159328" y="79248"/>
                      <a:pt x="1106714" y="59518"/>
                    </a:cubicBezTo>
                    <a:cubicBezTo>
                      <a:pt x="1070902" y="46089"/>
                      <a:pt x="951858" y="25358"/>
                      <a:pt x="925286" y="23232"/>
                    </a:cubicBezTo>
                    <a:cubicBezTo>
                      <a:pt x="682608" y="3818"/>
                      <a:pt x="604762" y="-7006"/>
                      <a:pt x="526143" y="5089"/>
                    </a:cubicBezTo>
                    <a:close/>
                  </a:path>
                </a:pathLst>
              </a:custGeom>
              <a:solidFill>
                <a:schemeClr val="accent3">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31"/>
              <p:cNvSpPr/>
              <p:nvPr/>
            </p:nvSpPr>
            <p:spPr>
              <a:xfrm>
                <a:off x="6241143" y="2975416"/>
                <a:ext cx="1723571" cy="1059274"/>
              </a:xfrm>
              <a:custGeom>
                <a:avLst/>
                <a:gdLst>
                  <a:gd name="connsiteX0" fmla="*/ 72571 w 1723571"/>
                  <a:gd name="connsiteY0" fmla="*/ 97703 h 1059274"/>
                  <a:gd name="connsiteX1" fmla="*/ 36286 w 1723571"/>
                  <a:gd name="connsiteY1" fmla="*/ 279131 h 1059274"/>
                  <a:gd name="connsiteX2" fmla="*/ 0 w 1723571"/>
                  <a:gd name="connsiteY2" fmla="*/ 442417 h 1059274"/>
                  <a:gd name="connsiteX3" fmla="*/ 18143 w 1723571"/>
                  <a:gd name="connsiteY3" fmla="*/ 768988 h 1059274"/>
                  <a:gd name="connsiteX4" fmla="*/ 54428 w 1723571"/>
                  <a:gd name="connsiteY4" fmla="*/ 823417 h 1059274"/>
                  <a:gd name="connsiteX5" fmla="*/ 72571 w 1723571"/>
                  <a:gd name="connsiteY5" fmla="*/ 877845 h 1059274"/>
                  <a:gd name="connsiteX6" fmla="*/ 145143 w 1723571"/>
                  <a:gd name="connsiteY6" fmla="*/ 914131 h 1059274"/>
                  <a:gd name="connsiteX7" fmla="*/ 308428 w 1723571"/>
                  <a:gd name="connsiteY7" fmla="*/ 1041131 h 1059274"/>
                  <a:gd name="connsiteX8" fmla="*/ 362857 w 1723571"/>
                  <a:gd name="connsiteY8" fmla="*/ 1059274 h 1059274"/>
                  <a:gd name="connsiteX9" fmla="*/ 1288143 w 1723571"/>
                  <a:gd name="connsiteY9" fmla="*/ 1041131 h 1059274"/>
                  <a:gd name="connsiteX10" fmla="*/ 1415143 w 1723571"/>
                  <a:gd name="connsiteY10" fmla="*/ 986703 h 1059274"/>
                  <a:gd name="connsiteX11" fmla="*/ 1487714 w 1723571"/>
                  <a:gd name="connsiteY11" fmla="*/ 968560 h 1059274"/>
                  <a:gd name="connsiteX12" fmla="*/ 1542143 w 1723571"/>
                  <a:gd name="connsiteY12" fmla="*/ 895988 h 1059274"/>
                  <a:gd name="connsiteX13" fmla="*/ 1651000 w 1723571"/>
                  <a:gd name="connsiteY13" fmla="*/ 768988 h 1059274"/>
                  <a:gd name="connsiteX14" fmla="*/ 1705428 w 1723571"/>
                  <a:gd name="connsiteY14" fmla="*/ 623845 h 1059274"/>
                  <a:gd name="connsiteX15" fmla="*/ 1723571 w 1723571"/>
                  <a:gd name="connsiteY15" fmla="*/ 514988 h 1059274"/>
                  <a:gd name="connsiteX16" fmla="*/ 1705428 w 1723571"/>
                  <a:gd name="connsiteY16" fmla="*/ 260988 h 1059274"/>
                  <a:gd name="connsiteX17" fmla="*/ 1651000 w 1723571"/>
                  <a:gd name="connsiteY17" fmla="*/ 224703 h 1059274"/>
                  <a:gd name="connsiteX18" fmla="*/ 1542143 w 1723571"/>
                  <a:gd name="connsiteY18" fmla="*/ 115845 h 1059274"/>
                  <a:gd name="connsiteX19" fmla="*/ 1342571 w 1723571"/>
                  <a:gd name="connsiteY19" fmla="*/ 79560 h 1059274"/>
                  <a:gd name="connsiteX20" fmla="*/ 1052286 w 1723571"/>
                  <a:gd name="connsiteY20" fmla="*/ 61417 h 1059274"/>
                  <a:gd name="connsiteX21" fmla="*/ 108857 w 1723571"/>
                  <a:gd name="connsiteY21" fmla="*/ 61417 h 1059274"/>
                  <a:gd name="connsiteX22" fmla="*/ 72571 w 1723571"/>
                  <a:gd name="connsiteY22" fmla="*/ 97703 h 105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3571" h="1059274">
                    <a:moveTo>
                      <a:pt x="72571" y="97703"/>
                    </a:moveTo>
                    <a:cubicBezTo>
                      <a:pt x="60476" y="133989"/>
                      <a:pt x="72370" y="116751"/>
                      <a:pt x="36286" y="279131"/>
                    </a:cubicBezTo>
                    <a:cubicBezTo>
                      <a:pt x="-9772" y="486393"/>
                      <a:pt x="44240" y="265457"/>
                      <a:pt x="0" y="442417"/>
                    </a:cubicBezTo>
                    <a:cubicBezTo>
                      <a:pt x="6048" y="551274"/>
                      <a:pt x="2725" y="661059"/>
                      <a:pt x="18143" y="768988"/>
                    </a:cubicBezTo>
                    <a:cubicBezTo>
                      <a:pt x="21227" y="790574"/>
                      <a:pt x="44677" y="803914"/>
                      <a:pt x="54428" y="823417"/>
                    </a:cubicBezTo>
                    <a:cubicBezTo>
                      <a:pt x="62980" y="840522"/>
                      <a:pt x="59048" y="864322"/>
                      <a:pt x="72571" y="877845"/>
                    </a:cubicBezTo>
                    <a:cubicBezTo>
                      <a:pt x="91696" y="896969"/>
                      <a:pt x="120952" y="902036"/>
                      <a:pt x="145143" y="914131"/>
                    </a:cubicBezTo>
                    <a:cubicBezTo>
                      <a:pt x="192106" y="961095"/>
                      <a:pt x="243323" y="1019429"/>
                      <a:pt x="308428" y="1041131"/>
                    </a:cubicBezTo>
                    <a:lnTo>
                      <a:pt x="362857" y="1059274"/>
                    </a:lnTo>
                    <a:lnTo>
                      <a:pt x="1288143" y="1041131"/>
                    </a:lnTo>
                    <a:cubicBezTo>
                      <a:pt x="1382999" y="1037682"/>
                      <a:pt x="1338977" y="1019345"/>
                      <a:pt x="1415143" y="986703"/>
                    </a:cubicBezTo>
                    <a:cubicBezTo>
                      <a:pt x="1438062" y="976881"/>
                      <a:pt x="1463524" y="974608"/>
                      <a:pt x="1487714" y="968560"/>
                    </a:cubicBezTo>
                    <a:cubicBezTo>
                      <a:pt x="1505857" y="944369"/>
                      <a:pt x="1522231" y="918745"/>
                      <a:pt x="1542143" y="895988"/>
                    </a:cubicBezTo>
                    <a:cubicBezTo>
                      <a:pt x="1594222" y="836469"/>
                      <a:pt x="1618626" y="833735"/>
                      <a:pt x="1651000" y="768988"/>
                    </a:cubicBezTo>
                    <a:cubicBezTo>
                      <a:pt x="1656655" y="757678"/>
                      <a:pt x="1699146" y="652116"/>
                      <a:pt x="1705428" y="623845"/>
                    </a:cubicBezTo>
                    <a:cubicBezTo>
                      <a:pt x="1713408" y="587935"/>
                      <a:pt x="1717523" y="551274"/>
                      <a:pt x="1723571" y="514988"/>
                    </a:cubicBezTo>
                    <a:cubicBezTo>
                      <a:pt x="1717523" y="430321"/>
                      <a:pt x="1726015" y="343336"/>
                      <a:pt x="1705428" y="260988"/>
                    </a:cubicBezTo>
                    <a:cubicBezTo>
                      <a:pt x="1700140" y="239834"/>
                      <a:pt x="1666418" y="240121"/>
                      <a:pt x="1651000" y="224703"/>
                    </a:cubicBezTo>
                    <a:cubicBezTo>
                      <a:pt x="1575274" y="148977"/>
                      <a:pt x="1627654" y="158600"/>
                      <a:pt x="1542143" y="115845"/>
                    </a:cubicBezTo>
                    <a:cubicBezTo>
                      <a:pt x="1488173" y="88860"/>
                      <a:pt x="1387590" y="83312"/>
                      <a:pt x="1342571" y="79560"/>
                    </a:cubicBezTo>
                    <a:cubicBezTo>
                      <a:pt x="1245955" y="71509"/>
                      <a:pt x="1149048" y="67465"/>
                      <a:pt x="1052286" y="61417"/>
                    </a:cubicBezTo>
                    <a:cubicBezTo>
                      <a:pt x="722412" y="-48541"/>
                      <a:pt x="928018" y="13231"/>
                      <a:pt x="108857" y="61417"/>
                    </a:cubicBezTo>
                    <a:cubicBezTo>
                      <a:pt x="91781" y="62421"/>
                      <a:pt x="84666" y="61417"/>
                      <a:pt x="72571" y="97703"/>
                    </a:cubicBezTo>
                    <a:close/>
                  </a:path>
                </a:pathLst>
              </a:custGeom>
              <a:solidFill>
                <a:schemeClr val="accent3">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extBox 32"/>
            <p:cNvSpPr txBox="1"/>
            <p:nvPr/>
          </p:nvSpPr>
          <p:spPr>
            <a:xfrm>
              <a:off x="4580965" y="3293955"/>
              <a:ext cx="1222260" cy="523220"/>
            </a:xfrm>
            <a:prstGeom prst="rect">
              <a:avLst/>
            </a:prstGeom>
            <a:noFill/>
            <a:effectLst/>
          </p:spPr>
          <p:txBody>
            <a:bodyPr wrap="none" rtlCol="0">
              <a:spAutoFit/>
            </a:bodyPr>
            <a:lstStyle/>
            <a:p>
              <a:r>
                <a:rPr lang="en-US" sz="2800" b="1" dirty="0" smtClean="0">
                  <a:latin typeface="Arial"/>
                  <a:cs typeface="Arial"/>
                </a:rPr>
                <a:t>3 jobs</a:t>
              </a:r>
              <a:endParaRPr lang="en-US" sz="2800" b="1" dirty="0">
                <a:latin typeface="Arial"/>
                <a:cs typeface="Arial"/>
              </a:endParaRPr>
            </a:p>
          </p:txBody>
        </p:sp>
      </p:grpSp>
    </p:spTree>
    <p:extLst>
      <p:ext uri="{BB962C8B-B14F-4D97-AF65-F5344CB8AC3E}">
        <p14:creationId xmlns:p14="http://schemas.microsoft.com/office/powerpoint/2010/main" val="281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15888"/>
            <a:ext cx="9144000" cy="792162"/>
          </a:xfrm>
        </p:spPr>
        <p:txBody>
          <a:bodyPr/>
          <a:lstStyle/>
          <a:p>
            <a:r>
              <a:rPr lang="en-US" altLang="en-US" sz="3000" b="1" smtClean="0">
                <a:solidFill>
                  <a:srgbClr val="0000FF"/>
                </a:solidFill>
              </a:rPr>
              <a:t> Small Data: Locality of References</a:t>
            </a:r>
          </a:p>
        </p:txBody>
      </p:sp>
      <p:sp>
        <p:nvSpPr>
          <p:cNvPr id="3" name="Content Placeholder 2"/>
          <p:cNvSpPr>
            <a:spLocks noGrp="1"/>
          </p:cNvSpPr>
          <p:nvPr>
            <p:ph idx="1"/>
          </p:nvPr>
        </p:nvSpPr>
        <p:spPr>
          <a:xfrm>
            <a:off x="0" y="1016000"/>
            <a:ext cx="9144000" cy="5842000"/>
          </a:xfrm>
        </p:spPr>
        <p:txBody>
          <a:bodyPr/>
          <a:lstStyle/>
          <a:p>
            <a:r>
              <a:rPr lang="en-US" altLang="en-US" sz="2400" dirty="0" smtClean="0"/>
              <a:t>Principle of Locality </a:t>
            </a:r>
          </a:p>
          <a:p>
            <a:pPr lvl="1"/>
            <a:r>
              <a:rPr lang="en-US" altLang="en-US" sz="2000" dirty="0" smtClean="0"/>
              <a:t>A small set of data that are frequently accessed temporally and spatially </a:t>
            </a:r>
          </a:p>
          <a:p>
            <a:pPr lvl="1"/>
            <a:r>
              <a:rPr lang="en-US" altLang="en-US" sz="2000" dirty="0" smtClean="0"/>
              <a:t>Keeping it close to the processing unit is critical for performance </a:t>
            </a:r>
          </a:p>
          <a:p>
            <a:pPr lvl="1"/>
            <a:r>
              <a:rPr lang="en-US" altLang="en-US" sz="2000" dirty="0" smtClean="0"/>
              <a:t>One of limited principles/laws in computer science </a:t>
            </a:r>
          </a:p>
          <a:p>
            <a:pPr lvl="1">
              <a:buFontTx/>
              <a:buNone/>
            </a:pPr>
            <a:endParaRPr lang="en-US" altLang="en-US" sz="2000" dirty="0" smtClean="0"/>
          </a:p>
          <a:p>
            <a:r>
              <a:rPr lang="en-US" altLang="en-US" sz="2400" dirty="0" smtClean="0"/>
              <a:t>Where can we get locality?</a:t>
            </a:r>
          </a:p>
          <a:p>
            <a:pPr lvl="1"/>
            <a:r>
              <a:rPr lang="en-US" altLang="en-US" sz="2000" dirty="0" smtClean="0"/>
              <a:t>Everywhere in computing: architecture, software systems, applications</a:t>
            </a:r>
          </a:p>
          <a:p>
            <a:pPr lvl="1">
              <a:buFontTx/>
              <a:buNone/>
            </a:pPr>
            <a:endParaRPr lang="en-US" altLang="en-US" sz="2000" dirty="0" smtClean="0"/>
          </a:p>
          <a:p>
            <a:r>
              <a:rPr lang="en-US" altLang="en-US" sz="2400" dirty="0" smtClean="0"/>
              <a:t>Foundations of exploiting locality </a:t>
            </a:r>
          </a:p>
          <a:p>
            <a:pPr lvl="1"/>
            <a:r>
              <a:rPr lang="en-US" altLang="en-US" sz="2000" dirty="0" smtClean="0"/>
              <a:t>Locality-aware architecture </a:t>
            </a:r>
          </a:p>
          <a:p>
            <a:pPr lvl="1"/>
            <a:r>
              <a:rPr lang="en-US" altLang="en-US" sz="2000" dirty="0" smtClean="0"/>
              <a:t>Locality-aware systems </a:t>
            </a:r>
          </a:p>
          <a:p>
            <a:pPr lvl="1"/>
            <a:r>
              <a:rPr lang="en-US" altLang="en-US" sz="2000" dirty="0" smtClean="0"/>
              <a:t>Locality prediction from access patterns </a:t>
            </a:r>
          </a:p>
          <a:p>
            <a:pPr marL="0" indent="0">
              <a:buNone/>
            </a:pPr>
            <a:endParaRPr lang="en-US" altLang="en-US" sz="2400" dirty="0" smtClean="0"/>
          </a:p>
        </p:txBody>
      </p:sp>
      <p:sp>
        <p:nvSpPr>
          <p:cNvPr id="7172" name="Slide Number Placeholder 3"/>
          <p:cNvSpPr>
            <a:spLocks noGrp="1"/>
          </p:cNvSpPr>
          <p:nvPr>
            <p:ph type="sldNum" sz="quarter" idx="12"/>
          </p:nvPr>
        </p:nvSpPr>
        <p:spPr>
          <a:xfrm>
            <a:off x="8243888" y="6245225"/>
            <a:ext cx="44291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fld id="{A73F2775-F206-4EC1-A467-A9A1D6B17A77}" type="slidenum">
              <a:rPr lang="en-US" altLang="en-US" sz="1400" smtClean="0"/>
              <a:pPr eaLnBrk="1" hangingPunct="1">
                <a:spcBef>
                  <a:spcPct val="0"/>
                </a:spcBef>
                <a:buFontTx/>
                <a:buNone/>
              </a:pPr>
              <a:t>4</a:t>
            </a:fld>
            <a:endParaRPr lang="en-US" altLang="en-US" sz="1400" smtClean="0"/>
          </a:p>
        </p:txBody>
      </p:sp>
    </p:spTree>
    <p:extLst>
      <p:ext uri="{BB962C8B-B14F-4D97-AF65-F5344CB8AC3E}">
        <p14:creationId xmlns:p14="http://schemas.microsoft.com/office/powerpoint/2010/main" val="1200331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Planner</a:t>
            </a:r>
            <a:endParaRPr lang="en-US" dirty="0"/>
          </a:p>
        </p:txBody>
      </p:sp>
      <p:sp>
        <p:nvSpPr>
          <p:cNvPr id="3" name="Content Placeholder 2"/>
          <p:cNvSpPr>
            <a:spLocks noGrp="1"/>
          </p:cNvSpPr>
          <p:nvPr>
            <p:ph idx="1"/>
          </p:nvPr>
        </p:nvSpPr>
        <p:spPr>
          <a:xfrm>
            <a:off x="457200" y="1346206"/>
            <a:ext cx="8229600" cy="4525963"/>
          </a:xfrm>
        </p:spPr>
        <p:txBody>
          <a:bodyPr/>
          <a:lstStyle/>
          <a:p>
            <a:r>
              <a:rPr lang="en-US" dirty="0"/>
              <a:t>Correlation optimizer:</a:t>
            </a:r>
          </a:p>
          <a:p>
            <a:pPr lvl="1"/>
            <a:r>
              <a:rPr lang="en-US" dirty="0"/>
              <a:t>Merge multiple MR jobs into a single one based on the idea of </a:t>
            </a:r>
            <a:r>
              <a:rPr lang="en-US" b="1" dirty="0" err="1">
                <a:solidFill>
                  <a:schemeClr val="accent2"/>
                </a:solidFill>
              </a:rPr>
              <a:t>YSmart</a:t>
            </a:r>
            <a:r>
              <a:rPr lang="en-US" b="1" dirty="0">
                <a:solidFill>
                  <a:schemeClr val="accent2"/>
                </a:solidFill>
              </a:rPr>
              <a:t> </a:t>
            </a:r>
            <a:r>
              <a:rPr lang="en-US" dirty="0"/>
              <a:t>[ICDCS11]</a:t>
            </a:r>
          </a:p>
        </p:txBody>
      </p:sp>
      <p:sp>
        <p:nvSpPr>
          <p:cNvPr id="5" name="Rectangle 4"/>
          <p:cNvSpPr/>
          <p:nvPr/>
        </p:nvSpPr>
        <p:spPr>
          <a:xfrm>
            <a:off x="148773" y="3547320"/>
            <a:ext cx="3915228" cy="2585323"/>
          </a:xfrm>
          <a:prstGeom prst="rect">
            <a:avLst/>
          </a:prstGeom>
        </p:spPr>
        <p:txBody>
          <a:bodyPr wrap="square">
            <a:spAutoFit/>
          </a:bodyPr>
          <a:lstStyle/>
          <a:p>
            <a:r>
              <a:rPr lang="en-US" b="1" dirty="0">
                <a:latin typeface="Arial"/>
                <a:cs typeface="Arial"/>
              </a:rPr>
              <a:t>SELECT </a:t>
            </a:r>
            <a:r>
              <a:rPr lang="en-US" b="1" dirty="0" smtClean="0">
                <a:latin typeface="Arial"/>
                <a:cs typeface="Arial"/>
              </a:rPr>
              <a:t>p.c1, q.c2, </a:t>
            </a:r>
            <a:r>
              <a:rPr lang="en-US" b="1" dirty="0" err="1" smtClean="0">
                <a:latin typeface="Arial"/>
                <a:cs typeface="Arial"/>
              </a:rPr>
              <a:t>q.cnt</a:t>
            </a:r>
            <a:endParaRPr lang="en-US" b="1" dirty="0" smtClean="0">
              <a:latin typeface="Arial"/>
              <a:cs typeface="Arial"/>
            </a:endParaRPr>
          </a:p>
          <a:p>
            <a:r>
              <a:rPr lang="en-US" b="1" dirty="0" smtClean="0">
                <a:latin typeface="Arial"/>
                <a:cs typeface="Arial"/>
              </a:rPr>
              <a:t>FROM (SELECT x.c1 AS c1 </a:t>
            </a:r>
          </a:p>
          <a:p>
            <a:r>
              <a:rPr lang="en-US" b="1" dirty="0">
                <a:latin typeface="Arial"/>
                <a:cs typeface="Arial"/>
              </a:rPr>
              <a:t> </a:t>
            </a:r>
            <a:r>
              <a:rPr lang="en-US" b="1" dirty="0" smtClean="0">
                <a:latin typeface="Arial"/>
                <a:cs typeface="Arial"/>
              </a:rPr>
              <a:t>            FROM </a:t>
            </a:r>
            <a:r>
              <a:rPr lang="en-US" b="1" dirty="0">
                <a:solidFill>
                  <a:srgbClr val="0000FF"/>
                </a:solidFill>
                <a:latin typeface="Arial"/>
                <a:cs typeface="Arial"/>
              </a:rPr>
              <a:t>t1</a:t>
            </a:r>
            <a:r>
              <a:rPr lang="en-US" b="1" dirty="0">
                <a:latin typeface="Arial"/>
                <a:cs typeface="Arial"/>
              </a:rPr>
              <a:t> </a:t>
            </a:r>
            <a:r>
              <a:rPr lang="en-US" b="1" dirty="0" smtClean="0">
                <a:latin typeface="Arial"/>
                <a:cs typeface="Arial"/>
              </a:rPr>
              <a:t>x</a:t>
            </a:r>
          </a:p>
          <a:p>
            <a:r>
              <a:rPr lang="en-US" b="1" dirty="0">
                <a:latin typeface="Arial"/>
                <a:cs typeface="Arial"/>
              </a:rPr>
              <a:t> </a:t>
            </a:r>
            <a:r>
              <a:rPr lang="en-US" b="1" dirty="0" smtClean="0">
                <a:latin typeface="Arial"/>
                <a:cs typeface="Arial"/>
              </a:rPr>
              <a:t>           JOIN t2 </a:t>
            </a:r>
            <a:r>
              <a:rPr lang="en-US" b="1" dirty="0">
                <a:latin typeface="Arial"/>
                <a:cs typeface="Arial"/>
              </a:rPr>
              <a:t>y </a:t>
            </a:r>
            <a:r>
              <a:rPr lang="en-US" b="1" dirty="0" smtClean="0">
                <a:latin typeface="Arial"/>
                <a:cs typeface="Arial"/>
              </a:rPr>
              <a:t>ON (</a:t>
            </a:r>
            <a:r>
              <a:rPr lang="en-US" b="1" dirty="0">
                <a:solidFill>
                  <a:srgbClr val="0000FF"/>
                </a:solidFill>
                <a:latin typeface="Arial"/>
                <a:cs typeface="Arial"/>
              </a:rPr>
              <a:t>x.c1=y.c1</a:t>
            </a:r>
            <a:r>
              <a:rPr lang="en-US" b="1" dirty="0" smtClean="0">
                <a:latin typeface="Arial"/>
                <a:cs typeface="Arial"/>
              </a:rPr>
              <a:t>)) p</a:t>
            </a:r>
          </a:p>
          <a:p>
            <a:r>
              <a:rPr lang="en-US" b="1" dirty="0" smtClean="0">
                <a:latin typeface="Arial"/>
                <a:cs typeface="Arial"/>
              </a:rPr>
              <a:t>JOIN (SELECT z.c1 AS c1,</a:t>
            </a:r>
          </a:p>
          <a:p>
            <a:r>
              <a:rPr lang="en-US" b="1" dirty="0">
                <a:latin typeface="Arial"/>
                <a:cs typeface="Arial"/>
              </a:rPr>
              <a:t> </a:t>
            </a:r>
            <a:r>
              <a:rPr lang="en-US" b="1" dirty="0" smtClean="0">
                <a:latin typeface="Arial"/>
                <a:cs typeface="Arial"/>
              </a:rPr>
              <a:t>                         count(*) AS </a:t>
            </a:r>
            <a:r>
              <a:rPr lang="en-US" b="1" dirty="0" err="1" smtClean="0">
                <a:latin typeface="Arial"/>
                <a:cs typeface="Arial"/>
              </a:rPr>
              <a:t>cnt</a:t>
            </a:r>
            <a:endParaRPr lang="en-US" b="1" dirty="0">
              <a:latin typeface="Arial"/>
              <a:cs typeface="Arial"/>
            </a:endParaRPr>
          </a:p>
          <a:p>
            <a:r>
              <a:rPr lang="en-US" b="1" dirty="0" smtClean="0">
                <a:latin typeface="Arial"/>
                <a:cs typeface="Arial"/>
              </a:rPr>
              <a:t>           FROM </a:t>
            </a:r>
            <a:r>
              <a:rPr lang="en-US" b="1" dirty="0" smtClean="0">
                <a:solidFill>
                  <a:srgbClr val="0000FF"/>
                </a:solidFill>
                <a:latin typeface="Arial"/>
                <a:cs typeface="Arial"/>
              </a:rPr>
              <a:t>t1</a:t>
            </a:r>
            <a:r>
              <a:rPr lang="en-US" b="1" dirty="0" smtClean="0">
                <a:latin typeface="Arial"/>
                <a:cs typeface="Arial"/>
              </a:rPr>
              <a:t> z</a:t>
            </a:r>
          </a:p>
          <a:p>
            <a:r>
              <a:rPr lang="en-US" b="1" dirty="0">
                <a:latin typeface="Arial"/>
                <a:cs typeface="Arial"/>
              </a:rPr>
              <a:t> </a:t>
            </a:r>
            <a:r>
              <a:rPr lang="en-US" b="1" dirty="0" smtClean="0">
                <a:latin typeface="Arial"/>
                <a:cs typeface="Arial"/>
              </a:rPr>
              <a:t>          GROUP BY </a:t>
            </a:r>
            <a:r>
              <a:rPr lang="en-US" b="1" dirty="0" smtClean="0">
                <a:solidFill>
                  <a:srgbClr val="0000FF"/>
                </a:solidFill>
                <a:latin typeface="Arial"/>
                <a:cs typeface="Arial"/>
              </a:rPr>
              <a:t>z.c1</a:t>
            </a:r>
            <a:r>
              <a:rPr lang="en-US" b="1" dirty="0" smtClean="0">
                <a:latin typeface="Arial"/>
                <a:cs typeface="Arial"/>
              </a:rPr>
              <a:t>) q</a:t>
            </a:r>
            <a:endParaRPr lang="en-US" b="1" dirty="0">
              <a:latin typeface="Arial"/>
              <a:cs typeface="Arial"/>
            </a:endParaRPr>
          </a:p>
          <a:p>
            <a:r>
              <a:rPr lang="en-US" b="1" dirty="0" smtClean="0">
                <a:latin typeface="Arial"/>
                <a:cs typeface="Arial"/>
              </a:rPr>
              <a:t>ON (</a:t>
            </a:r>
            <a:r>
              <a:rPr lang="en-US" b="1" dirty="0" smtClean="0">
                <a:solidFill>
                  <a:srgbClr val="0000FF"/>
                </a:solidFill>
                <a:latin typeface="Arial"/>
                <a:cs typeface="Arial"/>
              </a:rPr>
              <a:t>p.c1=q.c1</a:t>
            </a:r>
            <a:r>
              <a:rPr lang="en-US" b="1" dirty="0" smtClean="0">
                <a:latin typeface="Arial"/>
                <a:cs typeface="Arial"/>
              </a:rPr>
              <a:t>)</a:t>
            </a:r>
          </a:p>
        </p:txBody>
      </p:sp>
      <p:sp>
        <p:nvSpPr>
          <p:cNvPr id="6" name="Rectangle 5"/>
          <p:cNvSpPr/>
          <p:nvPr/>
        </p:nvSpPr>
        <p:spPr>
          <a:xfrm>
            <a:off x="6770522" y="5592348"/>
            <a:ext cx="1647764"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a:cs typeface="Arial"/>
              </a:rPr>
              <a:t>t</a:t>
            </a:r>
            <a:r>
              <a:rPr lang="en-US" sz="2400" b="1" dirty="0" smtClean="0">
                <a:latin typeface="Arial"/>
                <a:cs typeface="Arial"/>
              </a:rPr>
              <a:t>1 as x, z </a:t>
            </a:r>
            <a:endParaRPr lang="en-US" sz="2400" b="1" dirty="0">
              <a:latin typeface="Arial"/>
              <a:cs typeface="Arial"/>
            </a:endParaRPr>
          </a:p>
        </p:txBody>
      </p:sp>
      <p:sp>
        <p:nvSpPr>
          <p:cNvPr id="7" name="Rectangle 6"/>
          <p:cNvSpPr/>
          <p:nvPr/>
        </p:nvSpPr>
        <p:spPr>
          <a:xfrm>
            <a:off x="4795499" y="5594014"/>
            <a:ext cx="1243584"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Arial"/>
                <a:cs typeface="Arial"/>
              </a:rPr>
              <a:t>t2 as y</a:t>
            </a:r>
            <a:endParaRPr lang="en-US" sz="2400" b="1" dirty="0">
              <a:latin typeface="Arial"/>
              <a:cs typeface="Arial"/>
            </a:endParaRPr>
          </a:p>
        </p:txBody>
      </p:sp>
      <p:cxnSp>
        <p:nvCxnSpPr>
          <p:cNvPr id="8" name="Straight Arrow Connector 7"/>
          <p:cNvCxnSpPr>
            <a:stCxn id="6" idx="0"/>
            <a:endCxn id="11" idx="2"/>
          </p:cNvCxnSpPr>
          <p:nvPr/>
        </p:nvCxnSpPr>
        <p:spPr>
          <a:xfrm flipH="1" flipV="1">
            <a:off x="5745452" y="4975987"/>
            <a:ext cx="1848952" cy="616361"/>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7" idx="0"/>
            <a:endCxn id="11" idx="2"/>
          </p:cNvCxnSpPr>
          <p:nvPr/>
        </p:nvCxnSpPr>
        <p:spPr>
          <a:xfrm flipV="1">
            <a:off x="5417291" y="4975987"/>
            <a:ext cx="328161" cy="618027"/>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5192095" y="4452767"/>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JOIN1</a:t>
            </a:r>
            <a:endParaRPr lang="en-US" sz="2200" b="1" dirty="0">
              <a:latin typeface="Arial"/>
              <a:cs typeface="Arial"/>
            </a:endParaRPr>
          </a:p>
        </p:txBody>
      </p:sp>
      <p:sp>
        <p:nvSpPr>
          <p:cNvPr id="19" name="Rectangle 18"/>
          <p:cNvSpPr/>
          <p:nvPr/>
        </p:nvSpPr>
        <p:spPr>
          <a:xfrm>
            <a:off x="7680297" y="4452767"/>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GBY</a:t>
            </a:r>
            <a:endParaRPr lang="en-US" sz="2200" b="1" dirty="0">
              <a:latin typeface="Arial"/>
              <a:cs typeface="Arial"/>
            </a:endParaRPr>
          </a:p>
        </p:txBody>
      </p:sp>
      <p:sp>
        <p:nvSpPr>
          <p:cNvPr id="20" name="Rectangle 19"/>
          <p:cNvSpPr/>
          <p:nvPr/>
        </p:nvSpPr>
        <p:spPr>
          <a:xfrm>
            <a:off x="6451208" y="3285710"/>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JOIN2</a:t>
            </a:r>
            <a:endParaRPr lang="en-US" sz="2200" b="1" dirty="0">
              <a:latin typeface="Arial"/>
              <a:cs typeface="Arial"/>
            </a:endParaRPr>
          </a:p>
        </p:txBody>
      </p:sp>
      <p:cxnSp>
        <p:nvCxnSpPr>
          <p:cNvPr id="21" name="Straight Arrow Connector 20"/>
          <p:cNvCxnSpPr>
            <a:stCxn id="11" idx="0"/>
            <a:endCxn id="20" idx="2"/>
          </p:cNvCxnSpPr>
          <p:nvPr/>
        </p:nvCxnSpPr>
        <p:spPr>
          <a:xfrm flipV="1">
            <a:off x="5745452" y="3808930"/>
            <a:ext cx="1259113" cy="643837"/>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9" idx="0"/>
          </p:cNvCxnSpPr>
          <p:nvPr/>
        </p:nvCxnSpPr>
        <p:spPr>
          <a:xfrm flipH="1" flipV="1">
            <a:off x="7004565" y="3808931"/>
            <a:ext cx="1229089" cy="643836"/>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6" idx="0"/>
            <a:endCxn id="19" idx="2"/>
          </p:cNvCxnSpPr>
          <p:nvPr/>
        </p:nvCxnSpPr>
        <p:spPr>
          <a:xfrm flipV="1">
            <a:off x="7594404" y="4975987"/>
            <a:ext cx="639250" cy="616361"/>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4522550" y="3093223"/>
            <a:ext cx="4432180" cy="3467665"/>
            <a:chOff x="4522550" y="3093223"/>
            <a:chExt cx="4432180" cy="3467665"/>
          </a:xfrm>
        </p:grpSpPr>
        <p:sp>
          <p:nvSpPr>
            <p:cNvPr id="33" name="TextBox 32"/>
            <p:cNvSpPr txBox="1"/>
            <p:nvPr/>
          </p:nvSpPr>
          <p:spPr>
            <a:xfrm>
              <a:off x="4522550" y="3265201"/>
              <a:ext cx="1022561" cy="523220"/>
            </a:xfrm>
            <a:prstGeom prst="rect">
              <a:avLst/>
            </a:prstGeom>
            <a:noFill/>
            <a:effectLst/>
          </p:spPr>
          <p:txBody>
            <a:bodyPr wrap="none" rtlCol="0">
              <a:spAutoFit/>
            </a:bodyPr>
            <a:lstStyle/>
            <a:p>
              <a:r>
                <a:rPr lang="en-US" sz="2800" b="1" dirty="0" smtClean="0">
                  <a:latin typeface="Arial"/>
                  <a:cs typeface="Arial"/>
                </a:rPr>
                <a:t>1 job</a:t>
              </a:r>
              <a:endParaRPr lang="en-US" sz="2800" b="1" dirty="0">
                <a:latin typeface="Arial"/>
                <a:cs typeface="Arial"/>
              </a:endParaRPr>
            </a:p>
          </p:txBody>
        </p:sp>
        <p:sp>
          <p:nvSpPr>
            <p:cNvPr id="14" name="Freeform 13"/>
            <p:cNvSpPr/>
            <p:nvPr/>
          </p:nvSpPr>
          <p:spPr>
            <a:xfrm>
              <a:off x="4640178" y="3093223"/>
              <a:ext cx="4314552" cy="3467665"/>
            </a:xfrm>
            <a:custGeom>
              <a:avLst/>
              <a:gdLst>
                <a:gd name="connsiteX0" fmla="*/ 1970041 w 4314552"/>
                <a:gd name="connsiteY0" fmla="*/ 65120 h 3467665"/>
                <a:gd name="connsiteX1" fmla="*/ 1465319 w 4314552"/>
                <a:gd name="connsiteY1" fmla="*/ 97680 h 3467665"/>
                <a:gd name="connsiteX2" fmla="*/ 1416475 w 4314552"/>
                <a:gd name="connsiteY2" fmla="*/ 113960 h 3467665"/>
                <a:gd name="connsiteX3" fmla="*/ 1286225 w 4314552"/>
                <a:gd name="connsiteY3" fmla="*/ 309322 h 3467665"/>
                <a:gd name="connsiteX4" fmla="*/ 1204818 w 4314552"/>
                <a:gd name="connsiteY4" fmla="*/ 455843 h 3467665"/>
                <a:gd name="connsiteX5" fmla="*/ 1188537 w 4314552"/>
                <a:gd name="connsiteY5" fmla="*/ 504683 h 3467665"/>
                <a:gd name="connsiteX6" fmla="*/ 1155974 w 4314552"/>
                <a:gd name="connsiteY6" fmla="*/ 586084 h 3467665"/>
                <a:gd name="connsiteX7" fmla="*/ 1090849 w 4314552"/>
                <a:gd name="connsiteY7" fmla="*/ 748885 h 3467665"/>
                <a:gd name="connsiteX8" fmla="*/ 1009442 w 4314552"/>
                <a:gd name="connsiteY8" fmla="*/ 830286 h 3467665"/>
                <a:gd name="connsiteX9" fmla="*/ 911754 w 4314552"/>
                <a:gd name="connsiteY9" fmla="*/ 911686 h 3467665"/>
                <a:gd name="connsiteX10" fmla="*/ 846629 w 4314552"/>
                <a:gd name="connsiteY10" fmla="*/ 944246 h 3467665"/>
                <a:gd name="connsiteX11" fmla="*/ 732660 w 4314552"/>
                <a:gd name="connsiteY11" fmla="*/ 1009367 h 3467665"/>
                <a:gd name="connsiteX12" fmla="*/ 602409 w 4314552"/>
                <a:gd name="connsiteY12" fmla="*/ 1090768 h 3467665"/>
                <a:gd name="connsiteX13" fmla="*/ 537284 w 4314552"/>
                <a:gd name="connsiteY13" fmla="*/ 1139608 h 3467665"/>
                <a:gd name="connsiteX14" fmla="*/ 439596 w 4314552"/>
                <a:gd name="connsiteY14" fmla="*/ 1204728 h 3467665"/>
                <a:gd name="connsiteX15" fmla="*/ 358189 w 4314552"/>
                <a:gd name="connsiteY15" fmla="*/ 1286129 h 3467665"/>
                <a:gd name="connsiteX16" fmla="*/ 309345 w 4314552"/>
                <a:gd name="connsiteY16" fmla="*/ 1416370 h 3467665"/>
                <a:gd name="connsiteX17" fmla="*/ 276783 w 4314552"/>
                <a:gd name="connsiteY17" fmla="*/ 1481490 h 3467665"/>
                <a:gd name="connsiteX18" fmla="*/ 244220 w 4314552"/>
                <a:gd name="connsiteY18" fmla="*/ 1611731 h 3467665"/>
                <a:gd name="connsiteX19" fmla="*/ 195376 w 4314552"/>
                <a:gd name="connsiteY19" fmla="*/ 1741972 h 3467665"/>
                <a:gd name="connsiteX20" fmla="*/ 130251 w 4314552"/>
                <a:gd name="connsiteY20" fmla="*/ 1953614 h 3467665"/>
                <a:gd name="connsiteX21" fmla="*/ 97688 w 4314552"/>
                <a:gd name="connsiteY21" fmla="*/ 2018734 h 3467665"/>
                <a:gd name="connsiteX22" fmla="*/ 32563 w 4314552"/>
                <a:gd name="connsiteY22" fmla="*/ 2165255 h 3467665"/>
                <a:gd name="connsiteX23" fmla="*/ 16281 w 4314552"/>
                <a:gd name="connsiteY23" fmla="*/ 2246656 h 3467665"/>
                <a:gd name="connsiteX24" fmla="*/ 0 w 4314552"/>
                <a:gd name="connsiteY24" fmla="*/ 2311776 h 3467665"/>
                <a:gd name="connsiteX25" fmla="*/ 16281 w 4314552"/>
                <a:gd name="connsiteY25" fmla="*/ 3093222 h 3467665"/>
                <a:gd name="connsiteX26" fmla="*/ 32563 w 4314552"/>
                <a:gd name="connsiteY26" fmla="*/ 3142062 h 3467665"/>
                <a:gd name="connsiteX27" fmla="*/ 179095 w 4314552"/>
                <a:gd name="connsiteY27" fmla="*/ 3256023 h 3467665"/>
                <a:gd name="connsiteX28" fmla="*/ 260501 w 4314552"/>
                <a:gd name="connsiteY28" fmla="*/ 3288584 h 3467665"/>
                <a:gd name="connsiteX29" fmla="*/ 504721 w 4314552"/>
                <a:gd name="connsiteY29" fmla="*/ 3353704 h 3467665"/>
                <a:gd name="connsiteX30" fmla="*/ 553565 w 4314552"/>
                <a:gd name="connsiteY30" fmla="*/ 3369984 h 3467665"/>
                <a:gd name="connsiteX31" fmla="*/ 781504 w 4314552"/>
                <a:gd name="connsiteY31" fmla="*/ 3418824 h 3467665"/>
                <a:gd name="connsiteX32" fmla="*/ 862910 w 4314552"/>
                <a:gd name="connsiteY32" fmla="*/ 3435105 h 3467665"/>
                <a:gd name="connsiteX33" fmla="*/ 1107130 w 4314552"/>
                <a:gd name="connsiteY33" fmla="*/ 3467665 h 3467665"/>
                <a:gd name="connsiteX34" fmla="*/ 1823509 w 4314552"/>
                <a:gd name="connsiteY34" fmla="*/ 3451385 h 3467665"/>
                <a:gd name="connsiteX35" fmla="*/ 1904915 w 4314552"/>
                <a:gd name="connsiteY35" fmla="*/ 3435105 h 3467665"/>
                <a:gd name="connsiteX36" fmla="*/ 2149135 w 4314552"/>
                <a:gd name="connsiteY36" fmla="*/ 3402544 h 3467665"/>
                <a:gd name="connsiteX37" fmla="*/ 2279386 w 4314552"/>
                <a:gd name="connsiteY37" fmla="*/ 3369984 h 3467665"/>
                <a:gd name="connsiteX38" fmla="*/ 2425918 w 4314552"/>
                <a:gd name="connsiteY38" fmla="*/ 3337424 h 3467665"/>
                <a:gd name="connsiteX39" fmla="*/ 2735263 w 4314552"/>
                <a:gd name="connsiteY39" fmla="*/ 3321144 h 3467665"/>
                <a:gd name="connsiteX40" fmla="*/ 2914357 w 4314552"/>
                <a:gd name="connsiteY40" fmla="*/ 3304864 h 3467665"/>
                <a:gd name="connsiteX41" fmla="*/ 3158577 w 4314552"/>
                <a:gd name="connsiteY41" fmla="*/ 3288584 h 3467665"/>
                <a:gd name="connsiteX42" fmla="*/ 3288828 w 4314552"/>
                <a:gd name="connsiteY42" fmla="*/ 3272303 h 3467665"/>
                <a:gd name="connsiteX43" fmla="*/ 3467923 w 4314552"/>
                <a:gd name="connsiteY43" fmla="*/ 3239743 h 3467665"/>
                <a:gd name="connsiteX44" fmla="*/ 3598173 w 4314552"/>
                <a:gd name="connsiteY44" fmla="*/ 3207183 h 3467665"/>
                <a:gd name="connsiteX45" fmla="*/ 3712142 w 4314552"/>
                <a:gd name="connsiteY45" fmla="*/ 3158343 h 3467665"/>
                <a:gd name="connsiteX46" fmla="*/ 3826112 w 4314552"/>
                <a:gd name="connsiteY46" fmla="*/ 3093222 h 3467665"/>
                <a:gd name="connsiteX47" fmla="*/ 3891237 w 4314552"/>
                <a:gd name="connsiteY47" fmla="*/ 3060662 h 3467665"/>
                <a:gd name="connsiteX48" fmla="*/ 3972644 w 4314552"/>
                <a:gd name="connsiteY48" fmla="*/ 2979261 h 3467665"/>
                <a:gd name="connsiteX49" fmla="*/ 4005206 w 4314552"/>
                <a:gd name="connsiteY49" fmla="*/ 2930421 h 3467665"/>
                <a:gd name="connsiteX50" fmla="*/ 4054050 w 4314552"/>
                <a:gd name="connsiteY50" fmla="*/ 2767620 h 3467665"/>
                <a:gd name="connsiteX51" fmla="*/ 4119176 w 4314552"/>
                <a:gd name="connsiteY51" fmla="*/ 2148975 h 3467665"/>
                <a:gd name="connsiteX52" fmla="*/ 4168020 w 4314552"/>
                <a:gd name="connsiteY52" fmla="*/ 2132695 h 3467665"/>
                <a:gd name="connsiteX53" fmla="*/ 4233145 w 4314552"/>
                <a:gd name="connsiteY53" fmla="*/ 2018734 h 3467665"/>
                <a:gd name="connsiteX54" fmla="*/ 4249426 w 4314552"/>
                <a:gd name="connsiteY54" fmla="*/ 1969894 h 3467665"/>
                <a:gd name="connsiteX55" fmla="*/ 4281989 w 4314552"/>
                <a:gd name="connsiteY55" fmla="*/ 1839653 h 3467665"/>
                <a:gd name="connsiteX56" fmla="*/ 4314552 w 4314552"/>
                <a:gd name="connsiteY56" fmla="*/ 1774532 h 3467665"/>
                <a:gd name="connsiteX57" fmla="*/ 4298270 w 4314552"/>
                <a:gd name="connsiteY57" fmla="*/ 1432650 h 3467665"/>
                <a:gd name="connsiteX58" fmla="*/ 4184301 w 4314552"/>
                <a:gd name="connsiteY58" fmla="*/ 1286129 h 3467665"/>
                <a:gd name="connsiteX59" fmla="*/ 4151738 w 4314552"/>
                <a:gd name="connsiteY59" fmla="*/ 1237289 h 3467665"/>
                <a:gd name="connsiteX60" fmla="*/ 4135457 w 4314552"/>
                <a:gd name="connsiteY60" fmla="*/ 1188448 h 3467665"/>
                <a:gd name="connsiteX61" fmla="*/ 4005206 w 4314552"/>
                <a:gd name="connsiteY61" fmla="*/ 1139608 h 3467665"/>
                <a:gd name="connsiteX62" fmla="*/ 3907518 w 4314552"/>
                <a:gd name="connsiteY62" fmla="*/ 1074487 h 3467665"/>
                <a:gd name="connsiteX63" fmla="*/ 3858674 w 4314552"/>
                <a:gd name="connsiteY63" fmla="*/ 1041927 h 3467665"/>
                <a:gd name="connsiteX64" fmla="*/ 3728424 w 4314552"/>
                <a:gd name="connsiteY64" fmla="*/ 1009367 h 3467665"/>
                <a:gd name="connsiteX65" fmla="*/ 3630736 w 4314552"/>
                <a:gd name="connsiteY65" fmla="*/ 976807 h 3467665"/>
                <a:gd name="connsiteX66" fmla="*/ 3598173 w 4314552"/>
                <a:gd name="connsiteY66" fmla="*/ 944246 h 3467665"/>
                <a:gd name="connsiteX67" fmla="*/ 3484204 w 4314552"/>
                <a:gd name="connsiteY67" fmla="*/ 862846 h 3467665"/>
                <a:gd name="connsiteX68" fmla="*/ 3419079 w 4314552"/>
                <a:gd name="connsiteY68" fmla="*/ 765165 h 3467665"/>
                <a:gd name="connsiteX69" fmla="*/ 3386516 w 4314552"/>
                <a:gd name="connsiteY69" fmla="*/ 716325 h 3467665"/>
                <a:gd name="connsiteX70" fmla="*/ 3353953 w 4314552"/>
                <a:gd name="connsiteY70" fmla="*/ 651204 h 3467665"/>
                <a:gd name="connsiteX71" fmla="*/ 3321391 w 4314552"/>
                <a:gd name="connsiteY71" fmla="*/ 602364 h 3467665"/>
                <a:gd name="connsiteX72" fmla="*/ 3305109 w 4314552"/>
                <a:gd name="connsiteY72" fmla="*/ 553524 h 3467665"/>
                <a:gd name="connsiteX73" fmla="*/ 3256265 w 4314552"/>
                <a:gd name="connsiteY73" fmla="*/ 504683 h 3467665"/>
                <a:gd name="connsiteX74" fmla="*/ 3158577 w 4314552"/>
                <a:gd name="connsiteY74" fmla="*/ 358162 h 3467665"/>
                <a:gd name="connsiteX75" fmla="*/ 3109733 w 4314552"/>
                <a:gd name="connsiteY75" fmla="*/ 260481 h 3467665"/>
                <a:gd name="connsiteX76" fmla="*/ 3077171 w 4314552"/>
                <a:gd name="connsiteY76" fmla="*/ 211641 h 3467665"/>
                <a:gd name="connsiteX77" fmla="*/ 3028327 w 4314552"/>
                <a:gd name="connsiteY77" fmla="*/ 113960 h 3467665"/>
                <a:gd name="connsiteX78" fmla="*/ 2930639 w 4314552"/>
                <a:gd name="connsiteY78" fmla="*/ 48840 h 3467665"/>
                <a:gd name="connsiteX79" fmla="*/ 2865514 w 4314552"/>
                <a:gd name="connsiteY79" fmla="*/ 32560 h 3467665"/>
                <a:gd name="connsiteX80" fmla="*/ 2816670 w 4314552"/>
                <a:gd name="connsiteY80" fmla="*/ 16280 h 3467665"/>
                <a:gd name="connsiteX81" fmla="*/ 2718982 w 4314552"/>
                <a:gd name="connsiteY81" fmla="*/ 0 h 3467665"/>
                <a:gd name="connsiteX82" fmla="*/ 1970041 w 4314552"/>
                <a:gd name="connsiteY82" fmla="*/ 65120 h 346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314552" h="3467665">
                  <a:moveTo>
                    <a:pt x="1970041" y="65120"/>
                  </a:moveTo>
                  <a:cubicBezTo>
                    <a:pt x="1761097" y="81400"/>
                    <a:pt x="1633223" y="55708"/>
                    <a:pt x="1465319" y="97680"/>
                  </a:cubicBezTo>
                  <a:cubicBezTo>
                    <a:pt x="1448669" y="101842"/>
                    <a:pt x="1432756" y="108533"/>
                    <a:pt x="1416475" y="113960"/>
                  </a:cubicBezTo>
                  <a:cubicBezTo>
                    <a:pt x="1249757" y="336236"/>
                    <a:pt x="1367418" y="163186"/>
                    <a:pt x="1286225" y="309322"/>
                  </a:cubicBezTo>
                  <a:cubicBezTo>
                    <a:pt x="1247629" y="378790"/>
                    <a:pt x="1234096" y="387532"/>
                    <a:pt x="1204818" y="455843"/>
                  </a:cubicBezTo>
                  <a:cubicBezTo>
                    <a:pt x="1198058" y="471616"/>
                    <a:pt x="1194563" y="488615"/>
                    <a:pt x="1188537" y="504683"/>
                  </a:cubicBezTo>
                  <a:cubicBezTo>
                    <a:pt x="1178275" y="532046"/>
                    <a:pt x="1165962" y="558620"/>
                    <a:pt x="1155974" y="586084"/>
                  </a:cubicBezTo>
                  <a:cubicBezTo>
                    <a:pt x="1141918" y="624737"/>
                    <a:pt x="1120250" y="711087"/>
                    <a:pt x="1090849" y="748885"/>
                  </a:cubicBezTo>
                  <a:cubicBezTo>
                    <a:pt x="1067288" y="779175"/>
                    <a:pt x="1036578" y="803152"/>
                    <a:pt x="1009442" y="830286"/>
                  </a:cubicBezTo>
                  <a:cubicBezTo>
                    <a:pt x="964543" y="875182"/>
                    <a:pt x="964644" y="881465"/>
                    <a:pt x="911754" y="911686"/>
                  </a:cubicBezTo>
                  <a:cubicBezTo>
                    <a:pt x="890681" y="923727"/>
                    <a:pt x="867211" y="931383"/>
                    <a:pt x="846629" y="944246"/>
                  </a:cubicBezTo>
                  <a:cubicBezTo>
                    <a:pt x="733978" y="1014648"/>
                    <a:pt x="828621" y="977382"/>
                    <a:pt x="732660" y="1009367"/>
                  </a:cubicBezTo>
                  <a:cubicBezTo>
                    <a:pt x="548162" y="1147728"/>
                    <a:pt x="781208" y="979026"/>
                    <a:pt x="602409" y="1090768"/>
                  </a:cubicBezTo>
                  <a:cubicBezTo>
                    <a:pt x="579398" y="1105149"/>
                    <a:pt x="559514" y="1124048"/>
                    <a:pt x="537284" y="1139608"/>
                  </a:cubicBezTo>
                  <a:cubicBezTo>
                    <a:pt x="505223" y="1162049"/>
                    <a:pt x="467269" y="1177057"/>
                    <a:pt x="439596" y="1204728"/>
                  </a:cubicBezTo>
                  <a:lnTo>
                    <a:pt x="358189" y="1286129"/>
                  </a:lnTo>
                  <a:cubicBezTo>
                    <a:pt x="340286" y="1339834"/>
                    <a:pt x="335305" y="1357965"/>
                    <a:pt x="309345" y="1416370"/>
                  </a:cubicBezTo>
                  <a:cubicBezTo>
                    <a:pt x="299488" y="1438547"/>
                    <a:pt x="284458" y="1458466"/>
                    <a:pt x="276783" y="1481490"/>
                  </a:cubicBezTo>
                  <a:cubicBezTo>
                    <a:pt x="262631" y="1523943"/>
                    <a:pt x="260841" y="1570182"/>
                    <a:pt x="244220" y="1611731"/>
                  </a:cubicBezTo>
                  <a:cubicBezTo>
                    <a:pt x="227015" y="1654739"/>
                    <a:pt x="208138" y="1697308"/>
                    <a:pt x="195376" y="1741972"/>
                  </a:cubicBezTo>
                  <a:cubicBezTo>
                    <a:pt x="173221" y="1819512"/>
                    <a:pt x="170956" y="1872211"/>
                    <a:pt x="130251" y="1953614"/>
                  </a:cubicBezTo>
                  <a:cubicBezTo>
                    <a:pt x="119397" y="1975321"/>
                    <a:pt x="106702" y="1996201"/>
                    <a:pt x="97688" y="2018734"/>
                  </a:cubicBezTo>
                  <a:cubicBezTo>
                    <a:pt x="39560" y="2164040"/>
                    <a:pt x="95211" y="2071289"/>
                    <a:pt x="32563" y="2165255"/>
                  </a:cubicBezTo>
                  <a:cubicBezTo>
                    <a:pt x="27136" y="2192389"/>
                    <a:pt x="22284" y="2219644"/>
                    <a:pt x="16281" y="2246656"/>
                  </a:cubicBezTo>
                  <a:cubicBezTo>
                    <a:pt x="11427" y="2268498"/>
                    <a:pt x="0" y="2289401"/>
                    <a:pt x="0" y="2311776"/>
                  </a:cubicBezTo>
                  <a:cubicBezTo>
                    <a:pt x="0" y="2572315"/>
                    <a:pt x="6071" y="2832884"/>
                    <a:pt x="16281" y="3093222"/>
                  </a:cubicBezTo>
                  <a:cubicBezTo>
                    <a:pt x="16954" y="3110370"/>
                    <a:pt x="22027" y="3128516"/>
                    <a:pt x="32563" y="3142062"/>
                  </a:cubicBezTo>
                  <a:cubicBezTo>
                    <a:pt x="119295" y="3253565"/>
                    <a:pt x="95171" y="3224553"/>
                    <a:pt x="179095" y="3256023"/>
                  </a:cubicBezTo>
                  <a:cubicBezTo>
                    <a:pt x="206460" y="3266284"/>
                    <a:pt x="232978" y="3278755"/>
                    <a:pt x="260501" y="3288584"/>
                  </a:cubicBezTo>
                  <a:cubicBezTo>
                    <a:pt x="502305" y="3374937"/>
                    <a:pt x="315242" y="3311601"/>
                    <a:pt x="504721" y="3353704"/>
                  </a:cubicBezTo>
                  <a:cubicBezTo>
                    <a:pt x="521474" y="3357427"/>
                    <a:pt x="537008" y="3365469"/>
                    <a:pt x="553565" y="3369984"/>
                  </a:cubicBezTo>
                  <a:cubicBezTo>
                    <a:pt x="707332" y="3411917"/>
                    <a:pt x="645950" y="3394179"/>
                    <a:pt x="781504" y="3418824"/>
                  </a:cubicBezTo>
                  <a:cubicBezTo>
                    <a:pt x="808730" y="3423774"/>
                    <a:pt x="835515" y="3431192"/>
                    <a:pt x="862910" y="3435105"/>
                  </a:cubicBezTo>
                  <a:cubicBezTo>
                    <a:pt x="1281459" y="3494895"/>
                    <a:pt x="800284" y="3416528"/>
                    <a:pt x="1107130" y="3467665"/>
                  </a:cubicBezTo>
                  <a:lnTo>
                    <a:pt x="1823509" y="3451385"/>
                  </a:lnTo>
                  <a:cubicBezTo>
                    <a:pt x="1851159" y="3450257"/>
                    <a:pt x="1877689" y="3440055"/>
                    <a:pt x="1904915" y="3435105"/>
                  </a:cubicBezTo>
                  <a:cubicBezTo>
                    <a:pt x="2019769" y="3414223"/>
                    <a:pt x="2016404" y="3417291"/>
                    <a:pt x="2149135" y="3402544"/>
                  </a:cubicBezTo>
                  <a:cubicBezTo>
                    <a:pt x="2192552" y="3391691"/>
                    <a:pt x="2236929" y="3384135"/>
                    <a:pt x="2279386" y="3369984"/>
                  </a:cubicBezTo>
                  <a:cubicBezTo>
                    <a:pt x="2339163" y="3350060"/>
                    <a:pt x="2350512" y="3343456"/>
                    <a:pt x="2425918" y="3337424"/>
                  </a:cubicBezTo>
                  <a:cubicBezTo>
                    <a:pt x="2528847" y="3329190"/>
                    <a:pt x="2632234" y="3328012"/>
                    <a:pt x="2735263" y="3321144"/>
                  </a:cubicBezTo>
                  <a:cubicBezTo>
                    <a:pt x="2795074" y="3317157"/>
                    <a:pt x="2854589" y="3309461"/>
                    <a:pt x="2914357" y="3304864"/>
                  </a:cubicBezTo>
                  <a:cubicBezTo>
                    <a:pt x="2995704" y="3298607"/>
                    <a:pt x="3077296" y="3295652"/>
                    <a:pt x="3158577" y="3288584"/>
                  </a:cubicBezTo>
                  <a:cubicBezTo>
                    <a:pt x="3202167" y="3284794"/>
                    <a:pt x="3245513" y="3278491"/>
                    <a:pt x="3288828" y="3272303"/>
                  </a:cubicBezTo>
                  <a:cubicBezTo>
                    <a:pt x="3332458" y="3266070"/>
                    <a:pt x="3422343" y="3250261"/>
                    <a:pt x="3467923" y="3239743"/>
                  </a:cubicBezTo>
                  <a:cubicBezTo>
                    <a:pt x="3511530" y="3229681"/>
                    <a:pt x="3558144" y="3227196"/>
                    <a:pt x="3598173" y="3207183"/>
                  </a:cubicBezTo>
                  <a:cubicBezTo>
                    <a:pt x="3814201" y="3099179"/>
                    <a:pt x="3544426" y="3230217"/>
                    <a:pt x="3712142" y="3158343"/>
                  </a:cubicBezTo>
                  <a:cubicBezTo>
                    <a:pt x="3810545" y="3116173"/>
                    <a:pt x="3744355" y="3139937"/>
                    <a:pt x="3826112" y="3093222"/>
                  </a:cubicBezTo>
                  <a:cubicBezTo>
                    <a:pt x="3847185" y="3081181"/>
                    <a:pt x="3869529" y="3071515"/>
                    <a:pt x="3891237" y="3060662"/>
                  </a:cubicBezTo>
                  <a:cubicBezTo>
                    <a:pt x="3978073" y="2930420"/>
                    <a:pt x="3864100" y="3087799"/>
                    <a:pt x="3972644" y="2979261"/>
                  </a:cubicBezTo>
                  <a:cubicBezTo>
                    <a:pt x="3986480" y="2965426"/>
                    <a:pt x="3997259" y="2948301"/>
                    <a:pt x="4005206" y="2930421"/>
                  </a:cubicBezTo>
                  <a:cubicBezTo>
                    <a:pt x="4027858" y="2879457"/>
                    <a:pt x="4040518" y="2821744"/>
                    <a:pt x="4054050" y="2767620"/>
                  </a:cubicBezTo>
                  <a:cubicBezTo>
                    <a:pt x="4054761" y="2743442"/>
                    <a:pt x="3961981" y="2279962"/>
                    <a:pt x="4119176" y="2148975"/>
                  </a:cubicBezTo>
                  <a:cubicBezTo>
                    <a:pt x="4132361" y="2137989"/>
                    <a:pt x="4151739" y="2138122"/>
                    <a:pt x="4168020" y="2132695"/>
                  </a:cubicBezTo>
                  <a:cubicBezTo>
                    <a:pt x="4205349" y="2020714"/>
                    <a:pt x="4154291" y="2156719"/>
                    <a:pt x="4233145" y="2018734"/>
                  </a:cubicBezTo>
                  <a:cubicBezTo>
                    <a:pt x="4241660" y="2003835"/>
                    <a:pt x="4244910" y="1986450"/>
                    <a:pt x="4249426" y="1969894"/>
                  </a:cubicBezTo>
                  <a:cubicBezTo>
                    <a:pt x="4261201" y="1926721"/>
                    <a:pt x="4261975" y="1879678"/>
                    <a:pt x="4281989" y="1839653"/>
                  </a:cubicBezTo>
                  <a:lnTo>
                    <a:pt x="4314552" y="1774532"/>
                  </a:lnTo>
                  <a:cubicBezTo>
                    <a:pt x="4309125" y="1660571"/>
                    <a:pt x="4311864" y="1545927"/>
                    <a:pt x="4298270" y="1432650"/>
                  </a:cubicBezTo>
                  <a:cubicBezTo>
                    <a:pt x="4290070" y="1364324"/>
                    <a:pt x="4217211" y="1335489"/>
                    <a:pt x="4184301" y="1286129"/>
                  </a:cubicBezTo>
                  <a:lnTo>
                    <a:pt x="4151738" y="1237289"/>
                  </a:lnTo>
                  <a:cubicBezTo>
                    <a:pt x="4146311" y="1221009"/>
                    <a:pt x="4148641" y="1199434"/>
                    <a:pt x="4135457" y="1188448"/>
                  </a:cubicBezTo>
                  <a:cubicBezTo>
                    <a:pt x="4122479" y="1177634"/>
                    <a:pt x="4032236" y="1148617"/>
                    <a:pt x="4005206" y="1139608"/>
                  </a:cubicBezTo>
                  <a:cubicBezTo>
                    <a:pt x="3912617" y="1047026"/>
                    <a:pt x="4001766" y="1121608"/>
                    <a:pt x="3907518" y="1074487"/>
                  </a:cubicBezTo>
                  <a:cubicBezTo>
                    <a:pt x="3890016" y="1065737"/>
                    <a:pt x="3877063" y="1048614"/>
                    <a:pt x="3858674" y="1041927"/>
                  </a:cubicBezTo>
                  <a:cubicBezTo>
                    <a:pt x="3816615" y="1026634"/>
                    <a:pt x="3770880" y="1023518"/>
                    <a:pt x="3728424" y="1009367"/>
                  </a:cubicBezTo>
                  <a:lnTo>
                    <a:pt x="3630736" y="976807"/>
                  </a:lnTo>
                  <a:cubicBezTo>
                    <a:pt x="3619882" y="965953"/>
                    <a:pt x="3610945" y="952760"/>
                    <a:pt x="3598173" y="944246"/>
                  </a:cubicBezTo>
                  <a:cubicBezTo>
                    <a:pt x="3521489" y="893127"/>
                    <a:pt x="3541639" y="936686"/>
                    <a:pt x="3484204" y="862846"/>
                  </a:cubicBezTo>
                  <a:cubicBezTo>
                    <a:pt x="3460177" y="831957"/>
                    <a:pt x="3440787" y="797725"/>
                    <a:pt x="3419079" y="765165"/>
                  </a:cubicBezTo>
                  <a:cubicBezTo>
                    <a:pt x="3408225" y="748885"/>
                    <a:pt x="3395267" y="733826"/>
                    <a:pt x="3386516" y="716325"/>
                  </a:cubicBezTo>
                  <a:cubicBezTo>
                    <a:pt x="3375662" y="694618"/>
                    <a:pt x="3365995" y="672276"/>
                    <a:pt x="3353953" y="651204"/>
                  </a:cubicBezTo>
                  <a:cubicBezTo>
                    <a:pt x="3344245" y="634216"/>
                    <a:pt x="3330142" y="619865"/>
                    <a:pt x="3321391" y="602364"/>
                  </a:cubicBezTo>
                  <a:cubicBezTo>
                    <a:pt x="3313716" y="587015"/>
                    <a:pt x="3314629" y="567802"/>
                    <a:pt x="3305109" y="553524"/>
                  </a:cubicBezTo>
                  <a:cubicBezTo>
                    <a:pt x="3292337" y="534367"/>
                    <a:pt x="3270401" y="522857"/>
                    <a:pt x="3256265" y="504683"/>
                  </a:cubicBezTo>
                  <a:cubicBezTo>
                    <a:pt x="3256263" y="504681"/>
                    <a:pt x="3174859" y="382583"/>
                    <a:pt x="3158577" y="358162"/>
                  </a:cubicBezTo>
                  <a:cubicBezTo>
                    <a:pt x="3065261" y="218197"/>
                    <a:pt x="3177139" y="395284"/>
                    <a:pt x="3109733" y="260481"/>
                  </a:cubicBezTo>
                  <a:cubicBezTo>
                    <a:pt x="3100982" y="242980"/>
                    <a:pt x="3085922" y="229142"/>
                    <a:pt x="3077171" y="211641"/>
                  </a:cubicBezTo>
                  <a:cubicBezTo>
                    <a:pt x="3055235" y="167773"/>
                    <a:pt x="3069799" y="150246"/>
                    <a:pt x="3028327" y="113960"/>
                  </a:cubicBezTo>
                  <a:cubicBezTo>
                    <a:pt x="2998874" y="88191"/>
                    <a:pt x="2968605" y="58331"/>
                    <a:pt x="2930639" y="48840"/>
                  </a:cubicBezTo>
                  <a:cubicBezTo>
                    <a:pt x="2908931" y="43413"/>
                    <a:pt x="2887030" y="38707"/>
                    <a:pt x="2865514" y="32560"/>
                  </a:cubicBezTo>
                  <a:cubicBezTo>
                    <a:pt x="2849012" y="27846"/>
                    <a:pt x="2833423" y="20003"/>
                    <a:pt x="2816670" y="16280"/>
                  </a:cubicBezTo>
                  <a:cubicBezTo>
                    <a:pt x="2784444" y="9119"/>
                    <a:pt x="2751545" y="5427"/>
                    <a:pt x="2718982" y="0"/>
                  </a:cubicBezTo>
                  <a:cubicBezTo>
                    <a:pt x="1959190" y="16516"/>
                    <a:pt x="2178985" y="48840"/>
                    <a:pt x="1970041" y="65120"/>
                  </a:cubicBezTo>
                  <a:close/>
                </a:path>
              </a:pathLst>
            </a:custGeom>
            <a:solidFill>
              <a:schemeClr val="accent3">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194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39750" y="5008682"/>
            <a:ext cx="4032250" cy="1587500"/>
            <a:chOff x="539750" y="5175250"/>
            <a:chExt cx="4032250" cy="1587500"/>
          </a:xfrm>
        </p:grpSpPr>
        <p:sp>
          <p:nvSpPr>
            <p:cNvPr id="4" name="Rectangle 3"/>
            <p:cNvSpPr/>
            <p:nvPr/>
          </p:nvSpPr>
          <p:spPr>
            <a:xfrm>
              <a:off x="539750" y="5746750"/>
              <a:ext cx="4032250" cy="101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atin typeface="Arial"/>
                  <a:cs typeface="Arial"/>
                </a:rPr>
                <a:t>HDFS</a:t>
              </a:r>
              <a:endParaRPr lang="en-US" sz="2800" b="1" dirty="0">
                <a:latin typeface="Arial"/>
                <a:cs typeface="Arial"/>
              </a:endParaRPr>
            </a:p>
          </p:txBody>
        </p:sp>
        <p:sp>
          <p:nvSpPr>
            <p:cNvPr id="5" name="Multidocument 4"/>
            <p:cNvSpPr/>
            <p:nvPr/>
          </p:nvSpPr>
          <p:spPr>
            <a:xfrm>
              <a:off x="1188356" y="5175250"/>
              <a:ext cx="1143000" cy="857250"/>
            </a:xfrm>
            <a:prstGeom prst="flowChartMultidocumen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Multidocument 21"/>
            <p:cNvSpPr/>
            <p:nvPr/>
          </p:nvSpPr>
          <p:spPr>
            <a:xfrm>
              <a:off x="2778579" y="5175250"/>
              <a:ext cx="1143000" cy="857250"/>
            </a:xfrm>
            <a:prstGeom prst="flowChartMultidocument">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effectLst/>
        </p:spPr>
        <p:txBody>
          <a:bodyPr>
            <a:normAutofit/>
          </a:bodyPr>
          <a:lstStyle/>
          <a:p>
            <a:pPr algn="ctr"/>
            <a:r>
              <a:rPr lang="en-US" sz="3800" dirty="0" smtClean="0"/>
              <a:t>Query Execution in Hive</a:t>
            </a:r>
            <a:endParaRPr lang="en-US" sz="3800" dirty="0"/>
          </a:p>
        </p:txBody>
      </p:sp>
      <p:sp>
        <p:nvSpPr>
          <p:cNvPr id="26" name="Oval 25"/>
          <p:cNvSpPr/>
          <p:nvPr/>
        </p:nvSpPr>
        <p:spPr>
          <a:xfrm>
            <a:off x="2547650" y="3926125"/>
            <a:ext cx="1762125" cy="896938"/>
          </a:xfrm>
          <a:prstGeom prst="ellipse">
            <a:avLst/>
          </a:prstGeom>
          <a:solidFill>
            <a:schemeClr val="accent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4826000" y="1608229"/>
            <a:ext cx="4318000" cy="1538883"/>
          </a:xfrm>
          <a:prstGeom prst="rect">
            <a:avLst/>
          </a:prstGeom>
          <a:noFill/>
          <a:effectLst/>
        </p:spPr>
        <p:txBody>
          <a:bodyPr wrap="square" rtlCol="0">
            <a:spAutoFit/>
          </a:bodyPr>
          <a:lstStyle/>
          <a:p>
            <a:r>
              <a:rPr lang="en-US" sz="2800" b="1" dirty="0" smtClean="0">
                <a:solidFill>
                  <a:srgbClr val="FF0000"/>
                </a:solidFill>
                <a:latin typeface="Arial"/>
                <a:cs typeface="Arial"/>
              </a:rPr>
              <a:t>Query Execution</a:t>
            </a:r>
          </a:p>
          <a:p>
            <a:endParaRPr lang="en-US" sz="2200" b="1" dirty="0" smtClean="0">
              <a:latin typeface="Arial"/>
              <a:cs typeface="Arial"/>
            </a:endParaRPr>
          </a:p>
          <a:p>
            <a:r>
              <a:rPr lang="en-US" sz="2200" b="1" dirty="0" smtClean="0">
                <a:latin typeface="Arial"/>
                <a:cs typeface="Arial"/>
              </a:rPr>
              <a:t>Execution model</a:t>
            </a:r>
          </a:p>
          <a:p>
            <a:r>
              <a:rPr lang="en-US" sz="2200" b="1" dirty="0" smtClean="0">
                <a:latin typeface="Arial"/>
                <a:cs typeface="Arial"/>
              </a:rPr>
              <a:t>Runtime efficiency</a:t>
            </a:r>
          </a:p>
        </p:txBody>
      </p:sp>
      <p:cxnSp>
        <p:nvCxnSpPr>
          <p:cNvPr id="37" name="Straight Arrow Connector 36"/>
          <p:cNvCxnSpPr>
            <a:stCxn id="26" idx="7"/>
            <a:endCxn id="30" idx="1"/>
          </p:cNvCxnSpPr>
          <p:nvPr/>
        </p:nvCxnSpPr>
        <p:spPr>
          <a:xfrm flipV="1">
            <a:off x="4051718" y="2377671"/>
            <a:ext cx="774282" cy="167980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1282127" y="1466012"/>
            <a:ext cx="2688545" cy="3521849"/>
            <a:chOff x="1282127" y="1632580"/>
            <a:chExt cx="2688545" cy="3521849"/>
          </a:xfrm>
        </p:grpSpPr>
        <p:cxnSp>
          <p:nvCxnSpPr>
            <p:cNvPr id="43" name="Straight Arrow Connector 42"/>
            <p:cNvCxnSpPr>
              <a:stCxn id="49" idx="0"/>
              <a:endCxn id="48" idx="2"/>
            </p:cNvCxnSpPr>
            <p:nvPr/>
          </p:nvCxnSpPr>
          <p:spPr>
            <a:xfrm flipV="1">
              <a:off x="1835484" y="3956135"/>
              <a:ext cx="888666" cy="31794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50" idx="0"/>
              <a:endCxn id="48" idx="2"/>
            </p:cNvCxnSpPr>
            <p:nvPr/>
          </p:nvCxnSpPr>
          <p:spPr>
            <a:xfrm flipH="1" flipV="1">
              <a:off x="2724150" y="3956135"/>
              <a:ext cx="693166" cy="31794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8" idx="0"/>
              <a:endCxn id="51" idx="2"/>
            </p:cNvCxnSpPr>
            <p:nvPr/>
          </p:nvCxnSpPr>
          <p:spPr>
            <a:xfrm flipV="1">
              <a:off x="2724150" y="3063495"/>
              <a:ext cx="0" cy="369420"/>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1" idx="0"/>
              <a:endCxn id="47" idx="2"/>
            </p:cNvCxnSpPr>
            <p:nvPr/>
          </p:nvCxnSpPr>
          <p:spPr>
            <a:xfrm flipV="1">
              <a:off x="2724150" y="2155800"/>
              <a:ext cx="0" cy="38447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2170793" y="1632580"/>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GBY</a:t>
              </a:r>
              <a:endParaRPr lang="en-US" sz="2200" b="1" dirty="0">
                <a:latin typeface="Arial"/>
                <a:cs typeface="Arial"/>
              </a:endParaRPr>
            </a:p>
          </p:txBody>
        </p:sp>
        <p:sp>
          <p:nvSpPr>
            <p:cNvPr id="48" name="Rectangle 47"/>
            <p:cNvSpPr/>
            <p:nvPr/>
          </p:nvSpPr>
          <p:spPr>
            <a:xfrm>
              <a:off x="2170793" y="343291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JOIN</a:t>
              </a:r>
              <a:endParaRPr lang="en-US" sz="2200" b="1" dirty="0">
                <a:latin typeface="Arial"/>
                <a:cs typeface="Arial"/>
              </a:endParaRPr>
            </a:p>
          </p:txBody>
        </p:sp>
        <p:sp>
          <p:nvSpPr>
            <p:cNvPr id="49" name="Rectangle 48"/>
            <p:cNvSpPr/>
            <p:nvPr/>
          </p:nvSpPr>
          <p:spPr>
            <a:xfrm>
              <a:off x="1282127" y="42740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50" name="Rectangle 49"/>
            <p:cNvSpPr/>
            <p:nvPr/>
          </p:nvSpPr>
          <p:spPr>
            <a:xfrm>
              <a:off x="2863959" y="42740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51" name="Rectangle 50"/>
            <p:cNvSpPr/>
            <p:nvPr/>
          </p:nvSpPr>
          <p:spPr>
            <a:xfrm>
              <a:off x="2170793" y="254027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cxnSp>
          <p:nvCxnSpPr>
            <p:cNvPr id="52" name="Straight Arrow Connector 51"/>
            <p:cNvCxnSpPr>
              <a:stCxn id="5" idx="0"/>
              <a:endCxn id="49" idx="2"/>
            </p:cNvCxnSpPr>
            <p:nvPr/>
          </p:nvCxnSpPr>
          <p:spPr>
            <a:xfrm flipH="1" flipV="1">
              <a:off x="1835484" y="4797295"/>
              <a:ext cx="3006" cy="357134"/>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2" idx="0"/>
              <a:endCxn id="50" idx="2"/>
            </p:cNvCxnSpPr>
            <p:nvPr/>
          </p:nvCxnSpPr>
          <p:spPr>
            <a:xfrm flipH="1" flipV="1">
              <a:off x="3417316" y="4797295"/>
              <a:ext cx="11397" cy="357134"/>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31221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sz="3800" dirty="0" smtClean="0"/>
              <a:t>Original Operator Implementation in Hive</a:t>
            </a:r>
            <a:endParaRPr lang="en-US" sz="3800" dirty="0"/>
          </a:p>
        </p:txBody>
      </p:sp>
      <p:sp>
        <p:nvSpPr>
          <p:cNvPr id="3" name="Content Placeholder 2"/>
          <p:cNvSpPr>
            <a:spLocks noGrp="1"/>
          </p:cNvSpPr>
          <p:nvPr>
            <p:ph idx="1"/>
          </p:nvPr>
        </p:nvSpPr>
        <p:spPr/>
        <p:txBody>
          <a:bodyPr/>
          <a:lstStyle/>
          <a:p>
            <a:r>
              <a:rPr lang="en-US" dirty="0" smtClean="0"/>
              <a:t>Deserialization</a:t>
            </a:r>
          </a:p>
        </p:txBody>
      </p:sp>
      <p:grpSp>
        <p:nvGrpSpPr>
          <p:cNvPr id="15" name="Group 14"/>
          <p:cNvGrpSpPr/>
          <p:nvPr/>
        </p:nvGrpSpPr>
        <p:grpSpPr>
          <a:xfrm>
            <a:off x="3740149" y="5081584"/>
            <a:ext cx="2334684" cy="1574812"/>
            <a:chOff x="5202768" y="4747680"/>
            <a:chExt cx="2544232" cy="1574812"/>
          </a:xfrm>
          <a:effectLst/>
        </p:grpSpPr>
        <p:sp>
          <p:nvSpPr>
            <p:cNvPr id="11" name="Rectangle 10"/>
            <p:cNvSpPr/>
            <p:nvPr/>
          </p:nvSpPr>
          <p:spPr>
            <a:xfrm>
              <a:off x="5202768" y="6055253"/>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2" name="Rectangle 11"/>
            <p:cNvSpPr/>
            <p:nvPr/>
          </p:nvSpPr>
          <p:spPr>
            <a:xfrm>
              <a:off x="5202768" y="5636153"/>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3" name="Rectangle 12"/>
            <p:cNvSpPr/>
            <p:nvPr/>
          </p:nvSpPr>
          <p:spPr>
            <a:xfrm>
              <a:off x="5202768" y="5195886"/>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4" name="Rectangle 13"/>
            <p:cNvSpPr/>
            <p:nvPr/>
          </p:nvSpPr>
          <p:spPr>
            <a:xfrm>
              <a:off x="5202768" y="4747680"/>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grpSp>
      <p:sp>
        <p:nvSpPr>
          <p:cNvPr id="16" name="Left Brace 15"/>
          <p:cNvSpPr/>
          <p:nvPr/>
        </p:nvSpPr>
        <p:spPr>
          <a:xfrm>
            <a:off x="2940051" y="5102751"/>
            <a:ext cx="486833" cy="1574812"/>
          </a:xfrm>
          <a:prstGeom prst="leftBrac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0" y="5626964"/>
            <a:ext cx="3274489" cy="954107"/>
          </a:xfrm>
          <a:prstGeom prst="rect">
            <a:avLst/>
          </a:prstGeom>
          <a:noFill/>
        </p:spPr>
        <p:txBody>
          <a:bodyPr wrap="square" rtlCol="0">
            <a:spAutoFit/>
          </a:bodyPr>
          <a:lstStyle/>
          <a:p>
            <a:r>
              <a:rPr lang="en-US" sz="2800" dirty="0" smtClean="0">
                <a:latin typeface="Arial"/>
                <a:cs typeface="Arial"/>
              </a:rPr>
              <a:t>Serialized rows in binary format</a:t>
            </a:r>
            <a:endParaRPr lang="en-US" sz="2800" dirty="0">
              <a:latin typeface="Arial"/>
              <a:cs typeface="Arial"/>
            </a:endParaRPr>
          </a:p>
        </p:txBody>
      </p:sp>
      <p:sp>
        <p:nvSpPr>
          <p:cNvPr id="18" name="Rectangle 17"/>
          <p:cNvSpPr/>
          <p:nvPr/>
        </p:nvSpPr>
        <p:spPr>
          <a:xfrm>
            <a:off x="3718982" y="4094691"/>
            <a:ext cx="2334684"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9" name="TextBox 18"/>
          <p:cNvSpPr txBox="1"/>
          <p:nvPr/>
        </p:nvSpPr>
        <p:spPr>
          <a:xfrm>
            <a:off x="457200" y="3777185"/>
            <a:ext cx="2755904" cy="954107"/>
          </a:xfrm>
          <a:prstGeom prst="rect">
            <a:avLst/>
          </a:prstGeom>
          <a:noFill/>
        </p:spPr>
        <p:txBody>
          <a:bodyPr wrap="square" rtlCol="0">
            <a:spAutoFit/>
          </a:bodyPr>
          <a:lstStyle/>
          <a:p>
            <a:r>
              <a:rPr lang="en-US" sz="2800" dirty="0" smtClean="0">
                <a:latin typeface="Arial"/>
                <a:cs typeface="Arial"/>
              </a:rPr>
              <a:t>Take one row at a time</a:t>
            </a:r>
            <a:endParaRPr lang="en-US" sz="2800" dirty="0">
              <a:latin typeface="Arial"/>
              <a:cs typeface="Arial"/>
            </a:endParaRPr>
          </a:p>
        </p:txBody>
      </p:sp>
      <p:sp>
        <p:nvSpPr>
          <p:cNvPr id="20" name="Rectangle 19"/>
          <p:cNvSpPr/>
          <p:nvPr/>
        </p:nvSpPr>
        <p:spPr>
          <a:xfrm>
            <a:off x="3441691" y="2867233"/>
            <a:ext cx="853018"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1" name="Rectangle 20"/>
          <p:cNvSpPr/>
          <p:nvPr/>
        </p:nvSpPr>
        <p:spPr>
          <a:xfrm>
            <a:off x="4531776" y="2867233"/>
            <a:ext cx="853018" cy="26723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2" name="Rectangle 21"/>
          <p:cNvSpPr/>
          <p:nvPr/>
        </p:nvSpPr>
        <p:spPr>
          <a:xfrm>
            <a:off x="5611279" y="2867233"/>
            <a:ext cx="853018" cy="267239"/>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3" name="Up Arrow 22"/>
          <p:cNvSpPr/>
          <p:nvPr/>
        </p:nvSpPr>
        <p:spPr>
          <a:xfrm>
            <a:off x="4656665" y="3342465"/>
            <a:ext cx="423333" cy="568339"/>
          </a:xfrm>
          <a:prstGeom prst="upArrow">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18584" y="2403717"/>
            <a:ext cx="2755904" cy="954107"/>
          </a:xfrm>
          <a:prstGeom prst="rect">
            <a:avLst/>
          </a:prstGeom>
          <a:noFill/>
        </p:spPr>
        <p:txBody>
          <a:bodyPr wrap="square" rtlCol="0">
            <a:spAutoFit/>
          </a:bodyPr>
          <a:lstStyle/>
          <a:p>
            <a:r>
              <a:rPr lang="en-US" sz="2800" dirty="0" smtClean="0">
                <a:latin typeface="Arial"/>
                <a:cs typeface="Arial"/>
              </a:rPr>
              <a:t>De-serialized  to Java objects</a:t>
            </a:r>
            <a:endParaRPr lang="en-US" sz="2800" dirty="0">
              <a:latin typeface="Arial"/>
              <a:cs typeface="Arial"/>
            </a:endParaRPr>
          </a:p>
        </p:txBody>
      </p:sp>
      <p:sp>
        <p:nvSpPr>
          <p:cNvPr id="25" name="TextBox 24"/>
          <p:cNvSpPr txBox="1"/>
          <p:nvPr/>
        </p:nvSpPr>
        <p:spPr>
          <a:xfrm>
            <a:off x="6322479" y="3617637"/>
            <a:ext cx="2652188" cy="954107"/>
          </a:xfrm>
          <a:prstGeom prst="rect">
            <a:avLst/>
          </a:prstGeom>
          <a:solidFill>
            <a:schemeClr val="accent2"/>
          </a:solidFill>
        </p:spPr>
        <p:txBody>
          <a:bodyPr wrap="square" rtlCol="0">
            <a:spAutoFit/>
          </a:bodyPr>
          <a:lstStyle/>
          <a:p>
            <a:r>
              <a:rPr lang="en-US" sz="2800" b="1" dirty="0" smtClean="0">
                <a:solidFill>
                  <a:srgbClr val="FFFF00"/>
                </a:solidFill>
                <a:latin typeface="Arial"/>
                <a:cs typeface="Arial"/>
              </a:rPr>
              <a:t>Virtual function calls</a:t>
            </a:r>
            <a:endParaRPr lang="en-US" sz="2800" b="1" dirty="0">
              <a:solidFill>
                <a:srgbClr val="FFFF00"/>
              </a:solidFill>
              <a:latin typeface="Arial"/>
              <a:cs typeface="Arial"/>
            </a:endParaRPr>
          </a:p>
        </p:txBody>
      </p:sp>
      <p:cxnSp>
        <p:nvCxnSpPr>
          <p:cNvPr id="28" name="Straight Arrow Connector 27"/>
          <p:cNvCxnSpPr/>
          <p:nvPr/>
        </p:nvCxnSpPr>
        <p:spPr>
          <a:xfrm>
            <a:off x="5215458" y="3617637"/>
            <a:ext cx="1064686" cy="159549"/>
          </a:xfrm>
          <a:prstGeom prst="straightConnector1">
            <a:avLst/>
          </a:prstGeom>
          <a:ln w="5080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31" name="Up Arrow 30"/>
          <p:cNvSpPr/>
          <p:nvPr/>
        </p:nvSpPr>
        <p:spPr>
          <a:xfrm>
            <a:off x="4677831" y="4404264"/>
            <a:ext cx="423333" cy="568339"/>
          </a:xfrm>
          <a:prstGeom prst="upArrow">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520006" y="2244383"/>
            <a:ext cx="736600" cy="523220"/>
          </a:xfrm>
          <a:prstGeom prst="rect">
            <a:avLst/>
          </a:prstGeom>
          <a:noFill/>
        </p:spPr>
        <p:txBody>
          <a:bodyPr wrap="square" rtlCol="0">
            <a:spAutoFit/>
          </a:bodyPr>
          <a:lstStyle/>
          <a:p>
            <a:r>
              <a:rPr lang="en-US" sz="2800" dirty="0" smtClean="0">
                <a:latin typeface="Arial"/>
                <a:cs typeface="Arial"/>
              </a:rPr>
              <a:t>c1</a:t>
            </a:r>
            <a:endParaRPr lang="en-US" sz="2800" dirty="0">
              <a:latin typeface="Arial"/>
              <a:cs typeface="Arial"/>
            </a:endParaRPr>
          </a:p>
        </p:txBody>
      </p:sp>
      <p:sp>
        <p:nvSpPr>
          <p:cNvPr id="33" name="TextBox 32"/>
          <p:cNvSpPr txBox="1"/>
          <p:nvPr/>
        </p:nvSpPr>
        <p:spPr>
          <a:xfrm>
            <a:off x="4656652" y="2244383"/>
            <a:ext cx="736600" cy="523220"/>
          </a:xfrm>
          <a:prstGeom prst="rect">
            <a:avLst/>
          </a:prstGeom>
          <a:noFill/>
        </p:spPr>
        <p:txBody>
          <a:bodyPr wrap="square" rtlCol="0">
            <a:spAutoFit/>
          </a:bodyPr>
          <a:lstStyle/>
          <a:p>
            <a:r>
              <a:rPr lang="en-US" sz="2800" dirty="0" smtClean="0">
                <a:latin typeface="Arial"/>
                <a:cs typeface="Arial"/>
              </a:rPr>
              <a:t>c2</a:t>
            </a:r>
            <a:endParaRPr lang="en-US" sz="2800" dirty="0">
              <a:latin typeface="Arial"/>
              <a:cs typeface="Arial"/>
            </a:endParaRPr>
          </a:p>
        </p:txBody>
      </p:sp>
      <p:sp>
        <p:nvSpPr>
          <p:cNvPr id="34" name="TextBox 33"/>
          <p:cNvSpPr txBox="1"/>
          <p:nvPr/>
        </p:nvSpPr>
        <p:spPr>
          <a:xfrm>
            <a:off x="5778488" y="2244383"/>
            <a:ext cx="736600" cy="523220"/>
          </a:xfrm>
          <a:prstGeom prst="rect">
            <a:avLst/>
          </a:prstGeom>
          <a:noFill/>
        </p:spPr>
        <p:txBody>
          <a:bodyPr wrap="square" rtlCol="0">
            <a:spAutoFit/>
          </a:bodyPr>
          <a:lstStyle/>
          <a:p>
            <a:r>
              <a:rPr lang="en-US" sz="2800" dirty="0" smtClean="0">
                <a:latin typeface="Arial"/>
                <a:cs typeface="Arial"/>
              </a:rPr>
              <a:t>c3</a:t>
            </a:r>
            <a:endParaRPr lang="en-US" sz="2800" dirty="0">
              <a:latin typeface="Arial"/>
              <a:cs typeface="Arial"/>
            </a:endParaRPr>
          </a:p>
        </p:txBody>
      </p:sp>
    </p:spTree>
    <p:extLst>
      <p:ext uri="{BB962C8B-B14F-4D97-AF65-F5344CB8AC3E}">
        <p14:creationId xmlns:p14="http://schemas.microsoft.com/office/powerpoint/2010/main" val="302862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0" grpId="0" animBg="1"/>
      <p:bldP spid="21" grpId="0" animBg="1"/>
      <p:bldP spid="22" grpId="0" animBg="1"/>
      <p:bldP spid="23" grpId="0" animBg="1"/>
      <p:bldP spid="24" grpId="0"/>
      <p:bldP spid="25" grpId="0" animBg="1"/>
      <p:bldP spid="31" grpId="0" animBg="1"/>
      <p:bldP spid="32" grpId="0"/>
      <p:bldP spid="33" grpId="0"/>
      <p:bldP spid="3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15424" cy="1143000"/>
          </a:xfrm>
        </p:spPr>
        <p:txBody>
          <a:bodyPr>
            <a:normAutofit/>
          </a:bodyPr>
          <a:lstStyle/>
          <a:p>
            <a:r>
              <a:rPr lang="en-US" sz="2900" dirty="0" smtClean="0"/>
              <a:t>Slow and Sequential Column Element Processing</a:t>
            </a:r>
            <a:endParaRPr lang="en-US" sz="2900" dirty="0"/>
          </a:p>
        </p:txBody>
      </p:sp>
      <p:sp>
        <p:nvSpPr>
          <p:cNvPr id="3" name="Content Placeholder 2"/>
          <p:cNvSpPr>
            <a:spLocks noGrp="1"/>
          </p:cNvSpPr>
          <p:nvPr>
            <p:ph idx="1"/>
          </p:nvPr>
        </p:nvSpPr>
        <p:spPr/>
        <p:txBody>
          <a:bodyPr/>
          <a:lstStyle/>
          <a:p>
            <a:r>
              <a:rPr lang="en-US" dirty="0" smtClean="0"/>
              <a:t>Does not exploit rich parallelism in CPUs</a:t>
            </a:r>
            <a:endParaRPr lang="en-US" dirty="0"/>
          </a:p>
        </p:txBody>
      </p:sp>
      <p:grpSp>
        <p:nvGrpSpPr>
          <p:cNvPr id="15" name="Group 14"/>
          <p:cNvGrpSpPr/>
          <p:nvPr/>
        </p:nvGrpSpPr>
        <p:grpSpPr>
          <a:xfrm>
            <a:off x="944041" y="5123378"/>
            <a:ext cx="2334684" cy="1574812"/>
            <a:chOff x="5202768" y="4747680"/>
            <a:chExt cx="2544232" cy="1574812"/>
          </a:xfrm>
          <a:effectLst/>
        </p:grpSpPr>
        <p:sp>
          <p:nvSpPr>
            <p:cNvPr id="11" name="Rectangle 10"/>
            <p:cNvSpPr/>
            <p:nvPr/>
          </p:nvSpPr>
          <p:spPr>
            <a:xfrm>
              <a:off x="5202768" y="6055253"/>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2" name="Rectangle 11"/>
            <p:cNvSpPr/>
            <p:nvPr/>
          </p:nvSpPr>
          <p:spPr>
            <a:xfrm>
              <a:off x="5202768" y="5636153"/>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3" name="Rectangle 12"/>
            <p:cNvSpPr/>
            <p:nvPr/>
          </p:nvSpPr>
          <p:spPr>
            <a:xfrm>
              <a:off x="5202768" y="5195886"/>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4" name="Rectangle 13"/>
            <p:cNvSpPr/>
            <p:nvPr/>
          </p:nvSpPr>
          <p:spPr>
            <a:xfrm>
              <a:off x="5202768" y="4747680"/>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grpSp>
      <p:sp>
        <p:nvSpPr>
          <p:cNvPr id="18" name="Rectangle 17"/>
          <p:cNvSpPr/>
          <p:nvPr/>
        </p:nvSpPr>
        <p:spPr>
          <a:xfrm>
            <a:off x="922874" y="4136485"/>
            <a:ext cx="2334684"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0" name="Rectangle 19"/>
          <p:cNvSpPr/>
          <p:nvPr/>
        </p:nvSpPr>
        <p:spPr>
          <a:xfrm>
            <a:off x="645583" y="2909027"/>
            <a:ext cx="853018"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1" name="Rectangle 20"/>
          <p:cNvSpPr/>
          <p:nvPr/>
        </p:nvSpPr>
        <p:spPr>
          <a:xfrm>
            <a:off x="1735668" y="2909027"/>
            <a:ext cx="853018" cy="26723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2" name="Rectangle 21"/>
          <p:cNvSpPr/>
          <p:nvPr/>
        </p:nvSpPr>
        <p:spPr>
          <a:xfrm>
            <a:off x="2815171" y="2909027"/>
            <a:ext cx="853018" cy="267239"/>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3" name="Up Arrow 22"/>
          <p:cNvSpPr/>
          <p:nvPr/>
        </p:nvSpPr>
        <p:spPr>
          <a:xfrm>
            <a:off x="1860557" y="3384259"/>
            <a:ext cx="423333" cy="568339"/>
          </a:xfrm>
          <a:prstGeom prst="upArrow">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5543548" y="6174970"/>
            <a:ext cx="2652188" cy="523220"/>
          </a:xfrm>
          <a:prstGeom prst="rect">
            <a:avLst/>
          </a:prstGeom>
          <a:solidFill>
            <a:schemeClr val="accent2"/>
          </a:solidFill>
        </p:spPr>
        <p:txBody>
          <a:bodyPr wrap="square" rtlCol="0">
            <a:spAutoFit/>
          </a:bodyPr>
          <a:lstStyle/>
          <a:p>
            <a:r>
              <a:rPr lang="en-US" sz="2800" b="1" dirty="0" smtClean="0">
                <a:solidFill>
                  <a:srgbClr val="FFFF00"/>
                </a:solidFill>
                <a:latin typeface="Arial"/>
                <a:cs typeface="Arial"/>
              </a:rPr>
              <a:t>Branches</a:t>
            </a:r>
            <a:endParaRPr lang="en-US" sz="2800" b="1" dirty="0">
              <a:solidFill>
                <a:srgbClr val="FFFF00"/>
              </a:solidFill>
              <a:latin typeface="Arial"/>
              <a:cs typeface="Arial"/>
            </a:endParaRPr>
          </a:p>
        </p:txBody>
      </p:sp>
      <p:sp>
        <p:nvSpPr>
          <p:cNvPr id="31" name="Up Arrow 30"/>
          <p:cNvSpPr/>
          <p:nvPr/>
        </p:nvSpPr>
        <p:spPr>
          <a:xfrm>
            <a:off x="1881723" y="4446058"/>
            <a:ext cx="423333" cy="568339"/>
          </a:xfrm>
          <a:prstGeom prst="upArrow">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23898" y="2286177"/>
            <a:ext cx="736600" cy="523220"/>
          </a:xfrm>
          <a:prstGeom prst="rect">
            <a:avLst/>
          </a:prstGeom>
          <a:noFill/>
        </p:spPr>
        <p:txBody>
          <a:bodyPr wrap="square" rtlCol="0">
            <a:spAutoFit/>
          </a:bodyPr>
          <a:lstStyle/>
          <a:p>
            <a:r>
              <a:rPr lang="en-US" sz="2800" dirty="0" smtClean="0">
                <a:latin typeface="Arial"/>
                <a:cs typeface="Arial"/>
              </a:rPr>
              <a:t>c1</a:t>
            </a:r>
            <a:endParaRPr lang="en-US" sz="2800" dirty="0">
              <a:latin typeface="Arial"/>
              <a:cs typeface="Arial"/>
            </a:endParaRPr>
          </a:p>
        </p:txBody>
      </p:sp>
      <p:sp>
        <p:nvSpPr>
          <p:cNvPr id="33" name="TextBox 32"/>
          <p:cNvSpPr txBox="1"/>
          <p:nvPr/>
        </p:nvSpPr>
        <p:spPr>
          <a:xfrm>
            <a:off x="1860544" y="2286177"/>
            <a:ext cx="736600" cy="523220"/>
          </a:xfrm>
          <a:prstGeom prst="rect">
            <a:avLst/>
          </a:prstGeom>
          <a:noFill/>
        </p:spPr>
        <p:txBody>
          <a:bodyPr wrap="square" rtlCol="0">
            <a:spAutoFit/>
          </a:bodyPr>
          <a:lstStyle/>
          <a:p>
            <a:r>
              <a:rPr lang="en-US" sz="2800" dirty="0" smtClean="0">
                <a:latin typeface="Arial"/>
                <a:cs typeface="Arial"/>
              </a:rPr>
              <a:t>c2</a:t>
            </a:r>
            <a:endParaRPr lang="en-US" sz="2800" dirty="0">
              <a:latin typeface="Arial"/>
              <a:cs typeface="Arial"/>
            </a:endParaRPr>
          </a:p>
        </p:txBody>
      </p:sp>
      <p:sp>
        <p:nvSpPr>
          <p:cNvPr id="34" name="TextBox 33"/>
          <p:cNvSpPr txBox="1"/>
          <p:nvPr/>
        </p:nvSpPr>
        <p:spPr>
          <a:xfrm>
            <a:off x="2982380" y="2286177"/>
            <a:ext cx="736600" cy="523220"/>
          </a:xfrm>
          <a:prstGeom prst="rect">
            <a:avLst/>
          </a:prstGeom>
          <a:noFill/>
        </p:spPr>
        <p:txBody>
          <a:bodyPr wrap="square" rtlCol="0">
            <a:spAutoFit/>
          </a:bodyPr>
          <a:lstStyle/>
          <a:p>
            <a:r>
              <a:rPr lang="en-US" sz="2800" dirty="0" smtClean="0">
                <a:latin typeface="Arial"/>
                <a:cs typeface="Arial"/>
              </a:rPr>
              <a:t>c3</a:t>
            </a:r>
            <a:endParaRPr lang="en-US" sz="2800" dirty="0">
              <a:latin typeface="Arial"/>
              <a:cs typeface="Arial"/>
            </a:endParaRPr>
          </a:p>
        </p:txBody>
      </p:sp>
      <p:sp>
        <p:nvSpPr>
          <p:cNvPr id="26" name="Up Arrow 25"/>
          <p:cNvSpPr/>
          <p:nvPr/>
        </p:nvSpPr>
        <p:spPr>
          <a:xfrm rot="5400000">
            <a:off x="4199730" y="2687684"/>
            <a:ext cx="645581" cy="776293"/>
          </a:xfrm>
          <a:prstGeom prst="upArrow">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408085" y="2540653"/>
            <a:ext cx="2755904" cy="954107"/>
          </a:xfrm>
          <a:prstGeom prst="rect">
            <a:avLst/>
          </a:prstGeom>
          <a:noFill/>
        </p:spPr>
        <p:txBody>
          <a:bodyPr wrap="square" rtlCol="0">
            <a:spAutoFit/>
          </a:bodyPr>
          <a:lstStyle/>
          <a:p>
            <a:r>
              <a:rPr lang="en-US" sz="2800" dirty="0" smtClean="0">
                <a:latin typeface="Arial"/>
                <a:cs typeface="Arial"/>
              </a:rPr>
              <a:t>Expression evaluator</a:t>
            </a:r>
            <a:endParaRPr lang="en-US" sz="2800" dirty="0">
              <a:latin typeface="Arial"/>
              <a:cs typeface="Arial"/>
            </a:endParaRPr>
          </a:p>
        </p:txBody>
      </p:sp>
      <p:sp>
        <p:nvSpPr>
          <p:cNvPr id="29" name="TextBox 28"/>
          <p:cNvSpPr txBox="1"/>
          <p:nvPr/>
        </p:nvSpPr>
        <p:spPr>
          <a:xfrm>
            <a:off x="4910667" y="3647160"/>
            <a:ext cx="3253322" cy="523220"/>
          </a:xfrm>
          <a:prstGeom prst="rect">
            <a:avLst/>
          </a:prstGeom>
          <a:noFill/>
        </p:spPr>
        <p:txBody>
          <a:bodyPr wrap="square" rtlCol="0">
            <a:spAutoFit/>
          </a:bodyPr>
          <a:lstStyle/>
          <a:p>
            <a:r>
              <a:rPr lang="en-US" sz="2800" dirty="0" smtClean="0">
                <a:latin typeface="Arial"/>
                <a:cs typeface="Arial"/>
              </a:rPr>
              <a:t>Example: c1 &gt; 10</a:t>
            </a:r>
            <a:endParaRPr lang="en-US" sz="2800" dirty="0">
              <a:latin typeface="Arial"/>
              <a:cs typeface="Arial"/>
            </a:endParaRPr>
          </a:p>
        </p:txBody>
      </p:sp>
      <p:sp>
        <p:nvSpPr>
          <p:cNvPr id="30" name="Rectangle 29"/>
          <p:cNvSpPr/>
          <p:nvPr/>
        </p:nvSpPr>
        <p:spPr>
          <a:xfrm>
            <a:off x="4339164" y="4935962"/>
            <a:ext cx="1100668" cy="563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a:cs typeface="Arial"/>
              </a:rPr>
              <a:t>c</a:t>
            </a:r>
            <a:r>
              <a:rPr lang="en-US" sz="2400" b="1" dirty="0" smtClean="0">
                <a:latin typeface="Arial"/>
                <a:cs typeface="Arial"/>
              </a:rPr>
              <a:t>1&gt;10</a:t>
            </a:r>
            <a:endParaRPr lang="en-US" sz="2400" b="1" dirty="0">
              <a:latin typeface="Arial"/>
              <a:cs typeface="Arial"/>
            </a:endParaRPr>
          </a:p>
        </p:txBody>
      </p:sp>
      <p:sp>
        <p:nvSpPr>
          <p:cNvPr id="35" name="Left Brace 34"/>
          <p:cNvSpPr/>
          <p:nvPr/>
        </p:nvSpPr>
        <p:spPr>
          <a:xfrm>
            <a:off x="5543548" y="4374512"/>
            <a:ext cx="486833" cy="1574812"/>
          </a:xfrm>
          <a:prstGeom prst="leftBrac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6022973" y="4275421"/>
            <a:ext cx="3092452" cy="523220"/>
          </a:xfrm>
          <a:prstGeom prst="rect">
            <a:avLst/>
          </a:prstGeom>
          <a:noFill/>
        </p:spPr>
        <p:txBody>
          <a:bodyPr wrap="square" rtlCol="0">
            <a:spAutoFit/>
          </a:bodyPr>
          <a:lstStyle/>
          <a:p>
            <a:r>
              <a:rPr lang="en-US" sz="2800" dirty="0" smtClean="0">
                <a:latin typeface="Arial"/>
                <a:cs typeface="Arial"/>
              </a:rPr>
              <a:t>Comparing </a:t>
            </a:r>
            <a:r>
              <a:rPr lang="en-US" sz="2800" dirty="0" err="1">
                <a:latin typeface="Arial"/>
                <a:cs typeface="Arial"/>
              </a:rPr>
              <a:t>I</a:t>
            </a:r>
            <a:r>
              <a:rPr lang="en-US" sz="2800" dirty="0" err="1" smtClean="0">
                <a:latin typeface="Arial"/>
                <a:cs typeface="Arial"/>
              </a:rPr>
              <a:t>nt</a:t>
            </a:r>
            <a:r>
              <a:rPr lang="en-US" sz="2800" dirty="0" smtClean="0">
                <a:latin typeface="Arial"/>
                <a:cs typeface="Arial"/>
              </a:rPr>
              <a:t>?</a:t>
            </a:r>
            <a:endParaRPr lang="en-US" sz="2800" dirty="0">
              <a:latin typeface="Arial"/>
              <a:cs typeface="Arial"/>
            </a:endParaRPr>
          </a:p>
        </p:txBody>
      </p:sp>
      <p:sp>
        <p:nvSpPr>
          <p:cNvPr id="37" name="TextBox 36"/>
          <p:cNvSpPr txBox="1"/>
          <p:nvPr/>
        </p:nvSpPr>
        <p:spPr>
          <a:xfrm>
            <a:off x="6030381" y="4824039"/>
            <a:ext cx="3092452" cy="523220"/>
          </a:xfrm>
          <a:prstGeom prst="rect">
            <a:avLst/>
          </a:prstGeom>
          <a:noFill/>
        </p:spPr>
        <p:txBody>
          <a:bodyPr wrap="square" rtlCol="0">
            <a:spAutoFit/>
          </a:bodyPr>
          <a:lstStyle/>
          <a:p>
            <a:r>
              <a:rPr lang="en-US" sz="2800" dirty="0" smtClean="0">
                <a:latin typeface="Arial"/>
                <a:cs typeface="Arial"/>
              </a:rPr>
              <a:t>Comparing Byte?</a:t>
            </a:r>
            <a:endParaRPr lang="en-US" sz="2800" dirty="0">
              <a:latin typeface="Arial"/>
              <a:cs typeface="Arial"/>
            </a:endParaRPr>
          </a:p>
        </p:txBody>
      </p:sp>
      <p:sp>
        <p:nvSpPr>
          <p:cNvPr id="38" name="TextBox 37"/>
          <p:cNvSpPr txBox="1"/>
          <p:nvPr/>
        </p:nvSpPr>
        <p:spPr>
          <a:xfrm>
            <a:off x="6051548" y="5368426"/>
            <a:ext cx="3092452" cy="523220"/>
          </a:xfrm>
          <a:prstGeom prst="rect">
            <a:avLst/>
          </a:prstGeom>
          <a:noFill/>
        </p:spPr>
        <p:txBody>
          <a:bodyPr wrap="square" rtlCol="0">
            <a:spAutoFit/>
          </a:bodyPr>
          <a:lstStyle/>
          <a:p>
            <a:r>
              <a:rPr lang="en-US" sz="2800" dirty="0" smtClean="0">
                <a:latin typeface="Arial"/>
                <a:cs typeface="Arial"/>
              </a:rPr>
              <a:t>Comparing …?</a:t>
            </a:r>
            <a:endParaRPr lang="en-US" sz="2800" dirty="0">
              <a:latin typeface="Arial"/>
              <a:cs typeface="Arial"/>
            </a:endParaRPr>
          </a:p>
        </p:txBody>
      </p:sp>
    </p:spTree>
    <p:extLst>
      <p:ext uri="{BB962C8B-B14F-4D97-AF65-F5344CB8AC3E}">
        <p14:creationId xmlns:p14="http://schemas.microsoft.com/office/powerpoint/2010/main" val="6241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9" grpId="0"/>
      <p:bldP spid="30" grpId="0" animBg="1"/>
      <p:bldP spid="35" grpId="0" animBg="1"/>
      <p:bldP spid="36" grpId="0"/>
      <p:bldP spid="37" grpId="0"/>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t>Poor Cache Performance</a:t>
            </a:r>
            <a:endParaRPr lang="en-US" sz="3800" dirty="0"/>
          </a:p>
        </p:txBody>
      </p:sp>
      <p:sp>
        <p:nvSpPr>
          <p:cNvPr id="3" name="Content Placeholder 2"/>
          <p:cNvSpPr>
            <a:spLocks noGrp="1"/>
          </p:cNvSpPr>
          <p:nvPr>
            <p:ph idx="1"/>
          </p:nvPr>
        </p:nvSpPr>
        <p:spPr/>
        <p:txBody>
          <a:bodyPr/>
          <a:lstStyle/>
          <a:p>
            <a:r>
              <a:rPr lang="en-US" dirty="0" smtClean="0"/>
              <a:t>Does not well exploit cache locality</a:t>
            </a:r>
          </a:p>
        </p:txBody>
      </p:sp>
      <p:grpSp>
        <p:nvGrpSpPr>
          <p:cNvPr id="15" name="Group 14"/>
          <p:cNvGrpSpPr/>
          <p:nvPr/>
        </p:nvGrpSpPr>
        <p:grpSpPr>
          <a:xfrm>
            <a:off x="5137171" y="5081584"/>
            <a:ext cx="2334684" cy="1574812"/>
            <a:chOff x="5202768" y="4747680"/>
            <a:chExt cx="2544232" cy="1574812"/>
          </a:xfrm>
          <a:effectLst/>
        </p:grpSpPr>
        <p:sp>
          <p:nvSpPr>
            <p:cNvPr id="11" name="Rectangle 10"/>
            <p:cNvSpPr/>
            <p:nvPr/>
          </p:nvSpPr>
          <p:spPr>
            <a:xfrm>
              <a:off x="5202768" y="6055253"/>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2" name="Rectangle 11"/>
            <p:cNvSpPr/>
            <p:nvPr/>
          </p:nvSpPr>
          <p:spPr>
            <a:xfrm>
              <a:off x="5202768" y="5636153"/>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3" name="Rectangle 12"/>
            <p:cNvSpPr/>
            <p:nvPr/>
          </p:nvSpPr>
          <p:spPr>
            <a:xfrm>
              <a:off x="5202768" y="5195886"/>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4" name="Rectangle 13"/>
            <p:cNvSpPr/>
            <p:nvPr/>
          </p:nvSpPr>
          <p:spPr>
            <a:xfrm>
              <a:off x="5202768" y="4747680"/>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grpSp>
      <p:sp>
        <p:nvSpPr>
          <p:cNvPr id="16" name="Left Brace 15"/>
          <p:cNvSpPr/>
          <p:nvPr/>
        </p:nvSpPr>
        <p:spPr>
          <a:xfrm>
            <a:off x="4337073" y="5102751"/>
            <a:ext cx="486833" cy="1574812"/>
          </a:xfrm>
          <a:prstGeom prst="leftBrac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944029" y="5626964"/>
            <a:ext cx="3238495" cy="523220"/>
          </a:xfrm>
          <a:prstGeom prst="rect">
            <a:avLst/>
          </a:prstGeom>
          <a:noFill/>
        </p:spPr>
        <p:txBody>
          <a:bodyPr wrap="square" rtlCol="0">
            <a:spAutoFit/>
          </a:bodyPr>
          <a:lstStyle/>
          <a:p>
            <a:r>
              <a:rPr lang="en-US" sz="2800" dirty="0" smtClean="0">
                <a:latin typeface="Arial"/>
                <a:cs typeface="Arial"/>
              </a:rPr>
              <a:t>Serialized rows</a:t>
            </a:r>
            <a:endParaRPr lang="en-US" sz="2800" dirty="0">
              <a:latin typeface="Arial"/>
              <a:cs typeface="Arial"/>
            </a:endParaRPr>
          </a:p>
        </p:txBody>
      </p:sp>
      <p:sp>
        <p:nvSpPr>
          <p:cNvPr id="18" name="Rectangle 17"/>
          <p:cNvSpPr/>
          <p:nvPr/>
        </p:nvSpPr>
        <p:spPr>
          <a:xfrm>
            <a:off x="5116004" y="4094691"/>
            <a:ext cx="2334684"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0" name="Rectangle 19"/>
          <p:cNvSpPr/>
          <p:nvPr/>
        </p:nvSpPr>
        <p:spPr>
          <a:xfrm>
            <a:off x="4838713" y="2867233"/>
            <a:ext cx="853018"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1" name="Rectangle 20"/>
          <p:cNvSpPr/>
          <p:nvPr/>
        </p:nvSpPr>
        <p:spPr>
          <a:xfrm>
            <a:off x="5928798" y="2867233"/>
            <a:ext cx="853018" cy="26723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2" name="Rectangle 21"/>
          <p:cNvSpPr/>
          <p:nvPr/>
        </p:nvSpPr>
        <p:spPr>
          <a:xfrm>
            <a:off x="7008301" y="2867233"/>
            <a:ext cx="853018" cy="267239"/>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3" name="Up Arrow 22"/>
          <p:cNvSpPr/>
          <p:nvPr/>
        </p:nvSpPr>
        <p:spPr>
          <a:xfrm>
            <a:off x="6053687" y="3342465"/>
            <a:ext cx="423333" cy="568339"/>
          </a:xfrm>
          <a:prstGeom prst="upArrow">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13334" y="4514168"/>
            <a:ext cx="2652188" cy="523220"/>
          </a:xfrm>
          <a:prstGeom prst="rect">
            <a:avLst/>
          </a:prstGeom>
          <a:solidFill>
            <a:schemeClr val="accent2"/>
          </a:solidFill>
        </p:spPr>
        <p:txBody>
          <a:bodyPr wrap="square" rtlCol="0">
            <a:spAutoFit/>
          </a:bodyPr>
          <a:lstStyle/>
          <a:p>
            <a:r>
              <a:rPr lang="en-US" sz="2800" b="1" dirty="0" smtClean="0">
                <a:solidFill>
                  <a:srgbClr val="FFFF00"/>
                </a:solidFill>
                <a:latin typeface="Arial"/>
                <a:cs typeface="Arial"/>
              </a:rPr>
              <a:t>Cache misses</a:t>
            </a:r>
            <a:endParaRPr lang="en-US" sz="2800" b="1" dirty="0">
              <a:solidFill>
                <a:srgbClr val="FFFF00"/>
              </a:solidFill>
              <a:latin typeface="Arial"/>
              <a:cs typeface="Arial"/>
            </a:endParaRPr>
          </a:p>
        </p:txBody>
      </p:sp>
      <p:sp>
        <p:nvSpPr>
          <p:cNvPr id="31" name="Up Arrow 30"/>
          <p:cNvSpPr/>
          <p:nvPr/>
        </p:nvSpPr>
        <p:spPr>
          <a:xfrm>
            <a:off x="6074853" y="4404264"/>
            <a:ext cx="423333" cy="568339"/>
          </a:xfrm>
          <a:prstGeom prst="upArrow">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4917028" y="2244383"/>
            <a:ext cx="736600" cy="523220"/>
          </a:xfrm>
          <a:prstGeom prst="rect">
            <a:avLst/>
          </a:prstGeom>
          <a:noFill/>
        </p:spPr>
        <p:txBody>
          <a:bodyPr wrap="square" rtlCol="0">
            <a:spAutoFit/>
          </a:bodyPr>
          <a:lstStyle/>
          <a:p>
            <a:r>
              <a:rPr lang="en-US" sz="2800" dirty="0" smtClean="0">
                <a:latin typeface="Arial"/>
                <a:cs typeface="Arial"/>
              </a:rPr>
              <a:t>c1</a:t>
            </a:r>
            <a:endParaRPr lang="en-US" sz="2800" dirty="0">
              <a:latin typeface="Arial"/>
              <a:cs typeface="Arial"/>
            </a:endParaRPr>
          </a:p>
        </p:txBody>
      </p:sp>
      <p:sp>
        <p:nvSpPr>
          <p:cNvPr id="33" name="TextBox 32"/>
          <p:cNvSpPr txBox="1"/>
          <p:nvPr/>
        </p:nvSpPr>
        <p:spPr>
          <a:xfrm>
            <a:off x="6053674" y="2244383"/>
            <a:ext cx="736600" cy="523220"/>
          </a:xfrm>
          <a:prstGeom prst="rect">
            <a:avLst/>
          </a:prstGeom>
          <a:noFill/>
        </p:spPr>
        <p:txBody>
          <a:bodyPr wrap="square" rtlCol="0">
            <a:spAutoFit/>
          </a:bodyPr>
          <a:lstStyle/>
          <a:p>
            <a:r>
              <a:rPr lang="en-US" sz="2800" dirty="0" smtClean="0">
                <a:latin typeface="Arial"/>
                <a:cs typeface="Arial"/>
              </a:rPr>
              <a:t>c2</a:t>
            </a:r>
            <a:endParaRPr lang="en-US" sz="2800" dirty="0">
              <a:latin typeface="Arial"/>
              <a:cs typeface="Arial"/>
            </a:endParaRPr>
          </a:p>
        </p:txBody>
      </p:sp>
      <p:sp>
        <p:nvSpPr>
          <p:cNvPr id="34" name="TextBox 33"/>
          <p:cNvSpPr txBox="1"/>
          <p:nvPr/>
        </p:nvSpPr>
        <p:spPr>
          <a:xfrm>
            <a:off x="7175510" y="2244383"/>
            <a:ext cx="736600" cy="523220"/>
          </a:xfrm>
          <a:prstGeom prst="rect">
            <a:avLst/>
          </a:prstGeom>
          <a:noFill/>
        </p:spPr>
        <p:txBody>
          <a:bodyPr wrap="square" rtlCol="0">
            <a:spAutoFit/>
          </a:bodyPr>
          <a:lstStyle/>
          <a:p>
            <a:r>
              <a:rPr lang="en-US" sz="2800" dirty="0" smtClean="0">
                <a:latin typeface="Arial"/>
                <a:cs typeface="Arial"/>
              </a:rPr>
              <a:t>c3</a:t>
            </a:r>
            <a:endParaRPr lang="en-US" sz="2800" dirty="0">
              <a:latin typeface="Arial"/>
              <a:cs typeface="Arial"/>
            </a:endParaRPr>
          </a:p>
        </p:txBody>
      </p:sp>
      <p:sp>
        <p:nvSpPr>
          <p:cNvPr id="26" name="TextBox 25"/>
          <p:cNvSpPr txBox="1"/>
          <p:nvPr/>
        </p:nvSpPr>
        <p:spPr>
          <a:xfrm>
            <a:off x="203197" y="2397876"/>
            <a:ext cx="3979327" cy="1384995"/>
          </a:xfrm>
          <a:prstGeom prst="rect">
            <a:avLst/>
          </a:prstGeom>
          <a:noFill/>
        </p:spPr>
        <p:txBody>
          <a:bodyPr wrap="square" rtlCol="0">
            <a:spAutoFit/>
          </a:bodyPr>
          <a:lstStyle/>
          <a:p>
            <a:r>
              <a:rPr lang="en-US" sz="2800" dirty="0" smtClean="0">
                <a:latin typeface="Arial"/>
                <a:cs typeface="Arial"/>
              </a:rPr>
              <a:t>The size of the column element is not large enough to utilize cache.</a:t>
            </a:r>
            <a:endParaRPr lang="en-US" sz="2800" dirty="0">
              <a:latin typeface="Arial"/>
              <a:cs typeface="Arial"/>
            </a:endParaRPr>
          </a:p>
        </p:txBody>
      </p:sp>
      <p:cxnSp>
        <p:nvCxnSpPr>
          <p:cNvPr id="29" name="Straight Arrow Connector 28"/>
          <p:cNvCxnSpPr>
            <a:endCxn id="20" idx="1"/>
          </p:cNvCxnSpPr>
          <p:nvPr/>
        </p:nvCxnSpPr>
        <p:spPr>
          <a:xfrm flipV="1">
            <a:off x="3810000" y="3000853"/>
            <a:ext cx="1028713" cy="133620"/>
          </a:xfrm>
          <a:prstGeom prst="straightConnector1">
            <a:avLst/>
          </a:prstGeom>
          <a:ln w="50800">
            <a:solidFill>
              <a:schemeClr val="tx1"/>
            </a:solidFill>
            <a:prstDash val="sysDash"/>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44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800" dirty="0" smtClean="0"/>
              <a:t>Limits of Hive Operator Engine </a:t>
            </a:r>
            <a:endParaRPr lang="en-US" sz="3800"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Process one row at a time</a:t>
            </a:r>
          </a:p>
          <a:p>
            <a:pPr lvl="1"/>
            <a:r>
              <a:rPr lang="en-US" dirty="0"/>
              <a:t>F</a:t>
            </a:r>
            <a:r>
              <a:rPr lang="en-US" dirty="0" smtClean="0"/>
              <a:t>unction call overhead due to fine grain process</a:t>
            </a:r>
          </a:p>
          <a:p>
            <a:pPr lvl="1"/>
            <a:r>
              <a:rPr lang="en-US" dirty="0" smtClean="0"/>
              <a:t>Pipelining and parallelism in CPU are not utilized   </a:t>
            </a:r>
          </a:p>
          <a:p>
            <a:pPr lvl="1"/>
            <a:r>
              <a:rPr lang="en-US" dirty="0" smtClean="0"/>
              <a:t>Poor cache performance</a:t>
            </a:r>
            <a:endParaRPr lang="en-US" dirty="0"/>
          </a:p>
          <a:p>
            <a:pPr marL="0" indent="0">
              <a:buNone/>
            </a:pPr>
            <a:endParaRPr lang="en-US" dirty="0" smtClean="0"/>
          </a:p>
        </p:txBody>
      </p:sp>
    </p:spTree>
    <p:extLst>
      <p:ext uri="{BB962C8B-B14F-4D97-AF65-F5344CB8AC3E}">
        <p14:creationId xmlns:p14="http://schemas.microsoft.com/office/powerpoint/2010/main" val="3680089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Vectorized</a:t>
            </a:r>
            <a:r>
              <a:rPr lang="en-US" dirty="0" smtClean="0"/>
              <a:t> Execution </a:t>
            </a:r>
            <a:r>
              <a:rPr lang="en-US" dirty="0"/>
              <a:t>M</a:t>
            </a:r>
            <a:r>
              <a:rPr lang="en-US" dirty="0" smtClean="0"/>
              <a:t>odel</a:t>
            </a:r>
            <a:endParaRPr lang="en-US" dirty="0"/>
          </a:p>
        </p:txBody>
      </p:sp>
      <p:sp>
        <p:nvSpPr>
          <p:cNvPr id="3" name="Content Placeholder 2"/>
          <p:cNvSpPr>
            <a:spLocks noGrp="1"/>
          </p:cNvSpPr>
          <p:nvPr>
            <p:ph idx="1"/>
          </p:nvPr>
        </p:nvSpPr>
        <p:spPr/>
        <p:txBody>
          <a:bodyPr>
            <a:normAutofit/>
          </a:bodyPr>
          <a:lstStyle/>
          <a:p>
            <a:r>
              <a:rPr lang="en-US" dirty="0" smtClean="0"/>
              <a:t>Inspired by </a:t>
            </a:r>
            <a:r>
              <a:rPr lang="en-US" b="1" dirty="0" err="1" smtClean="0">
                <a:solidFill>
                  <a:schemeClr val="accent2"/>
                </a:solidFill>
              </a:rPr>
              <a:t>MonetDB</a:t>
            </a:r>
            <a:r>
              <a:rPr lang="en-US" b="1" dirty="0" smtClean="0">
                <a:solidFill>
                  <a:schemeClr val="accent2"/>
                </a:solidFill>
              </a:rPr>
              <a:t>/X100 </a:t>
            </a:r>
            <a:r>
              <a:rPr lang="en-US" dirty="0" smtClean="0"/>
              <a:t>[CIDR05]</a:t>
            </a:r>
          </a:p>
          <a:p>
            <a:r>
              <a:rPr lang="en-US" dirty="0" smtClean="0"/>
              <a:t>Rows are organized into row batches</a:t>
            </a:r>
          </a:p>
        </p:txBody>
      </p:sp>
      <p:grpSp>
        <p:nvGrpSpPr>
          <p:cNvPr id="11" name="Group 10"/>
          <p:cNvGrpSpPr/>
          <p:nvPr/>
        </p:nvGrpSpPr>
        <p:grpSpPr>
          <a:xfrm>
            <a:off x="3740149" y="5187419"/>
            <a:ext cx="2334684" cy="1574812"/>
            <a:chOff x="5202768" y="4747680"/>
            <a:chExt cx="2544232" cy="1574812"/>
          </a:xfrm>
          <a:effectLst/>
        </p:grpSpPr>
        <p:sp>
          <p:nvSpPr>
            <p:cNvPr id="12" name="Rectangle 11"/>
            <p:cNvSpPr/>
            <p:nvPr/>
          </p:nvSpPr>
          <p:spPr>
            <a:xfrm>
              <a:off x="5202768" y="6055253"/>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3" name="Rectangle 12"/>
            <p:cNvSpPr/>
            <p:nvPr/>
          </p:nvSpPr>
          <p:spPr>
            <a:xfrm>
              <a:off x="5202768" y="5636153"/>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4" name="Rectangle 13"/>
            <p:cNvSpPr/>
            <p:nvPr/>
          </p:nvSpPr>
          <p:spPr>
            <a:xfrm>
              <a:off x="5202768" y="5195886"/>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15" name="Rectangle 14"/>
            <p:cNvSpPr/>
            <p:nvPr/>
          </p:nvSpPr>
          <p:spPr>
            <a:xfrm>
              <a:off x="5202768" y="4747680"/>
              <a:ext cx="2544232"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grpSp>
      <p:sp>
        <p:nvSpPr>
          <p:cNvPr id="16" name="Left Brace 15"/>
          <p:cNvSpPr/>
          <p:nvPr/>
        </p:nvSpPr>
        <p:spPr>
          <a:xfrm>
            <a:off x="2940051" y="5208586"/>
            <a:ext cx="486833" cy="1574812"/>
          </a:xfrm>
          <a:prstGeom prst="leftBrac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203196" y="5732799"/>
            <a:ext cx="3238495" cy="523220"/>
          </a:xfrm>
          <a:prstGeom prst="rect">
            <a:avLst/>
          </a:prstGeom>
          <a:noFill/>
        </p:spPr>
        <p:txBody>
          <a:bodyPr wrap="square" rtlCol="0">
            <a:spAutoFit/>
          </a:bodyPr>
          <a:lstStyle/>
          <a:p>
            <a:r>
              <a:rPr lang="en-US" sz="2800" dirty="0" smtClean="0">
                <a:latin typeface="Arial"/>
                <a:cs typeface="Arial"/>
              </a:rPr>
              <a:t>Serialized rows</a:t>
            </a:r>
            <a:endParaRPr lang="en-US" sz="2800" dirty="0">
              <a:latin typeface="Arial"/>
              <a:cs typeface="Arial"/>
            </a:endParaRPr>
          </a:p>
        </p:txBody>
      </p:sp>
      <p:sp>
        <p:nvSpPr>
          <p:cNvPr id="19" name="Up Arrow 18"/>
          <p:cNvSpPr/>
          <p:nvPr/>
        </p:nvSpPr>
        <p:spPr>
          <a:xfrm>
            <a:off x="4677831" y="4720165"/>
            <a:ext cx="423333" cy="358273"/>
          </a:xfrm>
          <a:prstGeom prst="upArrow">
            <a:avLst/>
          </a:prstGeom>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Left Brace 24"/>
          <p:cNvSpPr/>
          <p:nvPr/>
        </p:nvSpPr>
        <p:spPr>
          <a:xfrm>
            <a:off x="2940051" y="3252019"/>
            <a:ext cx="364047" cy="1306518"/>
          </a:xfrm>
          <a:prstGeom prst="leftBrac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764123" y="3643126"/>
            <a:ext cx="3238495" cy="523220"/>
          </a:xfrm>
          <a:prstGeom prst="rect">
            <a:avLst/>
          </a:prstGeom>
          <a:noFill/>
        </p:spPr>
        <p:txBody>
          <a:bodyPr wrap="square" rtlCol="0">
            <a:spAutoFit/>
          </a:bodyPr>
          <a:lstStyle/>
          <a:p>
            <a:r>
              <a:rPr lang="en-US" sz="2800" dirty="0" smtClean="0">
                <a:latin typeface="Arial"/>
                <a:cs typeface="Arial"/>
              </a:rPr>
              <a:t>Row batch</a:t>
            </a:r>
            <a:endParaRPr lang="en-US" sz="2800" dirty="0">
              <a:latin typeface="Arial"/>
              <a:cs typeface="Arial"/>
            </a:endParaRPr>
          </a:p>
        </p:txBody>
      </p:sp>
      <p:sp>
        <p:nvSpPr>
          <p:cNvPr id="27" name="Rectangle 26"/>
          <p:cNvSpPr/>
          <p:nvPr/>
        </p:nvSpPr>
        <p:spPr>
          <a:xfrm>
            <a:off x="3536950" y="3252019"/>
            <a:ext cx="853018"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8" name="Rectangle 27"/>
          <p:cNvSpPr/>
          <p:nvPr/>
        </p:nvSpPr>
        <p:spPr>
          <a:xfrm>
            <a:off x="4627035" y="3252019"/>
            <a:ext cx="853018" cy="26723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29" name="Rectangle 28"/>
          <p:cNvSpPr/>
          <p:nvPr/>
        </p:nvSpPr>
        <p:spPr>
          <a:xfrm>
            <a:off x="5706538" y="3252019"/>
            <a:ext cx="853018" cy="267239"/>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30" name="TextBox 29"/>
          <p:cNvSpPr txBox="1"/>
          <p:nvPr/>
        </p:nvSpPr>
        <p:spPr>
          <a:xfrm>
            <a:off x="3615265" y="2629169"/>
            <a:ext cx="736600" cy="523220"/>
          </a:xfrm>
          <a:prstGeom prst="rect">
            <a:avLst/>
          </a:prstGeom>
          <a:noFill/>
        </p:spPr>
        <p:txBody>
          <a:bodyPr wrap="square" rtlCol="0">
            <a:spAutoFit/>
          </a:bodyPr>
          <a:lstStyle/>
          <a:p>
            <a:r>
              <a:rPr lang="en-US" sz="2800" dirty="0" smtClean="0">
                <a:latin typeface="Arial"/>
                <a:cs typeface="Arial"/>
              </a:rPr>
              <a:t>c1</a:t>
            </a:r>
            <a:endParaRPr lang="en-US" sz="2800" dirty="0">
              <a:latin typeface="Arial"/>
              <a:cs typeface="Arial"/>
            </a:endParaRPr>
          </a:p>
        </p:txBody>
      </p:sp>
      <p:sp>
        <p:nvSpPr>
          <p:cNvPr id="31" name="TextBox 30"/>
          <p:cNvSpPr txBox="1"/>
          <p:nvPr/>
        </p:nvSpPr>
        <p:spPr>
          <a:xfrm>
            <a:off x="4751911" y="2629169"/>
            <a:ext cx="736600" cy="523220"/>
          </a:xfrm>
          <a:prstGeom prst="rect">
            <a:avLst/>
          </a:prstGeom>
          <a:noFill/>
        </p:spPr>
        <p:txBody>
          <a:bodyPr wrap="square" rtlCol="0">
            <a:spAutoFit/>
          </a:bodyPr>
          <a:lstStyle/>
          <a:p>
            <a:r>
              <a:rPr lang="en-US" sz="2800" dirty="0" smtClean="0">
                <a:latin typeface="Arial"/>
                <a:cs typeface="Arial"/>
              </a:rPr>
              <a:t>c2</a:t>
            </a:r>
            <a:endParaRPr lang="en-US" sz="2800" dirty="0">
              <a:latin typeface="Arial"/>
              <a:cs typeface="Arial"/>
            </a:endParaRPr>
          </a:p>
        </p:txBody>
      </p:sp>
      <p:sp>
        <p:nvSpPr>
          <p:cNvPr id="32" name="TextBox 31"/>
          <p:cNvSpPr txBox="1"/>
          <p:nvPr/>
        </p:nvSpPr>
        <p:spPr>
          <a:xfrm>
            <a:off x="5873747" y="2629169"/>
            <a:ext cx="736600" cy="523220"/>
          </a:xfrm>
          <a:prstGeom prst="rect">
            <a:avLst/>
          </a:prstGeom>
          <a:noFill/>
        </p:spPr>
        <p:txBody>
          <a:bodyPr wrap="square" rtlCol="0">
            <a:spAutoFit/>
          </a:bodyPr>
          <a:lstStyle/>
          <a:p>
            <a:r>
              <a:rPr lang="en-US" sz="2800" dirty="0" smtClean="0">
                <a:latin typeface="Arial"/>
                <a:cs typeface="Arial"/>
              </a:rPr>
              <a:t>c3</a:t>
            </a:r>
            <a:endParaRPr lang="en-US" sz="2800" dirty="0">
              <a:latin typeface="Arial"/>
              <a:cs typeface="Arial"/>
            </a:endParaRPr>
          </a:p>
        </p:txBody>
      </p:sp>
      <p:sp>
        <p:nvSpPr>
          <p:cNvPr id="34" name="Rectangle 33"/>
          <p:cNvSpPr/>
          <p:nvPr/>
        </p:nvSpPr>
        <p:spPr>
          <a:xfrm>
            <a:off x="3541181" y="3594922"/>
            <a:ext cx="853018"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35" name="Rectangle 34"/>
          <p:cNvSpPr/>
          <p:nvPr/>
        </p:nvSpPr>
        <p:spPr>
          <a:xfrm>
            <a:off x="4631266" y="3594922"/>
            <a:ext cx="853018" cy="26723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36" name="Rectangle 35"/>
          <p:cNvSpPr/>
          <p:nvPr/>
        </p:nvSpPr>
        <p:spPr>
          <a:xfrm>
            <a:off x="5710769" y="3594922"/>
            <a:ext cx="853018" cy="267239"/>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37" name="Rectangle 36"/>
          <p:cNvSpPr/>
          <p:nvPr/>
        </p:nvSpPr>
        <p:spPr>
          <a:xfrm>
            <a:off x="3541181" y="3954761"/>
            <a:ext cx="853018"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38" name="Rectangle 37"/>
          <p:cNvSpPr/>
          <p:nvPr/>
        </p:nvSpPr>
        <p:spPr>
          <a:xfrm>
            <a:off x="4631266" y="3954761"/>
            <a:ext cx="853018" cy="26723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39" name="Rectangle 38"/>
          <p:cNvSpPr/>
          <p:nvPr/>
        </p:nvSpPr>
        <p:spPr>
          <a:xfrm>
            <a:off x="5710769" y="3954761"/>
            <a:ext cx="853018" cy="267239"/>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40" name="Rectangle 39"/>
          <p:cNvSpPr/>
          <p:nvPr/>
        </p:nvSpPr>
        <p:spPr>
          <a:xfrm>
            <a:off x="3541181" y="4314600"/>
            <a:ext cx="853018" cy="2672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41" name="Rectangle 40"/>
          <p:cNvSpPr/>
          <p:nvPr/>
        </p:nvSpPr>
        <p:spPr>
          <a:xfrm>
            <a:off x="4631266" y="4314600"/>
            <a:ext cx="853018" cy="267239"/>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
        <p:nvSpPr>
          <p:cNvPr id="42" name="Rectangle 41"/>
          <p:cNvSpPr/>
          <p:nvPr/>
        </p:nvSpPr>
        <p:spPr>
          <a:xfrm>
            <a:off x="5710769" y="4314600"/>
            <a:ext cx="853018" cy="267239"/>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Arial"/>
              <a:cs typeface="Arial"/>
            </a:endParaRPr>
          </a:p>
        </p:txBody>
      </p:sp>
    </p:spTree>
    <p:extLst>
      <p:ext uri="{BB962C8B-B14F-4D97-AF65-F5344CB8AC3E}">
        <p14:creationId xmlns:p14="http://schemas.microsoft.com/office/powerpoint/2010/main" val="35709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5" grpId="0" animBg="1"/>
      <p:bldP spid="26" grpId="0"/>
      <p:bldP spid="27" grpId="0" animBg="1"/>
      <p:bldP spid="28" grpId="0" animBg="1"/>
      <p:bldP spid="29" grpId="0" animBg="1"/>
      <p:bldP spid="30" grpId="0"/>
      <p:bldP spid="31" grpId="0"/>
      <p:bldP spid="32" grpId="0"/>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Vectorized</a:t>
            </a:r>
            <a:r>
              <a:rPr lang="en-US" dirty="0" smtClean="0"/>
              <a:t> Execution </a:t>
            </a:r>
            <a:r>
              <a:rPr lang="en-US" dirty="0"/>
              <a:t>M</a:t>
            </a:r>
            <a:r>
              <a:rPr lang="en-US" dirty="0" smtClean="0"/>
              <a:t>odel</a:t>
            </a:r>
            <a:endParaRPr lang="en-US" dirty="0"/>
          </a:p>
        </p:txBody>
      </p:sp>
      <p:sp>
        <p:nvSpPr>
          <p:cNvPr id="3" name="Content Placeholder 2"/>
          <p:cNvSpPr>
            <a:spLocks noGrp="1"/>
          </p:cNvSpPr>
          <p:nvPr>
            <p:ph idx="1"/>
          </p:nvPr>
        </p:nvSpPr>
        <p:spPr>
          <a:xfrm>
            <a:off x="0" y="1417638"/>
            <a:ext cx="9144000" cy="5211672"/>
          </a:xfrm>
        </p:spPr>
        <p:txBody>
          <a:bodyPr>
            <a:normAutofit/>
          </a:bodyPr>
          <a:lstStyle/>
          <a:p>
            <a:r>
              <a:rPr lang="en-US" dirty="0" smtClean="0"/>
              <a:t>Each operator processes a row batch at a time</a:t>
            </a:r>
          </a:p>
          <a:p>
            <a:r>
              <a:rPr lang="en-US" dirty="0" smtClean="0"/>
              <a:t>Expressions are evaluated by generated </a:t>
            </a:r>
            <a:r>
              <a:rPr lang="en-US" dirty="0"/>
              <a:t>code from </a:t>
            </a:r>
            <a:r>
              <a:rPr lang="en-US" dirty="0" smtClean="0"/>
              <a:t>templates</a:t>
            </a:r>
          </a:p>
          <a:p>
            <a:pPr lvl="1"/>
            <a:r>
              <a:rPr lang="en-US" dirty="0" smtClean="0"/>
              <a:t>e.g. A class for evaluating “&gt;” for two </a:t>
            </a:r>
            <a:r>
              <a:rPr lang="en-US" dirty="0" err="1" smtClean="0"/>
              <a:t>Int</a:t>
            </a:r>
            <a:r>
              <a:rPr lang="en-US" dirty="0" smtClean="0"/>
              <a:t> columns and another class for evaluating “&gt;” for two Double columns</a:t>
            </a:r>
          </a:p>
          <a:p>
            <a:pPr lvl="1"/>
            <a:r>
              <a:rPr lang="en-US" dirty="0" smtClean="0"/>
              <a:t>Branching is minimized</a:t>
            </a:r>
          </a:p>
          <a:p>
            <a:pPr lvl="1"/>
            <a:r>
              <a:rPr lang="en-US" dirty="0" smtClean="0"/>
              <a:t>Looping through primitive arrays improves CPU cache performance</a:t>
            </a:r>
            <a:endParaRPr lang="en-US" dirty="0"/>
          </a:p>
        </p:txBody>
      </p:sp>
    </p:spTree>
    <p:extLst>
      <p:ext uri="{BB962C8B-B14F-4D97-AF65-F5344CB8AC3E}">
        <p14:creationId xmlns:p14="http://schemas.microsoft.com/office/powerpoint/2010/main" val="265944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52400"/>
            <a:ext cx="9144000" cy="571500"/>
          </a:xfrm>
        </p:spPr>
        <p:txBody>
          <a:bodyPr>
            <a:normAutofit fontScale="90000"/>
          </a:bodyPr>
          <a:lstStyle/>
          <a:p>
            <a:r>
              <a:rPr lang="en-US" altLang="en-US" sz="3600" smtClean="0"/>
              <a:t>Summary </a:t>
            </a:r>
          </a:p>
        </p:txBody>
      </p:sp>
      <p:sp>
        <p:nvSpPr>
          <p:cNvPr id="640003" name="Rectangle 3"/>
          <p:cNvSpPr>
            <a:spLocks noGrp="1" noChangeArrowheads="1"/>
          </p:cNvSpPr>
          <p:nvPr>
            <p:ph type="body" idx="1"/>
          </p:nvPr>
        </p:nvSpPr>
        <p:spPr>
          <a:xfrm>
            <a:off x="0" y="723900"/>
            <a:ext cx="9144000" cy="5867400"/>
          </a:xfrm>
        </p:spPr>
        <p:txBody>
          <a:bodyPr/>
          <a:lstStyle/>
          <a:p>
            <a:pPr>
              <a:buSzPct val="50000"/>
              <a:buFont typeface="Monotype Sorts" pitchFamily="2" charset="2"/>
              <a:buChar char="l"/>
            </a:pPr>
            <a:r>
              <a:rPr lang="en-US" altLang="en-US" sz="2000" smtClean="0">
                <a:solidFill>
                  <a:srgbClr val="FF0000"/>
                </a:solidFill>
              </a:rPr>
              <a:t>Research on small data for locality of references </a:t>
            </a:r>
          </a:p>
          <a:p>
            <a:pPr lvl="1"/>
            <a:r>
              <a:rPr lang="en-US" altLang="en-US" sz="1800" smtClean="0"/>
              <a:t>Principle of locality is a foundation of computer science </a:t>
            </a:r>
            <a:endParaRPr lang="en-US" altLang="en-US" sz="1800" smtClean="0">
              <a:solidFill>
                <a:srgbClr val="FF0000"/>
              </a:solidFill>
            </a:endParaRPr>
          </a:p>
          <a:p>
            <a:pPr lvl="1"/>
            <a:r>
              <a:rPr lang="en-US" altLang="en-US" sz="1800" smtClean="0"/>
              <a:t>Access patterns of small data are largely predictable: many research efforts </a:t>
            </a:r>
          </a:p>
          <a:p>
            <a:pPr lvl="1"/>
            <a:r>
              <a:rPr lang="en-US" altLang="en-US" sz="1800" smtClean="0"/>
              <a:t>System infrastructure must be locality aware for high performance  </a:t>
            </a:r>
          </a:p>
          <a:p>
            <a:pPr lvl="1"/>
            <a:r>
              <a:rPr lang="en-US" altLang="en-US" sz="1800" smtClean="0"/>
              <a:t>Research on small data continues, but many major problems have been solved</a:t>
            </a:r>
            <a:endParaRPr lang="en-US" altLang="en-US" sz="1800" b="1" smtClean="0">
              <a:solidFill>
                <a:srgbClr val="0000FF"/>
              </a:solidFill>
            </a:endParaRPr>
          </a:p>
          <a:p>
            <a:pPr lvl="1">
              <a:buFontTx/>
              <a:buNone/>
            </a:pPr>
            <a:endParaRPr lang="en-US" altLang="en-US" sz="1800" b="1" smtClean="0">
              <a:solidFill>
                <a:srgbClr val="FF0000"/>
              </a:solidFill>
            </a:endParaRPr>
          </a:p>
          <a:p>
            <a:pPr>
              <a:buSzPct val="50000"/>
              <a:buFont typeface="Monotype Sorts" pitchFamily="2" charset="2"/>
              <a:buChar char="l"/>
            </a:pPr>
            <a:r>
              <a:rPr lang="en-US" altLang="en-US" sz="2000" smtClean="0">
                <a:solidFill>
                  <a:srgbClr val="FF0000"/>
                </a:solidFill>
              </a:rPr>
              <a:t>Research on big data for wisdom of crowds </a:t>
            </a:r>
          </a:p>
          <a:p>
            <a:pPr lvl="1"/>
            <a:r>
              <a:rPr lang="en-US" altLang="en-US" sz="1800" smtClean="0"/>
              <a:t>Principle has not been established yet</a:t>
            </a:r>
          </a:p>
          <a:p>
            <a:pPr lvl="1"/>
            <a:r>
              <a:rPr lang="en-US" altLang="en-US" sz="1800" smtClean="0"/>
              <a:t>Access patterns are largely non-predictable </a:t>
            </a:r>
          </a:p>
          <a:p>
            <a:pPr lvl="1"/>
            <a:r>
              <a:rPr lang="en-US" altLang="en-US" sz="1800" smtClean="0"/>
              <a:t>Scalability, fault tolerance, and affordability are the foundation in systems design</a:t>
            </a:r>
          </a:p>
          <a:p>
            <a:pPr lvl="1"/>
            <a:r>
              <a:rPr lang="en-US" altLang="en-US" sz="1800" smtClean="0"/>
              <a:t>The R&amp;D has just started, and will have a lot of new problems</a:t>
            </a:r>
          </a:p>
          <a:p>
            <a:pPr lvl="1">
              <a:buFontTx/>
              <a:buNone/>
            </a:pPr>
            <a:endParaRPr lang="en-US" altLang="en-US" sz="1800" smtClean="0"/>
          </a:p>
          <a:p>
            <a:r>
              <a:rPr lang="en-US" altLang="en-US" sz="2000" smtClean="0">
                <a:solidFill>
                  <a:srgbClr val="FF0000"/>
                </a:solidFill>
              </a:rPr>
              <a:t>Computer Ecosystems </a:t>
            </a:r>
          </a:p>
          <a:p>
            <a:pPr lvl="1"/>
            <a:r>
              <a:rPr lang="en-US" altLang="en-US" sz="1600" smtClean="0"/>
              <a:t>Commonly used computer systems in the format of both commercial and open sources</a:t>
            </a:r>
          </a:p>
          <a:p>
            <a:pPr lvl="1"/>
            <a:r>
              <a:rPr lang="en-US" altLang="en-US" sz="1600" smtClean="0"/>
              <a:t>An ecosystem must have a sufficient size of user group </a:t>
            </a:r>
          </a:p>
          <a:p>
            <a:pPr lvl="1"/>
            <a:r>
              <a:rPr lang="en-US" altLang="en-US" sz="1600" smtClean="0"/>
              <a:t>Creating new ecosystems or/and contributing to existing ecosystems are major our tasks </a:t>
            </a:r>
          </a:p>
        </p:txBody>
      </p:sp>
    </p:spTree>
    <p:extLst>
      <p:ext uri="{BB962C8B-B14F-4D97-AF65-F5344CB8AC3E}">
        <p14:creationId xmlns:p14="http://schemas.microsoft.com/office/powerpoint/2010/main" val="4013333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00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00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00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000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000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00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000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000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000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000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4000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000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000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000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8895"/>
          </a:xfrm>
        </p:spPr>
        <p:txBody>
          <a:bodyPr>
            <a:normAutofit fontScale="90000"/>
          </a:bodyPr>
          <a:lstStyle/>
          <a:p>
            <a:pPr algn="ctr"/>
            <a:r>
              <a:rPr lang="en-US" sz="3600" dirty="0" smtClean="0"/>
              <a:t>Basic Research lays a foundation for Hive </a:t>
            </a:r>
            <a:endParaRPr lang="en-US" sz="3600" dirty="0"/>
          </a:p>
        </p:txBody>
      </p:sp>
      <p:sp>
        <p:nvSpPr>
          <p:cNvPr id="3" name="Content Placeholder 2"/>
          <p:cNvSpPr>
            <a:spLocks noGrp="1"/>
          </p:cNvSpPr>
          <p:nvPr>
            <p:ph idx="1"/>
          </p:nvPr>
        </p:nvSpPr>
        <p:spPr>
          <a:xfrm>
            <a:off x="0" y="1066800"/>
            <a:ext cx="9144000" cy="5791200"/>
          </a:xfrm>
        </p:spPr>
        <p:txBody>
          <a:bodyPr>
            <a:normAutofit fontScale="92500"/>
          </a:bodyPr>
          <a:lstStyle/>
          <a:p>
            <a:r>
              <a:rPr lang="en-US" dirty="0"/>
              <a:t>T</a:t>
            </a:r>
            <a:r>
              <a:rPr lang="en-US" dirty="0" smtClean="0"/>
              <a:t>he original </a:t>
            </a:r>
            <a:r>
              <a:rPr lang="en-US" dirty="0" err="1" smtClean="0">
                <a:solidFill>
                  <a:srgbClr val="FF0000"/>
                </a:solidFill>
              </a:rPr>
              <a:t>RCFile</a:t>
            </a:r>
            <a:r>
              <a:rPr lang="en-US" dirty="0" smtClean="0"/>
              <a:t> paper, </a:t>
            </a:r>
            <a:r>
              <a:rPr lang="en-US" dirty="0" smtClean="0">
                <a:solidFill>
                  <a:srgbClr val="0070C0"/>
                </a:solidFill>
              </a:rPr>
              <a:t>ICDE 2011 </a:t>
            </a:r>
          </a:p>
          <a:p>
            <a:r>
              <a:rPr lang="en-US" dirty="0" smtClean="0"/>
              <a:t>The basic structure of table placement in clusters, where </a:t>
            </a:r>
            <a:r>
              <a:rPr lang="en-US" dirty="0" smtClean="0">
                <a:solidFill>
                  <a:srgbClr val="FF0000"/>
                </a:solidFill>
              </a:rPr>
              <a:t>ORC</a:t>
            </a:r>
            <a:r>
              <a:rPr lang="en-US" dirty="0" smtClean="0"/>
              <a:t> is a case study. </a:t>
            </a:r>
            <a:r>
              <a:rPr lang="en-US" dirty="0" smtClean="0">
                <a:solidFill>
                  <a:srgbClr val="0070C0"/>
                </a:solidFill>
              </a:rPr>
              <a:t>VLDB 2013 </a:t>
            </a:r>
            <a:r>
              <a:rPr lang="en-US" dirty="0" smtClean="0"/>
              <a:t> </a:t>
            </a:r>
          </a:p>
          <a:p>
            <a:pPr lvl="1"/>
            <a:r>
              <a:rPr lang="en-US" dirty="0" smtClean="0"/>
              <a:t>It is being adopted in other systems, Pig, </a:t>
            </a:r>
            <a:r>
              <a:rPr lang="en-US" dirty="0" err="1" smtClean="0"/>
              <a:t>Cloudera</a:t>
            </a:r>
            <a:r>
              <a:rPr lang="en-US" dirty="0" smtClean="0"/>
              <a:t>, … </a:t>
            </a:r>
          </a:p>
          <a:p>
            <a:r>
              <a:rPr lang="en-US" dirty="0" err="1" smtClean="0">
                <a:solidFill>
                  <a:srgbClr val="FF0000"/>
                </a:solidFill>
              </a:rPr>
              <a:t>Ysmart</a:t>
            </a:r>
            <a:r>
              <a:rPr lang="en-US" dirty="0" smtClean="0"/>
              <a:t>, query optimization in Hive, </a:t>
            </a:r>
            <a:r>
              <a:rPr lang="en-US" dirty="0" smtClean="0">
                <a:solidFill>
                  <a:srgbClr val="0070C0"/>
                </a:solidFill>
              </a:rPr>
              <a:t>ICDCS 2011</a:t>
            </a:r>
          </a:p>
          <a:p>
            <a:pPr lvl="1"/>
            <a:r>
              <a:rPr lang="en-US" dirty="0" smtClean="0"/>
              <a:t>It is being adopted in Spark </a:t>
            </a:r>
          </a:p>
          <a:p>
            <a:r>
              <a:rPr lang="en-US" dirty="0" smtClean="0"/>
              <a:t>Query execution engine (a </a:t>
            </a:r>
            <a:r>
              <a:rPr lang="en-US" dirty="0" err="1" smtClean="0"/>
              <a:t>MonetDB</a:t>
            </a:r>
            <a:r>
              <a:rPr lang="en-US" dirty="0" smtClean="0"/>
              <a:t>-based optimization, CIDR 2005) </a:t>
            </a:r>
          </a:p>
          <a:p>
            <a:r>
              <a:rPr lang="en-US" dirty="0" smtClean="0">
                <a:solidFill>
                  <a:srgbClr val="FF0000"/>
                </a:solidFill>
              </a:rPr>
              <a:t>Major technical advancement of Hive</a:t>
            </a:r>
            <a:r>
              <a:rPr lang="en-US" dirty="0" smtClean="0"/>
              <a:t>, </a:t>
            </a:r>
            <a:r>
              <a:rPr lang="en-US" dirty="0" smtClean="0">
                <a:solidFill>
                  <a:srgbClr val="0070C0"/>
                </a:solidFill>
              </a:rPr>
              <a:t>SIGMOD’14</a:t>
            </a:r>
          </a:p>
          <a:p>
            <a:pPr lvl="1"/>
            <a:r>
              <a:rPr lang="en-US" dirty="0" smtClean="0"/>
              <a:t>An academic and industry R&amp;D team: </a:t>
            </a:r>
            <a:r>
              <a:rPr lang="en-US" b="1" dirty="0" smtClean="0">
                <a:solidFill>
                  <a:srgbClr val="006600"/>
                </a:solidFill>
              </a:rPr>
              <a:t>Ohio State</a:t>
            </a:r>
            <a:r>
              <a:rPr lang="en-US" dirty="0" smtClean="0"/>
              <a:t> and </a:t>
            </a:r>
            <a:r>
              <a:rPr lang="en-US" b="1" dirty="0" err="1" smtClean="0">
                <a:solidFill>
                  <a:srgbClr val="006600"/>
                </a:solidFill>
              </a:rPr>
              <a:t>Hortonworks</a:t>
            </a:r>
            <a:r>
              <a:rPr lang="en-US" dirty="0" smtClean="0"/>
              <a:t> </a:t>
            </a: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429425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1457325"/>
            <a:ext cx="6858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05200" y="2133600"/>
            <a:ext cx="3355975" cy="369888"/>
          </a:xfrm>
          <a:prstGeom prst="rect">
            <a:avLst/>
          </a:prstGeom>
          <a:noFill/>
        </p:spPr>
        <p:txBody>
          <a:bodyPr wrap="none">
            <a:spAutoFit/>
          </a:bodyPr>
          <a:lstStyle/>
          <a:p>
            <a:pPr>
              <a:defRPr/>
            </a:pPr>
            <a:r>
              <a:rPr lang="en-US" dirty="0">
                <a:solidFill>
                  <a:srgbClr val="000099"/>
                </a:solidFill>
                <a:latin typeface="Arial" charset="0"/>
              </a:rPr>
              <a:t>Traditional long tail distribution</a:t>
            </a:r>
            <a:r>
              <a:rPr lang="en-US" dirty="0">
                <a:solidFill>
                  <a:schemeClr val="accent1">
                    <a:lumMod val="50000"/>
                  </a:schemeClr>
                </a:solidFill>
                <a:latin typeface="Arial" charset="0"/>
              </a:rPr>
              <a:t> </a:t>
            </a:r>
          </a:p>
        </p:txBody>
      </p:sp>
      <p:cxnSp>
        <p:nvCxnSpPr>
          <p:cNvPr id="5" name="Straight Connector 4"/>
          <p:cNvCxnSpPr/>
          <p:nvPr/>
        </p:nvCxnSpPr>
        <p:spPr>
          <a:xfrm>
            <a:off x="2819400" y="2362200"/>
            <a:ext cx="533400" cy="0"/>
          </a:xfrm>
          <a:prstGeom prst="line">
            <a:avLst/>
          </a:prstGeom>
          <a:ln w="41275" cmpd="sng">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19400" y="2743200"/>
            <a:ext cx="533400" cy="0"/>
          </a:xfrm>
          <a:prstGeom prst="line">
            <a:avLst/>
          </a:prstGeom>
          <a:ln w="41275" cmpd="sng">
            <a:solidFill>
              <a:srgbClr val="C00000"/>
            </a:solidFill>
          </a:ln>
        </p:spPr>
        <p:style>
          <a:lnRef idx="1">
            <a:schemeClr val="accent1"/>
          </a:lnRef>
          <a:fillRef idx="0">
            <a:schemeClr val="accent1"/>
          </a:fillRef>
          <a:effectRef idx="0">
            <a:schemeClr val="accent1"/>
          </a:effectRef>
          <a:fontRef idx="minor">
            <a:schemeClr val="tx1"/>
          </a:fontRef>
        </p:style>
      </p:cxnSp>
      <p:sp>
        <p:nvSpPr>
          <p:cNvPr id="26630" name="TextBox 10"/>
          <p:cNvSpPr txBox="1">
            <a:spLocks noChangeArrowheads="1"/>
          </p:cNvSpPr>
          <p:nvPr/>
        </p:nvSpPr>
        <p:spPr bwMode="auto">
          <a:xfrm>
            <a:off x="3581400" y="2514600"/>
            <a:ext cx="3400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en-US" sz="1800">
                <a:solidFill>
                  <a:srgbClr val="C00000"/>
                </a:solidFill>
              </a:rPr>
              <a:t>Flattered distribution after the long tail can be easily accessed</a:t>
            </a:r>
          </a:p>
        </p:txBody>
      </p:sp>
      <p:sp>
        <p:nvSpPr>
          <p:cNvPr id="26631" name="Content Placeholder 9"/>
          <p:cNvSpPr>
            <a:spLocks noGrp="1"/>
          </p:cNvSpPr>
          <p:nvPr>
            <p:ph/>
          </p:nvPr>
        </p:nvSpPr>
        <p:spPr>
          <a:xfrm>
            <a:off x="457200" y="5629275"/>
            <a:ext cx="8229600" cy="1038225"/>
          </a:xfrm>
        </p:spPr>
        <p:txBody>
          <a:bodyPr/>
          <a:lstStyle/>
          <a:p>
            <a:r>
              <a:rPr lang="en-US" altLang="en-US" sz="2000" smtClean="0"/>
              <a:t>The head is lowered and the tail is dropped  more and more slowly</a:t>
            </a:r>
          </a:p>
          <a:p>
            <a:r>
              <a:rPr lang="en-US" altLang="en-US" sz="2000" smtClean="0"/>
              <a:t>If the flattered distribution is not power law anymore, </a:t>
            </a:r>
            <a:r>
              <a:rPr lang="en-US" altLang="en-US" sz="2000" b="1" smtClean="0">
                <a:solidFill>
                  <a:srgbClr val="FF0000"/>
                </a:solidFill>
              </a:rPr>
              <a:t>what is it?  </a:t>
            </a:r>
          </a:p>
        </p:txBody>
      </p:sp>
      <p:sp>
        <p:nvSpPr>
          <p:cNvPr id="26632" name="Title 1"/>
          <p:cNvSpPr>
            <a:spLocks noGrp="1"/>
          </p:cNvSpPr>
          <p:nvPr>
            <p:ph type="ctrTitle" idx="4294967295"/>
          </p:nvPr>
        </p:nvSpPr>
        <p:spPr>
          <a:xfrm>
            <a:off x="0" y="320675"/>
            <a:ext cx="9144000" cy="755650"/>
          </a:xfrm>
        </p:spPr>
        <p:txBody>
          <a:bodyPr/>
          <a:lstStyle/>
          <a:p>
            <a:r>
              <a:rPr lang="en-US" altLang="en-US" sz="2100" smtClean="0"/>
              <a:t>The Change of </a:t>
            </a:r>
            <a:r>
              <a:rPr lang="en-US" altLang="en-US" sz="2100" smtClean="0">
                <a:solidFill>
                  <a:srgbClr val="FF0000"/>
                </a:solidFill>
              </a:rPr>
              <a:t>Time </a:t>
            </a:r>
            <a:r>
              <a:rPr lang="en-US" altLang="en-US" sz="2100" smtClean="0"/>
              <a:t>(short search latency) and </a:t>
            </a:r>
            <a:r>
              <a:rPr lang="en-US" altLang="en-US" sz="2100" smtClean="0">
                <a:solidFill>
                  <a:srgbClr val="FF0000"/>
                </a:solidFill>
              </a:rPr>
              <a:t>Space</a:t>
            </a:r>
            <a:r>
              <a:rPr lang="en-US" altLang="en-US" sz="2100" smtClean="0"/>
              <a:t> (unlimited storage capacity) for Big Data Creates Different Data Access Distributions</a:t>
            </a:r>
          </a:p>
        </p:txBody>
      </p:sp>
    </p:spTree>
    <p:extLst>
      <p:ext uri="{BB962C8B-B14F-4D97-AF65-F5344CB8AC3E}">
        <p14:creationId xmlns:p14="http://schemas.microsoft.com/office/powerpoint/2010/main" val="302312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4915"/>
          </a:xfrm>
        </p:spPr>
        <p:txBody>
          <a:bodyPr>
            <a:normAutofit fontScale="90000"/>
          </a:bodyPr>
          <a:lstStyle/>
          <a:p>
            <a:r>
              <a:rPr lang="en-US" dirty="0" smtClean="0"/>
              <a:t>Evolution of </a:t>
            </a:r>
            <a:r>
              <a:rPr lang="en-US" dirty="0" err="1" smtClean="0"/>
              <a:t>Hadoop</a:t>
            </a:r>
            <a:r>
              <a:rPr lang="en-US" dirty="0" smtClean="0"/>
              <a:t> Ecosystem</a:t>
            </a:r>
            <a:endParaRPr lang="en-US" dirty="0"/>
          </a:p>
        </p:txBody>
      </p:sp>
      <p:sp>
        <p:nvSpPr>
          <p:cNvPr id="3" name="Content Placeholder 2"/>
          <p:cNvSpPr>
            <a:spLocks noGrp="1"/>
          </p:cNvSpPr>
          <p:nvPr>
            <p:ph idx="1"/>
          </p:nvPr>
        </p:nvSpPr>
        <p:spPr>
          <a:xfrm>
            <a:off x="457200" y="1129553"/>
            <a:ext cx="8229600" cy="5522259"/>
          </a:xfrm>
        </p:spPr>
        <p:txBody>
          <a:bodyPr>
            <a:normAutofit/>
          </a:bodyPr>
          <a:lstStyle/>
          <a:p>
            <a:pPr marL="457200" lvl="1" indent="0">
              <a:buNone/>
            </a:pPr>
            <a:endParaRPr lang="en-US" dirty="0"/>
          </a:p>
          <a:p>
            <a:pPr marL="457200" lvl="1" indent="0">
              <a:buNone/>
            </a:pPr>
            <a:endParaRPr lang="en-US" dirty="0"/>
          </a:p>
        </p:txBody>
      </p:sp>
      <p:pic>
        <p:nvPicPr>
          <p:cNvPr id="1026" name="Picture 2" descr="http://hortonworks.com/wp-content/uploads/2013/10/hadoopst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7638"/>
            <a:ext cx="9144000" cy="523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570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4915"/>
          </a:xfrm>
        </p:spPr>
        <p:txBody>
          <a:bodyPr/>
          <a:lstStyle/>
          <a:p>
            <a:r>
              <a:rPr lang="en-US" dirty="0" smtClean="0"/>
              <a:t>Next </a:t>
            </a:r>
            <a:r>
              <a:rPr lang="en-US" dirty="0"/>
              <a:t>S</a:t>
            </a:r>
            <a:r>
              <a:rPr lang="en-US" dirty="0" smtClean="0"/>
              <a:t>teps</a:t>
            </a:r>
            <a:endParaRPr lang="en-US" dirty="0"/>
          </a:p>
        </p:txBody>
      </p:sp>
      <p:sp>
        <p:nvSpPr>
          <p:cNvPr id="3" name="Content Placeholder 2"/>
          <p:cNvSpPr>
            <a:spLocks noGrp="1"/>
          </p:cNvSpPr>
          <p:nvPr>
            <p:ph idx="1"/>
          </p:nvPr>
        </p:nvSpPr>
        <p:spPr>
          <a:xfrm>
            <a:off x="457200" y="1129553"/>
            <a:ext cx="8229600" cy="5522259"/>
          </a:xfrm>
        </p:spPr>
        <p:txBody>
          <a:bodyPr>
            <a:normAutofit fontScale="85000" lnSpcReduction="20000"/>
          </a:bodyPr>
          <a:lstStyle/>
          <a:p>
            <a:r>
              <a:rPr lang="en-US" dirty="0" smtClean="0"/>
              <a:t>Yarn separates computing and resource management, MR and others data processing only</a:t>
            </a:r>
          </a:p>
          <a:p>
            <a:r>
              <a:rPr lang="en-US" dirty="0" smtClean="0"/>
              <a:t>A new runtime called </a:t>
            </a:r>
            <a:r>
              <a:rPr lang="en-US" dirty="0" err="1" smtClean="0"/>
              <a:t>Tez</a:t>
            </a:r>
            <a:r>
              <a:rPr lang="en-US" dirty="0" smtClean="0"/>
              <a:t> (alternative to </a:t>
            </a:r>
            <a:r>
              <a:rPr lang="en-US" dirty="0" err="1" smtClean="0"/>
              <a:t>MapReduce</a:t>
            </a:r>
            <a:r>
              <a:rPr lang="en-US" dirty="0" smtClean="0"/>
              <a:t>) is under development</a:t>
            </a:r>
          </a:p>
          <a:p>
            <a:pPr lvl="1"/>
            <a:r>
              <a:rPr lang="en-US" dirty="0"/>
              <a:t>Next Hive release will make use of </a:t>
            </a:r>
            <a:r>
              <a:rPr lang="en-US" dirty="0" err="1"/>
              <a:t>Tez</a:t>
            </a:r>
            <a:r>
              <a:rPr lang="en-US" dirty="0" smtClean="0"/>
              <a:t>.</a:t>
            </a:r>
          </a:p>
          <a:p>
            <a:pPr marL="457200" lvl="1" indent="0">
              <a:buNone/>
            </a:pPr>
            <a:endParaRPr lang="en-US" dirty="0" smtClean="0"/>
          </a:p>
          <a:p>
            <a:pPr marL="342900" lvl="1" indent="-342900">
              <a:buFont typeface="Arial"/>
              <a:buChar char="•"/>
            </a:pPr>
            <a:r>
              <a:rPr lang="en-US" dirty="0" smtClean="0"/>
              <a:t>HDFS </a:t>
            </a:r>
            <a:r>
              <a:rPr lang="en-US" dirty="0"/>
              <a:t>will start to cache data in next </a:t>
            </a:r>
            <a:r>
              <a:rPr lang="en-US" dirty="0" smtClean="0"/>
              <a:t>release</a:t>
            </a:r>
            <a:endParaRPr lang="en-US" dirty="0"/>
          </a:p>
          <a:p>
            <a:pPr lvl="1"/>
            <a:r>
              <a:rPr lang="en-US" dirty="0">
                <a:solidFill>
                  <a:prstClr val="black"/>
                </a:solidFill>
              </a:rPr>
              <a:t>Hive will make use of this in next release.</a:t>
            </a:r>
          </a:p>
          <a:p>
            <a:pPr marL="742950" lvl="2" indent="-342900"/>
            <a:endParaRPr lang="en-US" dirty="0" smtClean="0"/>
          </a:p>
          <a:p>
            <a:pPr marL="342900" lvl="1" indent="-342900">
              <a:buFont typeface="Arial"/>
              <a:buChar char="•"/>
            </a:pPr>
            <a:r>
              <a:rPr lang="en-US" dirty="0" smtClean="0"/>
              <a:t>A new cost-based optimizer is under development.</a:t>
            </a:r>
            <a:endParaRPr lang="en-US" dirty="0"/>
          </a:p>
          <a:p>
            <a:pPr lvl="1"/>
            <a:r>
              <a:rPr lang="en-US" dirty="0" smtClean="0"/>
              <a:t>Hive will make use of this in next release.</a:t>
            </a:r>
          </a:p>
          <a:p>
            <a:pPr marL="457200" lvl="1" indent="0">
              <a:buNone/>
            </a:pPr>
            <a:endParaRPr lang="en-US" dirty="0" smtClean="0"/>
          </a:p>
          <a:p>
            <a:r>
              <a:rPr lang="en-US" dirty="0" smtClean="0"/>
              <a:t>We are working with the </a:t>
            </a:r>
            <a:r>
              <a:rPr lang="en-US" dirty="0" smtClean="0">
                <a:solidFill>
                  <a:srgbClr val="FF0000"/>
                </a:solidFill>
              </a:rPr>
              <a:t>Spark</a:t>
            </a:r>
            <a:r>
              <a:rPr lang="en-US" dirty="0" smtClean="0"/>
              <a:t> group to implement </a:t>
            </a:r>
            <a:r>
              <a:rPr lang="en-US" dirty="0" err="1" smtClean="0"/>
              <a:t>Ysmart</a:t>
            </a:r>
            <a:r>
              <a:rPr lang="en-US" dirty="0" smtClean="0"/>
              <a:t> optimizer and memory optimization methods </a:t>
            </a:r>
          </a:p>
          <a:p>
            <a:pPr lvl="1"/>
            <a:endParaRPr lang="en-US" dirty="0" smtClean="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5727995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1508"/>
            <a:ext cx="8229600" cy="1143000"/>
          </a:xfrm>
        </p:spPr>
        <p:txBody>
          <a:bodyPr/>
          <a:lstStyle/>
          <a:p>
            <a:r>
              <a:rPr lang="en-US" dirty="0" smtClean="0"/>
              <a:t>Thank You!</a:t>
            </a:r>
            <a:endParaRPr lang="en-US" dirty="0"/>
          </a:p>
        </p:txBody>
      </p:sp>
    </p:spTree>
    <p:extLst>
      <p:ext uri="{BB962C8B-B14F-4D97-AF65-F5344CB8AC3E}">
        <p14:creationId xmlns:p14="http://schemas.microsoft.com/office/powerpoint/2010/main" val="39585900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1472872" y="669408"/>
            <a:ext cx="5891485" cy="5795600"/>
            <a:chOff x="169333" y="1439333"/>
            <a:chExt cx="7740501" cy="7614523"/>
          </a:xfrm>
          <a:effectLst/>
        </p:grpSpPr>
        <p:sp>
          <p:nvSpPr>
            <p:cNvPr id="5" name="Rectangle 4"/>
            <p:cNvSpPr/>
            <p:nvPr/>
          </p:nvSpPr>
          <p:spPr>
            <a:xfrm>
              <a:off x="169333" y="4945479"/>
              <a:ext cx="3826933" cy="83469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Black" panose="020B0A04020102020204" pitchFamily="34" charset="0"/>
                </a:rPr>
                <a:t>Data Processing Framework</a:t>
              </a:r>
            </a:p>
            <a:p>
              <a:pPr algn="ctr"/>
              <a:r>
                <a:rPr lang="en-US" sz="1400" dirty="0" smtClean="0">
                  <a:solidFill>
                    <a:schemeClr val="tx1"/>
                  </a:solidFill>
                  <a:latin typeface="Arial Black" panose="020B0A04020102020204" pitchFamily="34" charset="0"/>
                </a:rPr>
                <a:t>(e.g. </a:t>
              </a:r>
              <a:r>
                <a:rPr lang="en-US" sz="1400" dirty="0" err="1" smtClean="0">
                  <a:solidFill>
                    <a:schemeClr val="tx1"/>
                  </a:solidFill>
                  <a:latin typeface="Arial Black" panose="020B0A04020102020204" pitchFamily="34" charset="0"/>
                </a:rPr>
                <a:t>MapReduce</a:t>
              </a:r>
              <a:r>
                <a:rPr lang="en-US" sz="1400" dirty="0" smtClean="0">
                  <a:solidFill>
                    <a:schemeClr val="tx1"/>
                  </a:solidFill>
                  <a:latin typeface="Arial Black" panose="020B0A04020102020204" pitchFamily="34" charset="0"/>
                </a:rPr>
                <a:t>)</a:t>
              </a:r>
              <a:endParaRPr lang="en-US" sz="1050" dirty="0">
                <a:solidFill>
                  <a:schemeClr val="tx1"/>
                </a:solidFill>
                <a:latin typeface="Arial Black" panose="020B0A04020102020204" pitchFamily="34" charset="0"/>
              </a:endParaRPr>
            </a:p>
          </p:txBody>
        </p:sp>
        <p:sp>
          <p:nvSpPr>
            <p:cNvPr id="6" name="Rectangle 5"/>
            <p:cNvSpPr/>
            <p:nvPr/>
          </p:nvSpPr>
          <p:spPr>
            <a:xfrm>
              <a:off x="1298546" y="8653576"/>
              <a:ext cx="2733040" cy="4002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Black" panose="020B0A04020102020204" pitchFamily="34" charset="0"/>
                </a:rPr>
                <a:t>HDFS</a:t>
              </a:r>
              <a:endParaRPr lang="en-US" sz="1400" dirty="0">
                <a:solidFill>
                  <a:schemeClr val="tx1"/>
                </a:solidFill>
                <a:latin typeface="Arial Black" panose="020B0A04020102020204" pitchFamily="34" charset="0"/>
              </a:endParaRPr>
            </a:p>
          </p:txBody>
        </p:sp>
        <p:sp>
          <p:nvSpPr>
            <p:cNvPr id="7" name="Rectangle 6"/>
            <p:cNvSpPr/>
            <p:nvPr/>
          </p:nvSpPr>
          <p:spPr>
            <a:xfrm>
              <a:off x="4231884" y="8322522"/>
              <a:ext cx="3677950" cy="73133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Black" panose="020B0A04020102020204" pitchFamily="34" charset="0"/>
                </a:rPr>
                <a:t>Other Storage Systems</a:t>
              </a:r>
            </a:p>
            <a:p>
              <a:pPr algn="ctr"/>
              <a:r>
                <a:rPr lang="en-US" sz="1400" dirty="0" smtClean="0">
                  <a:solidFill>
                    <a:schemeClr val="tx1"/>
                  </a:solidFill>
                  <a:latin typeface="Arial Black" panose="020B0A04020102020204" pitchFamily="34" charset="0"/>
                </a:rPr>
                <a:t>(e.g. </a:t>
              </a:r>
              <a:r>
                <a:rPr lang="en-US" sz="1400" dirty="0" err="1" smtClean="0">
                  <a:solidFill>
                    <a:schemeClr val="tx1"/>
                  </a:solidFill>
                  <a:latin typeface="Arial Black" panose="020B0A04020102020204" pitchFamily="34" charset="0"/>
                </a:rPr>
                <a:t>HBase</a:t>
              </a:r>
              <a:r>
                <a:rPr lang="en-US" sz="1400" dirty="0" smtClean="0">
                  <a:solidFill>
                    <a:schemeClr val="tx1"/>
                  </a:solidFill>
                  <a:latin typeface="Arial Black" panose="020B0A04020102020204" pitchFamily="34" charset="0"/>
                </a:rPr>
                <a:t>)</a:t>
              </a:r>
              <a:endParaRPr lang="en-US" sz="1400" dirty="0">
                <a:solidFill>
                  <a:schemeClr val="tx1"/>
                </a:solidFill>
                <a:latin typeface="Arial Black" panose="020B0A04020102020204" pitchFamily="34" charset="0"/>
              </a:endParaRPr>
            </a:p>
          </p:txBody>
        </p:sp>
        <p:sp>
          <p:nvSpPr>
            <p:cNvPr id="8" name="Rounded Rectangle 7"/>
            <p:cNvSpPr/>
            <p:nvPr/>
          </p:nvSpPr>
          <p:spPr>
            <a:xfrm>
              <a:off x="2841848" y="2523786"/>
              <a:ext cx="2064535" cy="209761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extBox 8"/>
            <p:cNvSpPr txBox="1"/>
            <p:nvPr/>
          </p:nvSpPr>
          <p:spPr>
            <a:xfrm>
              <a:off x="3308690" y="2548307"/>
              <a:ext cx="1017667" cy="404371"/>
            </a:xfrm>
            <a:prstGeom prst="rect">
              <a:avLst/>
            </a:prstGeom>
            <a:noFill/>
          </p:spPr>
          <p:txBody>
            <a:bodyPr wrap="none" rtlCol="0">
              <a:spAutoFit/>
            </a:bodyPr>
            <a:lstStyle/>
            <a:p>
              <a:r>
                <a:rPr lang="en-US" sz="1400" dirty="0" smtClean="0">
                  <a:latin typeface="Arial Black" panose="020B0A04020102020204" pitchFamily="34" charset="0"/>
                </a:rPr>
                <a:t>Driver</a:t>
              </a:r>
              <a:endParaRPr lang="en-US" sz="1400" dirty="0">
                <a:latin typeface="Arial Black" panose="020B0A04020102020204" pitchFamily="34" charset="0"/>
              </a:endParaRPr>
            </a:p>
          </p:txBody>
        </p:sp>
        <p:sp>
          <p:nvSpPr>
            <p:cNvPr id="10" name="Rounded Rectangle 9"/>
            <p:cNvSpPr/>
            <p:nvPr/>
          </p:nvSpPr>
          <p:spPr>
            <a:xfrm>
              <a:off x="5337261" y="2607733"/>
              <a:ext cx="1785354" cy="57607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latin typeface="Arial Black" panose="020B0A04020102020204" pitchFamily="34" charset="0"/>
                </a:rPr>
                <a:t>Metastore</a:t>
              </a:r>
              <a:endParaRPr lang="en-US" sz="1400" dirty="0">
                <a:solidFill>
                  <a:schemeClr val="tx1"/>
                </a:solidFill>
                <a:latin typeface="Arial Black" panose="020B0A04020102020204" pitchFamily="34" charset="0"/>
              </a:endParaRPr>
            </a:p>
          </p:txBody>
        </p:sp>
        <p:sp>
          <p:nvSpPr>
            <p:cNvPr id="11" name="Rounded Rectangle 10"/>
            <p:cNvSpPr/>
            <p:nvPr/>
          </p:nvSpPr>
          <p:spPr>
            <a:xfrm>
              <a:off x="3742267" y="1439333"/>
              <a:ext cx="1913764" cy="56769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Black"/>
                  <a:cs typeface="Arial Black"/>
                </a:rPr>
                <a:t>HiveServer2</a:t>
              </a:r>
            </a:p>
          </p:txBody>
        </p:sp>
        <p:sp>
          <p:nvSpPr>
            <p:cNvPr id="12" name="Rounded Rectangle 11"/>
            <p:cNvSpPr/>
            <p:nvPr/>
          </p:nvSpPr>
          <p:spPr>
            <a:xfrm>
              <a:off x="2400392" y="1439333"/>
              <a:ext cx="976316" cy="574013"/>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Black" panose="020B0A04020102020204" pitchFamily="34" charset="0"/>
                </a:rPr>
                <a:t>CLI</a:t>
              </a:r>
              <a:endParaRPr lang="en-US" sz="1400" dirty="0">
                <a:solidFill>
                  <a:schemeClr val="tx1"/>
                </a:solidFill>
                <a:latin typeface="Arial Black" panose="020B0A04020102020204" pitchFamily="34" charset="0"/>
              </a:endParaRPr>
            </a:p>
          </p:txBody>
        </p:sp>
        <p:cxnSp>
          <p:nvCxnSpPr>
            <p:cNvPr id="13" name="Straight Arrow Connector 12"/>
            <p:cNvCxnSpPr>
              <a:stCxn id="12" idx="2"/>
              <a:endCxn id="8" idx="0"/>
            </p:cNvCxnSpPr>
            <p:nvPr/>
          </p:nvCxnSpPr>
          <p:spPr>
            <a:xfrm>
              <a:off x="2888550" y="2013346"/>
              <a:ext cx="985565" cy="5104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2"/>
              <a:endCxn id="8" idx="0"/>
            </p:cNvCxnSpPr>
            <p:nvPr/>
          </p:nvCxnSpPr>
          <p:spPr>
            <a:xfrm flipH="1">
              <a:off x="3874116" y="2007027"/>
              <a:ext cx="825035" cy="5167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0" idx="1"/>
            </p:cNvCxnSpPr>
            <p:nvPr/>
          </p:nvCxnSpPr>
          <p:spPr>
            <a:xfrm flipV="1">
              <a:off x="4906383" y="2895770"/>
              <a:ext cx="430878" cy="6768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a:endCxn id="29" idx="0"/>
            </p:cNvCxnSpPr>
            <p:nvPr/>
          </p:nvCxnSpPr>
          <p:spPr>
            <a:xfrm>
              <a:off x="6229938" y="3183805"/>
              <a:ext cx="9997" cy="11680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530539" y="7305911"/>
              <a:ext cx="2480133" cy="576073"/>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Black" panose="020B0A04020102020204" pitchFamily="34" charset="0"/>
                </a:rPr>
                <a:t>Storage Handler</a:t>
              </a:r>
            </a:p>
          </p:txBody>
        </p:sp>
        <p:sp>
          <p:nvSpPr>
            <p:cNvPr id="18" name="Rounded Rectangle 17"/>
            <p:cNvSpPr/>
            <p:nvPr/>
          </p:nvSpPr>
          <p:spPr>
            <a:xfrm>
              <a:off x="1371600" y="7375790"/>
              <a:ext cx="2206384" cy="57607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Black" panose="020B0A04020102020204" pitchFamily="34" charset="0"/>
                </a:rPr>
                <a:t>File Format</a:t>
              </a:r>
            </a:p>
            <a:p>
              <a:pPr algn="ctr"/>
              <a:r>
                <a:rPr lang="en-US" sz="1400" dirty="0" smtClean="0">
                  <a:solidFill>
                    <a:schemeClr val="tx1"/>
                  </a:solidFill>
                  <a:latin typeface="Arial Black" panose="020B0A04020102020204" pitchFamily="34" charset="0"/>
                </a:rPr>
                <a:t>(e.g. ORC File)</a:t>
              </a:r>
              <a:endParaRPr lang="en-US" sz="1400" dirty="0">
                <a:solidFill>
                  <a:schemeClr val="tx1"/>
                </a:solidFill>
                <a:latin typeface="Arial Black" panose="020B0A04020102020204" pitchFamily="34" charset="0"/>
              </a:endParaRPr>
            </a:p>
          </p:txBody>
        </p:sp>
        <p:cxnSp>
          <p:nvCxnSpPr>
            <p:cNvPr id="19" name="Straight Arrow Connector 18"/>
            <p:cNvCxnSpPr>
              <a:stCxn id="8" idx="2"/>
              <a:endCxn id="5" idx="0"/>
            </p:cNvCxnSpPr>
            <p:nvPr/>
          </p:nvCxnSpPr>
          <p:spPr>
            <a:xfrm flipH="1">
              <a:off x="2082799" y="4621405"/>
              <a:ext cx="1791317" cy="3240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7" idx="2"/>
              <a:endCxn id="18" idx="0"/>
            </p:cNvCxnSpPr>
            <p:nvPr/>
          </p:nvCxnSpPr>
          <p:spPr>
            <a:xfrm flipH="1">
              <a:off x="2474792" y="6893865"/>
              <a:ext cx="1250262" cy="4819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8" idx="2"/>
              <a:endCxn id="6" idx="0"/>
            </p:cNvCxnSpPr>
            <p:nvPr/>
          </p:nvCxnSpPr>
          <p:spPr>
            <a:xfrm>
              <a:off x="2474792" y="7951862"/>
              <a:ext cx="190274" cy="7017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2"/>
              <a:endCxn id="27" idx="0"/>
            </p:cNvCxnSpPr>
            <p:nvPr/>
          </p:nvCxnSpPr>
          <p:spPr>
            <a:xfrm>
              <a:off x="2082800" y="5780170"/>
              <a:ext cx="1642254" cy="5376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2"/>
              <a:endCxn id="7" idx="0"/>
            </p:cNvCxnSpPr>
            <p:nvPr/>
          </p:nvCxnSpPr>
          <p:spPr>
            <a:xfrm>
              <a:off x="5770606" y="7881983"/>
              <a:ext cx="300253" cy="4405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112519" y="2917639"/>
              <a:ext cx="1544206" cy="492043"/>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Black" panose="020B0A04020102020204" pitchFamily="34" charset="0"/>
                </a:rPr>
                <a:t>Parser</a:t>
              </a:r>
              <a:endParaRPr lang="en-US" sz="1400" dirty="0"/>
            </a:p>
          </p:txBody>
        </p:sp>
        <p:sp>
          <p:nvSpPr>
            <p:cNvPr id="25" name="Rounded Rectangle 24"/>
            <p:cNvSpPr/>
            <p:nvPr/>
          </p:nvSpPr>
          <p:spPr>
            <a:xfrm>
              <a:off x="3112519" y="3489521"/>
              <a:ext cx="1544206" cy="492043"/>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Black" panose="020B0A04020102020204" pitchFamily="34" charset="0"/>
                </a:rPr>
                <a:t>Planner</a:t>
              </a:r>
              <a:endParaRPr lang="en-US" sz="1400" dirty="0"/>
            </a:p>
          </p:txBody>
        </p:sp>
        <p:sp>
          <p:nvSpPr>
            <p:cNvPr id="26" name="Rounded Rectangle 25"/>
            <p:cNvSpPr/>
            <p:nvPr/>
          </p:nvSpPr>
          <p:spPr>
            <a:xfrm>
              <a:off x="3112518" y="4047111"/>
              <a:ext cx="1544206" cy="492043"/>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Arial Black" panose="020B0A04020102020204" pitchFamily="34" charset="0"/>
                </a:rPr>
                <a:t>Execution</a:t>
              </a:r>
              <a:endParaRPr lang="en-US" sz="1400" dirty="0"/>
            </a:p>
          </p:txBody>
        </p:sp>
        <p:sp>
          <p:nvSpPr>
            <p:cNvPr id="27" name="Rounded Rectangle 26"/>
            <p:cNvSpPr/>
            <p:nvPr/>
          </p:nvSpPr>
          <p:spPr>
            <a:xfrm>
              <a:off x="3105020" y="6317793"/>
              <a:ext cx="1240067" cy="57607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latin typeface="Arial Black" panose="020B0A04020102020204" pitchFamily="34" charset="0"/>
                </a:rPr>
                <a:t>SerDe</a:t>
              </a:r>
              <a:endParaRPr lang="en-US" sz="1400" dirty="0" smtClean="0">
                <a:solidFill>
                  <a:schemeClr val="tx1"/>
                </a:solidFill>
                <a:latin typeface="Arial Black" panose="020B0A04020102020204" pitchFamily="34" charset="0"/>
              </a:endParaRPr>
            </a:p>
          </p:txBody>
        </p:sp>
        <p:cxnSp>
          <p:nvCxnSpPr>
            <p:cNvPr id="28" name="Straight Arrow Connector 27"/>
            <p:cNvCxnSpPr>
              <a:stCxn id="27" idx="2"/>
              <a:endCxn id="17" idx="0"/>
            </p:cNvCxnSpPr>
            <p:nvPr/>
          </p:nvCxnSpPr>
          <p:spPr>
            <a:xfrm>
              <a:off x="3725053" y="6893865"/>
              <a:ext cx="2045552" cy="4120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537202" y="4351867"/>
              <a:ext cx="1405466" cy="61550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Black" panose="020B0A04020102020204" pitchFamily="34" charset="0"/>
                </a:rPr>
                <a:t>RDBMS</a:t>
              </a:r>
              <a:endParaRPr lang="en-US" sz="1050" dirty="0">
                <a:solidFill>
                  <a:schemeClr val="tx1"/>
                </a:solidFill>
                <a:latin typeface="Arial Black" panose="020B0A04020102020204" pitchFamily="34" charset="0"/>
              </a:endParaRPr>
            </a:p>
          </p:txBody>
        </p:sp>
        <p:sp>
          <p:nvSpPr>
            <p:cNvPr id="30" name="Freeform 29"/>
            <p:cNvSpPr/>
            <p:nvPr/>
          </p:nvSpPr>
          <p:spPr>
            <a:xfrm>
              <a:off x="3826933" y="4622800"/>
              <a:ext cx="829792" cy="1676400"/>
            </a:xfrm>
            <a:custGeom>
              <a:avLst/>
              <a:gdLst>
                <a:gd name="connsiteX0" fmla="*/ 33867 w 829792"/>
                <a:gd name="connsiteY0" fmla="*/ 0 h 1676400"/>
                <a:gd name="connsiteX1" fmla="*/ 829734 w 829792"/>
                <a:gd name="connsiteY1" fmla="*/ 694267 h 1676400"/>
                <a:gd name="connsiteX2" fmla="*/ 0 w 829792"/>
                <a:gd name="connsiteY2" fmla="*/ 1676400 h 1676400"/>
              </a:gdLst>
              <a:ahLst/>
              <a:cxnLst>
                <a:cxn ang="0">
                  <a:pos x="connsiteX0" y="connsiteY0"/>
                </a:cxn>
                <a:cxn ang="0">
                  <a:pos x="connsiteX1" y="connsiteY1"/>
                </a:cxn>
                <a:cxn ang="0">
                  <a:pos x="connsiteX2" y="connsiteY2"/>
                </a:cxn>
              </a:cxnLst>
              <a:rect l="l" t="t" r="r" b="b"/>
              <a:pathLst>
                <a:path w="829792" h="1676400">
                  <a:moveTo>
                    <a:pt x="33867" y="0"/>
                  </a:moveTo>
                  <a:cubicBezTo>
                    <a:pt x="434623" y="207433"/>
                    <a:pt x="835379" y="414867"/>
                    <a:pt x="829734" y="694267"/>
                  </a:cubicBezTo>
                  <a:cubicBezTo>
                    <a:pt x="824090" y="973667"/>
                    <a:pt x="0" y="1676400"/>
                    <a:pt x="0" y="1676400"/>
                  </a:cubicBezTo>
                </a:path>
              </a:pathLst>
            </a:cu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grpSp>
      <p:sp>
        <p:nvSpPr>
          <p:cNvPr id="40" name="Rounded Rectangle 39"/>
          <p:cNvSpPr/>
          <p:nvPr/>
        </p:nvSpPr>
        <p:spPr>
          <a:xfrm>
            <a:off x="2921038" y="272144"/>
            <a:ext cx="2971057" cy="1015974"/>
          </a:xfrm>
          <a:prstGeom prst="roundRect">
            <a:avLst/>
          </a:prstGeom>
          <a:noFill/>
          <a:ln w="2540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 name="TextBox 40"/>
          <p:cNvSpPr txBox="1"/>
          <p:nvPr/>
        </p:nvSpPr>
        <p:spPr>
          <a:xfrm>
            <a:off x="3536199" y="281478"/>
            <a:ext cx="1698890" cy="307777"/>
          </a:xfrm>
          <a:prstGeom prst="rect">
            <a:avLst/>
          </a:prstGeom>
          <a:noFill/>
          <a:effectLst/>
        </p:spPr>
        <p:txBody>
          <a:bodyPr wrap="none" rtlCol="0">
            <a:spAutoFit/>
          </a:bodyPr>
          <a:lstStyle/>
          <a:p>
            <a:r>
              <a:rPr lang="en-US" sz="1400" dirty="0" smtClean="0">
                <a:latin typeface="Arial Black" panose="020B0A04020102020204" pitchFamily="34" charset="0"/>
              </a:rPr>
              <a:t>User interfaces</a:t>
            </a:r>
            <a:endParaRPr lang="en-US" sz="1400" dirty="0">
              <a:latin typeface="Arial Black" panose="020B0A04020102020204" pitchFamily="34" charset="0"/>
            </a:endParaRPr>
          </a:p>
        </p:txBody>
      </p:sp>
    </p:spTree>
    <p:extLst>
      <p:ext uri="{BB962C8B-B14F-4D97-AF65-F5344CB8AC3E}">
        <p14:creationId xmlns:p14="http://schemas.microsoft.com/office/powerpoint/2010/main" val="2157958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p>
            <a:r>
              <a:rPr lang="en-US" dirty="0" smtClean="0"/>
              <a:t> Hive on </a:t>
            </a:r>
            <a:r>
              <a:rPr lang="en-US" dirty="0" err="1" smtClean="0"/>
              <a:t>Tez</a:t>
            </a:r>
            <a:endParaRPr lang="en-US" dirty="0"/>
          </a:p>
        </p:txBody>
      </p:sp>
      <p:sp>
        <p:nvSpPr>
          <p:cNvPr id="70" name="Rectangle 69"/>
          <p:cNvSpPr/>
          <p:nvPr/>
        </p:nvSpPr>
        <p:spPr>
          <a:xfrm>
            <a:off x="1649780" y="6049455"/>
            <a:ext cx="904875"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Arial"/>
                <a:cs typeface="Arial"/>
              </a:rPr>
              <a:t>t1</a:t>
            </a:r>
            <a:endParaRPr lang="en-US" sz="2400" b="1" dirty="0">
              <a:latin typeface="Arial"/>
              <a:cs typeface="Arial"/>
            </a:endParaRPr>
          </a:p>
        </p:txBody>
      </p:sp>
      <p:sp>
        <p:nvSpPr>
          <p:cNvPr id="71" name="Rectangle 70"/>
          <p:cNvSpPr/>
          <p:nvPr/>
        </p:nvSpPr>
        <p:spPr>
          <a:xfrm>
            <a:off x="3230930" y="6049455"/>
            <a:ext cx="904875"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Arial"/>
                <a:cs typeface="Arial"/>
              </a:rPr>
              <a:t>t2</a:t>
            </a:r>
            <a:endParaRPr lang="en-US" sz="2400" b="1" dirty="0">
              <a:latin typeface="Arial"/>
              <a:cs typeface="Arial"/>
            </a:endParaRPr>
          </a:p>
        </p:txBody>
      </p:sp>
      <p:cxnSp>
        <p:nvCxnSpPr>
          <p:cNvPr id="74" name="Straight Arrow Connector 73"/>
          <p:cNvCxnSpPr>
            <a:stCxn id="96" idx="0"/>
            <a:endCxn id="95" idx="2"/>
          </p:cNvCxnSpPr>
          <p:nvPr/>
        </p:nvCxnSpPr>
        <p:spPr>
          <a:xfrm flipV="1">
            <a:off x="2092010" y="4409339"/>
            <a:ext cx="888666" cy="60822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97" idx="0"/>
            <a:endCxn id="95" idx="2"/>
          </p:cNvCxnSpPr>
          <p:nvPr/>
        </p:nvCxnSpPr>
        <p:spPr>
          <a:xfrm flipH="1" flipV="1">
            <a:off x="2980676" y="4409339"/>
            <a:ext cx="693166" cy="60822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95" idx="0"/>
            <a:endCxn id="98" idx="2"/>
          </p:cNvCxnSpPr>
          <p:nvPr/>
        </p:nvCxnSpPr>
        <p:spPr>
          <a:xfrm flipV="1">
            <a:off x="2980676" y="3425984"/>
            <a:ext cx="0" cy="460135"/>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70" idx="0"/>
            <a:endCxn id="96" idx="2"/>
          </p:cNvCxnSpPr>
          <p:nvPr/>
        </p:nvCxnSpPr>
        <p:spPr>
          <a:xfrm flipH="1" flipV="1">
            <a:off x="2092010" y="5540787"/>
            <a:ext cx="10208" cy="508668"/>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endCxn id="97" idx="2"/>
          </p:cNvCxnSpPr>
          <p:nvPr/>
        </p:nvCxnSpPr>
        <p:spPr>
          <a:xfrm flipV="1">
            <a:off x="3673842" y="5540787"/>
            <a:ext cx="0" cy="508669"/>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98" idx="0"/>
            <a:endCxn id="94" idx="2"/>
          </p:cNvCxnSpPr>
          <p:nvPr/>
        </p:nvCxnSpPr>
        <p:spPr>
          <a:xfrm flipV="1">
            <a:off x="2980676" y="2391288"/>
            <a:ext cx="0" cy="511476"/>
          </a:xfrm>
          <a:prstGeom prst="straightConnector1">
            <a:avLst/>
          </a:prstGeom>
          <a:ln w="508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1696352" y="2590898"/>
            <a:ext cx="2636303" cy="0"/>
          </a:xfrm>
          <a:prstGeom prst="line">
            <a:avLst/>
          </a:prstGeom>
          <a:ln w="508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1696352" y="4711798"/>
            <a:ext cx="2636303" cy="0"/>
          </a:xfrm>
          <a:prstGeom prst="line">
            <a:avLst/>
          </a:prstGeom>
          <a:ln w="508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51320" y="5167926"/>
            <a:ext cx="1461934" cy="523220"/>
          </a:xfrm>
          <a:prstGeom prst="rect">
            <a:avLst/>
          </a:prstGeom>
          <a:noFill/>
          <a:effectLst/>
        </p:spPr>
        <p:txBody>
          <a:bodyPr wrap="none" rtlCol="0">
            <a:spAutoFit/>
          </a:bodyPr>
          <a:lstStyle/>
          <a:p>
            <a:r>
              <a:rPr lang="en-US" sz="2800" b="1" dirty="0" smtClean="0">
                <a:latin typeface="Arial"/>
                <a:cs typeface="Arial"/>
              </a:rPr>
              <a:t>Stage 1</a:t>
            </a:r>
            <a:endParaRPr lang="en-US" sz="2800" b="1" dirty="0">
              <a:latin typeface="Arial"/>
              <a:cs typeface="Arial"/>
            </a:endParaRPr>
          </a:p>
        </p:txBody>
      </p:sp>
      <p:sp>
        <p:nvSpPr>
          <p:cNvPr id="92" name="TextBox 91"/>
          <p:cNvSpPr txBox="1"/>
          <p:nvPr/>
        </p:nvSpPr>
        <p:spPr>
          <a:xfrm>
            <a:off x="51320" y="3432788"/>
            <a:ext cx="1461934" cy="523220"/>
          </a:xfrm>
          <a:prstGeom prst="rect">
            <a:avLst/>
          </a:prstGeom>
          <a:noFill/>
          <a:effectLst/>
        </p:spPr>
        <p:txBody>
          <a:bodyPr wrap="none" rtlCol="0">
            <a:spAutoFit/>
          </a:bodyPr>
          <a:lstStyle/>
          <a:p>
            <a:r>
              <a:rPr lang="en-US" sz="2800" b="1" dirty="0" smtClean="0">
                <a:latin typeface="Arial"/>
                <a:cs typeface="Arial"/>
              </a:rPr>
              <a:t>Stage 2</a:t>
            </a:r>
            <a:endParaRPr lang="en-US" sz="2800" b="1" dirty="0">
              <a:latin typeface="Arial"/>
              <a:cs typeface="Arial"/>
            </a:endParaRPr>
          </a:p>
        </p:txBody>
      </p:sp>
      <p:sp>
        <p:nvSpPr>
          <p:cNvPr id="93" name="TextBox 92"/>
          <p:cNvSpPr txBox="1"/>
          <p:nvPr/>
        </p:nvSpPr>
        <p:spPr>
          <a:xfrm>
            <a:off x="51320" y="1788138"/>
            <a:ext cx="1461934" cy="523220"/>
          </a:xfrm>
          <a:prstGeom prst="rect">
            <a:avLst/>
          </a:prstGeom>
          <a:noFill/>
          <a:effectLst/>
        </p:spPr>
        <p:txBody>
          <a:bodyPr wrap="none" rtlCol="0">
            <a:spAutoFit/>
          </a:bodyPr>
          <a:lstStyle/>
          <a:p>
            <a:r>
              <a:rPr lang="en-US" sz="2800" b="1" dirty="0" smtClean="0">
                <a:latin typeface="Arial"/>
                <a:cs typeface="Arial"/>
              </a:rPr>
              <a:t>Stage 3</a:t>
            </a:r>
            <a:endParaRPr lang="en-US" sz="2800" b="1" dirty="0">
              <a:latin typeface="Arial"/>
              <a:cs typeface="Arial"/>
            </a:endParaRPr>
          </a:p>
        </p:txBody>
      </p:sp>
      <p:sp>
        <p:nvSpPr>
          <p:cNvPr id="94" name="Rectangle 93"/>
          <p:cNvSpPr/>
          <p:nvPr/>
        </p:nvSpPr>
        <p:spPr>
          <a:xfrm>
            <a:off x="2427319" y="1868068"/>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GBY</a:t>
            </a:r>
            <a:endParaRPr lang="en-US" sz="2200" b="1" dirty="0">
              <a:latin typeface="Arial"/>
              <a:cs typeface="Arial"/>
            </a:endParaRPr>
          </a:p>
        </p:txBody>
      </p:sp>
      <p:sp>
        <p:nvSpPr>
          <p:cNvPr id="95" name="Rectangle 94"/>
          <p:cNvSpPr/>
          <p:nvPr/>
        </p:nvSpPr>
        <p:spPr>
          <a:xfrm>
            <a:off x="2427319" y="3886119"/>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JOIN</a:t>
            </a:r>
            <a:endParaRPr lang="en-US" sz="2200" b="1" dirty="0">
              <a:latin typeface="Arial"/>
              <a:cs typeface="Arial"/>
            </a:endParaRPr>
          </a:p>
        </p:txBody>
      </p:sp>
      <p:sp>
        <p:nvSpPr>
          <p:cNvPr id="96" name="Rectangle 95"/>
          <p:cNvSpPr/>
          <p:nvPr/>
        </p:nvSpPr>
        <p:spPr>
          <a:xfrm>
            <a:off x="1538653" y="5017567"/>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97" name="Rectangle 96"/>
          <p:cNvSpPr/>
          <p:nvPr/>
        </p:nvSpPr>
        <p:spPr>
          <a:xfrm>
            <a:off x="3120485" y="5017567"/>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sp>
        <p:nvSpPr>
          <p:cNvPr id="98" name="Rectangle 97"/>
          <p:cNvSpPr/>
          <p:nvPr/>
        </p:nvSpPr>
        <p:spPr>
          <a:xfrm>
            <a:off x="2427319" y="2902764"/>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latin typeface="Arial"/>
                <a:cs typeface="Arial"/>
              </a:rPr>
              <a:t>SEL</a:t>
            </a:r>
            <a:endParaRPr lang="en-US" sz="2200" b="1" dirty="0">
              <a:latin typeface="Arial"/>
              <a:cs typeface="Arial"/>
            </a:endParaRPr>
          </a:p>
        </p:txBody>
      </p:sp>
      <p:grpSp>
        <p:nvGrpSpPr>
          <p:cNvPr id="5" name="Group 4"/>
          <p:cNvGrpSpPr/>
          <p:nvPr/>
        </p:nvGrpSpPr>
        <p:grpSpPr>
          <a:xfrm>
            <a:off x="4851856" y="2275451"/>
            <a:ext cx="3481709" cy="2686934"/>
            <a:chOff x="4225846" y="4117915"/>
            <a:chExt cx="3481709" cy="2686934"/>
          </a:xfrm>
        </p:grpSpPr>
        <p:sp>
          <p:nvSpPr>
            <p:cNvPr id="81" name="Right Arrow 80"/>
            <p:cNvSpPr/>
            <p:nvPr/>
          </p:nvSpPr>
          <p:spPr>
            <a:xfrm>
              <a:off x="4225846" y="5334498"/>
              <a:ext cx="1263483" cy="776048"/>
            </a:xfrm>
            <a:prstGeom prst="rightArrow">
              <a:avLst>
                <a:gd name="adj1" fmla="val 50000"/>
                <a:gd name="adj2" fmla="val 6815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6159177" y="4117915"/>
              <a:ext cx="1548378" cy="2686934"/>
              <a:chOff x="8755546" y="948385"/>
              <a:chExt cx="2719964" cy="4720016"/>
            </a:xfrm>
            <a:effectLst/>
          </p:grpSpPr>
          <p:sp>
            <p:nvSpPr>
              <p:cNvPr id="99" name="Rectangle 98"/>
              <p:cNvSpPr/>
              <p:nvPr/>
            </p:nvSpPr>
            <p:spPr>
              <a:xfrm>
                <a:off x="8866673" y="5129772"/>
                <a:ext cx="904875"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t1</a:t>
                </a:r>
                <a:endParaRPr lang="en-US" sz="1400" b="1" dirty="0">
                  <a:latin typeface="Arial"/>
                  <a:cs typeface="Arial"/>
                </a:endParaRPr>
              </a:p>
            </p:txBody>
          </p:sp>
          <p:sp>
            <p:nvSpPr>
              <p:cNvPr id="100" name="Rectangle 99"/>
              <p:cNvSpPr/>
              <p:nvPr/>
            </p:nvSpPr>
            <p:spPr>
              <a:xfrm>
                <a:off x="10447823" y="5129772"/>
                <a:ext cx="904875" cy="538629"/>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t2</a:t>
                </a:r>
                <a:endParaRPr lang="en-US" sz="1400" b="1" dirty="0">
                  <a:latin typeface="Arial"/>
                  <a:cs typeface="Arial"/>
                </a:endParaRPr>
              </a:p>
            </p:txBody>
          </p:sp>
          <p:cxnSp>
            <p:nvCxnSpPr>
              <p:cNvPr id="101" name="Straight Arrow Connector 100"/>
              <p:cNvCxnSpPr>
                <a:stCxn id="111" idx="0"/>
                <a:endCxn id="110" idx="2"/>
              </p:cNvCxnSpPr>
              <p:nvPr/>
            </p:nvCxnSpPr>
            <p:spPr>
              <a:xfrm flipV="1">
                <a:off x="9308903" y="3489656"/>
                <a:ext cx="888666" cy="608228"/>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112" idx="0"/>
                <a:endCxn id="110" idx="2"/>
              </p:cNvCxnSpPr>
              <p:nvPr/>
            </p:nvCxnSpPr>
            <p:spPr>
              <a:xfrm flipH="1" flipV="1">
                <a:off x="10197569" y="3489655"/>
                <a:ext cx="724585" cy="608229"/>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stCxn id="110" idx="0"/>
                <a:endCxn id="113" idx="2"/>
              </p:cNvCxnSpPr>
              <p:nvPr/>
            </p:nvCxnSpPr>
            <p:spPr>
              <a:xfrm flipV="1">
                <a:off x="10197569" y="2506301"/>
                <a:ext cx="0" cy="460135"/>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99" idx="0"/>
                <a:endCxn id="111" idx="2"/>
              </p:cNvCxnSpPr>
              <p:nvPr/>
            </p:nvCxnSpPr>
            <p:spPr>
              <a:xfrm flipH="1" flipV="1">
                <a:off x="9308903" y="4621104"/>
                <a:ext cx="10208" cy="508668"/>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endCxn id="112" idx="2"/>
              </p:cNvCxnSpPr>
              <p:nvPr/>
            </p:nvCxnSpPr>
            <p:spPr>
              <a:xfrm flipV="1">
                <a:off x="10922155" y="4621104"/>
                <a:ext cx="0" cy="508669"/>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113" idx="0"/>
                <a:endCxn id="109" idx="2"/>
              </p:cNvCxnSpPr>
              <p:nvPr/>
            </p:nvCxnSpPr>
            <p:spPr>
              <a:xfrm flipV="1">
                <a:off x="10197569" y="1471605"/>
                <a:ext cx="0" cy="511476"/>
              </a:xfrm>
              <a:prstGeom prst="straightConnector1">
                <a:avLst/>
              </a:prstGeom>
              <a:ln w="254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9" name="Rectangle 108"/>
              <p:cNvSpPr/>
              <p:nvPr/>
            </p:nvSpPr>
            <p:spPr>
              <a:xfrm>
                <a:off x="9644212" y="94838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GBY</a:t>
                </a:r>
                <a:endParaRPr lang="en-US" sz="1400" b="1" dirty="0">
                  <a:latin typeface="Arial"/>
                  <a:cs typeface="Arial"/>
                </a:endParaRPr>
              </a:p>
            </p:txBody>
          </p:sp>
          <p:sp>
            <p:nvSpPr>
              <p:cNvPr id="110" name="Rectangle 109"/>
              <p:cNvSpPr/>
              <p:nvPr/>
            </p:nvSpPr>
            <p:spPr>
              <a:xfrm>
                <a:off x="9644212" y="2966436"/>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JOIN</a:t>
                </a:r>
                <a:endParaRPr lang="en-US" sz="1400" b="1" dirty="0">
                  <a:latin typeface="Arial"/>
                  <a:cs typeface="Arial"/>
                </a:endParaRPr>
              </a:p>
            </p:txBody>
          </p:sp>
          <p:sp>
            <p:nvSpPr>
              <p:cNvPr id="111" name="Rectangle 110"/>
              <p:cNvSpPr/>
              <p:nvPr/>
            </p:nvSpPr>
            <p:spPr>
              <a:xfrm>
                <a:off x="8755546" y="4097884"/>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SEL</a:t>
                </a:r>
                <a:endParaRPr lang="en-US" sz="1400" b="1" dirty="0">
                  <a:latin typeface="Arial"/>
                  <a:cs typeface="Arial"/>
                </a:endParaRPr>
              </a:p>
            </p:txBody>
          </p:sp>
          <p:sp>
            <p:nvSpPr>
              <p:cNvPr id="112" name="Rectangle 111"/>
              <p:cNvSpPr/>
              <p:nvPr/>
            </p:nvSpPr>
            <p:spPr>
              <a:xfrm>
                <a:off x="10368797" y="4097885"/>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SEL</a:t>
                </a:r>
                <a:endParaRPr lang="en-US" sz="1400" b="1" dirty="0">
                  <a:latin typeface="Arial"/>
                  <a:cs typeface="Arial"/>
                </a:endParaRPr>
              </a:p>
            </p:txBody>
          </p:sp>
          <p:sp>
            <p:nvSpPr>
              <p:cNvPr id="113" name="Rectangle 112"/>
              <p:cNvSpPr/>
              <p:nvPr/>
            </p:nvSpPr>
            <p:spPr>
              <a:xfrm>
                <a:off x="9644212" y="1983081"/>
                <a:ext cx="1106713" cy="5232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SEL</a:t>
                </a:r>
                <a:endParaRPr lang="en-US" sz="1400" b="1" dirty="0">
                  <a:latin typeface="Arial"/>
                  <a:cs typeface="Arial"/>
                </a:endParaRPr>
              </a:p>
            </p:txBody>
          </p:sp>
        </p:grpSp>
      </p:grpSp>
    </p:spTree>
    <p:extLst>
      <p:ext uri="{BB962C8B-B14F-4D97-AF65-F5344CB8AC3E}">
        <p14:creationId xmlns:p14="http://schemas.microsoft.com/office/powerpoint/2010/main" val="36172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Hive</a:t>
            </a:r>
            <a:endParaRPr lang="en-US" dirty="0"/>
          </a:p>
        </p:txBody>
      </p:sp>
      <p:sp>
        <p:nvSpPr>
          <p:cNvPr id="3" name="Content Placeholder 2"/>
          <p:cNvSpPr>
            <a:spLocks noGrp="1"/>
          </p:cNvSpPr>
          <p:nvPr>
            <p:ph idx="1"/>
          </p:nvPr>
        </p:nvSpPr>
        <p:spPr>
          <a:xfrm>
            <a:off x="457200" y="1433632"/>
            <a:ext cx="8229600" cy="4525963"/>
          </a:xfrm>
        </p:spPr>
        <p:txBody>
          <a:bodyPr/>
          <a:lstStyle/>
          <a:p>
            <a:r>
              <a:rPr lang="en-US" dirty="0"/>
              <a:t>A data warehouse system for </a:t>
            </a:r>
            <a:r>
              <a:rPr lang="en-US" dirty="0" err="1"/>
              <a:t>Hadoop</a:t>
            </a:r>
            <a:endParaRPr lang="en-US" dirty="0"/>
          </a:p>
          <a:p>
            <a:endParaRPr lang="en-US" dirty="0"/>
          </a:p>
        </p:txBody>
      </p:sp>
      <p:sp>
        <p:nvSpPr>
          <p:cNvPr id="4" name="Rectangle 3"/>
          <p:cNvSpPr/>
          <p:nvPr/>
        </p:nvSpPr>
        <p:spPr>
          <a:xfrm>
            <a:off x="1796141" y="3289644"/>
            <a:ext cx="5551715" cy="598715"/>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latin typeface="Arial Black"/>
                <a:cs typeface="Arial Black"/>
              </a:rPr>
              <a:t>Hive</a:t>
            </a:r>
            <a:endParaRPr lang="en-US" sz="3000" dirty="0">
              <a:latin typeface="Arial Black"/>
              <a:cs typeface="Arial Black"/>
            </a:endParaRPr>
          </a:p>
        </p:txBody>
      </p:sp>
      <p:sp>
        <p:nvSpPr>
          <p:cNvPr id="5" name="Rectangle 4"/>
          <p:cNvSpPr/>
          <p:nvPr/>
        </p:nvSpPr>
        <p:spPr>
          <a:xfrm>
            <a:off x="1796142" y="3906501"/>
            <a:ext cx="5551714" cy="150585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latin typeface="Arial Black"/>
                <a:cs typeface="Arial Black"/>
              </a:rPr>
              <a:t>Data Processing Frameworks</a:t>
            </a:r>
          </a:p>
          <a:p>
            <a:pPr algn="ctr"/>
            <a:r>
              <a:rPr lang="en-US" sz="3000" dirty="0" smtClean="0">
                <a:latin typeface="Arial Black"/>
                <a:cs typeface="Arial Black"/>
              </a:rPr>
              <a:t>(</a:t>
            </a:r>
            <a:r>
              <a:rPr lang="en-US" sz="3000" dirty="0" err="1" smtClean="0">
                <a:latin typeface="Arial Black"/>
                <a:cs typeface="Arial Black"/>
              </a:rPr>
              <a:t>MapReduce</a:t>
            </a:r>
            <a:r>
              <a:rPr lang="en-US" sz="3000" dirty="0" smtClean="0">
                <a:latin typeface="Arial Black"/>
                <a:cs typeface="Arial Black"/>
              </a:rPr>
              <a:t>, </a:t>
            </a:r>
            <a:r>
              <a:rPr lang="en-US" sz="3000" dirty="0" err="1" smtClean="0">
                <a:latin typeface="Arial Black"/>
                <a:cs typeface="Arial Black"/>
              </a:rPr>
              <a:t>Tez</a:t>
            </a:r>
            <a:r>
              <a:rPr lang="en-US" sz="3000" dirty="0" smtClean="0">
                <a:latin typeface="Arial Black"/>
                <a:cs typeface="Arial Black"/>
              </a:rPr>
              <a:t>)</a:t>
            </a:r>
            <a:endParaRPr lang="en-US" sz="3000" dirty="0">
              <a:latin typeface="Arial Black"/>
              <a:cs typeface="Arial Black"/>
            </a:endParaRPr>
          </a:p>
        </p:txBody>
      </p:sp>
      <p:sp>
        <p:nvSpPr>
          <p:cNvPr id="6" name="Rectangle 5"/>
          <p:cNvSpPr/>
          <p:nvPr/>
        </p:nvSpPr>
        <p:spPr>
          <a:xfrm>
            <a:off x="1796141" y="5430503"/>
            <a:ext cx="5551715" cy="979714"/>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err="1" smtClean="0">
                <a:latin typeface="Arial Black"/>
                <a:cs typeface="Arial Black"/>
              </a:rPr>
              <a:t>Hadoop</a:t>
            </a:r>
            <a:r>
              <a:rPr lang="en-US" sz="3000" dirty="0" smtClean="0">
                <a:latin typeface="Arial Black"/>
                <a:cs typeface="Arial Black"/>
              </a:rPr>
              <a:t> Distributed </a:t>
            </a:r>
            <a:r>
              <a:rPr lang="en-US" sz="3000" dirty="0" err="1" smtClean="0">
                <a:latin typeface="Arial Black"/>
                <a:cs typeface="Arial Black"/>
              </a:rPr>
              <a:t>Filesystem</a:t>
            </a:r>
            <a:r>
              <a:rPr lang="en-US" sz="3000" dirty="0" smtClean="0">
                <a:latin typeface="Arial Black"/>
                <a:cs typeface="Arial Black"/>
              </a:rPr>
              <a:t> (HDFS)</a:t>
            </a:r>
            <a:endParaRPr lang="en-US" sz="3000" dirty="0">
              <a:latin typeface="Arial Black"/>
              <a:cs typeface="Arial Black"/>
            </a:endParaRPr>
          </a:p>
        </p:txBody>
      </p:sp>
      <p:sp>
        <p:nvSpPr>
          <p:cNvPr id="7" name="TextBox 6"/>
          <p:cNvSpPr txBox="1"/>
          <p:nvPr/>
        </p:nvSpPr>
        <p:spPr>
          <a:xfrm>
            <a:off x="3247572" y="2099187"/>
            <a:ext cx="2663109" cy="584776"/>
          </a:xfrm>
          <a:prstGeom prst="rect">
            <a:avLst/>
          </a:prstGeom>
          <a:noFill/>
        </p:spPr>
        <p:txBody>
          <a:bodyPr wrap="none" rtlCol="0">
            <a:spAutoFit/>
          </a:bodyPr>
          <a:lstStyle/>
          <a:p>
            <a:r>
              <a:rPr lang="en-US" sz="3200" b="1" dirty="0" smtClean="0">
                <a:latin typeface="Arial"/>
                <a:cs typeface="Arial"/>
              </a:rPr>
              <a:t>SQL Queries</a:t>
            </a:r>
            <a:endParaRPr lang="en-US" sz="3200" b="1" dirty="0">
              <a:latin typeface="Arial"/>
              <a:cs typeface="Arial"/>
            </a:endParaRPr>
          </a:p>
        </p:txBody>
      </p:sp>
      <p:sp>
        <p:nvSpPr>
          <p:cNvPr id="8" name="Down Arrow 7"/>
          <p:cNvSpPr/>
          <p:nvPr/>
        </p:nvSpPr>
        <p:spPr>
          <a:xfrm>
            <a:off x="4172857" y="2683963"/>
            <a:ext cx="580572" cy="58753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12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6400" y="5722266"/>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web_sales</a:t>
            </a:r>
            <a:endParaRPr lang="en-US" sz="1400" dirty="0">
              <a:latin typeface="Arial Black" panose="020B0A04020102020204" pitchFamily="34" charset="0"/>
            </a:endParaRPr>
          </a:p>
        </p:txBody>
      </p:sp>
      <p:sp>
        <p:nvSpPr>
          <p:cNvPr id="5" name="Rectangle 4"/>
          <p:cNvSpPr/>
          <p:nvPr/>
        </p:nvSpPr>
        <p:spPr>
          <a:xfrm>
            <a:off x="4073552" y="1856688"/>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JOIN7 (SEMI)</a:t>
            </a:r>
            <a:endParaRPr lang="en-US" sz="1400" dirty="0">
              <a:latin typeface="Arial Black" panose="020B0A04020102020204" pitchFamily="34" charset="0"/>
            </a:endParaRPr>
          </a:p>
        </p:txBody>
      </p:sp>
      <p:sp>
        <p:nvSpPr>
          <p:cNvPr id="6" name="Rectangle 5"/>
          <p:cNvSpPr/>
          <p:nvPr/>
        </p:nvSpPr>
        <p:spPr>
          <a:xfrm>
            <a:off x="4209769" y="3734417"/>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JOIN4</a:t>
            </a:r>
            <a:endParaRPr lang="en-US" sz="1400" dirty="0">
              <a:latin typeface="Arial Black" panose="020B0A04020102020204" pitchFamily="34" charset="0"/>
            </a:endParaRPr>
          </a:p>
        </p:txBody>
      </p:sp>
      <p:cxnSp>
        <p:nvCxnSpPr>
          <p:cNvPr id="7" name="Straight Arrow Connector 6"/>
          <p:cNvCxnSpPr>
            <a:stCxn id="3" idx="0"/>
            <a:endCxn id="16" idx="2"/>
          </p:cNvCxnSpPr>
          <p:nvPr/>
        </p:nvCxnSpPr>
        <p:spPr>
          <a:xfrm flipH="1" flipV="1">
            <a:off x="3527447" y="5072183"/>
            <a:ext cx="40453" cy="650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73552" y="971300"/>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a:latin typeface="Arial Black" panose="020B0A04020102020204" pitchFamily="34" charset="0"/>
              </a:rPr>
              <a:t>AGG1</a:t>
            </a:r>
          </a:p>
        </p:txBody>
      </p:sp>
      <p:cxnSp>
        <p:nvCxnSpPr>
          <p:cNvPr id="9" name="Straight Arrow Connector 8"/>
          <p:cNvCxnSpPr>
            <a:stCxn id="6" idx="0"/>
            <a:endCxn id="5" idx="2"/>
          </p:cNvCxnSpPr>
          <p:nvPr/>
        </p:nvCxnSpPr>
        <p:spPr>
          <a:xfrm flipH="1" flipV="1">
            <a:off x="4530752" y="2313888"/>
            <a:ext cx="136217" cy="142052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1" idx="0"/>
            <a:endCxn id="5" idx="2"/>
          </p:cNvCxnSpPr>
          <p:nvPr/>
        </p:nvCxnSpPr>
        <p:spPr>
          <a:xfrm flipV="1">
            <a:off x="2744276" y="2313888"/>
            <a:ext cx="1786476" cy="57321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16452" y="5722449"/>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web_sales</a:t>
            </a:r>
            <a:endParaRPr lang="en-US" sz="1400" dirty="0">
              <a:latin typeface="Arial Black" panose="020B0A04020102020204" pitchFamily="34" charset="0"/>
            </a:endParaRPr>
          </a:p>
        </p:txBody>
      </p:sp>
      <p:sp>
        <p:nvSpPr>
          <p:cNvPr id="12" name="Rectangle 11"/>
          <p:cNvSpPr/>
          <p:nvPr/>
        </p:nvSpPr>
        <p:spPr>
          <a:xfrm>
            <a:off x="6260190" y="5722449"/>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web_sales</a:t>
            </a:r>
            <a:endParaRPr lang="en-US" sz="1400" dirty="0">
              <a:latin typeface="Arial Black" panose="020B0A04020102020204" pitchFamily="34" charset="0"/>
            </a:endParaRPr>
          </a:p>
        </p:txBody>
      </p:sp>
      <p:sp>
        <p:nvSpPr>
          <p:cNvPr id="13" name="Rectangle 12"/>
          <p:cNvSpPr/>
          <p:nvPr/>
        </p:nvSpPr>
        <p:spPr>
          <a:xfrm>
            <a:off x="1601276" y="5722266"/>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customer_address</a:t>
            </a:r>
            <a:endParaRPr lang="en-US" sz="1400" dirty="0">
              <a:latin typeface="Arial Black" panose="020B0A04020102020204" pitchFamily="34" charset="0"/>
            </a:endParaRPr>
          </a:p>
        </p:txBody>
      </p:sp>
      <p:sp>
        <p:nvSpPr>
          <p:cNvPr id="14" name="Rectangle 13"/>
          <p:cNvSpPr/>
          <p:nvPr/>
        </p:nvSpPr>
        <p:spPr>
          <a:xfrm>
            <a:off x="734974" y="3734417"/>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date_dim</a:t>
            </a:r>
            <a:endParaRPr lang="en-US" sz="1400" dirty="0">
              <a:latin typeface="Arial Black" panose="020B0A04020102020204" pitchFamily="34" charset="0"/>
            </a:endParaRPr>
          </a:p>
        </p:txBody>
      </p:sp>
      <p:sp>
        <p:nvSpPr>
          <p:cNvPr id="15" name="Rectangle 14"/>
          <p:cNvSpPr/>
          <p:nvPr/>
        </p:nvSpPr>
        <p:spPr>
          <a:xfrm>
            <a:off x="1022385" y="4614983"/>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web_site</a:t>
            </a:r>
            <a:endParaRPr lang="en-US" sz="1400" dirty="0">
              <a:latin typeface="Arial Black" panose="020B0A04020102020204" pitchFamily="34" charset="0"/>
            </a:endParaRPr>
          </a:p>
        </p:txBody>
      </p:sp>
      <p:sp>
        <p:nvSpPr>
          <p:cNvPr id="16" name="Rectangle 15"/>
          <p:cNvSpPr/>
          <p:nvPr/>
        </p:nvSpPr>
        <p:spPr>
          <a:xfrm>
            <a:off x="3070247" y="4614983"/>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JOIN1</a:t>
            </a:r>
          </a:p>
          <a:p>
            <a:pPr algn="ctr"/>
            <a:r>
              <a:rPr lang="en-US" sz="1400" dirty="0" smtClean="0">
                <a:latin typeface="Arial Black" panose="020B0A04020102020204" pitchFamily="34" charset="0"/>
              </a:rPr>
              <a:t>(Map)</a:t>
            </a:r>
            <a:endParaRPr lang="en-US" sz="1400" dirty="0">
              <a:latin typeface="Arial Black" panose="020B0A04020102020204" pitchFamily="34" charset="0"/>
            </a:endParaRPr>
          </a:p>
        </p:txBody>
      </p:sp>
      <p:cxnSp>
        <p:nvCxnSpPr>
          <p:cNvPr id="17" name="Straight Arrow Connector 16"/>
          <p:cNvCxnSpPr>
            <a:stCxn id="13" idx="0"/>
            <a:endCxn id="16" idx="2"/>
          </p:cNvCxnSpPr>
          <p:nvPr/>
        </p:nvCxnSpPr>
        <p:spPr>
          <a:xfrm flipV="1">
            <a:off x="2172776" y="5072183"/>
            <a:ext cx="1354671" cy="650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03769" y="3735992"/>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JOIN2</a:t>
            </a:r>
          </a:p>
          <a:p>
            <a:pPr algn="ctr"/>
            <a:r>
              <a:rPr lang="en-US" sz="1400" dirty="0" smtClean="0">
                <a:latin typeface="Arial Black" panose="020B0A04020102020204" pitchFamily="34" charset="0"/>
              </a:rPr>
              <a:t>(Map)</a:t>
            </a:r>
            <a:endParaRPr lang="en-US" sz="1400" dirty="0">
              <a:latin typeface="Arial Black" panose="020B0A04020102020204" pitchFamily="34" charset="0"/>
            </a:endParaRPr>
          </a:p>
        </p:txBody>
      </p:sp>
      <p:cxnSp>
        <p:nvCxnSpPr>
          <p:cNvPr id="19" name="Straight Arrow Connector 18"/>
          <p:cNvCxnSpPr>
            <a:stCxn id="16" idx="0"/>
            <a:endCxn id="18" idx="2"/>
          </p:cNvCxnSpPr>
          <p:nvPr/>
        </p:nvCxnSpPr>
        <p:spPr>
          <a:xfrm flipH="1" flipV="1">
            <a:off x="2960969" y="4193192"/>
            <a:ext cx="566478" cy="4217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0"/>
            <a:endCxn id="18" idx="2"/>
          </p:cNvCxnSpPr>
          <p:nvPr/>
        </p:nvCxnSpPr>
        <p:spPr>
          <a:xfrm flipV="1">
            <a:off x="1593885" y="4193192"/>
            <a:ext cx="1367084" cy="4217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87076" y="2887098"/>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JOIN3</a:t>
            </a:r>
          </a:p>
          <a:p>
            <a:pPr algn="ctr"/>
            <a:r>
              <a:rPr lang="en-US" sz="1400" dirty="0" smtClean="0">
                <a:latin typeface="Arial Black" panose="020B0A04020102020204" pitchFamily="34" charset="0"/>
              </a:rPr>
              <a:t>(Map)</a:t>
            </a:r>
            <a:endParaRPr lang="en-US" sz="1400" dirty="0">
              <a:latin typeface="Arial Black" panose="020B0A04020102020204" pitchFamily="34" charset="0"/>
            </a:endParaRPr>
          </a:p>
        </p:txBody>
      </p:sp>
      <p:cxnSp>
        <p:nvCxnSpPr>
          <p:cNvPr id="22" name="Straight Arrow Connector 21"/>
          <p:cNvCxnSpPr>
            <a:stCxn id="14" idx="0"/>
            <a:endCxn id="21" idx="2"/>
          </p:cNvCxnSpPr>
          <p:nvPr/>
        </p:nvCxnSpPr>
        <p:spPr>
          <a:xfrm flipV="1">
            <a:off x="1306474" y="3344298"/>
            <a:ext cx="1437802" cy="39011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0"/>
            <a:endCxn id="21" idx="2"/>
          </p:cNvCxnSpPr>
          <p:nvPr/>
        </p:nvCxnSpPr>
        <p:spPr>
          <a:xfrm flipH="1" flipV="1">
            <a:off x="2744276" y="3344298"/>
            <a:ext cx="216693" cy="3916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521032" y="2963364"/>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JOIN6</a:t>
            </a:r>
            <a:endParaRPr lang="en-US" sz="1400" dirty="0">
              <a:latin typeface="Arial Black" panose="020B0A04020102020204" pitchFamily="34" charset="0"/>
            </a:endParaRPr>
          </a:p>
        </p:txBody>
      </p:sp>
      <p:sp>
        <p:nvSpPr>
          <p:cNvPr id="25" name="Rectangle 24"/>
          <p:cNvSpPr/>
          <p:nvPr/>
        </p:nvSpPr>
        <p:spPr>
          <a:xfrm>
            <a:off x="7018794" y="3729826"/>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JOIN5</a:t>
            </a:r>
            <a:endParaRPr lang="en-US" sz="1400" dirty="0">
              <a:latin typeface="Arial Black" panose="020B0A04020102020204" pitchFamily="34" charset="0"/>
            </a:endParaRPr>
          </a:p>
        </p:txBody>
      </p:sp>
      <p:sp>
        <p:nvSpPr>
          <p:cNvPr id="26" name="Rectangle 25"/>
          <p:cNvSpPr/>
          <p:nvPr/>
        </p:nvSpPr>
        <p:spPr>
          <a:xfrm>
            <a:off x="5390110" y="3734417"/>
            <a:ext cx="1342546"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web_returns</a:t>
            </a:r>
            <a:endParaRPr lang="en-US" sz="1400" dirty="0">
              <a:latin typeface="Arial Black" panose="020B0A04020102020204" pitchFamily="34" charset="0"/>
            </a:endParaRPr>
          </a:p>
        </p:txBody>
      </p:sp>
      <p:cxnSp>
        <p:nvCxnSpPr>
          <p:cNvPr id="27" name="Straight Arrow Connector 26"/>
          <p:cNvCxnSpPr>
            <a:stCxn id="26" idx="0"/>
            <a:endCxn id="24" idx="2"/>
          </p:cNvCxnSpPr>
          <p:nvPr/>
        </p:nvCxnSpPr>
        <p:spPr>
          <a:xfrm flipV="1">
            <a:off x="6061383" y="3420564"/>
            <a:ext cx="916849" cy="31385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0"/>
            <a:endCxn id="24" idx="2"/>
          </p:cNvCxnSpPr>
          <p:nvPr/>
        </p:nvCxnSpPr>
        <p:spPr>
          <a:xfrm flipH="1" flipV="1">
            <a:off x="6978232" y="3420564"/>
            <a:ext cx="497762" cy="30926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0"/>
            <a:endCxn id="5" idx="2"/>
          </p:cNvCxnSpPr>
          <p:nvPr/>
        </p:nvCxnSpPr>
        <p:spPr>
          <a:xfrm flipH="1" flipV="1">
            <a:off x="4530752" y="2313888"/>
            <a:ext cx="2447480" cy="64947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0"/>
            <a:endCxn id="8" idx="2"/>
          </p:cNvCxnSpPr>
          <p:nvPr/>
        </p:nvCxnSpPr>
        <p:spPr>
          <a:xfrm flipV="1">
            <a:off x="4530752" y="1428500"/>
            <a:ext cx="0" cy="4281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6827345" y="4173949"/>
            <a:ext cx="1105669" cy="1539433"/>
          </a:xfrm>
          <a:custGeom>
            <a:avLst/>
            <a:gdLst>
              <a:gd name="connsiteX0" fmla="*/ 0 w 1105669"/>
              <a:gd name="connsiteY0" fmla="*/ 1539433 h 1539433"/>
              <a:gd name="connsiteX1" fmla="*/ 1076445 w 1105669"/>
              <a:gd name="connsiteY1" fmla="*/ 925975 h 1539433"/>
              <a:gd name="connsiteX2" fmla="*/ 694481 w 1105669"/>
              <a:gd name="connsiteY2" fmla="*/ 0 h 1539433"/>
            </a:gdLst>
            <a:ahLst/>
            <a:cxnLst>
              <a:cxn ang="0">
                <a:pos x="connsiteX0" y="connsiteY0"/>
              </a:cxn>
              <a:cxn ang="0">
                <a:pos x="connsiteX1" y="connsiteY1"/>
              </a:cxn>
              <a:cxn ang="0">
                <a:pos x="connsiteX2" y="connsiteY2"/>
              </a:cxn>
            </a:cxnLst>
            <a:rect l="l" t="t" r="r" b="b"/>
            <a:pathLst>
              <a:path w="1105669" h="1539433">
                <a:moveTo>
                  <a:pt x="0" y="1539433"/>
                </a:moveTo>
                <a:cubicBezTo>
                  <a:pt x="480349" y="1360990"/>
                  <a:pt x="960698" y="1182547"/>
                  <a:pt x="1076445" y="925975"/>
                </a:cubicBezTo>
                <a:cubicBezTo>
                  <a:pt x="1192192" y="669403"/>
                  <a:pt x="943336" y="334701"/>
                  <a:pt x="694481" y="0"/>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lack" panose="020B0A04020102020204" pitchFamily="34" charset="0"/>
            </a:endParaRPr>
          </a:p>
        </p:txBody>
      </p:sp>
      <p:sp>
        <p:nvSpPr>
          <p:cNvPr id="32" name="Freeform 31"/>
          <p:cNvSpPr/>
          <p:nvPr/>
        </p:nvSpPr>
        <p:spPr>
          <a:xfrm>
            <a:off x="6775606" y="4173949"/>
            <a:ext cx="723070" cy="1504709"/>
          </a:xfrm>
          <a:custGeom>
            <a:avLst/>
            <a:gdLst>
              <a:gd name="connsiteX0" fmla="*/ 40164 w 723070"/>
              <a:gd name="connsiteY0" fmla="*/ 1504709 h 1504709"/>
              <a:gd name="connsiteX1" fmla="*/ 74888 w 723070"/>
              <a:gd name="connsiteY1" fmla="*/ 671332 h 1504709"/>
              <a:gd name="connsiteX2" fmla="*/ 723070 w 723070"/>
              <a:gd name="connsiteY2" fmla="*/ 0 h 1504709"/>
            </a:gdLst>
            <a:ahLst/>
            <a:cxnLst>
              <a:cxn ang="0">
                <a:pos x="connsiteX0" y="connsiteY0"/>
              </a:cxn>
              <a:cxn ang="0">
                <a:pos x="connsiteX1" y="connsiteY1"/>
              </a:cxn>
              <a:cxn ang="0">
                <a:pos x="connsiteX2" y="connsiteY2"/>
              </a:cxn>
            </a:cxnLst>
            <a:rect l="l" t="t" r="r" b="b"/>
            <a:pathLst>
              <a:path w="723070" h="1504709">
                <a:moveTo>
                  <a:pt x="40164" y="1504709"/>
                </a:moveTo>
                <a:cubicBezTo>
                  <a:pt x="617" y="1213413"/>
                  <a:pt x="-38930" y="922117"/>
                  <a:pt x="74888" y="671332"/>
                </a:cubicBezTo>
                <a:cubicBezTo>
                  <a:pt x="188706" y="420547"/>
                  <a:pt x="455888" y="210273"/>
                  <a:pt x="723070" y="0"/>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lack" panose="020B0A04020102020204" pitchFamily="34" charset="0"/>
            </a:endParaRPr>
          </a:p>
        </p:txBody>
      </p:sp>
      <p:sp>
        <p:nvSpPr>
          <p:cNvPr id="33" name="Freeform 32"/>
          <p:cNvSpPr/>
          <p:nvPr/>
        </p:nvSpPr>
        <p:spPr>
          <a:xfrm>
            <a:off x="4743902" y="4197098"/>
            <a:ext cx="445427" cy="1527859"/>
          </a:xfrm>
          <a:custGeom>
            <a:avLst/>
            <a:gdLst>
              <a:gd name="connsiteX0" fmla="*/ 208344 w 445427"/>
              <a:gd name="connsiteY0" fmla="*/ 1527859 h 1527859"/>
              <a:gd name="connsiteX1" fmla="*/ 439837 w 445427"/>
              <a:gd name="connsiteY1" fmla="*/ 1018573 h 1527859"/>
              <a:gd name="connsiteX2" fmla="*/ 0 w 445427"/>
              <a:gd name="connsiteY2" fmla="*/ 0 h 1527859"/>
            </a:gdLst>
            <a:ahLst/>
            <a:cxnLst>
              <a:cxn ang="0">
                <a:pos x="connsiteX0" y="connsiteY0"/>
              </a:cxn>
              <a:cxn ang="0">
                <a:pos x="connsiteX1" y="connsiteY1"/>
              </a:cxn>
              <a:cxn ang="0">
                <a:pos x="connsiteX2" y="connsiteY2"/>
              </a:cxn>
            </a:cxnLst>
            <a:rect l="l" t="t" r="r" b="b"/>
            <a:pathLst>
              <a:path w="445427" h="1527859">
                <a:moveTo>
                  <a:pt x="208344" y="1527859"/>
                </a:moveTo>
                <a:cubicBezTo>
                  <a:pt x="341452" y="1400537"/>
                  <a:pt x="474561" y="1273216"/>
                  <a:pt x="439837" y="1018573"/>
                </a:cubicBezTo>
                <a:cubicBezTo>
                  <a:pt x="405113" y="763930"/>
                  <a:pt x="202556" y="381965"/>
                  <a:pt x="0" y="0"/>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lack" panose="020B0A04020102020204" pitchFamily="34" charset="0"/>
            </a:endParaRPr>
          </a:p>
        </p:txBody>
      </p:sp>
      <p:sp>
        <p:nvSpPr>
          <p:cNvPr id="34" name="Freeform 33"/>
          <p:cNvSpPr/>
          <p:nvPr/>
        </p:nvSpPr>
        <p:spPr>
          <a:xfrm>
            <a:off x="4471428" y="4208673"/>
            <a:ext cx="492392" cy="1516284"/>
          </a:xfrm>
          <a:custGeom>
            <a:avLst/>
            <a:gdLst>
              <a:gd name="connsiteX0" fmla="*/ 492392 w 492392"/>
              <a:gd name="connsiteY0" fmla="*/ 1516284 h 1516284"/>
              <a:gd name="connsiteX1" fmla="*/ 6256 w 492392"/>
              <a:gd name="connsiteY1" fmla="*/ 659757 h 1516284"/>
              <a:gd name="connsiteX2" fmla="*/ 260899 w 492392"/>
              <a:gd name="connsiteY2" fmla="*/ 0 h 1516284"/>
            </a:gdLst>
            <a:ahLst/>
            <a:cxnLst>
              <a:cxn ang="0">
                <a:pos x="connsiteX0" y="connsiteY0"/>
              </a:cxn>
              <a:cxn ang="0">
                <a:pos x="connsiteX1" y="connsiteY1"/>
              </a:cxn>
              <a:cxn ang="0">
                <a:pos x="connsiteX2" y="connsiteY2"/>
              </a:cxn>
            </a:cxnLst>
            <a:rect l="l" t="t" r="r" b="b"/>
            <a:pathLst>
              <a:path w="492392" h="1516284">
                <a:moveTo>
                  <a:pt x="492392" y="1516284"/>
                </a:moveTo>
                <a:cubicBezTo>
                  <a:pt x="268615" y="1214377"/>
                  <a:pt x="44838" y="912471"/>
                  <a:pt x="6256" y="659757"/>
                </a:cubicBezTo>
                <a:cubicBezTo>
                  <a:pt x="-32326" y="407043"/>
                  <a:pt x="114286" y="203521"/>
                  <a:pt x="260899" y="0"/>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lack" panose="020B0A04020102020204" pitchFamily="34" charset="0"/>
            </a:endParaRPr>
          </a:p>
        </p:txBody>
      </p:sp>
      <p:sp>
        <p:nvSpPr>
          <p:cNvPr id="37" name="Freeform 36"/>
          <p:cNvSpPr/>
          <p:nvPr/>
        </p:nvSpPr>
        <p:spPr>
          <a:xfrm>
            <a:off x="3940475" y="737848"/>
            <a:ext cx="1260723" cy="804333"/>
          </a:xfrm>
          <a:custGeom>
            <a:avLst/>
            <a:gdLst>
              <a:gd name="connsiteX0" fmla="*/ 211666 w 1260723"/>
              <a:gd name="connsiteY0" fmla="*/ 42333 h 804333"/>
              <a:gd name="connsiteX1" fmla="*/ 105833 w 1260723"/>
              <a:gd name="connsiteY1" fmla="*/ 105833 h 804333"/>
              <a:gd name="connsiteX2" fmla="*/ 84666 w 1260723"/>
              <a:gd name="connsiteY2" fmla="*/ 169333 h 804333"/>
              <a:gd name="connsiteX3" fmla="*/ 42333 w 1260723"/>
              <a:gd name="connsiteY3" fmla="*/ 232833 h 804333"/>
              <a:gd name="connsiteX4" fmla="*/ 0 w 1260723"/>
              <a:gd name="connsiteY4" fmla="*/ 381000 h 804333"/>
              <a:gd name="connsiteX5" fmla="*/ 42333 w 1260723"/>
              <a:gd name="connsiteY5" fmla="*/ 656166 h 804333"/>
              <a:gd name="connsiteX6" fmla="*/ 84666 w 1260723"/>
              <a:gd name="connsiteY6" fmla="*/ 698500 h 804333"/>
              <a:gd name="connsiteX7" fmla="*/ 275166 w 1260723"/>
              <a:gd name="connsiteY7" fmla="*/ 783166 h 804333"/>
              <a:gd name="connsiteX8" fmla="*/ 338666 w 1260723"/>
              <a:gd name="connsiteY8" fmla="*/ 804333 h 804333"/>
              <a:gd name="connsiteX9" fmla="*/ 719666 w 1260723"/>
              <a:gd name="connsiteY9" fmla="*/ 783166 h 804333"/>
              <a:gd name="connsiteX10" fmla="*/ 910166 w 1260723"/>
              <a:gd name="connsiteY10" fmla="*/ 740833 h 804333"/>
              <a:gd name="connsiteX11" fmla="*/ 1058333 w 1260723"/>
              <a:gd name="connsiteY11" fmla="*/ 719666 h 804333"/>
              <a:gd name="connsiteX12" fmla="*/ 1121833 w 1260723"/>
              <a:gd name="connsiteY12" fmla="*/ 698500 h 804333"/>
              <a:gd name="connsiteX13" fmla="*/ 1164166 w 1260723"/>
              <a:gd name="connsiteY13" fmla="*/ 635000 h 804333"/>
              <a:gd name="connsiteX14" fmla="*/ 1227666 w 1260723"/>
              <a:gd name="connsiteY14" fmla="*/ 592666 h 804333"/>
              <a:gd name="connsiteX15" fmla="*/ 1227666 w 1260723"/>
              <a:gd name="connsiteY15" fmla="*/ 317500 h 804333"/>
              <a:gd name="connsiteX16" fmla="*/ 1164166 w 1260723"/>
              <a:gd name="connsiteY16" fmla="*/ 296333 h 804333"/>
              <a:gd name="connsiteX17" fmla="*/ 1037166 w 1260723"/>
              <a:gd name="connsiteY17" fmla="*/ 190500 h 804333"/>
              <a:gd name="connsiteX18" fmla="*/ 973666 w 1260723"/>
              <a:gd name="connsiteY18" fmla="*/ 169333 h 804333"/>
              <a:gd name="connsiteX19" fmla="*/ 783166 w 1260723"/>
              <a:gd name="connsiteY19" fmla="*/ 21166 h 804333"/>
              <a:gd name="connsiteX20" fmla="*/ 698500 w 1260723"/>
              <a:gd name="connsiteY20" fmla="*/ 0 h 804333"/>
              <a:gd name="connsiteX21" fmla="*/ 211666 w 1260723"/>
              <a:gd name="connsiteY21" fmla="*/ 42333 h 80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0723" h="804333">
                <a:moveTo>
                  <a:pt x="211666" y="42333"/>
                </a:moveTo>
                <a:cubicBezTo>
                  <a:pt x="112888" y="59972"/>
                  <a:pt x="134924" y="76742"/>
                  <a:pt x="105833" y="105833"/>
                </a:cubicBezTo>
                <a:cubicBezTo>
                  <a:pt x="90056" y="121610"/>
                  <a:pt x="94644" y="149377"/>
                  <a:pt x="84666" y="169333"/>
                </a:cubicBezTo>
                <a:cubicBezTo>
                  <a:pt x="73289" y="192086"/>
                  <a:pt x="53710" y="210080"/>
                  <a:pt x="42333" y="232833"/>
                </a:cubicBezTo>
                <a:cubicBezTo>
                  <a:pt x="27148" y="263203"/>
                  <a:pt x="6783" y="353867"/>
                  <a:pt x="0" y="381000"/>
                </a:cubicBezTo>
                <a:cubicBezTo>
                  <a:pt x="1223" y="393228"/>
                  <a:pt x="5717" y="595139"/>
                  <a:pt x="42333" y="656166"/>
                </a:cubicBezTo>
                <a:cubicBezTo>
                  <a:pt x="52600" y="673278"/>
                  <a:pt x="69083" y="686033"/>
                  <a:pt x="84666" y="698500"/>
                </a:cubicBezTo>
                <a:cubicBezTo>
                  <a:pt x="156542" y="756001"/>
                  <a:pt x="174468" y="749600"/>
                  <a:pt x="275166" y="783166"/>
                </a:cubicBezTo>
                <a:lnTo>
                  <a:pt x="338666" y="804333"/>
                </a:lnTo>
                <a:cubicBezTo>
                  <a:pt x="465666" y="797277"/>
                  <a:pt x="592910" y="793729"/>
                  <a:pt x="719666" y="783166"/>
                </a:cubicBezTo>
                <a:cubicBezTo>
                  <a:pt x="991344" y="760526"/>
                  <a:pt x="742178" y="774431"/>
                  <a:pt x="910166" y="740833"/>
                </a:cubicBezTo>
                <a:cubicBezTo>
                  <a:pt x="959088" y="731049"/>
                  <a:pt x="1008944" y="726722"/>
                  <a:pt x="1058333" y="719666"/>
                </a:cubicBezTo>
                <a:cubicBezTo>
                  <a:pt x="1079500" y="712611"/>
                  <a:pt x="1104411" y="712438"/>
                  <a:pt x="1121833" y="698500"/>
                </a:cubicBezTo>
                <a:cubicBezTo>
                  <a:pt x="1141698" y="682608"/>
                  <a:pt x="1146178" y="652988"/>
                  <a:pt x="1164166" y="635000"/>
                </a:cubicBezTo>
                <a:cubicBezTo>
                  <a:pt x="1182154" y="617012"/>
                  <a:pt x="1206499" y="606777"/>
                  <a:pt x="1227666" y="592666"/>
                </a:cubicBezTo>
                <a:cubicBezTo>
                  <a:pt x="1261978" y="489733"/>
                  <a:pt x="1280541" y="462905"/>
                  <a:pt x="1227666" y="317500"/>
                </a:cubicBezTo>
                <a:cubicBezTo>
                  <a:pt x="1220041" y="296532"/>
                  <a:pt x="1185333" y="303389"/>
                  <a:pt x="1164166" y="296333"/>
                </a:cubicBezTo>
                <a:cubicBezTo>
                  <a:pt x="1117353" y="249520"/>
                  <a:pt x="1096105" y="219969"/>
                  <a:pt x="1037166" y="190500"/>
                </a:cubicBezTo>
                <a:cubicBezTo>
                  <a:pt x="1017210" y="180522"/>
                  <a:pt x="994833" y="176389"/>
                  <a:pt x="973666" y="169333"/>
                </a:cubicBezTo>
                <a:cubicBezTo>
                  <a:pt x="923842" y="119509"/>
                  <a:pt x="850679" y="38044"/>
                  <a:pt x="783166" y="21166"/>
                </a:cubicBezTo>
                <a:lnTo>
                  <a:pt x="698500" y="0"/>
                </a:lnTo>
                <a:cubicBezTo>
                  <a:pt x="246952" y="21502"/>
                  <a:pt x="310444" y="24694"/>
                  <a:pt x="211666" y="42333"/>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a:off x="3928606" y="1694581"/>
            <a:ext cx="1260723" cy="804333"/>
          </a:xfrm>
          <a:custGeom>
            <a:avLst/>
            <a:gdLst>
              <a:gd name="connsiteX0" fmla="*/ 211666 w 1260723"/>
              <a:gd name="connsiteY0" fmla="*/ 42333 h 804333"/>
              <a:gd name="connsiteX1" fmla="*/ 105833 w 1260723"/>
              <a:gd name="connsiteY1" fmla="*/ 105833 h 804333"/>
              <a:gd name="connsiteX2" fmla="*/ 84666 w 1260723"/>
              <a:gd name="connsiteY2" fmla="*/ 169333 h 804333"/>
              <a:gd name="connsiteX3" fmla="*/ 42333 w 1260723"/>
              <a:gd name="connsiteY3" fmla="*/ 232833 h 804333"/>
              <a:gd name="connsiteX4" fmla="*/ 0 w 1260723"/>
              <a:gd name="connsiteY4" fmla="*/ 381000 h 804333"/>
              <a:gd name="connsiteX5" fmla="*/ 42333 w 1260723"/>
              <a:gd name="connsiteY5" fmla="*/ 656166 h 804333"/>
              <a:gd name="connsiteX6" fmla="*/ 84666 w 1260723"/>
              <a:gd name="connsiteY6" fmla="*/ 698500 h 804333"/>
              <a:gd name="connsiteX7" fmla="*/ 275166 w 1260723"/>
              <a:gd name="connsiteY7" fmla="*/ 783166 h 804333"/>
              <a:gd name="connsiteX8" fmla="*/ 338666 w 1260723"/>
              <a:gd name="connsiteY8" fmla="*/ 804333 h 804333"/>
              <a:gd name="connsiteX9" fmla="*/ 719666 w 1260723"/>
              <a:gd name="connsiteY9" fmla="*/ 783166 h 804333"/>
              <a:gd name="connsiteX10" fmla="*/ 910166 w 1260723"/>
              <a:gd name="connsiteY10" fmla="*/ 740833 h 804333"/>
              <a:gd name="connsiteX11" fmla="*/ 1058333 w 1260723"/>
              <a:gd name="connsiteY11" fmla="*/ 719666 h 804333"/>
              <a:gd name="connsiteX12" fmla="*/ 1121833 w 1260723"/>
              <a:gd name="connsiteY12" fmla="*/ 698500 h 804333"/>
              <a:gd name="connsiteX13" fmla="*/ 1164166 w 1260723"/>
              <a:gd name="connsiteY13" fmla="*/ 635000 h 804333"/>
              <a:gd name="connsiteX14" fmla="*/ 1227666 w 1260723"/>
              <a:gd name="connsiteY14" fmla="*/ 592666 h 804333"/>
              <a:gd name="connsiteX15" fmla="*/ 1227666 w 1260723"/>
              <a:gd name="connsiteY15" fmla="*/ 317500 h 804333"/>
              <a:gd name="connsiteX16" fmla="*/ 1164166 w 1260723"/>
              <a:gd name="connsiteY16" fmla="*/ 296333 h 804333"/>
              <a:gd name="connsiteX17" fmla="*/ 1037166 w 1260723"/>
              <a:gd name="connsiteY17" fmla="*/ 190500 h 804333"/>
              <a:gd name="connsiteX18" fmla="*/ 973666 w 1260723"/>
              <a:gd name="connsiteY18" fmla="*/ 169333 h 804333"/>
              <a:gd name="connsiteX19" fmla="*/ 783166 w 1260723"/>
              <a:gd name="connsiteY19" fmla="*/ 21166 h 804333"/>
              <a:gd name="connsiteX20" fmla="*/ 698500 w 1260723"/>
              <a:gd name="connsiteY20" fmla="*/ 0 h 804333"/>
              <a:gd name="connsiteX21" fmla="*/ 211666 w 1260723"/>
              <a:gd name="connsiteY21" fmla="*/ 42333 h 80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0723" h="804333">
                <a:moveTo>
                  <a:pt x="211666" y="42333"/>
                </a:moveTo>
                <a:cubicBezTo>
                  <a:pt x="112888" y="59972"/>
                  <a:pt x="134924" y="76742"/>
                  <a:pt x="105833" y="105833"/>
                </a:cubicBezTo>
                <a:cubicBezTo>
                  <a:pt x="90056" y="121610"/>
                  <a:pt x="94644" y="149377"/>
                  <a:pt x="84666" y="169333"/>
                </a:cubicBezTo>
                <a:cubicBezTo>
                  <a:pt x="73289" y="192086"/>
                  <a:pt x="53710" y="210080"/>
                  <a:pt x="42333" y="232833"/>
                </a:cubicBezTo>
                <a:cubicBezTo>
                  <a:pt x="27148" y="263203"/>
                  <a:pt x="6783" y="353867"/>
                  <a:pt x="0" y="381000"/>
                </a:cubicBezTo>
                <a:cubicBezTo>
                  <a:pt x="1223" y="393228"/>
                  <a:pt x="5717" y="595139"/>
                  <a:pt x="42333" y="656166"/>
                </a:cubicBezTo>
                <a:cubicBezTo>
                  <a:pt x="52600" y="673278"/>
                  <a:pt x="69083" y="686033"/>
                  <a:pt x="84666" y="698500"/>
                </a:cubicBezTo>
                <a:cubicBezTo>
                  <a:pt x="156542" y="756001"/>
                  <a:pt x="174468" y="749600"/>
                  <a:pt x="275166" y="783166"/>
                </a:cubicBezTo>
                <a:lnTo>
                  <a:pt x="338666" y="804333"/>
                </a:lnTo>
                <a:cubicBezTo>
                  <a:pt x="465666" y="797277"/>
                  <a:pt x="592910" y="793729"/>
                  <a:pt x="719666" y="783166"/>
                </a:cubicBezTo>
                <a:cubicBezTo>
                  <a:pt x="991344" y="760526"/>
                  <a:pt x="742178" y="774431"/>
                  <a:pt x="910166" y="740833"/>
                </a:cubicBezTo>
                <a:cubicBezTo>
                  <a:pt x="959088" y="731049"/>
                  <a:pt x="1008944" y="726722"/>
                  <a:pt x="1058333" y="719666"/>
                </a:cubicBezTo>
                <a:cubicBezTo>
                  <a:pt x="1079500" y="712611"/>
                  <a:pt x="1104411" y="712438"/>
                  <a:pt x="1121833" y="698500"/>
                </a:cubicBezTo>
                <a:cubicBezTo>
                  <a:pt x="1141698" y="682608"/>
                  <a:pt x="1146178" y="652988"/>
                  <a:pt x="1164166" y="635000"/>
                </a:cubicBezTo>
                <a:cubicBezTo>
                  <a:pt x="1182154" y="617012"/>
                  <a:pt x="1206499" y="606777"/>
                  <a:pt x="1227666" y="592666"/>
                </a:cubicBezTo>
                <a:cubicBezTo>
                  <a:pt x="1261978" y="489733"/>
                  <a:pt x="1280541" y="462905"/>
                  <a:pt x="1227666" y="317500"/>
                </a:cubicBezTo>
                <a:cubicBezTo>
                  <a:pt x="1220041" y="296532"/>
                  <a:pt x="1185333" y="303389"/>
                  <a:pt x="1164166" y="296333"/>
                </a:cubicBezTo>
                <a:cubicBezTo>
                  <a:pt x="1117353" y="249520"/>
                  <a:pt x="1096105" y="219969"/>
                  <a:pt x="1037166" y="190500"/>
                </a:cubicBezTo>
                <a:cubicBezTo>
                  <a:pt x="1017210" y="180522"/>
                  <a:pt x="994833" y="176389"/>
                  <a:pt x="973666" y="169333"/>
                </a:cubicBezTo>
                <a:cubicBezTo>
                  <a:pt x="923842" y="119509"/>
                  <a:pt x="850679" y="38044"/>
                  <a:pt x="783166" y="21166"/>
                </a:cubicBezTo>
                <a:lnTo>
                  <a:pt x="698500" y="0"/>
                </a:lnTo>
                <a:cubicBezTo>
                  <a:pt x="246952" y="21502"/>
                  <a:pt x="310444" y="24694"/>
                  <a:pt x="211666" y="42333"/>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Freeform 46"/>
          <p:cNvSpPr/>
          <p:nvPr/>
        </p:nvSpPr>
        <p:spPr>
          <a:xfrm>
            <a:off x="5284629" y="2667000"/>
            <a:ext cx="2398871" cy="1651000"/>
          </a:xfrm>
          <a:custGeom>
            <a:avLst/>
            <a:gdLst>
              <a:gd name="connsiteX0" fmla="*/ 1086538 w 2398871"/>
              <a:gd name="connsiteY0" fmla="*/ 190500 h 1651000"/>
              <a:gd name="connsiteX1" fmla="*/ 1044204 w 2398871"/>
              <a:gd name="connsiteY1" fmla="*/ 296333 h 1651000"/>
              <a:gd name="connsiteX2" fmla="*/ 917204 w 2398871"/>
              <a:gd name="connsiteY2" fmla="*/ 465667 h 1651000"/>
              <a:gd name="connsiteX3" fmla="*/ 853704 w 2398871"/>
              <a:gd name="connsiteY3" fmla="*/ 508000 h 1651000"/>
              <a:gd name="connsiteX4" fmla="*/ 811371 w 2398871"/>
              <a:gd name="connsiteY4" fmla="*/ 571500 h 1651000"/>
              <a:gd name="connsiteX5" fmla="*/ 684371 w 2398871"/>
              <a:gd name="connsiteY5" fmla="*/ 635000 h 1651000"/>
              <a:gd name="connsiteX6" fmla="*/ 620871 w 2398871"/>
              <a:gd name="connsiteY6" fmla="*/ 698500 h 1651000"/>
              <a:gd name="connsiteX7" fmla="*/ 493871 w 2398871"/>
              <a:gd name="connsiteY7" fmla="*/ 740833 h 1651000"/>
              <a:gd name="connsiteX8" fmla="*/ 324538 w 2398871"/>
              <a:gd name="connsiteY8" fmla="*/ 825500 h 1651000"/>
              <a:gd name="connsiteX9" fmla="*/ 261038 w 2398871"/>
              <a:gd name="connsiteY9" fmla="*/ 846667 h 1651000"/>
              <a:gd name="connsiteX10" fmla="*/ 155204 w 2398871"/>
              <a:gd name="connsiteY10" fmla="*/ 931333 h 1651000"/>
              <a:gd name="connsiteX11" fmla="*/ 70538 w 2398871"/>
              <a:gd name="connsiteY11" fmla="*/ 1037167 h 1651000"/>
              <a:gd name="connsiteX12" fmla="*/ 28204 w 2398871"/>
              <a:gd name="connsiteY12" fmla="*/ 1079500 h 1651000"/>
              <a:gd name="connsiteX13" fmla="*/ 28204 w 2398871"/>
              <a:gd name="connsiteY13" fmla="*/ 1460500 h 1651000"/>
              <a:gd name="connsiteX14" fmla="*/ 70538 w 2398871"/>
              <a:gd name="connsiteY14" fmla="*/ 1502833 h 1651000"/>
              <a:gd name="connsiteX15" fmla="*/ 197538 w 2398871"/>
              <a:gd name="connsiteY15" fmla="*/ 1566333 h 1651000"/>
              <a:gd name="connsiteX16" fmla="*/ 261038 w 2398871"/>
              <a:gd name="connsiteY16" fmla="*/ 1608667 h 1651000"/>
              <a:gd name="connsiteX17" fmla="*/ 409204 w 2398871"/>
              <a:gd name="connsiteY17" fmla="*/ 1651000 h 1651000"/>
              <a:gd name="connsiteX18" fmla="*/ 1107704 w 2398871"/>
              <a:gd name="connsiteY18" fmla="*/ 1629833 h 1651000"/>
              <a:gd name="connsiteX19" fmla="*/ 1404038 w 2398871"/>
              <a:gd name="connsiteY19" fmla="*/ 1566333 h 1651000"/>
              <a:gd name="connsiteX20" fmla="*/ 1467538 w 2398871"/>
              <a:gd name="connsiteY20" fmla="*/ 1545167 h 1651000"/>
              <a:gd name="connsiteX21" fmla="*/ 1531038 w 2398871"/>
              <a:gd name="connsiteY21" fmla="*/ 1439333 h 1651000"/>
              <a:gd name="connsiteX22" fmla="*/ 1573371 w 2398871"/>
              <a:gd name="connsiteY22" fmla="*/ 1375833 h 1651000"/>
              <a:gd name="connsiteX23" fmla="*/ 1636871 w 2398871"/>
              <a:gd name="connsiteY23" fmla="*/ 1143000 h 1651000"/>
              <a:gd name="connsiteX24" fmla="*/ 1658038 w 2398871"/>
              <a:gd name="connsiteY24" fmla="*/ 952500 h 1651000"/>
              <a:gd name="connsiteX25" fmla="*/ 1785038 w 2398871"/>
              <a:gd name="connsiteY25" fmla="*/ 889000 h 1651000"/>
              <a:gd name="connsiteX26" fmla="*/ 1848538 w 2398871"/>
              <a:gd name="connsiteY26" fmla="*/ 846667 h 1651000"/>
              <a:gd name="connsiteX27" fmla="*/ 1912038 w 2398871"/>
              <a:gd name="connsiteY27" fmla="*/ 825500 h 1651000"/>
              <a:gd name="connsiteX28" fmla="*/ 2039038 w 2398871"/>
              <a:gd name="connsiteY28" fmla="*/ 740833 h 1651000"/>
              <a:gd name="connsiteX29" fmla="*/ 2102538 w 2398871"/>
              <a:gd name="connsiteY29" fmla="*/ 698500 h 1651000"/>
              <a:gd name="connsiteX30" fmla="*/ 2229538 w 2398871"/>
              <a:gd name="connsiteY30" fmla="*/ 635000 h 1651000"/>
              <a:gd name="connsiteX31" fmla="*/ 2314204 w 2398871"/>
              <a:gd name="connsiteY31" fmla="*/ 465667 h 1651000"/>
              <a:gd name="connsiteX32" fmla="*/ 2398871 w 2398871"/>
              <a:gd name="connsiteY32" fmla="*/ 338667 h 1651000"/>
              <a:gd name="connsiteX33" fmla="*/ 2377704 w 2398871"/>
              <a:gd name="connsiteY33" fmla="*/ 169333 h 1651000"/>
              <a:gd name="connsiteX34" fmla="*/ 2250704 w 2398871"/>
              <a:gd name="connsiteY34" fmla="*/ 84667 h 1651000"/>
              <a:gd name="connsiteX35" fmla="*/ 2187204 w 2398871"/>
              <a:gd name="connsiteY35" fmla="*/ 42333 h 1651000"/>
              <a:gd name="connsiteX36" fmla="*/ 2039038 w 2398871"/>
              <a:gd name="connsiteY36" fmla="*/ 0 h 1651000"/>
              <a:gd name="connsiteX37" fmla="*/ 1658038 w 2398871"/>
              <a:gd name="connsiteY37" fmla="*/ 21167 h 1651000"/>
              <a:gd name="connsiteX38" fmla="*/ 1531038 w 2398871"/>
              <a:gd name="connsiteY38" fmla="*/ 63500 h 1651000"/>
              <a:gd name="connsiteX39" fmla="*/ 1361704 w 2398871"/>
              <a:gd name="connsiteY39" fmla="*/ 105833 h 1651000"/>
              <a:gd name="connsiteX40" fmla="*/ 1255871 w 2398871"/>
              <a:gd name="connsiteY40" fmla="*/ 169333 h 1651000"/>
              <a:gd name="connsiteX41" fmla="*/ 1086538 w 2398871"/>
              <a:gd name="connsiteY41" fmla="*/ 19050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98871" h="1651000">
                <a:moveTo>
                  <a:pt x="1086538" y="190500"/>
                </a:moveTo>
                <a:cubicBezTo>
                  <a:pt x="1051260" y="211667"/>
                  <a:pt x="1062398" y="262977"/>
                  <a:pt x="1044204" y="296333"/>
                </a:cubicBezTo>
                <a:cubicBezTo>
                  <a:pt x="1017992" y="344389"/>
                  <a:pt x="968245" y="424835"/>
                  <a:pt x="917204" y="465667"/>
                </a:cubicBezTo>
                <a:cubicBezTo>
                  <a:pt x="897339" y="481559"/>
                  <a:pt x="874871" y="493889"/>
                  <a:pt x="853704" y="508000"/>
                </a:cubicBezTo>
                <a:cubicBezTo>
                  <a:pt x="839593" y="529167"/>
                  <a:pt x="829359" y="553512"/>
                  <a:pt x="811371" y="571500"/>
                </a:cubicBezTo>
                <a:cubicBezTo>
                  <a:pt x="770340" y="612531"/>
                  <a:pt x="736016" y="617785"/>
                  <a:pt x="684371" y="635000"/>
                </a:cubicBezTo>
                <a:cubicBezTo>
                  <a:pt x="663204" y="656167"/>
                  <a:pt x="647038" y="683963"/>
                  <a:pt x="620871" y="698500"/>
                </a:cubicBezTo>
                <a:cubicBezTo>
                  <a:pt x="581863" y="720171"/>
                  <a:pt x="493871" y="740833"/>
                  <a:pt x="493871" y="740833"/>
                </a:cubicBezTo>
                <a:cubicBezTo>
                  <a:pt x="419985" y="814721"/>
                  <a:pt x="470471" y="776856"/>
                  <a:pt x="324538" y="825500"/>
                </a:cubicBezTo>
                <a:lnTo>
                  <a:pt x="261038" y="846667"/>
                </a:lnTo>
                <a:cubicBezTo>
                  <a:pt x="158813" y="948890"/>
                  <a:pt x="288724" y="824516"/>
                  <a:pt x="155204" y="931333"/>
                </a:cubicBezTo>
                <a:cubicBezTo>
                  <a:pt x="98419" y="976761"/>
                  <a:pt x="119433" y="976049"/>
                  <a:pt x="70538" y="1037167"/>
                </a:cubicBezTo>
                <a:cubicBezTo>
                  <a:pt x="58071" y="1052750"/>
                  <a:pt x="42315" y="1065389"/>
                  <a:pt x="28204" y="1079500"/>
                </a:cubicBezTo>
                <a:cubicBezTo>
                  <a:pt x="-3517" y="1238111"/>
                  <a:pt x="-14862" y="1245170"/>
                  <a:pt x="28204" y="1460500"/>
                </a:cubicBezTo>
                <a:cubicBezTo>
                  <a:pt x="32118" y="1480069"/>
                  <a:pt x="54955" y="1490366"/>
                  <a:pt x="70538" y="1502833"/>
                </a:cubicBezTo>
                <a:cubicBezTo>
                  <a:pt x="129158" y="1549729"/>
                  <a:pt x="130466" y="1543976"/>
                  <a:pt x="197538" y="1566333"/>
                </a:cubicBezTo>
                <a:cubicBezTo>
                  <a:pt x="218705" y="1580444"/>
                  <a:pt x="238284" y="1597290"/>
                  <a:pt x="261038" y="1608667"/>
                </a:cubicBezTo>
                <a:cubicBezTo>
                  <a:pt x="291399" y="1623847"/>
                  <a:pt x="382084" y="1644220"/>
                  <a:pt x="409204" y="1651000"/>
                </a:cubicBezTo>
                <a:lnTo>
                  <a:pt x="1107704" y="1629833"/>
                </a:lnTo>
                <a:cubicBezTo>
                  <a:pt x="1264106" y="1622204"/>
                  <a:pt x="1267953" y="1611695"/>
                  <a:pt x="1404038" y="1566333"/>
                </a:cubicBezTo>
                <a:lnTo>
                  <a:pt x="1467538" y="1545167"/>
                </a:lnTo>
                <a:cubicBezTo>
                  <a:pt x="1550224" y="1462479"/>
                  <a:pt x="1476083" y="1549243"/>
                  <a:pt x="1531038" y="1439333"/>
                </a:cubicBezTo>
                <a:cubicBezTo>
                  <a:pt x="1542415" y="1416580"/>
                  <a:pt x="1563039" y="1399080"/>
                  <a:pt x="1573371" y="1375833"/>
                </a:cubicBezTo>
                <a:cubicBezTo>
                  <a:pt x="1602975" y="1309224"/>
                  <a:pt x="1626387" y="1216384"/>
                  <a:pt x="1636871" y="1143000"/>
                </a:cubicBezTo>
                <a:cubicBezTo>
                  <a:pt x="1645907" y="1079751"/>
                  <a:pt x="1636204" y="1012544"/>
                  <a:pt x="1658038" y="952500"/>
                </a:cubicBezTo>
                <a:cubicBezTo>
                  <a:pt x="1671518" y="915431"/>
                  <a:pt x="1757557" y="902740"/>
                  <a:pt x="1785038" y="889000"/>
                </a:cubicBezTo>
                <a:cubicBezTo>
                  <a:pt x="1807791" y="877623"/>
                  <a:pt x="1825785" y="858044"/>
                  <a:pt x="1848538" y="846667"/>
                </a:cubicBezTo>
                <a:cubicBezTo>
                  <a:pt x="1868494" y="836689"/>
                  <a:pt x="1892534" y="836336"/>
                  <a:pt x="1912038" y="825500"/>
                </a:cubicBezTo>
                <a:cubicBezTo>
                  <a:pt x="1956514" y="800791"/>
                  <a:pt x="1996705" y="769055"/>
                  <a:pt x="2039038" y="740833"/>
                </a:cubicBezTo>
                <a:cubicBezTo>
                  <a:pt x="2060205" y="726722"/>
                  <a:pt x="2078404" y="706545"/>
                  <a:pt x="2102538" y="698500"/>
                </a:cubicBezTo>
                <a:cubicBezTo>
                  <a:pt x="2190172" y="669288"/>
                  <a:pt x="2147474" y="689709"/>
                  <a:pt x="2229538" y="635000"/>
                </a:cubicBezTo>
                <a:cubicBezTo>
                  <a:pt x="2362289" y="435871"/>
                  <a:pt x="2158855" y="750473"/>
                  <a:pt x="2314204" y="465667"/>
                </a:cubicBezTo>
                <a:cubicBezTo>
                  <a:pt x="2338567" y="421001"/>
                  <a:pt x="2398871" y="338667"/>
                  <a:pt x="2398871" y="338667"/>
                </a:cubicBezTo>
                <a:cubicBezTo>
                  <a:pt x="2391815" y="282222"/>
                  <a:pt x="2406366" y="218468"/>
                  <a:pt x="2377704" y="169333"/>
                </a:cubicBezTo>
                <a:cubicBezTo>
                  <a:pt x="2352068" y="125385"/>
                  <a:pt x="2293037" y="112889"/>
                  <a:pt x="2250704" y="84667"/>
                </a:cubicBezTo>
                <a:cubicBezTo>
                  <a:pt x="2229537" y="70556"/>
                  <a:pt x="2211884" y="48503"/>
                  <a:pt x="2187204" y="42333"/>
                </a:cubicBezTo>
                <a:cubicBezTo>
                  <a:pt x="2080892" y="15756"/>
                  <a:pt x="2130136" y="30366"/>
                  <a:pt x="2039038" y="0"/>
                </a:cubicBezTo>
                <a:cubicBezTo>
                  <a:pt x="1912038" y="7056"/>
                  <a:pt x="1784252" y="5390"/>
                  <a:pt x="1658038" y="21167"/>
                </a:cubicBezTo>
                <a:cubicBezTo>
                  <a:pt x="1613759" y="26702"/>
                  <a:pt x="1573371" y="49389"/>
                  <a:pt x="1531038" y="63500"/>
                </a:cubicBezTo>
                <a:cubicBezTo>
                  <a:pt x="1433404" y="96045"/>
                  <a:pt x="1489423" y="80290"/>
                  <a:pt x="1361704" y="105833"/>
                </a:cubicBezTo>
                <a:cubicBezTo>
                  <a:pt x="1315882" y="151656"/>
                  <a:pt x="1324566" y="155594"/>
                  <a:pt x="1255871" y="169333"/>
                </a:cubicBezTo>
                <a:cubicBezTo>
                  <a:pt x="1086539" y="203199"/>
                  <a:pt x="1121816" y="169333"/>
                  <a:pt x="1086538" y="190500"/>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reeform 48"/>
          <p:cNvSpPr/>
          <p:nvPr/>
        </p:nvSpPr>
        <p:spPr>
          <a:xfrm>
            <a:off x="613833" y="2497667"/>
            <a:ext cx="2815167" cy="1778000"/>
          </a:xfrm>
          <a:custGeom>
            <a:avLst/>
            <a:gdLst>
              <a:gd name="connsiteX0" fmla="*/ 1651000 w 2815167"/>
              <a:gd name="connsiteY0" fmla="*/ 232833 h 1778000"/>
              <a:gd name="connsiteX1" fmla="*/ 1524000 w 2815167"/>
              <a:gd name="connsiteY1" fmla="*/ 381000 h 1778000"/>
              <a:gd name="connsiteX2" fmla="*/ 1439334 w 2815167"/>
              <a:gd name="connsiteY2" fmla="*/ 444500 h 1778000"/>
              <a:gd name="connsiteX3" fmla="*/ 1418167 w 2815167"/>
              <a:gd name="connsiteY3" fmla="*/ 508000 h 1778000"/>
              <a:gd name="connsiteX4" fmla="*/ 1248834 w 2815167"/>
              <a:gd name="connsiteY4" fmla="*/ 635000 h 1778000"/>
              <a:gd name="connsiteX5" fmla="*/ 1143000 w 2815167"/>
              <a:gd name="connsiteY5" fmla="*/ 740833 h 1778000"/>
              <a:gd name="connsiteX6" fmla="*/ 1037167 w 2815167"/>
              <a:gd name="connsiteY6" fmla="*/ 783166 h 1778000"/>
              <a:gd name="connsiteX7" fmla="*/ 973667 w 2815167"/>
              <a:gd name="connsiteY7" fmla="*/ 825500 h 1778000"/>
              <a:gd name="connsiteX8" fmla="*/ 867834 w 2815167"/>
              <a:gd name="connsiteY8" fmla="*/ 846666 h 1778000"/>
              <a:gd name="connsiteX9" fmla="*/ 740834 w 2815167"/>
              <a:gd name="connsiteY9" fmla="*/ 889000 h 1778000"/>
              <a:gd name="connsiteX10" fmla="*/ 677334 w 2815167"/>
              <a:gd name="connsiteY10" fmla="*/ 910166 h 1778000"/>
              <a:gd name="connsiteX11" fmla="*/ 529167 w 2815167"/>
              <a:gd name="connsiteY11" fmla="*/ 952500 h 1778000"/>
              <a:gd name="connsiteX12" fmla="*/ 465667 w 2815167"/>
              <a:gd name="connsiteY12" fmla="*/ 973666 h 1778000"/>
              <a:gd name="connsiteX13" fmla="*/ 254000 w 2815167"/>
              <a:gd name="connsiteY13" fmla="*/ 1016000 h 1778000"/>
              <a:gd name="connsiteX14" fmla="*/ 169334 w 2815167"/>
              <a:gd name="connsiteY14" fmla="*/ 1037166 h 1778000"/>
              <a:gd name="connsiteX15" fmla="*/ 63500 w 2815167"/>
              <a:gd name="connsiteY15" fmla="*/ 1121833 h 1778000"/>
              <a:gd name="connsiteX16" fmla="*/ 0 w 2815167"/>
              <a:gd name="connsiteY16" fmla="*/ 1270000 h 1778000"/>
              <a:gd name="connsiteX17" fmla="*/ 42334 w 2815167"/>
              <a:gd name="connsiteY17" fmla="*/ 1587500 h 1778000"/>
              <a:gd name="connsiteX18" fmla="*/ 84667 w 2815167"/>
              <a:gd name="connsiteY18" fmla="*/ 1651000 h 1778000"/>
              <a:gd name="connsiteX19" fmla="*/ 148167 w 2815167"/>
              <a:gd name="connsiteY19" fmla="*/ 1672166 h 1778000"/>
              <a:gd name="connsiteX20" fmla="*/ 211667 w 2815167"/>
              <a:gd name="connsiteY20" fmla="*/ 1714500 h 1778000"/>
              <a:gd name="connsiteX21" fmla="*/ 296334 w 2815167"/>
              <a:gd name="connsiteY21" fmla="*/ 1735666 h 1778000"/>
              <a:gd name="connsiteX22" fmla="*/ 635000 w 2815167"/>
              <a:gd name="connsiteY22" fmla="*/ 1756833 h 1778000"/>
              <a:gd name="connsiteX23" fmla="*/ 783167 w 2815167"/>
              <a:gd name="connsiteY23" fmla="*/ 1778000 h 1778000"/>
              <a:gd name="connsiteX24" fmla="*/ 1354667 w 2815167"/>
              <a:gd name="connsiteY24" fmla="*/ 1735666 h 1778000"/>
              <a:gd name="connsiteX25" fmla="*/ 1418167 w 2815167"/>
              <a:gd name="connsiteY25" fmla="*/ 1693333 h 1778000"/>
              <a:gd name="connsiteX26" fmla="*/ 1460500 w 2815167"/>
              <a:gd name="connsiteY26" fmla="*/ 1587500 h 1778000"/>
              <a:gd name="connsiteX27" fmla="*/ 1545167 w 2815167"/>
              <a:gd name="connsiteY27" fmla="*/ 1481666 h 1778000"/>
              <a:gd name="connsiteX28" fmla="*/ 1587500 w 2815167"/>
              <a:gd name="connsiteY28" fmla="*/ 1333500 h 1778000"/>
              <a:gd name="connsiteX29" fmla="*/ 1629834 w 2815167"/>
              <a:gd name="connsiteY29" fmla="*/ 1291166 h 1778000"/>
              <a:gd name="connsiteX30" fmla="*/ 1672167 w 2815167"/>
              <a:gd name="connsiteY30" fmla="*/ 1206500 h 1778000"/>
              <a:gd name="connsiteX31" fmla="*/ 1714500 w 2815167"/>
              <a:gd name="connsiteY31" fmla="*/ 1164166 h 1778000"/>
              <a:gd name="connsiteX32" fmla="*/ 1756834 w 2815167"/>
              <a:gd name="connsiteY32" fmla="*/ 1100666 h 1778000"/>
              <a:gd name="connsiteX33" fmla="*/ 1841500 w 2815167"/>
              <a:gd name="connsiteY33" fmla="*/ 1058333 h 1778000"/>
              <a:gd name="connsiteX34" fmla="*/ 1883834 w 2815167"/>
              <a:gd name="connsiteY34" fmla="*/ 1016000 h 1778000"/>
              <a:gd name="connsiteX35" fmla="*/ 2010834 w 2815167"/>
              <a:gd name="connsiteY35" fmla="*/ 973666 h 1778000"/>
              <a:gd name="connsiteX36" fmla="*/ 2074334 w 2815167"/>
              <a:gd name="connsiteY36" fmla="*/ 952500 h 1778000"/>
              <a:gd name="connsiteX37" fmla="*/ 2222500 w 2815167"/>
              <a:gd name="connsiteY37" fmla="*/ 931333 h 1778000"/>
              <a:gd name="connsiteX38" fmla="*/ 2391834 w 2815167"/>
              <a:gd name="connsiteY38" fmla="*/ 889000 h 1778000"/>
              <a:gd name="connsiteX39" fmla="*/ 2603500 w 2815167"/>
              <a:gd name="connsiteY39" fmla="*/ 825500 h 1778000"/>
              <a:gd name="connsiteX40" fmla="*/ 2667000 w 2815167"/>
              <a:gd name="connsiteY40" fmla="*/ 804333 h 1778000"/>
              <a:gd name="connsiteX41" fmla="*/ 2772834 w 2815167"/>
              <a:gd name="connsiteY41" fmla="*/ 719666 h 1778000"/>
              <a:gd name="connsiteX42" fmla="*/ 2794000 w 2815167"/>
              <a:gd name="connsiteY42" fmla="*/ 635000 h 1778000"/>
              <a:gd name="connsiteX43" fmla="*/ 2815167 w 2815167"/>
              <a:gd name="connsiteY43" fmla="*/ 571500 h 1778000"/>
              <a:gd name="connsiteX44" fmla="*/ 2794000 w 2815167"/>
              <a:gd name="connsiteY44" fmla="*/ 275166 h 1778000"/>
              <a:gd name="connsiteX45" fmla="*/ 2772834 w 2815167"/>
              <a:gd name="connsiteY45" fmla="*/ 211666 h 1778000"/>
              <a:gd name="connsiteX46" fmla="*/ 2667000 w 2815167"/>
              <a:gd name="connsiteY46" fmla="*/ 127000 h 1778000"/>
              <a:gd name="connsiteX47" fmla="*/ 2561167 w 2815167"/>
              <a:gd name="connsiteY47" fmla="*/ 42333 h 1778000"/>
              <a:gd name="connsiteX48" fmla="*/ 2434167 w 2815167"/>
              <a:gd name="connsiteY48" fmla="*/ 0 h 1778000"/>
              <a:gd name="connsiteX49" fmla="*/ 2180167 w 2815167"/>
              <a:gd name="connsiteY49" fmla="*/ 21166 h 1778000"/>
              <a:gd name="connsiteX50" fmla="*/ 2116667 w 2815167"/>
              <a:gd name="connsiteY50" fmla="*/ 63500 h 1778000"/>
              <a:gd name="connsiteX51" fmla="*/ 1989667 w 2815167"/>
              <a:gd name="connsiteY51" fmla="*/ 105833 h 1778000"/>
              <a:gd name="connsiteX52" fmla="*/ 1799167 w 2815167"/>
              <a:gd name="connsiteY52" fmla="*/ 169333 h 1778000"/>
              <a:gd name="connsiteX53" fmla="*/ 1735667 w 2815167"/>
              <a:gd name="connsiteY53" fmla="*/ 190500 h 1778000"/>
              <a:gd name="connsiteX54" fmla="*/ 1651000 w 2815167"/>
              <a:gd name="connsiteY54" fmla="*/ 232833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15167" h="1778000">
                <a:moveTo>
                  <a:pt x="1651000" y="232833"/>
                </a:moveTo>
                <a:cubicBezTo>
                  <a:pt x="1615722" y="264583"/>
                  <a:pt x="1568569" y="343859"/>
                  <a:pt x="1524000" y="381000"/>
                </a:cubicBezTo>
                <a:cubicBezTo>
                  <a:pt x="1496899" y="403584"/>
                  <a:pt x="1467556" y="423333"/>
                  <a:pt x="1439334" y="444500"/>
                </a:cubicBezTo>
                <a:cubicBezTo>
                  <a:pt x="1432278" y="465667"/>
                  <a:pt x="1430543" y="489436"/>
                  <a:pt x="1418167" y="508000"/>
                </a:cubicBezTo>
                <a:cubicBezTo>
                  <a:pt x="1364375" y="588688"/>
                  <a:pt x="1327012" y="572458"/>
                  <a:pt x="1248834" y="635000"/>
                </a:cubicBezTo>
                <a:cubicBezTo>
                  <a:pt x="1209876" y="666166"/>
                  <a:pt x="1189322" y="722304"/>
                  <a:pt x="1143000" y="740833"/>
                </a:cubicBezTo>
                <a:cubicBezTo>
                  <a:pt x="1107722" y="754944"/>
                  <a:pt x="1071151" y="766174"/>
                  <a:pt x="1037167" y="783166"/>
                </a:cubicBezTo>
                <a:cubicBezTo>
                  <a:pt x="1014413" y="794543"/>
                  <a:pt x="997487" y="816568"/>
                  <a:pt x="973667" y="825500"/>
                </a:cubicBezTo>
                <a:cubicBezTo>
                  <a:pt x="939981" y="838132"/>
                  <a:pt x="902543" y="837200"/>
                  <a:pt x="867834" y="846666"/>
                </a:cubicBezTo>
                <a:cubicBezTo>
                  <a:pt x="824783" y="858407"/>
                  <a:pt x="783167" y="874889"/>
                  <a:pt x="740834" y="889000"/>
                </a:cubicBezTo>
                <a:lnTo>
                  <a:pt x="677334" y="910166"/>
                </a:lnTo>
                <a:cubicBezTo>
                  <a:pt x="525078" y="960918"/>
                  <a:pt x="715220" y="899343"/>
                  <a:pt x="529167" y="952500"/>
                </a:cubicBezTo>
                <a:cubicBezTo>
                  <a:pt x="507714" y="958629"/>
                  <a:pt x="487120" y="967537"/>
                  <a:pt x="465667" y="973666"/>
                </a:cubicBezTo>
                <a:cubicBezTo>
                  <a:pt x="350945" y="1006443"/>
                  <a:pt x="392611" y="988278"/>
                  <a:pt x="254000" y="1016000"/>
                </a:cubicBezTo>
                <a:cubicBezTo>
                  <a:pt x="225474" y="1021705"/>
                  <a:pt x="197556" y="1030111"/>
                  <a:pt x="169334" y="1037166"/>
                </a:cubicBezTo>
                <a:cubicBezTo>
                  <a:pt x="135370" y="1059809"/>
                  <a:pt x="87627" y="1085643"/>
                  <a:pt x="63500" y="1121833"/>
                </a:cubicBezTo>
                <a:cubicBezTo>
                  <a:pt x="28628" y="1174142"/>
                  <a:pt x="18814" y="1213558"/>
                  <a:pt x="0" y="1270000"/>
                </a:cubicBezTo>
                <a:cubicBezTo>
                  <a:pt x="3159" y="1304749"/>
                  <a:pt x="9971" y="1511986"/>
                  <a:pt x="42334" y="1587500"/>
                </a:cubicBezTo>
                <a:cubicBezTo>
                  <a:pt x="52355" y="1610882"/>
                  <a:pt x="64802" y="1635108"/>
                  <a:pt x="84667" y="1651000"/>
                </a:cubicBezTo>
                <a:cubicBezTo>
                  <a:pt x="102089" y="1664938"/>
                  <a:pt x="127000" y="1665111"/>
                  <a:pt x="148167" y="1672166"/>
                </a:cubicBezTo>
                <a:cubicBezTo>
                  <a:pt x="169334" y="1686277"/>
                  <a:pt x="188285" y="1704479"/>
                  <a:pt x="211667" y="1714500"/>
                </a:cubicBezTo>
                <a:cubicBezTo>
                  <a:pt x="238406" y="1725959"/>
                  <a:pt x="267388" y="1732771"/>
                  <a:pt x="296334" y="1735666"/>
                </a:cubicBezTo>
                <a:cubicBezTo>
                  <a:pt x="408882" y="1746921"/>
                  <a:pt x="522111" y="1749777"/>
                  <a:pt x="635000" y="1756833"/>
                </a:cubicBezTo>
                <a:cubicBezTo>
                  <a:pt x="684389" y="1763889"/>
                  <a:pt x="733277" y="1778000"/>
                  <a:pt x="783167" y="1778000"/>
                </a:cubicBezTo>
                <a:cubicBezTo>
                  <a:pt x="1131288" y="1778000"/>
                  <a:pt x="1121639" y="1774505"/>
                  <a:pt x="1354667" y="1735666"/>
                </a:cubicBezTo>
                <a:cubicBezTo>
                  <a:pt x="1375834" y="1721555"/>
                  <a:pt x="1403381" y="1714034"/>
                  <a:pt x="1418167" y="1693333"/>
                </a:cubicBezTo>
                <a:cubicBezTo>
                  <a:pt x="1440251" y="1662415"/>
                  <a:pt x="1443508" y="1621484"/>
                  <a:pt x="1460500" y="1587500"/>
                </a:cubicBezTo>
                <a:cubicBezTo>
                  <a:pt x="1487200" y="1534100"/>
                  <a:pt x="1505794" y="1521040"/>
                  <a:pt x="1545167" y="1481666"/>
                </a:cubicBezTo>
                <a:cubicBezTo>
                  <a:pt x="1549120" y="1465856"/>
                  <a:pt x="1574488" y="1355186"/>
                  <a:pt x="1587500" y="1333500"/>
                </a:cubicBezTo>
                <a:cubicBezTo>
                  <a:pt x="1597767" y="1316387"/>
                  <a:pt x="1618764" y="1307771"/>
                  <a:pt x="1629834" y="1291166"/>
                </a:cubicBezTo>
                <a:cubicBezTo>
                  <a:pt x="1647337" y="1264912"/>
                  <a:pt x="1654665" y="1232754"/>
                  <a:pt x="1672167" y="1206500"/>
                </a:cubicBezTo>
                <a:cubicBezTo>
                  <a:pt x="1683237" y="1189895"/>
                  <a:pt x="1702033" y="1179749"/>
                  <a:pt x="1714500" y="1164166"/>
                </a:cubicBezTo>
                <a:cubicBezTo>
                  <a:pt x="1730392" y="1144301"/>
                  <a:pt x="1737291" y="1116952"/>
                  <a:pt x="1756834" y="1100666"/>
                </a:cubicBezTo>
                <a:cubicBezTo>
                  <a:pt x="1781074" y="1080466"/>
                  <a:pt x="1815246" y="1075835"/>
                  <a:pt x="1841500" y="1058333"/>
                </a:cubicBezTo>
                <a:cubicBezTo>
                  <a:pt x="1858105" y="1047263"/>
                  <a:pt x="1865985" y="1024925"/>
                  <a:pt x="1883834" y="1016000"/>
                </a:cubicBezTo>
                <a:cubicBezTo>
                  <a:pt x="1923746" y="996044"/>
                  <a:pt x="1968501" y="987777"/>
                  <a:pt x="2010834" y="973666"/>
                </a:cubicBezTo>
                <a:cubicBezTo>
                  <a:pt x="2032001" y="966610"/>
                  <a:pt x="2052247" y="955655"/>
                  <a:pt x="2074334" y="952500"/>
                </a:cubicBezTo>
                <a:cubicBezTo>
                  <a:pt x="2123723" y="945444"/>
                  <a:pt x="2173579" y="941117"/>
                  <a:pt x="2222500" y="931333"/>
                </a:cubicBezTo>
                <a:cubicBezTo>
                  <a:pt x="2279552" y="919923"/>
                  <a:pt x="2335389" y="903111"/>
                  <a:pt x="2391834" y="889000"/>
                </a:cubicBezTo>
                <a:cubicBezTo>
                  <a:pt x="2519779" y="857014"/>
                  <a:pt x="2448921" y="877026"/>
                  <a:pt x="2603500" y="825500"/>
                </a:cubicBezTo>
                <a:cubicBezTo>
                  <a:pt x="2624667" y="818444"/>
                  <a:pt x="2648436" y="816709"/>
                  <a:pt x="2667000" y="804333"/>
                </a:cubicBezTo>
                <a:cubicBezTo>
                  <a:pt x="2747105" y="750930"/>
                  <a:pt x="2712512" y="779988"/>
                  <a:pt x="2772834" y="719666"/>
                </a:cubicBezTo>
                <a:cubicBezTo>
                  <a:pt x="2779889" y="691444"/>
                  <a:pt x="2786008" y="662971"/>
                  <a:pt x="2794000" y="635000"/>
                </a:cubicBezTo>
                <a:cubicBezTo>
                  <a:pt x="2800129" y="613547"/>
                  <a:pt x="2815167" y="593812"/>
                  <a:pt x="2815167" y="571500"/>
                </a:cubicBezTo>
                <a:cubicBezTo>
                  <a:pt x="2815167" y="472470"/>
                  <a:pt x="2805571" y="373517"/>
                  <a:pt x="2794000" y="275166"/>
                </a:cubicBezTo>
                <a:cubicBezTo>
                  <a:pt x="2791393" y="253007"/>
                  <a:pt x="2784313" y="230798"/>
                  <a:pt x="2772834" y="211666"/>
                </a:cubicBezTo>
                <a:cubicBezTo>
                  <a:pt x="2749247" y="172354"/>
                  <a:pt x="2700277" y="153621"/>
                  <a:pt x="2667000" y="127000"/>
                </a:cubicBezTo>
                <a:cubicBezTo>
                  <a:pt x="2612020" y="83016"/>
                  <a:pt x="2634464" y="74909"/>
                  <a:pt x="2561167" y="42333"/>
                </a:cubicBezTo>
                <a:cubicBezTo>
                  <a:pt x="2520390" y="24210"/>
                  <a:pt x="2434167" y="0"/>
                  <a:pt x="2434167" y="0"/>
                </a:cubicBezTo>
                <a:cubicBezTo>
                  <a:pt x="2349500" y="7055"/>
                  <a:pt x="2263477" y="4504"/>
                  <a:pt x="2180167" y="21166"/>
                </a:cubicBezTo>
                <a:cubicBezTo>
                  <a:pt x="2155222" y="26155"/>
                  <a:pt x="2139914" y="53168"/>
                  <a:pt x="2116667" y="63500"/>
                </a:cubicBezTo>
                <a:cubicBezTo>
                  <a:pt x="2075890" y="81623"/>
                  <a:pt x="2032000" y="91722"/>
                  <a:pt x="1989667" y="105833"/>
                </a:cubicBezTo>
                <a:lnTo>
                  <a:pt x="1799167" y="169333"/>
                </a:lnTo>
                <a:lnTo>
                  <a:pt x="1735667" y="190500"/>
                </a:lnTo>
                <a:cubicBezTo>
                  <a:pt x="1667934" y="280811"/>
                  <a:pt x="1686278" y="201083"/>
                  <a:pt x="1651000" y="232833"/>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reeform 49"/>
          <p:cNvSpPr/>
          <p:nvPr/>
        </p:nvSpPr>
        <p:spPr>
          <a:xfrm>
            <a:off x="879492" y="3429000"/>
            <a:ext cx="2815167" cy="1778000"/>
          </a:xfrm>
          <a:custGeom>
            <a:avLst/>
            <a:gdLst>
              <a:gd name="connsiteX0" fmla="*/ 1651000 w 2815167"/>
              <a:gd name="connsiteY0" fmla="*/ 232833 h 1778000"/>
              <a:gd name="connsiteX1" fmla="*/ 1524000 w 2815167"/>
              <a:gd name="connsiteY1" fmla="*/ 381000 h 1778000"/>
              <a:gd name="connsiteX2" fmla="*/ 1439334 w 2815167"/>
              <a:gd name="connsiteY2" fmla="*/ 444500 h 1778000"/>
              <a:gd name="connsiteX3" fmla="*/ 1418167 w 2815167"/>
              <a:gd name="connsiteY3" fmla="*/ 508000 h 1778000"/>
              <a:gd name="connsiteX4" fmla="*/ 1248834 w 2815167"/>
              <a:gd name="connsiteY4" fmla="*/ 635000 h 1778000"/>
              <a:gd name="connsiteX5" fmla="*/ 1143000 w 2815167"/>
              <a:gd name="connsiteY5" fmla="*/ 740833 h 1778000"/>
              <a:gd name="connsiteX6" fmla="*/ 1037167 w 2815167"/>
              <a:gd name="connsiteY6" fmla="*/ 783166 h 1778000"/>
              <a:gd name="connsiteX7" fmla="*/ 973667 w 2815167"/>
              <a:gd name="connsiteY7" fmla="*/ 825500 h 1778000"/>
              <a:gd name="connsiteX8" fmla="*/ 867834 w 2815167"/>
              <a:gd name="connsiteY8" fmla="*/ 846666 h 1778000"/>
              <a:gd name="connsiteX9" fmla="*/ 740834 w 2815167"/>
              <a:gd name="connsiteY9" fmla="*/ 889000 h 1778000"/>
              <a:gd name="connsiteX10" fmla="*/ 677334 w 2815167"/>
              <a:gd name="connsiteY10" fmla="*/ 910166 h 1778000"/>
              <a:gd name="connsiteX11" fmla="*/ 529167 w 2815167"/>
              <a:gd name="connsiteY11" fmla="*/ 952500 h 1778000"/>
              <a:gd name="connsiteX12" fmla="*/ 465667 w 2815167"/>
              <a:gd name="connsiteY12" fmla="*/ 973666 h 1778000"/>
              <a:gd name="connsiteX13" fmla="*/ 254000 w 2815167"/>
              <a:gd name="connsiteY13" fmla="*/ 1016000 h 1778000"/>
              <a:gd name="connsiteX14" fmla="*/ 169334 w 2815167"/>
              <a:gd name="connsiteY14" fmla="*/ 1037166 h 1778000"/>
              <a:gd name="connsiteX15" fmla="*/ 63500 w 2815167"/>
              <a:gd name="connsiteY15" fmla="*/ 1121833 h 1778000"/>
              <a:gd name="connsiteX16" fmla="*/ 0 w 2815167"/>
              <a:gd name="connsiteY16" fmla="*/ 1270000 h 1778000"/>
              <a:gd name="connsiteX17" fmla="*/ 42334 w 2815167"/>
              <a:gd name="connsiteY17" fmla="*/ 1587500 h 1778000"/>
              <a:gd name="connsiteX18" fmla="*/ 84667 w 2815167"/>
              <a:gd name="connsiteY18" fmla="*/ 1651000 h 1778000"/>
              <a:gd name="connsiteX19" fmla="*/ 148167 w 2815167"/>
              <a:gd name="connsiteY19" fmla="*/ 1672166 h 1778000"/>
              <a:gd name="connsiteX20" fmla="*/ 211667 w 2815167"/>
              <a:gd name="connsiteY20" fmla="*/ 1714500 h 1778000"/>
              <a:gd name="connsiteX21" fmla="*/ 296334 w 2815167"/>
              <a:gd name="connsiteY21" fmla="*/ 1735666 h 1778000"/>
              <a:gd name="connsiteX22" fmla="*/ 635000 w 2815167"/>
              <a:gd name="connsiteY22" fmla="*/ 1756833 h 1778000"/>
              <a:gd name="connsiteX23" fmla="*/ 783167 w 2815167"/>
              <a:gd name="connsiteY23" fmla="*/ 1778000 h 1778000"/>
              <a:gd name="connsiteX24" fmla="*/ 1354667 w 2815167"/>
              <a:gd name="connsiteY24" fmla="*/ 1735666 h 1778000"/>
              <a:gd name="connsiteX25" fmla="*/ 1418167 w 2815167"/>
              <a:gd name="connsiteY25" fmla="*/ 1693333 h 1778000"/>
              <a:gd name="connsiteX26" fmla="*/ 1460500 w 2815167"/>
              <a:gd name="connsiteY26" fmla="*/ 1587500 h 1778000"/>
              <a:gd name="connsiteX27" fmla="*/ 1545167 w 2815167"/>
              <a:gd name="connsiteY27" fmla="*/ 1481666 h 1778000"/>
              <a:gd name="connsiteX28" fmla="*/ 1587500 w 2815167"/>
              <a:gd name="connsiteY28" fmla="*/ 1333500 h 1778000"/>
              <a:gd name="connsiteX29" fmla="*/ 1629834 w 2815167"/>
              <a:gd name="connsiteY29" fmla="*/ 1291166 h 1778000"/>
              <a:gd name="connsiteX30" fmla="*/ 1672167 w 2815167"/>
              <a:gd name="connsiteY30" fmla="*/ 1206500 h 1778000"/>
              <a:gd name="connsiteX31" fmla="*/ 1714500 w 2815167"/>
              <a:gd name="connsiteY31" fmla="*/ 1164166 h 1778000"/>
              <a:gd name="connsiteX32" fmla="*/ 1756834 w 2815167"/>
              <a:gd name="connsiteY32" fmla="*/ 1100666 h 1778000"/>
              <a:gd name="connsiteX33" fmla="*/ 1841500 w 2815167"/>
              <a:gd name="connsiteY33" fmla="*/ 1058333 h 1778000"/>
              <a:gd name="connsiteX34" fmla="*/ 1883834 w 2815167"/>
              <a:gd name="connsiteY34" fmla="*/ 1016000 h 1778000"/>
              <a:gd name="connsiteX35" fmla="*/ 2010834 w 2815167"/>
              <a:gd name="connsiteY35" fmla="*/ 973666 h 1778000"/>
              <a:gd name="connsiteX36" fmla="*/ 2074334 w 2815167"/>
              <a:gd name="connsiteY36" fmla="*/ 952500 h 1778000"/>
              <a:gd name="connsiteX37" fmla="*/ 2222500 w 2815167"/>
              <a:gd name="connsiteY37" fmla="*/ 931333 h 1778000"/>
              <a:gd name="connsiteX38" fmla="*/ 2391834 w 2815167"/>
              <a:gd name="connsiteY38" fmla="*/ 889000 h 1778000"/>
              <a:gd name="connsiteX39" fmla="*/ 2603500 w 2815167"/>
              <a:gd name="connsiteY39" fmla="*/ 825500 h 1778000"/>
              <a:gd name="connsiteX40" fmla="*/ 2667000 w 2815167"/>
              <a:gd name="connsiteY40" fmla="*/ 804333 h 1778000"/>
              <a:gd name="connsiteX41" fmla="*/ 2772834 w 2815167"/>
              <a:gd name="connsiteY41" fmla="*/ 719666 h 1778000"/>
              <a:gd name="connsiteX42" fmla="*/ 2794000 w 2815167"/>
              <a:gd name="connsiteY42" fmla="*/ 635000 h 1778000"/>
              <a:gd name="connsiteX43" fmla="*/ 2815167 w 2815167"/>
              <a:gd name="connsiteY43" fmla="*/ 571500 h 1778000"/>
              <a:gd name="connsiteX44" fmla="*/ 2794000 w 2815167"/>
              <a:gd name="connsiteY44" fmla="*/ 275166 h 1778000"/>
              <a:gd name="connsiteX45" fmla="*/ 2772834 w 2815167"/>
              <a:gd name="connsiteY45" fmla="*/ 211666 h 1778000"/>
              <a:gd name="connsiteX46" fmla="*/ 2667000 w 2815167"/>
              <a:gd name="connsiteY46" fmla="*/ 127000 h 1778000"/>
              <a:gd name="connsiteX47" fmla="*/ 2561167 w 2815167"/>
              <a:gd name="connsiteY47" fmla="*/ 42333 h 1778000"/>
              <a:gd name="connsiteX48" fmla="*/ 2434167 w 2815167"/>
              <a:gd name="connsiteY48" fmla="*/ 0 h 1778000"/>
              <a:gd name="connsiteX49" fmla="*/ 2180167 w 2815167"/>
              <a:gd name="connsiteY49" fmla="*/ 21166 h 1778000"/>
              <a:gd name="connsiteX50" fmla="*/ 2116667 w 2815167"/>
              <a:gd name="connsiteY50" fmla="*/ 63500 h 1778000"/>
              <a:gd name="connsiteX51" fmla="*/ 1989667 w 2815167"/>
              <a:gd name="connsiteY51" fmla="*/ 105833 h 1778000"/>
              <a:gd name="connsiteX52" fmla="*/ 1799167 w 2815167"/>
              <a:gd name="connsiteY52" fmla="*/ 169333 h 1778000"/>
              <a:gd name="connsiteX53" fmla="*/ 1735667 w 2815167"/>
              <a:gd name="connsiteY53" fmla="*/ 190500 h 1778000"/>
              <a:gd name="connsiteX54" fmla="*/ 1651000 w 2815167"/>
              <a:gd name="connsiteY54" fmla="*/ 232833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15167" h="1778000">
                <a:moveTo>
                  <a:pt x="1651000" y="232833"/>
                </a:moveTo>
                <a:cubicBezTo>
                  <a:pt x="1615722" y="264583"/>
                  <a:pt x="1568569" y="343859"/>
                  <a:pt x="1524000" y="381000"/>
                </a:cubicBezTo>
                <a:cubicBezTo>
                  <a:pt x="1496899" y="403584"/>
                  <a:pt x="1467556" y="423333"/>
                  <a:pt x="1439334" y="444500"/>
                </a:cubicBezTo>
                <a:cubicBezTo>
                  <a:pt x="1432278" y="465667"/>
                  <a:pt x="1430543" y="489436"/>
                  <a:pt x="1418167" y="508000"/>
                </a:cubicBezTo>
                <a:cubicBezTo>
                  <a:pt x="1364375" y="588688"/>
                  <a:pt x="1327012" y="572458"/>
                  <a:pt x="1248834" y="635000"/>
                </a:cubicBezTo>
                <a:cubicBezTo>
                  <a:pt x="1209876" y="666166"/>
                  <a:pt x="1189322" y="722304"/>
                  <a:pt x="1143000" y="740833"/>
                </a:cubicBezTo>
                <a:cubicBezTo>
                  <a:pt x="1107722" y="754944"/>
                  <a:pt x="1071151" y="766174"/>
                  <a:pt x="1037167" y="783166"/>
                </a:cubicBezTo>
                <a:cubicBezTo>
                  <a:pt x="1014413" y="794543"/>
                  <a:pt x="997487" y="816568"/>
                  <a:pt x="973667" y="825500"/>
                </a:cubicBezTo>
                <a:cubicBezTo>
                  <a:pt x="939981" y="838132"/>
                  <a:pt x="902543" y="837200"/>
                  <a:pt x="867834" y="846666"/>
                </a:cubicBezTo>
                <a:cubicBezTo>
                  <a:pt x="824783" y="858407"/>
                  <a:pt x="783167" y="874889"/>
                  <a:pt x="740834" y="889000"/>
                </a:cubicBezTo>
                <a:lnTo>
                  <a:pt x="677334" y="910166"/>
                </a:lnTo>
                <a:cubicBezTo>
                  <a:pt x="525078" y="960918"/>
                  <a:pt x="715220" y="899343"/>
                  <a:pt x="529167" y="952500"/>
                </a:cubicBezTo>
                <a:cubicBezTo>
                  <a:pt x="507714" y="958629"/>
                  <a:pt x="487120" y="967537"/>
                  <a:pt x="465667" y="973666"/>
                </a:cubicBezTo>
                <a:cubicBezTo>
                  <a:pt x="350945" y="1006443"/>
                  <a:pt x="392611" y="988278"/>
                  <a:pt x="254000" y="1016000"/>
                </a:cubicBezTo>
                <a:cubicBezTo>
                  <a:pt x="225474" y="1021705"/>
                  <a:pt x="197556" y="1030111"/>
                  <a:pt x="169334" y="1037166"/>
                </a:cubicBezTo>
                <a:cubicBezTo>
                  <a:pt x="135370" y="1059809"/>
                  <a:pt x="87627" y="1085643"/>
                  <a:pt x="63500" y="1121833"/>
                </a:cubicBezTo>
                <a:cubicBezTo>
                  <a:pt x="28628" y="1174142"/>
                  <a:pt x="18814" y="1213558"/>
                  <a:pt x="0" y="1270000"/>
                </a:cubicBezTo>
                <a:cubicBezTo>
                  <a:pt x="3159" y="1304749"/>
                  <a:pt x="9971" y="1511986"/>
                  <a:pt x="42334" y="1587500"/>
                </a:cubicBezTo>
                <a:cubicBezTo>
                  <a:pt x="52355" y="1610882"/>
                  <a:pt x="64802" y="1635108"/>
                  <a:pt x="84667" y="1651000"/>
                </a:cubicBezTo>
                <a:cubicBezTo>
                  <a:pt x="102089" y="1664938"/>
                  <a:pt x="127000" y="1665111"/>
                  <a:pt x="148167" y="1672166"/>
                </a:cubicBezTo>
                <a:cubicBezTo>
                  <a:pt x="169334" y="1686277"/>
                  <a:pt x="188285" y="1704479"/>
                  <a:pt x="211667" y="1714500"/>
                </a:cubicBezTo>
                <a:cubicBezTo>
                  <a:pt x="238406" y="1725959"/>
                  <a:pt x="267388" y="1732771"/>
                  <a:pt x="296334" y="1735666"/>
                </a:cubicBezTo>
                <a:cubicBezTo>
                  <a:pt x="408882" y="1746921"/>
                  <a:pt x="522111" y="1749777"/>
                  <a:pt x="635000" y="1756833"/>
                </a:cubicBezTo>
                <a:cubicBezTo>
                  <a:pt x="684389" y="1763889"/>
                  <a:pt x="733277" y="1778000"/>
                  <a:pt x="783167" y="1778000"/>
                </a:cubicBezTo>
                <a:cubicBezTo>
                  <a:pt x="1131288" y="1778000"/>
                  <a:pt x="1121639" y="1774505"/>
                  <a:pt x="1354667" y="1735666"/>
                </a:cubicBezTo>
                <a:cubicBezTo>
                  <a:pt x="1375834" y="1721555"/>
                  <a:pt x="1403381" y="1714034"/>
                  <a:pt x="1418167" y="1693333"/>
                </a:cubicBezTo>
                <a:cubicBezTo>
                  <a:pt x="1440251" y="1662415"/>
                  <a:pt x="1443508" y="1621484"/>
                  <a:pt x="1460500" y="1587500"/>
                </a:cubicBezTo>
                <a:cubicBezTo>
                  <a:pt x="1487200" y="1534100"/>
                  <a:pt x="1505794" y="1521040"/>
                  <a:pt x="1545167" y="1481666"/>
                </a:cubicBezTo>
                <a:cubicBezTo>
                  <a:pt x="1549120" y="1465856"/>
                  <a:pt x="1574488" y="1355186"/>
                  <a:pt x="1587500" y="1333500"/>
                </a:cubicBezTo>
                <a:cubicBezTo>
                  <a:pt x="1597767" y="1316387"/>
                  <a:pt x="1618764" y="1307771"/>
                  <a:pt x="1629834" y="1291166"/>
                </a:cubicBezTo>
                <a:cubicBezTo>
                  <a:pt x="1647337" y="1264912"/>
                  <a:pt x="1654665" y="1232754"/>
                  <a:pt x="1672167" y="1206500"/>
                </a:cubicBezTo>
                <a:cubicBezTo>
                  <a:pt x="1683237" y="1189895"/>
                  <a:pt x="1702033" y="1179749"/>
                  <a:pt x="1714500" y="1164166"/>
                </a:cubicBezTo>
                <a:cubicBezTo>
                  <a:pt x="1730392" y="1144301"/>
                  <a:pt x="1737291" y="1116952"/>
                  <a:pt x="1756834" y="1100666"/>
                </a:cubicBezTo>
                <a:cubicBezTo>
                  <a:pt x="1781074" y="1080466"/>
                  <a:pt x="1815246" y="1075835"/>
                  <a:pt x="1841500" y="1058333"/>
                </a:cubicBezTo>
                <a:cubicBezTo>
                  <a:pt x="1858105" y="1047263"/>
                  <a:pt x="1865985" y="1024925"/>
                  <a:pt x="1883834" y="1016000"/>
                </a:cubicBezTo>
                <a:cubicBezTo>
                  <a:pt x="1923746" y="996044"/>
                  <a:pt x="1968501" y="987777"/>
                  <a:pt x="2010834" y="973666"/>
                </a:cubicBezTo>
                <a:cubicBezTo>
                  <a:pt x="2032001" y="966610"/>
                  <a:pt x="2052247" y="955655"/>
                  <a:pt x="2074334" y="952500"/>
                </a:cubicBezTo>
                <a:cubicBezTo>
                  <a:pt x="2123723" y="945444"/>
                  <a:pt x="2173579" y="941117"/>
                  <a:pt x="2222500" y="931333"/>
                </a:cubicBezTo>
                <a:cubicBezTo>
                  <a:pt x="2279552" y="919923"/>
                  <a:pt x="2335389" y="903111"/>
                  <a:pt x="2391834" y="889000"/>
                </a:cubicBezTo>
                <a:cubicBezTo>
                  <a:pt x="2519779" y="857014"/>
                  <a:pt x="2448921" y="877026"/>
                  <a:pt x="2603500" y="825500"/>
                </a:cubicBezTo>
                <a:cubicBezTo>
                  <a:pt x="2624667" y="818444"/>
                  <a:pt x="2648436" y="816709"/>
                  <a:pt x="2667000" y="804333"/>
                </a:cubicBezTo>
                <a:cubicBezTo>
                  <a:pt x="2747105" y="750930"/>
                  <a:pt x="2712512" y="779988"/>
                  <a:pt x="2772834" y="719666"/>
                </a:cubicBezTo>
                <a:cubicBezTo>
                  <a:pt x="2779889" y="691444"/>
                  <a:pt x="2786008" y="662971"/>
                  <a:pt x="2794000" y="635000"/>
                </a:cubicBezTo>
                <a:cubicBezTo>
                  <a:pt x="2800129" y="613547"/>
                  <a:pt x="2815167" y="593812"/>
                  <a:pt x="2815167" y="571500"/>
                </a:cubicBezTo>
                <a:cubicBezTo>
                  <a:pt x="2815167" y="472470"/>
                  <a:pt x="2805571" y="373517"/>
                  <a:pt x="2794000" y="275166"/>
                </a:cubicBezTo>
                <a:cubicBezTo>
                  <a:pt x="2791393" y="253007"/>
                  <a:pt x="2784313" y="230798"/>
                  <a:pt x="2772834" y="211666"/>
                </a:cubicBezTo>
                <a:cubicBezTo>
                  <a:pt x="2749247" y="172354"/>
                  <a:pt x="2700277" y="153621"/>
                  <a:pt x="2667000" y="127000"/>
                </a:cubicBezTo>
                <a:cubicBezTo>
                  <a:pt x="2612020" y="83016"/>
                  <a:pt x="2634464" y="74909"/>
                  <a:pt x="2561167" y="42333"/>
                </a:cubicBezTo>
                <a:cubicBezTo>
                  <a:pt x="2520390" y="24210"/>
                  <a:pt x="2434167" y="0"/>
                  <a:pt x="2434167" y="0"/>
                </a:cubicBezTo>
                <a:cubicBezTo>
                  <a:pt x="2349500" y="7055"/>
                  <a:pt x="2263477" y="4504"/>
                  <a:pt x="2180167" y="21166"/>
                </a:cubicBezTo>
                <a:cubicBezTo>
                  <a:pt x="2155222" y="26155"/>
                  <a:pt x="2139914" y="53168"/>
                  <a:pt x="2116667" y="63500"/>
                </a:cubicBezTo>
                <a:cubicBezTo>
                  <a:pt x="2075890" y="81623"/>
                  <a:pt x="2032000" y="91722"/>
                  <a:pt x="1989667" y="105833"/>
                </a:cubicBezTo>
                <a:lnTo>
                  <a:pt x="1799167" y="169333"/>
                </a:lnTo>
                <a:lnTo>
                  <a:pt x="1735667" y="190500"/>
                </a:lnTo>
                <a:cubicBezTo>
                  <a:pt x="1667934" y="280811"/>
                  <a:pt x="1686278" y="201083"/>
                  <a:pt x="1651000" y="232833"/>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p:cNvSpPr/>
          <p:nvPr/>
        </p:nvSpPr>
        <p:spPr>
          <a:xfrm>
            <a:off x="1545167" y="4402667"/>
            <a:ext cx="2688253" cy="2235461"/>
          </a:xfrm>
          <a:custGeom>
            <a:avLst/>
            <a:gdLst>
              <a:gd name="connsiteX0" fmla="*/ 2032000 w 2688253"/>
              <a:gd name="connsiteY0" fmla="*/ 63500 h 2235461"/>
              <a:gd name="connsiteX1" fmla="*/ 1735666 w 2688253"/>
              <a:gd name="connsiteY1" fmla="*/ 84666 h 2235461"/>
              <a:gd name="connsiteX2" fmla="*/ 1672166 w 2688253"/>
              <a:gd name="connsiteY2" fmla="*/ 105833 h 2235461"/>
              <a:gd name="connsiteX3" fmla="*/ 1587500 w 2688253"/>
              <a:gd name="connsiteY3" fmla="*/ 127000 h 2235461"/>
              <a:gd name="connsiteX4" fmla="*/ 1418166 w 2688253"/>
              <a:gd name="connsiteY4" fmla="*/ 254000 h 2235461"/>
              <a:gd name="connsiteX5" fmla="*/ 1375833 w 2688253"/>
              <a:gd name="connsiteY5" fmla="*/ 317500 h 2235461"/>
              <a:gd name="connsiteX6" fmla="*/ 1248833 w 2688253"/>
              <a:gd name="connsiteY6" fmla="*/ 571500 h 2235461"/>
              <a:gd name="connsiteX7" fmla="*/ 1206500 w 2688253"/>
              <a:gd name="connsiteY7" fmla="*/ 635000 h 2235461"/>
              <a:gd name="connsiteX8" fmla="*/ 1100666 w 2688253"/>
              <a:gd name="connsiteY8" fmla="*/ 719666 h 2235461"/>
              <a:gd name="connsiteX9" fmla="*/ 1016000 w 2688253"/>
              <a:gd name="connsiteY9" fmla="*/ 783166 h 2235461"/>
              <a:gd name="connsiteX10" fmla="*/ 973666 w 2688253"/>
              <a:gd name="connsiteY10" fmla="*/ 825500 h 2235461"/>
              <a:gd name="connsiteX11" fmla="*/ 804333 w 2688253"/>
              <a:gd name="connsiteY11" fmla="*/ 931333 h 2235461"/>
              <a:gd name="connsiteX12" fmla="*/ 740833 w 2688253"/>
              <a:gd name="connsiteY12" fmla="*/ 973666 h 2235461"/>
              <a:gd name="connsiteX13" fmla="*/ 698500 w 2688253"/>
              <a:gd name="connsiteY13" fmla="*/ 1016000 h 2235461"/>
              <a:gd name="connsiteX14" fmla="*/ 571500 w 2688253"/>
              <a:gd name="connsiteY14" fmla="*/ 1058333 h 2235461"/>
              <a:gd name="connsiteX15" fmla="*/ 486833 w 2688253"/>
              <a:gd name="connsiteY15" fmla="*/ 1121833 h 2235461"/>
              <a:gd name="connsiteX16" fmla="*/ 402166 w 2688253"/>
              <a:gd name="connsiteY16" fmla="*/ 1143000 h 2235461"/>
              <a:gd name="connsiteX17" fmla="*/ 338666 w 2688253"/>
              <a:gd name="connsiteY17" fmla="*/ 1164166 h 2235461"/>
              <a:gd name="connsiteX18" fmla="*/ 275166 w 2688253"/>
              <a:gd name="connsiteY18" fmla="*/ 1206500 h 2235461"/>
              <a:gd name="connsiteX19" fmla="*/ 148166 w 2688253"/>
              <a:gd name="connsiteY19" fmla="*/ 1248833 h 2235461"/>
              <a:gd name="connsiteX20" fmla="*/ 84666 w 2688253"/>
              <a:gd name="connsiteY20" fmla="*/ 1375833 h 2235461"/>
              <a:gd name="connsiteX21" fmla="*/ 0 w 2688253"/>
              <a:gd name="connsiteY21" fmla="*/ 1524000 h 2235461"/>
              <a:gd name="connsiteX22" fmla="*/ 63500 w 2688253"/>
              <a:gd name="connsiteY22" fmla="*/ 1862666 h 2235461"/>
              <a:gd name="connsiteX23" fmla="*/ 127000 w 2688253"/>
              <a:gd name="connsiteY23" fmla="*/ 1905000 h 2235461"/>
              <a:gd name="connsiteX24" fmla="*/ 296333 w 2688253"/>
              <a:gd name="connsiteY24" fmla="*/ 2010833 h 2235461"/>
              <a:gd name="connsiteX25" fmla="*/ 635000 w 2688253"/>
              <a:gd name="connsiteY25" fmla="*/ 2095500 h 2235461"/>
              <a:gd name="connsiteX26" fmla="*/ 635000 w 2688253"/>
              <a:gd name="connsiteY26" fmla="*/ 2095500 h 2235461"/>
              <a:gd name="connsiteX27" fmla="*/ 867833 w 2688253"/>
              <a:gd name="connsiteY27" fmla="*/ 2137833 h 2235461"/>
              <a:gd name="connsiteX28" fmla="*/ 1016000 w 2688253"/>
              <a:gd name="connsiteY28" fmla="*/ 2159000 h 2235461"/>
              <a:gd name="connsiteX29" fmla="*/ 2116666 w 2688253"/>
              <a:gd name="connsiteY29" fmla="*/ 2180166 h 2235461"/>
              <a:gd name="connsiteX30" fmla="*/ 2201333 w 2688253"/>
              <a:gd name="connsiteY30" fmla="*/ 2159000 h 2235461"/>
              <a:gd name="connsiteX31" fmla="*/ 2243666 w 2688253"/>
              <a:gd name="connsiteY31" fmla="*/ 2095500 h 2235461"/>
              <a:gd name="connsiteX32" fmla="*/ 2286000 w 2688253"/>
              <a:gd name="connsiteY32" fmla="*/ 2053166 h 2235461"/>
              <a:gd name="connsiteX33" fmla="*/ 2370666 w 2688253"/>
              <a:gd name="connsiteY33" fmla="*/ 2010833 h 2235461"/>
              <a:gd name="connsiteX34" fmla="*/ 2434166 w 2688253"/>
              <a:gd name="connsiteY34" fmla="*/ 1968500 h 2235461"/>
              <a:gd name="connsiteX35" fmla="*/ 2476500 w 2688253"/>
              <a:gd name="connsiteY35" fmla="*/ 1905000 h 2235461"/>
              <a:gd name="connsiteX36" fmla="*/ 2582333 w 2688253"/>
              <a:gd name="connsiteY36" fmla="*/ 1799166 h 2235461"/>
              <a:gd name="connsiteX37" fmla="*/ 2667000 w 2688253"/>
              <a:gd name="connsiteY37" fmla="*/ 1693333 h 2235461"/>
              <a:gd name="connsiteX38" fmla="*/ 2688166 w 2688253"/>
              <a:gd name="connsiteY38" fmla="*/ 1629833 h 2235461"/>
              <a:gd name="connsiteX39" fmla="*/ 2624666 w 2688253"/>
              <a:gd name="connsiteY39" fmla="*/ 1164166 h 2235461"/>
              <a:gd name="connsiteX40" fmla="*/ 2582333 w 2688253"/>
              <a:gd name="connsiteY40" fmla="*/ 1079500 h 2235461"/>
              <a:gd name="connsiteX41" fmla="*/ 2518833 w 2688253"/>
              <a:gd name="connsiteY41" fmla="*/ 1037166 h 2235461"/>
              <a:gd name="connsiteX42" fmla="*/ 2476500 w 2688253"/>
              <a:gd name="connsiteY42" fmla="*/ 973666 h 2235461"/>
              <a:gd name="connsiteX43" fmla="*/ 2518833 w 2688253"/>
              <a:gd name="connsiteY43" fmla="*/ 698500 h 2235461"/>
              <a:gd name="connsiteX44" fmla="*/ 2561166 w 2688253"/>
              <a:gd name="connsiteY44" fmla="*/ 613833 h 2235461"/>
              <a:gd name="connsiteX45" fmla="*/ 2603500 w 2688253"/>
              <a:gd name="connsiteY45" fmla="*/ 571500 h 2235461"/>
              <a:gd name="connsiteX46" fmla="*/ 2624666 w 2688253"/>
              <a:gd name="connsiteY46" fmla="*/ 127000 h 2235461"/>
              <a:gd name="connsiteX47" fmla="*/ 2518833 w 2688253"/>
              <a:gd name="connsiteY47" fmla="*/ 42333 h 2235461"/>
              <a:gd name="connsiteX48" fmla="*/ 2391833 w 2688253"/>
              <a:gd name="connsiteY48" fmla="*/ 0 h 2235461"/>
              <a:gd name="connsiteX49" fmla="*/ 2032000 w 2688253"/>
              <a:gd name="connsiteY49" fmla="*/ 63500 h 223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88253" h="2235461">
                <a:moveTo>
                  <a:pt x="2032000" y="63500"/>
                </a:moveTo>
                <a:cubicBezTo>
                  <a:pt x="1922639" y="77611"/>
                  <a:pt x="1834017" y="73095"/>
                  <a:pt x="1735666" y="84666"/>
                </a:cubicBezTo>
                <a:cubicBezTo>
                  <a:pt x="1713507" y="87273"/>
                  <a:pt x="1693619" y="99703"/>
                  <a:pt x="1672166" y="105833"/>
                </a:cubicBezTo>
                <a:cubicBezTo>
                  <a:pt x="1644195" y="113825"/>
                  <a:pt x="1615722" y="119944"/>
                  <a:pt x="1587500" y="127000"/>
                </a:cubicBezTo>
                <a:cubicBezTo>
                  <a:pt x="1529459" y="165694"/>
                  <a:pt x="1462915" y="198064"/>
                  <a:pt x="1418166" y="254000"/>
                </a:cubicBezTo>
                <a:cubicBezTo>
                  <a:pt x="1402274" y="273865"/>
                  <a:pt x="1386165" y="294253"/>
                  <a:pt x="1375833" y="317500"/>
                </a:cubicBezTo>
                <a:cubicBezTo>
                  <a:pt x="1258989" y="580401"/>
                  <a:pt x="1424864" y="307454"/>
                  <a:pt x="1248833" y="571500"/>
                </a:cubicBezTo>
                <a:cubicBezTo>
                  <a:pt x="1234722" y="592667"/>
                  <a:pt x="1227667" y="620889"/>
                  <a:pt x="1206500" y="635000"/>
                </a:cubicBezTo>
                <a:cubicBezTo>
                  <a:pt x="1049511" y="739659"/>
                  <a:pt x="1221302" y="619136"/>
                  <a:pt x="1100666" y="719666"/>
                </a:cubicBezTo>
                <a:cubicBezTo>
                  <a:pt x="1073565" y="742250"/>
                  <a:pt x="1043101" y="760582"/>
                  <a:pt x="1016000" y="783166"/>
                </a:cubicBezTo>
                <a:cubicBezTo>
                  <a:pt x="1000669" y="795942"/>
                  <a:pt x="988997" y="812724"/>
                  <a:pt x="973666" y="825500"/>
                </a:cubicBezTo>
                <a:cubicBezTo>
                  <a:pt x="863290" y="917480"/>
                  <a:pt x="920971" y="864683"/>
                  <a:pt x="804333" y="931333"/>
                </a:cubicBezTo>
                <a:cubicBezTo>
                  <a:pt x="782246" y="943954"/>
                  <a:pt x="760698" y="957774"/>
                  <a:pt x="740833" y="973666"/>
                </a:cubicBezTo>
                <a:cubicBezTo>
                  <a:pt x="725250" y="986133"/>
                  <a:pt x="716349" y="1007075"/>
                  <a:pt x="698500" y="1016000"/>
                </a:cubicBezTo>
                <a:cubicBezTo>
                  <a:pt x="658588" y="1035956"/>
                  <a:pt x="571500" y="1058333"/>
                  <a:pt x="571500" y="1058333"/>
                </a:cubicBezTo>
                <a:cubicBezTo>
                  <a:pt x="543278" y="1079500"/>
                  <a:pt x="518386" y="1106056"/>
                  <a:pt x="486833" y="1121833"/>
                </a:cubicBezTo>
                <a:cubicBezTo>
                  <a:pt x="460813" y="1134843"/>
                  <a:pt x="430138" y="1135008"/>
                  <a:pt x="402166" y="1143000"/>
                </a:cubicBezTo>
                <a:cubicBezTo>
                  <a:pt x="380713" y="1149129"/>
                  <a:pt x="359833" y="1157111"/>
                  <a:pt x="338666" y="1164166"/>
                </a:cubicBezTo>
                <a:cubicBezTo>
                  <a:pt x="317499" y="1178277"/>
                  <a:pt x="298413" y="1196168"/>
                  <a:pt x="275166" y="1206500"/>
                </a:cubicBezTo>
                <a:cubicBezTo>
                  <a:pt x="234389" y="1224623"/>
                  <a:pt x="148166" y="1248833"/>
                  <a:pt x="148166" y="1248833"/>
                </a:cubicBezTo>
                <a:cubicBezTo>
                  <a:pt x="109359" y="1365258"/>
                  <a:pt x="150318" y="1260941"/>
                  <a:pt x="84666" y="1375833"/>
                </a:cubicBezTo>
                <a:cubicBezTo>
                  <a:pt x="-22762" y="1563832"/>
                  <a:pt x="103145" y="1369282"/>
                  <a:pt x="0" y="1524000"/>
                </a:cubicBezTo>
                <a:cubicBezTo>
                  <a:pt x="9051" y="1641663"/>
                  <a:pt x="-25973" y="1773193"/>
                  <a:pt x="63500" y="1862666"/>
                </a:cubicBezTo>
                <a:cubicBezTo>
                  <a:pt x="81488" y="1880654"/>
                  <a:pt x="105833" y="1890889"/>
                  <a:pt x="127000" y="1905000"/>
                </a:cubicBezTo>
                <a:cubicBezTo>
                  <a:pt x="208445" y="2027168"/>
                  <a:pt x="120011" y="1922673"/>
                  <a:pt x="296333" y="2010833"/>
                </a:cubicBezTo>
                <a:cubicBezTo>
                  <a:pt x="457773" y="2091552"/>
                  <a:pt x="349876" y="2047979"/>
                  <a:pt x="635000" y="2095500"/>
                </a:cubicBezTo>
                <a:lnTo>
                  <a:pt x="635000" y="2095500"/>
                </a:lnTo>
                <a:cubicBezTo>
                  <a:pt x="755594" y="2135697"/>
                  <a:pt x="668382" y="2111239"/>
                  <a:pt x="867833" y="2137833"/>
                </a:cubicBezTo>
                <a:lnTo>
                  <a:pt x="1016000" y="2159000"/>
                </a:lnTo>
                <a:cubicBezTo>
                  <a:pt x="1450973" y="2303990"/>
                  <a:pt x="1098387" y="2202303"/>
                  <a:pt x="2116666" y="2180166"/>
                </a:cubicBezTo>
                <a:cubicBezTo>
                  <a:pt x="2144888" y="2173111"/>
                  <a:pt x="2177128" y="2175137"/>
                  <a:pt x="2201333" y="2159000"/>
                </a:cubicBezTo>
                <a:cubicBezTo>
                  <a:pt x="2222500" y="2144889"/>
                  <a:pt x="2227774" y="2115365"/>
                  <a:pt x="2243666" y="2095500"/>
                </a:cubicBezTo>
                <a:cubicBezTo>
                  <a:pt x="2256133" y="2079917"/>
                  <a:pt x="2269395" y="2064236"/>
                  <a:pt x="2286000" y="2053166"/>
                </a:cubicBezTo>
                <a:cubicBezTo>
                  <a:pt x="2312254" y="2035663"/>
                  <a:pt x="2343270" y="2026488"/>
                  <a:pt x="2370666" y="2010833"/>
                </a:cubicBezTo>
                <a:cubicBezTo>
                  <a:pt x="2392753" y="1998212"/>
                  <a:pt x="2412999" y="1982611"/>
                  <a:pt x="2434166" y="1968500"/>
                </a:cubicBezTo>
                <a:cubicBezTo>
                  <a:pt x="2448277" y="1947333"/>
                  <a:pt x="2459748" y="1924145"/>
                  <a:pt x="2476500" y="1905000"/>
                </a:cubicBezTo>
                <a:cubicBezTo>
                  <a:pt x="2509353" y="1867454"/>
                  <a:pt x="2554659" y="1840677"/>
                  <a:pt x="2582333" y="1799166"/>
                </a:cubicBezTo>
                <a:cubicBezTo>
                  <a:pt x="2635736" y="1719061"/>
                  <a:pt x="2606678" y="1753654"/>
                  <a:pt x="2667000" y="1693333"/>
                </a:cubicBezTo>
                <a:cubicBezTo>
                  <a:pt x="2674055" y="1672166"/>
                  <a:pt x="2688166" y="1652145"/>
                  <a:pt x="2688166" y="1629833"/>
                </a:cubicBezTo>
                <a:cubicBezTo>
                  <a:pt x="2688166" y="1492491"/>
                  <a:pt x="2693320" y="1301475"/>
                  <a:pt x="2624666" y="1164166"/>
                </a:cubicBezTo>
                <a:cubicBezTo>
                  <a:pt x="2610555" y="1135944"/>
                  <a:pt x="2602533" y="1103740"/>
                  <a:pt x="2582333" y="1079500"/>
                </a:cubicBezTo>
                <a:cubicBezTo>
                  <a:pt x="2566047" y="1059957"/>
                  <a:pt x="2540000" y="1051277"/>
                  <a:pt x="2518833" y="1037166"/>
                </a:cubicBezTo>
                <a:cubicBezTo>
                  <a:pt x="2504722" y="1015999"/>
                  <a:pt x="2478451" y="999030"/>
                  <a:pt x="2476500" y="973666"/>
                </a:cubicBezTo>
                <a:cubicBezTo>
                  <a:pt x="2470829" y="899945"/>
                  <a:pt x="2484386" y="778877"/>
                  <a:pt x="2518833" y="698500"/>
                </a:cubicBezTo>
                <a:cubicBezTo>
                  <a:pt x="2531262" y="669498"/>
                  <a:pt x="2543663" y="640087"/>
                  <a:pt x="2561166" y="613833"/>
                </a:cubicBezTo>
                <a:cubicBezTo>
                  <a:pt x="2572236" y="597228"/>
                  <a:pt x="2589389" y="585611"/>
                  <a:pt x="2603500" y="571500"/>
                </a:cubicBezTo>
                <a:cubicBezTo>
                  <a:pt x="2653736" y="370552"/>
                  <a:pt x="2673076" y="369052"/>
                  <a:pt x="2624666" y="127000"/>
                </a:cubicBezTo>
                <a:cubicBezTo>
                  <a:pt x="2620375" y="105544"/>
                  <a:pt x="2527514" y="46191"/>
                  <a:pt x="2518833" y="42333"/>
                </a:cubicBezTo>
                <a:cubicBezTo>
                  <a:pt x="2478056" y="24210"/>
                  <a:pt x="2391833" y="0"/>
                  <a:pt x="2391833" y="0"/>
                </a:cubicBezTo>
                <a:cubicBezTo>
                  <a:pt x="2100936" y="22376"/>
                  <a:pt x="2141361" y="49389"/>
                  <a:pt x="2032000" y="63500"/>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Freeform 51"/>
          <p:cNvSpPr/>
          <p:nvPr/>
        </p:nvSpPr>
        <p:spPr>
          <a:xfrm>
            <a:off x="6201833" y="3598333"/>
            <a:ext cx="2010834" cy="2688167"/>
          </a:xfrm>
          <a:custGeom>
            <a:avLst/>
            <a:gdLst>
              <a:gd name="connsiteX0" fmla="*/ 1206500 w 2010834"/>
              <a:gd name="connsiteY0" fmla="*/ 21167 h 2688167"/>
              <a:gd name="connsiteX1" fmla="*/ 1037167 w 2010834"/>
              <a:gd name="connsiteY1" fmla="*/ 63500 h 2688167"/>
              <a:gd name="connsiteX2" fmla="*/ 994834 w 2010834"/>
              <a:gd name="connsiteY2" fmla="*/ 105834 h 2688167"/>
              <a:gd name="connsiteX3" fmla="*/ 825500 w 2010834"/>
              <a:gd name="connsiteY3" fmla="*/ 232834 h 2688167"/>
              <a:gd name="connsiteX4" fmla="*/ 804334 w 2010834"/>
              <a:gd name="connsiteY4" fmla="*/ 296334 h 2688167"/>
              <a:gd name="connsiteX5" fmla="*/ 762000 w 2010834"/>
              <a:gd name="connsiteY5" fmla="*/ 338667 h 2688167"/>
              <a:gd name="connsiteX6" fmla="*/ 740834 w 2010834"/>
              <a:gd name="connsiteY6" fmla="*/ 423334 h 2688167"/>
              <a:gd name="connsiteX7" fmla="*/ 698500 w 2010834"/>
              <a:gd name="connsiteY7" fmla="*/ 550334 h 2688167"/>
              <a:gd name="connsiteX8" fmla="*/ 677334 w 2010834"/>
              <a:gd name="connsiteY8" fmla="*/ 613834 h 2688167"/>
              <a:gd name="connsiteX9" fmla="*/ 635000 w 2010834"/>
              <a:gd name="connsiteY9" fmla="*/ 677334 h 2688167"/>
              <a:gd name="connsiteX10" fmla="*/ 613834 w 2010834"/>
              <a:gd name="connsiteY10" fmla="*/ 740834 h 2688167"/>
              <a:gd name="connsiteX11" fmla="*/ 571500 w 2010834"/>
              <a:gd name="connsiteY11" fmla="*/ 783167 h 2688167"/>
              <a:gd name="connsiteX12" fmla="*/ 529167 w 2010834"/>
              <a:gd name="connsiteY12" fmla="*/ 846667 h 2688167"/>
              <a:gd name="connsiteX13" fmla="*/ 486834 w 2010834"/>
              <a:gd name="connsiteY13" fmla="*/ 994834 h 2688167"/>
              <a:gd name="connsiteX14" fmla="*/ 465667 w 2010834"/>
              <a:gd name="connsiteY14" fmla="*/ 1058334 h 2688167"/>
              <a:gd name="connsiteX15" fmla="*/ 423334 w 2010834"/>
              <a:gd name="connsiteY15" fmla="*/ 1248834 h 2688167"/>
              <a:gd name="connsiteX16" fmla="*/ 338667 w 2010834"/>
              <a:gd name="connsiteY16" fmla="*/ 1397000 h 2688167"/>
              <a:gd name="connsiteX17" fmla="*/ 317500 w 2010834"/>
              <a:gd name="connsiteY17" fmla="*/ 1460500 h 2688167"/>
              <a:gd name="connsiteX18" fmla="*/ 232834 w 2010834"/>
              <a:gd name="connsiteY18" fmla="*/ 1587500 h 2688167"/>
              <a:gd name="connsiteX19" fmla="*/ 190500 w 2010834"/>
              <a:gd name="connsiteY19" fmla="*/ 1714500 h 2688167"/>
              <a:gd name="connsiteX20" fmla="*/ 105834 w 2010834"/>
              <a:gd name="connsiteY20" fmla="*/ 1820334 h 2688167"/>
              <a:gd name="connsiteX21" fmla="*/ 63500 w 2010834"/>
              <a:gd name="connsiteY21" fmla="*/ 1947334 h 2688167"/>
              <a:gd name="connsiteX22" fmla="*/ 42334 w 2010834"/>
              <a:gd name="connsiteY22" fmla="*/ 2010834 h 2688167"/>
              <a:gd name="connsiteX23" fmla="*/ 0 w 2010834"/>
              <a:gd name="connsiteY23" fmla="*/ 2180167 h 2688167"/>
              <a:gd name="connsiteX24" fmla="*/ 21167 w 2010834"/>
              <a:gd name="connsiteY24" fmla="*/ 2476500 h 2688167"/>
              <a:gd name="connsiteX25" fmla="*/ 84667 w 2010834"/>
              <a:gd name="connsiteY25" fmla="*/ 2582334 h 2688167"/>
              <a:gd name="connsiteX26" fmla="*/ 148167 w 2010834"/>
              <a:gd name="connsiteY26" fmla="*/ 2624667 h 2688167"/>
              <a:gd name="connsiteX27" fmla="*/ 381000 w 2010834"/>
              <a:gd name="connsiteY27" fmla="*/ 2688167 h 2688167"/>
              <a:gd name="connsiteX28" fmla="*/ 1079500 w 2010834"/>
              <a:gd name="connsiteY28" fmla="*/ 2624667 h 2688167"/>
              <a:gd name="connsiteX29" fmla="*/ 1164167 w 2010834"/>
              <a:gd name="connsiteY29" fmla="*/ 2603500 h 2688167"/>
              <a:gd name="connsiteX30" fmla="*/ 1312334 w 2010834"/>
              <a:gd name="connsiteY30" fmla="*/ 2518834 h 2688167"/>
              <a:gd name="connsiteX31" fmla="*/ 1354667 w 2010834"/>
              <a:gd name="connsiteY31" fmla="*/ 2455334 h 2688167"/>
              <a:gd name="connsiteX32" fmla="*/ 1439334 w 2010834"/>
              <a:gd name="connsiteY32" fmla="*/ 2349500 h 2688167"/>
              <a:gd name="connsiteX33" fmla="*/ 1502834 w 2010834"/>
              <a:gd name="connsiteY33" fmla="*/ 2201334 h 2688167"/>
              <a:gd name="connsiteX34" fmla="*/ 1545167 w 2010834"/>
              <a:gd name="connsiteY34" fmla="*/ 2074334 h 2688167"/>
              <a:gd name="connsiteX35" fmla="*/ 1566334 w 2010834"/>
              <a:gd name="connsiteY35" fmla="*/ 1989667 h 2688167"/>
              <a:gd name="connsiteX36" fmla="*/ 1672167 w 2010834"/>
              <a:gd name="connsiteY36" fmla="*/ 1862667 h 2688167"/>
              <a:gd name="connsiteX37" fmla="*/ 1735667 w 2010834"/>
              <a:gd name="connsiteY37" fmla="*/ 1778000 h 2688167"/>
              <a:gd name="connsiteX38" fmla="*/ 1905000 w 2010834"/>
              <a:gd name="connsiteY38" fmla="*/ 1587500 h 2688167"/>
              <a:gd name="connsiteX39" fmla="*/ 1926167 w 2010834"/>
              <a:gd name="connsiteY39" fmla="*/ 1502834 h 2688167"/>
              <a:gd name="connsiteX40" fmla="*/ 1968500 w 2010834"/>
              <a:gd name="connsiteY40" fmla="*/ 1439334 h 2688167"/>
              <a:gd name="connsiteX41" fmla="*/ 1989667 w 2010834"/>
              <a:gd name="connsiteY41" fmla="*/ 1333500 h 2688167"/>
              <a:gd name="connsiteX42" fmla="*/ 2010834 w 2010834"/>
              <a:gd name="connsiteY42" fmla="*/ 1270000 h 2688167"/>
              <a:gd name="connsiteX43" fmla="*/ 1989667 w 2010834"/>
              <a:gd name="connsiteY43" fmla="*/ 910167 h 2688167"/>
              <a:gd name="connsiteX44" fmla="*/ 1968500 w 2010834"/>
              <a:gd name="connsiteY44" fmla="*/ 846667 h 2688167"/>
              <a:gd name="connsiteX45" fmla="*/ 2010834 w 2010834"/>
              <a:gd name="connsiteY45" fmla="*/ 465667 h 2688167"/>
              <a:gd name="connsiteX46" fmla="*/ 1989667 w 2010834"/>
              <a:gd name="connsiteY46" fmla="*/ 232834 h 2688167"/>
              <a:gd name="connsiteX47" fmla="*/ 1947334 w 2010834"/>
              <a:gd name="connsiteY47" fmla="*/ 190500 h 2688167"/>
              <a:gd name="connsiteX48" fmla="*/ 1841500 w 2010834"/>
              <a:gd name="connsiteY48" fmla="*/ 0 h 2688167"/>
              <a:gd name="connsiteX49" fmla="*/ 1206500 w 2010834"/>
              <a:gd name="connsiteY49" fmla="*/ 21167 h 268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10834" h="2688167">
                <a:moveTo>
                  <a:pt x="1206500" y="21167"/>
                </a:moveTo>
                <a:cubicBezTo>
                  <a:pt x="1072444" y="31750"/>
                  <a:pt x="1069707" y="43976"/>
                  <a:pt x="1037167" y="63500"/>
                </a:cubicBezTo>
                <a:cubicBezTo>
                  <a:pt x="1020055" y="73767"/>
                  <a:pt x="1010799" y="93860"/>
                  <a:pt x="994834" y="105834"/>
                </a:cubicBezTo>
                <a:cubicBezTo>
                  <a:pt x="803357" y="249442"/>
                  <a:pt x="922588" y="135746"/>
                  <a:pt x="825500" y="232834"/>
                </a:cubicBezTo>
                <a:cubicBezTo>
                  <a:pt x="818445" y="254001"/>
                  <a:pt x="815813" y="277202"/>
                  <a:pt x="804334" y="296334"/>
                </a:cubicBezTo>
                <a:cubicBezTo>
                  <a:pt x="794067" y="313446"/>
                  <a:pt x="770925" y="320818"/>
                  <a:pt x="762000" y="338667"/>
                </a:cubicBezTo>
                <a:cubicBezTo>
                  <a:pt x="748990" y="364687"/>
                  <a:pt x="749193" y="395470"/>
                  <a:pt x="740834" y="423334"/>
                </a:cubicBezTo>
                <a:cubicBezTo>
                  <a:pt x="728012" y="466075"/>
                  <a:pt x="712611" y="508001"/>
                  <a:pt x="698500" y="550334"/>
                </a:cubicBezTo>
                <a:cubicBezTo>
                  <a:pt x="691444" y="571501"/>
                  <a:pt x="689710" y="595270"/>
                  <a:pt x="677334" y="613834"/>
                </a:cubicBezTo>
                <a:lnTo>
                  <a:pt x="635000" y="677334"/>
                </a:lnTo>
                <a:cubicBezTo>
                  <a:pt x="627945" y="698501"/>
                  <a:pt x="625313" y="721702"/>
                  <a:pt x="613834" y="740834"/>
                </a:cubicBezTo>
                <a:cubicBezTo>
                  <a:pt x="603567" y="757946"/>
                  <a:pt x="583967" y="767584"/>
                  <a:pt x="571500" y="783167"/>
                </a:cubicBezTo>
                <a:cubicBezTo>
                  <a:pt x="555608" y="803032"/>
                  <a:pt x="540544" y="823914"/>
                  <a:pt x="529167" y="846667"/>
                </a:cubicBezTo>
                <a:cubicBezTo>
                  <a:pt x="512248" y="880506"/>
                  <a:pt x="495878" y="963178"/>
                  <a:pt x="486834" y="994834"/>
                </a:cubicBezTo>
                <a:cubicBezTo>
                  <a:pt x="480705" y="1016287"/>
                  <a:pt x="471078" y="1036689"/>
                  <a:pt x="465667" y="1058334"/>
                </a:cubicBezTo>
                <a:cubicBezTo>
                  <a:pt x="455612" y="1098553"/>
                  <a:pt x="439627" y="1205387"/>
                  <a:pt x="423334" y="1248834"/>
                </a:cubicBezTo>
                <a:cubicBezTo>
                  <a:pt x="367676" y="1397255"/>
                  <a:pt x="400072" y="1274190"/>
                  <a:pt x="338667" y="1397000"/>
                </a:cubicBezTo>
                <a:cubicBezTo>
                  <a:pt x="328689" y="1416956"/>
                  <a:pt x="328335" y="1440996"/>
                  <a:pt x="317500" y="1460500"/>
                </a:cubicBezTo>
                <a:cubicBezTo>
                  <a:pt x="292791" y="1504976"/>
                  <a:pt x="248923" y="1539233"/>
                  <a:pt x="232834" y="1587500"/>
                </a:cubicBezTo>
                <a:cubicBezTo>
                  <a:pt x="218723" y="1629833"/>
                  <a:pt x="222053" y="1682946"/>
                  <a:pt x="190500" y="1714500"/>
                </a:cubicBezTo>
                <a:cubicBezTo>
                  <a:pt x="155315" y="1749686"/>
                  <a:pt x="127195" y="1772272"/>
                  <a:pt x="105834" y="1820334"/>
                </a:cubicBezTo>
                <a:cubicBezTo>
                  <a:pt x="87711" y="1861111"/>
                  <a:pt x="77611" y="1905001"/>
                  <a:pt x="63500" y="1947334"/>
                </a:cubicBezTo>
                <a:cubicBezTo>
                  <a:pt x="56444" y="1968501"/>
                  <a:pt x="46710" y="1988956"/>
                  <a:pt x="42334" y="2010834"/>
                </a:cubicBezTo>
                <a:cubicBezTo>
                  <a:pt x="16791" y="2138545"/>
                  <a:pt x="32544" y="2082537"/>
                  <a:pt x="0" y="2180167"/>
                </a:cubicBezTo>
                <a:cubicBezTo>
                  <a:pt x="7056" y="2278945"/>
                  <a:pt x="9596" y="2378149"/>
                  <a:pt x="21167" y="2476500"/>
                </a:cubicBezTo>
                <a:cubicBezTo>
                  <a:pt x="27330" y="2528885"/>
                  <a:pt x="45622" y="2551098"/>
                  <a:pt x="84667" y="2582334"/>
                </a:cubicBezTo>
                <a:cubicBezTo>
                  <a:pt x="104532" y="2598226"/>
                  <a:pt x="124920" y="2614335"/>
                  <a:pt x="148167" y="2624667"/>
                </a:cubicBezTo>
                <a:cubicBezTo>
                  <a:pt x="236055" y="2663728"/>
                  <a:pt x="290460" y="2670059"/>
                  <a:pt x="381000" y="2688167"/>
                </a:cubicBezTo>
                <a:cubicBezTo>
                  <a:pt x="968295" y="2664675"/>
                  <a:pt x="738910" y="2709814"/>
                  <a:pt x="1079500" y="2624667"/>
                </a:cubicBezTo>
                <a:cubicBezTo>
                  <a:pt x="1107722" y="2617611"/>
                  <a:pt x="1138147" y="2616510"/>
                  <a:pt x="1164167" y="2603500"/>
                </a:cubicBezTo>
                <a:cubicBezTo>
                  <a:pt x="1271587" y="2549790"/>
                  <a:pt x="1222580" y="2578670"/>
                  <a:pt x="1312334" y="2518834"/>
                </a:cubicBezTo>
                <a:cubicBezTo>
                  <a:pt x="1326445" y="2497667"/>
                  <a:pt x="1338775" y="2475199"/>
                  <a:pt x="1354667" y="2455334"/>
                </a:cubicBezTo>
                <a:cubicBezTo>
                  <a:pt x="1475318" y="2304518"/>
                  <a:pt x="1309025" y="2544961"/>
                  <a:pt x="1439334" y="2349500"/>
                </a:cubicBezTo>
                <a:cubicBezTo>
                  <a:pt x="1507462" y="2145110"/>
                  <a:pt x="1398218" y="2462872"/>
                  <a:pt x="1502834" y="2201334"/>
                </a:cubicBezTo>
                <a:cubicBezTo>
                  <a:pt x="1519407" y="2159902"/>
                  <a:pt x="1534344" y="2117625"/>
                  <a:pt x="1545167" y="2074334"/>
                </a:cubicBezTo>
                <a:cubicBezTo>
                  <a:pt x="1552223" y="2046112"/>
                  <a:pt x="1554875" y="2016406"/>
                  <a:pt x="1566334" y="1989667"/>
                </a:cubicBezTo>
                <a:cubicBezTo>
                  <a:pt x="1593067" y="1927290"/>
                  <a:pt x="1628574" y="1913526"/>
                  <a:pt x="1672167" y="1862667"/>
                </a:cubicBezTo>
                <a:cubicBezTo>
                  <a:pt x="1695126" y="1835882"/>
                  <a:pt x="1712067" y="1804222"/>
                  <a:pt x="1735667" y="1778000"/>
                </a:cubicBezTo>
                <a:cubicBezTo>
                  <a:pt x="1922080" y="1570874"/>
                  <a:pt x="1811856" y="1727217"/>
                  <a:pt x="1905000" y="1587500"/>
                </a:cubicBezTo>
                <a:cubicBezTo>
                  <a:pt x="1912056" y="1559278"/>
                  <a:pt x="1914708" y="1529572"/>
                  <a:pt x="1926167" y="1502834"/>
                </a:cubicBezTo>
                <a:cubicBezTo>
                  <a:pt x="1936188" y="1479452"/>
                  <a:pt x="1959568" y="1463153"/>
                  <a:pt x="1968500" y="1439334"/>
                </a:cubicBezTo>
                <a:cubicBezTo>
                  <a:pt x="1981132" y="1405648"/>
                  <a:pt x="1980941" y="1368402"/>
                  <a:pt x="1989667" y="1333500"/>
                </a:cubicBezTo>
                <a:cubicBezTo>
                  <a:pt x="1995078" y="1311855"/>
                  <a:pt x="2003778" y="1291167"/>
                  <a:pt x="2010834" y="1270000"/>
                </a:cubicBezTo>
                <a:cubicBezTo>
                  <a:pt x="2003778" y="1150056"/>
                  <a:pt x="2001623" y="1029722"/>
                  <a:pt x="1989667" y="910167"/>
                </a:cubicBezTo>
                <a:cubicBezTo>
                  <a:pt x="1987447" y="887966"/>
                  <a:pt x="1968500" y="868979"/>
                  <a:pt x="1968500" y="846667"/>
                </a:cubicBezTo>
                <a:cubicBezTo>
                  <a:pt x="1968500" y="614275"/>
                  <a:pt x="1972475" y="619099"/>
                  <a:pt x="2010834" y="465667"/>
                </a:cubicBezTo>
                <a:cubicBezTo>
                  <a:pt x="2003778" y="388056"/>
                  <a:pt x="2007191" y="308769"/>
                  <a:pt x="1989667" y="232834"/>
                </a:cubicBezTo>
                <a:cubicBezTo>
                  <a:pt x="1985180" y="213389"/>
                  <a:pt x="1959308" y="206465"/>
                  <a:pt x="1947334" y="190500"/>
                </a:cubicBezTo>
                <a:cubicBezTo>
                  <a:pt x="1859995" y="74047"/>
                  <a:pt x="1874501" y="99001"/>
                  <a:pt x="1841500" y="0"/>
                </a:cubicBezTo>
                <a:cubicBezTo>
                  <a:pt x="1277066" y="21709"/>
                  <a:pt x="1340556" y="10584"/>
                  <a:pt x="1206500" y="21167"/>
                </a:cubicBezTo>
                <a:close/>
              </a:path>
            </a:pathLst>
          </a:custGeom>
          <a:solidFill>
            <a:schemeClr val="accent6">
              <a:alpha val="30000"/>
            </a:schemeClr>
          </a:solidFill>
          <a:ln w="9525">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Freeform 52"/>
          <p:cNvSpPr/>
          <p:nvPr/>
        </p:nvSpPr>
        <p:spPr>
          <a:xfrm>
            <a:off x="4106333" y="3556000"/>
            <a:ext cx="1587500" cy="2936199"/>
          </a:xfrm>
          <a:custGeom>
            <a:avLst/>
            <a:gdLst>
              <a:gd name="connsiteX0" fmla="*/ 296334 w 1587500"/>
              <a:gd name="connsiteY0" fmla="*/ 63500 h 2936199"/>
              <a:gd name="connsiteX1" fmla="*/ 105834 w 1587500"/>
              <a:gd name="connsiteY1" fmla="*/ 127000 h 2936199"/>
              <a:gd name="connsiteX2" fmla="*/ 21167 w 1587500"/>
              <a:gd name="connsiteY2" fmla="*/ 211667 h 2936199"/>
              <a:gd name="connsiteX3" fmla="*/ 0 w 1587500"/>
              <a:gd name="connsiteY3" fmla="*/ 275167 h 2936199"/>
              <a:gd name="connsiteX4" fmla="*/ 21167 w 1587500"/>
              <a:gd name="connsiteY4" fmla="*/ 592667 h 2936199"/>
              <a:gd name="connsiteX5" fmla="*/ 63500 w 1587500"/>
              <a:gd name="connsiteY5" fmla="*/ 656167 h 2936199"/>
              <a:gd name="connsiteX6" fmla="*/ 169334 w 1587500"/>
              <a:gd name="connsiteY6" fmla="*/ 740833 h 2936199"/>
              <a:gd name="connsiteX7" fmla="*/ 211667 w 1587500"/>
              <a:gd name="connsiteY7" fmla="*/ 783167 h 2936199"/>
              <a:gd name="connsiteX8" fmla="*/ 232834 w 1587500"/>
              <a:gd name="connsiteY8" fmla="*/ 846667 h 2936199"/>
              <a:gd name="connsiteX9" fmla="*/ 275167 w 1587500"/>
              <a:gd name="connsiteY9" fmla="*/ 910167 h 2936199"/>
              <a:gd name="connsiteX10" fmla="*/ 296334 w 1587500"/>
              <a:gd name="connsiteY10" fmla="*/ 994833 h 2936199"/>
              <a:gd name="connsiteX11" fmla="*/ 317500 w 1587500"/>
              <a:gd name="connsiteY11" fmla="*/ 1778000 h 2936199"/>
              <a:gd name="connsiteX12" fmla="*/ 275167 w 1587500"/>
              <a:gd name="connsiteY12" fmla="*/ 2053167 h 2936199"/>
              <a:gd name="connsiteX13" fmla="*/ 254000 w 1587500"/>
              <a:gd name="connsiteY13" fmla="*/ 2116667 h 2936199"/>
              <a:gd name="connsiteX14" fmla="*/ 232834 w 1587500"/>
              <a:gd name="connsiteY14" fmla="*/ 2222500 h 2936199"/>
              <a:gd name="connsiteX15" fmla="*/ 296334 w 1587500"/>
              <a:gd name="connsiteY15" fmla="*/ 2857500 h 2936199"/>
              <a:gd name="connsiteX16" fmla="*/ 359834 w 1587500"/>
              <a:gd name="connsiteY16" fmla="*/ 2899833 h 2936199"/>
              <a:gd name="connsiteX17" fmla="*/ 1418167 w 1587500"/>
              <a:gd name="connsiteY17" fmla="*/ 2836333 h 2936199"/>
              <a:gd name="connsiteX18" fmla="*/ 1481667 w 1587500"/>
              <a:gd name="connsiteY18" fmla="*/ 2794000 h 2936199"/>
              <a:gd name="connsiteX19" fmla="*/ 1545167 w 1587500"/>
              <a:gd name="connsiteY19" fmla="*/ 2540000 h 2936199"/>
              <a:gd name="connsiteX20" fmla="*/ 1587500 w 1587500"/>
              <a:gd name="connsiteY20" fmla="*/ 2413000 h 2936199"/>
              <a:gd name="connsiteX21" fmla="*/ 1566334 w 1587500"/>
              <a:gd name="connsiteY21" fmla="*/ 1926167 h 2936199"/>
              <a:gd name="connsiteX22" fmla="*/ 1460500 w 1587500"/>
              <a:gd name="connsiteY22" fmla="*/ 1820333 h 2936199"/>
              <a:gd name="connsiteX23" fmla="*/ 1375834 w 1587500"/>
              <a:gd name="connsiteY23" fmla="*/ 1693333 h 2936199"/>
              <a:gd name="connsiteX24" fmla="*/ 1312334 w 1587500"/>
              <a:gd name="connsiteY24" fmla="*/ 1460500 h 2936199"/>
              <a:gd name="connsiteX25" fmla="*/ 1270000 w 1587500"/>
              <a:gd name="connsiteY25" fmla="*/ 1375833 h 2936199"/>
              <a:gd name="connsiteX26" fmla="*/ 1227667 w 1587500"/>
              <a:gd name="connsiteY26" fmla="*/ 1248833 h 2936199"/>
              <a:gd name="connsiteX27" fmla="*/ 1143000 w 1587500"/>
              <a:gd name="connsiteY27" fmla="*/ 1058333 h 2936199"/>
              <a:gd name="connsiteX28" fmla="*/ 1121834 w 1587500"/>
              <a:gd name="connsiteY28" fmla="*/ 994833 h 2936199"/>
              <a:gd name="connsiteX29" fmla="*/ 1100667 w 1587500"/>
              <a:gd name="connsiteY29" fmla="*/ 84667 h 2936199"/>
              <a:gd name="connsiteX30" fmla="*/ 1079500 w 1587500"/>
              <a:gd name="connsiteY30" fmla="*/ 21167 h 2936199"/>
              <a:gd name="connsiteX31" fmla="*/ 973667 w 1587500"/>
              <a:gd name="connsiteY31" fmla="*/ 0 h 2936199"/>
              <a:gd name="connsiteX32" fmla="*/ 529167 w 1587500"/>
              <a:gd name="connsiteY32" fmla="*/ 21167 h 2936199"/>
              <a:gd name="connsiteX33" fmla="*/ 423334 w 1587500"/>
              <a:gd name="connsiteY33" fmla="*/ 63500 h 2936199"/>
              <a:gd name="connsiteX34" fmla="*/ 359834 w 1587500"/>
              <a:gd name="connsiteY34" fmla="*/ 84667 h 2936199"/>
              <a:gd name="connsiteX35" fmla="*/ 296334 w 1587500"/>
              <a:gd name="connsiteY35" fmla="*/ 63500 h 293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87500" h="2936199">
                <a:moveTo>
                  <a:pt x="296334" y="63500"/>
                </a:moveTo>
                <a:cubicBezTo>
                  <a:pt x="190414" y="81154"/>
                  <a:pt x="177675" y="65422"/>
                  <a:pt x="105834" y="127000"/>
                </a:cubicBezTo>
                <a:cubicBezTo>
                  <a:pt x="75530" y="152975"/>
                  <a:pt x="21167" y="211667"/>
                  <a:pt x="21167" y="211667"/>
                </a:cubicBezTo>
                <a:cubicBezTo>
                  <a:pt x="14111" y="232834"/>
                  <a:pt x="0" y="252855"/>
                  <a:pt x="0" y="275167"/>
                </a:cubicBezTo>
                <a:cubicBezTo>
                  <a:pt x="0" y="381235"/>
                  <a:pt x="3729" y="488042"/>
                  <a:pt x="21167" y="592667"/>
                </a:cubicBezTo>
                <a:cubicBezTo>
                  <a:pt x="25349" y="617760"/>
                  <a:pt x="47608" y="636302"/>
                  <a:pt x="63500" y="656167"/>
                </a:cubicBezTo>
                <a:cubicBezTo>
                  <a:pt x="108928" y="712952"/>
                  <a:pt x="108216" y="691938"/>
                  <a:pt x="169334" y="740833"/>
                </a:cubicBezTo>
                <a:cubicBezTo>
                  <a:pt x="184917" y="753300"/>
                  <a:pt x="197556" y="769056"/>
                  <a:pt x="211667" y="783167"/>
                </a:cubicBezTo>
                <a:cubicBezTo>
                  <a:pt x="218723" y="804334"/>
                  <a:pt x="222856" y="826711"/>
                  <a:pt x="232834" y="846667"/>
                </a:cubicBezTo>
                <a:cubicBezTo>
                  <a:pt x="244211" y="869420"/>
                  <a:pt x="265146" y="886785"/>
                  <a:pt x="275167" y="910167"/>
                </a:cubicBezTo>
                <a:cubicBezTo>
                  <a:pt x="286626" y="936905"/>
                  <a:pt x="289278" y="966611"/>
                  <a:pt x="296334" y="994833"/>
                </a:cubicBezTo>
                <a:cubicBezTo>
                  <a:pt x="303389" y="1255889"/>
                  <a:pt x="317500" y="1516849"/>
                  <a:pt x="317500" y="1778000"/>
                </a:cubicBezTo>
                <a:cubicBezTo>
                  <a:pt x="317500" y="1871829"/>
                  <a:pt x="300730" y="1963698"/>
                  <a:pt x="275167" y="2053167"/>
                </a:cubicBezTo>
                <a:cubicBezTo>
                  <a:pt x="269037" y="2074620"/>
                  <a:pt x="259411" y="2095022"/>
                  <a:pt x="254000" y="2116667"/>
                </a:cubicBezTo>
                <a:cubicBezTo>
                  <a:pt x="245275" y="2151569"/>
                  <a:pt x="239889" y="2187222"/>
                  <a:pt x="232834" y="2222500"/>
                </a:cubicBezTo>
                <a:cubicBezTo>
                  <a:pt x="241449" y="2463719"/>
                  <a:pt x="115555" y="2712879"/>
                  <a:pt x="296334" y="2857500"/>
                </a:cubicBezTo>
                <a:cubicBezTo>
                  <a:pt x="316199" y="2873392"/>
                  <a:pt x="338667" y="2885722"/>
                  <a:pt x="359834" y="2899833"/>
                </a:cubicBezTo>
                <a:cubicBezTo>
                  <a:pt x="863712" y="2888879"/>
                  <a:pt x="1091870" y="3022789"/>
                  <a:pt x="1418167" y="2836333"/>
                </a:cubicBezTo>
                <a:cubicBezTo>
                  <a:pt x="1440254" y="2823712"/>
                  <a:pt x="1460500" y="2808111"/>
                  <a:pt x="1481667" y="2794000"/>
                </a:cubicBezTo>
                <a:cubicBezTo>
                  <a:pt x="1596842" y="2448471"/>
                  <a:pt x="1459659" y="2882032"/>
                  <a:pt x="1545167" y="2540000"/>
                </a:cubicBezTo>
                <a:cubicBezTo>
                  <a:pt x="1555990" y="2496709"/>
                  <a:pt x="1587500" y="2413000"/>
                  <a:pt x="1587500" y="2413000"/>
                </a:cubicBezTo>
                <a:cubicBezTo>
                  <a:pt x="1580445" y="2250722"/>
                  <a:pt x="1600368" y="2084992"/>
                  <a:pt x="1566334" y="1926167"/>
                </a:cubicBezTo>
                <a:cubicBezTo>
                  <a:pt x="1555880" y="1877384"/>
                  <a:pt x="1488174" y="1861845"/>
                  <a:pt x="1460500" y="1820333"/>
                </a:cubicBezTo>
                <a:lnTo>
                  <a:pt x="1375834" y="1693333"/>
                </a:lnTo>
                <a:cubicBezTo>
                  <a:pt x="1369364" y="1667455"/>
                  <a:pt x="1336070" y="1515883"/>
                  <a:pt x="1312334" y="1460500"/>
                </a:cubicBezTo>
                <a:cubicBezTo>
                  <a:pt x="1299904" y="1431498"/>
                  <a:pt x="1281719" y="1405130"/>
                  <a:pt x="1270000" y="1375833"/>
                </a:cubicBezTo>
                <a:cubicBezTo>
                  <a:pt x="1253427" y="1334401"/>
                  <a:pt x="1252419" y="1285962"/>
                  <a:pt x="1227667" y="1248833"/>
                </a:cubicBezTo>
                <a:cubicBezTo>
                  <a:pt x="1160582" y="1148205"/>
                  <a:pt x="1193377" y="1209464"/>
                  <a:pt x="1143000" y="1058333"/>
                </a:cubicBezTo>
                <a:lnTo>
                  <a:pt x="1121834" y="994833"/>
                </a:lnTo>
                <a:cubicBezTo>
                  <a:pt x="1114778" y="691444"/>
                  <a:pt x="1113849" y="387851"/>
                  <a:pt x="1100667" y="84667"/>
                </a:cubicBezTo>
                <a:cubicBezTo>
                  <a:pt x="1099698" y="62376"/>
                  <a:pt x="1098064" y="33543"/>
                  <a:pt x="1079500" y="21167"/>
                </a:cubicBezTo>
                <a:cubicBezTo>
                  <a:pt x="1049566" y="1211"/>
                  <a:pt x="1008945" y="7056"/>
                  <a:pt x="973667" y="0"/>
                </a:cubicBezTo>
                <a:cubicBezTo>
                  <a:pt x="825500" y="7056"/>
                  <a:pt x="676524" y="4164"/>
                  <a:pt x="529167" y="21167"/>
                </a:cubicBezTo>
                <a:cubicBezTo>
                  <a:pt x="491422" y="25522"/>
                  <a:pt x="458910" y="50159"/>
                  <a:pt x="423334" y="63500"/>
                </a:cubicBezTo>
                <a:cubicBezTo>
                  <a:pt x="402443" y="71334"/>
                  <a:pt x="381001" y="77611"/>
                  <a:pt x="359834" y="84667"/>
                </a:cubicBezTo>
                <a:lnTo>
                  <a:pt x="296334" y="63500"/>
                </a:ln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284723" y="323447"/>
            <a:ext cx="1261884" cy="523220"/>
          </a:xfrm>
          <a:prstGeom prst="rect">
            <a:avLst/>
          </a:prstGeom>
          <a:noFill/>
        </p:spPr>
        <p:txBody>
          <a:bodyPr wrap="none" rtlCol="0">
            <a:spAutoFit/>
          </a:bodyPr>
          <a:lstStyle/>
          <a:p>
            <a:r>
              <a:rPr lang="en-US" sz="2800" b="1" dirty="0" smtClean="0">
                <a:latin typeface="Arial"/>
                <a:cs typeface="Arial"/>
              </a:rPr>
              <a:t>1</a:t>
            </a:r>
            <a:r>
              <a:rPr lang="en-US" sz="2800" b="1" baseline="30000" dirty="0" smtClean="0">
                <a:latin typeface="Arial"/>
                <a:cs typeface="Arial"/>
              </a:rPr>
              <a:t>st</a:t>
            </a:r>
            <a:r>
              <a:rPr lang="en-US" sz="2800" b="1" dirty="0" smtClean="0">
                <a:latin typeface="Arial"/>
                <a:cs typeface="Arial"/>
              </a:rPr>
              <a:t> bar</a:t>
            </a:r>
            <a:endParaRPr lang="en-US" sz="2800" b="1" dirty="0">
              <a:latin typeface="Arial"/>
              <a:cs typeface="Arial"/>
            </a:endParaRPr>
          </a:p>
        </p:txBody>
      </p:sp>
      <p:sp>
        <p:nvSpPr>
          <p:cNvPr id="55" name="TextBox 54"/>
          <p:cNvSpPr txBox="1"/>
          <p:nvPr/>
        </p:nvSpPr>
        <p:spPr>
          <a:xfrm>
            <a:off x="321617" y="5815515"/>
            <a:ext cx="1481095" cy="707886"/>
          </a:xfrm>
          <a:prstGeom prst="rect">
            <a:avLst/>
          </a:prstGeom>
          <a:noFill/>
        </p:spPr>
        <p:txBody>
          <a:bodyPr wrap="none" rtlCol="0">
            <a:spAutoFit/>
          </a:bodyPr>
          <a:lstStyle/>
          <a:p>
            <a:r>
              <a:rPr lang="en-US" sz="2000" b="1" dirty="0" smtClean="0">
                <a:latin typeface="Arial"/>
                <a:cs typeface="Arial"/>
              </a:rPr>
              <a:t>Job 1</a:t>
            </a:r>
          </a:p>
          <a:p>
            <a:r>
              <a:rPr lang="en-US" sz="2000" b="1" dirty="0" smtClean="0">
                <a:latin typeface="Arial"/>
                <a:cs typeface="Arial"/>
              </a:rPr>
              <a:t>(Map-only)</a:t>
            </a:r>
            <a:endParaRPr lang="en-US" sz="2000" b="1" dirty="0">
              <a:latin typeface="Arial"/>
              <a:cs typeface="Arial"/>
            </a:endParaRPr>
          </a:p>
        </p:txBody>
      </p:sp>
      <p:sp>
        <p:nvSpPr>
          <p:cNvPr id="56" name="TextBox 55"/>
          <p:cNvSpPr txBox="1"/>
          <p:nvPr/>
        </p:nvSpPr>
        <p:spPr>
          <a:xfrm>
            <a:off x="0" y="4853057"/>
            <a:ext cx="1481095" cy="707886"/>
          </a:xfrm>
          <a:prstGeom prst="rect">
            <a:avLst/>
          </a:prstGeom>
          <a:noFill/>
        </p:spPr>
        <p:txBody>
          <a:bodyPr wrap="none" rtlCol="0">
            <a:spAutoFit/>
          </a:bodyPr>
          <a:lstStyle/>
          <a:p>
            <a:r>
              <a:rPr lang="en-US" sz="2000" b="1" dirty="0" smtClean="0">
                <a:latin typeface="Arial"/>
                <a:cs typeface="Arial"/>
              </a:rPr>
              <a:t>Job 2</a:t>
            </a:r>
          </a:p>
          <a:p>
            <a:r>
              <a:rPr lang="en-US" sz="2000" b="1" dirty="0" smtClean="0">
                <a:latin typeface="Arial"/>
                <a:cs typeface="Arial"/>
              </a:rPr>
              <a:t>(Map-only)</a:t>
            </a:r>
            <a:endParaRPr lang="en-US" sz="2000" b="1" dirty="0">
              <a:latin typeface="Arial"/>
              <a:cs typeface="Arial"/>
            </a:endParaRPr>
          </a:p>
        </p:txBody>
      </p:sp>
      <p:sp>
        <p:nvSpPr>
          <p:cNvPr id="57" name="TextBox 56"/>
          <p:cNvSpPr txBox="1"/>
          <p:nvPr/>
        </p:nvSpPr>
        <p:spPr>
          <a:xfrm>
            <a:off x="396879" y="2604202"/>
            <a:ext cx="1481095" cy="707886"/>
          </a:xfrm>
          <a:prstGeom prst="rect">
            <a:avLst/>
          </a:prstGeom>
          <a:noFill/>
        </p:spPr>
        <p:txBody>
          <a:bodyPr wrap="none" rtlCol="0">
            <a:spAutoFit/>
          </a:bodyPr>
          <a:lstStyle/>
          <a:p>
            <a:r>
              <a:rPr lang="en-US" sz="2000" b="1" dirty="0" smtClean="0">
                <a:latin typeface="Arial"/>
                <a:cs typeface="Arial"/>
              </a:rPr>
              <a:t>Job 3</a:t>
            </a:r>
          </a:p>
          <a:p>
            <a:r>
              <a:rPr lang="en-US" sz="2000" b="1" dirty="0" smtClean="0">
                <a:latin typeface="Arial"/>
                <a:cs typeface="Arial"/>
              </a:rPr>
              <a:t>(Map-only)</a:t>
            </a:r>
            <a:endParaRPr lang="en-US" sz="2000" b="1" dirty="0">
              <a:latin typeface="Arial"/>
              <a:cs typeface="Arial"/>
            </a:endParaRPr>
          </a:p>
        </p:txBody>
      </p:sp>
      <p:sp>
        <p:nvSpPr>
          <p:cNvPr id="58" name="TextBox 57"/>
          <p:cNvSpPr txBox="1"/>
          <p:nvPr/>
        </p:nvSpPr>
        <p:spPr>
          <a:xfrm>
            <a:off x="3806147" y="3155890"/>
            <a:ext cx="854546" cy="400110"/>
          </a:xfrm>
          <a:prstGeom prst="rect">
            <a:avLst/>
          </a:prstGeom>
          <a:noFill/>
        </p:spPr>
        <p:txBody>
          <a:bodyPr wrap="none" rtlCol="0">
            <a:spAutoFit/>
          </a:bodyPr>
          <a:lstStyle/>
          <a:p>
            <a:r>
              <a:rPr lang="en-US" sz="2000" b="1" dirty="0" smtClean="0">
                <a:latin typeface="Arial"/>
                <a:cs typeface="Arial"/>
              </a:rPr>
              <a:t>Job 4</a:t>
            </a:r>
          </a:p>
        </p:txBody>
      </p:sp>
      <p:sp>
        <p:nvSpPr>
          <p:cNvPr id="59" name="TextBox 58"/>
          <p:cNvSpPr txBox="1"/>
          <p:nvPr/>
        </p:nvSpPr>
        <p:spPr>
          <a:xfrm>
            <a:off x="7785394" y="3198223"/>
            <a:ext cx="854546" cy="400110"/>
          </a:xfrm>
          <a:prstGeom prst="rect">
            <a:avLst/>
          </a:prstGeom>
          <a:noFill/>
        </p:spPr>
        <p:txBody>
          <a:bodyPr wrap="none" rtlCol="0">
            <a:spAutoFit/>
          </a:bodyPr>
          <a:lstStyle/>
          <a:p>
            <a:r>
              <a:rPr lang="en-US" sz="2000" b="1" dirty="0" smtClean="0">
                <a:latin typeface="Arial"/>
                <a:cs typeface="Arial"/>
              </a:rPr>
              <a:t>Job 5</a:t>
            </a:r>
          </a:p>
        </p:txBody>
      </p:sp>
      <p:sp>
        <p:nvSpPr>
          <p:cNvPr id="60" name="TextBox 59"/>
          <p:cNvSpPr txBox="1"/>
          <p:nvPr/>
        </p:nvSpPr>
        <p:spPr>
          <a:xfrm>
            <a:off x="6710055" y="2208325"/>
            <a:ext cx="854546" cy="400110"/>
          </a:xfrm>
          <a:prstGeom prst="rect">
            <a:avLst/>
          </a:prstGeom>
          <a:noFill/>
        </p:spPr>
        <p:txBody>
          <a:bodyPr wrap="none" rtlCol="0">
            <a:spAutoFit/>
          </a:bodyPr>
          <a:lstStyle/>
          <a:p>
            <a:r>
              <a:rPr lang="en-US" sz="2000" b="1" dirty="0" smtClean="0">
                <a:latin typeface="Arial"/>
                <a:cs typeface="Arial"/>
              </a:rPr>
              <a:t>Job 6</a:t>
            </a:r>
          </a:p>
        </p:txBody>
      </p:sp>
      <p:sp>
        <p:nvSpPr>
          <p:cNvPr id="61" name="TextBox 60"/>
          <p:cNvSpPr txBox="1"/>
          <p:nvPr/>
        </p:nvSpPr>
        <p:spPr>
          <a:xfrm>
            <a:off x="3070247" y="1656633"/>
            <a:ext cx="854546" cy="400110"/>
          </a:xfrm>
          <a:prstGeom prst="rect">
            <a:avLst/>
          </a:prstGeom>
          <a:noFill/>
        </p:spPr>
        <p:txBody>
          <a:bodyPr wrap="none" rtlCol="0">
            <a:spAutoFit/>
          </a:bodyPr>
          <a:lstStyle/>
          <a:p>
            <a:r>
              <a:rPr lang="en-US" sz="2000" b="1" dirty="0" smtClean="0">
                <a:latin typeface="Arial"/>
                <a:cs typeface="Arial"/>
              </a:rPr>
              <a:t>Job 7</a:t>
            </a:r>
          </a:p>
        </p:txBody>
      </p:sp>
      <p:sp>
        <p:nvSpPr>
          <p:cNvPr id="62" name="TextBox 61"/>
          <p:cNvSpPr txBox="1"/>
          <p:nvPr/>
        </p:nvSpPr>
        <p:spPr>
          <a:xfrm>
            <a:off x="3042673" y="850900"/>
            <a:ext cx="854546" cy="400110"/>
          </a:xfrm>
          <a:prstGeom prst="rect">
            <a:avLst/>
          </a:prstGeom>
          <a:noFill/>
        </p:spPr>
        <p:txBody>
          <a:bodyPr wrap="none" rtlCol="0">
            <a:spAutoFit/>
          </a:bodyPr>
          <a:lstStyle/>
          <a:p>
            <a:r>
              <a:rPr lang="en-US" sz="2000" b="1" dirty="0" smtClean="0">
                <a:latin typeface="Arial"/>
                <a:cs typeface="Arial"/>
              </a:rPr>
              <a:t>Job 8</a:t>
            </a:r>
          </a:p>
        </p:txBody>
      </p:sp>
    </p:spTree>
    <p:extLst>
      <p:ext uri="{BB962C8B-B14F-4D97-AF65-F5344CB8AC3E}">
        <p14:creationId xmlns:p14="http://schemas.microsoft.com/office/powerpoint/2010/main" val="37541572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6400" y="5722266"/>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web_sales</a:t>
            </a:r>
            <a:endParaRPr lang="en-US" sz="1400" dirty="0">
              <a:latin typeface="Arial Black" panose="020B0A04020102020204" pitchFamily="34" charset="0"/>
            </a:endParaRPr>
          </a:p>
        </p:txBody>
      </p:sp>
      <p:sp>
        <p:nvSpPr>
          <p:cNvPr id="5" name="Rectangle 4"/>
          <p:cNvSpPr/>
          <p:nvPr/>
        </p:nvSpPr>
        <p:spPr>
          <a:xfrm>
            <a:off x="4073552" y="1856688"/>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JOIN7 (SEMI)</a:t>
            </a:r>
            <a:endParaRPr lang="en-US" sz="1400" dirty="0">
              <a:latin typeface="Arial Black" panose="020B0A04020102020204" pitchFamily="34" charset="0"/>
            </a:endParaRPr>
          </a:p>
        </p:txBody>
      </p:sp>
      <p:sp>
        <p:nvSpPr>
          <p:cNvPr id="6" name="Rectangle 5"/>
          <p:cNvSpPr/>
          <p:nvPr/>
        </p:nvSpPr>
        <p:spPr>
          <a:xfrm>
            <a:off x="4209769" y="3734417"/>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JOIN4</a:t>
            </a:r>
            <a:endParaRPr lang="en-US" sz="1400" dirty="0">
              <a:latin typeface="Arial Black" panose="020B0A04020102020204" pitchFamily="34" charset="0"/>
            </a:endParaRPr>
          </a:p>
        </p:txBody>
      </p:sp>
      <p:cxnSp>
        <p:nvCxnSpPr>
          <p:cNvPr id="7" name="Straight Arrow Connector 6"/>
          <p:cNvCxnSpPr>
            <a:stCxn id="3" idx="0"/>
            <a:endCxn id="16" idx="2"/>
          </p:cNvCxnSpPr>
          <p:nvPr/>
        </p:nvCxnSpPr>
        <p:spPr>
          <a:xfrm flipH="1" flipV="1">
            <a:off x="3527447" y="5072183"/>
            <a:ext cx="40453" cy="650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73552" y="971300"/>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a:latin typeface="Arial Black" panose="020B0A04020102020204" pitchFamily="34" charset="0"/>
              </a:rPr>
              <a:t>AGG1</a:t>
            </a:r>
          </a:p>
        </p:txBody>
      </p:sp>
      <p:cxnSp>
        <p:nvCxnSpPr>
          <p:cNvPr id="9" name="Straight Arrow Connector 8"/>
          <p:cNvCxnSpPr>
            <a:stCxn id="6" idx="0"/>
            <a:endCxn id="5" idx="2"/>
          </p:cNvCxnSpPr>
          <p:nvPr/>
        </p:nvCxnSpPr>
        <p:spPr>
          <a:xfrm flipH="1" flipV="1">
            <a:off x="4530752" y="2313888"/>
            <a:ext cx="136217" cy="142052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1" idx="0"/>
            <a:endCxn id="5" idx="2"/>
          </p:cNvCxnSpPr>
          <p:nvPr/>
        </p:nvCxnSpPr>
        <p:spPr>
          <a:xfrm flipV="1">
            <a:off x="2744276" y="2313888"/>
            <a:ext cx="1786476" cy="57321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489883" y="5724957"/>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web_sales</a:t>
            </a:r>
            <a:endParaRPr lang="en-US" sz="1400" dirty="0">
              <a:latin typeface="Arial Black" panose="020B0A04020102020204" pitchFamily="34" charset="0"/>
            </a:endParaRPr>
          </a:p>
        </p:txBody>
      </p:sp>
      <p:sp>
        <p:nvSpPr>
          <p:cNvPr id="13" name="Rectangle 12"/>
          <p:cNvSpPr/>
          <p:nvPr/>
        </p:nvSpPr>
        <p:spPr>
          <a:xfrm>
            <a:off x="1601276" y="5722266"/>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customer_address</a:t>
            </a:r>
            <a:endParaRPr lang="en-US" sz="1400" dirty="0">
              <a:latin typeface="Arial Black" panose="020B0A04020102020204" pitchFamily="34" charset="0"/>
            </a:endParaRPr>
          </a:p>
        </p:txBody>
      </p:sp>
      <p:sp>
        <p:nvSpPr>
          <p:cNvPr id="14" name="Rectangle 13"/>
          <p:cNvSpPr/>
          <p:nvPr/>
        </p:nvSpPr>
        <p:spPr>
          <a:xfrm>
            <a:off x="734974" y="3734417"/>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date_dim</a:t>
            </a:r>
            <a:endParaRPr lang="en-US" sz="1400" dirty="0">
              <a:latin typeface="Arial Black" panose="020B0A04020102020204" pitchFamily="34" charset="0"/>
            </a:endParaRPr>
          </a:p>
        </p:txBody>
      </p:sp>
      <p:sp>
        <p:nvSpPr>
          <p:cNvPr id="15" name="Rectangle 14"/>
          <p:cNvSpPr/>
          <p:nvPr/>
        </p:nvSpPr>
        <p:spPr>
          <a:xfrm>
            <a:off x="1022385" y="4614983"/>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web_site</a:t>
            </a:r>
            <a:endParaRPr lang="en-US" sz="1400" dirty="0">
              <a:latin typeface="Arial Black" panose="020B0A04020102020204" pitchFamily="34" charset="0"/>
            </a:endParaRPr>
          </a:p>
        </p:txBody>
      </p:sp>
      <p:sp>
        <p:nvSpPr>
          <p:cNvPr id="16" name="Rectangle 15"/>
          <p:cNvSpPr/>
          <p:nvPr/>
        </p:nvSpPr>
        <p:spPr>
          <a:xfrm>
            <a:off x="3070247" y="4614983"/>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JOIN1</a:t>
            </a:r>
          </a:p>
          <a:p>
            <a:pPr algn="ctr"/>
            <a:r>
              <a:rPr lang="en-US" sz="1400" dirty="0" smtClean="0">
                <a:latin typeface="Arial Black" panose="020B0A04020102020204" pitchFamily="34" charset="0"/>
              </a:rPr>
              <a:t>(Map)</a:t>
            </a:r>
            <a:endParaRPr lang="en-US" sz="1400" dirty="0">
              <a:latin typeface="Arial Black" panose="020B0A04020102020204" pitchFamily="34" charset="0"/>
            </a:endParaRPr>
          </a:p>
        </p:txBody>
      </p:sp>
      <p:cxnSp>
        <p:nvCxnSpPr>
          <p:cNvPr id="17" name="Straight Arrow Connector 16"/>
          <p:cNvCxnSpPr>
            <a:stCxn id="13" idx="0"/>
            <a:endCxn id="16" idx="2"/>
          </p:cNvCxnSpPr>
          <p:nvPr/>
        </p:nvCxnSpPr>
        <p:spPr>
          <a:xfrm flipV="1">
            <a:off x="2172776" y="5072183"/>
            <a:ext cx="1354671" cy="650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03769" y="3735992"/>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JOIN2</a:t>
            </a:r>
          </a:p>
          <a:p>
            <a:pPr algn="ctr"/>
            <a:r>
              <a:rPr lang="en-US" sz="1400" dirty="0" smtClean="0">
                <a:latin typeface="Arial Black" panose="020B0A04020102020204" pitchFamily="34" charset="0"/>
              </a:rPr>
              <a:t>(Map)</a:t>
            </a:r>
            <a:endParaRPr lang="en-US" sz="1400" dirty="0">
              <a:latin typeface="Arial Black" panose="020B0A04020102020204" pitchFamily="34" charset="0"/>
            </a:endParaRPr>
          </a:p>
        </p:txBody>
      </p:sp>
      <p:cxnSp>
        <p:nvCxnSpPr>
          <p:cNvPr id="19" name="Straight Arrow Connector 18"/>
          <p:cNvCxnSpPr>
            <a:stCxn id="16" idx="0"/>
            <a:endCxn id="18" idx="2"/>
          </p:cNvCxnSpPr>
          <p:nvPr/>
        </p:nvCxnSpPr>
        <p:spPr>
          <a:xfrm flipH="1" flipV="1">
            <a:off x="2960969" y="4193192"/>
            <a:ext cx="566478" cy="4217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0"/>
            <a:endCxn id="18" idx="2"/>
          </p:cNvCxnSpPr>
          <p:nvPr/>
        </p:nvCxnSpPr>
        <p:spPr>
          <a:xfrm flipV="1">
            <a:off x="1593885" y="4193192"/>
            <a:ext cx="1367084" cy="4217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87076" y="2887098"/>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JOIN3</a:t>
            </a:r>
          </a:p>
          <a:p>
            <a:pPr algn="ctr"/>
            <a:r>
              <a:rPr lang="en-US" sz="1400" dirty="0" smtClean="0">
                <a:latin typeface="Arial Black" panose="020B0A04020102020204" pitchFamily="34" charset="0"/>
              </a:rPr>
              <a:t>(Map)</a:t>
            </a:r>
            <a:endParaRPr lang="en-US" sz="1400" dirty="0">
              <a:latin typeface="Arial Black" panose="020B0A04020102020204" pitchFamily="34" charset="0"/>
            </a:endParaRPr>
          </a:p>
        </p:txBody>
      </p:sp>
      <p:cxnSp>
        <p:nvCxnSpPr>
          <p:cNvPr id="22" name="Straight Arrow Connector 21"/>
          <p:cNvCxnSpPr>
            <a:stCxn id="14" idx="0"/>
            <a:endCxn id="21" idx="2"/>
          </p:cNvCxnSpPr>
          <p:nvPr/>
        </p:nvCxnSpPr>
        <p:spPr>
          <a:xfrm flipV="1">
            <a:off x="1306474" y="3344298"/>
            <a:ext cx="1437802" cy="39011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0"/>
            <a:endCxn id="21" idx="2"/>
          </p:cNvCxnSpPr>
          <p:nvPr/>
        </p:nvCxnSpPr>
        <p:spPr>
          <a:xfrm flipH="1" flipV="1">
            <a:off x="2744276" y="3344298"/>
            <a:ext cx="216693" cy="3916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521032" y="2963364"/>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JOIN6</a:t>
            </a:r>
            <a:endParaRPr lang="en-US" sz="1400" dirty="0">
              <a:latin typeface="Arial Black" panose="020B0A04020102020204" pitchFamily="34" charset="0"/>
            </a:endParaRPr>
          </a:p>
        </p:txBody>
      </p:sp>
      <p:sp>
        <p:nvSpPr>
          <p:cNvPr id="25" name="Rectangle 24"/>
          <p:cNvSpPr/>
          <p:nvPr/>
        </p:nvSpPr>
        <p:spPr>
          <a:xfrm>
            <a:off x="7018794" y="3729826"/>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JOIN5</a:t>
            </a:r>
            <a:endParaRPr lang="en-US" sz="1400" dirty="0">
              <a:latin typeface="Arial Black" panose="020B0A04020102020204" pitchFamily="34" charset="0"/>
            </a:endParaRPr>
          </a:p>
        </p:txBody>
      </p:sp>
      <p:sp>
        <p:nvSpPr>
          <p:cNvPr id="26" name="Rectangle 25"/>
          <p:cNvSpPr/>
          <p:nvPr/>
        </p:nvSpPr>
        <p:spPr>
          <a:xfrm>
            <a:off x="5390110" y="3734417"/>
            <a:ext cx="1342546"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web_returns</a:t>
            </a:r>
            <a:endParaRPr lang="en-US" sz="1400" dirty="0">
              <a:latin typeface="Arial Black" panose="020B0A04020102020204" pitchFamily="34" charset="0"/>
            </a:endParaRPr>
          </a:p>
        </p:txBody>
      </p:sp>
      <p:cxnSp>
        <p:nvCxnSpPr>
          <p:cNvPr id="27" name="Straight Arrow Connector 26"/>
          <p:cNvCxnSpPr>
            <a:stCxn id="26" idx="0"/>
            <a:endCxn id="24" idx="2"/>
          </p:cNvCxnSpPr>
          <p:nvPr/>
        </p:nvCxnSpPr>
        <p:spPr>
          <a:xfrm flipV="1">
            <a:off x="6061383" y="3420564"/>
            <a:ext cx="916849" cy="31385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0"/>
            <a:endCxn id="24" idx="2"/>
          </p:cNvCxnSpPr>
          <p:nvPr/>
        </p:nvCxnSpPr>
        <p:spPr>
          <a:xfrm flipH="1" flipV="1">
            <a:off x="6978232" y="3420564"/>
            <a:ext cx="497762" cy="30926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0"/>
            <a:endCxn id="5" idx="2"/>
          </p:cNvCxnSpPr>
          <p:nvPr/>
        </p:nvCxnSpPr>
        <p:spPr>
          <a:xfrm flipH="1" flipV="1">
            <a:off x="4530752" y="2313888"/>
            <a:ext cx="2447480" cy="64947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0"/>
            <a:endCxn id="8" idx="2"/>
          </p:cNvCxnSpPr>
          <p:nvPr/>
        </p:nvCxnSpPr>
        <p:spPr>
          <a:xfrm flipV="1">
            <a:off x="4530752" y="1428500"/>
            <a:ext cx="0" cy="4281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6328834" y="4173949"/>
            <a:ext cx="1862666" cy="1504709"/>
          </a:xfrm>
          <a:custGeom>
            <a:avLst/>
            <a:gdLst>
              <a:gd name="connsiteX0" fmla="*/ 0 w 1105669"/>
              <a:gd name="connsiteY0" fmla="*/ 1539433 h 1539433"/>
              <a:gd name="connsiteX1" fmla="*/ 1076445 w 1105669"/>
              <a:gd name="connsiteY1" fmla="*/ 925975 h 1539433"/>
              <a:gd name="connsiteX2" fmla="*/ 694481 w 1105669"/>
              <a:gd name="connsiteY2" fmla="*/ 0 h 1539433"/>
            </a:gdLst>
            <a:ahLst/>
            <a:cxnLst>
              <a:cxn ang="0">
                <a:pos x="connsiteX0" y="connsiteY0"/>
              </a:cxn>
              <a:cxn ang="0">
                <a:pos x="connsiteX1" y="connsiteY1"/>
              </a:cxn>
              <a:cxn ang="0">
                <a:pos x="connsiteX2" y="connsiteY2"/>
              </a:cxn>
            </a:cxnLst>
            <a:rect l="l" t="t" r="r" b="b"/>
            <a:pathLst>
              <a:path w="1105669" h="1539433">
                <a:moveTo>
                  <a:pt x="0" y="1539433"/>
                </a:moveTo>
                <a:cubicBezTo>
                  <a:pt x="480349" y="1360990"/>
                  <a:pt x="960698" y="1182547"/>
                  <a:pt x="1076445" y="925975"/>
                </a:cubicBezTo>
                <a:cubicBezTo>
                  <a:pt x="1192192" y="669403"/>
                  <a:pt x="943336" y="334701"/>
                  <a:pt x="694481" y="0"/>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lack" panose="020B0A04020102020204" pitchFamily="34" charset="0"/>
            </a:endParaRPr>
          </a:p>
        </p:txBody>
      </p:sp>
      <p:sp>
        <p:nvSpPr>
          <p:cNvPr id="32" name="Freeform 31"/>
          <p:cNvSpPr/>
          <p:nvPr/>
        </p:nvSpPr>
        <p:spPr>
          <a:xfrm>
            <a:off x="6061383" y="4173949"/>
            <a:ext cx="1437293" cy="1504709"/>
          </a:xfrm>
          <a:custGeom>
            <a:avLst/>
            <a:gdLst>
              <a:gd name="connsiteX0" fmla="*/ 40164 w 723070"/>
              <a:gd name="connsiteY0" fmla="*/ 1504709 h 1504709"/>
              <a:gd name="connsiteX1" fmla="*/ 74888 w 723070"/>
              <a:gd name="connsiteY1" fmla="*/ 671332 h 1504709"/>
              <a:gd name="connsiteX2" fmla="*/ 723070 w 723070"/>
              <a:gd name="connsiteY2" fmla="*/ 0 h 1504709"/>
            </a:gdLst>
            <a:ahLst/>
            <a:cxnLst>
              <a:cxn ang="0">
                <a:pos x="connsiteX0" y="connsiteY0"/>
              </a:cxn>
              <a:cxn ang="0">
                <a:pos x="connsiteX1" y="connsiteY1"/>
              </a:cxn>
              <a:cxn ang="0">
                <a:pos x="connsiteX2" y="connsiteY2"/>
              </a:cxn>
            </a:cxnLst>
            <a:rect l="l" t="t" r="r" b="b"/>
            <a:pathLst>
              <a:path w="723070" h="1504709">
                <a:moveTo>
                  <a:pt x="40164" y="1504709"/>
                </a:moveTo>
                <a:cubicBezTo>
                  <a:pt x="617" y="1213413"/>
                  <a:pt x="-38930" y="922117"/>
                  <a:pt x="74888" y="671332"/>
                </a:cubicBezTo>
                <a:cubicBezTo>
                  <a:pt x="188706" y="420547"/>
                  <a:pt x="455888" y="210273"/>
                  <a:pt x="723070" y="0"/>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lack" panose="020B0A04020102020204" pitchFamily="34" charset="0"/>
            </a:endParaRPr>
          </a:p>
        </p:txBody>
      </p:sp>
      <p:sp>
        <p:nvSpPr>
          <p:cNvPr id="37" name="Freeform 36"/>
          <p:cNvSpPr/>
          <p:nvPr/>
        </p:nvSpPr>
        <p:spPr>
          <a:xfrm>
            <a:off x="3940475" y="737848"/>
            <a:ext cx="1260723" cy="804333"/>
          </a:xfrm>
          <a:custGeom>
            <a:avLst/>
            <a:gdLst>
              <a:gd name="connsiteX0" fmla="*/ 211666 w 1260723"/>
              <a:gd name="connsiteY0" fmla="*/ 42333 h 804333"/>
              <a:gd name="connsiteX1" fmla="*/ 105833 w 1260723"/>
              <a:gd name="connsiteY1" fmla="*/ 105833 h 804333"/>
              <a:gd name="connsiteX2" fmla="*/ 84666 w 1260723"/>
              <a:gd name="connsiteY2" fmla="*/ 169333 h 804333"/>
              <a:gd name="connsiteX3" fmla="*/ 42333 w 1260723"/>
              <a:gd name="connsiteY3" fmla="*/ 232833 h 804333"/>
              <a:gd name="connsiteX4" fmla="*/ 0 w 1260723"/>
              <a:gd name="connsiteY4" fmla="*/ 381000 h 804333"/>
              <a:gd name="connsiteX5" fmla="*/ 42333 w 1260723"/>
              <a:gd name="connsiteY5" fmla="*/ 656166 h 804333"/>
              <a:gd name="connsiteX6" fmla="*/ 84666 w 1260723"/>
              <a:gd name="connsiteY6" fmla="*/ 698500 h 804333"/>
              <a:gd name="connsiteX7" fmla="*/ 275166 w 1260723"/>
              <a:gd name="connsiteY7" fmla="*/ 783166 h 804333"/>
              <a:gd name="connsiteX8" fmla="*/ 338666 w 1260723"/>
              <a:gd name="connsiteY8" fmla="*/ 804333 h 804333"/>
              <a:gd name="connsiteX9" fmla="*/ 719666 w 1260723"/>
              <a:gd name="connsiteY9" fmla="*/ 783166 h 804333"/>
              <a:gd name="connsiteX10" fmla="*/ 910166 w 1260723"/>
              <a:gd name="connsiteY10" fmla="*/ 740833 h 804333"/>
              <a:gd name="connsiteX11" fmla="*/ 1058333 w 1260723"/>
              <a:gd name="connsiteY11" fmla="*/ 719666 h 804333"/>
              <a:gd name="connsiteX12" fmla="*/ 1121833 w 1260723"/>
              <a:gd name="connsiteY12" fmla="*/ 698500 h 804333"/>
              <a:gd name="connsiteX13" fmla="*/ 1164166 w 1260723"/>
              <a:gd name="connsiteY13" fmla="*/ 635000 h 804333"/>
              <a:gd name="connsiteX14" fmla="*/ 1227666 w 1260723"/>
              <a:gd name="connsiteY14" fmla="*/ 592666 h 804333"/>
              <a:gd name="connsiteX15" fmla="*/ 1227666 w 1260723"/>
              <a:gd name="connsiteY15" fmla="*/ 317500 h 804333"/>
              <a:gd name="connsiteX16" fmla="*/ 1164166 w 1260723"/>
              <a:gd name="connsiteY16" fmla="*/ 296333 h 804333"/>
              <a:gd name="connsiteX17" fmla="*/ 1037166 w 1260723"/>
              <a:gd name="connsiteY17" fmla="*/ 190500 h 804333"/>
              <a:gd name="connsiteX18" fmla="*/ 973666 w 1260723"/>
              <a:gd name="connsiteY18" fmla="*/ 169333 h 804333"/>
              <a:gd name="connsiteX19" fmla="*/ 783166 w 1260723"/>
              <a:gd name="connsiteY19" fmla="*/ 21166 h 804333"/>
              <a:gd name="connsiteX20" fmla="*/ 698500 w 1260723"/>
              <a:gd name="connsiteY20" fmla="*/ 0 h 804333"/>
              <a:gd name="connsiteX21" fmla="*/ 211666 w 1260723"/>
              <a:gd name="connsiteY21" fmla="*/ 42333 h 80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0723" h="804333">
                <a:moveTo>
                  <a:pt x="211666" y="42333"/>
                </a:moveTo>
                <a:cubicBezTo>
                  <a:pt x="112888" y="59972"/>
                  <a:pt x="134924" y="76742"/>
                  <a:pt x="105833" y="105833"/>
                </a:cubicBezTo>
                <a:cubicBezTo>
                  <a:pt x="90056" y="121610"/>
                  <a:pt x="94644" y="149377"/>
                  <a:pt x="84666" y="169333"/>
                </a:cubicBezTo>
                <a:cubicBezTo>
                  <a:pt x="73289" y="192086"/>
                  <a:pt x="53710" y="210080"/>
                  <a:pt x="42333" y="232833"/>
                </a:cubicBezTo>
                <a:cubicBezTo>
                  <a:pt x="27148" y="263203"/>
                  <a:pt x="6783" y="353867"/>
                  <a:pt x="0" y="381000"/>
                </a:cubicBezTo>
                <a:cubicBezTo>
                  <a:pt x="1223" y="393228"/>
                  <a:pt x="5717" y="595139"/>
                  <a:pt x="42333" y="656166"/>
                </a:cubicBezTo>
                <a:cubicBezTo>
                  <a:pt x="52600" y="673278"/>
                  <a:pt x="69083" y="686033"/>
                  <a:pt x="84666" y="698500"/>
                </a:cubicBezTo>
                <a:cubicBezTo>
                  <a:pt x="156542" y="756001"/>
                  <a:pt x="174468" y="749600"/>
                  <a:pt x="275166" y="783166"/>
                </a:cubicBezTo>
                <a:lnTo>
                  <a:pt x="338666" y="804333"/>
                </a:lnTo>
                <a:cubicBezTo>
                  <a:pt x="465666" y="797277"/>
                  <a:pt x="592910" y="793729"/>
                  <a:pt x="719666" y="783166"/>
                </a:cubicBezTo>
                <a:cubicBezTo>
                  <a:pt x="991344" y="760526"/>
                  <a:pt x="742178" y="774431"/>
                  <a:pt x="910166" y="740833"/>
                </a:cubicBezTo>
                <a:cubicBezTo>
                  <a:pt x="959088" y="731049"/>
                  <a:pt x="1008944" y="726722"/>
                  <a:pt x="1058333" y="719666"/>
                </a:cubicBezTo>
                <a:cubicBezTo>
                  <a:pt x="1079500" y="712611"/>
                  <a:pt x="1104411" y="712438"/>
                  <a:pt x="1121833" y="698500"/>
                </a:cubicBezTo>
                <a:cubicBezTo>
                  <a:pt x="1141698" y="682608"/>
                  <a:pt x="1146178" y="652988"/>
                  <a:pt x="1164166" y="635000"/>
                </a:cubicBezTo>
                <a:cubicBezTo>
                  <a:pt x="1182154" y="617012"/>
                  <a:pt x="1206499" y="606777"/>
                  <a:pt x="1227666" y="592666"/>
                </a:cubicBezTo>
                <a:cubicBezTo>
                  <a:pt x="1261978" y="489733"/>
                  <a:pt x="1280541" y="462905"/>
                  <a:pt x="1227666" y="317500"/>
                </a:cubicBezTo>
                <a:cubicBezTo>
                  <a:pt x="1220041" y="296532"/>
                  <a:pt x="1185333" y="303389"/>
                  <a:pt x="1164166" y="296333"/>
                </a:cubicBezTo>
                <a:cubicBezTo>
                  <a:pt x="1117353" y="249520"/>
                  <a:pt x="1096105" y="219969"/>
                  <a:pt x="1037166" y="190500"/>
                </a:cubicBezTo>
                <a:cubicBezTo>
                  <a:pt x="1017210" y="180522"/>
                  <a:pt x="994833" y="176389"/>
                  <a:pt x="973666" y="169333"/>
                </a:cubicBezTo>
                <a:cubicBezTo>
                  <a:pt x="923842" y="119509"/>
                  <a:pt x="850679" y="38044"/>
                  <a:pt x="783166" y="21166"/>
                </a:cubicBezTo>
                <a:lnTo>
                  <a:pt x="698500" y="0"/>
                </a:lnTo>
                <a:cubicBezTo>
                  <a:pt x="246952" y="21502"/>
                  <a:pt x="310444" y="24694"/>
                  <a:pt x="211666" y="42333"/>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reeform 48"/>
          <p:cNvSpPr/>
          <p:nvPr/>
        </p:nvSpPr>
        <p:spPr>
          <a:xfrm>
            <a:off x="613833" y="2497667"/>
            <a:ext cx="2815167" cy="1778000"/>
          </a:xfrm>
          <a:custGeom>
            <a:avLst/>
            <a:gdLst>
              <a:gd name="connsiteX0" fmla="*/ 1651000 w 2815167"/>
              <a:gd name="connsiteY0" fmla="*/ 232833 h 1778000"/>
              <a:gd name="connsiteX1" fmla="*/ 1524000 w 2815167"/>
              <a:gd name="connsiteY1" fmla="*/ 381000 h 1778000"/>
              <a:gd name="connsiteX2" fmla="*/ 1439334 w 2815167"/>
              <a:gd name="connsiteY2" fmla="*/ 444500 h 1778000"/>
              <a:gd name="connsiteX3" fmla="*/ 1418167 w 2815167"/>
              <a:gd name="connsiteY3" fmla="*/ 508000 h 1778000"/>
              <a:gd name="connsiteX4" fmla="*/ 1248834 w 2815167"/>
              <a:gd name="connsiteY4" fmla="*/ 635000 h 1778000"/>
              <a:gd name="connsiteX5" fmla="*/ 1143000 w 2815167"/>
              <a:gd name="connsiteY5" fmla="*/ 740833 h 1778000"/>
              <a:gd name="connsiteX6" fmla="*/ 1037167 w 2815167"/>
              <a:gd name="connsiteY6" fmla="*/ 783166 h 1778000"/>
              <a:gd name="connsiteX7" fmla="*/ 973667 w 2815167"/>
              <a:gd name="connsiteY7" fmla="*/ 825500 h 1778000"/>
              <a:gd name="connsiteX8" fmla="*/ 867834 w 2815167"/>
              <a:gd name="connsiteY8" fmla="*/ 846666 h 1778000"/>
              <a:gd name="connsiteX9" fmla="*/ 740834 w 2815167"/>
              <a:gd name="connsiteY9" fmla="*/ 889000 h 1778000"/>
              <a:gd name="connsiteX10" fmla="*/ 677334 w 2815167"/>
              <a:gd name="connsiteY10" fmla="*/ 910166 h 1778000"/>
              <a:gd name="connsiteX11" fmla="*/ 529167 w 2815167"/>
              <a:gd name="connsiteY11" fmla="*/ 952500 h 1778000"/>
              <a:gd name="connsiteX12" fmla="*/ 465667 w 2815167"/>
              <a:gd name="connsiteY12" fmla="*/ 973666 h 1778000"/>
              <a:gd name="connsiteX13" fmla="*/ 254000 w 2815167"/>
              <a:gd name="connsiteY13" fmla="*/ 1016000 h 1778000"/>
              <a:gd name="connsiteX14" fmla="*/ 169334 w 2815167"/>
              <a:gd name="connsiteY14" fmla="*/ 1037166 h 1778000"/>
              <a:gd name="connsiteX15" fmla="*/ 63500 w 2815167"/>
              <a:gd name="connsiteY15" fmla="*/ 1121833 h 1778000"/>
              <a:gd name="connsiteX16" fmla="*/ 0 w 2815167"/>
              <a:gd name="connsiteY16" fmla="*/ 1270000 h 1778000"/>
              <a:gd name="connsiteX17" fmla="*/ 42334 w 2815167"/>
              <a:gd name="connsiteY17" fmla="*/ 1587500 h 1778000"/>
              <a:gd name="connsiteX18" fmla="*/ 84667 w 2815167"/>
              <a:gd name="connsiteY18" fmla="*/ 1651000 h 1778000"/>
              <a:gd name="connsiteX19" fmla="*/ 148167 w 2815167"/>
              <a:gd name="connsiteY19" fmla="*/ 1672166 h 1778000"/>
              <a:gd name="connsiteX20" fmla="*/ 211667 w 2815167"/>
              <a:gd name="connsiteY20" fmla="*/ 1714500 h 1778000"/>
              <a:gd name="connsiteX21" fmla="*/ 296334 w 2815167"/>
              <a:gd name="connsiteY21" fmla="*/ 1735666 h 1778000"/>
              <a:gd name="connsiteX22" fmla="*/ 635000 w 2815167"/>
              <a:gd name="connsiteY22" fmla="*/ 1756833 h 1778000"/>
              <a:gd name="connsiteX23" fmla="*/ 783167 w 2815167"/>
              <a:gd name="connsiteY23" fmla="*/ 1778000 h 1778000"/>
              <a:gd name="connsiteX24" fmla="*/ 1354667 w 2815167"/>
              <a:gd name="connsiteY24" fmla="*/ 1735666 h 1778000"/>
              <a:gd name="connsiteX25" fmla="*/ 1418167 w 2815167"/>
              <a:gd name="connsiteY25" fmla="*/ 1693333 h 1778000"/>
              <a:gd name="connsiteX26" fmla="*/ 1460500 w 2815167"/>
              <a:gd name="connsiteY26" fmla="*/ 1587500 h 1778000"/>
              <a:gd name="connsiteX27" fmla="*/ 1545167 w 2815167"/>
              <a:gd name="connsiteY27" fmla="*/ 1481666 h 1778000"/>
              <a:gd name="connsiteX28" fmla="*/ 1587500 w 2815167"/>
              <a:gd name="connsiteY28" fmla="*/ 1333500 h 1778000"/>
              <a:gd name="connsiteX29" fmla="*/ 1629834 w 2815167"/>
              <a:gd name="connsiteY29" fmla="*/ 1291166 h 1778000"/>
              <a:gd name="connsiteX30" fmla="*/ 1672167 w 2815167"/>
              <a:gd name="connsiteY30" fmla="*/ 1206500 h 1778000"/>
              <a:gd name="connsiteX31" fmla="*/ 1714500 w 2815167"/>
              <a:gd name="connsiteY31" fmla="*/ 1164166 h 1778000"/>
              <a:gd name="connsiteX32" fmla="*/ 1756834 w 2815167"/>
              <a:gd name="connsiteY32" fmla="*/ 1100666 h 1778000"/>
              <a:gd name="connsiteX33" fmla="*/ 1841500 w 2815167"/>
              <a:gd name="connsiteY33" fmla="*/ 1058333 h 1778000"/>
              <a:gd name="connsiteX34" fmla="*/ 1883834 w 2815167"/>
              <a:gd name="connsiteY34" fmla="*/ 1016000 h 1778000"/>
              <a:gd name="connsiteX35" fmla="*/ 2010834 w 2815167"/>
              <a:gd name="connsiteY35" fmla="*/ 973666 h 1778000"/>
              <a:gd name="connsiteX36" fmla="*/ 2074334 w 2815167"/>
              <a:gd name="connsiteY36" fmla="*/ 952500 h 1778000"/>
              <a:gd name="connsiteX37" fmla="*/ 2222500 w 2815167"/>
              <a:gd name="connsiteY37" fmla="*/ 931333 h 1778000"/>
              <a:gd name="connsiteX38" fmla="*/ 2391834 w 2815167"/>
              <a:gd name="connsiteY38" fmla="*/ 889000 h 1778000"/>
              <a:gd name="connsiteX39" fmla="*/ 2603500 w 2815167"/>
              <a:gd name="connsiteY39" fmla="*/ 825500 h 1778000"/>
              <a:gd name="connsiteX40" fmla="*/ 2667000 w 2815167"/>
              <a:gd name="connsiteY40" fmla="*/ 804333 h 1778000"/>
              <a:gd name="connsiteX41" fmla="*/ 2772834 w 2815167"/>
              <a:gd name="connsiteY41" fmla="*/ 719666 h 1778000"/>
              <a:gd name="connsiteX42" fmla="*/ 2794000 w 2815167"/>
              <a:gd name="connsiteY42" fmla="*/ 635000 h 1778000"/>
              <a:gd name="connsiteX43" fmla="*/ 2815167 w 2815167"/>
              <a:gd name="connsiteY43" fmla="*/ 571500 h 1778000"/>
              <a:gd name="connsiteX44" fmla="*/ 2794000 w 2815167"/>
              <a:gd name="connsiteY44" fmla="*/ 275166 h 1778000"/>
              <a:gd name="connsiteX45" fmla="*/ 2772834 w 2815167"/>
              <a:gd name="connsiteY45" fmla="*/ 211666 h 1778000"/>
              <a:gd name="connsiteX46" fmla="*/ 2667000 w 2815167"/>
              <a:gd name="connsiteY46" fmla="*/ 127000 h 1778000"/>
              <a:gd name="connsiteX47" fmla="*/ 2561167 w 2815167"/>
              <a:gd name="connsiteY47" fmla="*/ 42333 h 1778000"/>
              <a:gd name="connsiteX48" fmla="*/ 2434167 w 2815167"/>
              <a:gd name="connsiteY48" fmla="*/ 0 h 1778000"/>
              <a:gd name="connsiteX49" fmla="*/ 2180167 w 2815167"/>
              <a:gd name="connsiteY49" fmla="*/ 21166 h 1778000"/>
              <a:gd name="connsiteX50" fmla="*/ 2116667 w 2815167"/>
              <a:gd name="connsiteY50" fmla="*/ 63500 h 1778000"/>
              <a:gd name="connsiteX51" fmla="*/ 1989667 w 2815167"/>
              <a:gd name="connsiteY51" fmla="*/ 105833 h 1778000"/>
              <a:gd name="connsiteX52" fmla="*/ 1799167 w 2815167"/>
              <a:gd name="connsiteY52" fmla="*/ 169333 h 1778000"/>
              <a:gd name="connsiteX53" fmla="*/ 1735667 w 2815167"/>
              <a:gd name="connsiteY53" fmla="*/ 190500 h 1778000"/>
              <a:gd name="connsiteX54" fmla="*/ 1651000 w 2815167"/>
              <a:gd name="connsiteY54" fmla="*/ 232833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15167" h="1778000">
                <a:moveTo>
                  <a:pt x="1651000" y="232833"/>
                </a:moveTo>
                <a:cubicBezTo>
                  <a:pt x="1615722" y="264583"/>
                  <a:pt x="1568569" y="343859"/>
                  <a:pt x="1524000" y="381000"/>
                </a:cubicBezTo>
                <a:cubicBezTo>
                  <a:pt x="1496899" y="403584"/>
                  <a:pt x="1467556" y="423333"/>
                  <a:pt x="1439334" y="444500"/>
                </a:cubicBezTo>
                <a:cubicBezTo>
                  <a:pt x="1432278" y="465667"/>
                  <a:pt x="1430543" y="489436"/>
                  <a:pt x="1418167" y="508000"/>
                </a:cubicBezTo>
                <a:cubicBezTo>
                  <a:pt x="1364375" y="588688"/>
                  <a:pt x="1327012" y="572458"/>
                  <a:pt x="1248834" y="635000"/>
                </a:cubicBezTo>
                <a:cubicBezTo>
                  <a:pt x="1209876" y="666166"/>
                  <a:pt x="1189322" y="722304"/>
                  <a:pt x="1143000" y="740833"/>
                </a:cubicBezTo>
                <a:cubicBezTo>
                  <a:pt x="1107722" y="754944"/>
                  <a:pt x="1071151" y="766174"/>
                  <a:pt x="1037167" y="783166"/>
                </a:cubicBezTo>
                <a:cubicBezTo>
                  <a:pt x="1014413" y="794543"/>
                  <a:pt x="997487" y="816568"/>
                  <a:pt x="973667" y="825500"/>
                </a:cubicBezTo>
                <a:cubicBezTo>
                  <a:pt x="939981" y="838132"/>
                  <a:pt x="902543" y="837200"/>
                  <a:pt x="867834" y="846666"/>
                </a:cubicBezTo>
                <a:cubicBezTo>
                  <a:pt x="824783" y="858407"/>
                  <a:pt x="783167" y="874889"/>
                  <a:pt x="740834" y="889000"/>
                </a:cubicBezTo>
                <a:lnTo>
                  <a:pt x="677334" y="910166"/>
                </a:lnTo>
                <a:cubicBezTo>
                  <a:pt x="525078" y="960918"/>
                  <a:pt x="715220" y="899343"/>
                  <a:pt x="529167" y="952500"/>
                </a:cubicBezTo>
                <a:cubicBezTo>
                  <a:pt x="507714" y="958629"/>
                  <a:pt x="487120" y="967537"/>
                  <a:pt x="465667" y="973666"/>
                </a:cubicBezTo>
                <a:cubicBezTo>
                  <a:pt x="350945" y="1006443"/>
                  <a:pt x="392611" y="988278"/>
                  <a:pt x="254000" y="1016000"/>
                </a:cubicBezTo>
                <a:cubicBezTo>
                  <a:pt x="225474" y="1021705"/>
                  <a:pt x="197556" y="1030111"/>
                  <a:pt x="169334" y="1037166"/>
                </a:cubicBezTo>
                <a:cubicBezTo>
                  <a:pt x="135370" y="1059809"/>
                  <a:pt x="87627" y="1085643"/>
                  <a:pt x="63500" y="1121833"/>
                </a:cubicBezTo>
                <a:cubicBezTo>
                  <a:pt x="28628" y="1174142"/>
                  <a:pt x="18814" y="1213558"/>
                  <a:pt x="0" y="1270000"/>
                </a:cubicBezTo>
                <a:cubicBezTo>
                  <a:pt x="3159" y="1304749"/>
                  <a:pt x="9971" y="1511986"/>
                  <a:pt x="42334" y="1587500"/>
                </a:cubicBezTo>
                <a:cubicBezTo>
                  <a:pt x="52355" y="1610882"/>
                  <a:pt x="64802" y="1635108"/>
                  <a:pt x="84667" y="1651000"/>
                </a:cubicBezTo>
                <a:cubicBezTo>
                  <a:pt x="102089" y="1664938"/>
                  <a:pt x="127000" y="1665111"/>
                  <a:pt x="148167" y="1672166"/>
                </a:cubicBezTo>
                <a:cubicBezTo>
                  <a:pt x="169334" y="1686277"/>
                  <a:pt x="188285" y="1704479"/>
                  <a:pt x="211667" y="1714500"/>
                </a:cubicBezTo>
                <a:cubicBezTo>
                  <a:pt x="238406" y="1725959"/>
                  <a:pt x="267388" y="1732771"/>
                  <a:pt x="296334" y="1735666"/>
                </a:cubicBezTo>
                <a:cubicBezTo>
                  <a:pt x="408882" y="1746921"/>
                  <a:pt x="522111" y="1749777"/>
                  <a:pt x="635000" y="1756833"/>
                </a:cubicBezTo>
                <a:cubicBezTo>
                  <a:pt x="684389" y="1763889"/>
                  <a:pt x="733277" y="1778000"/>
                  <a:pt x="783167" y="1778000"/>
                </a:cubicBezTo>
                <a:cubicBezTo>
                  <a:pt x="1131288" y="1778000"/>
                  <a:pt x="1121639" y="1774505"/>
                  <a:pt x="1354667" y="1735666"/>
                </a:cubicBezTo>
                <a:cubicBezTo>
                  <a:pt x="1375834" y="1721555"/>
                  <a:pt x="1403381" y="1714034"/>
                  <a:pt x="1418167" y="1693333"/>
                </a:cubicBezTo>
                <a:cubicBezTo>
                  <a:pt x="1440251" y="1662415"/>
                  <a:pt x="1443508" y="1621484"/>
                  <a:pt x="1460500" y="1587500"/>
                </a:cubicBezTo>
                <a:cubicBezTo>
                  <a:pt x="1487200" y="1534100"/>
                  <a:pt x="1505794" y="1521040"/>
                  <a:pt x="1545167" y="1481666"/>
                </a:cubicBezTo>
                <a:cubicBezTo>
                  <a:pt x="1549120" y="1465856"/>
                  <a:pt x="1574488" y="1355186"/>
                  <a:pt x="1587500" y="1333500"/>
                </a:cubicBezTo>
                <a:cubicBezTo>
                  <a:pt x="1597767" y="1316387"/>
                  <a:pt x="1618764" y="1307771"/>
                  <a:pt x="1629834" y="1291166"/>
                </a:cubicBezTo>
                <a:cubicBezTo>
                  <a:pt x="1647337" y="1264912"/>
                  <a:pt x="1654665" y="1232754"/>
                  <a:pt x="1672167" y="1206500"/>
                </a:cubicBezTo>
                <a:cubicBezTo>
                  <a:pt x="1683237" y="1189895"/>
                  <a:pt x="1702033" y="1179749"/>
                  <a:pt x="1714500" y="1164166"/>
                </a:cubicBezTo>
                <a:cubicBezTo>
                  <a:pt x="1730392" y="1144301"/>
                  <a:pt x="1737291" y="1116952"/>
                  <a:pt x="1756834" y="1100666"/>
                </a:cubicBezTo>
                <a:cubicBezTo>
                  <a:pt x="1781074" y="1080466"/>
                  <a:pt x="1815246" y="1075835"/>
                  <a:pt x="1841500" y="1058333"/>
                </a:cubicBezTo>
                <a:cubicBezTo>
                  <a:pt x="1858105" y="1047263"/>
                  <a:pt x="1865985" y="1024925"/>
                  <a:pt x="1883834" y="1016000"/>
                </a:cubicBezTo>
                <a:cubicBezTo>
                  <a:pt x="1923746" y="996044"/>
                  <a:pt x="1968501" y="987777"/>
                  <a:pt x="2010834" y="973666"/>
                </a:cubicBezTo>
                <a:cubicBezTo>
                  <a:pt x="2032001" y="966610"/>
                  <a:pt x="2052247" y="955655"/>
                  <a:pt x="2074334" y="952500"/>
                </a:cubicBezTo>
                <a:cubicBezTo>
                  <a:pt x="2123723" y="945444"/>
                  <a:pt x="2173579" y="941117"/>
                  <a:pt x="2222500" y="931333"/>
                </a:cubicBezTo>
                <a:cubicBezTo>
                  <a:pt x="2279552" y="919923"/>
                  <a:pt x="2335389" y="903111"/>
                  <a:pt x="2391834" y="889000"/>
                </a:cubicBezTo>
                <a:cubicBezTo>
                  <a:pt x="2519779" y="857014"/>
                  <a:pt x="2448921" y="877026"/>
                  <a:pt x="2603500" y="825500"/>
                </a:cubicBezTo>
                <a:cubicBezTo>
                  <a:pt x="2624667" y="818444"/>
                  <a:pt x="2648436" y="816709"/>
                  <a:pt x="2667000" y="804333"/>
                </a:cubicBezTo>
                <a:cubicBezTo>
                  <a:pt x="2747105" y="750930"/>
                  <a:pt x="2712512" y="779988"/>
                  <a:pt x="2772834" y="719666"/>
                </a:cubicBezTo>
                <a:cubicBezTo>
                  <a:pt x="2779889" y="691444"/>
                  <a:pt x="2786008" y="662971"/>
                  <a:pt x="2794000" y="635000"/>
                </a:cubicBezTo>
                <a:cubicBezTo>
                  <a:pt x="2800129" y="613547"/>
                  <a:pt x="2815167" y="593812"/>
                  <a:pt x="2815167" y="571500"/>
                </a:cubicBezTo>
                <a:cubicBezTo>
                  <a:pt x="2815167" y="472470"/>
                  <a:pt x="2805571" y="373517"/>
                  <a:pt x="2794000" y="275166"/>
                </a:cubicBezTo>
                <a:cubicBezTo>
                  <a:pt x="2791393" y="253007"/>
                  <a:pt x="2784313" y="230798"/>
                  <a:pt x="2772834" y="211666"/>
                </a:cubicBezTo>
                <a:cubicBezTo>
                  <a:pt x="2749247" y="172354"/>
                  <a:pt x="2700277" y="153621"/>
                  <a:pt x="2667000" y="127000"/>
                </a:cubicBezTo>
                <a:cubicBezTo>
                  <a:pt x="2612020" y="83016"/>
                  <a:pt x="2634464" y="74909"/>
                  <a:pt x="2561167" y="42333"/>
                </a:cubicBezTo>
                <a:cubicBezTo>
                  <a:pt x="2520390" y="24210"/>
                  <a:pt x="2434167" y="0"/>
                  <a:pt x="2434167" y="0"/>
                </a:cubicBezTo>
                <a:cubicBezTo>
                  <a:pt x="2349500" y="7055"/>
                  <a:pt x="2263477" y="4504"/>
                  <a:pt x="2180167" y="21166"/>
                </a:cubicBezTo>
                <a:cubicBezTo>
                  <a:pt x="2155222" y="26155"/>
                  <a:pt x="2139914" y="53168"/>
                  <a:pt x="2116667" y="63500"/>
                </a:cubicBezTo>
                <a:cubicBezTo>
                  <a:pt x="2075890" y="81623"/>
                  <a:pt x="2032000" y="91722"/>
                  <a:pt x="1989667" y="105833"/>
                </a:cubicBezTo>
                <a:lnTo>
                  <a:pt x="1799167" y="169333"/>
                </a:lnTo>
                <a:lnTo>
                  <a:pt x="1735667" y="190500"/>
                </a:lnTo>
                <a:cubicBezTo>
                  <a:pt x="1667934" y="280811"/>
                  <a:pt x="1686278" y="201083"/>
                  <a:pt x="1651000" y="232833"/>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reeform 49"/>
          <p:cNvSpPr/>
          <p:nvPr/>
        </p:nvSpPr>
        <p:spPr>
          <a:xfrm>
            <a:off x="879492" y="3429000"/>
            <a:ext cx="2815167" cy="1778000"/>
          </a:xfrm>
          <a:custGeom>
            <a:avLst/>
            <a:gdLst>
              <a:gd name="connsiteX0" fmla="*/ 1651000 w 2815167"/>
              <a:gd name="connsiteY0" fmla="*/ 232833 h 1778000"/>
              <a:gd name="connsiteX1" fmla="*/ 1524000 w 2815167"/>
              <a:gd name="connsiteY1" fmla="*/ 381000 h 1778000"/>
              <a:gd name="connsiteX2" fmla="*/ 1439334 w 2815167"/>
              <a:gd name="connsiteY2" fmla="*/ 444500 h 1778000"/>
              <a:gd name="connsiteX3" fmla="*/ 1418167 w 2815167"/>
              <a:gd name="connsiteY3" fmla="*/ 508000 h 1778000"/>
              <a:gd name="connsiteX4" fmla="*/ 1248834 w 2815167"/>
              <a:gd name="connsiteY4" fmla="*/ 635000 h 1778000"/>
              <a:gd name="connsiteX5" fmla="*/ 1143000 w 2815167"/>
              <a:gd name="connsiteY5" fmla="*/ 740833 h 1778000"/>
              <a:gd name="connsiteX6" fmla="*/ 1037167 w 2815167"/>
              <a:gd name="connsiteY6" fmla="*/ 783166 h 1778000"/>
              <a:gd name="connsiteX7" fmla="*/ 973667 w 2815167"/>
              <a:gd name="connsiteY7" fmla="*/ 825500 h 1778000"/>
              <a:gd name="connsiteX8" fmla="*/ 867834 w 2815167"/>
              <a:gd name="connsiteY8" fmla="*/ 846666 h 1778000"/>
              <a:gd name="connsiteX9" fmla="*/ 740834 w 2815167"/>
              <a:gd name="connsiteY9" fmla="*/ 889000 h 1778000"/>
              <a:gd name="connsiteX10" fmla="*/ 677334 w 2815167"/>
              <a:gd name="connsiteY10" fmla="*/ 910166 h 1778000"/>
              <a:gd name="connsiteX11" fmla="*/ 529167 w 2815167"/>
              <a:gd name="connsiteY11" fmla="*/ 952500 h 1778000"/>
              <a:gd name="connsiteX12" fmla="*/ 465667 w 2815167"/>
              <a:gd name="connsiteY12" fmla="*/ 973666 h 1778000"/>
              <a:gd name="connsiteX13" fmla="*/ 254000 w 2815167"/>
              <a:gd name="connsiteY13" fmla="*/ 1016000 h 1778000"/>
              <a:gd name="connsiteX14" fmla="*/ 169334 w 2815167"/>
              <a:gd name="connsiteY14" fmla="*/ 1037166 h 1778000"/>
              <a:gd name="connsiteX15" fmla="*/ 63500 w 2815167"/>
              <a:gd name="connsiteY15" fmla="*/ 1121833 h 1778000"/>
              <a:gd name="connsiteX16" fmla="*/ 0 w 2815167"/>
              <a:gd name="connsiteY16" fmla="*/ 1270000 h 1778000"/>
              <a:gd name="connsiteX17" fmla="*/ 42334 w 2815167"/>
              <a:gd name="connsiteY17" fmla="*/ 1587500 h 1778000"/>
              <a:gd name="connsiteX18" fmla="*/ 84667 w 2815167"/>
              <a:gd name="connsiteY18" fmla="*/ 1651000 h 1778000"/>
              <a:gd name="connsiteX19" fmla="*/ 148167 w 2815167"/>
              <a:gd name="connsiteY19" fmla="*/ 1672166 h 1778000"/>
              <a:gd name="connsiteX20" fmla="*/ 211667 w 2815167"/>
              <a:gd name="connsiteY20" fmla="*/ 1714500 h 1778000"/>
              <a:gd name="connsiteX21" fmla="*/ 296334 w 2815167"/>
              <a:gd name="connsiteY21" fmla="*/ 1735666 h 1778000"/>
              <a:gd name="connsiteX22" fmla="*/ 635000 w 2815167"/>
              <a:gd name="connsiteY22" fmla="*/ 1756833 h 1778000"/>
              <a:gd name="connsiteX23" fmla="*/ 783167 w 2815167"/>
              <a:gd name="connsiteY23" fmla="*/ 1778000 h 1778000"/>
              <a:gd name="connsiteX24" fmla="*/ 1354667 w 2815167"/>
              <a:gd name="connsiteY24" fmla="*/ 1735666 h 1778000"/>
              <a:gd name="connsiteX25" fmla="*/ 1418167 w 2815167"/>
              <a:gd name="connsiteY25" fmla="*/ 1693333 h 1778000"/>
              <a:gd name="connsiteX26" fmla="*/ 1460500 w 2815167"/>
              <a:gd name="connsiteY26" fmla="*/ 1587500 h 1778000"/>
              <a:gd name="connsiteX27" fmla="*/ 1545167 w 2815167"/>
              <a:gd name="connsiteY27" fmla="*/ 1481666 h 1778000"/>
              <a:gd name="connsiteX28" fmla="*/ 1587500 w 2815167"/>
              <a:gd name="connsiteY28" fmla="*/ 1333500 h 1778000"/>
              <a:gd name="connsiteX29" fmla="*/ 1629834 w 2815167"/>
              <a:gd name="connsiteY29" fmla="*/ 1291166 h 1778000"/>
              <a:gd name="connsiteX30" fmla="*/ 1672167 w 2815167"/>
              <a:gd name="connsiteY30" fmla="*/ 1206500 h 1778000"/>
              <a:gd name="connsiteX31" fmla="*/ 1714500 w 2815167"/>
              <a:gd name="connsiteY31" fmla="*/ 1164166 h 1778000"/>
              <a:gd name="connsiteX32" fmla="*/ 1756834 w 2815167"/>
              <a:gd name="connsiteY32" fmla="*/ 1100666 h 1778000"/>
              <a:gd name="connsiteX33" fmla="*/ 1841500 w 2815167"/>
              <a:gd name="connsiteY33" fmla="*/ 1058333 h 1778000"/>
              <a:gd name="connsiteX34" fmla="*/ 1883834 w 2815167"/>
              <a:gd name="connsiteY34" fmla="*/ 1016000 h 1778000"/>
              <a:gd name="connsiteX35" fmla="*/ 2010834 w 2815167"/>
              <a:gd name="connsiteY35" fmla="*/ 973666 h 1778000"/>
              <a:gd name="connsiteX36" fmla="*/ 2074334 w 2815167"/>
              <a:gd name="connsiteY36" fmla="*/ 952500 h 1778000"/>
              <a:gd name="connsiteX37" fmla="*/ 2222500 w 2815167"/>
              <a:gd name="connsiteY37" fmla="*/ 931333 h 1778000"/>
              <a:gd name="connsiteX38" fmla="*/ 2391834 w 2815167"/>
              <a:gd name="connsiteY38" fmla="*/ 889000 h 1778000"/>
              <a:gd name="connsiteX39" fmla="*/ 2603500 w 2815167"/>
              <a:gd name="connsiteY39" fmla="*/ 825500 h 1778000"/>
              <a:gd name="connsiteX40" fmla="*/ 2667000 w 2815167"/>
              <a:gd name="connsiteY40" fmla="*/ 804333 h 1778000"/>
              <a:gd name="connsiteX41" fmla="*/ 2772834 w 2815167"/>
              <a:gd name="connsiteY41" fmla="*/ 719666 h 1778000"/>
              <a:gd name="connsiteX42" fmla="*/ 2794000 w 2815167"/>
              <a:gd name="connsiteY42" fmla="*/ 635000 h 1778000"/>
              <a:gd name="connsiteX43" fmla="*/ 2815167 w 2815167"/>
              <a:gd name="connsiteY43" fmla="*/ 571500 h 1778000"/>
              <a:gd name="connsiteX44" fmla="*/ 2794000 w 2815167"/>
              <a:gd name="connsiteY44" fmla="*/ 275166 h 1778000"/>
              <a:gd name="connsiteX45" fmla="*/ 2772834 w 2815167"/>
              <a:gd name="connsiteY45" fmla="*/ 211666 h 1778000"/>
              <a:gd name="connsiteX46" fmla="*/ 2667000 w 2815167"/>
              <a:gd name="connsiteY46" fmla="*/ 127000 h 1778000"/>
              <a:gd name="connsiteX47" fmla="*/ 2561167 w 2815167"/>
              <a:gd name="connsiteY47" fmla="*/ 42333 h 1778000"/>
              <a:gd name="connsiteX48" fmla="*/ 2434167 w 2815167"/>
              <a:gd name="connsiteY48" fmla="*/ 0 h 1778000"/>
              <a:gd name="connsiteX49" fmla="*/ 2180167 w 2815167"/>
              <a:gd name="connsiteY49" fmla="*/ 21166 h 1778000"/>
              <a:gd name="connsiteX50" fmla="*/ 2116667 w 2815167"/>
              <a:gd name="connsiteY50" fmla="*/ 63500 h 1778000"/>
              <a:gd name="connsiteX51" fmla="*/ 1989667 w 2815167"/>
              <a:gd name="connsiteY51" fmla="*/ 105833 h 1778000"/>
              <a:gd name="connsiteX52" fmla="*/ 1799167 w 2815167"/>
              <a:gd name="connsiteY52" fmla="*/ 169333 h 1778000"/>
              <a:gd name="connsiteX53" fmla="*/ 1735667 w 2815167"/>
              <a:gd name="connsiteY53" fmla="*/ 190500 h 1778000"/>
              <a:gd name="connsiteX54" fmla="*/ 1651000 w 2815167"/>
              <a:gd name="connsiteY54" fmla="*/ 232833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15167" h="1778000">
                <a:moveTo>
                  <a:pt x="1651000" y="232833"/>
                </a:moveTo>
                <a:cubicBezTo>
                  <a:pt x="1615722" y="264583"/>
                  <a:pt x="1568569" y="343859"/>
                  <a:pt x="1524000" y="381000"/>
                </a:cubicBezTo>
                <a:cubicBezTo>
                  <a:pt x="1496899" y="403584"/>
                  <a:pt x="1467556" y="423333"/>
                  <a:pt x="1439334" y="444500"/>
                </a:cubicBezTo>
                <a:cubicBezTo>
                  <a:pt x="1432278" y="465667"/>
                  <a:pt x="1430543" y="489436"/>
                  <a:pt x="1418167" y="508000"/>
                </a:cubicBezTo>
                <a:cubicBezTo>
                  <a:pt x="1364375" y="588688"/>
                  <a:pt x="1327012" y="572458"/>
                  <a:pt x="1248834" y="635000"/>
                </a:cubicBezTo>
                <a:cubicBezTo>
                  <a:pt x="1209876" y="666166"/>
                  <a:pt x="1189322" y="722304"/>
                  <a:pt x="1143000" y="740833"/>
                </a:cubicBezTo>
                <a:cubicBezTo>
                  <a:pt x="1107722" y="754944"/>
                  <a:pt x="1071151" y="766174"/>
                  <a:pt x="1037167" y="783166"/>
                </a:cubicBezTo>
                <a:cubicBezTo>
                  <a:pt x="1014413" y="794543"/>
                  <a:pt x="997487" y="816568"/>
                  <a:pt x="973667" y="825500"/>
                </a:cubicBezTo>
                <a:cubicBezTo>
                  <a:pt x="939981" y="838132"/>
                  <a:pt x="902543" y="837200"/>
                  <a:pt x="867834" y="846666"/>
                </a:cubicBezTo>
                <a:cubicBezTo>
                  <a:pt x="824783" y="858407"/>
                  <a:pt x="783167" y="874889"/>
                  <a:pt x="740834" y="889000"/>
                </a:cubicBezTo>
                <a:lnTo>
                  <a:pt x="677334" y="910166"/>
                </a:lnTo>
                <a:cubicBezTo>
                  <a:pt x="525078" y="960918"/>
                  <a:pt x="715220" y="899343"/>
                  <a:pt x="529167" y="952500"/>
                </a:cubicBezTo>
                <a:cubicBezTo>
                  <a:pt x="507714" y="958629"/>
                  <a:pt x="487120" y="967537"/>
                  <a:pt x="465667" y="973666"/>
                </a:cubicBezTo>
                <a:cubicBezTo>
                  <a:pt x="350945" y="1006443"/>
                  <a:pt x="392611" y="988278"/>
                  <a:pt x="254000" y="1016000"/>
                </a:cubicBezTo>
                <a:cubicBezTo>
                  <a:pt x="225474" y="1021705"/>
                  <a:pt x="197556" y="1030111"/>
                  <a:pt x="169334" y="1037166"/>
                </a:cubicBezTo>
                <a:cubicBezTo>
                  <a:pt x="135370" y="1059809"/>
                  <a:pt x="87627" y="1085643"/>
                  <a:pt x="63500" y="1121833"/>
                </a:cubicBezTo>
                <a:cubicBezTo>
                  <a:pt x="28628" y="1174142"/>
                  <a:pt x="18814" y="1213558"/>
                  <a:pt x="0" y="1270000"/>
                </a:cubicBezTo>
                <a:cubicBezTo>
                  <a:pt x="3159" y="1304749"/>
                  <a:pt x="9971" y="1511986"/>
                  <a:pt x="42334" y="1587500"/>
                </a:cubicBezTo>
                <a:cubicBezTo>
                  <a:pt x="52355" y="1610882"/>
                  <a:pt x="64802" y="1635108"/>
                  <a:pt x="84667" y="1651000"/>
                </a:cubicBezTo>
                <a:cubicBezTo>
                  <a:pt x="102089" y="1664938"/>
                  <a:pt x="127000" y="1665111"/>
                  <a:pt x="148167" y="1672166"/>
                </a:cubicBezTo>
                <a:cubicBezTo>
                  <a:pt x="169334" y="1686277"/>
                  <a:pt x="188285" y="1704479"/>
                  <a:pt x="211667" y="1714500"/>
                </a:cubicBezTo>
                <a:cubicBezTo>
                  <a:pt x="238406" y="1725959"/>
                  <a:pt x="267388" y="1732771"/>
                  <a:pt x="296334" y="1735666"/>
                </a:cubicBezTo>
                <a:cubicBezTo>
                  <a:pt x="408882" y="1746921"/>
                  <a:pt x="522111" y="1749777"/>
                  <a:pt x="635000" y="1756833"/>
                </a:cubicBezTo>
                <a:cubicBezTo>
                  <a:pt x="684389" y="1763889"/>
                  <a:pt x="733277" y="1778000"/>
                  <a:pt x="783167" y="1778000"/>
                </a:cubicBezTo>
                <a:cubicBezTo>
                  <a:pt x="1131288" y="1778000"/>
                  <a:pt x="1121639" y="1774505"/>
                  <a:pt x="1354667" y="1735666"/>
                </a:cubicBezTo>
                <a:cubicBezTo>
                  <a:pt x="1375834" y="1721555"/>
                  <a:pt x="1403381" y="1714034"/>
                  <a:pt x="1418167" y="1693333"/>
                </a:cubicBezTo>
                <a:cubicBezTo>
                  <a:pt x="1440251" y="1662415"/>
                  <a:pt x="1443508" y="1621484"/>
                  <a:pt x="1460500" y="1587500"/>
                </a:cubicBezTo>
                <a:cubicBezTo>
                  <a:pt x="1487200" y="1534100"/>
                  <a:pt x="1505794" y="1521040"/>
                  <a:pt x="1545167" y="1481666"/>
                </a:cubicBezTo>
                <a:cubicBezTo>
                  <a:pt x="1549120" y="1465856"/>
                  <a:pt x="1574488" y="1355186"/>
                  <a:pt x="1587500" y="1333500"/>
                </a:cubicBezTo>
                <a:cubicBezTo>
                  <a:pt x="1597767" y="1316387"/>
                  <a:pt x="1618764" y="1307771"/>
                  <a:pt x="1629834" y="1291166"/>
                </a:cubicBezTo>
                <a:cubicBezTo>
                  <a:pt x="1647337" y="1264912"/>
                  <a:pt x="1654665" y="1232754"/>
                  <a:pt x="1672167" y="1206500"/>
                </a:cubicBezTo>
                <a:cubicBezTo>
                  <a:pt x="1683237" y="1189895"/>
                  <a:pt x="1702033" y="1179749"/>
                  <a:pt x="1714500" y="1164166"/>
                </a:cubicBezTo>
                <a:cubicBezTo>
                  <a:pt x="1730392" y="1144301"/>
                  <a:pt x="1737291" y="1116952"/>
                  <a:pt x="1756834" y="1100666"/>
                </a:cubicBezTo>
                <a:cubicBezTo>
                  <a:pt x="1781074" y="1080466"/>
                  <a:pt x="1815246" y="1075835"/>
                  <a:pt x="1841500" y="1058333"/>
                </a:cubicBezTo>
                <a:cubicBezTo>
                  <a:pt x="1858105" y="1047263"/>
                  <a:pt x="1865985" y="1024925"/>
                  <a:pt x="1883834" y="1016000"/>
                </a:cubicBezTo>
                <a:cubicBezTo>
                  <a:pt x="1923746" y="996044"/>
                  <a:pt x="1968501" y="987777"/>
                  <a:pt x="2010834" y="973666"/>
                </a:cubicBezTo>
                <a:cubicBezTo>
                  <a:pt x="2032001" y="966610"/>
                  <a:pt x="2052247" y="955655"/>
                  <a:pt x="2074334" y="952500"/>
                </a:cubicBezTo>
                <a:cubicBezTo>
                  <a:pt x="2123723" y="945444"/>
                  <a:pt x="2173579" y="941117"/>
                  <a:pt x="2222500" y="931333"/>
                </a:cubicBezTo>
                <a:cubicBezTo>
                  <a:pt x="2279552" y="919923"/>
                  <a:pt x="2335389" y="903111"/>
                  <a:pt x="2391834" y="889000"/>
                </a:cubicBezTo>
                <a:cubicBezTo>
                  <a:pt x="2519779" y="857014"/>
                  <a:pt x="2448921" y="877026"/>
                  <a:pt x="2603500" y="825500"/>
                </a:cubicBezTo>
                <a:cubicBezTo>
                  <a:pt x="2624667" y="818444"/>
                  <a:pt x="2648436" y="816709"/>
                  <a:pt x="2667000" y="804333"/>
                </a:cubicBezTo>
                <a:cubicBezTo>
                  <a:pt x="2747105" y="750930"/>
                  <a:pt x="2712512" y="779988"/>
                  <a:pt x="2772834" y="719666"/>
                </a:cubicBezTo>
                <a:cubicBezTo>
                  <a:pt x="2779889" y="691444"/>
                  <a:pt x="2786008" y="662971"/>
                  <a:pt x="2794000" y="635000"/>
                </a:cubicBezTo>
                <a:cubicBezTo>
                  <a:pt x="2800129" y="613547"/>
                  <a:pt x="2815167" y="593812"/>
                  <a:pt x="2815167" y="571500"/>
                </a:cubicBezTo>
                <a:cubicBezTo>
                  <a:pt x="2815167" y="472470"/>
                  <a:pt x="2805571" y="373517"/>
                  <a:pt x="2794000" y="275166"/>
                </a:cubicBezTo>
                <a:cubicBezTo>
                  <a:pt x="2791393" y="253007"/>
                  <a:pt x="2784313" y="230798"/>
                  <a:pt x="2772834" y="211666"/>
                </a:cubicBezTo>
                <a:cubicBezTo>
                  <a:pt x="2749247" y="172354"/>
                  <a:pt x="2700277" y="153621"/>
                  <a:pt x="2667000" y="127000"/>
                </a:cubicBezTo>
                <a:cubicBezTo>
                  <a:pt x="2612020" y="83016"/>
                  <a:pt x="2634464" y="74909"/>
                  <a:pt x="2561167" y="42333"/>
                </a:cubicBezTo>
                <a:cubicBezTo>
                  <a:pt x="2520390" y="24210"/>
                  <a:pt x="2434167" y="0"/>
                  <a:pt x="2434167" y="0"/>
                </a:cubicBezTo>
                <a:cubicBezTo>
                  <a:pt x="2349500" y="7055"/>
                  <a:pt x="2263477" y="4504"/>
                  <a:pt x="2180167" y="21166"/>
                </a:cubicBezTo>
                <a:cubicBezTo>
                  <a:pt x="2155222" y="26155"/>
                  <a:pt x="2139914" y="53168"/>
                  <a:pt x="2116667" y="63500"/>
                </a:cubicBezTo>
                <a:cubicBezTo>
                  <a:pt x="2075890" y="81623"/>
                  <a:pt x="2032000" y="91722"/>
                  <a:pt x="1989667" y="105833"/>
                </a:cubicBezTo>
                <a:lnTo>
                  <a:pt x="1799167" y="169333"/>
                </a:lnTo>
                <a:lnTo>
                  <a:pt x="1735667" y="190500"/>
                </a:lnTo>
                <a:cubicBezTo>
                  <a:pt x="1667934" y="280811"/>
                  <a:pt x="1686278" y="201083"/>
                  <a:pt x="1651000" y="232833"/>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Freeform 50"/>
          <p:cNvSpPr/>
          <p:nvPr/>
        </p:nvSpPr>
        <p:spPr>
          <a:xfrm>
            <a:off x="1545167" y="4402667"/>
            <a:ext cx="2688253" cy="2235461"/>
          </a:xfrm>
          <a:custGeom>
            <a:avLst/>
            <a:gdLst>
              <a:gd name="connsiteX0" fmla="*/ 2032000 w 2688253"/>
              <a:gd name="connsiteY0" fmla="*/ 63500 h 2235461"/>
              <a:gd name="connsiteX1" fmla="*/ 1735666 w 2688253"/>
              <a:gd name="connsiteY1" fmla="*/ 84666 h 2235461"/>
              <a:gd name="connsiteX2" fmla="*/ 1672166 w 2688253"/>
              <a:gd name="connsiteY2" fmla="*/ 105833 h 2235461"/>
              <a:gd name="connsiteX3" fmla="*/ 1587500 w 2688253"/>
              <a:gd name="connsiteY3" fmla="*/ 127000 h 2235461"/>
              <a:gd name="connsiteX4" fmla="*/ 1418166 w 2688253"/>
              <a:gd name="connsiteY4" fmla="*/ 254000 h 2235461"/>
              <a:gd name="connsiteX5" fmla="*/ 1375833 w 2688253"/>
              <a:gd name="connsiteY5" fmla="*/ 317500 h 2235461"/>
              <a:gd name="connsiteX6" fmla="*/ 1248833 w 2688253"/>
              <a:gd name="connsiteY6" fmla="*/ 571500 h 2235461"/>
              <a:gd name="connsiteX7" fmla="*/ 1206500 w 2688253"/>
              <a:gd name="connsiteY7" fmla="*/ 635000 h 2235461"/>
              <a:gd name="connsiteX8" fmla="*/ 1100666 w 2688253"/>
              <a:gd name="connsiteY8" fmla="*/ 719666 h 2235461"/>
              <a:gd name="connsiteX9" fmla="*/ 1016000 w 2688253"/>
              <a:gd name="connsiteY9" fmla="*/ 783166 h 2235461"/>
              <a:gd name="connsiteX10" fmla="*/ 973666 w 2688253"/>
              <a:gd name="connsiteY10" fmla="*/ 825500 h 2235461"/>
              <a:gd name="connsiteX11" fmla="*/ 804333 w 2688253"/>
              <a:gd name="connsiteY11" fmla="*/ 931333 h 2235461"/>
              <a:gd name="connsiteX12" fmla="*/ 740833 w 2688253"/>
              <a:gd name="connsiteY12" fmla="*/ 973666 h 2235461"/>
              <a:gd name="connsiteX13" fmla="*/ 698500 w 2688253"/>
              <a:gd name="connsiteY13" fmla="*/ 1016000 h 2235461"/>
              <a:gd name="connsiteX14" fmla="*/ 571500 w 2688253"/>
              <a:gd name="connsiteY14" fmla="*/ 1058333 h 2235461"/>
              <a:gd name="connsiteX15" fmla="*/ 486833 w 2688253"/>
              <a:gd name="connsiteY15" fmla="*/ 1121833 h 2235461"/>
              <a:gd name="connsiteX16" fmla="*/ 402166 w 2688253"/>
              <a:gd name="connsiteY16" fmla="*/ 1143000 h 2235461"/>
              <a:gd name="connsiteX17" fmla="*/ 338666 w 2688253"/>
              <a:gd name="connsiteY17" fmla="*/ 1164166 h 2235461"/>
              <a:gd name="connsiteX18" fmla="*/ 275166 w 2688253"/>
              <a:gd name="connsiteY18" fmla="*/ 1206500 h 2235461"/>
              <a:gd name="connsiteX19" fmla="*/ 148166 w 2688253"/>
              <a:gd name="connsiteY19" fmla="*/ 1248833 h 2235461"/>
              <a:gd name="connsiteX20" fmla="*/ 84666 w 2688253"/>
              <a:gd name="connsiteY20" fmla="*/ 1375833 h 2235461"/>
              <a:gd name="connsiteX21" fmla="*/ 0 w 2688253"/>
              <a:gd name="connsiteY21" fmla="*/ 1524000 h 2235461"/>
              <a:gd name="connsiteX22" fmla="*/ 63500 w 2688253"/>
              <a:gd name="connsiteY22" fmla="*/ 1862666 h 2235461"/>
              <a:gd name="connsiteX23" fmla="*/ 127000 w 2688253"/>
              <a:gd name="connsiteY23" fmla="*/ 1905000 h 2235461"/>
              <a:gd name="connsiteX24" fmla="*/ 296333 w 2688253"/>
              <a:gd name="connsiteY24" fmla="*/ 2010833 h 2235461"/>
              <a:gd name="connsiteX25" fmla="*/ 635000 w 2688253"/>
              <a:gd name="connsiteY25" fmla="*/ 2095500 h 2235461"/>
              <a:gd name="connsiteX26" fmla="*/ 635000 w 2688253"/>
              <a:gd name="connsiteY26" fmla="*/ 2095500 h 2235461"/>
              <a:gd name="connsiteX27" fmla="*/ 867833 w 2688253"/>
              <a:gd name="connsiteY27" fmla="*/ 2137833 h 2235461"/>
              <a:gd name="connsiteX28" fmla="*/ 1016000 w 2688253"/>
              <a:gd name="connsiteY28" fmla="*/ 2159000 h 2235461"/>
              <a:gd name="connsiteX29" fmla="*/ 2116666 w 2688253"/>
              <a:gd name="connsiteY29" fmla="*/ 2180166 h 2235461"/>
              <a:gd name="connsiteX30" fmla="*/ 2201333 w 2688253"/>
              <a:gd name="connsiteY30" fmla="*/ 2159000 h 2235461"/>
              <a:gd name="connsiteX31" fmla="*/ 2243666 w 2688253"/>
              <a:gd name="connsiteY31" fmla="*/ 2095500 h 2235461"/>
              <a:gd name="connsiteX32" fmla="*/ 2286000 w 2688253"/>
              <a:gd name="connsiteY32" fmla="*/ 2053166 h 2235461"/>
              <a:gd name="connsiteX33" fmla="*/ 2370666 w 2688253"/>
              <a:gd name="connsiteY33" fmla="*/ 2010833 h 2235461"/>
              <a:gd name="connsiteX34" fmla="*/ 2434166 w 2688253"/>
              <a:gd name="connsiteY34" fmla="*/ 1968500 h 2235461"/>
              <a:gd name="connsiteX35" fmla="*/ 2476500 w 2688253"/>
              <a:gd name="connsiteY35" fmla="*/ 1905000 h 2235461"/>
              <a:gd name="connsiteX36" fmla="*/ 2582333 w 2688253"/>
              <a:gd name="connsiteY36" fmla="*/ 1799166 h 2235461"/>
              <a:gd name="connsiteX37" fmla="*/ 2667000 w 2688253"/>
              <a:gd name="connsiteY37" fmla="*/ 1693333 h 2235461"/>
              <a:gd name="connsiteX38" fmla="*/ 2688166 w 2688253"/>
              <a:gd name="connsiteY38" fmla="*/ 1629833 h 2235461"/>
              <a:gd name="connsiteX39" fmla="*/ 2624666 w 2688253"/>
              <a:gd name="connsiteY39" fmla="*/ 1164166 h 2235461"/>
              <a:gd name="connsiteX40" fmla="*/ 2582333 w 2688253"/>
              <a:gd name="connsiteY40" fmla="*/ 1079500 h 2235461"/>
              <a:gd name="connsiteX41" fmla="*/ 2518833 w 2688253"/>
              <a:gd name="connsiteY41" fmla="*/ 1037166 h 2235461"/>
              <a:gd name="connsiteX42" fmla="*/ 2476500 w 2688253"/>
              <a:gd name="connsiteY42" fmla="*/ 973666 h 2235461"/>
              <a:gd name="connsiteX43" fmla="*/ 2518833 w 2688253"/>
              <a:gd name="connsiteY43" fmla="*/ 698500 h 2235461"/>
              <a:gd name="connsiteX44" fmla="*/ 2561166 w 2688253"/>
              <a:gd name="connsiteY44" fmla="*/ 613833 h 2235461"/>
              <a:gd name="connsiteX45" fmla="*/ 2603500 w 2688253"/>
              <a:gd name="connsiteY45" fmla="*/ 571500 h 2235461"/>
              <a:gd name="connsiteX46" fmla="*/ 2624666 w 2688253"/>
              <a:gd name="connsiteY46" fmla="*/ 127000 h 2235461"/>
              <a:gd name="connsiteX47" fmla="*/ 2518833 w 2688253"/>
              <a:gd name="connsiteY47" fmla="*/ 42333 h 2235461"/>
              <a:gd name="connsiteX48" fmla="*/ 2391833 w 2688253"/>
              <a:gd name="connsiteY48" fmla="*/ 0 h 2235461"/>
              <a:gd name="connsiteX49" fmla="*/ 2032000 w 2688253"/>
              <a:gd name="connsiteY49" fmla="*/ 63500 h 223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88253" h="2235461">
                <a:moveTo>
                  <a:pt x="2032000" y="63500"/>
                </a:moveTo>
                <a:cubicBezTo>
                  <a:pt x="1922639" y="77611"/>
                  <a:pt x="1834017" y="73095"/>
                  <a:pt x="1735666" y="84666"/>
                </a:cubicBezTo>
                <a:cubicBezTo>
                  <a:pt x="1713507" y="87273"/>
                  <a:pt x="1693619" y="99703"/>
                  <a:pt x="1672166" y="105833"/>
                </a:cubicBezTo>
                <a:cubicBezTo>
                  <a:pt x="1644195" y="113825"/>
                  <a:pt x="1615722" y="119944"/>
                  <a:pt x="1587500" y="127000"/>
                </a:cubicBezTo>
                <a:cubicBezTo>
                  <a:pt x="1529459" y="165694"/>
                  <a:pt x="1462915" y="198064"/>
                  <a:pt x="1418166" y="254000"/>
                </a:cubicBezTo>
                <a:cubicBezTo>
                  <a:pt x="1402274" y="273865"/>
                  <a:pt x="1386165" y="294253"/>
                  <a:pt x="1375833" y="317500"/>
                </a:cubicBezTo>
                <a:cubicBezTo>
                  <a:pt x="1258989" y="580401"/>
                  <a:pt x="1424864" y="307454"/>
                  <a:pt x="1248833" y="571500"/>
                </a:cubicBezTo>
                <a:cubicBezTo>
                  <a:pt x="1234722" y="592667"/>
                  <a:pt x="1227667" y="620889"/>
                  <a:pt x="1206500" y="635000"/>
                </a:cubicBezTo>
                <a:cubicBezTo>
                  <a:pt x="1049511" y="739659"/>
                  <a:pt x="1221302" y="619136"/>
                  <a:pt x="1100666" y="719666"/>
                </a:cubicBezTo>
                <a:cubicBezTo>
                  <a:pt x="1073565" y="742250"/>
                  <a:pt x="1043101" y="760582"/>
                  <a:pt x="1016000" y="783166"/>
                </a:cubicBezTo>
                <a:cubicBezTo>
                  <a:pt x="1000669" y="795942"/>
                  <a:pt x="988997" y="812724"/>
                  <a:pt x="973666" y="825500"/>
                </a:cubicBezTo>
                <a:cubicBezTo>
                  <a:pt x="863290" y="917480"/>
                  <a:pt x="920971" y="864683"/>
                  <a:pt x="804333" y="931333"/>
                </a:cubicBezTo>
                <a:cubicBezTo>
                  <a:pt x="782246" y="943954"/>
                  <a:pt x="760698" y="957774"/>
                  <a:pt x="740833" y="973666"/>
                </a:cubicBezTo>
                <a:cubicBezTo>
                  <a:pt x="725250" y="986133"/>
                  <a:pt x="716349" y="1007075"/>
                  <a:pt x="698500" y="1016000"/>
                </a:cubicBezTo>
                <a:cubicBezTo>
                  <a:pt x="658588" y="1035956"/>
                  <a:pt x="571500" y="1058333"/>
                  <a:pt x="571500" y="1058333"/>
                </a:cubicBezTo>
                <a:cubicBezTo>
                  <a:pt x="543278" y="1079500"/>
                  <a:pt x="518386" y="1106056"/>
                  <a:pt x="486833" y="1121833"/>
                </a:cubicBezTo>
                <a:cubicBezTo>
                  <a:pt x="460813" y="1134843"/>
                  <a:pt x="430138" y="1135008"/>
                  <a:pt x="402166" y="1143000"/>
                </a:cubicBezTo>
                <a:cubicBezTo>
                  <a:pt x="380713" y="1149129"/>
                  <a:pt x="359833" y="1157111"/>
                  <a:pt x="338666" y="1164166"/>
                </a:cubicBezTo>
                <a:cubicBezTo>
                  <a:pt x="317499" y="1178277"/>
                  <a:pt x="298413" y="1196168"/>
                  <a:pt x="275166" y="1206500"/>
                </a:cubicBezTo>
                <a:cubicBezTo>
                  <a:pt x="234389" y="1224623"/>
                  <a:pt x="148166" y="1248833"/>
                  <a:pt x="148166" y="1248833"/>
                </a:cubicBezTo>
                <a:cubicBezTo>
                  <a:pt x="109359" y="1365258"/>
                  <a:pt x="150318" y="1260941"/>
                  <a:pt x="84666" y="1375833"/>
                </a:cubicBezTo>
                <a:cubicBezTo>
                  <a:pt x="-22762" y="1563832"/>
                  <a:pt x="103145" y="1369282"/>
                  <a:pt x="0" y="1524000"/>
                </a:cubicBezTo>
                <a:cubicBezTo>
                  <a:pt x="9051" y="1641663"/>
                  <a:pt x="-25973" y="1773193"/>
                  <a:pt x="63500" y="1862666"/>
                </a:cubicBezTo>
                <a:cubicBezTo>
                  <a:pt x="81488" y="1880654"/>
                  <a:pt x="105833" y="1890889"/>
                  <a:pt x="127000" y="1905000"/>
                </a:cubicBezTo>
                <a:cubicBezTo>
                  <a:pt x="208445" y="2027168"/>
                  <a:pt x="120011" y="1922673"/>
                  <a:pt x="296333" y="2010833"/>
                </a:cubicBezTo>
                <a:cubicBezTo>
                  <a:pt x="457773" y="2091552"/>
                  <a:pt x="349876" y="2047979"/>
                  <a:pt x="635000" y="2095500"/>
                </a:cubicBezTo>
                <a:lnTo>
                  <a:pt x="635000" y="2095500"/>
                </a:lnTo>
                <a:cubicBezTo>
                  <a:pt x="755594" y="2135697"/>
                  <a:pt x="668382" y="2111239"/>
                  <a:pt x="867833" y="2137833"/>
                </a:cubicBezTo>
                <a:lnTo>
                  <a:pt x="1016000" y="2159000"/>
                </a:lnTo>
                <a:cubicBezTo>
                  <a:pt x="1450973" y="2303990"/>
                  <a:pt x="1098387" y="2202303"/>
                  <a:pt x="2116666" y="2180166"/>
                </a:cubicBezTo>
                <a:cubicBezTo>
                  <a:pt x="2144888" y="2173111"/>
                  <a:pt x="2177128" y="2175137"/>
                  <a:pt x="2201333" y="2159000"/>
                </a:cubicBezTo>
                <a:cubicBezTo>
                  <a:pt x="2222500" y="2144889"/>
                  <a:pt x="2227774" y="2115365"/>
                  <a:pt x="2243666" y="2095500"/>
                </a:cubicBezTo>
                <a:cubicBezTo>
                  <a:pt x="2256133" y="2079917"/>
                  <a:pt x="2269395" y="2064236"/>
                  <a:pt x="2286000" y="2053166"/>
                </a:cubicBezTo>
                <a:cubicBezTo>
                  <a:pt x="2312254" y="2035663"/>
                  <a:pt x="2343270" y="2026488"/>
                  <a:pt x="2370666" y="2010833"/>
                </a:cubicBezTo>
                <a:cubicBezTo>
                  <a:pt x="2392753" y="1998212"/>
                  <a:pt x="2412999" y="1982611"/>
                  <a:pt x="2434166" y="1968500"/>
                </a:cubicBezTo>
                <a:cubicBezTo>
                  <a:pt x="2448277" y="1947333"/>
                  <a:pt x="2459748" y="1924145"/>
                  <a:pt x="2476500" y="1905000"/>
                </a:cubicBezTo>
                <a:cubicBezTo>
                  <a:pt x="2509353" y="1867454"/>
                  <a:pt x="2554659" y="1840677"/>
                  <a:pt x="2582333" y="1799166"/>
                </a:cubicBezTo>
                <a:cubicBezTo>
                  <a:pt x="2635736" y="1719061"/>
                  <a:pt x="2606678" y="1753654"/>
                  <a:pt x="2667000" y="1693333"/>
                </a:cubicBezTo>
                <a:cubicBezTo>
                  <a:pt x="2674055" y="1672166"/>
                  <a:pt x="2688166" y="1652145"/>
                  <a:pt x="2688166" y="1629833"/>
                </a:cubicBezTo>
                <a:cubicBezTo>
                  <a:pt x="2688166" y="1492491"/>
                  <a:pt x="2693320" y="1301475"/>
                  <a:pt x="2624666" y="1164166"/>
                </a:cubicBezTo>
                <a:cubicBezTo>
                  <a:pt x="2610555" y="1135944"/>
                  <a:pt x="2602533" y="1103740"/>
                  <a:pt x="2582333" y="1079500"/>
                </a:cubicBezTo>
                <a:cubicBezTo>
                  <a:pt x="2566047" y="1059957"/>
                  <a:pt x="2540000" y="1051277"/>
                  <a:pt x="2518833" y="1037166"/>
                </a:cubicBezTo>
                <a:cubicBezTo>
                  <a:pt x="2504722" y="1015999"/>
                  <a:pt x="2478451" y="999030"/>
                  <a:pt x="2476500" y="973666"/>
                </a:cubicBezTo>
                <a:cubicBezTo>
                  <a:pt x="2470829" y="899945"/>
                  <a:pt x="2484386" y="778877"/>
                  <a:pt x="2518833" y="698500"/>
                </a:cubicBezTo>
                <a:cubicBezTo>
                  <a:pt x="2531262" y="669498"/>
                  <a:pt x="2543663" y="640087"/>
                  <a:pt x="2561166" y="613833"/>
                </a:cubicBezTo>
                <a:cubicBezTo>
                  <a:pt x="2572236" y="597228"/>
                  <a:pt x="2589389" y="585611"/>
                  <a:pt x="2603500" y="571500"/>
                </a:cubicBezTo>
                <a:cubicBezTo>
                  <a:pt x="2653736" y="370552"/>
                  <a:pt x="2673076" y="369052"/>
                  <a:pt x="2624666" y="127000"/>
                </a:cubicBezTo>
                <a:cubicBezTo>
                  <a:pt x="2620375" y="105544"/>
                  <a:pt x="2527514" y="46191"/>
                  <a:pt x="2518833" y="42333"/>
                </a:cubicBezTo>
                <a:cubicBezTo>
                  <a:pt x="2478056" y="24210"/>
                  <a:pt x="2391833" y="0"/>
                  <a:pt x="2391833" y="0"/>
                </a:cubicBezTo>
                <a:cubicBezTo>
                  <a:pt x="2100936" y="22376"/>
                  <a:pt x="2141361" y="49389"/>
                  <a:pt x="2032000" y="63500"/>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284723" y="323447"/>
            <a:ext cx="1338828" cy="523220"/>
          </a:xfrm>
          <a:prstGeom prst="rect">
            <a:avLst/>
          </a:prstGeom>
          <a:noFill/>
        </p:spPr>
        <p:txBody>
          <a:bodyPr wrap="none" rtlCol="0">
            <a:spAutoFit/>
          </a:bodyPr>
          <a:lstStyle/>
          <a:p>
            <a:r>
              <a:rPr lang="en-US" sz="2800" b="1" dirty="0" smtClean="0">
                <a:latin typeface="Arial"/>
                <a:cs typeface="Arial"/>
              </a:rPr>
              <a:t>2</a:t>
            </a:r>
            <a:r>
              <a:rPr lang="en-US" sz="2800" b="1" baseline="30000" dirty="0" smtClean="0">
                <a:latin typeface="Arial"/>
                <a:cs typeface="Arial"/>
              </a:rPr>
              <a:t>nd</a:t>
            </a:r>
            <a:r>
              <a:rPr lang="en-US" sz="2800" b="1" dirty="0" smtClean="0">
                <a:latin typeface="Arial"/>
                <a:cs typeface="Arial"/>
              </a:rPr>
              <a:t> bar</a:t>
            </a:r>
            <a:endParaRPr lang="en-US" sz="2800" b="1" dirty="0">
              <a:latin typeface="Arial"/>
              <a:cs typeface="Arial"/>
            </a:endParaRPr>
          </a:p>
        </p:txBody>
      </p:sp>
      <p:sp>
        <p:nvSpPr>
          <p:cNvPr id="55" name="TextBox 54"/>
          <p:cNvSpPr txBox="1"/>
          <p:nvPr/>
        </p:nvSpPr>
        <p:spPr>
          <a:xfrm>
            <a:off x="321617" y="5815515"/>
            <a:ext cx="1481095" cy="707886"/>
          </a:xfrm>
          <a:prstGeom prst="rect">
            <a:avLst/>
          </a:prstGeom>
          <a:noFill/>
        </p:spPr>
        <p:txBody>
          <a:bodyPr wrap="none" rtlCol="0">
            <a:spAutoFit/>
          </a:bodyPr>
          <a:lstStyle/>
          <a:p>
            <a:r>
              <a:rPr lang="en-US" sz="2000" b="1" dirty="0" smtClean="0">
                <a:latin typeface="Arial"/>
                <a:cs typeface="Arial"/>
              </a:rPr>
              <a:t>Job 1</a:t>
            </a:r>
          </a:p>
          <a:p>
            <a:r>
              <a:rPr lang="en-US" sz="2000" b="1" dirty="0" smtClean="0">
                <a:latin typeface="Arial"/>
                <a:cs typeface="Arial"/>
              </a:rPr>
              <a:t>(Map-only)</a:t>
            </a:r>
            <a:endParaRPr lang="en-US" sz="2000" b="1" dirty="0">
              <a:latin typeface="Arial"/>
              <a:cs typeface="Arial"/>
            </a:endParaRPr>
          </a:p>
        </p:txBody>
      </p:sp>
      <p:sp>
        <p:nvSpPr>
          <p:cNvPr id="56" name="TextBox 55"/>
          <p:cNvSpPr txBox="1"/>
          <p:nvPr/>
        </p:nvSpPr>
        <p:spPr>
          <a:xfrm>
            <a:off x="0" y="4853057"/>
            <a:ext cx="1481095" cy="707886"/>
          </a:xfrm>
          <a:prstGeom prst="rect">
            <a:avLst/>
          </a:prstGeom>
          <a:noFill/>
        </p:spPr>
        <p:txBody>
          <a:bodyPr wrap="none" rtlCol="0">
            <a:spAutoFit/>
          </a:bodyPr>
          <a:lstStyle/>
          <a:p>
            <a:r>
              <a:rPr lang="en-US" sz="2000" b="1" dirty="0" smtClean="0">
                <a:latin typeface="Arial"/>
                <a:cs typeface="Arial"/>
              </a:rPr>
              <a:t>Job 2</a:t>
            </a:r>
          </a:p>
          <a:p>
            <a:r>
              <a:rPr lang="en-US" sz="2000" b="1" dirty="0" smtClean="0">
                <a:latin typeface="Arial"/>
                <a:cs typeface="Arial"/>
              </a:rPr>
              <a:t>(Map-only)</a:t>
            </a:r>
            <a:endParaRPr lang="en-US" sz="2000" b="1" dirty="0">
              <a:latin typeface="Arial"/>
              <a:cs typeface="Arial"/>
            </a:endParaRPr>
          </a:p>
        </p:txBody>
      </p:sp>
      <p:sp>
        <p:nvSpPr>
          <p:cNvPr id="57" name="TextBox 56"/>
          <p:cNvSpPr txBox="1"/>
          <p:nvPr/>
        </p:nvSpPr>
        <p:spPr>
          <a:xfrm>
            <a:off x="396879" y="2604202"/>
            <a:ext cx="1481095" cy="707886"/>
          </a:xfrm>
          <a:prstGeom prst="rect">
            <a:avLst/>
          </a:prstGeom>
          <a:noFill/>
        </p:spPr>
        <p:txBody>
          <a:bodyPr wrap="none" rtlCol="0">
            <a:spAutoFit/>
          </a:bodyPr>
          <a:lstStyle/>
          <a:p>
            <a:r>
              <a:rPr lang="en-US" sz="2000" b="1" dirty="0" smtClean="0">
                <a:latin typeface="Arial"/>
                <a:cs typeface="Arial"/>
              </a:rPr>
              <a:t>Job 3</a:t>
            </a:r>
          </a:p>
          <a:p>
            <a:r>
              <a:rPr lang="en-US" sz="2000" b="1" dirty="0" smtClean="0">
                <a:latin typeface="Arial"/>
                <a:cs typeface="Arial"/>
              </a:rPr>
              <a:t>(Map-only)</a:t>
            </a:r>
            <a:endParaRPr lang="en-US" sz="2000" b="1" dirty="0">
              <a:latin typeface="Arial"/>
              <a:cs typeface="Arial"/>
            </a:endParaRPr>
          </a:p>
        </p:txBody>
      </p:sp>
      <p:sp>
        <p:nvSpPr>
          <p:cNvPr id="61" name="TextBox 60"/>
          <p:cNvSpPr txBox="1"/>
          <p:nvPr/>
        </p:nvSpPr>
        <p:spPr>
          <a:xfrm>
            <a:off x="3070247" y="1656633"/>
            <a:ext cx="854546" cy="400110"/>
          </a:xfrm>
          <a:prstGeom prst="rect">
            <a:avLst/>
          </a:prstGeom>
          <a:noFill/>
        </p:spPr>
        <p:txBody>
          <a:bodyPr wrap="none" rtlCol="0">
            <a:spAutoFit/>
          </a:bodyPr>
          <a:lstStyle/>
          <a:p>
            <a:r>
              <a:rPr lang="en-US" sz="2000" b="1" dirty="0" smtClean="0">
                <a:latin typeface="Arial"/>
                <a:cs typeface="Arial"/>
              </a:rPr>
              <a:t>Job 4</a:t>
            </a:r>
          </a:p>
        </p:txBody>
      </p:sp>
      <p:sp>
        <p:nvSpPr>
          <p:cNvPr id="62" name="TextBox 61"/>
          <p:cNvSpPr txBox="1"/>
          <p:nvPr/>
        </p:nvSpPr>
        <p:spPr>
          <a:xfrm>
            <a:off x="3042673" y="850900"/>
            <a:ext cx="854546" cy="400110"/>
          </a:xfrm>
          <a:prstGeom prst="rect">
            <a:avLst/>
          </a:prstGeom>
          <a:noFill/>
        </p:spPr>
        <p:txBody>
          <a:bodyPr wrap="none" rtlCol="0">
            <a:spAutoFit/>
          </a:bodyPr>
          <a:lstStyle/>
          <a:p>
            <a:r>
              <a:rPr lang="en-US" sz="2000" b="1" dirty="0" smtClean="0">
                <a:latin typeface="Arial"/>
                <a:cs typeface="Arial"/>
              </a:rPr>
              <a:t>Job 5</a:t>
            </a:r>
          </a:p>
        </p:txBody>
      </p:sp>
      <p:sp>
        <p:nvSpPr>
          <p:cNvPr id="2" name="Freeform 1"/>
          <p:cNvSpPr/>
          <p:nvPr/>
        </p:nvSpPr>
        <p:spPr>
          <a:xfrm>
            <a:off x="4533704" y="4254500"/>
            <a:ext cx="1456463" cy="1375833"/>
          </a:xfrm>
          <a:custGeom>
            <a:avLst/>
            <a:gdLst>
              <a:gd name="connsiteX0" fmla="*/ 1456463 w 1456463"/>
              <a:gd name="connsiteY0" fmla="*/ 1375833 h 1375833"/>
              <a:gd name="connsiteX1" fmla="*/ 122963 w 1456463"/>
              <a:gd name="connsiteY1" fmla="*/ 1058333 h 1375833"/>
              <a:gd name="connsiteX2" fmla="*/ 59463 w 1456463"/>
              <a:gd name="connsiteY2" fmla="*/ 0 h 1375833"/>
            </a:gdLst>
            <a:ahLst/>
            <a:cxnLst>
              <a:cxn ang="0">
                <a:pos x="connsiteX0" y="connsiteY0"/>
              </a:cxn>
              <a:cxn ang="0">
                <a:pos x="connsiteX1" y="connsiteY1"/>
              </a:cxn>
              <a:cxn ang="0">
                <a:pos x="connsiteX2" y="connsiteY2"/>
              </a:cxn>
            </a:cxnLst>
            <a:rect l="l" t="t" r="r" b="b"/>
            <a:pathLst>
              <a:path w="1456463" h="1375833">
                <a:moveTo>
                  <a:pt x="1456463" y="1375833"/>
                </a:moveTo>
                <a:cubicBezTo>
                  <a:pt x="906129" y="1331735"/>
                  <a:pt x="355796" y="1287638"/>
                  <a:pt x="122963" y="1058333"/>
                </a:cubicBezTo>
                <a:cubicBezTo>
                  <a:pt x="-109870" y="829028"/>
                  <a:pt x="59463" y="0"/>
                  <a:pt x="59463" y="0"/>
                </a:cubicBezTo>
              </a:path>
            </a:pathLst>
          </a:cu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4804833" y="4233333"/>
            <a:ext cx="1185334" cy="1333500"/>
          </a:xfrm>
          <a:custGeom>
            <a:avLst/>
            <a:gdLst>
              <a:gd name="connsiteX0" fmla="*/ 1185334 w 1185334"/>
              <a:gd name="connsiteY0" fmla="*/ 1333500 h 1333500"/>
              <a:gd name="connsiteX1" fmla="*/ 338667 w 1185334"/>
              <a:gd name="connsiteY1" fmla="*/ 804334 h 1333500"/>
              <a:gd name="connsiteX2" fmla="*/ 0 w 1185334"/>
              <a:gd name="connsiteY2" fmla="*/ 0 h 1333500"/>
            </a:gdLst>
            <a:ahLst/>
            <a:cxnLst>
              <a:cxn ang="0">
                <a:pos x="connsiteX0" y="connsiteY0"/>
              </a:cxn>
              <a:cxn ang="0">
                <a:pos x="connsiteX1" y="connsiteY1"/>
              </a:cxn>
              <a:cxn ang="0">
                <a:pos x="connsiteX2" y="connsiteY2"/>
              </a:cxn>
            </a:cxnLst>
            <a:rect l="l" t="t" r="r" b="b"/>
            <a:pathLst>
              <a:path w="1185334" h="1333500">
                <a:moveTo>
                  <a:pt x="1185334" y="1333500"/>
                </a:moveTo>
                <a:cubicBezTo>
                  <a:pt x="860778" y="1180042"/>
                  <a:pt x="536223" y="1026584"/>
                  <a:pt x="338667" y="804334"/>
                </a:cubicBezTo>
                <a:cubicBezTo>
                  <a:pt x="141111" y="582084"/>
                  <a:pt x="0" y="0"/>
                  <a:pt x="0" y="0"/>
                </a:cubicBezTo>
              </a:path>
            </a:pathLst>
          </a:cu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3886593" y="1641162"/>
            <a:ext cx="4431907" cy="4751171"/>
          </a:xfrm>
          <a:custGeom>
            <a:avLst/>
            <a:gdLst>
              <a:gd name="connsiteX0" fmla="*/ 156240 w 4431907"/>
              <a:gd name="connsiteY0" fmla="*/ 2295838 h 4751171"/>
              <a:gd name="connsiteX1" fmla="*/ 219740 w 4431907"/>
              <a:gd name="connsiteY1" fmla="*/ 2401671 h 4751171"/>
              <a:gd name="connsiteX2" fmla="*/ 262074 w 4431907"/>
              <a:gd name="connsiteY2" fmla="*/ 2465171 h 4751171"/>
              <a:gd name="connsiteX3" fmla="*/ 325574 w 4431907"/>
              <a:gd name="connsiteY3" fmla="*/ 2592171 h 4751171"/>
              <a:gd name="connsiteX4" fmla="*/ 389074 w 4431907"/>
              <a:gd name="connsiteY4" fmla="*/ 2698005 h 4751171"/>
              <a:gd name="connsiteX5" fmla="*/ 431407 w 4431907"/>
              <a:gd name="connsiteY5" fmla="*/ 2825005 h 4751171"/>
              <a:gd name="connsiteX6" fmla="*/ 452574 w 4431907"/>
              <a:gd name="connsiteY6" fmla="*/ 2888505 h 4751171"/>
              <a:gd name="connsiteX7" fmla="*/ 494907 w 4431907"/>
              <a:gd name="connsiteY7" fmla="*/ 3079005 h 4751171"/>
              <a:gd name="connsiteX8" fmla="*/ 537240 w 4431907"/>
              <a:gd name="connsiteY8" fmla="*/ 3375338 h 4751171"/>
              <a:gd name="connsiteX9" fmla="*/ 579574 w 4431907"/>
              <a:gd name="connsiteY9" fmla="*/ 3671671 h 4751171"/>
              <a:gd name="connsiteX10" fmla="*/ 621907 w 4431907"/>
              <a:gd name="connsiteY10" fmla="*/ 3925671 h 4751171"/>
              <a:gd name="connsiteX11" fmla="*/ 643074 w 4431907"/>
              <a:gd name="connsiteY11" fmla="*/ 3989171 h 4751171"/>
              <a:gd name="connsiteX12" fmla="*/ 664240 w 4431907"/>
              <a:gd name="connsiteY12" fmla="*/ 4073838 h 4751171"/>
              <a:gd name="connsiteX13" fmla="*/ 706574 w 4431907"/>
              <a:gd name="connsiteY13" fmla="*/ 4137338 h 4751171"/>
              <a:gd name="connsiteX14" fmla="*/ 770074 w 4431907"/>
              <a:gd name="connsiteY14" fmla="*/ 4264338 h 4751171"/>
              <a:gd name="connsiteX15" fmla="*/ 812407 w 4431907"/>
              <a:gd name="connsiteY15" fmla="*/ 4349005 h 4751171"/>
              <a:gd name="connsiteX16" fmla="*/ 939407 w 4431907"/>
              <a:gd name="connsiteY16" fmla="*/ 4433671 h 4751171"/>
              <a:gd name="connsiteX17" fmla="*/ 1002907 w 4431907"/>
              <a:gd name="connsiteY17" fmla="*/ 4476005 h 4751171"/>
              <a:gd name="connsiteX18" fmla="*/ 1108740 w 4431907"/>
              <a:gd name="connsiteY18" fmla="*/ 4581838 h 4751171"/>
              <a:gd name="connsiteX19" fmla="*/ 1214574 w 4431907"/>
              <a:gd name="connsiteY19" fmla="*/ 4666505 h 4751171"/>
              <a:gd name="connsiteX20" fmla="*/ 1341574 w 4431907"/>
              <a:gd name="connsiteY20" fmla="*/ 4708838 h 4751171"/>
              <a:gd name="connsiteX21" fmla="*/ 1489740 w 4431907"/>
              <a:gd name="connsiteY21" fmla="*/ 4751171 h 4751171"/>
              <a:gd name="connsiteX22" fmla="*/ 2357574 w 4431907"/>
              <a:gd name="connsiteY22" fmla="*/ 4730005 h 4751171"/>
              <a:gd name="connsiteX23" fmla="*/ 2463407 w 4431907"/>
              <a:gd name="connsiteY23" fmla="*/ 4708838 h 4751171"/>
              <a:gd name="connsiteX24" fmla="*/ 2611574 w 4431907"/>
              <a:gd name="connsiteY24" fmla="*/ 4645338 h 4751171"/>
              <a:gd name="connsiteX25" fmla="*/ 2738574 w 4431907"/>
              <a:gd name="connsiteY25" fmla="*/ 4560671 h 4751171"/>
              <a:gd name="connsiteX26" fmla="*/ 2823240 w 4431907"/>
              <a:gd name="connsiteY26" fmla="*/ 4476005 h 4751171"/>
              <a:gd name="connsiteX27" fmla="*/ 2886740 w 4431907"/>
              <a:gd name="connsiteY27" fmla="*/ 4433671 h 4751171"/>
              <a:gd name="connsiteX28" fmla="*/ 2929074 w 4431907"/>
              <a:gd name="connsiteY28" fmla="*/ 4391338 h 4751171"/>
              <a:gd name="connsiteX29" fmla="*/ 3056074 w 4431907"/>
              <a:gd name="connsiteY29" fmla="*/ 4306671 h 4751171"/>
              <a:gd name="connsiteX30" fmla="*/ 3119574 w 4431907"/>
              <a:gd name="connsiteY30" fmla="*/ 4264338 h 4751171"/>
              <a:gd name="connsiteX31" fmla="*/ 3204240 w 4431907"/>
              <a:gd name="connsiteY31" fmla="*/ 4200838 h 4751171"/>
              <a:gd name="connsiteX32" fmla="*/ 3267740 w 4431907"/>
              <a:gd name="connsiteY32" fmla="*/ 4179671 h 4751171"/>
              <a:gd name="connsiteX33" fmla="*/ 3394740 w 4431907"/>
              <a:gd name="connsiteY33" fmla="*/ 4095005 h 4751171"/>
              <a:gd name="connsiteX34" fmla="*/ 3458240 w 4431907"/>
              <a:gd name="connsiteY34" fmla="*/ 4052671 h 4751171"/>
              <a:gd name="connsiteX35" fmla="*/ 3521740 w 4431907"/>
              <a:gd name="connsiteY35" fmla="*/ 4031505 h 4751171"/>
              <a:gd name="connsiteX36" fmla="*/ 3669907 w 4431907"/>
              <a:gd name="connsiteY36" fmla="*/ 3946838 h 4751171"/>
              <a:gd name="connsiteX37" fmla="*/ 3733407 w 4431907"/>
              <a:gd name="connsiteY37" fmla="*/ 3925671 h 4751171"/>
              <a:gd name="connsiteX38" fmla="*/ 3818074 w 4431907"/>
              <a:gd name="connsiteY38" fmla="*/ 3883338 h 4751171"/>
              <a:gd name="connsiteX39" fmla="*/ 3923907 w 4431907"/>
              <a:gd name="connsiteY39" fmla="*/ 3841005 h 4751171"/>
              <a:gd name="connsiteX40" fmla="*/ 4072074 w 4431907"/>
              <a:gd name="connsiteY40" fmla="*/ 3777505 h 4751171"/>
              <a:gd name="connsiteX41" fmla="*/ 4135574 w 4431907"/>
              <a:gd name="connsiteY41" fmla="*/ 3735171 h 4751171"/>
              <a:gd name="connsiteX42" fmla="*/ 4177907 w 4431907"/>
              <a:gd name="connsiteY42" fmla="*/ 3671671 h 4751171"/>
              <a:gd name="connsiteX43" fmla="*/ 4241407 w 4431907"/>
              <a:gd name="connsiteY43" fmla="*/ 3650505 h 4751171"/>
              <a:gd name="connsiteX44" fmla="*/ 4368407 w 4431907"/>
              <a:gd name="connsiteY44" fmla="*/ 3502338 h 4751171"/>
              <a:gd name="connsiteX45" fmla="*/ 4389574 w 4431907"/>
              <a:gd name="connsiteY45" fmla="*/ 3417671 h 4751171"/>
              <a:gd name="connsiteX46" fmla="*/ 4431907 w 4431907"/>
              <a:gd name="connsiteY46" fmla="*/ 3354171 h 4751171"/>
              <a:gd name="connsiteX47" fmla="*/ 4389574 w 4431907"/>
              <a:gd name="connsiteY47" fmla="*/ 2676838 h 4751171"/>
              <a:gd name="connsiteX48" fmla="*/ 4347240 w 4431907"/>
              <a:gd name="connsiteY48" fmla="*/ 2549838 h 4751171"/>
              <a:gd name="connsiteX49" fmla="*/ 4304907 w 4431907"/>
              <a:gd name="connsiteY49" fmla="*/ 2380505 h 4751171"/>
              <a:gd name="connsiteX50" fmla="*/ 4241407 w 4431907"/>
              <a:gd name="connsiteY50" fmla="*/ 2168838 h 4751171"/>
              <a:gd name="connsiteX51" fmla="*/ 4220240 w 4431907"/>
              <a:gd name="connsiteY51" fmla="*/ 2105338 h 4751171"/>
              <a:gd name="connsiteX52" fmla="*/ 4114407 w 4431907"/>
              <a:gd name="connsiteY52" fmla="*/ 1957171 h 4751171"/>
              <a:gd name="connsiteX53" fmla="*/ 4050907 w 4431907"/>
              <a:gd name="connsiteY53" fmla="*/ 1914838 h 4751171"/>
              <a:gd name="connsiteX54" fmla="*/ 3945074 w 4431907"/>
              <a:gd name="connsiteY54" fmla="*/ 1787838 h 4751171"/>
              <a:gd name="connsiteX55" fmla="*/ 3902740 w 4431907"/>
              <a:gd name="connsiteY55" fmla="*/ 1660838 h 4751171"/>
              <a:gd name="connsiteX56" fmla="*/ 3860407 w 4431907"/>
              <a:gd name="connsiteY56" fmla="*/ 1533838 h 4751171"/>
              <a:gd name="connsiteX57" fmla="*/ 3839240 w 4431907"/>
              <a:gd name="connsiteY57" fmla="*/ 1470338 h 4751171"/>
              <a:gd name="connsiteX58" fmla="*/ 3733407 w 4431907"/>
              <a:gd name="connsiteY58" fmla="*/ 1322171 h 4751171"/>
              <a:gd name="connsiteX59" fmla="*/ 3712240 w 4431907"/>
              <a:gd name="connsiteY59" fmla="*/ 1258671 h 4751171"/>
              <a:gd name="connsiteX60" fmla="*/ 3458240 w 4431907"/>
              <a:gd name="connsiteY60" fmla="*/ 1047005 h 4751171"/>
              <a:gd name="connsiteX61" fmla="*/ 3394740 w 4431907"/>
              <a:gd name="connsiteY61" fmla="*/ 1004671 h 4751171"/>
              <a:gd name="connsiteX62" fmla="*/ 3225407 w 4431907"/>
              <a:gd name="connsiteY62" fmla="*/ 941171 h 4751171"/>
              <a:gd name="connsiteX63" fmla="*/ 3140740 w 4431907"/>
              <a:gd name="connsiteY63" fmla="*/ 920005 h 4751171"/>
              <a:gd name="connsiteX64" fmla="*/ 3013740 w 4431907"/>
              <a:gd name="connsiteY64" fmla="*/ 856505 h 4751171"/>
              <a:gd name="connsiteX65" fmla="*/ 2802074 w 4431907"/>
              <a:gd name="connsiteY65" fmla="*/ 814171 h 4751171"/>
              <a:gd name="connsiteX66" fmla="*/ 2653907 w 4431907"/>
              <a:gd name="connsiteY66" fmla="*/ 793005 h 4751171"/>
              <a:gd name="connsiteX67" fmla="*/ 2399907 w 4431907"/>
              <a:gd name="connsiteY67" fmla="*/ 729505 h 4751171"/>
              <a:gd name="connsiteX68" fmla="*/ 2315240 w 4431907"/>
              <a:gd name="connsiteY68" fmla="*/ 708338 h 4751171"/>
              <a:gd name="connsiteX69" fmla="*/ 2188240 w 4431907"/>
              <a:gd name="connsiteY69" fmla="*/ 666005 h 4751171"/>
              <a:gd name="connsiteX70" fmla="*/ 2103574 w 4431907"/>
              <a:gd name="connsiteY70" fmla="*/ 644838 h 4751171"/>
              <a:gd name="connsiteX71" fmla="*/ 1976574 w 4431907"/>
              <a:gd name="connsiteY71" fmla="*/ 602505 h 4751171"/>
              <a:gd name="connsiteX72" fmla="*/ 1849574 w 4431907"/>
              <a:gd name="connsiteY72" fmla="*/ 517838 h 4751171"/>
              <a:gd name="connsiteX73" fmla="*/ 1807240 w 4431907"/>
              <a:gd name="connsiteY73" fmla="*/ 475505 h 4751171"/>
              <a:gd name="connsiteX74" fmla="*/ 1743740 w 4431907"/>
              <a:gd name="connsiteY74" fmla="*/ 454338 h 4751171"/>
              <a:gd name="connsiteX75" fmla="*/ 1595574 w 4431907"/>
              <a:gd name="connsiteY75" fmla="*/ 306171 h 4751171"/>
              <a:gd name="connsiteX76" fmla="*/ 1489740 w 4431907"/>
              <a:gd name="connsiteY76" fmla="*/ 242671 h 4751171"/>
              <a:gd name="connsiteX77" fmla="*/ 1426240 w 4431907"/>
              <a:gd name="connsiteY77" fmla="*/ 200338 h 4751171"/>
              <a:gd name="connsiteX78" fmla="*/ 1193407 w 4431907"/>
              <a:gd name="connsiteY78" fmla="*/ 158005 h 4751171"/>
              <a:gd name="connsiteX79" fmla="*/ 1002907 w 4431907"/>
              <a:gd name="connsiteY79" fmla="*/ 52171 h 4751171"/>
              <a:gd name="connsiteX80" fmla="*/ 621907 w 4431907"/>
              <a:gd name="connsiteY80" fmla="*/ 31005 h 4751171"/>
              <a:gd name="connsiteX81" fmla="*/ 325574 w 4431907"/>
              <a:gd name="connsiteY81" fmla="*/ 31005 h 4751171"/>
              <a:gd name="connsiteX82" fmla="*/ 262074 w 4431907"/>
              <a:gd name="connsiteY82" fmla="*/ 73338 h 4751171"/>
              <a:gd name="connsiteX83" fmla="*/ 113907 w 4431907"/>
              <a:gd name="connsiteY83" fmla="*/ 158005 h 4751171"/>
              <a:gd name="connsiteX84" fmla="*/ 71574 w 4431907"/>
              <a:gd name="connsiteY84" fmla="*/ 306171 h 4751171"/>
              <a:gd name="connsiteX85" fmla="*/ 29240 w 4431907"/>
              <a:gd name="connsiteY85" fmla="*/ 517838 h 4751171"/>
              <a:gd name="connsiteX86" fmla="*/ 29240 w 4431907"/>
              <a:gd name="connsiteY86" fmla="*/ 1301005 h 4751171"/>
              <a:gd name="connsiteX87" fmla="*/ 50407 w 4431907"/>
              <a:gd name="connsiteY87" fmla="*/ 1406838 h 4751171"/>
              <a:gd name="connsiteX88" fmla="*/ 92740 w 4431907"/>
              <a:gd name="connsiteY88" fmla="*/ 1555005 h 4751171"/>
              <a:gd name="connsiteX89" fmla="*/ 113907 w 4431907"/>
              <a:gd name="connsiteY89" fmla="*/ 1639671 h 4751171"/>
              <a:gd name="connsiteX90" fmla="*/ 156240 w 4431907"/>
              <a:gd name="connsiteY90" fmla="*/ 2211171 h 4751171"/>
              <a:gd name="connsiteX91" fmla="*/ 156240 w 4431907"/>
              <a:gd name="connsiteY91" fmla="*/ 2295838 h 475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431907" h="4751171">
                <a:moveTo>
                  <a:pt x="156240" y="2295838"/>
                </a:moveTo>
                <a:cubicBezTo>
                  <a:pt x="166823" y="2327588"/>
                  <a:pt x="197935" y="2366784"/>
                  <a:pt x="219740" y="2401671"/>
                </a:cubicBezTo>
                <a:cubicBezTo>
                  <a:pt x="233223" y="2423243"/>
                  <a:pt x="250697" y="2442417"/>
                  <a:pt x="262074" y="2465171"/>
                </a:cubicBezTo>
                <a:cubicBezTo>
                  <a:pt x="349708" y="2640439"/>
                  <a:pt x="204250" y="2410188"/>
                  <a:pt x="325574" y="2592171"/>
                </a:cubicBezTo>
                <a:cubicBezTo>
                  <a:pt x="418013" y="2869496"/>
                  <a:pt x="272858" y="2465573"/>
                  <a:pt x="389074" y="2698005"/>
                </a:cubicBezTo>
                <a:cubicBezTo>
                  <a:pt x="409030" y="2737917"/>
                  <a:pt x="417296" y="2782672"/>
                  <a:pt x="431407" y="2825005"/>
                </a:cubicBezTo>
                <a:cubicBezTo>
                  <a:pt x="438463" y="2846172"/>
                  <a:pt x="447163" y="2866859"/>
                  <a:pt x="452574" y="2888505"/>
                </a:cubicBezTo>
                <a:cubicBezTo>
                  <a:pt x="470048" y="2958403"/>
                  <a:pt x="483392" y="3006074"/>
                  <a:pt x="494907" y="3079005"/>
                </a:cubicBezTo>
                <a:cubicBezTo>
                  <a:pt x="510469" y="3177564"/>
                  <a:pt x="524864" y="3276328"/>
                  <a:pt x="537240" y="3375338"/>
                </a:cubicBezTo>
                <a:cubicBezTo>
                  <a:pt x="577220" y="3695170"/>
                  <a:pt x="538878" y="3407144"/>
                  <a:pt x="579574" y="3671671"/>
                </a:cubicBezTo>
                <a:cubicBezTo>
                  <a:pt x="593912" y="3764871"/>
                  <a:pt x="599548" y="3836235"/>
                  <a:pt x="621907" y="3925671"/>
                </a:cubicBezTo>
                <a:cubicBezTo>
                  <a:pt x="627318" y="3947316"/>
                  <a:pt x="636945" y="3967718"/>
                  <a:pt x="643074" y="3989171"/>
                </a:cubicBezTo>
                <a:cubicBezTo>
                  <a:pt x="651066" y="4017143"/>
                  <a:pt x="652781" y="4047099"/>
                  <a:pt x="664240" y="4073838"/>
                </a:cubicBezTo>
                <a:cubicBezTo>
                  <a:pt x="674261" y="4097220"/>
                  <a:pt x="692463" y="4116171"/>
                  <a:pt x="706574" y="4137338"/>
                </a:cubicBezTo>
                <a:cubicBezTo>
                  <a:pt x="745381" y="4253763"/>
                  <a:pt x="704422" y="4149446"/>
                  <a:pt x="770074" y="4264338"/>
                </a:cubicBezTo>
                <a:cubicBezTo>
                  <a:pt x="785729" y="4291734"/>
                  <a:pt x="790095" y="4326693"/>
                  <a:pt x="812407" y="4349005"/>
                </a:cubicBezTo>
                <a:cubicBezTo>
                  <a:pt x="848383" y="4384981"/>
                  <a:pt x="897074" y="4405449"/>
                  <a:pt x="939407" y="4433671"/>
                </a:cubicBezTo>
                <a:lnTo>
                  <a:pt x="1002907" y="4476005"/>
                </a:lnTo>
                <a:cubicBezTo>
                  <a:pt x="1075477" y="4584860"/>
                  <a:pt x="1007948" y="4501205"/>
                  <a:pt x="1108740" y="4581838"/>
                </a:cubicBezTo>
                <a:cubicBezTo>
                  <a:pt x="1163716" y="4625818"/>
                  <a:pt x="1141285" y="4633932"/>
                  <a:pt x="1214574" y="4666505"/>
                </a:cubicBezTo>
                <a:cubicBezTo>
                  <a:pt x="1255351" y="4684628"/>
                  <a:pt x="1299241" y="4694727"/>
                  <a:pt x="1341574" y="4708838"/>
                </a:cubicBezTo>
                <a:cubicBezTo>
                  <a:pt x="1432677" y="4739206"/>
                  <a:pt x="1383421" y="4724592"/>
                  <a:pt x="1489740" y="4751171"/>
                </a:cubicBezTo>
                <a:lnTo>
                  <a:pt x="2357574" y="4730005"/>
                </a:lnTo>
                <a:cubicBezTo>
                  <a:pt x="2393516" y="4728442"/>
                  <a:pt x="2428505" y="4717564"/>
                  <a:pt x="2463407" y="4708838"/>
                </a:cubicBezTo>
                <a:cubicBezTo>
                  <a:pt x="2513456" y="4696326"/>
                  <a:pt x="2568307" y="4671298"/>
                  <a:pt x="2611574" y="4645338"/>
                </a:cubicBezTo>
                <a:cubicBezTo>
                  <a:pt x="2655202" y="4619161"/>
                  <a:pt x="2702598" y="4596647"/>
                  <a:pt x="2738574" y="4560671"/>
                </a:cubicBezTo>
                <a:cubicBezTo>
                  <a:pt x="2766796" y="4532449"/>
                  <a:pt x="2792937" y="4501979"/>
                  <a:pt x="2823240" y="4476005"/>
                </a:cubicBezTo>
                <a:cubicBezTo>
                  <a:pt x="2842555" y="4459449"/>
                  <a:pt x="2866875" y="4449563"/>
                  <a:pt x="2886740" y="4433671"/>
                </a:cubicBezTo>
                <a:cubicBezTo>
                  <a:pt x="2902323" y="4421204"/>
                  <a:pt x="2913109" y="4403312"/>
                  <a:pt x="2929074" y="4391338"/>
                </a:cubicBezTo>
                <a:cubicBezTo>
                  <a:pt x="2969777" y="4360811"/>
                  <a:pt x="3013741" y="4334893"/>
                  <a:pt x="3056074" y="4306671"/>
                </a:cubicBezTo>
                <a:cubicBezTo>
                  <a:pt x="3077241" y="4292560"/>
                  <a:pt x="3099223" y="4279602"/>
                  <a:pt x="3119574" y="4264338"/>
                </a:cubicBezTo>
                <a:cubicBezTo>
                  <a:pt x="3147796" y="4243171"/>
                  <a:pt x="3173611" y="4218341"/>
                  <a:pt x="3204240" y="4200838"/>
                </a:cubicBezTo>
                <a:cubicBezTo>
                  <a:pt x="3223612" y="4189768"/>
                  <a:pt x="3246573" y="4186727"/>
                  <a:pt x="3267740" y="4179671"/>
                </a:cubicBezTo>
                <a:cubicBezTo>
                  <a:pt x="3342149" y="4068060"/>
                  <a:pt x="3267169" y="4149679"/>
                  <a:pt x="3394740" y="4095005"/>
                </a:cubicBezTo>
                <a:cubicBezTo>
                  <a:pt x="3418122" y="4084984"/>
                  <a:pt x="3435486" y="4064048"/>
                  <a:pt x="3458240" y="4052671"/>
                </a:cubicBezTo>
                <a:cubicBezTo>
                  <a:pt x="3478196" y="4042693"/>
                  <a:pt x="3500573" y="4038560"/>
                  <a:pt x="3521740" y="4031505"/>
                </a:cubicBezTo>
                <a:cubicBezTo>
                  <a:pt x="3585515" y="3988987"/>
                  <a:pt x="3594709" y="3979066"/>
                  <a:pt x="3669907" y="3946838"/>
                </a:cubicBezTo>
                <a:cubicBezTo>
                  <a:pt x="3690415" y="3938049"/>
                  <a:pt x="3712899" y="3934460"/>
                  <a:pt x="3733407" y="3925671"/>
                </a:cubicBezTo>
                <a:cubicBezTo>
                  <a:pt x="3762409" y="3913242"/>
                  <a:pt x="3789240" y="3896153"/>
                  <a:pt x="3818074" y="3883338"/>
                </a:cubicBezTo>
                <a:cubicBezTo>
                  <a:pt x="3852794" y="3867907"/>
                  <a:pt x="3889187" y="3856436"/>
                  <a:pt x="3923907" y="3841005"/>
                </a:cubicBezTo>
                <a:cubicBezTo>
                  <a:pt x="4080840" y="3771257"/>
                  <a:pt x="3941651" y="3820978"/>
                  <a:pt x="4072074" y="3777505"/>
                </a:cubicBezTo>
                <a:cubicBezTo>
                  <a:pt x="4093241" y="3763394"/>
                  <a:pt x="4117586" y="3753159"/>
                  <a:pt x="4135574" y="3735171"/>
                </a:cubicBezTo>
                <a:cubicBezTo>
                  <a:pt x="4153562" y="3717183"/>
                  <a:pt x="4158042" y="3687563"/>
                  <a:pt x="4177907" y="3671671"/>
                </a:cubicBezTo>
                <a:cubicBezTo>
                  <a:pt x="4195329" y="3657733"/>
                  <a:pt x="4220240" y="3657560"/>
                  <a:pt x="4241407" y="3650505"/>
                </a:cubicBezTo>
                <a:cubicBezTo>
                  <a:pt x="4344062" y="3547850"/>
                  <a:pt x="4303935" y="3599047"/>
                  <a:pt x="4368407" y="3502338"/>
                </a:cubicBezTo>
                <a:cubicBezTo>
                  <a:pt x="4375463" y="3474116"/>
                  <a:pt x="4378115" y="3444410"/>
                  <a:pt x="4389574" y="3417671"/>
                </a:cubicBezTo>
                <a:cubicBezTo>
                  <a:pt x="4399595" y="3394289"/>
                  <a:pt x="4431907" y="3379610"/>
                  <a:pt x="4431907" y="3354171"/>
                </a:cubicBezTo>
                <a:cubicBezTo>
                  <a:pt x="4431907" y="3127953"/>
                  <a:pt x="4413256" y="2901813"/>
                  <a:pt x="4389574" y="2676838"/>
                </a:cubicBezTo>
                <a:cubicBezTo>
                  <a:pt x="4384903" y="2632460"/>
                  <a:pt x="4355991" y="2593595"/>
                  <a:pt x="4347240" y="2549838"/>
                </a:cubicBezTo>
                <a:cubicBezTo>
                  <a:pt x="4304209" y="2334677"/>
                  <a:pt x="4348297" y="2532369"/>
                  <a:pt x="4304907" y="2380505"/>
                </a:cubicBezTo>
                <a:cubicBezTo>
                  <a:pt x="4240926" y="2156574"/>
                  <a:pt x="4342011" y="2470651"/>
                  <a:pt x="4241407" y="2168838"/>
                </a:cubicBezTo>
                <a:cubicBezTo>
                  <a:pt x="4234351" y="2147671"/>
                  <a:pt x="4232616" y="2123902"/>
                  <a:pt x="4220240" y="2105338"/>
                </a:cubicBezTo>
                <a:cubicBezTo>
                  <a:pt x="4196203" y="2069282"/>
                  <a:pt x="4140662" y="1983426"/>
                  <a:pt x="4114407" y="1957171"/>
                </a:cubicBezTo>
                <a:cubicBezTo>
                  <a:pt x="4096419" y="1939183"/>
                  <a:pt x="4070450" y="1931124"/>
                  <a:pt x="4050907" y="1914838"/>
                </a:cubicBezTo>
                <a:cubicBezTo>
                  <a:pt x="4015721" y="1885516"/>
                  <a:pt x="3964663" y="1831912"/>
                  <a:pt x="3945074" y="1787838"/>
                </a:cubicBezTo>
                <a:cubicBezTo>
                  <a:pt x="3926951" y="1747061"/>
                  <a:pt x="3916851" y="1703171"/>
                  <a:pt x="3902740" y="1660838"/>
                </a:cubicBezTo>
                <a:lnTo>
                  <a:pt x="3860407" y="1533838"/>
                </a:lnTo>
                <a:cubicBezTo>
                  <a:pt x="3853351" y="1512671"/>
                  <a:pt x="3852627" y="1488187"/>
                  <a:pt x="3839240" y="1470338"/>
                </a:cubicBezTo>
                <a:cubicBezTo>
                  <a:pt x="3824857" y="1451161"/>
                  <a:pt x="3748883" y="1353123"/>
                  <a:pt x="3733407" y="1322171"/>
                </a:cubicBezTo>
                <a:cubicBezTo>
                  <a:pt x="3723429" y="1302215"/>
                  <a:pt x="3725938" y="1276283"/>
                  <a:pt x="3712240" y="1258671"/>
                </a:cubicBezTo>
                <a:cubicBezTo>
                  <a:pt x="3624481" y="1145839"/>
                  <a:pt x="3571131" y="1122266"/>
                  <a:pt x="3458240" y="1047005"/>
                </a:cubicBezTo>
                <a:cubicBezTo>
                  <a:pt x="3437073" y="1032894"/>
                  <a:pt x="3418360" y="1014119"/>
                  <a:pt x="3394740" y="1004671"/>
                </a:cubicBezTo>
                <a:cubicBezTo>
                  <a:pt x="3338835" y="982309"/>
                  <a:pt x="3283468" y="957760"/>
                  <a:pt x="3225407" y="941171"/>
                </a:cubicBezTo>
                <a:cubicBezTo>
                  <a:pt x="3197435" y="933179"/>
                  <a:pt x="3168962" y="927060"/>
                  <a:pt x="3140740" y="920005"/>
                </a:cubicBezTo>
                <a:cubicBezTo>
                  <a:pt x="3081080" y="860343"/>
                  <a:pt x="3113040" y="877784"/>
                  <a:pt x="3013740" y="856505"/>
                </a:cubicBezTo>
                <a:cubicBezTo>
                  <a:pt x="2943385" y="841429"/>
                  <a:pt x="2873304" y="824346"/>
                  <a:pt x="2802074" y="814171"/>
                </a:cubicBezTo>
                <a:cubicBezTo>
                  <a:pt x="2752685" y="807116"/>
                  <a:pt x="2702727" y="803283"/>
                  <a:pt x="2653907" y="793005"/>
                </a:cubicBezTo>
                <a:cubicBezTo>
                  <a:pt x="2568507" y="775026"/>
                  <a:pt x="2484574" y="750672"/>
                  <a:pt x="2399907" y="729505"/>
                </a:cubicBezTo>
                <a:cubicBezTo>
                  <a:pt x="2371685" y="722449"/>
                  <a:pt x="2342838" y="717537"/>
                  <a:pt x="2315240" y="708338"/>
                </a:cubicBezTo>
                <a:cubicBezTo>
                  <a:pt x="2272907" y="694227"/>
                  <a:pt x="2231531" y="676828"/>
                  <a:pt x="2188240" y="666005"/>
                </a:cubicBezTo>
                <a:cubicBezTo>
                  <a:pt x="2160018" y="658949"/>
                  <a:pt x="2131438" y="653197"/>
                  <a:pt x="2103574" y="644838"/>
                </a:cubicBezTo>
                <a:cubicBezTo>
                  <a:pt x="2060833" y="632016"/>
                  <a:pt x="1976574" y="602505"/>
                  <a:pt x="1976574" y="602505"/>
                </a:cubicBezTo>
                <a:cubicBezTo>
                  <a:pt x="1894198" y="478943"/>
                  <a:pt x="1986256" y="586179"/>
                  <a:pt x="1849574" y="517838"/>
                </a:cubicBezTo>
                <a:cubicBezTo>
                  <a:pt x="1831725" y="508913"/>
                  <a:pt x="1824352" y="485772"/>
                  <a:pt x="1807240" y="475505"/>
                </a:cubicBezTo>
                <a:cubicBezTo>
                  <a:pt x="1788108" y="464026"/>
                  <a:pt x="1764907" y="461394"/>
                  <a:pt x="1743740" y="454338"/>
                </a:cubicBezTo>
                <a:cubicBezTo>
                  <a:pt x="1646698" y="308774"/>
                  <a:pt x="1707341" y="343427"/>
                  <a:pt x="1595574" y="306171"/>
                </a:cubicBezTo>
                <a:cubicBezTo>
                  <a:pt x="1512886" y="223485"/>
                  <a:pt x="1599650" y="297626"/>
                  <a:pt x="1489740" y="242671"/>
                </a:cubicBezTo>
                <a:cubicBezTo>
                  <a:pt x="1466987" y="231294"/>
                  <a:pt x="1448993" y="211715"/>
                  <a:pt x="1426240" y="200338"/>
                </a:cubicBezTo>
                <a:cubicBezTo>
                  <a:pt x="1360980" y="167708"/>
                  <a:pt x="1251785" y="165302"/>
                  <a:pt x="1193407" y="158005"/>
                </a:cubicBezTo>
                <a:cubicBezTo>
                  <a:pt x="1154040" y="131760"/>
                  <a:pt x="1068104" y="58380"/>
                  <a:pt x="1002907" y="52171"/>
                </a:cubicBezTo>
                <a:cubicBezTo>
                  <a:pt x="876284" y="40112"/>
                  <a:pt x="748907" y="38060"/>
                  <a:pt x="621907" y="31005"/>
                </a:cubicBezTo>
                <a:cubicBezTo>
                  <a:pt x="500926" y="-9322"/>
                  <a:pt x="523166" y="-11336"/>
                  <a:pt x="325574" y="31005"/>
                </a:cubicBezTo>
                <a:cubicBezTo>
                  <a:pt x="300700" y="36335"/>
                  <a:pt x="284161" y="60717"/>
                  <a:pt x="262074" y="73338"/>
                </a:cubicBezTo>
                <a:cubicBezTo>
                  <a:pt x="74102" y="180750"/>
                  <a:pt x="268604" y="54872"/>
                  <a:pt x="113907" y="158005"/>
                </a:cubicBezTo>
                <a:cubicBezTo>
                  <a:pt x="93732" y="218530"/>
                  <a:pt x="84864" y="239720"/>
                  <a:pt x="71574" y="306171"/>
                </a:cubicBezTo>
                <a:cubicBezTo>
                  <a:pt x="19680" y="565644"/>
                  <a:pt x="78402" y="321191"/>
                  <a:pt x="29240" y="517838"/>
                </a:cubicBezTo>
                <a:cubicBezTo>
                  <a:pt x="-14235" y="865647"/>
                  <a:pt x="-4987" y="719133"/>
                  <a:pt x="29240" y="1301005"/>
                </a:cubicBezTo>
                <a:cubicBezTo>
                  <a:pt x="31353" y="1336919"/>
                  <a:pt x="42603" y="1371718"/>
                  <a:pt x="50407" y="1406838"/>
                </a:cubicBezTo>
                <a:cubicBezTo>
                  <a:pt x="83490" y="1555709"/>
                  <a:pt x="57386" y="1431266"/>
                  <a:pt x="92740" y="1555005"/>
                </a:cubicBezTo>
                <a:cubicBezTo>
                  <a:pt x="100732" y="1582976"/>
                  <a:pt x="106851" y="1611449"/>
                  <a:pt x="113907" y="1639671"/>
                </a:cubicBezTo>
                <a:cubicBezTo>
                  <a:pt x="119674" y="1731944"/>
                  <a:pt x="138794" y="2089045"/>
                  <a:pt x="156240" y="2211171"/>
                </a:cubicBezTo>
                <a:cubicBezTo>
                  <a:pt x="181869" y="2390578"/>
                  <a:pt x="145657" y="2264088"/>
                  <a:pt x="156240" y="2295838"/>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1486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6400" y="5722266"/>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web_sales</a:t>
            </a:r>
            <a:endParaRPr lang="en-US" sz="1400" dirty="0">
              <a:latin typeface="Arial Black" panose="020B0A04020102020204" pitchFamily="34" charset="0"/>
            </a:endParaRPr>
          </a:p>
        </p:txBody>
      </p:sp>
      <p:sp>
        <p:nvSpPr>
          <p:cNvPr id="5" name="Rectangle 4"/>
          <p:cNvSpPr/>
          <p:nvPr/>
        </p:nvSpPr>
        <p:spPr>
          <a:xfrm>
            <a:off x="4073552" y="1856688"/>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JOIN7 (SEMI)</a:t>
            </a:r>
            <a:endParaRPr lang="en-US" sz="1400" dirty="0">
              <a:latin typeface="Arial Black" panose="020B0A04020102020204" pitchFamily="34" charset="0"/>
            </a:endParaRPr>
          </a:p>
        </p:txBody>
      </p:sp>
      <p:sp>
        <p:nvSpPr>
          <p:cNvPr id="6" name="Rectangle 5"/>
          <p:cNvSpPr/>
          <p:nvPr/>
        </p:nvSpPr>
        <p:spPr>
          <a:xfrm>
            <a:off x="4209769" y="3734417"/>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JOIN4</a:t>
            </a:r>
            <a:endParaRPr lang="en-US" sz="1400" dirty="0">
              <a:latin typeface="Arial Black" panose="020B0A04020102020204" pitchFamily="34" charset="0"/>
            </a:endParaRPr>
          </a:p>
        </p:txBody>
      </p:sp>
      <p:cxnSp>
        <p:nvCxnSpPr>
          <p:cNvPr id="7" name="Straight Arrow Connector 6"/>
          <p:cNvCxnSpPr>
            <a:stCxn id="3" idx="0"/>
            <a:endCxn id="16" idx="2"/>
          </p:cNvCxnSpPr>
          <p:nvPr/>
        </p:nvCxnSpPr>
        <p:spPr>
          <a:xfrm flipH="1" flipV="1">
            <a:off x="3527447" y="5072183"/>
            <a:ext cx="40453" cy="650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073552" y="971300"/>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a:latin typeface="Arial Black" panose="020B0A04020102020204" pitchFamily="34" charset="0"/>
              </a:rPr>
              <a:t>AGG1</a:t>
            </a:r>
          </a:p>
        </p:txBody>
      </p:sp>
      <p:cxnSp>
        <p:nvCxnSpPr>
          <p:cNvPr id="9" name="Straight Arrow Connector 8"/>
          <p:cNvCxnSpPr>
            <a:stCxn id="6" idx="0"/>
            <a:endCxn id="5" idx="2"/>
          </p:cNvCxnSpPr>
          <p:nvPr/>
        </p:nvCxnSpPr>
        <p:spPr>
          <a:xfrm flipH="1" flipV="1">
            <a:off x="4530752" y="2313888"/>
            <a:ext cx="136217" cy="142052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1" idx="0"/>
            <a:endCxn id="5" idx="2"/>
          </p:cNvCxnSpPr>
          <p:nvPr/>
        </p:nvCxnSpPr>
        <p:spPr>
          <a:xfrm flipV="1">
            <a:off x="2744276" y="2313888"/>
            <a:ext cx="1786476" cy="57321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489883" y="5724957"/>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web_sales</a:t>
            </a:r>
            <a:endParaRPr lang="en-US" sz="1400" dirty="0">
              <a:latin typeface="Arial Black" panose="020B0A04020102020204" pitchFamily="34" charset="0"/>
            </a:endParaRPr>
          </a:p>
        </p:txBody>
      </p:sp>
      <p:sp>
        <p:nvSpPr>
          <p:cNvPr id="13" name="Rectangle 12"/>
          <p:cNvSpPr/>
          <p:nvPr/>
        </p:nvSpPr>
        <p:spPr>
          <a:xfrm>
            <a:off x="1601276" y="5722266"/>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customer_address</a:t>
            </a:r>
            <a:endParaRPr lang="en-US" sz="1400" dirty="0">
              <a:latin typeface="Arial Black" panose="020B0A04020102020204" pitchFamily="34" charset="0"/>
            </a:endParaRPr>
          </a:p>
        </p:txBody>
      </p:sp>
      <p:sp>
        <p:nvSpPr>
          <p:cNvPr id="14" name="Rectangle 13"/>
          <p:cNvSpPr/>
          <p:nvPr/>
        </p:nvSpPr>
        <p:spPr>
          <a:xfrm>
            <a:off x="734974" y="3734417"/>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date_dim</a:t>
            </a:r>
            <a:endParaRPr lang="en-US" sz="1400" dirty="0">
              <a:latin typeface="Arial Black" panose="020B0A04020102020204" pitchFamily="34" charset="0"/>
            </a:endParaRPr>
          </a:p>
        </p:txBody>
      </p:sp>
      <p:sp>
        <p:nvSpPr>
          <p:cNvPr id="15" name="Rectangle 14"/>
          <p:cNvSpPr/>
          <p:nvPr/>
        </p:nvSpPr>
        <p:spPr>
          <a:xfrm>
            <a:off x="1022385" y="4614983"/>
            <a:ext cx="1143000"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web_site</a:t>
            </a:r>
            <a:endParaRPr lang="en-US" sz="1400" dirty="0">
              <a:latin typeface="Arial Black" panose="020B0A04020102020204" pitchFamily="34" charset="0"/>
            </a:endParaRPr>
          </a:p>
        </p:txBody>
      </p:sp>
      <p:sp>
        <p:nvSpPr>
          <p:cNvPr id="16" name="Rectangle 15"/>
          <p:cNvSpPr/>
          <p:nvPr/>
        </p:nvSpPr>
        <p:spPr>
          <a:xfrm>
            <a:off x="3070247" y="4614983"/>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JOIN1</a:t>
            </a:r>
          </a:p>
          <a:p>
            <a:pPr algn="ctr"/>
            <a:r>
              <a:rPr lang="en-US" sz="1400" dirty="0" smtClean="0">
                <a:latin typeface="Arial Black" panose="020B0A04020102020204" pitchFamily="34" charset="0"/>
              </a:rPr>
              <a:t>(Map)</a:t>
            </a:r>
            <a:endParaRPr lang="en-US" sz="1400" dirty="0">
              <a:latin typeface="Arial Black" panose="020B0A04020102020204" pitchFamily="34" charset="0"/>
            </a:endParaRPr>
          </a:p>
        </p:txBody>
      </p:sp>
      <p:cxnSp>
        <p:nvCxnSpPr>
          <p:cNvPr id="17" name="Straight Arrow Connector 16"/>
          <p:cNvCxnSpPr>
            <a:stCxn id="13" idx="0"/>
            <a:endCxn id="16" idx="2"/>
          </p:cNvCxnSpPr>
          <p:nvPr/>
        </p:nvCxnSpPr>
        <p:spPr>
          <a:xfrm flipV="1">
            <a:off x="2172776" y="5072183"/>
            <a:ext cx="1354671" cy="650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03769" y="3735992"/>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JOIN2</a:t>
            </a:r>
          </a:p>
          <a:p>
            <a:pPr algn="ctr"/>
            <a:r>
              <a:rPr lang="en-US" sz="1400" dirty="0" smtClean="0">
                <a:latin typeface="Arial Black" panose="020B0A04020102020204" pitchFamily="34" charset="0"/>
              </a:rPr>
              <a:t>(Map)</a:t>
            </a:r>
            <a:endParaRPr lang="en-US" sz="1400" dirty="0">
              <a:latin typeface="Arial Black" panose="020B0A04020102020204" pitchFamily="34" charset="0"/>
            </a:endParaRPr>
          </a:p>
        </p:txBody>
      </p:sp>
      <p:cxnSp>
        <p:nvCxnSpPr>
          <p:cNvPr id="19" name="Straight Arrow Connector 18"/>
          <p:cNvCxnSpPr>
            <a:stCxn id="16" idx="0"/>
            <a:endCxn id="18" idx="2"/>
          </p:cNvCxnSpPr>
          <p:nvPr/>
        </p:nvCxnSpPr>
        <p:spPr>
          <a:xfrm flipH="1" flipV="1">
            <a:off x="2960969" y="4193192"/>
            <a:ext cx="566478" cy="4217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0"/>
            <a:endCxn id="18" idx="2"/>
          </p:cNvCxnSpPr>
          <p:nvPr/>
        </p:nvCxnSpPr>
        <p:spPr>
          <a:xfrm flipV="1">
            <a:off x="1593885" y="4193192"/>
            <a:ext cx="1367084" cy="4217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87076" y="2887098"/>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JOIN3</a:t>
            </a:r>
          </a:p>
          <a:p>
            <a:pPr algn="ctr"/>
            <a:r>
              <a:rPr lang="en-US" sz="1400" dirty="0" smtClean="0">
                <a:latin typeface="Arial Black" panose="020B0A04020102020204" pitchFamily="34" charset="0"/>
              </a:rPr>
              <a:t>(Map)</a:t>
            </a:r>
            <a:endParaRPr lang="en-US" sz="1400" dirty="0">
              <a:latin typeface="Arial Black" panose="020B0A04020102020204" pitchFamily="34" charset="0"/>
            </a:endParaRPr>
          </a:p>
        </p:txBody>
      </p:sp>
      <p:cxnSp>
        <p:nvCxnSpPr>
          <p:cNvPr id="22" name="Straight Arrow Connector 21"/>
          <p:cNvCxnSpPr>
            <a:stCxn id="14" idx="0"/>
            <a:endCxn id="21" idx="2"/>
          </p:cNvCxnSpPr>
          <p:nvPr/>
        </p:nvCxnSpPr>
        <p:spPr>
          <a:xfrm flipV="1">
            <a:off x="1306474" y="3344298"/>
            <a:ext cx="1437802" cy="39011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0"/>
            <a:endCxn id="21" idx="2"/>
          </p:cNvCxnSpPr>
          <p:nvPr/>
        </p:nvCxnSpPr>
        <p:spPr>
          <a:xfrm flipH="1" flipV="1">
            <a:off x="2744276" y="3344298"/>
            <a:ext cx="216693" cy="39169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521032" y="2963364"/>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JOIN6</a:t>
            </a:r>
            <a:endParaRPr lang="en-US" sz="1400" dirty="0">
              <a:latin typeface="Arial Black" panose="020B0A04020102020204" pitchFamily="34" charset="0"/>
            </a:endParaRPr>
          </a:p>
        </p:txBody>
      </p:sp>
      <p:sp>
        <p:nvSpPr>
          <p:cNvPr id="25" name="Rectangle 24"/>
          <p:cNvSpPr/>
          <p:nvPr/>
        </p:nvSpPr>
        <p:spPr>
          <a:xfrm>
            <a:off x="7018794" y="3729826"/>
            <a:ext cx="914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smtClean="0">
                <a:latin typeface="Arial Black" panose="020B0A04020102020204" pitchFamily="34" charset="0"/>
              </a:rPr>
              <a:t>JOIN5</a:t>
            </a:r>
            <a:endParaRPr lang="en-US" sz="1400" dirty="0">
              <a:latin typeface="Arial Black" panose="020B0A04020102020204" pitchFamily="34" charset="0"/>
            </a:endParaRPr>
          </a:p>
        </p:txBody>
      </p:sp>
      <p:sp>
        <p:nvSpPr>
          <p:cNvPr id="26" name="Rectangle 25"/>
          <p:cNvSpPr/>
          <p:nvPr/>
        </p:nvSpPr>
        <p:spPr>
          <a:xfrm>
            <a:off x="5390110" y="3734417"/>
            <a:ext cx="1342546" cy="4572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3869" tIns="11935" rIns="23869" bIns="11935" numCol="1" spcCol="0" rtlCol="0" fromWordArt="0" anchor="ctr" anchorCtr="0" forceAA="0" compatLnSpc="1">
            <a:prstTxWarp prst="textNoShape">
              <a:avLst/>
            </a:prstTxWarp>
            <a:noAutofit/>
          </a:bodyPr>
          <a:lstStyle/>
          <a:p>
            <a:pPr algn="ctr"/>
            <a:r>
              <a:rPr lang="en-US" sz="1400" dirty="0" err="1">
                <a:latin typeface="Arial Black" panose="020B0A04020102020204" pitchFamily="34" charset="0"/>
              </a:rPr>
              <a:t>web_returns</a:t>
            </a:r>
            <a:endParaRPr lang="en-US" sz="1400" dirty="0">
              <a:latin typeface="Arial Black" panose="020B0A04020102020204" pitchFamily="34" charset="0"/>
            </a:endParaRPr>
          </a:p>
        </p:txBody>
      </p:sp>
      <p:cxnSp>
        <p:nvCxnSpPr>
          <p:cNvPr id="27" name="Straight Arrow Connector 26"/>
          <p:cNvCxnSpPr>
            <a:stCxn id="26" idx="0"/>
            <a:endCxn id="24" idx="2"/>
          </p:cNvCxnSpPr>
          <p:nvPr/>
        </p:nvCxnSpPr>
        <p:spPr>
          <a:xfrm flipV="1">
            <a:off x="6061383" y="3420564"/>
            <a:ext cx="916849" cy="31385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0"/>
            <a:endCxn id="24" idx="2"/>
          </p:cNvCxnSpPr>
          <p:nvPr/>
        </p:nvCxnSpPr>
        <p:spPr>
          <a:xfrm flipH="1" flipV="1">
            <a:off x="6978232" y="3420564"/>
            <a:ext cx="497762" cy="30926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0"/>
            <a:endCxn id="5" idx="2"/>
          </p:cNvCxnSpPr>
          <p:nvPr/>
        </p:nvCxnSpPr>
        <p:spPr>
          <a:xfrm flipH="1" flipV="1">
            <a:off x="4530752" y="2313888"/>
            <a:ext cx="2447480" cy="64947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0"/>
            <a:endCxn id="8" idx="2"/>
          </p:cNvCxnSpPr>
          <p:nvPr/>
        </p:nvCxnSpPr>
        <p:spPr>
          <a:xfrm flipV="1">
            <a:off x="4530752" y="1428500"/>
            <a:ext cx="0" cy="42818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6328834" y="4173949"/>
            <a:ext cx="1862666" cy="1504709"/>
          </a:xfrm>
          <a:custGeom>
            <a:avLst/>
            <a:gdLst>
              <a:gd name="connsiteX0" fmla="*/ 0 w 1105669"/>
              <a:gd name="connsiteY0" fmla="*/ 1539433 h 1539433"/>
              <a:gd name="connsiteX1" fmla="*/ 1076445 w 1105669"/>
              <a:gd name="connsiteY1" fmla="*/ 925975 h 1539433"/>
              <a:gd name="connsiteX2" fmla="*/ 694481 w 1105669"/>
              <a:gd name="connsiteY2" fmla="*/ 0 h 1539433"/>
            </a:gdLst>
            <a:ahLst/>
            <a:cxnLst>
              <a:cxn ang="0">
                <a:pos x="connsiteX0" y="connsiteY0"/>
              </a:cxn>
              <a:cxn ang="0">
                <a:pos x="connsiteX1" y="connsiteY1"/>
              </a:cxn>
              <a:cxn ang="0">
                <a:pos x="connsiteX2" y="connsiteY2"/>
              </a:cxn>
            </a:cxnLst>
            <a:rect l="l" t="t" r="r" b="b"/>
            <a:pathLst>
              <a:path w="1105669" h="1539433">
                <a:moveTo>
                  <a:pt x="0" y="1539433"/>
                </a:moveTo>
                <a:cubicBezTo>
                  <a:pt x="480349" y="1360990"/>
                  <a:pt x="960698" y="1182547"/>
                  <a:pt x="1076445" y="925975"/>
                </a:cubicBezTo>
                <a:cubicBezTo>
                  <a:pt x="1192192" y="669403"/>
                  <a:pt x="943336" y="334701"/>
                  <a:pt x="694481" y="0"/>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lack" panose="020B0A04020102020204" pitchFamily="34" charset="0"/>
            </a:endParaRPr>
          </a:p>
        </p:txBody>
      </p:sp>
      <p:sp>
        <p:nvSpPr>
          <p:cNvPr id="32" name="Freeform 31"/>
          <p:cNvSpPr/>
          <p:nvPr/>
        </p:nvSpPr>
        <p:spPr>
          <a:xfrm>
            <a:off x="6061383" y="4173949"/>
            <a:ext cx="1437293" cy="1504709"/>
          </a:xfrm>
          <a:custGeom>
            <a:avLst/>
            <a:gdLst>
              <a:gd name="connsiteX0" fmla="*/ 40164 w 723070"/>
              <a:gd name="connsiteY0" fmla="*/ 1504709 h 1504709"/>
              <a:gd name="connsiteX1" fmla="*/ 74888 w 723070"/>
              <a:gd name="connsiteY1" fmla="*/ 671332 h 1504709"/>
              <a:gd name="connsiteX2" fmla="*/ 723070 w 723070"/>
              <a:gd name="connsiteY2" fmla="*/ 0 h 1504709"/>
            </a:gdLst>
            <a:ahLst/>
            <a:cxnLst>
              <a:cxn ang="0">
                <a:pos x="connsiteX0" y="connsiteY0"/>
              </a:cxn>
              <a:cxn ang="0">
                <a:pos x="connsiteX1" y="connsiteY1"/>
              </a:cxn>
              <a:cxn ang="0">
                <a:pos x="connsiteX2" y="connsiteY2"/>
              </a:cxn>
            </a:cxnLst>
            <a:rect l="l" t="t" r="r" b="b"/>
            <a:pathLst>
              <a:path w="723070" h="1504709">
                <a:moveTo>
                  <a:pt x="40164" y="1504709"/>
                </a:moveTo>
                <a:cubicBezTo>
                  <a:pt x="617" y="1213413"/>
                  <a:pt x="-38930" y="922117"/>
                  <a:pt x="74888" y="671332"/>
                </a:cubicBezTo>
                <a:cubicBezTo>
                  <a:pt x="188706" y="420547"/>
                  <a:pt x="455888" y="210273"/>
                  <a:pt x="723070" y="0"/>
                </a:cubicBez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Black" panose="020B0A04020102020204" pitchFamily="34" charset="0"/>
            </a:endParaRPr>
          </a:p>
        </p:txBody>
      </p:sp>
      <p:sp>
        <p:nvSpPr>
          <p:cNvPr id="37" name="Freeform 36"/>
          <p:cNvSpPr/>
          <p:nvPr/>
        </p:nvSpPr>
        <p:spPr>
          <a:xfrm>
            <a:off x="3940475" y="737848"/>
            <a:ext cx="1260723" cy="804333"/>
          </a:xfrm>
          <a:custGeom>
            <a:avLst/>
            <a:gdLst>
              <a:gd name="connsiteX0" fmla="*/ 211666 w 1260723"/>
              <a:gd name="connsiteY0" fmla="*/ 42333 h 804333"/>
              <a:gd name="connsiteX1" fmla="*/ 105833 w 1260723"/>
              <a:gd name="connsiteY1" fmla="*/ 105833 h 804333"/>
              <a:gd name="connsiteX2" fmla="*/ 84666 w 1260723"/>
              <a:gd name="connsiteY2" fmla="*/ 169333 h 804333"/>
              <a:gd name="connsiteX3" fmla="*/ 42333 w 1260723"/>
              <a:gd name="connsiteY3" fmla="*/ 232833 h 804333"/>
              <a:gd name="connsiteX4" fmla="*/ 0 w 1260723"/>
              <a:gd name="connsiteY4" fmla="*/ 381000 h 804333"/>
              <a:gd name="connsiteX5" fmla="*/ 42333 w 1260723"/>
              <a:gd name="connsiteY5" fmla="*/ 656166 h 804333"/>
              <a:gd name="connsiteX6" fmla="*/ 84666 w 1260723"/>
              <a:gd name="connsiteY6" fmla="*/ 698500 h 804333"/>
              <a:gd name="connsiteX7" fmla="*/ 275166 w 1260723"/>
              <a:gd name="connsiteY7" fmla="*/ 783166 h 804333"/>
              <a:gd name="connsiteX8" fmla="*/ 338666 w 1260723"/>
              <a:gd name="connsiteY8" fmla="*/ 804333 h 804333"/>
              <a:gd name="connsiteX9" fmla="*/ 719666 w 1260723"/>
              <a:gd name="connsiteY9" fmla="*/ 783166 h 804333"/>
              <a:gd name="connsiteX10" fmla="*/ 910166 w 1260723"/>
              <a:gd name="connsiteY10" fmla="*/ 740833 h 804333"/>
              <a:gd name="connsiteX11" fmla="*/ 1058333 w 1260723"/>
              <a:gd name="connsiteY11" fmla="*/ 719666 h 804333"/>
              <a:gd name="connsiteX12" fmla="*/ 1121833 w 1260723"/>
              <a:gd name="connsiteY12" fmla="*/ 698500 h 804333"/>
              <a:gd name="connsiteX13" fmla="*/ 1164166 w 1260723"/>
              <a:gd name="connsiteY13" fmla="*/ 635000 h 804333"/>
              <a:gd name="connsiteX14" fmla="*/ 1227666 w 1260723"/>
              <a:gd name="connsiteY14" fmla="*/ 592666 h 804333"/>
              <a:gd name="connsiteX15" fmla="*/ 1227666 w 1260723"/>
              <a:gd name="connsiteY15" fmla="*/ 317500 h 804333"/>
              <a:gd name="connsiteX16" fmla="*/ 1164166 w 1260723"/>
              <a:gd name="connsiteY16" fmla="*/ 296333 h 804333"/>
              <a:gd name="connsiteX17" fmla="*/ 1037166 w 1260723"/>
              <a:gd name="connsiteY17" fmla="*/ 190500 h 804333"/>
              <a:gd name="connsiteX18" fmla="*/ 973666 w 1260723"/>
              <a:gd name="connsiteY18" fmla="*/ 169333 h 804333"/>
              <a:gd name="connsiteX19" fmla="*/ 783166 w 1260723"/>
              <a:gd name="connsiteY19" fmla="*/ 21166 h 804333"/>
              <a:gd name="connsiteX20" fmla="*/ 698500 w 1260723"/>
              <a:gd name="connsiteY20" fmla="*/ 0 h 804333"/>
              <a:gd name="connsiteX21" fmla="*/ 211666 w 1260723"/>
              <a:gd name="connsiteY21" fmla="*/ 42333 h 80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0723" h="804333">
                <a:moveTo>
                  <a:pt x="211666" y="42333"/>
                </a:moveTo>
                <a:cubicBezTo>
                  <a:pt x="112888" y="59972"/>
                  <a:pt x="134924" y="76742"/>
                  <a:pt x="105833" y="105833"/>
                </a:cubicBezTo>
                <a:cubicBezTo>
                  <a:pt x="90056" y="121610"/>
                  <a:pt x="94644" y="149377"/>
                  <a:pt x="84666" y="169333"/>
                </a:cubicBezTo>
                <a:cubicBezTo>
                  <a:pt x="73289" y="192086"/>
                  <a:pt x="53710" y="210080"/>
                  <a:pt x="42333" y="232833"/>
                </a:cubicBezTo>
                <a:cubicBezTo>
                  <a:pt x="27148" y="263203"/>
                  <a:pt x="6783" y="353867"/>
                  <a:pt x="0" y="381000"/>
                </a:cubicBezTo>
                <a:cubicBezTo>
                  <a:pt x="1223" y="393228"/>
                  <a:pt x="5717" y="595139"/>
                  <a:pt x="42333" y="656166"/>
                </a:cubicBezTo>
                <a:cubicBezTo>
                  <a:pt x="52600" y="673278"/>
                  <a:pt x="69083" y="686033"/>
                  <a:pt x="84666" y="698500"/>
                </a:cubicBezTo>
                <a:cubicBezTo>
                  <a:pt x="156542" y="756001"/>
                  <a:pt x="174468" y="749600"/>
                  <a:pt x="275166" y="783166"/>
                </a:cubicBezTo>
                <a:lnTo>
                  <a:pt x="338666" y="804333"/>
                </a:lnTo>
                <a:cubicBezTo>
                  <a:pt x="465666" y="797277"/>
                  <a:pt x="592910" y="793729"/>
                  <a:pt x="719666" y="783166"/>
                </a:cubicBezTo>
                <a:cubicBezTo>
                  <a:pt x="991344" y="760526"/>
                  <a:pt x="742178" y="774431"/>
                  <a:pt x="910166" y="740833"/>
                </a:cubicBezTo>
                <a:cubicBezTo>
                  <a:pt x="959088" y="731049"/>
                  <a:pt x="1008944" y="726722"/>
                  <a:pt x="1058333" y="719666"/>
                </a:cubicBezTo>
                <a:cubicBezTo>
                  <a:pt x="1079500" y="712611"/>
                  <a:pt x="1104411" y="712438"/>
                  <a:pt x="1121833" y="698500"/>
                </a:cubicBezTo>
                <a:cubicBezTo>
                  <a:pt x="1141698" y="682608"/>
                  <a:pt x="1146178" y="652988"/>
                  <a:pt x="1164166" y="635000"/>
                </a:cubicBezTo>
                <a:cubicBezTo>
                  <a:pt x="1182154" y="617012"/>
                  <a:pt x="1206499" y="606777"/>
                  <a:pt x="1227666" y="592666"/>
                </a:cubicBezTo>
                <a:cubicBezTo>
                  <a:pt x="1261978" y="489733"/>
                  <a:pt x="1280541" y="462905"/>
                  <a:pt x="1227666" y="317500"/>
                </a:cubicBezTo>
                <a:cubicBezTo>
                  <a:pt x="1220041" y="296532"/>
                  <a:pt x="1185333" y="303389"/>
                  <a:pt x="1164166" y="296333"/>
                </a:cubicBezTo>
                <a:cubicBezTo>
                  <a:pt x="1117353" y="249520"/>
                  <a:pt x="1096105" y="219969"/>
                  <a:pt x="1037166" y="190500"/>
                </a:cubicBezTo>
                <a:cubicBezTo>
                  <a:pt x="1017210" y="180522"/>
                  <a:pt x="994833" y="176389"/>
                  <a:pt x="973666" y="169333"/>
                </a:cubicBezTo>
                <a:cubicBezTo>
                  <a:pt x="923842" y="119509"/>
                  <a:pt x="850679" y="38044"/>
                  <a:pt x="783166" y="21166"/>
                </a:cubicBezTo>
                <a:lnTo>
                  <a:pt x="698500" y="0"/>
                </a:lnTo>
                <a:cubicBezTo>
                  <a:pt x="246952" y="21502"/>
                  <a:pt x="310444" y="24694"/>
                  <a:pt x="211666" y="42333"/>
                </a:cubicBez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284723" y="323447"/>
            <a:ext cx="1287532" cy="523220"/>
          </a:xfrm>
          <a:prstGeom prst="rect">
            <a:avLst/>
          </a:prstGeom>
          <a:noFill/>
        </p:spPr>
        <p:txBody>
          <a:bodyPr wrap="none" rtlCol="0">
            <a:spAutoFit/>
          </a:bodyPr>
          <a:lstStyle/>
          <a:p>
            <a:r>
              <a:rPr lang="en-US" sz="2800" b="1" dirty="0" smtClean="0">
                <a:latin typeface="Arial"/>
                <a:cs typeface="Arial"/>
              </a:rPr>
              <a:t>3</a:t>
            </a:r>
            <a:r>
              <a:rPr lang="en-US" sz="2800" b="1" baseline="30000" dirty="0" smtClean="0">
                <a:latin typeface="Arial"/>
                <a:cs typeface="Arial"/>
              </a:rPr>
              <a:t>rd</a:t>
            </a:r>
            <a:r>
              <a:rPr lang="en-US" sz="2800" b="1" dirty="0" smtClean="0">
                <a:latin typeface="Arial"/>
                <a:cs typeface="Arial"/>
              </a:rPr>
              <a:t> bar</a:t>
            </a:r>
            <a:endParaRPr lang="en-US" sz="2800" b="1" dirty="0">
              <a:latin typeface="Arial"/>
              <a:cs typeface="Arial"/>
            </a:endParaRPr>
          </a:p>
        </p:txBody>
      </p:sp>
      <p:sp>
        <p:nvSpPr>
          <p:cNvPr id="61" name="TextBox 60"/>
          <p:cNvSpPr txBox="1"/>
          <p:nvPr/>
        </p:nvSpPr>
        <p:spPr>
          <a:xfrm>
            <a:off x="3070247" y="1656633"/>
            <a:ext cx="854546" cy="400110"/>
          </a:xfrm>
          <a:prstGeom prst="rect">
            <a:avLst/>
          </a:prstGeom>
          <a:noFill/>
        </p:spPr>
        <p:txBody>
          <a:bodyPr wrap="none" rtlCol="0">
            <a:spAutoFit/>
          </a:bodyPr>
          <a:lstStyle/>
          <a:p>
            <a:r>
              <a:rPr lang="en-US" sz="2000" b="1" dirty="0" smtClean="0">
                <a:latin typeface="Arial"/>
                <a:cs typeface="Arial"/>
              </a:rPr>
              <a:t>Job 1</a:t>
            </a:r>
          </a:p>
        </p:txBody>
      </p:sp>
      <p:sp>
        <p:nvSpPr>
          <p:cNvPr id="62" name="TextBox 61"/>
          <p:cNvSpPr txBox="1"/>
          <p:nvPr/>
        </p:nvSpPr>
        <p:spPr>
          <a:xfrm>
            <a:off x="3042673" y="850900"/>
            <a:ext cx="854546" cy="400110"/>
          </a:xfrm>
          <a:prstGeom prst="rect">
            <a:avLst/>
          </a:prstGeom>
          <a:noFill/>
        </p:spPr>
        <p:txBody>
          <a:bodyPr wrap="none" rtlCol="0">
            <a:spAutoFit/>
          </a:bodyPr>
          <a:lstStyle/>
          <a:p>
            <a:r>
              <a:rPr lang="en-US" sz="2000" b="1" dirty="0" smtClean="0">
                <a:latin typeface="Arial"/>
                <a:cs typeface="Arial"/>
              </a:rPr>
              <a:t>Job 2</a:t>
            </a:r>
          </a:p>
        </p:txBody>
      </p:sp>
      <p:sp>
        <p:nvSpPr>
          <p:cNvPr id="2" name="Freeform 1"/>
          <p:cNvSpPr/>
          <p:nvPr/>
        </p:nvSpPr>
        <p:spPr>
          <a:xfrm>
            <a:off x="4533704" y="4254500"/>
            <a:ext cx="1456463" cy="1375833"/>
          </a:xfrm>
          <a:custGeom>
            <a:avLst/>
            <a:gdLst>
              <a:gd name="connsiteX0" fmla="*/ 1456463 w 1456463"/>
              <a:gd name="connsiteY0" fmla="*/ 1375833 h 1375833"/>
              <a:gd name="connsiteX1" fmla="*/ 122963 w 1456463"/>
              <a:gd name="connsiteY1" fmla="*/ 1058333 h 1375833"/>
              <a:gd name="connsiteX2" fmla="*/ 59463 w 1456463"/>
              <a:gd name="connsiteY2" fmla="*/ 0 h 1375833"/>
            </a:gdLst>
            <a:ahLst/>
            <a:cxnLst>
              <a:cxn ang="0">
                <a:pos x="connsiteX0" y="connsiteY0"/>
              </a:cxn>
              <a:cxn ang="0">
                <a:pos x="connsiteX1" y="connsiteY1"/>
              </a:cxn>
              <a:cxn ang="0">
                <a:pos x="connsiteX2" y="connsiteY2"/>
              </a:cxn>
            </a:cxnLst>
            <a:rect l="l" t="t" r="r" b="b"/>
            <a:pathLst>
              <a:path w="1456463" h="1375833">
                <a:moveTo>
                  <a:pt x="1456463" y="1375833"/>
                </a:moveTo>
                <a:cubicBezTo>
                  <a:pt x="906129" y="1331735"/>
                  <a:pt x="355796" y="1287638"/>
                  <a:pt x="122963" y="1058333"/>
                </a:cubicBezTo>
                <a:cubicBezTo>
                  <a:pt x="-109870" y="829028"/>
                  <a:pt x="59463" y="0"/>
                  <a:pt x="59463" y="0"/>
                </a:cubicBezTo>
              </a:path>
            </a:pathLst>
          </a:cu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4804833" y="4233333"/>
            <a:ext cx="1185334" cy="1333500"/>
          </a:xfrm>
          <a:custGeom>
            <a:avLst/>
            <a:gdLst>
              <a:gd name="connsiteX0" fmla="*/ 1185334 w 1185334"/>
              <a:gd name="connsiteY0" fmla="*/ 1333500 h 1333500"/>
              <a:gd name="connsiteX1" fmla="*/ 338667 w 1185334"/>
              <a:gd name="connsiteY1" fmla="*/ 804334 h 1333500"/>
              <a:gd name="connsiteX2" fmla="*/ 0 w 1185334"/>
              <a:gd name="connsiteY2" fmla="*/ 0 h 1333500"/>
            </a:gdLst>
            <a:ahLst/>
            <a:cxnLst>
              <a:cxn ang="0">
                <a:pos x="connsiteX0" y="connsiteY0"/>
              </a:cxn>
              <a:cxn ang="0">
                <a:pos x="connsiteX1" y="connsiteY1"/>
              </a:cxn>
              <a:cxn ang="0">
                <a:pos x="connsiteX2" y="connsiteY2"/>
              </a:cxn>
            </a:cxnLst>
            <a:rect l="l" t="t" r="r" b="b"/>
            <a:pathLst>
              <a:path w="1185334" h="1333500">
                <a:moveTo>
                  <a:pt x="1185334" y="1333500"/>
                </a:moveTo>
                <a:cubicBezTo>
                  <a:pt x="860778" y="1180042"/>
                  <a:pt x="536223" y="1026584"/>
                  <a:pt x="338667" y="804334"/>
                </a:cubicBezTo>
                <a:cubicBezTo>
                  <a:pt x="141111" y="582084"/>
                  <a:pt x="0" y="0"/>
                  <a:pt x="0" y="0"/>
                </a:cubicBezTo>
              </a:path>
            </a:pathLst>
          </a:custGeom>
          <a:ln w="508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550333" y="1627687"/>
            <a:ext cx="7937500" cy="5060980"/>
          </a:xfrm>
          <a:custGeom>
            <a:avLst/>
            <a:gdLst>
              <a:gd name="connsiteX0" fmla="*/ 2899834 w 7937500"/>
              <a:gd name="connsiteY0" fmla="*/ 404313 h 5060980"/>
              <a:gd name="connsiteX1" fmla="*/ 2624667 w 7937500"/>
              <a:gd name="connsiteY1" fmla="*/ 425480 h 5060980"/>
              <a:gd name="connsiteX2" fmla="*/ 2497667 w 7937500"/>
              <a:gd name="connsiteY2" fmla="*/ 446646 h 5060980"/>
              <a:gd name="connsiteX3" fmla="*/ 2243667 w 7937500"/>
              <a:gd name="connsiteY3" fmla="*/ 467813 h 5060980"/>
              <a:gd name="connsiteX4" fmla="*/ 2095500 w 7937500"/>
              <a:gd name="connsiteY4" fmla="*/ 510146 h 5060980"/>
              <a:gd name="connsiteX5" fmla="*/ 1947334 w 7937500"/>
              <a:gd name="connsiteY5" fmla="*/ 594813 h 5060980"/>
              <a:gd name="connsiteX6" fmla="*/ 1820334 w 7937500"/>
              <a:gd name="connsiteY6" fmla="*/ 637146 h 5060980"/>
              <a:gd name="connsiteX7" fmla="*/ 1756834 w 7937500"/>
              <a:gd name="connsiteY7" fmla="*/ 658313 h 5060980"/>
              <a:gd name="connsiteX8" fmla="*/ 1672167 w 7937500"/>
              <a:gd name="connsiteY8" fmla="*/ 700646 h 5060980"/>
              <a:gd name="connsiteX9" fmla="*/ 1524000 w 7937500"/>
              <a:gd name="connsiteY9" fmla="*/ 742980 h 5060980"/>
              <a:gd name="connsiteX10" fmla="*/ 1354667 w 7937500"/>
              <a:gd name="connsiteY10" fmla="*/ 848813 h 5060980"/>
              <a:gd name="connsiteX11" fmla="*/ 1270000 w 7937500"/>
              <a:gd name="connsiteY11" fmla="*/ 891146 h 5060980"/>
              <a:gd name="connsiteX12" fmla="*/ 1121834 w 7937500"/>
              <a:gd name="connsiteY12" fmla="*/ 975813 h 5060980"/>
              <a:gd name="connsiteX13" fmla="*/ 1079500 w 7937500"/>
              <a:gd name="connsiteY13" fmla="*/ 1018146 h 5060980"/>
              <a:gd name="connsiteX14" fmla="*/ 1016000 w 7937500"/>
              <a:gd name="connsiteY14" fmla="*/ 1060480 h 5060980"/>
              <a:gd name="connsiteX15" fmla="*/ 889000 w 7937500"/>
              <a:gd name="connsiteY15" fmla="*/ 1187480 h 5060980"/>
              <a:gd name="connsiteX16" fmla="*/ 762000 w 7937500"/>
              <a:gd name="connsiteY16" fmla="*/ 1272146 h 5060980"/>
              <a:gd name="connsiteX17" fmla="*/ 698500 w 7937500"/>
              <a:gd name="connsiteY17" fmla="*/ 1314480 h 5060980"/>
              <a:gd name="connsiteX18" fmla="*/ 550334 w 7937500"/>
              <a:gd name="connsiteY18" fmla="*/ 1356813 h 5060980"/>
              <a:gd name="connsiteX19" fmla="*/ 486834 w 7937500"/>
              <a:gd name="connsiteY19" fmla="*/ 1377980 h 5060980"/>
              <a:gd name="connsiteX20" fmla="*/ 444500 w 7937500"/>
              <a:gd name="connsiteY20" fmla="*/ 1420313 h 5060980"/>
              <a:gd name="connsiteX21" fmla="*/ 381000 w 7937500"/>
              <a:gd name="connsiteY21" fmla="*/ 1441480 h 5060980"/>
              <a:gd name="connsiteX22" fmla="*/ 296334 w 7937500"/>
              <a:gd name="connsiteY22" fmla="*/ 1568480 h 5060980"/>
              <a:gd name="connsiteX23" fmla="*/ 190500 w 7937500"/>
              <a:gd name="connsiteY23" fmla="*/ 1695480 h 5060980"/>
              <a:gd name="connsiteX24" fmla="*/ 169334 w 7937500"/>
              <a:gd name="connsiteY24" fmla="*/ 1758980 h 5060980"/>
              <a:gd name="connsiteX25" fmla="*/ 127000 w 7937500"/>
              <a:gd name="connsiteY25" fmla="*/ 1801313 h 5060980"/>
              <a:gd name="connsiteX26" fmla="*/ 84667 w 7937500"/>
              <a:gd name="connsiteY26" fmla="*/ 1928313 h 5060980"/>
              <a:gd name="connsiteX27" fmla="*/ 42334 w 7937500"/>
              <a:gd name="connsiteY27" fmla="*/ 2076480 h 5060980"/>
              <a:gd name="connsiteX28" fmla="*/ 21167 w 7937500"/>
              <a:gd name="connsiteY28" fmla="*/ 2139980 h 5060980"/>
              <a:gd name="connsiteX29" fmla="*/ 0 w 7937500"/>
              <a:gd name="connsiteY29" fmla="*/ 2224646 h 5060980"/>
              <a:gd name="connsiteX30" fmla="*/ 21167 w 7937500"/>
              <a:gd name="connsiteY30" fmla="*/ 3282980 h 5060980"/>
              <a:gd name="connsiteX31" fmla="*/ 42334 w 7937500"/>
              <a:gd name="connsiteY31" fmla="*/ 3367646 h 5060980"/>
              <a:gd name="connsiteX32" fmla="*/ 105834 w 7937500"/>
              <a:gd name="connsiteY32" fmla="*/ 3431146 h 5060980"/>
              <a:gd name="connsiteX33" fmla="*/ 148167 w 7937500"/>
              <a:gd name="connsiteY33" fmla="*/ 3579313 h 5060980"/>
              <a:gd name="connsiteX34" fmla="*/ 232834 w 7937500"/>
              <a:gd name="connsiteY34" fmla="*/ 3685146 h 5060980"/>
              <a:gd name="connsiteX35" fmla="*/ 254000 w 7937500"/>
              <a:gd name="connsiteY35" fmla="*/ 3769813 h 5060980"/>
              <a:gd name="connsiteX36" fmla="*/ 275167 w 7937500"/>
              <a:gd name="connsiteY36" fmla="*/ 3833313 h 5060980"/>
              <a:gd name="connsiteX37" fmla="*/ 296334 w 7937500"/>
              <a:gd name="connsiteY37" fmla="*/ 4129646 h 5060980"/>
              <a:gd name="connsiteX38" fmla="*/ 359834 w 7937500"/>
              <a:gd name="connsiteY38" fmla="*/ 4341313 h 5060980"/>
              <a:gd name="connsiteX39" fmla="*/ 486834 w 7937500"/>
              <a:gd name="connsiteY39" fmla="*/ 4468313 h 5060980"/>
              <a:gd name="connsiteX40" fmla="*/ 571500 w 7937500"/>
              <a:gd name="connsiteY40" fmla="*/ 4531813 h 5060980"/>
              <a:gd name="connsiteX41" fmla="*/ 613834 w 7937500"/>
              <a:gd name="connsiteY41" fmla="*/ 4595313 h 5060980"/>
              <a:gd name="connsiteX42" fmla="*/ 740834 w 7937500"/>
              <a:gd name="connsiteY42" fmla="*/ 4637646 h 5060980"/>
              <a:gd name="connsiteX43" fmla="*/ 889000 w 7937500"/>
              <a:gd name="connsiteY43" fmla="*/ 4679980 h 5060980"/>
              <a:gd name="connsiteX44" fmla="*/ 1143000 w 7937500"/>
              <a:gd name="connsiteY44" fmla="*/ 4701146 h 5060980"/>
              <a:gd name="connsiteX45" fmla="*/ 1270000 w 7937500"/>
              <a:gd name="connsiteY45" fmla="*/ 4722313 h 5060980"/>
              <a:gd name="connsiteX46" fmla="*/ 1418167 w 7937500"/>
              <a:gd name="connsiteY46" fmla="*/ 4764646 h 5060980"/>
              <a:gd name="connsiteX47" fmla="*/ 1502834 w 7937500"/>
              <a:gd name="connsiteY47" fmla="*/ 4785813 h 5060980"/>
              <a:gd name="connsiteX48" fmla="*/ 1629834 w 7937500"/>
              <a:gd name="connsiteY48" fmla="*/ 4870480 h 5060980"/>
              <a:gd name="connsiteX49" fmla="*/ 1778000 w 7937500"/>
              <a:gd name="connsiteY49" fmla="*/ 4912813 h 5060980"/>
              <a:gd name="connsiteX50" fmla="*/ 1862667 w 7937500"/>
              <a:gd name="connsiteY50" fmla="*/ 4955146 h 5060980"/>
              <a:gd name="connsiteX51" fmla="*/ 2286000 w 7937500"/>
              <a:gd name="connsiteY51" fmla="*/ 4997480 h 5060980"/>
              <a:gd name="connsiteX52" fmla="*/ 2413000 w 7937500"/>
              <a:gd name="connsiteY52" fmla="*/ 5018646 h 5060980"/>
              <a:gd name="connsiteX53" fmla="*/ 2561167 w 7937500"/>
              <a:gd name="connsiteY53" fmla="*/ 5039813 h 5060980"/>
              <a:gd name="connsiteX54" fmla="*/ 2815167 w 7937500"/>
              <a:gd name="connsiteY54" fmla="*/ 5060980 h 5060980"/>
              <a:gd name="connsiteX55" fmla="*/ 3683000 w 7937500"/>
              <a:gd name="connsiteY55" fmla="*/ 5039813 h 5060980"/>
              <a:gd name="connsiteX56" fmla="*/ 3831167 w 7937500"/>
              <a:gd name="connsiteY56" fmla="*/ 5018646 h 5060980"/>
              <a:gd name="connsiteX57" fmla="*/ 4169834 w 7937500"/>
              <a:gd name="connsiteY57" fmla="*/ 4976313 h 5060980"/>
              <a:gd name="connsiteX58" fmla="*/ 6350000 w 7937500"/>
              <a:gd name="connsiteY58" fmla="*/ 4955146 h 5060980"/>
              <a:gd name="connsiteX59" fmla="*/ 6498167 w 7937500"/>
              <a:gd name="connsiteY59" fmla="*/ 4912813 h 5060980"/>
              <a:gd name="connsiteX60" fmla="*/ 6561667 w 7937500"/>
              <a:gd name="connsiteY60" fmla="*/ 4870480 h 5060980"/>
              <a:gd name="connsiteX61" fmla="*/ 6604000 w 7937500"/>
              <a:gd name="connsiteY61" fmla="*/ 4828146 h 5060980"/>
              <a:gd name="connsiteX62" fmla="*/ 6836834 w 7937500"/>
              <a:gd name="connsiteY62" fmla="*/ 4806980 h 5060980"/>
              <a:gd name="connsiteX63" fmla="*/ 7048500 w 7937500"/>
              <a:gd name="connsiteY63" fmla="*/ 4743480 h 5060980"/>
              <a:gd name="connsiteX64" fmla="*/ 7069667 w 7937500"/>
              <a:gd name="connsiteY64" fmla="*/ 4679980 h 5060980"/>
              <a:gd name="connsiteX65" fmla="*/ 7112000 w 7937500"/>
              <a:gd name="connsiteY65" fmla="*/ 4637646 h 5060980"/>
              <a:gd name="connsiteX66" fmla="*/ 7154334 w 7937500"/>
              <a:gd name="connsiteY66" fmla="*/ 4574146 h 5060980"/>
              <a:gd name="connsiteX67" fmla="*/ 7281334 w 7937500"/>
              <a:gd name="connsiteY67" fmla="*/ 4404813 h 5060980"/>
              <a:gd name="connsiteX68" fmla="*/ 7387167 w 7937500"/>
              <a:gd name="connsiteY68" fmla="*/ 4235480 h 5060980"/>
              <a:gd name="connsiteX69" fmla="*/ 7471834 w 7937500"/>
              <a:gd name="connsiteY69" fmla="*/ 4150813 h 5060980"/>
              <a:gd name="connsiteX70" fmla="*/ 7598834 w 7937500"/>
              <a:gd name="connsiteY70" fmla="*/ 4023813 h 5060980"/>
              <a:gd name="connsiteX71" fmla="*/ 7662334 w 7937500"/>
              <a:gd name="connsiteY71" fmla="*/ 3960313 h 5060980"/>
              <a:gd name="connsiteX72" fmla="*/ 7704667 w 7937500"/>
              <a:gd name="connsiteY72" fmla="*/ 3896813 h 5060980"/>
              <a:gd name="connsiteX73" fmla="*/ 7747000 w 7937500"/>
              <a:gd name="connsiteY73" fmla="*/ 3769813 h 5060980"/>
              <a:gd name="connsiteX74" fmla="*/ 7789334 w 7937500"/>
              <a:gd name="connsiteY74" fmla="*/ 3706313 h 5060980"/>
              <a:gd name="connsiteX75" fmla="*/ 7852834 w 7937500"/>
              <a:gd name="connsiteY75" fmla="*/ 3431146 h 5060980"/>
              <a:gd name="connsiteX76" fmla="*/ 7874000 w 7937500"/>
              <a:gd name="connsiteY76" fmla="*/ 3240646 h 5060980"/>
              <a:gd name="connsiteX77" fmla="*/ 7937500 w 7937500"/>
              <a:gd name="connsiteY77" fmla="*/ 3007813 h 5060980"/>
              <a:gd name="connsiteX78" fmla="*/ 7895167 w 7937500"/>
              <a:gd name="connsiteY78" fmla="*/ 2669146 h 5060980"/>
              <a:gd name="connsiteX79" fmla="*/ 7852834 w 7937500"/>
              <a:gd name="connsiteY79" fmla="*/ 2605646 h 5060980"/>
              <a:gd name="connsiteX80" fmla="*/ 7810500 w 7937500"/>
              <a:gd name="connsiteY80" fmla="*/ 2563313 h 5060980"/>
              <a:gd name="connsiteX81" fmla="*/ 7768167 w 7937500"/>
              <a:gd name="connsiteY81" fmla="*/ 2436313 h 5060980"/>
              <a:gd name="connsiteX82" fmla="*/ 7725834 w 7937500"/>
              <a:gd name="connsiteY82" fmla="*/ 2245813 h 5060980"/>
              <a:gd name="connsiteX83" fmla="*/ 7662334 w 7937500"/>
              <a:gd name="connsiteY83" fmla="*/ 2034146 h 5060980"/>
              <a:gd name="connsiteX84" fmla="*/ 7620000 w 7937500"/>
              <a:gd name="connsiteY84" fmla="*/ 1991813 h 5060980"/>
              <a:gd name="connsiteX85" fmla="*/ 7577667 w 7937500"/>
              <a:gd name="connsiteY85" fmla="*/ 1843646 h 5060980"/>
              <a:gd name="connsiteX86" fmla="*/ 7556500 w 7937500"/>
              <a:gd name="connsiteY86" fmla="*/ 1780146 h 5060980"/>
              <a:gd name="connsiteX87" fmla="*/ 7429500 w 7937500"/>
              <a:gd name="connsiteY87" fmla="*/ 1610813 h 5060980"/>
              <a:gd name="connsiteX88" fmla="*/ 7366000 w 7937500"/>
              <a:gd name="connsiteY88" fmla="*/ 1568480 h 5060980"/>
              <a:gd name="connsiteX89" fmla="*/ 7302500 w 7937500"/>
              <a:gd name="connsiteY89" fmla="*/ 1483813 h 5060980"/>
              <a:gd name="connsiteX90" fmla="*/ 7196667 w 7937500"/>
              <a:gd name="connsiteY90" fmla="*/ 1399146 h 5060980"/>
              <a:gd name="connsiteX91" fmla="*/ 7154334 w 7937500"/>
              <a:gd name="connsiteY91" fmla="*/ 1335646 h 5060980"/>
              <a:gd name="connsiteX92" fmla="*/ 7112000 w 7937500"/>
              <a:gd name="connsiteY92" fmla="*/ 1293313 h 5060980"/>
              <a:gd name="connsiteX93" fmla="*/ 7069667 w 7937500"/>
              <a:gd name="connsiteY93" fmla="*/ 1229813 h 5060980"/>
              <a:gd name="connsiteX94" fmla="*/ 7006167 w 7937500"/>
              <a:gd name="connsiteY94" fmla="*/ 1208646 h 5060980"/>
              <a:gd name="connsiteX95" fmla="*/ 6900334 w 7937500"/>
              <a:gd name="connsiteY95" fmla="*/ 1102813 h 5060980"/>
              <a:gd name="connsiteX96" fmla="*/ 6858000 w 7937500"/>
              <a:gd name="connsiteY96" fmla="*/ 1039313 h 5060980"/>
              <a:gd name="connsiteX97" fmla="*/ 6794500 w 7937500"/>
              <a:gd name="connsiteY97" fmla="*/ 996980 h 5060980"/>
              <a:gd name="connsiteX98" fmla="*/ 6625167 w 7937500"/>
              <a:gd name="connsiteY98" fmla="*/ 869980 h 5060980"/>
              <a:gd name="connsiteX99" fmla="*/ 6561667 w 7937500"/>
              <a:gd name="connsiteY99" fmla="*/ 848813 h 5060980"/>
              <a:gd name="connsiteX100" fmla="*/ 6455834 w 7937500"/>
              <a:gd name="connsiteY100" fmla="*/ 764146 h 5060980"/>
              <a:gd name="connsiteX101" fmla="*/ 6265334 w 7937500"/>
              <a:gd name="connsiteY101" fmla="*/ 658313 h 5060980"/>
              <a:gd name="connsiteX102" fmla="*/ 6159500 w 7937500"/>
              <a:gd name="connsiteY102" fmla="*/ 594813 h 5060980"/>
              <a:gd name="connsiteX103" fmla="*/ 6096000 w 7937500"/>
              <a:gd name="connsiteY103" fmla="*/ 552480 h 5060980"/>
              <a:gd name="connsiteX104" fmla="*/ 6053667 w 7937500"/>
              <a:gd name="connsiteY104" fmla="*/ 510146 h 5060980"/>
              <a:gd name="connsiteX105" fmla="*/ 5926667 w 7937500"/>
              <a:gd name="connsiteY105" fmla="*/ 467813 h 5060980"/>
              <a:gd name="connsiteX106" fmla="*/ 5863167 w 7937500"/>
              <a:gd name="connsiteY106" fmla="*/ 446646 h 5060980"/>
              <a:gd name="connsiteX107" fmla="*/ 5799667 w 7937500"/>
              <a:gd name="connsiteY107" fmla="*/ 425480 h 5060980"/>
              <a:gd name="connsiteX108" fmla="*/ 5757334 w 7937500"/>
              <a:gd name="connsiteY108" fmla="*/ 383146 h 5060980"/>
              <a:gd name="connsiteX109" fmla="*/ 5630334 w 7937500"/>
              <a:gd name="connsiteY109" fmla="*/ 340813 h 5060980"/>
              <a:gd name="connsiteX110" fmla="*/ 5566834 w 7937500"/>
              <a:gd name="connsiteY110" fmla="*/ 319646 h 5060980"/>
              <a:gd name="connsiteX111" fmla="*/ 5482167 w 7937500"/>
              <a:gd name="connsiteY111" fmla="*/ 277313 h 5060980"/>
              <a:gd name="connsiteX112" fmla="*/ 5418667 w 7937500"/>
              <a:gd name="connsiteY112" fmla="*/ 234980 h 5060980"/>
              <a:gd name="connsiteX113" fmla="*/ 5270500 w 7937500"/>
              <a:gd name="connsiteY113" fmla="*/ 192646 h 5060980"/>
              <a:gd name="connsiteX114" fmla="*/ 5143500 w 7937500"/>
              <a:gd name="connsiteY114" fmla="*/ 150313 h 5060980"/>
              <a:gd name="connsiteX115" fmla="*/ 5016500 w 7937500"/>
              <a:gd name="connsiteY115" fmla="*/ 107980 h 5060980"/>
              <a:gd name="connsiteX116" fmla="*/ 4953000 w 7937500"/>
              <a:gd name="connsiteY116" fmla="*/ 86813 h 5060980"/>
              <a:gd name="connsiteX117" fmla="*/ 4614334 w 7937500"/>
              <a:gd name="connsiteY117" fmla="*/ 44480 h 5060980"/>
              <a:gd name="connsiteX118" fmla="*/ 4275667 w 7937500"/>
              <a:gd name="connsiteY118" fmla="*/ 23313 h 5060980"/>
              <a:gd name="connsiteX119" fmla="*/ 4169834 w 7937500"/>
              <a:gd name="connsiteY119" fmla="*/ 44480 h 5060980"/>
              <a:gd name="connsiteX120" fmla="*/ 4085167 w 7937500"/>
              <a:gd name="connsiteY120" fmla="*/ 65646 h 5060980"/>
              <a:gd name="connsiteX121" fmla="*/ 3894667 w 7937500"/>
              <a:gd name="connsiteY121" fmla="*/ 86813 h 5060980"/>
              <a:gd name="connsiteX122" fmla="*/ 3831167 w 7937500"/>
              <a:gd name="connsiteY122" fmla="*/ 107980 h 5060980"/>
              <a:gd name="connsiteX123" fmla="*/ 3534834 w 7937500"/>
              <a:gd name="connsiteY123" fmla="*/ 150313 h 5060980"/>
              <a:gd name="connsiteX124" fmla="*/ 3471334 w 7937500"/>
              <a:gd name="connsiteY124" fmla="*/ 171480 h 5060980"/>
              <a:gd name="connsiteX125" fmla="*/ 3323167 w 7937500"/>
              <a:gd name="connsiteY125" fmla="*/ 213813 h 5060980"/>
              <a:gd name="connsiteX126" fmla="*/ 3132667 w 7937500"/>
              <a:gd name="connsiteY126" fmla="*/ 298480 h 5060980"/>
              <a:gd name="connsiteX127" fmla="*/ 2921000 w 7937500"/>
              <a:gd name="connsiteY127" fmla="*/ 361980 h 5060980"/>
              <a:gd name="connsiteX128" fmla="*/ 2899834 w 7937500"/>
              <a:gd name="connsiteY128" fmla="*/ 404313 h 506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937500" h="5060980">
                <a:moveTo>
                  <a:pt x="2899834" y="404313"/>
                </a:moveTo>
                <a:cubicBezTo>
                  <a:pt x="2808112" y="411369"/>
                  <a:pt x="2716155" y="415850"/>
                  <a:pt x="2624667" y="425480"/>
                </a:cubicBezTo>
                <a:cubicBezTo>
                  <a:pt x="2581986" y="429973"/>
                  <a:pt x="2540322" y="441907"/>
                  <a:pt x="2497667" y="446646"/>
                </a:cubicBezTo>
                <a:cubicBezTo>
                  <a:pt x="2413226" y="456028"/>
                  <a:pt x="2328334" y="460757"/>
                  <a:pt x="2243667" y="467813"/>
                </a:cubicBezTo>
                <a:cubicBezTo>
                  <a:pt x="2216546" y="474593"/>
                  <a:pt x="2125862" y="494965"/>
                  <a:pt x="2095500" y="510146"/>
                </a:cubicBezTo>
                <a:cubicBezTo>
                  <a:pt x="1942756" y="586518"/>
                  <a:pt x="2132883" y="520594"/>
                  <a:pt x="1947334" y="594813"/>
                </a:cubicBezTo>
                <a:cubicBezTo>
                  <a:pt x="1905902" y="611386"/>
                  <a:pt x="1862667" y="623035"/>
                  <a:pt x="1820334" y="637146"/>
                </a:cubicBezTo>
                <a:cubicBezTo>
                  <a:pt x="1799167" y="644202"/>
                  <a:pt x="1776790" y="648335"/>
                  <a:pt x="1756834" y="658313"/>
                </a:cubicBezTo>
                <a:cubicBezTo>
                  <a:pt x="1728612" y="672424"/>
                  <a:pt x="1701169" y="688217"/>
                  <a:pt x="1672167" y="700646"/>
                </a:cubicBezTo>
                <a:cubicBezTo>
                  <a:pt x="1552758" y="751821"/>
                  <a:pt x="1667225" y="689270"/>
                  <a:pt x="1524000" y="742980"/>
                </a:cubicBezTo>
                <a:cubicBezTo>
                  <a:pt x="1416737" y="783204"/>
                  <a:pt x="1454563" y="786379"/>
                  <a:pt x="1354667" y="848813"/>
                </a:cubicBezTo>
                <a:cubicBezTo>
                  <a:pt x="1327910" y="865536"/>
                  <a:pt x="1298222" y="877035"/>
                  <a:pt x="1270000" y="891146"/>
                </a:cubicBezTo>
                <a:cubicBezTo>
                  <a:pt x="1174676" y="986473"/>
                  <a:pt x="1295936" y="876327"/>
                  <a:pt x="1121834" y="975813"/>
                </a:cubicBezTo>
                <a:cubicBezTo>
                  <a:pt x="1104507" y="985714"/>
                  <a:pt x="1095083" y="1005679"/>
                  <a:pt x="1079500" y="1018146"/>
                </a:cubicBezTo>
                <a:cubicBezTo>
                  <a:pt x="1059635" y="1034038"/>
                  <a:pt x="1037167" y="1046369"/>
                  <a:pt x="1016000" y="1060480"/>
                </a:cubicBezTo>
                <a:cubicBezTo>
                  <a:pt x="941477" y="1172265"/>
                  <a:pt x="1011521" y="1082462"/>
                  <a:pt x="889000" y="1187480"/>
                </a:cubicBezTo>
                <a:cubicBezTo>
                  <a:pt x="788103" y="1273963"/>
                  <a:pt x="870013" y="1236143"/>
                  <a:pt x="762000" y="1272146"/>
                </a:cubicBezTo>
                <a:cubicBezTo>
                  <a:pt x="740833" y="1286257"/>
                  <a:pt x="721254" y="1303103"/>
                  <a:pt x="698500" y="1314480"/>
                </a:cubicBezTo>
                <a:cubicBezTo>
                  <a:pt x="664673" y="1331394"/>
                  <a:pt x="581974" y="1347773"/>
                  <a:pt x="550334" y="1356813"/>
                </a:cubicBezTo>
                <a:cubicBezTo>
                  <a:pt x="528881" y="1362943"/>
                  <a:pt x="508001" y="1370924"/>
                  <a:pt x="486834" y="1377980"/>
                </a:cubicBezTo>
                <a:cubicBezTo>
                  <a:pt x="472723" y="1392091"/>
                  <a:pt x="461612" y="1410046"/>
                  <a:pt x="444500" y="1420313"/>
                </a:cubicBezTo>
                <a:cubicBezTo>
                  <a:pt x="425368" y="1431792"/>
                  <a:pt x="396777" y="1425703"/>
                  <a:pt x="381000" y="1441480"/>
                </a:cubicBezTo>
                <a:cubicBezTo>
                  <a:pt x="345024" y="1477456"/>
                  <a:pt x="326861" y="1527778"/>
                  <a:pt x="296334" y="1568480"/>
                </a:cubicBezTo>
                <a:cubicBezTo>
                  <a:pt x="220860" y="1669111"/>
                  <a:pt x="257779" y="1628201"/>
                  <a:pt x="190500" y="1695480"/>
                </a:cubicBezTo>
                <a:cubicBezTo>
                  <a:pt x="183445" y="1716647"/>
                  <a:pt x="180813" y="1739848"/>
                  <a:pt x="169334" y="1758980"/>
                </a:cubicBezTo>
                <a:cubicBezTo>
                  <a:pt x="159067" y="1776092"/>
                  <a:pt x="135925" y="1783464"/>
                  <a:pt x="127000" y="1801313"/>
                </a:cubicBezTo>
                <a:cubicBezTo>
                  <a:pt x="107044" y="1841225"/>
                  <a:pt x="96926" y="1885407"/>
                  <a:pt x="84667" y="1928313"/>
                </a:cubicBezTo>
                <a:cubicBezTo>
                  <a:pt x="70556" y="1977702"/>
                  <a:pt x="57094" y="2027281"/>
                  <a:pt x="42334" y="2076480"/>
                </a:cubicBezTo>
                <a:cubicBezTo>
                  <a:pt x="35923" y="2097851"/>
                  <a:pt x="27297" y="2118527"/>
                  <a:pt x="21167" y="2139980"/>
                </a:cubicBezTo>
                <a:cubicBezTo>
                  <a:pt x="13175" y="2167951"/>
                  <a:pt x="7056" y="2196424"/>
                  <a:pt x="0" y="2224646"/>
                </a:cubicBezTo>
                <a:cubicBezTo>
                  <a:pt x="7056" y="2577424"/>
                  <a:pt x="8107" y="2930373"/>
                  <a:pt x="21167" y="3282980"/>
                </a:cubicBezTo>
                <a:cubicBezTo>
                  <a:pt x="22244" y="3312051"/>
                  <a:pt x="27901" y="3342388"/>
                  <a:pt x="42334" y="3367646"/>
                </a:cubicBezTo>
                <a:cubicBezTo>
                  <a:pt x="57186" y="3393636"/>
                  <a:pt x="84667" y="3409979"/>
                  <a:pt x="105834" y="3431146"/>
                </a:cubicBezTo>
                <a:cubicBezTo>
                  <a:pt x="112617" y="3458279"/>
                  <a:pt x="132982" y="3548943"/>
                  <a:pt x="148167" y="3579313"/>
                </a:cubicBezTo>
                <a:cubicBezTo>
                  <a:pt x="174870" y="3632718"/>
                  <a:pt x="193457" y="3645770"/>
                  <a:pt x="232834" y="3685146"/>
                </a:cubicBezTo>
                <a:cubicBezTo>
                  <a:pt x="239889" y="3713368"/>
                  <a:pt x="246008" y="3741841"/>
                  <a:pt x="254000" y="3769813"/>
                </a:cubicBezTo>
                <a:cubicBezTo>
                  <a:pt x="260129" y="3791266"/>
                  <a:pt x="272560" y="3811154"/>
                  <a:pt x="275167" y="3833313"/>
                </a:cubicBezTo>
                <a:cubicBezTo>
                  <a:pt x="286738" y="3931664"/>
                  <a:pt x="285398" y="4031222"/>
                  <a:pt x="296334" y="4129646"/>
                </a:cubicBezTo>
                <a:cubicBezTo>
                  <a:pt x="299931" y="4162023"/>
                  <a:pt x="351850" y="4333329"/>
                  <a:pt x="359834" y="4341313"/>
                </a:cubicBezTo>
                <a:cubicBezTo>
                  <a:pt x="402167" y="4383646"/>
                  <a:pt x="438939" y="4432392"/>
                  <a:pt x="486834" y="4468313"/>
                </a:cubicBezTo>
                <a:cubicBezTo>
                  <a:pt x="515056" y="4489480"/>
                  <a:pt x="546555" y="4506868"/>
                  <a:pt x="571500" y="4531813"/>
                </a:cubicBezTo>
                <a:cubicBezTo>
                  <a:pt x="589488" y="4549801"/>
                  <a:pt x="592261" y="4581830"/>
                  <a:pt x="613834" y="4595313"/>
                </a:cubicBezTo>
                <a:cubicBezTo>
                  <a:pt x="651674" y="4618963"/>
                  <a:pt x="698501" y="4623535"/>
                  <a:pt x="740834" y="4637646"/>
                </a:cubicBezTo>
                <a:cubicBezTo>
                  <a:pt x="783009" y="4651704"/>
                  <a:pt x="846476" y="4674664"/>
                  <a:pt x="889000" y="4679980"/>
                </a:cubicBezTo>
                <a:cubicBezTo>
                  <a:pt x="973304" y="4690518"/>
                  <a:pt x="1058333" y="4694091"/>
                  <a:pt x="1143000" y="4701146"/>
                </a:cubicBezTo>
                <a:cubicBezTo>
                  <a:pt x="1185333" y="4708202"/>
                  <a:pt x="1227916" y="4713896"/>
                  <a:pt x="1270000" y="4722313"/>
                </a:cubicBezTo>
                <a:cubicBezTo>
                  <a:pt x="1380274" y="4744368"/>
                  <a:pt x="1324030" y="4737750"/>
                  <a:pt x="1418167" y="4764646"/>
                </a:cubicBezTo>
                <a:cubicBezTo>
                  <a:pt x="1446139" y="4772638"/>
                  <a:pt x="1474612" y="4778757"/>
                  <a:pt x="1502834" y="4785813"/>
                </a:cubicBezTo>
                <a:cubicBezTo>
                  <a:pt x="1545167" y="4814035"/>
                  <a:pt x="1580475" y="4858140"/>
                  <a:pt x="1629834" y="4870480"/>
                </a:cubicBezTo>
                <a:cubicBezTo>
                  <a:pt x="1672804" y="4881222"/>
                  <a:pt x="1735483" y="4894592"/>
                  <a:pt x="1778000" y="4912813"/>
                </a:cubicBezTo>
                <a:cubicBezTo>
                  <a:pt x="1807002" y="4925242"/>
                  <a:pt x="1832056" y="4947493"/>
                  <a:pt x="1862667" y="4955146"/>
                </a:cubicBezTo>
                <a:cubicBezTo>
                  <a:pt x="1929636" y="4971888"/>
                  <a:pt x="2254117" y="4993937"/>
                  <a:pt x="2286000" y="4997480"/>
                </a:cubicBezTo>
                <a:cubicBezTo>
                  <a:pt x="2328655" y="5002219"/>
                  <a:pt x="2370582" y="5012120"/>
                  <a:pt x="2413000" y="5018646"/>
                </a:cubicBezTo>
                <a:cubicBezTo>
                  <a:pt x="2462310" y="5026232"/>
                  <a:pt x="2511551" y="5034590"/>
                  <a:pt x="2561167" y="5039813"/>
                </a:cubicBezTo>
                <a:cubicBezTo>
                  <a:pt x="2645660" y="5048707"/>
                  <a:pt x="2730500" y="5053924"/>
                  <a:pt x="2815167" y="5060980"/>
                </a:cubicBezTo>
                <a:lnTo>
                  <a:pt x="3683000" y="5039813"/>
                </a:lnTo>
                <a:cubicBezTo>
                  <a:pt x="3732847" y="5037736"/>
                  <a:pt x="3781857" y="5026232"/>
                  <a:pt x="3831167" y="5018646"/>
                </a:cubicBezTo>
                <a:cubicBezTo>
                  <a:pt x="3953579" y="4999814"/>
                  <a:pt x="4038602" y="4978636"/>
                  <a:pt x="4169834" y="4976313"/>
                </a:cubicBezTo>
                <a:lnTo>
                  <a:pt x="6350000" y="4955146"/>
                </a:lnTo>
                <a:cubicBezTo>
                  <a:pt x="6377133" y="4948363"/>
                  <a:pt x="6467797" y="4927998"/>
                  <a:pt x="6498167" y="4912813"/>
                </a:cubicBezTo>
                <a:cubicBezTo>
                  <a:pt x="6520920" y="4901436"/>
                  <a:pt x="6541802" y="4886372"/>
                  <a:pt x="6561667" y="4870480"/>
                </a:cubicBezTo>
                <a:cubicBezTo>
                  <a:pt x="6577250" y="4858013"/>
                  <a:pt x="6584555" y="4832633"/>
                  <a:pt x="6604000" y="4828146"/>
                </a:cubicBezTo>
                <a:cubicBezTo>
                  <a:pt x="6679936" y="4810622"/>
                  <a:pt x="6759223" y="4814035"/>
                  <a:pt x="6836834" y="4806980"/>
                </a:cubicBezTo>
                <a:cubicBezTo>
                  <a:pt x="6991432" y="4755447"/>
                  <a:pt x="6920543" y="4775469"/>
                  <a:pt x="7048500" y="4743480"/>
                </a:cubicBezTo>
                <a:cubicBezTo>
                  <a:pt x="7055556" y="4722313"/>
                  <a:pt x="7058188" y="4699112"/>
                  <a:pt x="7069667" y="4679980"/>
                </a:cubicBezTo>
                <a:cubicBezTo>
                  <a:pt x="7079934" y="4662868"/>
                  <a:pt x="7099533" y="4653229"/>
                  <a:pt x="7112000" y="4637646"/>
                </a:cubicBezTo>
                <a:cubicBezTo>
                  <a:pt x="7127892" y="4617781"/>
                  <a:pt x="7139371" y="4594720"/>
                  <a:pt x="7154334" y="4574146"/>
                </a:cubicBezTo>
                <a:cubicBezTo>
                  <a:pt x="7195833" y="4517085"/>
                  <a:pt x="7249781" y="4467920"/>
                  <a:pt x="7281334" y="4404813"/>
                </a:cubicBezTo>
                <a:cubicBezTo>
                  <a:pt x="7323060" y="4321360"/>
                  <a:pt x="7323052" y="4308754"/>
                  <a:pt x="7387167" y="4235480"/>
                </a:cubicBezTo>
                <a:cubicBezTo>
                  <a:pt x="7413450" y="4205443"/>
                  <a:pt x="7443612" y="4179035"/>
                  <a:pt x="7471834" y="4150813"/>
                </a:cubicBezTo>
                <a:lnTo>
                  <a:pt x="7598834" y="4023813"/>
                </a:lnTo>
                <a:cubicBezTo>
                  <a:pt x="7620001" y="4002646"/>
                  <a:pt x="7645730" y="3985220"/>
                  <a:pt x="7662334" y="3960313"/>
                </a:cubicBezTo>
                <a:cubicBezTo>
                  <a:pt x="7676445" y="3939146"/>
                  <a:pt x="7694335" y="3920060"/>
                  <a:pt x="7704667" y="3896813"/>
                </a:cubicBezTo>
                <a:cubicBezTo>
                  <a:pt x="7722790" y="3856036"/>
                  <a:pt x="7722247" y="3806942"/>
                  <a:pt x="7747000" y="3769813"/>
                </a:cubicBezTo>
                <a:lnTo>
                  <a:pt x="7789334" y="3706313"/>
                </a:lnTo>
                <a:cubicBezTo>
                  <a:pt x="7805268" y="3642576"/>
                  <a:pt x="7841976" y="3507154"/>
                  <a:pt x="7852834" y="3431146"/>
                </a:cubicBezTo>
                <a:cubicBezTo>
                  <a:pt x="7861869" y="3367897"/>
                  <a:pt x="7862897" y="3303565"/>
                  <a:pt x="7874000" y="3240646"/>
                </a:cubicBezTo>
                <a:cubicBezTo>
                  <a:pt x="7891902" y="3139200"/>
                  <a:pt x="7909380" y="3092175"/>
                  <a:pt x="7937500" y="3007813"/>
                </a:cubicBezTo>
                <a:cubicBezTo>
                  <a:pt x="7933459" y="2955283"/>
                  <a:pt x="7940857" y="2760525"/>
                  <a:pt x="7895167" y="2669146"/>
                </a:cubicBezTo>
                <a:cubicBezTo>
                  <a:pt x="7883790" y="2646393"/>
                  <a:pt x="7868726" y="2625511"/>
                  <a:pt x="7852834" y="2605646"/>
                </a:cubicBezTo>
                <a:cubicBezTo>
                  <a:pt x="7840367" y="2590063"/>
                  <a:pt x="7824611" y="2577424"/>
                  <a:pt x="7810500" y="2563313"/>
                </a:cubicBezTo>
                <a:cubicBezTo>
                  <a:pt x="7796389" y="2520980"/>
                  <a:pt x="7778990" y="2479604"/>
                  <a:pt x="7768167" y="2436313"/>
                </a:cubicBezTo>
                <a:cubicBezTo>
                  <a:pt x="7716545" y="2229828"/>
                  <a:pt x="7779577" y="2487660"/>
                  <a:pt x="7725834" y="2245813"/>
                </a:cubicBezTo>
                <a:cubicBezTo>
                  <a:pt x="7717612" y="2208814"/>
                  <a:pt x="7677408" y="2049220"/>
                  <a:pt x="7662334" y="2034146"/>
                </a:cubicBezTo>
                <a:lnTo>
                  <a:pt x="7620000" y="1991813"/>
                </a:lnTo>
                <a:cubicBezTo>
                  <a:pt x="7569245" y="1839542"/>
                  <a:pt x="7630831" y="2029719"/>
                  <a:pt x="7577667" y="1843646"/>
                </a:cubicBezTo>
                <a:cubicBezTo>
                  <a:pt x="7571537" y="1822193"/>
                  <a:pt x="7567335" y="1799650"/>
                  <a:pt x="7556500" y="1780146"/>
                </a:cubicBezTo>
                <a:cubicBezTo>
                  <a:pt x="7529411" y="1731386"/>
                  <a:pt x="7480885" y="1651920"/>
                  <a:pt x="7429500" y="1610813"/>
                </a:cubicBezTo>
                <a:cubicBezTo>
                  <a:pt x="7409635" y="1594921"/>
                  <a:pt x="7387167" y="1582591"/>
                  <a:pt x="7366000" y="1568480"/>
                </a:cubicBezTo>
                <a:cubicBezTo>
                  <a:pt x="7344833" y="1540258"/>
                  <a:pt x="7327445" y="1508758"/>
                  <a:pt x="7302500" y="1483813"/>
                </a:cubicBezTo>
                <a:cubicBezTo>
                  <a:pt x="7192482" y="1373795"/>
                  <a:pt x="7280454" y="1503882"/>
                  <a:pt x="7196667" y="1399146"/>
                </a:cubicBezTo>
                <a:cubicBezTo>
                  <a:pt x="7180775" y="1379281"/>
                  <a:pt x="7170226" y="1355511"/>
                  <a:pt x="7154334" y="1335646"/>
                </a:cubicBezTo>
                <a:cubicBezTo>
                  <a:pt x="7141867" y="1320063"/>
                  <a:pt x="7124467" y="1308896"/>
                  <a:pt x="7112000" y="1293313"/>
                </a:cubicBezTo>
                <a:cubicBezTo>
                  <a:pt x="7096108" y="1273448"/>
                  <a:pt x="7089532" y="1245705"/>
                  <a:pt x="7069667" y="1229813"/>
                </a:cubicBezTo>
                <a:cubicBezTo>
                  <a:pt x="7052245" y="1215875"/>
                  <a:pt x="7027334" y="1215702"/>
                  <a:pt x="7006167" y="1208646"/>
                </a:cubicBezTo>
                <a:cubicBezTo>
                  <a:pt x="6893282" y="1039317"/>
                  <a:pt x="7041442" y="1243920"/>
                  <a:pt x="6900334" y="1102813"/>
                </a:cubicBezTo>
                <a:cubicBezTo>
                  <a:pt x="6882346" y="1084825"/>
                  <a:pt x="6875988" y="1057301"/>
                  <a:pt x="6858000" y="1039313"/>
                </a:cubicBezTo>
                <a:cubicBezTo>
                  <a:pt x="6840012" y="1021325"/>
                  <a:pt x="6814365" y="1012872"/>
                  <a:pt x="6794500" y="996980"/>
                </a:cubicBezTo>
                <a:cubicBezTo>
                  <a:pt x="6722859" y="939667"/>
                  <a:pt x="6751771" y="912182"/>
                  <a:pt x="6625167" y="869980"/>
                </a:cubicBezTo>
                <a:cubicBezTo>
                  <a:pt x="6604000" y="862924"/>
                  <a:pt x="6581623" y="858791"/>
                  <a:pt x="6561667" y="848813"/>
                </a:cubicBezTo>
                <a:cubicBezTo>
                  <a:pt x="6458063" y="797011"/>
                  <a:pt x="6534589" y="823213"/>
                  <a:pt x="6455834" y="764146"/>
                </a:cubicBezTo>
                <a:cubicBezTo>
                  <a:pt x="6339385" y="676809"/>
                  <a:pt x="6364333" y="691313"/>
                  <a:pt x="6265334" y="658313"/>
                </a:cubicBezTo>
                <a:cubicBezTo>
                  <a:pt x="6182646" y="575627"/>
                  <a:pt x="6269410" y="649768"/>
                  <a:pt x="6159500" y="594813"/>
                </a:cubicBezTo>
                <a:cubicBezTo>
                  <a:pt x="6136747" y="583436"/>
                  <a:pt x="6115865" y="568372"/>
                  <a:pt x="6096000" y="552480"/>
                </a:cubicBezTo>
                <a:cubicBezTo>
                  <a:pt x="6080417" y="540013"/>
                  <a:pt x="6071516" y="519071"/>
                  <a:pt x="6053667" y="510146"/>
                </a:cubicBezTo>
                <a:cubicBezTo>
                  <a:pt x="6013755" y="490190"/>
                  <a:pt x="5969000" y="481924"/>
                  <a:pt x="5926667" y="467813"/>
                </a:cubicBezTo>
                <a:lnTo>
                  <a:pt x="5863167" y="446646"/>
                </a:lnTo>
                <a:lnTo>
                  <a:pt x="5799667" y="425480"/>
                </a:lnTo>
                <a:cubicBezTo>
                  <a:pt x="5785556" y="411369"/>
                  <a:pt x="5775183" y="392071"/>
                  <a:pt x="5757334" y="383146"/>
                </a:cubicBezTo>
                <a:cubicBezTo>
                  <a:pt x="5717422" y="363190"/>
                  <a:pt x="5672667" y="354924"/>
                  <a:pt x="5630334" y="340813"/>
                </a:cubicBezTo>
                <a:cubicBezTo>
                  <a:pt x="5609167" y="333757"/>
                  <a:pt x="5586790" y="329624"/>
                  <a:pt x="5566834" y="319646"/>
                </a:cubicBezTo>
                <a:cubicBezTo>
                  <a:pt x="5538612" y="305535"/>
                  <a:pt x="5509563" y="292968"/>
                  <a:pt x="5482167" y="277313"/>
                </a:cubicBezTo>
                <a:cubicBezTo>
                  <a:pt x="5460080" y="264692"/>
                  <a:pt x="5441420" y="246357"/>
                  <a:pt x="5418667" y="234980"/>
                </a:cubicBezTo>
                <a:cubicBezTo>
                  <a:pt x="5383098" y="217196"/>
                  <a:pt x="5304411" y="202819"/>
                  <a:pt x="5270500" y="192646"/>
                </a:cubicBezTo>
                <a:cubicBezTo>
                  <a:pt x="5227759" y="179824"/>
                  <a:pt x="5185833" y="164424"/>
                  <a:pt x="5143500" y="150313"/>
                </a:cubicBezTo>
                <a:lnTo>
                  <a:pt x="5016500" y="107980"/>
                </a:lnTo>
                <a:cubicBezTo>
                  <a:pt x="4995333" y="100924"/>
                  <a:pt x="4975175" y="89277"/>
                  <a:pt x="4953000" y="86813"/>
                </a:cubicBezTo>
                <a:cubicBezTo>
                  <a:pt x="4712915" y="60136"/>
                  <a:pt x="4825749" y="74681"/>
                  <a:pt x="4614334" y="44480"/>
                </a:cubicBezTo>
                <a:cubicBezTo>
                  <a:pt x="4420065" y="-20277"/>
                  <a:pt x="4531736" y="-2294"/>
                  <a:pt x="4275667" y="23313"/>
                </a:cubicBezTo>
                <a:cubicBezTo>
                  <a:pt x="4240389" y="30369"/>
                  <a:pt x="4204954" y="36676"/>
                  <a:pt x="4169834" y="44480"/>
                </a:cubicBezTo>
                <a:cubicBezTo>
                  <a:pt x="4141436" y="50791"/>
                  <a:pt x="4113920" y="61223"/>
                  <a:pt x="4085167" y="65646"/>
                </a:cubicBezTo>
                <a:cubicBezTo>
                  <a:pt x="4022019" y="75361"/>
                  <a:pt x="3958167" y="79757"/>
                  <a:pt x="3894667" y="86813"/>
                </a:cubicBezTo>
                <a:cubicBezTo>
                  <a:pt x="3873500" y="93869"/>
                  <a:pt x="3853139" y="104103"/>
                  <a:pt x="3831167" y="107980"/>
                </a:cubicBezTo>
                <a:cubicBezTo>
                  <a:pt x="3732905" y="125320"/>
                  <a:pt x="3534834" y="150313"/>
                  <a:pt x="3534834" y="150313"/>
                </a:cubicBezTo>
                <a:cubicBezTo>
                  <a:pt x="3513667" y="157369"/>
                  <a:pt x="3492787" y="165351"/>
                  <a:pt x="3471334" y="171480"/>
                </a:cubicBezTo>
                <a:cubicBezTo>
                  <a:pt x="3439678" y="180524"/>
                  <a:pt x="3357006" y="196894"/>
                  <a:pt x="3323167" y="213813"/>
                </a:cubicBezTo>
                <a:cubicBezTo>
                  <a:pt x="3184180" y="283306"/>
                  <a:pt x="3351085" y="243877"/>
                  <a:pt x="3132667" y="298480"/>
                </a:cubicBezTo>
                <a:cubicBezTo>
                  <a:pt x="3071893" y="313673"/>
                  <a:pt x="2972542" y="336210"/>
                  <a:pt x="2921000" y="361980"/>
                </a:cubicBezTo>
                <a:lnTo>
                  <a:pt x="2899834" y="404313"/>
                </a:lnTo>
                <a:close/>
              </a:path>
            </a:pathLst>
          </a:custGeom>
          <a:solidFill>
            <a:schemeClr val="accent6">
              <a:alpha val="30000"/>
            </a:schemeClr>
          </a:solidFill>
          <a:ln w="254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45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28675"/>
            <a:ext cx="76200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ontent Placeholder 9"/>
          <p:cNvSpPr>
            <a:spLocks noGrp="1"/>
          </p:cNvSpPr>
          <p:nvPr>
            <p:ph/>
          </p:nvPr>
        </p:nvSpPr>
        <p:spPr>
          <a:xfrm>
            <a:off x="0" y="5443538"/>
            <a:ext cx="9144000" cy="1414462"/>
          </a:xfrm>
        </p:spPr>
        <p:txBody>
          <a:bodyPr/>
          <a:lstStyle/>
          <a:p>
            <a:r>
              <a:rPr lang="en-US" altLang="en-US" sz="1800" smtClean="0"/>
              <a:t>The growth of Netflix selections</a:t>
            </a:r>
          </a:p>
          <a:p>
            <a:pPr lvl="1"/>
            <a:r>
              <a:rPr lang="en-US" altLang="en-US" sz="1400" smtClean="0"/>
              <a:t>2000: 4,500 DVDs </a:t>
            </a:r>
          </a:p>
          <a:p>
            <a:pPr lvl="1"/>
            <a:r>
              <a:rPr lang="en-US" altLang="en-US" sz="1400" smtClean="0"/>
              <a:t>2005:18,000 DVDs </a:t>
            </a:r>
          </a:p>
          <a:p>
            <a:pPr lvl="1"/>
            <a:r>
              <a:rPr lang="en-US" altLang="en-US" sz="1400" smtClean="0"/>
              <a:t>2011: over 100,000 DVDs (</a:t>
            </a:r>
            <a:r>
              <a:rPr lang="en-US" altLang="en-US" sz="1400" smtClean="0">
                <a:solidFill>
                  <a:srgbClr val="FF0000"/>
                </a:solidFill>
              </a:rPr>
              <a:t>the long tail would be dropped even more slowly for more demands</a:t>
            </a:r>
            <a:r>
              <a:rPr lang="en-US" altLang="en-US" sz="1400" smtClean="0"/>
              <a:t>)  </a:t>
            </a:r>
          </a:p>
          <a:p>
            <a:pPr lvl="1"/>
            <a:r>
              <a:rPr lang="en-US" altLang="en-US" sz="1400" smtClean="0"/>
              <a:t>Note: “breaks and mortar retailers”: face-to-face sell shops. </a:t>
            </a:r>
          </a:p>
        </p:txBody>
      </p:sp>
      <p:sp>
        <p:nvSpPr>
          <p:cNvPr id="27652" name="Title 1"/>
          <p:cNvSpPr>
            <a:spLocks noGrp="1"/>
          </p:cNvSpPr>
          <p:nvPr>
            <p:ph type="ctrTitle" idx="4294967295"/>
          </p:nvPr>
        </p:nvSpPr>
        <p:spPr>
          <a:xfrm>
            <a:off x="0" y="0"/>
            <a:ext cx="9144000" cy="962025"/>
          </a:xfrm>
        </p:spPr>
        <p:txBody>
          <a:bodyPr/>
          <a:lstStyle/>
          <a:p>
            <a:r>
              <a:rPr lang="en-US" altLang="en-US" sz="2400" smtClean="0"/>
              <a:t>Distribution Changes in DVD rentals from Netflix 2000 to 2011</a:t>
            </a:r>
          </a:p>
        </p:txBody>
      </p:sp>
      <p:sp>
        <p:nvSpPr>
          <p:cNvPr id="10" name="Freeform 9"/>
          <p:cNvSpPr/>
          <p:nvPr/>
        </p:nvSpPr>
        <p:spPr>
          <a:xfrm>
            <a:off x="1219200" y="2852738"/>
            <a:ext cx="6400800" cy="2006600"/>
          </a:xfrm>
          <a:custGeom>
            <a:avLst/>
            <a:gdLst>
              <a:gd name="connsiteX0" fmla="*/ 0 w 6249879"/>
              <a:gd name="connsiteY0" fmla="*/ 0 h 2006353"/>
              <a:gd name="connsiteX1" fmla="*/ 417250 w 6249879"/>
              <a:gd name="connsiteY1" fmla="*/ 97654 h 2006353"/>
              <a:gd name="connsiteX2" fmla="*/ 612559 w 6249879"/>
              <a:gd name="connsiteY2" fmla="*/ 417250 h 2006353"/>
              <a:gd name="connsiteX3" fmla="*/ 941033 w 6249879"/>
              <a:gd name="connsiteY3" fmla="*/ 1313895 h 2006353"/>
              <a:gd name="connsiteX4" fmla="*/ 1438182 w 6249879"/>
              <a:gd name="connsiteY4" fmla="*/ 1713390 h 2006353"/>
              <a:gd name="connsiteX5" fmla="*/ 2982897 w 6249879"/>
              <a:gd name="connsiteY5" fmla="*/ 1944210 h 2006353"/>
              <a:gd name="connsiteX6" fmla="*/ 6249879 w 6249879"/>
              <a:gd name="connsiteY6" fmla="*/ 2006353 h 200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9879" h="2006353">
                <a:moveTo>
                  <a:pt x="0" y="0"/>
                </a:moveTo>
                <a:cubicBezTo>
                  <a:pt x="157578" y="14056"/>
                  <a:pt x="315157" y="28112"/>
                  <a:pt x="417250" y="97654"/>
                </a:cubicBezTo>
                <a:cubicBezTo>
                  <a:pt x="519343" y="167196"/>
                  <a:pt x="525262" y="214543"/>
                  <a:pt x="612559" y="417250"/>
                </a:cubicBezTo>
                <a:cubicBezTo>
                  <a:pt x="699856" y="619957"/>
                  <a:pt x="803429" y="1097872"/>
                  <a:pt x="941033" y="1313895"/>
                </a:cubicBezTo>
                <a:cubicBezTo>
                  <a:pt x="1078637" y="1529918"/>
                  <a:pt x="1097871" y="1608338"/>
                  <a:pt x="1438182" y="1713390"/>
                </a:cubicBezTo>
                <a:cubicBezTo>
                  <a:pt x="1778493" y="1818443"/>
                  <a:pt x="2180948" y="1895383"/>
                  <a:pt x="2982897" y="1944210"/>
                </a:cubicBezTo>
                <a:cubicBezTo>
                  <a:pt x="3784847" y="1993037"/>
                  <a:pt x="6249879" y="2006353"/>
                  <a:pt x="6249879" y="2006353"/>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2" name="Group 13"/>
          <p:cNvGrpSpPr>
            <a:grpSpLocks/>
          </p:cNvGrpSpPr>
          <p:nvPr/>
        </p:nvGrpSpPr>
        <p:grpSpPr bwMode="auto">
          <a:xfrm>
            <a:off x="2030413" y="2971800"/>
            <a:ext cx="2209800" cy="533400"/>
            <a:chOff x="1981200" y="2895600"/>
            <a:chExt cx="2209800" cy="533400"/>
          </a:xfrm>
        </p:grpSpPr>
        <p:sp>
          <p:nvSpPr>
            <p:cNvPr id="27655" name="TextBox 10"/>
            <p:cNvSpPr txBox="1">
              <a:spLocks noChangeArrowheads="1"/>
            </p:cNvSpPr>
            <p:nvPr/>
          </p:nvSpPr>
          <p:spPr bwMode="auto">
            <a:xfrm>
              <a:off x="2514600" y="2895600"/>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en-US" sz="1800" b="1">
                  <a:solidFill>
                    <a:srgbClr val="FF0000"/>
                  </a:solidFill>
                </a:rPr>
                <a:t>2011 predicted</a:t>
              </a:r>
            </a:p>
          </p:txBody>
        </p:sp>
        <p:cxnSp>
          <p:nvCxnSpPr>
            <p:cNvPr id="13" name="Straight Arrow Connector 12"/>
            <p:cNvCxnSpPr>
              <a:stCxn id="27655" idx="1"/>
            </p:cNvCxnSpPr>
            <p:nvPr/>
          </p:nvCxnSpPr>
          <p:spPr>
            <a:xfrm flipH="1">
              <a:off x="1981200" y="3079750"/>
              <a:ext cx="533400" cy="3492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148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115888"/>
            <a:ext cx="9144000" cy="792162"/>
          </a:xfrm>
        </p:spPr>
        <p:txBody>
          <a:bodyPr/>
          <a:lstStyle/>
          <a:p>
            <a:r>
              <a:rPr lang="en-US" altLang="en-US" sz="3000" b="1" dirty="0" smtClean="0">
                <a:solidFill>
                  <a:srgbClr val="0000FF"/>
                </a:solidFill>
              </a:rPr>
              <a:t> </a:t>
            </a:r>
            <a:r>
              <a:rPr lang="en-US" altLang="en-US" sz="3000" dirty="0" smtClean="0">
                <a:solidFill>
                  <a:srgbClr val="0000FF"/>
                </a:solidFill>
              </a:rPr>
              <a:t>How to handle increasingly large volume data? </a:t>
            </a:r>
            <a:endParaRPr lang="en-US" altLang="en-US" sz="3000" b="1" dirty="0" smtClean="0">
              <a:solidFill>
                <a:srgbClr val="0000FF"/>
              </a:solidFill>
            </a:endParaRPr>
          </a:p>
        </p:txBody>
      </p:sp>
      <p:sp>
        <p:nvSpPr>
          <p:cNvPr id="3" name="Content Placeholder 2"/>
          <p:cNvSpPr>
            <a:spLocks noGrp="1"/>
          </p:cNvSpPr>
          <p:nvPr>
            <p:ph idx="1"/>
          </p:nvPr>
        </p:nvSpPr>
        <p:spPr>
          <a:xfrm>
            <a:off x="0" y="1016000"/>
            <a:ext cx="9144000" cy="5842000"/>
          </a:xfrm>
        </p:spPr>
        <p:txBody>
          <a:bodyPr/>
          <a:lstStyle/>
          <a:p>
            <a:r>
              <a:rPr lang="en-US" altLang="en-US" sz="2400" dirty="0" smtClean="0"/>
              <a:t>A new paradigm (from Ivy League to Land Grant model) </a:t>
            </a:r>
          </a:p>
          <a:p>
            <a:pPr lvl="1"/>
            <a:r>
              <a:rPr lang="en-US" altLang="en-US" sz="2000" dirty="0" smtClean="0"/>
              <a:t>150 years ago, Europe ended the industrial revolution </a:t>
            </a:r>
          </a:p>
          <a:p>
            <a:pPr lvl="1"/>
            <a:r>
              <a:rPr lang="en-US" altLang="en-US" sz="2000" dirty="0" smtClean="0"/>
              <a:t>But US was a backward agriculture country  </a:t>
            </a:r>
          </a:p>
          <a:p>
            <a:pPr lvl="1"/>
            <a:r>
              <a:rPr lang="en-US" altLang="en-US" sz="2000" dirty="0"/>
              <a:t>H</a:t>
            </a:r>
            <a:r>
              <a:rPr lang="en-US" altLang="en-US" sz="2000" dirty="0" smtClean="0"/>
              <a:t>igher education is the foundation to become a strong industrial country  </a:t>
            </a:r>
          </a:p>
          <a:p>
            <a:pPr lvl="2"/>
            <a:r>
              <a:rPr lang="en-US" altLang="en-US" sz="1600" dirty="0" smtClean="0"/>
              <a:t>Extending the Ivy Leagues to massively accept students? </a:t>
            </a:r>
          </a:p>
          <a:p>
            <a:pPr lvl="2"/>
            <a:r>
              <a:rPr lang="en-US" altLang="en-US" sz="1600" dirty="0" smtClean="0"/>
              <a:t>A new higher education model? </a:t>
            </a:r>
            <a:endParaRPr lang="en-US" altLang="en-US" sz="2000" dirty="0" smtClean="0"/>
          </a:p>
          <a:p>
            <a:r>
              <a:rPr lang="en-US" altLang="en-US" sz="2400" dirty="0" smtClean="0">
                <a:solidFill>
                  <a:srgbClr val="FF0000"/>
                </a:solidFill>
              </a:rPr>
              <a:t>Land grant university model</a:t>
            </a:r>
            <a:r>
              <a:rPr lang="en-US" altLang="en-US" sz="2400" dirty="0" smtClean="0"/>
              <a:t>: at low cost and scalable </a:t>
            </a:r>
          </a:p>
          <a:p>
            <a:pPr lvl="1"/>
            <a:r>
              <a:rPr lang="en-US" altLang="en-US" sz="2000" dirty="0" smtClean="0"/>
              <a:t>Lincoln singed the “Land Grant University Bill” in 1862 </a:t>
            </a:r>
          </a:p>
          <a:p>
            <a:pPr lvl="1"/>
            <a:r>
              <a:rPr lang="en-US" altLang="en-US" sz="2000" dirty="0" smtClean="0"/>
              <a:t>To give federal land to many States to build public universities </a:t>
            </a:r>
          </a:p>
          <a:p>
            <a:pPr lvl="1"/>
            <a:r>
              <a:rPr lang="en-US" altLang="en-US" sz="2000" dirty="0" smtClean="0"/>
              <a:t>The mission is to build low cost universities and open to masses </a:t>
            </a:r>
          </a:p>
          <a:p>
            <a:r>
              <a:rPr lang="en-US" altLang="en-US" sz="2400" dirty="0" smtClean="0"/>
              <a:t>The success of land grant universities </a:t>
            </a:r>
          </a:p>
          <a:p>
            <a:pPr lvl="1"/>
            <a:r>
              <a:rPr lang="en-US" altLang="en-US" sz="2000" dirty="0" smtClean="0"/>
              <a:t>Although the model is low cost and less selective in admissions, the excellence of education remain the same</a:t>
            </a:r>
          </a:p>
          <a:p>
            <a:pPr lvl="1"/>
            <a:r>
              <a:rPr lang="en-US" altLang="en-US" sz="2000" dirty="0" smtClean="0"/>
              <a:t>Many world class universities were born from this model: Cornel, MIT, Indiana, Ohio State, Purdue, Texas A&amp;M, UC Berkeley, UIUC, …   </a:t>
            </a:r>
          </a:p>
          <a:p>
            <a:pPr marL="457200" lvl="1" indent="0">
              <a:buNone/>
            </a:pPr>
            <a:endParaRPr lang="en-US" altLang="en-US" sz="2000" dirty="0" smtClean="0"/>
          </a:p>
          <a:p>
            <a:pPr marL="0" indent="0">
              <a:buNone/>
            </a:pPr>
            <a:endParaRPr lang="en-US" altLang="en-US" sz="2400" dirty="0" smtClean="0"/>
          </a:p>
        </p:txBody>
      </p:sp>
      <p:sp>
        <p:nvSpPr>
          <p:cNvPr id="7172" name="Slide Number Placeholder 3"/>
          <p:cNvSpPr>
            <a:spLocks noGrp="1"/>
          </p:cNvSpPr>
          <p:nvPr>
            <p:ph type="sldNum" sz="quarter" idx="12"/>
          </p:nvPr>
        </p:nvSpPr>
        <p:spPr>
          <a:xfrm>
            <a:off x="8243888" y="6245225"/>
            <a:ext cx="44291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fld id="{A73F2775-F206-4EC1-A467-A9A1D6B17A77}" type="slidenum">
              <a:rPr lang="en-US" altLang="en-US" sz="1400" smtClean="0"/>
              <a:pPr eaLnBrk="1" hangingPunct="1">
                <a:spcBef>
                  <a:spcPct val="0"/>
                </a:spcBef>
                <a:buFontTx/>
                <a:buNone/>
              </a:pPr>
              <a:t>7</a:t>
            </a:fld>
            <a:endParaRPr lang="en-US" altLang="en-US" sz="1400" smtClean="0"/>
          </a:p>
        </p:txBody>
      </p:sp>
    </p:spTree>
    <p:extLst>
      <p:ext uri="{BB962C8B-B14F-4D97-AF65-F5344CB8AC3E}">
        <p14:creationId xmlns:p14="http://schemas.microsoft.com/office/powerpoint/2010/main" val="3146972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107950" y="152400"/>
            <a:ext cx="9144000" cy="733425"/>
          </a:xfrm>
        </p:spPr>
        <p:txBody>
          <a:bodyPr bIns="91440" anchor="b">
            <a:normAutofit/>
          </a:bodyPr>
          <a:lstStyle/>
          <a:p>
            <a:pPr algn="ctr" eaLnBrk="1" hangingPunct="1"/>
            <a:r>
              <a:rPr lang="en-US" altLang="zh-CN" sz="3600" dirty="0" smtClean="0">
                <a:solidFill>
                  <a:srgbClr val="006633"/>
                </a:solidFill>
              </a:rPr>
              <a:t> </a:t>
            </a:r>
            <a:r>
              <a:rPr lang="en-US" altLang="zh-CN" sz="3200" dirty="0" smtClean="0">
                <a:solidFill>
                  <a:srgbClr val="0000FF"/>
                </a:solidFill>
              </a:rPr>
              <a:t>Major Issues of Big Data</a:t>
            </a:r>
            <a:r>
              <a:rPr lang="en-US" altLang="zh-CN" sz="3200" dirty="0" smtClean="0">
                <a:solidFill>
                  <a:srgbClr val="006633"/>
                </a:solidFill>
              </a:rPr>
              <a:t>  </a:t>
            </a:r>
            <a:endParaRPr lang="zh-CN" altLang="en-US" sz="3200" dirty="0" smtClean="0">
              <a:solidFill>
                <a:srgbClr val="FF0000"/>
              </a:solidFill>
            </a:endParaRPr>
          </a:p>
        </p:txBody>
      </p:sp>
      <p:sp>
        <p:nvSpPr>
          <p:cNvPr id="20484" name="Rectangle 3"/>
          <p:cNvSpPr>
            <a:spLocks noGrp="1"/>
          </p:cNvSpPr>
          <p:nvPr>
            <p:ph type="body" idx="4294967295"/>
          </p:nvPr>
        </p:nvSpPr>
        <p:spPr>
          <a:xfrm>
            <a:off x="466725" y="944563"/>
            <a:ext cx="8229600" cy="5495925"/>
          </a:xfrm>
        </p:spPr>
        <p:txBody>
          <a:bodyPr/>
          <a:lstStyle/>
          <a:p>
            <a:pPr marL="273050" indent="-273050" eaLnBrk="1" hangingPunct="1"/>
            <a:r>
              <a:rPr lang="en-US" altLang="zh-CN" sz="2800" dirty="0" smtClean="0">
                <a:solidFill>
                  <a:srgbClr val="BA0000"/>
                </a:solidFill>
              </a:rPr>
              <a:t>Access patterns are unpredictable </a:t>
            </a:r>
          </a:p>
          <a:p>
            <a:pPr marL="547688" lvl="1" indent="-228600" eaLnBrk="1" hangingPunct="1"/>
            <a:r>
              <a:rPr lang="en-US" altLang="zh-CN" sz="2400" dirty="0" smtClean="0"/>
              <a:t> data analytics can be in various formats </a:t>
            </a:r>
          </a:p>
          <a:p>
            <a:pPr marL="547688" lvl="1" indent="-228600" eaLnBrk="1" hangingPunct="1">
              <a:buFontTx/>
              <a:buNone/>
            </a:pPr>
            <a:endParaRPr lang="en-US" altLang="zh-CN" sz="2400" dirty="0" smtClean="0"/>
          </a:p>
          <a:p>
            <a:pPr marL="273050" indent="-273050" eaLnBrk="1" hangingPunct="1"/>
            <a:r>
              <a:rPr lang="en-US" altLang="zh-CN" sz="2800" dirty="0" smtClean="0">
                <a:solidFill>
                  <a:srgbClr val="BA0000"/>
                </a:solidFill>
              </a:rPr>
              <a:t>Locality is not a major concern</a:t>
            </a:r>
          </a:p>
          <a:p>
            <a:pPr marL="547688" lvl="1" indent="-228600" eaLnBrk="1" hangingPunct="1"/>
            <a:r>
              <a:rPr lang="en-US" altLang="zh-CN" sz="2400" dirty="0" smtClean="0"/>
              <a:t>Every piece of data is important </a:t>
            </a:r>
          </a:p>
          <a:p>
            <a:pPr marL="547688" lvl="1" indent="-228600" eaLnBrk="1" hangingPunct="1">
              <a:buFontTx/>
              <a:buNone/>
            </a:pPr>
            <a:endParaRPr lang="en-US" altLang="zh-CN" sz="2400" dirty="0" smtClean="0"/>
          </a:p>
          <a:p>
            <a:pPr marL="273050" indent="-273050" eaLnBrk="1" hangingPunct="1"/>
            <a:r>
              <a:rPr lang="en-US" altLang="zh-CN" sz="2800" dirty="0" smtClean="0">
                <a:solidFill>
                  <a:srgbClr val="C00000"/>
                </a:solidFill>
              </a:rPr>
              <a:t>Major concerns </a:t>
            </a:r>
          </a:p>
          <a:p>
            <a:pPr marL="547688" lvl="1" indent="-228600" eaLnBrk="1" hangingPunct="1"/>
            <a:r>
              <a:rPr lang="en-US" altLang="zh-CN" sz="2400" b="1" dirty="0">
                <a:solidFill>
                  <a:srgbClr val="0000FF"/>
                </a:solidFill>
              </a:rPr>
              <a:t>Scale</a:t>
            </a:r>
            <a:r>
              <a:rPr lang="en-US" altLang="zh-CN" sz="2400" b="1" dirty="0" smtClean="0"/>
              <a:t> </a:t>
            </a:r>
            <a:r>
              <a:rPr lang="en-US" altLang="zh-CN" sz="2400" b="1" dirty="0">
                <a:solidFill>
                  <a:srgbClr val="0000FF"/>
                </a:solidFill>
              </a:rPr>
              <a:t>out</a:t>
            </a:r>
            <a:r>
              <a:rPr lang="en-US" altLang="zh-CN" sz="2400" dirty="0">
                <a:solidFill>
                  <a:srgbClr val="0000FF"/>
                </a:solidFill>
              </a:rPr>
              <a:t>: </a:t>
            </a:r>
            <a:r>
              <a:rPr lang="en-US" altLang="zh-CN" sz="2400" dirty="0" smtClean="0"/>
              <a:t>throughput increases as the number of nodes increases</a:t>
            </a:r>
          </a:p>
          <a:p>
            <a:pPr marL="547688" lvl="1" indent="-228600" eaLnBrk="1" hangingPunct="1"/>
            <a:r>
              <a:rPr lang="en-US" altLang="zh-CN" sz="2400" dirty="0" smtClean="0"/>
              <a:t> </a:t>
            </a:r>
            <a:r>
              <a:rPr lang="en-US" altLang="zh-CN" sz="2400" b="1" dirty="0" smtClean="0">
                <a:solidFill>
                  <a:srgbClr val="0000FF"/>
                </a:solidFill>
              </a:rPr>
              <a:t>Fault </a:t>
            </a:r>
            <a:r>
              <a:rPr lang="en-US" altLang="zh-CN" sz="2400" b="1" dirty="0">
                <a:solidFill>
                  <a:srgbClr val="0000FF"/>
                </a:solidFill>
              </a:rPr>
              <a:t>tolerant</a:t>
            </a:r>
            <a:r>
              <a:rPr lang="en-US" altLang="zh-CN" sz="2400" b="1" dirty="0"/>
              <a:t> </a:t>
            </a:r>
          </a:p>
          <a:p>
            <a:pPr marL="547688" lvl="1" indent="-228600" eaLnBrk="1" hangingPunct="1"/>
            <a:r>
              <a:rPr lang="en-US" altLang="zh-CN" sz="2400" dirty="0" smtClean="0"/>
              <a:t> </a:t>
            </a:r>
            <a:r>
              <a:rPr lang="en-US" altLang="zh-CN" sz="2400" b="1" dirty="0">
                <a:solidFill>
                  <a:srgbClr val="0000FF"/>
                </a:solidFill>
              </a:rPr>
              <a:t>Low cost processing </a:t>
            </a:r>
            <a:r>
              <a:rPr lang="en-US" altLang="zh-CN" sz="2400" dirty="0" smtClean="0"/>
              <a:t>for increasingly large volumes </a:t>
            </a:r>
          </a:p>
        </p:txBody>
      </p:sp>
      <p:sp>
        <p:nvSpPr>
          <p:cNvPr id="25604" name="Slide Number Placeholder 4"/>
          <p:cNvSpPr txBox="1">
            <a:spLocks/>
          </p:cNvSpPr>
          <p:nvPr/>
        </p:nvSpPr>
        <p:spPr bwMode="auto">
          <a:xfrm>
            <a:off x="7010400" y="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lnSpc>
                <a:spcPct val="125000"/>
              </a:lnSpc>
              <a:spcBef>
                <a:spcPct val="50000"/>
              </a:spcBef>
              <a:spcAft>
                <a:spcPct val="20000"/>
              </a:spcAft>
              <a:buFont typeface="Wingdings" pitchFamily="2" charset="2"/>
              <a:buNone/>
            </a:pPr>
            <a:fld id="{F4EEDD8F-D3C4-465D-9AC9-8F333715382F}" type="slidenum">
              <a:rPr lang="zh-CN" altLang="en-US" sz="1200">
                <a:solidFill>
                  <a:srgbClr val="898989"/>
                </a:solidFill>
                <a:ea typeface="仿宋_GB2312"/>
                <a:cs typeface="仿宋_GB2312"/>
              </a:rPr>
              <a:pPr algn="r" eaLnBrk="1" hangingPunct="1">
                <a:lnSpc>
                  <a:spcPct val="125000"/>
                </a:lnSpc>
                <a:spcBef>
                  <a:spcPct val="50000"/>
                </a:spcBef>
                <a:spcAft>
                  <a:spcPct val="20000"/>
                </a:spcAft>
                <a:buFont typeface="Wingdings" pitchFamily="2" charset="2"/>
                <a:buNone/>
              </a:pPr>
              <a:t>8</a:t>
            </a:fld>
            <a:endParaRPr lang="zh-CN" altLang="en-US" sz="1200">
              <a:solidFill>
                <a:srgbClr val="898989"/>
              </a:solidFill>
              <a:ea typeface="仿宋_GB2312"/>
              <a:cs typeface="仿宋_GB2312"/>
            </a:endParaRPr>
          </a:p>
        </p:txBody>
      </p:sp>
    </p:spTree>
    <p:extLst>
      <p:ext uri="{BB962C8B-B14F-4D97-AF65-F5344CB8AC3E}">
        <p14:creationId xmlns:p14="http://schemas.microsoft.com/office/powerpoint/2010/main" val="3832471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8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0000"/>
                </a:solidFill>
              </a:rPr>
              <a:t>Apache Hive</a:t>
            </a:r>
            <a:r>
              <a:rPr lang="en-US" dirty="0" smtClean="0"/>
              <a:t>: A big data warehouse </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endParaRPr lang="en-US" dirty="0" smtClean="0"/>
          </a:p>
          <a:p>
            <a:r>
              <a:rPr lang="en-US" dirty="0" smtClean="0">
                <a:solidFill>
                  <a:srgbClr val="FF0000"/>
                </a:solidFill>
              </a:rPr>
              <a:t>Major </a:t>
            </a:r>
            <a:r>
              <a:rPr lang="en-US" dirty="0">
                <a:solidFill>
                  <a:srgbClr val="FF0000"/>
                </a:solidFill>
              </a:rPr>
              <a:t>users: </a:t>
            </a:r>
            <a:r>
              <a:rPr lang="en-US" dirty="0" err="1" smtClean="0"/>
              <a:t>Baidu</a:t>
            </a:r>
            <a:r>
              <a:rPr lang="en-US" dirty="0" smtClean="0"/>
              <a:t>, eBay</a:t>
            </a:r>
            <a:r>
              <a:rPr lang="en-US" dirty="0"/>
              <a:t>, Facebook, LinkedIn, </a:t>
            </a:r>
            <a:r>
              <a:rPr lang="en-US" dirty="0" err="1"/>
              <a:t>Spotify</a:t>
            </a:r>
            <a:r>
              <a:rPr lang="en-US" dirty="0"/>
              <a:t>, </a:t>
            </a:r>
            <a:r>
              <a:rPr lang="en-US" dirty="0" smtClean="0"/>
              <a:t>Netflix, </a:t>
            </a:r>
            <a:r>
              <a:rPr lang="en-US" dirty="0" err="1" smtClean="0"/>
              <a:t>Taobao</a:t>
            </a:r>
            <a:r>
              <a:rPr lang="en-US" dirty="0"/>
              <a:t>, </a:t>
            </a:r>
            <a:r>
              <a:rPr lang="en-US" dirty="0" err="1"/>
              <a:t>Tencent</a:t>
            </a:r>
            <a:r>
              <a:rPr lang="en-US" dirty="0"/>
              <a:t>, </a:t>
            </a:r>
            <a:r>
              <a:rPr lang="en-US" dirty="0" smtClean="0"/>
              <a:t>Yahoo!</a:t>
            </a:r>
          </a:p>
          <a:p>
            <a:pPr lvl="1"/>
            <a:r>
              <a:rPr lang="en-US" dirty="0" smtClean="0"/>
              <a:t>Plus major software venders: IBM, Microsoft, </a:t>
            </a:r>
            <a:r>
              <a:rPr lang="en-US" dirty="0" err="1" smtClean="0"/>
              <a:t>TeraData</a:t>
            </a:r>
            <a:r>
              <a:rPr lang="en-US" dirty="0" smtClean="0"/>
              <a:t>, …</a:t>
            </a:r>
          </a:p>
          <a:p>
            <a:endParaRPr lang="en-US" dirty="0" smtClean="0"/>
          </a:p>
          <a:p>
            <a:r>
              <a:rPr lang="en-US" dirty="0" smtClean="0">
                <a:solidFill>
                  <a:srgbClr val="FF0000"/>
                </a:solidFill>
              </a:rPr>
              <a:t>Active open source development </a:t>
            </a:r>
            <a:r>
              <a:rPr lang="en-US" dirty="0">
                <a:solidFill>
                  <a:srgbClr val="FF0000"/>
                </a:solidFill>
              </a:rPr>
              <a:t>community</a:t>
            </a:r>
          </a:p>
          <a:p>
            <a:pPr lvl="1"/>
            <a:r>
              <a:rPr lang="en-US" dirty="0" smtClean="0"/>
              <a:t>~1500 tickets </a:t>
            </a:r>
            <a:r>
              <a:rPr lang="en-US" dirty="0"/>
              <a:t>resolved by 50+ developers </a:t>
            </a:r>
            <a:r>
              <a:rPr lang="en-US" dirty="0" smtClean="0"/>
              <a:t>last year over 3 releases</a:t>
            </a:r>
            <a:endParaRPr lang="en-US" dirty="0"/>
          </a:p>
        </p:txBody>
      </p:sp>
    </p:spTree>
    <p:extLst>
      <p:ext uri="{BB962C8B-B14F-4D97-AF65-F5344CB8AC3E}">
        <p14:creationId xmlns:p14="http://schemas.microsoft.com/office/powerpoint/2010/main" val="807653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24556</TotalTime>
  <Words>4247</Words>
  <Application>Microsoft Office PowerPoint</Application>
  <PresentationFormat>On-screen Show (4:3)</PresentationFormat>
  <Paragraphs>1013</Paragraphs>
  <Slides>58</Slides>
  <Notes>41</Notes>
  <HiddenSlides>2</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Building Big Data Processing Systems based on Scale-Out Computing Models    </vt:lpstr>
      <vt:lpstr> Evolution of Computer Systems </vt:lpstr>
      <vt:lpstr>Data Access Patterns and Power Law</vt:lpstr>
      <vt:lpstr> Small Data: Locality of References</vt:lpstr>
      <vt:lpstr>The Change of Time (short search latency) and Space (unlimited storage capacity) for Big Data Creates Different Data Access Distributions</vt:lpstr>
      <vt:lpstr>Distribution Changes in DVD rentals from Netflix 2000 to 2011</vt:lpstr>
      <vt:lpstr> How to handle increasingly large volume data? </vt:lpstr>
      <vt:lpstr> Major Issues of Big Data  </vt:lpstr>
      <vt:lpstr>Apache Hive: A big data warehouse </vt:lpstr>
      <vt:lpstr>Hive Works as a Relational DB</vt:lpstr>
      <vt:lpstr>But Execution engine is MR</vt:lpstr>
      <vt:lpstr>Critical Issue: Data Processing must match the underlying model </vt:lpstr>
      <vt:lpstr>Three Critical Components under HDFS</vt:lpstr>
      <vt:lpstr>File Format: Distributed Data Placement </vt:lpstr>
      <vt:lpstr>PowerPoint Presentation</vt:lpstr>
      <vt:lpstr>Existing Data Placement Methods  </vt:lpstr>
      <vt:lpstr>Data Placement under HDFS </vt:lpstr>
      <vt:lpstr>RCFile (Record Columnar File) in Hive</vt:lpstr>
      <vt:lpstr>RCFile: Partition Table into Row Groups</vt:lpstr>
      <vt:lpstr>RCFile: Distributed Row-Groups among Nodes</vt:lpstr>
      <vt:lpstr>Inside each Row Group</vt:lpstr>
      <vt:lpstr>Inside a Row Group</vt:lpstr>
      <vt:lpstr>RCFile: Inside each Row Group</vt:lpstr>
      <vt:lpstr>Benefits of RCFile</vt:lpstr>
      <vt:lpstr>An optimization spot can be determined by balancing row-store and column-store</vt:lpstr>
      <vt:lpstr>Optimization Space for RCFile  </vt:lpstr>
      <vt:lpstr>Optimized Record Columnar File (ORC File, VLDB 2013)</vt:lpstr>
      <vt:lpstr>RCFile in Facebook </vt:lpstr>
      <vt:lpstr>Query Planner in Hive</vt:lpstr>
      <vt:lpstr>PowerPoint Presentation</vt:lpstr>
      <vt:lpstr>Query Planner: generating optimized MR tasks </vt:lpstr>
      <vt:lpstr>PowerPoint Presentation</vt:lpstr>
      <vt:lpstr>PowerPoint Presentation</vt:lpstr>
      <vt:lpstr>PowerPoint Presentation</vt:lpstr>
      <vt:lpstr>PowerPoint Presentation</vt:lpstr>
      <vt:lpstr>Exp2: Clickstream Analysis</vt:lpstr>
      <vt:lpstr>YSmart (ICDCS’11): an open source software http://ysmart.cse.ohio-state.edu  </vt:lpstr>
      <vt:lpstr>Ysmart has been merged in Hive</vt:lpstr>
      <vt:lpstr>An Example of Query Planner in Hive </vt:lpstr>
      <vt:lpstr>Query Planner</vt:lpstr>
      <vt:lpstr>Query Execution in Hive</vt:lpstr>
      <vt:lpstr>Original Operator Implementation in Hive</vt:lpstr>
      <vt:lpstr>Slow and Sequential Column Element Processing</vt:lpstr>
      <vt:lpstr>Poor Cache Performance</vt:lpstr>
      <vt:lpstr>Limits of Hive Operator Engine </vt:lpstr>
      <vt:lpstr>Vectorized Execution Model</vt:lpstr>
      <vt:lpstr>Vectorized Execution Model</vt:lpstr>
      <vt:lpstr>Summary </vt:lpstr>
      <vt:lpstr>Basic Research lays a foundation for Hive </vt:lpstr>
      <vt:lpstr>Evolution of Hadoop Ecosystem</vt:lpstr>
      <vt:lpstr>Next Steps</vt:lpstr>
      <vt:lpstr>Thank You!</vt:lpstr>
      <vt:lpstr>PowerPoint Presentation</vt:lpstr>
      <vt:lpstr> Hive on Tez</vt:lpstr>
      <vt:lpstr>Apache Hive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Yin Huai</dc:creator>
  <cp:lastModifiedBy>Xiaodong Zhang</cp:lastModifiedBy>
  <cp:revision>533</cp:revision>
  <dcterms:created xsi:type="dcterms:W3CDTF">2014-01-21T02:42:04Z</dcterms:created>
  <dcterms:modified xsi:type="dcterms:W3CDTF">2014-04-04T23:10:25Z</dcterms:modified>
</cp:coreProperties>
</file>